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5"/>
  </p:notesMasterIdLst>
  <p:handoutMasterIdLst>
    <p:handoutMasterId r:id="rId16"/>
  </p:handoutMasterIdLst>
  <p:sldIdLst>
    <p:sldId id="279" r:id="rId2"/>
    <p:sldId id="710" r:id="rId3"/>
    <p:sldId id="711" r:id="rId4"/>
    <p:sldId id="607" r:id="rId5"/>
    <p:sldId id="688" r:id="rId6"/>
    <p:sldId id="714" r:id="rId7"/>
    <p:sldId id="703" r:id="rId8"/>
    <p:sldId id="707" r:id="rId9"/>
    <p:sldId id="715" r:id="rId10"/>
    <p:sldId id="708" r:id="rId11"/>
    <p:sldId id="705" r:id="rId12"/>
    <p:sldId id="712" r:id="rId13"/>
    <p:sldId id="624" r:id="rId14"/>
  </p:sldIdLst>
  <p:sldSz cx="9144000" cy="6858000" type="screen4x3"/>
  <p:notesSz cx="6950075" cy="9236075"/>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0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FA943"/>
    <a:srgbClr val="8555A1"/>
    <a:srgbClr val="1E6A9A"/>
    <a:srgbClr val="EC1F25"/>
    <a:srgbClr val="62777F"/>
    <a:srgbClr val="FBB92F"/>
    <a:srgbClr val="77BD2A"/>
    <a:srgbClr val="B9D257"/>
    <a:srgbClr val="F68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62" autoAdjust="0"/>
    <p:restoredTop sz="86359" autoAdjust="0"/>
  </p:normalViewPr>
  <p:slideViewPr>
    <p:cSldViewPr>
      <p:cViewPr varScale="1">
        <p:scale>
          <a:sx n="128" d="100"/>
          <a:sy n="128" d="100"/>
        </p:scale>
        <p:origin x="1541" y="91"/>
      </p:cViewPr>
      <p:guideLst>
        <p:guide orient="horz" pos="2160"/>
        <p:guide pos="2880"/>
      </p:guideLst>
    </p:cSldViewPr>
  </p:slideViewPr>
  <p:outlineViewPr>
    <p:cViewPr>
      <p:scale>
        <a:sx n="33" d="100"/>
        <a:sy n="33" d="100"/>
      </p:scale>
      <p:origin x="0" y="16320"/>
    </p:cViewPr>
  </p:outlineViewPr>
  <p:notesTextViewPr>
    <p:cViewPr>
      <p:scale>
        <a:sx n="100" d="100"/>
        <a:sy n="100" d="100"/>
      </p:scale>
      <p:origin x="0" y="0"/>
    </p:cViewPr>
  </p:notesTextViewPr>
  <p:sorterViewPr>
    <p:cViewPr>
      <p:scale>
        <a:sx n="124" d="100"/>
        <a:sy n="124" d="100"/>
      </p:scale>
      <p:origin x="0" y="9192"/>
    </p:cViewPr>
  </p:sorterViewPr>
  <p:notesViewPr>
    <p:cSldViewPr>
      <p:cViewPr varScale="1">
        <p:scale>
          <a:sx n="80" d="100"/>
          <a:sy n="80" d="100"/>
        </p:scale>
        <p:origin x="-1206"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488" cy="461965"/>
          </a:xfrm>
          <a:prstGeom prst="rect">
            <a:avLst/>
          </a:prstGeom>
        </p:spPr>
        <p:txBody>
          <a:bodyPr vert="horz" lIns="91402" tIns="45699" rIns="91402" bIns="45699" rtlCol="0"/>
          <a:lstStyle>
            <a:lvl1pPr algn="l">
              <a:defRPr sz="1300"/>
            </a:lvl1pPr>
          </a:lstStyle>
          <a:p>
            <a:endParaRPr lang="en-US"/>
          </a:p>
        </p:txBody>
      </p:sp>
      <p:sp>
        <p:nvSpPr>
          <p:cNvPr id="3" name="Date Placeholder 2"/>
          <p:cNvSpPr>
            <a:spLocks noGrp="1"/>
          </p:cNvSpPr>
          <p:nvPr>
            <p:ph type="dt" sz="quarter" idx="1"/>
          </p:nvPr>
        </p:nvSpPr>
        <p:spPr>
          <a:xfrm>
            <a:off x="3937000" y="2"/>
            <a:ext cx="3011488" cy="461965"/>
          </a:xfrm>
          <a:prstGeom prst="rect">
            <a:avLst/>
          </a:prstGeom>
        </p:spPr>
        <p:txBody>
          <a:bodyPr vert="horz" lIns="91402" tIns="45699" rIns="91402" bIns="45699" rtlCol="0"/>
          <a:lstStyle>
            <a:lvl1pPr algn="r">
              <a:defRPr sz="1300"/>
            </a:lvl1pPr>
          </a:lstStyle>
          <a:p>
            <a:fld id="{F87AAE7F-D37E-4830-9F5E-F36A5F180179}" type="datetimeFigureOut">
              <a:rPr lang="en-US" smtClean="0"/>
              <a:t>3/19/2020</a:t>
            </a:fld>
            <a:endParaRPr lang="en-US"/>
          </a:p>
        </p:txBody>
      </p:sp>
      <p:sp>
        <p:nvSpPr>
          <p:cNvPr id="4" name="Footer Placeholder 3"/>
          <p:cNvSpPr>
            <a:spLocks noGrp="1"/>
          </p:cNvSpPr>
          <p:nvPr>
            <p:ph type="ftr" sz="quarter" idx="2"/>
          </p:nvPr>
        </p:nvSpPr>
        <p:spPr>
          <a:xfrm>
            <a:off x="0" y="8772526"/>
            <a:ext cx="3011488" cy="461965"/>
          </a:xfrm>
          <a:prstGeom prst="rect">
            <a:avLst/>
          </a:prstGeom>
        </p:spPr>
        <p:txBody>
          <a:bodyPr vert="horz" lIns="91402" tIns="45699" rIns="91402" bIns="45699" rtlCol="0" anchor="b"/>
          <a:lstStyle>
            <a:lvl1pPr algn="l">
              <a:defRPr sz="1300"/>
            </a:lvl1pPr>
          </a:lstStyle>
          <a:p>
            <a:endParaRPr lang="en-US"/>
          </a:p>
        </p:txBody>
      </p:sp>
      <p:sp>
        <p:nvSpPr>
          <p:cNvPr id="5" name="Slide Number Placeholder 4"/>
          <p:cNvSpPr>
            <a:spLocks noGrp="1"/>
          </p:cNvSpPr>
          <p:nvPr>
            <p:ph type="sldNum" sz="quarter" idx="3"/>
          </p:nvPr>
        </p:nvSpPr>
        <p:spPr>
          <a:xfrm>
            <a:off x="3937000" y="8772526"/>
            <a:ext cx="3011488" cy="461965"/>
          </a:xfrm>
          <a:prstGeom prst="rect">
            <a:avLst/>
          </a:prstGeom>
        </p:spPr>
        <p:txBody>
          <a:bodyPr vert="horz" lIns="91402" tIns="45699" rIns="91402" bIns="45699" rtlCol="0" anchor="b"/>
          <a:lstStyle>
            <a:lvl1pPr algn="r">
              <a:defRPr sz="1300"/>
            </a:lvl1pPr>
          </a:lstStyle>
          <a:p>
            <a:fld id="{8FE02180-CD27-4473-AA37-00085480B5FA}" type="slidenum">
              <a:rPr lang="en-US" smtClean="0"/>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53" tIns="46226" rIns="92453" bIns="46226" rtlCol="0"/>
          <a:lstStyle>
            <a:lvl1pPr algn="l">
              <a:defRPr sz="13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53" tIns="46226" rIns="92453" bIns="46226" rtlCol="0"/>
          <a:lstStyle>
            <a:lvl1pPr algn="r">
              <a:defRPr sz="1300"/>
            </a:lvl1pPr>
          </a:lstStyle>
          <a:p>
            <a:fld id="{9EDDEDB6-CD57-44C2-AB19-AC7D3BB8FF8E}" type="datetimeFigureOut">
              <a:rPr lang="en-US" smtClean="0"/>
              <a:pPr/>
              <a:t>3/19/2020</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53" tIns="46226" rIns="92453" bIns="4622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53" tIns="46226" rIns="92453" bIns="462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53" tIns="46226" rIns="92453" bIns="4622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53" tIns="46226" rIns="92453" bIns="46226"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12</a:t>
            </a:fld>
            <a:endParaRPr lang="en-US"/>
          </a:p>
        </p:txBody>
      </p:sp>
    </p:spTree>
    <p:extLst>
      <p:ext uri="{BB962C8B-B14F-4D97-AF65-F5344CB8AC3E}">
        <p14:creationId xmlns:p14="http://schemas.microsoft.com/office/powerpoint/2010/main" val="3021757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1826143857"/>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8077200">
                  <a:extLst>
                    <a:ext uri="{9D8B030D-6E8A-4147-A177-3AD203B41FA5}">
                      <a16:colId xmlns:a16="http://schemas.microsoft.com/office/drawing/2014/main" val="20000"/>
                    </a:ext>
                  </a:extLst>
                </a:gridCol>
              </a:tblGrid>
              <a:tr h="771852">
                <a:tc>
                  <a:txBody>
                    <a:bodyPr/>
                    <a:lstStyle/>
                    <a:p>
                      <a:endParaRPr lang="en-US" sz="2400" baseline="30000" dirty="0"/>
                    </a:p>
                  </a:txBody>
                  <a:tcPr/>
                </a:tc>
                <a:extLst>
                  <a:ext uri="{0D108BD9-81ED-4DB2-BD59-A6C34878D82A}">
                    <a16:rowId xmlns:a16="http://schemas.microsoft.com/office/drawing/2014/main" val="10000"/>
                  </a:ext>
                </a:extLst>
              </a:tr>
              <a:tr h="378958">
                <a:tc>
                  <a:txBody>
                    <a:bodyPr/>
                    <a:lstStyle/>
                    <a:p>
                      <a:endParaRPr lang="en-US" sz="1600" dirty="0"/>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dirty="0" smtClean="0"/>
              <a:t>Click to edit Master title style</a:t>
            </a:r>
            <a:endParaRPr lang="en-US" dirty="0"/>
          </a:p>
        </p:txBody>
      </p:sp>
      <p:sp>
        <p:nvSpPr>
          <p:cNvPr id="4" name="Content Placeholder 3"/>
          <p:cNvSpPr>
            <a:spLocks noGrp="1"/>
          </p:cNvSpPr>
          <p:nvPr>
            <p:ph sz="quarter" idx="13"/>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userDrawn="1"/>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bradley@iso-ne.com" TargetMode="External"/><Relationship Id="rId2" Type="http://schemas.openxmlformats.org/officeDocument/2006/relationships/hyperlink" Target="mailto:thelwick@iso-n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iso-ne.com/static-assets/documents/2018/04/a6_imm_memo_economic_life_calculation_04262018.pdf" TargetMode="External"/><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hyperlink" Target="https://www.iso-ne.com/static-assets/documents/2018/05/a2_presentation_permanent_and_retirement_delist_bids_updates_economic_life_with_updated_implementation.ppt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163824" y="228600"/>
            <a:ext cx="5684730" cy="533400"/>
          </a:xfrm>
        </p:spPr>
        <p:txBody>
          <a:bodyPr/>
          <a:lstStyle/>
          <a:p>
            <a:endParaRPr lang="en-US" dirty="0" smtClean="0"/>
          </a:p>
          <a:p>
            <a:r>
              <a:rPr lang="en-US" dirty="0" smtClean="0"/>
              <a:t>MaRCH24, 20</a:t>
            </a:r>
            <a:r>
              <a:rPr lang="en-US" dirty="0"/>
              <a:t>20</a:t>
            </a:r>
            <a:r>
              <a:rPr lang="en-US" dirty="0" smtClean="0"/>
              <a:t>| Teleconference</a:t>
            </a:r>
            <a:endParaRPr lang="en-US" dirty="0"/>
          </a:p>
        </p:txBody>
      </p:sp>
      <p:sp>
        <p:nvSpPr>
          <p:cNvPr id="11" name="Text Placeholder 10"/>
          <p:cNvSpPr>
            <a:spLocks noGrp="1"/>
          </p:cNvSpPr>
          <p:nvPr>
            <p:ph type="body" sz="quarter" idx="18"/>
          </p:nvPr>
        </p:nvSpPr>
        <p:spPr/>
        <p:txBody>
          <a:bodyPr>
            <a:normAutofit fontScale="85000" lnSpcReduction="20000"/>
          </a:bodyPr>
          <a:lstStyle/>
          <a:p>
            <a:r>
              <a:rPr lang="en-US" dirty="0" smtClean="0"/>
              <a:t>  413-535-4485 | </a:t>
            </a:r>
            <a:r>
              <a:rPr lang="en-US" cap="none" dirty="0" smtClean="0">
                <a:hlinkClick r:id="rId2"/>
              </a:rPr>
              <a:t>thelwick@iso-ne.com</a:t>
            </a:r>
            <a:endParaRPr lang="en-US" cap="none" dirty="0" smtClean="0"/>
          </a:p>
          <a:p>
            <a:r>
              <a:rPr lang="en-US" cap="none" dirty="0" smtClean="0"/>
              <a:t>413-535-4012| </a:t>
            </a:r>
            <a:r>
              <a:rPr lang="en-US" cap="none" dirty="0" smtClean="0">
                <a:hlinkClick r:id="rId3"/>
              </a:rPr>
              <a:t>gbradley@iso-ne.com</a:t>
            </a:r>
            <a:endParaRPr lang="en-US" cap="none" dirty="0"/>
          </a:p>
        </p:txBody>
      </p:sp>
      <p:sp>
        <p:nvSpPr>
          <p:cNvPr id="2" name="Slide Number Placeholder 1"/>
          <p:cNvSpPr>
            <a:spLocks noGrp="1"/>
          </p:cNvSpPr>
          <p:nvPr>
            <p:ph type="sldNum" sz="quarter" idx="4294967295"/>
          </p:nvPr>
        </p:nvSpPr>
        <p:spPr>
          <a:xfrm>
            <a:off x="8534400" y="6365875"/>
            <a:ext cx="381000" cy="263525"/>
          </a:xfrm>
        </p:spPr>
        <p:txBody>
          <a:bodyPr/>
          <a:lstStyle/>
          <a:p>
            <a:fld id="{10C7F894-2A36-495D-AB7C-1055F7AC0F9D}" type="slidenum">
              <a:rPr lang="en-US" smtClean="0"/>
              <a:pPr/>
              <a:t>1</a:t>
            </a:fld>
            <a:endParaRPr lang="en-US" dirty="0"/>
          </a:p>
        </p:txBody>
      </p:sp>
      <p:sp>
        <p:nvSpPr>
          <p:cNvPr id="8" name="Text Placeholder 7"/>
          <p:cNvSpPr>
            <a:spLocks noGrp="1"/>
          </p:cNvSpPr>
          <p:nvPr>
            <p:ph type="body" sz="quarter" idx="19"/>
          </p:nvPr>
        </p:nvSpPr>
        <p:spPr>
          <a:xfrm>
            <a:off x="3048000" y="1437679"/>
            <a:ext cx="5791200" cy="1581960"/>
          </a:xfrm>
        </p:spPr>
        <p:txBody>
          <a:bodyPr/>
          <a:lstStyle/>
          <a:p>
            <a:r>
              <a:rPr lang="en-US" dirty="0" smtClean="0"/>
              <a:t>Permanent and Retirement De-List Bids Compliance eTariff Filing</a:t>
            </a:r>
            <a:endParaRPr lang="en-US" dirty="0"/>
          </a:p>
        </p:txBody>
      </p:sp>
      <p:sp>
        <p:nvSpPr>
          <p:cNvPr id="13" name="Text Placeholder 4"/>
          <p:cNvSpPr>
            <a:spLocks noGrp="1"/>
          </p:cNvSpPr>
          <p:nvPr>
            <p:ph type="body" sz="quarter" idx="16"/>
          </p:nvPr>
        </p:nvSpPr>
        <p:spPr>
          <a:xfrm>
            <a:off x="3289002" y="3475680"/>
            <a:ext cx="5626398" cy="1096320"/>
          </a:xfrm>
        </p:spPr>
        <p:txBody>
          <a:bodyPr>
            <a:noAutofit/>
          </a:bodyPr>
          <a:lstStyle/>
          <a:p>
            <a:r>
              <a:rPr lang="en-US" dirty="0" smtClean="0"/>
              <a:t>Rehearing Order Directing Corrections to Economic Life Revisions Tariff Language</a:t>
            </a:r>
          </a:p>
        </p:txBody>
      </p:sp>
      <p:sp>
        <p:nvSpPr>
          <p:cNvPr id="4" name="Text Placeholder 3"/>
          <p:cNvSpPr>
            <a:spLocks noGrp="1"/>
          </p:cNvSpPr>
          <p:nvPr>
            <p:ph type="body" sz="quarter" idx="17"/>
          </p:nvPr>
        </p:nvSpPr>
        <p:spPr/>
        <p:txBody>
          <a:bodyPr/>
          <a:lstStyle/>
          <a:p>
            <a:r>
              <a:rPr lang="en-US" dirty="0" smtClean="0"/>
              <a:t>Timothy Helwick and Gregg Bradley</a:t>
            </a:r>
            <a:endParaRPr lang="en-US" dirty="0"/>
          </a:p>
        </p:txBody>
      </p:sp>
    </p:spTree>
    <p:extLst>
      <p:ext uri="{BB962C8B-B14F-4D97-AF65-F5344CB8AC3E}">
        <p14:creationId xmlns:p14="http://schemas.microsoft.com/office/powerpoint/2010/main" val="32834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a:xfrm>
            <a:off x="457200" y="0"/>
            <a:ext cx="8229600" cy="1066800"/>
          </a:xfrm>
        </p:spPr>
        <p:txBody>
          <a:bodyPr/>
          <a:lstStyle/>
          <a:p>
            <a:r>
              <a:rPr lang="en-US" dirty="0" smtClean="0"/>
              <a:t>Tariff Corrections in Response to Rehearing Order</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11985883"/>
              </p:ext>
            </p:extLst>
          </p:nvPr>
        </p:nvGraphicFramePr>
        <p:xfrm>
          <a:off x="457200" y="762000"/>
          <a:ext cx="8077200" cy="2377440"/>
        </p:xfrm>
        <a:graphic>
          <a:graphicData uri="http://schemas.openxmlformats.org/drawingml/2006/table">
            <a:tbl>
              <a:tblPr firstRow="1" bandRow="1">
                <a:tableStyleId>{5C22544A-7EE6-4342-B048-85BDC9FD1C3A}</a:tableStyleId>
              </a:tblPr>
              <a:tblGrid>
                <a:gridCol w="1869722">
                  <a:extLst>
                    <a:ext uri="{9D8B030D-6E8A-4147-A177-3AD203B41FA5}">
                      <a16:colId xmlns:a16="http://schemas.microsoft.com/office/drawing/2014/main" val="20000"/>
                    </a:ext>
                  </a:extLst>
                </a:gridCol>
                <a:gridCol w="2168878">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330673">
                <a:tc>
                  <a:txBody>
                    <a:bodyPr/>
                    <a:lstStyle/>
                    <a:p>
                      <a:r>
                        <a:rPr lang="en-US" sz="1600" dirty="0" smtClean="0"/>
                        <a:t>Section</a:t>
                      </a:r>
                      <a:endParaRPr lang="en-US" sz="1600" dirty="0"/>
                    </a:p>
                  </a:txBody>
                  <a:tcPr/>
                </a:tc>
                <a:tc>
                  <a:txBody>
                    <a:bodyPr/>
                    <a:lstStyle/>
                    <a:p>
                      <a:r>
                        <a:rPr lang="en-US" sz="1600" dirty="0" smtClean="0"/>
                        <a:t>Change</a:t>
                      </a:r>
                      <a:endParaRPr lang="en-US" sz="1600" dirty="0"/>
                    </a:p>
                  </a:txBody>
                  <a:tcPr/>
                </a:tc>
                <a:tc>
                  <a:txBody>
                    <a:bodyPr/>
                    <a:lstStyle/>
                    <a:p>
                      <a:r>
                        <a:rPr lang="en-US" sz="1600" dirty="0" smtClean="0"/>
                        <a:t>Description</a:t>
                      </a:r>
                      <a:endParaRPr lang="en-US" sz="1600" dirty="0"/>
                    </a:p>
                  </a:txBody>
                  <a:tcPr/>
                </a:tc>
                <a:extLst>
                  <a:ext uri="{0D108BD9-81ED-4DB2-BD59-A6C34878D82A}">
                    <a16:rowId xmlns:a16="http://schemas.microsoft.com/office/drawing/2014/main" val="10000"/>
                  </a:ext>
                </a:extLst>
              </a:tr>
              <a:tr h="1773613">
                <a:tc>
                  <a:txBody>
                    <a:bodyPr/>
                    <a:lstStyle/>
                    <a:p>
                      <a:r>
                        <a:rPr lang="en-US" sz="1600" dirty="0" smtClean="0">
                          <a:solidFill>
                            <a:srgbClr val="000000"/>
                          </a:solidFill>
                        </a:rPr>
                        <a:t>III.13.1.2.3.2.1.2.C</a:t>
                      </a:r>
                      <a:endParaRPr lang="en-US" sz="1600" dirty="0">
                        <a:solidFill>
                          <a:srgbClr val="000000"/>
                        </a:solidFill>
                      </a:endParaRPr>
                    </a:p>
                  </a:txBody>
                  <a:tcPr/>
                </a:tc>
                <a:tc>
                  <a:txBody>
                    <a:bodyPr/>
                    <a:lstStyle/>
                    <a:p>
                      <a:r>
                        <a:rPr lang="en-US" sz="1600" dirty="0" smtClean="0">
                          <a:solidFill>
                            <a:srgbClr val="000000"/>
                          </a:solidFill>
                        </a:rPr>
                        <a:t>Economic Life Revisions:</a:t>
                      </a:r>
                      <a:r>
                        <a:rPr lang="en-US" sz="1600" baseline="0" dirty="0" smtClean="0">
                          <a:solidFill>
                            <a:srgbClr val="000000"/>
                          </a:solidFill>
                        </a:rPr>
                        <a:t>  </a:t>
                      </a:r>
                      <a:r>
                        <a:rPr lang="en-US" sz="1600" dirty="0" smtClean="0">
                          <a:solidFill>
                            <a:srgbClr val="000000"/>
                          </a:solidFill>
                        </a:rPr>
                        <a:t>revert to prior language and add</a:t>
                      </a:r>
                      <a:r>
                        <a:rPr lang="en-US" sz="1600" baseline="0" dirty="0" smtClean="0">
                          <a:solidFill>
                            <a:srgbClr val="000000"/>
                          </a:solidFill>
                        </a:rPr>
                        <a:t> </a:t>
                      </a:r>
                      <a:r>
                        <a:rPr lang="en-US" sz="1600" i="1" baseline="0" dirty="0" smtClean="0">
                          <a:solidFill>
                            <a:srgbClr val="000000"/>
                          </a:solidFill>
                        </a:rPr>
                        <a:t>only</a:t>
                      </a:r>
                      <a:r>
                        <a:rPr lang="en-US" sz="1600" baseline="0" dirty="0" smtClean="0">
                          <a:solidFill>
                            <a:srgbClr val="000000"/>
                          </a:solidFill>
                        </a:rPr>
                        <a:t> prospectively Economic Life Revisions</a:t>
                      </a:r>
                      <a:endParaRPr lang="en-US" sz="1600" dirty="0">
                        <a:solidFill>
                          <a:srgbClr val="000000"/>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rgbClr val="000000"/>
                          </a:solidFill>
                        </a:rPr>
                        <a:t>Economic</a:t>
                      </a:r>
                      <a:r>
                        <a:rPr lang="en-US" sz="1600" baseline="0" dirty="0" smtClean="0">
                          <a:solidFill>
                            <a:srgbClr val="000000"/>
                          </a:solidFill>
                        </a:rPr>
                        <a:t> life is calculated as the </a:t>
                      </a:r>
                      <a:r>
                        <a:rPr lang="en-US" sz="1600" b="1" i="1" baseline="0" dirty="0" smtClean="0">
                          <a:solidFill>
                            <a:srgbClr val="000000"/>
                          </a:solidFill>
                        </a:rPr>
                        <a:t>maximum</a:t>
                      </a:r>
                      <a:r>
                        <a:rPr lang="en-US" sz="1600" baseline="0" dirty="0" smtClean="0">
                          <a:solidFill>
                            <a:srgbClr val="000000"/>
                          </a:solidFill>
                        </a:rPr>
                        <a:t> evaluation period in which the resource’s net present value is </a:t>
                      </a:r>
                      <a:r>
                        <a:rPr lang="en-US" sz="1600" b="1" i="1" strike="noStrike" baseline="0" dirty="0" smtClean="0">
                          <a:solidFill>
                            <a:srgbClr val="000000"/>
                          </a:solidFill>
                        </a:rPr>
                        <a:t>non-negative</a:t>
                      </a:r>
                      <a:r>
                        <a:rPr lang="en-US" sz="1600" b="1" i="1" strike="sngStrike" baseline="0" dirty="0" smtClean="0">
                          <a:solidFill>
                            <a:srgbClr val="000000"/>
                          </a:solidFill>
                        </a:rPr>
                        <a:t> </a:t>
                      </a:r>
                    </a:p>
                    <a:p>
                      <a:pPr marL="285750" indent="-285750">
                        <a:buFont typeface="Arial" panose="020B0604020202020204" pitchFamily="34" charset="0"/>
                        <a:buChar char="•"/>
                      </a:pPr>
                      <a:r>
                        <a:rPr lang="en-US" sz="1600" dirty="0" smtClean="0">
                          <a:solidFill>
                            <a:srgbClr val="000000"/>
                          </a:solidFill>
                        </a:rPr>
                        <a:t>Effective 4/9/20</a:t>
                      </a:r>
                      <a:r>
                        <a:rPr lang="en-US" sz="1600" baseline="0" dirty="0" smtClean="0">
                          <a:solidFill>
                            <a:srgbClr val="000000"/>
                          </a:solidFill>
                        </a:rPr>
                        <a:t> beginning with </a:t>
                      </a:r>
                      <a:r>
                        <a:rPr lang="en-US" sz="1600" dirty="0" smtClean="0">
                          <a:solidFill>
                            <a:srgbClr val="000000"/>
                          </a:solidFill>
                        </a:rPr>
                        <a:t>FCM</a:t>
                      </a:r>
                      <a:r>
                        <a:rPr lang="en-US" sz="1600" baseline="0" dirty="0" smtClean="0">
                          <a:solidFill>
                            <a:srgbClr val="000000"/>
                          </a:solidFill>
                        </a:rPr>
                        <a:t> 16, e</a:t>
                      </a:r>
                      <a:r>
                        <a:rPr lang="en-US" sz="1600" dirty="0" smtClean="0">
                          <a:solidFill>
                            <a:srgbClr val="000000"/>
                          </a:solidFill>
                        </a:rPr>
                        <a:t>conomic</a:t>
                      </a:r>
                      <a:r>
                        <a:rPr lang="en-US" sz="1600" baseline="0" dirty="0" smtClean="0">
                          <a:solidFill>
                            <a:srgbClr val="000000"/>
                          </a:solidFill>
                        </a:rPr>
                        <a:t> life is calculated as the evaluation period in which the resource’s net present value is </a:t>
                      </a:r>
                      <a:r>
                        <a:rPr lang="en-US" sz="1600" b="1" i="1" baseline="0" dirty="0" smtClean="0">
                          <a:solidFill>
                            <a:srgbClr val="000000"/>
                          </a:solidFill>
                        </a:rPr>
                        <a:t>maximized</a:t>
                      </a:r>
                      <a:endParaRPr lang="en-US" sz="1600" b="1" i="1" dirty="0">
                        <a:solidFill>
                          <a:srgbClr val="000000"/>
                        </a:solidFill>
                      </a:endParaRPr>
                    </a:p>
                  </a:txBody>
                  <a:tcPr/>
                </a:tc>
                <a:extLst>
                  <a:ext uri="{0D108BD9-81ED-4DB2-BD59-A6C34878D82A}">
                    <a16:rowId xmlns:a16="http://schemas.microsoft.com/office/drawing/2014/main" val="10001"/>
                  </a:ext>
                </a:extLst>
              </a:tr>
            </a:tbl>
          </a:graphicData>
        </a:graphic>
      </p:graphicFrame>
      <p:sp>
        <p:nvSpPr>
          <p:cNvPr id="4" name="Rectangle 3"/>
          <p:cNvSpPr/>
          <p:nvPr/>
        </p:nvSpPr>
        <p:spPr>
          <a:xfrm>
            <a:off x="381000" y="3352800"/>
            <a:ext cx="8229600" cy="2800767"/>
          </a:xfrm>
          <a:prstGeom prst="rect">
            <a:avLst/>
          </a:prstGeom>
        </p:spPr>
        <p:txBody>
          <a:bodyPr wrap="square">
            <a:spAutoFit/>
          </a:bodyPr>
          <a:lstStyle/>
          <a:p>
            <a:r>
              <a:rPr lang="en-US" sz="1600" b="1" dirty="0">
                <a:solidFill>
                  <a:srgbClr val="000000"/>
                </a:solidFill>
              </a:rPr>
              <a:t>III.13.1.2.3.2.1.2.C Permanent De-List Bid and Retirement De-List Bid Calculation of Remaining Economic Life. </a:t>
            </a:r>
            <a:r>
              <a:rPr lang="en-US" sz="1600" dirty="0">
                <a:solidFill>
                  <a:srgbClr val="000000"/>
                </a:solidFill>
              </a:rPr>
              <a:t>The Internal Market Monitor shall calculate the Existing Capacity Resource’s remaining economic life, using evaluation periods ranging from one to five years. For each evaluation period, the Internal Market Monitor will calculate the net present value of (a) the annual expected net operating profit minus annual expected capital expenditures assuming the Capacity Clearing Price for the first year is equal to the Forward Capacity Auction Starting Price and (b) the expected terminal value of the resource at the end of the given evaluation period. The economic life is the </a:t>
            </a:r>
            <a:r>
              <a:rPr lang="en-US" sz="1600" dirty="0">
                <a:solidFill>
                  <a:schemeClr val="accent6"/>
                </a:solidFill>
              </a:rPr>
              <a:t>maximum</a:t>
            </a:r>
            <a:r>
              <a:rPr lang="en-US" sz="1600" dirty="0">
                <a:solidFill>
                  <a:srgbClr val="000000"/>
                </a:solidFill>
              </a:rPr>
              <a:t> evaluation period in which a resource’s net present value is </a:t>
            </a:r>
            <a:r>
              <a:rPr lang="en-US" sz="1600" strike="sngStrike" dirty="0">
                <a:solidFill>
                  <a:schemeClr val="accent6"/>
                </a:solidFill>
              </a:rPr>
              <a:t>maximized</a:t>
            </a:r>
            <a:r>
              <a:rPr lang="en-US" sz="1600" dirty="0">
                <a:solidFill>
                  <a:srgbClr val="000000"/>
                </a:solidFill>
              </a:rPr>
              <a:t> </a:t>
            </a:r>
            <a:r>
              <a:rPr lang="en-US" sz="1600" u="sng" dirty="0">
                <a:solidFill>
                  <a:schemeClr val="accent6"/>
                </a:solidFill>
              </a:rPr>
              <a:t>non-negative</a:t>
            </a:r>
            <a:r>
              <a:rPr lang="en-US" sz="1600" dirty="0">
                <a:solidFill>
                  <a:srgbClr val="000000"/>
                </a:solidFill>
              </a:rPr>
              <a:t>.   </a:t>
            </a:r>
            <a:r>
              <a:rPr lang="en-US" sz="1600" u="sng" dirty="0" smtClean="0">
                <a:solidFill>
                  <a:schemeClr val="accent6"/>
                </a:solidFill>
              </a:rPr>
              <a:t>However</a:t>
            </a:r>
            <a:r>
              <a:rPr lang="en-US" sz="1600" u="sng" dirty="0">
                <a:solidFill>
                  <a:schemeClr val="accent6"/>
                </a:solidFill>
              </a:rPr>
              <a:t>, effective April </a:t>
            </a:r>
            <a:r>
              <a:rPr lang="en-US" sz="1600" u="sng" dirty="0" smtClean="0">
                <a:solidFill>
                  <a:schemeClr val="accent6"/>
                </a:solidFill>
              </a:rPr>
              <a:t>9, </a:t>
            </a:r>
            <a:r>
              <a:rPr lang="en-US" sz="1600" u="sng" dirty="0">
                <a:solidFill>
                  <a:schemeClr val="accent6"/>
                </a:solidFill>
              </a:rPr>
              <a:t>2020, beginning with the sixteenth Forward Capacity </a:t>
            </a:r>
            <a:r>
              <a:rPr lang="en-US" sz="1600" u="sng" dirty="0" smtClean="0">
                <a:solidFill>
                  <a:schemeClr val="accent6"/>
                </a:solidFill>
              </a:rPr>
              <a:t>Auction, </a:t>
            </a:r>
            <a:r>
              <a:rPr lang="en-US" sz="1600" u="sng" dirty="0">
                <a:solidFill>
                  <a:schemeClr val="accent6"/>
                </a:solidFill>
              </a:rPr>
              <a:t>the economic life is the evaluation period in which a resource’s net present value is maximized</a:t>
            </a:r>
            <a:r>
              <a:rPr lang="en-US" sz="1600" u="sng" dirty="0" smtClean="0">
                <a:solidFill>
                  <a:schemeClr val="accent6"/>
                </a:solidFill>
              </a:rPr>
              <a:t>. </a:t>
            </a:r>
            <a:endParaRPr lang="en-US" sz="1600" u="sng" dirty="0">
              <a:solidFill>
                <a:schemeClr val="accent6"/>
              </a:solidFill>
            </a:endParaRPr>
          </a:p>
        </p:txBody>
      </p:sp>
    </p:spTree>
    <p:extLst>
      <p:ext uri="{BB962C8B-B14F-4D97-AF65-F5344CB8AC3E}">
        <p14:creationId xmlns:p14="http://schemas.microsoft.com/office/powerpoint/2010/main" val="1034852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p:txBody>
          <a:bodyPr/>
          <a:lstStyle/>
          <a:p>
            <a:r>
              <a:rPr lang="en-US" dirty="0" smtClean="0"/>
              <a:t>Next Steps</a:t>
            </a:r>
            <a:endParaRPr lang="en-US" dirty="0"/>
          </a:p>
        </p:txBody>
      </p:sp>
      <p:sp>
        <p:nvSpPr>
          <p:cNvPr id="4" name="Content Placeholder 3"/>
          <p:cNvSpPr>
            <a:spLocks noGrp="1"/>
          </p:cNvSpPr>
          <p:nvPr>
            <p:ph sz="quarter" idx="13"/>
          </p:nvPr>
        </p:nvSpPr>
        <p:spPr/>
        <p:txBody>
          <a:bodyPr>
            <a:normAutofit/>
          </a:bodyPr>
          <a:lstStyle/>
          <a:p>
            <a:r>
              <a:rPr lang="en-US" dirty="0" smtClean="0"/>
              <a:t>Vote </a:t>
            </a:r>
            <a:r>
              <a:rPr lang="en-US" dirty="0"/>
              <a:t>on these proposed </a:t>
            </a:r>
            <a:r>
              <a:rPr lang="en-US" dirty="0" smtClean="0"/>
              <a:t>compliance revisions at the March 24, </a:t>
            </a:r>
            <a:r>
              <a:rPr lang="en-US" dirty="0"/>
              <a:t>2020 </a:t>
            </a:r>
            <a:r>
              <a:rPr lang="en-US" dirty="0" smtClean="0"/>
              <a:t>Markets Committee </a:t>
            </a:r>
            <a:r>
              <a:rPr lang="en-US" dirty="0"/>
              <a:t>meeting and at the </a:t>
            </a:r>
            <a:r>
              <a:rPr lang="en-US" dirty="0" smtClean="0"/>
              <a:t>April 2, </a:t>
            </a:r>
            <a:r>
              <a:rPr lang="en-US" dirty="0"/>
              <a:t>2020 Participants Committee meeting</a:t>
            </a:r>
          </a:p>
          <a:p>
            <a:r>
              <a:rPr lang="en-US" dirty="0"/>
              <a:t>Make a filing in eTariff by April 9, 2020 to make all Tariff corrections necessary to reflect the rejection of the Economic Life Revisions effective August 10, 2018 (i.e., for FCA 13 through FCA 15)</a:t>
            </a:r>
          </a:p>
          <a:p>
            <a:r>
              <a:rPr lang="en-US" dirty="0"/>
              <a:t>Beginning with FCA 16, the Economic Life Revisions will apply </a:t>
            </a:r>
            <a:r>
              <a:rPr lang="en-US" dirty="0" smtClean="0"/>
              <a:t>prospectively effective </a:t>
            </a:r>
            <a:r>
              <a:rPr lang="en-US" dirty="0"/>
              <a:t>April 9, 2020, as also reflected in the eTariff filing</a:t>
            </a:r>
          </a:p>
        </p:txBody>
      </p:sp>
    </p:spTree>
    <p:extLst>
      <p:ext uri="{BB962C8B-B14F-4D97-AF65-F5344CB8AC3E}">
        <p14:creationId xmlns:p14="http://schemas.microsoft.com/office/powerpoint/2010/main" val="3902278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p:txBody>
          <a:bodyPr/>
          <a:lstStyle/>
          <a:p>
            <a:r>
              <a:rPr lang="en-US" dirty="0" smtClean="0"/>
              <a:t>Stakeholder Schedule</a:t>
            </a:r>
            <a:endParaRPr lang="en-US" dirty="0"/>
          </a:p>
        </p:txBody>
      </p:sp>
      <p:graphicFrame>
        <p:nvGraphicFramePr>
          <p:cNvPr id="5" name="Table Placeholder 6"/>
          <p:cNvGraphicFramePr>
            <a:graphicFrameLocks/>
          </p:cNvGraphicFramePr>
          <p:nvPr>
            <p:extLst>
              <p:ext uri="{D42A27DB-BD31-4B8C-83A1-F6EECF244321}">
                <p14:modId xmlns:p14="http://schemas.microsoft.com/office/powerpoint/2010/main" val="4285297888"/>
              </p:ext>
            </p:extLst>
          </p:nvPr>
        </p:nvGraphicFramePr>
        <p:xfrm>
          <a:off x="457200" y="1463040"/>
          <a:ext cx="8229600" cy="2438400"/>
        </p:xfrm>
        <a:graphic>
          <a:graphicData uri="http://schemas.openxmlformats.org/drawingml/2006/table">
            <a:tbl>
              <a:tblPr bandRow="1">
                <a:tableStyleId>{5C22544A-7EE6-4342-B048-85BDC9FD1C3A}</a:tableStyleId>
              </a:tblPr>
              <a:tblGrid>
                <a:gridCol w="27432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609600">
                <a:tc>
                  <a:txBody>
                    <a:bodyPr/>
                    <a:lstStyle/>
                    <a:p>
                      <a:r>
                        <a:rPr lang="en-US" b="1" dirty="0" smtClean="0">
                          <a:solidFill>
                            <a:schemeClr val="bg1"/>
                          </a:solidFill>
                        </a:rPr>
                        <a:t>Stakeholder  Meetings</a:t>
                      </a:r>
                      <a:endParaRPr lang="en-US" b="1" dirty="0">
                        <a:solidFill>
                          <a:schemeClr val="bg1"/>
                        </a:solidFill>
                      </a:endParaRPr>
                    </a:p>
                  </a:txBody>
                  <a:tcPr anchor="ctr">
                    <a:solidFill>
                      <a:srgbClr val="0082CF"/>
                    </a:solidFill>
                  </a:tcPr>
                </a:tc>
                <a:tc>
                  <a:txBody>
                    <a:bodyPr/>
                    <a:lstStyle/>
                    <a:p>
                      <a:r>
                        <a:rPr lang="en-US" b="1" dirty="0" smtClean="0">
                          <a:solidFill>
                            <a:schemeClr val="bg1"/>
                          </a:solidFill>
                        </a:rPr>
                        <a:t>Scheduled</a:t>
                      </a:r>
                      <a:r>
                        <a:rPr lang="en-US" b="1" baseline="0" dirty="0" smtClean="0">
                          <a:solidFill>
                            <a:schemeClr val="bg1"/>
                          </a:solidFill>
                        </a:rPr>
                        <a:t> Project Milestone</a:t>
                      </a:r>
                      <a:endParaRPr lang="en-US" b="1" dirty="0">
                        <a:solidFill>
                          <a:schemeClr val="bg1"/>
                        </a:solidFill>
                      </a:endParaRPr>
                    </a:p>
                  </a:txBody>
                  <a:tcPr anchor="ctr">
                    <a:solidFill>
                      <a:srgbClr val="0082CF"/>
                    </a:solidFill>
                  </a:tcPr>
                </a:tc>
                <a:extLst>
                  <a:ext uri="{0D108BD9-81ED-4DB2-BD59-A6C34878D82A}">
                    <a16:rowId xmlns:a16="http://schemas.microsoft.com/office/drawing/2014/main" val="10000"/>
                  </a:ext>
                </a:extLst>
              </a:tr>
              <a:tr h="609600">
                <a:tc>
                  <a:txBody>
                    <a:bodyPr/>
                    <a:lstStyle/>
                    <a:p>
                      <a:r>
                        <a:rPr lang="en-US" sz="1600" b="0" dirty="0" smtClean="0">
                          <a:solidFill>
                            <a:srgbClr val="000000"/>
                          </a:solidFill>
                        </a:rPr>
                        <a:t>March</a:t>
                      </a:r>
                      <a:r>
                        <a:rPr lang="en-US" sz="1600" b="0" baseline="0" dirty="0" smtClean="0">
                          <a:solidFill>
                            <a:srgbClr val="000000"/>
                          </a:solidFill>
                        </a:rPr>
                        <a:t> 24,</a:t>
                      </a:r>
                      <a:r>
                        <a:rPr lang="en-US" sz="1600" b="0" dirty="0" smtClean="0">
                          <a:solidFill>
                            <a:srgbClr val="000000"/>
                          </a:solidFill>
                        </a:rPr>
                        <a:t> 2020</a:t>
                      </a:r>
                      <a:r>
                        <a:rPr lang="en-US" sz="1600" b="0" baseline="0" dirty="0" smtClean="0">
                          <a:solidFill>
                            <a:srgbClr val="000000"/>
                          </a:solidFill>
                        </a:rPr>
                        <a:t> </a:t>
                      </a:r>
                    </a:p>
                    <a:p>
                      <a:r>
                        <a:rPr lang="en-US" sz="1600" b="0" dirty="0" smtClean="0">
                          <a:solidFill>
                            <a:srgbClr val="000000"/>
                          </a:solidFill>
                        </a:rPr>
                        <a:t>Markets Committee</a:t>
                      </a:r>
                      <a:endParaRPr lang="en-US" sz="1600" b="0" dirty="0">
                        <a:solidFill>
                          <a:srgbClr val="000000"/>
                        </a:solidFill>
                      </a:endParaRPr>
                    </a:p>
                  </a:txBody>
                  <a:tcPr anchor="ctr">
                    <a:solidFill>
                      <a:schemeClr val="tx1">
                        <a:lumMod val="40000"/>
                        <a:lumOff val="60000"/>
                      </a:schemeClr>
                    </a:solidFill>
                  </a:tcPr>
                </a:tc>
                <a:tc>
                  <a:txBody>
                    <a:bodyPr/>
                    <a:lstStyle/>
                    <a:p>
                      <a:r>
                        <a:rPr lang="en-US" sz="1600" dirty="0" smtClean="0">
                          <a:solidFill>
                            <a:srgbClr val="000000"/>
                          </a:solidFill>
                        </a:rPr>
                        <a:t>Discussion </a:t>
                      </a:r>
                      <a:r>
                        <a:rPr lang="en-US" sz="1600" strike="noStrike" dirty="0" smtClean="0">
                          <a:solidFill>
                            <a:srgbClr val="000000"/>
                          </a:solidFill>
                        </a:rPr>
                        <a:t>and vote</a:t>
                      </a:r>
                      <a:r>
                        <a:rPr lang="en-US" sz="1600" strike="noStrike" baseline="0" dirty="0" smtClean="0">
                          <a:solidFill>
                            <a:srgbClr val="000000"/>
                          </a:solidFill>
                        </a:rPr>
                        <a:t> </a:t>
                      </a:r>
                      <a:r>
                        <a:rPr lang="en-US" sz="1600" baseline="0" dirty="0" smtClean="0">
                          <a:solidFill>
                            <a:srgbClr val="000000"/>
                          </a:solidFill>
                        </a:rPr>
                        <a:t>on proposed Tariff corrections associated with the Economic Life Revisions</a:t>
                      </a:r>
                      <a:endParaRPr lang="en-US" sz="1600" dirty="0">
                        <a:solidFill>
                          <a:srgbClr val="000000"/>
                        </a:solidFill>
                      </a:endParaRPr>
                    </a:p>
                  </a:txBody>
                  <a:tcPr anchor="ctr">
                    <a:solidFill>
                      <a:schemeClr val="tx1">
                        <a:lumMod val="40000"/>
                        <a:lumOff val="60000"/>
                      </a:schemeClr>
                    </a:solidFill>
                  </a:tcPr>
                </a:tc>
                <a:extLst>
                  <a:ext uri="{0D108BD9-81ED-4DB2-BD59-A6C34878D82A}">
                    <a16:rowId xmlns:a16="http://schemas.microsoft.com/office/drawing/2014/main" val="10001"/>
                  </a:ext>
                </a:extLst>
              </a:tr>
              <a:tr h="609600">
                <a:tc>
                  <a:txBody>
                    <a:bodyPr/>
                    <a:lstStyle/>
                    <a:p>
                      <a:pPr marL="0" algn="l" defTabSz="914400" rtl="0" eaLnBrk="1" latinLnBrk="0" hangingPunct="1"/>
                      <a:r>
                        <a:rPr lang="en-US" sz="1600" b="0" kern="1200" dirty="0" smtClean="0">
                          <a:solidFill>
                            <a:srgbClr val="000000"/>
                          </a:solidFill>
                          <a:latin typeface="+mn-lt"/>
                          <a:ea typeface="+mn-ea"/>
                          <a:cs typeface="+mn-cs"/>
                        </a:rPr>
                        <a:t>April</a:t>
                      </a:r>
                      <a:r>
                        <a:rPr lang="en-US" sz="1600" b="0" kern="1200" baseline="0" dirty="0" smtClean="0">
                          <a:solidFill>
                            <a:srgbClr val="000000"/>
                          </a:solidFill>
                          <a:latin typeface="+mn-lt"/>
                          <a:ea typeface="+mn-ea"/>
                          <a:cs typeface="+mn-cs"/>
                        </a:rPr>
                        <a:t> 2, 2020</a:t>
                      </a:r>
                    </a:p>
                    <a:p>
                      <a:pPr marL="0" algn="l" defTabSz="914400" rtl="0" eaLnBrk="1" latinLnBrk="0" hangingPunct="1"/>
                      <a:r>
                        <a:rPr lang="en-US" sz="1600" b="0" kern="1200" baseline="0" dirty="0" smtClean="0">
                          <a:solidFill>
                            <a:srgbClr val="000000"/>
                          </a:solidFill>
                          <a:latin typeface="+mn-lt"/>
                          <a:ea typeface="+mn-ea"/>
                          <a:cs typeface="+mn-cs"/>
                        </a:rPr>
                        <a:t>Participants Committee</a:t>
                      </a:r>
                      <a:endParaRPr lang="en-US" sz="1600" b="0" kern="1200" dirty="0">
                        <a:solidFill>
                          <a:srgbClr val="000000"/>
                        </a:solidFill>
                        <a:latin typeface="+mn-lt"/>
                        <a:ea typeface="+mn-ea"/>
                        <a:cs typeface="+mn-cs"/>
                      </a:endParaRPr>
                    </a:p>
                  </a:txBody>
                  <a:tcPr anchor="ctr">
                    <a:solidFill>
                      <a:srgbClr val="CCDD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Discussion </a:t>
                      </a:r>
                      <a:r>
                        <a:rPr lang="en-US" sz="1600" strike="noStrike" dirty="0" smtClean="0">
                          <a:solidFill>
                            <a:srgbClr val="000000"/>
                          </a:solidFill>
                        </a:rPr>
                        <a:t>and vote</a:t>
                      </a:r>
                      <a:r>
                        <a:rPr lang="en-US" sz="1600" strike="noStrike" baseline="0" dirty="0" smtClean="0">
                          <a:solidFill>
                            <a:srgbClr val="000000"/>
                          </a:solidFill>
                        </a:rPr>
                        <a:t> </a:t>
                      </a:r>
                      <a:r>
                        <a:rPr lang="en-US" sz="1600" baseline="0" dirty="0" smtClean="0">
                          <a:solidFill>
                            <a:srgbClr val="000000"/>
                          </a:solidFill>
                        </a:rPr>
                        <a:t>on proposed Tariff corrections associated with the Economic Life Revisions</a:t>
                      </a:r>
                      <a:endParaRPr lang="en-US" sz="1600" dirty="0" smtClean="0">
                        <a:solidFill>
                          <a:srgbClr val="000000"/>
                        </a:solidFill>
                      </a:endParaRPr>
                    </a:p>
                  </a:txBody>
                  <a:tcPr anchor="ctr">
                    <a:solidFill>
                      <a:srgbClr val="CCDDEE"/>
                    </a:solidFill>
                  </a:tcPr>
                </a:tc>
                <a:extLst>
                  <a:ext uri="{0D108BD9-81ED-4DB2-BD59-A6C34878D82A}">
                    <a16:rowId xmlns:a16="http://schemas.microsoft.com/office/drawing/2014/main" val="170527701"/>
                  </a:ext>
                </a:extLst>
              </a:tr>
              <a:tr h="609600">
                <a:tc>
                  <a:txBody>
                    <a:bodyPr/>
                    <a:lstStyle/>
                    <a:p>
                      <a:pPr marL="0" algn="l" defTabSz="914400" rtl="0" eaLnBrk="1" latinLnBrk="0" hangingPunct="1"/>
                      <a:r>
                        <a:rPr lang="en-US" sz="1600" b="0" kern="1200" dirty="0" smtClean="0">
                          <a:solidFill>
                            <a:srgbClr val="000000"/>
                          </a:solidFill>
                          <a:latin typeface="+mn-lt"/>
                          <a:ea typeface="+mn-ea"/>
                          <a:cs typeface="+mn-cs"/>
                        </a:rPr>
                        <a:t>April 9, 2020</a:t>
                      </a:r>
                      <a:endParaRPr lang="en-US" sz="1600" b="0" kern="1200" dirty="0">
                        <a:solidFill>
                          <a:srgbClr val="000000"/>
                        </a:solidFill>
                        <a:latin typeface="+mn-lt"/>
                        <a:ea typeface="+mn-ea"/>
                        <a:cs typeface="+mn-cs"/>
                      </a:endParaRPr>
                    </a:p>
                  </a:txBody>
                  <a:tcPr anchor="ctr">
                    <a:solidFill>
                      <a:srgbClr val="CCDDE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00"/>
                          </a:solidFill>
                          <a:latin typeface="+mn-lt"/>
                          <a:ea typeface="+mn-ea"/>
                          <a:cs typeface="+mn-cs"/>
                        </a:rPr>
                        <a:t>eTariff</a:t>
                      </a:r>
                      <a:r>
                        <a:rPr lang="en-US" sz="1600" b="0" kern="1200" baseline="0" dirty="0" smtClean="0">
                          <a:solidFill>
                            <a:srgbClr val="000000"/>
                          </a:solidFill>
                          <a:latin typeface="+mn-lt"/>
                          <a:ea typeface="+mn-ea"/>
                          <a:cs typeface="+mn-cs"/>
                        </a:rPr>
                        <a:t> Filing in compliance with FERC Rehearing Order</a:t>
                      </a:r>
                      <a:endParaRPr lang="en-US" sz="1600" b="0" kern="1200" dirty="0" smtClean="0">
                        <a:solidFill>
                          <a:srgbClr val="000000"/>
                        </a:solidFill>
                        <a:latin typeface="+mn-lt"/>
                        <a:ea typeface="+mn-ea"/>
                        <a:cs typeface="+mn-cs"/>
                      </a:endParaRPr>
                    </a:p>
                  </a:txBody>
                  <a:tcPr anchor="ctr">
                    <a:solidFill>
                      <a:srgbClr val="CCDDEE"/>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12224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13</a:t>
            </a:fld>
            <a:endParaRPr lang="en-US" dirty="0"/>
          </a:p>
        </p:txBody>
      </p:sp>
    </p:spTree>
    <p:extLst>
      <p:ext uri="{BB962C8B-B14F-4D97-AF65-F5344CB8AC3E}">
        <p14:creationId xmlns:p14="http://schemas.microsoft.com/office/powerpoint/2010/main" val="1178313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p:txBody>
          <a:bodyPr/>
          <a:lstStyle/>
          <a:p>
            <a:r>
              <a:rPr lang="en-US" sz="2800" dirty="0" smtClean="0"/>
              <a:t>Corrections to Economic Life Revisions</a:t>
            </a:r>
            <a:endParaRPr lang="en-US" sz="2800" dirty="0"/>
          </a:p>
        </p:txBody>
      </p:sp>
      <p:sp>
        <p:nvSpPr>
          <p:cNvPr id="31" name="Text Placeholder 30"/>
          <p:cNvSpPr>
            <a:spLocks noGrp="1"/>
          </p:cNvSpPr>
          <p:nvPr>
            <p:ph type="body" sz="quarter" idx="13"/>
          </p:nvPr>
        </p:nvSpPr>
        <p:spPr/>
        <p:txBody>
          <a:bodyPr/>
          <a:lstStyle/>
          <a:p>
            <a:r>
              <a:rPr lang="en-US" dirty="0" smtClean="0"/>
              <a:t>Proposed Effective Date: April 9, 2020</a:t>
            </a:r>
          </a:p>
          <a:p>
            <a:endParaRPr lang="en-US" dirty="0"/>
          </a:p>
        </p:txBody>
      </p:sp>
      <p:sp>
        <p:nvSpPr>
          <p:cNvPr id="16" name="Text Placeholder 15"/>
          <p:cNvSpPr>
            <a:spLocks noGrp="1"/>
          </p:cNvSpPr>
          <p:nvPr>
            <p:ph type="body" sz="quarter" idx="14"/>
          </p:nvPr>
        </p:nvSpPr>
        <p:spPr/>
        <p:txBody>
          <a:bodyPr>
            <a:normAutofit fontScale="92500" lnSpcReduction="20000"/>
          </a:bodyPr>
          <a:lstStyle/>
          <a:p>
            <a:r>
              <a:rPr lang="en-US" dirty="0" smtClean="0"/>
              <a:t>On March 10, 2020, the Commission rejected the previously accepted Economic Life Revisions effective August 10, 2018 and ordered the ISO to </a:t>
            </a:r>
            <a:r>
              <a:rPr lang="en-US" dirty="0"/>
              <a:t>correct this in a compliance eTariff filing to be submitted by April 9, 2020 (i.e., within 30 days)</a:t>
            </a:r>
          </a:p>
          <a:p>
            <a:r>
              <a:rPr lang="en-US" dirty="0" smtClean="0"/>
              <a:t>The ISO’s proposed compliance revisions </a:t>
            </a:r>
            <a:r>
              <a:rPr lang="en-US" dirty="0"/>
              <a:t>address the Commission’s </a:t>
            </a:r>
            <a:r>
              <a:rPr lang="en-US" dirty="0" smtClean="0"/>
              <a:t>March </a:t>
            </a:r>
            <a:r>
              <a:rPr lang="en-US" dirty="0"/>
              <a:t>2020 </a:t>
            </a:r>
            <a:r>
              <a:rPr lang="en-US" dirty="0" smtClean="0"/>
              <a:t>rehearing order </a:t>
            </a:r>
            <a:r>
              <a:rPr lang="en-US" dirty="0"/>
              <a:t>for the ISO to reflect the rejection of the </a:t>
            </a:r>
            <a:r>
              <a:rPr lang="en-US" dirty="0" smtClean="0"/>
              <a:t>Economic </a:t>
            </a:r>
            <a:r>
              <a:rPr lang="en-US" dirty="0"/>
              <a:t>Life Revisions </a:t>
            </a:r>
            <a:r>
              <a:rPr lang="en-US" dirty="0" smtClean="0"/>
              <a:t>effective August 10, 2018 and</a:t>
            </a:r>
            <a:r>
              <a:rPr lang="en-US" dirty="0"/>
              <a:t>, in addition, will prospectively apply the Economic Life Revisions beginning with the sixteenth Forward Capacity Auction (FCA</a:t>
            </a:r>
            <a:r>
              <a:rPr lang="en-US" dirty="0" smtClean="0"/>
              <a:t>)</a:t>
            </a:r>
          </a:p>
          <a:p>
            <a:r>
              <a:rPr lang="en-US" dirty="0" smtClean="0"/>
              <a:t>This presentation will review the background of the Economic Life Revisions, key details from the Commission’s orders associated with these revisions, and the Internal Market Monitor’s proposed compliance revisions to address the March 2020 order</a:t>
            </a:r>
          </a:p>
        </p:txBody>
      </p:sp>
    </p:spTree>
    <p:extLst>
      <p:ext uri="{BB962C8B-B14F-4D97-AF65-F5344CB8AC3E}">
        <p14:creationId xmlns:p14="http://schemas.microsoft.com/office/powerpoint/2010/main" val="3824330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a:t>
            </a:fld>
            <a:endParaRPr lang="en-US" dirty="0"/>
          </a:p>
        </p:txBody>
      </p:sp>
      <p:sp>
        <p:nvSpPr>
          <p:cNvPr id="3" name="Title 2"/>
          <p:cNvSpPr>
            <a:spLocks noGrp="1"/>
          </p:cNvSpPr>
          <p:nvPr>
            <p:ph type="title"/>
          </p:nvPr>
        </p:nvSpPr>
        <p:spPr/>
        <p:txBody>
          <a:bodyPr/>
          <a:lstStyle/>
          <a:p>
            <a:r>
              <a:rPr lang="en-US" dirty="0" smtClean="0"/>
              <a:t>Background</a:t>
            </a:r>
            <a:endParaRPr lang="en-US" dirty="0"/>
          </a:p>
        </p:txBody>
      </p:sp>
      <p:sp>
        <p:nvSpPr>
          <p:cNvPr id="4" name="Content Placeholder 3"/>
          <p:cNvSpPr>
            <a:spLocks noGrp="1"/>
          </p:cNvSpPr>
          <p:nvPr>
            <p:ph sz="quarter" idx="13"/>
          </p:nvPr>
        </p:nvSpPr>
        <p:spPr>
          <a:xfrm>
            <a:off x="457200" y="1295400"/>
            <a:ext cx="8229600" cy="4572000"/>
          </a:xfrm>
        </p:spPr>
        <p:txBody>
          <a:bodyPr>
            <a:normAutofit fontScale="85000" lnSpcReduction="20000"/>
          </a:bodyPr>
          <a:lstStyle/>
          <a:p>
            <a:r>
              <a:rPr lang="en-US" dirty="0"/>
              <a:t>O</a:t>
            </a:r>
            <a:r>
              <a:rPr lang="en-US" dirty="0" smtClean="0"/>
              <a:t>n </a:t>
            </a:r>
            <a:r>
              <a:rPr lang="en-US" dirty="0"/>
              <a:t>June 11, 2018, the ISO, joined by NEPOOL, filed revisions to Section III.13.1.2.3.2.1.2.C of Market Rule 1 to modify the calculation of economic life of an Existing Capacity </a:t>
            </a:r>
            <a:r>
              <a:rPr lang="en-US" dirty="0" smtClean="0"/>
              <a:t>Resource</a:t>
            </a:r>
          </a:p>
          <a:p>
            <a:pPr lvl="1"/>
            <a:r>
              <a:rPr lang="en-US" dirty="0" smtClean="0"/>
              <a:t>The </a:t>
            </a:r>
            <a:r>
              <a:rPr lang="en-US" dirty="0"/>
              <a:t>proposed modifications changed the calculation from being the maximum evaluation period in which a resource’s net present value is non-negative to being the evaluation period in which the net present value of the resource’s expected future profit is maximized (“Economic Life Revisions</a:t>
            </a:r>
            <a:r>
              <a:rPr lang="en-US" dirty="0" smtClean="0"/>
              <a:t>”)</a:t>
            </a:r>
          </a:p>
          <a:p>
            <a:r>
              <a:rPr lang="en-US" dirty="0" smtClean="0"/>
              <a:t>On November </a:t>
            </a:r>
            <a:r>
              <a:rPr lang="en-US" dirty="0"/>
              <a:t>9, 2018, the Commission accepted the Economic Life </a:t>
            </a:r>
            <a:r>
              <a:rPr lang="en-US" dirty="0" smtClean="0"/>
              <a:t>Revisions</a:t>
            </a:r>
          </a:p>
          <a:p>
            <a:r>
              <a:rPr lang="en-US" dirty="0" smtClean="0"/>
              <a:t>On </a:t>
            </a:r>
            <a:r>
              <a:rPr lang="en-US" dirty="0"/>
              <a:t>December 10, 2018, the New England Power Generators Association (NEPGA) </a:t>
            </a:r>
            <a:r>
              <a:rPr lang="en-US" dirty="0" smtClean="0"/>
              <a:t>requested </a:t>
            </a:r>
            <a:r>
              <a:rPr lang="en-US" dirty="0"/>
              <a:t>rehearing of the November 9 </a:t>
            </a:r>
            <a:r>
              <a:rPr lang="en-US" dirty="0" smtClean="0"/>
              <a:t>order</a:t>
            </a:r>
          </a:p>
          <a:p>
            <a:r>
              <a:rPr lang="en-US" dirty="0" smtClean="0"/>
              <a:t>On </a:t>
            </a:r>
            <a:r>
              <a:rPr lang="en-US" dirty="0"/>
              <a:t>March 10, 2020, the Commission issued an order </a:t>
            </a:r>
            <a:r>
              <a:rPr lang="en-US" dirty="0" smtClean="0"/>
              <a:t>granting </a:t>
            </a:r>
            <a:r>
              <a:rPr lang="en-US" dirty="0"/>
              <a:t>NEPGA’s rehearing </a:t>
            </a:r>
            <a:r>
              <a:rPr lang="en-US" dirty="0" smtClean="0"/>
              <a:t>request </a:t>
            </a:r>
            <a:r>
              <a:rPr lang="en-US" dirty="0"/>
              <a:t>and rejecting the Economic Life Revisions “effective August 10, 2018</a:t>
            </a:r>
            <a:r>
              <a:rPr lang="en-US" dirty="0" smtClean="0"/>
              <a:t>.”  The </a:t>
            </a:r>
            <a:r>
              <a:rPr lang="en-US" dirty="0"/>
              <a:t>Commission ordered the ISO to submit a compliance </a:t>
            </a:r>
            <a:r>
              <a:rPr lang="en-US" dirty="0" smtClean="0"/>
              <a:t>filing to </a:t>
            </a:r>
            <a:r>
              <a:rPr lang="en-US" dirty="0"/>
              <a:t>make all the necessary Tariff revisions to reflect the rejection of the retroactive Economic Life Revisions within 30 days.</a:t>
            </a:r>
          </a:p>
          <a:p>
            <a:pPr marL="457200" lvl="1" indent="0">
              <a:buNone/>
            </a:pPr>
            <a:endParaRPr lang="en-US" dirty="0"/>
          </a:p>
        </p:txBody>
      </p:sp>
    </p:spTree>
    <p:extLst>
      <p:ext uri="{BB962C8B-B14F-4D97-AF65-F5344CB8AC3E}">
        <p14:creationId xmlns:p14="http://schemas.microsoft.com/office/powerpoint/2010/main" val="676675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Life </a:t>
            </a:r>
            <a:r>
              <a:rPr lang="en-US" dirty="0"/>
              <a:t>ReVISions AS APPROVED in the November 9, 2018 ORDER</a:t>
            </a:r>
          </a:p>
        </p:txBody>
      </p:sp>
      <p:sp>
        <p:nvSpPr>
          <p:cNvPr id="4" name="Slide Number Placeholder 3"/>
          <p:cNvSpPr>
            <a:spLocks noGrp="1"/>
          </p:cNvSpPr>
          <p:nvPr>
            <p:ph type="sldNum" sz="quarter" idx="4"/>
          </p:nvPr>
        </p:nvSpPr>
        <p:spPr/>
        <p:txBody>
          <a:bodyPr/>
          <a:lstStyle/>
          <a:p>
            <a:fld id="{10C7F894-2A36-495D-AB7C-1055F7AC0F9D}" type="slidenum">
              <a:rPr lang="en-US" smtClean="0"/>
              <a:pPr/>
              <a:t>4</a:t>
            </a:fld>
            <a:endParaRPr lang="en-US" dirty="0"/>
          </a:p>
        </p:txBody>
      </p:sp>
    </p:spTree>
    <p:extLst>
      <p:ext uri="{BB962C8B-B14F-4D97-AF65-F5344CB8AC3E}">
        <p14:creationId xmlns:p14="http://schemas.microsoft.com/office/powerpoint/2010/main" val="235699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a:t>
            </a:fld>
            <a:endParaRPr lang="en-US" dirty="0"/>
          </a:p>
        </p:txBody>
      </p:sp>
      <p:sp>
        <p:nvSpPr>
          <p:cNvPr id="3" name="Title 2"/>
          <p:cNvSpPr>
            <a:spLocks noGrp="1"/>
          </p:cNvSpPr>
          <p:nvPr>
            <p:ph type="title"/>
          </p:nvPr>
        </p:nvSpPr>
        <p:spPr/>
        <p:txBody>
          <a:bodyPr/>
          <a:lstStyle/>
          <a:p>
            <a:r>
              <a:rPr lang="en-US" dirty="0" smtClean="0"/>
              <a:t>Current Tariff Language (i.e., Economic Life Revisions)</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542884121"/>
              </p:ext>
            </p:extLst>
          </p:nvPr>
        </p:nvGraphicFramePr>
        <p:xfrm>
          <a:off x="457200" y="1244600"/>
          <a:ext cx="8229600" cy="11938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114800">
                  <a:extLst>
                    <a:ext uri="{9D8B030D-6E8A-4147-A177-3AD203B41FA5}">
                      <a16:colId xmlns:a16="http://schemas.microsoft.com/office/drawing/2014/main" val="20002"/>
                    </a:ext>
                  </a:extLst>
                </a:gridCol>
              </a:tblGrid>
              <a:tr h="370840">
                <a:tc>
                  <a:txBody>
                    <a:bodyPr/>
                    <a:lstStyle/>
                    <a:p>
                      <a:r>
                        <a:rPr lang="en-US" sz="1600" dirty="0" smtClean="0"/>
                        <a:t>Section</a:t>
                      </a:r>
                      <a:endParaRPr lang="en-US" sz="1600" dirty="0"/>
                    </a:p>
                  </a:txBody>
                  <a:tcPr/>
                </a:tc>
                <a:tc>
                  <a:txBody>
                    <a:bodyPr/>
                    <a:lstStyle/>
                    <a:p>
                      <a:r>
                        <a:rPr lang="en-US" sz="1600" dirty="0" smtClean="0"/>
                        <a:t>Prior</a:t>
                      </a:r>
                      <a:r>
                        <a:rPr lang="en-US" sz="1600" baseline="0" dirty="0" smtClean="0"/>
                        <a:t> </a:t>
                      </a:r>
                      <a:r>
                        <a:rPr lang="en-US" sz="1600" dirty="0" smtClean="0"/>
                        <a:t>Change</a:t>
                      </a:r>
                      <a:endParaRPr lang="en-US" sz="1600" dirty="0"/>
                    </a:p>
                  </a:txBody>
                  <a:tcPr/>
                </a:tc>
                <a:tc>
                  <a:txBody>
                    <a:bodyPr/>
                    <a:lstStyle/>
                    <a:p>
                      <a:r>
                        <a:rPr lang="en-US" sz="1600" dirty="0" smtClean="0"/>
                        <a:t>Description</a:t>
                      </a:r>
                      <a:endParaRPr lang="en-US" sz="1600" dirty="0"/>
                    </a:p>
                  </a:txBody>
                  <a:tcPr/>
                </a:tc>
                <a:extLst>
                  <a:ext uri="{0D108BD9-81ED-4DB2-BD59-A6C34878D82A}">
                    <a16:rowId xmlns:a16="http://schemas.microsoft.com/office/drawing/2014/main" val="10000"/>
                  </a:ext>
                </a:extLst>
              </a:tr>
              <a:tr h="370840">
                <a:tc>
                  <a:txBody>
                    <a:bodyPr/>
                    <a:lstStyle/>
                    <a:p>
                      <a:r>
                        <a:rPr lang="en-US" sz="1600" dirty="0" smtClean="0">
                          <a:solidFill>
                            <a:srgbClr val="000000"/>
                          </a:solidFill>
                        </a:rPr>
                        <a:t>III.13.1.2.3.2.1.2.C</a:t>
                      </a:r>
                      <a:endParaRPr lang="en-US" sz="1600" dirty="0">
                        <a:solidFill>
                          <a:srgbClr val="000000"/>
                        </a:solidFill>
                      </a:endParaRPr>
                    </a:p>
                  </a:txBody>
                  <a:tcPr/>
                </a:tc>
                <a:tc>
                  <a:txBody>
                    <a:bodyPr/>
                    <a:lstStyle/>
                    <a:p>
                      <a:r>
                        <a:rPr lang="en-US" sz="1600" dirty="0" smtClean="0">
                          <a:solidFill>
                            <a:srgbClr val="000000"/>
                          </a:solidFill>
                        </a:rPr>
                        <a:t>Economic Life Revisions (as compared to Tariff</a:t>
                      </a:r>
                      <a:r>
                        <a:rPr lang="en-US" sz="1600" baseline="0" dirty="0" smtClean="0">
                          <a:solidFill>
                            <a:srgbClr val="000000"/>
                          </a:solidFill>
                        </a:rPr>
                        <a:t> prior to change)</a:t>
                      </a:r>
                      <a:endParaRPr lang="en-US" sz="1600" dirty="0">
                        <a:solidFill>
                          <a:srgbClr val="000000"/>
                        </a:solidFill>
                      </a:endParaRPr>
                    </a:p>
                  </a:txBody>
                  <a:tcPr/>
                </a:tc>
                <a:tc>
                  <a:txBody>
                    <a:bodyPr/>
                    <a:lstStyle/>
                    <a:p>
                      <a:r>
                        <a:rPr lang="en-US" sz="1600" baseline="0" dirty="0" smtClean="0">
                          <a:solidFill>
                            <a:srgbClr val="000000"/>
                          </a:solidFill>
                        </a:rPr>
                        <a:t>E</a:t>
                      </a:r>
                      <a:r>
                        <a:rPr lang="en-US" sz="1600" dirty="0" smtClean="0">
                          <a:solidFill>
                            <a:srgbClr val="000000"/>
                          </a:solidFill>
                        </a:rPr>
                        <a:t>conomic</a:t>
                      </a:r>
                      <a:r>
                        <a:rPr lang="en-US" sz="1600" baseline="0" dirty="0" smtClean="0">
                          <a:solidFill>
                            <a:srgbClr val="000000"/>
                          </a:solidFill>
                        </a:rPr>
                        <a:t> life was changed to be calculated as the evaluation period in which the resource’s net present value is maximized*</a:t>
                      </a:r>
                      <a:endParaRPr lang="en-US" sz="1600" dirty="0">
                        <a:solidFill>
                          <a:srgbClr val="000000"/>
                        </a:solidFill>
                      </a:endParaRPr>
                    </a:p>
                  </a:txBody>
                  <a:tcPr/>
                </a:tc>
                <a:extLst>
                  <a:ext uri="{0D108BD9-81ED-4DB2-BD59-A6C34878D82A}">
                    <a16:rowId xmlns:a16="http://schemas.microsoft.com/office/drawing/2014/main" val="10001"/>
                  </a:ext>
                </a:extLst>
              </a:tr>
            </a:tbl>
          </a:graphicData>
        </a:graphic>
      </p:graphicFrame>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36" y="2590800"/>
            <a:ext cx="8282464" cy="3044190"/>
          </a:xfrm>
          <a:prstGeom prst="rect">
            <a:avLst/>
          </a:prstGeom>
          <a:noFill/>
          <a:ln w="9525">
            <a:solidFill>
              <a:schemeClr val="tx1">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5715000"/>
            <a:ext cx="8305800" cy="584775"/>
          </a:xfrm>
          <a:prstGeom prst="rect">
            <a:avLst/>
          </a:prstGeom>
          <a:noFill/>
        </p:spPr>
        <p:txBody>
          <a:bodyPr wrap="square" rtlCol="0">
            <a:spAutoFit/>
          </a:bodyPr>
          <a:lstStyle/>
          <a:p>
            <a:r>
              <a:rPr lang="en-US" sz="1600" dirty="0" smtClean="0">
                <a:solidFill>
                  <a:srgbClr val="000000"/>
                </a:solidFill>
              </a:rPr>
              <a:t>*Additional details on the Economic Life Revisions can be found in the </a:t>
            </a:r>
            <a:r>
              <a:rPr lang="en-US" sz="1600" dirty="0" smtClean="0">
                <a:hlinkClick r:id="rId3"/>
              </a:rPr>
              <a:t>April 2018</a:t>
            </a:r>
            <a:r>
              <a:rPr lang="en-US" sz="1600" dirty="0" smtClean="0"/>
              <a:t> </a:t>
            </a:r>
            <a:r>
              <a:rPr lang="en-US" sz="1600" dirty="0" smtClean="0">
                <a:solidFill>
                  <a:srgbClr val="000000"/>
                </a:solidFill>
              </a:rPr>
              <a:t>and</a:t>
            </a:r>
            <a:r>
              <a:rPr lang="en-US" sz="1600" dirty="0" smtClean="0"/>
              <a:t> </a:t>
            </a:r>
            <a:r>
              <a:rPr lang="en-US" sz="1600" dirty="0" smtClean="0">
                <a:hlinkClick r:id="rId4"/>
              </a:rPr>
              <a:t>May 2018 </a:t>
            </a:r>
            <a:r>
              <a:rPr lang="en-US" sz="1600" dirty="0" smtClean="0">
                <a:solidFill>
                  <a:srgbClr val="000000"/>
                </a:solidFill>
              </a:rPr>
              <a:t>Market Committee meeting material</a:t>
            </a:r>
            <a:endParaRPr lang="en-US" sz="1600" dirty="0">
              <a:solidFill>
                <a:srgbClr val="000000"/>
              </a:solidFill>
            </a:endParaRPr>
          </a:p>
        </p:txBody>
      </p:sp>
    </p:spTree>
    <p:extLst>
      <p:ext uri="{BB962C8B-B14F-4D97-AF65-F5344CB8AC3E}">
        <p14:creationId xmlns:p14="http://schemas.microsoft.com/office/powerpoint/2010/main" val="2531322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6</a:t>
            </a:fld>
            <a:endParaRPr lang="en-US" dirty="0"/>
          </a:p>
        </p:txBody>
      </p:sp>
      <p:sp>
        <p:nvSpPr>
          <p:cNvPr id="10" name="Title 9"/>
          <p:cNvSpPr>
            <a:spLocks noGrp="1"/>
          </p:cNvSpPr>
          <p:nvPr>
            <p:ph type="title"/>
          </p:nvPr>
        </p:nvSpPr>
        <p:spPr>
          <a:xfrm>
            <a:off x="457200" y="76200"/>
            <a:ext cx="8229600" cy="1066800"/>
          </a:xfrm>
        </p:spPr>
        <p:txBody>
          <a:bodyPr/>
          <a:lstStyle/>
          <a:p>
            <a:r>
              <a:rPr lang="en-US" dirty="0" smtClean="0"/>
              <a:t>Commission’s November 9 Order</a:t>
            </a:r>
            <a:endParaRPr lang="en-US" dirty="0"/>
          </a:p>
        </p:txBody>
      </p:sp>
      <p:sp>
        <p:nvSpPr>
          <p:cNvPr id="11" name="Content Placeholder 10"/>
          <p:cNvSpPr>
            <a:spLocks noGrp="1"/>
          </p:cNvSpPr>
          <p:nvPr>
            <p:ph sz="quarter" idx="13"/>
          </p:nvPr>
        </p:nvSpPr>
        <p:spPr>
          <a:xfrm>
            <a:off x="457200" y="1066800"/>
            <a:ext cx="8229600" cy="5181600"/>
          </a:xfrm>
        </p:spPr>
        <p:txBody>
          <a:bodyPr>
            <a:normAutofit fontScale="92500"/>
          </a:bodyPr>
          <a:lstStyle/>
          <a:p>
            <a:r>
              <a:rPr lang="en-US" dirty="0" smtClean="0"/>
              <a:t>“[W]e </a:t>
            </a:r>
            <a:r>
              <a:rPr lang="en-US" dirty="0"/>
              <a:t>find the proposed Economic Life Revisions just and reasonable and therefore accept them, to become effective on August 10, 2018, as requested. The Economic Life Revisions will help ensure a competitive outcome for FCA 13, as well as future FCAs, by avoiding the potential that capacity resources will receive inflated FCA clearing prices</a:t>
            </a:r>
            <a:r>
              <a:rPr lang="en-US" dirty="0" smtClean="0"/>
              <a:t>.”  165 FERC ¶ 61,088 (2018) P 23.</a:t>
            </a:r>
          </a:p>
          <a:p>
            <a:r>
              <a:rPr lang="en-US" dirty="0"/>
              <a:t> </a:t>
            </a:r>
            <a:r>
              <a:rPr lang="en-US" dirty="0" smtClean="0"/>
              <a:t>“We </a:t>
            </a:r>
            <a:r>
              <a:rPr lang="en-US" dirty="0"/>
              <a:t>also find that the Economic Life Revisions represent a prospective change to the Tariff and, therefore, do not constitute retroactive ratemaking, because they are effective on August 10, 2018, before FCA 13 commences on February 4, 2019</a:t>
            </a:r>
            <a:r>
              <a:rPr lang="en-US" dirty="0" smtClean="0"/>
              <a:t>.” </a:t>
            </a:r>
            <a:r>
              <a:rPr lang="en-US" i="1" dirty="0" smtClean="0"/>
              <a:t>Id</a:t>
            </a:r>
            <a:r>
              <a:rPr lang="en-US" dirty="0" smtClean="0"/>
              <a:t>. P 25. </a:t>
            </a:r>
          </a:p>
          <a:p>
            <a:r>
              <a:rPr lang="en-US" dirty="0" smtClean="0"/>
              <a:t>Chairman </a:t>
            </a:r>
            <a:r>
              <a:rPr lang="en-US" dirty="0"/>
              <a:t>Chatterjee </a:t>
            </a:r>
            <a:r>
              <a:rPr lang="en-US" i="1" dirty="0" smtClean="0"/>
              <a:t>dissenting</a:t>
            </a:r>
            <a:r>
              <a:rPr lang="en-US" dirty="0" smtClean="0"/>
              <a:t>: “While </a:t>
            </a:r>
            <a:r>
              <a:rPr lang="en-US" dirty="0"/>
              <a:t>I am not opposed to making the proposed change effective for FCA 14, I conclude that, for both policy and legal reasons, it is not just and reasonable to implement the proposed revisions in FCA 13</a:t>
            </a:r>
            <a:r>
              <a:rPr lang="en-US" dirty="0" smtClean="0"/>
              <a:t>.” </a:t>
            </a:r>
            <a:endParaRPr lang="en-US" dirty="0"/>
          </a:p>
          <a:p>
            <a:endParaRPr lang="en-US" b="1" dirty="0" smtClean="0"/>
          </a:p>
        </p:txBody>
      </p:sp>
    </p:spTree>
    <p:extLst>
      <p:ext uri="{BB962C8B-B14F-4D97-AF65-F5344CB8AC3E}">
        <p14:creationId xmlns:p14="http://schemas.microsoft.com/office/powerpoint/2010/main" val="326696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MARCH 10, 2020 Rehearing ORDER</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7</a:t>
            </a:fld>
            <a:endParaRPr lang="en-US" dirty="0"/>
          </a:p>
        </p:txBody>
      </p:sp>
    </p:spTree>
    <p:extLst>
      <p:ext uri="{BB962C8B-B14F-4D97-AF65-F5344CB8AC3E}">
        <p14:creationId xmlns:p14="http://schemas.microsoft.com/office/powerpoint/2010/main" val="2217454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8</a:t>
            </a:fld>
            <a:endParaRPr lang="en-US" dirty="0"/>
          </a:p>
        </p:txBody>
      </p:sp>
      <p:sp>
        <p:nvSpPr>
          <p:cNvPr id="10" name="Title 9"/>
          <p:cNvSpPr>
            <a:spLocks noGrp="1"/>
          </p:cNvSpPr>
          <p:nvPr>
            <p:ph type="title"/>
          </p:nvPr>
        </p:nvSpPr>
        <p:spPr>
          <a:xfrm>
            <a:off x="457200" y="76200"/>
            <a:ext cx="8229600" cy="1066800"/>
          </a:xfrm>
        </p:spPr>
        <p:txBody>
          <a:bodyPr/>
          <a:lstStyle/>
          <a:p>
            <a:r>
              <a:rPr lang="en-US" dirty="0" smtClean="0"/>
              <a:t>Commission’s March </a:t>
            </a:r>
            <a:r>
              <a:rPr lang="en-US" dirty="0"/>
              <a:t>10 Rehearing </a:t>
            </a:r>
            <a:r>
              <a:rPr lang="en-US" dirty="0" smtClean="0"/>
              <a:t>Order </a:t>
            </a:r>
            <a:endParaRPr lang="en-US" strike="sngStrike" dirty="0"/>
          </a:p>
        </p:txBody>
      </p:sp>
      <p:sp>
        <p:nvSpPr>
          <p:cNvPr id="11" name="Content Placeholder 10"/>
          <p:cNvSpPr>
            <a:spLocks noGrp="1"/>
          </p:cNvSpPr>
          <p:nvPr>
            <p:ph sz="quarter" idx="13"/>
          </p:nvPr>
        </p:nvSpPr>
        <p:spPr>
          <a:xfrm>
            <a:off x="457200" y="1066800"/>
            <a:ext cx="8229600" cy="5181600"/>
          </a:xfrm>
        </p:spPr>
        <p:txBody>
          <a:bodyPr>
            <a:normAutofit fontScale="70000" lnSpcReduction="20000"/>
          </a:bodyPr>
          <a:lstStyle/>
          <a:p>
            <a:r>
              <a:rPr lang="en-US" dirty="0" smtClean="0"/>
              <a:t>“Upon reconsideration, we grant rehearing and find that the Commission erred when it determined that the benefits of the proposed Economic Life Revisions outweigh potential disruptions to market participant</a:t>
            </a:r>
            <a:r>
              <a:rPr lang="en-US" dirty="0" smtClean="0">
                <a:solidFill>
                  <a:srgbClr val="FF0000"/>
                </a:solidFill>
              </a:rPr>
              <a:t>s</a:t>
            </a:r>
            <a:r>
              <a:rPr lang="en-US" dirty="0" smtClean="0"/>
              <a:t>’ settled expectations and harm caused by reliance on existing FCM rules.”  170 FERC 61,187 (2020), P 17</a:t>
            </a:r>
          </a:p>
          <a:p>
            <a:r>
              <a:rPr lang="en-US" dirty="0"/>
              <a:t>“Thus, we reject the Economic Life Revisions in their entirety, effective August 10, 2018.” </a:t>
            </a:r>
            <a:r>
              <a:rPr lang="en-US" i="1" dirty="0"/>
              <a:t>Id.</a:t>
            </a:r>
            <a:r>
              <a:rPr lang="en-US" dirty="0"/>
              <a:t> P 15</a:t>
            </a:r>
          </a:p>
          <a:p>
            <a:r>
              <a:rPr lang="en-US" dirty="0"/>
              <a:t>“Nonetheless, we find that rerunning FCA 13 and FCA 14 would still create harm in the form of market uncertainty that outweighs the benefits of rerunning those FCAs.”  </a:t>
            </a:r>
            <a:r>
              <a:rPr lang="en-US" i="1" dirty="0"/>
              <a:t>Id</a:t>
            </a:r>
            <a:r>
              <a:rPr lang="en-US" dirty="0"/>
              <a:t>. at P 21</a:t>
            </a:r>
          </a:p>
          <a:p>
            <a:r>
              <a:rPr lang="en-US" b="1" dirty="0" smtClean="0"/>
              <a:t>“Because we reject the Economic Life Revisions, we direct ISO-NE to make a filing in eTariff, within 30 days of the date of this order, to make all tariff corrections necessary to reflect the rejection of the Economic Life Revisions.”  </a:t>
            </a:r>
            <a:r>
              <a:rPr lang="en-US" b="1" i="1" dirty="0" smtClean="0"/>
              <a:t>Id.</a:t>
            </a:r>
            <a:r>
              <a:rPr lang="en-US" b="1" dirty="0" smtClean="0"/>
              <a:t> P 19.</a:t>
            </a:r>
          </a:p>
          <a:p>
            <a:r>
              <a:rPr lang="en-US" b="1" dirty="0" smtClean="0"/>
              <a:t>“We note that this rejection is without prejudice to ISO-NE filing, at the appropriate time, proposed tariff revisions similar to the Economic Life Revisions, to be effective prospectively.”  </a:t>
            </a:r>
            <a:r>
              <a:rPr lang="en-US" b="1" i="1" dirty="0" smtClean="0"/>
              <a:t>Id.</a:t>
            </a:r>
            <a:r>
              <a:rPr lang="en-US" b="1" dirty="0" smtClean="0"/>
              <a:t> n.35</a:t>
            </a:r>
            <a:endParaRPr lang="en-US" b="1" dirty="0"/>
          </a:p>
          <a:p>
            <a:r>
              <a:rPr lang="en-US" dirty="0" smtClean="0"/>
              <a:t>Commissioner Glick </a:t>
            </a:r>
            <a:r>
              <a:rPr lang="en-US" i="1" dirty="0" smtClean="0"/>
              <a:t>dissenting</a:t>
            </a:r>
            <a:r>
              <a:rPr lang="en-US" dirty="0" smtClean="0"/>
              <a:t>:  “I note that nothing in today’s order precludes ISO New England from refiling substantially the same provisions tomorrow.  Today’s order, as I understand it, is concerned only with the timing of ISO New England’s previous filing and not its merits.”  </a:t>
            </a:r>
          </a:p>
        </p:txBody>
      </p:sp>
    </p:spTree>
    <p:extLst>
      <p:ext uri="{BB962C8B-B14F-4D97-AF65-F5344CB8AC3E}">
        <p14:creationId xmlns:p14="http://schemas.microsoft.com/office/powerpoint/2010/main" val="1361407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p:txBody>
          <a:bodyPr/>
          <a:lstStyle/>
          <a:p>
            <a:r>
              <a:rPr lang="en-US" dirty="0" smtClean="0"/>
              <a:t>Summary of Proposed Compliance Revisions</a:t>
            </a:r>
            <a:endParaRPr lang="en-US" dirty="0"/>
          </a:p>
        </p:txBody>
      </p:sp>
      <p:sp>
        <p:nvSpPr>
          <p:cNvPr id="4" name="Content Placeholder 3"/>
          <p:cNvSpPr>
            <a:spLocks noGrp="1"/>
          </p:cNvSpPr>
          <p:nvPr>
            <p:ph sz="quarter" idx="13"/>
          </p:nvPr>
        </p:nvSpPr>
        <p:spPr/>
        <p:txBody>
          <a:bodyPr/>
          <a:lstStyle/>
          <a:p>
            <a:r>
              <a:rPr lang="en-US" dirty="0"/>
              <a:t>The ISO’s proposed compliance revisions address the Commission’s March 2020 order </a:t>
            </a:r>
            <a:r>
              <a:rPr lang="en-US" dirty="0" smtClean="0"/>
              <a:t>by reverting </a:t>
            </a:r>
            <a:r>
              <a:rPr lang="en-US" dirty="0"/>
              <a:t>the calculation of economic life back to being the maximum evaluation period in which a resource’s net present value is </a:t>
            </a:r>
            <a:r>
              <a:rPr lang="en-US" dirty="0" smtClean="0"/>
              <a:t>non-negative</a:t>
            </a:r>
          </a:p>
          <a:p>
            <a:r>
              <a:rPr lang="en-US" dirty="0" smtClean="0"/>
              <a:t>This calculation will </a:t>
            </a:r>
            <a:r>
              <a:rPr lang="en-US" dirty="0"/>
              <a:t>apply for the Permanent and Retirement De-List Bids analyzed for the fifteenth FCA</a:t>
            </a:r>
            <a:endParaRPr lang="en-US" dirty="0" smtClean="0"/>
          </a:p>
          <a:p>
            <a:r>
              <a:rPr lang="en-US" dirty="0" smtClean="0"/>
              <a:t>In </a:t>
            </a:r>
            <a:r>
              <a:rPr lang="en-US" dirty="0"/>
              <a:t>addition, </a:t>
            </a:r>
            <a:r>
              <a:rPr lang="en-US" dirty="0" smtClean="0"/>
              <a:t>the proposed compliance revisions will </a:t>
            </a:r>
            <a:r>
              <a:rPr lang="en-US" dirty="0"/>
              <a:t>prospectively apply the Economic Life Revisions beginning with the sixteenth </a:t>
            </a:r>
            <a:r>
              <a:rPr lang="en-US" dirty="0" smtClean="0"/>
              <a:t>FCA</a:t>
            </a:r>
            <a:endParaRPr lang="en-US" dirty="0"/>
          </a:p>
          <a:p>
            <a:endParaRPr lang="en-US" dirty="0"/>
          </a:p>
        </p:txBody>
      </p:sp>
    </p:spTree>
    <p:extLst>
      <p:ext uri="{BB962C8B-B14F-4D97-AF65-F5344CB8AC3E}">
        <p14:creationId xmlns:p14="http://schemas.microsoft.com/office/powerpoint/2010/main" val="36152610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_AMO_REPORTCONTROLSVISIBLE" val="Empty"/>
</p:tagLst>
</file>

<file path=ppt/theme/theme1.xml><?xml version="1.0" encoding="utf-8"?>
<a:theme xmlns:a="http://schemas.openxmlformats.org/drawingml/2006/main" name="MC presentation template updated july 14th 2016">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1333</Words>
  <Application>Microsoft Office PowerPoint</Application>
  <PresentationFormat>On-screen Show (4:3)</PresentationFormat>
  <Paragraphs>81</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MC presentation template updated july 14th 2016</vt:lpstr>
      <vt:lpstr>PowerPoint Presentation</vt:lpstr>
      <vt:lpstr>PowerPoint Presentation</vt:lpstr>
      <vt:lpstr>Background</vt:lpstr>
      <vt:lpstr>Economic Life ReVISions AS APPROVED in the November 9, 2018 ORDER</vt:lpstr>
      <vt:lpstr>Current Tariff Language (i.e., Economic Life Revisions)</vt:lpstr>
      <vt:lpstr>Commission’s November 9 Order</vt:lpstr>
      <vt:lpstr>MARCH 10, 2020 Rehearing ORDER</vt:lpstr>
      <vt:lpstr>Commission’s March 10 Rehearing Order </vt:lpstr>
      <vt:lpstr>Summary of Proposed Compliance Revisions</vt:lpstr>
      <vt:lpstr>Tariff Corrections in Response to Rehearing Order</vt:lpstr>
      <vt:lpstr>Next Steps</vt:lpstr>
      <vt:lpstr>Stakeholder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2018-05-01T15:11:38Z</dcterms:created>
  <dcterms:modified xsi:type="dcterms:W3CDTF">2020-03-19T17:23:06Z</dcterms:modified>
</cp:coreProperties>
</file>