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84" r:id="rId1"/>
  </p:sldMasterIdLst>
  <p:notesMasterIdLst>
    <p:notesMasterId r:id="rId31"/>
  </p:notesMasterIdLst>
  <p:handoutMasterIdLst>
    <p:handoutMasterId r:id="rId32"/>
  </p:handoutMasterIdLst>
  <p:sldIdLst>
    <p:sldId id="615" r:id="rId2"/>
    <p:sldId id="691" r:id="rId3"/>
    <p:sldId id="317" r:id="rId4"/>
    <p:sldId id="680" r:id="rId5"/>
    <p:sldId id="704" r:id="rId6"/>
    <p:sldId id="712" r:id="rId7"/>
    <p:sldId id="681" r:id="rId8"/>
    <p:sldId id="682" r:id="rId9"/>
    <p:sldId id="692" r:id="rId10"/>
    <p:sldId id="705" r:id="rId11"/>
    <p:sldId id="684" r:id="rId12"/>
    <p:sldId id="698" r:id="rId13"/>
    <p:sldId id="695" r:id="rId14"/>
    <p:sldId id="711" r:id="rId15"/>
    <p:sldId id="703" r:id="rId16"/>
    <p:sldId id="697" r:id="rId17"/>
    <p:sldId id="701" r:id="rId18"/>
    <p:sldId id="663" r:id="rId19"/>
    <p:sldId id="709" r:id="rId20"/>
    <p:sldId id="668" r:id="rId21"/>
    <p:sldId id="710" r:id="rId22"/>
    <p:sldId id="669" r:id="rId23"/>
    <p:sldId id="658" r:id="rId24"/>
    <p:sldId id="659" r:id="rId25"/>
    <p:sldId id="706" r:id="rId26"/>
    <p:sldId id="707" r:id="rId27"/>
    <p:sldId id="708" r:id="rId28"/>
    <p:sldId id="721" r:id="rId29"/>
    <p:sldId id="4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62" autoAdjust="0"/>
    <p:restoredTop sz="95673" autoAdjust="0"/>
  </p:normalViewPr>
  <p:slideViewPr>
    <p:cSldViewPr>
      <p:cViewPr varScale="1">
        <p:scale>
          <a:sx n="89" d="100"/>
          <a:sy n="89" d="100"/>
        </p:scale>
        <p:origin x="1272" y="77"/>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0"/>
    </p:cViewPr>
  </p:sorterViewPr>
  <p:notesViewPr>
    <p:cSldViewPr>
      <p:cViewPr varScale="1">
        <p:scale>
          <a:sx n="60" d="100"/>
          <a:sy n="60" d="100"/>
        </p:scale>
        <p:origin x="-2490"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2EA836-A641-1F40-BC68-E364EAE6A84E}" type="datetime1">
              <a:rPr lang="en-US" smtClean="0"/>
              <a:pPr/>
              <a:t>3/5/2020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ECD1B1A-55B1-C341-96E1-33608F78D9D2}" type="slidenum">
              <a:rPr lang="en-US" smtClean="0"/>
              <a:pPr/>
              <a:t>‹#›</a:t>
            </a:fld>
            <a:endParaRPr lang="en-US" dirty="0"/>
          </a:p>
        </p:txBody>
      </p:sp>
    </p:spTree>
    <p:extLst>
      <p:ext uri="{BB962C8B-B14F-4D97-AF65-F5344CB8AC3E}">
        <p14:creationId xmlns:p14="http://schemas.microsoft.com/office/powerpoint/2010/main" val="95854611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426599-7EB2-D34D-A8FA-7BC27D508064}" type="datetime1">
              <a:rPr lang="en-US" smtClean="0"/>
              <a:pPr/>
              <a:t>3/5/2020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94469E-F27D-4B9A-B559-344838B529F7}" type="slidenum">
              <a:rPr lang="en-US" smtClean="0"/>
              <a:pPr/>
              <a:t>‹#›</a:t>
            </a:fld>
            <a:endParaRPr lang="en-US" dirty="0"/>
          </a:p>
        </p:txBody>
      </p:sp>
    </p:spTree>
    <p:extLst>
      <p:ext uri="{BB962C8B-B14F-4D97-AF65-F5344CB8AC3E}">
        <p14:creationId xmlns:p14="http://schemas.microsoft.com/office/powerpoint/2010/main" val="25406426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94469E-F27D-4B9A-B559-344838B529F7}" type="slidenum">
              <a:rPr lang="en-US" smtClean="0"/>
              <a:pPr/>
              <a:t>1</a:t>
            </a:fld>
            <a:endParaRPr lang="en-US" dirty="0"/>
          </a:p>
        </p:txBody>
      </p:sp>
    </p:spTree>
    <p:extLst>
      <p:ext uri="{BB962C8B-B14F-4D97-AF65-F5344CB8AC3E}">
        <p14:creationId xmlns:p14="http://schemas.microsoft.com/office/powerpoint/2010/main" val="788062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F212B891-2928-284A-8688-12F79B940BE2}" type="datetime1">
              <a:rPr lang="en-US" smtClean="0"/>
              <a:t>3/5/2020</a:t>
            </a:fld>
            <a:endParaRPr lang="en-US" dirty="0"/>
          </a:p>
        </p:txBody>
      </p:sp>
      <p:sp>
        <p:nvSpPr>
          <p:cNvPr id="17" name="Footer Placeholder 16"/>
          <p:cNvSpPr>
            <a:spLocks noGrp="1"/>
          </p:cNvSpPr>
          <p:nvPr>
            <p:ph type="ftr" sz="quarter" idx="11"/>
          </p:nvPr>
        </p:nvSpPr>
        <p:spPr/>
        <p:txBody>
          <a:bodyPr/>
          <a:lstStyle/>
          <a:p>
            <a:r>
              <a:rPr lang="en-US"/>
              <a:t>Draft for Discussion Only</a:t>
            </a:r>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E32481A-4381-498B-8A4E-EB06C002DB72}"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5CA349-AF7A-6E41-B60D-F12EAB362435}" type="datetime1">
              <a:rPr lang="en-US" smtClean="0"/>
              <a:t>3/5/2020</a:t>
            </a:fld>
            <a:endParaRPr lang="en-US" dirty="0"/>
          </a:p>
        </p:txBody>
      </p:sp>
      <p:sp>
        <p:nvSpPr>
          <p:cNvPr id="5" name="Footer Placeholder 4"/>
          <p:cNvSpPr>
            <a:spLocks noGrp="1"/>
          </p:cNvSpPr>
          <p:nvPr>
            <p:ph type="ftr" sz="quarter" idx="11"/>
          </p:nvPr>
        </p:nvSpPr>
        <p:spPr/>
        <p:txBody>
          <a:bodyPr/>
          <a:lstStyle/>
          <a:p>
            <a:r>
              <a:rPr lang="en-US"/>
              <a:t>Draft for Discussion Only</a:t>
            </a:r>
            <a:endParaRPr lang="en-US" dirty="0"/>
          </a:p>
        </p:txBody>
      </p:sp>
      <p:sp>
        <p:nvSpPr>
          <p:cNvPr id="6" name="Slide Number Placeholder 5"/>
          <p:cNvSpPr>
            <a:spLocks noGrp="1"/>
          </p:cNvSpPr>
          <p:nvPr>
            <p:ph type="sldNum" sz="quarter" idx="12"/>
          </p:nvPr>
        </p:nvSpPr>
        <p:spPr/>
        <p:txBody>
          <a:bodyPr/>
          <a:lstStyle/>
          <a:p>
            <a:fld id="{FE32481A-4381-498B-8A4E-EB06C002DB7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10550A1-B801-CE4F-A9F7-F20A7252B83D}" type="datetime1">
              <a:rPr lang="en-US" smtClean="0"/>
              <a:t>3/5/2020</a:t>
            </a:fld>
            <a:endParaRPr lang="en-US" dirty="0"/>
          </a:p>
        </p:txBody>
      </p:sp>
      <p:sp>
        <p:nvSpPr>
          <p:cNvPr id="5" name="Footer Placeholder 4"/>
          <p:cNvSpPr>
            <a:spLocks noGrp="1"/>
          </p:cNvSpPr>
          <p:nvPr>
            <p:ph type="ftr" sz="quarter" idx="11"/>
          </p:nvPr>
        </p:nvSpPr>
        <p:spPr/>
        <p:txBody>
          <a:bodyPr/>
          <a:lstStyle/>
          <a:p>
            <a:r>
              <a:rPr lang="en-US"/>
              <a:t>Draft for Discussion Only</a:t>
            </a:r>
            <a:endParaRPr lang="en-US" dirty="0"/>
          </a:p>
        </p:txBody>
      </p:sp>
      <p:sp>
        <p:nvSpPr>
          <p:cNvPr id="6" name="Slide Number Placeholder 5"/>
          <p:cNvSpPr>
            <a:spLocks noGrp="1"/>
          </p:cNvSpPr>
          <p:nvPr>
            <p:ph type="sldNum" sz="quarter" idx="12"/>
          </p:nvPr>
        </p:nvSpPr>
        <p:spPr/>
        <p:txBody>
          <a:bodyPr/>
          <a:lstStyle/>
          <a:p>
            <a:fld id="{FE32481A-4381-498B-8A4E-EB06C002DB7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EC0F74BC-40DD-5D48-A066-B6D7DD46DEBA}" type="datetime1">
              <a:rPr lang="en-US" smtClean="0"/>
              <a:t>3/5/2020</a:t>
            </a:fld>
            <a:endParaRPr lang="en-US" dirty="0"/>
          </a:p>
        </p:txBody>
      </p:sp>
      <p:sp>
        <p:nvSpPr>
          <p:cNvPr id="5" name="Footer Placeholder 4"/>
          <p:cNvSpPr>
            <a:spLocks noGrp="1"/>
          </p:cNvSpPr>
          <p:nvPr>
            <p:ph type="ftr" sz="quarter" idx="11"/>
          </p:nvPr>
        </p:nvSpPr>
        <p:spPr/>
        <p:txBody>
          <a:bodyPr/>
          <a:lstStyle/>
          <a:p>
            <a:r>
              <a:rPr lang="en-US"/>
              <a:t>Draft for Discussion Only</a:t>
            </a:r>
            <a:endParaRPr lang="en-US" dirty="0"/>
          </a:p>
        </p:txBody>
      </p:sp>
      <p:sp>
        <p:nvSpPr>
          <p:cNvPr id="6" name="Slide Number Placeholder 5"/>
          <p:cNvSpPr>
            <a:spLocks noGrp="1"/>
          </p:cNvSpPr>
          <p:nvPr>
            <p:ph type="sldNum" sz="quarter" idx="12"/>
          </p:nvPr>
        </p:nvSpPr>
        <p:spPr/>
        <p:txBody>
          <a:bodyPr/>
          <a:lstStyle/>
          <a:p>
            <a:fld id="{FE32481A-4381-498B-8A4E-EB06C002DB72}"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A514100-A3B6-C24E-9885-71C0943915D4}" type="datetime1">
              <a:rPr lang="en-US" smtClean="0"/>
              <a:t>3/5/2020</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r>
              <a:rPr lang="en-US"/>
              <a:t>Draft for Discussion Only</a:t>
            </a:r>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FE32481A-4381-498B-8A4E-EB06C002DB7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55925B06-220D-ED4E-90E0-3A3EB89562A1}" type="datetime1">
              <a:rPr lang="en-US" smtClean="0"/>
              <a:t>3/5/2020</a:t>
            </a:fld>
            <a:endParaRPr lang="en-US" dirty="0"/>
          </a:p>
        </p:txBody>
      </p:sp>
      <p:sp>
        <p:nvSpPr>
          <p:cNvPr id="6" name="Footer Placeholder 5"/>
          <p:cNvSpPr>
            <a:spLocks noGrp="1"/>
          </p:cNvSpPr>
          <p:nvPr>
            <p:ph type="ftr" sz="quarter" idx="11"/>
          </p:nvPr>
        </p:nvSpPr>
        <p:spPr/>
        <p:txBody>
          <a:bodyPr/>
          <a:lstStyle/>
          <a:p>
            <a:r>
              <a:rPr lang="en-US"/>
              <a:t>Draft for Discussion Only</a:t>
            </a:r>
            <a:endParaRPr lang="en-US" dirty="0"/>
          </a:p>
        </p:txBody>
      </p:sp>
      <p:sp>
        <p:nvSpPr>
          <p:cNvPr id="7" name="Slide Number Placeholder 6"/>
          <p:cNvSpPr>
            <a:spLocks noGrp="1"/>
          </p:cNvSpPr>
          <p:nvPr>
            <p:ph type="sldNum" sz="quarter" idx="12"/>
          </p:nvPr>
        </p:nvSpPr>
        <p:spPr/>
        <p:txBody>
          <a:bodyPr/>
          <a:lstStyle/>
          <a:p>
            <a:fld id="{FE32481A-4381-498B-8A4E-EB06C002DB72}"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FE0D9F0F-B41B-2E43-B059-BA8B841B0D6A}" type="datetime1">
              <a:rPr lang="en-US" smtClean="0"/>
              <a:t>3/5/2020</a:t>
            </a:fld>
            <a:endParaRPr lang="en-US" dirty="0"/>
          </a:p>
        </p:txBody>
      </p:sp>
      <p:sp>
        <p:nvSpPr>
          <p:cNvPr id="8" name="Footer Placeholder 7"/>
          <p:cNvSpPr>
            <a:spLocks noGrp="1"/>
          </p:cNvSpPr>
          <p:nvPr>
            <p:ph type="ftr" sz="quarter" idx="11"/>
          </p:nvPr>
        </p:nvSpPr>
        <p:spPr/>
        <p:txBody>
          <a:bodyPr/>
          <a:lstStyle/>
          <a:p>
            <a:r>
              <a:rPr lang="en-US"/>
              <a:t>Draft for Discussion Only</a:t>
            </a:r>
            <a:endParaRPr lang="en-US" dirty="0"/>
          </a:p>
        </p:txBody>
      </p:sp>
      <p:sp>
        <p:nvSpPr>
          <p:cNvPr id="9" name="Slide Number Placeholder 8"/>
          <p:cNvSpPr>
            <a:spLocks noGrp="1"/>
          </p:cNvSpPr>
          <p:nvPr>
            <p:ph type="sldNum" sz="quarter" idx="12"/>
          </p:nvPr>
        </p:nvSpPr>
        <p:spPr/>
        <p:txBody>
          <a:bodyPr/>
          <a:lstStyle/>
          <a:p>
            <a:fld id="{FE32481A-4381-498B-8A4E-EB06C002DB72}"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07C75182-A0C1-F647-BFD2-A3F97FCBC8AA}" type="datetime1">
              <a:rPr lang="en-US" smtClean="0"/>
              <a:t>3/5/2020</a:t>
            </a:fld>
            <a:endParaRPr lang="en-US" dirty="0"/>
          </a:p>
        </p:txBody>
      </p:sp>
      <p:sp>
        <p:nvSpPr>
          <p:cNvPr id="4" name="Footer Placeholder 3"/>
          <p:cNvSpPr>
            <a:spLocks noGrp="1"/>
          </p:cNvSpPr>
          <p:nvPr>
            <p:ph type="ftr" sz="quarter" idx="11"/>
          </p:nvPr>
        </p:nvSpPr>
        <p:spPr/>
        <p:txBody>
          <a:bodyPr/>
          <a:lstStyle/>
          <a:p>
            <a:r>
              <a:rPr lang="en-US"/>
              <a:t>Draft for Discussion Only</a:t>
            </a:r>
            <a:endParaRPr lang="en-US" dirty="0"/>
          </a:p>
        </p:txBody>
      </p:sp>
      <p:sp>
        <p:nvSpPr>
          <p:cNvPr id="5" name="Slide Number Placeholder 4"/>
          <p:cNvSpPr>
            <a:spLocks noGrp="1"/>
          </p:cNvSpPr>
          <p:nvPr>
            <p:ph type="sldNum" sz="quarter" idx="12"/>
          </p:nvPr>
        </p:nvSpPr>
        <p:spPr/>
        <p:txBody>
          <a:bodyPr/>
          <a:lstStyle/>
          <a:p>
            <a:fld id="{FE32481A-4381-498B-8A4E-EB06C002DB7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D0EFA-86C7-1745-AD5D-AE59501BA103}" type="datetime1">
              <a:rPr lang="en-US" smtClean="0"/>
              <a:t>3/5/2020</a:t>
            </a:fld>
            <a:endParaRPr lang="en-US" dirty="0"/>
          </a:p>
        </p:txBody>
      </p:sp>
      <p:sp>
        <p:nvSpPr>
          <p:cNvPr id="3" name="Footer Placeholder 2"/>
          <p:cNvSpPr>
            <a:spLocks noGrp="1"/>
          </p:cNvSpPr>
          <p:nvPr>
            <p:ph type="ftr" sz="quarter" idx="11"/>
          </p:nvPr>
        </p:nvSpPr>
        <p:spPr/>
        <p:txBody>
          <a:bodyPr/>
          <a:lstStyle/>
          <a:p>
            <a:r>
              <a:rPr lang="en-US"/>
              <a:t>Draft for Discussion Only</a:t>
            </a:r>
            <a:endParaRPr lang="en-US" dirty="0"/>
          </a:p>
        </p:txBody>
      </p:sp>
      <p:sp>
        <p:nvSpPr>
          <p:cNvPr id="4" name="Slide Number Placeholder 3"/>
          <p:cNvSpPr>
            <a:spLocks noGrp="1"/>
          </p:cNvSpPr>
          <p:nvPr>
            <p:ph type="sldNum" sz="quarter" idx="12"/>
          </p:nvPr>
        </p:nvSpPr>
        <p:spPr/>
        <p:txBody>
          <a:bodyPr/>
          <a:lstStyle/>
          <a:p>
            <a:fld id="{FE32481A-4381-498B-8A4E-EB06C002DB7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E086B59-0131-A945-979C-3CFFAD2C535A}" type="datetime1">
              <a:rPr lang="en-US" smtClean="0"/>
              <a:t>3/5/2020</a:t>
            </a:fld>
            <a:endParaRPr lang="en-US" dirty="0"/>
          </a:p>
        </p:txBody>
      </p:sp>
      <p:sp>
        <p:nvSpPr>
          <p:cNvPr id="6" name="Footer Placeholder 5"/>
          <p:cNvSpPr>
            <a:spLocks noGrp="1"/>
          </p:cNvSpPr>
          <p:nvPr>
            <p:ph type="ftr" sz="quarter" idx="11"/>
          </p:nvPr>
        </p:nvSpPr>
        <p:spPr/>
        <p:txBody>
          <a:bodyPr/>
          <a:lstStyle/>
          <a:p>
            <a:r>
              <a:rPr lang="en-US"/>
              <a:t>Draft for Discussion Only</a:t>
            </a:r>
            <a:endParaRPr lang="en-US" dirty="0"/>
          </a:p>
        </p:txBody>
      </p:sp>
      <p:sp>
        <p:nvSpPr>
          <p:cNvPr id="7" name="Slide Number Placeholder 6"/>
          <p:cNvSpPr>
            <a:spLocks noGrp="1"/>
          </p:cNvSpPr>
          <p:nvPr>
            <p:ph type="sldNum" sz="quarter" idx="12"/>
          </p:nvPr>
        </p:nvSpPr>
        <p:spPr/>
        <p:txBody>
          <a:bodyPr/>
          <a:lstStyle/>
          <a:p>
            <a:fld id="{FE32481A-4381-498B-8A4E-EB06C002DB72}"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645B749-0234-3F41-B7C7-1DA136902026}" type="datetime1">
              <a:rPr lang="en-US" smtClean="0"/>
              <a:t>3/5/2020</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r>
              <a:rPr lang="en-US"/>
              <a:t>Draft for Discussion Only</a:t>
            </a:r>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FE32481A-4381-498B-8A4E-EB06C002DB72}"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76201" y="76200"/>
            <a:ext cx="8991600" cy="67056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1B0A023-8199-BF41-8EC4-966CA2150009}" type="datetime1">
              <a:rPr lang="en-US" smtClean="0"/>
              <a:t>3/5/2020</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US"/>
              <a:t>Draft for Discussion Only</a:t>
            </a:r>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rgbClr val="FFFFFF"/>
          </a:solidFill>
          <a:ln>
            <a:noFill/>
          </a:ln>
        </p:spPr>
        <p:txBody>
          <a:bodyPr wrap="none" lIns="0" tIns="0" rIns="0" bIns="0" anchor="ctr" anchorCtr="1">
            <a:noAutofit/>
          </a:bodyPr>
          <a:lstStyle>
            <a:lvl1pPr algn="ctr" eaLnBrk="1" latinLnBrk="0" hangingPunct="1">
              <a:defRPr kumimoji="0" sz="1400">
                <a:solidFill>
                  <a:schemeClr val="tx1"/>
                </a:solidFill>
                <a:latin typeface="+mj-lt"/>
                <a:ea typeface="+mj-ea"/>
                <a:cs typeface="+mj-cs"/>
              </a:defRPr>
            </a:lvl1pPr>
          </a:lstStyle>
          <a:p>
            <a:fld id="{FE32481A-4381-498B-8A4E-EB06C002DB7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NESCOE.com"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2743200"/>
            <a:ext cx="8763000" cy="3581400"/>
          </a:xfrm>
        </p:spPr>
        <p:txBody>
          <a:bodyPr>
            <a:normAutofit/>
          </a:bodyPr>
          <a:lstStyle/>
          <a:p>
            <a:endParaRPr lang="en-US" sz="2200" cap="none" dirty="0">
              <a:solidFill>
                <a:srgbClr val="002060"/>
              </a:solidFill>
              <a:latin typeface="Arial" pitchFamily="34" charset="0"/>
              <a:cs typeface="Arial" pitchFamily="34" charset="0"/>
            </a:endParaRPr>
          </a:p>
          <a:p>
            <a:endParaRPr lang="en-US" sz="2900" cap="none" dirty="0">
              <a:solidFill>
                <a:srgbClr val="002060"/>
              </a:solidFill>
              <a:latin typeface="Arial" pitchFamily="34" charset="0"/>
              <a:cs typeface="Arial" pitchFamily="34" charset="0"/>
            </a:endParaRPr>
          </a:p>
          <a:p>
            <a:r>
              <a:rPr lang="en-US" sz="3200" dirty="0">
                <a:solidFill>
                  <a:srgbClr val="002060"/>
                </a:solidFill>
                <a:latin typeface="Arial Narrow"/>
                <a:cs typeface="Arial Narrow"/>
              </a:rPr>
              <a:t>New England States Committee on Electricity </a:t>
            </a:r>
          </a:p>
          <a:p>
            <a:r>
              <a:rPr lang="en-US" sz="1600" dirty="0">
                <a:solidFill>
                  <a:srgbClr val="002060"/>
                </a:solidFill>
                <a:latin typeface="Arial Narrow"/>
                <a:cs typeface="Arial Narrow"/>
              </a:rPr>
              <a:t>NEPOOL Markets Committee</a:t>
            </a:r>
          </a:p>
          <a:p>
            <a:r>
              <a:rPr lang="en-US" sz="1600" dirty="0">
                <a:solidFill>
                  <a:srgbClr val="002060"/>
                </a:solidFill>
                <a:latin typeface="Arial Narrow"/>
                <a:cs typeface="Arial Narrow"/>
              </a:rPr>
              <a:t>March 11, 2020</a:t>
            </a:r>
            <a:endParaRPr lang="en-US" strike="sngStrike" dirty="0"/>
          </a:p>
        </p:txBody>
      </p:sp>
      <p:sp>
        <p:nvSpPr>
          <p:cNvPr id="4" name="TextBox 3"/>
          <p:cNvSpPr txBox="1"/>
          <p:nvPr/>
        </p:nvSpPr>
        <p:spPr>
          <a:xfrm>
            <a:off x="4619098" y="1367762"/>
            <a:ext cx="184666" cy="369332"/>
          </a:xfrm>
          <a:prstGeom prst="rect">
            <a:avLst/>
          </a:prstGeom>
          <a:noFill/>
        </p:spPr>
        <p:txBody>
          <a:bodyPr wrap="none" rtlCol="0">
            <a:spAutoFit/>
          </a:bodyPr>
          <a:lstStyle/>
          <a:p>
            <a:endParaRPr lang="en-US" dirty="0"/>
          </a:p>
        </p:txBody>
      </p:sp>
      <p:sp>
        <p:nvSpPr>
          <p:cNvPr id="5" name="Title 4"/>
          <p:cNvSpPr>
            <a:spLocks noGrp="1"/>
          </p:cNvSpPr>
          <p:nvPr>
            <p:ph type="ctrTitle"/>
          </p:nvPr>
        </p:nvSpPr>
        <p:spPr/>
        <p:txBody>
          <a:bodyPr>
            <a:normAutofit/>
          </a:bodyPr>
          <a:lstStyle/>
          <a:p>
            <a:r>
              <a:rPr lang="en-US" sz="3200" dirty="0">
                <a:latin typeface="Arial Narrow"/>
                <a:cs typeface="Arial Narrow"/>
              </a:rPr>
              <a:t/>
            </a:r>
            <a:br>
              <a:rPr lang="en-US" sz="3200" dirty="0">
                <a:latin typeface="Arial Narrow"/>
                <a:cs typeface="Arial Narrow"/>
              </a:rPr>
            </a:br>
            <a:r>
              <a:rPr lang="en-US" sz="3200" dirty="0">
                <a:latin typeface="Arial Narrow"/>
                <a:cs typeface="Arial Narrow"/>
              </a:rPr>
              <a:t>ESI DESIGN   </a:t>
            </a:r>
          </a:p>
        </p:txBody>
      </p:sp>
      <p:sp>
        <p:nvSpPr>
          <p:cNvPr id="6" name="Rectangle 5"/>
          <p:cNvSpPr/>
          <p:nvPr/>
        </p:nvSpPr>
        <p:spPr>
          <a:xfrm>
            <a:off x="1371600" y="5181600"/>
            <a:ext cx="4572000" cy="369332"/>
          </a:xfrm>
          <a:prstGeom prst="rect">
            <a:avLst/>
          </a:prstGeom>
        </p:spPr>
        <p:txBody>
          <a:bodyPr>
            <a:spAutoFit/>
          </a:bodyPr>
          <a:lstStyle/>
          <a:p>
            <a:r>
              <a:rPr lang="en-US" dirty="0"/>
              <a:t> </a:t>
            </a:r>
          </a:p>
        </p:txBody>
      </p:sp>
    </p:spTree>
    <p:extLst>
      <p:ext uri="{BB962C8B-B14F-4D97-AF65-F5344CB8AC3E}">
        <p14:creationId xmlns:p14="http://schemas.microsoft.com/office/powerpoint/2010/main" val="652073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FE51C-82B6-E646-ACC8-106B71953D57}"/>
              </a:ext>
            </a:extLst>
          </p:cNvPr>
          <p:cNvSpPr>
            <a:spLocks noGrp="1"/>
          </p:cNvSpPr>
          <p:nvPr>
            <p:ph type="title"/>
          </p:nvPr>
        </p:nvSpPr>
        <p:spPr>
          <a:xfrm>
            <a:off x="685800" y="274638"/>
            <a:ext cx="7772400" cy="1143000"/>
          </a:xfrm>
        </p:spPr>
        <p:txBody>
          <a:bodyPr>
            <a:normAutofit fontScale="90000"/>
          </a:bodyPr>
          <a:lstStyle/>
          <a:p>
            <a:r>
              <a:rPr lang="en-US" dirty="0"/>
              <a:t>Concern about Cost with Little Benefit</a:t>
            </a:r>
          </a:p>
        </p:txBody>
      </p:sp>
      <p:sp>
        <p:nvSpPr>
          <p:cNvPr id="3" name="Content Placeholder 2">
            <a:extLst>
              <a:ext uri="{FF2B5EF4-FFF2-40B4-BE49-F238E27FC236}">
                <a16:creationId xmlns:a16="http://schemas.microsoft.com/office/drawing/2014/main" id="{0AB01547-14D8-5747-AE7E-720D45EA11EF}"/>
              </a:ext>
            </a:extLst>
          </p:cNvPr>
          <p:cNvSpPr>
            <a:spLocks noGrp="1"/>
          </p:cNvSpPr>
          <p:nvPr>
            <p:ph idx="1"/>
          </p:nvPr>
        </p:nvSpPr>
        <p:spPr>
          <a:xfrm>
            <a:off x="685800" y="1417638"/>
            <a:ext cx="7772400" cy="4792662"/>
          </a:xfrm>
        </p:spPr>
        <p:txBody>
          <a:bodyPr>
            <a:normAutofit fontScale="77500" lnSpcReduction="20000"/>
          </a:bodyPr>
          <a:lstStyle/>
          <a:p>
            <a:r>
              <a:rPr lang="en-US" b="1" i="1" dirty="0"/>
              <a:t>Issue:  </a:t>
            </a:r>
            <a:r>
              <a:rPr lang="en-US" dirty="0"/>
              <a:t>The option settles in-the-money at times when energy security is not an issue - both in the winter and non-winter months - during many hours of each day</a:t>
            </a:r>
          </a:p>
          <a:p>
            <a:pPr lvl="1"/>
            <a:r>
              <a:rPr lang="en-US" dirty="0"/>
              <a:t>ISO-NE’s forecast model will imperfectly forecast prices, causing additional option exercises even when DA and RT prices are consistent with market participant’s expectations </a:t>
            </a:r>
          </a:p>
          <a:p>
            <a:pPr lvl="1"/>
            <a:r>
              <a:rPr lang="en-US" dirty="0"/>
              <a:t>Creates option cost and risk for providers when regional energy security risks are not reflected in DA market prices (“noise”)</a:t>
            </a:r>
          </a:p>
          <a:p>
            <a:r>
              <a:rPr lang="en-US" b="1" i="1" dirty="0"/>
              <a:t>Solution:  </a:t>
            </a:r>
            <a:r>
              <a:rPr lang="en-US" b="1" i="1" dirty="0">
                <a:solidFill>
                  <a:srgbClr val="C00000"/>
                </a:solidFill>
              </a:rPr>
              <a:t>Strike Price Adder = </a:t>
            </a:r>
            <a:r>
              <a:rPr lang="en-US" b="1" dirty="0">
                <a:solidFill>
                  <a:srgbClr val="C00000"/>
                </a:solidFill>
              </a:rPr>
              <a:t>$10</a:t>
            </a:r>
          </a:p>
          <a:p>
            <a:pPr lvl="1"/>
            <a:r>
              <a:rPr lang="en-US" dirty="0"/>
              <a:t>Strike price (as ISO-NE proposes) increased by $10/MWh in all hours</a:t>
            </a:r>
          </a:p>
          <a:p>
            <a:pPr lvl="1"/>
            <a:r>
              <a:rPr lang="en-US" dirty="0"/>
              <a:t>Reduces the frequency of the energy call options settling in-the-money, and magnitude of settlement; should lower consumer costs</a:t>
            </a:r>
          </a:p>
          <a:p>
            <a:pPr lvl="1"/>
            <a:r>
              <a:rPr lang="en-US" dirty="0"/>
              <a:t>Has minor effect on incentives to cover the call option and deliver energy</a:t>
            </a:r>
          </a:p>
          <a:p>
            <a:pPr lvl="2"/>
            <a:r>
              <a:rPr lang="en-US" b="1" i="1" dirty="0">
                <a:solidFill>
                  <a:srgbClr val="FF0000"/>
                </a:solidFill>
              </a:rPr>
              <a:t>Minor effect on incentives = minor effect on energy security</a:t>
            </a:r>
          </a:p>
          <a:p>
            <a:r>
              <a:rPr lang="en-US" dirty="0"/>
              <a:t>This could also increase participation and competitiveness under the ESI proposal</a:t>
            </a:r>
          </a:p>
          <a:p>
            <a:pPr lvl="1"/>
            <a:r>
              <a:rPr lang="en-US" dirty="0"/>
              <a:t>Increases likelihood of design being successful</a:t>
            </a:r>
          </a:p>
        </p:txBody>
      </p:sp>
      <p:sp>
        <p:nvSpPr>
          <p:cNvPr id="6" name="Slide Number Placeholder 5">
            <a:extLst>
              <a:ext uri="{FF2B5EF4-FFF2-40B4-BE49-F238E27FC236}">
                <a16:creationId xmlns:a16="http://schemas.microsoft.com/office/drawing/2014/main" id="{2E7D84DA-9A00-E04C-9664-1E862C086B12}"/>
              </a:ext>
            </a:extLst>
          </p:cNvPr>
          <p:cNvSpPr>
            <a:spLocks noGrp="1"/>
          </p:cNvSpPr>
          <p:nvPr>
            <p:ph type="sldNum" sz="quarter" idx="12"/>
          </p:nvPr>
        </p:nvSpPr>
        <p:spPr/>
        <p:txBody>
          <a:bodyPr/>
          <a:lstStyle/>
          <a:p>
            <a:fld id="{FE32481A-4381-498B-8A4E-EB06C002DB72}" type="slidenum">
              <a:rPr lang="en-US" smtClean="0"/>
              <a:pPr/>
              <a:t>10</a:t>
            </a:fld>
            <a:endParaRPr lang="en-US" dirty="0"/>
          </a:p>
        </p:txBody>
      </p:sp>
    </p:spTree>
    <p:extLst>
      <p:ext uri="{BB962C8B-B14F-4D97-AF65-F5344CB8AC3E}">
        <p14:creationId xmlns:p14="http://schemas.microsoft.com/office/powerpoint/2010/main" val="290083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86E00-8402-1240-B104-A625F8DBD43D}"/>
              </a:ext>
            </a:extLst>
          </p:cNvPr>
          <p:cNvSpPr>
            <a:spLocks noGrp="1"/>
          </p:cNvSpPr>
          <p:nvPr>
            <p:ph type="title"/>
          </p:nvPr>
        </p:nvSpPr>
        <p:spPr/>
        <p:txBody>
          <a:bodyPr/>
          <a:lstStyle/>
          <a:p>
            <a:r>
              <a:rPr lang="en-US" dirty="0"/>
              <a:t>Reducing “Noise”</a:t>
            </a:r>
          </a:p>
        </p:txBody>
      </p:sp>
      <p:sp>
        <p:nvSpPr>
          <p:cNvPr id="4" name="Slide Number Placeholder 3">
            <a:extLst>
              <a:ext uri="{FF2B5EF4-FFF2-40B4-BE49-F238E27FC236}">
                <a16:creationId xmlns:a16="http://schemas.microsoft.com/office/drawing/2014/main" id="{92EA0A80-AEE0-3746-8448-A492654868B5}"/>
              </a:ext>
            </a:extLst>
          </p:cNvPr>
          <p:cNvSpPr>
            <a:spLocks noGrp="1"/>
          </p:cNvSpPr>
          <p:nvPr>
            <p:ph type="sldNum" sz="quarter" idx="12"/>
          </p:nvPr>
        </p:nvSpPr>
        <p:spPr/>
        <p:txBody>
          <a:bodyPr/>
          <a:lstStyle/>
          <a:p>
            <a:fld id="{FE32481A-4381-498B-8A4E-EB06C002DB72}" type="slidenum">
              <a:rPr lang="en-US" smtClean="0"/>
              <a:pPr/>
              <a:t>11</a:t>
            </a:fld>
            <a:endParaRPr lang="en-US" dirty="0"/>
          </a:p>
        </p:txBody>
      </p:sp>
      <p:sp>
        <p:nvSpPr>
          <p:cNvPr id="5" name="Content Placeholder 4">
            <a:extLst>
              <a:ext uri="{FF2B5EF4-FFF2-40B4-BE49-F238E27FC236}">
                <a16:creationId xmlns:a16="http://schemas.microsoft.com/office/drawing/2014/main" id="{AA7B513C-FECC-D440-BEA6-5DC08B490221}"/>
              </a:ext>
            </a:extLst>
          </p:cNvPr>
          <p:cNvSpPr>
            <a:spLocks noGrp="1"/>
          </p:cNvSpPr>
          <p:nvPr>
            <p:ph sz="quarter" idx="1"/>
          </p:nvPr>
        </p:nvSpPr>
        <p:spPr>
          <a:xfrm>
            <a:off x="685800" y="1417638"/>
            <a:ext cx="7772400" cy="4572000"/>
          </a:xfrm>
        </p:spPr>
        <p:txBody>
          <a:bodyPr>
            <a:normAutofit lnSpcReduction="10000"/>
          </a:bodyPr>
          <a:lstStyle/>
          <a:p>
            <a:r>
              <a:rPr lang="en-US" dirty="0"/>
              <a:t>Agree with ISO-NE that a strike price that is set far above the expected real time price of energy (the ‘at the money’ level) can undermine incentives and the benefits of the design</a:t>
            </a:r>
          </a:p>
          <a:p>
            <a:r>
              <a:rPr lang="en-US" dirty="0"/>
              <a:t> Agree that a strike price that is set below the ‘at the money’ level creates inefficiencies and higher than needed day ahead reserve costs.</a:t>
            </a:r>
          </a:p>
          <a:p>
            <a:r>
              <a:rPr lang="en-US" dirty="0"/>
              <a:t>ISO-NE’s two-day-forward forecast model will introduce “noise” in the strike price, especially if there is bias in the model’s predictions (systematically high or low)</a:t>
            </a:r>
          </a:p>
          <a:p>
            <a:r>
              <a:rPr lang="en-US" dirty="0"/>
              <a:t>If we err, we would prefer to err on the high side to reduce noise.</a:t>
            </a:r>
          </a:p>
          <a:p>
            <a:endParaRPr lang="en-US" dirty="0"/>
          </a:p>
        </p:txBody>
      </p:sp>
    </p:spTree>
    <p:extLst>
      <p:ext uri="{BB962C8B-B14F-4D97-AF65-F5344CB8AC3E}">
        <p14:creationId xmlns:p14="http://schemas.microsoft.com/office/powerpoint/2010/main" val="612424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E114C-2DE3-A841-A935-FD087BA82EB0}"/>
              </a:ext>
            </a:extLst>
          </p:cNvPr>
          <p:cNvSpPr>
            <a:spLocks noGrp="1"/>
          </p:cNvSpPr>
          <p:nvPr>
            <p:ph type="title"/>
          </p:nvPr>
        </p:nvSpPr>
        <p:spPr>
          <a:xfrm>
            <a:off x="685800" y="274638"/>
            <a:ext cx="7772400" cy="1143000"/>
          </a:xfrm>
        </p:spPr>
        <p:txBody>
          <a:bodyPr/>
          <a:lstStyle/>
          <a:p>
            <a:r>
              <a:rPr lang="en-US" dirty="0"/>
              <a:t>$10 Adder is Just and Reasonable</a:t>
            </a:r>
          </a:p>
        </p:txBody>
      </p:sp>
      <p:sp>
        <p:nvSpPr>
          <p:cNvPr id="4" name="Slide Number Placeholder 3">
            <a:extLst>
              <a:ext uri="{FF2B5EF4-FFF2-40B4-BE49-F238E27FC236}">
                <a16:creationId xmlns:a16="http://schemas.microsoft.com/office/drawing/2014/main" id="{4E8B322D-42FF-5A48-B58B-AC78C4A69C53}"/>
              </a:ext>
            </a:extLst>
          </p:cNvPr>
          <p:cNvSpPr>
            <a:spLocks noGrp="1"/>
          </p:cNvSpPr>
          <p:nvPr>
            <p:ph type="sldNum" sz="quarter" idx="12"/>
          </p:nvPr>
        </p:nvSpPr>
        <p:spPr/>
        <p:txBody>
          <a:bodyPr/>
          <a:lstStyle/>
          <a:p>
            <a:fld id="{FE32481A-4381-498B-8A4E-EB06C002DB72}" type="slidenum">
              <a:rPr lang="en-US" smtClean="0"/>
              <a:pPr/>
              <a:t>12</a:t>
            </a:fld>
            <a:endParaRPr lang="en-US" dirty="0"/>
          </a:p>
        </p:txBody>
      </p:sp>
      <p:sp>
        <p:nvSpPr>
          <p:cNvPr id="5" name="Content Placeholder 4">
            <a:extLst>
              <a:ext uri="{FF2B5EF4-FFF2-40B4-BE49-F238E27FC236}">
                <a16:creationId xmlns:a16="http://schemas.microsoft.com/office/drawing/2014/main" id="{9DD0153F-B049-D744-9513-43FE504CDB9A}"/>
              </a:ext>
            </a:extLst>
          </p:cNvPr>
          <p:cNvSpPr>
            <a:spLocks noGrp="1"/>
          </p:cNvSpPr>
          <p:nvPr>
            <p:ph sz="quarter" idx="1"/>
          </p:nvPr>
        </p:nvSpPr>
        <p:spPr>
          <a:xfrm>
            <a:off x="685800" y="1508919"/>
            <a:ext cx="7772400" cy="4572000"/>
          </a:xfrm>
        </p:spPr>
        <p:txBody>
          <a:bodyPr>
            <a:normAutofit lnSpcReduction="10000"/>
          </a:bodyPr>
          <a:lstStyle/>
          <a:p>
            <a:r>
              <a:rPr lang="en-US" dirty="0"/>
              <a:t>Most hours when fuel security is not an issue – reduces frequency and magnitude of strikes, reduces cost and risk</a:t>
            </a:r>
          </a:p>
          <a:p>
            <a:r>
              <a:rPr lang="en-US" dirty="0"/>
              <a:t>Hours when fuel security </a:t>
            </a:r>
            <a:r>
              <a:rPr lang="en-US" u="sng" dirty="0"/>
              <a:t>is</a:t>
            </a:r>
            <a:r>
              <a:rPr lang="en-US" dirty="0"/>
              <a:t> a potential issue and expected prices are high - $10 Strike Price Adder is small compared to DA reserves prices, has little impact on likelihood of strikes or magnitude of settlement or incentives</a:t>
            </a:r>
          </a:p>
          <a:p>
            <a:r>
              <a:rPr lang="en-US" dirty="0"/>
              <a:t>$10 falls within an acceptable “range of reasonableness”  consistent with long FERC and Court precedent allowing that more than one rate or methodology can be J&amp;R.</a:t>
            </a:r>
          </a:p>
          <a:p>
            <a:pPr lvl="1"/>
            <a:r>
              <a:rPr lang="en-US" dirty="0"/>
              <a:t>E.g., FERC approved (and D.C. Circuit upheld) 200 MW RTR exemption cap tied to load growth while acknowledging actual growth could be greater or less than ISO-NE projections.</a:t>
            </a:r>
          </a:p>
        </p:txBody>
      </p:sp>
    </p:spTree>
    <p:extLst>
      <p:ext uri="{BB962C8B-B14F-4D97-AF65-F5344CB8AC3E}">
        <p14:creationId xmlns:p14="http://schemas.microsoft.com/office/powerpoint/2010/main" val="928157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F10DA-0D38-4C45-9CED-4DDB3201AC70}"/>
              </a:ext>
            </a:extLst>
          </p:cNvPr>
          <p:cNvSpPr>
            <a:spLocks noGrp="1"/>
          </p:cNvSpPr>
          <p:nvPr>
            <p:ph type="title"/>
          </p:nvPr>
        </p:nvSpPr>
        <p:spPr>
          <a:xfrm>
            <a:off x="595037" y="283105"/>
            <a:ext cx="7772400" cy="715962"/>
          </a:xfrm>
        </p:spPr>
        <p:txBody>
          <a:bodyPr>
            <a:normAutofit fontScale="90000"/>
          </a:bodyPr>
          <a:lstStyle/>
          <a:p>
            <a:pPr algn="ctr"/>
            <a:r>
              <a:rPr lang="en-US" dirty="0"/>
              <a:t>Impact of Adder on Incentives</a:t>
            </a:r>
          </a:p>
        </p:txBody>
      </p:sp>
      <p:sp>
        <p:nvSpPr>
          <p:cNvPr id="5" name="Content Placeholder 4">
            <a:extLst>
              <a:ext uri="{FF2B5EF4-FFF2-40B4-BE49-F238E27FC236}">
                <a16:creationId xmlns:a16="http://schemas.microsoft.com/office/drawing/2014/main" id="{C7EC6C9B-3F4E-F749-A497-8E739B5657BB}"/>
              </a:ext>
            </a:extLst>
          </p:cNvPr>
          <p:cNvSpPr>
            <a:spLocks noGrp="1"/>
          </p:cNvSpPr>
          <p:nvPr>
            <p:ph sz="quarter" idx="1"/>
          </p:nvPr>
        </p:nvSpPr>
        <p:spPr>
          <a:xfrm>
            <a:off x="647700" y="999067"/>
            <a:ext cx="7848600" cy="5029200"/>
          </a:xfrm>
        </p:spPr>
        <p:txBody>
          <a:bodyPr>
            <a:normAutofit lnSpcReduction="10000"/>
          </a:bodyPr>
          <a:lstStyle/>
          <a:p>
            <a:r>
              <a:rPr lang="en-US" dirty="0"/>
              <a:t>Keep in mind that the incentive to invest in energy security measures (e.g., fuel) created by the energy call option depends on a market participant’s expectations regarding </a:t>
            </a:r>
            <a:br>
              <a:rPr lang="en-US" dirty="0"/>
            </a:br>
            <a:r>
              <a:rPr lang="en-US" b="1" i="1" dirty="0"/>
              <a:t>how their output impacts Real Time prices.</a:t>
            </a:r>
          </a:p>
          <a:p>
            <a:pPr lvl="1"/>
            <a:r>
              <a:rPr lang="en-US" dirty="0"/>
              <a:t>For a participant whose lack of output does not appreciably affect Real Time prices:  the Energy Option (with or without Adder) does not increase the incentive to invest in fuel.</a:t>
            </a:r>
          </a:p>
          <a:p>
            <a:r>
              <a:rPr lang="en-US" dirty="0"/>
              <a:t>Also, an adder weakens the incentive to invest in fuel only to the extent RT prices fall in the range [</a:t>
            </a:r>
            <a:r>
              <a:rPr lang="en-US" dirty="0" err="1"/>
              <a:t>K</a:t>
            </a:r>
            <a:r>
              <a:rPr lang="en-US" baseline="-25000" dirty="0" err="1"/>
              <a:t>NoAdder</a:t>
            </a:r>
            <a:r>
              <a:rPr lang="en-US" dirty="0"/>
              <a:t> to </a:t>
            </a:r>
            <a:r>
              <a:rPr lang="en-US" dirty="0" err="1"/>
              <a:t>K</a:t>
            </a:r>
            <a:r>
              <a:rPr lang="en-US" baseline="-25000" dirty="0" err="1"/>
              <a:t>$Adder</a:t>
            </a:r>
            <a:r>
              <a:rPr lang="en-US" dirty="0"/>
              <a:t>], </a:t>
            </a:r>
            <a:br>
              <a:rPr lang="en-US" dirty="0"/>
            </a:br>
            <a:r>
              <a:rPr lang="en-US" dirty="0"/>
              <a:t>the participant’s marginal cost is below </a:t>
            </a:r>
            <a:r>
              <a:rPr lang="en-US" dirty="0" err="1"/>
              <a:t>K</a:t>
            </a:r>
            <a:r>
              <a:rPr lang="en-US" baseline="-25000" dirty="0" err="1"/>
              <a:t>$Adder</a:t>
            </a:r>
            <a:r>
              <a:rPr lang="en-US" dirty="0"/>
              <a:t>, and the participant believes its output would appreciably affect RT prices at such times </a:t>
            </a:r>
          </a:p>
          <a:p>
            <a:pPr lvl="1"/>
            <a:r>
              <a:rPr lang="en-US" dirty="0"/>
              <a:t>Impact is small for modest adders.</a:t>
            </a:r>
          </a:p>
          <a:p>
            <a:endParaRPr lang="en-US" dirty="0"/>
          </a:p>
          <a:p>
            <a:endParaRPr lang="en-US" dirty="0"/>
          </a:p>
        </p:txBody>
      </p:sp>
      <p:sp>
        <p:nvSpPr>
          <p:cNvPr id="4" name="Slide Number Placeholder 3">
            <a:extLst>
              <a:ext uri="{FF2B5EF4-FFF2-40B4-BE49-F238E27FC236}">
                <a16:creationId xmlns:a16="http://schemas.microsoft.com/office/drawing/2014/main" id="{7B823CCE-9F3B-3640-B337-077E4E575A00}"/>
              </a:ext>
            </a:extLst>
          </p:cNvPr>
          <p:cNvSpPr>
            <a:spLocks noGrp="1"/>
          </p:cNvSpPr>
          <p:nvPr>
            <p:ph type="sldNum" sz="quarter" idx="12"/>
          </p:nvPr>
        </p:nvSpPr>
        <p:spPr/>
        <p:txBody>
          <a:bodyPr/>
          <a:lstStyle/>
          <a:p>
            <a:fld id="{FE32481A-4381-498B-8A4E-EB06C002DB72}" type="slidenum">
              <a:rPr lang="en-US" smtClean="0"/>
              <a:pPr/>
              <a:t>13</a:t>
            </a:fld>
            <a:endParaRPr lang="en-US" dirty="0"/>
          </a:p>
        </p:txBody>
      </p:sp>
    </p:spTree>
    <p:extLst>
      <p:ext uri="{BB962C8B-B14F-4D97-AF65-F5344CB8AC3E}">
        <p14:creationId xmlns:p14="http://schemas.microsoft.com/office/powerpoint/2010/main" val="23450902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44AE2-C7E5-4095-B10B-6EE79FD4236A}"/>
              </a:ext>
            </a:extLst>
          </p:cNvPr>
          <p:cNvSpPr>
            <a:spLocks noGrp="1"/>
          </p:cNvSpPr>
          <p:nvPr>
            <p:ph type="title"/>
          </p:nvPr>
        </p:nvSpPr>
        <p:spPr>
          <a:xfrm>
            <a:off x="609148" y="304800"/>
            <a:ext cx="7772400" cy="990600"/>
          </a:xfrm>
        </p:spPr>
        <p:txBody>
          <a:bodyPr>
            <a:normAutofit fontScale="90000"/>
          </a:bodyPr>
          <a:lstStyle/>
          <a:p>
            <a:r>
              <a:rPr lang="en-US" dirty="0"/>
              <a:t>ISO-NE’s Analysis of Adder Was Flawed</a:t>
            </a:r>
          </a:p>
        </p:txBody>
      </p:sp>
      <p:sp>
        <p:nvSpPr>
          <p:cNvPr id="4" name="Slide Number Placeholder 3">
            <a:extLst>
              <a:ext uri="{FF2B5EF4-FFF2-40B4-BE49-F238E27FC236}">
                <a16:creationId xmlns:a16="http://schemas.microsoft.com/office/drawing/2014/main" id="{186DD45D-6F04-4A95-B347-E359ABF26A15}"/>
              </a:ext>
            </a:extLst>
          </p:cNvPr>
          <p:cNvSpPr>
            <a:spLocks noGrp="1"/>
          </p:cNvSpPr>
          <p:nvPr>
            <p:ph type="sldNum" sz="quarter" idx="12"/>
          </p:nvPr>
        </p:nvSpPr>
        <p:spPr/>
        <p:txBody>
          <a:bodyPr/>
          <a:lstStyle/>
          <a:p>
            <a:fld id="{FE32481A-4381-498B-8A4E-EB06C002DB72}" type="slidenum">
              <a:rPr lang="en-US" smtClean="0"/>
              <a:pPr/>
              <a:t>14</a:t>
            </a:fld>
            <a:endParaRPr lang="en-US" dirty="0"/>
          </a:p>
        </p:txBody>
      </p:sp>
      <p:sp>
        <p:nvSpPr>
          <p:cNvPr id="5" name="Content Placeholder 4">
            <a:extLst>
              <a:ext uri="{FF2B5EF4-FFF2-40B4-BE49-F238E27FC236}">
                <a16:creationId xmlns:a16="http://schemas.microsoft.com/office/drawing/2014/main" id="{635EC9DD-D2DD-4C20-88B4-F8C0DACA4D0D}"/>
              </a:ext>
            </a:extLst>
          </p:cNvPr>
          <p:cNvSpPr>
            <a:spLocks noGrp="1"/>
          </p:cNvSpPr>
          <p:nvPr>
            <p:ph sz="quarter" idx="1"/>
          </p:nvPr>
        </p:nvSpPr>
        <p:spPr>
          <a:xfrm>
            <a:off x="609148" y="1461910"/>
            <a:ext cx="7772400" cy="4862689"/>
          </a:xfrm>
        </p:spPr>
        <p:txBody>
          <a:bodyPr>
            <a:normAutofit fontScale="92500" lnSpcReduction="10000"/>
          </a:bodyPr>
          <a:lstStyle/>
          <a:p>
            <a:r>
              <a:rPr lang="en-US" dirty="0"/>
              <a:t>ISO-NE provided analysis of a $10 strike price adder on Feb. 12, 2020 and made the counterintuitive assertion that it appears to </a:t>
            </a:r>
            <a:br>
              <a:rPr lang="en-US" dirty="0"/>
            </a:br>
            <a:r>
              <a:rPr lang="en-US" dirty="0"/>
              <a:t>“impact incentives more significantly during stressed conditions”</a:t>
            </a:r>
          </a:p>
          <a:p>
            <a:pPr lvl="1"/>
            <a:r>
              <a:rPr lang="en-US" dirty="0"/>
              <a:t>The analysis did not evaluate impact on incentives, as ISO-NE acknowledges, only the </a:t>
            </a:r>
            <a:r>
              <a:rPr lang="en-US" u="sng" dirty="0"/>
              <a:t>percentage</a:t>
            </a:r>
            <a:r>
              <a:rPr lang="en-US" dirty="0"/>
              <a:t> of option MW that </a:t>
            </a:r>
            <a:r>
              <a:rPr lang="en-US" u="sng" dirty="0"/>
              <a:t>could</a:t>
            </a:r>
            <a:r>
              <a:rPr lang="en-US" dirty="0"/>
              <a:t> have a non-zero impact on incentives. No analysis was done of whether impact is material (and percentages of MW were low).</a:t>
            </a:r>
          </a:p>
          <a:p>
            <a:pPr lvl="1"/>
            <a:r>
              <a:rPr lang="en-US" dirty="0"/>
              <a:t>The analysis was flawed in that it did not use appropriate data:</a:t>
            </a:r>
          </a:p>
          <a:p>
            <a:pPr lvl="2"/>
            <a:r>
              <a:rPr lang="en-US" dirty="0"/>
              <a:t>Did not use real K values; used DA LMP for K - assumed away noise.</a:t>
            </a:r>
          </a:p>
          <a:p>
            <a:pPr lvl="2"/>
            <a:r>
              <a:rPr lang="en-US" dirty="0"/>
              <a:t>Used DA not RT marginal costs - understates cost when prices spike.</a:t>
            </a:r>
          </a:p>
          <a:p>
            <a:pPr lvl="2"/>
            <a:r>
              <a:rPr lang="en-US" dirty="0"/>
              <a:t>Did not use RT prices used in Impact Assessment for option settlement –</a:t>
            </a:r>
            <a:br>
              <a:rPr lang="en-US" dirty="0"/>
            </a:br>
            <a:r>
              <a:rPr lang="en-US" dirty="0"/>
              <a:t> used endogenous RT prices that understate volatility and cost of options.</a:t>
            </a:r>
          </a:p>
          <a:p>
            <a:r>
              <a:rPr lang="en-US" dirty="0"/>
              <a:t>ISO-NE’s analysis does not change our view of the value of an adder.</a:t>
            </a:r>
          </a:p>
        </p:txBody>
      </p:sp>
    </p:spTree>
    <p:extLst>
      <p:ext uri="{BB962C8B-B14F-4D97-AF65-F5344CB8AC3E}">
        <p14:creationId xmlns:p14="http://schemas.microsoft.com/office/powerpoint/2010/main" val="25291322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1906-1FA5-4A58-AA02-D28A5D544E25}"/>
              </a:ext>
            </a:extLst>
          </p:cNvPr>
          <p:cNvSpPr>
            <a:spLocks noGrp="1"/>
          </p:cNvSpPr>
          <p:nvPr>
            <p:ph type="title"/>
          </p:nvPr>
        </p:nvSpPr>
        <p:spPr>
          <a:xfrm>
            <a:off x="603504" y="457200"/>
            <a:ext cx="8083296" cy="1143000"/>
          </a:xfrm>
        </p:spPr>
        <p:txBody>
          <a:bodyPr>
            <a:normAutofit fontScale="90000"/>
          </a:bodyPr>
          <a:lstStyle/>
          <a:p>
            <a:pPr algn="ctr"/>
            <a:r>
              <a:rPr lang="en-US" dirty="0"/>
              <a:t>Impact of Adder on Incentives – </a:t>
            </a:r>
            <a:br>
              <a:rPr lang="en-US" dirty="0"/>
            </a:br>
            <a:r>
              <a:rPr lang="en-US" dirty="0"/>
              <a:t>from Impact Analysis</a:t>
            </a:r>
          </a:p>
        </p:txBody>
      </p:sp>
      <p:sp>
        <p:nvSpPr>
          <p:cNvPr id="4" name="Slide Number Placeholder 3">
            <a:extLst>
              <a:ext uri="{FF2B5EF4-FFF2-40B4-BE49-F238E27FC236}">
                <a16:creationId xmlns:a16="http://schemas.microsoft.com/office/drawing/2014/main" id="{DE3E3E94-D2B9-4094-8714-80DAB3D50CEA}"/>
              </a:ext>
            </a:extLst>
          </p:cNvPr>
          <p:cNvSpPr>
            <a:spLocks noGrp="1"/>
          </p:cNvSpPr>
          <p:nvPr>
            <p:ph type="sldNum" sz="quarter" idx="12"/>
          </p:nvPr>
        </p:nvSpPr>
        <p:spPr/>
        <p:txBody>
          <a:bodyPr/>
          <a:lstStyle/>
          <a:p>
            <a:fld id="{FE32481A-4381-498B-8A4E-EB06C002DB72}" type="slidenum">
              <a:rPr lang="en-US" smtClean="0"/>
              <a:pPr/>
              <a:t>15</a:t>
            </a:fld>
            <a:endParaRPr lang="en-US" dirty="0"/>
          </a:p>
        </p:txBody>
      </p:sp>
      <p:sp>
        <p:nvSpPr>
          <p:cNvPr id="5" name="Content Placeholder 4">
            <a:extLst>
              <a:ext uri="{FF2B5EF4-FFF2-40B4-BE49-F238E27FC236}">
                <a16:creationId xmlns:a16="http://schemas.microsoft.com/office/drawing/2014/main" id="{6958EAA7-66AC-4C90-A415-2B3932788E0F}"/>
              </a:ext>
            </a:extLst>
          </p:cNvPr>
          <p:cNvSpPr>
            <a:spLocks noGrp="1"/>
          </p:cNvSpPr>
          <p:nvPr>
            <p:ph sz="quarter" idx="1"/>
          </p:nvPr>
        </p:nvSpPr>
        <p:spPr>
          <a:xfrm>
            <a:off x="457200" y="1676400"/>
            <a:ext cx="8229600" cy="4533900"/>
          </a:xfrm>
        </p:spPr>
        <p:txBody>
          <a:bodyPr/>
          <a:lstStyle/>
          <a:p>
            <a:r>
              <a:rPr lang="en-US" dirty="0"/>
              <a:t>The Impact Analysis indicates: </a:t>
            </a:r>
          </a:p>
          <a:p>
            <a:pPr lvl="1"/>
            <a:r>
              <a:rPr lang="en-US" dirty="0"/>
              <a:t>Minor impact on consumer costs from a $10 Strike Price adder</a:t>
            </a:r>
          </a:p>
          <a:p>
            <a:pPr lvl="2"/>
            <a:r>
              <a:rPr lang="en-US"/>
              <a:t>$2-$22 </a:t>
            </a:r>
            <a:r>
              <a:rPr lang="en-US" dirty="0"/>
              <a:t>million dollars per winter less expensive with the adder</a:t>
            </a:r>
          </a:p>
          <a:p>
            <a:pPr lvl="1"/>
            <a:r>
              <a:rPr lang="en-US" dirty="0"/>
              <a:t>No material change to reliability metrics</a:t>
            </a:r>
          </a:p>
          <a:p>
            <a:pPr lvl="2"/>
            <a:r>
              <a:rPr lang="en-US" dirty="0"/>
              <a:t>Only in the most severe winter case, the strike price adder avoided a small amount of natural gas usage during infrastructure constraint conditions</a:t>
            </a:r>
          </a:p>
          <a:p>
            <a:r>
              <a:rPr lang="en-US" dirty="0"/>
              <a:t>These results suggest no material impact on incentives for energy security provided by ESI’s ancillary services products</a:t>
            </a:r>
          </a:p>
        </p:txBody>
      </p:sp>
    </p:spTree>
    <p:extLst>
      <p:ext uri="{BB962C8B-B14F-4D97-AF65-F5344CB8AC3E}">
        <p14:creationId xmlns:p14="http://schemas.microsoft.com/office/powerpoint/2010/main" val="1535408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F10DA-0D38-4C45-9CED-4DDB3201AC70}"/>
              </a:ext>
            </a:extLst>
          </p:cNvPr>
          <p:cNvSpPr>
            <a:spLocks noGrp="1"/>
          </p:cNvSpPr>
          <p:nvPr>
            <p:ph type="title"/>
          </p:nvPr>
        </p:nvSpPr>
        <p:spPr/>
        <p:txBody>
          <a:bodyPr>
            <a:normAutofit fontScale="90000"/>
          </a:bodyPr>
          <a:lstStyle/>
          <a:p>
            <a:r>
              <a:rPr lang="en-US" dirty="0"/>
              <a:t>Adder Helps Protect Against Unintended Outcomes</a:t>
            </a:r>
          </a:p>
        </p:txBody>
      </p:sp>
      <p:sp>
        <p:nvSpPr>
          <p:cNvPr id="5" name="Content Placeholder 4">
            <a:extLst>
              <a:ext uri="{FF2B5EF4-FFF2-40B4-BE49-F238E27FC236}">
                <a16:creationId xmlns:a16="http://schemas.microsoft.com/office/drawing/2014/main" id="{C7EC6C9B-3F4E-F749-A497-8E739B5657BB}"/>
              </a:ext>
            </a:extLst>
          </p:cNvPr>
          <p:cNvSpPr>
            <a:spLocks noGrp="1"/>
          </p:cNvSpPr>
          <p:nvPr>
            <p:ph sz="quarter" idx="1"/>
          </p:nvPr>
        </p:nvSpPr>
        <p:spPr>
          <a:xfrm>
            <a:off x="685800" y="1504157"/>
            <a:ext cx="7772400" cy="4572000"/>
          </a:xfrm>
        </p:spPr>
        <p:txBody>
          <a:bodyPr>
            <a:normAutofit/>
          </a:bodyPr>
          <a:lstStyle/>
          <a:p>
            <a:r>
              <a:rPr lang="en-US" dirty="0"/>
              <a:t>Lastly </a:t>
            </a:r>
            <a:r>
              <a:rPr lang="en-US" b="1" i="1" dirty="0"/>
              <a:t>– greater participation and lower consumer cost </a:t>
            </a:r>
            <a:r>
              <a:rPr lang="en-US" dirty="0"/>
              <a:t>with a Strike Price Adder, in </a:t>
            </a:r>
            <a:r>
              <a:rPr lang="en-US" b="1" i="1" dirty="0"/>
              <a:t>exchange for possibly somewhat lower incentives</a:t>
            </a:r>
            <a:r>
              <a:rPr lang="en-US" dirty="0"/>
              <a:t> – may be especially attractive in the </a:t>
            </a:r>
            <a:r>
              <a:rPr lang="en-US" b="1" i="1" dirty="0"/>
              <a:t>early years </a:t>
            </a:r>
            <a:r>
              <a:rPr lang="en-US" dirty="0"/>
              <a:t>of ESI implementation, when there is little or no experience with how the proposal will work under various system conditions, and much uncertainty about its possible cost impacts and vulnerability to exercise of market power. </a:t>
            </a:r>
          </a:p>
          <a:p>
            <a:r>
              <a:rPr lang="en-US" dirty="0"/>
              <a:t>Adder can be reviewed as part of the “three-year lookback” proposed jointly by the MA AGO and NESCOE.  </a:t>
            </a:r>
          </a:p>
          <a:p>
            <a:endParaRPr lang="en-US" dirty="0"/>
          </a:p>
          <a:p>
            <a:endParaRPr lang="en-US" dirty="0"/>
          </a:p>
        </p:txBody>
      </p:sp>
      <p:sp>
        <p:nvSpPr>
          <p:cNvPr id="4" name="Slide Number Placeholder 3">
            <a:extLst>
              <a:ext uri="{FF2B5EF4-FFF2-40B4-BE49-F238E27FC236}">
                <a16:creationId xmlns:a16="http://schemas.microsoft.com/office/drawing/2014/main" id="{7B823CCE-9F3B-3640-B337-077E4E575A00}"/>
              </a:ext>
            </a:extLst>
          </p:cNvPr>
          <p:cNvSpPr>
            <a:spLocks noGrp="1"/>
          </p:cNvSpPr>
          <p:nvPr>
            <p:ph type="sldNum" sz="quarter" idx="12"/>
          </p:nvPr>
        </p:nvSpPr>
        <p:spPr/>
        <p:txBody>
          <a:bodyPr/>
          <a:lstStyle/>
          <a:p>
            <a:fld id="{FE32481A-4381-498B-8A4E-EB06C002DB72}" type="slidenum">
              <a:rPr lang="en-US" smtClean="0"/>
              <a:pPr/>
              <a:t>16</a:t>
            </a:fld>
            <a:endParaRPr lang="en-US" dirty="0"/>
          </a:p>
        </p:txBody>
      </p:sp>
    </p:spTree>
    <p:extLst>
      <p:ext uri="{BB962C8B-B14F-4D97-AF65-F5344CB8AC3E}">
        <p14:creationId xmlns:p14="http://schemas.microsoft.com/office/powerpoint/2010/main" val="522964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A6E2F-D162-8A40-B6F8-956A8CE0FF05}"/>
              </a:ext>
            </a:extLst>
          </p:cNvPr>
          <p:cNvSpPr>
            <a:spLocks noGrp="1"/>
          </p:cNvSpPr>
          <p:nvPr>
            <p:ph type="title"/>
          </p:nvPr>
        </p:nvSpPr>
        <p:spPr/>
        <p:txBody>
          <a:bodyPr/>
          <a:lstStyle/>
          <a:p>
            <a:r>
              <a:rPr lang="en-US" dirty="0"/>
              <a:t>Tariff Redline</a:t>
            </a:r>
          </a:p>
        </p:txBody>
      </p:sp>
      <p:sp>
        <p:nvSpPr>
          <p:cNvPr id="4" name="Slide Number Placeholder 3">
            <a:extLst>
              <a:ext uri="{FF2B5EF4-FFF2-40B4-BE49-F238E27FC236}">
                <a16:creationId xmlns:a16="http://schemas.microsoft.com/office/drawing/2014/main" id="{6A6E7FE5-FF1B-5247-B4B3-003D9F9D09FE}"/>
              </a:ext>
            </a:extLst>
          </p:cNvPr>
          <p:cNvSpPr>
            <a:spLocks noGrp="1"/>
          </p:cNvSpPr>
          <p:nvPr>
            <p:ph type="sldNum" sz="quarter" idx="12"/>
          </p:nvPr>
        </p:nvSpPr>
        <p:spPr/>
        <p:txBody>
          <a:bodyPr/>
          <a:lstStyle/>
          <a:p>
            <a:fld id="{FE32481A-4381-498B-8A4E-EB06C002DB72}" type="slidenum">
              <a:rPr lang="en-US" smtClean="0"/>
              <a:pPr/>
              <a:t>17</a:t>
            </a:fld>
            <a:endParaRPr lang="en-US" dirty="0"/>
          </a:p>
        </p:txBody>
      </p:sp>
      <p:sp>
        <p:nvSpPr>
          <p:cNvPr id="5" name="Content Placeholder 4">
            <a:extLst>
              <a:ext uri="{FF2B5EF4-FFF2-40B4-BE49-F238E27FC236}">
                <a16:creationId xmlns:a16="http://schemas.microsoft.com/office/drawing/2014/main" id="{919CC51C-782C-654B-9531-A1948EF35820}"/>
              </a:ext>
            </a:extLst>
          </p:cNvPr>
          <p:cNvSpPr>
            <a:spLocks noGrp="1"/>
          </p:cNvSpPr>
          <p:nvPr>
            <p:ph sz="quarter" idx="4294967295"/>
          </p:nvPr>
        </p:nvSpPr>
        <p:spPr>
          <a:xfrm>
            <a:off x="1371600" y="1447800"/>
            <a:ext cx="7772400" cy="4572000"/>
          </a:xfrm>
        </p:spPr>
        <p:txBody>
          <a:bodyPr/>
          <a:lstStyle/>
          <a:p>
            <a:r>
              <a:rPr lang="en-US" dirty="0"/>
              <a:t>TBD</a:t>
            </a:r>
          </a:p>
        </p:txBody>
      </p:sp>
      <p:pic>
        <p:nvPicPr>
          <p:cNvPr id="6" name="Picture 5">
            <a:extLst>
              <a:ext uri="{FF2B5EF4-FFF2-40B4-BE49-F238E27FC236}">
                <a16:creationId xmlns:a16="http://schemas.microsoft.com/office/drawing/2014/main" id="{CDAC5E6C-12E5-734F-90FE-DBAB2E3ECB5B}"/>
              </a:ext>
            </a:extLst>
          </p:cNvPr>
          <p:cNvPicPr>
            <a:picLocks noChangeAspect="1"/>
          </p:cNvPicPr>
          <p:nvPr/>
        </p:nvPicPr>
        <p:blipFill>
          <a:blip r:embed="rId2"/>
          <a:stretch>
            <a:fillRect/>
          </a:stretch>
        </p:blipFill>
        <p:spPr>
          <a:xfrm>
            <a:off x="762001" y="1470249"/>
            <a:ext cx="7772400" cy="4572000"/>
          </a:xfrm>
          <a:prstGeom prst="rect">
            <a:avLst/>
          </a:prstGeom>
        </p:spPr>
      </p:pic>
    </p:spTree>
    <p:extLst>
      <p:ext uri="{BB962C8B-B14F-4D97-AF65-F5344CB8AC3E}">
        <p14:creationId xmlns:p14="http://schemas.microsoft.com/office/powerpoint/2010/main" val="838096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21D6D52-A790-2A40-A457-ACA9434AADC9}"/>
              </a:ext>
            </a:extLst>
          </p:cNvPr>
          <p:cNvSpPr>
            <a:spLocks noGrp="1"/>
          </p:cNvSpPr>
          <p:nvPr>
            <p:ph type="title"/>
          </p:nvPr>
        </p:nvSpPr>
        <p:spPr/>
        <p:txBody>
          <a:bodyPr/>
          <a:lstStyle/>
          <a:p>
            <a:r>
              <a:rPr lang="en-US" dirty="0"/>
              <a:t>#2 No RER</a:t>
            </a:r>
          </a:p>
        </p:txBody>
      </p:sp>
      <p:sp>
        <p:nvSpPr>
          <p:cNvPr id="2" name="Slide Number Placeholder 1">
            <a:extLst>
              <a:ext uri="{FF2B5EF4-FFF2-40B4-BE49-F238E27FC236}">
                <a16:creationId xmlns:a16="http://schemas.microsoft.com/office/drawing/2014/main" id="{9BEB3400-6EAE-7D43-BAD0-B049C88CC942}"/>
              </a:ext>
            </a:extLst>
          </p:cNvPr>
          <p:cNvSpPr>
            <a:spLocks noGrp="1"/>
          </p:cNvSpPr>
          <p:nvPr>
            <p:ph type="sldNum" sz="quarter" idx="12"/>
          </p:nvPr>
        </p:nvSpPr>
        <p:spPr/>
        <p:txBody>
          <a:bodyPr/>
          <a:lstStyle/>
          <a:p>
            <a:fld id="{FE32481A-4381-498B-8A4E-EB06C002DB72}" type="slidenum">
              <a:rPr lang="en-US" smtClean="0"/>
              <a:pPr/>
              <a:t>18</a:t>
            </a:fld>
            <a:endParaRPr lang="en-US" dirty="0"/>
          </a:p>
        </p:txBody>
      </p:sp>
      <p:sp>
        <p:nvSpPr>
          <p:cNvPr id="5" name="Title 1">
            <a:extLst>
              <a:ext uri="{FF2B5EF4-FFF2-40B4-BE49-F238E27FC236}">
                <a16:creationId xmlns:a16="http://schemas.microsoft.com/office/drawing/2014/main" id="{6FBF59BD-80DE-42E3-88F8-3188DC9CDE13}"/>
              </a:ext>
            </a:extLst>
          </p:cNvPr>
          <p:cNvSpPr txBox="1">
            <a:spLocks/>
          </p:cNvSpPr>
          <p:nvPr/>
        </p:nvSpPr>
        <p:spPr>
          <a:xfrm>
            <a:off x="1676400" y="3429000"/>
            <a:ext cx="5943600" cy="1143000"/>
          </a:xfrm>
          <a:prstGeom prst="rect">
            <a:avLst/>
          </a:prstGeom>
        </p:spPr>
        <p:txBody>
          <a:bodyPr bIns="91440" anchor="b" anchorCtr="0">
            <a:normAutofit/>
          </a:bodyPr>
          <a:lstStyle>
            <a:lvl1pPr algn="l" rtl="0" eaLnBrk="1" latinLnBrk="0" hangingPunct="1">
              <a:spcBef>
                <a:spcPct val="0"/>
              </a:spcBef>
              <a:buNone/>
              <a:defRPr kumimoji="0" sz="4000" b="0" kern="1200" cap="none">
                <a:solidFill>
                  <a:schemeClr val="tx2"/>
                </a:solidFill>
                <a:latin typeface="+mj-lt"/>
                <a:ea typeface="+mj-ea"/>
                <a:cs typeface="+mj-cs"/>
              </a:defRPr>
            </a:lvl1pPr>
          </a:lstStyle>
          <a:p>
            <a:endParaRPr lang="en-US" sz="2000" dirty="0">
              <a:solidFill>
                <a:srgbClr val="FF0000"/>
              </a:solidFill>
            </a:endParaRPr>
          </a:p>
        </p:txBody>
      </p:sp>
      <p:sp>
        <p:nvSpPr>
          <p:cNvPr id="4" name="TextBox 3">
            <a:extLst>
              <a:ext uri="{FF2B5EF4-FFF2-40B4-BE49-F238E27FC236}">
                <a16:creationId xmlns:a16="http://schemas.microsoft.com/office/drawing/2014/main" id="{D1DE08E3-A5F2-8B46-8ABE-AAF4ECB282A5}"/>
              </a:ext>
            </a:extLst>
          </p:cNvPr>
          <p:cNvSpPr txBox="1"/>
          <p:nvPr/>
        </p:nvSpPr>
        <p:spPr>
          <a:xfrm>
            <a:off x="990600" y="2743200"/>
            <a:ext cx="7696200" cy="1569660"/>
          </a:xfrm>
          <a:prstGeom prst="rect">
            <a:avLst/>
          </a:prstGeom>
          <a:noFill/>
        </p:spPr>
        <p:txBody>
          <a:bodyPr wrap="square" rtlCol="0">
            <a:spAutoFit/>
          </a:bodyPr>
          <a:lstStyle/>
          <a:p>
            <a:r>
              <a:rPr lang="en-US" sz="3200" b="1" i="1" dirty="0">
                <a:solidFill>
                  <a:srgbClr val="C00000"/>
                </a:solidFill>
              </a:rPr>
              <a:t>NESCOE supports the MA AGO position in challenging the need and requirements to purchase RER under this design</a:t>
            </a:r>
          </a:p>
        </p:txBody>
      </p:sp>
    </p:spTree>
    <p:extLst>
      <p:ext uri="{BB962C8B-B14F-4D97-AF65-F5344CB8AC3E}">
        <p14:creationId xmlns:p14="http://schemas.microsoft.com/office/powerpoint/2010/main" val="3267708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21D6D52-A790-2A40-A457-ACA9434AADC9}"/>
              </a:ext>
            </a:extLst>
          </p:cNvPr>
          <p:cNvSpPr>
            <a:spLocks noGrp="1"/>
          </p:cNvSpPr>
          <p:nvPr>
            <p:ph type="title"/>
          </p:nvPr>
        </p:nvSpPr>
        <p:spPr/>
        <p:txBody>
          <a:bodyPr/>
          <a:lstStyle/>
          <a:p>
            <a:r>
              <a:rPr lang="en-US" dirty="0"/>
              <a:t>#2a RER for Non-Winter Period</a:t>
            </a:r>
          </a:p>
        </p:txBody>
      </p:sp>
      <p:sp>
        <p:nvSpPr>
          <p:cNvPr id="2" name="Slide Number Placeholder 1">
            <a:extLst>
              <a:ext uri="{FF2B5EF4-FFF2-40B4-BE49-F238E27FC236}">
                <a16:creationId xmlns:a16="http://schemas.microsoft.com/office/drawing/2014/main" id="{9BEB3400-6EAE-7D43-BAD0-B049C88CC942}"/>
              </a:ext>
            </a:extLst>
          </p:cNvPr>
          <p:cNvSpPr>
            <a:spLocks noGrp="1"/>
          </p:cNvSpPr>
          <p:nvPr>
            <p:ph type="sldNum" sz="quarter" idx="12"/>
          </p:nvPr>
        </p:nvSpPr>
        <p:spPr/>
        <p:txBody>
          <a:bodyPr/>
          <a:lstStyle/>
          <a:p>
            <a:fld id="{FE32481A-4381-498B-8A4E-EB06C002DB72}" type="slidenum">
              <a:rPr lang="en-US" smtClean="0"/>
              <a:pPr/>
              <a:t>19</a:t>
            </a:fld>
            <a:endParaRPr lang="en-US" dirty="0"/>
          </a:p>
        </p:txBody>
      </p:sp>
      <p:sp>
        <p:nvSpPr>
          <p:cNvPr id="5" name="Title 1">
            <a:extLst>
              <a:ext uri="{FF2B5EF4-FFF2-40B4-BE49-F238E27FC236}">
                <a16:creationId xmlns:a16="http://schemas.microsoft.com/office/drawing/2014/main" id="{6FBF59BD-80DE-42E3-88F8-3188DC9CDE13}"/>
              </a:ext>
            </a:extLst>
          </p:cNvPr>
          <p:cNvSpPr txBox="1">
            <a:spLocks/>
          </p:cNvSpPr>
          <p:nvPr/>
        </p:nvSpPr>
        <p:spPr>
          <a:xfrm>
            <a:off x="1676400" y="3429000"/>
            <a:ext cx="5943600" cy="1143000"/>
          </a:xfrm>
          <a:prstGeom prst="rect">
            <a:avLst/>
          </a:prstGeom>
        </p:spPr>
        <p:txBody>
          <a:bodyPr bIns="91440" anchor="b" anchorCtr="0">
            <a:normAutofit/>
          </a:bodyPr>
          <a:lstStyle>
            <a:lvl1pPr algn="l" rtl="0" eaLnBrk="1" latinLnBrk="0" hangingPunct="1">
              <a:spcBef>
                <a:spcPct val="0"/>
              </a:spcBef>
              <a:buNone/>
              <a:defRPr kumimoji="0" sz="4000" b="0" kern="1200" cap="none">
                <a:solidFill>
                  <a:schemeClr val="tx2"/>
                </a:solidFill>
                <a:latin typeface="+mj-lt"/>
                <a:ea typeface="+mj-ea"/>
                <a:cs typeface="+mj-cs"/>
              </a:defRPr>
            </a:lvl1pPr>
          </a:lstStyle>
          <a:p>
            <a:endParaRPr lang="en-US" sz="2000" dirty="0">
              <a:solidFill>
                <a:srgbClr val="FF0000"/>
              </a:solidFill>
            </a:endParaRPr>
          </a:p>
        </p:txBody>
      </p:sp>
      <p:sp>
        <p:nvSpPr>
          <p:cNvPr id="4" name="Rectangle 3">
            <a:extLst>
              <a:ext uri="{FF2B5EF4-FFF2-40B4-BE49-F238E27FC236}">
                <a16:creationId xmlns:a16="http://schemas.microsoft.com/office/drawing/2014/main" id="{313E2032-30C5-6E4C-A00E-4B9506062DC6}"/>
              </a:ext>
            </a:extLst>
          </p:cNvPr>
          <p:cNvSpPr/>
          <p:nvPr/>
        </p:nvSpPr>
        <p:spPr>
          <a:xfrm>
            <a:off x="766709" y="2694801"/>
            <a:ext cx="5943600" cy="369332"/>
          </a:xfrm>
          <a:prstGeom prst="rect">
            <a:avLst/>
          </a:prstGeom>
        </p:spPr>
        <p:txBody>
          <a:bodyPr wrap="square">
            <a:spAutoFit/>
          </a:bodyPr>
          <a:lstStyle/>
          <a:p>
            <a:r>
              <a:rPr lang="en-US" b="1" i="1" dirty="0">
                <a:solidFill>
                  <a:srgbClr val="C00000"/>
                </a:solidFill>
              </a:rPr>
              <a:t>If the MA AGO amendment fails. </a:t>
            </a:r>
          </a:p>
        </p:txBody>
      </p:sp>
    </p:spTree>
    <p:extLst>
      <p:ext uri="{BB962C8B-B14F-4D97-AF65-F5344CB8AC3E}">
        <p14:creationId xmlns:p14="http://schemas.microsoft.com/office/powerpoint/2010/main" val="3135124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355C4-86B3-4C65-8EEA-376A17435B87}"/>
              </a:ext>
            </a:extLst>
          </p:cNvPr>
          <p:cNvSpPr>
            <a:spLocks noGrp="1"/>
          </p:cNvSpPr>
          <p:nvPr>
            <p:ph type="title"/>
          </p:nvPr>
        </p:nvSpPr>
        <p:spPr>
          <a:xfrm>
            <a:off x="603504" y="274638"/>
            <a:ext cx="8083296" cy="1143000"/>
          </a:xfrm>
        </p:spPr>
        <p:txBody>
          <a:bodyPr>
            <a:normAutofit/>
          </a:bodyPr>
          <a:lstStyle/>
          <a:p>
            <a:r>
              <a:rPr lang="en-US" sz="3200" dirty="0"/>
              <a:t>Energy Security – The (In) Complete Picture</a:t>
            </a:r>
          </a:p>
        </p:txBody>
      </p:sp>
      <p:sp>
        <p:nvSpPr>
          <p:cNvPr id="4" name="Slide Number Placeholder 3">
            <a:extLst>
              <a:ext uri="{FF2B5EF4-FFF2-40B4-BE49-F238E27FC236}">
                <a16:creationId xmlns:a16="http://schemas.microsoft.com/office/drawing/2014/main" id="{501C86FA-7F94-4272-9AE0-81A7C1CE156B}"/>
              </a:ext>
            </a:extLst>
          </p:cNvPr>
          <p:cNvSpPr>
            <a:spLocks noGrp="1"/>
          </p:cNvSpPr>
          <p:nvPr>
            <p:ph type="sldNum" sz="quarter" idx="12"/>
          </p:nvPr>
        </p:nvSpPr>
        <p:spPr/>
        <p:txBody>
          <a:bodyPr/>
          <a:lstStyle/>
          <a:p>
            <a:fld id="{FE32481A-4381-498B-8A4E-EB06C002DB72}" type="slidenum">
              <a:rPr lang="en-US" smtClean="0"/>
              <a:pPr/>
              <a:t>2</a:t>
            </a:fld>
            <a:endParaRPr lang="en-US" dirty="0"/>
          </a:p>
        </p:txBody>
      </p:sp>
      <p:sp>
        <p:nvSpPr>
          <p:cNvPr id="5" name="Content Placeholder 4">
            <a:extLst>
              <a:ext uri="{FF2B5EF4-FFF2-40B4-BE49-F238E27FC236}">
                <a16:creationId xmlns:a16="http://schemas.microsoft.com/office/drawing/2014/main" id="{E1A46BF7-9F80-4819-9F91-8B984758514A}"/>
              </a:ext>
            </a:extLst>
          </p:cNvPr>
          <p:cNvSpPr>
            <a:spLocks noGrp="1"/>
          </p:cNvSpPr>
          <p:nvPr>
            <p:ph sz="quarter" idx="1"/>
          </p:nvPr>
        </p:nvSpPr>
        <p:spPr>
          <a:xfrm>
            <a:off x="381000" y="1447800"/>
            <a:ext cx="8305800" cy="4572000"/>
          </a:xfrm>
        </p:spPr>
        <p:txBody>
          <a:bodyPr>
            <a:normAutofit fontScale="92500"/>
          </a:bodyPr>
          <a:lstStyle/>
          <a:p>
            <a:r>
              <a:rPr lang="en-US" sz="2400" dirty="0"/>
              <a:t>NESCOE is concerned about energy security, of course</a:t>
            </a:r>
          </a:p>
          <a:p>
            <a:r>
              <a:rPr lang="en-US" sz="2400" dirty="0"/>
              <a:t>ESI is a novel approach for day-ahead reserves without precedent elsewhere; the potential impacts on energy security and costs to consumers are – </a:t>
            </a:r>
            <a:br>
              <a:rPr lang="en-US" sz="2400" dirty="0"/>
            </a:br>
            <a:r>
              <a:rPr lang="en-US" sz="2400" dirty="0"/>
              <a:t>and will remain – uncertain (notwithstanding impact assessment efforts)</a:t>
            </a:r>
          </a:p>
          <a:p>
            <a:r>
              <a:rPr lang="en-US" sz="2400" dirty="0"/>
              <a:t>Also uncertain is whether, after experience implementing ESI, ISO-NE, stakeholders, and/or FERC will view ESI as improving energy security sufficiently, or whether future additional energy security-related market reforms will be pursued</a:t>
            </a:r>
          </a:p>
          <a:p>
            <a:r>
              <a:rPr lang="en-US" sz="2400" dirty="0"/>
              <a:t>Given that additional measures to address energy security are expected, a more conventional approach to Day-Ahead Ancillary Services (based on best practices of other RTOs) would be easier, just as effective, and less risky than ESI.</a:t>
            </a:r>
          </a:p>
        </p:txBody>
      </p:sp>
    </p:spTree>
    <p:extLst>
      <p:ext uri="{BB962C8B-B14F-4D97-AF65-F5344CB8AC3E}">
        <p14:creationId xmlns:p14="http://schemas.microsoft.com/office/powerpoint/2010/main" val="32636088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ED1BC-E878-484D-BBF0-3EBBB3E1BCBD}"/>
              </a:ext>
            </a:extLst>
          </p:cNvPr>
          <p:cNvSpPr>
            <a:spLocks noGrp="1"/>
          </p:cNvSpPr>
          <p:nvPr>
            <p:ph type="title"/>
          </p:nvPr>
        </p:nvSpPr>
        <p:spPr>
          <a:xfrm>
            <a:off x="914400" y="274638"/>
            <a:ext cx="7772400" cy="868362"/>
          </a:xfrm>
        </p:spPr>
        <p:txBody>
          <a:bodyPr>
            <a:normAutofit/>
          </a:bodyPr>
          <a:lstStyle/>
          <a:p>
            <a:pPr algn="ctr"/>
            <a:r>
              <a:rPr lang="en-US" dirty="0"/>
              <a:t>Winter Only Issue</a:t>
            </a:r>
          </a:p>
        </p:txBody>
      </p:sp>
      <p:sp>
        <p:nvSpPr>
          <p:cNvPr id="5" name="Content Placeholder 4">
            <a:extLst>
              <a:ext uri="{FF2B5EF4-FFF2-40B4-BE49-F238E27FC236}">
                <a16:creationId xmlns:a16="http://schemas.microsoft.com/office/drawing/2014/main" id="{507988B1-72F7-CE48-9B99-3599E9C46D91}"/>
              </a:ext>
            </a:extLst>
          </p:cNvPr>
          <p:cNvSpPr>
            <a:spLocks noGrp="1"/>
          </p:cNvSpPr>
          <p:nvPr>
            <p:ph sz="quarter" idx="1"/>
          </p:nvPr>
        </p:nvSpPr>
        <p:spPr>
          <a:xfrm>
            <a:off x="685800" y="1219200"/>
            <a:ext cx="7772400" cy="5448300"/>
          </a:xfrm>
        </p:spPr>
        <p:txBody>
          <a:bodyPr>
            <a:normAutofit fontScale="85000" lnSpcReduction="20000"/>
          </a:bodyPr>
          <a:lstStyle/>
          <a:p>
            <a:r>
              <a:rPr lang="en-US" dirty="0"/>
              <a:t>Over many months developing its ESI proposal, ISO-NE has not established that there is a “fuel security” issue in the nine non-winter months.</a:t>
            </a:r>
          </a:p>
          <a:p>
            <a:r>
              <a:rPr lang="en-US" dirty="0"/>
              <a:t>ISO-NE FERC presentation July 15, 2019:</a:t>
            </a:r>
          </a:p>
          <a:p>
            <a:pPr lvl="1"/>
            <a:r>
              <a:rPr lang="en-US" dirty="0"/>
              <a:t>Slide 40 - </a:t>
            </a:r>
            <a:r>
              <a:rPr lang="en-US" sz="2600" dirty="0"/>
              <a:t>“Model studies </a:t>
            </a:r>
            <a:r>
              <a:rPr lang="en-US" sz="2600" b="1" i="1" dirty="0"/>
              <a:t>winter months</a:t>
            </a:r>
            <a:r>
              <a:rPr lang="en-US" sz="2600" dirty="0"/>
              <a:t>, when the proposed solutions are expected to have largest impact on market and reliability outcomes”</a:t>
            </a:r>
          </a:p>
          <a:p>
            <a:pPr lvl="1"/>
            <a:r>
              <a:rPr lang="en-US" sz="2600" dirty="0"/>
              <a:t>Slide 10 - Gas pipelines reaching New England from the West are fully utilized in </a:t>
            </a:r>
            <a:r>
              <a:rPr lang="en-US" sz="2600" b="1" i="1" dirty="0"/>
              <a:t>cold weather</a:t>
            </a:r>
            <a:endParaRPr lang="en-US" sz="2600" dirty="0"/>
          </a:p>
          <a:p>
            <a:pPr lvl="1"/>
            <a:r>
              <a:rPr lang="en-US" sz="2600" dirty="0"/>
              <a:t>Slide 25 - …predominant resources for replacement energy and load-balancing reserves. (are) Gas-only or dual-fuel, and face production </a:t>
            </a:r>
            <a:r>
              <a:rPr lang="en-US" sz="2600" b="1" i="1" dirty="0"/>
              <a:t>uncertainty during winter</a:t>
            </a:r>
          </a:p>
          <a:p>
            <a:pPr marL="320040" lvl="1" indent="0">
              <a:buNone/>
            </a:pPr>
            <a:endParaRPr lang="en-US" sz="2600" b="1" i="1" dirty="0"/>
          </a:p>
          <a:p>
            <a:r>
              <a:rPr lang="en-US" sz="2800" dirty="0"/>
              <a:t>FERC directive focused solely on fuel security – price formation can be addressed separately, as necessary and appropriate.</a:t>
            </a:r>
          </a:p>
          <a:p>
            <a:pPr lvl="1"/>
            <a:r>
              <a:rPr lang="en-US" sz="2600" dirty="0"/>
              <a:t>ISO-NE FERC presentation July 15, 2019, Slide 2: In July 2018, the Commission directed ISO New England “to develop longer-term market solutions” to the region’s energy security challenges</a:t>
            </a:r>
            <a:endParaRPr lang="en-US" dirty="0"/>
          </a:p>
        </p:txBody>
      </p:sp>
      <p:sp>
        <p:nvSpPr>
          <p:cNvPr id="6" name="Slide Number Placeholder 5">
            <a:extLst>
              <a:ext uri="{FF2B5EF4-FFF2-40B4-BE49-F238E27FC236}">
                <a16:creationId xmlns:a16="http://schemas.microsoft.com/office/drawing/2014/main" id="{A6190759-D609-8D43-B2E7-B9AF08955EFA}"/>
              </a:ext>
            </a:extLst>
          </p:cNvPr>
          <p:cNvSpPr>
            <a:spLocks noGrp="1"/>
          </p:cNvSpPr>
          <p:nvPr>
            <p:ph type="sldNum" sz="quarter" idx="12"/>
          </p:nvPr>
        </p:nvSpPr>
        <p:spPr/>
        <p:txBody>
          <a:bodyPr/>
          <a:lstStyle/>
          <a:p>
            <a:fld id="{FE32481A-4381-498B-8A4E-EB06C002DB72}" type="slidenum">
              <a:rPr lang="en-US" smtClean="0"/>
              <a:pPr/>
              <a:t>20</a:t>
            </a:fld>
            <a:endParaRPr lang="en-US" dirty="0"/>
          </a:p>
        </p:txBody>
      </p:sp>
    </p:spTree>
    <p:extLst>
      <p:ext uri="{BB962C8B-B14F-4D97-AF65-F5344CB8AC3E}">
        <p14:creationId xmlns:p14="http://schemas.microsoft.com/office/powerpoint/2010/main" val="42224506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A802C-070D-DA41-8CE0-B2F5FB896FEE}"/>
              </a:ext>
            </a:extLst>
          </p:cNvPr>
          <p:cNvSpPr>
            <a:spLocks noGrp="1"/>
          </p:cNvSpPr>
          <p:nvPr>
            <p:ph type="title"/>
          </p:nvPr>
        </p:nvSpPr>
        <p:spPr/>
        <p:txBody>
          <a:bodyPr>
            <a:normAutofit fontScale="90000"/>
          </a:bodyPr>
          <a:lstStyle/>
          <a:p>
            <a:r>
              <a:rPr lang="en-US" dirty="0"/>
              <a:t>Product is </a:t>
            </a:r>
            <a:r>
              <a:rPr lang="en-US" b="1" i="1" dirty="0"/>
              <a:t>Not </a:t>
            </a:r>
            <a:r>
              <a:rPr lang="en-US" dirty="0"/>
              <a:t>Required / Cost is </a:t>
            </a:r>
            <a:r>
              <a:rPr lang="en-US" b="1" i="1" dirty="0"/>
              <a:t>Unreasonable </a:t>
            </a:r>
            <a:endParaRPr lang="en-US" dirty="0"/>
          </a:p>
        </p:txBody>
      </p:sp>
      <p:sp>
        <p:nvSpPr>
          <p:cNvPr id="4" name="Slide Number Placeholder 3">
            <a:extLst>
              <a:ext uri="{FF2B5EF4-FFF2-40B4-BE49-F238E27FC236}">
                <a16:creationId xmlns:a16="http://schemas.microsoft.com/office/drawing/2014/main" id="{439BF922-4EA1-6C44-8F7A-808F9D4F7219}"/>
              </a:ext>
            </a:extLst>
          </p:cNvPr>
          <p:cNvSpPr>
            <a:spLocks noGrp="1"/>
          </p:cNvSpPr>
          <p:nvPr>
            <p:ph type="sldNum" sz="quarter" idx="12"/>
          </p:nvPr>
        </p:nvSpPr>
        <p:spPr/>
        <p:txBody>
          <a:bodyPr/>
          <a:lstStyle/>
          <a:p>
            <a:fld id="{FE32481A-4381-498B-8A4E-EB06C002DB72}" type="slidenum">
              <a:rPr lang="en-US" smtClean="0"/>
              <a:pPr/>
              <a:t>21</a:t>
            </a:fld>
            <a:endParaRPr lang="en-US" dirty="0"/>
          </a:p>
        </p:txBody>
      </p:sp>
      <p:sp>
        <p:nvSpPr>
          <p:cNvPr id="5" name="Content Placeholder 4">
            <a:extLst>
              <a:ext uri="{FF2B5EF4-FFF2-40B4-BE49-F238E27FC236}">
                <a16:creationId xmlns:a16="http://schemas.microsoft.com/office/drawing/2014/main" id="{857422C7-4C67-B940-919D-B26F4320F463}"/>
              </a:ext>
            </a:extLst>
          </p:cNvPr>
          <p:cNvSpPr>
            <a:spLocks noGrp="1"/>
          </p:cNvSpPr>
          <p:nvPr>
            <p:ph sz="quarter" idx="1"/>
          </p:nvPr>
        </p:nvSpPr>
        <p:spPr>
          <a:xfrm>
            <a:off x="878440" y="1828800"/>
            <a:ext cx="7315200" cy="3962400"/>
          </a:xfrm>
        </p:spPr>
        <p:txBody>
          <a:bodyPr>
            <a:normAutofit/>
          </a:bodyPr>
          <a:lstStyle/>
          <a:p>
            <a:r>
              <a:rPr lang="en-US" dirty="0"/>
              <a:t>RER is not required by NPCC in Directory 5.</a:t>
            </a:r>
          </a:p>
          <a:p>
            <a:r>
              <a:rPr lang="en-US" dirty="0"/>
              <a:t>No other RTO prices “RER”</a:t>
            </a:r>
            <a:endParaRPr lang="en-US" strike="sngStrike" dirty="0">
              <a:highlight>
                <a:srgbClr val="FFFF00"/>
              </a:highlight>
            </a:endParaRPr>
          </a:p>
          <a:p>
            <a:r>
              <a:rPr lang="en-US" dirty="0"/>
              <a:t>Historically, infrequent reserve deficiency occurrences</a:t>
            </a:r>
          </a:p>
          <a:p>
            <a:pPr lvl="1"/>
            <a:r>
              <a:rPr lang="en-US" dirty="0"/>
              <a:t>Other actions can be taken to secure reserves in the RT</a:t>
            </a:r>
          </a:p>
          <a:p>
            <a:r>
              <a:rPr lang="en-US" dirty="0"/>
              <a:t>RER is already priced through capacity payments, the RT energy price signal (RCPFs) and PFP incentives</a:t>
            </a:r>
          </a:p>
          <a:p>
            <a:pPr lvl="1"/>
            <a:r>
              <a:rPr lang="en-US" dirty="0"/>
              <a:t>Pricing “Reserves on Reserves” when not needed is unjust and unreasonable</a:t>
            </a:r>
          </a:p>
          <a:p>
            <a:endParaRPr lang="en-US" dirty="0"/>
          </a:p>
        </p:txBody>
      </p:sp>
    </p:spTree>
    <p:extLst>
      <p:ext uri="{BB962C8B-B14F-4D97-AF65-F5344CB8AC3E}">
        <p14:creationId xmlns:p14="http://schemas.microsoft.com/office/powerpoint/2010/main" val="1488117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ED1BC-E878-484D-BBF0-3EBBB3E1BCBD}"/>
              </a:ext>
            </a:extLst>
          </p:cNvPr>
          <p:cNvSpPr>
            <a:spLocks noGrp="1"/>
          </p:cNvSpPr>
          <p:nvPr>
            <p:ph type="title"/>
          </p:nvPr>
        </p:nvSpPr>
        <p:spPr/>
        <p:txBody>
          <a:bodyPr/>
          <a:lstStyle/>
          <a:p>
            <a:r>
              <a:rPr lang="en-US" dirty="0"/>
              <a:t>Other Concerns </a:t>
            </a:r>
          </a:p>
        </p:txBody>
      </p:sp>
      <p:sp>
        <p:nvSpPr>
          <p:cNvPr id="5" name="Content Placeholder 4">
            <a:extLst>
              <a:ext uri="{FF2B5EF4-FFF2-40B4-BE49-F238E27FC236}">
                <a16:creationId xmlns:a16="http://schemas.microsoft.com/office/drawing/2014/main" id="{507988B1-72F7-CE48-9B99-3599E9C46D91}"/>
              </a:ext>
            </a:extLst>
          </p:cNvPr>
          <p:cNvSpPr>
            <a:spLocks noGrp="1"/>
          </p:cNvSpPr>
          <p:nvPr>
            <p:ph sz="quarter" idx="1"/>
          </p:nvPr>
        </p:nvSpPr>
        <p:spPr>
          <a:xfrm>
            <a:off x="914400" y="1447800"/>
            <a:ext cx="7315200" cy="4724400"/>
          </a:xfrm>
        </p:spPr>
        <p:txBody>
          <a:bodyPr>
            <a:normAutofit lnSpcReduction="10000"/>
          </a:bodyPr>
          <a:lstStyle/>
          <a:p>
            <a:r>
              <a:rPr lang="en-US" dirty="0"/>
              <a:t>Cost impact is approximately $60M for the non-winter months per the Impact Analysis</a:t>
            </a:r>
            <a:endParaRPr lang="en-US" i="1" dirty="0"/>
          </a:p>
          <a:p>
            <a:r>
              <a:rPr lang="en-US" dirty="0"/>
              <a:t>Neither ISO-NE nor NEPOOL have spent sufficient time evaluating consumer costs and benefits of RER outside the winter months, and ISO-NE’s compliance filing is limited to addressing fuel security</a:t>
            </a:r>
          </a:p>
          <a:p>
            <a:r>
              <a:rPr lang="en-US" dirty="0"/>
              <a:t>Any delay to further understand the costs and benefits of this change in the non-winter months will not delay winter-only implementation</a:t>
            </a:r>
          </a:p>
          <a:p>
            <a:r>
              <a:rPr lang="en-US" dirty="0"/>
              <a:t>Mechanism will be in place to determine whether RER is needed or beneficial during non-winter months in future years</a:t>
            </a:r>
          </a:p>
          <a:p>
            <a:endParaRPr lang="en-US" dirty="0"/>
          </a:p>
          <a:p>
            <a:pPr marL="320040" lvl="1" indent="0">
              <a:buNone/>
            </a:pPr>
            <a:endParaRPr lang="en-US" dirty="0"/>
          </a:p>
        </p:txBody>
      </p:sp>
      <p:sp>
        <p:nvSpPr>
          <p:cNvPr id="6" name="Slide Number Placeholder 5">
            <a:extLst>
              <a:ext uri="{FF2B5EF4-FFF2-40B4-BE49-F238E27FC236}">
                <a16:creationId xmlns:a16="http://schemas.microsoft.com/office/drawing/2014/main" id="{E233649A-6A49-424F-88E1-39A9076D533E}"/>
              </a:ext>
            </a:extLst>
          </p:cNvPr>
          <p:cNvSpPr>
            <a:spLocks noGrp="1"/>
          </p:cNvSpPr>
          <p:nvPr>
            <p:ph type="sldNum" sz="quarter" idx="12"/>
          </p:nvPr>
        </p:nvSpPr>
        <p:spPr/>
        <p:txBody>
          <a:bodyPr/>
          <a:lstStyle/>
          <a:p>
            <a:fld id="{FE32481A-4381-498B-8A4E-EB06C002DB72}" type="slidenum">
              <a:rPr lang="en-US" smtClean="0"/>
              <a:pPr/>
              <a:t>22</a:t>
            </a:fld>
            <a:endParaRPr lang="en-US" dirty="0"/>
          </a:p>
        </p:txBody>
      </p:sp>
    </p:spTree>
    <p:extLst>
      <p:ext uri="{BB962C8B-B14F-4D97-AF65-F5344CB8AC3E}">
        <p14:creationId xmlns:p14="http://schemas.microsoft.com/office/powerpoint/2010/main" val="4904577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D5BFD-D587-7443-B2D6-5381C2E1CB32}"/>
              </a:ext>
            </a:extLst>
          </p:cNvPr>
          <p:cNvSpPr>
            <a:spLocks noGrp="1"/>
          </p:cNvSpPr>
          <p:nvPr>
            <p:ph type="title"/>
          </p:nvPr>
        </p:nvSpPr>
        <p:spPr/>
        <p:txBody>
          <a:bodyPr/>
          <a:lstStyle/>
          <a:p>
            <a:r>
              <a:rPr lang="en-US" dirty="0"/>
              <a:t>Amendment</a:t>
            </a:r>
          </a:p>
        </p:txBody>
      </p:sp>
      <p:sp>
        <p:nvSpPr>
          <p:cNvPr id="5" name="Content Placeholder 4">
            <a:extLst>
              <a:ext uri="{FF2B5EF4-FFF2-40B4-BE49-F238E27FC236}">
                <a16:creationId xmlns:a16="http://schemas.microsoft.com/office/drawing/2014/main" id="{1512F0FD-2401-D24A-BC81-2FEC0699F298}"/>
              </a:ext>
            </a:extLst>
          </p:cNvPr>
          <p:cNvSpPr>
            <a:spLocks noGrp="1"/>
          </p:cNvSpPr>
          <p:nvPr>
            <p:ph sz="quarter" idx="1"/>
          </p:nvPr>
        </p:nvSpPr>
        <p:spPr/>
        <p:txBody>
          <a:bodyPr/>
          <a:lstStyle/>
          <a:p>
            <a:r>
              <a:rPr lang="en-US" dirty="0"/>
              <a:t>Calculate RER quantity only from December 1 through February 28/29.  </a:t>
            </a:r>
          </a:p>
          <a:p>
            <a:endParaRPr lang="en-US" dirty="0"/>
          </a:p>
        </p:txBody>
      </p:sp>
      <p:sp>
        <p:nvSpPr>
          <p:cNvPr id="4" name="Slide Number Placeholder 3">
            <a:extLst>
              <a:ext uri="{FF2B5EF4-FFF2-40B4-BE49-F238E27FC236}">
                <a16:creationId xmlns:a16="http://schemas.microsoft.com/office/drawing/2014/main" id="{00897C1A-782C-F043-ADB5-EBE9C2802958}"/>
              </a:ext>
            </a:extLst>
          </p:cNvPr>
          <p:cNvSpPr>
            <a:spLocks noGrp="1"/>
          </p:cNvSpPr>
          <p:nvPr>
            <p:ph type="sldNum" sz="quarter" idx="12"/>
          </p:nvPr>
        </p:nvSpPr>
        <p:spPr/>
        <p:txBody>
          <a:bodyPr/>
          <a:lstStyle/>
          <a:p>
            <a:fld id="{FE32481A-4381-498B-8A4E-EB06C002DB72}" type="slidenum">
              <a:rPr lang="en-US" smtClean="0"/>
              <a:pPr/>
              <a:t>23</a:t>
            </a:fld>
            <a:endParaRPr lang="en-US" dirty="0"/>
          </a:p>
        </p:txBody>
      </p:sp>
    </p:spTree>
    <p:extLst>
      <p:ext uri="{BB962C8B-B14F-4D97-AF65-F5344CB8AC3E}">
        <p14:creationId xmlns:p14="http://schemas.microsoft.com/office/powerpoint/2010/main" val="4104641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A6E2F-D162-8A40-B6F8-956A8CE0FF05}"/>
              </a:ext>
            </a:extLst>
          </p:cNvPr>
          <p:cNvSpPr>
            <a:spLocks noGrp="1"/>
          </p:cNvSpPr>
          <p:nvPr>
            <p:ph type="title"/>
          </p:nvPr>
        </p:nvSpPr>
        <p:spPr/>
        <p:txBody>
          <a:bodyPr/>
          <a:lstStyle/>
          <a:p>
            <a:r>
              <a:rPr lang="en-US" dirty="0"/>
              <a:t>Tariff Redline</a:t>
            </a:r>
          </a:p>
        </p:txBody>
      </p:sp>
      <p:sp>
        <p:nvSpPr>
          <p:cNvPr id="4" name="Slide Number Placeholder 3">
            <a:extLst>
              <a:ext uri="{FF2B5EF4-FFF2-40B4-BE49-F238E27FC236}">
                <a16:creationId xmlns:a16="http://schemas.microsoft.com/office/drawing/2014/main" id="{D77416A4-80B8-9C4F-8650-BB3B851DE4A9}"/>
              </a:ext>
            </a:extLst>
          </p:cNvPr>
          <p:cNvSpPr>
            <a:spLocks noGrp="1"/>
          </p:cNvSpPr>
          <p:nvPr>
            <p:ph type="sldNum" sz="quarter" idx="12"/>
          </p:nvPr>
        </p:nvSpPr>
        <p:spPr/>
        <p:txBody>
          <a:bodyPr/>
          <a:lstStyle/>
          <a:p>
            <a:fld id="{FE32481A-4381-498B-8A4E-EB06C002DB72}" type="slidenum">
              <a:rPr lang="en-US" smtClean="0"/>
              <a:pPr/>
              <a:t>24</a:t>
            </a:fld>
            <a:endParaRPr lang="en-US" dirty="0"/>
          </a:p>
        </p:txBody>
      </p:sp>
      <p:pic>
        <p:nvPicPr>
          <p:cNvPr id="5" name="Picture 4">
            <a:extLst>
              <a:ext uri="{FF2B5EF4-FFF2-40B4-BE49-F238E27FC236}">
                <a16:creationId xmlns:a16="http://schemas.microsoft.com/office/drawing/2014/main" id="{1A4D7E9D-B275-EE4F-A2C8-76B76EE6615F}"/>
              </a:ext>
            </a:extLst>
          </p:cNvPr>
          <p:cNvPicPr>
            <a:picLocks noChangeAspect="1"/>
          </p:cNvPicPr>
          <p:nvPr/>
        </p:nvPicPr>
        <p:blipFill>
          <a:blip r:embed="rId2"/>
          <a:stretch>
            <a:fillRect/>
          </a:stretch>
        </p:blipFill>
        <p:spPr>
          <a:xfrm>
            <a:off x="914400" y="1600200"/>
            <a:ext cx="7086600" cy="4307541"/>
          </a:xfrm>
          <a:prstGeom prst="rect">
            <a:avLst/>
          </a:prstGeom>
        </p:spPr>
      </p:pic>
    </p:spTree>
    <p:extLst>
      <p:ext uri="{BB962C8B-B14F-4D97-AF65-F5344CB8AC3E}">
        <p14:creationId xmlns:p14="http://schemas.microsoft.com/office/powerpoint/2010/main" val="24910977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21D6D52-A790-2A40-A457-ACA9434AADC9}"/>
              </a:ext>
            </a:extLst>
          </p:cNvPr>
          <p:cNvSpPr>
            <a:spLocks noGrp="1"/>
          </p:cNvSpPr>
          <p:nvPr>
            <p:ph type="title"/>
          </p:nvPr>
        </p:nvSpPr>
        <p:spPr/>
        <p:txBody>
          <a:bodyPr/>
          <a:lstStyle/>
          <a:p>
            <a:r>
              <a:rPr lang="en-US" dirty="0"/>
              <a:t>#2b Remove Allowance for </a:t>
            </a:r>
            <a:br>
              <a:rPr lang="en-US" dirty="0"/>
            </a:br>
            <a:r>
              <a:rPr lang="en-US" dirty="0"/>
              <a:t>Load Forecast Error</a:t>
            </a:r>
          </a:p>
        </p:txBody>
      </p:sp>
      <p:sp>
        <p:nvSpPr>
          <p:cNvPr id="2" name="Slide Number Placeholder 1">
            <a:extLst>
              <a:ext uri="{FF2B5EF4-FFF2-40B4-BE49-F238E27FC236}">
                <a16:creationId xmlns:a16="http://schemas.microsoft.com/office/drawing/2014/main" id="{9BEB3400-6EAE-7D43-BAD0-B049C88CC942}"/>
              </a:ext>
            </a:extLst>
          </p:cNvPr>
          <p:cNvSpPr>
            <a:spLocks noGrp="1"/>
          </p:cNvSpPr>
          <p:nvPr>
            <p:ph type="sldNum" sz="quarter" idx="12"/>
          </p:nvPr>
        </p:nvSpPr>
        <p:spPr/>
        <p:txBody>
          <a:bodyPr/>
          <a:lstStyle/>
          <a:p>
            <a:fld id="{FE32481A-4381-498B-8A4E-EB06C002DB72}" type="slidenum">
              <a:rPr lang="en-US" smtClean="0"/>
              <a:pPr/>
              <a:t>25</a:t>
            </a:fld>
            <a:endParaRPr lang="en-US" dirty="0"/>
          </a:p>
        </p:txBody>
      </p:sp>
      <p:sp>
        <p:nvSpPr>
          <p:cNvPr id="5" name="Title 1">
            <a:extLst>
              <a:ext uri="{FF2B5EF4-FFF2-40B4-BE49-F238E27FC236}">
                <a16:creationId xmlns:a16="http://schemas.microsoft.com/office/drawing/2014/main" id="{6FBF59BD-80DE-42E3-88F8-3188DC9CDE13}"/>
              </a:ext>
            </a:extLst>
          </p:cNvPr>
          <p:cNvSpPr txBox="1">
            <a:spLocks/>
          </p:cNvSpPr>
          <p:nvPr/>
        </p:nvSpPr>
        <p:spPr>
          <a:xfrm>
            <a:off x="1676400" y="3429000"/>
            <a:ext cx="5943600" cy="1143000"/>
          </a:xfrm>
          <a:prstGeom prst="rect">
            <a:avLst/>
          </a:prstGeom>
        </p:spPr>
        <p:txBody>
          <a:bodyPr bIns="91440" anchor="b" anchorCtr="0">
            <a:normAutofit/>
          </a:bodyPr>
          <a:lstStyle>
            <a:lvl1pPr algn="l" rtl="0" eaLnBrk="1" latinLnBrk="0" hangingPunct="1">
              <a:spcBef>
                <a:spcPct val="0"/>
              </a:spcBef>
              <a:buNone/>
              <a:defRPr kumimoji="0" sz="4000" b="0" kern="1200" cap="none">
                <a:solidFill>
                  <a:schemeClr val="tx2"/>
                </a:solidFill>
                <a:latin typeface="+mj-lt"/>
                <a:ea typeface="+mj-ea"/>
                <a:cs typeface="+mj-cs"/>
              </a:defRPr>
            </a:lvl1pPr>
          </a:lstStyle>
          <a:p>
            <a:endParaRPr lang="en-US" sz="2000" dirty="0">
              <a:solidFill>
                <a:srgbClr val="FF0000"/>
              </a:solidFill>
            </a:endParaRPr>
          </a:p>
        </p:txBody>
      </p:sp>
      <p:sp>
        <p:nvSpPr>
          <p:cNvPr id="7" name="Rectangle 6">
            <a:extLst>
              <a:ext uri="{FF2B5EF4-FFF2-40B4-BE49-F238E27FC236}">
                <a16:creationId xmlns:a16="http://schemas.microsoft.com/office/drawing/2014/main" id="{66AF0FF5-4EEC-8143-9D46-80696BFE6F9C}"/>
              </a:ext>
            </a:extLst>
          </p:cNvPr>
          <p:cNvSpPr/>
          <p:nvPr/>
        </p:nvSpPr>
        <p:spPr>
          <a:xfrm>
            <a:off x="802669" y="2686265"/>
            <a:ext cx="3146823" cy="369332"/>
          </a:xfrm>
          <a:prstGeom prst="rect">
            <a:avLst/>
          </a:prstGeom>
        </p:spPr>
        <p:txBody>
          <a:bodyPr wrap="none">
            <a:spAutoFit/>
          </a:bodyPr>
          <a:lstStyle/>
          <a:p>
            <a:r>
              <a:rPr lang="en-US" b="1" i="1" dirty="0">
                <a:solidFill>
                  <a:srgbClr val="C00000"/>
                </a:solidFill>
              </a:rPr>
              <a:t>If the MA AGO amendment fails. </a:t>
            </a:r>
          </a:p>
        </p:txBody>
      </p:sp>
    </p:spTree>
    <p:extLst>
      <p:ext uri="{BB962C8B-B14F-4D97-AF65-F5344CB8AC3E}">
        <p14:creationId xmlns:p14="http://schemas.microsoft.com/office/powerpoint/2010/main" val="30767767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AB435-D8FA-0E43-BA4D-AD68E37B172B}"/>
              </a:ext>
            </a:extLst>
          </p:cNvPr>
          <p:cNvSpPr>
            <a:spLocks noGrp="1"/>
          </p:cNvSpPr>
          <p:nvPr>
            <p:ph type="title"/>
          </p:nvPr>
        </p:nvSpPr>
        <p:spPr/>
        <p:txBody>
          <a:bodyPr/>
          <a:lstStyle/>
          <a:p>
            <a:r>
              <a:rPr lang="en-US" dirty="0"/>
              <a:t>Our Position</a:t>
            </a:r>
          </a:p>
        </p:txBody>
      </p:sp>
      <p:sp>
        <p:nvSpPr>
          <p:cNvPr id="4" name="Slide Number Placeholder 3">
            <a:extLst>
              <a:ext uri="{FF2B5EF4-FFF2-40B4-BE49-F238E27FC236}">
                <a16:creationId xmlns:a16="http://schemas.microsoft.com/office/drawing/2014/main" id="{0AFAFEA0-2809-BC49-A719-E39FEE461216}"/>
              </a:ext>
            </a:extLst>
          </p:cNvPr>
          <p:cNvSpPr>
            <a:spLocks noGrp="1"/>
          </p:cNvSpPr>
          <p:nvPr>
            <p:ph type="sldNum" sz="quarter" idx="12"/>
          </p:nvPr>
        </p:nvSpPr>
        <p:spPr/>
        <p:txBody>
          <a:bodyPr/>
          <a:lstStyle/>
          <a:p>
            <a:fld id="{FE32481A-4381-498B-8A4E-EB06C002DB72}" type="slidenum">
              <a:rPr lang="en-US" smtClean="0"/>
              <a:pPr/>
              <a:t>26</a:t>
            </a:fld>
            <a:endParaRPr lang="en-US" dirty="0"/>
          </a:p>
        </p:txBody>
      </p:sp>
      <p:sp>
        <p:nvSpPr>
          <p:cNvPr id="5" name="Content Placeholder 4">
            <a:extLst>
              <a:ext uri="{FF2B5EF4-FFF2-40B4-BE49-F238E27FC236}">
                <a16:creationId xmlns:a16="http://schemas.microsoft.com/office/drawing/2014/main" id="{A903E70A-FF2A-2D4C-B9C7-2D69F7475CD3}"/>
              </a:ext>
            </a:extLst>
          </p:cNvPr>
          <p:cNvSpPr>
            <a:spLocks noGrp="1"/>
          </p:cNvSpPr>
          <p:nvPr>
            <p:ph sz="quarter" idx="1"/>
          </p:nvPr>
        </p:nvSpPr>
        <p:spPr>
          <a:xfrm>
            <a:off x="685800" y="1424165"/>
            <a:ext cx="7772400" cy="4572000"/>
          </a:xfrm>
        </p:spPr>
        <p:txBody>
          <a:bodyPr>
            <a:normAutofit fontScale="92500" lnSpcReduction="10000"/>
          </a:bodyPr>
          <a:lstStyle/>
          <a:p>
            <a:r>
              <a:rPr lang="en-US" dirty="0"/>
              <a:t>ISO-NE has not demonstrated that “RER Goal #2, addressing load forecast error, is rooted in reliability standards”</a:t>
            </a:r>
          </a:p>
          <a:p>
            <a:r>
              <a:rPr lang="en-US" dirty="0"/>
              <a:t>We agree that reliability standards do not describe how to address load forecast error</a:t>
            </a:r>
          </a:p>
          <a:p>
            <a:r>
              <a:rPr lang="en-US" dirty="0"/>
              <a:t>The Impact Analysis’s ‘RER </a:t>
            </a:r>
            <a:r>
              <a:rPr lang="en-US" dirty="0" err="1"/>
              <a:t>plus’</a:t>
            </a:r>
            <a:r>
              <a:rPr lang="en-US" dirty="0"/>
              <a:t> scenario (a proxy for a possible RER scenario including load forecast error) shows cost increases ranging from $16-$99M in the winter months alone. </a:t>
            </a:r>
          </a:p>
          <a:p>
            <a:pPr lvl="1"/>
            <a:r>
              <a:rPr lang="en-US" dirty="0"/>
              <a:t>No justification for shifting away from current, more cost-effective approach</a:t>
            </a:r>
            <a:endParaRPr lang="en-US" strike="sngStrike" dirty="0"/>
          </a:p>
          <a:p>
            <a:r>
              <a:rPr lang="en-US" dirty="0"/>
              <a:t> Adding an allowance for load forecast error at this point is premature and not needed as part of the “base design”  on which ISO-NE seeks FERC direction</a:t>
            </a:r>
          </a:p>
        </p:txBody>
      </p:sp>
    </p:spTree>
    <p:extLst>
      <p:ext uri="{BB962C8B-B14F-4D97-AF65-F5344CB8AC3E}">
        <p14:creationId xmlns:p14="http://schemas.microsoft.com/office/powerpoint/2010/main" val="19677852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55F036F-923D-144B-BA1F-BBE61835D72C}"/>
              </a:ext>
            </a:extLst>
          </p:cNvPr>
          <p:cNvSpPr>
            <a:spLocks noGrp="1"/>
          </p:cNvSpPr>
          <p:nvPr>
            <p:ph type="title"/>
          </p:nvPr>
        </p:nvSpPr>
        <p:spPr/>
        <p:txBody>
          <a:bodyPr>
            <a:normAutofit/>
          </a:bodyPr>
          <a:lstStyle/>
          <a:p>
            <a:r>
              <a:rPr lang="en-US" dirty="0"/>
              <a:t>Tariff Redline – Section III.1.8.5 	</a:t>
            </a:r>
          </a:p>
        </p:txBody>
      </p:sp>
      <p:sp>
        <p:nvSpPr>
          <p:cNvPr id="4" name="Slide Number Placeholder 3">
            <a:extLst>
              <a:ext uri="{FF2B5EF4-FFF2-40B4-BE49-F238E27FC236}">
                <a16:creationId xmlns:a16="http://schemas.microsoft.com/office/drawing/2014/main" id="{EF25DE2B-12CC-6743-B4C8-C6FB1C98D861}"/>
              </a:ext>
            </a:extLst>
          </p:cNvPr>
          <p:cNvSpPr>
            <a:spLocks noGrp="1"/>
          </p:cNvSpPr>
          <p:nvPr>
            <p:ph type="sldNum" sz="quarter" idx="12"/>
          </p:nvPr>
        </p:nvSpPr>
        <p:spPr/>
        <p:txBody>
          <a:bodyPr/>
          <a:lstStyle/>
          <a:p>
            <a:fld id="{FE32481A-4381-498B-8A4E-EB06C002DB72}" type="slidenum">
              <a:rPr lang="en-US" smtClean="0"/>
              <a:pPr/>
              <a:t>27</a:t>
            </a:fld>
            <a:endParaRPr lang="en-US" dirty="0"/>
          </a:p>
        </p:txBody>
      </p:sp>
      <p:pic>
        <p:nvPicPr>
          <p:cNvPr id="7" name="Picture 6">
            <a:extLst>
              <a:ext uri="{FF2B5EF4-FFF2-40B4-BE49-F238E27FC236}">
                <a16:creationId xmlns:a16="http://schemas.microsoft.com/office/drawing/2014/main" id="{BA4F762D-D125-AE43-BC8F-50F63608A2EC}"/>
              </a:ext>
            </a:extLst>
          </p:cNvPr>
          <p:cNvPicPr>
            <a:picLocks noChangeAspect="1"/>
          </p:cNvPicPr>
          <p:nvPr/>
        </p:nvPicPr>
        <p:blipFill>
          <a:blip r:embed="rId2"/>
          <a:stretch>
            <a:fillRect/>
          </a:stretch>
        </p:blipFill>
        <p:spPr>
          <a:xfrm>
            <a:off x="914400" y="1509116"/>
            <a:ext cx="7467600" cy="4129683"/>
          </a:xfrm>
          <a:prstGeom prst="rect">
            <a:avLst/>
          </a:prstGeom>
        </p:spPr>
      </p:pic>
    </p:spTree>
    <p:extLst>
      <p:ext uri="{BB962C8B-B14F-4D97-AF65-F5344CB8AC3E}">
        <p14:creationId xmlns:p14="http://schemas.microsoft.com/office/powerpoint/2010/main" val="14986812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68242-739C-754D-9409-CB4141EC0B6C}"/>
              </a:ext>
            </a:extLst>
          </p:cNvPr>
          <p:cNvSpPr>
            <a:spLocks noGrp="1"/>
          </p:cNvSpPr>
          <p:nvPr>
            <p:ph type="title"/>
          </p:nvPr>
        </p:nvSpPr>
        <p:spPr>
          <a:xfrm>
            <a:off x="914400" y="274638"/>
            <a:ext cx="7772400" cy="923330"/>
          </a:xfrm>
        </p:spPr>
        <p:txBody>
          <a:bodyPr>
            <a:normAutofit/>
          </a:bodyPr>
          <a:lstStyle/>
          <a:p>
            <a:r>
              <a:rPr lang="en-US" dirty="0"/>
              <a:t>Consumer Costs - Scenarios</a:t>
            </a:r>
          </a:p>
        </p:txBody>
      </p:sp>
      <p:sp>
        <p:nvSpPr>
          <p:cNvPr id="4" name="Slide Number Placeholder 3">
            <a:extLst>
              <a:ext uri="{FF2B5EF4-FFF2-40B4-BE49-F238E27FC236}">
                <a16:creationId xmlns:a16="http://schemas.microsoft.com/office/drawing/2014/main" id="{9EA6FFDB-B9FA-5A49-8308-EB53CBCD6380}"/>
              </a:ext>
            </a:extLst>
          </p:cNvPr>
          <p:cNvSpPr>
            <a:spLocks noGrp="1"/>
          </p:cNvSpPr>
          <p:nvPr>
            <p:ph type="sldNum" sz="quarter" idx="12"/>
          </p:nvPr>
        </p:nvSpPr>
        <p:spPr/>
        <p:txBody>
          <a:bodyPr/>
          <a:lstStyle/>
          <a:p>
            <a:fld id="{FE32481A-4381-498B-8A4E-EB06C002DB72}" type="slidenum">
              <a:rPr lang="en-US" smtClean="0"/>
              <a:pPr/>
              <a:t>28</a:t>
            </a:fld>
            <a:endParaRPr lang="en-US" dirty="0"/>
          </a:p>
        </p:txBody>
      </p:sp>
      <p:graphicFrame>
        <p:nvGraphicFramePr>
          <p:cNvPr id="6" name="Content Placeholder 5">
            <a:extLst>
              <a:ext uri="{FF2B5EF4-FFF2-40B4-BE49-F238E27FC236}">
                <a16:creationId xmlns:a16="http://schemas.microsoft.com/office/drawing/2014/main" id="{E38D249C-83B8-5F46-B5C7-DC420F29EABA}"/>
              </a:ext>
            </a:extLst>
          </p:cNvPr>
          <p:cNvGraphicFramePr>
            <a:graphicFrameLocks noGrp="1"/>
          </p:cNvGraphicFramePr>
          <p:nvPr>
            <p:ph sz="quarter" idx="1"/>
            <p:extLst>
              <p:ext uri="{D42A27DB-BD31-4B8C-83A1-F6EECF244321}">
                <p14:modId xmlns:p14="http://schemas.microsoft.com/office/powerpoint/2010/main" val="498646809"/>
              </p:ext>
            </p:extLst>
          </p:nvPr>
        </p:nvGraphicFramePr>
        <p:xfrm>
          <a:off x="881742" y="1197968"/>
          <a:ext cx="7441211" cy="4833540"/>
        </p:xfrm>
        <a:graphic>
          <a:graphicData uri="http://schemas.openxmlformats.org/drawingml/2006/table">
            <a:tbl>
              <a:tblPr firstRow="1" firstCol="1" bandRow="1">
                <a:tableStyleId>{9D7B26C5-4107-4FEC-AEDC-1716B250A1EF}</a:tableStyleId>
              </a:tblPr>
              <a:tblGrid>
                <a:gridCol w="1584251">
                  <a:extLst>
                    <a:ext uri="{9D8B030D-6E8A-4147-A177-3AD203B41FA5}">
                      <a16:colId xmlns:a16="http://schemas.microsoft.com/office/drawing/2014/main" val="643046997"/>
                    </a:ext>
                  </a:extLst>
                </a:gridCol>
                <a:gridCol w="1952320">
                  <a:extLst>
                    <a:ext uri="{9D8B030D-6E8A-4147-A177-3AD203B41FA5}">
                      <a16:colId xmlns:a16="http://schemas.microsoft.com/office/drawing/2014/main" val="1122652337"/>
                    </a:ext>
                  </a:extLst>
                </a:gridCol>
                <a:gridCol w="1952320">
                  <a:extLst>
                    <a:ext uri="{9D8B030D-6E8A-4147-A177-3AD203B41FA5}">
                      <a16:colId xmlns:a16="http://schemas.microsoft.com/office/drawing/2014/main" val="2607348635"/>
                    </a:ext>
                  </a:extLst>
                </a:gridCol>
                <a:gridCol w="1952320">
                  <a:extLst>
                    <a:ext uri="{9D8B030D-6E8A-4147-A177-3AD203B41FA5}">
                      <a16:colId xmlns:a16="http://schemas.microsoft.com/office/drawing/2014/main" val="2048783497"/>
                    </a:ext>
                  </a:extLst>
                </a:gridCol>
              </a:tblGrid>
              <a:tr h="254480">
                <a:tc>
                  <a:txBody>
                    <a:bodyPr/>
                    <a:lstStyle/>
                    <a:p>
                      <a:pPr marL="0" marR="0">
                        <a:spcBef>
                          <a:spcPts val="0"/>
                        </a:spcBef>
                        <a:spcAft>
                          <a:spcPts val="0"/>
                        </a:spcAft>
                      </a:pPr>
                      <a:r>
                        <a:rPr lang="en-US" sz="1100" dirty="0">
                          <a:effectLst/>
                        </a:rPr>
                        <a:t> </a:t>
                      </a:r>
                      <a:endParaRPr lang="en-US" sz="1000" dirty="0">
                        <a:effectLst/>
                        <a:latin typeface="Times New Roman" panose="02020603050405020304" pitchFamily="18" charset="0"/>
                        <a:ea typeface="Times New Roman" panose="02020603050405020304" pitchFamily="18" charset="0"/>
                      </a:endParaRPr>
                    </a:p>
                  </a:txBody>
                  <a:tcPr marL="68580" marR="68580" marT="0" marB="0"/>
                </a:tc>
                <a:tc gridSpan="3">
                  <a:txBody>
                    <a:bodyPr/>
                    <a:lstStyle/>
                    <a:p>
                      <a:pPr marL="0" marR="0" algn="ctr">
                        <a:spcBef>
                          <a:spcPts val="0"/>
                        </a:spcBef>
                        <a:spcAft>
                          <a:spcPts val="0"/>
                        </a:spcAft>
                      </a:pPr>
                      <a:r>
                        <a:rPr lang="en-US" sz="1200" kern="1200" dirty="0">
                          <a:effectLst/>
                        </a:rPr>
                        <a:t>Millions of Dollars</a:t>
                      </a:r>
                      <a:endParaRPr lang="en-US" sz="1000"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3834759"/>
                  </a:ext>
                </a:extLst>
              </a:tr>
              <a:tr h="763442">
                <a:tc>
                  <a:txBody>
                    <a:bodyPr/>
                    <a:lstStyle/>
                    <a:p>
                      <a:pPr marL="0" marR="0">
                        <a:spcBef>
                          <a:spcPts val="0"/>
                        </a:spcBef>
                        <a:spcAft>
                          <a:spcPts val="0"/>
                        </a:spcAft>
                      </a:pPr>
                      <a:r>
                        <a:rPr lang="en-US" sz="1600" dirty="0">
                          <a:effectLst/>
                        </a:rPr>
                        <a:t>Winter Months</a:t>
                      </a:r>
                      <a:endParaRPr lang="en-US" sz="16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b="1" kern="1200" dirty="0">
                          <a:effectLst/>
                          <a:latin typeface="+mn-lt"/>
                          <a:ea typeface="Times New Roman" panose="02020603050405020304" pitchFamily="18" charset="0"/>
                        </a:rPr>
                        <a:t>No RER</a:t>
                      </a:r>
                      <a:r>
                        <a:rPr lang="en-US" sz="1400" b="1" kern="1200" dirty="0">
                          <a:effectLst/>
                          <a:latin typeface="+mn-lt"/>
                          <a:ea typeface="Times New Roman" panose="02020603050405020304" pitchFamily="18" charset="0"/>
                        </a:rPr>
                        <a:t/>
                      </a:r>
                      <a:br>
                        <a:rPr lang="en-US" sz="1400" b="1" kern="1200" dirty="0">
                          <a:effectLst/>
                          <a:latin typeface="+mn-lt"/>
                          <a:ea typeface="Times New Roman" panose="02020603050405020304" pitchFamily="18" charset="0"/>
                        </a:rPr>
                      </a:br>
                      <a:r>
                        <a:rPr lang="en-US" sz="1400" b="1" kern="1200" dirty="0">
                          <a:solidFill>
                            <a:srgbClr val="FF0000"/>
                          </a:solidFill>
                          <a:effectLst/>
                          <a:latin typeface="+mn-lt"/>
                          <a:ea typeface="Times New Roman" panose="02020603050405020304" pitchFamily="18" charset="0"/>
                        </a:rPr>
                        <a:t>(savings)</a:t>
                      </a:r>
                      <a:endParaRPr lang="en-US" sz="1600" dirty="0">
                        <a:solidFill>
                          <a:srgbClr val="FF0000"/>
                        </a:solidFill>
                        <a:effectLst/>
                        <a:latin typeface="+mn-lt"/>
                        <a:ea typeface="Times New Roman" panose="02020603050405020304" pitchFamily="18" charset="0"/>
                      </a:endParaRPr>
                    </a:p>
                  </a:txBody>
                  <a:tcPr marL="68580" marR="68580" marT="0" marB="0" anchor="ctr"/>
                </a:tc>
                <a:tc>
                  <a:txBody>
                    <a:bodyPr/>
                    <a:lstStyle/>
                    <a:p>
                      <a:pPr algn="ctr"/>
                      <a:r>
                        <a:rPr lang="en-US" sz="1600" b="1" dirty="0">
                          <a:effectLst/>
                          <a:latin typeface="+mn-lt"/>
                          <a:ea typeface="Times New Roman" panose="02020603050405020304" pitchFamily="18" charset="0"/>
                        </a:rPr>
                        <a:t>RER Plus </a:t>
                      </a:r>
                      <a:r>
                        <a:rPr lang="en-US" sz="1400" b="1" dirty="0">
                          <a:effectLst/>
                          <a:latin typeface="+mn-lt"/>
                          <a:ea typeface="Times New Roman" panose="02020603050405020304" pitchFamily="18" charset="0"/>
                        </a:rPr>
                        <a:t/>
                      </a:r>
                      <a:br>
                        <a:rPr lang="en-US" sz="1400" b="1" dirty="0">
                          <a:effectLst/>
                          <a:latin typeface="+mn-lt"/>
                          <a:ea typeface="Times New Roman" panose="02020603050405020304" pitchFamily="18" charset="0"/>
                        </a:rPr>
                      </a:br>
                      <a:r>
                        <a:rPr lang="en-US" sz="1400" b="1" dirty="0">
                          <a:effectLst/>
                          <a:latin typeface="+mn-lt"/>
                          <a:ea typeface="Times New Roman" panose="02020603050405020304" pitchFamily="18" charset="0"/>
                        </a:rPr>
                        <a:t>(Proxy for Load Forecast Error extra cost)*</a:t>
                      </a:r>
                      <a:endParaRPr lang="en-US" dirty="0">
                        <a:latin typeface="+mn-lt"/>
                      </a:endParaRPr>
                    </a:p>
                  </a:txBody>
                  <a:tcPr marL="68580" marR="68580" marT="0" marB="0" anchor="ctr"/>
                </a:tc>
                <a:tc>
                  <a:txBody>
                    <a:bodyPr/>
                    <a:lstStyle/>
                    <a:p>
                      <a:pPr algn="ctr"/>
                      <a:r>
                        <a:rPr lang="en-US" sz="1500" b="1" kern="1200" dirty="0">
                          <a:effectLst/>
                          <a:latin typeface="+mn-lt"/>
                        </a:rPr>
                        <a:t>$10 Strike Price Adder</a:t>
                      </a:r>
                      <a:r>
                        <a:rPr lang="en-US" sz="1400" b="1" kern="1200" dirty="0">
                          <a:effectLst/>
                          <a:latin typeface="+mn-lt"/>
                        </a:rPr>
                        <a:t/>
                      </a:r>
                      <a:br>
                        <a:rPr lang="en-US" sz="1400" b="1" kern="1200" dirty="0">
                          <a:effectLst/>
                          <a:latin typeface="+mn-lt"/>
                        </a:rPr>
                      </a:br>
                      <a:r>
                        <a:rPr lang="en-US" sz="1400" b="1" kern="1200" dirty="0">
                          <a:solidFill>
                            <a:srgbClr val="FF0000"/>
                          </a:solidFill>
                          <a:effectLst/>
                          <a:latin typeface="+mn-lt"/>
                        </a:rPr>
                        <a:t>(Savings)</a:t>
                      </a:r>
                      <a:endParaRPr lang="en-US" dirty="0">
                        <a:solidFill>
                          <a:srgbClr val="FF0000"/>
                        </a:solidFill>
                        <a:latin typeface="+mn-lt"/>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5261260"/>
                  </a:ext>
                </a:extLst>
              </a:tr>
              <a:tr h="763442">
                <a:tc>
                  <a:txBody>
                    <a:bodyPr/>
                    <a:lstStyle/>
                    <a:p>
                      <a:pPr marL="0" marR="0">
                        <a:spcBef>
                          <a:spcPts val="0"/>
                        </a:spcBef>
                        <a:spcAft>
                          <a:spcPts val="0"/>
                        </a:spcAft>
                      </a:pPr>
                      <a:r>
                        <a:rPr lang="en-US" sz="1400" kern="1200" dirty="0">
                          <a:effectLst/>
                        </a:rPr>
                        <a:t>High Case / </a:t>
                      </a:r>
                      <a:br>
                        <a:rPr lang="en-US" sz="1400" kern="1200" dirty="0">
                          <a:effectLst/>
                        </a:rPr>
                      </a:br>
                      <a:r>
                        <a:rPr lang="en-US" sz="1400" kern="1200" dirty="0">
                          <a:effectLst/>
                        </a:rPr>
                        <a:t>Severe Winter / Frequent Stressed</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solidFill>
                            <a:srgbClr val="FF0000"/>
                          </a:solidFill>
                          <a:effectLst/>
                        </a:rPr>
                        <a:t>$ 73</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r>
                        <a:rPr lang="en-US" sz="2000" dirty="0">
                          <a:effectLst/>
                        </a:rPr>
                        <a:t>$ 99</a:t>
                      </a:r>
                      <a:endParaRPr lang="en-US" dirty="0"/>
                    </a:p>
                  </a:txBody>
                  <a:tcPr marL="68580" marR="68580" marT="0" marB="0" anchor="ctr"/>
                </a:tc>
                <a:tc>
                  <a:txBody>
                    <a:bodyPr/>
                    <a:lstStyle/>
                    <a:p>
                      <a:pPr algn="ctr"/>
                      <a:r>
                        <a:rPr lang="en-US" sz="2000" dirty="0">
                          <a:solidFill>
                            <a:srgbClr val="FF0000"/>
                          </a:solidFill>
                          <a:effectLst/>
                        </a:rPr>
                        <a:t>$ 2</a:t>
                      </a:r>
                      <a:endParaRPr lang="en-US" dirty="0"/>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5034281"/>
                  </a:ext>
                </a:extLst>
              </a:tr>
              <a:tr h="763442">
                <a:tc>
                  <a:txBody>
                    <a:bodyPr/>
                    <a:lstStyle/>
                    <a:p>
                      <a:pPr marL="0" marR="0">
                        <a:spcBef>
                          <a:spcPts val="0"/>
                        </a:spcBef>
                        <a:spcAft>
                          <a:spcPts val="0"/>
                        </a:spcAft>
                      </a:pPr>
                      <a:r>
                        <a:rPr lang="en-US" sz="1400" kern="1200" dirty="0">
                          <a:effectLst/>
                        </a:rPr>
                        <a:t>Medium / </a:t>
                      </a:r>
                      <a:br>
                        <a:rPr lang="en-US" sz="1400" kern="1200" dirty="0">
                          <a:effectLst/>
                        </a:rPr>
                      </a:br>
                      <a:r>
                        <a:rPr lang="en-US" sz="1400" kern="1200" dirty="0">
                          <a:effectLst/>
                        </a:rPr>
                        <a:t>Moderate Winter / Extended Stressed</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solidFill>
                            <a:srgbClr val="FF0000"/>
                          </a:solidFill>
                          <a:effectLst/>
                        </a:rPr>
                        <a:t>$ 55</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r>
                        <a:rPr lang="en-US" sz="2000" dirty="0">
                          <a:effectLst/>
                        </a:rPr>
                        <a:t>$ 42 </a:t>
                      </a:r>
                      <a:endParaRPr lang="en-US" dirty="0"/>
                    </a:p>
                  </a:txBody>
                  <a:tcPr marL="68580" marR="68580" marT="0" marB="0" anchor="ctr"/>
                </a:tc>
                <a:tc>
                  <a:txBody>
                    <a:bodyPr/>
                    <a:lstStyle/>
                    <a:p>
                      <a:pPr algn="ctr"/>
                      <a:r>
                        <a:rPr lang="en-US" sz="2000" dirty="0">
                          <a:solidFill>
                            <a:srgbClr val="FF0000"/>
                          </a:solidFill>
                          <a:effectLst/>
                        </a:rPr>
                        <a:t>$ 22</a:t>
                      </a:r>
                      <a:endParaRPr lang="en-US" dirty="0"/>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72616936"/>
                  </a:ext>
                </a:extLst>
              </a:tr>
              <a:tr h="763442">
                <a:tc>
                  <a:txBody>
                    <a:bodyPr/>
                    <a:lstStyle/>
                    <a:p>
                      <a:pPr marL="0" marR="0">
                        <a:spcBef>
                          <a:spcPts val="0"/>
                        </a:spcBef>
                        <a:spcAft>
                          <a:spcPts val="0"/>
                        </a:spcAft>
                      </a:pPr>
                      <a:r>
                        <a:rPr lang="en-US" sz="1400" kern="1200" dirty="0">
                          <a:effectLst/>
                        </a:rPr>
                        <a:t>Low / </a:t>
                      </a:r>
                      <a:br>
                        <a:rPr lang="en-US" sz="1400" kern="1200" dirty="0">
                          <a:effectLst/>
                        </a:rPr>
                      </a:br>
                      <a:r>
                        <a:rPr lang="en-US" sz="1400" kern="1200" dirty="0">
                          <a:effectLst/>
                        </a:rPr>
                        <a:t>Mild Winter / Infrequent Stressed</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solidFill>
                            <a:srgbClr val="FF0000"/>
                          </a:solidFill>
                          <a:effectLst/>
                        </a:rPr>
                        <a:t>$ 9</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r>
                        <a:rPr lang="en-US" sz="2000" dirty="0">
                          <a:effectLst/>
                        </a:rPr>
                        <a:t>$ 16</a:t>
                      </a:r>
                      <a:endParaRPr lang="en-US" dirty="0"/>
                    </a:p>
                  </a:txBody>
                  <a:tcPr marL="68580" marR="68580" marT="0" marB="0" anchor="ctr"/>
                </a:tc>
                <a:tc>
                  <a:txBody>
                    <a:bodyPr/>
                    <a:lstStyle/>
                    <a:p>
                      <a:pPr algn="ctr"/>
                      <a:r>
                        <a:rPr lang="en-US" sz="2000" dirty="0">
                          <a:solidFill>
                            <a:srgbClr val="FF0000"/>
                          </a:solidFill>
                          <a:effectLst/>
                        </a:rPr>
                        <a:t>$ 13</a:t>
                      </a:r>
                      <a:endParaRPr lang="en-US" dirty="0"/>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200895425"/>
                  </a:ext>
                </a:extLst>
              </a:tr>
              <a:tr h="29689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rPr>
                        <a:t>Non-Winter Months                                 </a:t>
                      </a:r>
                      <a:r>
                        <a:rPr lang="en-US" sz="1200" kern="1200" dirty="0">
                          <a:effectLst/>
                        </a:rPr>
                        <a:t>Millions of Dollars per non-Winter (nine months)</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32227027"/>
                  </a:ext>
                </a:extLst>
              </a:tr>
              <a:tr h="508961">
                <a:tc>
                  <a:txBody>
                    <a:bodyPr/>
                    <a:lstStyle/>
                    <a:p>
                      <a:pPr marL="0" marR="0">
                        <a:spcBef>
                          <a:spcPts val="0"/>
                        </a:spcBef>
                        <a:spcAft>
                          <a:spcPts val="0"/>
                        </a:spcAft>
                      </a:pPr>
                      <a:r>
                        <a:rPr lang="en-US" sz="1400" dirty="0">
                          <a:effectLst/>
                        </a:rPr>
                        <a:t>Moderate Summer Conditions</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solidFill>
                            <a:srgbClr val="FF0000"/>
                          </a:solidFill>
                          <a:effectLst/>
                        </a:rPr>
                        <a:t>$ 43</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rPr>
                        <a:t>n/a</a:t>
                      </a:r>
                    </a:p>
                  </a:txBody>
                  <a:tcPr marL="68580" marR="68580" marT="0" marB="0" anchor="ctr"/>
                </a:tc>
                <a:tc>
                  <a:txBody>
                    <a:bodyPr/>
                    <a:lstStyle/>
                    <a:p>
                      <a:pPr marL="0" marR="0" algn="ctr">
                        <a:spcBef>
                          <a:spcPts val="0"/>
                        </a:spcBef>
                        <a:spcAft>
                          <a:spcPts val="0"/>
                        </a:spcAft>
                      </a:pPr>
                      <a:r>
                        <a:rPr lang="en-US" sz="2000" dirty="0">
                          <a:solidFill>
                            <a:srgbClr val="FF0000"/>
                          </a:solidFill>
                          <a:effectLst/>
                        </a:rPr>
                        <a:t>$ 21</a:t>
                      </a:r>
                      <a:endParaRPr lang="en-US" sz="2000" dirty="0">
                        <a:effectLst/>
                        <a:latin typeface="Times New Roman" panose="02020603050405020304" pitchFamily="18" charset="0"/>
                        <a:ea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97697891"/>
                  </a:ext>
                </a:extLst>
              </a:tr>
              <a:tr h="508961">
                <a:tc>
                  <a:txBody>
                    <a:bodyPr/>
                    <a:lstStyle/>
                    <a:p>
                      <a:pPr marL="0" marR="0">
                        <a:spcBef>
                          <a:spcPts val="0"/>
                        </a:spcBef>
                        <a:spcAft>
                          <a:spcPts val="0"/>
                        </a:spcAft>
                      </a:pPr>
                      <a:r>
                        <a:rPr lang="en-US" sz="1400" dirty="0">
                          <a:effectLst/>
                        </a:rPr>
                        <a:t>Severe Summer Conditions</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solidFill>
                            <a:srgbClr val="FF0000"/>
                          </a:solidFill>
                          <a:effectLst/>
                        </a:rPr>
                        <a:t>$ 71</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rPr>
                        <a:t>n/a</a:t>
                      </a:r>
                    </a:p>
                  </a:txBody>
                  <a:tcPr marL="68580" marR="68580" marT="0" marB="0" anchor="ctr"/>
                </a:tc>
                <a:tc>
                  <a:txBody>
                    <a:bodyPr/>
                    <a:lstStyle/>
                    <a:p>
                      <a:pPr marL="0" marR="0" algn="ctr">
                        <a:spcBef>
                          <a:spcPts val="0"/>
                        </a:spcBef>
                        <a:spcAft>
                          <a:spcPts val="0"/>
                        </a:spcAft>
                      </a:pPr>
                      <a:r>
                        <a:rPr lang="en-US" sz="2000" dirty="0">
                          <a:solidFill>
                            <a:srgbClr val="FF0000"/>
                          </a:solidFill>
                          <a:effectLst/>
                        </a:rPr>
                        <a:t>$ 19</a:t>
                      </a:r>
                      <a:endParaRPr lang="en-US" sz="2000" dirty="0">
                        <a:effectLst/>
                        <a:latin typeface="Times New Roman" panose="02020603050405020304" pitchFamily="18" charset="0"/>
                        <a:ea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8611975"/>
                  </a:ext>
                </a:extLst>
              </a:tr>
            </a:tbl>
          </a:graphicData>
        </a:graphic>
      </p:graphicFrame>
      <p:sp>
        <p:nvSpPr>
          <p:cNvPr id="7" name="TextBox 6">
            <a:extLst>
              <a:ext uri="{FF2B5EF4-FFF2-40B4-BE49-F238E27FC236}">
                <a16:creationId xmlns:a16="http://schemas.microsoft.com/office/drawing/2014/main" id="{7857EDFA-1CD5-1F46-8742-3C3708A1DE8B}"/>
              </a:ext>
            </a:extLst>
          </p:cNvPr>
          <p:cNvSpPr txBox="1"/>
          <p:nvPr/>
        </p:nvSpPr>
        <p:spPr>
          <a:xfrm>
            <a:off x="685800" y="6057014"/>
            <a:ext cx="7772400" cy="338554"/>
          </a:xfrm>
          <a:prstGeom prst="rect">
            <a:avLst/>
          </a:prstGeom>
          <a:noFill/>
        </p:spPr>
        <p:txBody>
          <a:bodyPr wrap="square" rtlCol="0">
            <a:spAutoFit/>
          </a:bodyPr>
          <a:lstStyle/>
          <a:p>
            <a:pPr algn="ctr"/>
            <a:r>
              <a:rPr lang="en-US" sz="1600" i="1" dirty="0"/>
              <a:t>* The RER plus scenario added 600MWs of RER – ISO-NE initial indication of  LFE = ~360MW</a:t>
            </a:r>
            <a:endParaRPr lang="en-US" sz="1200" i="1" dirty="0"/>
          </a:p>
        </p:txBody>
      </p:sp>
    </p:spTree>
    <p:extLst>
      <p:ext uri="{BB962C8B-B14F-4D97-AF65-F5344CB8AC3E}">
        <p14:creationId xmlns:p14="http://schemas.microsoft.com/office/powerpoint/2010/main" val="20551905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dirty="0"/>
              <a:t>Thank You We Look Forward to Your Feedback</a:t>
            </a:r>
          </a:p>
        </p:txBody>
      </p:sp>
      <p:sp>
        <p:nvSpPr>
          <p:cNvPr id="6" name="Text Placeholder 5"/>
          <p:cNvSpPr>
            <a:spLocks noGrp="1"/>
          </p:cNvSpPr>
          <p:nvPr>
            <p:ph type="body" idx="1"/>
          </p:nvPr>
        </p:nvSpPr>
        <p:spPr>
          <a:xfrm>
            <a:off x="722313" y="2547938"/>
            <a:ext cx="7772400" cy="1795462"/>
          </a:xfrm>
        </p:spPr>
        <p:txBody>
          <a:bodyPr>
            <a:normAutofit/>
          </a:bodyPr>
          <a:lstStyle/>
          <a:p>
            <a:pPr algn="ctr"/>
            <a:endParaRPr lang="en-US" dirty="0">
              <a:solidFill>
                <a:srgbClr val="0000FF"/>
              </a:solidFill>
              <a:hlinkClick r:id="rId2"/>
            </a:endParaRPr>
          </a:p>
          <a:p>
            <a:pPr algn="ctr"/>
            <a:r>
              <a:rPr lang="en-US" dirty="0">
                <a:solidFill>
                  <a:srgbClr val="0000FF"/>
                </a:solidFill>
                <a:hlinkClick r:id="rId2"/>
              </a:rPr>
              <a:t>www.nescoe.com</a:t>
            </a:r>
            <a:endParaRPr lang="en-US">
              <a:solidFill>
                <a:srgbClr val="0000FF"/>
              </a:solidFill>
            </a:endParaRPr>
          </a:p>
          <a:p>
            <a:pPr algn="ctr"/>
            <a:endParaRPr lang="en-US" dirty="0">
              <a:solidFill>
                <a:srgbClr val="0000FF"/>
              </a:solidFill>
            </a:endParaRPr>
          </a:p>
          <a:p>
            <a:pPr algn="ctr"/>
            <a:r>
              <a:rPr lang="en-US" dirty="0">
                <a:solidFill>
                  <a:srgbClr val="0000FF"/>
                </a:solidFill>
              </a:rPr>
              <a:t>Jeffbentz@nescoe.com</a:t>
            </a:r>
          </a:p>
        </p:txBody>
      </p:sp>
      <p:sp>
        <p:nvSpPr>
          <p:cNvPr id="3" name="Slide Number Placeholder 2">
            <a:extLst>
              <a:ext uri="{FF2B5EF4-FFF2-40B4-BE49-F238E27FC236}">
                <a16:creationId xmlns:a16="http://schemas.microsoft.com/office/drawing/2014/main" id="{FEE1F1AD-766B-C047-8C33-F9B2141C0FB0}"/>
              </a:ext>
            </a:extLst>
          </p:cNvPr>
          <p:cNvSpPr>
            <a:spLocks noGrp="1"/>
          </p:cNvSpPr>
          <p:nvPr>
            <p:ph type="sldNum" sz="quarter" idx="12"/>
          </p:nvPr>
        </p:nvSpPr>
        <p:spPr/>
        <p:txBody>
          <a:bodyPr/>
          <a:lstStyle/>
          <a:p>
            <a:fld id="{FE32481A-4381-498B-8A4E-EB06C002DB72}" type="slidenum">
              <a:rPr lang="en-US" smtClean="0"/>
              <a:pPr/>
              <a:t>29</a:t>
            </a:fld>
            <a:endParaRPr lang="en-US" dirty="0"/>
          </a:p>
        </p:txBody>
      </p:sp>
    </p:spTree>
    <p:extLst>
      <p:ext uri="{BB962C8B-B14F-4D97-AF65-F5344CB8AC3E}">
        <p14:creationId xmlns:p14="http://schemas.microsoft.com/office/powerpoint/2010/main" val="814954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208D0-D737-6949-B3EB-AB859F0DC8A2}"/>
              </a:ext>
            </a:extLst>
          </p:cNvPr>
          <p:cNvSpPr>
            <a:spLocks noGrp="1"/>
          </p:cNvSpPr>
          <p:nvPr>
            <p:ph type="title"/>
          </p:nvPr>
        </p:nvSpPr>
        <p:spPr>
          <a:xfrm>
            <a:off x="914400" y="274638"/>
            <a:ext cx="7772400" cy="792162"/>
          </a:xfrm>
        </p:spPr>
        <p:txBody>
          <a:bodyPr/>
          <a:lstStyle/>
          <a:p>
            <a:r>
              <a:rPr lang="en-US" dirty="0"/>
              <a:t>Overall Design</a:t>
            </a:r>
          </a:p>
        </p:txBody>
      </p:sp>
      <p:sp>
        <p:nvSpPr>
          <p:cNvPr id="3" name="Content Placeholder 2">
            <a:extLst>
              <a:ext uri="{FF2B5EF4-FFF2-40B4-BE49-F238E27FC236}">
                <a16:creationId xmlns:a16="http://schemas.microsoft.com/office/drawing/2014/main" id="{7ECF3CED-936F-C64B-B8C8-14C51B1C671B}"/>
              </a:ext>
            </a:extLst>
          </p:cNvPr>
          <p:cNvSpPr>
            <a:spLocks noGrp="1"/>
          </p:cNvSpPr>
          <p:nvPr>
            <p:ph idx="1"/>
          </p:nvPr>
        </p:nvSpPr>
        <p:spPr>
          <a:xfrm>
            <a:off x="457200" y="1143000"/>
            <a:ext cx="8229600" cy="5029200"/>
          </a:xfrm>
        </p:spPr>
        <p:txBody>
          <a:bodyPr>
            <a:normAutofit fontScale="85000" lnSpcReduction="10000"/>
          </a:bodyPr>
          <a:lstStyle/>
          <a:p>
            <a:r>
              <a:rPr lang="en-US" dirty="0"/>
              <a:t>Questions remain whether </a:t>
            </a:r>
            <a:r>
              <a:rPr lang="en-US" b="1" i="1" dirty="0"/>
              <a:t>the proposal will actually and appreciably change resource behavior</a:t>
            </a:r>
            <a:r>
              <a:rPr lang="en-US" dirty="0"/>
              <a:t> to solve the “OFSA” fuel security concerns.</a:t>
            </a:r>
          </a:p>
          <a:p>
            <a:r>
              <a:rPr lang="en-US" dirty="0"/>
              <a:t>ESI may better align regional energy security incentives if market participation is robust and competitive, but questions remain whether resources will sell the options on</a:t>
            </a:r>
            <a:r>
              <a:rPr lang="en-US" i="1" dirty="0"/>
              <a:t> </a:t>
            </a:r>
            <a:r>
              <a:rPr lang="en-US" b="1" i="1" dirty="0"/>
              <a:t>high-risk </a:t>
            </a:r>
            <a:r>
              <a:rPr lang="en-US" dirty="0"/>
              <a:t>days. </a:t>
            </a:r>
          </a:p>
          <a:p>
            <a:r>
              <a:rPr lang="en-US" dirty="0"/>
              <a:t>NESCOE remains deeply concerned that consumers will be on the hook if the design fails to create competitive outcomes, potentially through physical withholding or inadequate incentives to participate.</a:t>
            </a:r>
          </a:p>
          <a:p>
            <a:r>
              <a:rPr lang="en-US" dirty="0"/>
              <a:t>Will the forward market element lessen the need for ESI strong incentives?</a:t>
            </a:r>
          </a:p>
          <a:p>
            <a:pPr lvl="1"/>
            <a:r>
              <a:rPr lang="en-US" dirty="0"/>
              <a:t>As Dr. Patton noted, </a:t>
            </a:r>
            <a:r>
              <a:rPr lang="en-US" b="1" i="1" dirty="0"/>
              <a:t>there are other less expensive ways to price operating reserves in the Day Ahead Market – and will likely achieve the same fuel security benefits</a:t>
            </a:r>
            <a:r>
              <a:rPr lang="en-US" dirty="0"/>
              <a:t>.</a:t>
            </a:r>
          </a:p>
          <a:p>
            <a:r>
              <a:rPr lang="en-US" dirty="0"/>
              <a:t>We have concerns regarding whether the </a:t>
            </a:r>
            <a:r>
              <a:rPr lang="en-US" b="1" i="1" dirty="0"/>
              <a:t>benefits</a:t>
            </a:r>
            <a:r>
              <a:rPr lang="en-US" dirty="0"/>
              <a:t> justify the </a:t>
            </a:r>
            <a:r>
              <a:rPr lang="en-US" b="1" i="1" dirty="0"/>
              <a:t>costs.</a:t>
            </a:r>
          </a:p>
          <a:p>
            <a:pPr lvl="1"/>
            <a:r>
              <a:rPr lang="en-US" dirty="0"/>
              <a:t>A just and reasonable market design cannot impose costs on consumers without providing commensurate reliability benefits.</a:t>
            </a:r>
          </a:p>
        </p:txBody>
      </p:sp>
      <p:sp>
        <p:nvSpPr>
          <p:cNvPr id="4" name="Slide Number Placeholder 3">
            <a:extLst>
              <a:ext uri="{FF2B5EF4-FFF2-40B4-BE49-F238E27FC236}">
                <a16:creationId xmlns:a16="http://schemas.microsoft.com/office/drawing/2014/main" id="{E2658B8F-319B-174C-B2AC-9575A209DF46}"/>
              </a:ext>
            </a:extLst>
          </p:cNvPr>
          <p:cNvSpPr>
            <a:spLocks noGrp="1"/>
          </p:cNvSpPr>
          <p:nvPr>
            <p:ph type="sldNum" sz="quarter" idx="12"/>
          </p:nvPr>
        </p:nvSpPr>
        <p:spPr/>
        <p:txBody>
          <a:bodyPr/>
          <a:lstStyle/>
          <a:p>
            <a:fld id="{FE32481A-4381-498B-8A4E-EB06C002DB72}" type="slidenum">
              <a:rPr lang="en-US" smtClean="0"/>
              <a:pPr/>
              <a:t>3</a:t>
            </a:fld>
            <a:endParaRPr lang="en-US" dirty="0"/>
          </a:p>
        </p:txBody>
      </p:sp>
    </p:spTree>
    <p:extLst>
      <p:ext uri="{BB962C8B-B14F-4D97-AF65-F5344CB8AC3E}">
        <p14:creationId xmlns:p14="http://schemas.microsoft.com/office/powerpoint/2010/main" val="2486095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B4D79-D0B7-3D4E-9956-563A55D35A69}"/>
              </a:ext>
            </a:extLst>
          </p:cNvPr>
          <p:cNvSpPr>
            <a:spLocks noGrp="1"/>
          </p:cNvSpPr>
          <p:nvPr>
            <p:ph type="title"/>
          </p:nvPr>
        </p:nvSpPr>
        <p:spPr>
          <a:xfrm>
            <a:off x="914400" y="304800"/>
            <a:ext cx="7772400" cy="944562"/>
          </a:xfrm>
        </p:spPr>
        <p:txBody>
          <a:bodyPr/>
          <a:lstStyle/>
          <a:p>
            <a:r>
              <a:rPr lang="en-US" dirty="0"/>
              <a:t>Impact Analysis</a:t>
            </a:r>
            <a:endParaRPr lang="en-US" sz="2000" dirty="0">
              <a:solidFill>
                <a:srgbClr val="FF0000"/>
              </a:solidFill>
            </a:endParaRPr>
          </a:p>
        </p:txBody>
      </p:sp>
      <p:sp>
        <p:nvSpPr>
          <p:cNvPr id="4" name="Slide Number Placeholder 3">
            <a:extLst>
              <a:ext uri="{FF2B5EF4-FFF2-40B4-BE49-F238E27FC236}">
                <a16:creationId xmlns:a16="http://schemas.microsoft.com/office/drawing/2014/main" id="{2DEDD663-53E7-974B-96FE-F77AAB56F994}"/>
              </a:ext>
            </a:extLst>
          </p:cNvPr>
          <p:cNvSpPr>
            <a:spLocks noGrp="1"/>
          </p:cNvSpPr>
          <p:nvPr>
            <p:ph type="sldNum" sz="quarter" idx="12"/>
          </p:nvPr>
        </p:nvSpPr>
        <p:spPr/>
        <p:txBody>
          <a:bodyPr/>
          <a:lstStyle/>
          <a:p>
            <a:fld id="{FE32481A-4381-498B-8A4E-EB06C002DB72}" type="slidenum">
              <a:rPr lang="en-US" smtClean="0"/>
              <a:pPr/>
              <a:t>4</a:t>
            </a:fld>
            <a:endParaRPr lang="en-US" dirty="0"/>
          </a:p>
        </p:txBody>
      </p:sp>
      <p:sp>
        <p:nvSpPr>
          <p:cNvPr id="5" name="Content Placeholder 4">
            <a:extLst>
              <a:ext uri="{FF2B5EF4-FFF2-40B4-BE49-F238E27FC236}">
                <a16:creationId xmlns:a16="http://schemas.microsoft.com/office/drawing/2014/main" id="{DF50040A-A356-3F48-948A-8E5BA93E2D14}"/>
              </a:ext>
            </a:extLst>
          </p:cNvPr>
          <p:cNvSpPr>
            <a:spLocks noGrp="1"/>
          </p:cNvSpPr>
          <p:nvPr>
            <p:ph sz="quarter" idx="1"/>
          </p:nvPr>
        </p:nvSpPr>
        <p:spPr>
          <a:xfrm>
            <a:off x="457200" y="1447800"/>
            <a:ext cx="8229600" cy="4724400"/>
          </a:xfrm>
        </p:spPr>
        <p:txBody>
          <a:bodyPr>
            <a:normAutofit fontScale="85000" lnSpcReduction="10000"/>
          </a:bodyPr>
          <a:lstStyle/>
          <a:p>
            <a:r>
              <a:rPr lang="en-US" dirty="0"/>
              <a:t>According to the Analysis Group (ISO-NE’s Consultant), ESI:</a:t>
            </a:r>
          </a:p>
          <a:p>
            <a:pPr lvl="1"/>
            <a:r>
              <a:rPr lang="en-US" dirty="0"/>
              <a:t>Improves system reliability by providing incentives that increase the supply of energy inventory and reduce stress of fuel supply systems</a:t>
            </a:r>
          </a:p>
          <a:p>
            <a:pPr lvl="1"/>
            <a:r>
              <a:rPr lang="en-US" dirty="0"/>
              <a:t>Would cause day ahead markets to clear energy supply closer to forecast levels</a:t>
            </a:r>
          </a:p>
          <a:p>
            <a:pPr lvl="1"/>
            <a:r>
              <a:rPr lang="en-US" dirty="0"/>
              <a:t>May cause shifts in energy use through more efficient use of energy inventory</a:t>
            </a:r>
          </a:p>
          <a:p>
            <a:r>
              <a:rPr lang="en-US" dirty="0"/>
              <a:t>However, the results of the ESI Impact Analysis are sensitive to the assumed market participant behavioral responses of </a:t>
            </a:r>
          </a:p>
          <a:p>
            <a:pPr lvl="1"/>
            <a:r>
              <a:rPr lang="en-US" dirty="0"/>
              <a:t>offering the options and</a:t>
            </a:r>
          </a:p>
          <a:p>
            <a:pPr lvl="1"/>
            <a:r>
              <a:rPr lang="en-US" dirty="0"/>
              <a:t>procuring additional fuel oil to cover the option. </a:t>
            </a:r>
          </a:p>
          <a:p>
            <a:r>
              <a:rPr lang="en-US" dirty="0"/>
              <a:t>Questions remain whether </a:t>
            </a:r>
            <a:r>
              <a:rPr lang="en-US" b="1" i="1" dirty="0"/>
              <a:t>all</a:t>
            </a:r>
            <a:r>
              <a:rPr lang="en-US" dirty="0"/>
              <a:t> of the </a:t>
            </a:r>
            <a:r>
              <a:rPr lang="en-US" b="1" i="1" dirty="0"/>
              <a:t>increased fuel measures </a:t>
            </a:r>
            <a:r>
              <a:rPr lang="en-US" dirty="0"/>
              <a:t>assumed in the impact analysis </a:t>
            </a:r>
            <a:r>
              <a:rPr lang="en-US" b="1" i="1" dirty="0"/>
              <a:t>will actually occur</a:t>
            </a:r>
          </a:p>
          <a:p>
            <a:r>
              <a:rPr lang="en-US" dirty="0"/>
              <a:t>The Impact Analysis results also suggest that incremental ESI revenues are unlikely to prevent retirements of certain energy-secure resources in any appreciable way– the objective of “Chapter 2”–or future RMRs </a:t>
            </a:r>
          </a:p>
          <a:p>
            <a:endParaRPr lang="en-US" dirty="0"/>
          </a:p>
        </p:txBody>
      </p:sp>
    </p:spTree>
    <p:extLst>
      <p:ext uri="{BB962C8B-B14F-4D97-AF65-F5344CB8AC3E}">
        <p14:creationId xmlns:p14="http://schemas.microsoft.com/office/powerpoint/2010/main" val="137146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D610E-E2C8-2D43-B711-88EF4750E3C3}"/>
              </a:ext>
            </a:extLst>
          </p:cNvPr>
          <p:cNvSpPr>
            <a:spLocks noGrp="1"/>
          </p:cNvSpPr>
          <p:nvPr>
            <p:ph type="title"/>
          </p:nvPr>
        </p:nvSpPr>
        <p:spPr>
          <a:xfrm>
            <a:off x="914400" y="274638"/>
            <a:ext cx="7772400" cy="792162"/>
          </a:xfrm>
        </p:spPr>
        <p:txBody>
          <a:bodyPr/>
          <a:lstStyle/>
          <a:p>
            <a:r>
              <a:rPr lang="en-US" dirty="0"/>
              <a:t>Some Impact Analysis Concerns</a:t>
            </a:r>
          </a:p>
        </p:txBody>
      </p:sp>
      <p:sp>
        <p:nvSpPr>
          <p:cNvPr id="4" name="Slide Number Placeholder 3">
            <a:extLst>
              <a:ext uri="{FF2B5EF4-FFF2-40B4-BE49-F238E27FC236}">
                <a16:creationId xmlns:a16="http://schemas.microsoft.com/office/drawing/2014/main" id="{7CB9FAD7-C4A4-6143-9C26-1BE2F75E9C95}"/>
              </a:ext>
            </a:extLst>
          </p:cNvPr>
          <p:cNvSpPr>
            <a:spLocks noGrp="1"/>
          </p:cNvSpPr>
          <p:nvPr>
            <p:ph type="sldNum" sz="quarter" idx="12"/>
          </p:nvPr>
        </p:nvSpPr>
        <p:spPr/>
        <p:txBody>
          <a:bodyPr/>
          <a:lstStyle/>
          <a:p>
            <a:fld id="{FE32481A-4381-498B-8A4E-EB06C002DB72}" type="slidenum">
              <a:rPr lang="en-US" smtClean="0"/>
              <a:pPr/>
              <a:t>5</a:t>
            </a:fld>
            <a:endParaRPr lang="en-US" dirty="0"/>
          </a:p>
        </p:txBody>
      </p:sp>
      <p:sp>
        <p:nvSpPr>
          <p:cNvPr id="5" name="Content Placeholder 4">
            <a:extLst>
              <a:ext uri="{FF2B5EF4-FFF2-40B4-BE49-F238E27FC236}">
                <a16:creationId xmlns:a16="http://schemas.microsoft.com/office/drawing/2014/main" id="{61B8AB38-C602-5944-9C9B-6E6CD14BF2D7}"/>
              </a:ext>
            </a:extLst>
          </p:cNvPr>
          <p:cNvSpPr>
            <a:spLocks noGrp="1"/>
          </p:cNvSpPr>
          <p:nvPr>
            <p:ph sz="quarter" idx="1"/>
          </p:nvPr>
        </p:nvSpPr>
        <p:spPr>
          <a:xfrm>
            <a:off x="457200" y="990600"/>
            <a:ext cx="8229600" cy="5410200"/>
          </a:xfrm>
        </p:spPr>
        <p:txBody>
          <a:bodyPr>
            <a:normAutofit fontScale="62500" lnSpcReduction="20000"/>
          </a:bodyPr>
          <a:lstStyle/>
          <a:p>
            <a:r>
              <a:rPr lang="en-US" sz="2900" dirty="0"/>
              <a:t>Impact Analysis was not set up to apply resource-specific air permit limitations</a:t>
            </a:r>
          </a:p>
          <a:p>
            <a:pPr lvl="1"/>
            <a:r>
              <a:rPr lang="en-US" sz="2600" dirty="0"/>
              <a:t>Whether the results are feasible under state and federal environmental laws is beyond the scope of the impact analysis – but is relevant to ESI’s actual impact</a:t>
            </a:r>
          </a:p>
          <a:p>
            <a:pPr lvl="2"/>
            <a:r>
              <a:rPr lang="en-US" sz="2300" dirty="0"/>
              <a:t>Much of the analysis indicates that dual-fueled natural gas and oil-fired resources stand to economically benefit from ESI participation</a:t>
            </a:r>
          </a:p>
          <a:p>
            <a:r>
              <a:rPr lang="en-US" sz="2900" dirty="0"/>
              <a:t>The projected results changed significantly from month-to-month, eroding confidence in the predictive ability of the model</a:t>
            </a:r>
          </a:p>
          <a:p>
            <a:pPr lvl="1"/>
            <a:r>
              <a:rPr lang="en-US" sz="2600" dirty="0"/>
              <a:t>Not to diminish the impressive efforts of the consultant to develop a bespoke production cost model with price responsive demand and fuel modules</a:t>
            </a:r>
          </a:p>
          <a:p>
            <a:pPr lvl="2"/>
            <a:r>
              <a:rPr lang="en-US" sz="2300" dirty="0"/>
              <a:t>all within a compliance period</a:t>
            </a:r>
          </a:p>
          <a:p>
            <a:r>
              <a:rPr lang="en-US" sz="2900" dirty="0"/>
              <a:t>The Impact Analysis was not set up to properly analyze the energy security risk issue: </a:t>
            </a:r>
          </a:p>
          <a:p>
            <a:pPr lvl="1"/>
            <a:r>
              <a:rPr lang="en-US" sz="2600" dirty="0"/>
              <a:t>NESCOE provided a memo recommending an alternative approach</a:t>
            </a:r>
          </a:p>
          <a:p>
            <a:pPr lvl="2"/>
            <a:r>
              <a:rPr lang="en-US" sz="2300" dirty="0"/>
              <a:t>ISO-NE elected not to conduct probabilistic analysis </a:t>
            </a:r>
          </a:p>
          <a:p>
            <a:pPr lvl="1"/>
            <a:r>
              <a:rPr lang="en-US" sz="2600" dirty="0"/>
              <a:t>Fuel diversity does not appear to be a criterion for regional fuel diversity – just least cost</a:t>
            </a:r>
          </a:p>
          <a:p>
            <a:pPr lvl="1"/>
            <a:r>
              <a:rPr lang="en-US" sz="2600" dirty="0"/>
              <a:t>Scenario analysis is not designed to find “optimal” solutions - results open to interpretation</a:t>
            </a:r>
          </a:p>
          <a:p>
            <a:pPr lvl="1"/>
            <a:r>
              <a:rPr lang="en-US" sz="2600" dirty="0"/>
              <a:t>Deterministic scenarios in production cost modeling produce results that are heavily driven by input assumptions, which may or may not reflect likely or the most common future conditions</a:t>
            </a:r>
          </a:p>
          <a:p>
            <a:pPr lvl="1"/>
            <a:r>
              <a:rPr lang="en-US" sz="2600" dirty="0"/>
              <a:t>FCM outcomes are beyond the scope of the modeling </a:t>
            </a:r>
          </a:p>
          <a:p>
            <a:pPr lvl="2"/>
            <a:r>
              <a:rPr lang="en-US" sz="2300" dirty="0"/>
              <a:t>Only examines energy market impacts and the resource types assumed to participate in ESI rely on the FCM – some resource mix scenarios provide the only insights on resource adequacy </a:t>
            </a:r>
          </a:p>
          <a:p>
            <a:pPr lvl="1"/>
            <a:r>
              <a:rPr lang="en-US" sz="2700" dirty="0"/>
              <a:t>Reliability metrics provide directional information but were not designed to be measurements of reliability benefits and there is no consideration of the value of lost load</a:t>
            </a:r>
          </a:p>
        </p:txBody>
      </p:sp>
    </p:spTree>
    <p:extLst>
      <p:ext uri="{BB962C8B-B14F-4D97-AF65-F5344CB8AC3E}">
        <p14:creationId xmlns:p14="http://schemas.microsoft.com/office/powerpoint/2010/main" val="2497771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5DBB8-187A-4441-AF15-6334A5C65303}"/>
              </a:ext>
            </a:extLst>
          </p:cNvPr>
          <p:cNvSpPr>
            <a:spLocks noGrp="1"/>
          </p:cNvSpPr>
          <p:nvPr>
            <p:ph type="title"/>
          </p:nvPr>
        </p:nvSpPr>
        <p:spPr/>
        <p:txBody>
          <a:bodyPr/>
          <a:lstStyle/>
          <a:p>
            <a:r>
              <a:rPr lang="en-US" dirty="0"/>
              <a:t>IA Summary</a:t>
            </a:r>
          </a:p>
        </p:txBody>
      </p:sp>
      <p:sp>
        <p:nvSpPr>
          <p:cNvPr id="4" name="Slide Number Placeholder 3">
            <a:extLst>
              <a:ext uri="{FF2B5EF4-FFF2-40B4-BE49-F238E27FC236}">
                <a16:creationId xmlns:a16="http://schemas.microsoft.com/office/drawing/2014/main" id="{90365578-5570-A445-8818-8FCA4DFEF694}"/>
              </a:ext>
            </a:extLst>
          </p:cNvPr>
          <p:cNvSpPr>
            <a:spLocks noGrp="1"/>
          </p:cNvSpPr>
          <p:nvPr>
            <p:ph type="sldNum" sz="quarter" idx="12"/>
          </p:nvPr>
        </p:nvSpPr>
        <p:spPr/>
        <p:txBody>
          <a:bodyPr/>
          <a:lstStyle/>
          <a:p>
            <a:fld id="{FE32481A-4381-498B-8A4E-EB06C002DB72}" type="slidenum">
              <a:rPr lang="en-US" smtClean="0"/>
              <a:pPr/>
              <a:t>6</a:t>
            </a:fld>
            <a:endParaRPr lang="en-US" dirty="0"/>
          </a:p>
        </p:txBody>
      </p:sp>
      <p:sp>
        <p:nvSpPr>
          <p:cNvPr id="5" name="Content Placeholder 4">
            <a:extLst>
              <a:ext uri="{FF2B5EF4-FFF2-40B4-BE49-F238E27FC236}">
                <a16:creationId xmlns:a16="http://schemas.microsoft.com/office/drawing/2014/main" id="{976A26BE-4953-9044-BA3E-FCCEB567D994}"/>
              </a:ext>
            </a:extLst>
          </p:cNvPr>
          <p:cNvSpPr>
            <a:spLocks noGrp="1"/>
          </p:cNvSpPr>
          <p:nvPr>
            <p:ph sz="quarter" idx="1"/>
          </p:nvPr>
        </p:nvSpPr>
        <p:spPr/>
        <p:txBody>
          <a:bodyPr>
            <a:normAutofit/>
          </a:bodyPr>
          <a:lstStyle/>
          <a:p>
            <a:pPr marL="0" indent="0" algn="ctr">
              <a:buNone/>
            </a:pPr>
            <a:endParaRPr lang="en-US" i="1" dirty="0"/>
          </a:p>
          <a:p>
            <a:pPr marL="0" indent="0" algn="ctr">
              <a:buNone/>
            </a:pPr>
            <a:r>
              <a:rPr lang="en-US" i="1" dirty="0"/>
              <a:t>This was an unusually challenging complex modeling exercise with various assumptions that necessarily adopted many simplifications of the dynamics of the New England electricity and fuel markets. It created many different draft results.</a:t>
            </a:r>
          </a:p>
          <a:p>
            <a:pPr marL="0" indent="0" algn="ctr">
              <a:buNone/>
            </a:pPr>
            <a:endParaRPr lang="en-US" i="1" dirty="0"/>
          </a:p>
          <a:p>
            <a:pPr marL="0" indent="0" algn="ctr">
              <a:buNone/>
            </a:pPr>
            <a:r>
              <a:rPr lang="en-US" i="1" dirty="0"/>
              <a:t>We lack confidence that the results represent real-world energy market dynamics such that the results can be trusted.</a:t>
            </a:r>
          </a:p>
        </p:txBody>
      </p:sp>
    </p:spTree>
    <p:extLst>
      <p:ext uri="{BB962C8B-B14F-4D97-AF65-F5344CB8AC3E}">
        <p14:creationId xmlns:p14="http://schemas.microsoft.com/office/powerpoint/2010/main" val="1681653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A6319-4DA2-8E47-9C84-C9FEAF4E9556}"/>
              </a:ext>
            </a:extLst>
          </p:cNvPr>
          <p:cNvSpPr>
            <a:spLocks noGrp="1"/>
          </p:cNvSpPr>
          <p:nvPr>
            <p:ph type="title"/>
          </p:nvPr>
        </p:nvSpPr>
        <p:spPr>
          <a:xfrm>
            <a:off x="603504" y="274638"/>
            <a:ext cx="8388096" cy="715962"/>
          </a:xfrm>
        </p:spPr>
        <p:txBody>
          <a:bodyPr>
            <a:normAutofit/>
          </a:bodyPr>
          <a:lstStyle/>
          <a:p>
            <a:pPr algn="ctr"/>
            <a:r>
              <a:rPr lang="en-US" sz="3600" dirty="0"/>
              <a:t>Amendments</a:t>
            </a:r>
          </a:p>
        </p:txBody>
      </p:sp>
      <p:sp>
        <p:nvSpPr>
          <p:cNvPr id="3" name="Content Placeholder 2">
            <a:extLst>
              <a:ext uri="{FF2B5EF4-FFF2-40B4-BE49-F238E27FC236}">
                <a16:creationId xmlns:a16="http://schemas.microsoft.com/office/drawing/2014/main" id="{C501227D-1F42-4441-BA85-1C118E3E5E61}"/>
              </a:ext>
            </a:extLst>
          </p:cNvPr>
          <p:cNvSpPr>
            <a:spLocks noGrp="1"/>
          </p:cNvSpPr>
          <p:nvPr>
            <p:ph idx="1"/>
          </p:nvPr>
        </p:nvSpPr>
        <p:spPr>
          <a:xfrm>
            <a:off x="914400" y="1065264"/>
            <a:ext cx="7315200" cy="5602236"/>
          </a:xfrm>
        </p:spPr>
        <p:txBody>
          <a:bodyPr>
            <a:normAutofit fontScale="77500" lnSpcReduction="20000"/>
          </a:bodyPr>
          <a:lstStyle/>
          <a:p>
            <a:pPr marL="514350" indent="-514350">
              <a:buFont typeface="+mj-lt"/>
              <a:buAutoNum type="arabicPeriod"/>
            </a:pPr>
            <a:r>
              <a:rPr lang="en-US" b="1" i="1" dirty="0">
                <a:solidFill>
                  <a:srgbClr val="C00000"/>
                </a:solidFill>
              </a:rPr>
              <a:t>Strike Price $10 Adder </a:t>
            </a:r>
            <a:r>
              <a:rPr lang="en-US" dirty="0"/>
              <a:t>to reduce the cost and risk of the option for sellers. </a:t>
            </a:r>
          </a:p>
          <a:p>
            <a:pPr marL="514350" indent="-514350">
              <a:buFont typeface="+mj-lt"/>
              <a:buAutoNum type="arabicPeriod"/>
            </a:pPr>
            <a:r>
              <a:rPr lang="en-US" b="1" i="1" dirty="0">
                <a:solidFill>
                  <a:srgbClr val="C00000"/>
                </a:solidFill>
              </a:rPr>
              <a:t>NESCOE supports the Massachusetts Attorney General’s Office (MA AGO)</a:t>
            </a:r>
            <a:r>
              <a:rPr lang="en-US" dirty="0"/>
              <a:t> in its amendment and conclusions related to the RER product. If that amendment fails, then NESCOE proposes the following two amendments:</a:t>
            </a:r>
          </a:p>
          <a:p>
            <a:pPr marL="788670" lvl="1" indent="-514350">
              <a:buFont typeface="+mj-lt"/>
              <a:buAutoNum type="alphaLcParenR"/>
            </a:pPr>
            <a:r>
              <a:rPr lang="en-US" b="1" i="1" dirty="0">
                <a:solidFill>
                  <a:srgbClr val="C00000"/>
                </a:solidFill>
              </a:rPr>
              <a:t>RER Quantity = 0 Non-Winter</a:t>
            </a:r>
            <a:r>
              <a:rPr lang="en-US" dirty="0"/>
              <a:t> months as part of the specification of DA AS quantities. </a:t>
            </a:r>
          </a:p>
          <a:p>
            <a:pPr marL="788670" lvl="1" indent="-514350">
              <a:buFont typeface="+mj-lt"/>
              <a:buAutoNum type="alphaLcParenR"/>
            </a:pPr>
            <a:r>
              <a:rPr lang="en-US" b="1" i="1" dirty="0">
                <a:solidFill>
                  <a:srgbClr val="C00000"/>
                </a:solidFill>
              </a:rPr>
              <a:t>Remove LFE language </a:t>
            </a:r>
            <a:r>
              <a:rPr lang="en-US" dirty="0"/>
              <a:t>until such time that ISO-NE and stakeholders can finalize the discussion on the need to include LFE as part of the design.</a:t>
            </a:r>
          </a:p>
          <a:p>
            <a:pPr marL="514350" indent="-514350">
              <a:buFont typeface="+mj-lt"/>
              <a:buAutoNum type="arabicPeriod"/>
            </a:pPr>
            <a:r>
              <a:rPr lang="en-US" b="1" i="1" dirty="0">
                <a:solidFill>
                  <a:srgbClr val="C00000"/>
                </a:solidFill>
              </a:rPr>
              <a:t>Regular Assessments </a:t>
            </a:r>
            <a:r>
              <a:rPr lang="en-US" dirty="0"/>
              <a:t>of the competitiveness of ESI and the call option offers to highlight concerns as they occur.  </a:t>
            </a:r>
          </a:p>
          <a:p>
            <a:pPr marL="514350" indent="-514350">
              <a:buFont typeface="+mj-lt"/>
              <a:buAutoNum type="arabicPeriod"/>
            </a:pPr>
            <a:r>
              <a:rPr lang="en-US" b="1" i="1" dirty="0">
                <a:solidFill>
                  <a:srgbClr val="C00000"/>
                </a:solidFill>
              </a:rPr>
              <a:t>Specific Review </a:t>
            </a:r>
            <a:r>
              <a:rPr lang="en-US" dirty="0"/>
              <a:t>of the design’s efficacy and performance with a mandate to correct any deficiencies or unanticipated effects after the design has had a reasonable amount of time to  generate performance data.</a:t>
            </a:r>
          </a:p>
          <a:p>
            <a:pPr marL="0" indent="0">
              <a:buNone/>
            </a:pPr>
            <a:endParaRPr lang="en-US" dirty="0"/>
          </a:p>
          <a:p>
            <a:pPr marL="0" indent="0" algn="ctr">
              <a:buNone/>
            </a:pPr>
            <a:r>
              <a:rPr lang="en-US" i="1" dirty="0"/>
              <a:t>Discussion of #3 Regular Assessments and #4 Specific Review</a:t>
            </a:r>
            <a:br>
              <a:rPr lang="en-US" i="1" dirty="0"/>
            </a:br>
            <a:r>
              <a:rPr lang="en-US" i="1" dirty="0"/>
              <a:t> presented Jointly with MA AGO</a:t>
            </a:r>
          </a:p>
        </p:txBody>
      </p:sp>
      <p:sp>
        <p:nvSpPr>
          <p:cNvPr id="4" name="Slide Number Placeholder 3">
            <a:extLst>
              <a:ext uri="{FF2B5EF4-FFF2-40B4-BE49-F238E27FC236}">
                <a16:creationId xmlns:a16="http://schemas.microsoft.com/office/drawing/2014/main" id="{CD420E12-33A3-BA4D-A480-5A8344C9A65F}"/>
              </a:ext>
            </a:extLst>
          </p:cNvPr>
          <p:cNvSpPr>
            <a:spLocks noGrp="1"/>
          </p:cNvSpPr>
          <p:nvPr>
            <p:ph type="sldNum" sz="quarter" idx="12"/>
          </p:nvPr>
        </p:nvSpPr>
        <p:spPr/>
        <p:txBody>
          <a:bodyPr/>
          <a:lstStyle/>
          <a:p>
            <a:fld id="{FE32481A-4381-498B-8A4E-EB06C002DB72}" type="slidenum">
              <a:rPr lang="en-US" smtClean="0"/>
              <a:pPr/>
              <a:t>7</a:t>
            </a:fld>
            <a:endParaRPr lang="en-US" dirty="0"/>
          </a:p>
        </p:txBody>
      </p:sp>
    </p:spTree>
    <p:extLst>
      <p:ext uri="{BB962C8B-B14F-4D97-AF65-F5344CB8AC3E}">
        <p14:creationId xmlns:p14="http://schemas.microsoft.com/office/powerpoint/2010/main" val="4083857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E46ACD4-F869-5D4C-A085-C98F4D17655A}"/>
              </a:ext>
            </a:extLst>
          </p:cNvPr>
          <p:cNvSpPr>
            <a:spLocks noGrp="1"/>
          </p:cNvSpPr>
          <p:nvPr>
            <p:ph type="title"/>
          </p:nvPr>
        </p:nvSpPr>
        <p:spPr/>
        <p:txBody>
          <a:bodyPr/>
          <a:lstStyle/>
          <a:p>
            <a:r>
              <a:rPr lang="en-US" dirty="0"/>
              <a:t>#1 Strike Price $10 Adder</a:t>
            </a:r>
          </a:p>
        </p:txBody>
      </p:sp>
      <p:sp>
        <p:nvSpPr>
          <p:cNvPr id="4" name="Slide Number Placeholder 3">
            <a:extLst>
              <a:ext uri="{FF2B5EF4-FFF2-40B4-BE49-F238E27FC236}">
                <a16:creationId xmlns:a16="http://schemas.microsoft.com/office/drawing/2014/main" id="{008EF89F-A829-CC4C-BD79-CFDAD9F4DBF7}"/>
              </a:ext>
            </a:extLst>
          </p:cNvPr>
          <p:cNvSpPr>
            <a:spLocks noGrp="1"/>
          </p:cNvSpPr>
          <p:nvPr>
            <p:ph type="sldNum" sz="quarter" idx="12"/>
          </p:nvPr>
        </p:nvSpPr>
        <p:spPr/>
        <p:txBody>
          <a:bodyPr/>
          <a:lstStyle/>
          <a:p>
            <a:fld id="{FE32481A-4381-498B-8A4E-EB06C002DB72}" type="slidenum">
              <a:rPr lang="en-US" smtClean="0"/>
              <a:pPr/>
              <a:t>8</a:t>
            </a:fld>
            <a:endParaRPr lang="en-US" dirty="0"/>
          </a:p>
        </p:txBody>
      </p:sp>
    </p:spTree>
    <p:extLst>
      <p:ext uri="{BB962C8B-B14F-4D97-AF65-F5344CB8AC3E}">
        <p14:creationId xmlns:p14="http://schemas.microsoft.com/office/powerpoint/2010/main" val="4063931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72907-7DA1-42ED-98B9-1648B411151F}"/>
              </a:ext>
            </a:extLst>
          </p:cNvPr>
          <p:cNvSpPr>
            <a:spLocks noGrp="1"/>
          </p:cNvSpPr>
          <p:nvPr>
            <p:ph type="title"/>
          </p:nvPr>
        </p:nvSpPr>
        <p:spPr/>
        <p:txBody>
          <a:bodyPr>
            <a:normAutofit fontScale="90000"/>
          </a:bodyPr>
          <a:lstStyle/>
          <a:p>
            <a:r>
              <a:rPr lang="en-US" dirty="0"/>
              <a:t>Strike Price Amendment: Motivation</a:t>
            </a:r>
          </a:p>
        </p:txBody>
      </p:sp>
      <p:sp>
        <p:nvSpPr>
          <p:cNvPr id="4" name="Slide Number Placeholder 3">
            <a:extLst>
              <a:ext uri="{FF2B5EF4-FFF2-40B4-BE49-F238E27FC236}">
                <a16:creationId xmlns:a16="http://schemas.microsoft.com/office/drawing/2014/main" id="{50C31848-0BD5-4D89-81F6-A1E73B8B3D4D}"/>
              </a:ext>
            </a:extLst>
          </p:cNvPr>
          <p:cNvSpPr>
            <a:spLocks noGrp="1"/>
          </p:cNvSpPr>
          <p:nvPr>
            <p:ph type="sldNum" sz="quarter" idx="12"/>
          </p:nvPr>
        </p:nvSpPr>
        <p:spPr/>
        <p:txBody>
          <a:bodyPr/>
          <a:lstStyle/>
          <a:p>
            <a:fld id="{FE32481A-4381-498B-8A4E-EB06C002DB72}" type="slidenum">
              <a:rPr lang="en-US" smtClean="0"/>
              <a:pPr/>
              <a:t>9</a:t>
            </a:fld>
            <a:endParaRPr lang="en-US" dirty="0"/>
          </a:p>
        </p:txBody>
      </p:sp>
      <p:sp>
        <p:nvSpPr>
          <p:cNvPr id="5" name="Content Placeholder 4">
            <a:extLst>
              <a:ext uri="{FF2B5EF4-FFF2-40B4-BE49-F238E27FC236}">
                <a16:creationId xmlns:a16="http://schemas.microsoft.com/office/drawing/2014/main" id="{87BDE549-970D-4954-A1B4-EC9D95839D3C}"/>
              </a:ext>
            </a:extLst>
          </p:cNvPr>
          <p:cNvSpPr>
            <a:spLocks noGrp="1"/>
          </p:cNvSpPr>
          <p:nvPr>
            <p:ph sz="quarter" idx="1"/>
          </p:nvPr>
        </p:nvSpPr>
        <p:spPr>
          <a:xfrm>
            <a:off x="603504" y="1492868"/>
            <a:ext cx="7924800" cy="4572000"/>
          </a:xfrm>
        </p:spPr>
        <p:txBody>
          <a:bodyPr/>
          <a:lstStyle/>
          <a:p>
            <a:r>
              <a:rPr lang="en-US" dirty="0"/>
              <a:t>The goals of the amendment are to:</a:t>
            </a:r>
          </a:p>
          <a:p>
            <a:pPr lvl="1"/>
            <a:r>
              <a:rPr lang="en-US" dirty="0"/>
              <a:t> Reduce the cost and risk of the energy option for providers (which should reduce clearing prices and cost to consumers), and</a:t>
            </a:r>
          </a:p>
          <a:p>
            <a:pPr lvl="1"/>
            <a:r>
              <a:rPr lang="en-US" dirty="0"/>
              <a:t>Minimize weakening ESI’s incentive properties when they are needed most for regional energy security</a:t>
            </a:r>
          </a:p>
        </p:txBody>
      </p:sp>
    </p:spTree>
    <p:extLst>
      <p:ext uri="{BB962C8B-B14F-4D97-AF65-F5344CB8AC3E}">
        <p14:creationId xmlns:p14="http://schemas.microsoft.com/office/powerpoint/2010/main" val="3592330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ustom 5">
      <a:dk1>
        <a:srgbClr val="000000"/>
      </a:dk1>
      <a:lt1>
        <a:sysClr val="window" lastClr="FFFFFF"/>
      </a:lt1>
      <a:dk2>
        <a:srgbClr val="6A0D0E"/>
      </a:dk2>
      <a:lt2>
        <a:srgbClr val="C5D1D7"/>
      </a:lt2>
      <a:accent1>
        <a:srgbClr val="7E0C12"/>
      </a:accent1>
      <a:accent2>
        <a:srgbClr val="CC8D60"/>
      </a:accent2>
      <a:accent3>
        <a:srgbClr val="4C5387"/>
      </a:accent3>
      <a:accent4>
        <a:srgbClr val="8C7B70"/>
      </a:accent4>
      <a:accent5>
        <a:srgbClr val="343A70"/>
      </a:accent5>
      <a:accent6>
        <a:srgbClr val="D19049"/>
      </a:accent6>
      <a:hlink>
        <a:srgbClr val="6477D6"/>
      </a:hlink>
      <a:folHlink>
        <a:srgbClr val="694F07"/>
      </a:folHlink>
    </a:clrScheme>
    <a:fontScheme name="Equity">
      <a:majorFont>
        <a:latin typeface="Franklin Gothic Book"/>
        <a:ea typeface=""/>
        <a:cs typeface=""/>
        <a:font script="Grek" typeface="Calibri"/>
        <a:font script="Cyrl" typeface="Calibri"/>
        <a:font script="Jpan" typeface="ＭＳ ゴシック"/>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ヒラギノ明朝 Pro W3"/>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Equity.thmx</Template>
  <TotalTime>0</TotalTime>
  <Words>2560</Words>
  <Application>Microsoft Office PowerPoint</Application>
  <PresentationFormat>On-screen Show (4:3)</PresentationFormat>
  <Paragraphs>211</Paragraphs>
  <Slides>29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Arial</vt:lpstr>
      <vt:lpstr>Arial Narrow</vt:lpstr>
      <vt:lpstr>Calibri</vt:lpstr>
      <vt:lpstr>Franklin Gothic Book</vt:lpstr>
      <vt:lpstr>Perpetua</vt:lpstr>
      <vt:lpstr>Times New Roman</vt:lpstr>
      <vt:lpstr>Wingdings 2</vt:lpstr>
      <vt:lpstr>Equity</vt:lpstr>
      <vt:lpstr> ESI DESIGN   </vt:lpstr>
      <vt:lpstr>Energy Security – The (In) Complete Picture</vt:lpstr>
      <vt:lpstr>Overall Design</vt:lpstr>
      <vt:lpstr>Impact Analysis</vt:lpstr>
      <vt:lpstr>Some Impact Analysis Concerns</vt:lpstr>
      <vt:lpstr>IA Summary</vt:lpstr>
      <vt:lpstr>Amendments</vt:lpstr>
      <vt:lpstr>#1 Strike Price $10 Adder</vt:lpstr>
      <vt:lpstr>Strike Price Amendment: Motivation</vt:lpstr>
      <vt:lpstr>Concern about Cost with Little Benefit</vt:lpstr>
      <vt:lpstr>Reducing “Noise”</vt:lpstr>
      <vt:lpstr>$10 Adder is Just and Reasonable</vt:lpstr>
      <vt:lpstr>Impact of Adder on Incentives</vt:lpstr>
      <vt:lpstr>ISO-NE’s Analysis of Adder Was Flawed</vt:lpstr>
      <vt:lpstr>Impact of Adder on Incentives –  from Impact Analysis</vt:lpstr>
      <vt:lpstr>Adder Helps Protect Against Unintended Outcomes</vt:lpstr>
      <vt:lpstr>Tariff Redline</vt:lpstr>
      <vt:lpstr>#2 No RER</vt:lpstr>
      <vt:lpstr>#2a RER for Non-Winter Period</vt:lpstr>
      <vt:lpstr>Winter Only Issue</vt:lpstr>
      <vt:lpstr>Product is Not Required / Cost is Unreasonable </vt:lpstr>
      <vt:lpstr>Other Concerns </vt:lpstr>
      <vt:lpstr>Amendment</vt:lpstr>
      <vt:lpstr>Tariff Redline</vt:lpstr>
      <vt:lpstr>#2b Remove Allowance for  Load Forecast Error</vt:lpstr>
      <vt:lpstr>Our Position</vt:lpstr>
      <vt:lpstr>Tariff Redline – Section III.1.8.5  </vt:lpstr>
      <vt:lpstr>Consumer Costs - Scenarios</vt:lpstr>
      <vt:lpstr>Thank You We Look Forward to Your Feedback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2020-03-05T21:11:17Z</dcterms:created>
  <dcterms:modified xsi:type="dcterms:W3CDTF">2020-03-05T21:11:21Z</dcterms:modified>
</cp:coreProperties>
</file>