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4" r:id="rId11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510C599E-3B93-4DA0-9CDA-4A9169A18459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2C2F0FC9-B4D2-4729-945E-A38A47398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4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487C028-6809-4983-BDF8-6D82CDF2EDD7}" type="datetimeFigureOut">
              <a:rPr lang="en-US" smtClean="0"/>
              <a:t>4/27/2020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B760DB1C-7E93-436B-B989-050B0FF74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2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11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21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00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199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39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81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0DB1C-7E93-436B-B989-050B0FF7412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779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F1F4-3CDA-4505-8000-FB93B9E8C6B3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9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AE886-08BC-4009-ABED-9B7574E7ADD8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5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1E68-7993-433B-9FB1-44D2AE971F73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0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186E-2A23-425E-83E4-2D94B05E033F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0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9405F-C7C2-4107-BFFF-43416BA0011E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1D969-18BF-4F2A-BC48-C60D05F3D6A8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31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B735-D893-40B3-969B-DE05DABF406D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9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ACDA4-DC51-4A53-99AC-B6E528D0F1D0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22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EE00F-0A10-459C-9D83-EBACBDAC4FF6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7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66D5-E07B-4EFF-BD36-099764AD3DA4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3F0EA-E8A7-406C-B7B9-91E3227FEB1B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66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BF89-58CA-41CC-89C0-965CEDA5031B}" type="datetime1">
              <a:rPr lang="en-US" smtClean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2B0B8-4086-4AF7-9A60-84D3F5D8DEC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7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1523999"/>
          </a:xfrm>
        </p:spPr>
        <p:txBody>
          <a:bodyPr/>
          <a:lstStyle/>
          <a:p>
            <a:r>
              <a:rPr lang="en-US" dirty="0"/>
              <a:t>Overview of Settlement </a:t>
            </a:r>
            <a:br>
              <a:rPr lang="en-US" dirty="0"/>
            </a:br>
            <a:r>
              <a:rPr lang="en-US" dirty="0"/>
              <a:t>FERC Docket No. EL16-19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NETOs’ Presentation to</a:t>
            </a:r>
          </a:p>
          <a:p>
            <a:r>
              <a:rPr lang="en-US" dirty="0"/>
              <a:t>NEPOOL Transmission Committee</a:t>
            </a:r>
          </a:p>
          <a:p>
            <a:r>
              <a:rPr lang="en-US" dirty="0"/>
              <a:t>April 28,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73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Proceeding initiated by FERC in December 2015</a:t>
            </a:r>
          </a:p>
          <a:p>
            <a:r>
              <a:rPr lang="en-US" sz="2200" dirty="0"/>
              <a:t>FERC determined that New England PTO transmission formula rates appear to be unjust and unreasonable</a:t>
            </a:r>
          </a:p>
          <a:p>
            <a:pPr lvl="1"/>
            <a:r>
              <a:rPr lang="en-US" sz="1600" dirty="0"/>
              <a:t>Formula rates are insufficiently specific with respect to calculation of some components</a:t>
            </a:r>
          </a:p>
          <a:p>
            <a:pPr lvl="1"/>
            <a:r>
              <a:rPr lang="en-US" sz="1600" dirty="0"/>
              <a:t>RNS formula rate (Attachment F) may not be synchronized with LNS formula rates of individual PTOs, potentially leading to over-recovery of costs</a:t>
            </a:r>
          </a:p>
          <a:p>
            <a:r>
              <a:rPr lang="en-US" sz="2200" dirty="0"/>
              <a:t>Original Settlement filed on August 17, 2018  (</a:t>
            </a:r>
            <a:r>
              <a:rPr lang="en-US" sz="2000" dirty="0"/>
              <a:t>Opposed by FERC Trial Staff and contested by Indicated Municipal PTF Owners [IMPTFOs])</a:t>
            </a:r>
          </a:p>
          <a:p>
            <a:r>
              <a:rPr lang="en-US" sz="2200" dirty="0"/>
              <a:t>FERC rejected Settlement on May 22, 2019</a:t>
            </a:r>
          </a:p>
          <a:p>
            <a:r>
              <a:rPr lang="en-US" sz="2200" dirty="0"/>
              <a:t>Reached agreements in principle in October 2019 with FERC Trial Staff and IMPTFOs; these agreements retain core of prior Settlement, with targeted modifications</a:t>
            </a:r>
          </a:p>
          <a:p>
            <a:r>
              <a:rPr lang="en-US" sz="2200" dirty="0"/>
              <a:t>All parties are in the process of reviewing settlement documents and red-line tariff changes</a:t>
            </a:r>
          </a:p>
          <a:p>
            <a:r>
              <a:rPr lang="en-US" sz="2200" dirty="0"/>
              <a:t>Target date for filing the Settlement =  late May/early June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30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5375"/>
          </a:xfrm>
        </p:spPr>
        <p:txBody>
          <a:bodyPr/>
          <a:lstStyle/>
          <a:p>
            <a:r>
              <a:rPr lang="en-US" dirty="0"/>
              <a:t>Core of Formula Rate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All Regional and Local revenue requirements will be determined through a single formula rate in Attachment F.  </a:t>
            </a:r>
          </a:p>
          <a:p>
            <a:pPr lvl="1"/>
            <a:r>
              <a:rPr lang="en-US" dirty="0"/>
              <a:t>Individual PTO revenue requirement calculations in Schedule 21 are eliminated.</a:t>
            </a:r>
          </a:p>
          <a:p>
            <a:r>
              <a:rPr lang="en-US" dirty="0"/>
              <a:t>Prior Attachment F formula replaced by Excel templates that are similar to formula rate templates used around the country. </a:t>
            </a:r>
          </a:p>
          <a:p>
            <a:r>
              <a:rPr lang="en-US" dirty="0"/>
              <a:t>Costs allocated between regional service (PTF),local service and Schedule 12C costs pursuant to gross plant allocator.</a:t>
            </a:r>
          </a:p>
          <a:p>
            <a:r>
              <a:rPr lang="en-US" dirty="0"/>
              <a:t>Moved regional rates to a calendar-year billing and average rate base rather than prior June-May billing and year-end rate base.  </a:t>
            </a:r>
          </a:p>
          <a:p>
            <a:r>
              <a:rPr lang="en-US" dirty="0"/>
              <a:t>Retains feature of using projected costs that are trued up to actual costs after Form 1s are filed.</a:t>
            </a:r>
          </a:p>
          <a:p>
            <a:r>
              <a:rPr lang="en-US" dirty="0"/>
              <a:t>Added additional Attachments into the Excel formula rate template as requested by Trial Staff and IMPTFOs.</a:t>
            </a:r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976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944562"/>
          </a:xfrm>
        </p:spPr>
        <p:txBody>
          <a:bodyPr/>
          <a:lstStyle/>
          <a:p>
            <a:r>
              <a:rPr lang="en-US" dirty="0"/>
              <a:t>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Settling parties have agreed on procedures for reviewing annual updates that are based on FERC-approved protocols elsewhere. </a:t>
            </a:r>
          </a:p>
          <a:p>
            <a:r>
              <a:rPr lang="en-US" dirty="0"/>
              <a:t>Initiated by PTO submittal of DRAFT annual informational filing posted on ISO-NE’s website on June 15</a:t>
            </a:r>
            <a:r>
              <a:rPr lang="en-US" baseline="30000" dirty="0"/>
              <a:t>th</a:t>
            </a:r>
            <a:r>
              <a:rPr lang="en-US" dirty="0"/>
              <a:t> with updated revenue requirements calculation. </a:t>
            </a:r>
          </a:p>
          <a:p>
            <a:r>
              <a:rPr lang="en-US" dirty="0"/>
              <a:t>Customers and interested regulators may ask discovery on the revenue requirement calculations.</a:t>
            </a:r>
          </a:p>
          <a:p>
            <a:r>
              <a:rPr lang="en-US" dirty="0"/>
              <a:t>If any formula rate inputs are challenged and cannot be resolved through negotiation, customers and regulators may bring a challenge at FERC.</a:t>
            </a:r>
          </a:p>
          <a:p>
            <a:r>
              <a:rPr lang="en-US" dirty="0"/>
              <a:t>This process is not available to change the Attachment F formula itself, which must be done under Sections 205 or 206.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54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 to ISO-NE Planning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settlement includes changes to ISO-NE Planning Procedure 4 to provide more timely information about new transmission projects before they are included in regional revenue requirements.</a:t>
            </a:r>
          </a:p>
          <a:p>
            <a:r>
              <a:rPr lang="en-US" dirty="0"/>
              <a:t>TCA applications will be submitted to the ISO prior to the start of Major Construction (a defined term added to PP4).</a:t>
            </a:r>
          </a:p>
          <a:p>
            <a:r>
              <a:rPr lang="en-US" dirty="0"/>
              <a:t>If Applicant determines TCA application cannot be submitted before Major Construction commences, Applicant will provide to RC a project and preliminary cost update within 6 months, and at least annually thereafter.</a:t>
            </a:r>
          </a:p>
          <a:p>
            <a:pPr lvl="1"/>
            <a:r>
              <a:rPr lang="en-US" dirty="0"/>
              <a:t>TCA application to be submitted before start of Major Construction for the final element of the Project.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Force Majeure or Emergency events may result in submittal of TCA Application after Project placed in service, but no more than one year later.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Moratorium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200" dirty="0"/>
              <a:t>Most elements of the settlement are subject to a moratorium, which means they are not subject to change by filing under Sections 205 or 206 during the moratorium period. </a:t>
            </a:r>
            <a:endParaRPr lang="en-US" sz="2200" dirty="0">
              <a:solidFill>
                <a:srgbClr val="FF0000"/>
              </a:solidFill>
            </a:endParaRPr>
          </a:p>
          <a:p>
            <a:r>
              <a:rPr lang="en-US" sz="2200" dirty="0"/>
              <a:t>There is an agreed upon list of moratorium exceptions for items such as ROE and transmission incentives, certain changes in depreciation rates, and tax law changes.  </a:t>
            </a:r>
            <a:endParaRPr lang="en-US" sz="2200" dirty="0">
              <a:solidFill>
                <a:srgbClr val="FF0000"/>
              </a:solidFill>
              <a:highlight>
                <a:srgbClr val="00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949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Regulatory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Settlement represents an overall compromise of issues.</a:t>
            </a:r>
          </a:p>
          <a:p>
            <a:r>
              <a:rPr lang="en-US" sz="2200" dirty="0"/>
              <a:t>Settlement is only effective if approved in its entirety without modification or condition.</a:t>
            </a:r>
          </a:p>
          <a:p>
            <a:r>
              <a:rPr lang="en-US" sz="2200" dirty="0"/>
              <a:t>If FERC approves the settlement with conditions or modifications any settling party may terminate the settlement or seek re-negotiation to restore balance of consideration. </a:t>
            </a:r>
          </a:p>
          <a:p>
            <a:r>
              <a:rPr lang="en-US" sz="2200" dirty="0"/>
              <a:t>If settling parties are unable to reach agreement on changes that are consistent with FERC order, any settling party has the right to terminate the settlement in its entirety.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2B0B8-4086-4AF7-9A60-84D3F5D8DEC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785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FDAE3C2420304FB960B8039CA1691C" ma:contentTypeVersion="13" ma:contentTypeDescription="Create a new document." ma:contentTypeScope="" ma:versionID="241cfded413eb65c6a1efb3cc0420c9e">
  <xsd:schema xmlns:xsd="http://www.w3.org/2001/XMLSchema" xmlns:xs="http://www.w3.org/2001/XMLSchema" xmlns:p="http://schemas.microsoft.com/office/2006/metadata/properties" xmlns:ns3="06fad1e4-9bfd-4d09-90c1-ce2833e8fb47" xmlns:ns4="7819d8ed-d075-4f93-993a-b1202009a951" targetNamespace="http://schemas.microsoft.com/office/2006/metadata/properties" ma:root="true" ma:fieldsID="b849a5c00ad378f8eec7bcffc03d212b" ns3:_="" ns4:_="">
    <xsd:import namespace="06fad1e4-9bfd-4d09-90c1-ce2833e8fb47"/>
    <xsd:import namespace="7819d8ed-d075-4f93-993a-b1202009a9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ad1e4-9bfd-4d09-90c1-ce2833e8fb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19d8ed-d075-4f93-993a-b1202009a9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1FAADC-519A-4D81-884F-073EC4F421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B071E2-0A2A-44CC-AB25-AA3CFC0634EA}">
  <ds:schemaRefs>
    <ds:schemaRef ds:uri="http://schemas.microsoft.com/office/2006/metadata/properties"/>
    <ds:schemaRef ds:uri="06fad1e4-9bfd-4d09-90c1-ce2833e8fb47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7819d8ed-d075-4f93-993a-b1202009a95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753B388-4BB2-4865-9AD1-6C82F03699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fad1e4-9bfd-4d09-90c1-ce2833e8fb47"/>
    <ds:schemaRef ds:uri="7819d8ed-d075-4f93-993a-b1202009a9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Overview of Settlement  FERC Docket No. EL16-19</vt:lpstr>
      <vt:lpstr>Background </vt:lpstr>
      <vt:lpstr>Core of Formula Rate Settlement</vt:lpstr>
      <vt:lpstr>Protocols</vt:lpstr>
      <vt:lpstr>Change to ISO-NE Planning Procedure</vt:lpstr>
      <vt:lpstr>Moratorium</vt:lpstr>
      <vt:lpstr>Regulatory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1900-01-01T07:00:00Z</cp:lastPrinted>
  <dcterms:created xsi:type="dcterms:W3CDTF">1900-01-01T07:00:00Z</dcterms:created>
  <dcterms:modified xsi:type="dcterms:W3CDTF">2020-04-27T19:12:59Z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0x01010007FDAE3C2420304FB960B8039CA1691C</vt:lpwstr>
  </property>
</Properties>
</file>