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8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9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0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1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12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3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4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5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9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20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21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22.xml" ContentType="application/vnd.openxmlformats-officedocument.theme+xml"/>
  <Override PartName="/ppt/tags/tag2.xml" ContentType="application/vnd.openxmlformats-officedocument.presentationml.tags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4209" r:id="rId1"/>
    <p:sldMasterId id="2147484235" r:id="rId2"/>
    <p:sldMasterId id="2147484268" r:id="rId3"/>
    <p:sldMasterId id="2147484275" r:id="rId4"/>
    <p:sldMasterId id="2147484278" r:id="rId5"/>
    <p:sldMasterId id="2147484281" r:id="rId6"/>
    <p:sldMasterId id="2147484284" r:id="rId7"/>
    <p:sldMasterId id="2147484287" r:id="rId8"/>
    <p:sldMasterId id="2147484298" r:id="rId9"/>
    <p:sldMasterId id="2147484309" r:id="rId10"/>
    <p:sldMasterId id="2147484312" r:id="rId11"/>
    <p:sldMasterId id="2147484315" r:id="rId12"/>
    <p:sldMasterId id="2147484318" r:id="rId13"/>
    <p:sldMasterId id="2147484321" r:id="rId14"/>
    <p:sldMasterId id="2147484324" r:id="rId15"/>
    <p:sldMasterId id="2147484327" r:id="rId16"/>
    <p:sldMasterId id="2147484330" r:id="rId17"/>
    <p:sldMasterId id="2147484333" r:id="rId18"/>
    <p:sldMasterId id="2147484336" r:id="rId19"/>
    <p:sldMasterId id="2147484339" r:id="rId20"/>
    <p:sldMasterId id="2147484342" r:id="rId21"/>
    <p:sldMasterId id="2147484345" r:id="rId22"/>
    <p:sldMasterId id="2147484378" r:id="rId23"/>
  </p:sldMasterIdLst>
  <p:notesMasterIdLst>
    <p:notesMasterId r:id="rId45"/>
  </p:notesMasterIdLst>
  <p:handoutMasterIdLst>
    <p:handoutMasterId r:id="rId46"/>
  </p:handoutMasterIdLst>
  <p:sldIdLst>
    <p:sldId id="448" r:id="rId24"/>
    <p:sldId id="476" r:id="rId25"/>
    <p:sldId id="503" r:id="rId26"/>
    <p:sldId id="496" r:id="rId27"/>
    <p:sldId id="505" r:id="rId28"/>
    <p:sldId id="502" r:id="rId29"/>
    <p:sldId id="504" r:id="rId30"/>
    <p:sldId id="487" r:id="rId31"/>
    <p:sldId id="490" r:id="rId32"/>
    <p:sldId id="474" r:id="rId33"/>
    <p:sldId id="501" r:id="rId34"/>
    <p:sldId id="461" r:id="rId35"/>
    <p:sldId id="462" r:id="rId36"/>
    <p:sldId id="464" r:id="rId37"/>
    <p:sldId id="466" r:id="rId38"/>
    <p:sldId id="467" r:id="rId39"/>
    <p:sldId id="500" r:id="rId40"/>
    <p:sldId id="492" r:id="rId41"/>
    <p:sldId id="493" r:id="rId42"/>
    <p:sldId id="494" r:id="rId43"/>
    <p:sldId id="495" r:id="rId4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129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E3B84"/>
    <a:srgbClr val="CC9900"/>
    <a:srgbClr val="A1DC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1404" autoAdjust="0"/>
  </p:normalViewPr>
  <p:slideViewPr>
    <p:cSldViewPr>
      <p:cViewPr varScale="1">
        <p:scale>
          <a:sx n="100" d="100"/>
          <a:sy n="100" d="100"/>
        </p:scale>
        <p:origin x="97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1536" y="-30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6.xml"/><Relationship Id="rId41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884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0" tIns="46555" rIns="93110" bIns="46555" numCol="1" anchor="t" anchorCtr="0" compatLnSpc="1">
            <a:prstTxWarp prst="textNoShape">
              <a:avLst/>
            </a:prstTxWarp>
          </a:bodyPr>
          <a:lstStyle>
            <a:lvl1pPr defTabSz="931323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518" y="1"/>
            <a:ext cx="3038884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0" tIns="46555" rIns="93110" bIns="46555" numCol="1" anchor="t" anchorCtr="0" compatLnSpc="1">
            <a:prstTxWarp prst="textNoShape">
              <a:avLst/>
            </a:prstTxWarp>
          </a:bodyPr>
          <a:lstStyle>
            <a:lvl1pPr algn="r" defTabSz="931323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581"/>
            <a:ext cx="3038884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0" tIns="46555" rIns="93110" bIns="46555" numCol="1" anchor="b" anchorCtr="0" compatLnSpc="1">
            <a:prstTxWarp prst="textNoShape">
              <a:avLst/>
            </a:prstTxWarp>
          </a:bodyPr>
          <a:lstStyle>
            <a:lvl1pPr defTabSz="931323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518" y="8831581"/>
            <a:ext cx="3038884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0" tIns="46555" rIns="93110" bIns="46555" numCol="1" anchor="b" anchorCtr="0" compatLnSpc="1">
            <a:prstTxWarp prst="textNoShape">
              <a:avLst/>
            </a:prstTxWarp>
          </a:bodyPr>
          <a:lstStyle>
            <a:lvl1pPr algn="r" defTabSz="931323">
              <a:defRPr sz="1100"/>
            </a:lvl1pPr>
          </a:lstStyle>
          <a:p>
            <a:pPr>
              <a:defRPr/>
            </a:pPr>
            <a:fld id="{A2E7BF29-4543-44F6-B769-9F37F7B3D2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355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884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0" tIns="46555" rIns="93110" bIns="46555" numCol="1" anchor="t" anchorCtr="0" compatLnSpc="1">
            <a:prstTxWarp prst="textNoShape">
              <a:avLst/>
            </a:prstTxWarp>
          </a:bodyPr>
          <a:lstStyle>
            <a:lvl1pPr defTabSz="931323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518" y="1"/>
            <a:ext cx="3038884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0" tIns="46555" rIns="93110" bIns="46555" numCol="1" anchor="t" anchorCtr="0" compatLnSpc="1">
            <a:prstTxWarp prst="textNoShape">
              <a:avLst/>
            </a:prstTxWarp>
          </a:bodyPr>
          <a:lstStyle>
            <a:lvl1pPr algn="r" defTabSz="931323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768" y="4415791"/>
            <a:ext cx="5138873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0" tIns="46555" rIns="93110" bIns="465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581"/>
            <a:ext cx="3038884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0" tIns="46555" rIns="93110" bIns="46555" numCol="1" anchor="b" anchorCtr="0" compatLnSpc="1">
            <a:prstTxWarp prst="textNoShape">
              <a:avLst/>
            </a:prstTxWarp>
          </a:bodyPr>
          <a:lstStyle>
            <a:lvl1pPr defTabSz="931323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518" y="8831581"/>
            <a:ext cx="3038884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0" tIns="46555" rIns="93110" bIns="46555" numCol="1" anchor="b" anchorCtr="0" compatLnSpc="1">
            <a:prstTxWarp prst="textNoShape">
              <a:avLst/>
            </a:prstTxWarp>
          </a:bodyPr>
          <a:lstStyle>
            <a:lvl1pPr algn="r" defTabSz="931323">
              <a:defRPr sz="1100"/>
            </a:lvl1pPr>
          </a:lstStyle>
          <a:p>
            <a:pPr>
              <a:defRPr/>
            </a:pPr>
            <a:fld id="{2A8815B2-D4B6-404D-96B0-D64EF4EB12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5632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62"/>
            <a:fld id="{E7A7F44B-627C-4299-A068-506ECF4E3511}" type="slidenum">
              <a:rPr lang="en-US" smtClean="0"/>
              <a:pPr defTabSz="929462"/>
              <a:t>1</a:t>
            </a:fld>
            <a:endParaRPr lang="en-US" dirty="0" smtClean="0"/>
          </a:p>
        </p:txBody>
      </p:sp>
      <p:sp>
        <p:nvSpPr>
          <p:cNvPr id="133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9312"/>
            <a:fld id="{584946DE-C0FD-4C14-BC30-CAC442D737B7}" type="slidenum">
              <a:rPr lang="en-US" smtClean="0"/>
              <a:pPr defTabSz="889312"/>
              <a:t>4</a:t>
            </a:fld>
            <a:endParaRPr lang="en-US" dirty="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33871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9312"/>
            <a:fld id="{7418D5EE-DD1D-48F6-8C41-6BA0531561E8}" type="slidenum">
              <a:rPr lang="en-US" smtClean="0"/>
              <a:pPr defTabSz="889312"/>
              <a:t>8</a:t>
            </a:fld>
            <a:endParaRPr lang="en-US" dirty="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4498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89312"/>
            <a:fld id="{584946DE-C0FD-4C14-BC30-CAC442D737B7}" type="slidenum">
              <a:rPr lang="en-US" smtClean="0"/>
              <a:pPr defTabSz="889312"/>
              <a:t>9</a:t>
            </a:fld>
            <a:endParaRPr lang="en-US" dirty="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83038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ED75C1-E202-441A-9213-FBAC9B60310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013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ED75C1-E202-441A-9213-FBAC9B60310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596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2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hyperlink" Target="http://www.iso-ne.com/about/news-media/newswire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4.jpeg"/><Relationship Id="rId12" Type="http://schemas.openxmlformats.org/officeDocument/2006/relationships/image" Target="../media/image17.png"/><Relationship Id="rId2" Type="http://schemas.openxmlformats.org/officeDocument/2006/relationships/hyperlink" Target="http://www.iso-ne.com/about/news-media/tweets" TargetMode="External"/><Relationship Id="rId1" Type="http://schemas.openxmlformats.org/officeDocument/2006/relationships/slideMaster" Target="../slideMasters/slideMaster22.xml"/><Relationship Id="rId6" Type="http://schemas.openxmlformats.org/officeDocument/2006/relationships/hyperlink" Target="http://www.iso-ne.com/about/news-media/iso-to-go" TargetMode="External"/><Relationship Id="rId11" Type="http://schemas.openxmlformats.org/officeDocument/2006/relationships/hyperlink" Target="https://itunes.apple.com/us/app/iso-to-go/id555114876" TargetMode="External"/><Relationship Id="rId5" Type="http://schemas.openxmlformats.org/officeDocument/2006/relationships/image" Target="../media/image13.jpeg"/><Relationship Id="rId15" Type="http://schemas.openxmlformats.org/officeDocument/2006/relationships/hyperlink" Target="https://twitter.com/isonewengland" TargetMode="External"/><Relationship Id="rId10" Type="http://schemas.openxmlformats.org/officeDocument/2006/relationships/image" Target="../media/image16.png"/><Relationship Id="rId4" Type="http://schemas.openxmlformats.org/officeDocument/2006/relationships/hyperlink" Target="http://www.isonewswire.com/" TargetMode="External"/><Relationship Id="rId9" Type="http://schemas.openxmlformats.org/officeDocument/2006/relationships/hyperlink" Target="https://play.google.com/store/apps/details?id=com.isone.iso.to.go&amp;feature=search_result" TargetMode="External"/><Relationship Id="rId14" Type="http://schemas.openxmlformats.org/officeDocument/2006/relationships/hyperlink" Target="http://www.iso-ne.com/isoexpress/" TargetMode="Externa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Master" Target="../slideMasters/slideMaster2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tags" Target="../tags/tag2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2.xml"/><Relationship Id="rId6" Type="http://schemas.openxmlformats.org/officeDocument/2006/relationships/image" Target="../media/image27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hyperlink" Target="http://www.iso-ne.com/about/news-media/newswire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4.jpeg"/><Relationship Id="rId12" Type="http://schemas.openxmlformats.org/officeDocument/2006/relationships/image" Target="../media/image17.png"/><Relationship Id="rId2" Type="http://schemas.openxmlformats.org/officeDocument/2006/relationships/hyperlink" Target="http://www.iso-ne.com/about/news-media/tweets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iso-ne.com/about/news-media/iso-to-go" TargetMode="External"/><Relationship Id="rId11" Type="http://schemas.openxmlformats.org/officeDocument/2006/relationships/hyperlink" Target="https://itunes.apple.com/us/app/iso-to-go/id555114876" TargetMode="External"/><Relationship Id="rId5" Type="http://schemas.openxmlformats.org/officeDocument/2006/relationships/image" Target="../media/image13.jpeg"/><Relationship Id="rId15" Type="http://schemas.openxmlformats.org/officeDocument/2006/relationships/hyperlink" Target="https://twitter.com/isonewengland" TargetMode="External"/><Relationship Id="rId10" Type="http://schemas.openxmlformats.org/officeDocument/2006/relationships/image" Target="../media/image16.png"/><Relationship Id="rId4" Type="http://schemas.openxmlformats.org/officeDocument/2006/relationships/hyperlink" Target="http://www.isonewswire.com/" TargetMode="External"/><Relationship Id="rId9" Type="http://schemas.openxmlformats.org/officeDocument/2006/relationships/hyperlink" Target="https://play.google.com/store/apps/details?id=com.isone.iso.to.go&amp;feature=search_result" TargetMode="External"/><Relationship Id="rId14" Type="http://schemas.openxmlformats.org/officeDocument/2006/relationships/hyperlink" Target="http://www.iso-ne.com/isoexpress/" TargetMode="Externa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2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2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595959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595959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pic>
        <p:nvPicPr>
          <p:cNvPr id="21" name="Picture 20" descr="gray border large_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0047"/>
            <a:ext cx="9144000" cy="8279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595959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transitio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CONFIDENTIAL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CBF76A-64FD-4C95-BFA7-41AAEC3D0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8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transitio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CBF76A-64FD-4C95-BFA7-41AAEC3D0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8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transitio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4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CBF76A-64FD-4C95-BFA7-41AAEC3D0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2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CBF76A-64FD-4C95-BFA7-41AAEC3D0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401762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CBF76A-64FD-4C95-BFA7-41AAEC3D0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CBF76A-64FD-4C95-BFA7-41AAEC3D0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CBF76A-64FD-4C95-BFA7-41AAEC3D0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4" descr="twitter-icon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381000"/>
            <a:ext cx="1752600" cy="1752600"/>
          </a:xfrm>
          <a:prstGeom prst="rect">
            <a:avLst/>
          </a:prstGeom>
        </p:spPr>
      </p:pic>
      <p:pic>
        <p:nvPicPr>
          <p:cNvPr id="6" name="Picture 4" descr="ISO Newswir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"/>
            <a:ext cx="1752599" cy="1752600"/>
          </a:xfrm>
          <a:prstGeom prst="rect">
            <a:avLst/>
          </a:prstGeom>
          <a:noFill/>
        </p:spPr>
      </p:pic>
      <p:pic>
        <p:nvPicPr>
          <p:cNvPr id="7" name="Picture 6" descr="iso-to-go-screenshot-1.jpg">
            <a:hlinkClick r:id="rId6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05400" y="2362200"/>
            <a:ext cx="2228850" cy="3205205"/>
          </a:xfrm>
          <a:prstGeom prst="rect">
            <a:avLst/>
          </a:prstGeom>
        </p:spPr>
      </p:pic>
      <p:pic>
        <p:nvPicPr>
          <p:cNvPr id="8" name="Picture 7" descr="iso-to-go-screenshot-6.jpg">
            <a:hlinkClick r:id="rId6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24600" y="2971800"/>
            <a:ext cx="2228850" cy="3205205"/>
          </a:xfrm>
          <a:prstGeom prst="rect">
            <a:avLst/>
          </a:prstGeom>
        </p:spPr>
      </p:pic>
      <p:pic>
        <p:nvPicPr>
          <p:cNvPr id="9" name="Picture 8" descr="google-play-badge.png">
            <a:hlinkClick r:id="rId9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66800" y="5619750"/>
            <a:ext cx="1238250" cy="409575"/>
          </a:xfrm>
          <a:prstGeom prst="rect">
            <a:avLst/>
          </a:prstGeom>
        </p:spPr>
      </p:pic>
      <p:pic>
        <p:nvPicPr>
          <p:cNvPr id="10" name="Picture 9" descr="app-store-badge.png">
            <a:hlinkClick r:id="rId11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667000" y="5619750"/>
            <a:ext cx="127635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1457325"/>
            <a:ext cx="4495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Subscribe to the </a:t>
            </a:r>
            <a:r>
              <a:rPr lang="en-US" sz="2000" b="1" i="1" dirty="0" smtClean="0">
                <a:solidFill>
                  <a:srgbClr val="000000"/>
                </a:solidFill>
              </a:rPr>
              <a:t>ISO Newswire</a:t>
            </a:r>
            <a:endParaRPr lang="en-US" sz="1400" b="1" i="0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3"/>
              </a:rPr>
              <a:t>ISO Newswire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your source for regular news about ISO New England and the wholesale electricity industry within the six-state region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Log on to </a:t>
            </a:r>
            <a:r>
              <a:rPr lang="en-US" sz="2000" b="1" dirty="0" smtClean="0">
                <a:solidFill>
                  <a:srgbClr val="000000"/>
                </a:solidFill>
              </a:rPr>
              <a:t>ISO Express 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4"/>
              </a:rPr>
              <a:t>ISO Express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provides real-time data on New England’s wholesale electricity markets and power system operations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Follow the ISO on </a:t>
            </a:r>
            <a:r>
              <a:rPr lang="en-US" sz="2000" b="1" dirty="0" smtClean="0">
                <a:solidFill>
                  <a:srgbClr val="000000"/>
                </a:solidFill>
              </a:rPr>
              <a:t>Twitter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@</a:t>
            </a:r>
            <a:r>
              <a:rPr lang="en-US" sz="1400" i="1" kern="1200" baseline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isonewengland</a:t>
            </a:r>
            <a:endParaRPr lang="en-US" sz="1400" i="1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Download the </a:t>
            </a:r>
            <a:r>
              <a:rPr lang="en-US" sz="2000" b="1" dirty="0" smtClean="0">
                <a:solidFill>
                  <a:srgbClr val="000000"/>
                </a:solidFill>
              </a:rPr>
              <a:t>ISO to Go App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6"/>
              </a:rPr>
              <a:t>ISO to Go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a free mobile application that puts real-time wholesale electricity pricing and power grid information in the palm of your hand </a:t>
            </a:r>
          </a:p>
          <a:p>
            <a:pPr lvl="1"/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57200" y="358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For More Information…</a:t>
            </a:r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861341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775855"/>
            <a:ext cx="5334000" cy="5334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CBF76A-64FD-4C95-BFA7-41AAEC3D0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3200400"/>
            <a:ext cx="3880514" cy="84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5128"/>
            <a:ext cx="4038600" cy="476707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CBF76A-64FD-4C95-BFA7-41AAEC3D0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274"/>
            <a:ext cx="4040188" cy="4098925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0817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274"/>
            <a:ext cx="4041775" cy="409892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CBF76A-64FD-4C95-BFA7-41AAEC3D0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57200" y="1408176"/>
            <a:ext cx="8229600" cy="47625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CBF76A-64FD-4C95-BFA7-41AAEC3D0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transitio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4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CONFIDENTIAL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CBF76A-64FD-4C95-BFA7-41AAEC3D0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2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1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CBF76A-64FD-4C95-BFA7-41AAEC3D0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CBF76A-64FD-4C95-BFA7-41AAEC3D0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content (L)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CBF76A-64FD-4C95-BFA7-41AAEC3D0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pictur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405128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CBF76A-64FD-4C95-BFA7-41AAEC3D0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CBF76A-64FD-4C95-BFA7-41AAEC3D0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3560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435608"/>
            <a:ext cx="4041648" cy="476539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CBF76A-64FD-4C95-BFA7-41AAEC3D0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CBF76A-64FD-4C95-BFA7-41AAEC3D0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408176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CBF76A-64FD-4C95-BFA7-41AAEC3D0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content (L) &amp; smart art graphic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CBF76A-64FD-4C95-BFA7-41AAEC3D0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smart art graphic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CBF76A-64FD-4C95-BFA7-41AAEC3D0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CBF76A-64FD-4C95-BFA7-41AAEC3D0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401762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content (L) &amp; media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CBF76A-64FD-4C95-BFA7-41AAEC3D0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media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CBF76A-64FD-4C95-BFA7-41AAEC3D0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content (L) &amp; clip 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CBF76A-64FD-4C95-BFA7-41AAEC3D0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clip 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57200" y="1408176"/>
            <a:ext cx="4041648" cy="476235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CBF76A-64FD-4C95-BFA7-41AAEC3D0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209801"/>
            <a:ext cx="7772400" cy="1362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cap="none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Topic Title (36pt)</a:t>
            </a:r>
            <a:endParaRPr lang="en-US" dirty="0"/>
          </a:p>
        </p:txBody>
      </p:sp>
      <p:sp>
        <p:nvSpPr>
          <p:cNvPr id="5" name="Subtitle 1.5"/>
          <p:cNvSpPr>
            <a:spLocks noGrp="1"/>
          </p:cNvSpPr>
          <p:nvPr>
            <p:ph type="body" idx="1" hasCustomPrompt="1"/>
          </p:nvPr>
        </p:nvSpPr>
        <p:spPr>
          <a:xfrm>
            <a:off x="685800" y="3581401"/>
            <a:ext cx="7772400" cy="15001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Topic (optional)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706880" y="5943600"/>
            <a:ext cx="7360920" cy="387191"/>
          </a:xfrm>
          <a:prstGeom prst="roundRect">
            <a:avLst>
              <a:gd name="adj" fmla="val 8861"/>
            </a:avLst>
          </a:prstGeom>
        </p:spPr>
        <p:txBody>
          <a:bodyPr/>
          <a:lstStyle>
            <a:lvl1pPr algn="r">
              <a:defRPr i="1"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CBF76A-64FD-4C95-BFA7-41AAEC3D0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575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mplate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CBF76A-64FD-4C95-BFA7-41AAEC3D0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637E8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D2C783-583D-47C4-9F33-9EB4B47B6128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68" y="1037170"/>
            <a:ext cx="3063875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2988734" y="931337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64610" y="1257832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Text Placeholder 8"/>
          <p:cNvSpPr txBox="1">
            <a:spLocks/>
          </p:cNvSpPr>
          <p:nvPr/>
        </p:nvSpPr>
        <p:spPr>
          <a:xfrm>
            <a:off x="787401" y="2032000"/>
            <a:ext cx="2759075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Click the </a:t>
            </a:r>
            <a:r>
              <a:rPr lang="en-US" sz="1400" b="1" i="1" dirty="0" smtClean="0">
                <a:solidFill>
                  <a:srgbClr val="000000"/>
                </a:solidFill>
              </a:rPr>
              <a:t>View</a:t>
            </a:r>
            <a:r>
              <a:rPr lang="en-US" sz="1400" dirty="0" smtClean="0">
                <a:solidFill>
                  <a:srgbClr val="000000"/>
                </a:solidFill>
              </a:rPr>
              <a:t> tab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Click the </a:t>
            </a:r>
            <a:r>
              <a:rPr lang="en-US" sz="1400" b="1" i="1" dirty="0" smtClean="0">
                <a:solidFill>
                  <a:srgbClr val="000000"/>
                </a:solidFill>
              </a:rPr>
              <a:t>Slide Master </a:t>
            </a:r>
            <a:r>
              <a:rPr lang="en-US" sz="1400" dirty="0" smtClean="0">
                <a:solidFill>
                  <a:srgbClr val="000000"/>
                </a:solidFill>
              </a:rPr>
              <a:t>button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4204" y="2065875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84204" y="2434171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610" y="2827870"/>
            <a:ext cx="1676399" cy="126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8"/>
          <p:cNvSpPr txBox="1">
            <a:spLocks/>
          </p:cNvSpPr>
          <p:nvPr/>
        </p:nvSpPr>
        <p:spPr>
          <a:xfrm>
            <a:off x="2426230" y="2836596"/>
            <a:ext cx="1951038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In the left-hand pane scroll up to the first and largest of the slides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223033" y="2866234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9932" y="125581"/>
            <a:ext cx="4097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This template is intended for content considered </a:t>
            </a:r>
            <a:r>
              <a:rPr lang="en-US" sz="1600" b="1" dirty="0" smtClean="0">
                <a:solidFill>
                  <a:srgbClr val="000000"/>
                </a:solidFill>
              </a:rPr>
              <a:t>ISO-NE PUBLIC</a:t>
            </a:r>
            <a:r>
              <a:rPr lang="en-US" sz="1600" dirty="0" smtClean="0">
                <a:solidFill>
                  <a:srgbClr val="000000"/>
                </a:solidFill>
              </a:rPr>
              <a:t>. If at any point you need to change the label within the footer: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1" name="Text Placeholder 8"/>
          <p:cNvSpPr txBox="1">
            <a:spLocks/>
          </p:cNvSpPr>
          <p:nvPr/>
        </p:nvSpPr>
        <p:spPr>
          <a:xfrm>
            <a:off x="2421467" y="4233335"/>
            <a:ext cx="1955801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Edit the footer to reflect the appropriate label</a:t>
            </a:r>
            <a:r>
              <a:rPr lang="en-US" sz="1400" baseline="0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buFont typeface="Arial" pitchFamily="34" charset="0"/>
              <a:buNone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218270" y="4262973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4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968" y="5071535"/>
            <a:ext cx="5715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Placeholder 8"/>
          <p:cNvSpPr txBox="1">
            <a:spLocks/>
          </p:cNvSpPr>
          <p:nvPr/>
        </p:nvSpPr>
        <p:spPr>
          <a:xfrm>
            <a:off x="2422525" y="5071535"/>
            <a:ext cx="2030943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On the </a:t>
            </a:r>
            <a:r>
              <a:rPr lang="en-US" sz="1400" i="1" dirty="0" smtClean="0">
                <a:solidFill>
                  <a:srgbClr val="000000"/>
                </a:solidFill>
              </a:rPr>
              <a:t>Slide Maste</a:t>
            </a:r>
            <a:r>
              <a:rPr lang="en-US" sz="1400" dirty="0" smtClean="0">
                <a:solidFill>
                  <a:srgbClr val="000000"/>
                </a:solidFill>
              </a:rPr>
              <a:t>r ribbon, click</a:t>
            </a:r>
            <a:r>
              <a:rPr lang="en-US" sz="1400" baseline="0" dirty="0" smtClean="0">
                <a:solidFill>
                  <a:srgbClr val="000000"/>
                </a:solidFill>
              </a:rPr>
              <a:t>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Close Master View</a:t>
            </a:r>
            <a:r>
              <a:rPr lang="en-US" sz="1400" baseline="0" dirty="0" smtClean="0">
                <a:solidFill>
                  <a:srgbClr val="000000"/>
                </a:solidFill>
              </a:rPr>
              <a:t> button</a:t>
            </a:r>
          </a:p>
          <a:p>
            <a:pPr marL="0" indent="0">
              <a:buFont typeface="Arial" pitchFamily="34" charset="0"/>
              <a:buNone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219328" y="5101173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0068" y="125581"/>
            <a:ext cx="4419600" cy="61990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758268" y="125580"/>
            <a:ext cx="4267200" cy="61990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6268" y="5862935"/>
            <a:ext cx="436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00000"/>
                </a:solidFill>
              </a:rPr>
              <a:t>Note: If using transitional slides,</a:t>
            </a:r>
            <a:r>
              <a:rPr lang="en-US" sz="1200" i="1" baseline="0" dirty="0" smtClean="0">
                <a:solidFill>
                  <a:srgbClr val="000000"/>
                </a:solidFill>
              </a:rPr>
              <a:t> you must also locate these within the Slide Master and edit the footer label accordingly</a:t>
            </a:r>
            <a:endParaRPr lang="en-US" sz="1200" i="1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29200" y="135466"/>
            <a:ext cx="3886200" cy="248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This template</a:t>
            </a:r>
            <a:r>
              <a:rPr lang="en-US" sz="1600" baseline="0" dirty="0" smtClean="0">
                <a:solidFill>
                  <a:srgbClr val="000000"/>
                </a:solidFill>
              </a:rPr>
              <a:t> contains a variety of slide options to support your presentation needs.  </a:t>
            </a:r>
          </a:p>
          <a:p>
            <a:endParaRPr lang="en-US" sz="1400" baseline="0" dirty="0" smtClean="0">
              <a:solidFill>
                <a:srgbClr val="000000"/>
              </a:solidFill>
            </a:endParaRPr>
          </a:p>
          <a:p>
            <a:r>
              <a:rPr lang="en-US" sz="1400" baseline="0" dirty="0" smtClean="0">
                <a:solidFill>
                  <a:srgbClr val="000000"/>
                </a:solidFill>
              </a:rPr>
              <a:t>To change a slide layout: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baseline="0" dirty="0" smtClean="0">
                <a:solidFill>
                  <a:srgbClr val="000000"/>
                </a:solidFill>
              </a:rPr>
              <a:t>Select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slide</a:t>
            </a:r>
            <a:r>
              <a:rPr lang="en-US" sz="1400" baseline="0" dirty="0" smtClean="0">
                <a:solidFill>
                  <a:srgbClr val="000000"/>
                </a:solidFill>
              </a:rPr>
              <a:t> you wish to change.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baseline="0" dirty="0" smtClean="0">
                <a:solidFill>
                  <a:srgbClr val="000000"/>
                </a:solidFill>
              </a:rPr>
              <a:t>In the PowerPoint ribbon, click to view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Home</a:t>
            </a:r>
            <a:r>
              <a:rPr lang="en-US" sz="1400" baseline="0" dirty="0" smtClean="0">
                <a:solidFill>
                  <a:srgbClr val="000000"/>
                </a:solidFill>
              </a:rPr>
              <a:t> tab.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Click the </a:t>
            </a:r>
            <a:r>
              <a:rPr lang="en-US" sz="1400" b="1" i="1" dirty="0" smtClean="0">
                <a:solidFill>
                  <a:srgbClr val="000000"/>
                </a:solidFill>
              </a:rPr>
              <a:t>Layout</a:t>
            </a:r>
            <a:r>
              <a:rPr lang="en-US" sz="1400" dirty="0" smtClean="0">
                <a:solidFill>
                  <a:srgbClr val="000000"/>
                </a:solidFill>
              </a:rPr>
              <a:t> button.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From</a:t>
            </a:r>
            <a:r>
              <a:rPr lang="en-US" sz="1400" baseline="0" dirty="0" smtClean="0">
                <a:solidFill>
                  <a:srgbClr val="000000"/>
                </a:solidFill>
              </a:rPr>
              <a:t> the window of layout options that appears, choose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desired layout</a:t>
            </a:r>
            <a:r>
              <a:rPr lang="en-US" sz="1400" baseline="0" dirty="0" smtClean="0">
                <a:solidFill>
                  <a:srgbClr val="000000"/>
                </a:solidFill>
              </a:rPr>
              <a:t>.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41" y="2891357"/>
            <a:ext cx="3632192" cy="174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44"/>
          <p:cNvSpPr/>
          <p:nvPr/>
        </p:nvSpPr>
        <p:spPr>
          <a:xfrm>
            <a:off x="5249342" y="14060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5249341" y="1866896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5249342" y="21336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4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5249341" y="1110197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5477942" y="27432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6400800" y="29419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7772400" y="3949703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4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029200" y="4812695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Note:</a:t>
            </a:r>
            <a:r>
              <a:rPr lang="en-US" sz="1600" baseline="0" dirty="0" smtClean="0">
                <a:solidFill>
                  <a:srgbClr val="000000"/>
                </a:solidFill>
              </a:rPr>
              <a:t> these same layout options are available to you when inserting a new slide.</a:t>
            </a:r>
            <a:endParaRPr lang="en-US" sz="1600" dirty="0" smtClean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66" y="4179125"/>
            <a:ext cx="17367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42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mplate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0CBF76A-64FD-4C95-BFA7-41AAEC3D0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637E8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D2C783-583D-47C4-9F33-9EB4B47B6128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0068" y="125581"/>
            <a:ext cx="4419600" cy="61990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400" y="135466"/>
            <a:ext cx="2628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This template contains approved ISO-NE colors,</a:t>
            </a:r>
            <a:r>
              <a:rPr lang="en-US" sz="1400" baseline="0" dirty="0" smtClean="0">
                <a:solidFill>
                  <a:srgbClr val="000000"/>
                </a:solidFill>
              </a:rPr>
              <a:t> which can be accessed from any color palette (e.g., font color, shape fill):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330200"/>
            <a:ext cx="1562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699927"/>
              </p:ext>
            </p:extLst>
          </p:nvPr>
        </p:nvGraphicFramePr>
        <p:xfrm>
          <a:off x="228600" y="1092200"/>
          <a:ext cx="4165068" cy="52120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812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Color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RGB Value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23.149.210</a:t>
                      </a:r>
                    </a:p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Blue: Use as primary color for headers and accents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251.185.47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Yellow: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246.137.32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Orange: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236.51.37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Red: Use as an accent color</a:t>
                      </a:r>
                    </a:p>
                    <a:p>
                      <a:pPr algn="l"/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133.85.161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Purple: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119.189.42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Green: Use as an accent color</a:t>
                      </a:r>
                    </a:p>
                    <a:p>
                      <a:pPr algn="l"/>
                      <a:endParaRPr lang="en-US" sz="12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109.207.246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Light Blue: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30.106.154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</a:t>
                      </a:r>
                      <a:r>
                        <a:rPr lang="en-US" sz="1200" b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Dark Blue: </a:t>
                      </a:r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Use as an accent color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98.119.127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Gray: Use as a secondary font color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0.0.0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Black: Use as a primary font color</a:t>
                      </a:r>
                    </a:p>
                    <a:p>
                      <a:pPr algn="l"/>
                      <a:endParaRPr lang="en-US" sz="12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255.255.255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White: Use as needed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4758268" y="125581"/>
            <a:ext cx="4267200" cy="40654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51402" y="152400"/>
            <a:ext cx="4097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This template contains approved font</a:t>
            </a:r>
            <a:r>
              <a:rPr lang="en-US" sz="1600" baseline="0" dirty="0" smtClean="0">
                <a:solidFill>
                  <a:srgbClr val="000000"/>
                </a:solidFill>
              </a:rPr>
              <a:t> size and style which will be automatically applied.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69937" y="685800"/>
            <a:ext cx="4038070" cy="2438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>
              <a:spcBef>
                <a:spcPts val="600"/>
              </a:spcBef>
            </a:pPr>
            <a:r>
              <a:rPr lang="en-US" sz="2800" b="1" baseline="0" dirty="0" smtClean="0">
                <a:solidFill>
                  <a:srgbClr val="000000"/>
                </a:solidFill>
              </a:rPr>
              <a:t>Slide Title – Calibri 28</a:t>
            </a:r>
          </a:p>
          <a:p>
            <a:pPr algn="r">
              <a:spcBef>
                <a:spcPts val="600"/>
              </a:spcBef>
            </a:pPr>
            <a:r>
              <a:rPr lang="en-US" sz="2400" baseline="0" dirty="0" smtClean="0">
                <a:solidFill>
                  <a:srgbClr val="000000"/>
                </a:solidFill>
              </a:rPr>
              <a:t>Content Title/Bullet 1 – Calibri 24</a:t>
            </a:r>
            <a:endParaRPr lang="en-US" baseline="0" dirty="0" smtClean="0">
              <a:solidFill>
                <a:srgbClr val="000000"/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sz="2000" baseline="0" dirty="0" smtClean="0">
                <a:solidFill>
                  <a:srgbClr val="000000"/>
                </a:solidFill>
              </a:rPr>
              <a:t>Content Text/Bullet 2 – Calibri 20</a:t>
            </a:r>
            <a:endParaRPr lang="en-US" baseline="0" dirty="0" smtClean="0">
              <a:solidFill>
                <a:srgbClr val="000000"/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baseline="0" dirty="0" smtClean="0">
                <a:solidFill>
                  <a:srgbClr val="000000"/>
                </a:solidFill>
              </a:rPr>
              <a:t>Chart Content/Bullet 3 – Calibri18</a:t>
            </a:r>
          </a:p>
          <a:p>
            <a:pPr algn="r">
              <a:spcBef>
                <a:spcPts val="600"/>
              </a:spcBef>
            </a:pPr>
            <a:r>
              <a:rPr lang="en-US" sz="1600" baseline="0" dirty="0" smtClean="0">
                <a:solidFill>
                  <a:srgbClr val="000000"/>
                </a:solidFill>
              </a:rPr>
              <a:t>Bullet 4 &amp; Bullet 5 – Calibri 16</a:t>
            </a:r>
            <a:endParaRPr lang="en-US" baseline="0" dirty="0" smtClean="0">
              <a:solidFill>
                <a:srgbClr val="000000"/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sz="1600" b="0" baseline="0" dirty="0" smtClean="0">
                <a:solidFill>
                  <a:srgbClr val="000000"/>
                </a:solidFill>
              </a:rPr>
              <a:t>Slide Number – Calibri 14</a:t>
            </a:r>
          </a:p>
          <a:p>
            <a:pPr algn="r">
              <a:spcBef>
                <a:spcPts val="600"/>
              </a:spcBef>
            </a:pPr>
            <a:endParaRPr lang="en-US" sz="1600" b="0" baseline="0" dirty="0" smtClean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76800" y="3200400"/>
            <a:ext cx="419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600" b="0" baseline="0" dirty="0" smtClean="0">
                <a:solidFill>
                  <a:srgbClr val="000000"/>
                </a:solidFill>
              </a:rPr>
              <a:t>Font within the presentation will appear black by default, but may be changed to ISO gray if desired.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57058" y="4267200"/>
            <a:ext cx="4267200" cy="2057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00600" y="4293275"/>
            <a:ext cx="411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TIP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: If you experience issues with page numbering: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to view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400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tab.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Header &amp; Footer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button.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In the dialog box that opens, uncheck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Slide number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checkbox. 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Apply to All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button.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Return to the Header and Footer dialog</a:t>
            </a:r>
            <a:r>
              <a:rPr lang="en-US" sz="14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box and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recheck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Slide number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checkbox.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Apply to All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button.</a:t>
            </a:r>
            <a:endParaRPr lang="en-US" sz="1400" kern="1200" dirty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283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E1C90-9107-46A6-857E-1E185121F7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so transitio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2098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transitional slide: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5814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595959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451268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48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CBF76A-64FD-4C95-BFA7-41AAEC3D0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28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CBF76A-64FD-4C95-BFA7-41AAEC3D0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CBF76A-64FD-4C95-BFA7-41AAEC3D0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4" descr="twitter-icon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381000"/>
            <a:ext cx="1752600" cy="1752600"/>
          </a:xfrm>
          <a:prstGeom prst="rect">
            <a:avLst/>
          </a:prstGeom>
        </p:spPr>
      </p:pic>
      <p:pic>
        <p:nvPicPr>
          <p:cNvPr id="6" name="Picture 4" descr="ISO Newswir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"/>
            <a:ext cx="1752599" cy="1752600"/>
          </a:xfrm>
          <a:prstGeom prst="rect">
            <a:avLst/>
          </a:prstGeom>
          <a:noFill/>
        </p:spPr>
      </p:pic>
      <p:pic>
        <p:nvPicPr>
          <p:cNvPr id="7" name="Picture 6" descr="iso-to-go-screenshot-1.jpg">
            <a:hlinkClick r:id="rId6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05400" y="2362200"/>
            <a:ext cx="2228850" cy="3205205"/>
          </a:xfrm>
          <a:prstGeom prst="rect">
            <a:avLst/>
          </a:prstGeom>
        </p:spPr>
      </p:pic>
      <p:pic>
        <p:nvPicPr>
          <p:cNvPr id="8" name="Picture 7" descr="iso-to-go-screenshot-6.jpg">
            <a:hlinkClick r:id="rId6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24600" y="2971800"/>
            <a:ext cx="2228850" cy="3205205"/>
          </a:xfrm>
          <a:prstGeom prst="rect">
            <a:avLst/>
          </a:prstGeom>
        </p:spPr>
      </p:pic>
      <p:pic>
        <p:nvPicPr>
          <p:cNvPr id="9" name="Picture 8" descr="google-play-badge.png">
            <a:hlinkClick r:id="rId9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66800" y="5619750"/>
            <a:ext cx="1238250" cy="409575"/>
          </a:xfrm>
          <a:prstGeom prst="rect">
            <a:avLst/>
          </a:prstGeom>
        </p:spPr>
      </p:pic>
      <p:pic>
        <p:nvPicPr>
          <p:cNvPr id="10" name="Picture 9" descr="app-store-badge.png">
            <a:hlinkClick r:id="rId11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667000" y="5619750"/>
            <a:ext cx="127635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1457325"/>
            <a:ext cx="4495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Subscribe to the </a:t>
            </a:r>
            <a:r>
              <a:rPr lang="en-US" sz="2000" b="1" i="1" dirty="0" smtClean="0">
                <a:solidFill>
                  <a:srgbClr val="000000"/>
                </a:solidFill>
              </a:rPr>
              <a:t>ISO Newswire</a:t>
            </a:r>
            <a:endParaRPr lang="en-US" sz="1400" b="1" i="0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3"/>
              </a:rPr>
              <a:t>ISO Newswire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your source for regular news about ISO New England and the wholesale electricity industry within the six-state region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Log on to </a:t>
            </a:r>
            <a:r>
              <a:rPr lang="en-US" sz="2000" b="1" dirty="0" smtClean="0">
                <a:solidFill>
                  <a:srgbClr val="000000"/>
                </a:solidFill>
              </a:rPr>
              <a:t>ISO Express 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4"/>
              </a:rPr>
              <a:t>ISO Express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provides real-time data on New England’s wholesale electricity markets and power system operations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Follow the ISO on </a:t>
            </a:r>
            <a:r>
              <a:rPr lang="en-US" sz="2000" b="1" dirty="0" smtClean="0">
                <a:solidFill>
                  <a:srgbClr val="000000"/>
                </a:solidFill>
              </a:rPr>
              <a:t>Twitter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@</a:t>
            </a:r>
            <a:r>
              <a:rPr lang="en-US" sz="1400" i="1" kern="1200" baseline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isonewengland</a:t>
            </a:r>
            <a:endParaRPr lang="en-US" sz="1400" i="1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Download the </a:t>
            </a:r>
            <a:r>
              <a:rPr lang="en-US" sz="2000" b="1" dirty="0" smtClean="0">
                <a:solidFill>
                  <a:srgbClr val="000000"/>
                </a:solidFill>
              </a:rPr>
              <a:t>ISO to Go App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6"/>
              </a:rPr>
              <a:t>ISO to Go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a free mobile application that puts real-time wholesale electricity pricing and power grid information in the palm of your hand </a:t>
            </a:r>
          </a:p>
          <a:p>
            <a:pPr lvl="1"/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57200" y="358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For More Information…</a:t>
            </a:r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3642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838200"/>
            <a:ext cx="5334000" cy="5334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CBF76A-64FD-4C95-BFA7-41AAEC3D0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3200400"/>
            <a:ext cx="3880514" cy="84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5128"/>
            <a:ext cx="4038600" cy="476707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CBF76A-64FD-4C95-BFA7-41AAEC3D0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274"/>
            <a:ext cx="4040188" cy="4098925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0817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274"/>
            <a:ext cx="4041775" cy="409892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CBF76A-64FD-4C95-BFA7-41AAEC3D0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57200" y="1408176"/>
            <a:ext cx="8229600" cy="47625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CBF76A-64FD-4C95-BFA7-41AAEC3D0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transitio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2098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transitional slide: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5814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595959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pic>
        <p:nvPicPr>
          <p:cNvPr id="6" name="Picture 5" descr="ISO-PPT-Yellow-Foot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5525"/>
            <a:ext cx="9144000" cy="752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1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CBF76A-64FD-4C95-BFA7-41AAEC3D0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CBF76A-64FD-4C95-BFA7-41AAEC3D0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content (L)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CBF76A-64FD-4C95-BFA7-41AAEC3D0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pictur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405128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CBF76A-64FD-4C95-BFA7-41AAEC3D0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CBF76A-64FD-4C95-BFA7-41AAEC3D0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3560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435608"/>
            <a:ext cx="4041648" cy="476539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CBF76A-64FD-4C95-BFA7-41AAEC3D0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CBF76A-64FD-4C95-BFA7-41AAEC3D0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408176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CBF76A-64FD-4C95-BFA7-41AAEC3D0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content (L) &amp; smart art graphic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CBF76A-64FD-4C95-BFA7-41AAEC3D0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smart art graphic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CBF76A-64FD-4C95-BFA7-41AAEC3D0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question_text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4100" y="3057175"/>
            <a:ext cx="3718253" cy="743651"/>
          </a:xfrm>
          <a:prstGeom prst="rect">
            <a:avLst/>
          </a:prstGeom>
        </p:spPr>
      </p:pic>
      <p:pic>
        <p:nvPicPr>
          <p:cNvPr id="13" name="Picture 12" descr="blue_ques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1200429"/>
            <a:ext cx="2895238" cy="4457143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40CBF76A-64FD-4C95-BFA7-41AAEC3D0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content (L) &amp; media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CBF76A-64FD-4C95-BFA7-41AAEC3D0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media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CBF76A-64FD-4C95-BFA7-41AAEC3D0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content (L) &amp; clip 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CBF76A-64FD-4C95-BFA7-41AAEC3D0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clip 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57200" y="1408176"/>
            <a:ext cx="4041648" cy="476235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CBF76A-64FD-4C95-BFA7-41AAEC3D0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209801"/>
            <a:ext cx="7772400" cy="1362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cap="none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Topic Title (36pt)</a:t>
            </a:r>
            <a:endParaRPr lang="en-US" dirty="0"/>
          </a:p>
        </p:txBody>
      </p:sp>
      <p:sp>
        <p:nvSpPr>
          <p:cNvPr id="5" name="Subtitle 1.5"/>
          <p:cNvSpPr>
            <a:spLocks noGrp="1"/>
          </p:cNvSpPr>
          <p:nvPr>
            <p:ph type="body" idx="1" hasCustomPrompt="1"/>
          </p:nvPr>
        </p:nvSpPr>
        <p:spPr>
          <a:xfrm>
            <a:off x="685800" y="3581401"/>
            <a:ext cx="7772400" cy="15001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Topic (optional)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706880" y="5943600"/>
            <a:ext cx="7360920" cy="387191"/>
          </a:xfrm>
          <a:prstGeom prst="roundRect">
            <a:avLst>
              <a:gd name="adj" fmla="val 8861"/>
            </a:avLst>
          </a:prstGeom>
        </p:spPr>
        <p:txBody>
          <a:bodyPr/>
          <a:lstStyle>
            <a:lvl1pPr algn="r">
              <a:defRPr i="1"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CBF76A-64FD-4C95-BFA7-41AAEC3D0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575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mplate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79932" y="125581"/>
            <a:ext cx="4097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This template is intended for </a:t>
            </a:r>
            <a:r>
              <a:rPr lang="en-US" sz="1600" b="1" dirty="0" smtClean="0">
                <a:solidFill>
                  <a:srgbClr val="000000"/>
                </a:solidFill>
              </a:rPr>
              <a:t>ISO-NE CONFIDENTIAL </a:t>
            </a:r>
            <a:r>
              <a:rPr lang="en-US" sz="1600" b="0" dirty="0" smtClean="0">
                <a:solidFill>
                  <a:srgbClr val="000000"/>
                </a:solidFill>
              </a:rPr>
              <a:t>information</a:t>
            </a:r>
            <a:r>
              <a:rPr lang="en-US" sz="1600" dirty="0" smtClean="0">
                <a:solidFill>
                  <a:srgbClr val="000000"/>
                </a:solidFill>
              </a:rPr>
              <a:t>. It requires that you add</a:t>
            </a:r>
            <a:r>
              <a:rPr lang="en-US" sz="1600" baseline="0" dirty="0" smtClean="0">
                <a:solidFill>
                  <a:srgbClr val="000000"/>
                </a:solidFill>
              </a:rPr>
              <a:t> the applicable subcategory or, if no subcategory is needed, delete the placeholder</a:t>
            </a:r>
            <a:r>
              <a:rPr lang="en-US" sz="1600" dirty="0" smtClean="0">
                <a:solidFill>
                  <a:srgbClr val="000000"/>
                </a:solidFill>
              </a:rPr>
              <a:t>: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CBF76A-64FD-4C95-BFA7-41AAEC3D0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637E8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D2C783-583D-47C4-9F33-9EB4B47B6128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68" y="1223435"/>
            <a:ext cx="3063875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2988734" y="1132842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64610" y="1444097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Text Placeholder 8"/>
          <p:cNvSpPr txBox="1">
            <a:spLocks/>
          </p:cNvSpPr>
          <p:nvPr/>
        </p:nvSpPr>
        <p:spPr>
          <a:xfrm>
            <a:off x="787401" y="2218265"/>
            <a:ext cx="2759075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300" dirty="0" smtClean="0">
                <a:solidFill>
                  <a:srgbClr val="000000"/>
                </a:solidFill>
              </a:rPr>
              <a:t>Click the </a:t>
            </a:r>
            <a:r>
              <a:rPr lang="en-US" sz="1300" b="1" i="1" dirty="0" smtClean="0">
                <a:solidFill>
                  <a:srgbClr val="000000"/>
                </a:solidFill>
              </a:rPr>
              <a:t>View</a:t>
            </a:r>
            <a:r>
              <a:rPr lang="en-US" sz="1300" dirty="0" smtClean="0">
                <a:solidFill>
                  <a:srgbClr val="000000"/>
                </a:solidFill>
              </a:rPr>
              <a:t> tab</a:t>
            </a:r>
          </a:p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en-US" sz="1300" dirty="0" smtClean="0">
                <a:solidFill>
                  <a:srgbClr val="000000"/>
                </a:solidFill>
              </a:rPr>
              <a:t>Click the </a:t>
            </a:r>
            <a:r>
              <a:rPr lang="en-US" sz="1300" b="1" i="1" dirty="0" smtClean="0">
                <a:solidFill>
                  <a:srgbClr val="000000"/>
                </a:solidFill>
              </a:rPr>
              <a:t>Slide Master </a:t>
            </a:r>
            <a:r>
              <a:rPr lang="en-US" sz="1300" dirty="0" smtClean="0">
                <a:solidFill>
                  <a:srgbClr val="000000"/>
                </a:solidFill>
              </a:rPr>
              <a:t>button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4204" y="225214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84204" y="252222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4204" y="2842260"/>
            <a:ext cx="1599137" cy="106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8"/>
          <p:cNvSpPr txBox="1">
            <a:spLocks/>
          </p:cNvSpPr>
          <p:nvPr/>
        </p:nvSpPr>
        <p:spPr>
          <a:xfrm>
            <a:off x="2468562" y="2850986"/>
            <a:ext cx="1951038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In the left-hand pane scroll up to the first and largest of the slides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265365" y="2888244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1" name="Text Placeholder 8"/>
          <p:cNvSpPr txBox="1">
            <a:spLocks/>
          </p:cNvSpPr>
          <p:nvPr/>
        </p:nvSpPr>
        <p:spPr>
          <a:xfrm>
            <a:off x="2463799" y="3970020"/>
            <a:ext cx="1955801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1300" dirty="0" smtClean="0">
                <a:solidFill>
                  <a:srgbClr val="000000"/>
                </a:solidFill>
              </a:rPr>
              <a:t>Edit the footer to reflect the appropriate subcategory.</a:t>
            </a:r>
            <a:r>
              <a:rPr lang="en-US" sz="1300" baseline="0" dirty="0" smtClean="0">
                <a:solidFill>
                  <a:srgbClr val="000000"/>
                </a:solidFill>
              </a:rPr>
              <a:t> If no subcategory is needed, </a:t>
            </a:r>
            <a:r>
              <a:rPr lang="en-US" sz="1300" dirty="0" smtClean="0">
                <a:solidFill>
                  <a:srgbClr val="000000"/>
                </a:solidFill>
              </a:rPr>
              <a:t>delete the placeholder text box.</a:t>
            </a:r>
            <a:endParaRPr lang="en-US" sz="1300" baseline="0" dirty="0" smtClean="0">
              <a:solidFill>
                <a:srgbClr val="00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260602" y="3999658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4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231555"/>
            <a:ext cx="5715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Placeholder 8"/>
          <p:cNvSpPr txBox="1">
            <a:spLocks/>
          </p:cNvSpPr>
          <p:nvPr/>
        </p:nvSpPr>
        <p:spPr>
          <a:xfrm>
            <a:off x="2463799" y="5231555"/>
            <a:ext cx="2030943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300" dirty="0" smtClean="0">
                <a:solidFill>
                  <a:srgbClr val="000000"/>
                </a:solidFill>
              </a:rPr>
              <a:t>On the </a:t>
            </a:r>
            <a:r>
              <a:rPr lang="en-US" sz="1300" i="1" dirty="0" smtClean="0">
                <a:solidFill>
                  <a:srgbClr val="000000"/>
                </a:solidFill>
              </a:rPr>
              <a:t>Slide Maste</a:t>
            </a:r>
            <a:r>
              <a:rPr lang="en-US" sz="1300" dirty="0" smtClean="0">
                <a:solidFill>
                  <a:srgbClr val="000000"/>
                </a:solidFill>
              </a:rPr>
              <a:t>r ribbon, click</a:t>
            </a:r>
            <a:r>
              <a:rPr lang="en-US" sz="1300" baseline="0" dirty="0" smtClean="0">
                <a:solidFill>
                  <a:srgbClr val="000000"/>
                </a:solidFill>
              </a:rPr>
              <a:t> the </a:t>
            </a:r>
            <a:r>
              <a:rPr lang="en-US" sz="1300" b="1" i="1" baseline="0" dirty="0" smtClean="0">
                <a:solidFill>
                  <a:srgbClr val="000000"/>
                </a:solidFill>
              </a:rPr>
              <a:t>Close Master View</a:t>
            </a:r>
            <a:r>
              <a:rPr lang="en-US" sz="1300" baseline="0" dirty="0" smtClean="0">
                <a:solidFill>
                  <a:srgbClr val="000000"/>
                </a:solidFill>
              </a:rPr>
              <a:t> button</a:t>
            </a:r>
          </a:p>
          <a:p>
            <a:pPr marL="0" indent="0">
              <a:buFont typeface="Arial" pitchFamily="34" charset="0"/>
              <a:buNone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260602" y="5268813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0068" y="125581"/>
            <a:ext cx="4419600" cy="61990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758268" y="125580"/>
            <a:ext cx="4267200" cy="61990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6268" y="5862935"/>
            <a:ext cx="436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00000"/>
                </a:solidFill>
              </a:rPr>
              <a:t>Note: If using transitional slides,</a:t>
            </a:r>
            <a:r>
              <a:rPr lang="en-US" sz="1200" i="1" baseline="0" dirty="0" smtClean="0">
                <a:solidFill>
                  <a:srgbClr val="000000"/>
                </a:solidFill>
              </a:rPr>
              <a:t> you must also locate these within the Slide Master and edit the footer label accordingly</a:t>
            </a:r>
            <a:endParaRPr lang="en-US" sz="1200" i="1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29200" y="135466"/>
            <a:ext cx="3886200" cy="248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This template</a:t>
            </a:r>
            <a:r>
              <a:rPr lang="en-US" sz="1600" baseline="0" dirty="0" smtClean="0">
                <a:solidFill>
                  <a:srgbClr val="000000"/>
                </a:solidFill>
              </a:rPr>
              <a:t> contains a variety of slide options to support your presentation needs.  </a:t>
            </a:r>
          </a:p>
          <a:p>
            <a:endParaRPr lang="en-US" sz="1400" baseline="0" dirty="0" smtClean="0">
              <a:solidFill>
                <a:srgbClr val="000000"/>
              </a:solidFill>
            </a:endParaRPr>
          </a:p>
          <a:p>
            <a:r>
              <a:rPr lang="en-US" sz="1400" baseline="0" dirty="0" smtClean="0">
                <a:solidFill>
                  <a:srgbClr val="000000"/>
                </a:solidFill>
              </a:rPr>
              <a:t>To change a slide layout: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baseline="0" dirty="0" smtClean="0">
                <a:solidFill>
                  <a:srgbClr val="000000"/>
                </a:solidFill>
              </a:rPr>
              <a:t>Select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slide</a:t>
            </a:r>
            <a:r>
              <a:rPr lang="en-US" sz="1400" baseline="0" dirty="0" smtClean="0">
                <a:solidFill>
                  <a:srgbClr val="000000"/>
                </a:solidFill>
              </a:rPr>
              <a:t> you wish to change.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baseline="0" dirty="0" smtClean="0">
                <a:solidFill>
                  <a:srgbClr val="000000"/>
                </a:solidFill>
              </a:rPr>
              <a:t>In the PowerPoint ribbon, click to view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Home</a:t>
            </a:r>
            <a:r>
              <a:rPr lang="en-US" sz="1400" baseline="0" dirty="0" smtClean="0">
                <a:solidFill>
                  <a:srgbClr val="000000"/>
                </a:solidFill>
              </a:rPr>
              <a:t> tab.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Click the </a:t>
            </a:r>
            <a:r>
              <a:rPr lang="en-US" sz="1400" b="1" i="1" dirty="0" smtClean="0">
                <a:solidFill>
                  <a:srgbClr val="000000"/>
                </a:solidFill>
              </a:rPr>
              <a:t>Layout</a:t>
            </a:r>
            <a:r>
              <a:rPr lang="en-US" sz="1400" dirty="0" smtClean="0">
                <a:solidFill>
                  <a:srgbClr val="000000"/>
                </a:solidFill>
              </a:rPr>
              <a:t> button.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From</a:t>
            </a:r>
            <a:r>
              <a:rPr lang="en-US" sz="1400" baseline="0" dirty="0" smtClean="0">
                <a:solidFill>
                  <a:srgbClr val="000000"/>
                </a:solidFill>
              </a:rPr>
              <a:t> the window of layout options that appears, choose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desired layout</a:t>
            </a:r>
            <a:r>
              <a:rPr lang="en-US" sz="1400" baseline="0" dirty="0" smtClean="0">
                <a:solidFill>
                  <a:srgbClr val="000000"/>
                </a:solidFill>
              </a:rPr>
              <a:t>.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41" y="2891357"/>
            <a:ext cx="3632192" cy="174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44"/>
          <p:cNvSpPr/>
          <p:nvPr/>
        </p:nvSpPr>
        <p:spPr>
          <a:xfrm>
            <a:off x="5249342" y="14060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5249341" y="1866896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5249342" y="21336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4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5249341" y="1110197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5477942" y="27432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6400800" y="29419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7772400" y="3949703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4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029200" y="4812695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Note:</a:t>
            </a:r>
            <a:r>
              <a:rPr lang="en-US" sz="1600" baseline="0" dirty="0" smtClean="0">
                <a:solidFill>
                  <a:srgbClr val="000000"/>
                </a:solidFill>
              </a:rPr>
              <a:t> these same layout options are available to you when inserting a new slide.</a:t>
            </a:r>
            <a:endParaRPr lang="en-US" sz="1600" dirty="0" smtClean="0">
              <a:solidFill>
                <a:srgbClr val="000000"/>
              </a:solidFill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2" y="4006044"/>
            <a:ext cx="1755512" cy="39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42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mplate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0CBF76A-64FD-4C95-BFA7-41AAEC3D0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637E8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D2C783-583D-47C4-9F33-9EB4B47B6128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0068" y="125581"/>
            <a:ext cx="4419600" cy="61990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58268" y="125581"/>
            <a:ext cx="4267200" cy="61990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400" y="135466"/>
            <a:ext cx="2628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This template contains approved ISO-NE colors,</a:t>
            </a:r>
            <a:r>
              <a:rPr lang="en-US" sz="1400" baseline="0" dirty="0" smtClean="0">
                <a:solidFill>
                  <a:srgbClr val="000000"/>
                </a:solidFill>
              </a:rPr>
              <a:t> which can be accessed from any color palette (e.g., font color, shape fill):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51402" y="152400"/>
            <a:ext cx="4097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This template contains approved font</a:t>
            </a:r>
            <a:r>
              <a:rPr lang="en-US" sz="1800" baseline="0" dirty="0" smtClean="0">
                <a:solidFill>
                  <a:srgbClr val="000000"/>
                </a:solidFill>
              </a:rPr>
              <a:t> size and style which will be automatically applied. 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69937" y="1143000"/>
            <a:ext cx="4038070" cy="2438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>
              <a:spcBef>
                <a:spcPts val="600"/>
              </a:spcBef>
            </a:pPr>
            <a:r>
              <a:rPr lang="en-US" sz="2800" b="1" baseline="0" dirty="0" smtClean="0">
                <a:solidFill>
                  <a:srgbClr val="000000"/>
                </a:solidFill>
              </a:rPr>
              <a:t>Slide Title – Calibri 28</a:t>
            </a:r>
          </a:p>
          <a:p>
            <a:pPr algn="r">
              <a:spcBef>
                <a:spcPts val="600"/>
              </a:spcBef>
            </a:pPr>
            <a:r>
              <a:rPr lang="en-US" sz="2400" baseline="0" dirty="0" smtClean="0">
                <a:solidFill>
                  <a:srgbClr val="000000"/>
                </a:solidFill>
              </a:rPr>
              <a:t>Content Title/Bullet 1 – Calibri 24</a:t>
            </a:r>
            <a:endParaRPr lang="en-US" baseline="0" dirty="0" smtClean="0">
              <a:solidFill>
                <a:srgbClr val="000000"/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sz="2000" baseline="0" dirty="0" smtClean="0">
                <a:solidFill>
                  <a:srgbClr val="000000"/>
                </a:solidFill>
              </a:rPr>
              <a:t>Content Text/Bullet 2 – Calibri 20</a:t>
            </a:r>
            <a:endParaRPr lang="en-US" baseline="0" dirty="0" smtClean="0">
              <a:solidFill>
                <a:srgbClr val="000000"/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baseline="0" dirty="0" smtClean="0">
                <a:solidFill>
                  <a:srgbClr val="000000"/>
                </a:solidFill>
              </a:rPr>
              <a:t>Chart Content/Bullet 3 – Calibri18</a:t>
            </a:r>
          </a:p>
          <a:p>
            <a:pPr algn="r">
              <a:spcBef>
                <a:spcPts val="600"/>
              </a:spcBef>
            </a:pPr>
            <a:r>
              <a:rPr lang="en-US" sz="1600" baseline="0" dirty="0" smtClean="0">
                <a:solidFill>
                  <a:srgbClr val="000000"/>
                </a:solidFill>
              </a:rPr>
              <a:t>Bullet 4 &amp; Bullet 5 – Calibri 16</a:t>
            </a:r>
            <a:endParaRPr lang="en-US" baseline="0" dirty="0" smtClean="0">
              <a:solidFill>
                <a:srgbClr val="000000"/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sz="1600" b="0" baseline="0" dirty="0" smtClean="0">
                <a:solidFill>
                  <a:srgbClr val="000000"/>
                </a:solidFill>
              </a:rPr>
              <a:t>Slide Number – Calibri 14</a:t>
            </a:r>
          </a:p>
          <a:p>
            <a:pPr algn="r">
              <a:spcBef>
                <a:spcPts val="600"/>
              </a:spcBef>
            </a:pPr>
            <a:endParaRPr lang="en-US" sz="1600" b="0" baseline="0" dirty="0" smtClean="0">
              <a:solidFill>
                <a:srgbClr val="0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330200"/>
            <a:ext cx="1562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517935"/>
              </p:ext>
            </p:extLst>
          </p:nvPr>
        </p:nvGraphicFramePr>
        <p:xfrm>
          <a:off x="228600" y="1092200"/>
          <a:ext cx="4165068" cy="52120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812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Color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RGB Value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23.149.210</a:t>
                      </a:r>
                    </a:p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Blue: Use as primary color for headers and accents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251.185.47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Yellow: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246.137.32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Orange: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236.51.37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Red: Use as an accent color</a:t>
                      </a:r>
                    </a:p>
                    <a:p>
                      <a:pPr algn="l"/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133.85.161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Purple: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119.189.42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Green: Use as an accent color</a:t>
                      </a:r>
                    </a:p>
                    <a:p>
                      <a:pPr algn="l"/>
                      <a:endParaRPr lang="en-US" sz="12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109.207.246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Light Blue: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30.106.154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</a:t>
                      </a:r>
                      <a:r>
                        <a:rPr lang="en-US" sz="1200" b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Dark Blue: </a:t>
                      </a:r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Use as an accent color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98.119.127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Gray: Use as a secondary font color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0.0.0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Black: Use as a primary font color</a:t>
                      </a:r>
                    </a:p>
                    <a:p>
                      <a:pPr algn="l"/>
                      <a:endParaRPr lang="en-US" sz="12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255.255.255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White: Use as needed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876800" y="3581400"/>
            <a:ext cx="419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800" b="0" baseline="0" dirty="0" smtClean="0">
                <a:solidFill>
                  <a:srgbClr val="000000"/>
                </a:solidFill>
              </a:rPr>
              <a:t>Font within the presentation will appear black by default, but may be changed to ISO gray if desired.</a:t>
            </a:r>
            <a:endParaRPr lang="en-US" sz="18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283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so transitio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2098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transitional slide: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5814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595959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E1C90-9107-46A6-857E-1E185121F7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48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57200" y="1600200"/>
            <a:ext cx="8229600" cy="441960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40CBF76A-64FD-4C95-BFA7-41AAEC3D0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287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so transitio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2098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transitional slide: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5814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595959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E1C90-9107-46A6-857E-1E185121F7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CBF76A-64FD-4C95-BFA7-41AAEC3D0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489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287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489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287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48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77850" y="2343150"/>
            <a:ext cx="7732713" cy="1295400"/>
          </a:xfrm>
        </p:spPr>
        <p:txBody>
          <a:bodyPr/>
          <a:lstStyle>
            <a:lvl1pPr>
              <a:defRPr>
                <a:solidFill>
                  <a:srgbClr val="F9AF1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88963" y="4322763"/>
            <a:ext cx="7042150" cy="777875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F9AF1C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05625" y="6413500"/>
            <a:ext cx="209550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FF587-0796-4ABF-80FB-59575D5265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287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so transitio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2098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transitional slide: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5814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595959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E1C90-9107-46A6-857E-1E185121F7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CBF76A-64FD-4C95-BFA7-41AAEC3D0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489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287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so transitio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2098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transitional slide: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5814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595959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E1C90-9107-46A6-857E-1E185121F7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E1C90-9107-46A6-857E-1E185121F7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CBF76A-64FD-4C95-BFA7-41AAEC3D0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489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287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so transitio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2098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transitional slide: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5814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595959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E1C90-9107-46A6-857E-1E185121F7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CBF76A-64FD-4C95-BFA7-41AAEC3D0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489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287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so transitio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2098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transitional slide: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5814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595959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E1C90-9107-46A6-857E-1E185121F7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CBF76A-64FD-4C95-BFA7-41AAEC3D0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489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287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489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287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489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287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48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transitio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900856" y="6467127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rgbClr val="637E8E"/>
                </a:solidFill>
              </a:rPr>
              <a:t>ISO-NE CONFIDENTIAL</a:t>
            </a:r>
            <a:endParaRPr lang="en-US" sz="800" b="1" dirty="0">
              <a:solidFill>
                <a:srgbClr val="637E8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CONFIDENTIAL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CBF76A-64FD-4C95-BFA7-41AAEC3D0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287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489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287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489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2875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489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287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489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2875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48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transitio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6" name="Picture 5" descr="ISO049-PowerPoint-d1-revised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0216"/>
            <a:ext cx="9144000" cy="567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CONFIDENTIAL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CBF76A-64FD-4C95-BFA7-41AAEC3D0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65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2875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489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2875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4898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287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4898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2875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transitio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900856" y="6467127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rgbClr val="637E8E"/>
                </a:solidFill>
              </a:rPr>
              <a:t>ISO-NE INTERNAL USE</a:t>
            </a:r>
            <a:endParaRPr lang="en-US" sz="800" b="1" dirty="0">
              <a:solidFill>
                <a:srgbClr val="637E8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CBF76A-64FD-4C95-BFA7-41AAEC3D0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transitio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6" name="Picture 5" descr="ISO049-PowerPoint-d1-revised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0216"/>
            <a:ext cx="9144000" cy="567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CBF76A-64FD-4C95-BFA7-41AAEC3D0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65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heme" Target="../theme/theme14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theme" Target="../theme/theme17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theme" Target="../theme/theme18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theme" Target="../theme/theme1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34" Type="http://schemas.openxmlformats.org/officeDocument/2006/relationships/image" Target="../media/image7.png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35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31" Type="http://schemas.openxmlformats.org/officeDocument/2006/relationships/slideLayout" Target="../slideLayouts/slideLayout37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slideLayout" Target="../slideLayouts/slideLayout36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theme" Target="../theme/theme20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theme" Target="../theme/theme21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slideLayout" Target="../slideLayouts/slideLayout114.xml"/><Relationship Id="rId26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99.xml"/><Relationship Id="rId21" Type="http://schemas.openxmlformats.org/officeDocument/2006/relationships/slideLayout" Target="../slideLayouts/slideLayout117.xml"/><Relationship Id="rId34" Type="http://schemas.openxmlformats.org/officeDocument/2006/relationships/image" Target="../media/image7.png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5" Type="http://schemas.openxmlformats.org/officeDocument/2006/relationships/slideLayout" Target="../slideLayouts/slideLayout121.xml"/><Relationship Id="rId33" Type="http://schemas.openxmlformats.org/officeDocument/2006/relationships/theme" Target="../theme/theme22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20" Type="http://schemas.openxmlformats.org/officeDocument/2006/relationships/slideLayout" Target="../slideLayouts/slideLayout116.xml"/><Relationship Id="rId29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24" Type="http://schemas.openxmlformats.org/officeDocument/2006/relationships/slideLayout" Target="../slideLayouts/slideLayout120.xml"/><Relationship Id="rId32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23" Type="http://schemas.openxmlformats.org/officeDocument/2006/relationships/slideLayout" Target="../slideLayouts/slideLayout119.xml"/><Relationship Id="rId28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06.xml"/><Relationship Id="rId19" Type="http://schemas.openxmlformats.org/officeDocument/2006/relationships/slideLayout" Target="../slideLayouts/slideLayout115.xml"/><Relationship Id="rId31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Relationship Id="rId22" Type="http://schemas.openxmlformats.org/officeDocument/2006/relationships/slideLayout" Target="../slideLayouts/slideLayout118.xml"/><Relationship Id="rId27" Type="http://schemas.openxmlformats.org/officeDocument/2006/relationships/slideLayout" Target="../slideLayouts/slideLayout123.xml"/><Relationship Id="rId30" Type="http://schemas.openxmlformats.org/officeDocument/2006/relationships/slideLayout" Target="../slideLayouts/slideLayout126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theme" Target="../theme/theme23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48412"/>
            <a:ext cx="9143991" cy="509587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40CBF76A-64FD-4C95-BFA7-41AAEC3D0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5" r:id="rId3"/>
    <p:sldLayoutId id="2147484218" r:id="rId4"/>
    <p:sldLayoutId id="2147484233" r:id="rId5"/>
    <p:sldLayoutId id="2147484234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59595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8229600" cy="4694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00856" y="6705600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CONFIDENTIAL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4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1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8229600" cy="4694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00856" y="6705600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CONFIDENTIAL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4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1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8229600" cy="4694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00856" y="6705600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CONFIDENTIAL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4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6" r:id="rId1"/>
    <p:sldLayoutId id="2147484317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8229600" cy="4694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00856" y="6705600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CONFIDENTIAL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4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9" r:id="rId1"/>
    <p:sldLayoutId id="214748432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8229600" cy="4694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00856" y="6705600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CONFIDENTIAL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4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2" r:id="rId1"/>
    <p:sldLayoutId id="214748432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8229600" cy="4694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00856" y="6705600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CONFIDENTIAL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4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5" r:id="rId1"/>
    <p:sldLayoutId id="2147484326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8229600" cy="4694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00856" y="6705600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CONFIDENTIAL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4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29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8229600" cy="4694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00856" y="6705600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CONFIDENTIAL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4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33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8229600" cy="4694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00856" y="6705600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CONFIDENTIAL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4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4" r:id="rId1"/>
    <p:sldLayoutId id="2147484335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8229600" cy="4694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00856" y="6705600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CONFIDENTIAL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4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7" r:id="rId1"/>
    <p:sldLayoutId id="214748433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290650"/>
            <a:ext cx="9143992" cy="5673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CBF76A-64FD-4C95-BFA7-41AAEC3D0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00856" y="6329046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CONFIDENTIAL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37" r:id="rId2"/>
    <p:sldLayoutId id="214748423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45" r:id="rId10"/>
    <p:sldLayoutId id="2147484246" r:id="rId11"/>
    <p:sldLayoutId id="2147484247" r:id="rId12"/>
    <p:sldLayoutId id="2147484248" r:id="rId13"/>
    <p:sldLayoutId id="2147484249" r:id="rId14"/>
    <p:sldLayoutId id="2147484250" r:id="rId15"/>
    <p:sldLayoutId id="2147484251" r:id="rId16"/>
    <p:sldLayoutId id="2147484252" r:id="rId17"/>
    <p:sldLayoutId id="2147484253" r:id="rId18"/>
    <p:sldLayoutId id="2147484254" r:id="rId19"/>
    <p:sldLayoutId id="2147484255" r:id="rId20"/>
    <p:sldLayoutId id="2147484256" r:id="rId21"/>
    <p:sldLayoutId id="2147484257" r:id="rId22"/>
    <p:sldLayoutId id="2147484258" r:id="rId23"/>
    <p:sldLayoutId id="2147484259" r:id="rId24"/>
    <p:sldLayoutId id="2147484260" r:id="rId25"/>
    <p:sldLayoutId id="2147484261" r:id="rId26"/>
    <p:sldLayoutId id="2147484262" r:id="rId27"/>
    <p:sldLayoutId id="2147484263" r:id="rId28"/>
    <p:sldLayoutId id="2147484264" r:id="rId29"/>
    <p:sldLayoutId id="2147484265" r:id="rId30"/>
    <p:sldLayoutId id="2147484266" r:id="rId31"/>
    <p:sldLayoutId id="2147484267" r:id="rId3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8229600" cy="4694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00856" y="6705600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CONFIDENTIAL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4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0" r:id="rId1"/>
    <p:sldLayoutId id="214748434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8229600" cy="4694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00856" y="6705600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CONFIDENTIAL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4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290650"/>
            <a:ext cx="9143992" cy="5673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CBF76A-64FD-4C95-BFA7-41AAEC3D0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00856" y="6329046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6" r:id="rId1"/>
    <p:sldLayoutId id="2147484347" r:id="rId2"/>
    <p:sldLayoutId id="2147484348" r:id="rId3"/>
    <p:sldLayoutId id="2147484349" r:id="rId4"/>
    <p:sldLayoutId id="2147484350" r:id="rId5"/>
    <p:sldLayoutId id="2147484351" r:id="rId6"/>
    <p:sldLayoutId id="2147484352" r:id="rId7"/>
    <p:sldLayoutId id="2147484353" r:id="rId8"/>
    <p:sldLayoutId id="2147484354" r:id="rId9"/>
    <p:sldLayoutId id="2147484355" r:id="rId10"/>
    <p:sldLayoutId id="2147484356" r:id="rId11"/>
    <p:sldLayoutId id="2147484357" r:id="rId12"/>
    <p:sldLayoutId id="2147484358" r:id="rId13"/>
    <p:sldLayoutId id="2147484359" r:id="rId14"/>
    <p:sldLayoutId id="2147484360" r:id="rId15"/>
    <p:sldLayoutId id="2147484361" r:id="rId16"/>
    <p:sldLayoutId id="2147484362" r:id="rId17"/>
    <p:sldLayoutId id="2147484363" r:id="rId18"/>
    <p:sldLayoutId id="2147484364" r:id="rId19"/>
    <p:sldLayoutId id="2147484365" r:id="rId20"/>
    <p:sldLayoutId id="2147484366" r:id="rId21"/>
    <p:sldLayoutId id="2147484367" r:id="rId22"/>
    <p:sldLayoutId id="2147484368" r:id="rId23"/>
    <p:sldLayoutId id="2147484369" r:id="rId24"/>
    <p:sldLayoutId id="2147484370" r:id="rId25"/>
    <p:sldLayoutId id="2147484371" r:id="rId26"/>
    <p:sldLayoutId id="2147484372" r:id="rId27"/>
    <p:sldLayoutId id="2147484373" r:id="rId28"/>
    <p:sldLayoutId id="2147484374" r:id="rId29"/>
    <p:sldLayoutId id="2147484375" r:id="rId30"/>
    <p:sldLayoutId id="2147484377" r:id="rId31"/>
    <p:sldLayoutId id="2147484381" r:id="rId3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8229600" cy="4694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00856" y="6705600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4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9" r:id="rId1"/>
    <p:sldLayoutId id="214748438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8229600" cy="4694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00856" y="6705600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CONFIDENTIAL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4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270" r:id="rId2"/>
    <p:sldLayoutId id="2147484271" r:id="rId3"/>
    <p:sldLayoutId id="2147484272" r:id="rId4"/>
    <p:sldLayoutId id="2147484273" r:id="rId5"/>
    <p:sldLayoutId id="2147484274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8229600" cy="4694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00856" y="6705600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CONFIDENTIAL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4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6" r:id="rId1"/>
    <p:sldLayoutId id="2147484277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8229600" cy="4694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00856" y="6705600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CONFIDENTIAL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4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  <p:sldLayoutId id="214748428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8229600" cy="4694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00856" y="6705600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CONFIDENTIAL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4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94" r:id="rId3"/>
    <p:sldLayoutId id="2147484295" r:id="rId4"/>
    <p:sldLayoutId id="2147484296" r:id="rId5"/>
    <p:sldLayoutId id="214748429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8229600" cy="4694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00856" y="6705600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CONFIDENTIAL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4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90" r:id="rId3"/>
    <p:sldLayoutId id="2147484291" r:id="rId4"/>
    <p:sldLayoutId id="2147484292" r:id="rId5"/>
    <p:sldLayoutId id="2147484293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8229600" cy="4694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00856" y="6705600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CONFIDENTIAL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4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8" r:id="rId1"/>
    <p:sldLayoutId id="2147484289" r:id="rId2"/>
    <p:sldLayoutId id="2147484301" r:id="rId3"/>
    <p:sldLayoutId id="2147484302" r:id="rId4"/>
    <p:sldLayoutId id="2147484303" r:id="rId5"/>
    <p:sldLayoutId id="2147484304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8229600" cy="4694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00856" y="6705600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CONFIDENTIAL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4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9" r:id="rId1"/>
    <p:sldLayoutId id="2147484300" r:id="rId2"/>
    <p:sldLayoutId id="2147484305" r:id="rId3"/>
    <p:sldLayoutId id="2147484306" r:id="rId4"/>
    <p:sldLayoutId id="2147484307" r:id="rId5"/>
    <p:sldLayoutId id="2147484308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o-ne.com/static-assets/documents/2019/06/adcr_availabilityassumptions_final.pptx" TargetMode="External"/><Relationship Id="rId1" Type="http://schemas.openxmlformats.org/officeDocument/2006/relationships/slideLayout" Target="../slideLayouts/slideLayout1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1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o-ne.com/static-assets/documents/2018/03/fca_15_market_timeline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7.xml"/><Relationship Id="rId4" Type="http://schemas.openxmlformats.org/officeDocument/2006/relationships/hyperlink" Target="https://www.iso-ne.com/markets-operations/markets/forward-capacity-market/?document-type=FCM%20Auction%20Calendars&amp;sort=normalized_document_title_s.asc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April 22, 2020 | </a:t>
            </a:r>
            <a:r>
              <a:rPr lang="en-US" dirty="0" err="1" smtClean="0"/>
              <a:t>webex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Manasa Kotha	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For </a:t>
            </a:r>
            <a:r>
              <a:rPr lang="en-US" dirty="0"/>
              <a:t>the Forward Capacity Market Auctions to be </a:t>
            </a:r>
            <a:r>
              <a:rPr lang="en-US" dirty="0" smtClean="0"/>
              <a:t>conducted </a:t>
            </a:r>
            <a:r>
              <a:rPr lang="en-US" dirty="0"/>
              <a:t>in 2021 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ICR-Related Values Development Schedule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SENIOR ENGINEER, Resource Studies and Assessment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 Box 11"/>
          <p:cNvSpPr txBox="1">
            <a:spLocks noChangeArrowheads="1"/>
          </p:cNvSpPr>
          <p:nvPr/>
        </p:nvSpPr>
        <p:spPr bwMode="gray">
          <a:xfrm>
            <a:off x="25400" y="2929952"/>
            <a:ext cx="9144000" cy="76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4400" b="1">
              <a:solidFill>
                <a:srgbClr val="F9AF1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75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</a:t>
            </a:r>
            <a:r>
              <a:rPr lang="en-US" dirty="0" smtClean="0"/>
              <a:t>I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Details of PSPC Meeting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Tentative</a:t>
            </a:r>
            <a:r>
              <a:rPr lang="en-US" dirty="0" smtClean="0"/>
              <a:t> Agenda </a:t>
            </a:r>
            <a:r>
              <a:rPr lang="en-US" dirty="0"/>
              <a:t>Items</a:t>
            </a:r>
          </a:p>
        </p:txBody>
      </p:sp>
    </p:spTree>
    <p:extLst>
      <p:ext uri="{BB962C8B-B14F-4D97-AF65-F5344CB8AC3E}">
        <p14:creationId xmlns:p14="http://schemas.microsoft.com/office/powerpoint/2010/main" val="228040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 28 PSPC Meeting Agenda Items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4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Review the FCA 15 objective criteria testing for Capacity Zone determinations</a:t>
            </a:r>
          </a:p>
          <a:p>
            <a:r>
              <a:rPr lang="en-US" dirty="0" smtClean="0"/>
              <a:t>Review the summer 2019 and winter 2019-2020 DR performance</a:t>
            </a:r>
          </a:p>
          <a:p>
            <a:r>
              <a:rPr lang="en-US" dirty="0" smtClean="0"/>
              <a:t>Review the impact of heating and transportation electrification forecast on ICR-Related Values</a:t>
            </a:r>
          </a:p>
          <a:p>
            <a:r>
              <a:rPr lang="en-US" dirty="0"/>
              <a:t>Provide aggregate BTM PV MWs by Load Zone</a:t>
            </a:r>
          </a:p>
          <a:p>
            <a:r>
              <a:rPr lang="en-US" dirty="0" smtClean="0"/>
              <a:t>Present the updated data related to ADCR performance based on the new methodology discussed at the June 20, 2019 PSPC meeting*</a:t>
            </a:r>
          </a:p>
          <a:p>
            <a:pPr marL="0" indent="0">
              <a:buNone/>
            </a:pPr>
            <a:endParaRPr lang="en-US" strike="sngStrike" dirty="0" smtClean="0">
              <a:solidFill>
                <a:srgbClr val="FF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34400" y="6365882"/>
            <a:ext cx="381000" cy="263518"/>
          </a:xfrm>
        </p:spPr>
        <p:txBody>
          <a:bodyPr/>
          <a:lstStyle/>
          <a:p>
            <a:fld id="{D5FE1C90-9107-46A6-857E-1E185121F78B}" type="slidenum">
              <a:rPr lang="en-US" smtClean="0">
                <a:latin typeface="+mn-lt"/>
              </a:rPr>
              <a:pPr/>
              <a:t>12</a:t>
            </a:fld>
            <a:endParaRPr lang="en-US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1971" y="5888854"/>
            <a:ext cx="864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*</a:t>
            </a:r>
            <a:r>
              <a:rPr lang="en-US" sz="1600" dirty="0" smtClean="0">
                <a:solidFill>
                  <a:srgbClr val="FF0000"/>
                </a:solidFill>
                <a:hlinkClick r:id="rId2"/>
              </a:rPr>
              <a:t>https</a:t>
            </a:r>
            <a:r>
              <a:rPr lang="en-US" sz="1600" dirty="0">
                <a:solidFill>
                  <a:srgbClr val="FF0000"/>
                </a:solidFill>
                <a:hlinkClick r:id="rId2"/>
              </a:rPr>
              <a:t>://</a:t>
            </a:r>
            <a:r>
              <a:rPr lang="en-US" sz="1600" dirty="0" smtClean="0">
                <a:solidFill>
                  <a:srgbClr val="FF0000"/>
                </a:solidFill>
                <a:hlinkClick r:id="rId2"/>
              </a:rPr>
              <a:t>www.iso-ne.com/static-assets/documents/2019/06/adcr_availabilityassumptions_final.pptx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8962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June 30 PSPC Meeting Agenda Items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assumptions to be used in the FCA 15 ICR-Related Values calculations </a:t>
            </a:r>
          </a:p>
          <a:p>
            <a:pPr lvl="1"/>
            <a:r>
              <a:rPr lang="en-US" dirty="0" smtClean="0"/>
              <a:t>Load forecast</a:t>
            </a:r>
          </a:p>
          <a:p>
            <a:pPr lvl="1"/>
            <a:r>
              <a:rPr lang="en-US" dirty="0" smtClean="0"/>
              <a:t>Qualified Existing Capacity Resources for FCA 15</a:t>
            </a:r>
          </a:p>
          <a:p>
            <a:pPr lvl="1"/>
            <a:r>
              <a:rPr lang="en-US" dirty="0" smtClean="0"/>
              <a:t>Generating Capacity Resources availability (</a:t>
            </a:r>
            <a:r>
              <a:rPr lang="en-US" dirty="0" err="1" smtClean="0"/>
              <a:t>EFORd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and maintenance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w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eeks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DR availability</a:t>
            </a:r>
          </a:p>
          <a:p>
            <a:pPr lvl="1"/>
            <a:r>
              <a:rPr lang="en-US" dirty="0" smtClean="0"/>
              <a:t>Load relief from OP-4 action relating to 5% voltage reduction</a:t>
            </a:r>
          </a:p>
          <a:p>
            <a:pPr lvl="1"/>
            <a:r>
              <a:rPr lang="en-US" dirty="0" smtClean="0"/>
              <a:t>External transmission interface availabilities</a:t>
            </a:r>
          </a:p>
          <a:p>
            <a:r>
              <a:rPr lang="en-US" dirty="0" smtClean="0"/>
              <a:t>Review assumptions for the FCA 15 tie benefits study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34400" y="6365882"/>
            <a:ext cx="381000" cy="263518"/>
          </a:xfrm>
        </p:spPr>
        <p:txBody>
          <a:bodyPr/>
          <a:lstStyle/>
          <a:p>
            <a:fld id="{D5FE1C90-9107-46A6-857E-1E185121F78B}" type="slidenum">
              <a:rPr lang="en-US" smtClean="0">
                <a:latin typeface="+mn-lt"/>
              </a:rPr>
              <a:pPr/>
              <a:t>13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501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July 28 PSPC Meeting Agenda Items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results of FCA 15 tie benefits study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34400" y="6365882"/>
            <a:ext cx="381000" cy="263518"/>
          </a:xfrm>
        </p:spPr>
        <p:txBody>
          <a:bodyPr/>
          <a:lstStyle/>
          <a:p>
            <a:fld id="{D5FE1C90-9107-46A6-857E-1E185121F78B}" type="slidenum">
              <a:rPr lang="en-US" smtClean="0">
                <a:latin typeface="+mn-lt"/>
              </a:rPr>
              <a:pPr/>
              <a:t>14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074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August </a:t>
            </a:r>
            <a:r>
              <a:rPr lang="en-US" dirty="0" smtClean="0"/>
              <a:t>25 PSPC Meeting Agenda Items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/>
              <a:t>Review </a:t>
            </a:r>
            <a:r>
              <a:rPr lang="en-US" sz="2400" dirty="0"/>
              <a:t>proposed ICR-Related Values for FCA 15</a:t>
            </a:r>
          </a:p>
          <a:p>
            <a:r>
              <a:rPr lang="en-US" dirty="0" smtClean="0"/>
              <a:t>Assumptions related </a:t>
            </a:r>
            <a:r>
              <a:rPr lang="en-US" dirty="0"/>
              <a:t>to </a:t>
            </a:r>
            <a:r>
              <a:rPr lang="en-US" dirty="0" smtClean="0"/>
              <a:t>ARAs ICR-Related Values development</a:t>
            </a:r>
          </a:p>
          <a:p>
            <a:pPr lvl="1"/>
            <a:r>
              <a:rPr lang="en-US" dirty="0" smtClean="0"/>
              <a:t>Review load</a:t>
            </a:r>
            <a:r>
              <a:rPr lang="en-US" dirty="0"/>
              <a:t>, resource and availability assumptions for </a:t>
            </a:r>
            <a:r>
              <a:rPr lang="en-US" dirty="0" smtClean="0"/>
              <a:t>all three ARA </a:t>
            </a:r>
            <a:r>
              <a:rPr lang="en-US" dirty="0"/>
              <a:t>ICR-Related Values calculations</a:t>
            </a:r>
          </a:p>
          <a:p>
            <a:pPr lvl="1"/>
            <a:r>
              <a:rPr lang="en-US" dirty="0"/>
              <a:t>Review of assumptions for the </a:t>
            </a:r>
            <a:r>
              <a:rPr lang="en-US" dirty="0" smtClean="0"/>
              <a:t>2021-2022 </a:t>
            </a:r>
            <a:r>
              <a:rPr lang="en-US" dirty="0"/>
              <a:t>ARA 3 tie benefits </a:t>
            </a:r>
            <a:r>
              <a:rPr lang="en-US" dirty="0" smtClean="0"/>
              <a:t>study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0400" y="56388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+mn-lt"/>
              </a:rPr>
              <a:t>*</a:t>
            </a: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Subsequent to the PSPC meeting, </a:t>
            </a:r>
            <a:r>
              <a:rPr lang="en-US" sz="1400" dirty="0">
                <a:solidFill>
                  <a:srgbClr val="000000"/>
                </a:solidFill>
                <a:latin typeface="+mn-lt"/>
              </a:rPr>
              <a:t>the RC </a:t>
            </a: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will </a:t>
            </a:r>
            <a:r>
              <a:rPr lang="en-US" sz="1400" dirty="0">
                <a:solidFill>
                  <a:srgbClr val="000000"/>
                </a:solidFill>
                <a:latin typeface="+mn-lt"/>
              </a:rPr>
              <a:t>review the ICR-Related Values </a:t>
            </a: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for FCA </a:t>
            </a:r>
            <a:r>
              <a:rPr lang="en-US" sz="1400" dirty="0">
                <a:solidFill>
                  <a:srgbClr val="000000"/>
                </a:solidFill>
                <a:latin typeface="+mn-lt"/>
              </a:rPr>
              <a:t>15 on </a:t>
            </a: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September 1 and September </a:t>
            </a:r>
            <a:r>
              <a:rPr lang="en-US" sz="1400" dirty="0">
                <a:solidFill>
                  <a:srgbClr val="000000"/>
                </a:solidFill>
                <a:latin typeface="+mn-lt"/>
              </a:rPr>
              <a:t>23 and </a:t>
            </a: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the PC will review on October 1</a:t>
            </a:r>
            <a:endParaRPr lang="en-US" sz="1400" strike="sngStrike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34400" y="6365882"/>
            <a:ext cx="381000" cy="263518"/>
          </a:xfrm>
        </p:spPr>
        <p:txBody>
          <a:bodyPr/>
          <a:lstStyle/>
          <a:p>
            <a:fld id="{D5FE1C90-9107-46A6-857E-1E185121F78B}" type="slidenum">
              <a:rPr lang="en-US" smtClean="0">
                <a:latin typeface="+mn-lt"/>
              </a:rPr>
              <a:pPr/>
              <a:t>15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744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September 8 PSPC Meeting Agenda Items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5300" y="914400"/>
            <a:ext cx="8229600" cy="33528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Review the 2020-2021 ARA 3 tie benefits study results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FE1C90-9107-46A6-857E-1E185121F78B}" type="slidenum">
              <a:rPr lang="en-US" smtClean="0">
                <a:latin typeface="+mn-lt"/>
              </a:rPr>
              <a:pPr/>
              <a:t>16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454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October 8 PSPC Meeting Agenda Items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590800"/>
          </a:xfrm>
        </p:spPr>
        <p:txBody>
          <a:bodyPr/>
          <a:lstStyle/>
          <a:p>
            <a:r>
              <a:rPr lang="en-US" dirty="0" smtClean="0"/>
              <a:t>Review the estimated hours of system operating reserve deficiency for the 2024-2025 Capacity Commitment Period</a:t>
            </a:r>
          </a:p>
          <a:p>
            <a:r>
              <a:rPr lang="en-US" dirty="0" smtClean="0"/>
              <a:t>Review proposed ICR-Related Values for all three ARAs*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FE1C90-9107-46A6-857E-1E185121F78B}" type="slidenum">
              <a:rPr lang="en-US" smtClean="0">
                <a:latin typeface="+mn-lt"/>
              </a:rPr>
              <a:pPr/>
              <a:t>17</a:t>
            </a:fld>
            <a:endParaRPr lang="en-US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0400" y="56388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*Subsequent to the PSPC meeting, the RC and PC will review the ICR-Related Values for all three ARAs on October 20 and November 5, respectively</a:t>
            </a:r>
            <a:endParaRPr lang="en-US" sz="14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594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Appendix II 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Acronyms </a:t>
            </a:r>
            <a:r>
              <a:rPr lang="en-US" dirty="0"/>
              <a:t>for ICR-Related </a:t>
            </a:r>
            <a:r>
              <a:rPr lang="en-US" dirty="0" smtClean="0"/>
              <a:t>Values*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5943600"/>
            <a:ext cx="571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*</a:t>
            </a:r>
            <a:r>
              <a:rPr lang="en-US" sz="1400" dirty="0">
                <a:solidFill>
                  <a:srgbClr val="000000"/>
                </a:solidFill>
                <a:latin typeface="+mn-lt"/>
              </a:rPr>
              <a:t>Not all acronyms are used in this </a:t>
            </a: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presentation</a:t>
            </a:r>
            <a:endParaRPr lang="en-US" sz="14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456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Acronyms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07425" cy="54864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ADCR – Active Demand Capacity Resource</a:t>
            </a:r>
          </a:p>
          <a:p>
            <a:r>
              <a:rPr lang="en-US" dirty="0" smtClean="0"/>
              <a:t>ALCC – Additional Load Carrying Capability</a:t>
            </a:r>
          </a:p>
          <a:p>
            <a:r>
              <a:rPr lang="en-US" dirty="0" err="1" smtClean="0"/>
              <a:t>APk</a:t>
            </a:r>
            <a:r>
              <a:rPr lang="en-US" dirty="0" smtClean="0"/>
              <a:t> – Gross peak load net of BTM PV</a:t>
            </a:r>
          </a:p>
          <a:p>
            <a:r>
              <a:rPr lang="en-US" dirty="0" smtClean="0"/>
              <a:t>ARA – Annual Reconfiguration Auction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ART – Annual Reconfiguration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Transaction</a:t>
            </a:r>
            <a:endParaRPr lang="en-US" dirty="0" smtClean="0"/>
          </a:p>
          <a:p>
            <a:r>
              <a:rPr lang="en-US" dirty="0" smtClean="0"/>
              <a:t>BTM PV – Behind-the-meter Photovoltaic</a:t>
            </a:r>
          </a:p>
          <a:p>
            <a:r>
              <a:rPr lang="en-US" dirty="0" smtClean="0"/>
              <a:t>CCP – Capacity Commitment Period</a:t>
            </a:r>
          </a:p>
          <a:p>
            <a:r>
              <a:rPr lang="en-US" dirty="0" smtClean="0"/>
              <a:t>CDD – Cooling Degree Days</a:t>
            </a:r>
          </a:p>
          <a:p>
            <a:r>
              <a:rPr lang="en-US" dirty="0"/>
              <a:t>CELT – Capacity, Energy, Loads and </a:t>
            </a:r>
            <a:r>
              <a:rPr lang="en-US" dirty="0" smtClean="0"/>
              <a:t>Transmission</a:t>
            </a:r>
          </a:p>
          <a:p>
            <a:r>
              <a:rPr lang="en-US" dirty="0" smtClean="0"/>
              <a:t>CSC – Cross Sound Cable</a:t>
            </a:r>
          </a:p>
          <a:p>
            <a:r>
              <a:rPr lang="en-US" dirty="0" smtClean="0"/>
              <a:t>CSO – Capacity Supply Obligation</a:t>
            </a:r>
          </a:p>
          <a:p>
            <a:r>
              <a:rPr lang="en-US" dirty="0" smtClean="0"/>
              <a:t>CT – Connecticut</a:t>
            </a:r>
          </a:p>
          <a:p>
            <a:r>
              <a:rPr lang="en-US" dirty="0" smtClean="0"/>
              <a:t>DGFWG – </a:t>
            </a:r>
            <a:r>
              <a:rPr lang="en-US" dirty="0"/>
              <a:t>Distributed Generation Forecast Working Group </a:t>
            </a:r>
            <a:endParaRPr lang="en-US" dirty="0" smtClean="0"/>
          </a:p>
          <a:p>
            <a:r>
              <a:rPr lang="en-US" dirty="0" smtClean="0"/>
              <a:t>DR – Demand Resource</a:t>
            </a:r>
          </a:p>
          <a:p>
            <a:r>
              <a:rPr lang="en-US" dirty="0" smtClean="0"/>
              <a:t>EE – Energy Efficiency</a:t>
            </a:r>
          </a:p>
          <a:p>
            <a:r>
              <a:rPr lang="en-US" dirty="0" err="1" smtClean="0"/>
              <a:t>EFORd</a:t>
            </a:r>
            <a:r>
              <a:rPr lang="en-US" dirty="0" smtClean="0"/>
              <a:t> – Equivalent Forced Outage Rate on Demand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34400" y="6365882"/>
            <a:ext cx="381000" cy="263518"/>
          </a:xfrm>
        </p:spPr>
        <p:txBody>
          <a:bodyPr/>
          <a:lstStyle/>
          <a:p>
            <a:fld id="{D5FE1C90-9107-46A6-857E-1E185121F78B}" type="slidenum">
              <a:rPr lang="en-US" smtClean="0">
                <a:latin typeface="+mn-lt"/>
              </a:rPr>
              <a:pPr/>
              <a:t>19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610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Today’s </a:t>
            </a:r>
            <a:r>
              <a:rPr lang="en-US" dirty="0" smtClean="0"/>
              <a:t>Presentation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114800"/>
          </a:xfrm>
        </p:spPr>
        <p:txBody>
          <a:bodyPr/>
          <a:lstStyle/>
          <a:p>
            <a:r>
              <a:rPr lang="en-US" dirty="0" smtClean="0"/>
              <a:t>Provide the RC with the 2020 development schedule for ICR-Related Values that will be used in auctions conducted in 2021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*</a:t>
            </a:r>
          </a:p>
          <a:p>
            <a:pPr lvl="1"/>
            <a:r>
              <a:rPr lang="en-US" dirty="0" smtClean="0"/>
              <a:t>Includes: HQICCs, ICRs, LSRs, TSAs, LRAs, MCLs and the MRI system &amp; Capacity Zone Demand Curves </a:t>
            </a:r>
          </a:p>
          <a:p>
            <a:pPr lvl="1"/>
            <a:r>
              <a:rPr lang="en-US" dirty="0" smtClean="0"/>
              <a:t>Details of the ICR-Related Values development will be discussed with </a:t>
            </a:r>
            <a:r>
              <a:rPr lang="en-US" dirty="0"/>
              <a:t>the PSPC </a:t>
            </a:r>
            <a:r>
              <a:rPr lang="en-US" dirty="0" smtClean="0"/>
              <a:t>then presented to the RC and PC for advisory vote</a:t>
            </a:r>
          </a:p>
          <a:p>
            <a:pPr lvl="1"/>
            <a:r>
              <a:rPr lang="en-US" dirty="0" smtClean="0"/>
              <a:t>This presentation includes the schedule of those discussions</a:t>
            </a:r>
          </a:p>
          <a:p>
            <a:r>
              <a:rPr lang="en-US" dirty="0" smtClean="0"/>
              <a:t>All meeting dates and agenda items included in this presentation are tentative and subject to change 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FE1C90-9107-46A6-857E-1E185121F78B}" type="slidenum">
              <a:rPr lang="en-US" smtClean="0">
                <a:latin typeface="+mn-lt"/>
              </a:rPr>
              <a:pPr/>
              <a:t>2</a:t>
            </a:fld>
            <a:endParaRPr lang="en-US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867400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*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Acronyms used in this presentation can be found in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+mn-lt"/>
                <a:hlinkClick r:id="rId2" action="ppaction://hlinksldjump"/>
              </a:rPr>
              <a:t>Appendix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+mn-lt"/>
                <a:hlinkClick r:id="rId2" action="ppaction://hlinksldjump"/>
              </a:rPr>
              <a:t>II</a:t>
            </a:r>
            <a:endParaRPr lang="en-US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931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Acronyms, cont.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07425" cy="5638800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FCA – Forward Capacity </a:t>
            </a:r>
            <a:r>
              <a:rPr lang="en-US" sz="1800" dirty="0" smtClean="0"/>
              <a:t>Auction</a:t>
            </a:r>
          </a:p>
          <a:p>
            <a:r>
              <a:rPr lang="en-US" sz="1800" dirty="0" smtClean="0"/>
              <a:t>FCM </a:t>
            </a:r>
            <a:r>
              <a:rPr lang="en-US" sz="1800" dirty="0"/>
              <a:t>– Forward Capacity </a:t>
            </a:r>
            <a:r>
              <a:rPr lang="en-US" sz="1800" dirty="0" smtClean="0"/>
              <a:t>Market</a:t>
            </a:r>
            <a:endParaRPr lang="en-US" sz="1700" dirty="0" smtClean="0"/>
          </a:p>
          <a:p>
            <a:r>
              <a:rPr lang="en-US" sz="1700" dirty="0" smtClean="0"/>
              <a:t>FERC </a:t>
            </a:r>
            <a:r>
              <a:rPr lang="en-US" sz="1700" dirty="0"/>
              <a:t>– Federal Energy Regulatory Commission</a:t>
            </a:r>
          </a:p>
          <a:p>
            <a:r>
              <a:rPr lang="en-US" sz="1700" dirty="0"/>
              <a:t>HQICCs – Hydro-Quebec Interconnection Capability Credits</a:t>
            </a:r>
          </a:p>
          <a:p>
            <a:r>
              <a:rPr lang="en-US" sz="1700" dirty="0"/>
              <a:t>ICR – Installed Capacity Requirement</a:t>
            </a:r>
          </a:p>
          <a:p>
            <a:r>
              <a:rPr lang="en-US" sz="1700" dirty="0" smtClean="0"/>
              <a:t>ISO – ISO New England</a:t>
            </a:r>
          </a:p>
          <a:p>
            <a:r>
              <a:rPr lang="en-US" sz="1700" dirty="0"/>
              <a:t>LFC – </a:t>
            </a:r>
            <a:r>
              <a:rPr lang="en-US" sz="1700" dirty="0" smtClean="0"/>
              <a:t>Load Forecast Committee</a:t>
            </a:r>
          </a:p>
          <a:p>
            <a:r>
              <a:rPr lang="en-US" sz="1700" dirty="0" smtClean="0"/>
              <a:t>LRA – Local Resource Adequacy</a:t>
            </a:r>
          </a:p>
          <a:p>
            <a:r>
              <a:rPr lang="en-US" sz="1700" dirty="0" smtClean="0"/>
              <a:t>LSR – Local Sourcing Requirement</a:t>
            </a:r>
          </a:p>
          <a:p>
            <a:r>
              <a:rPr lang="en-US" sz="1700" dirty="0" smtClean="0"/>
              <a:t>MARS  -Multi-Area Reliability Simulation</a:t>
            </a:r>
          </a:p>
          <a:p>
            <a:r>
              <a:rPr lang="en-US" sz="1700" dirty="0" smtClean="0"/>
              <a:t>MCL – Maximum Capacity Limit</a:t>
            </a:r>
          </a:p>
          <a:p>
            <a:r>
              <a:rPr lang="en-US" sz="1700" dirty="0" smtClean="0"/>
              <a:t>MRI – Marginal Reliability Impact</a:t>
            </a:r>
          </a:p>
          <a:p>
            <a:r>
              <a:rPr lang="en-US" sz="1700" dirty="0" smtClean="0"/>
              <a:t>NEPOOL – New England Power Pool</a:t>
            </a:r>
          </a:p>
          <a:p>
            <a:r>
              <a:rPr lang="en-US" sz="1700" dirty="0" smtClean="0"/>
              <a:t>Net ICR – ICR minus HQICCs</a:t>
            </a:r>
          </a:p>
          <a:p>
            <a:r>
              <a:rPr lang="en-US" sz="1700" dirty="0" smtClean="0"/>
              <a:t>NNE – Northern New England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34400" y="6365882"/>
            <a:ext cx="381000" cy="263518"/>
          </a:xfrm>
        </p:spPr>
        <p:txBody>
          <a:bodyPr/>
          <a:lstStyle/>
          <a:p>
            <a:fld id="{D5FE1C90-9107-46A6-857E-1E185121F78B}" type="slidenum">
              <a:rPr lang="en-US" smtClean="0">
                <a:latin typeface="+mn-lt"/>
              </a:rPr>
              <a:pPr/>
              <a:t>20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905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Acronyms, cont.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07425" cy="5638800"/>
          </a:xfrm>
        </p:spPr>
        <p:txBody>
          <a:bodyPr>
            <a:normAutofit lnSpcReduction="10000"/>
          </a:bodyPr>
          <a:lstStyle/>
          <a:p>
            <a:r>
              <a:rPr lang="en-US" sz="1700" dirty="0"/>
              <a:t>NPCC – Northeast Power Coordinating </a:t>
            </a:r>
            <a:r>
              <a:rPr lang="en-US" sz="1700" dirty="0" smtClean="0"/>
              <a:t>Council</a:t>
            </a:r>
          </a:p>
          <a:p>
            <a:r>
              <a:rPr lang="en-US" sz="1700" dirty="0" smtClean="0"/>
              <a:t>OP-4 – Operating Procedure No. 4, Action During a Capacity Deficiency</a:t>
            </a:r>
          </a:p>
          <a:p>
            <a:r>
              <a:rPr lang="en-US" sz="1700" dirty="0" smtClean="0"/>
              <a:t>PAC – Planning Advisory Committee</a:t>
            </a:r>
          </a:p>
          <a:p>
            <a:r>
              <a:rPr lang="en-US" sz="1700" dirty="0" smtClean="0"/>
              <a:t>PC – NEPOOL Participants Committee</a:t>
            </a:r>
          </a:p>
          <a:p>
            <a:r>
              <a:rPr lang="en-US" sz="1700" dirty="0" smtClean="0"/>
              <a:t>PK – Peak (gross load forecast)</a:t>
            </a:r>
          </a:p>
          <a:p>
            <a:r>
              <a:rPr lang="en-US" sz="1700" dirty="0" smtClean="0"/>
              <a:t>PSPC – NEPOOL Power Supply Planning Committee</a:t>
            </a:r>
          </a:p>
          <a:p>
            <a:r>
              <a:rPr lang="en-US" sz="1700" dirty="0" smtClean="0"/>
              <a:t>RC – NEPOOL Reliability Committee</a:t>
            </a:r>
          </a:p>
          <a:p>
            <a:r>
              <a:rPr lang="en-US" sz="1700" dirty="0" smtClean="0"/>
              <a:t>RI – Rhode Island</a:t>
            </a:r>
          </a:p>
          <a:p>
            <a:r>
              <a:rPr lang="en-US" sz="1700" dirty="0" smtClean="0"/>
              <a:t>SEMA – Southeastern Massachusetts</a:t>
            </a:r>
          </a:p>
          <a:p>
            <a:r>
              <a:rPr lang="en-US" sz="1700" dirty="0" smtClean="0"/>
              <a:t>SENE – Southern New England</a:t>
            </a:r>
          </a:p>
          <a:p>
            <a:r>
              <a:rPr lang="en-US" sz="1700" dirty="0" smtClean="0"/>
              <a:t>SWCT – Southwest Connecticut</a:t>
            </a:r>
          </a:p>
          <a:p>
            <a:r>
              <a:rPr lang="en-US" sz="1700" dirty="0" smtClean="0"/>
              <a:t>TSA – Transmission Security Analysis</a:t>
            </a:r>
          </a:p>
          <a:p>
            <a:r>
              <a:rPr lang="en-US" sz="1700" dirty="0" smtClean="0"/>
              <a:t>VR – Voltage Reduction</a:t>
            </a:r>
          </a:p>
          <a:p>
            <a:r>
              <a:rPr lang="en-US" sz="1700" dirty="0" err="1" smtClean="0"/>
              <a:t>WEFORd</a:t>
            </a:r>
            <a:r>
              <a:rPr lang="en-US" sz="1700" dirty="0" smtClean="0"/>
              <a:t> – Weighted Equivalent Forced Outage Rated on Demand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34400" y="6365882"/>
            <a:ext cx="381000" cy="263518"/>
          </a:xfrm>
        </p:spPr>
        <p:txBody>
          <a:bodyPr/>
          <a:lstStyle/>
          <a:p>
            <a:fld id="{D5FE1C90-9107-46A6-857E-1E185121F78B}" type="slidenum">
              <a:rPr lang="en-US" smtClean="0">
                <a:latin typeface="+mn-lt"/>
              </a:rPr>
              <a:pPr/>
              <a:t>21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947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Schedule of FCM Auctions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FCA 15 and ARAs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88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2021 FCM Annual Auctions</a:t>
            </a:r>
          </a:p>
        </p:txBody>
      </p:sp>
      <p:sp>
        <p:nvSpPr>
          <p:cNvPr id="8198" name="Rectangle 9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 2021, ISO-NE will conduct four annual FCM auctions: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FCA 15 Timeline </a:t>
            </a:r>
            <a:r>
              <a:rPr lang="en-US" dirty="0"/>
              <a:t>is available at: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www.iso-ne.com/static-assets/documents/2018/03/fca_15_market_timeline.pdf</a:t>
            </a:r>
            <a:endParaRPr lang="en-US" dirty="0" smtClean="0"/>
          </a:p>
          <a:p>
            <a:r>
              <a:rPr lang="en-US" dirty="0" smtClean="0"/>
              <a:t>The 2021 ARAs Timeline will become available in June 2020 and will be posted on the </a:t>
            </a:r>
            <a:r>
              <a:rPr lang="en-US" dirty="0"/>
              <a:t>ISO-NE website at: </a:t>
            </a:r>
            <a:r>
              <a:rPr lang="en-US" dirty="0">
                <a:hlinkClick r:id="rId4"/>
              </a:rPr>
              <a:t>https://www.iso-ne.com/markets-operations/markets/forward-capacity-market/?</a:t>
            </a:r>
            <a:r>
              <a:rPr lang="en-US" dirty="0" smtClean="0">
                <a:hlinkClick r:id="rId4"/>
              </a:rPr>
              <a:t>document-type=FCM%20Auction%20Calendars&amp;sort=normalized_document_title_s.asc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sp>
        <p:nvSpPr>
          <p:cNvPr id="819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fld id="{99484BEA-5A36-4B57-889E-CB133DE68062}" type="slidenum">
              <a:rPr lang="en-US" smtClean="0">
                <a:latin typeface="+mn-lt"/>
              </a:rPr>
              <a:pPr/>
              <a:t>4</a:t>
            </a:fld>
            <a:endParaRPr lang="en-US" dirty="0" smtClean="0">
              <a:latin typeface="+mn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136755"/>
              </p:ext>
            </p:extLst>
          </p:nvPr>
        </p:nvGraphicFramePr>
        <p:xfrm>
          <a:off x="914400" y="1905000"/>
          <a:ext cx="6477000" cy="184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432">
                  <a:extLst>
                    <a:ext uri="{9D8B030D-6E8A-4147-A177-3AD203B41FA5}">
                      <a16:colId xmlns:a16="http://schemas.microsoft.com/office/drawing/2014/main" val="2871943481"/>
                    </a:ext>
                  </a:extLst>
                </a:gridCol>
                <a:gridCol w="2408568">
                  <a:extLst>
                    <a:ext uri="{9D8B030D-6E8A-4147-A177-3AD203B41FA5}">
                      <a16:colId xmlns:a16="http://schemas.microsoft.com/office/drawing/2014/main" val="1523898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719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FCA 15 for CCP 2024-2025</a:t>
                      </a:r>
                      <a:endParaRPr lang="en-US" sz="18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February</a:t>
                      </a:r>
                      <a:r>
                        <a:rPr lang="en-US" sz="18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  <a:endParaRPr lang="en-US" sz="18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280287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ARA 1 for CCP 2023-2024</a:t>
                      </a:r>
                      <a:endParaRPr lang="en-US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June 2021</a:t>
                      </a:r>
                      <a:endParaRPr lang="en-US" sz="18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2894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ARA 2 for CCP 2022-2023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August 2021</a:t>
                      </a:r>
                      <a:endParaRPr lang="en-US" sz="18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326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ARA 3 for CCP 2021-2022</a:t>
                      </a:r>
                      <a:endParaRPr lang="en-US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March 2021</a:t>
                      </a:r>
                      <a:endParaRPr lang="en-US" sz="18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052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163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595959"/>
                </a:solidFill>
                <a:latin typeface="+mn-lt"/>
              </a:rPr>
              <a:t>Load </a:t>
            </a:r>
            <a:r>
              <a:rPr lang="en-US" dirty="0">
                <a:solidFill>
                  <a:srgbClr val="595959"/>
                </a:solidFill>
                <a:latin typeface="+mn-lt"/>
              </a:rPr>
              <a:t>Forecast and </a:t>
            </a:r>
            <a:r>
              <a:rPr lang="en-US" dirty="0" smtClean="0">
                <a:solidFill>
                  <a:srgbClr val="595959"/>
                </a:solidFill>
                <a:latin typeface="+mn-lt"/>
              </a:rPr>
              <a:t>FCA ICR-Related </a:t>
            </a:r>
            <a:r>
              <a:rPr lang="en-US" dirty="0">
                <a:solidFill>
                  <a:srgbClr val="595959"/>
                </a:solidFill>
                <a:latin typeface="+mn-lt"/>
              </a:rPr>
              <a:t>Values Development </a:t>
            </a:r>
            <a:r>
              <a:rPr lang="en-US" dirty="0" smtClean="0">
                <a:solidFill>
                  <a:srgbClr val="595959"/>
                </a:solidFill>
                <a:latin typeface="+mn-lt"/>
              </a:rPr>
              <a:t>Timeline with </a:t>
            </a:r>
            <a:r>
              <a:rPr lang="en-US" dirty="0">
                <a:solidFill>
                  <a:srgbClr val="595959"/>
                </a:solidFill>
                <a:latin typeface="+mn-lt"/>
              </a:rPr>
              <a:t>Key Discussion Topics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63000" y="6365875"/>
            <a:ext cx="381000" cy="263525"/>
          </a:xfrm>
        </p:spPr>
        <p:txBody>
          <a:bodyPr/>
          <a:lstStyle/>
          <a:p>
            <a:pPr>
              <a:defRPr/>
            </a:pPr>
            <a:fld id="{D5FE1C90-9107-46A6-857E-1E185121F78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38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FE1C90-9107-46A6-857E-1E185121F78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5758977"/>
            <a:ext cx="8295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LFC reports periodically </a:t>
            </a:r>
            <a:r>
              <a:rPr lang="en-US" sz="1400" dirty="0">
                <a:solidFill>
                  <a:srgbClr val="000000"/>
                </a:solidFill>
                <a:latin typeface="+mn-lt"/>
              </a:rPr>
              <a:t>to the RC throughout the </a:t>
            </a: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load </a:t>
            </a:r>
            <a:r>
              <a:rPr lang="en-US" sz="1400" dirty="0">
                <a:solidFill>
                  <a:srgbClr val="000000"/>
                </a:solidFill>
                <a:latin typeface="+mn-lt"/>
              </a:rPr>
              <a:t>forecast development </a:t>
            </a: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process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The PSPC reports periodically to </a:t>
            </a:r>
            <a:r>
              <a:rPr lang="en-US" sz="1400" dirty="0">
                <a:solidFill>
                  <a:srgbClr val="000000"/>
                </a:solidFill>
                <a:latin typeface="+mn-lt"/>
              </a:rPr>
              <a:t>the RC throughout the </a:t>
            </a: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ICR-Related Values development process</a:t>
            </a:r>
            <a:endParaRPr lang="en-US" sz="1400" dirty="0">
              <a:solidFill>
                <a:srgbClr val="000000"/>
              </a:solidFill>
              <a:latin typeface="+mn-lt"/>
            </a:endParaRPr>
          </a:p>
          <a:p>
            <a:endParaRPr lang="en-US" sz="14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22" y="261807"/>
            <a:ext cx="8295640" cy="548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0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Anticipated schedule FOR ICR-Related Values Development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581400"/>
            <a:ext cx="8458200" cy="1500187"/>
          </a:xfrm>
        </p:spPr>
        <p:txBody>
          <a:bodyPr>
            <a:normAutofit/>
          </a:bodyPr>
          <a:lstStyle/>
          <a:p>
            <a:r>
              <a:rPr lang="en-US" sz="2000" smtClean="0"/>
              <a:t>FCA 15 for Capacity Commitment Period 2024-2025</a:t>
            </a:r>
          </a:p>
          <a:p>
            <a:r>
              <a:rPr lang="en-US" sz="2000" smtClean="0"/>
              <a:t>ARAs for Capacity Commitment Periods 2021-22, 2022-23 and 2023-24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630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FCA 15 ICR-Related Values </a:t>
            </a:r>
            <a:br>
              <a:rPr lang="en-US" dirty="0" smtClean="0"/>
            </a:br>
            <a:r>
              <a:rPr lang="en-US" dirty="0" smtClean="0"/>
              <a:t>Development Schedule</a:t>
            </a:r>
          </a:p>
        </p:txBody>
      </p:sp>
      <p:sp>
        <p:nvSpPr>
          <p:cNvPr id="7170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fld id="{87C35361-1C9D-4137-A112-7D547DB1E1A4}" type="slidenum">
              <a:rPr lang="en-US" smtClean="0">
                <a:latin typeface="+mn-lt"/>
              </a:rPr>
              <a:pPr/>
              <a:t>8</a:t>
            </a:fld>
            <a:endParaRPr lang="en-US" dirty="0" smtClean="0"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840343"/>
              </p:ext>
            </p:extLst>
          </p:nvPr>
        </p:nvGraphicFramePr>
        <p:xfrm>
          <a:off x="533400" y="1143000"/>
          <a:ext cx="80010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092">
                  <a:extLst>
                    <a:ext uri="{9D8B030D-6E8A-4147-A177-3AD203B41FA5}">
                      <a16:colId xmlns:a16="http://schemas.microsoft.com/office/drawing/2014/main" val="1046519615"/>
                    </a:ext>
                  </a:extLst>
                </a:gridCol>
                <a:gridCol w="6165908">
                  <a:extLst>
                    <a:ext uri="{9D8B030D-6E8A-4147-A177-3AD203B41FA5}">
                      <a16:colId xmlns:a16="http://schemas.microsoft.com/office/drawing/2014/main" val="3767135431"/>
                    </a:ext>
                  </a:extLst>
                </a:gridCol>
              </a:tblGrid>
              <a:tr h="45695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Date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Topic*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15205"/>
                  </a:ext>
                </a:extLst>
              </a:tr>
              <a:tr h="666663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May 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PSPC review of Capacity Zone determinations and load forecast assumptions including anticipated BTM PV by Load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Zone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780764"/>
                  </a:ext>
                </a:extLst>
              </a:tr>
              <a:tr h="666663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June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PSPC final review of all</a:t>
                      </a:r>
                      <a:r>
                        <a:rPr lang="en-US" sz="1600" strike="noStrike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assumptions 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including assumptions for tie benefits study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626377"/>
                  </a:ext>
                </a:extLst>
              </a:tr>
              <a:tr h="4393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July 28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PSPC review of tie benefits study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444168"/>
                  </a:ext>
                </a:extLst>
              </a:tr>
              <a:tr h="3859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August 25</a:t>
                      </a:r>
                      <a:endParaRPr lang="en-US" sz="16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PSPC review of proposed </a:t>
                      </a:r>
                      <a:r>
                        <a:rPr lang="en-US" sz="1600" b="0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ICR-</a:t>
                      </a:r>
                      <a:r>
                        <a:rPr lang="en-US" sz="1600" b="0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Related</a:t>
                      </a:r>
                      <a:r>
                        <a:rPr lang="en-US" sz="1600" b="0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values</a:t>
                      </a:r>
                      <a:endParaRPr lang="en-US" sz="1600" b="0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238967"/>
                  </a:ext>
                </a:extLst>
              </a:tr>
              <a:tr h="3859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September 1</a:t>
                      </a:r>
                      <a:endParaRPr lang="en-US" sz="16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RC review of proposed ICR-Related</a:t>
                      </a:r>
                      <a:r>
                        <a:rPr lang="en-US" sz="1600" b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values</a:t>
                      </a:r>
                      <a:endParaRPr lang="en-US" sz="1600" b="0" strike="sng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636719"/>
                  </a:ext>
                </a:extLst>
              </a:tr>
              <a:tr h="44856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September 23</a:t>
                      </a:r>
                      <a:endParaRPr lang="en-US" sz="16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RC review/vote of proposed ICR-Related Values</a:t>
                      </a:r>
                      <a:endParaRPr lang="en-US" sz="16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146471"/>
                  </a:ext>
                </a:extLst>
              </a:tr>
              <a:tr h="4058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October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PC review/vote of proposed ICR-Related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7089739"/>
                  </a:ext>
                </a:extLst>
              </a:tr>
              <a:tr h="411225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By November 10</a:t>
                      </a:r>
                      <a:endParaRPr lang="en-US" sz="1600" b="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File with FERC ICR-Related Values</a:t>
                      </a:r>
                      <a:endParaRPr lang="en-US" sz="16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05647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1104" y="5907106"/>
            <a:ext cx="8295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*Details of each topic to be discussed at the PSPC can be found in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+mn-lt"/>
                <a:hlinkClick r:id="rId3" action="ppaction://hlinksldjump"/>
              </a:rPr>
              <a:t>Appendix I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820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ARAs ICR-Related Values </a:t>
            </a:r>
            <a:br>
              <a:rPr lang="en-US" smtClean="0"/>
            </a:br>
            <a:r>
              <a:rPr lang="en-US" smtClean="0"/>
              <a:t>Development Schedule</a:t>
            </a:r>
            <a:endParaRPr lang="en-US" dirty="0" smtClean="0"/>
          </a:p>
        </p:txBody>
      </p:sp>
      <p:sp>
        <p:nvSpPr>
          <p:cNvPr id="819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fld id="{99484BEA-5A36-4B57-889E-CB133DE68062}" type="slidenum">
              <a:rPr lang="en-US" smtClean="0">
                <a:latin typeface="+mn-lt"/>
              </a:rPr>
              <a:pPr/>
              <a:t>9</a:t>
            </a:fld>
            <a:endParaRPr lang="en-US" dirty="0" smtClean="0">
              <a:latin typeface="+mn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550485"/>
              </p:ext>
            </p:extLst>
          </p:nvPr>
        </p:nvGraphicFramePr>
        <p:xfrm>
          <a:off x="609600" y="1371600"/>
          <a:ext cx="7848600" cy="3886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7394">
                  <a:extLst>
                    <a:ext uri="{9D8B030D-6E8A-4147-A177-3AD203B41FA5}">
                      <a16:colId xmlns:a16="http://schemas.microsoft.com/office/drawing/2014/main" val="3388542164"/>
                    </a:ext>
                  </a:extLst>
                </a:gridCol>
                <a:gridCol w="5761206">
                  <a:extLst>
                    <a:ext uri="{9D8B030D-6E8A-4147-A177-3AD203B41FA5}">
                      <a16:colId xmlns:a16="http://schemas.microsoft.com/office/drawing/2014/main" val="846774636"/>
                    </a:ext>
                  </a:extLst>
                </a:gridCol>
              </a:tblGrid>
              <a:tr h="554166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Topic*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219101"/>
                  </a:ext>
                </a:extLst>
              </a:tr>
              <a:tr h="79210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August 25</a:t>
                      </a:r>
                      <a:endParaRPr lang="en-US" sz="16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PSPC review of assumptions for </a:t>
                      </a:r>
                      <a:r>
                        <a:rPr lang="en-US" sz="1600" b="0" strike="noStrike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ICR-Related Values </a:t>
                      </a:r>
                      <a:r>
                        <a:rPr lang="en-US" sz="1600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for ARAs and assumptions for ARA 3 tie benefits study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34151"/>
                  </a:ext>
                </a:extLst>
              </a:tr>
              <a:tr h="50798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September 8</a:t>
                      </a:r>
                      <a:endParaRPr lang="en-US" sz="16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PSPC review of proposed ICRs for ARAs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841547"/>
                  </a:ext>
                </a:extLst>
              </a:tr>
              <a:tr h="50798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October 8</a:t>
                      </a:r>
                      <a:endParaRPr lang="en-US" sz="16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PSPC review of</a:t>
                      </a:r>
                      <a:r>
                        <a:rPr lang="en-US" sz="160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proposed</a:t>
                      </a:r>
                      <a:r>
                        <a:rPr lang="en-US" sz="160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ICR-Related Values </a:t>
                      </a:r>
                      <a:endParaRPr lang="en-US" sz="16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266003"/>
                  </a:ext>
                </a:extLst>
              </a:tr>
              <a:tr h="50798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October 20</a:t>
                      </a:r>
                      <a:endParaRPr lang="en-US" sz="16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RC review/vote of proposed </a:t>
                      </a:r>
                      <a:r>
                        <a:rPr lang="en-US" sz="16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ICR-Related Values </a:t>
                      </a:r>
                      <a:endParaRPr lang="en-US" sz="16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321792"/>
                  </a:ext>
                </a:extLst>
              </a:tr>
              <a:tr h="50798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November 5</a:t>
                      </a:r>
                      <a:endParaRPr lang="en-US" sz="16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PC review/vote of proposed </a:t>
                      </a:r>
                      <a:r>
                        <a:rPr lang="en-US" sz="16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ICR-Related Values </a:t>
                      </a:r>
                      <a:endParaRPr lang="en-US" sz="16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069974"/>
                  </a:ext>
                </a:extLst>
              </a:tr>
              <a:tr h="50798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By November 30</a:t>
                      </a:r>
                      <a:endParaRPr lang="en-US" sz="16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File with FERC </a:t>
                      </a:r>
                      <a:r>
                        <a:rPr lang="en-US" sz="16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ICR-Related Values for all three 2021 ARAs</a:t>
                      </a:r>
                      <a:endParaRPr lang="en-US" sz="1600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96388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3560" y="5757446"/>
            <a:ext cx="8295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+mn-lt"/>
              </a:rPr>
              <a:t>*Details of each topic to be discussed at the PSPC can be found in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+mn-lt"/>
                <a:hlinkClick r:id="rId3" action="ppaction://hlinksldjump"/>
              </a:rPr>
              <a:t>Appendix I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246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SO_Corporate_Theme">
  <a:themeElements>
    <a:clrScheme name="iso colors">
      <a:dk1>
        <a:srgbClr val="595959"/>
      </a:dk1>
      <a:lt1>
        <a:srgbClr val="FFFFFF"/>
      </a:lt1>
      <a:dk2>
        <a:srgbClr val="11479D"/>
      </a:dk2>
      <a:lt2>
        <a:srgbClr val="9B8F83"/>
      </a:lt2>
      <a:accent1>
        <a:srgbClr val="0082CF"/>
      </a:accent1>
      <a:accent2>
        <a:srgbClr val="E7251A"/>
      </a:accent2>
      <a:accent3>
        <a:srgbClr val="73B532"/>
      </a:accent3>
      <a:accent4>
        <a:srgbClr val="6159A6"/>
      </a:accent4>
      <a:accent5>
        <a:srgbClr val="F5943C"/>
      </a:accent5>
      <a:accent6>
        <a:srgbClr val="F9AF1C"/>
      </a:accent6>
      <a:hlink>
        <a:srgbClr val="11479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blank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blank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9_blank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0_blank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1_blank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2_blank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3_blank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4_blank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5_blank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6_blank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ONE2015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7_blank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8_blank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ISO-PPT-Template-Public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9_blank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lank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blank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blank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blank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blank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blank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1090</Words>
  <Application>Microsoft Office PowerPoint</Application>
  <PresentationFormat>On-screen Show (4:3)</PresentationFormat>
  <Paragraphs>184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23</vt:i4>
      </vt:variant>
      <vt:variant>
        <vt:lpstr>Slide Titles</vt:lpstr>
      </vt:variant>
      <vt:variant>
        <vt:i4>21</vt:i4>
      </vt:variant>
    </vt:vector>
  </HeadingPairs>
  <TitlesOfParts>
    <vt:vector size="47" baseType="lpstr">
      <vt:lpstr>Arial</vt:lpstr>
      <vt:lpstr>Calibri</vt:lpstr>
      <vt:lpstr>Times New Roman</vt:lpstr>
      <vt:lpstr>ISO_Corporate_Theme</vt:lpstr>
      <vt:lpstr>ISONE2015</vt:lpstr>
      <vt:lpstr>blank</vt:lpstr>
      <vt:lpstr>1_blank</vt:lpstr>
      <vt:lpstr>2_blank</vt:lpstr>
      <vt:lpstr>3_blank</vt:lpstr>
      <vt:lpstr>4_blank</vt:lpstr>
      <vt:lpstr>5_blank</vt:lpstr>
      <vt:lpstr>6_blank</vt:lpstr>
      <vt:lpstr>7_blank</vt:lpstr>
      <vt:lpstr>8_blank</vt:lpstr>
      <vt:lpstr>9_blank</vt:lpstr>
      <vt:lpstr>10_blank</vt:lpstr>
      <vt:lpstr>11_blank</vt:lpstr>
      <vt:lpstr>12_blank</vt:lpstr>
      <vt:lpstr>13_blank</vt:lpstr>
      <vt:lpstr>14_blank</vt:lpstr>
      <vt:lpstr>15_blank</vt:lpstr>
      <vt:lpstr>16_blank</vt:lpstr>
      <vt:lpstr>17_blank</vt:lpstr>
      <vt:lpstr>18_blank</vt:lpstr>
      <vt:lpstr>ISO-PPT-Template-Public</vt:lpstr>
      <vt:lpstr>19_blank</vt:lpstr>
      <vt:lpstr>PowerPoint Presentation</vt:lpstr>
      <vt:lpstr>Today’s Presentation</vt:lpstr>
      <vt:lpstr>Schedule of FCM Auctions</vt:lpstr>
      <vt:lpstr>2021 FCM Annual Auctions</vt:lpstr>
      <vt:lpstr>Background</vt:lpstr>
      <vt:lpstr>PowerPoint Presentation</vt:lpstr>
      <vt:lpstr>Anticipated schedule FOR ICR-Related Values Development </vt:lpstr>
      <vt:lpstr>FCA 15 ICR-Related Values  Development Schedule</vt:lpstr>
      <vt:lpstr>ARAs ICR-Related Values  Development Schedule</vt:lpstr>
      <vt:lpstr>PowerPoint Presentation</vt:lpstr>
      <vt:lpstr>Appendix I </vt:lpstr>
      <vt:lpstr>May 28 PSPC Meeting Agenda Items</vt:lpstr>
      <vt:lpstr>June 30 PSPC Meeting Agenda Items</vt:lpstr>
      <vt:lpstr>July 28 PSPC Meeting Agenda Items </vt:lpstr>
      <vt:lpstr>August 25 PSPC Meeting Agenda Items</vt:lpstr>
      <vt:lpstr>September 8 PSPC Meeting Agenda Items</vt:lpstr>
      <vt:lpstr>October 8 PSPC Meeting Agenda Items</vt:lpstr>
      <vt:lpstr>Appendix II </vt:lpstr>
      <vt:lpstr>Acronyms</vt:lpstr>
      <vt:lpstr>Acronyms, cont.</vt:lpstr>
      <vt:lpstr>Acronyms, cont.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2019-04-17T19:14:04Z</dcterms:created>
  <dcterms:modified xsi:type="dcterms:W3CDTF">2020-04-15T17:06:44Z</dcterms:modified>
</cp:coreProperties>
</file>