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22"/>
  </p:notesMasterIdLst>
  <p:handoutMasterIdLst>
    <p:handoutMasterId r:id="rId23"/>
  </p:handoutMasterIdLst>
  <p:sldIdLst>
    <p:sldId id="257" r:id="rId2"/>
    <p:sldId id="390" r:id="rId3"/>
    <p:sldId id="467" r:id="rId4"/>
    <p:sldId id="468" r:id="rId5"/>
    <p:sldId id="469" r:id="rId6"/>
    <p:sldId id="470" r:id="rId7"/>
    <p:sldId id="471" r:id="rId8"/>
    <p:sldId id="472" r:id="rId9"/>
    <p:sldId id="476" r:id="rId10"/>
    <p:sldId id="474" r:id="rId11"/>
    <p:sldId id="477" r:id="rId12"/>
    <p:sldId id="457" r:id="rId13"/>
    <p:sldId id="461" r:id="rId14"/>
    <p:sldId id="459" r:id="rId15"/>
    <p:sldId id="464" r:id="rId16"/>
    <p:sldId id="458" r:id="rId17"/>
    <p:sldId id="475" r:id="rId18"/>
    <p:sldId id="443" r:id="rId19"/>
    <p:sldId id="438" r:id="rId20"/>
    <p:sldId id="270" r:id="rId21"/>
  </p:sldIdLst>
  <p:sldSz cx="9144000" cy="6858000" type="screen4x3"/>
  <p:notesSz cx="6950075" cy="9236075"/>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guide id="3" orient="horz" pos="2909" userDrawn="1">
          <p15:clr>
            <a:srgbClr val="A4A3A4"/>
          </p15:clr>
        </p15:guide>
        <p15:guide id="4" pos="218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9" name="Author" initials="A" lastIdx="1353" clrIdx="1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C1F25"/>
    <a:srgbClr val="E2EFDA"/>
    <a:srgbClr val="FFCCCC"/>
    <a:srgbClr val="77BD2A"/>
    <a:srgbClr val="FBB92F"/>
    <a:srgbClr val="62777F"/>
    <a:srgbClr val="6FA943"/>
    <a:srgbClr val="B9D257"/>
    <a:srgbClr val="F689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329" autoAdjust="0"/>
    <p:restoredTop sz="93259" autoAdjust="0"/>
  </p:normalViewPr>
  <p:slideViewPr>
    <p:cSldViewPr>
      <p:cViewPr varScale="1">
        <p:scale>
          <a:sx n="109" d="100"/>
          <a:sy n="109" d="100"/>
        </p:scale>
        <p:origin x="226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7" d="100"/>
          <a:sy n="67" d="100"/>
        </p:scale>
        <p:origin x="-3139" y="-96"/>
      </p:cViewPr>
      <p:guideLst>
        <p:guide orient="horz" pos="2928"/>
        <p:guide pos="2208"/>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4"/>
          </a:xfrm>
          <a:prstGeom prst="rect">
            <a:avLst/>
          </a:prstGeom>
        </p:spPr>
        <p:txBody>
          <a:bodyPr vert="horz" lIns="91422" tIns="45710" rIns="91422" bIns="45710" rtlCol="0"/>
          <a:lstStyle>
            <a:lvl1pPr algn="l">
              <a:defRPr sz="1300"/>
            </a:lvl1pPr>
          </a:lstStyle>
          <a:p>
            <a:endParaRPr lang="en-US" dirty="0"/>
          </a:p>
        </p:txBody>
      </p:sp>
      <p:sp>
        <p:nvSpPr>
          <p:cNvPr id="3" name="Date Placeholder 2"/>
          <p:cNvSpPr>
            <a:spLocks noGrp="1"/>
          </p:cNvSpPr>
          <p:nvPr>
            <p:ph type="dt" sz="quarter" idx="1"/>
          </p:nvPr>
        </p:nvSpPr>
        <p:spPr>
          <a:xfrm>
            <a:off x="3937000" y="0"/>
            <a:ext cx="3011488" cy="461964"/>
          </a:xfrm>
          <a:prstGeom prst="rect">
            <a:avLst/>
          </a:prstGeom>
        </p:spPr>
        <p:txBody>
          <a:bodyPr vert="horz" lIns="91422" tIns="45710" rIns="91422" bIns="45710" rtlCol="0"/>
          <a:lstStyle>
            <a:lvl1pPr algn="r">
              <a:defRPr sz="1300"/>
            </a:lvl1pPr>
          </a:lstStyle>
          <a:p>
            <a:fld id="{F87AAE7F-D37E-4830-9F5E-F36A5F180179}" type="datetimeFigureOut">
              <a:rPr lang="en-US" smtClean="0"/>
              <a:t>4/15/2020</a:t>
            </a:fld>
            <a:endParaRPr lang="en-US" dirty="0"/>
          </a:p>
        </p:txBody>
      </p:sp>
      <p:sp>
        <p:nvSpPr>
          <p:cNvPr id="4" name="Footer Placeholder 3"/>
          <p:cNvSpPr>
            <a:spLocks noGrp="1"/>
          </p:cNvSpPr>
          <p:nvPr>
            <p:ph type="ftr" sz="quarter" idx="2"/>
          </p:nvPr>
        </p:nvSpPr>
        <p:spPr>
          <a:xfrm>
            <a:off x="0" y="8772525"/>
            <a:ext cx="3011488" cy="461964"/>
          </a:xfrm>
          <a:prstGeom prst="rect">
            <a:avLst/>
          </a:prstGeom>
        </p:spPr>
        <p:txBody>
          <a:bodyPr vert="horz" lIns="91422" tIns="45710" rIns="91422" bIns="45710"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37000" y="8772525"/>
            <a:ext cx="3011488" cy="461964"/>
          </a:xfrm>
          <a:prstGeom prst="rect">
            <a:avLst/>
          </a:prstGeom>
        </p:spPr>
        <p:txBody>
          <a:bodyPr vert="horz" lIns="91422" tIns="45710" rIns="91422" bIns="45710" rtlCol="0" anchor="b"/>
          <a:lstStyle>
            <a:lvl1pPr algn="r">
              <a:defRPr sz="1300"/>
            </a:lvl1pPr>
          </a:lstStyle>
          <a:p>
            <a:fld id="{8FE02180-CD27-4473-AA37-00085480B5FA}" type="slidenum">
              <a:rPr lang="en-US" smtClean="0"/>
              <a:t>‹#›</a:t>
            </a:fld>
            <a:endParaRPr lang="en-US" dirty="0"/>
          </a:p>
        </p:txBody>
      </p:sp>
    </p:spTree>
    <p:extLst>
      <p:ext uri="{BB962C8B-B14F-4D97-AF65-F5344CB8AC3E}">
        <p14:creationId xmlns:p14="http://schemas.microsoft.com/office/powerpoint/2010/main" val="1506111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74" tIns="46236" rIns="92474" bIns="46236" rtlCol="0"/>
          <a:lstStyle>
            <a:lvl1pPr algn="l">
              <a:defRPr sz="1300"/>
            </a:lvl1pPr>
          </a:lstStyle>
          <a:p>
            <a:endParaRPr lang="en-US" dirty="0"/>
          </a:p>
        </p:txBody>
      </p:sp>
      <p:sp>
        <p:nvSpPr>
          <p:cNvPr id="3" name="Date Placeholder 2"/>
          <p:cNvSpPr>
            <a:spLocks noGrp="1"/>
          </p:cNvSpPr>
          <p:nvPr>
            <p:ph type="dt" idx="1"/>
          </p:nvPr>
        </p:nvSpPr>
        <p:spPr>
          <a:xfrm>
            <a:off x="3936770" y="0"/>
            <a:ext cx="3011699" cy="461804"/>
          </a:xfrm>
          <a:prstGeom prst="rect">
            <a:avLst/>
          </a:prstGeom>
        </p:spPr>
        <p:txBody>
          <a:bodyPr vert="horz" lIns="92474" tIns="46236" rIns="92474" bIns="46236" rtlCol="0"/>
          <a:lstStyle>
            <a:lvl1pPr algn="r">
              <a:defRPr sz="1300"/>
            </a:lvl1pPr>
          </a:lstStyle>
          <a:p>
            <a:fld id="{9EDDEDB6-CD57-44C2-AB19-AC7D3BB8FF8E}" type="datetimeFigureOut">
              <a:rPr lang="en-US" smtClean="0"/>
              <a:pPr/>
              <a:t>4/15/2020</a:t>
            </a:fld>
            <a:endParaRPr lang="en-US" dirty="0"/>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474" tIns="46236" rIns="92474" bIns="46236"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74" tIns="46236" rIns="92474" bIns="4623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74" tIns="46236" rIns="92474" bIns="46236"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36770" y="8772668"/>
            <a:ext cx="3011699" cy="461804"/>
          </a:xfrm>
          <a:prstGeom prst="rect">
            <a:avLst/>
          </a:prstGeom>
        </p:spPr>
        <p:txBody>
          <a:bodyPr vert="horz" lIns="92474" tIns="46236" rIns="92474" bIns="46236" rtlCol="0" anchor="b"/>
          <a:lstStyle>
            <a:lvl1pPr algn="r">
              <a:defRPr sz="1300"/>
            </a:lvl1pPr>
          </a:lstStyle>
          <a:p>
            <a:fld id="{530677A1-BB48-42A6-9D40-5F3F87EA9D2F}" type="slidenum">
              <a:rPr lang="en-US" smtClean="0"/>
              <a:pPr/>
              <a:t>‹#›</a:t>
            </a:fld>
            <a:endParaRPr lang="en-US" dirty="0"/>
          </a:p>
        </p:txBody>
      </p:sp>
    </p:spTree>
    <p:extLst>
      <p:ext uri="{BB962C8B-B14F-4D97-AF65-F5344CB8AC3E}">
        <p14:creationId xmlns:p14="http://schemas.microsoft.com/office/powerpoint/2010/main" val="2874805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19</a:t>
            </a:fld>
            <a:endParaRPr lang="en-US" dirty="0"/>
          </a:p>
        </p:txBody>
      </p:sp>
    </p:spTree>
    <p:extLst>
      <p:ext uri="{BB962C8B-B14F-4D97-AF65-F5344CB8AC3E}">
        <p14:creationId xmlns:p14="http://schemas.microsoft.com/office/powerpoint/2010/main" val="841499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20</a:t>
            </a:fld>
            <a:endParaRPr lang="en-US" dirty="0"/>
          </a:p>
        </p:txBody>
      </p:sp>
    </p:spTree>
    <p:extLst>
      <p:ext uri="{BB962C8B-B14F-4D97-AF65-F5344CB8AC3E}">
        <p14:creationId xmlns:p14="http://schemas.microsoft.com/office/powerpoint/2010/main" val="1284764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2</a:t>
            </a:fld>
            <a:endParaRPr lang="en-US" dirty="0"/>
          </a:p>
        </p:txBody>
      </p:sp>
    </p:spTree>
    <p:extLst>
      <p:ext uri="{BB962C8B-B14F-4D97-AF65-F5344CB8AC3E}">
        <p14:creationId xmlns:p14="http://schemas.microsoft.com/office/powerpoint/2010/main" val="253201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11</a:t>
            </a:fld>
            <a:endParaRPr lang="en-US" dirty="0"/>
          </a:p>
        </p:txBody>
      </p:sp>
    </p:spTree>
    <p:extLst>
      <p:ext uri="{BB962C8B-B14F-4D97-AF65-F5344CB8AC3E}">
        <p14:creationId xmlns:p14="http://schemas.microsoft.com/office/powerpoint/2010/main" val="2966566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12</a:t>
            </a:fld>
            <a:endParaRPr lang="en-US" dirty="0"/>
          </a:p>
        </p:txBody>
      </p:sp>
    </p:spTree>
    <p:extLst>
      <p:ext uri="{BB962C8B-B14F-4D97-AF65-F5344CB8AC3E}">
        <p14:creationId xmlns:p14="http://schemas.microsoft.com/office/powerpoint/2010/main" val="106112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13</a:t>
            </a:fld>
            <a:endParaRPr lang="en-US" dirty="0"/>
          </a:p>
        </p:txBody>
      </p:sp>
    </p:spTree>
    <p:extLst>
      <p:ext uri="{BB962C8B-B14F-4D97-AF65-F5344CB8AC3E}">
        <p14:creationId xmlns:p14="http://schemas.microsoft.com/office/powerpoint/2010/main" val="1316036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14</a:t>
            </a:fld>
            <a:endParaRPr lang="en-US" dirty="0"/>
          </a:p>
        </p:txBody>
      </p:sp>
    </p:spTree>
    <p:extLst>
      <p:ext uri="{BB962C8B-B14F-4D97-AF65-F5344CB8AC3E}">
        <p14:creationId xmlns:p14="http://schemas.microsoft.com/office/powerpoint/2010/main" val="3929431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15</a:t>
            </a:fld>
            <a:endParaRPr lang="en-US" dirty="0"/>
          </a:p>
        </p:txBody>
      </p:sp>
    </p:spTree>
    <p:extLst>
      <p:ext uri="{BB962C8B-B14F-4D97-AF65-F5344CB8AC3E}">
        <p14:creationId xmlns:p14="http://schemas.microsoft.com/office/powerpoint/2010/main" val="3861884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16</a:t>
            </a:fld>
            <a:endParaRPr lang="en-US" dirty="0"/>
          </a:p>
        </p:txBody>
      </p:sp>
    </p:spTree>
    <p:extLst>
      <p:ext uri="{BB962C8B-B14F-4D97-AF65-F5344CB8AC3E}">
        <p14:creationId xmlns:p14="http://schemas.microsoft.com/office/powerpoint/2010/main" val="2846743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17</a:t>
            </a:fld>
            <a:endParaRPr lang="en-US" dirty="0"/>
          </a:p>
        </p:txBody>
      </p:sp>
    </p:spTree>
    <p:extLst>
      <p:ext uri="{BB962C8B-B14F-4D97-AF65-F5344CB8AC3E}">
        <p14:creationId xmlns:p14="http://schemas.microsoft.com/office/powerpoint/2010/main" val="3704723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hyperlink" Target="http://www.iso-ne.com/about/news-media/newswire" TargetMode="External"/><Relationship Id="rId3" Type="http://schemas.openxmlformats.org/officeDocument/2006/relationships/image" Target="../media/image4.png"/><Relationship Id="rId7" Type="http://schemas.openxmlformats.org/officeDocument/2006/relationships/image" Target="../media/image6.jpeg"/><Relationship Id="rId12" Type="http://schemas.openxmlformats.org/officeDocument/2006/relationships/image" Target="../media/image9.png"/><Relationship Id="rId2" Type="http://schemas.openxmlformats.org/officeDocument/2006/relationships/hyperlink" Target="http://www.iso-ne.com/about/news-media/tweets" TargetMode="External"/><Relationship Id="rId1" Type="http://schemas.openxmlformats.org/officeDocument/2006/relationships/slideMaster" Target="../slideMasters/slideMaster1.xml"/><Relationship Id="rId6" Type="http://schemas.openxmlformats.org/officeDocument/2006/relationships/hyperlink" Target="http://www.iso-ne.com/about/news-media/iso-to-go" TargetMode="External"/><Relationship Id="rId11" Type="http://schemas.openxmlformats.org/officeDocument/2006/relationships/hyperlink" Target="https://itunes.apple.com/us/app/iso-to-go/id555114876" TargetMode="External"/><Relationship Id="rId5" Type="http://schemas.openxmlformats.org/officeDocument/2006/relationships/image" Target="../media/image5.jpeg"/><Relationship Id="rId15" Type="http://schemas.openxmlformats.org/officeDocument/2006/relationships/hyperlink" Target="https://twitter.com/isonewengland" TargetMode="External"/><Relationship Id="rId10" Type="http://schemas.openxmlformats.org/officeDocument/2006/relationships/image" Target="../media/image8.png"/><Relationship Id="rId4" Type="http://schemas.openxmlformats.org/officeDocument/2006/relationships/hyperlink" Target="http://www.isonewswire.com/" TargetMode="External"/><Relationship Id="rId9" Type="http://schemas.openxmlformats.org/officeDocument/2006/relationships/hyperlink" Target="https://play.google.com/store/apps/details?id=com.isone.iso.to.go&amp;feature=search_result" TargetMode="External"/><Relationship Id="rId14" Type="http://schemas.openxmlformats.org/officeDocument/2006/relationships/hyperlink" Target="http://www.iso-ne.com/isoexpress/"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so title">
    <p:spTree>
      <p:nvGrpSpPr>
        <p:cNvPr id="1" name=""/>
        <p:cNvGrpSpPr/>
        <p:nvPr/>
      </p:nvGrpSpPr>
      <p:grpSpPr>
        <a:xfrm>
          <a:off x="0" y="0"/>
          <a:ext cx="0" cy="0"/>
          <a:chOff x="0" y="0"/>
          <a:chExt cx="0" cy="0"/>
        </a:xfrm>
      </p:grpSpPr>
      <p:sp>
        <p:nvSpPr>
          <p:cNvPr id="12" name="date and location"/>
          <p:cNvSpPr>
            <a:spLocks noGrp="1"/>
          </p:cNvSpPr>
          <p:nvPr>
            <p:ph type="body" sz="quarter" idx="13" hasCustomPrompt="1"/>
          </p:nvPr>
        </p:nvSpPr>
        <p:spPr>
          <a:xfrm>
            <a:off x="3289002" y="262268"/>
            <a:ext cx="5559552" cy="304800"/>
          </a:xfrm>
        </p:spPr>
        <p:txBody>
          <a:bodyPr anchor="ctr">
            <a:noAutofit/>
          </a:bodyPr>
          <a:lstStyle>
            <a:lvl1pPr algn="r">
              <a:buNone/>
              <a:defRPr sz="1100" kern="0" cap="all" spc="300" baseline="0">
                <a:solidFill>
                  <a:srgbClr val="000000"/>
                </a:solidFill>
              </a:defRPr>
            </a:lvl1pPr>
            <a:lvl2pPr>
              <a:buNone/>
              <a:defRPr sz="1800">
                <a:solidFill>
                  <a:schemeClr val="bg1"/>
                </a:solidFill>
              </a:defRPr>
            </a:lvl2pPr>
            <a:lvl3pPr>
              <a:buNone/>
              <a:defRPr sz="1800">
                <a:solidFill>
                  <a:schemeClr val="bg1"/>
                </a:solidFill>
              </a:defRPr>
            </a:lvl3pPr>
            <a:lvl4pPr>
              <a:buNone/>
              <a:defRPr sz="1800">
                <a:solidFill>
                  <a:schemeClr val="bg1"/>
                </a:solidFill>
              </a:defRPr>
            </a:lvl4pPr>
            <a:lvl5pPr>
              <a:buNone/>
              <a:defRPr sz="1800">
                <a:solidFill>
                  <a:schemeClr val="bg1"/>
                </a:solidFill>
              </a:defRPr>
            </a:lvl5pPr>
          </a:lstStyle>
          <a:p>
            <a:pPr lvl="0"/>
            <a:r>
              <a:rPr lang="en-US" dirty="0" smtClean="0"/>
              <a:t>DATE ALL CAPS  |   LOCATION ALL CAPS</a:t>
            </a:r>
          </a:p>
        </p:txBody>
      </p:sp>
      <p:cxnSp>
        <p:nvCxnSpPr>
          <p:cNvPr id="13" name="Straight Connector 12"/>
          <p:cNvCxnSpPr/>
          <p:nvPr userDrawn="1"/>
        </p:nvCxnSpPr>
        <p:spPr>
          <a:xfrm>
            <a:off x="3303533" y="3247660"/>
            <a:ext cx="5559552"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9" name="Text Placeholder 27"/>
          <p:cNvSpPr>
            <a:spLocks noGrp="1"/>
          </p:cNvSpPr>
          <p:nvPr>
            <p:ph type="body" sz="quarter" idx="17" hasCustomPrompt="1"/>
          </p:nvPr>
        </p:nvSpPr>
        <p:spPr>
          <a:xfrm>
            <a:off x="3289002" y="5114264"/>
            <a:ext cx="5559552" cy="381000"/>
          </a:xfrm>
        </p:spPr>
        <p:txBody>
          <a:bodyPr wrap="none" lIns="0" tIns="0" rIns="0" bIns="0">
            <a:normAutofit/>
          </a:bodyPr>
          <a:lstStyle>
            <a:lvl1pPr algn="r">
              <a:buNone/>
              <a:defRPr sz="2400" i="0" baseline="0">
                <a:solidFill>
                  <a:schemeClr val="accent1"/>
                </a:solidFill>
              </a:defRPr>
            </a:lvl1pPr>
            <a:lvl2pPr algn="l">
              <a:buNone/>
              <a:defRPr/>
            </a:lvl2pPr>
            <a:lvl3pPr algn="l">
              <a:buNone/>
              <a:defRPr/>
            </a:lvl3pPr>
            <a:lvl4pPr algn="l">
              <a:buNone/>
              <a:defRPr/>
            </a:lvl4pPr>
            <a:lvl5pPr algn="l">
              <a:buNone/>
              <a:defRPr/>
            </a:lvl5pPr>
          </a:lstStyle>
          <a:p>
            <a:pPr lvl="0"/>
            <a:r>
              <a:rPr lang="en-US" dirty="0" smtClean="0"/>
              <a:t>Presenter Name</a:t>
            </a:r>
          </a:p>
        </p:txBody>
      </p:sp>
      <p:sp>
        <p:nvSpPr>
          <p:cNvPr id="20" name="Text Placeholder 27"/>
          <p:cNvSpPr>
            <a:spLocks noGrp="1"/>
          </p:cNvSpPr>
          <p:nvPr>
            <p:ph type="body" sz="quarter" idx="18" hasCustomPrompt="1"/>
          </p:nvPr>
        </p:nvSpPr>
        <p:spPr>
          <a:xfrm>
            <a:off x="3289002" y="5582097"/>
            <a:ext cx="5559552" cy="381000"/>
          </a:xfrm>
        </p:spPr>
        <p:txBody>
          <a:bodyPr wrap="none" lIns="0" tIns="0" rIns="0" bIns="0">
            <a:normAutofit/>
          </a:bodyPr>
          <a:lstStyle>
            <a:lvl1pPr algn="r">
              <a:buNone/>
              <a:defRPr sz="1050" i="0" kern="0" cap="all" spc="300" baseline="0">
                <a:solidFill>
                  <a:srgbClr val="000000"/>
                </a:solidFill>
              </a:defRPr>
            </a:lvl1pPr>
            <a:lvl2pPr algn="l">
              <a:buNone/>
              <a:defRPr/>
            </a:lvl2pPr>
            <a:lvl3pPr algn="l">
              <a:buNone/>
              <a:defRPr/>
            </a:lvl3pPr>
            <a:lvl4pPr algn="l">
              <a:buNone/>
              <a:defRPr/>
            </a:lvl4pPr>
            <a:lvl5pPr algn="l">
              <a:buNone/>
              <a:defRPr/>
            </a:lvl5pPr>
          </a:lstStyle>
          <a:p>
            <a:pPr lvl="0"/>
            <a:r>
              <a:rPr lang="en-US" dirty="0" smtClean="0"/>
              <a:t>PRESENTER TITLE ALL CAPS</a:t>
            </a:r>
          </a:p>
        </p:txBody>
      </p:sp>
      <p:pic>
        <p:nvPicPr>
          <p:cNvPr id="16" name="Picture 15"/>
          <p:cNvPicPr>
            <a:picLocks noChangeAspect="1"/>
          </p:cNvPicPr>
          <p:nvPr userDrawn="1"/>
        </p:nvPicPr>
        <p:blipFill>
          <a:blip r:embed="rId2" cstate="print"/>
          <a:stretch>
            <a:fillRect/>
          </a:stretch>
        </p:blipFill>
        <p:spPr>
          <a:xfrm>
            <a:off x="378979" y="2523277"/>
            <a:ext cx="2586158" cy="1220048"/>
          </a:xfrm>
          <a:prstGeom prst="rect">
            <a:avLst/>
          </a:prstGeom>
        </p:spPr>
      </p:pic>
      <p:sp>
        <p:nvSpPr>
          <p:cNvPr id="17" name="Text Placeholder 27"/>
          <p:cNvSpPr>
            <a:spLocks noGrp="1"/>
          </p:cNvSpPr>
          <p:nvPr>
            <p:ph type="body" sz="quarter" idx="16" hasCustomPrompt="1"/>
          </p:nvPr>
        </p:nvSpPr>
        <p:spPr>
          <a:xfrm>
            <a:off x="3289002" y="3475680"/>
            <a:ext cx="5559552" cy="867720"/>
          </a:xfrm>
        </p:spPr>
        <p:txBody>
          <a:bodyPr wrap="square" lIns="0" tIns="0" rIns="0" bIns="0">
            <a:normAutofit/>
          </a:bodyPr>
          <a:lstStyle>
            <a:lvl1pPr marL="0" indent="0" algn="l">
              <a:buNone/>
              <a:defRPr sz="2400" i="1" baseline="0">
                <a:solidFill>
                  <a:srgbClr val="000000"/>
                </a:solidFill>
                <a:latin typeface="+mj-lt"/>
              </a:defRPr>
            </a:lvl1pPr>
            <a:lvl2pPr algn="l">
              <a:buNone/>
              <a:defRPr/>
            </a:lvl2pPr>
            <a:lvl3pPr algn="l">
              <a:buNone/>
              <a:defRPr/>
            </a:lvl3pPr>
            <a:lvl4pPr algn="l">
              <a:buNone/>
              <a:defRPr/>
            </a:lvl4pPr>
            <a:lvl5pPr algn="l">
              <a:buNone/>
              <a:defRPr/>
            </a:lvl5pPr>
          </a:lstStyle>
          <a:p>
            <a:pPr lvl="0"/>
            <a:r>
              <a:rPr lang="en-US" dirty="0" smtClean="0"/>
              <a:t>Subtitle of Presentation</a:t>
            </a:r>
          </a:p>
        </p:txBody>
      </p:sp>
      <p:sp>
        <p:nvSpPr>
          <p:cNvPr id="22" name="Text Placeholder 21"/>
          <p:cNvSpPr>
            <a:spLocks noGrp="1"/>
          </p:cNvSpPr>
          <p:nvPr>
            <p:ph type="body" sz="quarter" idx="19" hasCustomPrompt="1"/>
          </p:nvPr>
        </p:nvSpPr>
        <p:spPr>
          <a:xfrm>
            <a:off x="3276600" y="1419439"/>
            <a:ext cx="5562600" cy="1600200"/>
          </a:xfrm>
        </p:spPr>
        <p:txBody>
          <a:bodyPr lIns="0" tIns="0" rIns="0" bIns="0" anchor="b">
            <a:noAutofit/>
          </a:bodyPr>
          <a:lstStyle>
            <a:lvl1pPr marL="0" indent="0">
              <a:lnSpc>
                <a:spcPct val="100000"/>
              </a:lnSpc>
              <a:spcBef>
                <a:spcPts val="0"/>
              </a:spcBef>
              <a:spcAft>
                <a:spcPts val="0"/>
              </a:spcAft>
              <a:buFontTx/>
              <a:buNone/>
              <a:defRPr sz="3400" baseline="0">
                <a:solidFill>
                  <a:schemeClr val="accent1"/>
                </a:solidFill>
                <a:latin typeface="+mj-lt"/>
              </a:defRPr>
            </a:lvl1pPr>
            <a:lvl2pPr marL="0" indent="0">
              <a:buFontTx/>
              <a:buNone/>
              <a:defRPr/>
            </a:lvl2pPr>
            <a:lvl3pPr marL="0" indent="0">
              <a:buFontTx/>
              <a:buNone/>
              <a:defRPr/>
            </a:lvl3pPr>
          </a:lstStyle>
          <a:p>
            <a:pPr lvl="0"/>
            <a:r>
              <a:rPr lang="en-US" dirty="0" smtClean="0"/>
              <a:t>Title of Presentation</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so title and chart">
    <p:spTree>
      <p:nvGrpSpPr>
        <p:cNvPr id="1" name=""/>
        <p:cNvGrpSpPr/>
        <p:nvPr/>
      </p:nvGrpSpPr>
      <p:grpSpPr>
        <a:xfrm>
          <a:off x="0" y="0"/>
          <a:ext cx="0" cy="0"/>
          <a:chOff x="0" y="0"/>
          <a:chExt cx="0" cy="0"/>
        </a:xfrm>
      </p:grpSpPr>
      <p:sp>
        <p:nvSpPr>
          <p:cNvPr id="7" name="Chart Placeholder 6"/>
          <p:cNvSpPr>
            <a:spLocks noGrp="1"/>
          </p:cNvSpPr>
          <p:nvPr>
            <p:ph type="chart" sz="quarter" idx="11"/>
          </p:nvPr>
        </p:nvSpPr>
        <p:spPr>
          <a:xfrm>
            <a:off x="457200" y="1408176"/>
            <a:ext cx="8229600" cy="4762500"/>
          </a:xfrm>
        </p:spPr>
        <p:txBody>
          <a:bodyPr/>
          <a:lstStyle>
            <a:lvl1pPr>
              <a:defRPr>
                <a:solidFill>
                  <a:srgbClr val="000000"/>
                </a:solidFill>
              </a:defRPr>
            </a:lvl1pPr>
          </a:lstStyle>
          <a:p>
            <a:r>
              <a:rPr lang="en-US" dirty="0" smtClean="0"/>
              <a:t>Click icon to add chart</a:t>
            </a:r>
            <a:endParaRPr lang="en-US" dirty="0"/>
          </a:p>
        </p:txBody>
      </p:sp>
      <p:sp>
        <p:nvSpPr>
          <p:cNvPr id="2" name="Slide Number Placeholder 1"/>
          <p:cNvSpPr>
            <a:spLocks noGrp="1"/>
          </p:cNvSpPr>
          <p:nvPr>
            <p:ph type="sldNum" sz="quarter" idx="12"/>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so title and smart art graphic">
    <p:spTree>
      <p:nvGrpSpPr>
        <p:cNvPr id="1" name=""/>
        <p:cNvGrpSpPr/>
        <p:nvPr/>
      </p:nvGrpSpPr>
      <p:grpSpPr>
        <a:xfrm>
          <a:off x="0" y="0"/>
          <a:ext cx="0" cy="0"/>
          <a:chOff x="0" y="0"/>
          <a:chExt cx="0" cy="0"/>
        </a:xfrm>
      </p:grpSpPr>
      <p:sp>
        <p:nvSpPr>
          <p:cNvPr id="8" name="SmartArt Placeholder 7"/>
          <p:cNvSpPr>
            <a:spLocks noGrp="1"/>
          </p:cNvSpPr>
          <p:nvPr>
            <p:ph type="dgm" sz="quarter" idx="11"/>
          </p:nvPr>
        </p:nvSpPr>
        <p:spPr>
          <a:xfrm>
            <a:off x="457200" y="1405128"/>
            <a:ext cx="8229600" cy="4767072"/>
          </a:xfrm>
        </p:spPr>
        <p:txBody>
          <a:bodyPr/>
          <a:lstStyle>
            <a:lvl1pPr>
              <a:defRPr>
                <a:solidFill>
                  <a:srgbClr val="000000"/>
                </a:solidFill>
              </a:defRPr>
            </a:lvl1pPr>
          </a:lstStyle>
          <a:p>
            <a:r>
              <a:rPr lang="en-US" dirty="0" smtClean="0"/>
              <a:t>Click icon to add SmartArt graphic</a:t>
            </a:r>
            <a:endParaRPr lang="en-US" dirty="0"/>
          </a:p>
        </p:txBody>
      </p:sp>
      <p:sp>
        <p:nvSpPr>
          <p:cNvPr id="2" name="Slide Number Placeholder 1"/>
          <p:cNvSpPr>
            <a:spLocks noGrp="1"/>
          </p:cNvSpPr>
          <p:nvPr>
            <p:ph type="sldNum" sz="quarter" idx="12"/>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9"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so title and table">
    <p:spTree>
      <p:nvGrpSpPr>
        <p:cNvPr id="1" name=""/>
        <p:cNvGrpSpPr/>
        <p:nvPr/>
      </p:nvGrpSpPr>
      <p:grpSpPr>
        <a:xfrm>
          <a:off x="0" y="0"/>
          <a:ext cx="0" cy="0"/>
          <a:chOff x="0" y="0"/>
          <a:chExt cx="0" cy="0"/>
        </a:xfrm>
      </p:grpSpPr>
      <p:sp>
        <p:nvSpPr>
          <p:cNvPr id="6" name="Table Placeholder 5"/>
          <p:cNvSpPr>
            <a:spLocks noGrp="1"/>
          </p:cNvSpPr>
          <p:nvPr>
            <p:ph type="tbl" sz="quarter" idx="10"/>
          </p:nvPr>
        </p:nvSpPr>
        <p:spPr>
          <a:xfrm>
            <a:off x="457200" y="1405128"/>
            <a:ext cx="8229600" cy="4767072"/>
          </a:xfrm>
        </p:spPr>
        <p:txBody>
          <a:bodyPr/>
          <a:lstStyle>
            <a:lvl1pPr>
              <a:defRPr>
                <a:solidFill>
                  <a:srgbClr val="000000"/>
                </a:solidFill>
              </a:defRPr>
            </a:lvl1pPr>
          </a:lstStyle>
          <a:p>
            <a:r>
              <a:rPr lang="en-US" dirty="0" smtClean="0"/>
              <a:t>Click icon to add table</a:t>
            </a:r>
            <a:endParaRPr lang="en-US" dirty="0"/>
          </a:p>
        </p:txBody>
      </p:sp>
      <p:sp>
        <p:nvSpPr>
          <p:cNvPr id="2" name="Slide Number Placeholder 1"/>
          <p:cNvSpPr>
            <a:spLocks noGrp="1"/>
          </p:cNvSpPr>
          <p:nvPr>
            <p:ph type="sldNum" sz="quarter" idx="11"/>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7"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so content (L) &amp; pictur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673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3"/>
          </p:nvPr>
        </p:nvSpPr>
        <p:spPr>
          <a:xfrm>
            <a:off x="4645152" y="1408176"/>
            <a:ext cx="4041648" cy="4767072"/>
          </a:xfrm>
        </p:spPr>
        <p:txBody>
          <a:bodyPr/>
          <a:lstStyle>
            <a:lvl1pPr>
              <a:defRPr>
                <a:solidFill>
                  <a:srgbClr val="000000"/>
                </a:solidFill>
              </a:defRPr>
            </a:lvl1pPr>
          </a:lstStyle>
          <a:p>
            <a:r>
              <a:rPr lang="en-US" dirty="0" smtClean="0"/>
              <a:t>Click icon to add picture</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so picture (L) &amp; content (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48200" y="140512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3"/>
          </p:nvPr>
        </p:nvSpPr>
        <p:spPr>
          <a:xfrm>
            <a:off x="457200" y="1405128"/>
            <a:ext cx="4041648" cy="4767406"/>
          </a:xfrm>
        </p:spPr>
        <p:txBody>
          <a:bodyPr/>
          <a:lstStyle>
            <a:lvl1pPr>
              <a:defRPr>
                <a:solidFill>
                  <a:srgbClr val="000000"/>
                </a:solidFill>
              </a:defRPr>
            </a:lvl1pPr>
          </a:lstStyle>
          <a:p>
            <a:r>
              <a:rPr lang="en-US" dirty="0" smtClean="0"/>
              <a:t>Click icon to add picture</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so content (L) &amp; ch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5696"/>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645152" y="1408176"/>
            <a:ext cx="4041648" cy="4764024"/>
          </a:xfrm>
        </p:spPr>
        <p:txBody>
          <a:bodyPr/>
          <a:lstStyle>
            <a:lvl1pPr>
              <a:defRPr>
                <a:solidFill>
                  <a:srgbClr val="000000"/>
                </a:solidFill>
              </a:defRPr>
            </a:lvl1pPr>
          </a:lstStyle>
          <a:p>
            <a:r>
              <a:rPr lang="en-US" dirty="0" smtClean="0"/>
              <a:t>Click icon to add chart</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so ch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3560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57200" y="1435608"/>
            <a:ext cx="4041648" cy="4765399"/>
          </a:xfrm>
        </p:spPr>
        <p:txBody>
          <a:bodyPr/>
          <a:lstStyle>
            <a:lvl1pPr>
              <a:defRPr>
                <a:solidFill>
                  <a:srgbClr val="000000"/>
                </a:solidFill>
              </a:defRPr>
            </a:lvl1pPr>
          </a:lstStyle>
          <a:p>
            <a:r>
              <a:rPr lang="en-US" dirty="0" smtClean="0"/>
              <a:t>Click icon to add chart</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so content (L) &amp; tabl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673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645152" y="1408176"/>
            <a:ext cx="4041648" cy="4767072"/>
          </a:xfrm>
        </p:spPr>
        <p:txBody>
          <a:bodyPr/>
          <a:lstStyle>
            <a:lvl1pPr>
              <a:defRPr>
                <a:solidFill>
                  <a:srgbClr val="000000"/>
                </a:solidFill>
              </a:defRPr>
            </a:lvl1pPr>
          </a:lstStyle>
          <a:p>
            <a:r>
              <a:rPr lang="en-US" dirty="0" smtClean="0"/>
              <a:t>Click icon to add table</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so table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57200" y="1408176"/>
            <a:ext cx="4041648" cy="4767406"/>
          </a:xfrm>
        </p:spPr>
        <p:txBody>
          <a:bodyPr/>
          <a:lstStyle>
            <a:lvl1pPr>
              <a:defRPr>
                <a:solidFill>
                  <a:srgbClr val="000000"/>
                </a:solidFill>
              </a:defRPr>
            </a:lvl1pPr>
          </a:lstStyle>
          <a:p>
            <a:r>
              <a:rPr lang="en-US" dirty="0" smtClean="0"/>
              <a:t>Click icon to add table</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so content (L) &amp; smart art graphic (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3690"/>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martArt Placeholder 8"/>
          <p:cNvSpPr>
            <a:spLocks noGrp="1"/>
          </p:cNvSpPr>
          <p:nvPr>
            <p:ph type="dgm" sz="quarter" idx="13"/>
          </p:nvPr>
        </p:nvSpPr>
        <p:spPr>
          <a:xfrm>
            <a:off x="4645152" y="1408176"/>
            <a:ext cx="4041648" cy="4764024"/>
          </a:xfrm>
        </p:spPr>
        <p:txBody>
          <a:bodyPr/>
          <a:lstStyle>
            <a:lvl1pPr>
              <a:defRPr>
                <a:solidFill>
                  <a:srgbClr val="000000"/>
                </a:solidFill>
              </a:defRPr>
            </a:lvl1pPr>
          </a:lstStyle>
          <a:p>
            <a:r>
              <a:rPr lang="en-US" dirty="0" smtClean="0"/>
              <a:t>Click icon to add SmartArt graphic</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0C7F894-2A36-495D-AB7C-1055F7AC0F9D}" type="slidenum">
              <a:rPr lang="en-US" smtClean="0"/>
              <a:pPr/>
              <a:t>‹#›</a:t>
            </a:fld>
            <a:endParaRPr lang="en-US" dirty="0"/>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8200" y="1996440"/>
            <a:ext cx="7924800" cy="156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2"/>
          <p:cNvSpPr>
            <a:spLocks noGrp="1"/>
          </p:cNvSpPr>
          <p:nvPr>
            <p:ph type="body" idx="1" hasCustomPrompt="1"/>
          </p:nvPr>
        </p:nvSpPr>
        <p:spPr>
          <a:xfrm>
            <a:off x="838200" y="35052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spTree>
    <p:extLst>
      <p:ext uri="{BB962C8B-B14F-4D97-AF65-F5344CB8AC3E}">
        <p14:creationId xmlns:p14="http://schemas.microsoft.com/office/powerpoint/2010/main" val="267809444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so smart art graphic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martArt Placeholder 8"/>
          <p:cNvSpPr>
            <a:spLocks noGrp="1"/>
          </p:cNvSpPr>
          <p:nvPr>
            <p:ph type="dgm" sz="quarter" idx="13"/>
          </p:nvPr>
        </p:nvSpPr>
        <p:spPr>
          <a:xfrm>
            <a:off x="457200" y="1408176"/>
            <a:ext cx="4041648" cy="4764358"/>
          </a:xfrm>
        </p:spPr>
        <p:txBody>
          <a:bodyPr/>
          <a:lstStyle>
            <a:lvl1pPr>
              <a:defRPr>
                <a:solidFill>
                  <a:srgbClr val="000000"/>
                </a:solidFill>
              </a:defRPr>
            </a:lvl1pPr>
          </a:lstStyle>
          <a:p>
            <a:r>
              <a:rPr lang="en-US" dirty="0" smtClean="0"/>
              <a:t>Click icon to add SmartArt graphic</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so content (L) &amp; media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3690"/>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Media Placeholder 6"/>
          <p:cNvSpPr>
            <a:spLocks noGrp="1"/>
          </p:cNvSpPr>
          <p:nvPr>
            <p:ph type="media" sz="quarter" idx="13"/>
          </p:nvPr>
        </p:nvSpPr>
        <p:spPr>
          <a:xfrm>
            <a:off x="4645152" y="1408176"/>
            <a:ext cx="4041648" cy="4764024"/>
          </a:xfrm>
        </p:spPr>
        <p:txBody>
          <a:bodyPr/>
          <a:lstStyle>
            <a:lvl1pPr>
              <a:defRPr>
                <a:solidFill>
                  <a:srgbClr val="000000"/>
                </a:solidFill>
              </a:defRPr>
            </a:lvl1pPr>
          </a:lstStyle>
          <a:p>
            <a:r>
              <a:rPr lang="en-US" dirty="0" smtClean="0"/>
              <a:t>Click icon to add media</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so media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Media Placeholder 6"/>
          <p:cNvSpPr>
            <a:spLocks noGrp="1"/>
          </p:cNvSpPr>
          <p:nvPr>
            <p:ph type="media" sz="quarter" idx="13"/>
          </p:nvPr>
        </p:nvSpPr>
        <p:spPr>
          <a:xfrm>
            <a:off x="457200" y="1408176"/>
            <a:ext cx="4041648" cy="4764358"/>
          </a:xfrm>
        </p:spPr>
        <p:txBody>
          <a:bodyPr/>
          <a:lstStyle>
            <a:lvl1pPr>
              <a:defRPr>
                <a:solidFill>
                  <a:srgbClr val="000000"/>
                </a:solidFill>
              </a:defRPr>
            </a:lvl1pPr>
          </a:lstStyle>
          <a:p>
            <a:r>
              <a:rPr lang="en-US" dirty="0" smtClean="0"/>
              <a:t>Click icon to add media</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so content (L) &amp; clip 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5696"/>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lipArt Placeholder 8"/>
          <p:cNvSpPr>
            <a:spLocks noGrp="1"/>
          </p:cNvSpPr>
          <p:nvPr>
            <p:ph type="clipArt" sz="quarter" idx="13"/>
          </p:nvPr>
        </p:nvSpPr>
        <p:spPr>
          <a:xfrm>
            <a:off x="4645152" y="1408176"/>
            <a:ext cx="4041648" cy="4764024"/>
          </a:xfrm>
        </p:spPr>
        <p:txBody>
          <a:bodyPr/>
          <a:lstStyle>
            <a:lvl1pPr>
              <a:defRPr>
                <a:solidFill>
                  <a:srgbClr val="000000"/>
                </a:solidFill>
              </a:defRPr>
            </a:lvl1pPr>
          </a:lstStyle>
          <a:p>
            <a:r>
              <a:rPr lang="en-US" dirty="0" smtClean="0"/>
              <a:t>Click icon to add clip art</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so clip 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lipArt Placeholder 8"/>
          <p:cNvSpPr>
            <a:spLocks noGrp="1"/>
          </p:cNvSpPr>
          <p:nvPr>
            <p:ph type="clipArt" sz="quarter" idx="13"/>
          </p:nvPr>
        </p:nvSpPr>
        <p:spPr>
          <a:xfrm>
            <a:off x="457200" y="1408176"/>
            <a:ext cx="4041648" cy="4762352"/>
          </a:xfrm>
        </p:spPr>
        <p:txBody>
          <a:bodyPr/>
          <a:lstStyle>
            <a:lvl1pPr>
              <a:defRPr>
                <a:solidFill>
                  <a:srgbClr val="000000"/>
                </a:solidFill>
              </a:defRPr>
            </a:lvl1pPr>
          </a:lstStyle>
          <a:p>
            <a:r>
              <a:rPr lang="en-US" dirty="0" smtClean="0"/>
              <a:t>Click icon to add clip art</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Topic">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85800" y="2209801"/>
            <a:ext cx="7772400" cy="1362075"/>
          </a:xfrm>
          <a:prstGeom prst="rect">
            <a:avLst/>
          </a:prstGeom>
        </p:spPr>
        <p:txBody>
          <a:bodyPr anchor="b">
            <a:normAutofit/>
          </a:bodyPr>
          <a:lstStyle>
            <a:lvl1pPr algn="l">
              <a:defRPr sz="3600" b="1" cap="none" baseline="0">
                <a:solidFill>
                  <a:srgbClr val="000000"/>
                </a:solidFill>
              </a:defRPr>
            </a:lvl1pPr>
          </a:lstStyle>
          <a:p>
            <a:r>
              <a:rPr lang="en-US" dirty="0" smtClean="0"/>
              <a:t>Topic Title (36pt)</a:t>
            </a:r>
            <a:endParaRPr lang="en-US" dirty="0"/>
          </a:p>
        </p:txBody>
      </p:sp>
      <p:sp>
        <p:nvSpPr>
          <p:cNvPr id="5" name="Subtitle 1.5"/>
          <p:cNvSpPr>
            <a:spLocks noGrp="1"/>
          </p:cNvSpPr>
          <p:nvPr>
            <p:ph type="body" idx="1" hasCustomPrompt="1"/>
          </p:nvPr>
        </p:nvSpPr>
        <p:spPr>
          <a:xfrm>
            <a:off x="685800" y="3581401"/>
            <a:ext cx="7772400" cy="1500187"/>
          </a:xfrm>
          <a:prstGeom prst="rect">
            <a:avLst/>
          </a:prstGeom>
        </p:spPr>
        <p:txBody>
          <a:bodyPr anchor="t"/>
          <a:lstStyle>
            <a:lvl1pPr marL="0" indent="0">
              <a:buNone/>
              <a:defRPr sz="2400" i="1" baseline="0">
                <a:solidFill>
                  <a:srgbClr val="000000"/>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Subtitle of Topic (optional)</a:t>
            </a:r>
          </a:p>
        </p:txBody>
      </p:sp>
      <p:sp>
        <p:nvSpPr>
          <p:cNvPr id="12" name="Footer Placeholder 11"/>
          <p:cNvSpPr>
            <a:spLocks noGrp="1"/>
          </p:cNvSpPr>
          <p:nvPr>
            <p:ph type="ftr" sz="quarter" idx="11"/>
          </p:nvPr>
        </p:nvSpPr>
        <p:spPr>
          <a:xfrm>
            <a:off x="1706880" y="5943600"/>
            <a:ext cx="7360920" cy="387191"/>
          </a:xfrm>
          <a:prstGeom prst="roundRect">
            <a:avLst>
              <a:gd name="adj" fmla="val 8861"/>
            </a:avLst>
          </a:prstGeom>
        </p:spPr>
        <p:txBody>
          <a:bodyPr/>
          <a:lstStyle>
            <a:lvl1pPr algn="r">
              <a:defRPr i="1">
                <a:solidFill>
                  <a:srgbClr val="000000"/>
                </a:solidFill>
              </a:defRPr>
            </a:lvl1pPr>
          </a:lstStyle>
          <a:p>
            <a:r>
              <a:rPr lang="en-US" dirty="0" smtClean="0"/>
              <a:t>Optional: use this for references or other footnotes (18pt )</a:t>
            </a:r>
            <a:endParaRPr lang="en-US" dirty="0"/>
          </a:p>
        </p:txBody>
      </p:sp>
      <p:sp>
        <p:nvSpPr>
          <p:cNvPr id="6" name="Slide Number Placeholder 3"/>
          <p:cNvSpPr>
            <a:spLocks noGrp="1"/>
          </p:cNvSpPr>
          <p:nvPr>
            <p:ph type="sldNum" sz="quarter" idx="14"/>
          </p:nvPr>
        </p:nvSpPr>
        <p:spPr>
          <a:xfrm>
            <a:off x="8534400" y="6365882"/>
            <a:ext cx="381000" cy="263518"/>
          </a:xfrm>
        </p:spPr>
        <p:txBody>
          <a:bodyPr/>
          <a:lstStyle>
            <a:lvl1pPr>
              <a:defRPr>
                <a:solidFill>
                  <a:schemeClr val="tx1"/>
                </a:solidFill>
              </a:defRPr>
            </a:lvl1pPr>
          </a:lstStyle>
          <a:p>
            <a:fld id="{10C7F894-2A36-495D-AB7C-1055F7AC0F9D}" type="slidenum">
              <a:rPr lang="en-US" smtClean="0"/>
              <a:pPr/>
              <a:t>‹#›</a:t>
            </a:fld>
            <a:endParaRPr lang="en-US" dirty="0"/>
          </a:p>
        </p:txBody>
      </p:sp>
    </p:spTree>
    <p:custDataLst>
      <p:tags r:id="rId1"/>
    </p:custDataLst>
    <p:extLst>
      <p:ext uri="{BB962C8B-B14F-4D97-AF65-F5344CB8AC3E}">
        <p14:creationId xmlns:p14="http://schemas.microsoft.com/office/powerpoint/2010/main" val="382457549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mplate Instruction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5" name="Slide Number Placeholder 2"/>
          <p:cNvSpPr txBox="1">
            <a:spLocks/>
          </p:cNvSpPr>
          <p:nvPr userDrawn="1"/>
        </p:nvSpPr>
        <p:spPr>
          <a:xfrm>
            <a:off x="8534400" y="6365882"/>
            <a:ext cx="381000" cy="263518"/>
          </a:xfrm>
          <a:prstGeom prst="rect">
            <a:avLst/>
          </a:prstGeom>
        </p:spPr>
        <p:txBody>
          <a:bodyPr lIns="0" tIns="0" rIns="0" bIns="0" anchor="ctr"/>
          <a:lstStyle>
            <a:defPPr>
              <a:defRPr lang="en-US"/>
            </a:defPPr>
            <a:lvl1pPr marL="0" algn="ctr" defTabSz="914400" rtl="0" eaLnBrk="1" latinLnBrk="0" hangingPunct="1">
              <a:defRPr sz="1400" kern="1200">
                <a:solidFill>
                  <a:srgbClr val="637E8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D2C783-583D-47C4-9F33-9EB4B47B6128}" type="slidenum">
              <a:rPr lang="en-US" smtClean="0">
                <a:solidFill>
                  <a:schemeClr val="tx1"/>
                </a:solidFill>
              </a:rPr>
              <a:pPr/>
              <a:t>‹#›</a:t>
            </a:fld>
            <a:endParaRPr lang="en-US" dirty="0">
              <a:solidFill>
                <a:schemeClr val="tx1"/>
              </a:solidFill>
            </a:endParaRPr>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1068" y="1037170"/>
            <a:ext cx="3063875" cy="960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8"/>
          <p:cNvSpPr/>
          <p:nvPr userDrawn="1"/>
        </p:nvSpPr>
        <p:spPr>
          <a:xfrm>
            <a:off x="2988734" y="931337"/>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1</a:t>
            </a:r>
            <a:endParaRPr lang="en-US" sz="1200" b="1" dirty="0">
              <a:solidFill>
                <a:schemeClr val="bg1"/>
              </a:solidFill>
            </a:endParaRPr>
          </a:p>
        </p:txBody>
      </p:sp>
      <p:sp>
        <p:nvSpPr>
          <p:cNvPr id="10" name="Oval 9"/>
          <p:cNvSpPr/>
          <p:nvPr userDrawn="1"/>
        </p:nvSpPr>
        <p:spPr>
          <a:xfrm>
            <a:off x="464610" y="1257832"/>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2</a:t>
            </a:r>
            <a:endParaRPr lang="en-US" sz="1200" b="1" dirty="0">
              <a:solidFill>
                <a:schemeClr val="bg1"/>
              </a:solidFill>
            </a:endParaRPr>
          </a:p>
        </p:txBody>
      </p:sp>
      <p:sp>
        <p:nvSpPr>
          <p:cNvPr id="11" name="Text Placeholder 8"/>
          <p:cNvSpPr txBox="1">
            <a:spLocks/>
          </p:cNvSpPr>
          <p:nvPr userDrawn="1"/>
        </p:nvSpPr>
        <p:spPr>
          <a:xfrm>
            <a:off x="787401" y="2032000"/>
            <a:ext cx="2759075" cy="8382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smtClean="0">
                <a:solidFill>
                  <a:srgbClr val="000000"/>
                </a:solidFill>
              </a:rPr>
              <a:t>Click the </a:t>
            </a:r>
            <a:r>
              <a:rPr lang="en-US" sz="1400" b="1" i="1" dirty="0" smtClean="0">
                <a:solidFill>
                  <a:srgbClr val="000000"/>
                </a:solidFill>
              </a:rPr>
              <a:t>View</a:t>
            </a:r>
            <a:r>
              <a:rPr lang="en-US" sz="1400" dirty="0" smtClean="0">
                <a:solidFill>
                  <a:srgbClr val="000000"/>
                </a:solidFill>
              </a:rPr>
              <a:t> tab</a:t>
            </a:r>
          </a:p>
          <a:p>
            <a:pPr marL="0" indent="0">
              <a:buFont typeface="Arial" pitchFamily="34" charset="0"/>
              <a:buNone/>
            </a:pPr>
            <a:r>
              <a:rPr lang="en-US" sz="1400" dirty="0" smtClean="0">
                <a:solidFill>
                  <a:srgbClr val="000000"/>
                </a:solidFill>
              </a:rPr>
              <a:t>Click the </a:t>
            </a:r>
            <a:r>
              <a:rPr lang="en-US" sz="1400" b="1" i="1" dirty="0" smtClean="0">
                <a:solidFill>
                  <a:srgbClr val="000000"/>
                </a:solidFill>
              </a:rPr>
              <a:t>Slide Master </a:t>
            </a:r>
            <a:r>
              <a:rPr lang="en-US" sz="1400" dirty="0" smtClean="0">
                <a:solidFill>
                  <a:srgbClr val="000000"/>
                </a:solidFill>
              </a:rPr>
              <a:t>button</a:t>
            </a:r>
            <a:endParaRPr lang="en-US" sz="1400" dirty="0">
              <a:solidFill>
                <a:srgbClr val="000000"/>
              </a:solidFill>
            </a:endParaRPr>
          </a:p>
        </p:txBody>
      </p:sp>
      <p:sp>
        <p:nvSpPr>
          <p:cNvPr id="12" name="Oval 11"/>
          <p:cNvSpPr/>
          <p:nvPr userDrawn="1"/>
        </p:nvSpPr>
        <p:spPr>
          <a:xfrm>
            <a:off x="584204" y="2065875"/>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1</a:t>
            </a:r>
            <a:endParaRPr lang="en-US" sz="1200" b="1" dirty="0">
              <a:solidFill>
                <a:schemeClr val="bg1"/>
              </a:solidFill>
            </a:endParaRPr>
          </a:p>
        </p:txBody>
      </p:sp>
      <p:sp>
        <p:nvSpPr>
          <p:cNvPr id="13" name="Oval 12"/>
          <p:cNvSpPr/>
          <p:nvPr userDrawn="1"/>
        </p:nvSpPr>
        <p:spPr>
          <a:xfrm>
            <a:off x="584204" y="2434171"/>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2</a:t>
            </a:r>
            <a:endParaRPr lang="en-US" sz="1200" b="1" dirty="0">
              <a:solidFill>
                <a:schemeClr val="bg1"/>
              </a:solidFill>
            </a:endParaRPr>
          </a:p>
        </p:txBody>
      </p:sp>
      <p:pic>
        <p:nvPicPr>
          <p:cNvPr id="2050"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464610" y="2827870"/>
            <a:ext cx="1676399" cy="1267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 Placeholder 8"/>
          <p:cNvSpPr txBox="1">
            <a:spLocks/>
          </p:cNvSpPr>
          <p:nvPr userDrawn="1"/>
        </p:nvSpPr>
        <p:spPr>
          <a:xfrm>
            <a:off x="2426230" y="2836596"/>
            <a:ext cx="1951038" cy="8382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smtClean="0">
                <a:solidFill>
                  <a:srgbClr val="000000"/>
                </a:solidFill>
              </a:rPr>
              <a:t>In the left-hand pane scroll up to the first and largest of the slides</a:t>
            </a:r>
            <a:endParaRPr lang="en-US" sz="1400" dirty="0">
              <a:solidFill>
                <a:srgbClr val="000000"/>
              </a:solidFill>
            </a:endParaRPr>
          </a:p>
        </p:txBody>
      </p:sp>
      <p:sp>
        <p:nvSpPr>
          <p:cNvPr id="17" name="Oval 16"/>
          <p:cNvSpPr/>
          <p:nvPr userDrawn="1"/>
        </p:nvSpPr>
        <p:spPr>
          <a:xfrm>
            <a:off x="2223033" y="2866234"/>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3</a:t>
            </a:r>
            <a:endParaRPr lang="en-US" sz="1200" b="1" dirty="0">
              <a:solidFill>
                <a:schemeClr val="bg1"/>
              </a:solidFill>
            </a:endParaRPr>
          </a:p>
        </p:txBody>
      </p:sp>
      <p:sp>
        <p:nvSpPr>
          <p:cNvPr id="14" name="TextBox 13"/>
          <p:cNvSpPr txBox="1"/>
          <p:nvPr userDrawn="1"/>
        </p:nvSpPr>
        <p:spPr>
          <a:xfrm>
            <a:off x="279932" y="125581"/>
            <a:ext cx="4097336" cy="830997"/>
          </a:xfrm>
          <a:prstGeom prst="rect">
            <a:avLst/>
          </a:prstGeom>
          <a:noFill/>
        </p:spPr>
        <p:txBody>
          <a:bodyPr wrap="square" rtlCol="0">
            <a:spAutoFit/>
          </a:bodyPr>
          <a:lstStyle/>
          <a:p>
            <a:r>
              <a:rPr lang="en-US" sz="1600" dirty="0" smtClean="0">
                <a:solidFill>
                  <a:srgbClr val="000000"/>
                </a:solidFill>
              </a:rPr>
              <a:t>This template is intended for content considered </a:t>
            </a:r>
            <a:r>
              <a:rPr lang="en-US" sz="1600" b="1" dirty="0" smtClean="0">
                <a:solidFill>
                  <a:srgbClr val="000000"/>
                </a:solidFill>
              </a:rPr>
              <a:t>ISO-NE PUBLIC</a:t>
            </a:r>
            <a:r>
              <a:rPr lang="en-US" sz="1600" dirty="0" smtClean="0">
                <a:solidFill>
                  <a:srgbClr val="000000"/>
                </a:solidFill>
              </a:rPr>
              <a:t>. If at any point you need to change the label within the footer: </a:t>
            </a:r>
            <a:endParaRPr lang="en-US" sz="1600" dirty="0">
              <a:solidFill>
                <a:srgbClr val="000000"/>
              </a:solidFill>
            </a:endParaRPr>
          </a:p>
        </p:txBody>
      </p:sp>
      <p:sp>
        <p:nvSpPr>
          <p:cNvPr id="21" name="Text Placeholder 8"/>
          <p:cNvSpPr txBox="1">
            <a:spLocks/>
          </p:cNvSpPr>
          <p:nvPr userDrawn="1"/>
        </p:nvSpPr>
        <p:spPr>
          <a:xfrm>
            <a:off x="2421467" y="4233335"/>
            <a:ext cx="1955801" cy="8382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smtClean="0">
                <a:solidFill>
                  <a:srgbClr val="000000"/>
                </a:solidFill>
              </a:rPr>
              <a:t>Edit the footer to reflect the appropriate label</a:t>
            </a:r>
            <a:r>
              <a:rPr lang="en-US" sz="1400" baseline="0" dirty="0" smtClean="0">
                <a:solidFill>
                  <a:srgbClr val="000000"/>
                </a:solidFill>
              </a:rPr>
              <a:t> </a:t>
            </a:r>
          </a:p>
          <a:p>
            <a:pPr marL="0" indent="0">
              <a:buFont typeface="Arial" pitchFamily="34" charset="0"/>
              <a:buNone/>
            </a:pPr>
            <a:endParaRPr lang="en-US" sz="1400" dirty="0">
              <a:solidFill>
                <a:srgbClr val="000000"/>
              </a:solidFill>
            </a:endParaRPr>
          </a:p>
        </p:txBody>
      </p:sp>
      <p:sp>
        <p:nvSpPr>
          <p:cNvPr id="22" name="Oval 21"/>
          <p:cNvSpPr/>
          <p:nvPr userDrawn="1"/>
        </p:nvSpPr>
        <p:spPr>
          <a:xfrm>
            <a:off x="2218270" y="4262973"/>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4</a:t>
            </a:r>
            <a:endParaRPr lang="en-US" sz="1200" b="1" dirty="0">
              <a:solidFill>
                <a:schemeClr val="bg1"/>
              </a:solidFill>
            </a:endParaRPr>
          </a:p>
        </p:txBody>
      </p:sp>
      <p:pic>
        <p:nvPicPr>
          <p:cNvPr id="2052" name="Picture 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95968" y="5071535"/>
            <a:ext cx="57150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Text Placeholder 8"/>
          <p:cNvSpPr txBox="1">
            <a:spLocks/>
          </p:cNvSpPr>
          <p:nvPr userDrawn="1"/>
        </p:nvSpPr>
        <p:spPr>
          <a:xfrm>
            <a:off x="2422525" y="5071535"/>
            <a:ext cx="2030943" cy="8382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smtClean="0">
                <a:solidFill>
                  <a:srgbClr val="000000"/>
                </a:solidFill>
              </a:rPr>
              <a:t>On the </a:t>
            </a:r>
            <a:r>
              <a:rPr lang="en-US" sz="1400" i="1" dirty="0" smtClean="0">
                <a:solidFill>
                  <a:srgbClr val="000000"/>
                </a:solidFill>
              </a:rPr>
              <a:t>Slide Maste</a:t>
            </a:r>
            <a:r>
              <a:rPr lang="en-US" sz="1400" dirty="0" smtClean="0">
                <a:solidFill>
                  <a:srgbClr val="000000"/>
                </a:solidFill>
              </a:rPr>
              <a:t>r ribbon, click</a:t>
            </a:r>
            <a:r>
              <a:rPr lang="en-US" sz="1400" baseline="0" dirty="0" smtClean="0">
                <a:solidFill>
                  <a:srgbClr val="000000"/>
                </a:solidFill>
              </a:rPr>
              <a:t> the </a:t>
            </a:r>
            <a:r>
              <a:rPr lang="en-US" sz="1400" b="1" i="1" baseline="0" dirty="0" smtClean="0">
                <a:solidFill>
                  <a:srgbClr val="000000"/>
                </a:solidFill>
              </a:rPr>
              <a:t>Close Master View</a:t>
            </a:r>
            <a:r>
              <a:rPr lang="en-US" sz="1400" baseline="0" dirty="0" smtClean="0">
                <a:solidFill>
                  <a:srgbClr val="000000"/>
                </a:solidFill>
              </a:rPr>
              <a:t> button</a:t>
            </a:r>
          </a:p>
          <a:p>
            <a:pPr marL="0" indent="0">
              <a:buFont typeface="Arial" pitchFamily="34" charset="0"/>
              <a:buNone/>
            </a:pPr>
            <a:endParaRPr lang="en-US" sz="1400" dirty="0">
              <a:solidFill>
                <a:srgbClr val="000000"/>
              </a:solidFill>
            </a:endParaRPr>
          </a:p>
        </p:txBody>
      </p:sp>
      <p:sp>
        <p:nvSpPr>
          <p:cNvPr id="25" name="Oval 24"/>
          <p:cNvSpPr/>
          <p:nvPr userDrawn="1"/>
        </p:nvSpPr>
        <p:spPr>
          <a:xfrm>
            <a:off x="2219328" y="5101173"/>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5</a:t>
            </a:r>
            <a:endParaRPr lang="en-US" sz="1200" b="1" dirty="0">
              <a:solidFill>
                <a:schemeClr val="bg1"/>
              </a:solidFill>
            </a:endParaRPr>
          </a:p>
        </p:txBody>
      </p:sp>
      <p:sp>
        <p:nvSpPr>
          <p:cNvPr id="18" name="Rectangle 17"/>
          <p:cNvSpPr/>
          <p:nvPr userDrawn="1"/>
        </p:nvSpPr>
        <p:spPr>
          <a:xfrm>
            <a:off x="110068" y="125581"/>
            <a:ext cx="4419600" cy="619901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27" name="Rectangle 26"/>
          <p:cNvSpPr/>
          <p:nvPr userDrawn="1"/>
        </p:nvSpPr>
        <p:spPr>
          <a:xfrm>
            <a:off x="4758268" y="125580"/>
            <a:ext cx="4267200" cy="619902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28" name="TextBox 27"/>
          <p:cNvSpPr txBox="1"/>
          <p:nvPr userDrawn="1"/>
        </p:nvSpPr>
        <p:spPr>
          <a:xfrm>
            <a:off x="186268" y="5862935"/>
            <a:ext cx="4360066" cy="461665"/>
          </a:xfrm>
          <a:prstGeom prst="rect">
            <a:avLst/>
          </a:prstGeom>
          <a:noFill/>
        </p:spPr>
        <p:txBody>
          <a:bodyPr wrap="square" rtlCol="0">
            <a:spAutoFit/>
          </a:bodyPr>
          <a:lstStyle/>
          <a:p>
            <a:r>
              <a:rPr lang="en-US" sz="1200" i="1" dirty="0" smtClean="0">
                <a:solidFill>
                  <a:srgbClr val="000000"/>
                </a:solidFill>
              </a:rPr>
              <a:t>Note: If using transitional slides,</a:t>
            </a:r>
            <a:r>
              <a:rPr lang="en-US" sz="1200" i="1" baseline="0" dirty="0" smtClean="0">
                <a:solidFill>
                  <a:srgbClr val="000000"/>
                </a:solidFill>
              </a:rPr>
              <a:t> you must also locate these within the Slide Master and edit the footer label accordingly</a:t>
            </a:r>
            <a:endParaRPr lang="en-US" sz="1200" i="1" dirty="0">
              <a:solidFill>
                <a:srgbClr val="000000"/>
              </a:solidFill>
            </a:endParaRPr>
          </a:p>
        </p:txBody>
      </p:sp>
      <p:sp>
        <p:nvSpPr>
          <p:cNvPr id="30" name="TextBox 29"/>
          <p:cNvSpPr txBox="1"/>
          <p:nvPr userDrawn="1"/>
        </p:nvSpPr>
        <p:spPr>
          <a:xfrm>
            <a:off x="5029200" y="135466"/>
            <a:ext cx="3886200" cy="2487861"/>
          </a:xfrm>
          <a:prstGeom prst="rect">
            <a:avLst/>
          </a:prstGeom>
          <a:noFill/>
        </p:spPr>
        <p:txBody>
          <a:bodyPr wrap="square" rtlCol="0">
            <a:spAutoFit/>
          </a:bodyPr>
          <a:lstStyle/>
          <a:p>
            <a:r>
              <a:rPr lang="en-US" sz="1600" dirty="0" smtClean="0">
                <a:solidFill>
                  <a:srgbClr val="000000"/>
                </a:solidFill>
              </a:rPr>
              <a:t>This template</a:t>
            </a:r>
            <a:r>
              <a:rPr lang="en-US" sz="1600" baseline="0" dirty="0" smtClean="0">
                <a:solidFill>
                  <a:srgbClr val="000000"/>
                </a:solidFill>
              </a:rPr>
              <a:t> contains a variety of slide options to support your presentation needs.  </a:t>
            </a:r>
          </a:p>
          <a:p>
            <a:endParaRPr lang="en-US" sz="1400" baseline="0" dirty="0" smtClean="0">
              <a:solidFill>
                <a:srgbClr val="000000"/>
              </a:solidFill>
            </a:endParaRPr>
          </a:p>
          <a:p>
            <a:r>
              <a:rPr lang="en-US" sz="1400" baseline="0" dirty="0" smtClean="0">
                <a:solidFill>
                  <a:srgbClr val="000000"/>
                </a:solidFill>
              </a:rPr>
              <a:t>To change a slide layout:</a:t>
            </a:r>
          </a:p>
          <a:p>
            <a:pPr marL="457200" lvl="1" indent="0">
              <a:spcBef>
                <a:spcPts val="200"/>
              </a:spcBef>
              <a:spcAft>
                <a:spcPts val="200"/>
              </a:spcAft>
              <a:buNone/>
            </a:pPr>
            <a:r>
              <a:rPr lang="en-US" sz="1400" baseline="0" dirty="0" smtClean="0">
                <a:solidFill>
                  <a:srgbClr val="000000"/>
                </a:solidFill>
              </a:rPr>
              <a:t>Select the </a:t>
            </a:r>
            <a:r>
              <a:rPr lang="en-US" sz="1400" b="1" i="1" baseline="0" dirty="0" smtClean="0">
                <a:solidFill>
                  <a:srgbClr val="000000"/>
                </a:solidFill>
              </a:rPr>
              <a:t>slide</a:t>
            </a:r>
            <a:r>
              <a:rPr lang="en-US" sz="1400" baseline="0" dirty="0" smtClean="0">
                <a:solidFill>
                  <a:srgbClr val="000000"/>
                </a:solidFill>
              </a:rPr>
              <a:t> you wish to change.</a:t>
            </a:r>
          </a:p>
          <a:p>
            <a:pPr marL="457200" lvl="1" indent="0">
              <a:spcBef>
                <a:spcPts val="200"/>
              </a:spcBef>
              <a:spcAft>
                <a:spcPts val="200"/>
              </a:spcAft>
              <a:buNone/>
            </a:pPr>
            <a:r>
              <a:rPr lang="en-US" sz="1400" baseline="0" dirty="0" smtClean="0">
                <a:solidFill>
                  <a:srgbClr val="000000"/>
                </a:solidFill>
              </a:rPr>
              <a:t>In the PowerPoint ribbon, click to view the </a:t>
            </a:r>
            <a:r>
              <a:rPr lang="en-US" sz="1400" b="1" i="1" baseline="0" dirty="0" smtClean="0">
                <a:solidFill>
                  <a:srgbClr val="000000"/>
                </a:solidFill>
              </a:rPr>
              <a:t>Home</a:t>
            </a:r>
            <a:r>
              <a:rPr lang="en-US" sz="1400" baseline="0" dirty="0" smtClean="0">
                <a:solidFill>
                  <a:srgbClr val="000000"/>
                </a:solidFill>
              </a:rPr>
              <a:t> tab.</a:t>
            </a:r>
          </a:p>
          <a:p>
            <a:pPr marL="457200" lvl="1" indent="0">
              <a:spcBef>
                <a:spcPts val="200"/>
              </a:spcBef>
              <a:spcAft>
                <a:spcPts val="200"/>
              </a:spcAft>
              <a:buNone/>
            </a:pPr>
            <a:r>
              <a:rPr lang="en-US" sz="1400" dirty="0" smtClean="0">
                <a:solidFill>
                  <a:srgbClr val="000000"/>
                </a:solidFill>
              </a:rPr>
              <a:t>Click the </a:t>
            </a:r>
            <a:r>
              <a:rPr lang="en-US" sz="1400" b="1" i="1" dirty="0" smtClean="0">
                <a:solidFill>
                  <a:srgbClr val="000000"/>
                </a:solidFill>
              </a:rPr>
              <a:t>Layout</a:t>
            </a:r>
            <a:r>
              <a:rPr lang="en-US" sz="1400" dirty="0" smtClean="0">
                <a:solidFill>
                  <a:srgbClr val="000000"/>
                </a:solidFill>
              </a:rPr>
              <a:t> button.</a:t>
            </a:r>
          </a:p>
          <a:p>
            <a:pPr marL="457200" lvl="1" indent="0">
              <a:spcBef>
                <a:spcPts val="200"/>
              </a:spcBef>
              <a:spcAft>
                <a:spcPts val="200"/>
              </a:spcAft>
              <a:buNone/>
            </a:pPr>
            <a:r>
              <a:rPr lang="en-US" sz="1400" dirty="0" smtClean="0">
                <a:solidFill>
                  <a:srgbClr val="000000"/>
                </a:solidFill>
              </a:rPr>
              <a:t>From</a:t>
            </a:r>
            <a:r>
              <a:rPr lang="en-US" sz="1400" baseline="0" dirty="0" smtClean="0">
                <a:solidFill>
                  <a:srgbClr val="000000"/>
                </a:solidFill>
              </a:rPr>
              <a:t> the window of layout options that appears, choose the </a:t>
            </a:r>
            <a:r>
              <a:rPr lang="en-US" sz="1400" b="1" i="1" baseline="0" dirty="0" smtClean="0">
                <a:solidFill>
                  <a:srgbClr val="000000"/>
                </a:solidFill>
              </a:rPr>
              <a:t>desired layout</a:t>
            </a:r>
            <a:r>
              <a:rPr lang="en-US" sz="1400" baseline="0" dirty="0" smtClean="0">
                <a:solidFill>
                  <a:srgbClr val="000000"/>
                </a:solidFill>
              </a:rPr>
              <a:t>.</a:t>
            </a:r>
            <a:endParaRPr lang="en-US" sz="1400" dirty="0" smtClean="0">
              <a:solidFill>
                <a:srgbClr val="000000"/>
              </a:solidFill>
            </a:endParaRPr>
          </a:p>
        </p:txBody>
      </p:sp>
      <p:pic>
        <p:nvPicPr>
          <p:cNvPr id="1028" name="Picture 4"/>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249341" y="2891357"/>
            <a:ext cx="3632192" cy="1748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 name="Oval 44"/>
          <p:cNvSpPr/>
          <p:nvPr userDrawn="1"/>
        </p:nvSpPr>
        <p:spPr>
          <a:xfrm>
            <a:off x="5249342" y="140600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2</a:t>
            </a:r>
            <a:endParaRPr lang="en-US" sz="1200" b="1" dirty="0">
              <a:solidFill>
                <a:schemeClr val="bg1"/>
              </a:solidFill>
            </a:endParaRPr>
          </a:p>
        </p:txBody>
      </p:sp>
      <p:sp>
        <p:nvSpPr>
          <p:cNvPr id="47" name="Oval 46"/>
          <p:cNvSpPr/>
          <p:nvPr userDrawn="1"/>
        </p:nvSpPr>
        <p:spPr>
          <a:xfrm>
            <a:off x="5249341" y="1866896"/>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3</a:t>
            </a:r>
            <a:endParaRPr lang="en-US" sz="1200" b="1" dirty="0">
              <a:solidFill>
                <a:schemeClr val="bg1"/>
              </a:solidFill>
            </a:endParaRPr>
          </a:p>
        </p:txBody>
      </p:sp>
      <p:sp>
        <p:nvSpPr>
          <p:cNvPr id="48" name="Oval 47"/>
          <p:cNvSpPr/>
          <p:nvPr userDrawn="1"/>
        </p:nvSpPr>
        <p:spPr>
          <a:xfrm>
            <a:off x="5249342" y="213360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4</a:t>
            </a:r>
            <a:endParaRPr lang="en-US" sz="1200" b="1" dirty="0">
              <a:solidFill>
                <a:schemeClr val="bg1"/>
              </a:solidFill>
            </a:endParaRPr>
          </a:p>
        </p:txBody>
      </p:sp>
      <p:sp>
        <p:nvSpPr>
          <p:cNvPr id="49" name="Oval 48"/>
          <p:cNvSpPr/>
          <p:nvPr userDrawn="1"/>
        </p:nvSpPr>
        <p:spPr>
          <a:xfrm>
            <a:off x="5249341" y="1110197"/>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1</a:t>
            </a:r>
            <a:endParaRPr lang="en-US" sz="1200" b="1" dirty="0">
              <a:solidFill>
                <a:schemeClr val="bg1"/>
              </a:solidFill>
            </a:endParaRPr>
          </a:p>
        </p:txBody>
      </p:sp>
      <p:sp>
        <p:nvSpPr>
          <p:cNvPr id="50" name="Oval 49"/>
          <p:cNvSpPr/>
          <p:nvPr userDrawn="1"/>
        </p:nvSpPr>
        <p:spPr>
          <a:xfrm>
            <a:off x="5477942" y="274320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2</a:t>
            </a:r>
            <a:endParaRPr lang="en-US" sz="1200" b="1" dirty="0">
              <a:solidFill>
                <a:schemeClr val="bg1"/>
              </a:solidFill>
            </a:endParaRPr>
          </a:p>
        </p:txBody>
      </p:sp>
      <p:sp>
        <p:nvSpPr>
          <p:cNvPr id="51" name="Oval 50"/>
          <p:cNvSpPr/>
          <p:nvPr userDrawn="1"/>
        </p:nvSpPr>
        <p:spPr>
          <a:xfrm>
            <a:off x="6400800" y="294190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3</a:t>
            </a:r>
            <a:endParaRPr lang="en-US" sz="1200" b="1" dirty="0">
              <a:solidFill>
                <a:schemeClr val="bg1"/>
              </a:solidFill>
            </a:endParaRPr>
          </a:p>
        </p:txBody>
      </p:sp>
      <p:sp>
        <p:nvSpPr>
          <p:cNvPr id="52" name="Oval 51"/>
          <p:cNvSpPr/>
          <p:nvPr userDrawn="1"/>
        </p:nvSpPr>
        <p:spPr>
          <a:xfrm>
            <a:off x="7772400" y="3949703"/>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4</a:t>
            </a:r>
            <a:endParaRPr lang="en-US" sz="1200" b="1" dirty="0">
              <a:solidFill>
                <a:schemeClr val="bg1"/>
              </a:solidFill>
            </a:endParaRPr>
          </a:p>
        </p:txBody>
      </p:sp>
      <p:sp>
        <p:nvSpPr>
          <p:cNvPr id="54" name="TextBox 53"/>
          <p:cNvSpPr txBox="1"/>
          <p:nvPr userDrawn="1"/>
        </p:nvSpPr>
        <p:spPr>
          <a:xfrm>
            <a:off x="5029200" y="4812695"/>
            <a:ext cx="3886200" cy="584775"/>
          </a:xfrm>
          <a:prstGeom prst="rect">
            <a:avLst/>
          </a:prstGeom>
          <a:noFill/>
        </p:spPr>
        <p:txBody>
          <a:bodyPr wrap="square" rtlCol="0">
            <a:spAutoFit/>
          </a:bodyPr>
          <a:lstStyle/>
          <a:p>
            <a:r>
              <a:rPr lang="en-US" sz="1600" dirty="0" smtClean="0">
                <a:solidFill>
                  <a:srgbClr val="000000"/>
                </a:solidFill>
              </a:rPr>
              <a:t>Note:</a:t>
            </a:r>
            <a:r>
              <a:rPr lang="en-US" sz="1600" baseline="0" dirty="0" smtClean="0">
                <a:solidFill>
                  <a:srgbClr val="000000"/>
                </a:solidFill>
              </a:rPr>
              <a:t> these same layout options are available to you when inserting a new slide.</a:t>
            </a:r>
            <a:endParaRPr lang="en-US" sz="1600" dirty="0" smtClean="0">
              <a:solidFill>
                <a:srgbClr val="000000"/>
              </a:solidFill>
            </a:endParaRPr>
          </a:p>
        </p:txBody>
      </p:sp>
      <p:pic>
        <p:nvPicPr>
          <p:cNvPr id="1026"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25066" y="4179125"/>
            <a:ext cx="1736725" cy="55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742603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emplate Instruction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rgbClr val="000000"/>
                </a:solidFill>
              </a:defRPr>
            </a:lvl1pPr>
          </a:lstStyle>
          <a:p>
            <a:fld id="{10C7F894-2A36-495D-AB7C-1055F7AC0F9D}" type="slidenum">
              <a:rPr lang="en-US" smtClean="0"/>
              <a:pPr/>
              <a:t>‹#›</a:t>
            </a:fld>
            <a:endParaRPr lang="en-US" dirty="0"/>
          </a:p>
        </p:txBody>
      </p:sp>
      <p:sp>
        <p:nvSpPr>
          <p:cNvPr id="5" name="Slide Number Placeholder 2"/>
          <p:cNvSpPr txBox="1">
            <a:spLocks/>
          </p:cNvSpPr>
          <p:nvPr userDrawn="1"/>
        </p:nvSpPr>
        <p:spPr>
          <a:xfrm>
            <a:off x="8534400" y="6365882"/>
            <a:ext cx="381000" cy="263518"/>
          </a:xfrm>
          <a:prstGeom prst="rect">
            <a:avLst/>
          </a:prstGeom>
        </p:spPr>
        <p:txBody>
          <a:bodyPr lIns="0" tIns="0" rIns="0" bIns="0" anchor="ctr"/>
          <a:lstStyle>
            <a:defPPr>
              <a:defRPr lang="en-US"/>
            </a:defPPr>
            <a:lvl1pPr marL="0" algn="ctr" defTabSz="914400" rtl="0" eaLnBrk="1" latinLnBrk="0" hangingPunct="1">
              <a:defRPr sz="1400" kern="1200">
                <a:solidFill>
                  <a:srgbClr val="637E8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D2C783-583D-47C4-9F33-9EB4B47B6128}" type="slidenum">
              <a:rPr lang="en-US" smtClean="0">
                <a:solidFill>
                  <a:schemeClr val="tx1"/>
                </a:solidFill>
              </a:rPr>
              <a:pPr/>
              <a:t>‹#›</a:t>
            </a:fld>
            <a:endParaRPr lang="en-US" dirty="0">
              <a:solidFill>
                <a:schemeClr val="tx1"/>
              </a:solidFill>
            </a:endParaRPr>
          </a:p>
        </p:txBody>
      </p:sp>
      <p:sp>
        <p:nvSpPr>
          <p:cNvPr id="18" name="Rectangle 17"/>
          <p:cNvSpPr/>
          <p:nvPr userDrawn="1"/>
        </p:nvSpPr>
        <p:spPr>
          <a:xfrm>
            <a:off x="110068" y="125581"/>
            <a:ext cx="4419600" cy="619901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30" name="TextBox 29"/>
          <p:cNvSpPr txBox="1"/>
          <p:nvPr userDrawn="1"/>
        </p:nvSpPr>
        <p:spPr>
          <a:xfrm>
            <a:off x="152400" y="135466"/>
            <a:ext cx="2628900" cy="954107"/>
          </a:xfrm>
          <a:prstGeom prst="rect">
            <a:avLst/>
          </a:prstGeom>
          <a:noFill/>
        </p:spPr>
        <p:txBody>
          <a:bodyPr wrap="square" rtlCol="0">
            <a:spAutoFit/>
          </a:bodyPr>
          <a:lstStyle/>
          <a:p>
            <a:r>
              <a:rPr lang="en-US" sz="1400" dirty="0" smtClean="0">
                <a:solidFill>
                  <a:srgbClr val="000000"/>
                </a:solidFill>
              </a:rPr>
              <a:t>This template contains approved ISO-NE colors,</a:t>
            </a:r>
            <a:r>
              <a:rPr lang="en-US" sz="1400" baseline="0" dirty="0" smtClean="0">
                <a:solidFill>
                  <a:srgbClr val="000000"/>
                </a:solidFill>
              </a:rPr>
              <a:t> which can be accessed from any color palette (e.g., font color, shape fill):</a:t>
            </a:r>
            <a:endParaRPr lang="en-US" sz="1400" dirty="0">
              <a:solidFill>
                <a:srgbClr val="000000"/>
              </a:solidFill>
            </a:endParaRPr>
          </a:p>
        </p:txBody>
      </p:sp>
      <p:pic>
        <p:nvPicPr>
          <p:cNvPr id="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68600" y="330200"/>
            <a:ext cx="156210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2" name="Table 11"/>
          <p:cNvGraphicFramePr>
            <a:graphicFrameLocks noGrp="1"/>
          </p:cNvGraphicFramePr>
          <p:nvPr userDrawn="1">
            <p:extLst>
              <p:ext uri="{D42A27DB-BD31-4B8C-83A1-F6EECF244321}">
                <p14:modId xmlns:p14="http://schemas.microsoft.com/office/powerpoint/2010/main" val="1709699927"/>
              </p:ext>
            </p:extLst>
          </p:nvPr>
        </p:nvGraphicFramePr>
        <p:xfrm>
          <a:off x="228600" y="1092200"/>
          <a:ext cx="4165068" cy="5212080"/>
        </p:xfrm>
        <a:graphic>
          <a:graphicData uri="http://schemas.openxmlformats.org/drawingml/2006/table">
            <a:tbl>
              <a:tblPr firstRow="1" bandRow="1">
                <a:tableStyleId>{7E9639D4-E3E2-4D34-9284-5A2195B3D0D7}</a:tableStyleId>
              </a:tblPr>
              <a:tblGrid>
                <a:gridCol w="812268">
                  <a:extLst>
                    <a:ext uri="{9D8B030D-6E8A-4147-A177-3AD203B41FA5}">
                      <a16:colId xmlns:a16="http://schemas.microsoft.com/office/drawing/2014/main" val="20000"/>
                    </a:ext>
                  </a:extLst>
                </a:gridCol>
                <a:gridCol w="1066799">
                  <a:extLst>
                    <a:ext uri="{9D8B030D-6E8A-4147-A177-3AD203B41FA5}">
                      <a16:colId xmlns:a16="http://schemas.microsoft.com/office/drawing/2014/main" val="20001"/>
                    </a:ext>
                  </a:extLst>
                </a:gridCol>
                <a:gridCol w="2286001">
                  <a:extLst>
                    <a:ext uri="{9D8B030D-6E8A-4147-A177-3AD203B41FA5}">
                      <a16:colId xmlns:a16="http://schemas.microsoft.com/office/drawing/2014/main" val="20002"/>
                    </a:ext>
                  </a:extLst>
                </a:gridCol>
              </a:tblGrid>
              <a:tr h="0">
                <a:tc>
                  <a:txBody>
                    <a:bodyPr/>
                    <a:lstStyle/>
                    <a:p>
                      <a:pPr algn="l"/>
                      <a:r>
                        <a:rPr lang="en-US" sz="1400" dirty="0" smtClean="0"/>
                        <a:t>Color</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smtClean="0"/>
                        <a:t>RGB Value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smtClean="0"/>
                        <a:t>Description</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23.149.210</a:t>
                      </a:r>
                    </a:p>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Blue: Use as primary color for headers and accents</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251.185.47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Yellow: Use as an accent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246.137.32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Orange: Use as an accent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236.51.37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Red: Use as an accent color</a:t>
                      </a:r>
                    </a:p>
                    <a:p>
                      <a:pPr algn="l"/>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3180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133.85.161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Purple: Use as an accent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119.189.42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Green: Use as an accent color</a:t>
                      </a:r>
                    </a:p>
                    <a:p>
                      <a:pPr algn="l"/>
                      <a:endParaRPr lang="en-US" sz="1200" b="0" kern="1200" dirty="0" smtClean="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109.207.246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Light Blue: Use as an accent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30.106.154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a:t>
                      </a:r>
                      <a:r>
                        <a:rPr lang="en-US" sz="1200" b="0" kern="1200" baseline="0" dirty="0" smtClean="0">
                          <a:solidFill>
                            <a:srgbClr val="000000"/>
                          </a:solidFill>
                          <a:latin typeface="+mn-lt"/>
                          <a:ea typeface="+mn-ea"/>
                          <a:cs typeface="+mn-cs"/>
                        </a:rPr>
                        <a:t> Dark Blue: </a:t>
                      </a:r>
                      <a:r>
                        <a:rPr lang="en-US" sz="1200" b="0" kern="1200" dirty="0" smtClean="0">
                          <a:solidFill>
                            <a:srgbClr val="000000"/>
                          </a:solidFill>
                          <a:latin typeface="+mn-lt"/>
                          <a:ea typeface="+mn-ea"/>
                          <a:cs typeface="+mn-cs"/>
                        </a:rPr>
                        <a:t>Use as an accent color</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98.119.127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Gray: Use as a secondary font color</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algn="l"/>
                      <a:r>
                        <a:rPr lang="en-US" sz="1200" dirty="0" smtClean="0">
                          <a:solidFill>
                            <a:srgbClr val="000000"/>
                          </a:solidFill>
                        </a:rPr>
                        <a:t>0.0.0</a:t>
                      </a:r>
                      <a:endParaRPr lang="en-US" sz="12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Black: Use as a primary font color</a:t>
                      </a:r>
                    </a:p>
                    <a:p>
                      <a:pPr algn="l"/>
                      <a:endParaRPr lang="en-US" sz="1200" b="0" kern="1200" dirty="0" smtClean="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0">
                <a:tc>
                  <a:txBody>
                    <a:bodyPr/>
                    <a:lstStyle/>
                    <a:p>
                      <a:pPr algn="l"/>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r>
                        <a:rPr lang="en-US" sz="1200" b="0" kern="1200" dirty="0" smtClean="0">
                          <a:solidFill>
                            <a:srgbClr val="000000"/>
                          </a:solidFill>
                          <a:latin typeface="+mn-lt"/>
                          <a:ea typeface="+mn-ea"/>
                          <a:cs typeface="+mn-cs"/>
                        </a:rPr>
                        <a:t>255.255.255</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lang="en-US" sz="1200" b="0" kern="1200" dirty="0" smtClean="0">
                          <a:solidFill>
                            <a:srgbClr val="000000"/>
                          </a:solidFill>
                          <a:latin typeface="+mn-lt"/>
                          <a:ea typeface="+mn-ea"/>
                          <a:cs typeface="+mn-cs"/>
                        </a:rPr>
                        <a:t>White: Use as needed</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13" name="Rectangle 12"/>
          <p:cNvSpPr/>
          <p:nvPr userDrawn="1"/>
        </p:nvSpPr>
        <p:spPr>
          <a:xfrm>
            <a:off x="4758268" y="125581"/>
            <a:ext cx="4267200" cy="406541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14" name="TextBox 13"/>
          <p:cNvSpPr txBox="1"/>
          <p:nvPr userDrawn="1"/>
        </p:nvSpPr>
        <p:spPr>
          <a:xfrm>
            <a:off x="4851402" y="152400"/>
            <a:ext cx="4097336" cy="584775"/>
          </a:xfrm>
          <a:prstGeom prst="rect">
            <a:avLst/>
          </a:prstGeom>
          <a:noFill/>
        </p:spPr>
        <p:txBody>
          <a:bodyPr wrap="square" rtlCol="0">
            <a:spAutoFit/>
          </a:bodyPr>
          <a:lstStyle/>
          <a:p>
            <a:r>
              <a:rPr lang="en-US" sz="1600" dirty="0" smtClean="0">
                <a:solidFill>
                  <a:srgbClr val="000000"/>
                </a:solidFill>
              </a:rPr>
              <a:t>This template contains approved font</a:t>
            </a:r>
            <a:r>
              <a:rPr lang="en-US" sz="1600" baseline="0" dirty="0" smtClean="0">
                <a:solidFill>
                  <a:srgbClr val="000000"/>
                </a:solidFill>
              </a:rPr>
              <a:t> size and style which will be automatically applied. </a:t>
            </a:r>
            <a:endParaRPr lang="en-US" sz="1600" dirty="0">
              <a:solidFill>
                <a:srgbClr val="000000"/>
              </a:solidFill>
            </a:endParaRPr>
          </a:p>
        </p:txBody>
      </p:sp>
      <p:sp>
        <p:nvSpPr>
          <p:cNvPr id="15" name="TextBox 14"/>
          <p:cNvSpPr txBox="1"/>
          <p:nvPr userDrawn="1"/>
        </p:nvSpPr>
        <p:spPr>
          <a:xfrm>
            <a:off x="4969937" y="685800"/>
            <a:ext cx="4038070" cy="2438400"/>
          </a:xfrm>
          <a:prstGeom prst="rect">
            <a:avLst/>
          </a:prstGeom>
          <a:noFill/>
        </p:spPr>
        <p:txBody>
          <a:bodyPr wrap="none" rtlCol="0">
            <a:noAutofit/>
          </a:bodyPr>
          <a:lstStyle/>
          <a:p>
            <a:pPr algn="r">
              <a:spcBef>
                <a:spcPts val="600"/>
              </a:spcBef>
            </a:pPr>
            <a:r>
              <a:rPr lang="en-US" sz="2800" b="1" baseline="0" dirty="0" smtClean="0">
                <a:solidFill>
                  <a:srgbClr val="000000"/>
                </a:solidFill>
              </a:rPr>
              <a:t>Slide Title – Calibri 28</a:t>
            </a:r>
          </a:p>
          <a:p>
            <a:pPr algn="r">
              <a:spcBef>
                <a:spcPts val="600"/>
              </a:spcBef>
            </a:pPr>
            <a:r>
              <a:rPr lang="en-US" sz="2400" baseline="0" dirty="0" smtClean="0">
                <a:solidFill>
                  <a:srgbClr val="000000"/>
                </a:solidFill>
              </a:rPr>
              <a:t>Content Title/Bullet 1 – Calibri 24</a:t>
            </a:r>
            <a:endParaRPr lang="en-US" baseline="0" dirty="0" smtClean="0">
              <a:solidFill>
                <a:srgbClr val="000000"/>
              </a:solidFill>
            </a:endParaRPr>
          </a:p>
          <a:p>
            <a:pPr algn="r">
              <a:spcBef>
                <a:spcPts val="600"/>
              </a:spcBef>
            </a:pPr>
            <a:r>
              <a:rPr lang="en-US" sz="2000" baseline="0" dirty="0" smtClean="0">
                <a:solidFill>
                  <a:srgbClr val="000000"/>
                </a:solidFill>
              </a:rPr>
              <a:t>Content Text/Bullet 2 – Calibri 20</a:t>
            </a:r>
            <a:endParaRPr lang="en-US" baseline="0" dirty="0" smtClean="0">
              <a:solidFill>
                <a:srgbClr val="000000"/>
              </a:solidFill>
            </a:endParaRPr>
          </a:p>
          <a:p>
            <a:pPr algn="r">
              <a:spcBef>
                <a:spcPts val="600"/>
              </a:spcBef>
            </a:pPr>
            <a:r>
              <a:rPr lang="en-US" baseline="0" dirty="0" smtClean="0">
                <a:solidFill>
                  <a:srgbClr val="000000"/>
                </a:solidFill>
              </a:rPr>
              <a:t>Chart Content/Bullet 3 – Calibri18</a:t>
            </a:r>
          </a:p>
          <a:p>
            <a:pPr algn="r">
              <a:spcBef>
                <a:spcPts val="600"/>
              </a:spcBef>
            </a:pPr>
            <a:r>
              <a:rPr lang="en-US" sz="1600" baseline="0" dirty="0" smtClean="0">
                <a:solidFill>
                  <a:srgbClr val="000000"/>
                </a:solidFill>
              </a:rPr>
              <a:t>Bullet 4 &amp; Bullet 5 – Calibri 16</a:t>
            </a:r>
            <a:endParaRPr lang="en-US" baseline="0" dirty="0" smtClean="0">
              <a:solidFill>
                <a:srgbClr val="000000"/>
              </a:solidFill>
            </a:endParaRPr>
          </a:p>
          <a:p>
            <a:pPr algn="r">
              <a:spcBef>
                <a:spcPts val="600"/>
              </a:spcBef>
            </a:pPr>
            <a:r>
              <a:rPr lang="en-US" sz="1600" b="0" baseline="0" dirty="0" smtClean="0">
                <a:solidFill>
                  <a:srgbClr val="000000"/>
                </a:solidFill>
              </a:rPr>
              <a:t>Slide Number – Calibri 14</a:t>
            </a:r>
          </a:p>
          <a:p>
            <a:pPr algn="r">
              <a:spcBef>
                <a:spcPts val="600"/>
              </a:spcBef>
            </a:pPr>
            <a:endParaRPr lang="en-US" sz="1600" b="0" baseline="0" dirty="0" smtClean="0">
              <a:solidFill>
                <a:srgbClr val="000000"/>
              </a:solidFill>
            </a:endParaRPr>
          </a:p>
        </p:txBody>
      </p:sp>
      <p:sp>
        <p:nvSpPr>
          <p:cNvPr id="16" name="Rectangle 15"/>
          <p:cNvSpPr/>
          <p:nvPr userDrawn="1"/>
        </p:nvSpPr>
        <p:spPr>
          <a:xfrm>
            <a:off x="4876800" y="3200400"/>
            <a:ext cx="4191000" cy="830997"/>
          </a:xfrm>
          <a:prstGeom prst="rect">
            <a:avLst/>
          </a:prstGeom>
        </p:spPr>
        <p:txBody>
          <a:bodyPr wrap="square">
            <a:spAutoFit/>
          </a:bodyPr>
          <a:lstStyle/>
          <a:p>
            <a:pPr algn="l">
              <a:spcBef>
                <a:spcPts val="600"/>
              </a:spcBef>
            </a:pPr>
            <a:r>
              <a:rPr lang="en-US" sz="1600" b="0" baseline="0" dirty="0" smtClean="0">
                <a:solidFill>
                  <a:srgbClr val="000000"/>
                </a:solidFill>
              </a:rPr>
              <a:t>Font within the presentation will appear black by default, but may be changed to ISO gray if desired.</a:t>
            </a:r>
            <a:endParaRPr lang="en-US" sz="1600" b="0" dirty="0">
              <a:solidFill>
                <a:srgbClr val="000000"/>
              </a:solidFill>
            </a:endParaRPr>
          </a:p>
        </p:txBody>
      </p:sp>
      <p:sp>
        <p:nvSpPr>
          <p:cNvPr id="17" name="Rectangle 16"/>
          <p:cNvSpPr/>
          <p:nvPr userDrawn="1"/>
        </p:nvSpPr>
        <p:spPr>
          <a:xfrm>
            <a:off x="4757058" y="4267200"/>
            <a:ext cx="4267200" cy="20574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19" name="TextBox 18"/>
          <p:cNvSpPr txBox="1"/>
          <p:nvPr userDrawn="1"/>
        </p:nvSpPr>
        <p:spPr>
          <a:xfrm>
            <a:off x="4800600" y="4293275"/>
            <a:ext cx="4114800" cy="2031325"/>
          </a:xfrm>
          <a:prstGeom prst="rect">
            <a:avLst/>
          </a:prstGeom>
          <a:noFill/>
        </p:spPr>
        <p:txBody>
          <a:bodyPr wrap="square" rtlCol="0">
            <a:spAutoFit/>
          </a:bodyPr>
          <a:lstStyle/>
          <a:p>
            <a:r>
              <a:rPr lang="en-US" sz="1400" b="1" kern="1200" dirty="0" smtClean="0">
                <a:solidFill>
                  <a:srgbClr val="000000"/>
                </a:solidFill>
                <a:effectLst/>
                <a:latin typeface="+mn-lt"/>
                <a:ea typeface="+mn-ea"/>
                <a:cs typeface="+mn-cs"/>
              </a:rPr>
              <a:t>TIP</a:t>
            </a:r>
            <a:r>
              <a:rPr lang="en-US" sz="1400" kern="1200" dirty="0" smtClean="0">
                <a:solidFill>
                  <a:srgbClr val="000000"/>
                </a:solidFill>
                <a:effectLst/>
                <a:latin typeface="+mn-lt"/>
                <a:ea typeface="+mn-ea"/>
                <a:cs typeface="+mn-cs"/>
              </a:rPr>
              <a:t>: If you experience issues with page numbering:</a:t>
            </a:r>
          </a:p>
          <a:p>
            <a:pPr marL="571500" lvl="0" indent="-342900">
              <a:buFont typeface="+mj-lt"/>
              <a:buAutoNum type="arabicPeriod"/>
            </a:pPr>
            <a:r>
              <a:rPr lang="en-US" sz="1400" kern="1200" dirty="0" smtClean="0">
                <a:solidFill>
                  <a:srgbClr val="000000"/>
                </a:solidFill>
                <a:effectLst/>
                <a:latin typeface="+mn-lt"/>
                <a:ea typeface="+mn-ea"/>
                <a:cs typeface="+mn-cs"/>
              </a:rPr>
              <a:t>Click to view the </a:t>
            </a:r>
            <a:r>
              <a:rPr lang="en-US" sz="1400" b="1" i="1" kern="1200" dirty="0" smtClean="0">
                <a:solidFill>
                  <a:srgbClr val="000000"/>
                </a:solidFill>
                <a:effectLst/>
                <a:latin typeface="+mn-lt"/>
                <a:ea typeface="+mn-ea"/>
                <a:cs typeface="+mn-cs"/>
              </a:rPr>
              <a:t>Insert</a:t>
            </a:r>
            <a:r>
              <a:rPr lang="en-US" sz="1400" i="1" kern="1200" dirty="0" smtClean="0">
                <a:solidFill>
                  <a:srgbClr val="000000"/>
                </a:solidFill>
                <a:effectLst/>
                <a:latin typeface="+mn-lt"/>
                <a:ea typeface="+mn-ea"/>
                <a:cs typeface="+mn-cs"/>
              </a:rPr>
              <a:t> </a:t>
            </a:r>
            <a:r>
              <a:rPr lang="en-US" sz="1400" kern="1200" dirty="0" smtClean="0">
                <a:solidFill>
                  <a:srgbClr val="000000"/>
                </a:solidFill>
                <a:effectLst/>
                <a:latin typeface="+mn-lt"/>
                <a:ea typeface="+mn-ea"/>
                <a:cs typeface="+mn-cs"/>
              </a:rPr>
              <a:t>tab.</a:t>
            </a:r>
          </a:p>
          <a:p>
            <a:pPr marL="571500" lvl="0" indent="-342900">
              <a:buFont typeface="+mj-lt"/>
              <a:buAutoNum type="arabicPeriod"/>
            </a:pPr>
            <a:r>
              <a:rPr lang="en-US" sz="1400" kern="1200" dirty="0" smtClean="0">
                <a:solidFill>
                  <a:srgbClr val="000000"/>
                </a:solidFill>
                <a:effectLst/>
                <a:latin typeface="+mn-lt"/>
                <a:ea typeface="+mn-ea"/>
                <a:cs typeface="+mn-cs"/>
              </a:rPr>
              <a:t>Click the </a:t>
            </a:r>
            <a:r>
              <a:rPr lang="en-US" sz="1400" b="1" i="1" kern="1200" dirty="0" smtClean="0">
                <a:solidFill>
                  <a:srgbClr val="000000"/>
                </a:solidFill>
                <a:effectLst/>
                <a:latin typeface="+mn-lt"/>
                <a:ea typeface="+mn-ea"/>
                <a:cs typeface="+mn-cs"/>
              </a:rPr>
              <a:t>Header &amp; Footer </a:t>
            </a:r>
            <a:r>
              <a:rPr lang="en-US" sz="1400" kern="1200" dirty="0" smtClean="0">
                <a:solidFill>
                  <a:srgbClr val="000000"/>
                </a:solidFill>
                <a:effectLst/>
                <a:latin typeface="+mn-lt"/>
                <a:ea typeface="+mn-ea"/>
                <a:cs typeface="+mn-cs"/>
              </a:rPr>
              <a:t>button.</a:t>
            </a:r>
          </a:p>
          <a:p>
            <a:pPr marL="571500" lvl="0" indent="-342900">
              <a:buFont typeface="+mj-lt"/>
              <a:buAutoNum type="arabicPeriod"/>
            </a:pPr>
            <a:r>
              <a:rPr lang="en-US" sz="1400" kern="1200" dirty="0" smtClean="0">
                <a:solidFill>
                  <a:srgbClr val="000000"/>
                </a:solidFill>
                <a:effectLst/>
                <a:latin typeface="+mn-lt"/>
                <a:ea typeface="+mn-ea"/>
                <a:cs typeface="+mn-cs"/>
              </a:rPr>
              <a:t>In the dialog box that opens, uncheck the </a:t>
            </a:r>
            <a:r>
              <a:rPr lang="en-US" sz="1400" b="1" i="1" kern="1200" dirty="0" smtClean="0">
                <a:solidFill>
                  <a:srgbClr val="000000"/>
                </a:solidFill>
                <a:effectLst/>
                <a:latin typeface="+mn-lt"/>
                <a:ea typeface="+mn-ea"/>
                <a:cs typeface="+mn-cs"/>
              </a:rPr>
              <a:t>Slide number</a:t>
            </a:r>
            <a:r>
              <a:rPr lang="en-US" sz="1400" b="1" kern="1200" dirty="0" smtClean="0">
                <a:solidFill>
                  <a:srgbClr val="000000"/>
                </a:solidFill>
                <a:effectLst/>
                <a:latin typeface="+mn-lt"/>
                <a:ea typeface="+mn-ea"/>
                <a:cs typeface="+mn-cs"/>
              </a:rPr>
              <a:t> </a:t>
            </a:r>
            <a:r>
              <a:rPr lang="en-US" sz="1400" kern="1200" dirty="0" smtClean="0">
                <a:solidFill>
                  <a:srgbClr val="000000"/>
                </a:solidFill>
                <a:effectLst/>
                <a:latin typeface="+mn-lt"/>
                <a:ea typeface="+mn-ea"/>
                <a:cs typeface="+mn-cs"/>
              </a:rPr>
              <a:t>checkbox. </a:t>
            </a:r>
          </a:p>
          <a:p>
            <a:pPr marL="571500" lvl="0" indent="-342900">
              <a:buFont typeface="+mj-lt"/>
              <a:buAutoNum type="arabicPeriod"/>
            </a:pPr>
            <a:r>
              <a:rPr lang="en-US" sz="1400" kern="1200" dirty="0" smtClean="0">
                <a:solidFill>
                  <a:srgbClr val="000000"/>
                </a:solidFill>
                <a:effectLst/>
                <a:latin typeface="+mn-lt"/>
                <a:ea typeface="+mn-ea"/>
                <a:cs typeface="+mn-cs"/>
              </a:rPr>
              <a:t>Click the </a:t>
            </a:r>
            <a:r>
              <a:rPr lang="en-US" sz="1400" b="1" i="1" kern="1200" dirty="0" smtClean="0">
                <a:solidFill>
                  <a:srgbClr val="000000"/>
                </a:solidFill>
                <a:effectLst/>
                <a:latin typeface="+mn-lt"/>
                <a:ea typeface="+mn-ea"/>
                <a:cs typeface="+mn-cs"/>
              </a:rPr>
              <a:t>Apply to All</a:t>
            </a:r>
            <a:r>
              <a:rPr lang="en-US" sz="1400" b="1" kern="1200" dirty="0" smtClean="0">
                <a:solidFill>
                  <a:srgbClr val="000000"/>
                </a:solidFill>
                <a:effectLst/>
                <a:latin typeface="+mn-lt"/>
                <a:ea typeface="+mn-ea"/>
                <a:cs typeface="+mn-cs"/>
              </a:rPr>
              <a:t> </a:t>
            </a:r>
            <a:r>
              <a:rPr lang="en-US" sz="1400" kern="1200" dirty="0" smtClean="0">
                <a:solidFill>
                  <a:srgbClr val="000000"/>
                </a:solidFill>
                <a:effectLst/>
                <a:latin typeface="+mn-lt"/>
                <a:ea typeface="+mn-ea"/>
                <a:cs typeface="+mn-cs"/>
              </a:rPr>
              <a:t>button.</a:t>
            </a:r>
          </a:p>
          <a:p>
            <a:pPr marL="571500" lvl="0" indent="-342900">
              <a:buFont typeface="+mj-lt"/>
              <a:buAutoNum type="arabicPeriod"/>
            </a:pPr>
            <a:r>
              <a:rPr lang="en-US" sz="1400" kern="1200" dirty="0" smtClean="0">
                <a:solidFill>
                  <a:srgbClr val="000000"/>
                </a:solidFill>
                <a:effectLst/>
                <a:latin typeface="+mn-lt"/>
                <a:ea typeface="+mn-ea"/>
                <a:cs typeface="+mn-cs"/>
              </a:rPr>
              <a:t>Return to the Header and Footer dialog</a:t>
            </a:r>
            <a:r>
              <a:rPr lang="en-US" sz="1400" kern="1200" baseline="0" dirty="0" smtClean="0">
                <a:solidFill>
                  <a:srgbClr val="000000"/>
                </a:solidFill>
                <a:effectLst/>
                <a:latin typeface="+mn-lt"/>
                <a:ea typeface="+mn-ea"/>
                <a:cs typeface="+mn-cs"/>
              </a:rPr>
              <a:t> box and </a:t>
            </a:r>
            <a:r>
              <a:rPr lang="en-US" sz="1400" kern="1200" dirty="0" smtClean="0">
                <a:solidFill>
                  <a:srgbClr val="000000"/>
                </a:solidFill>
                <a:effectLst/>
                <a:latin typeface="+mn-lt"/>
                <a:ea typeface="+mn-ea"/>
                <a:cs typeface="+mn-cs"/>
              </a:rPr>
              <a:t>recheck the </a:t>
            </a:r>
            <a:r>
              <a:rPr lang="en-US" sz="1400" b="1" i="1" kern="1200" dirty="0" smtClean="0">
                <a:solidFill>
                  <a:srgbClr val="000000"/>
                </a:solidFill>
                <a:effectLst/>
                <a:latin typeface="+mn-lt"/>
                <a:ea typeface="+mn-ea"/>
                <a:cs typeface="+mn-cs"/>
              </a:rPr>
              <a:t>Slide number</a:t>
            </a:r>
            <a:r>
              <a:rPr lang="en-US" sz="1400" b="1" kern="1200" dirty="0" smtClean="0">
                <a:solidFill>
                  <a:srgbClr val="000000"/>
                </a:solidFill>
                <a:effectLst/>
                <a:latin typeface="+mn-lt"/>
                <a:ea typeface="+mn-ea"/>
                <a:cs typeface="+mn-cs"/>
              </a:rPr>
              <a:t> </a:t>
            </a:r>
            <a:r>
              <a:rPr lang="en-US" sz="1400" kern="1200" dirty="0" smtClean="0">
                <a:solidFill>
                  <a:srgbClr val="000000"/>
                </a:solidFill>
                <a:effectLst/>
                <a:latin typeface="+mn-lt"/>
                <a:ea typeface="+mn-ea"/>
                <a:cs typeface="+mn-cs"/>
              </a:rPr>
              <a:t>checkbox.</a:t>
            </a:r>
          </a:p>
          <a:p>
            <a:pPr marL="571500" lvl="0" indent="-342900">
              <a:buFont typeface="+mj-lt"/>
              <a:buAutoNum type="arabicPeriod"/>
            </a:pPr>
            <a:r>
              <a:rPr lang="en-US" sz="1400" kern="1200" dirty="0" smtClean="0">
                <a:solidFill>
                  <a:srgbClr val="000000"/>
                </a:solidFill>
                <a:effectLst/>
                <a:latin typeface="+mn-lt"/>
                <a:ea typeface="+mn-ea"/>
                <a:cs typeface="+mn-cs"/>
              </a:rPr>
              <a:t>Click the </a:t>
            </a:r>
            <a:r>
              <a:rPr lang="en-US" sz="1400" b="1" i="1" kern="1200" dirty="0" smtClean="0">
                <a:solidFill>
                  <a:srgbClr val="000000"/>
                </a:solidFill>
                <a:effectLst/>
                <a:latin typeface="+mn-lt"/>
                <a:ea typeface="+mn-ea"/>
                <a:cs typeface="+mn-cs"/>
              </a:rPr>
              <a:t>Apply to All</a:t>
            </a:r>
            <a:r>
              <a:rPr lang="en-US" sz="1400" b="1" kern="1200" dirty="0" smtClean="0">
                <a:solidFill>
                  <a:srgbClr val="000000"/>
                </a:solidFill>
                <a:effectLst/>
                <a:latin typeface="+mn-lt"/>
                <a:ea typeface="+mn-ea"/>
                <a:cs typeface="+mn-cs"/>
              </a:rPr>
              <a:t> </a:t>
            </a:r>
            <a:r>
              <a:rPr lang="en-US" sz="1400" kern="1200" dirty="0" smtClean="0">
                <a:solidFill>
                  <a:srgbClr val="000000"/>
                </a:solidFill>
                <a:effectLst/>
                <a:latin typeface="+mn-lt"/>
                <a:ea typeface="+mn-ea"/>
                <a:cs typeface="+mn-cs"/>
              </a:rPr>
              <a:t>button.</a:t>
            </a:r>
            <a:endParaRPr lang="en-US" sz="1400" kern="1200" dirty="0">
              <a:solidFill>
                <a:srgbClr val="000000"/>
              </a:solidFill>
              <a:effectLst/>
              <a:latin typeface="+mn-lt"/>
              <a:ea typeface="+mn-ea"/>
              <a:cs typeface="+mn-cs"/>
            </a:endParaRPr>
          </a:p>
        </p:txBody>
      </p:sp>
    </p:spTree>
    <p:extLst>
      <p:ext uri="{BB962C8B-B14F-4D97-AF65-F5344CB8AC3E}">
        <p14:creationId xmlns:p14="http://schemas.microsoft.com/office/powerpoint/2010/main" val="371528398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1_iso question slide">
    <p:spTree>
      <p:nvGrpSpPr>
        <p:cNvPr id="1" name=""/>
        <p:cNvGrpSpPr/>
        <p:nvPr/>
      </p:nvGrpSpPr>
      <p:grpSpPr>
        <a:xfrm>
          <a:off x="0" y="0"/>
          <a:ext cx="0" cy="0"/>
          <a:chOff x="0" y="0"/>
          <a:chExt cx="0" cy="0"/>
        </a:xfrm>
      </p:grpSpPr>
      <p:pic>
        <p:nvPicPr>
          <p:cNvPr id="11" name="Picture 10" descr="question_text copy.png"/>
          <p:cNvPicPr>
            <a:picLocks noChangeAspect="1"/>
          </p:cNvPicPr>
          <p:nvPr/>
        </p:nvPicPr>
        <p:blipFill>
          <a:blip r:embed="rId2" cstate="print"/>
          <a:stretch>
            <a:fillRect/>
          </a:stretch>
        </p:blipFill>
        <p:spPr>
          <a:xfrm>
            <a:off x="1054100" y="3057175"/>
            <a:ext cx="3718253" cy="743651"/>
          </a:xfrm>
          <a:prstGeom prst="rect">
            <a:avLst/>
          </a:prstGeom>
        </p:spPr>
      </p:pic>
      <p:pic>
        <p:nvPicPr>
          <p:cNvPr id="13" name="Picture 12" descr="blue_question.png"/>
          <p:cNvPicPr>
            <a:picLocks noChangeAspect="1"/>
          </p:cNvPicPr>
          <p:nvPr/>
        </p:nvPicPr>
        <p:blipFill>
          <a:blip r:embed="rId3" cstate="print"/>
          <a:stretch>
            <a:fillRect/>
          </a:stretch>
        </p:blipFill>
        <p:spPr>
          <a:xfrm>
            <a:off x="5410200" y="1200429"/>
            <a:ext cx="2895238" cy="4457143"/>
          </a:xfrm>
          <a:prstGeom prst="rect">
            <a:avLst/>
          </a:prstGeom>
        </p:spPr>
      </p:pic>
      <p:sp>
        <p:nvSpPr>
          <p:cNvPr id="8"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
        <p:nvSpPr>
          <p:cNvPr id="5" name="Text Placeholder 27"/>
          <p:cNvSpPr>
            <a:spLocks noGrp="1"/>
          </p:cNvSpPr>
          <p:nvPr>
            <p:ph type="body" sz="quarter" idx="17" hasCustomPrompt="1"/>
          </p:nvPr>
        </p:nvSpPr>
        <p:spPr>
          <a:xfrm>
            <a:off x="1066800" y="4343400"/>
            <a:ext cx="5105400" cy="381000"/>
          </a:xfrm>
        </p:spPr>
        <p:txBody>
          <a:bodyPr wrap="none" lIns="0" tIns="0" rIns="0" bIns="0">
            <a:normAutofit/>
          </a:bodyPr>
          <a:lstStyle>
            <a:lvl1pPr algn="l">
              <a:buNone/>
              <a:defRPr sz="2400" i="0" baseline="0">
                <a:solidFill>
                  <a:schemeClr val="accent1"/>
                </a:solidFill>
              </a:defRPr>
            </a:lvl1pPr>
            <a:lvl2pPr algn="l">
              <a:buNone/>
              <a:defRPr/>
            </a:lvl2pPr>
            <a:lvl3pPr algn="l">
              <a:buNone/>
              <a:defRPr/>
            </a:lvl3pPr>
            <a:lvl4pPr algn="l">
              <a:buNone/>
              <a:defRPr/>
            </a:lvl4pPr>
            <a:lvl5pPr algn="l">
              <a:buNone/>
              <a:defRPr/>
            </a:lvl5pPr>
          </a:lstStyle>
          <a:p>
            <a:pPr lvl="0"/>
            <a:r>
              <a:rPr lang="en-US" dirty="0" smtClean="0"/>
              <a:t>Presenter Name</a:t>
            </a:r>
          </a:p>
        </p:txBody>
      </p:sp>
      <p:sp>
        <p:nvSpPr>
          <p:cNvPr id="9" name="Text Placeholder 27"/>
          <p:cNvSpPr>
            <a:spLocks noGrp="1"/>
          </p:cNvSpPr>
          <p:nvPr>
            <p:ph type="body" sz="quarter" idx="18" hasCustomPrompt="1"/>
          </p:nvPr>
        </p:nvSpPr>
        <p:spPr>
          <a:xfrm>
            <a:off x="1066800" y="4800600"/>
            <a:ext cx="5105400" cy="381000"/>
          </a:xfrm>
        </p:spPr>
        <p:txBody>
          <a:bodyPr wrap="none" lIns="0" tIns="0" rIns="0" bIns="0">
            <a:normAutofit/>
          </a:bodyPr>
          <a:lstStyle>
            <a:lvl1pPr algn="l">
              <a:buNone/>
              <a:defRPr sz="1050" i="0" u="none" kern="0" cap="all" spc="300" baseline="0">
                <a:solidFill>
                  <a:srgbClr val="595959"/>
                </a:solidFill>
              </a:defRPr>
            </a:lvl1pPr>
            <a:lvl2pPr algn="l">
              <a:buNone/>
              <a:defRPr/>
            </a:lvl2pPr>
            <a:lvl3pPr algn="l">
              <a:buNone/>
              <a:defRPr/>
            </a:lvl3pPr>
            <a:lvl4pPr algn="l">
              <a:buNone/>
              <a:defRPr/>
            </a:lvl4pPr>
            <a:lvl5pPr algn="l">
              <a:buNone/>
              <a:defRPr/>
            </a:lvl5pPr>
          </a:lstStyle>
          <a:p>
            <a:pPr lvl="0"/>
            <a:r>
              <a:rPr lang="en-US" dirty="0" smtClean="0"/>
              <a:t>(413) 540-XXXX | Apresenter@iso-ne.com</a:t>
            </a:r>
          </a:p>
        </p:txBody>
      </p:sp>
    </p:spTree>
    <p:extLst>
      <p:ext uri="{BB962C8B-B14F-4D97-AF65-F5344CB8AC3E}">
        <p14:creationId xmlns:p14="http://schemas.microsoft.com/office/powerpoint/2010/main" val="10082892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iso transitional slid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9600" y="2209800"/>
            <a:ext cx="7772400" cy="1362075"/>
          </a:xfrm>
        </p:spPr>
        <p:txBody>
          <a:bodyPr anchor="b"/>
          <a:lstStyle>
            <a:lvl1pPr algn="l">
              <a:defRPr sz="3200" b="1" cap="all" baseline="0">
                <a:solidFill>
                  <a:schemeClr val="accent1"/>
                </a:solidFill>
              </a:defRPr>
            </a:lvl1pPr>
          </a:lstStyle>
          <a:p>
            <a:r>
              <a:rPr lang="en-US" dirty="0" smtClean="0"/>
              <a:t>transitional slide: Title</a:t>
            </a:r>
            <a:endParaRPr lang="en-US" dirty="0"/>
          </a:p>
        </p:txBody>
      </p:sp>
      <p:sp>
        <p:nvSpPr>
          <p:cNvPr id="5" name="Text Placeholder 2"/>
          <p:cNvSpPr>
            <a:spLocks noGrp="1"/>
          </p:cNvSpPr>
          <p:nvPr>
            <p:ph type="body" idx="1" hasCustomPrompt="1"/>
          </p:nvPr>
        </p:nvSpPr>
        <p:spPr>
          <a:xfrm>
            <a:off x="609600" y="3581400"/>
            <a:ext cx="7772400" cy="1500187"/>
          </a:xfrm>
        </p:spPr>
        <p:txBody>
          <a:bodyPr anchor="t"/>
          <a:lstStyle>
            <a:lvl1pPr marL="0" indent="0">
              <a:buNone/>
              <a:defRPr sz="2400" i="1" baseline="0">
                <a:solidFill>
                  <a:srgbClr val="595959"/>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Subtitle of Presentation</a:t>
            </a:r>
          </a:p>
        </p:txBody>
      </p:sp>
      <p:pic>
        <p:nvPicPr>
          <p:cNvPr id="6" name="Picture 5" descr="ISO-PPT-Yellow-Footer.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05525"/>
            <a:ext cx="9144000" cy="752475"/>
          </a:xfrm>
          <a:prstGeom prst="rect">
            <a:avLst/>
          </a:prstGeom>
        </p:spPr>
      </p:pic>
    </p:spTree>
    <p:extLst>
      <p:ext uri="{BB962C8B-B14F-4D97-AF65-F5344CB8AC3E}">
        <p14:creationId xmlns:p14="http://schemas.microsoft.com/office/powerpoint/2010/main" val="30233671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so title and content">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
        <p:nvSpPr>
          <p:cNvPr id="7" name="Text Placeholder 2"/>
          <p:cNvSpPr>
            <a:spLocks noGrp="1"/>
          </p:cNvSpPr>
          <p:nvPr>
            <p:ph idx="1"/>
          </p:nvPr>
        </p:nvSpPr>
        <p:spPr>
          <a:xfrm>
            <a:off x="457200" y="1401762"/>
            <a:ext cx="8229600" cy="4812688"/>
          </a:xfrm>
          <a:prstGeom prst="rect">
            <a:avLst/>
          </a:prstGeom>
        </p:spPr>
        <p:txBody>
          <a:bodyPr vert="horz" lIns="91440" tIns="45720" rIns="91440" bIns="45720" rtlCol="0">
            <a:norm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so for more info">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0C7F894-2A36-495D-AB7C-1055F7AC0F9D}" type="slidenum">
              <a:rPr lang="en-US" smtClean="0"/>
              <a:pPr/>
              <a:t>‹#›</a:t>
            </a:fld>
            <a:endParaRPr lang="en-US" dirty="0"/>
          </a:p>
        </p:txBody>
      </p:sp>
      <p:pic>
        <p:nvPicPr>
          <p:cNvPr id="5" name="Picture 4" descr="twitter-icon.png">
            <a:hlinkClick r:id="rId2"/>
          </p:cNvPr>
          <p:cNvPicPr>
            <a:picLocks noChangeAspect="1"/>
          </p:cNvPicPr>
          <p:nvPr userDrawn="1"/>
        </p:nvPicPr>
        <p:blipFill>
          <a:blip r:embed="rId3" cstate="print"/>
          <a:stretch>
            <a:fillRect/>
          </a:stretch>
        </p:blipFill>
        <p:spPr>
          <a:xfrm>
            <a:off x="6934200" y="381000"/>
            <a:ext cx="1752600" cy="1752600"/>
          </a:xfrm>
          <a:prstGeom prst="rect">
            <a:avLst/>
          </a:prstGeom>
        </p:spPr>
      </p:pic>
      <p:pic>
        <p:nvPicPr>
          <p:cNvPr id="6" name="Picture 4" descr="ISO Newswire">
            <a:hlinkClick r:id="rId4"/>
          </p:cNvPr>
          <p:cNvPicPr>
            <a:picLocks noChangeAspect="1" noChangeArrowheads="1"/>
          </p:cNvPicPr>
          <p:nvPr userDrawn="1"/>
        </p:nvPicPr>
        <p:blipFill>
          <a:blip r:embed="rId5" cstate="print"/>
          <a:srcRect/>
          <a:stretch>
            <a:fillRect/>
          </a:stretch>
        </p:blipFill>
        <p:spPr bwMode="auto">
          <a:xfrm>
            <a:off x="4953000" y="381000"/>
            <a:ext cx="1752599" cy="1752600"/>
          </a:xfrm>
          <a:prstGeom prst="rect">
            <a:avLst/>
          </a:prstGeom>
          <a:noFill/>
        </p:spPr>
      </p:pic>
      <p:pic>
        <p:nvPicPr>
          <p:cNvPr id="7" name="Picture 6" descr="iso-to-go-screenshot-1.jpg">
            <a:hlinkClick r:id="rId6"/>
          </p:cNvPr>
          <p:cNvPicPr>
            <a:picLocks noChangeAspect="1"/>
          </p:cNvPicPr>
          <p:nvPr userDrawn="1"/>
        </p:nvPicPr>
        <p:blipFill>
          <a:blip r:embed="rId7" cstate="print"/>
          <a:stretch>
            <a:fillRect/>
          </a:stretch>
        </p:blipFill>
        <p:spPr>
          <a:xfrm>
            <a:off x="5105400" y="2362200"/>
            <a:ext cx="2228850" cy="3205205"/>
          </a:xfrm>
          <a:prstGeom prst="rect">
            <a:avLst/>
          </a:prstGeom>
        </p:spPr>
      </p:pic>
      <p:pic>
        <p:nvPicPr>
          <p:cNvPr id="8" name="Picture 7" descr="iso-to-go-screenshot-6.jpg">
            <a:hlinkClick r:id="rId6"/>
          </p:cNvPr>
          <p:cNvPicPr>
            <a:picLocks noChangeAspect="1"/>
          </p:cNvPicPr>
          <p:nvPr userDrawn="1"/>
        </p:nvPicPr>
        <p:blipFill>
          <a:blip r:embed="rId8" cstate="print"/>
          <a:stretch>
            <a:fillRect/>
          </a:stretch>
        </p:blipFill>
        <p:spPr>
          <a:xfrm>
            <a:off x="6324600" y="2971800"/>
            <a:ext cx="2228850" cy="3205205"/>
          </a:xfrm>
          <a:prstGeom prst="rect">
            <a:avLst/>
          </a:prstGeom>
        </p:spPr>
      </p:pic>
      <p:pic>
        <p:nvPicPr>
          <p:cNvPr id="9" name="Picture 8" descr="google-play-badge.png">
            <a:hlinkClick r:id="rId9"/>
          </p:cNvPr>
          <p:cNvPicPr>
            <a:picLocks noChangeAspect="1"/>
          </p:cNvPicPr>
          <p:nvPr userDrawn="1"/>
        </p:nvPicPr>
        <p:blipFill>
          <a:blip r:embed="rId10" cstate="print"/>
          <a:stretch>
            <a:fillRect/>
          </a:stretch>
        </p:blipFill>
        <p:spPr>
          <a:xfrm>
            <a:off x="1066800" y="5619750"/>
            <a:ext cx="1238250" cy="409575"/>
          </a:xfrm>
          <a:prstGeom prst="rect">
            <a:avLst/>
          </a:prstGeom>
        </p:spPr>
      </p:pic>
      <p:pic>
        <p:nvPicPr>
          <p:cNvPr id="10" name="Picture 9" descr="app-store-badge.png">
            <a:hlinkClick r:id="rId11"/>
          </p:cNvPr>
          <p:cNvPicPr>
            <a:picLocks noChangeAspect="1"/>
          </p:cNvPicPr>
          <p:nvPr userDrawn="1"/>
        </p:nvPicPr>
        <p:blipFill>
          <a:blip r:embed="rId12" cstate="print"/>
          <a:stretch>
            <a:fillRect/>
          </a:stretch>
        </p:blipFill>
        <p:spPr>
          <a:xfrm>
            <a:off x="2667000" y="5619750"/>
            <a:ext cx="1276350" cy="409575"/>
          </a:xfrm>
          <a:prstGeom prst="rect">
            <a:avLst/>
          </a:prstGeom>
        </p:spPr>
      </p:pic>
      <p:sp>
        <p:nvSpPr>
          <p:cNvPr id="11" name="TextBox 10"/>
          <p:cNvSpPr txBox="1"/>
          <p:nvPr userDrawn="1"/>
        </p:nvSpPr>
        <p:spPr>
          <a:xfrm>
            <a:off x="457200" y="1457325"/>
            <a:ext cx="4495800" cy="421653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srgbClr val="000000"/>
                </a:solidFill>
              </a:rPr>
              <a:t>Subscribe to the </a:t>
            </a:r>
            <a:r>
              <a:rPr lang="en-US" sz="2000" b="1" i="1" dirty="0" smtClean="0">
                <a:solidFill>
                  <a:srgbClr val="000000"/>
                </a:solidFill>
              </a:rPr>
              <a:t>ISO Newswire</a:t>
            </a:r>
            <a:endParaRPr lang="en-US" sz="1400" b="1" i="0" dirty="0" smtClean="0">
              <a:solidFill>
                <a:srgbClr val="000000"/>
              </a:solidFill>
            </a:endParaRP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3"/>
              </a:rPr>
              <a:t>ISO Newswire</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your source for regular news about ISO New England and the wholesale electricity industry within the six-state region </a:t>
            </a:r>
          </a:p>
          <a:p>
            <a:pPr marL="342900" indent="-342900">
              <a:spcBef>
                <a:spcPts val="1200"/>
              </a:spcBef>
              <a:buFont typeface="Arial" panose="020B0604020202020204" pitchFamily="34" charset="0"/>
              <a:buChar char="•"/>
            </a:pPr>
            <a:r>
              <a:rPr lang="en-US" sz="2000" dirty="0" smtClean="0">
                <a:solidFill>
                  <a:srgbClr val="000000"/>
                </a:solidFill>
              </a:rPr>
              <a:t>Log on to </a:t>
            </a:r>
            <a:r>
              <a:rPr lang="en-US" sz="2000" b="1" dirty="0" smtClean="0">
                <a:solidFill>
                  <a:srgbClr val="000000"/>
                </a:solidFill>
              </a:rPr>
              <a:t>ISO Express </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4"/>
              </a:rPr>
              <a:t>ISO Express</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provides real-time data on New England’s wholesale electricity markets and power system operations</a:t>
            </a:r>
          </a:p>
          <a:p>
            <a:pPr marL="342900" indent="-342900">
              <a:spcBef>
                <a:spcPts val="1200"/>
              </a:spcBef>
              <a:buFont typeface="Arial" panose="020B0604020202020204" pitchFamily="34" charset="0"/>
              <a:buChar char="•"/>
            </a:pPr>
            <a:r>
              <a:rPr lang="en-US" sz="2000" dirty="0" smtClean="0">
                <a:solidFill>
                  <a:srgbClr val="000000"/>
                </a:solidFill>
              </a:rPr>
              <a:t>Follow the ISO on </a:t>
            </a:r>
            <a:r>
              <a:rPr lang="en-US" sz="2000" b="1" dirty="0" smtClean="0">
                <a:solidFill>
                  <a:srgbClr val="000000"/>
                </a:solidFill>
              </a:rPr>
              <a:t>Twitter</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5"/>
              </a:rPr>
              <a:t>@isonewengland</a:t>
            </a:r>
            <a:endParaRPr lang="en-US" sz="1400" i="1" kern="1200" baseline="0" dirty="0" smtClean="0">
              <a:solidFill>
                <a:srgbClr val="000000"/>
              </a:solidFill>
              <a:latin typeface="+mn-lt"/>
              <a:ea typeface="+mn-ea"/>
              <a:cs typeface="+mn-cs"/>
            </a:endParaRPr>
          </a:p>
          <a:p>
            <a:pPr marL="342900" indent="-342900">
              <a:spcBef>
                <a:spcPts val="1200"/>
              </a:spcBef>
              <a:buFont typeface="Arial" panose="020B0604020202020204" pitchFamily="34" charset="0"/>
              <a:buChar char="•"/>
            </a:pPr>
            <a:r>
              <a:rPr lang="en-US" sz="2000" dirty="0" smtClean="0">
                <a:solidFill>
                  <a:srgbClr val="000000"/>
                </a:solidFill>
              </a:rPr>
              <a:t>Download the </a:t>
            </a:r>
            <a:r>
              <a:rPr lang="en-US" sz="2000" b="1" dirty="0" smtClean="0">
                <a:solidFill>
                  <a:srgbClr val="000000"/>
                </a:solidFill>
              </a:rPr>
              <a:t>ISO to Go App</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6"/>
              </a:rPr>
              <a:t>ISO to Go</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a free mobile application that puts real-time wholesale electricity pricing and power grid information in the palm of your hand </a:t>
            </a:r>
          </a:p>
          <a:p>
            <a:pPr lvl="1"/>
            <a:endParaRPr lang="en-US" dirty="0" smtClean="0"/>
          </a:p>
        </p:txBody>
      </p:sp>
      <p:sp>
        <p:nvSpPr>
          <p:cNvPr id="12" name="TextBox 11"/>
          <p:cNvSpPr txBox="1"/>
          <p:nvPr userDrawn="1"/>
        </p:nvSpPr>
        <p:spPr>
          <a:xfrm>
            <a:off x="457200" y="358200"/>
            <a:ext cx="8229600" cy="584775"/>
          </a:xfrm>
          <a:prstGeom prst="rect">
            <a:avLst/>
          </a:prstGeom>
          <a:noFill/>
        </p:spPr>
        <p:txBody>
          <a:bodyPr wrap="square" rtlCol="0">
            <a:spAutoFit/>
          </a:bodyPr>
          <a:lstStyle/>
          <a:p>
            <a:r>
              <a:rPr lang="en-US" sz="3200" b="1" dirty="0" smtClean="0">
                <a:solidFill>
                  <a:srgbClr val="000000"/>
                </a:solidFill>
                <a:latin typeface="+mj-lt"/>
              </a:rPr>
              <a:t>For More Information…</a:t>
            </a:r>
            <a:endParaRPr lang="en-US" sz="3200" b="1" dirty="0">
              <a:solidFill>
                <a:srgbClr val="000000"/>
              </a:solidFill>
              <a:latin typeface="+mj-lt"/>
            </a:endParaRPr>
          </a:p>
        </p:txBody>
      </p:sp>
    </p:spTree>
    <p:extLst>
      <p:ext uri="{BB962C8B-B14F-4D97-AF65-F5344CB8AC3E}">
        <p14:creationId xmlns:p14="http://schemas.microsoft.com/office/powerpoint/2010/main" val="2298613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so question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4800" y="775855"/>
            <a:ext cx="5334000" cy="5334000"/>
          </a:xfrm>
          <a:prstGeom prst="rect">
            <a:avLst/>
          </a:prstGeom>
        </p:spPr>
      </p:pic>
      <p:sp>
        <p:nvSpPr>
          <p:cNvPr id="2" name="Slide Number Placeholder 1"/>
          <p:cNvSpPr>
            <a:spLocks noGrp="1"/>
          </p:cNvSpPr>
          <p:nvPr>
            <p:ph type="sldNum" sz="quarter" idx="10"/>
          </p:nvPr>
        </p:nvSpPr>
        <p:spPr/>
        <p:txBody>
          <a:bodyPr/>
          <a:lstStyle>
            <a:lvl1pPr>
              <a:defRPr>
                <a:solidFill>
                  <a:schemeClr val="tx1"/>
                </a:solidFill>
              </a:defRPr>
            </a:lvl1pPr>
          </a:lstStyle>
          <a:p>
            <a:fld id="{10C7F894-2A36-495D-AB7C-1055F7AC0F9D}" type="slidenum">
              <a:rPr lang="en-US" smtClean="0"/>
              <a:pPr/>
              <a:t>‹#›</a:t>
            </a:fld>
            <a:endParaRPr lang="en-US" dirty="0"/>
          </a:p>
        </p:txBody>
      </p:sp>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3299" y="3200400"/>
            <a:ext cx="3880514" cy="847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so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0512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05128"/>
            <a:ext cx="4038600" cy="4767072"/>
          </a:xfrm>
        </p:spPr>
        <p:txBody>
          <a:bodyPr>
            <a:normAutofit/>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7"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iso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08176"/>
            <a:ext cx="404018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73274"/>
            <a:ext cx="4040188" cy="4098925"/>
          </a:xfrm>
        </p:spPr>
        <p:txBody>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08176"/>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73274"/>
            <a:ext cx="4041775" cy="4098925"/>
          </a:xfrm>
        </p:spPr>
        <p:txBody>
          <a:bodyPr>
            <a:normAutofit/>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10"/>
          </p:nvPr>
        </p:nvSpPr>
        <p:spPr/>
        <p:txBody>
          <a:body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4" y="6290650"/>
            <a:ext cx="9143992" cy="567350"/>
          </a:xfrm>
          <a:prstGeom prst="rect">
            <a:avLst/>
          </a:prstGeom>
        </p:spPr>
      </p:pic>
      <p:sp>
        <p:nvSpPr>
          <p:cNvPr id="2"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600"/>
            <a:ext cx="8229600" cy="48126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
        <p:nvSpPr>
          <p:cNvPr id="4" name="Rectangle 3"/>
          <p:cNvSpPr/>
          <p:nvPr/>
        </p:nvSpPr>
        <p:spPr>
          <a:xfrm>
            <a:off x="3900856" y="6329046"/>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3707" r:id="rId1"/>
    <p:sldLayoutId id="2147483723" r:id="rId2"/>
    <p:sldLayoutId id="2147483675" r:id="rId3"/>
    <p:sldLayoutId id="2147483650" r:id="rId4"/>
    <p:sldLayoutId id="2147483664" r:id="rId5"/>
    <p:sldLayoutId id="2147483720" r:id="rId6"/>
    <p:sldLayoutId id="2147483684"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 id="2147483700" r:id="rId21"/>
    <p:sldLayoutId id="2147483701" r:id="rId22"/>
    <p:sldLayoutId id="2147483702" r:id="rId23"/>
    <p:sldLayoutId id="2147483703" r:id="rId24"/>
    <p:sldLayoutId id="2147483717" r:id="rId25"/>
    <p:sldLayoutId id="2147483718" r:id="rId26"/>
    <p:sldLayoutId id="2147483719" r:id="rId27"/>
    <p:sldLayoutId id="2147483721" r:id="rId28"/>
    <p:sldLayoutId id="2147483724" r:id="rId29"/>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April 22, 2020 | WEBEX</a:t>
            </a:r>
            <a:endParaRPr lang="en-US" dirty="0"/>
          </a:p>
        </p:txBody>
      </p:sp>
      <p:sp>
        <p:nvSpPr>
          <p:cNvPr id="6" name="Text Placeholder 5"/>
          <p:cNvSpPr>
            <a:spLocks noGrp="1"/>
          </p:cNvSpPr>
          <p:nvPr>
            <p:ph type="body" sz="quarter" idx="17"/>
          </p:nvPr>
        </p:nvSpPr>
        <p:spPr/>
        <p:txBody>
          <a:bodyPr/>
          <a:lstStyle/>
          <a:p>
            <a:r>
              <a:rPr lang="en-US" dirty="0" smtClean="0"/>
              <a:t>Norman Sproehnle</a:t>
            </a:r>
            <a:endParaRPr lang="en-US" dirty="0"/>
          </a:p>
        </p:txBody>
      </p:sp>
      <p:sp>
        <p:nvSpPr>
          <p:cNvPr id="7" name="Text Placeholder 6"/>
          <p:cNvSpPr>
            <a:spLocks noGrp="1"/>
          </p:cNvSpPr>
          <p:nvPr>
            <p:ph type="body" sz="quarter" idx="18"/>
          </p:nvPr>
        </p:nvSpPr>
        <p:spPr/>
        <p:txBody>
          <a:bodyPr/>
          <a:lstStyle/>
          <a:p>
            <a:pPr lvl="0"/>
            <a:r>
              <a:rPr lang="en-US" dirty="0"/>
              <a:t>(413) </a:t>
            </a:r>
            <a:r>
              <a:rPr lang="en-US" dirty="0" smtClean="0"/>
              <a:t>540-4755 </a:t>
            </a:r>
            <a:r>
              <a:rPr lang="en-US" dirty="0"/>
              <a:t>| </a:t>
            </a:r>
            <a:r>
              <a:rPr lang="en-US" dirty="0" smtClean="0"/>
              <a:t>NSPROEHNLE@iso-ne.com</a:t>
            </a:r>
            <a:endParaRPr lang="en-US" dirty="0"/>
          </a:p>
        </p:txBody>
      </p:sp>
      <p:sp>
        <p:nvSpPr>
          <p:cNvPr id="8" name="Text Placeholder 7"/>
          <p:cNvSpPr>
            <a:spLocks noGrp="1"/>
          </p:cNvSpPr>
          <p:nvPr>
            <p:ph type="body" sz="quarter" idx="19"/>
          </p:nvPr>
        </p:nvSpPr>
        <p:spPr>
          <a:xfrm>
            <a:off x="3308052" y="1447800"/>
            <a:ext cx="5562600" cy="1600200"/>
          </a:xfrm>
        </p:spPr>
        <p:txBody>
          <a:bodyPr/>
          <a:lstStyle/>
          <a:p>
            <a:r>
              <a:rPr lang="en-US" sz="2800" dirty="0"/>
              <a:t>Forward Capacity Auction </a:t>
            </a:r>
            <a:r>
              <a:rPr lang="en-US" sz="2800" dirty="0" smtClean="0"/>
              <a:t>15 </a:t>
            </a:r>
            <a:r>
              <a:rPr lang="en-US" sz="2800" dirty="0"/>
              <a:t>(FCA </a:t>
            </a:r>
            <a:r>
              <a:rPr lang="en-US" sz="2800" dirty="0" smtClean="0"/>
              <a:t>15): </a:t>
            </a:r>
            <a:r>
              <a:rPr lang="en-US" sz="2800" dirty="0"/>
              <a:t>Fuel Security Review Inputs </a:t>
            </a:r>
            <a:r>
              <a:rPr lang="en-US" sz="2800" dirty="0" smtClean="0"/>
              <a:t>Revisions</a:t>
            </a:r>
            <a:endParaRPr lang="en-US" sz="2800" dirty="0"/>
          </a:p>
        </p:txBody>
      </p:sp>
      <p:sp>
        <p:nvSpPr>
          <p:cNvPr id="9" name="Text Placeholder 4"/>
          <p:cNvSpPr>
            <a:spLocks noGrp="1"/>
          </p:cNvSpPr>
          <p:nvPr>
            <p:ph type="body" sz="quarter" idx="16"/>
          </p:nvPr>
        </p:nvSpPr>
        <p:spPr>
          <a:xfrm>
            <a:off x="3289002" y="3475680"/>
            <a:ext cx="5559552" cy="867720"/>
          </a:xfrm>
          <a:effectLst>
            <a:glow rad="101600">
              <a:schemeClr val="accent3">
                <a:satMod val="175000"/>
                <a:alpha val="40000"/>
              </a:schemeClr>
            </a:glow>
          </a:effectLst>
        </p:spPr>
        <p:txBody>
          <a:bodyPr>
            <a:normAutofit fontScale="92500" lnSpcReduction="20000"/>
          </a:bodyPr>
          <a:lstStyle/>
          <a:p>
            <a:r>
              <a:rPr lang="en-US" dirty="0" smtClean="0"/>
              <a:t>Clarity to Planning Procedure No. 10, Appendix I (PP10-I) Inputs, Trigger Criteria and Preliminary Study Results</a:t>
            </a:r>
            <a:endParaRPr lang="en-US" baseline="30000" dirty="0"/>
          </a:p>
        </p:txBody>
      </p:sp>
    </p:spTree>
    <p:extLst>
      <p:ext uri="{BB962C8B-B14F-4D97-AF65-F5344CB8AC3E}">
        <p14:creationId xmlns:p14="http://schemas.microsoft.com/office/powerpoint/2010/main" val="3071337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900" dirty="0" smtClean="0"/>
              <a:t>Stakeholder Feedback</a:t>
            </a:r>
            <a:endParaRPr lang="en-US" sz="2900" dirty="0"/>
          </a:p>
        </p:txBody>
      </p:sp>
    </p:spTree>
    <p:extLst>
      <p:ext uri="{BB962C8B-B14F-4D97-AF65-F5344CB8AC3E}">
        <p14:creationId xmlns:p14="http://schemas.microsoft.com/office/powerpoint/2010/main" val="1415651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11</a:t>
            </a:fld>
            <a:endParaRPr lang="en-US" dirty="0"/>
          </a:p>
        </p:txBody>
      </p:sp>
      <p:sp>
        <p:nvSpPr>
          <p:cNvPr id="3" name="Title 2"/>
          <p:cNvSpPr>
            <a:spLocks noGrp="1"/>
          </p:cNvSpPr>
          <p:nvPr>
            <p:ph type="title"/>
          </p:nvPr>
        </p:nvSpPr>
        <p:spPr/>
        <p:txBody>
          <a:bodyPr>
            <a:normAutofit/>
          </a:bodyPr>
          <a:lstStyle/>
          <a:p>
            <a:r>
              <a:rPr lang="en-US" dirty="0" smtClean="0"/>
              <a:t>Stakeholder Feedback</a:t>
            </a:r>
            <a:endParaRPr lang="en-US" dirty="0"/>
          </a:p>
        </p:txBody>
      </p:sp>
      <p:sp>
        <p:nvSpPr>
          <p:cNvPr id="4" name="Content Placeholder 3"/>
          <p:cNvSpPr>
            <a:spLocks noGrp="1"/>
          </p:cNvSpPr>
          <p:nvPr>
            <p:ph idx="1"/>
          </p:nvPr>
        </p:nvSpPr>
        <p:spPr>
          <a:xfrm>
            <a:off x="490860" y="956517"/>
            <a:ext cx="8348339" cy="5139483"/>
          </a:xfrm>
        </p:spPr>
        <p:txBody>
          <a:bodyPr>
            <a:normAutofit lnSpcReduction="10000"/>
          </a:bodyPr>
          <a:lstStyle/>
          <a:p>
            <a:r>
              <a:rPr lang="en-US" dirty="0" smtClean="0"/>
              <a:t>At the March meeting, the ISO received feedback on the FCA 15 review inputs, with several requests to update inputs and, in some cases, modify the PP-10, Attachment I input requirements to further improve the reliability outlook of the model</a:t>
            </a:r>
          </a:p>
          <a:p>
            <a:r>
              <a:rPr lang="en-US" dirty="0" smtClean="0"/>
              <a:t>All of the requested changes would </a:t>
            </a:r>
            <a:r>
              <a:rPr lang="en-US" dirty="0"/>
              <a:t>directionally improve the reliability of the system in the winter </a:t>
            </a:r>
            <a:r>
              <a:rPr lang="en-US" dirty="0" smtClean="0"/>
              <a:t>months, making it even </a:t>
            </a:r>
            <a:r>
              <a:rPr lang="en-US" u="sng" dirty="0" smtClean="0"/>
              <a:t>less likely</a:t>
            </a:r>
            <a:r>
              <a:rPr lang="en-US" dirty="0"/>
              <a:t> </a:t>
            </a:r>
            <a:r>
              <a:rPr lang="en-US" dirty="0" smtClean="0"/>
              <a:t>that a resource would be retained for fuel security in FCA 15 </a:t>
            </a:r>
          </a:p>
          <a:p>
            <a:r>
              <a:rPr lang="en-US" dirty="0" smtClean="0"/>
              <a:t>Given the preliminary results of the FCA 15 fuel security reliability review, the additional </a:t>
            </a:r>
            <a:r>
              <a:rPr lang="en-US" dirty="0"/>
              <a:t>changes </a:t>
            </a:r>
            <a:r>
              <a:rPr lang="en-US" dirty="0" smtClean="0"/>
              <a:t>suggested thus far would not materially alter the outcome, but the ISO is providing the following responses for informational purposes</a:t>
            </a:r>
          </a:p>
          <a:p>
            <a:endParaRPr lang="en-US" dirty="0"/>
          </a:p>
          <a:p>
            <a:endParaRPr lang="en-US" dirty="0" smtClean="0"/>
          </a:p>
          <a:p>
            <a:pPr lvl="1"/>
            <a:endParaRPr lang="en-US" dirty="0" smtClean="0"/>
          </a:p>
        </p:txBody>
      </p:sp>
    </p:spTree>
    <p:extLst>
      <p:ext uri="{BB962C8B-B14F-4D97-AF65-F5344CB8AC3E}">
        <p14:creationId xmlns:p14="http://schemas.microsoft.com/office/powerpoint/2010/main" val="19643449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12</a:t>
            </a:fld>
            <a:endParaRPr lang="en-US" dirty="0"/>
          </a:p>
        </p:txBody>
      </p:sp>
      <p:sp>
        <p:nvSpPr>
          <p:cNvPr id="3" name="Title 2"/>
          <p:cNvSpPr>
            <a:spLocks noGrp="1"/>
          </p:cNvSpPr>
          <p:nvPr>
            <p:ph type="title"/>
          </p:nvPr>
        </p:nvSpPr>
        <p:spPr/>
        <p:txBody>
          <a:bodyPr>
            <a:normAutofit/>
          </a:bodyPr>
          <a:lstStyle/>
          <a:p>
            <a:r>
              <a:rPr lang="en-US" dirty="0" smtClean="0"/>
              <a:t>Stakeholder Feedback</a:t>
            </a:r>
            <a:endParaRPr lang="en-US" dirty="0"/>
          </a:p>
        </p:txBody>
      </p:sp>
      <p:sp>
        <p:nvSpPr>
          <p:cNvPr id="4" name="Content Placeholder 3"/>
          <p:cNvSpPr>
            <a:spLocks noGrp="1"/>
          </p:cNvSpPr>
          <p:nvPr>
            <p:ph idx="1"/>
          </p:nvPr>
        </p:nvSpPr>
        <p:spPr>
          <a:xfrm>
            <a:off x="490860" y="956517"/>
            <a:ext cx="8348339" cy="4682283"/>
          </a:xfrm>
        </p:spPr>
        <p:txBody>
          <a:bodyPr>
            <a:normAutofit/>
          </a:bodyPr>
          <a:lstStyle/>
          <a:p>
            <a:r>
              <a:rPr lang="en-US" dirty="0"/>
              <a:t>A suggestion was made </a:t>
            </a:r>
            <a:r>
              <a:rPr lang="en-US" dirty="0" smtClean="0"/>
              <a:t>to add oil and LNG burn rates as a scenario output</a:t>
            </a:r>
          </a:p>
          <a:p>
            <a:r>
              <a:rPr lang="en-US" dirty="0" smtClean="0"/>
              <a:t>The ISO currently provides OP-4, 10-Minute Reserve Depletion and OP-7 Load Shedding output metrics per scenario, as these reflect the trigger conditions from the Tariff</a:t>
            </a:r>
          </a:p>
          <a:p>
            <a:r>
              <a:rPr lang="en-US" dirty="0" smtClean="0"/>
              <a:t>The ISO added total oil in barrels and total LNG in Bcf output metrics per scenario for informational purposes</a:t>
            </a:r>
          </a:p>
          <a:p>
            <a:endParaRPr lang="en-US" dirty="0" smtClean="0"/>
          </a:p>
          <a:p>
            <a:pPr lvl="1"/>
            <a:endParaRPr lang="en-US" dirty="0" smtClean="0"/>
          </a:p>
        </p:txBody>
      </p:sp>
      <p:pic>
        <p:nvPicPr>
          <p:cNvPr id="5" name="Picture 4"/>
          <p:cNvPicPr>
            <a:picLocks noChangeAspect="1"/>
          </p:cNvPicPr>
          <p:nvPr/>
        </p:nvPicPr>
        <p:blipFill>
          <a:blip r:embed="rId3"/>
          <a:stretch>
            <a:fillRect/>
          </a:stretch>
        </p:blipFill>
        <p:spPr>
          <a:xfrm>
            <a:off x="324384" y="3944941"/>
            <a:ext cx="8495232" cy="1371600"/>
          </a:xfrm>
          <a:prstGeom prst="rect">
            <a:avLst/>
          </a:prstGeom>
        </p:spPr>
      </p:pic>
    </p:spTree>
    <p:extLst>
      <p:ext uri="{BB962C8B-B14F-4D97-AF65-F5344CB8AC3E}">
        <p14:creationId xmlns:p14="http://schemas.microsoft.com/office/powerpoint/2010/main" val="34361952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13</a:t>
            </a:fld>
            <a:endParaRPr lang="en-US" dirty="0"/>
          </a:p>
        </p:txBody>
      </p:sp>
      <p:sp>
        <p:nvSpPr>
          <p:cNvPr id="3" name="Title 2"/>
          <p:cNvSpPr>
            <a:spLocks noGrp="1"/>
          </p:cNvSpPr>
          <p:nvPr>
            <p:ph type="title"/>
          </p:nvPr>
        </p:nvSpPr>
        <p:spPr/>
        <p:txBody>
          <a:bodyPr>
            <a:normAutofit/>
          </a:bodyPr>
          <a:lstStyle/>
          <a:p>
            <a:r>
              <a:rPr lang="en-US" dirty="0" smtClean="0"/>
              <a:t>Stakeholder Feedback</a:t>
            </a:r>
            <a:endParaRPr lang="en-US" dirty="0"/>
          </a:p>
        </p:txBody>
      </p:sp>
      <p:sp>
        <p:nvSpPr>
          <p:cNvPr id="4" name="Content Placeholder 3"/>
          <p:cNvSpPr>
            <a:spLocks noGrp="1"/>
          </p:cNvSpPr>
          <p:nvPr>
            <p:ph idx="1"/>
          </p:nvPr>
        </p:nvSpPr>
        <p:spPr>
          <a:xfrm>
            <a:off x="490860" y="1371600"/>
            <a:ext cx="8348339" cy="4876800"/>
          </a:xfrm>
        </p:spPr>
        <p:txBody>
          <a:bodyPr>
            <a:normAutofit/>
          </a:bodyPr>
          <a:lstStyle/>
          <a:p>
            <a:r>
              <a:rPr lang="en-US" dirty="0"/>
              <a:t>A </a:t>
            </a:r>
            <a:r>
              <a:rPr lang="en-US" dirty="0" smtClean="0"/>
              <a:t>request </a:t>
            </a:r>
            <a:r>
              <a:rPr lang="en-US" dirty="0"/>
              <a:t>was made </a:t>
            </a:r>
            <a:r>
              <a:rPr lang="en-US" dirty="0" smtClean="0"/>
              <a:t>to identify the data source for the battery storage, wind and PV nameplate MW quantities</a:t>
            </a:r>
            <a:endParaRPr lang="en-US" dirty="0"/>
          </a:p>
          <a:p>
            <a:r>
              <a:rPr lang="en-US" dirty="0" smtClean="0"/>
              <a:t>At the March 17 RC meeting, ISO presented nameplate capabilities based upon known preliminary 2020 CELT data </a:t>
            </a:r>
          </a:p>
          <a:p>
            <a:r>
              <a:rPr lang="en-US" dirty="0" smtClean="0"/>
              <a:t>These inputs were utilized in the fuel </a:t>
            </a:r>
            <a:r>
              <a:rPr lang="en-US" dirty="0"/>
              <a:t>s</a:t>
            </a:r>
            <a:r>
              <a:rPr lang="en-US" dirty="0" smtClean="0"/>
              <a:t>ecurity </a:t>
            </a:r>
            <a:r>
              <a:rPr lang="en-US" dirty="0"/>
              <a:t>r</a:t>
            </a:r>
            <a:r>
              <a:rPr lang="en-US" dirty="0" smtClean="0"/>
              <a:t>eliability model to generate the preliminary study results</a:t>
            </a:r>
          </a:p>
          <a:p>
            <a:r>
              <a:rPr lang="en-US" dirty="0" smtClean="0"/>
              <a:t>ISO will confirm the preliminary results using the finalized 2020 CELT once available, in accordance with PP10-I</a:t>
            </a:r>
          </a:p>
        </p:txBody>
      </p:sp>
    </p:spTree>
    <p:extLst>
      <p:ext uri="{BB962C8B-B14F-4D97-AF65-F5344CB8AC3E}">
        <p14:creationId xmlns:p14="http://schemas.microsoft.com/office/powerpoint/2010/main" val="27089415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14</a:t>
            </a:fld>
            <a:endParaRPr lang="en-US" dirty="0"/>
          </a:p>
        </p:txBody>
      </p:sp>
      <p:sp>
        <p:nvSpPr>
          <p:cNvPr id="3" name="Title 2"/>
          <p:cNvSpPr>
            <a:spLocks noGrp="1"/>
          </p:cNvSpPr>
          <p:nvPr>
            <p:ph type="title"/>
          </p:nvPr>
        </p:nvSpPr>
        <p:spPr/>
        <p:txBody>
          <a:bodyPr>
            <a:normAutofit/>
          </a:bodyPr>
          <a:lstStyle/>
          <a:p>
            <a:r>
              <a:rPr lang="en-US" dirty="0" smtClean="0"/>
              <a:t>Stakeholder Feedback</a:t>
            </a:r>
            <a:endParaRPr lang="en-US" dirty="0"/>
          </a:p>
        </p:txBody>
      </p:sp>
      <p:sp>
        <p:nvSpPr>
          <p:cNvPr id="4" name="Content Placeholder 3"/>
          <p:cNvSpPr>
            <a:spLocks noGrp="1"/>
          </p:cNvSpPr>
          <p:nvPr>
            <p:ph idx="1"/>
          </p:nvPr>
        </p:nvSpPr>
        <p:spPr>
          <a:xfrm>
            <a:off x="490860" y="956517"/>
            <a:ext cx="8348339" cy="5291883"/>
          </a:xfrm>
        </p:spPr>
        <p:txBody>
          <a:bodyPr>
            <a:normAutofit fontScale="92500" lnSpcReduction="10000"/>
          </a:bodyPr>
          <a:lstStyle/>
          <a:p>
            <a:r>
              <a:rPr lang="en-US" dirty="0" smtClean="0"/>
              <a:t>A suggestion was made to use the wind profiles utilized by planning instead of the current wind profiles for the fuel security model </a:t>
            </a:r>
            <a:r>
              <a:rPr lang="en-US" dirty="0"/>
              <a:t>under </a:t>
            </a:r>
            <a:r>
              <a:rPr lang="en-US" dirty="0" smtClean="0"/>
              <a:t>PP10-I</a:t>
            </a:r>
          </a:p>
          <a:p>
            <a:pPr lvl="1"/>
            <a:r>
              <a:rPr lang="en-US" dirty="0" smtClean="0"/>
              <a:t>The </a:t>
            </a:r>
            <a:r>
              <a:rPr lang="en-US" dirty="0"/>
              <a:t>ISO system planning group contracted with a consultant (DNV-GL) to provide historical hourly power data for all existing wind farms and future offshore wind farms from 2012 to 2018</a:t>
            </a:r>
          </a:p>
          <a:p>
            <a:r>
              <a:rPr lang="en-US" dirty="0" smtClean="0"/>
              <a:t>For the FCA 14 fuel security reliability review, ISO utilized National Renewable Energy Laboratory (NREL) and Modern-Era Retrospective analysis for Research and Applications (MERRA) datasets to create onshore and offshore hourly wind profiles to match the winter of 2014-2015</a:t>
            </a:r>
          </a:p>
          <a:p>
            <a:r>
              <a:rPr lang="en-US" dirty="0" smtClean="0"/>
              <a:t>ISO worked with a number of stakeholders on the hourly profile creation process, validation through histograms and power spectra domains and the accuracy correlating the NREL and MERRA data sets</a:t>
            </a:r>
          </a:p>
          <a:p>
            <a:r>
              <a:rPr lang="en-US" dirty="0" smtClean="0"/>
              <a:t>ISO will continue to utilize the wind profiles used for FCA 14 in the fuel </a:t>
            </a:r>
            <a:r>
              <a:rPr lang="en-US" dirty="0"/>
              <a:t>s</a:t>
            </a:r>
            <a:r>
              <a:rPr lang="en-US" dirty="0" smtClean="0"/>
              <a:t>ecurity </a:t>
            </a:r>
            <a:r>
              <a:rPr lang="en-US" dirty="0"/>
              <a:t>r</a:t>
            </a:r>
            <a:r>
              <a:rPr lang="en-US" dirty="0" smtClean="0"/>
              <a:t>eliability model</a:t>
            </a:r>
          </a:p>
        </p:txBody>
      </p:sp>
    </p:spTree>
    <p:extLst>
      <p:ext uri="{BB962C8B-B14F-4D97-AF65-F5344CB8AC3E}">
        <p14:creationId xmlns:p14="http://schemas.microsoft.com/office/powerpoint/2010/main" val="2924352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15</a:t>
            </a:fld>
            <a:endParaRPr lang="en-US" dirty="0"/>
          </a:p>
        </p:txBody>
      </p:sp>
      <p:sp>
        <p:nvSpPr>
          <p:cNvPr id="3" name="Title 2"/>
          <p:cNvSpPr>
            <a:spLocks noGrp="1"/>
          </p:cNvSpPr>
          <p:nvPr>
            <p:ph type="title"/>
          </p:nvPr>
        </p:nvSpPr>
        <p:spPr/>
        <p:txBody>
          <a:bodyPr>
            <a:normAutofit/>
          </a:bodyPr>
          <a:lstStyle/>
          <a:p>
            <a:r>
              <a:rPr lang="en-US" dirty="0" smtClean="0"/>
              <a:t>Stakeholder Feedback</a:t>
            </a:r>
            <a:endParaRPr lang="en-US" dirty="0"/>
          </a:p>
        </p:txBody>
      </p:sp>
      <p:sp>
        <p:nvSpPr>
          <p:cNvPr id="4" name="Content Placeholder 3"/>
          <p:cNvSpPr>
            <a:spLocks noGrp="1"/>
          </p:cNvSpPr>
          <p:nvPr>
            <p:ph idx="1"/>
          </p:nvPr>
        </p:nvSpPr>
        <p:spPr>
          <a:xfrm>
            <a:off x="490860" y="1295400"/>
            <a:ext cx="8348339" cy="4572000"/>
          </a:xfrm>
        </p:spPr>
        <p:txBody>
          <a:bodyPr>
            <a:normAutofit lnSpcReduction="10000"/>
          </a:bodyPr>
          <a:lstStyle/>
          <a:p>
            <a:r>
              <a:rPr lang="en-US" dirty="0" smtClean="0"/>
              <a:t>Stakeholder asked if the Distrigas LNG tanks will be available and utilized in the fuel </a:t>
            </a:r>
            <a:r>
              <a:rPr lang="en-US" dirty="0"/>
              <a:t>s</a:t>
            </a:r>
            <a:r>
              <a:rPr lang="en-US" dirty="0" smtClean="0"/>
              <a:t>ecurity </a:t>
            </a:r>
            <a:r>
              <a:rPr lang="en-US" dirty="0"/>
              <a:t>r</a:t>
            </a:r>
            <a:r>
              <a:rPr lang="en-US" dirty="0" smtClean="0"/>
              <a:t>eliability model if Mystic 8 and 9 retire</a:t>
            </a:r>
          </a:p>
          <a:p>
            <a:r>
              <a:rPr lang="en-US" dirty="0" smtClean="0"/>
              <a:t>The ISO derived the three LNG scenarios, 0.8, 1.0 and 1.2 Bcf based on the output of the region’s three LNG facilities and previously observed winter production from the facilities</a:t>
            </a:r>
          </a:p>
          <a:p>
            <a:r>
              <a:rPr lang="en-US" dirty="0" smtClean="0"/>
              <a:t>If the Distrigas facility is not included, the capability of the remaining LNG facilities can support the three LNG scenarios previously studied </a:t>
            </a:r>
          </a:p>
          <a:p>
            <a:r>
              <a:rPr lang="en-US" dirty="0" smtClean="0"/>
              <a:t>Therefore, the ISO will continue to use the 0.8, 1.0 and 1.2 Bcf/day LNG scenarios for the FCA 15 fuel </a:t>
            </a:r>
            <a:r>
              <a:rPr lang="en-US" dirty="0"/>
              <a:t>s</a:t>
            </a:r>
            <a:r>
              <a:rPr lang="en-US" dirty="0" smtClean="0"/>
              <a:t>ecurity </a:t>
            </a:r>
            <a:r>
              <a:rPr lang="en-US" dirty="0"/>
              <a:t>r</a:t>
            </a:r>
            <a:r>
              <a:rPr lang="en-US" dirty="0" smtClean="0"/>
              <a:t>eliability </a:t>
            </a:r>
            <a:r>
              <a:rPr lang="en-US" dirty="0"/>
              <a:t>r</a:t>
            </a:r>
            <a:r>
              <a:rPr lang="en-US" dirty="0" smtClean="0"/>
              <a:t>eview</a:t>
            </a:r>
          </a:p>
        </p:txBody>
      </p:sp>
    </p:spTree>
    <p:extLst>
      <p:ext uri="{BB962C8B-B14F-4D97-AF65-F5344CB8AC3E}">
        <p14:creationId xmlns:p14="http://schemas.microsoft.com/office/powerpoint/2010/main" val="42061679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16</a:t>
            </a:fld>
            <a:endParaRPr lang="en-US" dirty="0"/>
          </a:p>
        </p:txBody>
      </p:sp>
      <p:sp>
        <p:nvSpPr>
          <p:cNvPr id="3" name="Title 2"/>
          <p:cNvSpPr>
            <a:spLocks noGrp="1"/>
          </p:cNvSpPr>
          <p:nvPr>
            <p:ph type="title"/>
          </p:nvPr>
        </p:nvSpPr>
        <p:spPr/>
        <p:txBody>
          <a:bodyPr>
            <a:normAutofit/>
          </a:bodyPr>
          <a:lstStyle/>
          <a:p>
            <a:r>
              <a:rPr lang="en-US" dirty="0" smtClean="0"/>
              <a:t>Stakeholder Feedback</a:t>
            </a:r>
            <a:endParaRPr lang="en-US" dirty="0"/>
          </a:p>
        </p:txBody>
      </p:sp>
      <p:sp>
        <p:nvSpPr>
          <p:cNvPr id="4" name="Content Placeholder 3"/>
          <p:cNvSpPr>
            <a:spLocks noGrp="1"/>
          </p:cNvSpPr>
          <p:nvPr>
            <p:ph idx="1"/>
          </p:nvPr>
        </p:nvSpPr>
        <p:spPr>
          <a:xfrm>
            <a:off x="490860" y="956517"/>
            <a:ext cx="8348339" cy="5139483"/>
          </a:xfrm>
        </p:spPr>
        <p:txBody>
          <a:bodyPr>
            <a:normAutofit/>
          </a:bodyPr>
          <a:lstStyle/>
          <a:p>
            <a:r>
              <a:rPr lang="en-US" dirty="0"/>
              <a:t>A suggestion was made </a:t>
            </a:r>
            <a:r>
              <a:rPr lang="en-US" dirty="0" smtClean="0"/>
              <a:t>to review the Millstone uprate request and consider it in the fuel</a:t>
            </a:r>
            <a:r>
              <a:rPr lang="en-US" dirty="0" smtClean="0">
                <a:solidFill>
                  <a:srgbClr val="FF0000"/>
                </a:solidFill>
              </a:rPr>
              <a:t> </a:t>
            </a:r>
            <a:r>
              <a:rPr lang="en-US" dirty="0" smtClean="0"/>
              <a:t>security reliability review</a:t>
            </a:r>
          </a:p>
          <a:p>
            <a:r>
              <a:rPr lang="en-US" dirty="0" smtClean="0"/>
              <a:t>Queue Position (QP) 930 details an upgrade at Millstone station for an increase of 37 MW with an operational date of 5/13/2022</a:t>
            </a:r>
          </a:p>
          <a:p>
            <a:r>
              <a:rPr lang="en-US" dirty="0" smtClean="0"/>
              <a:t>Because interconnection studies associated with this upgrade in the planning horizon have not yet been completed, ISO will not be modeling the Millstone uprate in the FCA 15 fuel </a:t>
            </a:r>
            <a:r>
              <a:rPr lang="en-US" dirty="0"/>
              <a:t>s</a:t>
            </a:r>
            <a:r>
              <a:rPr lang="en-US" dirty="0" smtClean="0"/>
              <a:t>ecurity </a:t>
            </a:r>
            <a:r>
              <a:rPr lang="en-US" dirty="0"/>
              <a:t>r</a:t>
            </a:r>
            <a:r>
              <a:rPr lang="en-US" dirty="0" smtClean="0"/>
              <a:t>eliability review</a:t>
            </a:r>
          </a:p>
          <a:p>
            <a:endParaRPr lang="en-US" dirty="0" smtClean="0"/>
          </a:p>
          <a:p>
            <a:endParaRPr lang="en-US" dirty="0"/>
          </a:p>
          <a:p>
            <a:endParaRPr lang="en-US" dirty="0" smtClean="0"/>
          </a:p>
          <a:p>
            <a:pPr lvl="1"/>
            <a:endParaRPr lang="en-US" dirty="0" smtClean="0"/>
          </a:p>
        </p:txBody>
      </p:sp>
    </p:spTree>
    <p:extLst>
      <p:ext uri="{BB962C8B-B14F-4D97-AF65-F5344CB8AC3E}">
        <p14:creationId xmlns:p14="http://schemas.microsoft.com/office/powerpoint/2010/main" val="19701724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17</a:t>
            </a:fld>
            <a:endParaRPr lang="en-US" dirty="0"/>
          </a:p>
        </p:txBody>
      </p:sp>
      <p:sp>
        <p:nvSpPr>
          <p:cNvPr id="3" name="Title 2"/>
          <p:cNvSpPr>
            <a:spLocks noGrp="1"/>
          </p:cNvSpPr>
          <p:nvPr>
            <p:ph type="title"/>
          </p:nvPr>
        </p:nvSpPr>
        <p:spPr/>
        <p:txBody>
          <a:bodyPr>
            <a:normAutofit/>
          </a:bodyPr>
          <a:lstStyle/>
          <a:p>
            <a:r>
              <a:rPr lang="en-US" dirty="0" smtClean="0"/>
              <a:t>Stakeholder Feedback</a:t>
            </a:r>
            <a:endParaRPr lang="en-US" dirty="0"/>
          </a:p>
        </p:txBody>
      </p:sp>
      <p:sp>
        <p:nvSpPr>
          <p:cNvPr id="4" name="Content Placeholder 3"/>
          <p:cNvSpPr>
            <a:spLocks noGrp="1"/>
          </p:cNvSpPr>
          <p:nvPr>
            <p:ph idx="1"/>
          </p:nvPr>
        </p:nvSpPr>
        <p:spPr>
          <a:xfrm>
            <a:off x="490860" y="956517"/>
            <a:ext cx="8348339" cy="5215683"/>
          </a:xfrm>
        </p:spPr>
        <p:txBody>
          <a:bodyPr>
            <a:normAutofit/>
          </a:bodyPr>
          <a:lstStyle/>
          <a:p>
            <a:r>
              <a:rPr lang="en-US" dirty="0" smtClean="0"/>
              <a:t>Stakeholders also requested ISO to:</a:t>
            </a:r>
          </a:p>
          <a:p>
            <a:pPr lvl="1"/>
            <a:r>
              <a:rPr lang="en-US" dirty="0"/>
              <a:t>R</a:t>
            </a:r>
            <a:r>
              <a:rPr lang="en-US" dirty="0" smtClean="0"/>
              <a:t>eview its assumption of 7,400 Btu/kWh for gas to electric conversion</a:t>
            </a:r>
          </a:p>
          <a:p>
            <a:pPr lvl="1"/>
            <a:r>
              <a:rPr lang="en-US" dirty="0" smtClean="0"/>
              <a:t>Consider the New England Clean </a:t>
            </a:r>
            <a:r>
              <a:rPr lang="en-US" dirty="0"/>
              <a:t>Energy Connect and increase the </a:t>
            </a:r>
            <a:r>
              <a:rPr lang="en-US" dirty="0" smtClean="0"/>
              <a:t>import values per scenario</a:t>
            </a:r>
          </a:p>
          <a:p>
            <a:pPr lvl="1"/>
            <a:r>
              <a:rPr lang="en-US" dirty="0" smtClean="0"/>
              <a:t>Consider adjustments to the applied EFORd for increased reliability of resources</a:t>
            </a:r>
          </a:p>
          <a:p>
            <a:r>
              <a:rPr lang="en-US" dirty="0" smtClean="0"/>
              <a:t>Each of these requests will require a change to PP10-I</a:t>
            </a:r>
          </a:p>
          <a:p>
            <a:r>
              <a:rPr lang="en-US" dirty="0" smtClean="0"/>
              <a:t>While these changes would directionally improve the reliability of the system in the winter months, in light of preliminary results that resources that have submitted retirement bids for FCA 15 do not need to be retained to maintain fuel security, the ISO is not planning to pursue them at this time</a:t>
            </a:r>
          </a:p>
        </p:txBody>
      </p:sp>
    </p:spTree>
    <p:extLst>
      <p:ext uri="{BB962C8B-B14F-4D97-AF65-F5344CB8AC3E}">
        <p14:creationId xmlns:p14="http://schemas.microsoft.com/office/powerpoint/2010/main" val="5889242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10C7F894-2A36-495D-AB7C-1055F7AC0F9D}" type="slidenum">
              <a:rPr lang="en-US" smtClean="0"/>
              <a:pPr/>
              <a:t>18</a:t>
            </a:fld>
            <a:endParaRPr lang="en-US" dirty="0"/>
          </a:p>
        </p:txBody>
      </p:sp>
      <p:sp>
        <p:nvSpPr>
          <p:cNvPr id="4" name="Title 3"/>
          <p:cNvSpPr>
            <a:spLocks noGrp="1"/>
          </p:cNvSpPr>
          <p:nvPr>
            <p:ph type="title"/>
          </p:nvPr>
        </p:nvSpPr>
        <p:spPr/>
        <p:txBody>
          <a:bodyPr/>
          <a:lstStyle/>
          <a:p>
            <a:r>
              <a:rPr lang="en-US" dirty="0" smtClean="0"/>
              <a:t>Conclusion</a:t>
            </a:r>
            <a:endParaRPr lang="en-US" dirty="0"/>
          </a:p>
        </p:txBody>
      </p:sp>
      <p:sp>
        <p:nvSpPr>
          <p:cNvPr id="5" name="Text Placeholder 4"/>
          <p:cNvSpPr txBox="1">
            <a:spLocks/>
          </p:cNvSpPr>
          <p:nvPr/>
        </p:nvSpPr>
        <p:spPr>
          <a:xfrm>
            <a:off x="381000" y="1219200"/>
            <a:ext cx="8229600" cy="483076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olidFill>
                  <a:srgbClr val="000000"/>
                </a:solidFill>
              </a:rPr>
              <a:t>At today’s meeting, the ISO:</a:t>
            </a:r>
          </a:p>
          <a:p>
            <a:pPr lvl="1"/>
            <a:r>
              <a:rPr lang="en-US" dirty="0" smtClean="0">
                <a:solidFill>
                  <a:srgbClr val="000000"/>
                </a:solidFill>
              </a:rPr>
              <a:t>Reviewed the </a:t>
            </a:r>
            <a:r>
              <a:rPr lang="en-US" dirty="0">
                <a:solidFill>
                  <a:srgbClr val="000000"/>
                </a:solidFill>
              </a:rPr>
              <a:t>trigger as applied to the fuel security review results</a:t>
            </a:r>
          </a:p>
          <a:p>
            <a:pPr lvl="1"/>
            <a:r>
              <a:rPr lang="en-US" dirty="0">
                <a:solidFill>
                  <a:srgbClr val="000000"/>
                </a:solidFill>
              </a:rPr>
              <a:t>Presented preliminary results of all submitted Retirement De-list Bids</a:t>
            </a:r>
          </a:p>
          <a:p>
            <a:pPr lvl="1"/>
            <a:r>
              <a:rPr lang="en-US" dirty="0" smtClean="0">
                <a:solidFill>
                  <a:srgbClr val="000000"/>
                </a:solidFill>
              </a:rPr>
              <a:t>Addressed the stakeholder feedback from the March RC meeting</a:t>
            </a:r>
          </a:p>
          <a:p>
            <a:r>
              <a:rPr lang="en-US" dirty="0" smtClean="0">
                <a:solidFill>
                  <a:srgbClr val="000000"/>
                </a:solidFill>
              </a:rPr>
              <a:t>The FCA 15 timeline for fuel security</a:t>
            </a:r>
            <a:endParaRPr lang="en-US" dirty="0">
              <a:solidFill>
                <a:srgbClr val="FF0000"/>
              </a:solidFill>
            </a:endParaRPr>
          </a:p>
          <a:p>
            <a:pPr lvl="1"/>
            <a:r>
              <a:rPr lang="en-US" dirty="0">
                <a:solidFill>
                  <a:srgbClr val="000000"/>
                </a:solidFill>
              </a:rPr>
              <a:t>Pursuant to Tariff Section III.13.2.5.2.5A(f), participants that have submitted a Retirement De-List Bid will be notified by the ISO if their resource is needed for fuel security reliability </a:t>
            </a:r>
            <a:r>
              <a:rPr lang="en-US" dirty="0" smtClean="0">
                <a:solidFill>
                  <a:srgbClr val="000000"/>
                </a:solidFill>
              </a:rPr>
              <a:t>reasons no later than 90 days after the Existing Capacity Retirement Deadline, June 11</a:t>
            </a:r>
          </a:p>
          <a:p>
            <a:pPr lvl="2"/>
            <a:r>
              <a:rPr lang="en-US" dirty="0" smtClean="0">
                <a:solidFill>
                  <a:srgbClr val="000000"/>
                </a:solidFill>
              </a:rPr>
              <a:t>As shown in the preliminary results, no resources with Retirement De-List Bids need to be retained</a:t>
            </a:r>
          </a:p>
          <a:p>
            <a:pPr lvl="1"/>
            <a:r>
              <a:rPr lang="en-US" dirty="0" smtClean="0">
                <a:solidFill>
                  <a:srgbClr val="000000"/>
                </a:solidFill>
              </a:rPr>
              <a:t>Pursuant </a:t>
            </a:r>
            <a:r>
              <a:rPr lang="en-US" dirty="0">
                <a:solidFill>
                  <a:srgbClr val="000000"/>
                </a:solidFill>
              </a:rPr>
              <a:t>to Tariff Section </a:t>
            </a:r>
            <a:r>
              <a:rPr lang="en-US" dirty="0" smtClean="0">
                <a:solidFill>
                  <a:srgbClr val="000000"/>
                </a:solidFill>
              </a:rPr>
              <a:t>III.13.2.5.2.5A(k), the ISO will review Retirement De-List Bids rejected for fuel security reliability reasons with the RC in the same manner as described in Section III.13.2.5.2.5(h), at the August RC meeting</a:t>
            </a:r>
          </a:p>
          <a:p>
            <a:pPr lvl="2"/>
            <a:r>
              <a:rPr lang="en-US" dirty="0" smtClean="0">
                <a:solidFill>
                  <a:srgbClr val="000000"/>
                </a:solidFill>
              </a:rPr>
              <a:t>The ISO will provide the additional details and final results at this time</a:t>
            </a:r>
            <a:endParaRPr lang="en-US" dirty="0">
              <a:solidFill>
                <a:srgbClr val="000000"/>
              </a:solidFill>
            </a:endParaRPr>
          </a:p>
          <a:p>
            <a:endParaRPr lang="en-US" dirty="0" smtClean="0">
              <a:solidFill>
                <a:srgbClr val="000000"/>
              </a:solidFill>
            </a:endParaRPr>
          </a:p>
          <a:p>
            <a:endParaRPr lang="en-US" dirty="0" smtClean="0"/>
          </a:p>
        </p:txBody>
      </p:sp>
    </p:spTree>
    <p:extLst>
      <p:ext uri="{BB962C8B-B14F-4D97-AF65-F5344CB8AC3E}">
        <p14:creationId xmlns:p14="http://schemas.microsoft.com/office/powerpoint/2010/main" val="25335908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82000" cy="1143000"/>
          </a:xfrm>
        </p:spPr>
        <p:txBody>
          <a:bodyPr>
            <a:normAutofit/>
          </a:bodyPr>
          <a:lstStyle/>
          <a:p>
            <a:r>
              <a:rPr lang="en-US" sz="2700" dirty="0" smtClean="0"/>
              <a:t>Stakeholder Schedule</a:t>
            </a:r>
            <a:endParaRPr lang="en-US" b="0" i="1" dirty="0"/>
          </a:p>
        </p:txBody>
      </p:sp>
      <p:sp>
        <p:nvSpPr>
          <p:cNvPr id="5" name="Slide Number Placeholder 3"/>
          <p:cNvSpPr>
            <a:spLocks noGrp="1"/>
          </p:cNvSpPr>
          <p:nvPr>
            <p:ph type="sldNum" sz="quarter" idx="4294967295"/>
          </p:nvPr>
        </p:nvSpPr>
        <p:spPr>
          <a:xfrm>
            <a:off x="8534400" y="6365882"/>
            <a:ext cx="381000" cy="263518"/>
          </a:xfrm>
          <a:prstGeom prst="rect">
            <a:avLst/>
          </a:prstGeom>
        </p:spPr>
        <p:txBody>
          <a:bodyPr/>
          <a:lstStyle/>
          <a:p>
            <a:fld id="{10C7F894-2A36-495D-AB7C-1055F7AC0F9D}" type="slidenum">
              <a:rPr lang="en-US"/>
              <a:pPr/>
              <a:t>19</a:t>
            </a:fld>
            <a:endParaRPr lang="en-US" dirty="0"/>
          </a:p>
        </p:txBody>
      </p:sp>
      <p:graphicFrame>
        <p:nvGraphicFramePr>
          <p:cNvPr id="8" name="Table Placeholder 6"/>
          <p:cNvGraphicFramePr>
            <a:graphicFrameLocks noGrp="1"/>
          </p:cNvGraphicFramePr>
          <p:nvPr>
            <p:ph type="tbl" sz="quarter" idx="10"/>
            <p:extLst>
              <p:ext uri="{D42A27DB-BD31-4B8C-83A1-F6EECF244321}">
                <p14:modId xmlns:p14="http://schemas.microsoft.com/office/powerpoint/2010/main" val="975700835"/>
              </p:ext>
            </p:extLst>
          </p:nvPr>
        </p:nvGraphicFramePr>
        <p:xfrm>
          <a:off x="457200" y="1404938"/>
          <a:ext cx="8305799" cy="2497667"/>
        </p:xfrm>
        <a:graphic>
          <a:graphicData uri="http://schemas.openxmlformats.org/drawingml/2006/table">
            <a:tbl>
              <a:tblPr bandRow="1">
                <a:tableStyleId>{5C22544A-7EE6-4342-B048-85BDC9FD1C3A}</a:tableStyleId>
              </a:tblPr>
              <a:tblGrid>
                <a:gridCol w="3384550">
                  <a:extLst>
                    <a:ext uri="{9D8B030D-6E8A-4147-A177-3AD203B41FA5}">
                      <a16:colId xmlns:a16="http://schemas.microsoft.com/office/drawing/2014/main" val="20000"/>
                    </a:ext>
                  </a:extLst>
                </a:gridCol>
                <a:gridCol w="4921249">
                  <a:extLst>
                    <a:ext uri="{9D8B030D-6E8A-4147-A177-3AD203B41FA5}">
                      <a16:colId xmlns:a16="http://schemas.microsoft.com/office/drawing/2014/main" val="20001"/>
                    </a:ext>
                  </a:extLst>
                </a:gridCol>
              </a:tblGrid>
              <a:tr h="516467">
                <a:tc>
                  <a:txBody>
                    <a:bodyPr/>
                    <a:lstStyle/>
                    <a:p>
                      <a:r>
                        <a:rPr lang="en-US" b="1" dirty="0" smtClean="0">
                          <a:solidFill>
                            <a:schemeClr val="bg1"/>
                          </a:solidFill>
                        </a:rPr>
                        <a:t>Stakeholder Committee and</a:t>
                      </a:r>
                      <a:r>
                        <a:rPr lang="en-US" b="1" baseline="0" dirty="0" smtClean="0">
                          <a:solidFill>
                            <a:schemeClr val="bg1"/>
                          </a:solidFill>
                        </a:rPr>
                        <a:t> </a:t>
                      </a:r>
                      <a:r>
                        <a:rPr lang="en-US" b="1" dirty="0" smtClean="0">
                          <a:solidFill>
                            <a:schemeClr val="bg1"/>
                          </a:solidFill>
                        </a:rPr>
                        <a:t>Date</a:t>
                      </a:r>
                      <a:endParaRPr lang="en-US" b="1" dirty="0">
                        <a:solidFill>
                          <a:schemeClr val="bg1"/>
                        </a:solidFill>
                      </a:endParaRPr>
                    </a:p>
                  </a:txBody>
                  <a:tcPr anchor="ctr">
                    <a:solidFill>
                      <a:srgbClr val="0082CF"/>
                    </a:solidFill>
                  </a:tcPr>
                </a:tc>
                <a:tc>
                  <a:txBody>
                    <a:bodyPr/>
                    <a:lstStyle/>
                    <a:p>
                      <a:r>
                        <a:rPr lang="en-US" b="1" dirty="0" smtClean="0">
                          <a:solidFill>
                            <a:schemeClr val="bg1"/>
                          </a:solidFill>
                        </a:rPr>
                        <a:t>Scheduled</a:t>
                      </a:r>
                      <a:r>
                        <a:rPr lang="en-US" b="1" baseline="0" dirty="0" smtClean="0">
                          <a:solidFill>
                            <a:schemeClr val="bg1"/>
                          </a:solidFill>
                        </a:rPr>
                        <a:t> Project Milestone</a:t>
                      </a:r>
                      <a:endParaRPr lang="en-US" b="1" dirty="0">
                        <a:solidFill>
                          <a:schemeClr val="bg1"/>
                        </a:solidFill>
                      </a:endParaRPr>
                    </a:p>
                  </a:txBody>
                  <a:tcPr anchor="ctr">
                    <a:solidFill>
                      <a:srgbClr val="0082CF"/>
                    </a:solidFill>
                  </a:tcPr>
                </a:tc>
                <a:extLst>
                  <a:ext uri="{0D108BD9-81ED-4DB2-BD59-A6C34878D82A}">
                    <a16:rowId xmlns:a16="http://schemas.microsoft.com/office/drawing/2014/main" val="10000"/>
                  </a:ext>
                </a:extLst>
              </a:tr>
              <a:tr h="516467">
                <a:tc>
                  <a:txBody>
                    <a:bodyPr/>
                    <a:lstStyle/>
                    <a:p>
                      <a:r>
                        <a:rPr lang="en-US" sz="1600" b="1" dirty="0" smtClean="0">
                          <a:solidFill>
                            <a:srgbClr val="000000"/>
                          </a:solidFill>
                        </a:rPr>
                        <a:t>Reliability Committee</a:t>
                      </a:r>
                      <a:r>
                        <a:rPr lang="en-US" sz="1600" b="1" baseline="0" dirty="0" smtClean="0">
                          <a:solidFill>
                            <a:srgbClr val="000000"/>
                          </a:solidFill>
                        </a:rPr>
                        <a:t/>
                      </a:r>
                      <a:br>
                        <a:rPr lang="en-US" sz="1600" b="1" baseline="0" dirty="0" smtClean="0">
                          <a:solidFill>
                            <a:srgbClr val="000000"/>
                          </a:solidFill>
                        </a:rPr>
                      </a:br>
                      <a:r>
                        <a:rPr lang="en-US" sz="1600" b="1" baseline="0" dirty="0" smtClean="0">
                          <a:solidFill>
                            <a:srgbClr val="000000"/>
                          </a:solidFill>
                        </a:rPr>
                        <a:t>March 17, 2020</a:t>
                      </a:r>
                      <a:endParaRPr lang="en-US" sz="1600" b="1" dirty="0">
                        <a:solidFill>
                          <a:srgbClr val="000000"/>
                        </a:solidFill>
                      </a:endParaRPr>
                    </a:p>
                  </a:txBody>
                  <a:tcPr anchor="ctr">
                    <a:solidFill>
                      <a:schemeClr val="bg1">
                        <a:lumMod val="85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solidFill>
                            <a:srgbClr val="000000"/>
                          </a:solidFill>
                        </a:rPr>
                        <a:t>Review initial FCA 15 fuel security inputs applying the existing PP10-I</a:t>
                      </a:r>
                      <a:r>
                        <a:rPr lang="en-US" sz="1600" baseline="0" dirty="0" smtClean="0">
                          <a:solidFill>
                            <a:srgbClr val="000000"/>
                          </a:solidFill>
                        </a:rPr>
                        <a:t> methodology for stakeholder feedback</a:t>
                      </a:r>
                      <a:endParaRPr lang="en-US" sz="1600" dirty="0" smtClean="0">
                        <a:solidFill>
                          <a:srgbClr val="000000"/>
                        </a:solidFill>
                      </a:endParaRPr>
                    </a:p>
                  </a:txBody>
                  <a:tcPr anchor="ctr">
                    <a:solidFill>
                      <a:schemeClr val="bg1">
                        <a:lumMod val="85000"/>
                      </a:schemeClr>
                    </a:solidFill>
                  </a:tcPr>
                </a:tc>
                <a:extLst>
                  <a:ext uri="{0D108BD9-81ED-4DB2-BD59-A6C34878D82A}">
                    <a16:rowId xmlns:a16="http://schemas.microsoft.com/office/drawing/2014/main" val="10005"/>
                  </a:ext>
                </a:extLst>
              </a:tr>
              <a:tr h="516467">
                <a:tc>
                  <a:txBody>
                    <a:bodyPr/>
                    <a:lstStyle/>
                    <a:p>
                      <a:r>
                        <a:rPr lang="en-US" sz="1600" b="1" dirty="0" smtClean="0">
                          <a:solidFill>
                            <a:srgbClr val="000000"/>
                          </a:solidFill>
                        </a:rPr>
                        <a:t>Reliability Committee</a:t>
                      </a:r>
                    </a:p>
                    <a:p>
                      <a:r>
                        <a:rPr lang="en-US" sz="1600" b="1" dirty="0" smtClean="0">
                          <a:solidFill>
                            <a:srgbClr val="000000"/>
                          </a:solidFill>
                        </a:rPr>
                        <a:t>April</a:t>
                      </a:r>
                      <a:r>
                        <a:rPr lang="en-US" sz="1600" b="1" baseline="0" dirty="0" smtClean="0">
                          <a:solidFill>
                            <a:srgbClr val="000000"/>
                          </a:solidFill>
                        </a:rPr>
                        <a:t> 22, 2020</a:t>
                      </a:r>
                      <a:endParaRPr lang="en-US" sz="1600" b="1" dirty="0">
                        <a:solidFill>
                          <a:srgbClr val="000000"/>
                        </a:solidFill>
                      </a:endParaRPr>
                    </a:p>
                  </a:txBody>
                  <a:tcPr anchor="ctr">
                    <a:solidFill>
                      <a:schemeClr val="bg1">
                        <a:lumMod val="85000"/>
                      </a:schemeClr>
                    </a:solidFill>
                  </a:tcPr>
                </a:tc>
                <a:tc>
                  <a:txBody>
                    <a:bodyPr/>
                    <a:lstStyle/>
                    <a:p>
                      <a:pPr marL="285750" indent="-285750">
                        <a:buFont typeface="Arial" panose="020B0604020202020204" pitchFamily="34" charset="0"/>
                        <a:buChar char="•"/>
                      </a:pPr>
                      <a:r>
                        <a:rPr lang="en-US" sz="1600" dirty="0" smtClean="0">
                          <a:solidFill>
                            <a:srgbClr val="000000"/>
                          </a:solidFill>
                        </a:rPr>
                        <a:t>Review and address all stakeholder feedback received on FCA 15 fuel</a:t>
                      </a:r>
                      <a:r>
                        <a:rPr lang="en-US" sz="1600" baseline="0" dirty="0" smtClean="0">
                          <a:solidFill>
                            <a:srgbClr val="000000"/>
                          </a:solidFill>
                        </a:rPr>
                        <a:t> security inputs</a:t>
                      </a:r>
                    </a:p>
                    <a:p>
                      <a:pPr marL="285750" indent="-285750">
                        <a:buFont typeface="Arial" panose="020B0604020202020204" pitchFamily="34" charset="0"/>
                        <a:buChar char="•"/>
                      </a:pPr>
                      <a:r>
                        <a:rPr lang="en-US" sz="1600" baseline="0" dirty="0" smtClean="0">
                          <a:solidFill>
                            <a:srgbClr val="000000"/>
                          </a:solidFill>
                        </a:rPr>
                        <a:t>Review preliminary results</a:t>
                      </a:r>
                    </a:p>
                  </a:txBody>
                  <a:tcPr anchor="ctr">
                    <a:solidFill>
                      <a:schemeClr val="bg1">
                        <a:lumMod val="85000"/>
                      </a:schemeClr>
                    </a:solidFill>
                  </a:tcPr>
                </a:tc>
                <a:extLst>
                  <a:ext uri="{0D108BD9-81ED-4DB2-BD59-A6C34878D82A}">
                    <a16:rowId xmlns:a16="http://schemas.microsoft.com/office/drawing/2014/main" val="3703425504"/>
                  </a:ext>
                </a:extLst>
              </a:tr>
              <a:tr h="516467">
                <a:tc>
                  <a:txBody>
                    <a:bodyPr/>
                    <a:lstStyle/>
                    <a:p>
                      <a:r>
                        <a:rPr lang="en-US" sz="1600" b="1" dirty="0" smtClean="0">
                          <a:solidFill>
                            <a:srgbClr val="000000"/>
                          </a:solidFill>
                        </a:rPr>
                        <a:t>Reliability</a:t>
                      </a:r>
                      <a:r>
                        <a:rPr lang="en-US" sz="1600" b="1" baseline="0" dirty="0" smtClean="0">
                          <a:solidFill>
                            <a:srgbClr val="000000"/>
                          </a:solidFill>
                        </a:rPr>
                        <a:t> Committee</a:t>
                      </a:r>
                    </a:p>
                    <a:p>
                      <a:r>
                        <a:rPr lang="en-US" sz="1600" b="1" baseline="0" dirty="0" smtClean="0">
                          <a:solidFill>
                            <a:srgbClr val="000000"/>
                          </a:solidFill>
                        </a:rPr>
                        <a:t>August 18-19, 2020</a:t>
                      </a:r>
                      <a:endParaRPr lang="en-US" sz="1600" b="1" dirty="0" smtClean="0">
                        <a:solidFill>
                          <a:srgbClr val="000000"/>
                        </a:solidFill>
                      </a:endParaRPr>
                    </a:p>
                  </a:txBody>
                  <a:tcPr anchor="ctr">
                    <a:solidFill>
                      <a:schemeClr val="bg2">
                        <a:lumMod val="40000"/>
                        <a:lumOff val="6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solidFill>
                            <a:srgbClr val="000000"/>
                          </a:solidFill>
                        </a:rPr>
                        <a:t>Review of FCA 15 fuel security analysis</a:t>
                      </a:r>
                      <a:r>
                        <a:rPr lang="en-US" sz="1600" baseline="0" dirty="0" smtClean="0">
                          <a:solidFill>
                            <a:srgbClr val="000000"/>
                          </a:solidFill>
                        </a:rPr>
                        <a:t> results for submitted Retirement De-List Bids</a:t>
                      </a:r>
                      <a:endParaRPr lang="en-US" sz="1600" dirty="0" smtClean="0">
                        <a:solidFill>
                          <a:srgbClr val="000000"/>
                        </a:solidFill>
                      </a:endParaRPr>
                    </a:p>
                  </a:txBody>
                  <a:tcPr anchor="ctr">
                    <a:solidFill>
                      <a:schemeClr val="bg2">
                        <a:lumMod val="40000"/>
                        <a:lumOff val="60000"/>
                      </a:schemeClr>
                    </a:solidFill>
                  </a:tcPr>
                </a:tc>
                <a:extLst>
                  <a:ext uri="{0D108BD9-81ED-4DB2-BD59-A6C34878D82A}">
                    <a16:rowId xmlns:a16="http://schemas.microsoft.com/office/drawing/2014/main" val="2695977984"/>
                  </a:ext>
                </a:extLst>
              </a:tr>
            </a:tbl>
          </a:graphicData>
        </a:graphic>
      </p:graphicFrame>
    </p:spTree>
    <p:extLst>
      <p:ext uri="{BB962C8B-B14F-4D97-AF65-F5344CB8AC3E}">
        <p14:creationId xmlns:p14="http://schemas.microsoft.com/office/powerpoint/2010/main" val="37782230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fld id="{10C7F894-2A36-495D-AB7C-1055F7AC0F9D}" type="slidenum">
              <a:rPr lang="en-US" smtClean="0"/>
              <a:pPr/>
              <a:t>2</a:t>
            </a:fld>
            <a:endParaRPr lang="en-US" dirty="0"/>
          </a:p>
        </p:txBody>
      </p:sp>
      <p:sp>
        <p:nvSpPr>
          <p:cNvPr id="6" name="Text Placeholder 4"/>
          <p:cNvSpPr txBox="1">
            <a:spLocks/>
          </p:cNvSpPr>
          <p:nvPr/>
        </p:nvSpPr>
        <p:spPr>
          <a:xfrm>
            <a:off x="457200" y="1394650"/>
            <a:ext cx="8229600" cy="477755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rgbClr val="000000"/>
                </a:solidFill>
              </a:rPr>
              <a:t>At the March 17 Reliability Committee meeting, the ISO reviewed its initial PP10-I static inputs and variable inputs in accordance with PP10-I, Section 2-1</a:t>
            </a:r>
          </a:p>
          <a:p>
            <a:r>
              <a:rPr lang="en-US" dirty="0" smtClean="0">
                <a:solidFill>
                  <a:srgbClr val="000000"/>
                </a:solidFill>
              </a:rPr>
              <a:t>ISO </a:t>
            </a:r>
            <a:r>
              <a:rPr lang="en-US" dirty="0">
                <a:solidFill>
                  <a:srgbClr val="000000"/>
                </a:solidFill>
              </a:rPr>
              <a:t>received stakeholder feedback </a:t>
            </a:r>
            <a:r>
              <a:rPr lang="en-US" dirty="0" smtClean="0">
                <a:solidFill>
                  <a:srgbClr val="000000"/>
                </a:solidFill>
              </a:rPr>
              <a:t>on several </a:t>
            </a:r>
            <a:r>
              <a:rPr lang="en-US" dirty="0">
                <a:solidFill>
                  <a:srgbClr val="000000"/>
                </a:solidFill>
              </a:rPr>
              <a:t>inputs for </a:t>
            </a:r>
            <a:r>
              <a:rPr lang="en-US" dirty="0" smtClean="0">
                <a:solidFill>
                  <a:srgbClr val="000000"/>
                </a:solidFill>
              </a:rPr>
              <a:t>inclusion into the </a:t>
            </a:r>
            <a:r>
              <a:rPr lang="en-US" dirty="0">
                <a:solidFill>
                  <a:srgbClr val="000000"/>
                </a:solidFill>
              </a:rPr>
              <a:t>fuel security </a:t>
            </a:r>
            <a:r>
              <a:rPr lang="en-US" dirty="0" smtClean="0">
                <a:solidFill>
                  <a:srgbClr val="000000"/>
                </a:solidFill>
              </a:rPr>
              <a:t>reliability review for FCA 15</a:t>
            </a:r>
            <a:endParaRPr lang="en-US" dirty="0">
              <a:solidFill>
                <a:srgbClr val="000000"/>
              </a:solidFill>
            </a:endParaRPr>
          </a:p>
          <a:p>
            <a:r>
              <a:rPr lang="en-US" dirty="0">
                <a:solidFill>
                  <a:srgbClr val="000000"/>
                </a:solidFill>
              </a:rPr>
              <a:t>At today’s meeting, the ISO will </a:t>
            </a:r>
            <a:r>
              <a:rPr lang="en-US" dirty="0" smtClean="0">
                <a:solidFill>
                  <a:srgbClr val="000000"/>
                </a:solidFill>
              </a:rPr>
              <a:t>review Appendix </a:t>
            </a:r>
            <a:r>
              <a:rPr lang="en-US" dirty="0">
                <a:solidFill>
                  <a:srgbClr val="000000"/>
                </a:solidFill>
              </a:rPr>
              <a:t>L of Section III of the Tariff, Fuel Security Reliability Review Standard, ‘The </a:t>
            </a:r>
            <a:r>
              <a:rPr lang="en-US" dirty="0" smtClean="0">
                <a:solidFill>
                  <a:srgbClr val="000000"/>
                </a:solidFill>
              </a:rPr>
              <a:t>Trigger;’ provide preliminary FCA 15 study results; and address </a:t>
            </a:r>
            <a:r>
              <a:rPr lang="en-US" dirty="0">
                <a:solidFill>
                  <a:srgbClr val="000000"/>
                </a:solidFill>
              </a:rPr>
              <a:t>the stakeholder </a:t>
            </a:r>
            <a:r>
              <a:rPr lang="en-US" dirty="0" smtClean="0">
                <a:solidFill>
                  <a:srgbClr val="000000"/>
                </a:solidFill>
              </a:rPr>
              <a:t>feedback</a:t>
            </a:r>
            <a:endParaRPr lang="en-US" dirty="0">
              <a:solidFill>
                <a:srgbClr val="000000"/>
              </a:solidFill>
            </a:endParaRPr>
          </a:p>
          <a:p>
            <a:endParaRPr lang="en-US" dirty="0" smtClean="0"/>
          </a:p>
        </p:txBody>
      </p:sp>
      <p:graphicFrame>
        <p:nvGraphicFramePr>
          <p:cNvPr id="8" name="Table 7"/>
          <p:cNvGraphicFramePr>
            <a:graphicFrameLocks noGrp="1"/>
          </p:cNvGraphicFramePr>
          <p:nvPr>
            <p:extLst>
              <p:ext uri="{D42A27DB-BD31-4B8C-83A1-F6EECF244321}">
                <p14:modId xmlns:p14="http://schemas.microsoft.com/office/powerpoint/2010/main" val="2185172961"/>
              </p:ext>
            </p:extLst>
          </p:nvPr>
        </p:nvGraphicFramePr>
        <p:xfrm>
          <a:off x="457200" y="228600"/>
          <a:ext cx="8077200" cy="914400"/>
        </p:xfrm>
        <a:graphic>
          <a:graphicData uri="http://schemas.openxmlformats.org/drawingml/2006/table">
            <a:tbl>
              <a:tblPr firstRow="1" bandRow="1">
                <a:tableStyleId>{5C22544A-7EE6-4342-B048-85BDC9FD1C3A}</a:tableStyleId>
              </a:tblPr>
              <a:tblGrid>
                <a:gridCol w="8077200">
                  <a:extLst>
                    <a:ext uri="{9D8B030D-6E8A-4147-A177-3AD203B41FA5}">
                      <a16:colId xmlns:a16="http://schemas.microsoft.com/office/drawing/2014/main" val="20000"/>
                    </a:ext>
                  </a:extLst>
                </a:gridCol>
              </a:tblGrid>
              <a:tr h="914400">
                <a:tc>
                  <a:txBody>
                    <a:bodyPr/>
                    <a:lstStyle/>
                    <a:p>
                      <a:r>
                        <a:rPr lang="en-US" sz="2200" dirty="0" smtClean="0"/>
                        <a:t>Reliability Reviews for Fuel Security: Planning Procedure No. 10, Appendix I Continued Discussions</a:t>
                      </a:r>
                      <a:endParaRPr lang="en-US" sz="2200" dirty="0"/>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958775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7"/>
          <p:cNvSpPr>
            <a:spLocks noGrp="1"/>
          </p:cNvSpPr>
          <p:nvPr>
            <p:ph type="body" sz="quarter" idx="17"/>
          </p:nvPr>
        </p:nvSpPr>
        <p:spPr>
          <a:xfrm>
            <a:off x="1066800" y="4800600"/>
            <a:ext cx="5105400" cy="381000"/>
          </a:xfrm>
        </p:spPr>
        <p:txBody>
          <a:bodyPr wrap="none" lIns="0" tIns="0" rIns="0" bIns="0">
            <a:normAutofit/>
          </a:bodyPr>
          <a:lstStyle>
            <a:lvl1pPr algn="l">
              <a:buNone/>
              <a:defRPr sz="2400" i="0" baseline="0">
                <a:solidFill>
                  <a:schemeClr val="accent1"/>
                </a:solidFill>
              </a:defRPr>
            </a:lvl1pPr>
            <a:lvl2pPr algn="l">
              <a:buNone/>
              <a:defRPr/>
            </a:lvl2pPr>
            <a:lvl3pPr algn="l">
              <a:buNone/>
              <a:defRPr/>
            </a:lvl3pPr>
            <a:lvl4pPr algn="l">
              <a:buNone/>
              <a:defRPr/>
            </a:lvl4pPr>
            <a:lvl5pPr algn="l">
              <a:buNone/>
              <a:defRPr/>
            </a:lvl5pPr>
          </a:lstStyle>
          <a:p>
            <a:r>
              <a:rPr lang="en-US" dirty="0"/>
              <a:t>Norman Sproehnle</a:t>
            </a:r>
          </a:p>
        </p:txBody>
      </p:sp>
      <p:sp>
        <p:nvSpPr>
          <p:cNvPr id="8" name="Text Placeholder 27"/>
          <p:cNvSpPr>
            <a:spLocks noGrp="1"/>
          </p:cNvSpPr>
          <p:nvPr>
            <p:ph type="body" sz="quarter" idx="18"/>
          </p:nvPr>
        </p:nvSpPr>
        <p:spPr>
          <a:xfrm>
            <a:off x="1066800" y="5257800"/>
            <a:ext cx="5105400" cy="381000"/>
          </a:xfrm>
        </p:spPr>
        <p:txBody>
          <a:bodyPr wrap="none" lIns="0" tIns="0" rIns="0" bIns="0">
            <a:normAutofit/>
          </a:bodyPr>
          <a:lstStyle>
            <a:lvl1pPr algn="l">
              <a:buNone/>
              <a:defRPr sz="1050" i="0" u="none" kern="0" cap="all" spc="300" baseline="0">
                <a:solidFill>
                  <a:srgbClr val="595959"/>
                </a:solidFill>
              </a:defRPr>
            </a:lvl1pPr>
            <a:lvl2pPr algn="l">
              <a:buNone/>
              <a:defRPr/>
            </a:lvl2pPr>
            <a:lvl3pPr algn="l">
              <a:buNone/>
              <a:defRPr/>
            </a:lvl3pPr>
            <a:lvl4pPr algn="l">
              <a:buNone/>
              <a:defRPr/>
            </a:lvl4pPr>
            <a:lvl5pPr algn="l">
              <a:buNone/>
              <a:defRPr/>
            </a:lvl5pPr>
          </a:lstStyle>
          <a:p>
            <a:pPr lvl="0"/>
            <a:r>
              <a:rPr lang="en-US" dirty="0">
                <a:solidFill>
                  <a:srgbClr val="000000"/>
                </a:solidFill>
              </a:rPr>
              <a:t>(413) 540-4755 | NSPROEHNLE@iso-ne.com</a:t>
            </a:r>
          </a:p>
        </p:txBody>
      </p:sp>
    </p:spTree>
    <p:extLst>
      <p:ext uri="{BB962C8B-B14F-4D97-AF65-F5344CB8AC3E}">
        <p14:creationId xmlns:p14="http://schemas.microsoft.com/office/powerpoint/2010/main" val="29779058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900" dirty="0" smtClean="0"/>
              <a:t>Trigger Criteria</a:t>
            </a:r>
            <a:endParaRPr lang="en-US" sz="2900" dirty="0"/>
          </a:p>
        </p:txBody>
      </p:sp>
    </p:spTree>
    <p:extLst>
      <p:ext uri="{BB962C8B-B14F-4D97-AF65-F5344CB8AC3E}">
        <p14:creationId xmlns:p14="http://schemas.microsoft.com/office/powerpoint/2010/main" val="263649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4</a:t>
            </a:fld>
            <a:endParaRPr lang="en-US" dirty="0"/>
          </a:p>
        </p:txBody>
      </p:sp>
      <p:sp>
        <p:nvSpPr>
          <p:cNvPr id="3" name="Title 2"/>
          <p:cNvSpPr>
            <a:spLocks noGrp="1"/>
          </p:cNvSpPr>
          <p:nvPr>
            <p:ph type="title"/>
          </p:nvPr>
        </p:nvSpPr>
        <p:spPr/>
        <p:txBody>
          <a:bodyPr>
            <a:normAutofit/>
          </a:bodyPr>
          <a:lstStyle/>
          <a:p>
            <a:r>
              <a:rPr lang="en-US" dirty="0" smtClean="0"/>
              <a:t>Trigger Criteria</a:t>
            </a:r>
            <a:endParaRPr lang="en-US" cap="all" dirty="0"/>
          </a:p>
        </p:txBody>
      </p:sp>
      <p:sp>
        <p:nvSpPr>
          <p:cNvPr id="4" name="Content Placeholder 3"/>
          <p:cNvSpPr>
            <a:spLocks noGrp="1"/>
          </p:cNvSpPr>
          <p:nvPr>
            <p:ph idx="1"/>
          </p:nvPr>
        </p:nvSpPr>
        <p:spPr/>
        <p:txBody>
          <a:bodyPr>
            <a:normAutofit lnSpcReduction="10000"/>
          </a:bodyPr>
          <a:lstStyle/>
          <a:p>
            <a:r>
              <a:rPr lang="en-US" dirty="0" smtClean="0"/>
              <a:t>As described in Appendix L of Section III of the Tariff, the ISO is to apply the following multi-prong trigger for the FCA 15 preliminary analysis</a:t>
            </a:r>
          </a:p>
          <a:p>
            <a:r>
              <a:rPr lang="en-US" dirty="0" smtClean="0"/>
              <a:t>If either of the following conditions is met, then a resource is to be retained for fuel security:</a:t>
            </a:r>
          </a:p>
          <a:p>
            <a:pPr lvl="1"/>
            <a:r>
              <a:rPr lang="en-US" dirty="0" smtClean="0"/>
              <a:t>The </a:t>
            </a:r>
            <a:r>
              <a:rPr lang="en-US" dirty="0"/>
              <a:t>retirement will result in the depletion of 10-minute reserves below 700 MW in any hour in the absence of a contingency</a:t>
            </a:r>
            <a:r>
              <a:rPr lang="en-US" i="1" dirty="0"/>
              <a:t> in more than one</a:t>
            </a:r>
            <a:r>
              <a:rPr lang="en-US" dirty="0"/>
              <a:t> liquefied natural gas supply scenario case or</a:t>
            </a:r>
            <a:r>
              <a:rPr lang="en-US" dirty="0" smtClean="0"/>
              <a:t>,</a:t>
            </a:r>
            <a:endParaRPr lang="en-US" dirty="0"/>
          </a:p>
          <a:p>
            <a:pPr lvl="1"/>
            <a:r>
              <a:rPr lang="en-US" dirty="0"/>
              <a:t>The use of load shedding in </a:t>
            </a:r>
            <a:r>
              <a:rPr lang="en-US" i="1" dirty="0"/>
              <a:t>any</a:t>
            </a:r>
            <a:r>
              <a:rPr lang="en-US" dirty="0"/>
              <a:t> hour pursuant to Operating Procedure No. </a:t>
            </a:r>
            <a:r>
              <a:rPr lang="en-US" dirty="0" smtClean="0"/>
              <a:t>7</a:t>
            </a:r>
          </a:p>
          <a:p>
            <a:r>
              <a:rPr lang="en-US" dirty="0" smtClean="0"/>
              <a:t>Using the trigger criteria and the existing PP10-I inputs, as updated for FCA 15, the ISO has been able to assess the preliminary results of resources that have submitted Retirement De-list Bids (1,935 MW total)</a:t>
            </a:r>
            <a:endParaRPr lang="en-US" dirty="0"/>
          </a:p>
          <a:p>
            <a:pPr lvl="1"/>
            <a:endParaRPr lang="en-US" dirty="0">
              <a:solidFill>
                <a:srgbClr val="FF0000"/>
              </a:solidFill>
            </a:endParaRPr>
          </a:p>
          <a:p>
            <a:pPr lvl="1"/>
            <a:endParaRPr lang="en-US" dirty="0" smtClean="0"/>
          </a:p>
          <a:p>
            <a:pPr lvl="1"/>
            <a:endParaRPr lang="en-US" dirty="0" smtClean="0"/>
          </a:p>
        </p:txBody>
      </p:sp>
    </p:spTree>
    <p:extLst>
      <p:ext uri="{BB962C8B-B14F-4D97-AF65-F5344CB8AC3E}">
        <p14:creationId xmlns:p14="http://schemas.microsoft.com/office/powerpoint/2010/main" val="3571732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900" dirty="0" smtClean="0"/>
              <a:t>FCA 15 Preliminary Results</a:t>
            </a:r>
            <a:endParaRPr lang="en-US" sz="2900" dirty="0"/>
          </a:p>
        </p:txBody>
      </p:sp>
    </p:spTree>
    <p:extLst>
      <p:ext uri="{BB962C8B-B14F-4D97-AF65-F5344CB8AC3E}">
        <p14:creationId xmlns:p14="http://schemas.microsoft.com/office/powerpoint/2010/main" val="10261189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6</a:t>
            </a:fld>
            <a:endParaRPr lang="en-US" dirty="0"/>
          </a:p>
        </p:txBody>
      </p:sp>
      <p:sp>
        <p:nvSpPr>
          <p:cNvPr id="3" name="Title 2"/>
          <p:cNvSpPr>
            <a:spLocks noGrp="1"/>
          </p:cNvSpPr>
          <p:nvPr>
            <p:ph type="title"/>
          </p:nvPr>
        </p:nvSpPr>
        <p:spPr/>
        <p:txBody>
          <a:bodyPr>
            <a:normAutofit/>
          </a:bodyPr>
          <a:lstStyle/>
          <a:p>
            <a:r>
              <a:rPr lang="en-US" dirty="0" smtClean="0"/>
              <a:t>Preliminary Details</a:t>
            </a:r>
            <a:endParaRPr lang="en-US" cap="all" dirty="0"/>
          </a:p>
        </p:txBody>
      </p:sp>
      <p:sp>
        <p:nvSpPr>
          <p:cNvPr id="4" name="Content Placeholder 3"/>
          <p:cNvSpPr>
            <a:spLocks noGrp="1"/>
          </p:cNvSpPr>
          <p:nvPr>
            <p:ph idx="1"/>
          </p:nvPr>
        </p:nvSpPr>
        <p:spPr/>
        <p:txBody>
          <a:bodyPr>
            <a:normAutofit fontScale="92500" lnSpcReduction="10000"/>
          </a:bodyPr>
          <a:lstStyle/>
          <a:p>
            <a:pPr lvl="0"/>
            <a:r>
              <a:rPr lang="en-US" dirty="0"/>
              <a:t>The preliminary results indicate that no resource that submitted a Retirement De-List Bid for the FCA 15 Capacity </a:t>
            </a:r>
            <a:r>
              <a:rPr lang="en-US" dirty="0" smtClean="0"/>
              <a:t>Commitment Period </a:t>
            </a:r>
            <a:r>
              <a:rPr lang="en-US" dirty="0"/>
              <a:t>(CCP 15), and no resource that was previously retained for fuel security, both totaling 1,935 MW, will be retained for fuel security for CCP 15</a:t>
            </a:r>
          </a:p>
          <a:p>
            <a:r>
              <a:rPr lang="en-US" dirty="0" smtClean="0"/>
              <a:t>The </a:t>
            </a:r>
            <a:r>
              <a:rPr lang="en-US" dirty="0" smtClean="0"/>
              <a:t>results from this fuel security reliability review are preliminary due to:</a:t>
            </a:r>
          </a:p>
          <a:p>
            <a:pPr lvl="1"/>
            <a:r>
              <a:rPr lang="en-US" dirty="0"/>
              <a:t>V</a:t>
            </a:r>
            <a:r>
              <a:rPr lang="en-US" dirty="0" smtClean="0"/>
              <a:t>alidation of resources from </a:t>
            </a:r>
            <a:r>
              <a:rPr lang="en-US" dirty="0"/>
              <a:t>the 2020 </a:t>
            </a:r>
            <a:r>
              <a:rPr lang="en-US" dirty="0" smtClean="0"/>
              <a:t>CELT </a:t>
            </a:r>
          </a:p>
          <a:p>
            <a:pPr lvl="1"/>
            <a:r>
              <a:rPr lang="en-US" dirty="0" smtClean="0"/>
              <a:t>Implementation of new resources into the model</a:t>
            </a:r>
          </a:p>
          <a:p>
            <a:pPr lvl="1"/>
            <a:r>
              <a:rPr lang="en-US" dirty="0" smtClean="0"/>
              <a:t>Thorough checking of model inputs</a:t>
            </a:r>
          </a:p>
          <a:p>
            <a:pPr lvl="1"/>
            <a:r>
              <a:rPr lang="en-US" dirty="0" smtClean="0"/>
              <a:t>Thorough checking of study results</a:t>
            </a:r>
          </a:p>
          <a:p>
            <a:r>
              <a:rPr lang="en-US" dirty="0" smtClean="0"/>
              <a:t>The additional  work to complete the analysis will not change the outcome of the fuel security reliability review, as the items to be finalized will only improve the fuel security of the system</a:t>
            </a:r>
          </a:p>
          <a:p>
            <a:pPr lvl="1"/>
            <a:endParaRPr lang="en-US" dirty="0" smtClean="0"/>
          </a:p>
          <a:p>
            <a:pPr lvl="1"/>
            <a:endParaRPr lang="en-US" dirty="0" smtClean="0"/>
          </a:p>
          <a:p>
            <a:pPr lvl="1"/>
            <a:endParaRPr lang="en-US" dirty="0" smtClean="0"/>
          </a:p>
        </p:txBody>
      </p:sp>
    </p:spTree>
    <p:extLst>
      <p:ext uri="{BB962C8B-B14F-4D97-AF65-F5344CB8AC3E}">
        <p14:creationId xmlns:p14="http://schemas.microsoft.com/office/powerpoint/2010/main" val="2624890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7</a:t>
            </a:fld>
            <a:endParaRPr lang="en-US" dirty="0"/>
          </a:p>
        </p:txBody>
      </p:sp>
      <p:sp>
        <p:nvSpPr>
          <p:cNvPr id="3" name="Title 2"/>
          <p:cNvSpPr>
            <a:spLocks noGrp="1"/>
          </p:cNvSpPr>
          <p:nvPr>
            <p:ph type="title"/>
          </p:nvPr>
        </p:nvSpPr>
        <p:spPr/>
        <p:txBody>
          <a:bodyPr>
            <a:normAutofit/>
          </a:bodyPr>
          <a:lstStyle/>
          <a:p>
            <a:r>
              <a:rPr lang="en-US" dirty="0" smtClean="0"/>
              <a:t>Preliminary Outputs Table</a:t>
            </a:r>
            <a:endParaRPr lang="en-US" cap="all" dirty="0"/>
          </a:p>
        </p:txBody>
      </p:sp>
      <p:pic>
        <p:nvPicPr>
          <p:cNvPr id="10" name="Picture 9"/>
          <p:cNvPicPr>
            <a:picLocks noChangeAspect="1"/>
          </p:cNvPicPr>
          <p:nvPr/>
        </p:nvPicPr>
        <p:blipFill>
          <a:blip r:embed="rId2"/>
          <a:stretch>
            <a:fillRect/>
          </a:stretch>
        </p:blipFill>
        <p:spPr>
          <a:xfrm>
            <a:off x="5677977" y="1219199"/>
            <a:ext cx="3424374" cy="4718913"/>
          </a:xfrm>
          <a:prstGeom prst="rect">
            <a:avLst/>
          </a:prstGeom>
        </p:spPr>
      </p:pic>
      <p:pic>
        <p:nvPicPr>
          <p:cNvPr id="5" name="Picture 4"/>
          <p:cNvPicPr>
            <a:picLocks noChangeAspect="1"/>
          </p:cNvPicPr>
          <p:nvPr/>
        </p:nvPicPr>
        <p:blipFill>
          <a:blip r:embed="rId3"/>
          <a:stretch>
            <a:fillRect/>
          </a:stretch>
        </p:blipFill>
        <p:spPr>
          <a:xfrm>
            <a:off x="38100" y="1219199"/>
            <a:ext cx="5590346" cy="4736498"/>
          </a:xfrm>
          <a:prstGeom prst="rect">
            <a:avLst/>
          </a:prstGeom>
        </p:spPr>
      </p:pic>
    </p:spTree>
    <p:extLst>
      <p:ext uri="{BB962C8B-B14F-4D97-AF65-F5344CB8AC3E}">
        <p14:creationId xmlns:p14="http://schemas.microsoft.com/office/powerpoint/2010/main" val="3411023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8</a:t>
            </a:fld>
            <a:endParaRPr lang="en-US" dirty="0"/>
          </a:p>
        </p:txBody>
      </p:sp>
      <p:sp>
        <p:nvSpPr>
          <p:cNvPr id="3" name="Title 2"/>
          <p:cNvSpPr>
            <a:spLocks noGrp="1"/>
          </p:cNvSpPr>
          <p:nvPr>
            <p:ph type="title"/>
          </p:nvPr>
        </p:nvSpPr>
        <p:spPr/>
        <p:txBody>
          <a:bodyPr>
            <a:normAutofit/>
          </a:bodyPr>
          <a:lstStyle/>
          <a:p>
            <a:r>
              <a:rPr lang="en-US" dirty="0" smtClean="0"/>
              <a:t>Preliminary Emergency Actions Graph</a:t>
            </a:r>
            <a:endParaRPr lang="en-US" cap="all" dirty="0"/>
          </a:p>
        </p:txBody>
      </p:sp>
      <p:pic>
        <p:nvPicPr>
          <p:cNvPr id="5" name="Picture 4"/>
          <p:cNvPicPr>
            <a:picLocks noChangeAspect="1"/>
          </p:cNvPicPr>
          <p:nvPr/>
        </p:nvPicPr>
        <p:blipFill>
          <a:blip r:embed="rId2"/>
          <a:stretch>
            <a:fillRect/>
          </a:stretch>
        </p:blipFill>
        <p:spPr>
          <a:xfrm>
            <a:off x="397547" y="1066800"/>
            <a:ext cx="8348905" cy="5170310"/>
          </a:xfrm>
          <a:prstGeom prst="rect">
            <a:avLst/>
          </a:prstGeom>
        </p:spPr>
      </p:pic>
    </p:spTree>
    <p:extLst>
      <p:ext uri="{BB962C8B-B14F-4D97-AF65-F5344CB8AC3E}">
        <p14:creationId xmlns:p14="http://schemas.microsoft.com/office/powerpoint/2010/main" val="6352256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9</a:t>
            </a:fld>
            <a:endParaRPr lang="en-US" dirty="0"/>
          </a:p>
        </p:txBody>
      </p:sp>
      <p:sp>
        <p:nvSpPr>
          <p:cNvPr id="3" name="Title 2"/>
          <p:cNvSpPr>
            <a:spLocks noGrp="1"/>
          </p:cNvSpPr>
          <p:nvPr>
            <p:ph type="title"/>
          </p:nvPr>
        </p:nvSpPr>
        <p:spPr/>
        <p:txBody>
          <a:bodyPr>
            <a:normAutofit/>
          </a:bodyPr>
          <a:lstStyle/>
          <a:p>
            <a:r>
              <a:rPr lang="en-US" dirty="0" smtClean="0"/>
              <a:t>Full Preliminary Output Table</a:t>
            </a:r>
            <a:endParaRPr lang="en-US" cap="all" dirty="0"/>
          </a:p>
        </p:txBody>
      </p:sp>
      <p:pic>
        <p:nvPicPr>
          <p:cNvPr id="6" name="Picture 5"/>
          <p:cNvPicPr>
            <a:picLocks noChangeAspect="1"/>
          </p:cNvPicPr>
          <p:nvPr/>
        </p:nvPicPr>
        <p:blipFill>
          <a:blip r:embed="rId2"/>
          <a:stretch>
            <a:fillRect/>
          </a:stretch>
        </p:blipFill>
        <p:spPr>
          <a:xfrm>
            <a:off x="76200" y="1066800"/>
            <a:ext cx="8991600" cy="4876800"/>
          </a:xfrm>
          <a:prstGeom prst="rect">
            <a:avLst/>
          </a:prstGeom>
        </p:spPr>
      </p:pic>
    </p:spTree>
    <p:extLst>
      <p:ext uri="{BB962C8B-B14F-4D97-AF65-F5344CB8AC3E}">
        <p14:creationId xmlns:p14="http://schemas.microsoft.com/office/powerpoint/2010/main" val="176443190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resentation - NEPOOL Technical Committees">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1385</Words>
  <Application>Microsoft Office PowerPoint</Application>
  <PresentationFormat>On-screen Show (4:3)</PresentationFormat>
  <Paragraphs>119</Paragraphs>
  <Slides>20</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Presentation - NEPOOL Technical Committees</vt:lpstr>
      <vt:lpstr>PowerPoint Presentation</vt:lpstr>
      <vt:lpstr>PowerPoint Presentation</vt:lpstr>
      <vt:lpstr>Trigger Criteria</vt:lpstr>
      <vt:lpstr>Trigger Criteria</vt:lpstr>
      <vt:lpstr>FCA 15 Preliminary Results</vt:lpstr>
      <vt:lpstr>Preliminary Details</vt:lpstr>
      <vt:lpstr>Preliminary Outputs Table</vt:lpstr>
      <vt:lpstr>Preliminary Emergency Actions Graph</vt:lpstr>
      <vt:lpstr>Full Preliminary Output Table</vt:lpstr>
      <vt:lpstr>Stakeholder Feedback</vt:lpstr>
      <vt:lpstr>Stakeholder Feedback</vt:lpstr>
      <vt:lpstr>Stakeholder Feedback</vt:lpstr>
      <vt:lpstr>Stakeholder Feedback</vt:lpstr>
      <vt:lpstr>Stakeholder Feedback</vt:lpstr>
      <vt:lpstr>Stakeholder Feedback</vt:lpstr>
      <vt:lpstr>Stakeholder Feedback</vt:lpstr>
      <vt:lpstr>Stakeholder Feedback</vt:lpstr>
      <vt:lpstr>Conclusion</vt:lpstr>
      <vt:lpstr>Stakeholder Schedule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2019-03-07T19:59:31Z</dcterms:created>
  <dcterms:modified xsi:type="dcterms:W3CDTF">2020-04-15T12:58:55Z</dcterms:modified>
</cp:coreProperties>
</file>