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279" r:id="rId2"/>
    <p:sldId id="280" r:id="rId3"/>
    <p:sldId id="284" r:id="rId4"/>
    <p:sldId id="309" r:id="rId5"/>
    <p:sldId id="286" r:id="rId6"/>
    <p:sldId id="287" r:id="rId7"/>
    <p:sldId id="310" r:id="rId8"/>
    <p:sldId id="290" r:id="rId9"/>
    <p:sldId id="312" r:id="rId10"/>
    <p:sldId id="302" r:id="rId11"/>
    <p:sldId id="303" r:id="rId12"/>
    <p:sldId id="311" r:id="rId13"/>
  </p:sldIdLst>
  <p:sldSz cx="9144000" cy="6858000" type="screen4x3"/>
  <p:notesSz cx="7315200" cy="96012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777F"/>
    <a:srgbClr val="EC1F25"/>
    <a:srgbClr val="FBB92F"/>
    <a:srgbClr val="77BD2A"/>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8" autoAdjust="0"/>
    <p:restoredTop sz="89965" autoAdjust="0"/>
  </p:normalViewPr>
  <p:slideViewPr>
    <p:cSldViewPr>
      <p:cViewPr varScale="1">
        <p:scale>
          <a:sx n="115" d="100"/>
          <a:sy n="115" d="100"/>
        </p:scale>
        <p:origin x="187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4/1/2020</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4/1/2020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1609039849"/>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771852">
                <a:tc>
                  <a:txBody>
                    <a:bodyPr/>
                    <a:lstStyle/>
                    <a:p>
                      <a:endParaRPr lang="en-US" sz="2400" baseline="30000" dirty="0"/>
                    </a:p>
                  </a:txBody>
                  <a:tcPr/>
                </a:tc>
                <a:extLst>
                  <a:ext uri="{0D108BD9-81ED-4DB2-BD59-A6C34878D82A}">
                    <a16:rowId xmlns:a16="http://schemas.microsoft.com/office/drawing/2014/main" val="10000"/>
                  </a:ext>
                </a:extLst>
              </a:tr>
              <a:tr h="378958">
                <a:tc>
                  <a:txBody>
                    <a:bodyPr/>
                    <a:lstStyle/>
                    <a:p>
                      <a:endParaRPr lang="en-US" sz="1600" dirty="0"/>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89002" y="262268"/>
            <a:ext cx="5559552" cy="575932"/>
          </a:xfrm>
        </p:spPr>
        <p:txBody>
          <a:bodyPr/>
          <a:lstStyle/>
          <a:p>
            <a:r>
              <a:rPr lang="en-US" dirty="0" smtClean="0"/>
              <a:t>April 7, 2020 | teleconference</a:t>
            </a:r>
            <a:endParaRPr lang="en-US" dirty="0"/>
          </a:p>
        </p:txBody>
      </p:sp>
      <p:sp>
        <p:nvSpPr>
          <p:cNvPr id="10" name="Text Placeholder 9"/>
          <p:cNvSpPr>
            <a:spLocks noGrp="1"/>
          </p:cNvSpPr>
          <p:nvPr>
            <p:ph type="body" sz="quarter" idx="17"/>
          </p:nvPr>
        </p:nvSpPr>
        <p:spPr/>
        <p:txBody>
          <a:bodyPr/>
          <a:lstStyle/>
          <a:p>
            <a:r>
              <a:rPr lang="en-US" dirty="0" smtClean="0"/>
              <a:t>Tyler Barnett</a:t>
            </a:r>
            <a:endParaRPr lang="en-US" dirty="0"/>
          </a:p>
        </p:txBody>
      </p:sp>
      <p:sp>
        <p:nvSpPr>
          <p:cNvPr id="11" name="Text Placeholder 10"/>
          <p:cNvSpPr>
            <a:spLocks noGrp="1"/>
          </p:cNvSpPr>
          <p:nvPr>
            <p:ph type="body" sz="quarter" idx="18"/>
          </p:nvPr>
        </p:nvSpPr>
        <p:spPr/>
        <p:txBody>
          <a:bodyPr/>
          <a:lstStyle/>
          <a:p>
            <a:r>
              <a:rPr lang="en-US" dirty="0" smtClean="0"/>
              <a:t>Corporate Counsel, legal Department</a:t>
            </a:r>
            <a:endParaRPr lang="en-US" dirty="0"/>
          </a:p>
        </p:txBody>
      </p:sp>
      <p:sp>
        <p:nvSpPr>
          <p:cNvPr id="9" name="Text Placeholder 8"/>
          <p:cNvSpPr>
            <a:spLocks noGrp="1"/>
          </p:cNvSpPr>
          <p:nvPr>
            <p:ph type="body" sz="quarter" idx="16"/>
          </p:nvPr>
        </p:nvSpPr>
        <p:spPr>
          <a:xfrm>
            <a:off x="3163824" y="3403839"/>
            <a:ext cx="5876754" cy="867720"/>
          </a:xfrm>
        </p:spPr>
        <p:txBody>
          <a:bodyPr>
            <a:normAutofit fontScale="92500" lnSpcReduction="20000"/>
          </a:bodyPr>
          <a:lstStyle/>
          <a:p>
            <a:r>
              <a:rPr lang="en-US" dirty="0" smtClean="0"/>
              <a:t>Introduction to Current Issues and Proposed Enhancements to Section 2.3 of the ISO’s Information Policy</a:t>
            </a:r>
            <a:endParaRPr lang="en-US" dirty="0"/>
          </a:p>
        </p:txBody>
      </p:sp>
      <p:sp>
        <p:nvSpPr>
          <p:cNvPr id="12" name="Text Placeholder 11"/>
          <p:cNvSpPr>
            <a:spLocks noGrp="1"/>
          </p:cNvSpPr>
          <p:nvPr>
            <p:ph type="body" sz="quarter" idx="19"/>
          </p:nvPr>
        </p:nvSpPr>
        <p:spPr>
          <a:xfrm>
            <a:off x="3289002" y="2093301"/>
            <a:ext cx="5626398" cy="581238"/>
          </a:xfrm>
        </p:spPr>
        <p:txBody>
          <a:bodyPr/>
          <a:lstStyle/>
          <a:p>
            <a:r>
              <a:rPr lang="en-US" dirty="0" smtClean="0"/>
              <a:t>Information Policy Revisions</a:t>
            </a:r>
            <a:endParaRPr lang="en-US" dirty="0"/>
          </a:p>
        </p:txBody>
      </p:sp>
      <p:sp>
        <p:nvSpPr>
          <p:cNvPr id="2" name="Slide Number Placeholder 1"/>
          <p:cNvSpPr>
            <a:spLocks noGrp="1"/>
          </p:cNvSpPr>
          <p:nvPr>
            <p:ph type="sldNum" sz="quarter" idx="4294967295"/>
          </p:nvPr>
        </p:nvSpPr>
        <p:spPr>
          <a:xfrm>
            <a:off x="8534400" y="6324600"/>
            <a:ext cx="381000" cy="263525"/>
          </a:xfrm>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10</a:t>
            </a:fld>
            <a:endParaRPr lang="en-US"/>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360513084"/>
              </p:ext>
            </p:extLst>
          </p:nvPr>
        </p:nvGraphicFramePr>
        <p:xfrm>
          <a:off x="495300" y="1384621"/>
          <a:ext cx="8229600" cy="35058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08973">
                <a:tc>
                  <a:txBody>
                    <a:bodyPr/>
                    <a:lstStyle/>
                    <a:p>
                      <a:r>
                        <a:rPr lang="en-US" sz="1600" b="1" dirty="0" smtClean="0">
                          <a:solidFill>
                            <a:srgbClr val="000000"/>
                          </a:solidFill>
                        </a:rPr>
                        <a:t>Markets Committee</a:t>
                      </a:r>
                    </a:p>
                    <a:p>
                      <a:r>
                        <a:rPr lang="en-US" sz="1600" b="1" dirty="0" smtClean="0">
                          <a:solidFill>
                            <a:srgbClr val="000000"/>
                          </a:solidFill>
                        </a:rPr>
                        <a:t>April</a:t>
                      </a:r>
                      <a:r>
                        <a:rPr lang="en-US" sz="1600" b="1" baseline="0" dirty="0" smtClean="0">
                          <a:solidFill>
                            <a:srgbClr val="000000"/>
                          </a:solidFill>
                        </a:rPr>
                        <a:t> 7, 2020</a:t>
                      </a:r>
                      <a:endParaRPr lang="en-US" sz="1600" b="1" dirty="0">
                        <a:solidFill>
                          <a:srgbClr val="000000"/>
                        </a:solidFill>
                      </a:endParaRPr>
                    </a:p>
                  </a:txBody>
                  <a:tcPr marL="89777" marR="89777">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0000"/>
                          </a:solidFill>
                        </a:rPr>
                        <a:t>Introduced topic</a:t>
                      </a:r>
                      <a:r>
                        <a:rPr lang="en-US" sz="1600" baseline="0" dirty="0" smtClean="0">
                          <a:solidFill>
                            <a:srgbClr val="000000"/>
                          </a:solidFill>
                        </a:rPr>
                        <a:t> of enhancements to the Information Policy, Section 2.3</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solidFill>
                            <a:srgbClr val="000000"/>
                          </a:solidFill>
                        </a:rPr>
                        <a:t>Presented redlined version of Information Policy, Section 2.3 for stakeholder review and feedback</a:t>
                      </a:r>
                      <a:endParaRPr lang="en-US" sz="1600"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1"/>
                  </a:ext>
                </a:extLst>
              </a:tr>
              <a:tr h="579120">
                <a:tc>
                  <a:txBody>
                    <a:bodyPr/>
                    <a:lstStyle/>
                    <a:p>
                      <a:r>
                        <a:rPr lang="en-US" sz="1600" b="1" dirty="0" smtClean="0">
                          <a:solidFill>
                            <a:srgbClr val="000000"/>
                          </a:solidFill>
                        </a:rPr>
                        <a:t>Markets Committee</a:t>
                      </a:r>
                    </a:p>
                    <a:p>
                      <a:r>
                        <a:rPr lang="en-US" sz="1600" b="1" dirty="0" smtClean="0">
                          <a:solidFill>
                            <a:srgbClr val="000000"/>
                          </a:solidFill>
                        </a:rPr>
                        <a:t>May 12-13, 2020</a:t>
                      </a:r>
                      <a:endParaRPr lang="en-US" sz="1600"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Continued discussion of the proposed Information Policy revisions</a:t>
                      </a:r>
                      <a:endParaRPr lang="en-US" sz="16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3"/>
                  </a:ext>
                </a:extLst>
              </a:tr>
              <a:tr h="579120">
                <a:tc>
                  <a:txBody>
                    <a:bodyPr/>
                    <a:lstStyle/>
                    <a:p>
                      <a:r>
                        <a:rPr lang="en-US" sz="1600" b="1" dirty="0" smtClean="0">
                          <a:solidFill>
                            <a:srgbClr val="000000"/>
                          </a:solidFill>
                        </a:rPr>
                        <a:t>Markets Committee</a:t>
                      </a:r>
                    </a:p>
                    <a:p>
                      <a:r>
                        <a:rPr lang="en-US" sz="1600" b="1" dirty="0" smtClean="0">
                          <a:solidFill>
                            <a:srgbClr val="000000"/>
                          </a:solidFill>
                        </a:rPr>
                        <a:t>June 9-10, 2020</a:t>
                      </a:r>
                      <a:endParaRPr lang="en-US" sz="1600"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Vote on the proposed Information Policy revisions</a:t>
                      </a:r>
                      <a:endParaRPr lang="en-US" sz="16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2737409066"/>
                  </a:ext>
                </a:extLst>
              </a:tr>
              <a:tr h="457827">
                <a:tc>
                  <a:txBody>
                    <a:bodyPr/>
                    <a:lstStyle/>
                    <a:p>
                      <a:r>
                        <a:rPr lang="en-US" sz="1600" b="1" dirty="0" smtClean="0">
                          <a:solidFill>
                            <a:srgbClr val="000000"/>
                          </a:solidFill>
                        </a:rPr>
                        <a:t>Participants Committee</a:t>
                      </a:r>
                    </a:p>
                    <a:p>
                      <a:r>
                        <a:rPr lang="en-US" sz="1600" b="1" dirty="0" smtClean="0">
                          <a:solidFill>
                            <a:srgbClr val="000000"/>
                          </a:solidFill>
                        </a:rPr>
                        <a:t>June</a:t>
                      </a:r>
                      <a:r>
                        <a:rPr lang="en-US" sz="1600" b="1" baseline="0" dirty="0" smtClean="0">
                          <a:solidFill>
                            <a:srgbClr val="000000"/>
                          </a:solidFill>
                        </a:rPr>
                        <a:t> 23-25, 2020</a:t>
                      </a:r>
                      <a:endParaRPr lang="en-US" sz="1600" b="1" dirty="0">
                        <a:solidFill>
                          <a:srgbClr val="000000"/>
                        </a:solidFill>
                      </a:endParaRPr>
                    </a:p>
                  </a:txBody>
                  <a:tcPr marL="89777" marR="89777">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Vote on the proposed Information Policy revisions</a:t>
                      </a:r>
                      <a:endParaRPr lang="en-US" sz="16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8912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3550449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Text Placeholder 2"/>
          <p:cNvSpPr>
            <a:spLocks noGrp="1"/>
          </p:cNvSpPr>
          <p:nvPr>
            <p:ph type="body" idx="1"/>
          </p:nvPr>
        </p:nvSpPr>
        <p:spPr>
          <a:xfrm>
            <a:off x="609600" y="3419475"/>
            <a:ext cx="7772400" cy="1500187"/>
          </a:xfrm>
        </p:spPr>
        <p:txBody>
          <a:bodyPr/>
          <a:lstStyle/>
          <a:p>
            <a:r>
              <a:rPr lang="en-US" dirty="0" smtClean="0"/>
              <a:t>Redline showing Revisions to Information Policy, Section 2.3</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265882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609600"/>
            <a:ext cx="8020792" cy="685800"/>
          </a:xfrm>
        </p:spPr>
        <p:txBody>
          <a:bodyPr>
            <a:normAutofit/>
          </a:bodyPr>
          <a:lstStyle/>
          <a:p>
            <a:r>
              <a:rPr lang="en-US" sz="2800" dirty="0" smtClean="0"/>
              <a:t>Information Policy </a:t>
            </a:r>
            <a:r>
              <a:rPr lang="en-US" dirty="0" smtClean="0"/>
              <a:t>Revisions</a:t>
            </a:r>
            <a:endParaRPr lang="en-US" sz="2800" dirty="0"/>
          </a:p>
        </p:txBody>
      </p:sp>
      <p:sp>
        <p:nvSpPr>
          <p:cNvPr id="31" name="Text Placeholder 30"/>
          <p:cNvSpPr>
            <a:spLocks noGrp="1"/>
          </p:cNvSpPr>
          <p:nvPr>
            <p:ph type="body" sz="quarter" idx="13"/>
          </p:nvPr>
        </p:nvSpPr>
        <p:spPr>
          <a:xfrm>
            <a:off x="469562" y="1295400"/>
            <a:ext cx="7896101" cy="304800"/>
          </a:xfrm>
        </p:spPr>
        <p:txBody>
          <a:bodyPr/>
          <a:lstStyle/>
          <a:p>
            <a:r>
              <a:rPr lang="en-US" dirty="0" smtClean="0"/>
              <a:t>Proposed Effective Date: October 2020</a:t>
            </a:r>
            <a:endParaRPr lang="en-US" strike="sngStrike" dirty="0" smtClean="0">
              <a:solidFill>
                <a:srgbClr val="FF0000"/>
              </a:solidFill>
            </a:endParaRPr>
          </a:p>
          <a:p>
            <a:endParaRPr lang="en-US" dirty="0"/>
          </a:p>
        </p:txBody>
      </p:sp>
      <p:sp>
        <p:nvSpPr>
          <p:cNvPr id="16" name="Text Placeholder 15"/>
          <p:cNvSpPr>
            <a:spLocks noGrp="1"/>
          </p:cNvSpPr>
          <p:nvPr>
            <p:ph type="body" sz="quarter" idx="14"/>
          </p:nvPr>
        </p:nvSpPr>
        <p:spPr>
          <a:xfrm>
            <a:off x="485775" y="1981200"/>
            <a:ext cx="8229600" cy="3886200"/>
          </a:xfrm>
        </p:spPr>
        <p:txBody>
          <a:bodyPr>
            <a:normAutofit fontScale="92500" lnSpcReduction="10000"/>
          </a:bodyPr>
          <a:lstStyle/>
          <a:p>
            <a:r>
              <a:rPr lang="en-US" dirty="0" smtClean="0"/>
              <a:t>The ISO is proposing enhancements to Section 2.3 of the Information Policy in order to:</a:t>
            </a:r>
          </a:p>
          <a:p>
            <a:pPr lvl="1"/>
            <a:r>
              <a:rPr lang="en-US" dirty="0"/>
              <a:t>I</a:t>
            </a:r>
            <a:r>
              <a:rPr lang="en-US" dirty="0" smtClean="0"/>
              <a:t>mprove communications with stakeholders regarding the status of defaulting participants emerging from bankruptcy</a:t>
            </a:r>
          </a:p>
          <a:p>
            <a:pPr lvl="1"/>
            <a:r>
              <a:rPr lang="en-US" dirty="0" smtClean="0"/>
              <a:t>Remove confidentiality restrictions applicable to defaulting participants to enable the ISO to act more quickly and efficiently when emergency judicial or regulatory relief is needed</a:t>
            </a:r>
          </a:p>
          <a:p>
            <a:r>
              <a:rPr lang="en-US" dirty="0" smtClean="0"/>
              <a:t>This presentation will introduce the current issues and provide a summary of how the proposed enhancements will address the issues</a:t>
            </a:r>
          </a:p>
          <a:p>
            <a:r>
              <a:rPr lang="en-US" dirty="0" smtClean="0"/>
              <a:t>Proposed revisions to Section 2.3 are included in the Appendix for review</a:t>
            </a:r>
          </a:p>
        </p:txBody>
      </p:sp>
    </p:spTree>
    <p:extLst>
      <p:ext uri="{BB962C8B-B14F-4D97-AF65-F5344CB8AC3E}">
        <p14:creationId xmlns:p14="http://schemas.microsoft.com/office/powerpoint/2010/main" val="313468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Current Information Policy, Section 2.3</a:t>
            </a:r>
          </a:p>
        </p:txBody>
      </p:sp>
      <p:sp>
        <p:nvSpPr>
          <p:cNvPr id="3" name="Slide Number Placeholder 2"/>
          <p:cNvSpPr>
            <a:spLocks noGrp="1"/>
          </p:cNvSpPr>
          <p:nvPr>
            <p:ph type="sldNum" sz="quarter" idx="12"/>
          </p:nvPr>
        </p:nvSpPr>
        <p:spPr/>
        <p:txBody>
          <a:bodyPr/>
          <a:lstStyle/>
          <a:p>
            <a:fld id="{10C7F894-2A36-495D-AB7C-1055F7AC0F9D}" type="slidenum">
              <a:rPr lang="en-US" smtClean="0"/>
              <a:pPr/>
              <a:t>3</a:t>
            </a:fld>
            <a:endParaRPr lang="en-US" dirty="0"/>
          </a:p>
        </p:txBody>
      </p:sp>
      <p:sp>
        <p:nvSpPr>
          <p:cNvPr id="4" name="Text Placeholder 3"/>
          <p:cNvSpPr>
            <a:spLocks noGrp="1"/>
          </p:cNvSpPr>
          <p:nvPr>
            <p:ph sz="quarter" idx="14"/>
          </p:nvPr>
        </p:nvSpPr>
        <p:spPr>
          <a:xfrm>
            <a:off x="457200" y="1447800"/>
            <a:ext cx="8229600" cy="4648200"/>
          </a:xfrm>
        </p:spPr>
        <p:txBody>
          <a:bodyPr>
            <a:normAutofit/>
          </a:bodyPr>
          <a:lstStyle/>
          <a:p>
            <a:r>
              <a:rPr lang="en-US" dirty="0"/>
              <a:t>Section 2.3 of the Information </a:t>
            </a:r>
            <a:r>
              <a:rPr lang="en-US" dirty="0" smtClean="0"/>
              <a:t>Policy deals </a:t>
            </a:r>
            <a:r>
              <a:rPr lang="en-US" dirty="0"/>
              <a:t>with the disclosure of information regarding Market Participant defaults under the Financial Assurance Policy </a:t>
            </a:r>
            <a:r>
              <a:rPr lang="en-US" dirty="0" smtClean="0"/>
              <a:t>and </a:t>
            </a:r>
            <a:r>
              <a:rPr lang="en-US" dirty="0"/>
              <a:t>Billing </a:t>
            </a:r>
            <a:r>
              <a:rPr lang="en-US" dirty="0" smtClean="0"/>
              <a:t>Policy</a:t>
            </a:r>
          </a:p>
          <a:p>
            <a:r>
              <a:rPr lang="en-US" dirty="0" smtClean="0"/>
              <a:t>Under Section 2.3, the </a:t>
            </a:r>
            <a:r>
              <a:rPr lang="en-US" dirty="0"/>
              <a:t>ISO’s </a:t>
            </a:r>
            <a:r>
              <a:rPr lang="en-US" dirty="0" smtClean="0"/>
              <a:t>Market and Credit Risk Department sends </a:t>
            </a:r>
            <a:r>
              <a:rPr lang="en-US" dirty="0"/>
              <a:t>an information policy notification containing this information on a weekly basis to Market </a:t>
            </a:r>
            <a:r>
              <a:rPr lang="en-US" dirty="0" smtClean="0"/>
              <a:t>Participants and other stakeholders</a:t>
            </a:r>
          </a:p>
          <a:p>
            <a:r>
              <a:rPr lang="en-US" dirty="0" smtClean="0"/>
              <a:t>Section 2.3 also provides other exceptions for communicating information about defaulting Market Participants to stakeholders and regulators</a:t>
            </a:r>
            <a:endParaRPr lang="en-US" dirty="0"/>
          </a:p>
        </p:txBody>
      </p:sp>
    </p:spTree>
    <p:extLst>
      <p:ext uri="{BB962C8B-B14F-4D97-AF65-F5344CB8AC3E}">
        <p14:creationId xmlns:p14="http://schemas.microsoft.com/office/powerpoint/2010/main" val="229836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4</a:t>
            </a:fld>
            <a:endParaRPr lang="en-US" dirty="0"/>
          </a:p>
        </p:txBody>
      </p:sp>
      <p:sp>
        <p:nvSpPr>
          <p:cNvPr id="9" name="Title 8"/>
          <p:cNvSpPr>
            <a:spLocks noGrp="1"/>
          </p:cNvSpPr>
          <p:nvPr>
            <p:ph type="title"/>
          </p:nvPr>
        </p:nvSpPr>
        <p:spPr/>
        <p:txBody>
          <a:bodyPr/>
          <a:lstStyle/>
          <a:p>
            <a:r>
              <a:rPr lang="en-US" dirty="0" smtClean="0"/>
              <a:t>Limitations of Current Section 2.3</a:t>
            </a:r>
            <a:endParaRPr lang="en-US" dirty="0"/>
          </a:p>
        </p:txBody>
      </p:sp>
      <p:sp>
        <p:nvSpPr>
          <p:cNvPr id="4" name="Text Placeholder 3"/>
          <p:cNvSpPr>
            <a:spLocks noGrp="1"/>
          </p:cNvSpPr>
          <p:nvPr>
            <p:ph sz="quarter" idx="13"/>
          </p:nvPr>
        </p:nvSpPr>
        <p:spPr>
          <a:xfrm>
            <a:off x="457200" y="914400"/>
            <a:ext cx="8229600" cy="4114800"/>
          </a:xfrm>
        </p:spPr>
        <p:txBody>
          <a:bodyPr>
            <a:normAutofit/>
          </a:bodyPr>
          <a:lstStyle/>
          <a:p>
            <a:endParaRPr lang="en-US" dirty="0" smtClean="0"/>
          </a:p>
          <a:p>
            <a:r>
              <a:rPr lang="en-US" dirty="0" smtClean="0"/>
              <a:t>Issue 1: Market Participants who have effectively emerged from bankruptcy but still have an open case in bankruptcy court must remain on the weekly information policy notification</a:t>
            </a:r>
          </a:p>
          <a:p>
            <a:pPr lvl="1"/>
            <a:r>
              <a:rPr lang="en-US" dirty="0" smtClean="0"/>
              <a:t>This leads to confusing results where a Market Participant has emerged from bankruptcy, is operating its business, and has cured its default, but still appears on the notification</a:t>
            </a:r>
          </a:p>
          <a:p>
            <a:pPr marL="457200" lvl="1" indent="0">
              <a:buNone/>
            </a:pPr>
            <a:endParaRPr lang="en-US" dirty="0" smtClean="0"/>
          </a:p>
          <a:p>
            <a:endParaRPr lang="en-US" dirty="0"/>
          </a:p>
        </p:txBody>
      </p:sp>
    </p:spTree>
    <p:extLst>
      <p:ext uri="{BB962C8B-B14F-4D97-AF65-F5344CB8AC3E}">
        <p14:creationId xmlns:p14="http://schemas.microsoft.com/office/powerpoint/2010/main" val="375594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5</a:t>
            </a:fld>
            <a:endParaRPr lang="en-US" dirty="0"/>
          </a:p>
        </p:txBody>
      </p:sp>
      <p:sp>
        <p:nvSpPr>
          <p:cNvPr id="9" name="Title 8"/>
          <p:cNvSpPr>
            <a:spLocks noGrp="1"/>
          </p:cNvSpPr>
          <p:nvPr>
            <p:ph type="title"/>
          </p:nvPr>
        </p:nvSpPr>
        <p:spPr/>
        <p:txBody>
          <a:bodyPr/>
          <a:lstStyle/>
          <a:p>
            <a:r>
              <a:rPr lang="en-US" dirty="0" smtClean="0"/>
              <a:t>Limitations of Current Section 2.3, cont.</a:t>
            </a:r>
            <a:endParaRPr lang="en-US" dirty="0"/>
          </a:p>
        </p:txBody>
      </p:sp>
      <p:sp>
        <p:nvSpPr>
          <p:cNvPr id="4" name="Text Placeholder 3"/>
          <p:cNvSpPr>
            <a:spLocks noGrp="1"/>
          </p:cNvSpPr>
          <p:nvPr>
            <p:ph sz="quarter" idx="13"/>
          </p:nvPr>
        </p:nvSpPr>
        <p:spPr>
          <a:xfrm>
            <a:off x="457200" y="914400"/>
            <a:ext cx="8229600" cy="5105400"/>
          </a:xfrm>
        </p:spPr>
        <p:txBody>
          <a:bodyPr>
            <a:normAutofit/>
          </a:bodyPr>
          <a:lstStyle/>
          <a:p>
            <a:endParaRPr lang="en-US" dirty="0" smtClean="0"/>
          </a:p>
          <a:p>
            <a:r>
              <a:rPr lang="en-US" dirty="0" smtClean="0"/>
              <a:t>Issue 2: The ISO must comply with the Information Policy’s confidentiality obligations even when filing documents regarding defaulting Market Participants in court or with regulators</a:t>
            </a:r>
          </a:p>
          <a:p>
            <a:pPr lvl="1"/>
            <a:r>
              <a:rPr lang="en-US" dirty="0" smtClean="0"/>
              <a:t>This leads to situations where the ISO’s actions to protect the New England Markets from a default can </a:t>
            </a:r>
            <a:r>
              <a:rPr lang="en-US" dirty="0"/>
              <a:t>be hindered or delayed by the need to file redacted documents in court or agency </a:t>
            </a:r>
            <a:r>
              <a:rPr lang="en-US" dirty="0" smtClean="0"/>
              <a:t>proceedings</a:t>
            </a:r>
          </a:p>
          <a:p>
            <a:pPr lvl="1"/>
            <a:r>
              <a:rPr lang="en-US" dirty="0"/>
              <a:t>Because of court procedural rules, filing documents confidentially or redacted may cause delays in getting emergency relief and/or be more </a:t>
            </a:r>
            <a:r>
              <a:rPr lang="en-US" dirty="0" smtClean="0"/>
              <a:t>expensive</a:t>
            </a:r>
          </a:p>
          <a:p>
            <a:pPr lvl="1"/>
            <a:endParaRPr lang="en-US" dirty="0" smtClean="0"/>
          </a:p>
          <a:p>
            <a:endParaRPr lang="en-US" dirty="0"/>
          </a:p>
        </p:txBody>
      </p:sp>
    </p:spTree>
    <p:extLst>
      <p:ext uri="{BB962C8B-B14F-4D97-AF65-F5344CB8AC3E}">
        <p14:creationId xmlns:p14="http://schemas.microsoft.com/office/powerpoint/2010/main" val="62131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Enhancements to Section 2.3</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6</a:t>
            </a:fld>
            <a:endParaRPr lang="en-US" dirty="0"/>
          </a:p>
        </p:txBody>
      </p:sp>
      <p:sp>
        <p:nvSpPr>
          <p:cNvPr id="4" name="Content Placeholder 3"/>
          <p:cNvSpPr>
            <a:spLocks noGrp="1"/>
          </p:cNvSpPr>
          <p:nvPr>
            <p:ph idx="14"/>
          </p:nvPr>
        </p:nvSpPr>
        <p:spPr>
          <a:xfrm>
            <a:off x="457200" y="1447800"/>
            <a:ext cx="8229600" cy="4648200"/>
          </a:xfrm>
        </p:spPr>
        <p:txBody>
          <a:bodyPr/>
          <a:lstStyle/>
          <a:p>
            <a:r>
              <a:rPr lang="en-US" dirty="0" smtClean="0"/>
              <a:t>Enhancement 1: Permit the removal of a Market Participant from the weekly information policy notification when its plan to emerge from bankruptcy has been approved by bankruptcy court and such Market Participant is not otherwise in default</a:t>
            </a:r>
          </a:p>
          <a:p>
            <a:pPr lvl="1"/>
            <a:r>
              <a:rPr lang="en-US" dirty="0" smtClean="0"/>
              <a:t>Court approval of a bankruptcy plan is a more practical milestone to mark the end of bankruptcy since business operations may resume prior to the case file being dismissed</a:t>
            </a:r>
            <a:endParaRPr lang="en-US" dirty="0"/>
          </a:p>
          <a:p>
            <a:pPr lvl="1"/>
            <a:r>
              <a:rPr lang="en-US" dirty="0" smtClean="0"/>
              <a:t>Accordingly, the weekly information policy notification will more accurately reflect a formerly bankrupt Market Participant's status in the New England Markets</a:t>
            </a:r>
          </a:p>
          <a:p>
            <a:pPr lvl="1"/>
            <a:endParaRPr lang="en-US" dirty="0" smtClean="0"/>
          </a:p>
          <a:p>
            <a:endParaRPr lang="en-US" dirty="0"/>
          </a:p>
        </p:txBody>
      </p:sp>
    </p:spTree>
    <p:extLst>
      <p:ext uri="{BB962C8B-B14F-4D97-AF65-F5344CB8AC3E}">
        <p14:creationId xmlns:p14="http://schemas.microsoft.com/office/powerpoint/2010/main" val="28463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Enhancements to Section 2.3, cont.</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7</a:t>
            </a:fld>
            <a:endParaRPr lang="en-US" dirty="0"/>
          </a:p>
        </p:txBody>
      </p:sp>
      <p:sp>
        <p:nvSpPr>
          <p:cNvPr id="4" name="Content Placeholder 3"/>
          <p:cNvSpPr>
            <a:spLocks noGrp="1"/>
          </p:cNvSpPr>
          <p:nvPr>
            <p:ph idx="14"/>
          </p:nvPr>
        </p:nvSpPr>
        <p:spPr>
          <a:xfrm>
            <a:off x="457200" y="1447800"/>
            <a:ext cx="8229600" cy="3276600"/>
          </a:xfrm>
        </p:spPr>
        <p:txBody>
          <a:bodyPr/>
          <a:lstStyle/>
          <a:p>
            <a:r>
              <a:rPr lang="en-US" dirty="0" smtClean="0"/>
              <a:t>Enhancement 2: Provide that the ISO may file otherwise Confidential Information of a defaulting Market Participant on a non-confidential or </a:t>
            </a:r>
            <a:r>
              <a:rPr lang="en-US" dirty="0" err="1" smtClean="0"/>
              <a:t>unredacted</a:t>
            </a:r>
            <a:r>
              <a:rPr lang="en-US" dirty="0" smtClean="0"/>
              <a:t> basis in related court or regulatory proceedings if reasonably necessary</a:t>
            </a:r>
          </a:p>
          <a:p>
            <a:pPr lvl="1"/>
            <a:r>
              <a:rPr lang="en-US" dirty="0" smtClean="0"/>
              <a:t>This enhancement will allow the ISO to act more quickly and at reduced cost to take necessary actions in court or before regulatory proceedings to protect the New England Markets from the effects of a default</a:t>
            </a:r>
          </a:p>
          <a:p>
            <a:pPr marL="457200" lvl="1" indent="0">
              <a:buNone/>
            </a:pP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1308567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Language Revisions</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4" name="Content Placeholder 3"/>
          <p:cNvSpPr>
            <a:spLocks noGrp="1"/>
          </p:cNvSpPr>
          <p:nvPr>
            <p:ph idx="14"/>
          </p:nvPr>
        </p:nvSpPr>
        <p:spPr>
          <a:xfrm>
            <a:off x="421532" y="1340360"/>
            <a:ext cx="8229600" cy="4648200"/>
          </a:xfrm>
        </p:spPr>
        <p:txBody>
          <a:bodyPr/>
          <a:lstStyle/>
          <a:p>
            <a:r>
              <a:rPr lang="en-US" dirty="0" smtClean="0"/>
              <a:t>A redlined version of Section 2.3 showing the proposed revisions to Section 2.3 to effect Enhancement 1 and Enhancement 2 is included in the Appendix.</a:t>
            </a:r>
          </a:p>
        </p:txBody>
      </p:sp>
    </p:spTree>
    <p:extLst>
      <p:ext uri="{BB962C8B-B14F-4D97-AF65-F5344CB8AC3E}">
        <p14:creationId xmlns:p14="http://schemas.microsoft.com/office/powerpoint/2010/main" val="2429549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D18D59-7AC8-45AE-9F52-DBA89AEC6EE0}" type="slidenum">
              <a:rPr lang="en-US" smtClean="0"/>
              <a:t>9</a:t>
            </a:fld>
            <a:endParaRPr lang="en-US"/>
          </a:p>
        </p:txBody>
      </p:sp>
      <p:sp>
        <p:nvSpPr>
          <p:cNvPr id="6" name="Title 1"/>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sz="quarter" idx="13"/>
          </p:nvPr>
        </p:nvSpPr>
        <p:spPr/>
        <p:txBody>
          <a:bodyPr/>
          <a:lstStyle/>
          <a:p>
            <a:r>
              <a:rPr lang="en-US" dirty="0" smtClean="0"/>
              <a:t>The proposed enhancements to the Information Policy will improve communications with stakeholders and remove confidentiality restrictions in legal filings associated with information related to defaulting participants</a:t>
            </a:r>
          </a:p>
          <a:p>
            <a:r>
              <a:rPr lang="en-US" dirty="0" smtClean="0"/>
              <a:t>The proposed effective date of these revisions is October 2020</a:t>
            </a:r>
          </a:p>
          <a:p>
            <a:pPr marL="0" indent="0">
              <a:buNone/>
            </a:pPr>
            <a:endParaRPr lang="en-US" dirty="0">
              <a:solidFill>
                <a:schemeClr val="accent6"/>
              </a:solidFill>
            </a:endParaRPr>
          </a:p>
        </p:txBody>
      </p:sp>
    </p:spTree>
    <p:extLst>
      <p:ext uri="{BB962C8B-B14F-4D97-AF65-F5344CB8AC3E}">
        <p14:creationId xmlns:p14="http://schemas.microsoft.com/office/powerpoint/2010/main" val="4275460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695</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Markets Committee PowerPoint Presentation Template 2017</vt:lpstr>
      <vt:lpstr>PowerPoint Presentation</vt:lpstr>
      <vt:lpstr>PowerPoint Presentation</vt:lpstr>
      <vt:lpstr>Overview of Current Information Policy, Section 2.3</vt:lpstr>
      <vt:lpstr>Limitations of Current Section 2.3</vt:lpstr>
      <vt:lpstr>Limitations of Current Section 2.3, cont.</vt:lpstr>
      <vt:lpstr>Proposed Enhancements to Section 2.3</vt:lpstr>
      <vt:lpstr>Proposed Enhancements to Section 2.3, cont.</vt:lpstr>
      <vt:lpstr>Language Revisions</vt:lpstr>
      <vt:lpstr>Conclusion</vt:lpstr>
      <vt:lpstr>Stakeholder Schedule</vt:lpstr>
      <vt:lpstr>PowerPoint Presentation</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2020-04-01T21:19:56Z</dcterms:created>
  <dcterms:modified xsi:type="dcterms:W3CDTF">2020-04-01T21:20:06Z</dcterms:modified>
  <cp:category/>
  <cp:contentStatus/>
</cp:coreProperties>
</file>