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5">
  <p:sldMasterIdLst>
    <p:sldMasterId id="2147483648" r:id="rId1"/>
    <p:sldMasterId id="2147483708" r:id="rId2"/>
  </p:sldMasterIdLst>
  <p:notesMasterIdLst>
    <p:notesMasterId r:id="rId19"/>
  </p:notesMasterIdLst>
  <p:handoutMasterIdLst>
    <p:handoutMasterId r:id="rId20"/>
  </p:handoutMasterIdLst>
  <p:sldIdLst>
    <p:sldId id="293" r:id="rId3"/>
    <p:sldId id="297" r:id="rId4"/>
    <p:sldId id="337" r:id="rId5"/>
    <p:sldId id="298" r:id="rId6"/>
    <p:sldId id="336" r:id="rId7"/>
    <p:sldId id="299" r:id="rId8"/>
    <p:sldId id="301" r:id="rId9"/>
    <p:sldId id="302" r:id="rId10"/>
    <p:sldId id="325" r:id="rId11"/>
    <p:sldId id="303" r:id="rId12"/>
    <p:sldId id="324" r:id="rId13"/>
    <p:sldId id="335" r:id="rId14"/>
    <p:sldId id="306" r:id="rId15"/>
    <p:sldId id="338" r:id="rId16"/>
    <p:sldId id="339" r:id="rId17"/>
    <p:sldId id="340" r:id="rId18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FBB92F"/>
    <a:srgbClr val="77BD2A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9" autoAdjust="0"/>
    <p:restoredTop sz="86480" autoAdjust="0"/>
  </p:normalViewPr>
  <p:slideViewPr>
    <p:cSldViewPr>
      <p:cViewPr varScale="1">
        <p:scale>
          <a:sx n="111" d="100"/>
          <a:sy n="111" d="100"/>
        </p:scale>
        <p:origin x="198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330"/>
    </p:cViewPr>
  </p:sorterViewPr>
  <p:notesViewPr>
    <p:cSldViewPr>
      <p:cViewPr varScale="1">
        <p:scale>
          <a:sx n="92" d="100"/>
          <a:sy n="92" d="100"/>
        </p:scale>
        <p:origin x="3998" y="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'Fuel vs. LMP'!$K$1</c:f>
              <c:strCache>
                <c:ptCount val="1"/>
                <c:pt idx="0">
                  <c:v>2018 Gas Cost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'Fuel vs. LMP'!$A$2:$B$92</c:f>
              <c:multiLvlStrCache>
                <c:ptCount val="9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1</c:v>
                  </c:pt>
                  <c:pt idx="31">
                    <c:v>2</c:v>
                  </c:pt>
                  <c:pt idx="32">
                    <c:v>3</c:v>
                  </c:pt>
                  <c:pt idx="33">
                    <c:v>4</c:v>
                  </c:pt>
                  <c:pt idx="34">
                    <c:v>5</c:v>
                  </c:pt>
                  <c:pt idx="35">
                    <c:v>6</c:v>
                  </c:pt>
                  <c:pt idx="36">
                    <c:v>7</c:v>
                  </c:pt>
                  <c:pt idx="37">
                    <c:v>8</c:v>
                  </c:pt>
                  <c:pt idx="38">
                    <c:v>9</c:v>
                  </c:pt>
                  <c:pt idx="39">
                    <c:v>10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13</c:v>
                  </c:pt>
                  <c:pt idx="43">
                    <c:v>14</c:v>
                  </c:pt>
                  <c:pt idx="44">
                    <c:v>15</c:v>
                  </c:pt>
                  <c:pt idx="45">
                    <c:v>16</c:v>
                  </c:pt>
                  <c:pt idx="46">
                    <c:v>17</c:v>
                  </c:pt>
                  <c:pt idx="47">
                    <c:v>18</c:v>
                  </c:pt>
                  <c:pt idx="48">
                    <c:v>19</c:v>
                  </c:pt>
                  <c:pt idx="49">
                    <c:v>20</c:v>
                  </c:pt>
                  <c:pt idx="50">
                    <c:v>21</c:v>
                  </c:pt>
                  <c:pt idx="51">
                    <c:v>22</c:v>
                  </c:pt>
                  <c:pt idx="52">
                    <c:v>23</c:v>
                  </c:pt>
                  <c:pt idx="53">
                    <c:v>24</c:v>
                  </c:pt>
                  <c:pt idx="54">
                    <c:v>25</c:v>
                  </c:pt>
                  <c:pt idx="55">
                    <c:v>26</c:v>
                  </c:pt>
                  <c:pt idx="56">
                    <c:v>27</c:v>
                  </c:pt>
                  <c:pt idx="57">
                    <c:v>28</c:v>
                  </c:pt>
                  <c:pt idx="58">
                    <c:v>29</c:v>
                  </c:pt>
                  <c:pt idx="59">
                    <c:v>30</c:v>
                  </c:pt>
                  <c:pt idx="60">
                    <c:v>31</c:v>
                  </c:pt>
                  <c:pt idx="61">
                    <c:v>1</c:v>
                  </c:pt>
                  <c:pt idx="62">
                    <c:v>2</c:v>
                  </c:pt>
                  <c:pt idx="63">
                    <c:v>3</c:v>
                  </c:pt>
                  <c:pt idx="64">
                    <c:v>4</c:v>
                  </c:pt>
                  <c:pt idx="65">
                    <c:v>5</c:v>
                  </c:pt>
                  <c:pt idx="66">
                    <c:v>6</c:v>
                  </c:pt>
                  <c:pt idx="67">
                    <c:v>7</c:v>
                  </c:pt>
                  <c:pt idx="68">
                    <c:v>8</c:v>
                  </c:pt>
                  <c:pt idx="69">
                    <c:v>9</c:v>
                  </c:pt>
                  <c:pt idx="70">
                    <c:v>10</c:v>
                  </c:pt>
                  <c:pt idx="71">
                    <c:v>11</c:v>
                  </c:pt>
                  <c:pt idx="72">
                    <c:v>12</c:v>
                  </c:pt>
                  <c:pt idx="73">
                    <c:v>13</c:v>
                  </c:pt>
                  <c:pt idx="74">
                    <c:v>14</c:v>
                  </c:pt>
                  <c:pt idx="75">
                    <c:v>15</c:v>
                  </c:pt>
                  <c:pt idx="76">
                    <c:v>16</c:v>
                  </c:pt>
                  <c:pt idx="77">
                    <c:v>17</c:v>
                  </c:pt>
                  <c:pt idx="78">
                    <c:v>18</c:v>
                  </c:pt>
                  <c:pt idx="79">
                    <c:v>19</c:v>
                  </c:pt>
                  <c:pt idx="80">
                    <c:v>20</c:v>
                  </c:pt>
                  <c:pt idx="81">
                    <c:v>21</c:v>
                  </c:pt>
                  <c:pt idx="82">
                    <c:v>22</c:v>
                  </c:pt>
                  <c:pt idx="83">
                    <c:v>23</c:v>
                  </c:pt>
                  <c:pt idx="84">
                    <c:v>24</c:v>
                  </c:pt>
                  <c:pt idx="85">
                    <c:v>25</c:v>
                  </c:pt>
                  <c:pt idx="86">
                    <c:v>26</c:v>
                  </c:pt>
                  <c:pt idx="87">
                    <c:v>27</c:v>
                  </c:pt>
                  <c:pt idx="88">
                    <c:v>28</c:v>
                  </c:pt>
                  <c:pt idx="89">
                    <c:v>29</c:v>
                  </c:pt>
                  <c:pt idx="90">
                    <c:v>30</c:v>
                  </c:pt>
                </c:lvl>
                <c:lvl>
                  <c:pt idx="0">
                    <c:v>September</c:v>
                  </c:pt>
                  <c:pt idx="30">
                    <c:v>October</c:v>
                  </c:pt>
                  <c:pt idx="61">
                    <c:v>November</c:v>
                  </c:pt>
                </c:lvl>
              </c:multiLvlStrCache>
            </c:multiLvlStrRef>
          </c:cat>
          <c:val>
            <c:numRef>
              <c:f>'Fuel vs. LMP'!$K$2:$K$92</c:f>
              <c:numCache>
                <c:formatCode>"$"#,##0.00_);[Red]\("$"#,##0.00\)</c:formatCode>
                <c:ptCount val="91"/>
                <c:pt idx="0">
                  <c:v>23.556000000000001</c:v>
                </c:pt>
                <c:pt idx="1">
                  <c:v>24.725999999999999</c:v>
                </c:pt>
                <c:pt idx="2">
                  <c:v>24.725999999999999</c:v>
                </c:pt>
                <c:pt idx="3">
                  <c:v>24.725999999999999</c:v>
                </c:pt>
                <c:pt idx="4">
                  <c:v>26.52</c:v>
                </c:pt>
                <c:pt idx="5">
                  <c:v>25.661999999999999</c:v>
                </c:pt>
                <c:pt idx="6">
                  <c:v>22.463999999999999</c:v>
                </c:pt>
                <c:pt idx="7">
                  <c:v>20.669999999999998</c:v>
                </c:pt>
                <c:pt idx="8">
                  <c:v>20.123999999999999</c:v>
                </c:pt>
                <c:pt idx="9">
                  <c:v>20.123999999999999</c:v>
                </c:pt>
                <c:pt idx="10">
                  <c:v>23.244</c:v>
                </c:pt>
                <c:pt idx="11">
                  <c:v>23.4</c:v>
                </c:pt>
                <c:pt idx="12">
                  <c:v>21.45</c:v>
                </c:pt>
                <c:pt idx="13">
                  <c:v>21.605999999999998</c:v>
                </c:pt>
                <c:pt idx="14">
                  <c:v>21.84</c:v>
                </c:pt>
                <c:pt idx="15">
                  <c:v>21.762</c:v>
                </c:pt>
                <c:pt idx="16">
                  <c:v>21.762</c:v>
                </c:pt>
                <c:pt idx="17">
                  <c:v>22.463999999999999</c:v>
                </c:pt>
                <c:pt idx="18">
                  <c:v>23.556000000000001</c:v>
                </c:pt>
                <c:pt idx="19">
                  <c:v>23.244</c:v>
                </c:pt>
                <c:pt idx="20">
                  <c:v>21.995999999999999</c:v>
                </c:pt>
                <c:pt idx="21">
                  <c:v>22.776</c:v>
                </c:pt>
                <c:pt idx="22">
                  <c:v>23.633999999999997</c:v>
                </c:pt>
                <c:pt idx="23">
                  <c:v>23.633999999999997</c:v>
                </c:pt>
                <c:pt idx="24">
                  <c:v>23.867999999999999</c:v>
                </c:pt>
                <c:pt idx="25">
                  <c:v>24.335999999999999</c:v>
                </c:pt>
                <c:pt idx="26">
                  <c:v>25.272000000000002</c:v>
                </c:pt>
                <c:pt idx="27">
                  <c:v>23.867999999999999</c:v>
                </c:pt>
                <c:pt idx="28">
                  <c:v>22.463999999999999</c:v>
                </c:pt>
                <c:pt idx="29">
                  <c:v>22.463999999999999</c:v>
                </c:pt>
                <c:pt idx="30">
                  <c:v>24.413999999999998</c:v>
                </c:pt>
                <c:pt idx="31">
                  <c:v>26.363999999999997</c:v>
                </c:pt>
                <c:pt idx="32">
                  <c:v>26.988</c:v>
                </c:pt>
                <c:pt idx="33">
                  <c:v>27.689999999999998</c:v>
                </c:pt>
                <c:pt idx="34">
                  <c:v>26.675999999999998</c:v>
                </c:pt>
                <c:pt idx="35">
                  <c:v>22.931999999999999</c:v>
                </c:pt>
                <c:pt idx="36">
                  <c:v>20.904</c:v>
                </c:pt>
                <c:pt idx="37">
                  <c:v>20.904</c:v>
                </c:pt>
                <c:pt idx="38">
                  <c:v>21.995999999999999</c:v>
                </c:pt>
                <c:pt idx="39">
                  <c:v>23.322000000000003</c:v>
                </c:pt>
                <c:pt idx="40">
                  <c:v>23.945999999999998</c:v>
                </c:pt>
                <c:pt idx="41">
                  <c:v>23.4</c:v>
                </c:pt>
                <c:pt idx="42">
                  <c:v>23.477999999999998</c:v>
                </c:pt>
                <c:pt idx="43">
                  <c:v>23.867999999999999</c:v>
                </c:pt>
                <c:pt idx="44">
                  <c:v>23.867999999999999</c:v>
                </c:pt>
                <c:pt idx="45">
                  <c:v>25.74</c:v>
                </c:pt>
                <c:pt idx="46">
                  <c:v>27.456</c:v>
                </c:pt>
                <c:pt idx="47">
                  <c:v>29.483999999999998</c:v>
                </c:pt>
                <c:pt idx="48">
                  <c:v>27.611999999999998</c:v>
                </c:pt>
                <c:pt idx="49">
                  <c:v>26.13</c:v>
                </c:pt>
                <c:pt idx="50">
                  <c:v>26.597999999999999</c:v>
                </c:pt>
                <c:pt idx="51">
                  <c:v>26.597999999999999</c:v>
                </c:pt>
                <c:pt idx="52">
                  <c:v>26.91</c:v>
                </c:pt>
                <c:pt idx="53">
                  <c:v>34.553999999999995</c:v>
                </c:pt>
                <c:pt idx="54">
                  <c:v>37.908000000000001</c:v>
                </c:pt>
                <c:pt idx="55">
                  <c:v>30.731999999999999</c:v>
                </c:pt>
                <c:pt idx="56">
                  <c:v>26.442</c:v>
                </c:pt>
                <c:pt idx="57">
                  <c:v>26.286000000000001</c:v>
                </c:pt>
                <c:pt idx="58">
                  <c:v>26.286000000000001</c:v>
                </c:pt>
                <c:pt idx="59">
                  <c:v>27.611999999999998</c:v>
                </c:pt>
                <c:pt idx="60">
                  <c:v>27.222000000000001</c:v>
                </c:pt>
                <c:pt idx="61">
                  <c:v>24.725999999999999</c:v>
                </c:pt>
                <c:pt idx="62">
                  <c:v>22.776</c:v>
                </c:pt>
                <c:pt idx="63">
                  <c:v>23.088000000000001</c:v>
                </c:pt>
                <c:pt idx="64">
                  <c:v>23.712</c:v>
                </c:pt>
                <c:pt idx="65">
                  <c:v>23.712</c:v>
                </c:pt>
                <c:pt idx="66">
                  <c:v>24.725999999999999</c:v>
                </c:pt>
                <c:pt idx="67">
                  <c:v>26.754000000000001</c:v>
                </c:pt>
                <c:pt idx="68">
                  <c:v>29.172000000000001</c:v>
                </c:pt>
                <c:pt idx="69">
                  <c:v>30.966000000000001</c:v>
                </c:pt>
                <c:pt idx="70">
                  <c:v>32.915999999999997</c:v>
                </c:pt>
                <c:pt idx="71">
                  <c:v>34.008000000000003</c:v>
                </c:pt>
                <c:pt idx="72">
                  <c:v>34.008000000000003</c:v>
                </c:pt>
                <c:pt idx="73">
                  <c:v>35.646000000000001</c:v>
                </c:pt>
                <c:pt idx="74">
                  <c:v>52.182000000000002</c:v>
                </c:pt>
                <c:pt idx="75">
                  <c:v>72.774000000000001</c:v>
                </c:pt>
                <c:pt idx="76">
                  <c:v>58.421999999999997</c:v>
                </c:pt>
                <c:pt idx="77">
                  <c:v>49.92</c:v>
                </c:pt>
                <c:pt idx="78">
                  <c:v>54.6</c:v>
                </c:pt>
                <c:pt idx="79">
                  <c:v>54.6</c:v>
                </c:pt>
                <c:pt idx="80">
                  <c:v>77.453999999999994</c:v>
                </c:pt>
                <c:pt idx="81">
                  <c:v>99.059999999999988</c:v>
                </c:pt>
                <c:pt idx="82">
                  <c:v>89.309999999999988</c:v>
                </c:pt>
                <c:pt idx="83">
                  <c:v>79.638000000000005</c:v>
                </c:pt>
                <c:pt idx="84">
                  <c:v>79.638000000000005</c:v>
                </c:pt>
                <c:pt idx="85">
                  <c:v>79.638000000000005</c:v>
                </c:pt>
                <c:pt idx="86">
                  <c:v>79.638000000000005</c:v>
                </c:pt>
                <c:pt idx="87">
                  <c:v>54.834000000000003</c:v>
                </c:pt>
                <c:pt idx="88">
                  <c:v>41.808</c:v>
                </c:pt>
                <c:pt idx="89">
                  <c:v>45.707999999999998</c:v>
                </c:pt>
                <c:pt idx="90">
                  <c:v>44.225999999999999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12-4D84-9717-2B2C2454CE8E}"/>
            </c:ext>
          </c:extLst>
        </c:ser>
        <c:ser>
          <c:idx val="4"/>
          <c:order val="1"/>
          <c:tx>
            <c:strRef>
              <c:f>'Fuel vs. LMP'!$L$1</c:f>
              <c:strCache>
                <c:ptCount val="1"/>
                <c:pt idx="0">
                  <c:v>2019 Gas cost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'Fuel vs. LMP'!$A$2:$B$92</c:f>
              <c:multiLvlStrCache>
                <c:ptCount val="9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1</c:v>
                  </c:pt>
                  <c:pt idx="31">
                    <c:v>2</c:v>
                  </c:pt>
                  <c:pt idx="32">
                    <c:v>3</c:v>
                  </c:pt>
                  <c:pt idx="33">
                    <c:v>4</c:v>
                  </c:pt>
                  <c:pt idx="34">
                    <c:v>5</c:v>
                  </c:pt>
                  <c:pt idx="35">
                    <c:v>6</c:v>
                  </c:pt>
                  <c:pt idx="36">
                    <c:v>7</c:v>
                  </c:pt>
                  <c:pt idx="37">
                    <c:v>8</c:v>
                  </c:pt>
                  <c:pt idx="38">
                    <c:v>9</c:v>
                  </c:pt>
                  <c:pt idx="39">
                    <c:v>10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13</c:v>
                  </c:pt>
                  <c:pt idx="43">
                    <c:v>14</c:v>
                  </c:pt>
                  <c:pt idx="44">
                    <c:v>15</c:v>
                  </c:pt>
                  <c:pt idx="45">
                    <c:v>16</c:v>
                  </c:pt>
                  <c:pt idx="46">
                    <c:v>17</c:v>
                  </c:pt>
                  <c:pt idx="47">
                    <c:v>18</c:v>
                  </c:pt>
                  <c:pt idx="48">
                    <c:v>19</c:v>
                  </c:pt>
                  <c:pt idx="49">
                    <c:v>20</c:v>
                  </c:pt>
                  <c:pt idx="50">
                    <c:v>21</c:v>
                  </c:pt>
                  <c:pt idx="51">
                    <c:v>22</c:v>
                  </c:pt>
                  <c:pt idx="52">
                    <c:v>23</c:v>
                  </c:pt>
                  <c:pt idx="53">
                    <c:v>24</c:v>
                  </c:pt>
                  <c:pt idx="54">
                    <c:v>25</c:v>
                  </c:pt>
                  <c:pt idx="55">
                    <c:v>26</c:v>
                  </c:pt>
                  <c:pt idx="56">
                    <c:v>27</c:v>
                  </c:pt>
                  <c:pt idx="57">
                    <c:v>28</c:v>
                  </c:pt>
                  <c:pt idx="58">
                    <c:v>29</c:v>
                  </c:pt>
                  <c:pt idx="59">
                    <c:v>30</c:v>
                  </c:pt>
                  <c:pt idx="60">
                    <c:v>31</c:v>
                  </c:pt>
                  <c:pt idx="61">
                    <c:v>1</c:v>
                  </c:pt>
                  <c:pt idx="62">
                    <c:v>2</c:v>
                  </c:pt>
                  <c:pt idx="63">
                    <c:v>3</c:v>
                  </c:pt>
                  <c:pt idx="64">
                    <c:v>4</c:v>
                  </c:pt>
                  <c:pt idx="65">
                    <c:v>5</c:v>
                  </c:pt>
                  <c:pt idx="66">
                    <c:v>6</c:v>
                  </c:pt>
                  <c:pt idx="67">
                    <c:v>7</c:v>
                  </c:pt>
                  <c:pt idx="68">
                    <c:v>8</c:v>
                  </c:pt>
                  <c:pt idx="69">
                    <c:v>9</c:v>
                  </c:pt>
                  <c:pt idx="70">
                    <c:v>10</c:v>
                  </c:pt>
                  <c:pt idx="71">
                    <c:v>11</c:v>
                  </c:pt>
                  <c:pt idx="72">
                    <c:v>12</c:v>
                  </c:pt>
                  <c:pt idx="73">
                    <c:v>13</c:v>
                  </c:pt>
                  <c:pt idx="74">
                    <c:v>14</c:v>
                  </c:pt>
                  <c:pt idx="75">
                    <c:v>15</c:v>
                  </c:pt>
                  <c:pt idx="76">
                    <c:v>16</c:v>
                  </c:pt>
                  <c:pt idx="77">
                    <c:v>17</c:v>
                  </c:pt>
                  <c:pt idx="78">
                    <c:v>18</c:v>
                  </c:pt>
                  <c:pt idx="79">
                    <c:v>19</c:v>
                  </c:pt>
                  <c:pt idx="80">
                    <c:v>20</c:v>
                  </c:pt>
                  <c:pt idx="81">
                    <c:v>21</c:v>
                  </c:pt>
                  <c:pt idx="82">
                    <c:v>22</c:v>
                  </c:pt>
                  <c:pt idx="83">
                    <c:v>23</c:v>
                  </c:pt>
                  <c:pt idx="84">
                    <c:v>24</c:v>
                  </c:pt>
                  <c:pt idx="85">
                    <c:v>25</c:v>
                  </c:pt>
                  <c:pt idx="86">
                    <c:v>26</c:v>
                  </c:pt>
                  <c:pt idx="87">
                    <c:v>27</c:v>
                  </c:pt>
                  <c:pt idx="88">
                    <c:v>28</c:v>
                  </c:pt>
                  <c:pt idx="89">
                    <c:v>29</c:v>
                  </c:pt>
                  <c:pt idx="90">
                    <c:v>30</c:v>
                  </c:pt>
                </c:lvl>
                <c:lvl>
                  <c:pt idx="0">
                    <c:v>September</c:v>
                  </c:pt>
                  <c:pt idx="30">
                    <c:v>October</c:v>
                  </c:pt>
                  <c:pt idx="61">
                    <c:v>November</c:v>
                  </c:pt>
                </c:lvl>
              </c:multiLvlStrCache>
            </c:multiLvlStrRef>
          </c:cat>
          <c:val>
            <c:numRef>
              <c:f>'Fuel vs. LMP'!$L$2:$L$92</c:f>
              <c:numCache>
                <c:formatCode>"$"#,##0.00_);[Red]\("$"#,##0.00\)</c:formatCode>
                <c:ptCount val="91"/>
                <c:pt idx="0">
                  <c:v>14.975999999999999</c:v>
                </c:pt>
                <c:pt idx="1">
                  <c:v>15.053999999999998</c:v>
                </c:pt>
                <c:pt idx="2">
                  <c:v>15.053999999999998</c:v>
                </c:pt>
                <c:pt idx="3">
                  <c:v>16.302</c:v>
                </c:pt>
                <c:pt idx="4">
                  <c:v>16.457999999999998</c:v>
                </c:pt>
                <c:pt idx="5">
                  <c:v>15.677999999999997</c:v>
                </c:pt>
                <c:pt idx="6">
                  <c:v>15.6</c:v>
                </c:pt>
                <c:pt idx="7">
                  <c:v>15.6</c:v>
                </c:pt>
                <c:pt idx="8">
                  <c:v>15.6</c:v>
                </c:pt>
                <c:pt idx="9">
                  <c:v>17.316000000000003</c:v>
                </c:pt>
                <c:pt idx="10">
                  <c:v>19.5</c:v>
                </c:pt>
                <c:pt idx="11">
                  <c:v>19.11</c:v>
                </c:pt>
                <c:pt idx="12">
                  <c:v>17.706</c:v>
                </c:pt>
                <c:pt idx="13">
                  <c:v>17.393999999999998</c:v>
                </c:pt>
                <c:pt idx="14">
                  <c:v>17.472000000000001</c:v>
                </c:pt>
                <c:pt idx="15">
                  <c:v>17.472000000000001</c:v>
                </c:pt>
                <c:pt idx="16">
                  <c:v>18.173999999999999</c:v>
                </c:pt>
                <c:pt idx="17">
                  <c:v>18.486000000000001</c:v>
                </c:pt>
                <c:pt idx="18">
                  <c:v>17.627999999999997</c:v>
                </c:pt>
                <c:pt idx="19">
                  <c:v>17.316000000000003</c:v>
                </c:pt>
                <c:pt idx="20">
                  <c:v>16.457999999999998</c:v>
                </c:pt>
                <c:pt idx="21">
                  <c:v>15.677999999999997</c:v>
                </c:pt>
                <c:pt idx="22">
                  <c:v>15.677999999999997</c:v>
                </c:pt>
                <c:pt idx="23">
                  <c:v>15.366</c:v>
                </c:pt>
                <c:pt idx="24">
                  <c:v>15.522</c:v>
                </c:pt>
                <c:pt idx="25">
                  <c:v>15.989999999999998</c:v>
                </c:pt>
                <c:pt idx="26">
                  <c:v>14.352</c:v>
                </c:pt>
                <c:pt idx="27">
                  <c:v>12.947999999999999</c:v>
                </c:pt>
                <c:pt idx="28">
                  <c:v>12.792</c:v>
                </c:pt>
                <c:pt idx="29">
                  <c:v>12.792</c:v>
                </c:pt>
                <c:pt idx="30">
                  <c:v>14.274000000000001</c:v>
                </c:pt>
                <c:pt idx="31">
                  <c:v>15.522</c:v>
                </c:pt>
                <c:pt idx="32">
                  <c:v>15.209999999999999</c:v>
                </c:pt>
                <c:pt idx="33">
                  <c:v>13.65</c:v>
                </c:pt>
                <c:pt idx="34">
                  <c:v>10.14</c:v>
                </c:pt>
                <c:pt idx="35">
                  <c:v>8.19</c:v>
                </c:pt>
                <c:pt idx="36">
                  <c:v>8.19</c:v>
                </c:pt>
                <c:pt idx="37">
                  <c:v>10.686</c:v>
                </c:pt>
                <c:pt idx="38">
                  <c:v>12.402000000000001</c:v>
                </c:pt>
                <c:pt idx="39">
                  <c:v>14.118</c:v>
                </c:pt>
                <c:pt idx="40">
                  <c:v>14.43</c:v>
                </c:pt>
                <c:pt idx="41">
                  <c:v>12.558</c:v>
                </c:pt>
                <c:pt idx="42">
                  <c:v>11.778</c:v>
                </c:pt>
                <c:pt idx="43">
                  <c:v>11.778</c:v>
                </c:pt>
                <c:pt idx="44">
                  <c:v>14.274000000000001</c:v>
                </c:pt>
                <c:pt idx="45">
                  <c:v>15.132</c:v>
                </c:pt>
                <c:pt idx="46">
                  <c:v>15.6</c:v>
                </c:pt>
                <c:pt idx="47">
                  <c:v>15.989999999999998</c:v>
                </c:pt>
                <c:pt idx="48">
                  <c:v>14.664</c:v>
                </c:pt>
                <c:pt idx="49">
                  <c:v>13.805999999999999</c:v>
                </c:pt>
                <c:pt idx="50">
                  <c:v>13.805999999999999</c:v>
                </c:pt>
                <c:pt idx="51">
                  <c:v>15.053999999999998</c:v>
                </c:pt>
                <c:pt idx="52">
                  <c:v>17.238</c:v>
                </c:pt>
                <c:pt idx="53">
                  <c:v>16.77</c:v>
                </c:pt>
                <c:pt idx="54">
                  <c:v>15.6</c:v>
                </c:pt>
                <c:pt idx="55">
                  <c:v>14.43</c:v>
                </c:pt>
                <c:pt idx="56">
                  <c:v>13.728</c:v>
                </c:pt>
                <c:pt idx="57">
                  <c:v>13.728</c:v>
                </c:pt>
                <c:pt idx="58">
                  <c:v>15.288</c:v>
                </c:pt>
                <c:pt idx="59">
                  <c:v>17.706</c:v>
                </c:pt>
                <c:pt idx="60">
                  <c:v>17.082000000000001</c:v>
                </c:pt>
                <c:pt idx="61">
                  <c:v>17.472000000000001</c:v>
                </c:pt>
                <c:pt idx="62">
                  <c:v>18.798000000000002</c:v>
                </c:pt>
                <c:pt idx="63">
                  <c:v>19.032</c:v>
                </c:pt>
                <c:pt idx="64">
                  <c:v>19.032</c:v>
                </c:pt>
                <c:pt idx="65">
                  <c:v>19.11</c:v>
                </c:pt>
                <c:pt idx="66">
                  <c:v>21.917999999999999</c:v>
                </c:pt>
                <c:pt idx="67">
                  <c:v>24.18</c:v>
                </c:pt>
                <c:pt idx="68">
                  <c:v>34.164000000000001</c:v>
                </c:pt>
                <c:pt idx="69">
                  <c:v>31.823999999999998</c:v>
                </c:pt>
                <c:pt idx="70">
                  <c:v>25.116</c:v>
                </c:pt>
                <c:pt idx="71">
                  <c:v>25.116</c:v>
                </c:pt>
                <c:pt idx="72">
                  <c:v>36.582000000000001</c:v>
                </c:pt>
                <c:pt idx="73">
                  <c:v>48.75</c:v>
                </c:pt>
                <c:pt idx="74">
                  <c:v>41.183999999999997</c:v>
                </c:pt>
                <c:pt idx="75">
                  <c:v>27.923999999999999</c:v>
                </c:pt>
                <c:pt idx="76">
                  <c:v>26.442</c:v>
                </c:pt>
                <c:pt idx="77">
                  <c:v>28.314</c:v>
                </c:pt>
                <c:pt idx="78">
                  <c:v>28.314</c:v>
                </c:pt>
                <c:pt idx="79">
                  <c:v>29.327999999999999</c:v>
                </c:pt>
                <c:pt idx="80">
                  <c:v>32.994</c:v>
                </c:pt>
                <c:pt idx="81">
                  <c:v>30.810000000000002</c:v>
                </c:pt>
                <c:pt idx="82">
                  <c:v>25.584</c:v>
                </c:pt>
                <c:pt idx="83">
                  <c:v>24.413999999999998</c:v>
                </c:pt>
                <c:pt idx="84">
                  <c:v>24.725999999999999</c:v>
                </c:pt>
                <c:pt idx="85">
                  <c:v>24.725999999999999</c:v>
                </c:pt>
                <c:pt idx="86">
                  <c:v>22.776</c:v>
                </c:pt>
                <c:pt idx="87">
                  <c:v>24.413999999999998</c:v>
                </c:pt>
                <c:pt idx="88">
                  <c:v>26.597999999999999</c:v>
                </c:pt>
                <c:pt idx="89">
                  <c:v>26.597999999999999</c:v>
                </c:pt>
                <c:pt idx="90">
                  <c:v>26.597999999999999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12-4D84-9717-2B2C2454CE8E}"/>
            </c:ext>
          </c:extLst>
        </c:ser>
        <c:ser>
          <c:idx val="6"/>
          <c:order val="2"/>
          <c:tx>
            <c:strRef>
              <c:f>'Fuel vs. LMP'!$G$1</c:f>
              <c:strCache>
                <c:ptCount val="1"/>
                <c:pt idx="0">
                  <c:v>2018 DA LMP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'Fuel vs. LMP'!$A$2:$B$92</c:f>
              <c:multiLvlStrCache>
                <c:ptCount val="9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1</c:v>
                  </c:pt>
                  <c:pt idx="31">
                    <c:v>2</c:v>
                  </c:pt>
                  <c:pt idx="32">
                    <c:v>3</c:v>
                  </c:pt>
                  <c:pt idx="33">
                    <c:v>4</c:v>
                  </c:pt>
                  <c:pt idx="34">
                    <c:v>5</c:v>
                  </c:pt>
                  <c:pt idx="35">
                    <c:v>6</c:v>
                  </c:pt>
                  <c:pt idx="36">
                    <c:v>7</c:v>
                  </c:pt>
                  <c:pt idx="37">
                    <c:v>8</c:v>
                  </c:pt>
                  <c:pt idx="38">
                    <c:v>9</c:v>
                  </c:pt>
                  <c:pt idx="39">
                    <c:v>10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13</c:v>
                  </c:pt>
                  <c:pt idx="43">
                    <c:v>14</c:v>
                  </c:pt>
                  <c:pt idx="44">
                    <c:v>15</c:v>
                  </c:pt>
                  <c:pt idx="45">
                    <c:v>16</c:v>
                  </c:pt>
                  <c:pt idx="46">
                    <c:v>17</c:v>
                  </c:pt>
                  <c:pt idx="47">
                    <c:v>18</c:v>
                  </c:pt>
                  <c:pt idx="48">
                    <c:v>19</c:v>
                  </c:pt>
                  <c:pt idx="49">
                    <c:v>20</c:v>
                  </c:pt>
                  <c:pt idx="50">
                    <c:v>21</c:v>
                  </c:pt>
                  <c:pt idx="51">
                    <c:v>22</c:v>
                  </c:pt>
                  <c:pt idx="52">
                    <c:v>23</c:v>
                  </c:pt>
                  <c:pt idx="53">
                    <c:v>24</c:v>
                  </c:pt>
                  <c:pt idx="54">
                    <c:v>25</c:v>
                  </c:pt>
                  <c:pt idx="55">
                    <c:v>26</c:v>
                  </c:pt>
                  <c:pt idx="56">
                    <c:v>27</c:v>
                  </c:pt>
                  <c:pt idx="57">
                    <c:v>28</c:v>
                  </c:pt>
                  <c:pt idx="58">
                    <c:v>29</c:v>
                  </c:pt>
                  <c:pt idx="59">
                    <c:v>30</c:v>
                  </c:pt>
                  <c:pt idx="60">
                    <c:v>31</c:v>
                  </c:pt>
                  <c:pt idx="61">
                    <c:v>1</c:v>
                  </c:pt>
                  <c:pt idx="62">
                    <c:v>2</c:v>
                  </c:pt>
                  <c:pt idx="63">
                    <c:v>3</c:v>
                  </c:pt>
                  <c:pt idx="64">
                    <c:v>4</c:v>
                  </c:pt>
                  <c:pt idx="65">
                    <c:v>5</c:v>
                  </c:pt>
                  <c:pt idx="66">
                    <c:v>6</c:v>
                  </c:pt>
                  <c:pt idx="67">
                    <c:v>7</c:v>
                  </c:pt>
                  <c:pt idx="68">
                    <c:v>8</c:v>
                  </c:pt>
                  <c:pt idx="69">
                    <c:v>9</c:v>
                  </c:pt>
                  <c:pt idx="70">
                    <c:v>10</c:v>
                  </c:pt>
                  <c:pt idx="71">
                    <c:v>11</c:v>
                  </c:pt>
                  <c:pt idx="72">
                    <c:v>12</c:v>
                  </c:pt>
                  <c:pt idx="73">
                    <c:v>13</c:v>
                  </c:pt>
                  <c:pt idx="74">
                    <c:v>14</c:v>
                  </c:pt>
                  <c:pt idx="75">
                    <c:v>15</c:v>
                  </c:pt>
                  <c:pt idx="76">
                    <c:v>16</c:v>
                  </c:pt>
                  <c:pt idx="77">
                    <c:v>17</c:v>
                  </c:pt>
                  <c:pt idx="78">
                    <c:v>18</c:v>
                  </c:pt>
                  <c:pt idx="79">
                    <c:v>19</c:v>
                  </c:pt>
                  <c:pt idx="80">
                    <c:v>20</c:v>
                  </c:pt>
                  <c:pt idx="81">
                    <c:v>21</c:v>
                  </c:pt>
                  <c:pt idx="82">
                    <c:v>22</c:v>
                  </c:pt>
                  <c:pt idx="83">
                    <c:v>23</c:v>
                  </c:pt>
                  <c:pt idx="84">
                    <c:v>24</c:v>
                  </c:pt>
                  <c:pt idx="85">
                    <c:v>25</c:v>
                  </c:pt>
                  <c:pt idx="86">
                    <c:v>26</c:v>
                  </c:pt>
                  <c:pt idx="87">
                    <c:v>27</c:v>
                  </c:pt>
                  <c:pt idx="88">
                    <c:v>28</c:v>
                  </c:pt>
                  <c:pt idx="89">
                    <c:v>29</c:v>
                  </c:pt>
                  <c:pt idx="90">
                    <c:v>30</c:v>
                  </c:pt>
                </c:lvl>
                <c:lvl>
                  <c:pt idx="0">
                    <c:v>September</c:v>
                  </c:pt>
                  <c:pt idx="30">
                    <c:v>October</c:v>
                  </c:pt>
                  <c:pt idx="61">
                    <c:v>November</c:v>
                  </c:pt>
                </c:lvl>
              </c:multiLvlStrCache>
            </c:multiLvlStrRef>
          </c:cat>
          <c:val>
            <c:numRef>
              <c:f>'Fuel vs. LMP'!$G$2:$G$92</c:f>
              <c:numCache>
                <c:formatCode>General</c:formatCode>
                <c:ptCount val="91"/>
                <c:pt idx="0">
                  <c:v>28.518333333000001</c:v>
                </c:pt>
                <c:pt idx="1">
                  <c:v>28.415833332999998</c:v>
                </c:pt>
                <c:pt idx="2">
                  <c:v>38.652083333</c:v>
                </c:pt>
                <c:pt idx="3">
                  <c:v>61.129166667</c:v>
                </c:pt>
                <c:pt idx="4">
                  <c:v>50.066666667</c:v>
                </c:pt>
                <c:pt idx="5">
                  <c:v>52.142083333000002</c:v>
                </c:pt>
                <c:pt idx="6">
                  <c:v>33.483333332999997</c:v>
                </c:pt>
                <c:pt idx="7">
                  <c:v>27.158750000000001</c:v>
                </c:pt>
                <c:pt idx="8">
                  <c:v>24.418333333</c:v>
                </c:pt>
                <c:pt idx="9">
                  <c:v>29.196666666999999</c:v>
                </c:pt>
                <c:pt idx="10">
                  <c:v>31.841249999999999</c:v>
                </c:pt>
                <c:pt idx="11">
                  <c:v>30.681666666999998</c:v>
                </c:pt>
                <c:pt idx="12">
                  <c:v>30.048749999999998</c:v>
                </c:pt>
                <c:pt idx="13">
                  <c:v>29.21125</c:v>
                </c:pt>
                <c:pt idx="14">
                  <c:v>30.811666667000001</c:v>
                </c:pt>
                <c:pt idx="15">
                  <c:v>33.952083332999997</c:v>
                </c:pt>
                <c:pt idx="16">
                  <c:v>41.376666667000002</c:v>
                </c:pt>
                <c:pt idx="17">
                  <c:v>40.842083332999998</c:v>
                </c:pt>
                <c:pt idx="18">
                  <c:v>32.795000000000002</c:v>
                </c:pt>
                <c:pt idx="19">
                  <c:v>34</c:v>
                </c:pt>
                <c:pt idx="20">
                  <c:v>38.465000000000003</c:v>
                </c:pt>
                <c:pt idx="21">
                  <c:v>39.222916667</c:v>
                </c:pt>
                <c:pt idx="22">
                  <c:v>27.265833333</c:v>
                </c:pt>
                <c:pt idx="23">
                  <c:v>26.768750000000001</c:v>
                </c:pt>
                <c:pt idx="24">
                  <c:v>28.605833333</c:v>
                </c:pt>
                <c:pt idx="25">
                  <c:v>36.210833332999997</c:v>
                </c:pt>
                <c:pt idx="26">
                  <c:v>29.572083332999998</c:v>
                </c:pt>
                <c:pt idx="27">
                  <c:v>31.243749999999999</c:v>
                </c:pt>
                <c:pt idx="28">
                  <c:v>27.13625</c:v>
                </c:pt>
                <c:pt idx="29">
                  <c:v>23.355</c:v>
                </c:pt>
                <c:pt idx="30">
                  <c:v>42.993749999999999</c:v>
                </c:pt>
                <c:pt idx="31">
                  <c:v>43.985833333000002</c:v>
                </c:pt>
                <c:pt idx="32">
                  <c:v>45.299166667000001</c:v>
                </c:pt>
                <c:pt idx="33">
                  <c:v>41.595416667000002</c:v>
                </c:pt>
                <c:pt idx="34">
                  <c:v>38.653333332999999</c:v>
                </c:pt>
                <c:pt idx="35">
                  <c:v>31.272083333000001</c:v>
                </c:pt>
                <c:pt idx="36">
                  <c:v>42.632083332999997</c:v>
                </c:pt>
                <c:pt idx="37">
                  <c:v>37.760833333000001</c:v>
                </c:pt>
                <c:pt idx="38">
                  <c:v>45.247500000000002</c:v>
                </c:pt>
                <c:pt idx="39">
                  <c:v>47.134999999999998</c:v>
                </c:pt>
                <c:pt idx="40">
                  <c:v>36.165833333000002</c:v>
                </c:pt>
                <c:pt idx="41">
                  <c:v>38.919166666999999</c:v>
                </c:pt>
                <c:pt idx="42">
                  <c:v>35.012500000000003</c:v>
                </c:pt>
                <c:pt idx="43">
                  <c:v>28.832916666999999</c:v>
                </c:pt>
                <c:pt idx="44">
                  <c:v>36.536250000000003</c:v>
                </c:pt>
                <c:pt idx="45">
                  <c:v>31.587916666999998</c:v>
                </c:pt>
                <c:pt idx="46">
                  <c:v>33.215000000000003</c:v>
                </c:pt>
                <c:pt idx="47">
                  <c:v>38.723750000000003</c:v>
                </c:pt>
                <c:pt idx="48">
                  <c:v>33.951666666999998</c:v>
                </c:pt>
                <c:pt idx="49">
                  <c:v>29.581250000000001</c:v>
                </c:pt>
                <c:pt idx="50">
                  <c:v>36.099166666999999</c:v>
                </c:pt>
                <c:pt idx="51">
                  <c:v>43.34375</c:v>
                </c:pt>
                <c:pt idx="52">
                  <c:v>43.734583333000003</c:v>
                </c:pt>
                <c:pt idx="53">
                  <c:v>47.694166666999998</c:v>
                </c:pt>
                <c:pt idx="54">
                  <c:v>43.947916667000001</c:v>
                </c:pt>
                <c:pt idx="55">
                  <c:v>38.731666666999999</c:v>
                </c:pt>
                <c:pt idx="56">
                  <c:v>38.52375</c:v>
                </c:pt>
                <c:pt idx="57">
                  <c:v>34.915416667000002</c:v>
                </c:pt>
                <c:pt idx="58">
                  <c:v>36.610833333000002</c:v>
                </c:pt>
                <c:pt idx="59">
                  <c:v>38.298333333000002</c:v>
                </c:pt>
                <c:pt idx="60">
                  <c:v>31.146666667000002</c:v>
                </c:pt>
                <c:pt idx="61">
                  <c:v>32.593333332999997</c:v>
                </c:pt>
                <c:pt idx="62">
                  <c:v>32.644583333</c:v>
                </c:pt>
                <c:pt idx="63">
                  <c:v>30.033333333000002</c:v>
                </c:pt>
                <c:pt idx="64">
                  <c:v>28.767600000000002</c:v>
                </c:pt>
                <c:pt idx="65">
                  <c:v>37.335833332999997</c:v>
                </c:pt>
                <c:pt idx="66">
                  <c:v>33.517916667000001</c:v>
                </c:pt>
                <c:pt idx="67">
                  <c:v>28.46</c:v>
                </c:pt>
                <c:pt idx="68">
                  <c:v>33.506666666999998</c:v>
                </c:pt>
                <c:pt idx="69">
                  <c:v>41.537916666999998</c:v>
                </c:pt>
                <c:pt idx="70">
                  <c:v>33.589166667000001</c:v>
                </c:pt>
                <c:pt idx="71">
                  <c:v>40.129166667</c:v>
                </c:pt>
                <c:pt idx="72">
                  <c:v>40.801250000000003</c:v>
                </c:pt>
                <c:pt idx="73">
                  <c:v>38.906666667000003</c:v>
                </c:pt>
                <c:pt idx="74">
                  <c:v>59.269583333</c:v>
                </c:pt>
                <c:pt idx="75">
                  <c:v>86.990833332999998</c:v>
                </c:pt>
                <c:pt idx="76">
                  <c:v>69.130416667000006</c:v>
                </c:pt>
                <c:pt idx="77">
                  <c:v>58.977083333000003</c:v>
                </c:pt>
                <c:pt idx="78">
                  <c:v>60.679166666999997</c:v>
                </c:pt>
                <c:pt idx="79">
                  <c:v>75.817083332999999</c:v>
                </c:pt>
                <c:pt idx="80">
                  <c:v>89.931250000000006</c:v>
                </c:pt>
                <c:pt idx="81">
                  <c:v>117.27375000000001</c:v>
                </c:pt>
                <c:pt idx="82">
                  <c:v>107.31541667</c:v>
                </c:pt>
                <c:pt idx="83">
                  <c:v>106.60958333000001</c:v>
                </c:pt>
                <c:pt idx="84">
                  <c:v>91.000833333000003</c:v>
                </c:pt>
                <c:pt idx="85">
                  <c:v>57.810833332999998</c:v>
                </c:pt>
                <c:pt idx="86">
                  <c:v>76.086666667000003</c:v>
                </c:pt>
                <c:pt idx="87">
                  <c:v>51.161666666999999</c:v>
                </c:pt>
                <c:pt idx="88">
                  <c:v>53.459166666999998</c:v>
                </c:pt>
                <c:pt idx="89">
                  <c:v>53.215833332999999</c:v>
                </c:pt>
                <c:pt idx="90">
                  <c:v>57.629583332999999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12-4D84-9717-2B2C2454CE8E}"/>
            </c:ext>
          </c:extLst>
        </c:ser>
        <c:ser>
          <c:idx val="7"/>
          <c:order val="3"/>
          <c:tx>
            <c:strRef>
              <c:f>'Fuel vs. LMP'!$H$1</c:f>
              <c:strCache>
                <c:ptCount val="1"/>
                <c:pt idx="0">
                  <c:v>2019 DA LMP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'Fuel vs. LMP'!$A$2:$B$92</c:f>
              <c:multiLvlStrCache>
                <c:ptCount val="91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1</c:v>
                  </c:pt>
                  <c:pt idx="31">
                    <c:v>2</c:v>
                  </c:pt>
                  <c:pt idx="32">
                    <c:v>3</c:v>
                  </c:pt>
                  <c:pt idx="33">
                    <c:v>4</c:v>
                  </c:pt>
                  <c:pt idx="34">
                    <c:v>5</c:v>
                  </c:pt>
                  <c:pt idx="35">
                    <c:v>6</c:v>
                  </c:pt>
                  <c:pt idx="36">
                    <c:v>7</c:v>
                  </c:pt>
                  <c:pt idx="37">
                    <c:v>8</c:v>
                  </c:pt>
                  <c:pt idx="38">
                    <c:v>9</c:v>
                  </c:pt>
                  <c:pt idx="39">
                    <c:v>10</c:v>
                  </c:pt>
                  <c:pt idx="40">
                    <c:v>11</c:v>
                  </c:pt>
                  <c:pt idx="41">
                    <c:v>12</c:v>
                  </c:pt>
                  <c:pt idx="42">
                    <c:v>13</c:v>
                  </c:pt>
                  <c:pt idx="43">
                    <c:v>14</c:v>
                  </c:pt>
                  <c:pt idx="44">
                    <c:v>15</c:v>
                  </c:pt>
                  <c:pt idx="45">
                    <c:v>16</c:v>
                  </c:pt>
                  <c:pt idx="46">
                    <c:v>17</c:v>
                  </c:pt>
                  <c:pt idx="47">
                    <c:v>18</c:v>
                  </c:pt>
                  <c:pt idx="48">
                    <c:v>19</c:v>
                  </c:pt>
                  <c:pt idx="49">
                    <c:v>20</c:v>
                  </c:pt>
                  <c:pt idx="50">
                    <c:v>21</c:v>
                  </c:pt>
                  <c:pt idx="51">
                    <c:v>22</c:v>
                  </c:pt>
                  <c:pt idx="52">
                    <c:v>23</c:v>
                  </c:pt>
                  <c:pt idx="53">
                    <c:v>24</c:v>
                  </c:pt>
                  <c:pt idx="54">
                    <c:v>25</c:v>
                  </c:pt>
                  <c:pt idx="55">
                    <c:v>26</c:v>
                  </c:pt>
                  <c:pt idx="56">
                    <c:v>27</c:v>
                  </c:pt>
                  <c:pt idx="57">
                    <c:v>28</c:v>
                  </c:pt>
                  <c:pt idx="58">
                    <c:v>29</c:v>
                  </c:pt>
                  <c:pt idx="59">
                    <c:v>30</c:v>
                  </c:pt>
                  <c:pt idx="60">
                    <c:v>31</c:v>
                  </c:pt>
                  <c:pt idx="61">
                    <c:v>1</c:v>
                  </c:pt>
                  <c:pt idx="62">
                    <c:v>2</c:v>
                  </c:pt>
                  <c:pt idx="63">
                    <c:v>3</c:v>
                  </c:pt>
                  <c:pt idx="64">
                    <c:v>4</c:v>
                  </c:pt>
                  <c:pt idx="65">
                    <c:v>5</c:v>
                  </c:pt>
                  <c:pt idx="66">
                    <c:v>6</c:v>
                  </c:pt>
                  <c:pt idx="67">
                    <c:v>7</c:v>
                  </c:pt>
                  <c:pt idx="68">
                    <c:v>8</c:v>
                  </c:pt>
                  <c:pt idx="69">
                    <c:v>9</c:v>
                  </c:pt>
                  <c:pt idx="70">
                    <c:v>10</c:v>
                  </c:pt>
                  <c:pt idx="71">
                    <c:v>11</c:v>
                  </c:pt>
                  <c:pt idx="72">
                    <c:v>12</c:v>
                  </c:pt>
                  <c:pt idx="73">
                    <c:v>13</c:v>
                  </c:pt>
                  <c:pt idx="74">
                    <c:v>14</c:v>
                  </c:pt>
                  <c:pt idx="75">
                    <c:v>15</c:v>
                  </c:pt>
                  <c:pt idx="76">
                    <c:v>16</c:v>
                  </c:pt>
                  <c:pt idx="77">
                    <c:v>17</c:v>
                  </c:pt>
                  <c:pt idx="78">
                    <c:v>18</c:v>
                  </c:pt>
                  <c:pt idx="79">
                    <c:v>19</c:v>
                  </c:pt>
                  <c:pt idx="80">
                    <c:v>20</c:v>
                  </c:pt>
                  <c:pt idx="81">
                    <c:v>21</c:v>
                  </c:pt>
                  <c:pt idx="82">
                    <c:v>22</c:v>
                  </c:pt>
                  <c:pt idx="83">
                    <c:v>23</c:v>
                  </c:pt>
                  <c:pt idx="84">
                    <c:v>24</c:v>
                  </c:pt>
                  <c:pt idx="85">
                    <c:v>25</c:v>
                  </c:pt>
                  <c:pt idx="86">
                    <c:v>26</c:v>
                  </c:pt>
                  <c:pt idx="87">
                    <c:v>27</c:v>
                  </c:pt>
                  <c:pt idx="88">
                    <c:v>28</c:v>
                  </c:pt>
                  <c:pt idx="89">
                    <c:v>29</c:v>
                  </c:pt>
                  <c:pt idx="90">
                    <c:v>30</c:v>
                  </c:pt>
                </c:lvl>
                <c:lvl>
                  <c:pt idx="0">
                    <c:v>September</c:v>
                  </c:pt>
                  <c:pt idx="30">
                    <c:v>October</c:v>
                  </c:pt>
                  <c:pt idx="61">
                    <c:v>November</c:v>
                  </c:pt>
                </c:lvl>
              </c:multiLvlStrCache>
            </c:multiLvlStrRef>
          </c:cat>
          <c:val>
            <c:numRef>
              <c:f>'Fuel vs. LMP'!$H$2:$H$92</c:f>
              <c:numCache>
                <c:formatCode>General</c:formatCode>
                <c:ptCount val="91"/>
                <c:pt idx="0">
                  <c:v>19.505416666999999</c:v>
                </c:pt>
                <c:pt idx="1">
                  <c:v>20.962499999999999</c:v>
                </c:pt>
                <c:pt idx="2">
                  <c:v>21.196666666999999</c:v>
                </c:pt>
                <c:pt idx="3">
                  <c:v>23.189166666999999</c:v>
                </c:pt>
                <c:pt idx="4">
                  <c:v>20.0275</c:v>
                </c:pt>
                <c:pt idx="5">
                  <c:v>20.762499999999999</c:v>
                </c:pt>
                <c:pt idx="6">
                  <c:v>18.128333333</c:v>
                </c:pt>
                <c:pt idx="7">
                  <c:v>17.8675</c:v>
                </c:pt>
                <c:pt idx="8">
                  <c:v>20.620416667000001</c:v>
                </c:pt>
                <c:pt idx="9">
                  <c:v>23.364999999999998</c:v>
                </c:pt>
                <c:pt idx="10">
                  <c:v>29.1675</c:v>
                </c:pt>
                <c:pt idx="11">
                  <c:v>25.94</c:v>
                </c:pt>
                <c:pt idx="12">
                  <c:v>22.62875</c:v>
                </c:pt>
                <c:pt idx="13">
                  <c:v>19.391249999999999</c:v>
                </c:pt>
                <c:pt idx="14">
                  <c:v>22.068750000000001</c:v>
                </c:pt>
                <c:pt idx="15">
                  <c:v>22.885416667000001</c:v>
                </c:pt>
                <c:pt idx="16">
                  <c:v>22.017499999999998</c:v>
                </c:pt>
                <c:pt idx="17">
                  <c:v>22.65625</c:v>
                </c:pt>
                <c:pt idx="18">
                  <c:v>22.531666667</c:v>
                </c:pt>
                <c:pt idx="19">
                  <c:v>21.974166666999999</c:v>
                </c:pt>
                <c:pt idx="20">
                  <c:v>21.695</c:v>
                </c:pt>
                <c:pt idx="21">
                  <c:v>21.279583333000001</c:v>
                </c:pt>
                <c:pt idx="22">
                  <c:v>24.280833333</c:v>
                </c:pt>
                <c:pt idx="23">
                  <c:v>19.971666667000001</c:v>
                </c:pt>
                <c:pt idx="24">
                  <c:v>20.02</c:v>
                </c:pt>
                <c:pt idx="25">
                  <c:v>18.975000000000001</c:v>
                </c:pt>
                <c:pt idx="26">
                  <c:v>18.487916667</c:v>
                </c:pt>
                <c:pt idx="27">
                  <c:v>15.70875</c:v>
                </c:pt>
                <c:pt idx="28">
                  <c:v>16.350000000000001</c:v>
                </c:pt>
                <c:pt idx="29">
                  <c:v>20.440416667000001</c:v>
                </c:pt>
                <c:pt idx="30">
                  <c:v>21.53</c:v>
                </c:pt>
                <c:pt idx="31">
                  <c:v>27.690833333</c:v>
                </c:pt>
                <c:pt idx="32">
                  <c:v>25.390416667</c:v>
                </c:pt>
                <c:pt idx="33">
                  <c:v>21.05875</c:v>
                </c:pt>
                <c:pt idx="34">
                  <c:v>15.897083332999999</c:v>
                </c:pt>
                <c:pt idx="35">
                  <c:v>13.94375</c:v>
                </c:pt>
                <c:pt idx="36">
                  <c:v>22.763333332999999</c:v>
                </c:pt>
                <c:pt idx="37">
                  <c:v>21.445</c:v>
                </c:pt>
                <c:pt idx="38">
                  <c:v>22.685833333000001</c:v>
                </c:pt>
                <c:pt idx="39">
                  <c:v>21.73</c:v>
                </c:pt>
                <c:pt idx="40">
                  <c:v>24.037916667000001</c:v>
                </c:pt>
                <c:pt idx="41">
                  <c:v>20.888333332999999</c:v>
                </c:pt>
                <c:pt idx="42">
                  <c:v>18.573333333000001</c:v>
                </c:pt>
                <c:pt idx="43">
                  <c:v>18.353750000000002</c:v>
                </c:pt>
                <c:pt idx="44">
                  <c:v>19.061666667000001</c:v>
                </c:pt>
                <c:pt idx="45">
                  <c:v>19.96125</c:v>
                </c:pt>
                <c:pt idx="46">
                  <c:v>21.143750000000001</c:v>
                </c:pt>
                <c:pt idx="47">
                  <c:v>19.181249999999999</c:v>
                </c:pt>
                <c:pt idx="48">
                  <c:v>20.522083333000001</c:v>
                </c:pt>
                <c:pt idx="49">
                  <c:v>21.287500000000001</c:v>
                </c:pt>
                <c:pt idx="50">
                  <c:v>20.993333332999999</c:v>
                </c:pt>
                <c:pt idx="51">
                  <c:v>22.992083333</c:v>
                </c:pt>
                <c:pt idx="52">
                  <c:v>18.780833333</c:v>
                </c:pt>
                <c:pt idx="53">
                  <c:v>19.793333333</c:v>
                </c:pt>
                <c:pt idx="54">
                  <c:v>21.240416667000002</c:v>
                </c:pt>
                <c:pt idx="55">
                  <c:v>16.650416666999998</c:v>
                </c:pt>
                <c:pt idx="56">
                  <c:v>18.784583333</c:v>
                </c:pt>
                <c:pt idx="57">
                  <c:v>22.346250000000001</c:v>
                </c:pt>
                <c:pt idx="58">
                  <c:v>21.405416667000001</c:v>
                </c:pt>
                <c:pt idx="59">
                  <c:v>21.448333333000001</c:v>
                </c:pt>
                <c:pt idx="60">
                  <c:v>21.549583333000001</c:v>
                </c:pt>
                <c:pt idx="61">
                  <c:v>19.723333332999999</c:v>
                </c:pt>
                <c:pt idx="62">
                  <c:v>20.425416667</c:v>
                </c:pt>
                <c:pt idx="63">
                  <c:v>22.0076</c:v>
                </c:pt>
                <c:pt idx="64">
                  <c:v>28.182083333000001</c:v>
                </c:pt>
                <c:pt idx="65">
                  <c:v>23</c:v>
                </c:pt>
                <c:pt idx="66">
                  <c:v>22.075833332999999</c:v>
                </c:pt>
                <c:pt idx="67">
                  <c:v>32.972499999999997</c:v>
                </c:pt>
                <c:pt idx="68">
                  <c:v>39.301666666999999</c:v>
                </c:pt>
                <c:pt idx="69">
                  <c:v>31.915416666999999</c:v>
                </c:pt>
                <c:pt idx="70">
                  <c:v>26.619583333000001</c:v>
                </c:pt>
                <c:pt idx="71">
                  <c:v>28.350833333000001</c:v>
                </c:pt>
                <c:pt idx="72">
                  <c:v>37.378749999999997</c:v>
                </c:pt>
                <c:pt idx="73">
                  <c:v>56.708333332999999</c:v>
                </c:pt>
                <c:pt idx="74">
                  <c:v>49.138750000000002</c:v>
                </c:pt>
                <c:pt idx="75">
                  <c:v>30.054166667000001</c:v>
                </c:pt>
                <c:pt idx="76">
                  <c:v>32.514583332999997</c:v>
                </c:pt>
                <c:pt idx="77">
                  <c:v>34.792916667</c:v>
                </c:pt>
                <c:pt idx="78">
                  <c:v>40.117916667000003</c:v>
                </c:pt>
                <c:pt idx="79">
                  <c:v>44.598333332999999</c:v>
                </c:pt>
                <c:pt idx="80">
                  <c:v>43.837916667000002</c:v>
                </c:pt>
                <c:pt idx="81">
                  <c:v>35.452916666999997</c:v>
                </c:pt>
                <c:pt idx="82">
                  <c:v>30.560833333000001</c:v>
                </c:pt>
                <c:pt idx="83">
                  <c:v>29.551666666999999</c:v>
                </c:pt>
                <c:pt idx="84">
                  <c:v>38.838333333000001</c:v>
                </c:pt>
                <c:pt idx="85">
                  <c:v>33.753333333</c:v>
                </c:pt>
                <c:pt idx="86">
                  <c:v>29.629166667</c:v>
                </c:pt>
                <c:pt idx="87">
                  <c:v>31.116250000000001</c:v>
                </c:pt>
                <c:pt idx="88">
                  <c:v>23.393333333000001</c:v>
                </c:pt>
                <c:pt idx="89">
                  <c:v>25.335833333</c:v>
                </c:pt>
                <c:pt idx="90">
                  <c:v>27.682083333000001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12-4D84-9717-2B2C2454C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1675408"/>
        <c:axId val="1041673768"/>
      </c:lineChart>
      <c:catAx>
        <c:axId val="10416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673768"/>
        <c:crosses val="autoZero"/>
        <c:auto val="1"/>
        <c:lblAlgn val="ctr"/>
        <c:lblOffset val="100"/>
        <c:noMultiLvlLbl val="0"/>
      </c:catAx>
      <c:valAx>
        <c:axId val="1041673768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($/MWh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6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B436C-7F1E-4D73-A5D6-84D3CB5D3E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31944-FDE8-4CA3-8AD9-D7D2B4569D73}" type="datetimeFigureOut">
              <a:rPr lang="en-US" smtClean="0"/>
              <a:t>4/1/2020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8320" cy="418338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74625">
              <a:buFont typeface="Arial" panose="020B0604020202020204" pitchFamily="34" charset="0"/>
              <a:buChar char="•"/>
            </a:pPr>
            <a:endParaRPr lang="en-US" sz="1100" kern="1200" dirty="0" smtClean="0">
              <a:solidFill>
                <a:schemeClr val="tx1"/>
              </a:solidFill>
              <a:effectLst/>
            </a:endParaRPr>
          </a:p>
          <a:p>
            <a:pPr indent="174625">
              <a:buFont typeface="Arial" panose="020B0604020202020204" pitchFamily="34" charset="0"/>
              <a:buChar char="•"/>
            </a:pPr>
            <a:endParaRPr lang="en-US" sz="11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530677A1-BB48-42A6-9D40-5F3F87EA9D2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00" lvl="1" indent="-171400" defTabSz="920882">
              <a:buFont typeface="Arial" panose="020B0604020202020204" pitchFamily="34" charset="0"/>
              <a:buChar char="•"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C2130165-56A7-42FB-8A3F-6BB95242E27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0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C2130165-56A7-42FB-8A3F-6BB95242E27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25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15FE155A-2D4D-4E76-9739-BAA36C88392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3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00" lvl="1" indent="-171400" defTabSz="920882">
              <a:buFont typeface="Arial" panose="020B0604020202020204" pitchFamily="34" charset="0"/>
              <a:buChar char="•"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C2130165-56A7-42FB-8A3F-6BB95242E27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76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00" lvl="1" indent="-171400" defTabSz="920882">
              <a:buFont typeface="Arial" panose="020B0604020202020204" pitchFamily="34" charset="0"/>
              <a:buChar char="•"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C2130165-56A7-42FB-8A3F-6BB95242E27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450" lvl="1" indent="-114300">
              <a:buFont typeface="Arial" panose="020B0604020202020204" pitchFamily="34" charset="0"/>
              <a:buChar char="•"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450" lvl="1" indent="-114300">
              <a:buFont typeface="Arial" panose="020B0604020202020204" pitchFamily="34" charset="0"/>
              <a:buChar char="•"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1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99760" cy="45758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-114300" defTabSz="881390">
              <a:tabLst>
                <a:tab pos="571500" algn="l"/>
              </a:tabLst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047875"/>
            <a:ext cx="701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056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99760" cy="45758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50" marR="0" lvl="0" indent="-171450" algn="l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71500" algn="l"/>
              </a:tabLst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530677A1-BB48-42A6-9D40-5F3F87EA9D2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047875"/>
            <a:ext cx="701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1" indent="0" defTabSz="88139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>
                <a:tab pos="571500" algn="l"/>
              </a:tabLst>
              <a:defRPr/>
            </a:pPr>
            <a:endParaRPr lang="en-US" sz="11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8738" lvl="2" defTabSz="897301"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1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530677A1-BB48-42A6-9D40-5F3F87EA9D2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/>
          <a:lstStyle/>
          <a:p>
            <a:fld id="{530677A1-BB48-42A6-9D40-5F3F87EA9D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9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366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9" name="Picture 8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13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INTERNAL USE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0/02/2019-fall-quarterly-markets-report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Dave Naughton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Manager, Surveillance &amp; Analysis, IMM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Internal Market Monitor (IMM) </a:t>
            </a:r>
            <a:r>
              <a:rPr lang="en-US" dirty="0"/>
              <a:t>Quarterly </a:t>
            </a:r>
            <a:r>
              <a:rPr lang="en-US" dirty="0" smtClean="0"/>
              <a:t>Markets </a:t>
            </a:r>
            <a:r>
              <a:rPr lang="en-US" dirty="0"/>
              <a:t>Performance Report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89002" y="262268"/>
            <a:ext cx="5559552" cy="304800"/>
          </a:xfrm>
        </p:spPr>
        <p:txBody>
          <a:bodyPr/>
          <a:lstStyle/>
          <a:p>
            <a:r>
              <a:rPr lang="en-US" dirty="0" smtClean="0"/>
              <a:t>April 7, 2020| NEPOOL Markets Committee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89002" y="3429000"/>
            <a:ext cx="5559552" cy="8677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Fall 2019 Report Highlights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September – November 2019 </a:t>
            </a:r>
            <a:r>
              <a:rPr lang="en-US" sz="1400" dirty="0"/>
              <a:t>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4039859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hlinkClick r:id="rId3"/>
              </a:rPr>
              <a:t>Link to full report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199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Lower NCPC costs driven by </a:t>
            </a:r>
            <a:r>
              <a:rPr lang="en-US" dirty="0" smtClean="0"/>
              <a:t>decreased economic payments; consistent with lower gas and energy prices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6497641"/>
            <a:ext cx="533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Seasons:  Winter: Dec-Feb     Spring: Mar-May     Summer: Jun-Aug     </a:t>
            </a:r>
            <a:r>
              <a:rPr lang="en-US" sz="1200" b="1" dirty="0"/>
              <a:t>Fall: Sep-Nov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2062"/>
            <a:ext cx="807381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Second quarter of FCA10; lower clearing prices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7720" y="1143000"/>
            <a:ext cx="749808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FCA 10 prices: $7.03/kW-month for all New England resources and Quebec imports; $6.26/kW-month for New York imports, $4.00/kW-month for New Brunswick imports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6497641"/>
            <a:ext cx="533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Seasons:  Winter: Dec-Feb     Spring: Mar-May     Summer: Jun-Aug     </a:t>
            </a:r>
            <a:r>
              <a:rPr lang="en-US" sz="1200" b="1" dirty="0"/>
              <a:t>Fall: Sep-Nov     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46" y="1650825"/>
            <a:ext cx="7490953" cy="452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2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First “out-month” auctions under FTR Balance of Planning Period (BoPP) rules held from September</a:t>
            </a:r>
            <a:endParaRPr lang="en-US" sz="32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0" y="1403991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Monthly On-peak FTR MWs by Auction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5601"/>
            <a:ext cx="6477000" cy="43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5518927" y="3088060"/>
            <a:ext cx="838200" cy="3810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85727" y="1219200"/>
            <a:ext cx="2329673" cy="50292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 dirty="0" smtClean="0">
              <a:solidFill>
                <a:srgbClr val="000000"/>
              </a:solidFill>
            </a:endParaRPr>
          </a:p>
          <a:p>
            <a:r>
              <a:rPr lang="en-US" sz="1000" b="1" dirty="0" smtClean="0">
                <a:solidFill>
                  <a:srgbClr val="000000"/>
                </a:solidFill>
              </a:rPr>
              <a:t>Activity </a:t>
            </a:r>
          </a:p>
          <a:p>
            <a:r>
              <a:rPr lang="en-US" sz="1000" dirty="0" smtClean="0">
                <a:solidFill>
                  <a:srgbClr val="000000"/>
                </a:solidFill>
              </a:rPr>
              <a:t>Out-month </a:t>
            </a:r>
            <a:r>
              <a:rPr lang="en-US" sz="1000" dirty="0">
                <a:solidFill>
                  <a:srgbClr val="000000"/>
                </a:solidFill>
              </a:rPr>
              <a:t>volumes totaled 1,197 MW for November and 2,638 MW for </a:t>
            </a:r>
            <a:r>
              <a:rPr lang="en-US" sz="1000" dirty="0" smtClean="0">
                <a:solidFill>
                  <a:srgbClr val="000000"/>
                </a:solidFill>
              </a:rPr>
              <a:t>December (on-peak and off-peak), representing 2-4% of total volumes. </a:t>
            </a:r>
            <a:r>
              <a:rPr lang="en-US" sz="1000" dirty="0">
                <a:solidFill>
                  <a:srgbClr val="000000"/>
                </a:solidFill>
              </a:rPr>
              <a:t>Between eight and eleven </a:t>
            </a:r>
            <a:r>
              <a:rPr lang="en-US" sz="1000" dirty="0" smtClean="0">
                <a:solidFill>
                  <a:srgbClr val="000000"/>
                </a:solidFill>
              </a:rPr>
              <a:t>companies participated </a:t>
            </a:r>
            <a:r>
              <a:rPr lang="en-US" sz="1000" dirty="0">
                <a:solidFill>
                  <a:srgbClr val="000000"/>
                </a:solidFill>
              </a:rPr>
              <a:t>in the out-month auctions that occurred in Fall 2019.</a:t>
            </a: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r>
              <a:rPr lang="en-US" sz="1000" b="1" dirty="0" smtClean="0">
                <a:solidFill>
                  <a:srgbClr val="000000"/>
                </a:solidFill>
              </a:rPr>
              <a:t>Further Background</a:t>
            </a:r>
            <a:endParaRPr lang="en-US" sz="1000" b="1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000000"/>
                </a:solidFill>
              </a:rPr>
              <a:t>On September 17, 2019, the </a:t>
            </a:r>
            <a:r>
              <a:rPr lang="en-US" sz="1000" dirty="0" smtClean="0">
                <a:solidFill>
                  <a:srgbClr val="000000"/>
                </a:solidFill>
              </a:rPr>
              <a:t>BoPP project was </a:t>
            </a:r>
            <a:r>
              <a:rPr lang="en-US" sz="1000" dirty="0">
                <a:solidFill>
                  <a:srgbClr val="000000"/>
                </a:solidFill>
              </a:rPr>
              <a:t>implemented. 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000000"/>
                </a:solidFill>
              </a:rPr>
              <a:t>Prior to BoPP, participants could only buy or sell FTRs for a </a:t>
            </a:r>
            <a:r>
              <a:rPr lang="en-US" sz="1000" dirty="0" smtClean="0">
                <a:solidFill>
                  <a:srgbClr val="000000"/>
                </a:solidFill>
              </a:rPr>
              <a:t>given </a:t>
            </a:r>
            <a:r>
              <a:rPr lang="en-US" sz="1000" dirty="0">
                <a:solidFill>
                  <a:srgbClr val="000000"/>
                </a:solidFill>
              </a:rPr>
              <a:t>month </a:t>
            </a:r>
            <a:r>
              <a:rPr lang="en-US" sz="1000" dirty="0" smtClean="0">
                <a:solidFill>
                  <a:srgbClr val="000000"/>
                </a:solidFill>
              </a:rPr>
              <a:t>during the prior month (“</a:t>
            </a:r>
            <a:r>
              <a:rPr lang="en-US" sz="1000" dirty="0">
                <a:solidFill>
                  <a:srgbClr val="000000"/>
                </a:solidFill>
              </a:rPr>
              <a:t>prompt-month”). 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000000"/>
                </a:solidFill>
              </a:rPr>
              <a:t>BoPP allows participants to buy and sell monthly FTRs positions over the remainder of the year before the “prompt-month” auctions take place, known as “out-month” auctions. </a:t>
            </a:r>
            <a:r>
              <a:rPr lang="en-US" sz="1000" dirty="0" smtClean="0">
                <a:solidFill>
                  <a:srgbClr val="000000"/>
                </a:solidFill>
              </a:rPr>
              <a:t>The </a:t>
            </a:r>
            <a:r>
              <a:rPr lang="en-US" sz="1000" dirty="0">
                <a:solidFill>
                  <a:srgbClr val="000000"/>
                </a:solidFill>
              </a:rPr>
              <a:t>out-month auctions don’t make </a:t>
            </a:r>
            <a:r>
              <a:rPr lang="en-US" sz="1000" dirty="0" smtClean="0">
                <a:solidFill>
                  <a:srgbClr val="000000"/>
                </a:solidFill>
              </a:rPr>
              <a:t>additional </a:t>
            </a:r>
            <a:r>
              <a:rPr lang="en-US" sz="1000" dirty="0">
                <a:solidFill>
                  <a:srgbClr val="000000"/>
                </a:solidFill>
              </a:rPr>
              <a:t>network </a:t>
            </a:r>
            <a:r>
              <a:rPr lang="en-US" sz="1000" dirty="0" smtClean="0">
                <a:solidFill>
                  <a:srgbClr val="000000"/>
                </a:solidFill>
              </a:rPr>
              <a:t>capacity available. However, FTRs can still be purchased in out-month </a:t>
            </a:r>
            <a:r>
              <a:rPr lang="en-US" sz="1000" dirty="0">
                <a:solidFill>
                  <a:srgbClr val="000000"/>
                </a:solidFill>
              </a:rPr>
              <a:t>auctions </a:t>
            </a:r>
            <a:r>
              <a:rPr lang="en-US" sz="1000" dirty="0" smtClean="0">
                <a:solidFill>
                  <a:srgbClr val="000000"/>
                </a:solidFill>
              </a:rPr>
              <a:t>for paths </a:t>
            </a:r>
            <a:r>
              <a:rPr lang="en-US" sz="1000" dirty="0">
                <a:solidFill>
                  <a:srgbClr val="000000"/>
                </a:solidFill>
              </a:rPr>
              <a:t>that weren’t completely subscribed in the second annual auction, as the result of counterflow FTR purchases, or as the result of FTR sales.  </a:t>
            </a:r>
            <a:endParaRPr lang="en-US" sz="1000" dirty="0" smtClean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endCxn id="15" idx="7"/>
          </p:cNvCxnSpPr>
          <p:nvPr/>
        </p:nvCxnSpPr>
        <p:spPr>
          <a:xfrm flipH="1">
            <a:off x="6234375" y="1792660"/>
            <a:ext cx="351352" cy="1351196"/>
          </a:xfrm>
          <a:prstGeom prst="straightConnector1">
            <a:avLst/>
          </a:prstGeom>
          <a:ln w="6350">
            <a:solidFill>
              <a:sysClr val="windowText" lastClr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1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Further Breakdown of Economic NCPC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Economic NCPC by Category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6497641"/>
            <a:ext cx="533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Seasons:  Winter: Dec-Feb     Spring: Mar-May     Summer: Jun-Aug     </a:t>
            </a:r>
            <a:r>
              <a:rPr lang="en-US" sz="1200" b="1" dirty="0"/>
              <a:t>Fall: Sep-Nov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771186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Dispatch Lost Opportunity Cost  NCPC by Fuel Type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6497641"/>
            <a:ext cx="533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Seasons:  Winter: Dec-Feb     Spring: Mar-May     Summer: Jun-Aug     </a:t>
            </a:r>
            <a:r>
              <a:rPr lang="en-US" sz="1200" b="1" dirty="0"/>
              <a:t>Fall: Sep-Nov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3000"/>
            <a:ext cx="7708392" cy="51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Summary for </a:t>
            </a:r>
            <a:r>
              <a:rPr lang="en-US" dirty="0" smtClean="0"/>
              <a:t>Fall 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038998"/>
            <a:ext cx="8229600" cy="51816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/>
              <a:t>Wholesale market costs totaled </a:t>
            </a:r>
            <a:r>
              <a:rPr lang="en-US" sz="2200" dirty="0" smtClean="0"/>
              <a:t>$1.52bn, a 38% decrease (down $0.91bn) compared to $2.43bn in Fall 2018.</a:t>
            </a: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r>
              <a:rPr lang="en-US" sz="1900" dirty="0" smtClean="0"/>
              <a:t>Both energy and capacity market costs decreased significantly.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200" dirty="0"/>
              <a:t>Large decrease in energy costs, down by 47% (totaled $746m, down by $655m), due to a decrease in natural gas prices, lower loads and higher nuclear availability.</a:t>
            </a: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r>
              <a:rPr lang="en-US" sz="1900" dirty="0"/>
              <a:t>Avg. day-ahead and real-time Hub LMPs were $24.69/MWh and $24.98/MWh;  43% and 45% lower, respectively. </a:t>
            </a: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r>
              <a:rPr lang="en-US" sz="1900" dirty="0"/>
              <a:t>Avg. natural gas price was $2.44/MMBtu (or $19/MWh assuming a 7,800 Btu/kWh heat rate), down 42% on the Fall 2018 avg. price of $4.21/MMBtu (or $33/MWh). </a:t>
            </a:r>
          </a:p>
          <a:p>
            <a:pPr marL="1200150" lvl="3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00" dirty="0" smtClean="0"/>
              <a:t>Henry and Marcellus gas prices also down (~30-40%) and New England pipeline demand down by ~20%.</a:t>
            </a:r>
            <a:endParaRPr lang="en-US" sz="1800" dirty="0"/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r>
              <a:rPr lang="en-US" sz="1900" dirty="0" smtClean="0"/>
              <a:t>Avg</a:t>
            </a:r>
            <a:r>
              <a:rPr lang="en-US" sz="1900" dirty="0"/>
              <a:t>. hourly load of </a:t>
            </a:r>
            <a:r>
              <a:rPr lang="en-US" sz="1900" dirty="0" smtClean="0"/>
              <a:t>12,551 </a:t>
            </a:r>
            <a:r>
              <a:rPr lang="en-US" sz="1900" dirty="0"/>
              <a:t>MW </a:t>
            </a:r>
            <a:r>
              <a:rPr lang="en-US" sz="1900" dirty="0" smtClean="0"/>
              <a:t>was down by 6% </a:t>
            </a:r>
            <a:r>
              <a:rPr lang="en-US" sz="1900" dirty="0"/>
              <a:t>(</a:t>
            </a:r>
            <a:r>
              <a:rPr lang="en-US" sz="1900" dirty="0" smtClean="0"/>
              <a:t>≈ 800 MW), due to cooler temperatures in September, and warmer temperatures in late November.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6497641"/>
            <a:ext cx="533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Seasons:  Winter: Dec-Feb     Spring: Mar-May     Summer: Jun-Aug     </a:t>
            </a:r>
            <a:r>
              <a:rPr lang="en-US" sz="1200" b="1" dirty="0"/>
              <a:t>Fall: Sep-Nov     </a:t>
            </a:r>
          </a:p>
        </p:txBody>
      </p:sp>
    </p:spTree>
    <p:extLst>
      <p:ext uri="{BB962C8B-B14F-4D97-AF65-F5344CB8AC3E}">
        <p14:creationId xmlns:p14="http://schemas.microsoft.com/office/powerpoint/2010/main" val="4013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/>
              <a:t>Summary for </a:t>
            </a:r>
            <a:r>
              <a:rPr lang="en-US" dirty="0" smtClean="0"/>
              <a:t>Fall 2019 </a:t>
            </a:r>
            <a:r>
              <a:rPr lang="en-US" dirty="0"/>
              <a:t>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018357"/>
            <a:ext cx="8229600" cy="53475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Large decrease in capacity market costs, down by 24% (totaled $749m, down by $239m) on Fall 2018 costs.</a:t>
            </a: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r>
              <a:rPr lang="en-US" dirty="0"/>
              <a:t>Fall 2019 was the second quarter of the FCA 10 commitment period, with clearing prices of $7.03/kW-month for rest-of-system, compared to a higher Fall 2018 price (FCA 9) of $9.55/kW-month.</a:t>
            </a:r>
            <a:endParaRPr lang="en-US" dirty="0">
              <a:solidFill>
                <a:srgbClr val="FF0000"/>
              </a:solidFill>
            </a:endParaRP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Real-time reserve payments totaled $2.1m, down by $12m on Fall 2018 payments.</a:t>
            </a: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r>
              <a:rPr lang="en-US" dirty="0"/>
              <a:t>Higher Fall 2018 prices and payments were driven by reserve and pay-for-performance shortage conditions on Sep. 3, 2018. There were no comparable system events this fall. </a:t>
            </a: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r>
              <a:rPr lang="en-US" dirty="0"/>
              <a:t>Lower reserve payments also due to lower energy prices (and reserve opportunity costs), and lower frequency of system re-dispatch to meet the reserve requirement. </a:t>
            </a: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r>
              <a:rPr lang="en-US" dirty="0"/>
              <a:t>All reserve payments were for spinning reserve (TMSR). There were no payments for non-spinning reserves. </a:t>
            </a:r>
            <a:endParaRPr lang="en-US" dirty="0" smtClean="0"/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Total regulation payments were $6.2m, down by $2.7m (31%) compared to Fall 2018.</a:t>
            </a: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r>
              <a:rPr lang="en-US" dirty="0"/>
              <a:t>Decrease in payments reflects a reduction in regulation opportunity costs due to lower energy prices and no significant system evets. </a:t>
            </a:r>
            <a:endParaRPr lang="en-US" dirty="0">
              <a:solidFill>
                <a:srgbClr val="FF0000"/>
              </a:solidFill>
            </a:endParaRP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endParaRPr lang="en-US" dirty="0"/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6497641"/>
            <a:ext cx="533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Seasons:  Winter: Dec-Feb     Spring: Mar-May     Summer: Jun-Aug     </a:t>
            </a:r>
            <a:r>
              <a:rPr lang="en-US" sz="1200" b="1" dirty="0"/>
              <a:t>Fall: Sep-Nov     </a:t>
            </a:r>
          </a:p>
        </p:txBody>
      </p:sp>
    </p:spTree>
    <p:extLst>
      <p:ext uri="{BB962C8B-B14F-4D97-AF65-F5344CB8AC3E}">
        <p14:creationId xmlns:p14="http://schemas.microsoft.com/office/powerpoint/2010/main" val="17526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94"/>
            <a:ext cx="8229600" cy="99950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Summary for </a:t>
            </a:r>
            <a:r>
              <a:rPr lang="en-US" sz="3200" b="1" dirty="0" smtClean="0"/>
              <a:t>F</a:t>
            </a:r>
            <a:r>
              <a:rPr lang="en-US" dirty="0" smtClean="0"/>
              <a:t>all </a:t>
            </a:r>
            <a:r>
              <a:rPr lang="en-US" sz="3200" b="1" dirty="0" smtClean="0"/>
              <a:t>2019 (cont</a:t>
            </a:r>
            <a:r>
              <a:rPr lang="en-US" sz="3200" b="1" dirty="0"/>
              <a:t>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4800" y="990600"/>
            <a:ext cx="85344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Net </a:t>
            </a:r>
            <a:r>
              <a:rPr lang="en-US" dirty="0"/>
              <a:t>Commitment Period Compensation (NCPC) costs totaled $8.5m, down by 26% (by $3.9m) on the prior fall.</a:t>
            </a: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r>
              <a:rPr lang="en-US" dirty="0" smtClean="0"/>
              <a:t>NCPC </a:t>
            </a:r>
            <a:r>
              <a:rPr lang="en-US" dirty="0"/>
              <a:t>costs represented </a:t>
            </a:r>
            <a:r>
              <a:rPr lang="en-US" dirty="0" smtClean="0"/>
              <a:t>about 1</a:t>
            </a:r>
            <a:r>
              <a:rPr lang="en-US" dirty="0"/>
              <a:t>% of the total </a:t>
            </a:r>
            <a:r>
              <a:rPr lang="en-US" dirty="0" smtClean="0"/>
              <a:t>energy costs</a:t>
            </a:r>
            <a:r>
              <a:rPr lang="en-US" dirty="0"/>
              <a:t>, </a:t>
            </a:r>
            <a:r>
              <a:rPr lang="en-US" dirty="0" smtClean="0"/>
              <a:t>consistent with the historical range.</a:t>
            </a: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r>
              <a:rPr lang="en-US" dirty="0" smtClean="0"/>
              <a:t>Economic payments made up 57% ($4.9m) of the total, down by $4.2m (46%) on Fall 2018 costs.</a:t>
            </a:r>
          </a:p>
          <a:p>
            <a:pPr marL="1200150" lvl="3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700" dirty="0" smtClean="0"/>
              <a:t>The decrease in economic payments was consistent with lower gas and energy prices.</a:t>
            </a:r>
          </a:p>
          <a:p>
            <a:pPr marL="742950" lvl="2" indent="-342900">
              <a:spcBef>
                <a:spcPts val="1200"/>
              </a:spcBef>
              <a:buFont typeface="Courier New" panose="02070309020205020404" pitchFamily="49" charset="0"/>
              <a:buChar char="-"/>
            </a:pPr>
            <a:r>
              <a:rPr lang="en-US" dirty="0" smtClean="0"/>
              <a:t>Local reliability payments were comparable to the prior fall at $1.8m. Most of these payments went to generators in Maine that were needed to support planned transmission work. 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/>
              <a:t>First “out-month” auctions under FTR Balance of Planning Period (BoPP) rules held from September, and represented a small share (2-4%) of overall volumes.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6497641"/>
            <a:ext cx="533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Seasons:  Winter: Dec-Feb     Spring: Mar-May     Summer: Jun-Aug     </a:t>
            </a:r>
            <a:r>
              <a:rPr lang="en-US" sz="1200" b="1" dirty="0"/>
              <a:t>Fall: Sep-Nov     </a:t>
            </a:r>
          </a:p>
        </p:txBody>
      </p:sp>
    </p:spTree>
    <p:extLst>
      <p:ext uri="{BB962C8B-B14F-4D97-AF65-F5344CB8AC3E}">
        <p14:creationId xmlns:p14="http://schemas.microsoft.com/office/powerpoint/2010/main" val="25681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06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/>
              <a:t>Very different gas and energy prices season-over-season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6497641"/>
            <a:ext cx="533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Seasons:  Winter: Dec-Feb     Spring: Mar-May     Summer: Jun-Aug     </a:t>
            </a:r>
            <a:r>
              <a:rPr lang="en-US" sz="1200" b="1" dirty="0"/>
              <a:t>Fall: Sep-Nov    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372108"/>
              </p:ext>
            </p:extLst>
          </p:nvPr>
        </p:nvGraphicFramePr>
        <p:xfrm>
          <a:off x="114300" y="1134094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6067719"/>
            <a:ext cx="388620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Gas cost conversion assumes a heat rate of 7,800 Btu/kWh 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Total costs less than Fall 2018; lower energy and capacity costs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6497641"/>
            <a:ext cx="533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Seasons:  Winter: Dec-Feb     Spring: Mar-May     Summer: Jun-Aug     </a:t>
            </a:r>
            <a:r>
              <a:rPr lang="en-US" sz="1200" b="1" dirty="0"/>
              <a:t>Fall: Sep-Nov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1807"/>
            <a:ext cx="7893344" cy="50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Average and peak loads down significantly on last fall due to milder weather 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431046"/>
            <a:ext cx="314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Average Hourly Load by Season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3086" y="1068931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Load Duration Curves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6497641"/>
            <a:ext cx="533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Seasons:  Winter: Dec-Feb     Spring: Mar-May     Summer: Jun-Aug     </a:t>
            </a:r>
            <a:r>
              <a:rPr lang="en-US" sz="1200" b="1" dirty="0"/>
              <a:t>Fall: Sep-Nov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22" y="2743200"/>
            <a:ext cx="4056691" cy="2715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213" y="1447800"/>
            <a:ext cx="477052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402080"/>
            <a:ext cx="8618432" cy="43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3347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Lower gas prices and loads drove lower energy prices; lower margins for baseload gas generators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9524" y="2093148"/>
            <a:ext cx="18971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Hub: $29/MWh</a:t>
            </a:r>
          </a:p>
          <a:p>
            <a:pPr algn="ctr"/>
            <a:r>
              <a:rPr lang="en-US" sz="1200" u="sng" dirty="0" smtClean="0">
                <a:solidFill>
                  <a:srgbClr val="000000"/>
                </a:solidFill>
              </a:rPr>
              <a:t>Gas: $21/MWh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Spark Spread: $8/MWh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6464" y="1858215"/>
            <a:ext cx="175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Hub: $43/MWh</a:t>
            </a:r>
          </a:p>
          <a:p>
            <a:pPr algn="ctr"/>
            <a:r>
              <a:rPr lang="en-US" sz="1200" u="sng" dirty="0" smtClean="0">
                <a:solidFill>
                  <a:srgbClr val="000000"/>
                </a:solidFill>
              </a:rPr>
              <a:t>Gas: $33/MWh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Spark Spread: </a:t>
            </a:r>
            <a:r>
              <a:rPr lang="en-US" sz="1200" b="1" dirty="0" smtClean="0">
                <a:solidFill>
                  <a:srgbClr val="000000"/>
                </a:solidFill>
              </a:rPr>
              <a:t>$10/MWh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6148" y="2093148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Hub: $25/MWh</a:t>
            </a:r>
          </a:p>
          <a:p>
            <a:pPr algn="ctr"/>
            <a:r>
              <a:rPr lang="en-US" sz="1200" u="sng" dirty="0" smtClean="0">
                <a:solidFill>
                  <a:srgbClr val="000000"/>
                </a:solidFill>
              </a:rPr>
              <a:t>Gas: $19/MWh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Spark Spread: </a:t>
            </a:r>
            <a:r>
              <a:rPr lang="en-US" sz="1200" b="1" dirty="0" smtClean="0">
                <a:solidFill>
                  <a:srgbClr val="000000"/>
                </a:solidFill>
              </a:rPr>
              <a:t>$6/MWh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298093" y="2739480"/>
            <a:ext cx="739782" cy="765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486400" y="2518594"/>
            <a:ext cx="228600" cy="5185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2"/>
          </p:cNvCxnSpPr>
          <p:nvPr/>
        </p:nvCxnSpPr>
        <p:spPr>
          <a:xfrm flipH="1" flipV="1">
            <a:off x="7620548" y="2739479"/>
            <a:ext cx="761452" cy="85716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0" y="1154668"/>
            <a:ext cx="1836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Day-Ahead Prices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6497641"/>
            <a:ext cx="533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Seasons:  Winter: Dec-Feb     Spring: Mar-May     Summer: Jun-Aug     </a:t>
            </a:r>
            <a:r>
              <a:rPr lang="en-US" sz="1200" b="1" dirty="0"/>
              <a:t>Fall: Sep-Nov     </a:t>
            </a:r>
          </a:p>
        </p:txBody>
      </p:sp>
    </p:spTree>
    <p:extLst>
      <p:ext uri="{BB962C8B-B14F-4D97-AF65-F5344CB8AC3E}">
        <p14:creationId xmlns:p14="http://schemas.microsoft.com/office/powerpoint/2010/main" val="3201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8599898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3347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nuclear generation in Fall 2019 displaced natural gas; significant nuclear refueling outages last fall 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86000" y="142724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Share of </a:t>
            </a:r>
            <a:r>
              <a:rPr lang="en-US" sz="1400" b="1" dirty="0" smtClean="0">
                <a:solidFill>
                  <a:srgbClr val="000000"/>
                </a:solidFill>
              </a:rPr>
              <a:t>Electricity </a:t>
            </a:r>
            <a:r>
              <a:rPr lang="en-US" sz="1400" b="1" dirty="0">
                <a:solidFill>
                  <a:srgbClr val="000000"/>
                </a:solidFill>
              </a:rPr>
              <a:t>Generation by Fuel 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6497641"/>
            <a:ext cx="5334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Seasons:  Winter: Dec-Feb     Spring: Mar-May     Summer: Jun-Aug     </a:t>
            </a:r>
            <a:r>
              <a:rPr lang="en-US" sz="1200" b="1" dirty="0"/>
              <a:t>Fall: Sep-Nov     </a:t>
            </a:r>
          </a:p>
        </p:txBody>
      </p:sp>
      <p:sp>
        <p:nvSpPr>
          <p:cNvPr id="4" name="Oval 3"/>
          <p:cNvSpPr/>
          <p:nvPr/>
        </p:nvSpPr>
        <p:spPr>
          <a:xfrm>
            <a:off x="5638800" y="4876800"/>
            <a:ext cx="457200" cy="3810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077200" y="4860900"/>
            <a:ext cx="457200" cy="3810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44474" y="1098680"/>
            <a:ext cx="2242326" cy="80632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ysClr val="windowText" lastClr="000000"/>
                </a:solidFill>
              </a:rPr>
              <a:t>Higher nuclear generation availability in </a:t>
            </a:r>
            <a:r>
              <a:rPr lang="en-US" sz="900" dirty="0">
                <a:solidFill>
                  <a:sysClr val="windowText" lastClr="000000"/>
                </a:solidFill>
              </a:rPr>
              <a:t>Fall </a:t>
            </a:r>
            <a:r>
              <a:rPr lang="en-US" sz="900" dirty="0" smtClean="0">
                <a:solidFill>
                  <a:sysClr val="windowText" lastClr="000000"/>
                </a:solidFill>
              </a:rPr>
              <a:t>2019 put downward pressure on energy prices, compared to Fall 2018 when there were significant refueling outages.</a:t>
            </a:r>
            <a:endParaRPr lang="en-US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  <a:endCxn id="4" idx="7"/>
          </p:cNvCxnSpPr>
          <p:nvPr/>
        </p:nvCxnSpPr>
        <p:spPr>
          <a:xfrm flipH="1">
            <a:off x="6029045" y="1905000"/>
            <a:ext cx="1536592" cy="3027596"/>
          </a:xfrm>
          <a:prstGeom prst="straightConnector1">
            <a:avLst/>
          </a:prstGeom>
          <a:ln w="6350">
            <a:solidFill>
              <a:sysClr val="windowText" lastClr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  <a:endCxn id="12" idx="0"/>
          </p:cNvCxnSpPr>
          <p:nvPr/>
        </p:nvCxnSpPr>
        <p:spPr>
          <a:xfrm>
            <a:off x="7565637" y="1905000"/>
            <a:ext cx="740163" cy="2955900"/>
          </a:xfrm>
          <a:prstGeom prst="straightConnector1">
            <a:avLst/>
          </a:prstGeom>
          <a:ln w="6350">
            <a:solidFill>
              <a:sysClr val="windowText" lastClr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4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_AMO_REPORTCONTROLSVISIBLE" val="Empt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Internal Use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ISO-PPT-Template-Internal Use</Template>
  <TotalTime>0</TotalTime>
  <Words>1184</Words>
  <Application>Microsoft Office PowerPoint</Application>
  <PresentationFormat>On-screen Show (4:3)</PresentationFormat>
  <Paragraphs>114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Courier New</vt:lpstr>
      <vt:lpstr>Times New Roman</vt:lpstr>
      <vt:lpstr>ISO-PPT-Template-Internal Use</vt:lpstr>
      <vt:lpstr>blank</vt:lpstr>
      <vt:lpstr>PowerPoint Presentation</vt:lpstr>
      <vt:lpstr>Summary for Fall 2019</vt:lpstr>
      <vt:lpstr>Summary for Fall 2019 (cont.)</vt:lpstr>
      <vt:lpstr>Summary for Fall 2019 (cont.)</vt:lpstr>
      <vt:lpstr>Very different gas and energy prices season-over-season </vt:lpstr>
      <vt:lpstr>Total costs less than Fall 2018; lower energy and capacity costs</vt:lpstr>
      <vt:lpstr>Average and peak loads down significantly on last fall due to milder weather </vt:lpstr>
      <vt:lpstr>Lower gas prices and loads drove lower energy prices; lower margins for baseload gas generators</vt:lpstr>
      <vt:lpstr>More nuclear generation in Fall 2019 displaced natural gas; significant nuclear refueling outages last fall </vt:lpstr>
      <vt:lpstr>Lower NCPC costs driven by decreased economic payments; consistent with lower gas and energy prices</vt:lpstr>
      <vt:lpstr>Second quarter of FCA10; lower clearing prices</vt:lpstr>
      <vt:lpstr>First “out-month” auctions under FTR Balance of Planning Period (BoPP) rules held from September</vt:lpstr>
      <vt:lpstr>PowerPoint Presentation</vt:lpstr>
      <vt:lpstr>Appendix</vt:lpstr>
      <vt:lpstr>Economic NCPC by Category</vt:lpstr>
      <vt:lpstr>Dispatch Lost Opportunity Cost  NCPC by Fuel Type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2020-04-01T21:12:53Z</dcterms:created>
  <dcterms:modified xsi:type="dcterms:W3CDTF">2020-04-01T21:13:02Z</dcterms:modified>
</cp:coreProperties>
</file>