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handoutMasterIdLst>
    <p:handoutMasterId r:id="rId17"/>
  </p:handoutMasterIdLst>
  <p:sldIdLst>
    <p:sldId id="279" r:id="rId2"/>
    <p:sldId id="280" r:id="rId3"/>
    <p:sldId id="376" r:id="rId4"/>
    <p:sldId id="467" r:id="rId5"/>
    <p:sldId id="405" r:id="rId6"/>
    <p:sldId id="474" r:id="rId7"/>
    <p:sldId id="451" r:id="rId8"/>
    <p:sldId id="470" r:id="rId9"/>
    <p:sldId id="471" r:id="rId10"/>
    <p:sldId id="475" r:id="rId11"/>
    <p:sldId id="473" r:id="rId12"/>
    <p:sldId id="472" r:id="rId13"/>
    <p:sldId id="302" r:id="rId14"/>
    <p:sldId id="303" r:id="rId15"/>
  </p:sldIdLst>
  <p:sldSz cx="9144000" cy="6858000" type="screen4x3"/>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943"/>
    <a:srgbClr val="D9D9D9"/>
    <a:srgbClr val="000000"/>
    <a:srgbClr val="EC1F25"/>
    <a:srgbClr val="62777F"/>
    <a:srgbClr val="FBB92F"/>
    <a:srgbClr val="77BD2A"/>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91" autoAdjust="0"/>
    <p:restoredTop sz="89965" autoAdjust="0"/>
  </p:normalViewPr>
  <p:slideViewPr>
    <p:cSldViewPr>
      <p:cViewPr varScale="1">
        <p:scale>
          <a:sx n="53" d="100"/>
          <a:sy n="53" d="100"/>
        </p:scale>
        <p:origin x="95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6" tIns="45718" rIns="91436" bIns="45718" rtlCol="0"/>
          <a:lstStyle>
            <a:lvl1pPr algn="r">
              <a:defRPr sz="1200"/>
            </a:lvl1pPr>
          </a:lstStyle>
          <a:p>
            <a:fld id="{F87AAE7F-D37E-4830-9F5E-F36A5F180179}" type="datetimeFigureOut">
              <a:rPr lang="en-US" smtClean="0"/>
              <a:t>5/27/2020</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6" tIns="45718" rIns="91436" bIns="45718" rtlCol="0" anchor="b"/>
          <a:lstStyle>
            <a:lvl1pPr algn="r">
              <a:defRPr sz="12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DDEDB6-CD57-44C2-AB19-AC7D3BB8FF8E}" type="datetimeFigureOut">
              <a:rPr lang="en-US" smtClean="0"/>
              <a:pPr/>
              <a:t>5/27/2020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smtClean="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iso-ne.com/static-assets/documents/2020/04/a04_2020_04_28_order_845_further_compliance.pptx"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iso-ne.com/static-assets/documents/2020/04/a04_2020_04_28_order_845_further_compliance.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MAY 27, 2020 | </a:t>
            </a:r>
            <a:r>
              <a:rPr lang="en-US" dirty="0" err="1" smtClean="0"/>
              <a:t>Webex</a:t>
            </a:r>
            <a:endParaRPr lang="en-US" dirty="0"/>
          </a:p>
        </p:txBody>
      </p:sp>
      <p:sp>
        <p:nvSpPr>
          <p:cNvPr id="10" name="Text Placeholder 9"/>
          <p:cNvSpPr>
            <a:spLocks noGrp="1"/>
          </p:cNvSpPr>
          <p:nvPr>
            <p:ph type="body" sz="quarter" idx="17"/>
          </p:nvPr>
        </p:nvSpPr>
        <p:spPr/>
        <p:txBody>
          <a:bodyPr/>
          <a:lstStyle/>
          <a:p>
            <a:r>
              <a:rPr lang="en-US" dirty="0" smtClean="0"/>
              <a:t>Al McBride</a:t>
            </a:r>
            <a:endParaRPr lang="en-US" dirty="0"/>
          </a:p>
        </p:txBody>
      </p:sp>
      <p:sp>
        <p:nvSpPr>
          <p:cNvPr id="9" name="Text Placeholder 8"/>
          <p:cNvSpPr>
            <a:spLocks noGrp="1"/>
          </p:cNvSpPr>
          <p:nvPr>
            <p:ph type="body" sz="quarter" idx="16"/>
          </p:nvPr>
        </p:nvSpPr>
        <p:spPr/>
        <p:txBody>
          <a:bodyPr/>
          <a:lstStyle/>
          <a:p>
            <a:r>
              <a:rPr lang="en-US" dirty="0" smtClean="0"/>
              <a:t>Reform of Generator Interconnection Procedures and Agreements</a:t>
            </a:r>
            <a:endParaRPr lang="en-US" dirty="0"/>
          </a:p>
        </p:txBody>
      </p:sp>
      <p:sp>
        <p:nvSpPr>
          <p:cNvPr id="12" name="Text Placeholder 11"/>
          <p:cNvSpPr>
            <a:spLocks noGrp="1"/>
          </p:cNvSpPr>
          <p:nvPr>
            <p:ph type="body" sz="quarter" idx="19"/>
          </p:nvPr>
        </p:nvSpPr>
        <p:spPr/>
        <p:txBody>
          <a:bodyPr/>
          <a:lstStyle/>
          <a:p>
            <a:r>
              <a:rPr lang="en-US" dirty="0" smtClean="0"/>
              <a:t>FERC Order No. 845 Further Compliance</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a:t>
            </a:fld>
            <a:endParaRPr lang="en-US" dirty="0"/>
          </a:p>
        </p:txBody>
      </p:sp>
      <p:sp>
        <p:nvSpPr>
          <p:cNvPr id="7" name="Text Placeholder 6"/>
          <p:cNvSpPr>
            <a:spLocks noGrp="1"/>
          </p:cNvSpPr>
          <p:nvPr>
            <p:ph type="body" sz="quarter" idx="18"/>
          </p:nvPr>
        </p:nvSpPr>
        <p:spPr>
          <a:xfrm>
            <a:off x="3289002" y="5582097"/>
            <a:ext cx="5559552" cy="381000"/>
          </a:xfrm>
        </p:spPr>
        <p:txBody>
          <a:bodyPr/>
          <a:lstStyle/>
          <a:p>
            <a:pPr lvl="0"/>
            <a:r>
              <a:rPr lang="en-US" dirty="0" smtClean="0"/>
              <a:t>Director, transmission strategy &amp; services</a:t>
            </a:r>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a:t>LGIP Section </a:t>
            </a:r>
            <a:r>
              <a:rPr lang="en-US" dirty="0" smtClean="0"/>
              <a:t>3.3.1 (Continued)</a:t>
            </a:r>
            <a:endParaRPr lang="en-US" dirty="0"/>
          </a:p>
        </p:txBody>
      </p:sp>
      <p:sp>
        <p:nvSpPr>
          <p:cNvPr id="4" name="Content Placeholder 3"/>
          <p:cNvSpPr>
            <a:spLocks noGrp="1"/>
          </p:cNvSpPr>
          <p:nvPr>
            <p:ph sz="quarter" idx="13"/>
          </p:nvPr>
        </p:nvSpPr>
        <p:spPr/>
        <p:txBody>
          <a:bodyPr>
            <a:normAutofit fontScale="77500" lnSpcReduction="20000"/>
          </a:bodyPr>
          <a:lstStyle/>
          <a:p>
            <a:pPr marL="0" marR="457200" indent="0">
              <a:spcBef>
                <a:spcPts val="0"/>
              </a:spcBef>
              <a:buNone/>
              <a:tabLst>
                <a:tab pos="457200" algn="l"/>
              </a:tabLst>
            </a:pPr>
            <a:r>
              <a:rPr lang="x-none" u="sng" strike="sngStrike" dirty="0">
                <a:solidFill>
                  <a:srgbClr val="FF0000"/>
                </a:solidFill>
              </a:rPr>
              <a:t>System Operator shall continue such studies until it determines whether any additional Interconnection Facilities and/or Network Upgrades are necessary to accommodate the Surplus Interconnection Customer’s Generating Facility. If additional Network Upgrades are required to accommodate the Surplus Interconnection Customer’s Generating Facility, Surplus Interconnection Service is not applicable and the Surplus Interconnection Customer may pursue its Generating Facility’s interconnection by submitting a new Interconnection Request.</a:t>
            </a:r>
            <a:r>
              <a:rPr lang="x-none" dirty="0"/>
              <a:t> </a:t>
            </a:r>
            <a:endParaRPr lang="en-US" dirty="0"/>
          </a:p>
          <a:p>
            <a:pPr marL="0" marR="457200" indent="0">
              <a:spcBef>
                <a:spcPts val="0"/>
              </a:spcBef>
              <a:buNone/>
              <a:tabLst>
                <a:tab pos="457200" algn="l"/>
              </a:tabLst>
            </a:pPr>
            <a:endParaRPr lang="en-US" dirty="0"/>
          </a:p>
          <a:p>
            <a:pPr marL="0" marR="457200" indent="0">
              <a:spcBef>
                <a:spcPts val="0"/>
              </a:spcBef>
              <a:buNone/>
              <a:tabLst>
                <a:tab pos="457200" algn="l"/>
              </a:tabLst>
            </a:pPr>
            <a:r>
              <a:rPr lang="x-none" dirty="0"/>
              <a:t>The Interconnection Agreement for the Original Interconnection Customer’s Generating Facility shall be replaced by a new agreement among the System Operator, Interconnecting Transmission Owner, Original Interconnection Customer, and Surplus Interconnection Customer.  The agreement shall be in the form of the most currently effective LGIA, modified to reflect the Surplus Interconnection Customer’s Generating Facility</a:t>
            </a:r>
            <a:r>
              <a:rPr lang="en-US" u="sng" dirty="0">
                <a:solidFill>
                  <a:srgbClr val="00B050"/>
                </a:solidFill>
              </a:rPr>
              <a:t> and </a:t>
            </a:r>
            <a:r>
              <a:rPr lang="x-none" u="sng" dirty="0">
                <a:solidFill>
                  <a:srgbClr val="00B050"/>
                </a:solidFill>
                <a:cs typeface="Calibri" panose="020F0502020204030204" pitchFamily="34" charset="0"/>
              </a:rPr>
              <a:t>the amount of, and the terms for the use of, </a:t>
            </a:r>
            <a:r>
              <a:rPr lang="x-none" strike="sngStrike" dirty="0">
                <a:solidFill>
                  <a:srgbClr val="00B050"/>
                </a:solidFill>
              </a:rPr>
              <a:t>and</a:t>
            </a:r>
            <a:r>
              <a:rPr lang="x-none" u="sng" dirty="0">
                <a:solidFill>
                  <a:srgbClr val="00B050"/>
                </a:solidFill>
              </a:rPr>
              <a:t> the </a:t>
            </a:r>
            <a:r>
              <a:rPr lang="x-none" strike="sngStrike" dirty="0">
                <a:solidFill>
                  <a:srgbClr val="00B050"/>
                </a:solidFill>
              </a:rPr>
              <a:t>associated</a:t>
            </a:r>
            <a:r>
              <a:rPr lang="x-none" dirty="0"/>
              <a:t> Surplus Interconnection Service.  The agreement shall be developed and negotiated in accordance with Section 11 of the LGIP, at the Surplus Interconnection Customer’s expense.    </a:t>
            </a:r>
            <a:endParaRPr lang="en-US" dirty="0"/>
          </a:p>
          <a:p>
            <a:endParaRPr lang="en-US" dirty="0"/>
          </a:p>
        </p:txBody>
      </p:sp>
    </p:spTree>
    <p:extLst>
      <p:ext uri="{BB962C8B-B14F-4D97-AF65-F5344CB8AC3E}">
        <p14:creationId xmlns:p14="http://schemas.microsoft.com/office/powerpoint/2010/main" val="349337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Conforming Changes</a:t>
            </a:r>
            <a:endParaRPr lang="en-US" dirty="0"/>
          </a:p>
        </p:txBody>
      </p:sp>
      <p:sp>
        <p:nvSpPr>
          <p:cNvPr id="5" name="Text Placeholder 4"/>
          <p:cNvSpPr>
            <a:spLocks noGrp="1"/>
          </p:cNvSpPr>
          <p:nvPr>
            <p:ph type="body" idx="1"/>
          </p:nvPr>
        </p:nvSpPr>
        <p:spPr/>
        <p:txBody>
          <a:bodyPr/>
          <a:lstStyle/>
          <a:p>
            <a:r>
              <a:rPr lang="en-US" dirty="0" smtClean="0"/>
              <a:t>Newly included since the April TC meeting</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392195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Sections 3.5.2.1-2 Study Timelines</a:t>
            </a:r>
            <a:endParaRPr lang="en-US"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18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28348" y="1143000"/>
            <a:ext cx="8229600" cy="4572000"/>
          </a:xfrm>
        </p:spPr>
        <p:txBody>
          <a:bodyPr>
            <a:normAutofit/>
          </a:bodyPr>
          <a:lstStyle/>
          <a:p>
            <a:r>
              <a:rPr lang="en-US" dirty="0"/>
              <a:t>C</a:t>
            </a:r>
            <a:r>
              <a:rPr lang="en-US" dirty="0" smtClean="0"/>
              <a:t>onforming changes related to </a:t>
            </a:r>
            <a:r>
              <a:rPr lang="en-US" dirty="0"/>
              <a:t>the Commission accepted study timeline </a:t>
            </a:r>
            <a:r>
              <a:rPr lang="en-US" dirty="0" smtClean="0"/>
              <a:t>modifications </a:t>
            </a:r>
            <a:r>
              <a:rPr lang="en-US" dirty="0"/>
              <a:t>in Docket No. </a:t>
            </a:r>
            <a:r>
              <a:rPr lang="en-US" dirty="0" smtClean="0"/>
              <a:t>ER19-1952</a:t>
            </a:r>
          </a:p>
          <a:p>
            <a:r>
              <a:rPr lang="en-US" dirty="0" smtClean="0"/>
              <a:t>Change timelines from 45 to 90 days for processing Interconnection Feasibility Studies in Section 3.4.2.1</a:t>
            </a:r>
          </a:p>
          <a:p>
            <a:r>
              <a:rPr lang="en-US" dirty="0"/>
              <a:t>Change timelines from </a:t>
            </a:r>
            <a:r>
              <a:rPr lang="en-US" dirty="0" smtClean="0"/>
              <a:t>90 </a:t>
            </a:r>
            <a:r>
              <a:rPr lang="en-US" dirty="0"/>
              <a:t>to </a:t>
            </a:r>
            <a:r>
              <a:rPr lang="en-US" dirty="0" smtClean="0"/>
              <a:t>270 </a:t>
            </a:r>
            <a:r>
              <a:rPr lang="en-US" dirty="0"/>
              <a:t>days for processing Interconnection </a:t>
            </a:r>
            <a:r>
              <a:rPr lang="en-US" dirty="0" smtClean="0"/>
              <a:t>System Impact </a:t>
            </a:r>
            <a:r>
              <a:rPr lang="en-US" dirty="0"/>
              <a:t>Studies in Section </a:t>
            </a:r>
            <a:r>
              <a:rPr lang="en-US" dirty="0" smtClean="0"/>
              <a:t>3.4.2.2</a:t>
            </a:r>
          </a:p>
        </p:txBody>
      </p:sp>
    </p:spTree>
    <p:extLst>
      <p:ext uri="{BB962C8B-B14F-4D97-AF65-F5344CB8AC3E}">
        <p14:creationId xmlns:p14="http://schemas.microsoft.com/office/powerpoint/2010/main" val="304369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13</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2966867687"/>
              </p:ext>
            </p:extLst>
          </p:nvPr>
        </p:nvGraphicFramePr>
        <p:xfrm>
          <a:off x="457200" y="1295400"/>
          <a:ext cx="8229600" cy="237806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579120">
                <a:tc>
                  <a:txBody>
                    <a:bodyPr/>
                    <a:lstStyle/>
                    <a:p>
                      <a:pPr marL="0" algn="l" defTabSz="914400" rtl="0" eaLnBrk="1" latinLnBrk="0" hangingPunct="1"/>
                      <a:r>
                        <a:rPr lang="en-US" sz="1800" b="1" kern="1200" dirty="0" smtClean="0">
                          <a:solidFill>
                            <a:srgbClr val="000000"/>
                          </a:solidFill>
                          <a:latin typeface="+mn-lt"/>
                          <a:ea typeface="+mn-ea"/>
                          <a:cs typeface="+mn-cs"/>
                          <a:hlinkClick r:id="rId2"/>
                        </a:rPr>
                        <a:t>Transmission Committee</a:t>
                      </a:r>
                    </a:p>
                    <a:p>
                      <a:pPr marL="0" algn="l" defTabSz="914400" rtl="0" eaLnBrk="1" latinLnBrk="0" hangingPunct="1"/>
                      <a:r>
                        <a:rPr lang="en-US" sz="1800" b="1" kern="1200" dirty="0" smtClean="0">
                          <a:solidFill>
                            <a:srgbClr val="000000"/>
                          </a:solidFill>
                          <a:latin typeface="+mn-lt"/>
                          <a:ea typeface="+mn-ea"/>
                          <a:cs typeface="+mn-cs"/>
                          <a:hlinkClick r:id="rId2"/>
                        </a:rPr>
                        <a:t>April 28, 2020</a:t>
                      </a:r>
                      <a:endParaRPr lang="en-US" sz="1800" b="1" kern="1200" dirty="0" smtClean="0">
                        <a:solidFill>
                          <a:srgbClr val="000000"/>
                        </a:solidFill>
                        <a:latin typeface="+mn-lt"/>
                        <a:ea typeface="+mn-ea"/>
                        <a:cs typeface="+mn-cs"/>
                      </a:endParaRPr>
                    </a:p>
                  </a:txBody>
                  <a:tcPr marL="89777" marR="89777">
                    <a:solidFill>
                      <a:srgbClr val="D9D9D9"/>
                    </a:solidFill>
                  </a:tcPr>
                </a:tc>
                <a:tc>
                  <a:txBody>
                    <a:bodyPr/>
                    <a:lstStyle/>
                    <a:p>
                      <a:r>
                        <a:rPr lang="en-US" dirty="0" smtClean="0">
                          <a:solidFill>
                            <a:srgbClr val="000000"/>
                          </a:solidFill>
                        </a:rPr>
                        <a:t>First review</a:t>
                      </a:r>
                      <a:r>
                        <a:rPr lang="en-US" baseline="0" dirty="0" smtClean="0">
                          <a:solidFill>
                            <a:srgbClr val="000000"/>
                          </a:solidFill>
                        </a:rPr>
                        <a:t> of proposed Tariff language</a:t>
                      </a:r>
                      <a:endParaRPr lang="en-US" dirty="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5"/>
                  </a:ext>
                </a:extLst>
              </a:tr>
              <a:tr h="579120">
                <a:tc>
                  <a:txBody>
                    <a:bodyPr/>
                    <a:lstStyle/>
                    <a:p>
                      <a:pPr marL="0" algn="l" defTabSz="914400" rtl="0" eaLnBrk="1" latinLnBrk="0" hangingPunct="1"/>
                      <a:r>
                        <a:rPr lang="en-US" sz="1800" b="1" kern="1200" dirty="0" smtClean="0">
                          <a:solidFill>
                            <a:srgbClr val="000000"/>
                          </a:solidFill>
                          <a:latin typeface="+mn-lt"/>
                          <a:ea typeface="+mn-ea"/>
                          <a:cs typeface="+mn-cs"/>
                        </a:rPr>
                        <a:t>Transmission Committee</a:t>
                      </a:r>
                    </a:p>
                    <a:p>
                      <a:pPr marL="0" algn="l" defTabSz="914400" rtl="0" eaLnBrk="1" latinLnBrk="0" hangingPunct="1"/>
                      <a:r>
                        <a:rPr lang="en-US" sz="1800" b="1" kern="1200" dirty="0" smtClean="0">
                          <a:solidFill>
                            <a:srgbClr val="000000"/>
                          </a:solidFill>
                          <a:latin typeface="+mn-lt"/>
                          <a:ea typeface="+mn-ea"/>
                          <a:cs typeface="+mn-cs"/>
                        </a:rPr>
                        <a:t>May 27, 2020</a:t>
                      </a:r>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Second review</a:t>
                      </a:r>
                      <a:r>
                        <a:rPr lang="en-US" baseline="0" dirty="0" smtClean="0">
                          <a:solidFill>
                            <a:srgbClr val="000000"/>
                          </a:solidFill>
                        </a:rPr>
                        <a:t> of proposed Tariff language and Vote</a:t>
                      </a:r>
                      <a:endParaRPr lang="en-US" dirty="0" smtClean="0">
                        <a:solidFill>
                          <a:srgbClr val="000000"/>
                        </a:solidFill>
                      </a:endParaRPr>
                    </a:p>
                  </a:txBody>
                  <a:tcPr marL="89777" marR="89777" anchor="ctr"/>
                </a:tc>
                <a:extLst>
                  <a:ext uri="{0D108BD9-81ED-4DB2-BD59-A6C34878D82A}">
                    <a16:rowId xmlns:a16="http://schemas.microsoft.com/office/drawing/2014/main" val="10006"/>
                  </a:ext>
                </a:extLst>
              </a:tr>
              <a:tr h="457827">
                <a:tc>
                  <a:txBody>
                    <a:bodyPr/>
                    <a:lstStyle/>
                    <a:p>
                      <a:r>
                        <a:rPr lang="en-US" b="1" dirty="0" smtClean="0">
                          <a:solidFill>
                            <a:srgbClr val="000000"/>
                          </a:solidFill>
                        </a:rPr>
                        <a:t>Participants</a:t>
                      </a:r>
                      <a:r>
                        <a:rPr lang="en-US" b="1" baseline="0" dirty="0" smtClean="0">
                          <a:solidFill>
                            <a:srgbClr val="000000"/>
                          </a:solidFill>
                        </a:rPr>
                        <a:t> </a:t>
                      </a:r>
                      <a:r>
                        <a:rPr lang="en-US" b="1" dirty="0" smtClean="0">
                          <a:solidFill>
                            <a:srgbClr val="000000"/>
                          </a:solidFill>
                        </a:rPr>
                        <a:t>Committee</a:t>
                      </a:r>
                    </a:p>
                    <a:p>
                      <a:r>
                        <a:rPr lang="en-US" b="1" baseline="0" dirty="0" smtClean="0">
                          <a:solidFill>
                            <a:srgbClr val="000000"/>
                          </a:solidFill>
                        </a:rPr>
                        <a:t>June 4, 2020</a:t>
                      </a:r>
                      <a:endParaRPr lang="en-US" b="1" dirty="0">
                        <a:solidFill>
                          <a:srgbClr val="000000"/>
                        </a:solidFill>
                      </a:endParaRPr>
                    </a:p>
                  </a:txBody>
                  <a:tcPr marL="89777" marR="89777"/>
                </a:tc>
                <a:tc>
                  <a:txBody>
                    <a:bodyPr/>
                    <a:lstStyle/>
                    <a:p>
                      <a:r>
                        <a:rPr lang="en-US" dirty="0" smtClean="0">
                          <a:solidFill>
                            <a:srgbClr val="000000"/>
                          </a:solidFill>
                        </a:rPr>
                        <a:t>Vote</a:t>
                      </a:r>
                      <a:endParaRPr lang="en-US" dirty="0">
                        <a:solidFill>
                          <a:srgbClr val="000000"/>
                        </a:solidFill>
                      </a:endParaRPr>
                    </a:p>
                  </a:txBody>
                  <a:tcPr marL="89777" marR="89777" anchor="ctr"/>
                </a:tc>
                <a:extLst>
                  <a:ext uri="{0D108BD9-81ED-4DB2-BD59-A6C34878D82A}">
                    <a16:rowId xmlns:a16="http://schemas.microsoft.com/office/drawing/2014/main" val="10003"/>
                  </a:ext>
                </a:extLst>
              </a:tr>
            </a:tbl>
          </a:graphicData>
        </a:graphic>
      </p:graphicFrame>
      <p:sp>
        <p:nvSpPr>
          <p:cNvPr id="9" name="Content Placeholder 2"/>
          <p:cNvSpPr>
            <a:spLocks noGrp="1"/>
          </p:cNvSpPr>
          <p:nvPr>
            <p:ph sz="quarter" idx="13"/>
          </p:nvPr>
        </p:nvSpPr>
        <p:spPr>
          <a:xfrm>
            <a:off x="457200" y="5638800"/>
            <a:ext cx="8229600" cy="457200"/>
          </a:xfrm>
        </p:spPr>
        <p:txBody>
          <a:bodyPr>
            <a:noAutofit/>
          </a:bodyPr>
          <a:lstStyle/>
          <a:p>
            <a:r>
              <a:rPr lang="en-US" sz="1800" b="0" i="0" dirty="0" smtClean="0"/>
              <a:t> </a:t>
            </a:r>
            <a:endParaRPr lang="en-US" sz="1800" b="0" i="0" dirty="0"/>
          </a:p>
        </p:txBody>
      </p:sp>
    </p:spTree>
    <p:extLst>
      <p:ext uri="{BB962C8B-B14F-4D97-AF65-F5344CB8AC3E}">
        <p14:creationId xmlns:p14="http://schemas.microsoft.com/office/powerpoint/2010/main" val="304891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14</a:t>
            </a:fld>
            <a:endParaRPr lang="en-US" dirty="0"/>
          </a:p>
        </p:txBody>
      </p:sp>
      <p:sp>
        <p:nvSpPr>
          <p:cNvPr id="4" name="Text Placeholder 27"/>
          <p:cNvSpPr txBox="1">
            <a:spLocks/>
          </p:cNvSpPr>
          <p:nvPr/>
        </p:nvSpPr>
        <p:spPr>
          <a:xfrm>
            <a:off x="1066800" y="4800600"/>
            <a:ext cx="5105400" cy="381000"/>
          </a:xfrm>
          <a:prstGeom prst="rect">
            <a:avLst/>
          </a:prstGeom>
        </p:spPr>
        <p:txBody>
          <a:bodyPr wrap="none" lIns="0" tIns="0" rIns="0" bIns="0">
            <a:normAutofit/>
          </a:bodyPr>
          <a:lstStyle>
            <a:lvl1pPr marL="342900" indent="-342900" algn="l" defTabSz="914400" rtl="0" eaLnBrk="1" latinLnBrk="0" hangingPunct="1">
              <a:spcBef>
                <a:spcPts val="1200"/>
              </a:spcBef>
              <a:buFont typeface="Arial" pitchFamily="34" charset="0"/>
              <a:buNone/>
              <a:defRPr sz="2400" i="0" kern="1200" baseline="0">
                <a:solidFill>
                  <a:schemeClr val="accent1"/>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ext Placeholder 27"/>
          <p:cNvSpPr txBox="1">
            <a:spLocks/>
          </p:cNvSpPr>
          <p:nvPr/>
        </p:nvSpPr>
        <p:spPr>
          <a:xfrm>
            <a:off x="1066800" y="5257800"/>
            <a:ext cx="5105400" cy="381000"/>
          </a:xfrm>
          <a:prstGeom prst="rect">
            <a:avLst/>
          </a:prstGeom>
        </p:spPr>
        <p:txBody>
          <a:bodyPr wrap="none" lIns="0" tIns="0" rIns="0" bIns="0">
            <a:normAutofit/>
          </a:bodyPr>
          <a:lstStyle>
            <a:lvl1pPr marL="342900" indent="-342900" algn="l" defTabSz="914400" rtl="0" eaLnBrk="1" latinLnBrk="0" hangingPunct="1">
              <a:spcBef>
                <a:spcPts val="1200"/>
              </a:spcBef>
              <a:buFont typeface="Arial" pitchFamily="34" charset="0"/>
              <a:buNone/>
              <a:defRPr sz="1050" i="0" u="none" kern="0" cap="all" spc="3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16" name="Text Placeholder 15"/>
          <p:cNvSpPr>
            <a:spLocks noGrp="1"/>
          </p:cNvSpPr>
          <p:nvPr>
            <p:ph type="body" sz="quarter" idx="14"/>
          </p:nvPr>
        </p:nvSpPr>
        <p:spPr/>
        <p:txBody>
          <a:bodyPr>
            <a:normAutofit fontScale="77500" lnSpcReduction="20000"/>
          </a:bodyPr>
          <a:lstStyle/>
          <a:p>
            <a:r>
              <a:rPr lang="en-US" dirty="0"/>
              <a:t>On April 19, </a:t>
            </a:r>
            <a:r>
              <a:rPr lang="en-US" dirty="0" smtClean="0"/>
              <a:t>2018, </a:t>
            </a:r>
            <a:r>
              <a:rPr lang="en-US" dirty="0"/>
              <a:t>the Federal Energy Regulatory Commission </a:t>
            </a:r>
            <a:r>
              <a:rPr lang="en-US" dirty="0" smtClean="0"/>
              <a:t>(“Commission”) issued </a:t>
            </a:r>
            <a:r>
              <a:rPr lang="en-US" dirty="0"/>
              <a:t>Order No. 845, its Final Rule on Reform of Generator Interconnection Procedures and </a:t>
            </a:r>
            <a:r>
              <a:rPr lang="en-US" dirty="0" smtClean="0"/>
              <a:t>Agreements </a:t>
            </a:r>
          </a:p>
          <a:p>
            <a:r>
              <a:rPr lang="en-US" dirty="0"/>
              <a:t>The ISO held discussions at the NEPOOL Transmission Committee from May to September </a:t>
            </a:r>
            <a:r>
              <a:rPr lang="en-US" dirty="0" smtClean="0"/>
              <a:t>2018 and March and April 2019 on its </a:t>
            </a:r>
            <a:r>
              <a:rPr lang="en-US" dirty="0"/>
              <a:t>approach to comply with Order No. </a:t>
            </a:r>
            <a:r>
              <a:rPr lang="en-US" dirty="0" smtClean="0"/>
              <a:t>845</a:t>
            </a:r>
          </a:p>
          <a:p>
            <a:r>
              <a:rPr lang="en-US" dirty="0" smtClean="0"/>
              <a:t>ISO-NE and the PTO-AC filed proposed changes to Schedule 22 on May 22, 2019</a:t>
            </a:r>
          </a:p>
          <a:p>
            <a:r>
              <a:rPr lang="en-US" dirty="0" smtClean="0"/>
              <a:t>On March 19, 2020, the Commission issued an Order on Compliance in Docket No. ER19-1951 partially accepting the May 22, 2019 Compliance Filing</a:t>
            </a:r>
          </a:p>
          <a:p>
            <a:r>
              <a:rPr lang="en-US" dirty="0" smtClean="0"/>
              <a:t>The ISO presented its initial </a:t>
            </a:r>
            <a:r>
              <a:rPr lang="en-US" dirty="0" smtClean="0">
                <a:hlinkClick r:id="rId2"/>
              </a:rPr>
              <a:t>Tariff redlines on April 28, 2020</a:t>
            </a:r>
            <a:endParaRPr lang="en-US" dirty="0" smtClean="0"/>
          </a:p>
          <a:p>
            <a:r>
              <a:rPr lang="en-US" dirty="0" smtClean="0"/>
              <a:t>This presentation provides additional changes in response to stakeholder discussions, a complete proposed redline can be found in the posted </a:t>
            </a:r>
            <a:r>
              <a:rPr lang="en-US" i="1" dirty="0" smtClean="0"/>
              <a:t>pro forma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43436508"/>
              </p:ext>
            </p:extLst>
          </p:nvPr>
        </p:nvGraphicFramePr>
        <p:xfrm>
          <a:off x="533400" y="615140"/>
          <a:ext cx="8077200" cy="108393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504810">
                <a:tc>
                  <a:txBody>
                    <a:bodyPr/>
                    <a:lstStyle/>
                    <a:p>
                      <a:r>
                        <a:rPr lang="en-US" sz="2400" b="0" u="none" kern="1200" baseline="0" dirty="0" smtClean="0">
                          <a:solidFill>
                            <a:schemeClr val="lt1"/>
                          </a:solidFill>
                          <a:effectLst/>
                          <a:latin typeface="+mn-lt"/>
                          <a:ea typeface="+mn-ea"/>
                          <a:cs typeface="+mn-cs"/>
                        </a:rPr>
                        <a:t>FERC Order No. 845 Further Compliance</a:t>
                      </a:r>
                      <a:endParaRPr lang="en-US" sz="2400" b="0" u="none" baseline="30000" dirty="0"/>
                    </a:p>
                  </a:txBody>
                  <a:tcPr/>
                </a:tc>
                <a:extLst>
                  <a:ext uri="{0D108BD9-81ED-4DB2-BD59-A6C34878D82A}">
                    <a16:rowId xmlns:a16="http://schemas.microsoft.com/office/drawing/2014/main" val="10000"/>
                  </a:ext>
                </a:extLst>
              </a:tr>
              <a:tr h="404050">
                <a:tc>
                  <a:txBody>
                    <a:bodyPr/>
                    <a:lstStyle/>
                    <a:p>
                      <a:r>
                        <a:rPr lang="en-US" sz="1600" b="1" dirty="0" smtClean="0">
                          <a:solidFill>
                            <a:srgbClr val="000000"/>
                          </a:solidFill>
                        </a:rPr>
                        <a:t>Proposed Effective Date: </a:t>
                      </a:r>
                      <a:r>
                        <a:rPr lang="en-US" sz="1600" b="0" baseline="0" dirty="0" smtClean="0">
                          <a:solidFill>
                            <a:srgbClr val="000000"/>
                          </a:solidFill>
                        </a:rPr>
                        <a:t> Further changes will be effective March 19, 2020 once accepted by  FERC (Compliance Filing is required by July</a:t>
                      </a:r>
                      <a:r>
                        <a:rPr lang="en-US" sz="1600" b="0" i="1" baseline="0" dirty="0" smtClean="0">
                          <a:solidFill>
                            <a:srgbClr val="000000"/>
                          </a:solidFill>
                        </a:rPr>
                        <a:t> 17, 2020</a:t>
                      </a:r>
                      <a:r>
                        <a:rPr lang="en-US" sz="1600" b="0" baseline="0" dirty="0" smtClean="0">
                          <a:solidFill>
                            <a:srgbClr val="000000"/>
                          </a:solidFill>
                        </a:rPr>
                        <a:t>)</a:t>
                      </a:r>
                      <a:endParaRPr lang="en-US" sz="1600" dirty="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to build</a:t>
            </a:r>
            <a:endParaRPr lang="en-US" dirty="0"/>
          </a:p>
        </p:txBody>
      </p:sp>
      <p:sp>
        <p:nvSpPr>
          <p:cNvPr id="5" name="Text Placeholder 4"/>
          <p:cNvSpPr>
            <a:spLocks noGrp="1"/>
          </p:cNvSpPr>
          <p:nvPr>
            <p:ph type="body" idx="1"/>
          </p:nvPr>
        </p:nvSpPr>
        <p:spPr/>
        <p:txBody>
          <a:bodyPr/>
          <a:lstStyle/>
          <a:p>
            <a:r>
              <a:rPr lang="en-US" dirty="0" smtClean="0"/>
              <a:t>Proposed Further Compliance Tariff Language</a:t>
            </a:r>
          </a:p>
          <a:p>
            <a:r>
              <a:rPr lang="en-US" dirty="0">
                <a:solidFill>
                  <a:srgbClr val="00B050"/>
                </a:solidFill>
                <a:latin typeface="+mn-lt"/>
              </a:rPr>
              <a:t>Updates to the language presented at the April RC in green text</a:t>
            </a:r>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261969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5" name="Title 4"/>
          <p:cNvSpPr>
            <a:spLocks noGrp="1"/>
          </p:cNvSpPr>
          <p:nvPr>
            <p:ph type="title"/>
          </p:nvPr>
        </p:nvSpPr>
        <p:spPr/>
        <p:txBody>
          <a:bodyPr/>
          <a:lstStyle/>
          <a:p>
            <a:r>
              <a:rPr lang="en-US" dirty="0" smtClean="0"/>
              <a:t>LGIA Article 5.2(13)</a:t>
            </a:r>
            <a:endParaRPr lang="en-US" dirty="0"/>
          </a:p>
        </p:txBody>
      </p:sp>
      <p:sp>
        <p:nvSpPr>
          <p:cNvPr id="3" name="Content Placeholder 2"/>
          <p:cNvSpPr>
            <a:spLocks noGrp="1"/>
          </p:cNvSpPr>
          <p:nvPr>
            <p:ph sz="quarter" idx="13"/>
          </p:nvPr>
        </p:nvSpPr>
        <p:spPr/>
        <p:txBody>
          <a:bodyPr/>
          <a:lstStyle/>
          <a:p>
            <a:r>
              <a:rPr lang="en-US" dirty="0" smtClean="0"/>
              <a:t>Original PTO sponsored variation to be replaced with </a:t>
            </a:r>
            <a:r>
              <a:rPr lang="en-US" i="1" dirty="0" smtClean="0"/>
              <a:t>pro forma</a:t>
            </a:r>
            <a:r>
              <a:rPr lang="en-US" dirty="0" smtClean="0"/>
              <a:t> language.</a:t>
            </a:r>
            <a:br>
              <a:rPr lang="en-US" dirty="0" smtClean="0"/>
            </a:br>
            <a:r>
              <a:rPr lang="en-US" dirty="0" smtClean="0"/>
              <a:t/>
            </a:r>
            <a:br>
              <a:rPr lang="en-US" dirty="0" smtClean="0"/>
            </a:br>
            <a:r>
              <a:rPr lang="en-US" u="sng" dirty="0" smtClean="0">
                <a:solidFill>
                  <a:srgbClr val="00B050"/>
                </a:solidFill>
              </a:rPr>
              <a:t>Interconnection </a:t>
            </a:r>
            <a:r>
              <a:rPr lang="en-US" u="sng" dirty="0">
                <a:solidFill>
                  <a:srgbClr val="00B050"/>
                </a:solidFill>
              </a:rPr>
              <a:t>Customer shall pay </a:t>
            </a:r>
            <a:r>
              <a:rPr lang="en-US" u="sng" dirty="0" smtClean="0">
                <a:solidFill>
                  <a:srgbClr val="00B050"/>
                </a:solidFill>
              </a:rPr>
              <a:t>Interconnecting Transmission Owner </a:t>
            </a:r>
            <a:r>
              <a:rPr lang="en-US" u="sng" dirty="0">
                <a:solidFill>
                  <a:srgbClr val="00B050"/>
                </a:solidFill>
              </a:rPr>
              <a:t>the agreed upon amount of [$ PLACEHOLDER] for </a:t>
            </a:r>
            <a:r>
              <a:rPr lang="en-US" u="sng" dirty="0" smtClean="0">
                <a:solidFill>
                  <a:srgbClr val="00B050"/>
                </a:solidFill>
              </a:rPr>
              <a:t>Interconnecting Transmissions Owner to </a:t>
            </a:r>
            <a:r>
              <a:rPr lang="en-US" u="sng" dirty="0">
                <a:solidFill>
                  <a:srgbClr val="00B050"/>
                </a:solidFill>
              </a:rPr>
              <a:t>execute responsibilities enumerated to </a:t>
            </a:r>
            <a:r>
              <a:rPr lang="en-US" u="sng" dirty="0" smtClean="0">
                <a:solidFill>
                  <a:srgbClr val="00B050"/>
                </a:solidFill>
              </a:rPr>
              <a:t>Interconnecting Transmission Owner under this </a:t>
            </a:r>
            <a:r>
              <a:rPr lang="en-US" u="sng" dirty="0">
                <a:solidFill>
                  <a:srgbClr val="00B050"/>
                </a:solidFill>
              </a:rPr>
              <a:t>Article 5.2</a:t>
            </a:r>
            <a:r>
              <a:rPr lang="en-US" u="sng" dirty="0" smtClean="0">
                <a:solidFill>
                  <a:srgbClr val="00B050"/>
                </a:solidFill>
              </a:rPr>
              <a:t>. </a:t>
            </a:r>
            <a:r>
              <a:rPr lang="en-US" u="sng" dirty="0">
                <a:solidFill>
                  <a:srgbClr val="00B050"/>
                </a:solidFill>
              </a:rPr>
              <a:t>Interconnecting Transmission Owner shall invoice Interconnection Customer for this total amount to be divided on a monthly basis pursuant to Article 12.</a:t>
            </a:r>
          </a:p>
        </p:txBody>
      </p:sp>
    </p:spTree>
    <p:extLst>
      <p:ext uri="{BB962C8B-B14F-4D97-AF65-F5344CB8AC3E}">
        <p14:creationId xmlns:p14="http://schemas.microsoft.com/office/powerpoint/2010/main" val="307114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interconnection service</a:t>
            </a:r>
            <a:endParaRPr lang="en-US" dirty="0"/>
          </a:p>
        </p:txBody>
      </p:sp>
      <p:sp>
        <p:nvSpPr>
          <p:cNvPr id="5" name="Text Placeholder 4"/>
          <p:cNvSpPr>
            <a:spLocks noGrp="1"/>
          </p:cNvSpPr>
          <p:nvPr>
            <p:ph type="body" idx="1"/>
          </p:nvPr>
        </p:nvSpPr>
        <p:spPr/>
        <p:txBody>
          <a:bodyPr/>
          <a:lstStyle/>
          <a:p>
            <a:r>
              <a:rPr lang="en-US" dirty="0"/>
              <a:t>Proposed Further Compliance Tariff </a:t>
            </a:r>
            <a:r>
              <a:rPr lang="en-US" dirty="0" smtClean="0"/>
              <a:t>Language</a:t>
            </a:r>
          </a:p>
          <a:p>
            <a:r>
              <a:rPr lang="en-US" dirty="0">
                <a:solidFill>
                  <a:srgbClr val="00B050"/>
                </a:solidFill>
              </a:rPr>
              <a:t>Updates to the language presented at the April RC in green </a:t>
            </a:r>
            <a:r>
              <a:rPr lang="en-US" dirty="0" smtClean="0">
                <a:solidFill>
                  <a:srgbClr val="00B050"/>
                </a:solidFill>
              </a:rPr>
              <a:t>text</a:t>
            </a:r>
            <a:endParaRPr lang="en-US" dirty="0">
              <a:solidFill>
                <a:srgbClr val="00B050"/>
              </a:solidFill>
            </a:endParaRPr>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101695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Update to the ISO’s Proposal for Surplus Service in the case of NR Interconnection Service</a:t>
            </a:r>
            <a:endParaRPr lang="en-US" dirty="0"/>
          </a:p>
        </p:txBody>
      </p:sp>
      <p:sp>
        <p:nvSpPr>
          <p:cNvPr id="4" name="Content Placeholder 3"/>
          <p:cNvSpPr>
            <a:spLocks noGrp="1"/>
          </p:cNvSpPr>
          <p:nvPr>
            <p:ph sz="quarter" idx="13"/>
          </p:nvPr>
        </p:nvSpPr>
        <p:spPr/>
        <p:txBody>
          <a:bodyPr>
            <a:normAutofit fontScale="77500" lnSpcReduction="20000"/>
          </a:bodyPr>
          <a:lstStyle/>
          <a:p>
            <a:r>
              <a:rPr lang="en-US" dirty="0" smtClean="0"/>
              <a:t>The ISO received feedback at the April TC meeting regarding the application of Surplus Interconnection Service in the case of Network Resource Interconnection Service</a:t>
            </a:r>
          </a:p>
          <a:p>
            <a:pPr lvl="1"/>
            <a:r>
              <a:rPr lang="en-US" dirty="0" smtClean="0"/>
              <a:t>Committee members described how arrangements could be made, for example to identify when the surplus customer would not operate when the original customer needed to operate</a:t>
            </a:r>
          </a:p>
          <a:p>
            <a:r>
              <a:rPr lang="en-US" dirty="0" smtClean="0"/>
              <a:t>The ISO has also had time to continue to evolve the understanding of how co-located resources may operate in the energy and capacity markets </a:t>
            </a:r>
          </a:p>
          <a:p>
            <a:pPr lvl="1"/>
            <a:r>
              <a:rPr lang="en-US" dirty="0" smtClean="0"/>
              <a:t>Including the case where a limiting device is used to limit the overall output of a co-located facility</a:t>
            </a:r>
          </a:p>
          <a:p>
            <a:r>
              <a:rPr lang="en-US" dirty="0" smtClean="0"/>
              <a:t>The ISO is proposing that the original customer would identify and eventually memorialize in the Interconnection Agreement such terms of use of the Surplus Interconnection Service</a:t>
            </a:r>
          </a:p>
          <a:p>
            <a:pPr lvl="1"/>
            <a:r>
              <a:rPr lang="en-US" dirty="0" smtClean="0"/>
              <a:t>When necessary, </a:t>
            </a:r>
            <a:r>
              <a:rPr lang="en-US" dirty="0"/>
              <a:t>a limiting device </a:t>
            </a:r>
            <a:r>
              <a:rPr lang="en-US" dirty="0" smtClean="0"/>
              <a:t>would be </a:t>
            </a:r>
            <a:r>
              <a:rPr lang="en-US" dirty="0"/>
              <a:t>used to limit the overall output of a co-located </a:t>
            </a:r>
            <a:r>
              <a:rPr lang="en-US" dirty="0" smtClean="0"/>
              <a:t>facility</a:t>
            </a:r>
          </a:p>
          <a:p>
            <a:r>
              <a:rPr lang="en-US" dirty="0" smtClean="0">
                <a:solidFill>
                  <a:srgbClr val="FF0000"/>
                </a:solidFill>
              </a:rPr>
              <a:t>Finally, FERC responded to ISO’s Request for Clarification on May 19, 2020</a:t>
            </a:r>
          </a:p>
          <a:p>
            <a:pPr lvl="1"/>
            <a:r>
              <a:rPr lang="en-US" dirty="0" smtClean="0">
                <a:solidFill>
                  <a:srgbClr val="FF0000"/>
                </a:solidFill>
              </a:rPr>
              <a:t>The ISO is now proposing to adopt the Order No. 845/845A pro forma language regarding the scope of study for Surplus Interconnection Service requests</a:t>
            </a:r>
            <a:endParaRPr lang="en-US" dirty="0">
              <a:solidFill>
                <a:srgbClr val="FF0000"/>
              </a:solidFill>
            </a:endParaRPr>
          </a:p>
        </p:txBody>
      </p:sp>
    </p:spTree>
    <p:extLst>
      <p:ext uri="{BB962C8B-B14F-4D97-AF65-F5344CB8AC3E}">
        <p14:creationId xmlns:p14="http://schemas.microsoft.com/office/powerpoint/2010/main" val="36474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LGIA/LGIP Definitions</a:t>
            </a:r>
            <a:endParaRPr lang="en-US"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18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28348" y="1143000"/>
            <a:ext cx="8229600" cy="4572000"/>
          </a:xfrm>
        </p:spPr>
        <p:txBody>
          <a:bodyPr>
            <a:normAutofit lnSpcReduction="10000"/>
          </a:bodyPr>
          <a:lstStyle/>
          <a:p>
            <a:pPr marL="0" indent="0">
              <a:buNone/>
            </a:pPr>
            <a:r>
              <a:rPr lang="en-US" b="1" dirty="0"/>
              <a:t>Unused Capability</a:t>
            </a:r>
            <a:r>
              <a:rPr lang="en-US" dirty="0"/>
              <a:t> shall mean </a:t>
            </a:r>
            <a:r>
              <a:rPr lang="en-US" u="sng" dirty="0">
                <a:solidFill>
                  <a:srgbClr val="FF0000"/>
                </a:solidFill>
              </a:rPr>
              <a:t>(</a:t>
            </a:r>
            <a:r>
              <a:rPr lang="en-US" u="sng" dirty="0" err="1">
                <a:solidFill>
                  <a:srgbClr val="FF0000"/>
                </a:solidFill>
              </a:rPr>
              <a:t>i</a:t>
            </a:r>
            <a:r>
              <a:rPr lang="en-US" u="sng" dirty="0">
                <a:solidFill>
                  <a:srgbClr val="FF0000"/>
                </a:solidFill>
              </a:rPr>
              <a:t>) in the case of NR Interconnection Service at an existing, commercial Generating </a:t>
            </a:r>
            <a:r>
              <a:rPr lang="en-US" u="sng" dirty="0" smtClean="0">
                <a:solidFill>
                  <a:srgbClr val="FF0000"/>
                </a:solidFill>
              </a:rPr>
              <a:t>Facility, </a:t>
            </a:r>
            <a:r>
              <a:rPr lang="en-US" u="sng" dirty="0">
                <a:solidFill>
                  <a:srgbClr val="00B050"/>
                </a:solidFill>
              </a:rPr>
              <a:t>the MW quantity as determined by the Original Interconnection Customer (</a:t>
            </a:r>
            <a:r>
              <a:rPr lang="en-US" u="sng" dirty="0" smtClean="0">
                <a:solidFill>
                  <a:srgbClr val="00B050"/>
                </a:solidFill>
              </a:rPr>
              <a:t>as defined in Section </a:t>
            </a:r>
            <a:r>
              <a:rPr lang="en-US" u="sng" dirty="0">
                <a:solidFill>
                  <a:srgbClr val="00B050"/>
                </a:solidFill>
              </a:rPr>
              <a:t>3.3 of the LGIP)</a:t>
            </a:r>
            <a:r>
              <a:rPr lang="en-US" u="sng" strike="sngStrike" dirty="0" smtClean="0">
                <a:solidFill>
                  <a:srgbClr val="FF0000"/>
                </a:solidFill>
              </a:rPr>
              <a:t>, </a:t>
            </a:r>
            <a:r>
              <a:rPr lang="en-US" u="sng" strike="sngStrike" dirty="0">
                <a:solidFill>
                  <a:srgbClr val="FF0000"/>
                </a:solidFill>
              </a:rPr>
              <a:t>a </a:t>
            </a:r>
            <a:r>
              <a:rPr lang="en-US" u="sng" strike="sngStrike" dirty="0" smtClean="0">
                <a:solidFill>
                  <a:srgbClr val="FF0000"/>
                </a:solidFill>
              </a:rPr>
              <a:t>continuous, </a:t>
            </a:r>
            <a:r>
              <a:rPr lang="en-US" u="sng" strike="sngStrike" dirty="0">
                <a:solidFill>
                  <a:srgbClr val="FF0000"/>
                </a:solidFill>
              </a:rPr>
              <a:t>or periodic, MW quantity as determined by the existing commercial Generating Facility and specified in an Interconnection Agreement</a:t>
            </a:r>
            <a:r>
              <a:rPr lang="en-US" u="sng" dirty="0">
                <a:solidFill>
                  <a:srgbClr val="FF0000"/>
                </a:solidFill>
              </a:rPr>
              <a:t>, not to exceed the existing, commercial Generating Facility’s NR Interconnection </a:t>
            </a:r>
            <a:r>
              <a:rPr lang="en-US" u="sng" dirty="0" smtClean="0">
                <a:solidFill>
                  <a:srgbClr val="FF0000"/>
                </a:solidFill>
              </a:rPr>
              <a:t>Service; </a:t>
            </a:r>
            <a:r>
              <a:rPr lang="en-US" u="sng" dirty="0">
                <a:solidFill>
                  <a:srgbClr val="FF0000"/>
                </a:solidFill>
              </a:rPr>
              <a:t>and (ii</a:t>
            </a:r>
            <a:r>
              <a:rPr lang="en-US" u="sng" dirty="0" smtClean="0">
                <a:solidFill>
                  <a:srgbClr val="FF0000"/>
                </a:solidFill>
              </a:rPr>
              <a:t>)</a:t>
            </a:r>
            <a:r>
              <a:rPr lang="en-US" dirty="0" smtClean="0">
                <a:solidFill>
                  <a:srgbClr val="FF0000"/>
                </a:solidFill>
              </a:rPr>
              <a:t> </a:t>
            </a:r>
            <a:r>
              <a:rPr lang="en-US" dirty="0"/>
              <a:t>in the case of CNR Interconnection Service at an existing, commercial Generating Facility, for Summer, the Summer CNR Capability minus the latest Summer Qualified Capacity, and for Winter, the Winter CNR Capability minus the latest Winter Qualified Capacity </a:t>
            </a:r>
          </a:p>
          <a:p>
            <a:pPr marL="0" indent="0">
              <a:buNone/>
            </a:pPr>
            <a:endParaRPr lang="en-US" dirty="0"/>
          </a:p>
        </p:txBody>
      </p:sp>
    </p:spTree>
    <p:extLst>
      <p:ext uri="{BB962C8B-B14F-4D97-AF65-F5344CB8AC3E}">
        <p14:creationId xmlns:p14="http://schemas.microsoft.com/office/powerpoint/2010/main" val="357215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LGIP Section 3.3</a:t>
            </a:r>
            <a:endParaRPr lang="en-US"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18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28348" y="1447800"/>
            <a:ext cx="8229600" cy="4267200"/>
          </a:xfrm>
        </p:spPr>
        <p:txBody>
          <a:bodyPr>
            <a:normAutofit fontScale="70000" lnSpcReduction="20000"/>
          </a:bodyPr>
          <a:lstStyle/>
          <a:p>
            <a:pPr marL="0" indent="0">
              <a:buNone/>
            </a:pPr>
            <a:r>
              <a:rPr lang="en-US" b="1" dirty="0"/>
              <a:t>Utilization of Surplus Interconnection Service</a:t>
            </a:r>
            <a:r>
              <a:rPr lang="en-US" b="1" dirty="0" smtClean="0"/>
              <a:t>.</a:t>
            </a:r>
            <a:r>
              <a:rPr lang="en-US" dirty="0"/>
              <a:t> </a:t>
            </a:r>
          </a:p>
          <a:p>
            <a:pPr marL="0" indent="0">
              <a:buNone/>
            </a:pPr>
            <a:r>
              <a:rPr lang="x-none" u="sng" dirty="0">
                <a:solidFill>
                  <a:srgbClr val="00B050"/>
                </a:solidFill>
              </a:rPr>
              <a:t>The Original Interconnection Customer shall specify the amount of Unused Capability that is available for use by the Surplus Interconnection Customer’s Generating </a:t>
            </a:r>
            <a:r>
              <a:rPr lang="x-none" u="sng" dirty="0" smtClean="0">
                <a:solidFill>
                  <a:srgbClr val="00B050"/>
                </a:solidFill>
              </a:rPr>
              <a:t>Facility.</a:t>
            </a:r>
            <a:r>
              <a:rPr lang="en-US" u="sng" dirty="0" smtClean="0">
                <a:solidFill>
                  <a:srgbClr val="00B050"/>
                </a:solidFill>
              </a:rPr>
              <a:t> </a:t>
            </a:r>
            <a:r>
              <a:rPr lang="en-US" dirty="0" smtClean="0"/>
              <a:t>The </a:t>
            </a:r>
            <a:r>
              <a:rPr lang="en-US" dirty="0"/>
              <a:t>total output of the Original Interconnection Customer’s Generating Facility plus the Surplus Interconnection Customer’s Generating Facility behind the same Point of Interconnection shall be limited to the maximum total amount of Interconnection Service granted to the Original Interconnection Customer as established in the Interconnection Agreement for the Original Interconnection Customer’s Generating Facility. </a:t>
            </a:r>
            <a:r>
              <a:rPr lang="en-US" u="sng" dirty="0">
                <a:solidFill>
                  <a:srgbClr val="FF0000"/>
                </a:solidFill>
              </a:rPr>
              <a:t>Control technology to restrict </a:t>
            </a:r>
            <a:r>
              <a:rPr lang="en-US" u="sng" dirty="0" smtClean="0">
                <a:solidFill>
                  <a:srgbClr val="00B050"/>
                </a:solidFill>
              </a:rPr>
              <a:t>the </a:t>
            </a:r>
            <a:r>
              <a:rPr lang="en-US" u="sng" dirty="0">
                <a:solidFill>
                  <a:srgbClr val="00B050"/>
                </a:solidFill>
              </a:rPr>
              <a:t>total output of the Original Interconnection Customer’s and  Surplus Interconnection Customer’s Generating Facilities shall be required in the case</a:t>
            </a:r>
            <a:r>
              <a:rPr lang="en-US" u="sng" dirty="0">
                <a:solidFill>
                  <a:srgbClr val="6FA943"/>
                </a:solidFill>
              </a:rPr>
              <a:t> </a:t>
            </a:r>
            <a:r>
              <a:rPr lang="en-US" u="sng" strike="sngStrike" dirty="0" smtClean="0">
                <a:solidFill>
                  <a:srgbClr val="00B050"/>
                </a:solidFill>
              </a:rPr>
              <a:t>the </a:t>
            </a:r>
            <a:r>
              <a:rPr lang="en-US" u="sng" strike="sngStrike" dirty="0">
                <a:solidFill>
                  <a:srgbClr val="00B050"/>
                </a:solidFill>
              </a:rPr>
              <a:t>facility’s output is required in the case</a:t>
            </a:r>
            <a:r>
              <a:rPr lang="en-US" u="sng" dirty="0">
                <a:solidFill>
                  <a:srgbClr val="00B050"/>
                </a:solidFill>
              </a:rPr>
              <a:t> </a:t>
            </a:r>
            <a:r>
              <a:rPr lang="en-US" u="sng" dirty="0">
                <a:solidFill>
                  <a:srgbClr val="FF0000"/>
                </a:solidFill>
              </a:rPr>
              <a:t>where the sum of the maximum output of the Original Interconnection Customer’s Generating Facility plus the maximum output of the Surplus Interconnection Customer’s Generating Facility exceeds the total amount of associated Interconnection Service granted to the Original Interconnection Customer</a:t>
            </a:r>
            <a:r>
              <a:rPr lang="en-US" u="sng" dirty="0" smtClean="0">
                <a:solidFill>
                  <a:srgbClr val="FF0000"/>
                </a:solidFill>
              </a:rPr>
              <a:t>. </a:t>
            </a:r>
            <a:r>
              <a:rPr lang="en-US" strike="sngStrike" dirty="0">
                <a:solidFill>
                  <a:srgbClr val="00B050"/>
                </a:solidFill>
              </a:rPr>
              <a:t>The Original Interconnection Customer must stipulate the amount of Unused Capability that is available for use by the Surplus Interconnection Customer’s Generating Facility. </a:t>
            </a:r>
            <a:r>
              <a:rPr lang="en-US" dirty="0"/>
              <a:t>Surplus Interconnection Service shall only be available at the existing Point of Interconnection of the Original Interconnection Customer’s Generating Facility </a:t>
            </a:r>
          </a:p>
        </p:txBody>
      </p:sp>
    </p:spTree>
    <p:extLst>
      <p:ext uri="{BB962C8B-B14F-4D97-AF65-F5344CB8AC3E}">
        <p14:creationId xmlns:p14="http://schemas.microsoft.com/office/powerpoint/2010/main" val="416086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LGIP Section 3.3.1</a:t>
            </a:r>
            <a:endParaRPr lang="en-US"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18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3"/>
          </p:nvPr>
        </p:nvSpPr>
        <p:spPr>
          <a:xfrm>
            <a:off x="428348" y="1219200"/>
            <a:ext cx="8229600" cy="4495800"/>
          </a:xfrm>
        </p:spPr>
        <p:txBody>
          <a:bodyPr>
            <a:noAutofit/>
          </a:bodyPr>
          <a:lstStyle/>
          <a:p>
            <a:pPr marL="0" marR="457200" indent="0">
              <a:spcBef>
                <a:spcPts val="0"/>
              </a:spcBef>
              <a:buNone/>
              <a:tabLst>
                <a:tab pos="457200" algn="l"/>
              </a:tabLst>
            </a:pPr>
            <a:r>
              <a:rPr lang="x-none" sz="1600" dirty="0"/>
              <a:t>Studies for Surplus Interconnection Service may consist of reactive power, short circuit/fault duty, stability analyses, and/or other appropriate studies.  Steady-state (thermal/voltage) analyses may be performed as necessary to ensure that all required reliability conditions are studied. </a:t>
            </a:r>
            <a:r>
              <a:rPr lang="x-none" sz="1600" u="sng" dirty="0">
                <a:solidFill>
                  <a:srgbClr val="FF0000"/>
                </a:solidFill>
                <a:ea typeface="Times New Roman" panose="02020603050405020304" pitchFamily="18" charset="0"/>
                <a:cs typeface="Calibri" panose="020F0502020204030204" pitchFamily="34" charset="0"/>
              </a:rPr>
              <a:t>The study shall consider the full Generating Facility capability to ensure the acceptability of the proposed control technology to restrict the total output of the Original Interconnection Customer’s and  Surplus Interconnection Customer’s Generating Facilities</a:t>
            </a:r>
            <a:r>
              <a:rPr lang="en-US" sz="1600" u="sng" dirty="0">
                <a:solidFill>
                  <a:srgbClr val="FF0000"/>
                </a:solidFill>
                <a:ea typeface="Times New Roman" panose="02020603050405020304" pitchFamily="18" charset="0"/>
                <a:cs typeface="Calibri" panose="020F0502020204030204" pitchFamily="34" charset="0"/>
              </a:rPr>
              <a:t>. </a:t>
            </a:r>
            <a:r>
              <a:rPr lang="x-none" sz="1600" u="sng" dirty="0">
                <a:solidFill>
                  <a:srgbClr val="00B050"/>
                </a:solidFill>
              </a:rPr>
              <a:t>If the Surplus Interconnection Service was not studied under off-peak conditions, off-peak steady state analyses shall be performed to the required level necessary to demonstrate reliable operation of the Surplus Interconnection Service.</a:t>
            </a:r>
            <a:r>
              <a:rPr lang="x-none" sz="1600" dirty="0">
                <a:solidFill>
                  <a:srgbClr val="00B050"/>
                </a:solidFill>
              </a:rPr>
              <a:t> </a:t>
            </a:r>
            <a:r>
              <a:rPr lang="x-none" sz="1600" dirty="0"/>
              <a:t>If the original Interconnection System Impact Study is not available for </a:t>
            </a:r>
            <a:r>
              <a:rPr lang="x-none" sz="1600" strike="sngStrike" dirty="0">
                <a:solidFill>
                  <a:srgbClr val="00B050"/>
                </a:solidFill>
              </a:rPr>
              <a:t>the Original Interconnection Customer’s Generating Facility, limited analysis may need to be performed</a:t>
            </a:r>
            <a:r>
              <a:rPr lang="x-none" sz="1600" dirty="0"/>
              <a:t> </a:t>
            </a:r>
            <a:r>
              <a:rPr lang="x-none" sz="1600" u="sng" dirty="0">
                <a:solidFill>
                  <a:srgbClr val="00B050"/>
                </a:solidFill>
              </a:rPr>
              <a:t>Surplus Interconnection Service, both off-peak and peak analysis may need to be performed for the existing Generating Facility</a:t>
            </a:r>
            <a:r>
              <a:rPr lang="x-none" sz="1600" dirty="0">
                <a:solidFill>
                  <a:srgbClr val="00B050"/>
                </a:solidFill>
              </a:rPr>
              <a:t> </a:t>
            </a:r>
            <a:r>
              <a:rPr lang="x-none" sz="1600" dirty="0"/>
              <a:t>associated with the request for Surplus Interconnection Service</a:t>
            </a:r>
            <a:r>
              <a:rPr lang="en-US" sz="1600" dirty="0"/>
              <a:t>. </a:t>
            </a:r>
            <a:r>
              <a:rPr lang="x-none" sz="1600" u="sng" dirty="0">
                <a:solidFill>
                  <a:srgbClr val="00B050"/>
                </a:solidFill>
              </a:rPr>
              <a:t>The reactive power, short circuit/fault duty, stability, and steady-state analyses for Surplus Interconnection Service will identify any additional Interconnection Facilities and/or Network Upgrades necessary.</a:t>
            </a:r>
            <a:r>
              <a:rPr lang="x-none" sz="1600" dirty="0"/>
              <a:t> </a:t>
            </a:r>
            <a:r>
              <a:rPr lang="x-none" sz="1600" strike="sngStrike" dirty="0">
                <a:solidFill>
                  <a:srgbClr val="00B050"/>
                </a:solidFill>
              </a:rPr>
              <a:t>which may include, but not be limited to, both off-peak and peak analyses, and/or reactive power, short circuit/fault duty, stability, and steady-state analyses, to confirm the Surplus Interconnection Service request can be accommodated without the need for additional upgrades and a new Interconnection Request.</a:t>
            </a:r>
            <a:r>
              <a:rPr lang="x-none" sz="1600" dirty="0"/>
              <a:t>  Any analyses shall be performed at the Surplus Interconnection Customer’s expense.  </a:t>
            </a:r>
            <a:endParaRPr lang="en-US" sz="1600" dirty="0" smtClean="0"/>
          </a:p>
          <a:p>
            <a:pPr marL="0" marR="457200" indent="0">
              <a:spcBef>
                <a:spcPts val="0"/>
              </a:spcBef>
              <a:buNone/>
              <a:tabLst>
                <a:tab pos="457200" algn="l"/>
              </a:tabLst>
            </a:pPr>
            <a:endParaRPr lang="en-US" sz="1100" dirty="0"/>
          </a:p>
        </p:txBody>
      </p:sp>
    </p:spTree>
    <p:extLst>
      <p:ext uri="{BB962C8B-B14F-4D97-AF65-F5344CB8AC3E}">
        <p14:creationId xmlns:p14="http://schemas.microsoft.com/office/powerpoint/2010/main" val="4042732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REPORTCONTROLSVISIBLE" val="Empty"/>
  <p:tag name="_AMO_UNIQUEIDENTIFIER" val="d57c3b21-ca30-40e4-9e19-d7a0d0121572"/>
</p:tagLst>
</file>

<file path=ppt/theme/theme1.xml><?xml version="1.0" encoding="utf-8"?>
<a:theme xmlns:a="http://schemas.openxmlformats.org/drawingml/2006/main" name="Template - NEPOOL Markets Committee Presentation">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 NEPOOL Markets Committee Presentation</Template>
  <TotalTime>0</TotalTime>
  <Words>1387</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Template - NEPOOL Markets Committee Presentation</vt:lpstr>
      <vt:lpstr>PowerPoint Presentation</vt:lpstr>
      <vt:lpstr>PowerPoint Presentation</vt:lpstr>
      <vt:lpstr>Option to build</vt:lpstr>
      <vt:lpstr>LGIA Article 5.2(13)</vt:lpstr>
      <vt:lpstr>surplus interconnection service</vt:lpstr>
      <vt:lpstr>Update to the ISO’s Proposal for Surplus Service in the case of NR Interconnection Service</vt:lpstr>
      <vt:lpstr>LGIA/LGIP Definitions</vt:lpstr>
      <vt:lpstr>LGIP Section 3.3</vt:lpstr>
      <vt:lpstr>LGIP Section 3.3.1</vt:lpstr>
      <vt:lpstr>LGIP Section 3.3.1 (Continued)</vt:lpstr>
      <vt:lpstr>Additional Conforming Changes</vt:lpstr>
      <vt:lpstr>Sections 3.5.2.1-2 Study Timelines</vt:lpstr>
      <vt:lpstr>Stakeholder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2017-02-01T22:04:58Z</dcterms:created>
  <dcterms:modified xsi:type="dcterms:W3CDTF">2020-05-27T16:17:01Z</dcterms:modified>
</cp:coreProperties>
</file>