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2.xml" ContentType="application/vnd.openxmlformats-officedocument.theme+xml"/>
  <Override PartName="/ppt/tags/tag2.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09" r:id="rId1"/>
    <p:sldMasterId id="2147484235" r:id="rId2"/>
    <p:sldMasterId id="2147484268" r:id="rId3"/>
    <p:sldMasterId id="2147484275" r:id="rId4"/>
    <p:sldMasterId id="2147484278" r:id="rId5"/>
    <p:sldMasterId id="2147484281" r:id="rId6"/>
    <p:sldMasterId id="2147484284" r:id="rId7"/>
    <p:sldMasterId id="2147484287" r:id="rId8"/>
    <p:sldMasterId id="2147484298" r:id="rId9"/>
    <p:sldMasterId id="2147484309" r:id="rId10"/>
    <p:sldMasterId id="2147484312" r:id="rId11"/>
    <p:sldMasterId id="2147484315" r:id="rId12"/>
    <p:sldMasterId id="2147484318" r:id="rId13"/>
    <p:sldMasterId id="2147484321" r:id="rId14"/>
    <p:sldMasterId id="2147484324" r:id="rId15"/>
    <p:sldMasterId id="2147484327" r:id="rId16"/>
    <p:sldMasterId id="2147484330" r:id="rId17"/>
    <p:sldMasterId id="2147484333" r:id="rId18"/>
    <p:sldMasterId id="2147484336" r:id="rId19"/>
    <p:sldMasterId id="2147484339" r:id="rId20"/>
    <p:sldMasterId id="2147484342" r:id="rId21"/>
    <p:sldMasterId id="2147484345" r:id="rId22"/>
    <p:sldMasterId id="2147484378" r:id="rId23"/>
  </p:sldMasterIdLst>
  <p:notesMasterIdLst>
    <p:notesMasterId r:id="rId46"/>
  </p:notesMasterIdLst>
  <p:handoutMasterIdLst>
    <p:handoutMasterId r:id="rId47"/>
  </p:handoutMasterIdLst>
  <p:sldIdLst>
    <p:sldId id="448" r:id="rId24"/>
    <p:sldId id="476" r:id="rId25"/>
    <p:sldId id="551" r:id="rId26"/>
    <p:sldId id="555" r:id="rId27"/>
    <p:sldId id="552" r:id="rId28"/>
    <p:sldId id="525" r:id="rId29"/>
    <p:sldId id="526" r:id="rId30"/>
    <p:sldId id="527" r:id="rId31"/>
    <p:sldId id="530" r:id="rId32"/>
    <p:sldId id="542" r:id="rId33"/>
    <p:sldId id="528" r:id="rId34"/>
    <p:sldId id="529" r:id="rId35"/>
    <p:sldId id="550" r:id="rId36"/>
    <p:sldId id="543" r:id="rId37"/>
    <p:sldId id="518" r:id="rId38"/>
    <p:sldId id="540" r:id="rId39"/>
    <p:sldId id="554" r:id="rId40"/>
    <p:sldId id="553" r:id="rId41"/>
    <p:sldId id="474" r:id="rId42"/>
    <p:sldId id="492" r:id="rId43"/>
    <p:sldId id="493" r:id="rId44"/>
    <p:sldId id="516" r:id="rId4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99"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3B84"/>
    <a:srgbClr val="CC9900"/>
    <a:srgbClr val="A1D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1404" autoAdjust="0"/>
  </p:normalViewPr>
  <p:slideViewPr>
    <p:cSldViewPr>
      <p:cViewPr varScale="1">
        <p:scale>
          <a:sx n="100" d="100"/>
          <a:sy n="100" d="100"/>
        </p:scale>
        <p:origin x="744" y="7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536" y="-3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1"/>
            <a:ext cx="3038884" cy="464820"/>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defTabSz="931186">
              <a:defRPr sz="1100"/>
            </a:lvl1pPr>
          </a:lstStyle>
          <a:p>
            <a:pPr>
              <a:defRPr/>
            </a:pPr>
            <a:endParaRPr lang="en-US"/>
          </a:p>
        </p:txBody>
      </p:sp>
      <p:sp>
        <p:nvSpPr>
          <p:cNvPr id="36867" name="Rectangle 3"/>
          <p:cNvSpPr>
            <a:spLocks noGrp="1" noChangeArrowheads="1"/>
          </p:cNvSpPr>
          <p:nvPr>
            <p:ph type="dt" sz="quarter" idx="1"/>
          </p:nvPr>
        </p:nvSpPr>
        <p:spPr bwMode="auto">
          <a:xfrm>
            <a:off x="3971519" y="1"/>
            <a:ext cx="3038884" cy="464820"/>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algn="r" defTabSz="931186">
              <a:defRPr sz="1100"/>
            </a:lvl1pPr>
          </a:lstStyle>
          <a:p>
            <a:pPr>
              <a:defRPr/>
            </a:pPr>
            <a:endParaRPr lang="en-US"/>
          </a:p>
        </p:txBody>
      </p:sp>
      <p:sp>
        <p:nvSpPr>
          <p:cNvPr id="36868" name="Rectangle 4"/>
          <p:cNvSpPr>
            <a:spLocks noGrp="1" noChangeArrowheads="1"/>
          </p:cNvSpPr>
          <p:nvPr>
            <p:ph type="ftr" sz="quarter" idx="2"/>
          </p:nvPr>
        </p:nvSpPr>
        <p:spPr bwMode="auto">
          <a:xfrm>
            <a:off x="1" y="8831581"/>
            <a:ext cx="3038884" cy="464820"/>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defTabSz="931186">
              <a:defRPr sz="1100"/>
            </a:lvl1pPr>
          </a:lstStyle>
          <a:p>
            <a:pPr>
              <a:defRPr/>
            </a:pPr>
            <a:endParaRPr lang="en-US"/>
          </a:p>
        </p:txBody>
      </p:sp>
      <p:sp>
        <p:nvSpPr>
          <p:cNvPr id="36869" name="Rectangle 5"/>
          <p:cNvSpPr>
            <a:spLocks noGrp="1" noChangeArrowheads="1"/>
          </p:cNvSpPr>
          <p:nvPr>
            <p:ph type="sldNum" sz="quarter" idx="3"/>
          </p:nvPr>
        </p:nvSpPr>
        <p:spPr bwMode="auto">
          <a:xfrm>
            <a:off x="3971519" y="8831581"/>
            <a:ext cx="3038884" cy="464820"/>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algn="r" defTabSz="931186">
              <a:defRPr sz="1100"/>
            </a:lvl1pPr>
          </a:lstStyle>
          <a:p>
            <a:pPr>
              <a:defRPr/>
            </a:pPr>
            <a:fld id="{A2E7BF29-4543-44F6-B769-9F37F7B3D226}" type="slidenum">
              <a:rPr lang="en-US"/>
              <a:pPr>
                <a:defRPr/>
              </a:pPr>
              <a:t>‹#›</a:t>
            </a:fld>
            <a:endParaRPr lang="en-US" dirty="0"/>
          </a:p>
        </p:txBody>
      </p:sp>
    </p:spTree>
    <p:extLst>
      <p:ext uri="{BB962C8B-B14F-4D97-AF65-F5344CB8AC3E}">
        <p14:creationId xmlns:p14="http://schemas.microsoft.com/office/powerpoint/2010/main" val="1267355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1" y="1"/>
            <a:ext cx="3038884" cy="464820"/>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defTabSz="931186">
              <a:defRPr sz="1100"/>
            </a:lvl1pPr>
          </a:lstStyle>
          <a:p>
            <a:pPr>
              <a:defRPr/>
            </a:pPr>
            <a:endParaRPr lang="en-US"/>
          </a:p>
        </p:txBody>
      </p:sp>
      <p:sp>
        <p:nvSpPr>
          <p:cNvPr id="25603" name="Rectangle 1027"/>
          <p:cNvSpPr>
            <a:spLocks noGrp="1" noChangeArrowheads="1"/>
          </p:cNvSpPr>
          <p:nvPr>
            <p:ph type="dt" idx="1"/>
          </p:nvPr>
        </p:nvSpPr>
        <p:spPr bwMode="auto">
          <a:xfrm>
            <a:off x="3971519" y="1"/>
            <a:ext cx="3038884" cy="464820"/>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algn="r" defTabSz="931186">
              <a:defRPr sz="1100"/>
            </a:lvl1pPr>
          </a:lstStyle>
          <a:p>
            <a:pPr>
              <a:defRPr/>
            </a:pPr>
            <a:endParaRPr lang="en-US"/>
          </a:p>
        </p:txBody>
      </p:sp>
      <p:sp>
        <p:nvSpPr>
          <p:cNvPr id="12292"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1029"/>
          <p:cNvSpPr>
            <a:spLocks noGrp="1" noChangeArrowheads="1"/>
          </p:cNvSpPr>
          <p:nvPr>
            <p:ph type="body" sz="quarter" idx="3"/>
          </p:nvPr>
        </p:nvSpPr>
        <p:spPr bwMode="auto">
          <a:xfrm>
            <a:off x="935768" y="4415791"/>
            <a:ext cx="5138873" cy="4183380"/>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1030"/>
          <p:cNvSpPr>
            <a:spLocks noGrp="1" noChangeArrowheads="1"/>
          </p:cNvSpPr>
          <p:nvPr>
            <p:ph type="ftr" sz="quarter" idx="4"/>
          </p:nvPr>
        </p:nvSpPr>
        <p:spPr bwMode="auto">
          <a:xfrm>
            <a:off x="1" y="8831581"/>
            <a:ext cx="3038884" cy="464820"/>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defTabSz="931186">
              <a:defRPr sz="1100"/>
            </a:lvl1pPr>
          </a:lstStyle>
          <a:p>
            <a:pPr>
              <a:defRPr/>
            </a:pPr>
            <a:endParaRPr lang="en-US"/>
          </a:p>
        </p:txBody>
      </p:sp>
      <p:sp>
        <p:nvSpPr>
          <p:cNvPr id="25607" name="Rectangle 1031"/>
          <p:cNvSpPr>
            <a:spLocks noGrp="1" noChangeArrowheads="1"/>
          </p:cNvSpPr>
          <p:nvPr>
            <p:ph type="sldNum" sz="quarter" idx="5"/>
          </p:nvPr>
        </p:nvSpPr>
        <p:spPr bwMode="auto">
          <a:xfrm>
            <a:off x="3971519" y="8831581"/>
            <a:ext cx="3038884" cy="464820"/>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algn="r" defTabSz="931186">
              <a:defRPr sz="1100"/>
            </a:lvl1pPr>
          </a:lstStyle>
          <a:p>
            <a:pPr>
              <a:defRPr/>
            </a:pPr>
            <a:fld id="{2A8815B2-D4B6-404D-96B0-D64EF4EB1298}" type="slidenum">
              <a:rPr lang="en-US"/>
              <a:pPr>
                <a:defRPr/>
              </a:pPr>
              <a:t>‹#›</a:t>
            </a:fld>
            <a:endParaRPr lang="en-US" dirty="0"/>
          </a:p>
        </p:txBody>
      </p:sp>
    </p:spTree>
    <p:extLst>
      <p:ext uri="{BB962C8B-B14F-4D97-AF65-F5344CB8AC3E}">
        <p14:creationId xmlns:p14="http://schemas.microsoft.com/office/powerpoint/2010/main" val="3807563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p:spPr>
        <p:txBody>
          <a:bodyPr/>
          <a:lstStyle/>
          <a:p>
            <a:pPr defTabSz="929326"/>
            <a:fld id="{E7A7F44B-627C-4299-A068-506ECF4E3511}" type="slidenum">
              <a:rPr lang="en-US" smtClean="0"/>
              <a:pPr defTabSz="929326"/>
              <a:t>1</a:t>
            </a:fld>
            <a:endParaRPr lang="en-US" dirty="0" smtClean="0"/>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pPr defTabSz="889181"/>
            <a:fld id="{7418D5EE-DD1D-48F6-8C41-6BA0531561E8}" type="slidenum">
              <a:rPr lang="en-US" smtClean="0"/>
              <a:pPr defTabSz="889181"/>
              <a:t>18</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667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22.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2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2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iso-ne.com/about/news-media/newswire" TargetMode="External"/><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2.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13.jpeg"/><Relationship Id="rId15" Type="http://schemas.openxmlformats.org/officeDocument/2006/relationships/hyperlink" Target="https://twitter.com/isonewengland" TargetMode="External"/><Relationship Id="rId10" Type="http://schemas.openxmlformats.org/officeDocument/2006/relationships/image" Target="../media/image16.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CBF76A-64FD-4C95-BFA7-41AAEC3D0BE6}"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40CBF76A-64FD-4C95-BFA7-41AAEC3D0BE6}"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TextBox 13"/>
          <p:cNvSpPr txBox="1"/>
          <p:nvPr/>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TextBox 18"/>
          <p:cNvSpPr txBox="1"/>
          <p:nvPr/>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CBF76A-64FD-4C95-BFA7-41AAEC3D0BE6}"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40CBF76A-64FD-4C95-BFA7-41AAEC3D0BE6}"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14" name="TextBox 13"/>
          <p:cNvSpPr txBox="1"/>
          <p:nvPr/>
        </p:nvSpPr>
        <p:spPr>
          <a:xfrm>
            <a:off x="279932" y="125581"/>
            <a:ext cx="4097336" cy="1077218"/>
          </a:xfrm>
          <a:prstGeom prst="rect">
            <a:avLst/>
          </a:prstGeom>
          <a:noFill/>
        </p:spPr>
        <p:txBody>
          <a:bodyPr wrap="square" rtlCol="0">
            <a:spAutoFit/>
          </a:bodyPr>
          <a:lstStyle/>
          <a:p>
            <a:r>
              <a:rPr lang="en-US" sz="1600" dirty="0" smtClean="0">
                <a:solidFill>
                  <a:srgbClr val="000000"/>
                </a:solidFill>
              </a:rPr>
              <a:t>This template is intended for </a:t>
            </a:r>
            <a:r>
              <a:rPr lang="en-US" sz="1600" b="1" dirty="0" smtClean="0">
                <a:solidFill>
                  <a:srgbClr val="000000"/>
                </a:solidFill>
              </a:rPr>
              <a:t>ISO-NE CONFIDENTIAL </a:t>
            </a:r>
            <a:r>
              <a:rPr lang="en-US" sz="1600" b="0" dirty="0" smtClean="0">
                <a:solidFill>
                  <a:srgbClr val="000000"/>
                </a:solidFill>
              </a:rPr>
              <a:t>information</a:t>
            </a:r>
            <a:r>
              <a:rPr lang="en-US" sz="1600" dirty="0" smtClean="0">
                <a:solidFill>
                  <a:srgbClr val="000000"/>
                </a:solidFill>
              </a:rPr>
              <a:t>. It requires that you add</a:t>
            </a:r>
            <a:r>
              <a:rPr lang="en-US" sz="1600" baseline="0" dirty="0" smtClean="0">
                <a:solidFill>
                  <a:srgbClr val="000000"/>
                </a:solidFill>
              </a:rPr>
              <a:t> the applicable subcategory or, if no subcategory is needed, delete the placeholder</a:t>
            </a:r>
            <a:r>
              <a:rPr lang="en-US" sz="1600" dirty="0" smtClean="0">
                <a:solidFill>
                  <a:srgbClr val="000000"/>
                </a:solidFill>
              </a:rPr>
              <a:t>: </a:t>
            </a:r>
            <a:endParaRPr lang="en-US" sz="1600" dirty="0">
              <a:solidFill>
                <a:srgbClr val="000000"/>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223435"/>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113284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4440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218265"/>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Click the </a:t>
            </a:r>
            <a:r>
              <a:rPr lang="en-US" sz="1300" b="1" i="1" dirty="0" smtClean="0">
                <a:solidFill>
                  <a:srgbClr val="000000"/>
                </a:solidFill>
              </a:rPr>
              <a:t>View</a:t>
            </a:r>
            <a:r>
              <a:rPr lang="en-US" sz="1300" dirty="0" smtClean="0">
                <a:solidFill>
                  <a:srgbClr val="000000"/>
                </a:solidFill>
              </a:rPr>
              <a:t> tab</a:t>
            </a:r>
          </a:p>
          <a:p>
            <a:pPr marL="0" indent="0">
              <a:spcBef>
                <a:spcPts val="600"/>
              </a:spcBef>
              <a:buFont typeface="Arial" pitchFamily="34" charset="0"/>
              <a:buNone/>
            </a:pPr>
            <a:r>
              <a:rPr lang="en-US" sz="1300" dirty="0" smtClean="0">
                <a:solidFill>
                  <a:srgbClr val="000000"/>
                </a:solidFill>
              </a:rPr>
              <a:t>Click the </a:t>
            </a:r>
            <a:r>
              <a:rPr lang="en-US" sz="1300" b="1" i="1" dirty="0" smtClean="0">
                <a:solidFill>
                  <a:srgbClr val="000000"/>
                </a:solidFill>
              </a:rPr>
              <a:t>Slide Master </a:t>
            </a:r>
            <a:r>
              <a:rPr lang="en-US" sz="1300" dirty="0" smtClean="0">
                <a:solidFill>
                  <a:srgbClr val="000000"/>
                </a:solidFill>
              </a:rPr>
              <a:t>button</a:t>
            </a:r>
            <a:endParaRPr lang="en-US" sz="1300" dirty="0">
              <a:solidFill>
                <a:srgbClr val="000000"/>
              </a:solidFill>
            </a:endParaRPr>
          </a:p>
        </p:txBody>
      </p:sp>
      <p:sp>
        <p:nvSpPr>
          <p:cNvPr id="12" name="Oval 11"/>
          <p:cNvSpPr/>
          <p:nvPr/>
        </p:nvSpPr>
        <p:spPr>
          <a:xfrm>
            <a:off x="584204" y="225214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52222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4204" y="2842260"/>
            <a:ext cx="1599137" cy="106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68562" y="285098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65365" y="288824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21" name="Text Placeholder 8"/>
          <p:cNvSpPr txBox="1">
            <a:spLocks/>
          </p:cNvSpPr>
          <p:nvPr/>
        </p:nvSpPr>
        <p:spPr>
          <a:xfrm>
            <a:off x="2463799" y="3970020"/>
            <a:ext cx="1955801" cy="838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300" dirty="0" smtClean="0">
                <a:solidFill>
                  <a:srgbClr val="000000"/>
                </a:solidFill>
              </a:rPr>
              <a:t>Edit the footer to reflect the appropriate subcategory.</a:t>
            </a:r>
            <a:r>
              <a:rPr lang="en-US" sz="1300" baseline="0" dirty="0" smtClean="0">
                <a:solidFill>
                  <a:srgbClr val="000000"/>
                </a:solidFill>
              </a:rPr>
              <a:t> If no subcategory is needed, </a:t>
            </a:r>
            <a:r>
              <a:rPr lang="en-US" sz="1300" dirty="0" smtClean="0">
                <a:solidFill>
                  <a:srgbClr val="000000"/>
                </a:solidFill>
              </a:rPr>
              <a:t>delete the placeholder text box.</a:t>
            </a:r>
            <a:endParaRPr lang="en-US" sz="1300" baseline="0" dirty="0" smtClean="0">
              <a:solidFill>
                <a:srgbClr val="000000"/>
              </a:solidFill>
            </a:endParaRPr>
          </a:p>
        </p:txBody>
      </p:sp>
      <p:sp>
        <p:nvSpPr>
          <p:cNvPr id="22" name="Oval 21"/>
          <p:cNvSpPr/>
          <p:nvPr/>
        </p:nvSpPr>
        <p:spPr>
          <a:xfrm>
            <a:off x="2260602" y="3999658"/>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23155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63799" y="523155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00" dirty="0" smtClean="0">
                <a:solidFill>
                  <a:srgbClr val="000000"/>
                </a:solidFill>
              </a:rPr>
              <a:t>On the </a:t>
            </a:r>
            <a:r>
              <a:rPr lang="en-US" sz="1300" i="1" dirty="0" smtClean="0">
                <a:solidFill>
                  <a:srgbClr val="000000"/>
                </a:solidFill>
              </a:rPr>
              <a:t>Slide Maste</a:t>
            </a:r>
            <a:r>
              <a:rPr lang="en-US" sz="1300" dirty="0" smtClean="0">
                <a:solidFill>
                  <a:srgbClr val="000000"/>
                </a:solidFill>
              </a:rPr>
              <a:t>r ribbon, click</a:t>
            </a:r>
            <a:r>
              <a:rPr lang="en-US" sz="1300" baseline="0" dirty="0" smtClean="0">
                <a:solidFill>
                  <a:srgbClr val="000000"/>
                </a:solidFill>
              </a:rPr>
              <a:t> the </a:t>
            </a:r>
            <a:r>
              <a:rPr lang="en-US" sz="1300" b="1" i="1" baseline="0" dirty="0" smtClean="0">
                <a:solidFill>
                  <a:srgbClr val="000000"/>
                </a:solidFill>
              </a:rPr>
              <a:t>Close Master View</a:t>
            </a:r>
            <a:r>
              <a:rPr lang="en-US" sz="13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60602" y="526881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2" y="4006044"/>
            <a:ext cx="1755512" cy="39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40CBF76A-64FD-4C95-BFA7-41AAEC3D0BE6}"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9" name="Rectangle 28"/>
          <p:cNvSpPr/>
          <p:nvPr/>
        </p:nvSpPr>
        <p:spPr>
          <a:xfrm>
            <a:off x="4758268" y="125581"/>
            <a:ext cx="42672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sp>
        <p:nvSpPr>
          <p:cNvPr id="42" name="TextBox 41"/>
          <p:cNvSpPr txBox="1"/>
          <p:nvPr/>
        </p:nvSpPr>
        <p:spPr>
          <a:xfrm>
            <a:off x="4851402" y="152400"/>
            <a:ext cx="4097336" cy="923330"/>
          </a:xfrm>
          <a:prstGeom prst="rect">
            <a:avLst/>
          </a:prstGeom>
          <a:noFill/>
        </p:spPr>
        <p:txBody>
          <a:bodyPr wrap="square" rtlCol="0">
            <a:spAutoFit/>
          </a:bodyPr>
          <a:lstStyle/>
          <a:p>
            <a:r>
              <a:rPr lang="en-US" sz="1800" dirty="0" smtClean="0">
                <a:solidFill>
                  <a:srgbClr val="000000"/>
                </a:solidFill>
              </a:rPr>
              <a:t>This template contains approved font</a:t>
            </a:r>
            <a:r>
              <a:rPr lang="en-US" sz="1800" baseline="0" dirty="0" smtClean="0">
                <a:solidFill>
                  <a:srgbClr val="000000"/>
                </a:solidFill>
              </a:rPr>
              <a:t> size and style which will be automatically applied. </a:t>
            </a:r>
            <a:endParaRPr lang="en-US" sz="1800" dirty="0">
              <a:solidFill>
                <a:srgbClr val="000000"/>
              </a:solidFill>
            </a:endParaRPr>
          </a:p>
        </p:txBody>
      </p:sp>
      <p:sp>
        <p:nvSpPr>
          <p:cNvPr id="43" name="TextBox 42"/>
          <p:cNvSpPr txBox="1"/>
          <p:nvPr/>
        </p:nvSpPr>
        <p:spPr>
          <a:xfrm>
            <a:off x="4969937" y="11430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3517935"/>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4876800" y="3581400"/>
            <a:ext cx="4191000" cy="923330"/>
          </a:xfrm>
          <a:prstGeom prst="rect">
            <a:avLst/>
          </a:prstGeom>
        </p:spPr>
        <p:txBody>
          <a:bodyPr wrap="square">
            <a:spAutoFit/>
          </a:bodyPr>
          <a:lstStyle/>
          <a:p>
            <a:pPr algn="l">
              <a:spcBef>
                <a:spcPts val="600"/>
              </a:spcBef>
            </a:pPr>
            <a:r>
              <a:rPr lang="en-US" sz="1800" b="0" baseline="0" dirty="0" smtClean="0">
                <a:solidFill>
                  <a:srgbClr val="000000"/>
                </a:solidFill>
              </a:rPr>
              <a:t>Font within the presentation will appear black by default, but may be changed to ISO gray if desired.</a:t>
            </a:r>
            <a:endParaRPr lang="en-US" sz="1800" b="0" dirty="0">
              <a:solidFill>
                <a:srgbClr val="000000"/>
              </a:solidFill>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40CBF76A-64FD-4C95-BFA7-41AAEC3D0BE6}"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577850" y="2343150"/>
            <a:ext cx="7732713" cy="1295400"/>
          </a:xfrm>
        </p:spPr>
        <p:txBody>
          <a:bodyPr/>
          <a:lstStyle>
            <a:lvl1pPr>
              <a:defRPr>
                <a:solidFill>
                  <a:srgbClr val="F9AF1C"/>
                </a:solidFill>
              </a:defRPr>
            </a:lvl1pPr>
          </a:lstStyle>
          <a:p>
            <a:r>
              <a:rPr lang="en-US"/>
              <a:t>Click to edit Master title style</a:t>
            </a:r>
          </a:p>
        </p:txBody>
      </p:sp>
      <p:sp>
        <p:nvSpPr>
          <p:cNvPr id="6148" name="Rectangle 4"/>
          <p:cNvSpPr>
            <a:spLocks noGrp="1" noChangeArrowheads="1"/>
          </p:cNvSpPr>
          <p:nvPr>
            <p:ph type="subTitle" idx="1"/>
          </p:nvPr>
        </p:nvSpPr>
        <p:spPr>
          <a:xfrm>
            <a:off x="588963" y="4322763"/>
            <a:ext cx="7042150" cy="777875"/>
          </a:xfrm>
        </p:spPr>
        <p:txBody>
          <a:bodyPr/>
          <a:lstStyle>
            <a:lvl1pPr marL="0" indent="0">
              <a:buFontTx/>
              <a:buNone/>
              <a:defRPr sz="2000">
                <a:solidFill>
                  <a:srgbClr val="F9AF1C"/>
                </a:solidFill>
              </a:defRPr>
            </a:lvl1pPr>
          </a:lstStyle>
          <a:p>
            <a:r>
              <a:rPr lang="en-US"/>
              <a:t>Click to edit Master subtitle style</a:t>
            </a:r>
          </a:p>
        </p:txBody>
      </p:sp>
      <p:sp>
        <p:nvSpPr>
          <p:cNvPr id="6" name="Rectangle 5"/>
          <p:cNvSpPr>
            <a:spLocks noGrp="1" noChangeArrowheads="1"/>
          </p:cNvSpPr>
          <p:nvPr>
            <p:ph type="sldNum" sz="quarter" idx="10"/>
          </p:nvPr>
        </p:nvSpPr>
        <p:spPr>
          <a:xfrm>
            <a:off x="6905625" y="6413500"/>
            <a:ext cx="2095500" cy="609600"/>
          </a:xfrm>
        </p:spPr>
        <p:txBody>
          <a:bodyPr/>
          <a:lstStyle>
            <a:lvl1pPr>
              <a:defRPr/>
            </a:lvl1pPr>
          </a:lstStyle>
          <a:p>
            <a:pPr>
              <a:defRPr/>
            </a:pPr>
            <a:fld id="{AC4FF587-0796-4ABF-80FB-59575D5265D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FE1C90-9107-46A6-857E-1E185121F78B}"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CONFIDENTIAL</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80.xml"/><Relationship Id="rId1" Type="http://schemas.openxmlformats.org/officeDocument/2006/relationships/slideLayout" Target="../slideLayouts/slideLayout7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82.xml"/><Relationship Id="rId1" Type="http://schemas.openxmlformats.org/officeDocument/2006/relationships/slideLayout" Target="../slideLayouts/slideLayout81.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88.xml"/><Relationship Id="rId1" Type="http://schemas.openxmlformats.org/officeDocument/2006/relationships/slideLayout" Target="../slideLayouts/slideLayout8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90.xml"/><Relationship Id="rId1" Type="http://schemas.openxmlformats.org/officeDocument/2006/relationships/slideLayout" Target="../slideLayouts/slideLayout89.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92.xml"/><Relationship Id="rId1"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image" Target="../media/image7.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94.xml"/><Relationship Id="rId1" Type="http://schemas.openxmlformats.org/officeDocument/2006/relationships/slideLayout" Target="../slideLayouts/slideLayout93.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96.xml"/><Relationship Id="rId1" Type="http://schemas.openxmlformats.org/officeDocument/2006/relationships/slideLayout" Target="../slideLayouts/slideLayout9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image" Target="../media/image7.png"/><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theme" Target="../theme/theme22.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129.xml"/><Relationship Id="rId1" Type="http://schemas.openxmlformats.org/officeDocument/2006/relationships/slideLayout" Target="../slideLayouts/slideLayout1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pPr>
              <a:defRPr/>
            </a:pPr>
            <a:fld id="{40CBF76A-64FD-4C95-BFA7-41AAEC3D0BE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5" r:id="rId3"/>
    <p:sldLayoutId id="2147484218" r:id="rId4"/>
    <p:sldLayoutId id="2147484233" r:id="rId5"/>
    <p:sldLayoutId id="2147484234" r:id="rId6"/>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10" r:id="rId1"/>
    <p:sldLayoutId id="214748431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13" r:id="rId1"/>
    <p:sldLayoutId id="2147484314"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16" r:id="rId1"/>
    <p:sldLayoutId id="2147484317"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19" r:id="rId1"/>
    <p:sldLayoutId id="2147484320"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22" r:id="rId1"/>
    <p:sldLayoutId id="214748432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25" r:id="rId1"/>
    <p:sldLayoutId id="2147484326"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28" r:id="rId1"/>
    <p:sldLayoutId id="2147484329"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31" r:id="rId1"/>
    <p:sldLayoutId id="2147484332"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34" r:id="rId1"/>
    <p:sldLayoutId id="2147484335"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37" r:id="rId1"/>
    <p:sldLayoutId id="2147484338"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40" r:id="rId1"/>
    <p:sldLayoutId id="214748434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43" r:id="rId1"/>
    <p:sldLayoutId id="2147484344"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40CBF76A-64FD-4C95-BFA7-41AAEC3D0BE6}"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 id="2147484366" r:id="rId21"/>
    <p:sldLayoutId id="2147484367" r:id="rId22"/>
    <p:sldLayoutId id="2147484368" r:id="rId23"/>
    <p:sldLayoutId id="2147484369" r:id="rId24"/>
    <p:sldLayoutId id="2147484370" r:id="rId25"/>
    <p:sldLayoutId id="2147484371" r:id="rId26"/>
    <p:sldLayoutId id="2147484372" r:id="rId27"/>
    <p:sldLayoutId id="2147484373" r:id="rId28"/>
    <p:sldLayoutId id="2147484374" r:id="rId29"/>
    <p:sldLayoutId id="2147484375" r:id="rId30"/>
    <p:sldLayoutId id="2147484377" r:id="rId3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379" r:id="rId1"/>
    <p:sldLayoutId id="2147484380"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76" r:id="rId1"/>
    <p:sldLayoutId id="2147484277"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79" r:id="rId1"/>
    <p:sldLayoutId id="2147484280"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94" r:id="rId3"/>
    <p:sldLayoutId id="2147484295" r:id="rId4"/>
    <p:sldLayoutId id="2147484296" r:id="rId5"/>
    <p:sldLayoutId id="2147484297" r:id="rId6"/>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90" r:id="rId3"/>
    <p:sldLayoutId id="2147484291" r:id="rId4"/>
    <p:sldLayoutId id="2147484292" r:id="rId5"/>
    <p:sldLayoutId id="2147484293" r:id="rId6"/>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301" r:id="rId3"/>
    <p:sldLayoutId id="2147484302" r:id="rId4"/>
    <p:sldLayoutId id="2147484303" r:id="rId5"/>
    <p:sldLayoutId id="2147484304" r:id="rId6"/>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5" r:id="rId3"/>
    <p:sldLayoutId id="2147484306" r:id="rId4"/>
    <p:sldLayoutId id="2147484307" r:id="rId5"/>
    <p:sldLayoutId id="2147484308" r:id="rId6"/>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2" Type="http://schemas.openxmlformats.org/officeDocument/2006/relationships/hyperlink" Target="https://www.iso-ne.com/static-assets/documents/2020/04/a09.0_rc_22020_04_22_ee_reconstitution_final.pptx" TargetMode="Externa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US" dirty="0" smtClean="0"/>
              <a:t>May 19, 2020 | </a:t>
            </a:r>
            <a:r>
              <a:rPr lang="en-US" dirty="0" err="1" smtClean="0"/>
              <a:t>webex</a:t>
            </a:r>
            <a:endParaRPr lang="en-US" dirty="0"/>
          </a:p>
        </p:txBody>
      </p:sp>
      <p:sp>
        <p:nvSpPr>
          <p:cNvPr id="12" name="Text Placeholder 11"/>
          <p:cNvSpPr>
            <a:spLocks noGrp="1"/>
          </p:cNvSpPr>
          <p:nvPr>
            <p:ph type="body" sz="quarter" idx="17"/>
          </p:nvPr>
        </p:nvSpPr>
        <p:spPr/>
        <p:txBody>
          <a:bodyPr/>
          <a:lstStyle/>
          <a:p>
            <a:r>
              <a:rPr lang="en-US" dirty="0" smtClean="0"/>
              <a:t>Jon Black</a:t>
            </a:r>
            <a:endParaRPr lang="en-US" dirty="0"/>
          </a:p>
        </p:txBody>
      </p:sp>
      <p:sp>
        <p:nvSpPr>
          <p:cNvPr id="7" name="Text Placeholder 6"/>
          <p:cNvSpPr>
            <a:spLocks noGrp="1"/>
          </p:cNvSpPr>
          <p:nvPr>
            <p:ph type="body" sz="quarter" idx="16"/>
          </p:nvPr>
        </p:nvSpPr>
        <p:spPr/>
        <p:txBody>
          <a:bodyPr/>
          <a:lstStyle/>
          <a:p>
            <a:r>
              <a:rPr lang="en-US" dirty="0" smtClean="0"/>
              <a:t>NEPOOL Reliability Committee</a:t>
            </a:r>
            <a:endParaRPr lang="en-US" dirty="0"/>
          </a:p>
          <a:p>
            <a:endParaRPr lang="en-US" dirty="0"/>
          </a:p>
        </p:txBody>
      </p:sp>
      <p:sp>
        <p:nvSpPr>
          <p:cNvPr id="3" name="Text Placeholder 2"/>
          <p:cNvSpPr>
            <a:spLocks noGrp="1"/>
          </p:cNvSpPr>
          <p:nvPr>
            <p:ph type="body" sz="quarter" idx="19"/>
          </p:nvPr>
        </p:nvSpPr>
        <p:spPr/>
        <p:txBody>
          <a:bodyPr/>
          <a:lstStyle/>
          <a:p>
            <a:r>
              <a:rPr lang="en-US" dirty="0"/>
              <a:t>Gross Load Forecast Reconstitution Methodology Changes</a:t>
            </a:r>
          </a:p>
        </p:txBody>
      </p:sp>
      <p:sp>
        <p:nvSpPr>
          <p:cNvPr id="2" name="Text Placeholder 1"/>
          <p:cNvSpPr>
            <a:spLocks noGrp="1"/>
          </p:cNvSpPr>
          <p:nvPr>
            <p:ph type="body" sz="quarter" idx="18"/>
          </p:nvPr>
        </p:nvSpPr>
        <p:spPr/>
        <p:txBody>
          <a:bodyPr/>
          <a:lstStyle/>
          <a:p>
            <a:r>
              <a:rPr lang="en-US" dirty="0" smtClean="0"/>
              <a:t>Manager, Load Forecasting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057400"/>
            <a:ext cx="8001000" cy="1362075"/>
          </a:xfrm>
        </p:spPr>
        <p:txBody>
          <a:bodyPr>
            <a:normAutofit/>
          </a:bodyPr>
          <a:lstStyle/>
          <a:p>
            <a:r>
              <a:rPr lang="en-US" dirty="0" smtClean="0"/>
              <a:t>Proposed </a:t>
            </a:r>
            <a:r>
              <a:rPr lang="en-US" dirty="0"/>
              <a:t>Passive Demand </a:t>
            </a:r>
            <a:r>
              <a:rPr lang="en-US" dirty="0" smtClean="0"/>
              <a:t>Resources Reconstitution Methodology</a:t>
            </a:r>
            <a:endParaRPr lang="en-US" dirty="0"/>
          </a:p>
        </p:txBody>
      </p:sp>
      <p:sp>
        <p:nvSpPr>
          <p:cNvPr id="5" name="Text Placeholder 4"/>
          <p:cNvSpPr>
            <a:spLocks noGrp="1"/>
          </p:cNvSpPr>
          <p:nvPr>
            <p:ph type="body" idx="1"/>
          </p:nvPr>
        </p:nvSpPr>
        <p:spPr/>
        <p:txBody>
          <a:bodyPr/>
          <a:lstStyle/>
          <a:p>
            <a:r>
              <a:rPr lang="en-US" dirty="0" smtClean="0"/>
              <a:t>Forward Capacity Auctions</a:t>
            </a:r>
            <a:endParaRPr lang="en-US" dirty="0"/>
          </a:p>
        </p:txBody>
      </p:sp>
      <p:sp>
        <p:nvSpPr>
          <p:cNvPr id="3" name="Slide Number Placeholder 2"/>
          <p:cNvSpPr>
            <a:spLocks noGrp="1"/>
          </p:cNvSpPr>
          <p:nvPr>
            <p:ph type="sldNum" sz="quarter" idx="4294967295"/>
          </p:nvPr>
        </p:nvSpPr>
        <p:spPr>
          <a:xfrm>
            <a:off x="8763000" y="6365875"/>
            <a:ext cx="381000" cy="263525"/>
          </a:xfrm>
        </p:spPr>
        <p:txBody>
          <a:bodyPr/>
          <a:lstStyle/>
          <a:p>
            <a:pPr>
              <a:defRPr/>
            </a:pPr>
            <a:fld id="{40CBF76A-64FD-4C95-BFA7-41AAEC3D0BE6}" type="slidenum">
              <a:rPr lang="en-US" smtClean="0"/>
              <a:pPr>
                <a:defRPr/>
              </a:pPr>
              <a:t>10</a:t>
            </a:fld>
            <a:endParaRPr lang="en-US" dirty="0"/>
          </a:p>
        </p:txBody>
      </p:sp>
    </p:spTree>
    <p:extLst>
      <p:ext uri="{BB962C8B-B14F-4D97-AF65-F5344CB8AC3E}">
        <p14:creationId xmlns:p14="http://schemas.microsoft.com/office/powerpoint/2010/main" val="183750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11</a:t>
            </a:fld>
            <a:endParaRPr lang="en-US" dirty="0"/>
          </a:p>
        </p:txBody>
      </p:sp>
      <p:sp>
        <p:nvSpPr>
          <p:cNvPr id="3" name="Title 2"/>
          <p:cNvSpPr>
            <a:spLocks noGrp="1"/>
          </p:cNvSpPr>
          <p:nvPr>
            <p:ph type="title"/>
          </p:nvPr>
        </p:nvSpPr>
        <p:spPr/>
        <p:txBody>
          <a:bodyPr/>
          <a:lstStyle/>
          <a:p>
            <a:r>
              <a:rPr lang="en-US" dirty="0" smtClean="0"/>
              <a:t>Proposed PDR Reconstitution Methodology</a:t>
            </a:r>
            <a:endParaRPr lang="en-US" b="0" i="1" dirty="0"/>
          </a:p>
        </p:txBody>
      </p:sp>
      <p:sp>
        <p:nvSpPr>
          <p:cNvPr id="4" name="Content Placeholder 3"/>
          <p:cNvSpPr>
            <a:spLocks noGrp="1"/>
          </p:cNvSpPr>
          <p:nvPr>
            <p:ph idx="1"/>
          </p:nvPr>
        </p:nvSpPr>
        <p:spPr/>
        <p:txBody>
          <a:bodyPr>
            <a:normAutofit fontScale="85000" lnSpcReduction="10000"/>
          </a:bodyPr>
          <a:lstStyle/>
          <a:p>
            <a:r>
              <a:rPr lang="en-US" dirty="0" smtClean="0"/>
              <a:t>The proposed reconstitution methodology used in the gross load forecast </a:t>
            </a:r>
            <a:r>
              <a:rPr lang="en-US" dirty="0"/>
              <a:t>used in the development of the ICR and related values </a:t>
            </a:r>
            <a:r>
              <a:rPr lang="en-US" dirty="0" smtClean="0"/>
              <a:t>for the upcoming FCA will utilize the PDR CSO of the most recently completed FCA, which is held in February of each year, and prior to CELT publication</a:t>
            </a:r>
          </a:p>
          <a:p>
            <a:r>
              <a:rPr lang="en-US" dirty="0" smtClean="0"/>
              <a:t>The proposed PDR reconstitution involves the following steps:</a:t>
            </a:r>
          </a:p>
          <a:p>
            <a:pPr marL="914400" lvl="1" indent="-457200">
              <a:buFont typeface="+mj-lt"/>
              <a:buAutoNum type="arabicPeriod"/>
            </a:pPr>
            <a:r>
              <a:rPr lang="en-US" dirty="0" smtClean="0"/>
              <a:t>Obtain the total seasonal PDR CSOs (</a:t>
            </a:r>
            <a:r>
              <a:rPr lang="en-US" dirty="0"/>
              <a:t>June </a:t>
            </a:r>
            <a:r>
              <a:rPr lang="en-US" dirty="0" smtClean="0"/>
              <a:t>and December) from the most recent FCA for the corresponding CCP</a:t>
            </a:r>
          </a:p>
          <a:p>
            <a:pPr marL="914400" lvl="1" indent="-457200">
              <a:buFont typeface="+mj-lt"/>
              <a:buAutoNum type="arabicPeriod"/>
            </a:pPr>
            <a:r>
              <a:rPr lang="en-US" dirty="0" smtClean="0"/>
              <a:t>Apply a linear fit between the time when </a:t>
            </a:r>
            <a:r>
              <a:rPr lang="en-US" dirty="0"/>
              <a:t>installation of PDR participating in FCA 1 </a:t>
            </a:r>
            <a:r>
              <a:rPr lang="en-US" dirty="0" smtClean="0"/>
              <a:t>began (i.e., when PDR equals zero) and the PDR CSO and date of the most recent FCA CCP (June 1</a:t>
            </a:r>
            <a:r>
              <a:rPr lang="en-US" baseline="30000" dirty="0" smtClean="0"/>
              <a:t>st</a:t>
            </a:r>
            <a:r>
              <a:rPr lang="en-US" dirty="0" smtClean="0"/>
              <a:t> for summer, December 1</a:t>
            </a:r>
            <a:r>
              <a:rPr lang="en-US" baseline="30000" dirty="0" smtClean="0"/>
              <a:t>st</a:t>
            </a:r>
            <a:r>
              <a:rPr lang="en-US" dirty="0" smtClean="0"/>
              <a:t> for winter)</a:t>
            </a:r>
          </a:p>
          <a:p>
            <a:pPr marL="1771650" lvl="3" indent="-457200">
              <a:buFont typeface="Wingdings" panose="05000000000000000000" pitchFamily="2" charset="2"/>
              <a:buChar char="q"/>
            </a:pPr>
            <a:r>
              <a:rPr lang="en-US" dirty="0"/>
              <a:t>Assumed starting point for Summer is June 1, 2006 </a:t>
            </a:r>
          </a:p>
          <a:p>
            <a:pPr marL="1771650" lvl="3" indent="-457200">
              <a:buFont typeface="Wingdings" panose="05000000000000000000" pitchFamily="2" charset="2"/>
              <a:buChar char="q"/>
            </a:pPr>
            <a:r>
              <a:rPr lang="en-US" dirty="0" smtClean="0"/>
              <a:t>Assumed starting point for Winter is December 1, 2006</a:t>
            </a:r>
          </a:p>
          <a:p>
            <a:pPr marL="914400" lvl="1" indent="-457200">
              <a:buFont typeface="+mj-lt"/>
              <a:buAutoNum type="arabicPeriod"/>
            </a:pPr>
            <a:r>
              <a:rPr lang="en-US" dirty="0" smtClean="0"/>
              <a:t>Apply the resulting June and December points in this time series to all the appropriate seasonal months in accordance with FCM performance months</a:t>
            </a:r>
          </a:p>
          <a:p>
            <a:pPr marL="514350" indent="-457200"/>
            <a:r>
              <a:rPr lang="en-US" dirty="0" smtClean="0"/>
              <a:t>This methodology is illustrated on the following slide as it would have applied to CELT 2020</a:t>
            </a:r>
            <a:endParaRPr lang="en-US" dirty="0"/>
          </a:p>
        </p:txBody>
      </p:sp>
    </p:spTree>
    <p:extLst>
      <p:ext uri="{BB962C8B-B14F-4D97-AF65-F5344CB8AC3E}">
        <p14:creationId xmlns:p14="http://schemas.microsoft.com/office/powerpoint/2010/main" val="150190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PDR Reconstitution Methodology</a:t>
            </a:r>
            <a:br>
              <a:rPr lang="en-US" dirty="0" smtClean="0"/>
            </a:br>
            <a:r>
              <a:rPr lang="en-US" sz="2400" b="0" i="1" dirty="0" smtClean="0"/>
              <a:t>CELT 2020 Application - Summer</a:t>
            </a:r>
            <a:endParaRPr lang="en-US" sz="2400" b="0" i="1" dirty="0"/>
          </a:p>
        </p:txBody>
      </p:sp>
      <p:sp>
        <p:nvSpPr>
          <p:cNvPr id="3" name="Slide Number Placeholder 2"/>
          <p:cNvSpPr>
            <a:spLocks noGrp="1"/>
          </p:cNvSpPr>
          <p:nvPr>
            <p:ph type="sldNum" sz="quarter" idx="10"/>
          </p:nvPr>
        </p:nvSpPr>
        <p:spPr/>
        <p:txBody>
          <a:bodyPr/>
          <a:lstStyle/>
          <a:p>
            <a:pPr>
              <a:defRPr/>
            </a:pPr>
            <a:fld id="{40CBF76A-64FD-4C95-BFA7-41AAEC3D0BE6}" type="slidenum">
              <a:rPr lang="en-US" smtClean="0"/>
              <a:pPr>
                <a:defRPr/>
              </a:pPr>
              <a:t>12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8" y="1523999"/>
            <a:ext cx="7318296" cy="4542542"/>
          </a:xfrm>
          <a:prstGeom prst="rect">
            <a:avLst/>
          </a:prstGeom>
        </p:spPr>
      </p:pic>
      <p:sp>
        <p:nvSpPr>
          <p:cNvPr id="12" name="Line Callout 1 11"/>
          <p:cNvSpPr/>
          <p:nvPr/>
        </p:nvSpPr>
        <p:spPr>
          <a:xfrm>
            <a:off x="4343400" y="4953000"/>
            <a:ext cx="2286000" cy="448573"/>
          </a:xfrm>
          <a:prstGeom prst="borderCallout1">
            <a:avLst>
              <a:gd name="adj1" fmla="val 52712"/>
              <a:gd name="adj2" fmla="val 831"/>
              <a:gd name="adj3" fmla="val 114424"/>
              <a:gd name="adj4" fmla="val -102003"/>
            </a:avLst>
          </a:prstGeom>
          <a:solidFill>
            <a:schemeClr val="bg1"/>
          </a:solidFill>
          <a:ln>
            <a:solidFill>
              <a:srgbClr val="0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Reconstitution </a:t>
            </a:r>
            <a:r>
              <a:rPr lang="en-US" sz="1800" b="1" dirty="0" smtClean="0">
                <a:solidFill>
                  <a:srgbClr val="000000"/>
                </a:solidFill>
              </a:rPr>
              <a:t>Begins</a:t>
            </a:r>
            <a:endParaRPr lang="en-US" sz="1800" b="1" dirty="0">
              <a:solidFill>
                <a:srgbClr val="000000"/>
              </a:solidFill>
            </a:endParaRPr>
          </a:p>
        </p:txBody>
      </p:sp>
      <p:sp>
        <p:nvSpPr>
          <p:cNvPr id="13" name="Line Callout 1 12"/>
          <p:cNvSpPr/>
          <p:nvPr/>
        </p:nvSpPr>
        <p:spPr>
          <a:xfrm>
            <a:off x="4267200" y="1209136"/>
            <a:ext cx="4267200" cy="602412"/>
          </a:xfrm>
          <a:prstGeom prst="borderCallout1">
            <a:avLst>
              <a:gd name="adj1" fmla="val 96538"/>
              <a:gd name="adj2" fmla="val 48541"/>
              <a:gd name="adj3" fmla="val 200998"/>
              <a:gd name="adj4" fmla="val 66938"/>
            </a:avLst>
          </a:prstGeom>
          <a:solidFill>
            <a:schemeClr val="bg1"/>
          </a:solidFill>
          <a:ln>
            <a:solidFill>
              <a:srgbClr val="0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000000"/>
                </a:solidFill>
              </a:rPr>
              <a:t>Reconstitution Trend Line Ends at CSO of Most Recently Completed FCA</a:t>
            </a:r>
            <a:endParaRPr lang="en-US" sz="1800" b="1" dirty="0">
              <a:solidFill>
                <a:srgbClr val="000000"/>
              </a:solidFill>
            </a:endParaRPr>
          </a:p>
        </p:txBody>
      </p:sp>
    </p:spTree>
    <p:extLst>
      <p:ext uri="{BB962C8B-B14F-4D97-AF65-F5344CB8AC3E}">
        <p14:creationId xmlns:p14="http://schemas.microsoft.com/office/powerpoint/2010/main" val="301092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13</a:t>
            </a:fld>
            <a:endParaRPr lang="en-US" dirty="0"/>
          </a:p>
        </p:txBody>
      </p:sp>
      <p:sp>
        <p:nvSpPr>
          <p:cNvPr id="3" name="Title 2"/>
          <p:cNvSpPr>
            <a:spLocks noGrp="1"/>
          </p:cNvSpPr>
          <p:nvPr>
            <p:ph type="title"/>
          </p:nvPr>
        </p:nvSpPr>
        <p:spPr/>
        <p:txBody>
          <a:bodyPr/>
          <a:lstStyle/>
          <a:p>
            <a:r>
              <a:rPr lang="en-US" dirty="0" smtClean="0"/>
              <a:t>Resulting Changes in the Gross Load Forecast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The changes to the reconstitution methodology are proposed to be implemented for CELT 2021</a:t>
            </a:r>
          </a:p>
          <a:p>
            <a:pPr lvl="1"/>
            <a:r>
              <a:rPr lang="en-US" dirty="0"/>
              <a:t>The CELT 2021 Gross Load Forecast will be used for FCA 16 </a:t>
            </a:r>
            <a:r>
              <a:rPr lang="en-US" dirty="0" smtClean="0"/>
              <a:t>ICR </a:t>
            </a:r>
            <a:r>
              <a:rPr lang="en-US" dirty="0"/>
              <a:t>and Related Values development</a:t>
            </a:r>
          </a:p>
          <a:p>
            <a:pPr lvl="1"/>
            <a:r>
              <a:rPr lang="en-US" dirty="0"/>
              <a:t>Will </a:t>
            </a:r>
            <a:r>
              <a:rPr lang="en-US" dirty="0" smtClean="0"/>
              <a:t>possibly reflect </a:t>
            </a:r>
            <a:r>
              <a:rPr lang="en-US" dirty="0"/>
              <a:t>the effects of any supply-side modifications to PDR qualification to ensure that gross load reconstitution approximates future EE supply-side participation</a:t>
            </a:r>
          </a:p>
          <a:p>
            <a:r>
              <a:rPr lang="en-US" dirty="0" smtClean="0"/>
              <a:t>The proposed </a:t>
            </a:r>
            <a:r>
              <a:rPr lang="en-US" dirty="0"/>
              <a:t>reconstitution </a:t>
            </a:r>
            <a:r>
              <a:rPr lang="en-US" dirty="0" smtClean="0"/>
              <a:t>methodology results in PDR reconstitution that exhibits a </a:t>
            </a:r>
            <a:r>
              <a:rPr lang="en-US" dirty="0"/>
              <a:t>lower level and </a:t>
            </a:r>
            <a:r>
              <a:rPr lang="en-US" dirty="0" smtClean="0"/>
              <a:t>slope, and will therefore result in a lower gross load forecast</a:t>
            </a:r>
          </a:p>
          <a:p>
            <a:pPr lvl="1"/>
            <a:r>
              <a:rPr lang="en-US" dirty="0" smtClean="0"/>
              <a:t>The reconstitution no longer includes EE installations in excess of their CSO, and is net of cumulative EE expiring measures </a:t>
            </a:r>
            <a:r>
              <a:rPr lang="en-US" dirty="0"/>
              <a:t>that no longer participate as supply in </a:t>
            </a:r>
            <a:r>
              <a:rPr lang="en-US" dirty="0" smtClean="0"/>
              <a:t>FCM up through the most recently held FCA </a:t>
            </a:r>
          </a:p>
          <a:p>
            <a:pPr lvl="1"/>
            <a:r>
              <a:rPr lang="en-US" dirty="0" smtClean="0"/>
              <a:t>Both of these factors will become embedded as load reductions in the gross load forecast as a result of the proposed methodology</a:t>
            </a:r>
          </a:p>
        </p:txBody>
      </p:sp>
    </p:spTree>
    <p:extLst>
      <p:ext uri="{BB962C8B-B14F-4D97-AF65-F5344CB8AC3E}">
        <p14:creationId xmlns:p14="http://schemas.microsoft.com/office/powerpoint/2010/main" val="30509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057400"/>
            <a:ext cx="8001000" cy="1362075"/>
          </a:xfrm>
        </p:spPr>
        <p:txBody>
          <a:bodyPr>
            <a:normAutofit/>
          </a:bodyPr>
          <a:lstStyle/>
          <a:p>
            <a:r>
              <a:rPr lang="en-US" dirty="0" smtClean="0"/>
              <a:t>Passive </a:t>
            </a:r>
            <a:r>
              <a:rPr lang="en-US" dirty="0"/>
              <a:t>Demand </a:t>
            </a:r>
            <a:r>
              <a:rPr lang="en-US" dirty="0" smtClean="0"/>
              <a:t>Resources in Annual Reconfiguration Auctions</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4294967295"/>
          </p:nvPr>
        </p:nvSpPr>
        <p:spPr>
          <a:xfrm>
            <a:off x="8534400" y="6400800"/>
            <a:ext cx="381000" cy="263525"/>
          </a:xfrm>
        </p:spPr>
        <p:txBody>
          <a:bodyPr/>
          <a:lstStyle/>
          <a:p>
            <a:pPr>
              <a:defRPr/>
            </a:pPr>
            <a:fld id="{40CBF76A-64FD-4C95-BFA7-41AAEC3D0BE6}" type="slidenum">
              <a:rPr lang="en-US" smtClean="0"/>
              <a:pPr>
                <a:defRPr/>
              </a:pPr>
              <a:t>14</a:t>
            </a:fld>
            <a:endParaRPr lang="en-US" dirty="0"/>
          </a:p>
        </p:txBody>
      </p:sp>
    </p:spTree>
    <p:extLst>
      <p:ext uri="{BB962C8B-B14F-4D97-AF65-F5344CB8AC3E}">
        <p14:creationId xmlns:p14="http://schemas.microsoft.com/office/powerpoint/2010/main" val="187370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15</a:t>
            </a:fld>
            <a:endParaRPr lang="en-US" dirty="0"/>
          </a:p>
        </p:txBody>
      </p:sp>
      <p:sp>
        <p:nvSpPr>
          <p:cNvPr id="3" name="Title 2"/>
          <p:cNvSpPr>
            <a:spLocks noGrp="1"/>
          </p:cNvSpPr>
          <p:nvPr>
            <p:ph type="title"/>
          </p:nvPr>
        </p:nvSpPr>
        <p:spPr/>
        <p:txBody>
          <a:bodyPr/>
          <a:lstStyle/>
          <a:p>
            <a:r>
              <a:rPr lang="en-US" dirty="0" smtClean="0"/>
              <a:t>PDR Participation in ARAs</a:t>
            </a:r>
            <a:br>
              <a:rPr lang="en-US" dirty="0" smtClean="0"/>
            </a:br>
            <a:r>
              <a:rPr lang="en-US" sz="2400" b="0" i="1" dirty="0" smtClean="0"/>
              <a:t>Background and Timing</a:t>
            </a:r>
            <a:endParaRPr lang="en-US" sz="2400" b="0" i="1" dirty="0"/>
          </a:p>
        </p:txBody>
      </p:sp>
      <p:sp>
        <p:nvSpPr>
          <p:cNvPr id="4" name="Content Placeholder 3"/>
          <p:cNvSpPr>
            <a:spLocks noGrp="1"/>
          </p:cNvSpPr>
          <p:nvPr>
            <p:ph idx="1"/>
          </p:nvPr>
        </p:nvSpPr>
        <p:spPr>
          <a:xfrm>
            <a:off x="457200" y="1401762"/>
            <a:ext cx="8229600" cy="2553006"/>
          </a:xfrm>
        </p:spPr>
        <p:txBody>
          <a:bodyPr>
            <a:normAutofit fontScale="85000" lnSpcReduction="10000"/>
          </a:bodyPr>
          <a:lstStyle/>
          <a:p>
            <a:r>
              <a:rPr lang="en-US" dirty="0" smtClean="0"/>
              <a:t>While the proposed reconstitution methodology focuses on the CSOs obtained in the FCA, different amounts of PDR often clear in each of the </a:t>
            </a:r>
            <a:r>
              <a:rPr lang="en-US" dirty="0"/>
              <a:t>annual reconfiguration auctions </a:t>
            </a:r>
            <a:r>
              <a:rPr lang="en-US" dirty="0" smtClean="0"/>
              <a:t>(ARAs)</a:t>
            </a:r>
          </a:p>
          <a:p>
            <a:r>
              <a:rPr lang="en-US" dirty="0" smtClean="0"/>
              <a:t>Below is a table showing the timing of the CELT forecast, FCA and ARAs for CCPs 2019-2020 through CCP 2025-2026</a:t>
            </a:r>
          </a:p>
          <a:p>
            <a:pPr lvl="1"/>
            <a:r>
              <a:rPr lang="en-US" dirty="0" smtClean="0"/>
              <a:t>Color coding indicates the vintage of CELT that is used as inputs to ICR calculations for each FCA and ARAs</a:t>
            </a:r>
          </a:p>
          <a:p>
            <a:pPr lvl="1"/>
            <a:r>
              <a:rPr lang="en-US" dirty="0" smtClean="0"/>
              <a:t>As an example of the relevant timing, the latest ARA CSO values that are completed prior to CELT 2021 are the green ARA1, ARA2, and ARA3 auctions</a:t>
            </a:r>
          </a:p>
        </p:txBody>
      </p:sp>
      <p:pic>
        <p:nvPicPr>
          <p:cNvPr id="6" name="Picture 5"/>
          <p:cNvPicPr>
            <a:picLocks noChangeAspect="1"/>
          </p:cNvPicPr>
          <p:nvPr/>
        </p:nvPicPr>
        <p:blipFill>
          <a:blip r:embed="rId2"/>
          <a:stretch>
            <a:fillRect/>
          </a:stretch>
        </p:blipFill>
        <p:spPr>
          <a:xfrm>
            <a:off x="881849" y="3954768"/>
            <a:ext cx="7347751" cy="2065032"/>
          </a:xfrm>
          <a:prstGeom prst="rect">
            <a:avLst/>
          </a:prstGeom>
        </p:spPr>
      </p:pic>
    </p:spTree>
    <p:extLst>
      <p:ext uri="{BB962C8B-B14F-4D97-AF65-F5344CB8AC3E}">
        <p14:creationId xmlns:p14="http://schemas.microsoft.com/office/powerpoint/2010/main" val="271985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PDR Participation in </a:t>
            </a:r>
            <a:r>
              <a:rPr lang="en-US" dirty="0" smtClean="0"/>
              <a:t>ARAs</a:t>
            </a:r>
            <a:br>
              <a:rPr lang="en-US" dirty="0" smtClean="0"/>
            </a:br>
            <a:r>
              <a:rPr lang="en-US" sz="2400" b="0" i="1" dirty="0" smtClean="0"/>
              <a:t>Proposed Reconstitution, FCA CSOs, and ARA CSOs</a:t>
            </a:r>
            <a:endParaRPr lang="en-US" b="0" i="1" dirty="0"/>
          </a:p>
        </p:txBody>
      </p:sp>
      <p:sp>
        <p:nvSpPr>
          <p:cNvPr id="3" name="Content Placeholder 2"/>
          <p:cNvSpPr>
            <a:spLocks noGrp="1"/>
          </p:cNvSpPr>
          <p:nvPr>
            <p:ph sz="half" idx="1"/>
          </p:nvPr>
        </p:nvSpPr>
        <p:spPr>
          <a:xfrm>
            <a:off x="457200" y="1524000"/>
            <a:ext cx="3726610" cy="4649871"/>
          </a:xfrm>
        </p:spPr>
        <p:txBody>
          <a:bodyPr>
            <a:normAutofit/>
          </a:bodyPr>
          <a:lstStyle/>
          <a:p>
            <a:r>
              <a:rPr lang="en-US" sz="2000" dirty="0" smtClean="0"/>
              <a:t>The adjacent graph illustrates the PDR CSOs from historical FCAs and ARAs corresponding to CCP 2016-2017 through CCP 2021-2022</a:t>
            </a:r>
          </a:p>
          <a:p>
            <a:r>
              <a:rPr lang="en-US" sz="2000" dirty="0" smtClean="0"/>
              <a:t>The relevant </a:t>
            </a:r>
            <a:r>
              <a:rPr lang="en-US" sz="2000" dirty="0"/>
              <a:t>portion of the proposed PDR reconstitution illustrated on slide </a:t>
            </a:r>
            <a:r>
              <a:rPr lang="en-US" sz="2000" dirty="0" smtClean="0"/>
              <a:t>12 </a:t>
            </a:r>
            <a:r>
              <a:rPr lang="en-US" sz="2000" dirty="0"/>
              <a:t>is included for </a:t>
            </a:r>
            <a:r>
              <a:rPr lang="en-US" sz="2000" dirty="0" smtClean="0"/>
              <a:t>reference</a:t>
            </a:r>
          </a:p>
          <a:p>
            <a:r>
              <a:rPr lang="en-US" sz="2000" dirty="0" smtClean="0"/>
              <a:t>As illustrated, </a:t>
            </a:r>
            <a:r>
              <a:rPr lang="en-US" sz="2000" dirty="0"/>
              <a:t>CSO amounts acquired through the ARAs are different from those acquired through the FCAs</a:t>
            </a:r>
          </a:p>
          <a:p>
            <a:pPr marL="0" indent="0">
              <a:buNone/>
            </a:pPr>
            <a:endParaRPr lang="en-US" sz="2000" dirty="0"/>
          </a:p>
        </p:txBody>
      </p:sp>
      <p:sp>
        <p:nvSpPr>
          <p:cNvPr id="5" name="Slide Number Placeholder 4"/>
          <p:cNvSpPr>
            <a:spLocks noGrp="1"/>
          </p:cNvSpPr>
          <p:nvPr>
            <p:ph type="sldNum" sz="quarter" idx="14"/>
          </p:nvPr>
        </p:nvSpPr>
        <p:spPr/>
        <p:txBody>
          <a:bodyPr/>
          <a:lstStyle/>
          <a:p>
            <a:pPr>
              <a:defRPr/>
            </a:pPr>
            <a:fld id="{40CBF76A-64FD-4C95-BFA7-41AAEC3D0BE6}" type="slidenum">
              <a:rPr lang="en-US" smtClean="0"/>
              <a:pPr>
                <a:defRPr/>
              </a:pPr>
              <a:t>16</a:t>
            </a:fld>
            <a:endParaRPr lang="en-US"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810" y="1828800"/>
            <a:ext cx="5119557" cy="3842660"/>
          </a:xfrm>
          <a:prstGeom prst="rect">
            <a:avLst/>
          </a:prstGeom>
        </p:spPr>
      </p:pic>
      <p:sp>
        <p:nvSpPr>
          <p:cNvPr id="7" name="TextBox 6"/>
          <p:cNvSpPr txBox="1"/>
          <p:nvPr/>
        </p:nvSpPr>
        <p:spPr>
          <a:xfrm>
            <a:off x="4648200" y="5443270"/>
            <a:ext cx="4114800" cy="769441"/>
          </a:xfrm>
          <a:prstGeom prst="rect">
            <a:avLst/>
          </a:prstGeom>
          <a:noFill/>
        </p:spPr>
        <p:txBody>
          <a:bodyPr wrap="square" rtlCol="0">
            <a:spAutoFit/>
          </a:bodyPr>
          <a:lstStyle/>
          <a:p>
            <a:r>
              <a:rPr lang="en-US" sz="1100" b="1" u="sng" dirty="0" smtClean="0">
                <a:latin typeface="+mj-lt"/>
              </a:rPr>
              <a:t>Note:</a:t>
            </a:r>
          </a:p>
          <a:p>
            <a:pPr lvl="1"/>
            <a:r>
              <a:rPr lang="en-US" sz="1100" dirty="0" smtClean="0">
                <a:latin typeface="+mj-lt"/>
              </a:rPr>
              <a:t>The lines illustrating the proposed reconstitution history and trend above reflect the application of the proposed methodology to CELT 2020 and are based on FCA 14 results</a:t>
            </a:r>
          </a:p>
        </p:txBody>
      </p:sp>
    </p:spTree>
    <p:extLst>
      <p:ext uri="{BB962C8B-B14F-4D97-AF65-F5344CB8AC3E}">
        <p14:creationId xmlns:p14="http://schemas.microsoft.com/office/powerpoint/2010/main" val="166530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17</a:t>
            </a:fld>
            <a:endParaRPr lang="en-US" dirty="0"/>
          </a:p>
        </p:txBody>
      </p:sp>
      <p:sp>
        <p:nvSpPr>
          <p:cNvPr id="3" name="Title 2"/>
          <p:cNvSpPr>
            <a:spLocks noGrp="1"/>
          </p:cNvSpPr>
          <p:nvPr>
            <p:ph type="title"/>
          </p:nvPr>
        </p:nvSpPr>
        <p:spPr/>
        <p:txBody>
          <a:bodyPr/>
          <a:lstStyle/>
          <a:p>
            <a:r>
              <a:rPr lang="en-US" dirty="0"/>
              <a:t>PDR Participation in </a:t>
            </a:r>
            <a:r>
              <a:rPr lang="en-US" dirty="0" smtClean="0"/>
              <a:t>ARAs</a:t>
            </a:r>
            <a:br>
              <a:rPr lang="en-US" dirty="0" smtClean="0"/>
            </a:br>
            <a:r>
              <a:rPr lang="en-US" sz="2400" b="0" i="1" dirty="0" smtClean="0"/>
              <a:t>Potential Adjustments to Gross Load Forecast</a:t>
            </a:r>
            <a:endParaRPr lang="en-US" sz="2400" b="0" i="1" dirty="0"/>
          </a:p>
        </p:txBody>
      </p:sp>
      <p:sp>
        <p:nvSpPr>
          <p:cNvPr id="4" name="Content Placeholder 3"/>
          <p:cNvSpPr>
            <a:spLocks noGrp="1"/>
          </p:cNvSpPr>
          <p:nvPr>
            <p:ph idx="1"/>
          </p:nvPr>
        </p:nvSpPr>
        <p:spPr/>
        <p:txBody>
          <a:bodyPr>
            <a:normAutofit/>
          </a:bodyPr>
          <a:lstStyle/>
          <a:p>
            <a:r>
              <a:rPr lang="en-US" dirty="0"/>
              <a:t>T</a:t>
            </a:r>
            <a:r>
              <a:rPr lang="en-US" dirty="0" smtClean="0"/>
              <a:t>o </a:t>
            </a:r>
            <a:r>
              <a:rPr lang="en-US" dirty="0"/>
              <a:t>reflect observed differences in the amounts of PDR clearing in ARAs versus the </a:t>
            </a:r>
            <a:r>
              <a:rPr lang="en-US" dirty="0" smtClean="0"/>
              <a:t>FCAs, the gross load forecast from the FCA would be adjusted to calculate the ICR and related values for the ARAs </a:t>
            </a:r>
          </a:p>
          <a:p>
            <a:pPr lvl="1"/>
            <a:r>
              <a:rPr lang="en-US" dirty="0" smtClean="0"/>
              <a:t>This adjustment could be a series of scalar </a:t>
            </a:r>
            <a:r>
              <a:rPr lang="en-US" dirty="0"/>
              <a:t>adjustments </a:t>
            </a:r>
            <a:r>
              <a:rPr lang="en-US" dirty="0" smtClean="0"/>
              <a:t>(up or down) to </a:t>
            </a:r>
            <a:r>
              <a:rPr lang="en-US" dirty="0"/>
              <a:t>the gross load forecast </a:t>
            </a:r>
            <a:r>
              <a:rPr lang="en-US" dirty="0" smtClean="0"/>
              <a:t>based on a comparison of PDR </a:t>
            </a:r>
            <a:r>
              <a:rPr lang="en-US" dirty="0"/>
              <a:t>CSO obtained </a:t>
            </a:r>
            <a:r>
              <a:rPr lang="en-US" dirty="0" smtClean="0"/>
              <a:t>from the most recently available ARAs to </a:t>
            </a:r>
            <a:r>
              <a:rPr lang="en-US" dirty="0"/>
              <a:t>that of </a:t>
            </a:r>
            <a:r>
              <a:rPr lang="en-US" dirty="0" smtClean="0"/>
              <a:t>the </a:t>
            </a:r>
            <a:r>
              <a:rPr lang="en-US" dirty="0"/>
              <a:t>proposed PDR reconstitution </a:t>
            </a:r>
            <a:r>
              <a:rPr lang="en-US" dirty="0" smtClean="0"/>
              <a:t>trend line for </a:t>
            </a:r>
            <a:r>
              <a:rPr lang="en-US" dirty="0"/>
              <a:t>each respective CCP </a:t>
            </a:r>
            <a:endParaRPr lang="en-US" dirty="0" smtClean="0"/>
          </a:p>
          <a:p>
            <a:pPr lvl="1"/>
            <a:r>
              <a:rPr lang="en-US" dirty="0" smtClean="0"/>
              <a:t>The adjustment could reflect </a:t>
            </a:r>
            <a:r>
              <a:rPr lang="en-US" dirty="0"/>
              <a:t>the </a:t>
            </a:r>
            <a:r>
              <a:rPr lang="en-US" dirty="0" smtClean="0"/>
              <a:t>effects </a:t>
            </a:r>
            <a:r>
              <a:rPr lang="en-US" dirty="0"/>
              <a:t>of any supply-side modifications to </a:t>
            </a:r>
            <a:r>
              <a:rPr lang="en-US" dirty="0" smtClean="0"/>
              <a:t>approximate </a:t>
            </a:r>
            <a:r>
              <a:rPr lang="en-US" dirty="0"/>
              <a:t>future EE supply-side </a:t>
            </a:r>
            <a:r>
              <a:rPr lang="en-US" dirty="0" smtClean="0"/>
              <a:t>participation</a:t>
            </a:r>
          </a:p>
          <a:p>
            <a:pPr marL="457200" lvl="1" indent="0">
              <a:buNone/>
            </a:pPr>
            <a:endParaRPr lang="en-US" dirty="0"/>
          </a:p>
        </p:txBody>
      </p:sp>
    </p:spTree>
    <p:extLst>
      <p:ext uri="{BB962C8B-B14F-4D97-AF65-F5344CB8AC3E}">
        <p14:creationId xmlns:p14="http://schemas.microsoft.com/office/powerpoint/2010/main" val="124451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p:txBody>
          <a:bodyPr>
            <a:normAutofit fontScale="90000"/>
          </a:bodyPr>
          <a:lstStyle/>
          <a:p>
            <a:r>
              <a:rPr lang="en-US" dirty="0" smtClean="0"/>
              <a:t>Proposed Schedule</a:t>
            </a:r>
            <a:br>
              <a:rPr lang="en-US" dirty="0" smtClean="0"/>
            </a:br>
            <a:r>
              <a:rPr lang="en-US" sz="2400" b="0" i="1" dirty="0"/>
              <a:t>T</a:t>
            </a:r>
            <a:r>
              <a:rPr lang="en-US" sz="2400" b="0" i="1" dirty="0" smtClean="0"/>
              <a:t>imeline for Revising the Existing PDR </a:t>
            </a:r>
            <a:r>
              <a:rPr lang="en-US" sz="2400" b="0" i="1" dirty="0"/>
              <a:t>Reconstitution Methodology</a:t>
            </a:r>
            <a:endParaRPr lang="en-US" sz="2400" b="0" i="1" dirty="0" smtClean="0"/>
          </a:p>
        </p:txBody>
      </p:sp>
      <p:sp>
        <p:nvSpPr>
          <p:cNvPr id="7170" name="Rectangle 6"/>
          <p:cNvSpPr>
            <a:spLocks noGrp="1" noChangeArrowheads="1"/>
          </p:cNvSpPr>
          <p:nvPr>
            <p:ph type="sldNum" sz="quarter" idx="11"/>
          </p:nvPr>
        </p:nvSpPr>
        <p:spPr/>
        <p:txBody>
          <a:bodyPr/>
          <a:lstStyle/>
          <a:p>
            <a:fld id="{87C35361-1C9D-4137-A112-7D547DB1E1A4}" type="slidenum">
              <a:rPr lang="en-US" smtClean="0">
                <a:latin typeface="+mn-lt"/>
              </a:rPr>
              <a:pPr/>
              <a:t>18</a:t>
            </a:fld>
            <a:endParaRPr lang="en-US" dirty="0" smtClean="0">
              <a:latin typeface="+mn-lt"/>
            </a:endParaRPr>
          </a:p>
        </p:txBody>
      </p:sp>
      <p:graphicFrame>
        <p:nvGraphicFramePr>
          <p:cNvPr id="5" name="Table 4"/>
          <p:cNvGraphicFramePr>
            <a:graphicFrameLocks noGrp="1"/>
          </p:cNvGraphicFramePr>
          <p:nvPr>
            <p:extLst/>
          </p:nvPr>
        </p:nvGraphicFramePr>
        <p:xfrm>
          <a:off x="560717" y="1086182"/>
          <a:ext cx="8001000" cy="5086018"/>
        </p:xfrm>
        <a:graphic>
          <a:graphicData uri="http://schemas.openxmlformats.org/drawingml/2006/table">
            <a:tbl>
              <a:tblPr firstRow="1" bandRow="1">
                <a:tableStyleId>{5C22544A-7EE6-4342-B048-85BDC9FD1C3A}</a:tableStyleId>
              </a:tblPr>
              <a:tblGrid>
                <a:gridCol w="1835092">
                  <a:extLst>
                    <a:ext uri="{9D8B030D-6E8A-4147-A177-3AD203B41FA5}">
                      <a16:colId xmlns:a16="http://schemas.microsoft.com/office/drawing/2014/main" val="1046519615"/>
                    </a:ext>
                  </a:extLst>
                </a:gridCol>
                <a:gridCol w="6165908">
                  <a:extLst>
                    <a:ext uri="{9D8B030D-6E8A-4147-A177-3AD203B41FA5}">
                      <a16:colId xmlns:a16="http://schemas.microsoft.com/office/drawing/2014/main" val="3767135431"/>
                    </a:ext>
                  </a:extLst>
                </a:gridCol>
              </a:tblGrid>
              <a:tr h="456955">
                <a:tc>
                  <a:txBody>
                    <a:bodyPr/>
                    <a:lstStyle/>
                    <a:p>
                      <a:r>
                        <a:rPr lang="en-US" sz="1800" dirty="0" smtClean="0"/>
                        <a:t>Date</a:t>
                      </a:r>
                      <a:endParaRPr lang="en-US" sz="1800" dirty="0"/>
                    </a:p>
                  </a:txBody>
                  <a:tcPr anchor="ctr"/>
                </a:tc>
                <a:tc>
                  <a:txBody>
                    <a:bodyPr/>
                    <a:lstStyle/>
                    <a:p>
                      <a:r>
                        <a:rPr lang="en-US" sz="1800" dirty="0" smtClean="0"/>
                        <a:t>Topic</a:t>
                      </a:r>
                      <a:endParaRPr lang="en-US" sz="1800" dirty="0"/>
                    </a:p>
                  </a:txBody>
                  <a:tcPr anchor="ctr"/>
                </a:tc>
                <a:extLst>
                  <a:ext uri="{0D108BD9-81ED-4DB2-BD59-A6C34878D82A}">
                    <a16:rowId xmlns:a16="http://schemas.microsoft.com/office/drawing/2014/main" val="390015205"/>
                  </a:ext>
                </a:extLst>
              </a:tr>
              <a:tr h="666663">
                <a:tc>
                  <a:txBody>
                    <a:bodyPr/>
                    <a:lstStyle/>
                    <a:p>
                      <a:pPr algn="l"/>
                      <a:r>
                        <a:rPr lang="en-US" sz="1600" b="0" dirty="0" smtClean="0">
                          <a:solidFill>
                            <a:srgbClr val="000000"/>
                          </a:solidFill>
                        </a:rPr>
                        <a:t>April 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00"/>
                          </a:solidFill>
                          <a:latin typeface="+mn-lt"/>
                          <a:ea typeface="+mn-ea"/>
                          <a:cs typeface="+mn-cs"/>
                        </a:rPr>
                        <a:t>Provide RC with background on EE’s participation in FCM, its reconstitution in the gross load forecast, and the need for revising the current reconstitution methodology</a:t>
                      </a:r>
                      <a:endParaRPr lang="en-US" sz="1600" b="0" kern="1200" dirty="0">
                        <a:solidFill>
                          <a:srgbClr val="000000"/>
                        </a:solidFill>
                        <a:latin typeface="+mn-lt"/>
                        <a:ea typeface="+mn-ea"/>
                        <a:cs typeface="+mn-cs"/>
                      </a:endParaRPr>
                    </a:p>
                  </a:txBody>
                  <a:tcPr anchor="ctr"/>
                </a:tc>
                <a:extLst>
                  <a:ext uri="{0D108BD9-81ED-4DB2-BD59-A6C34878D82A}">
                    <a16:rowId xmlns:a16="http://schemas.microsoft.com/office/drawing/2014/main" val="570780764"/>
                  </a:ext>
                </a:extLst>
              </a:tr>
              <a:tr h="666663">
                <a:tc>
                  <a:txBody>
                    <a:bodyPr/>
                    <a:lstStyle/>
                    <a:p>
                      <a:pPr algn="l"/>
                      <a:r>
                        <a:rPr lang="en-US" sz="1600" b="0" dirty="0" smtClean="0">
                          <a:solidFill>
                            <a:srgbClr val="000000"/>
                          </a:solidFill>
                        </a:rPr>
                        <a:t>May 19</a:t>
                      </a:r>
                    </a:p>
                  </a:txBody>
                  <a:tcPr anchor="ctr">
                    <a:solidFill>
                      <a:srgbClr val="E7EF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kern="1200" dirty="0" smtClean="0">
                          <a:solidFill>
                            <a:srgbClr val="000000"/>
                          </a:solidFill>
                          <a:latin typeface="+mn-lt"/>
                          <a:ea typeface="+mn-ea"/>
                          <a:cs typeface="+mn-cs"/>
                        </a:rPr>
                        <a:t>Present proposed PDR reconstitution</a:t>
                      </a:r>
                      <a:r>
                        <a:rPr lang="en-US" sz="1600" strike="noStrike" kern="1200" baseline="0" dirty="0" smtClean="0">
                          <a:solidFill>
                            <a:srgbClr val="000000"/>
                          </a:solidFill>
                          <a:latin typeface="+mn-lt"/>
                          <a:ea typeface="+mn-ea"/>
                          <a:cs typeface="+mn-cs"/>
                        </a:rPr>
                        <a:t> methodology used for FCAs and other relevant information</a:t>
                      </a:r>
                      <a:endParaRPr lang="en-US" sz="1600" dirty="0">
                        <a:solidFill>
                          <a:srgbClr val="000000"/>
                        </a:solidFill>
                      </a:endParaRPr>
                    </a:p>
                  </a:txBody>
                  <a:tcPr anchor="ctr"/>
                </a:tc>
                <a:extLst>
                  <a:ext uri="{0D108BD9-81ED-4DB2-BD59-A6C34878D82A}">
                    <a16:rowId xmlns:a16="http://schemas.microsoft.com/office/drawing/2014/main" val="539626377"/>
                  </a:ext>
                </a:extLst>
              </a:tr>
              <a:tr h="439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00"/>
                          </a:solidFill>
                          <a:latin typeface="+mn-lt"/>
                          <a:ea typeface="+mn-ea"/>
                          <a:cs typeface="+mn-cs"/>
                        </a:rPr>
                        <a:t>June 16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noStrike" kern="1200" baseline="0" dirty="0" smtClean="0">
                          <a:solidFill>
                            <a:srgbClr val="000000"/>
                          </a:solidFill>
                          <a:latin typeface="+mn-lt"/>
                          <a:ea typeface="+mn-ea"/>
                          <a:cs typeface="+mn-cs"/>
                        </a:rPr>
                        <a:t>Present proposed method for adjusting the gross load forecast to reflect the amount of PDR participation in ARAs, and tariff changes related to changes to PDR reconstitution</a:t>
                      </a:r>
                      <a:endParaRPr lang="en-US" sz="1600" dirty="0" smtClean="0">
                        <a:solidFill>
                          <a:srgbClr val="000000"/>
                        </a:solidFill>
                      </a:endParaRPr>
                    </a:p>
                  </a:txBody>
                  <a:tcPr anchor="ctr"/>
                </a:tc>
                <a:extLst>
                  <a:ext uri="{0D108BD9-81ED-4DB2-BD59-A6C34878D82A}">
                    <a16:rowId xmlns:a16="http://schemas.microsoft.com/office/drawing/2014/main" val="3291444168"/>
                  </a:ext>
                </a:extLst>
              </a:tr>
              <a:tr h="28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rgbClr val="000000"/>
                          </a:solidFill>
                          <a:latin typeface="+mn-lt"/>
                          <a:ea typeface="+mn-ea"/>
                          <a:cs typeface="+mn-cs"/>
                        </a:rPr>
                        <a:t>July 21</a:t>
                      </a:r>
                      <a:endParaRPr lang="en-US" sz="1600" b="0" kern="1200" baseline="0" dirty="0">
                        <a:solidFill>
                          <a:srgbClr val="000000"/>
                        </a:solidFill>
                        <a:latin typeface="+mn-lt"/>
                        <a:ea typeface="+mn-ea"/>
                        <a:cs typeface="+mn-cs"/>
                      </a:endParaRPr>
                    </a:p>
                  </a:txBody>
                  <a:tcPr anchor="ctr">
                    <a:solidFill>
                      <a:srgbClr val="E7EF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rgbClr val="000000"/>
                          </a:solidFill>
                          <a:latin typeface="+mn-lt"/>
                          <a:ea typeface="+mn-ea"/>
                          <a:cs typeface="+mn-cs"/>
                        </a:rPr>
                        <a:t>RC review/advisory vote of proposed changes</a:t>
                      </a:r>
                    </a:p>
                  </a:txBody>
                  <a:tcPr anchor="ctr">
                    <a:solidFill>
                      <a:srgbClr val="E7EFF7"/>
                    </a:solidFill>
                  </a:tcPr>
                </a:tc>
                <a:extLst>
                  <a:ext uri="{0D108BD9-81ED-4DB2-BD59-A6C34878D82A}">
                    <a16:rowId xmlns:a16="http://schemas.microsoft.com/office/drawing/2014/main" val="1944373101"/>
                  </a:ext>
                </a:extLst>
              </a:tr>
              <a:tr h="32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rgbClr val="000000"/>
                          </a:solidFill>
                          <a:latin typeface="+mn-lt"/>
                          <a:ea typeface="+mn-ea"/>
                          <a:cs typeface="+mn-cs"/>
                        </a:rPr>
                        <a:t>August 6</a:t>
                      </a:r>
                    </a:p>
                  </a:txBody>
                  <a:tcPr anchor="ctr">
                    <a:solidFill>
                      <a:srgbClr val="CCDD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rgbClr val="000000"/>
                          </a:solidFill>
                          <a:latin typeface="+mn-lt"/>
                          <a:ea typeface="+mn-ea"/>
                          <a:cs typeface="+mn-cs"/>
                        </a:rPr>
                        <a:t>PC advisory vote of proposed changes</a:t>
                      </a:r>
                    </a:p>
                  </a:txBody>
                  <a:tcPr anchor="ctr">
                    <a:solidFill>
                      <a:srgbClr val="CCDDEE"/>
                    </a:solidFill>
                  </a:tcPr>
                </a:tc>
                <a:extLst>
                  <a:ext uri="{0D108BD9-81ED-4DB2-BD59-A6C34878D82A}">
                    <a16:rowId xmlns:a16="http://schemas.microsoft.com/office/drawing/2014/main" val="2383056474"/>
                  </a:ext>
                </a:extLst>
              </a:tr>
              <a:tr h="411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rgbClr val="000000"/>
                          </a:solidFill>
                          <a:latin typeface="+mn-lt"/>
                          <a:ea typeface="+mn-ea"/>
                          <a:cs typeface="+mn-cs"/>
                        </a:rPr>
                        <a:t>August 6</a:t>
                      </a:r>
                    </a:p>
                  </a:txBody>
                  <a:tcPr anchor="ctr">
                    <a:solidFill>
                      <a:srgbClr val="E7EF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rgbClr val="000000"/>
                          </a:solidFill>
                          <a:latin typeface="+mn-lt"/>
                          <a:ea typeface="+mn-ea"/>
                          <a:cs typeface="+mn-cs"/>
                        </a:rPr>
                        <a:t>File with FERC proposed tariff changes with a requested effective date of October 5, 2020</a:t>
                      </a:r>
                    </a:p>
                  </a:txBody>
                  <a:tcPr anchor="ctr">
                    <a:solidFill>
                      <a:srgbClr val="E7EFF7"/>
                    </a:solidFill>
                  </a:tcPr>
                </a:tc>
                <a:extLst>
                  <a:ext uri="{0D108BD9-81ED-4DB2-BD59-A6C34878D82A}">
                    <a16:rowId xmlns:a16="http://schemas.microsoft.com/office/drawing/2014/main" val="4215281867"/>
                  </a:ext>
                </a:extLst>
              </a:tr>
              <a:tr h="411225">
                <a:tc>
                  <a:txBody>
                    <a:bodyPr/>
                    <a:lstStyle/>
                    <a:p>
                      <a:pPr algn="l"/>
                      <a:r>
                        <a:rPr lang="en-US" sz="1600" b="0" dirty="0" smtClean="0">
                          <a:solidFill>
                            <a:srgbClr val="000000"/>
                          </a:solidFill>
                        </a:rPr>
                        <a:t>Q4 2020</a:t>
                      </a:r>
                      <a:endParaRPr lang="en-US" sz="1600" b="0" dirty="0">
                        <a:solidFill>
                          <a:srgbClr val="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RC Kick off </a:t>
                      </a:r>
                      <a:r>
                        <a:rPr lang="en-US" sz="1600" baseline="0" dirty="0" smtClean="0">
                          <a:solidFill>
                            <a:srgbClr val="000000"/>
                          </a:solidFill>
                        </a:rPr>
                        <a:t>2021 CELT forecast using the revised reconstitution methodology; the revised reconstitution methodology will be implemented for 2021 (assuming FERC acceptance of the ISO’s proposed revisions to Section III.12.8 (d))</a:t>
                      </a:r>
                      <a:endParaRPr lang="en-US" sz="1600" dirty="0" smtClean="0">
                        <a:solidFill>
                          <a:srgbClr val="000000"/>
                        </a:solidFill>
                      </a:endParaRPr>
                    </a:p>
                  </a:txBody>
                  <a:tcPr anchor="ctr"/>
                </a:tc>
                <a:extLst>
                  <a:ext uri="{0D108BD9-81ED-4DB2-BD59-A6C34878D82A}">
                    <a16:rowId xmlns:a16="http://schemas.microsoft.com/office/drawing/2014/main" val="2937427901"/>
                  </a:ext>
                </a:extLst>
              </a:tr>
            </a:tbl>
          </a:graphicData>
        </a:graphic>
      </p:graphicFrame>
    </p:spTree>
    <p:extLst>
      <p:ext uri="{BB962C8B-B14F-4D97-AF65-F5344CB8AC3E}">
        <p14:creationId xmlns:p14="http://schemas.microsoft.com/office/powerpoint/2010/main" val="2048683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11"/>
          <p:cNvSpPr txBox="1">
            <a:spLocks noChangeArrowheads="1"/>
          </p:cNvSpPr>
          <p:nvPr/>
        </p:nvSpPr>
        <p:spPr bwMode="gray">
          <a:xfrm>
            <a:off x="25400" y="2929952"/>
            <a:ext cx="9144000" cy="762573"/>
          </a:xfrm>
          <a:prstGeom prst="rect">
            <a:avLst/>
          </a:prstGeom>
          <a:noFill/>
          <a:ln w="9525">
            <a:noFill/>
            <a:miter lim="800000"/>
            <a:headEnd/>
            <a:tailEnd/>
          </a:ln>
        </p:spPr>
        <p:txBody>
          <a:bodyPr>
            <a:spAutoFit/>
          </a:bodyPr>
          <a:lstStyle/>
          <a:p>
            <a:pPr algn="ctr"/>
            <a:endParaRPr lang="en-US" sz="4400" b="1">
              <a:solidFill>
                <a:srgbClr val="F9AF1C"/>
              </a:solidFill>
              <a:latin typeface="Arial" charset="0"/>
            </a:endParaRPr>
          </a:p>
        </p:txBody>
      </p:sp>
    </p:spTree>
    <p:extLst>
      <p:ext uri="{BB962C8B-B14F-4D97-AF65-F5344CB8AC3E}">
        <p14:creationId xmlns:p14="http://schemas.microsoft.com/office/powerpoint/2010/main" val="384875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Today’s Presentation</a:t>
            </a:r>
            <a:endParaRPr lang="en-US" dirty="0"/>
          </a:p>
        </p:txBody>
      </p:sp>
      <p:sp>
        <p:nvSpPr>
          <p:cNvPr id="6" name="Content Placeholder 5"/>
          <p:cNvSpPr>
            <a:spLocks noGrp="1"/>
          </p:cNvSpPr>
          <p:nvPr>
            <p:ph idx="1"/>
          </p:nvPr>
        </p:nvSpPr>
        <p:spPr>
          <a:xfrm>
            <a:off x="457200" y="1371600"/>
            <a:ext cx="8382000" cy="4114800"/>
          </a:xfrm>
        </p:spPr>
        <p:txBody>
          <a:bodyPr/>
          <a:lstStyle/>
          <a:p>
            <a:r>
              <a:rPr lang="en-US" dirty="0" smtClean="0"/>
              <a:t>Provide the RC with information concerning the participation of energy efficiency (EE) and other passive demand resources (PDR) in the annual Forward Capacity Auctions (FCA), including a discussion of EE expiring measures</a:t>
            </a:r>
          </a:p>
          <a:p>
            <a:r>
              <a:rPr lang="en-US" dirty="0" smtClean="0"/>
              <a:t>Provide </a:t>
            </a:r>
            <a:r>
              <a:rPr lang="en-US" dirty="0"/>
              <a:t>the RC with an overview of </a:t>
            </a:r>
            <a:r>
              <a:rPr lang="en-US" dirty="0" smtClean="0"/>
              <a:t>the proposed </a:t>
            </a:r>
            <a:r>
              <a:rPr lang="en-US" dirty="0"/>
              <a:t>gross load reconstitution methodology </a:t>
            </a:r>
            <a:r>
              <a:rPr lang="en-US" dirty="0" smtClean="0"/>
              <a:t>modifications for the FCA</a:t>
            </a:r>
          </a:p>
          <a:p>
            <a:r>
              <a:rPr lang="en-US" dirty="0" smtClean="0"/>
              <a:t>Provide the RC with information concerning PDR participation in annual reconfiguration auctions (ARAs)</a:t>
            </a:r>
            <a:endParaRPr lang="en-US" dirty="0"/>
          </a:p>
        </p:txBody>
      </p:sp>
      <p:sp>
        <p:nvSpPr>
          <p:cNvPr id="4" name="Slide Number Placeholder 3"/>
          <p:cNvSpPr>
            <a:spLocks noGrp="1"/>
          </p:cNvSpPr>
          <p:nvPr>
            <p:ph type="sldNum" sz="quarter" idx="11"/>
          </p:nvPr>
        </p:nvSpPr>
        <p:spPr/>
        <p:txBody>
          <a:bodyPr/>
          <a:lstStyle/>
          <a:p>
            <a:fld id="{D5FE1C90-9107-46A6-857E-1E185121F78B}" type="slidenum">
              <a:rPr lang="en-US" smtClean="0">
                <a:latin typeface="+mn-lt"/>
              </a:rPr>
              <a:pPr/>
              <a:t>2</a:t>
            </a:fld>
            <a:endParaRPr lang="en-US" dirty="0">
              <a:latin typeface="+mn-lt"/>
            </a:endParaRPr>
          </a:p>
        </p:txBody>
      </p:sp>
    </p:spTree>
    <p:extLst>
      <p:ext uri="{BB962C8B-B14F-4D97-AF65-F5344CB8AC3E}">
        <p14:creationId xmlns:p14="http://schemas.microsoft.com/office/powerpoint/2010/main" val="3189313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a:t>
            </a:r>
            <a:endParaRPr lang="en-US" dirty="0"/>
          </a:p>
        </p:txBody>
      </p:sp>
      <p:sp>
        <p:nvSpPr>
          <p:cNvPr id="10" name="Text Placeholder 9"/>
          <p:cNvSpPr>
            <a:spLocks noGrp="1"/>
          </p:cNvSpPr>
          <p:nvPr>
            <p:ph type="body" idx="1"/>
          </p:nvPr>
        </p:nvSpPr>
        <p:spPr/>
        <p:txBody>
          <a:bodyPr/>
          <a:lstStyle/>
          <a:p>
            <a:r>
              <a:rPr lang="en-US" dirty="0" smtClean="0"/>
              <a:t>Acronyms</a:t>
            </a:r>
            <a:endParaRPr lang="en-US" dirty="0"/>
          </a:p>
        </p:txBody>
      </p:sp>
    </p:spTree>
    <p:extLst>
      <p:ext uri="{BB962C8B-B14F-4D97-AF65-F5344CB8AC3E}">
        <p14:creationId xmlns:p14="http://schemas.microsoft.com/office/powerpoint/2010/main" val="1584562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a:t>
            </a:r>
          </a:p>
        </p:txBody>
      </p:sp>
      <p:sp>
        <p:nvSpPr>
          <p:cNvPr id="4099" name="Content Placeholder 2"/>
          <p:cNvSpPr>
            <a:spLocks noGrp="1"/>
          </p:cNvSpPr>
          <p:nvPr>
            <p:ph idx="1"/>
          </p:nvPr>
        </p:nvSpPr>
        <p:spPr>
          <a:xfrm>
            <a:off x="457200" y="1143000"/>
            <a:ext cx="8607425" cy="5181600"/>
          </a:xfrm>
        </p:spPr>
        <p:txBody>
          <a:bodyPr>
            <a:normAutofit fontScale="92500" lnSpcReduction="20000"/>
          </a:bodyPr>
          <a:lstStyle/>
          <a:p>
            <a:r>
              <a:rPr lang="en-US" dirty="0"/>
              <a:t>ARA – Annual Reconfiguration Auction</a:t>
            </a:r>
          </a:p>
          <a:p>
            <a:r>
              <a:rPr lang="en-US" dirty="0" smtClean="0"/>
              <a:t>CELT </a:t>
            </a:r>
            <a:r>
              <a:rPr lang="en-US" dirty="0"/>
              <a:t>– Capacity, Energy, Loads and </a:t>
            </a:r>
            <a:r>
              <a:rPr lang="en-US" dirty="0" smtClean="0"/>
              <a:t>Transmission</a:t>
            </a:r>
          </a:p>
          <a:p>
            <a:r>
              <a:rPr lang="en-US" dirty="0" smtClean="0"/>
              <a:t>CSO – Capacity Supply Obligation</a:t>
            </a:r>
          </a:p>
          <a:p>
            <a:r>
              <a:rPr lang="en-US" dirty="0"/>
              <a:t>DG – Distributed </a:t>
            </a:r>
            <a:r>
              <a:rPr lang="en-US" dirty="0" smtClean="0"/>
              <a:t>Generation</a:t>
            </a:r>
          </a:p>
          <a:p>
            <a:r>
              <a:rPr lang="en-US" dirty="0" smtClean="0"/>
              <a:t>EE – Energy Efficiency</a:t>
            </a:r>
          </a:p>
          <a:p>
            <a:r>
              <a:rPr lang="en-US" dirty="0"/>
              <a:t>FCA – Forward Capacity Auction</a:t>
            </a:r>
          </a:p>
          <a:p>
            <a:r>
              <a:rPr lang="en-US" dirty="0"/>
              <a:t>FCM – Forward Capacity Market</a:t>
            </a:r>
          </a:p>
          <a:p>
            <a:r>
              <a:rPr lang="en-US" dirty="0"/>
              <a:t>FERC – Federal Energy Regulatory Commission</a:t>
            </a:r>
          </a:p>
          <a:p>
            <a:r>
              <a:rPr lang="en-US" dirty="0"/>
              <a:t>ICR – Installed Capacity Requirement</a:t>
            </a:r>
          </a:p>
          <a:p>
            <a:r>
              <a:rPr lang="en-US" dirty="0"/>
              <a:t>ISO – ISO New England</a:t>
            </a:r>
          </a:p>
          <a:p>
            <a:r>
              <a:rPr lang="en-US" dirty="0"/>
              <a:t>LFC- Load Forecast Committee</a:t>
            </a:r>
          </a:p>
          <a:p>
            <a:r>
              <a:rPr lang="en-US" dirty="0" smtClean="0"/>
              <a:t>PA </a:t>
            </a:r>
            <a:r>
              <a:rPr lang="en-US" dirty="0"/>
              <a:t>– Energy Efficiency Program </a:t>
            </a:r>
            <a:r>
              <a:rPr lang="en-US" dirty="0" smtClean="0"/>
              <a:t>Administrator</a:t>
            </a:r>
          </a:p>
        </p:txBody>
      </p:sp>
      <p:sp>
        <p:nvSpPr>
          <p:cNvPr id="5" name="Slide Number Placeholder 3"/>
          <p:cNvSpPr>
            <a:spLocks noGrp="1"/>
          </p:cNvSpPr>
          <p:nvPr>
            <p:ph type="sldNum" sz="quarter" idx="11"/>
          </p:nvPr>
        </p:nvSpPr>
        <p:spPr>
          <a:xfrm>
            <a:off x="8534400" y="6365882"/>
            <a:ext cx="381000" cy="263518"/>
          </a:xfrm>
        </p:spPr>
        <p:txBody>
          <a:bodyPr/>
          <a:lstStyle/>
          <a:p>
            <a:fld id="{D5FE1C90-9107-46A6-857E-1E185121F78B}" type="slidenum">
              <a:rPr lang="en-US" smtClean="0">
                <a:latin typeface="+mn-lt"/>
              </a:rPr>
              <a:pPr/>
              <a:t>21</a:t>
            </a:fld>
            <a:endParaRPr lang="en-US" dirty="0">
              <a:latin typeface="+mn-lt"/>
            </a:endParaRPr>
          </a:p>
        </p:txBody>
      </p:sp>
    </p:spTree>
    <p:extLst>
      <p:ext uri="{BB962C8B-B14F-4D97-AF65-F5344CB8AC3E}">
        <p14:creationId xmlns:p14="http://schemas.microsoft.com/office/powerpoint/2010/main" val="2186102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a:t>
            </a:r>
          </a:p>
        </p:txBody>
      </p:sp>
      <p:sp>
        <p:nvSpPr>
          <p:cNvPr id="4099" name="Content Placeholder 2"/>
          <p:cNvSpPr>
            <a:spLocks noGrp="1"/>
          </p:cNvSpPr>
          <p:nvPr>
            <p:ph idx="1"/>
          </p:nvPr>
        </p:nvSpPr>
        <p:spPr>
          <a:xfrm>
            <a:off x="457200" y="1143000"/>
            <a:ext cx="8607425" cy="5181600"/>
          </a:xfrm>
        </p:spPr>
        <p:txBody>
          <a:bodyPr>
            <a:normAutofit/>
          </a:bodyPr>
          <a:lstStyle/>
          <a:p>
            <a:r>
              <a:rPr lang="en-US" dirty="0" smtClean="0"/>
              <a:t>PC </a:t>
            </a:r>
            <a:r>
              <a:rPr lang="en-US" dirty="0"/>
              <a:t>– NEPOOL Participants Committee</a:t>
            </a:r>
          </a:p>
          <a:p>
            <a:r>
              <a:rPr lang="en-US" dirty="0" smtClean="0"/>
              <a:t>PDR </a:t>
            </a:r>
            <a:r>
              <a:rPr lang="en-US" dirty="0"/>
              <a:t>– </a:t>
            </a:r>
            <a:r>
              <a:rPr lang="en-US" dirty="0" smtClean="0"/>
              <a:t>Passive Demand Resources</a:t>
            </a:r>
          </a:p>
          <a:p>
            <a:r>
              <a:rPr lang="en-US" dirty="0" smtClean="0"/>
              <a:t>RC </a:t>
            </a:r>
            <a:r>
              <a:rPr lang="en-US" dirty="0"/>
              <a:t>– NEPOOL Reliability Committee</a:t>
            </a:r>
          </a:p>
          <a:p>
            <a:endParaRPr lang="en-US" dirty="0" smtClean="0"/>
          </a:p>
        </p:txBody>
      </p:sp>
      <p:sp>
        <p:nvSpPr>
          <p:cNvPr id="5" name="Slide Number Placeholder 3"/>
          <p:cNvSpPr>
            <a:spLocks noGrp="1"/>
          </p:cNvSpPr>
          <p:nvPr>
            <p:ph type="sldNum" sz="quarter" idx="11"/>
          </p:nvPr>
        </p:nvSpPr>
        <p:spPr>
          <a:xfrm>
            <a:off x="8534400" y="6365882"/>
            <a:ext cx="381000" cy="263518"/>
          </a:xfrm>
        </p:spPr>
        <p:txBody>
          <a:bodyPr/>
          <a:lstStyle/>
          <a:p>
            <a:fld id="{D5FE1C90-9107-46A6-857E-1E185121F78B}" type="slidenum">
              <a:rPr lang="en-US" smtClean="0">
                <a:latin typeface="+mn-lt"/>
              </a:rPr>
              <a:pPr/>
              <a:t>22</a:t>
            </a:fld>
            <a:endParaRPr lang="en-US" dirty="0">
              <a:latin typeface="+mn-lt"/>
            </a:endParaRPr>
          </a:p>
        </p:txBody>
      </p:sp>
    </p:spTree>
    <p:extLst>
      <p:ext uri="{BB962C8B-B14F-4D97-AF65-F5344CB8AC3E}">
        <p14:creationId xmlns:p14="http://schemas.microsoft.com/office/powerpoint/2010/main" val="253683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3</a:t>
            </a:fld>
            <a:endParaRPr lang="en-US" dirty="0"/>
          </a:p>
        </p:txBody>
      </p:sp>
      <p:sp>
        <p:nvSpPr>
          <p:cNvPr id="3" name="Title 2"/>
          <p:cNvSpPr>
            <a:spLocks noGrp="1"/>
          </p:cNvSpPr>
          <p:nvPr>
            <p:ph type="title"/>
          </p:nvPr>
        </p:nvSpPr>
        <p:spPr/>
        <p:txBody>
          <a:bodyPr/>
          <a:lstStyle/>
          <a:p>
            <a:r>
              <a:rPr lang="en-US" dirty="0" smtClean="0"/>
              <a:t>Introduction and Background</a:t>
            </a:r>
            <a:endParaRPr lang="en-US" dirty="0"/>
          </a:p>
        </p:txBody>
      </p:sp>
      <p:sp>
        <p:nvSpPr>
          <p:cNvPr id="4" name="Content Placeholder 3"/>
          <p:cNvSpPr>
            <a:spLocks noGrp="1"/>
          </p:cNvSpPr>
          <p:nvPr>
            <p:ph idx="1"/>
          </p:nvPr>
        </p:nvSpPr>
        <p:spPr>
          <a:xfrm>
            <a:off x="457200" y="1219200"/>
            <a:ext cx="8229600" cy="4995250"/>
          </a:xfrm>
        </p:spPr>
        <p:txBody>
          <a:bodyPr>
            <a:normAutofit/>
          </a:bodyPr>
          <a:lstStyle/>
          <a:p>
            <a:pPr>
              <a:lnSpc>
                <a:spcPct val="80000"/>
              </a:lnSpc>
            </a:pPr>
            <a:r>
              <a:rPr lang="en-US" dirty="0"/>
              <a:t>At the </a:t>
            </a:r>
            <a:r>
              <a:rPr lang="en-US" dirty="0">
                <a:hlinkClick r:id="rId2"/>
              </a:rPr>
              <a:t>April 22, 2020 Reliability Committee meeting</a:t>
            </a:r>
            <a:r>
              <a:rPr lang="en-US" dirty="0"/>
              <a:t>, ISO described the purpose of reconstitution and the issue with the existing methodology</a:t>
            </a:r>
            <a:endParaRPr lang="en-US" dirty="0" smtClean="0"/>
          </a:p>
          <a:p>
            <a:pPr>
              <a:lnSpc>
                <a:spcPct val="80000"/>
              </a:lnSpc>
            </a:pPr>
            <a:r>
              <a:rPr lang="en-US" dirty="0" smtClean="0"/>
              <a:t>A primary objective of </a:t>
            </a:r>
            <a:r>
              <a:rPr lang="en-US" dirty="0"/>
              <a:t>the gross load forecast is to ensure that passive demand resources </a:t>
            </a:r>
            <a:r>
              <a:rPr lang="en-US" dirty="0" smtClean="0"/>
              <a:t>(PDRs) are </a:t>
            </a:r>
            <a:r>
              <a:rPr lang="en-US" dirty="0"/>
              <a:t>not double-counted in the </a:t>
            </a:r>
            <a:r>
              <a:rPr lang="en-US" dirty="0" smtClean="0"/>
              <a:t>Forward Capacity Auction (FCA)</a:t>
            </a:r>
            <a:endParaRPr lang="en-US" dirty="0"/>
          </a:p>
          <a:p>
            <a:pPr lvl="1"/>
            <a:r>
              <a:rPr lang="en-US" dirty="0" smtClean="0"/>
              <a:t>PDRs receive </a:t>
            </a:r>
            <a:r>
              <a:rPr lang="en-US" dirty="0"/>
              <a:t>compensation as a supply-side resource</a:t>
            </a:r>
          </a:p>
          <a:p>
            <a:pPr lvl="1"/>
            <a:r>
              <a:rPr lang="en-US" dirty="0" smtClean="0"/>
              <a:t>PDRs also reduce demand, and their demand-reducing impact becomes embedded in historical load data</a:t>
            </a:r>
            <a:endParaRPr lang="en-US" dirty="0"/>
          </a:p>
          <a:p>
            <a:pPr>
              <a:lnSpc>
                <a:spcPct val="80000"/>
              </a:lnSpc>
            </a:pPr>
            <a:r>
              <a:rPr lang="en-US" dirty="0"/>
              <a:t>T</a:t>
            </a:r>
            <a:r>
              <a:rPr lang="en-US" dirty="0" smtClean="0"/>
              <a:t>o ensure that PDRs are </a:t>
            </a:r>
            <a:r>
              <a:rPr lang="en-US" dirty="0"/>
              <a:t>not double-counted</a:t>
            </a:r>
            <a:r>
              <a:rPr lang="en-US" dirty="0" smtClean="0"/>
              <a:t>, </a:t>
            </a:r>
            <a:r>
              <a:rPr lang="en-US" dirty="0"/>
              <a:t>ISO </a:t>
            </a:r>
            <a:r>
              <a:rPr lang="en-US" dirty="0" smtClean="0"/>
              <a:t>must add (i.e., “reconstitute”) PDR demand reductions into historical loads used in the development of a forecast of future loads</a:t>
            </a:r>
            <a:endParaRPr lang="en-US" dirty="0"/>
          </a:p>
          <a:p>
            <a:pPr>
              <a:lnSpc>
                <a:spcPct val="80000"/>
              </a:lnSpc>
            </a:pPr>
            <a:r>
              <a:rPr lang="en-US" dirty="0" smtClean="0"/>
              <a:t>The amount reconstituted should approximate </a:t>
            </a:r>
            <a:r>
              <a:rPr lang="en-US" dirty="0"/>
              <a:t>the amount of </a:t>
            </a:r>
            <a:r>
              <a:rPr lang="en-US" dirty="0" smtClean="0"/>
              <a:t>PDRs </a:t>
            </a:r>
            <a:r>
              <a:rPr lang="en-US" dirty="0"/>
              <a:t>participating as supply in the FCA</a:t>
            </a:r>
          </a:p>
          <a:p>
            <a:pPr lvl="1"/>
            <a:r>
              <a:rPr lang="en-US" dirty="0" smtClean="0"/>
              <a:t>Energy </a:t>
            </a:r>
            <a:r>
              <a:rPr lang="en-US" dirty="0"/>
              <a:t>efficiency (EE) </a:t>
            </a:r>
            <a:r>
              <a:rPr lang="en-US" dirty="0" smtClean="0"/>
              <a:t>measures comprise </a:t>
            </a:r>
            <a:r>
              <a:rPr lang="en-US" dirty="0"/>
              <a:t>the majority of PDR MW</a:t>
            </a:r>
          </a:p>
          <a:p>
            <a:endParaRPr lang="en-US" dirty="0"/>
          </a:p>
        </p:txBody>
      </p:sp>
    </p:spTree>
    <p:extLst>
      <p:ext uri="{BB962C8B-B14F-4D97-AF65-F5344CB8AC3E}">
        <p14:creationId xmlns:p14="http://schemas.microsoft.com/office/powerpoint/2010/main" val="276555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4</a:t>
            </a:fld>
            <a:endParaRPr lang="en-US" dirty="0"/>
          </a:p>
        </p:txBody>
      </p:sp>
      <p:sp>
        <p:nvSpPr>
          <p:cNvPr id="3" name="Title 2"/>
          <p:cNvSpPr>
            <a:spLocks noGrp="1"/>
          </p:cNvSpPr>
          <p:nvPr>
            <p:ph type="title"/>
          </p:nvPr>
        </p:nvSpPr>
        <p:spPr/>
        <p:txBody>
          <a:bodyPr/>
          <a:lstStyle/>
          <a:p>
            <a:r>
              <a:rPr lang="en-US" dirty="0" smtClean="0"/>
              <a:t>The Basis of Reconstitution</a:t>
            </a:r>
            <a:br>
              <a:rPr lang="en-US" dirty="0" smtClean="0"/>
            </a:br>
            <a:r>
              <a:rPr lang="en-US" sz="2400" b="0" i="1" dirty="0" smtClean="0"/>
              <a:t>Existing and Proposed</a:t>
            </a:r>
            <a:endParaRPr lang="en-US" sz="2400" b="0" i="1" dirty="0"/>
          </a:p>
        </p:txBody>
      </p:sp>
      <p:sp>
        <p:nvSpPr>
          <p:cNvPr id="4" name="Content Placeholder 3"/>
          <p:cNvSpPr>
            <a:spLocks noGrp="1"/>
          </p:cNvSpPr>
          <p:nvPr>
            <p:ph idx="1"/>
          </p:nvPr>
        </p:nvSpPr>
        <p:spPr/>
        <p:txBody>
          <a:bodyPr/>
          <a:lstStyle/>
          <a:p>
            <a:r>
              <a:rPr lang="en-US" dirty="0" smtClean="0"/>
              <a:t>Since the inception of FCM, the </a:t>
            </a:r>
            <a:r>
              <a:rPr lang="en-US" dirty="0"/>
              <a:t>ISO has </a:t>
            </a:r>
            <a:r>
              <a:rPr lang="en-US" dirty="0" smtClean="0"/>
              <a:t>used all installed EE measures as the basis of reconstitution</a:t>
            </a:r>
          </a:p>
          <a:p>
            <a:r>
              <a:rPr lang="en-US" dirty="0" smtClean="0"/>
              <a:t>Over time, ISO has observed that the total </a:t>
            </a:r>
            <a:r>
              <a:rPr lang="en-US" dirty="0"/>
              <a:t>amount of EE measures installed </a:t>
            </a:r>
            <a:r>
              <a:rPr lang="en-US" dirty="0" smtClean="0"/>
              <a:t>exceeds </a:t>
            </a:r>
            <a:r>
              <a:rPr lang="en-US" dirty="0"/>
              <a:t>the amount of EE Capacity Supply Obligations (CSOs) acquired in the FCA</a:t>
            </a:r>
          </a:p>
          <a:p>
            <a:pPr lvl="1"/>
            <a:r>
              <a:rPr lang="en-US" dirty="0" smtClean="0"/>
              <a:t>The ISO’s current methodology results </a:t>
            </a:r>
            <a:r>
              <a:rPr lang="en-US" dirty="0"/>
              <a:t>in a forecast of gross demand that over-estimates the amount of EE CSOs acquired in the FCA</a:t>
            </a:r>
          </a:p>
          <a:p>
            <a:pPr>
              <a:lnSpc>
                <a:spcPct val="90000"/>
              </a:lnSpc>
            </a:pPr>
            <a:r>
              <a:rPr lang="en-US" dirty="0"/>
              <a:t>Shifting to EE CSO as the basis of its gross load reconstitution will better approximate future EE supply-side </a:t>
            </a:r>
            <a:r>
              <a:rPr lang="en-US" dirty="0" smtClean="0"/>
              <a:t>participation</a:t>
            </a:r>
            <a:endParaRPr lang="en-US" dirty="0"/>
          </a:p>
        </p:txBody>
      </p:sp>
    </p:spTree>
    <p:extLst>
      <p:ext uri="{BB962C8B-B14F-4D97-AF65-F5344CB8AC3E}">
        <p14:creationId xmlns:p14="http://schemas.microsoft.com/office/powerpoint/2010/main" val="52765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CBF76A-64FD-4C95-BFA7-41AAEC3D0BE6}" type="slidenum">
              <a:rPr lang="en-US" smtClean="0"/>
              <a:pPr>
                <a:defRPr/>
              </a:pPr>
              <a:t>5</a:t>
            </a:fld>
            <a:endParaRPr lang="en-US" dirty="0"/>
          </a:p>
        </p:txBody>
      </p:sp>
      <p:sp>
        <p:nvSpPr>
          <p:cNvPr id="3" name="Title 2"/>
          <p:cNvSpPr>
            <a:spLocks noGrp="1"/>
          </p:cNvSpPr>
          <p:nvPr>
            <p:ph type="title"/>
          </p:nvPr>
        </p:nvSpPr>
        <p:spPr/>
        <p:txBody>
          <a:bodyPr/>
          <a:lstStyle/>
          <a:p>
            <a:r>
              <a:rPr lang="en-US" dirty="0" smtClean="0"/>
              <a:t>Demand Resources</a:t>
            </a:r>
            <a:br>
              <a:rPr lang="en-US" dirty="0" smtClean="0"/>
            </a:br>
            <a:r>
              <a:rPr lang="en-US" sz="2400" b="0" i="1" dirty="0" smtClean="0"/>
              <a:t>Active or Passive</a:t>
            </a:r>
            <a:endParaRPr lang="en-US" sz="2400" b="0" i="1" dirty="0"/>
          </a:p>
        </p:txBody>
      </p:sp>
      <p:sp>
        <p:nvSpPr>
          <p:cNvPr id="4" name="Content Placeholder 3"/>
          <p:cNvSpPr>
            <a:spLocks noGrp="1"/>
          </p:cNvSpPr>
          <p:nvPr>
            <p:ph idx="1"/>
          </p:nvPr>
        </p:nvSpPr>
        <p:spPr>
          <a:xfrm>
            <a:off x="457200" y="1401762"/>
            <a:ext cx="8229600" cy="4964120"/>
          </a:xfrm>
        </p:spPr>
        <p:txBody>
          <a:bodyPr>
            <a:normAutofit fontScale="92500" lnSpcReduction="20000"/>
          </a:bodyPr>
          <a:lstStyle/>
          <a:p>
            <a:r>
              <a:rPr lang="en-US" dirty="0" smtClean="0"/>
              <a:t>Active demand resources, called Demand Response Resources (DRRs), participate in energy markets by offering demand reductions, which are dispatched by the ISO based on price</a:t>
            </a:r>
          </a:p>
          <a:p>
            <a:pPr lvl="1"/>
            <a:r>
              <a:rPr lang="en-US" dirty="0"/>
              <a:t>DRRs </a:t>
            </a:r>
            <a:r>
              <a:rPr lang="en-US" dirty="0" smtClean="0"/>
              <a:t>are able to participate </a:t>
            </a:r>
            <a:r>
              <a:rPr lang="en-US" dirty="0"/>
              <a:t>in FCM </a:t>
            </a:r>
            <a:endParaRPr lang="en-US" dirty="0" smtClean="0"/>
          </a:p>
          <a:p>
            <a:pPr lvl="1"/>
            <a:r>
              <a:rPr lang="en-US" dirty="0" smtClean="0"/>
              <a:t>ISO reconstitutes metered performance associated with DRRs into the relevant hourly loads used in developing the gross load forecast</a:t>
            </a:r>
          </a:p>
          <a:p>
            <a:pPr lvl="2"/>
            <a:r>
              <a:rPr lang="en-US" dirty="0" smtClean="0"/>
              <a:t>This treats DRRs comparably with metered generation</a:t>
            </a:r>
          </a:p>
          <a:p>
            <a:pPr lvl="2"/>
            <a:r>
              <a:rPr lang="en-US" dirty="0" smtClean="0"/>
              <a:t>No change is proposed to the reconstitution of DRR load reductions</a:t>
            </a:r>
          </a:p>
          <a:p>
            <a:r>
              <a:rPr lang="en-US" dirty="0" smtClean="0"/>
              <a:t>PDRs </a:t>
            </a:r>
            <a:r>
              <a:rPr lang="en-US" dirty="0"/>
              <a:t>do </a:t>
            </a:r>
            <a:r>
              <a:rPr lang="en-US" dirty="0" smtClean="0"/>
              <a:t>not actively </a:t>
            </a:r>
            <a:r>
              <a:rPr lang="en-US" dirty="0"/>
              <a:t>participate in </a:t>
            </a:r>
            <a:r>
              <a:rPr lang="en-US" dirty="0" smtClean="0"/>
              <a:t>energy markets </a:t>
            </a:r>
          </a:p>
          <a:p>
            <a:pPr lvl="1"/>
            <a:r>
              <a:rPr lang="en-US" dirty="0" smtClean="0"/>
              <a:t>Participation is limited to the FCM </a:t>
            </a:r>
          </a:p>
          <a:p>
            <a:pPr lvl="2"/>
            <a:r>
              <a:rPr lang="en-US" dirty="0" smtClean="0"/>
              <a:t>Rather than being dispatched</a:t>
            </a:r>
            <a:r>
              <a:rPr lang="en-US" dirty="0"/>
              <a:t>, </a:t>
            </a:r>
            <a:r>
              <a:rPr lang="en-US" dirty="0" smtClean="0"/>
              <a:t>they </a:t>
            </a:r>
            <a:r>
              <a:rPr lang="en-US" dirty="0"/>
              <a:t>reduce demand </a:t>
            </a:r>
            <a:r>
              <a:rPr lang="en-US" dirty="0" smtClean="0"/>
              <a:t>once the respective measures are installed</a:t>
            </a:r>
            <a:endParaRPr lang="en-US" dirty="0"/>
          </a:p>
          <a:p>
            <a:pPr lvl="1"/>
            <a:r>
              <a:rPr lang="en-US" dirty="0"/>
              <a:t>Technology types include </a:t>
            </a:r>
            <a:r>
              <a:rPr lang="en-US" dirty="0" smtClean="0"/>
              <a:t>EE and passive </a:t>
            </a:r>
            <a:r>
              <a:rPr lang="en-US" dirty="0"/>
              <a:t>distributed generation (DG</a:t>
            </a:r>
            <a:r>
              <a:rPr lang="en-US" dirty="0" smtClean="0"/>
              <a:t>)</a:t>
            </a:r>
          </a:p>
          <a:p>
            <a:pPr lvl="1"/>
            <a:r>
              <a:rPr lang="en-US" dirty="0"/>
              <a:t>When bid into Forward Capacity Market (FCM), </a:t>
            </a:r>
            <a:r>
              <a:rPr lang="en-US" dirty="0" smtClean="0"/>
              <a:t>PDRs are designated </a:t>
            </a:r>
            <a:r>
              <a:rPr lang="en-US" dirty="0"/>
              <a:t>as either On-Peak or Seasonal Peak Demand </a:t>
            </a:r>
            <a:r>
              <a:rPr lang="en-US" dirty="0" smtClean="0"/>
              <a:t>Resources</a:t>
            </a:r>
          </a:p>
          <a:p>
            <a:r>
              <a:rPr lang="en-US" dirty="0" smtClean="0"/>
              <a:t>The remainder of this presentation discusses PDR and ISO’s proposed reconstitution methodology for including it in the gross load forecast</a:t>
            </a:r>
            <a:endParaRPr lang="en-US" dirty="0"/>
          </a:p>
        </p:txBody>
      </p:sp>
    </p:spTree>
    <p:extLst>
      <p:ext uri="{BB962C8B-B14F-4D97-AF65-F5344CB8AC3E}">
        <p14:creationId xmlns:p14="http://schemas.microsoft.com/office/powerpoint/2010/main" val="164741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smtClean="0"/>
              <a:t>Composition of New Passive Demand Resources</a:t>
            </a:r>
            <a:r>
              <a:rPr lang="en-US" dirty="0" smtClean="0"/>
              <a:t/>
            </a:r>
            <a:br>
              <a:rPr lang="en-US" dirty="0" smtClean="0"/>
            </a:br>
            <a:r>
              <a:rPr lang="en-US" sz="2700" b="0" i="1" dirty="0" smtClean="0"/>
              <a:t>FCA 1 Through FCA 14</a:t>
            </a:r>
            <a:endParaRPr lang="en-US" sz="2700" b="0" i="1"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828800"/>
            <a:ext cx="7717493" cy="3770835"/>
          </a:xfrm>
          <a:prstGeom prst="rect">
            <a:avLst/>
          </a:prstGeom>
        </p:spPr>
      </p:pic>
      <p:sp>
        <p:nvSpPr>
          <p:cNvPr id="5" name="TextBox 4"/>
          <p:cNvSpPr txBox="1"/>
          <p:nvPr/>
        </p:nvSpPr>
        <p:spPr>
          <a:xfrm>
            <a:off x="1066800" y="5486400"/>
            <a:ext cx="7620000" cy="769441"/>
          </a:xfrm>
          <a:prstGeom prst="rect">
            <a:avLst/>
          </a:prstGeom>
          <a:noFill/>
        </p:spPr>
        <p:txBody>
          <a:bodyPr wrap="square" rtlCol="0">
            <a:spAutoFit/>
          </a:bodyPr>
          <a:lstStyle/>
          <a:p>
            <a:r>
              <a:rPr lang="en-US" sz="1100" b="1" u="sng" dirty="0" smtClean="0">
                <a:latin typeface="+mj-lt"/>
              </a:rPr>
              <a:t>Notes:</a:t>
            </a:r>
          </a:p>
          <a:p>
            <a:pPr lvl="1"/>
            <a:r>
              <a:rPr lang="en-US" sz="1100" dirty="0" smtClean="0">
                <a:latin typeface="+mj-lt"/>
              </a:rPr>
              <a:t>EE = Energy Efficiency measures</a:t>
            </a:r>
          </a:p>
          <a:p>
            <a:pPr lvl="1"/>
            <a:r>
              <a:rPr lang="en-US" sz="1100" dirty="0" smtClean="0">
                <a:latin typeface="+mj-lt"/>
              </a:rPr>
              <a:t>Passive DG = Passive Distributed Generation measures</a:t>
            </a:r>
          </a:p>
          <a:p>
            <a:pPr lvl="1"/>
            <a:r>
              <a:rPr lang="en-US" sz="1100" dirty="0" smtClean="0">
                <a:latin typeface="+mj-lt"/>
              </a:rPr>
              <a:t>Mixed = Measures that are a mixture of EE and Passive DG</a:t>
            </a:r>
            <a:endParaRPr lang="en-US" sz="1100" dirty="0">
              <a:latin typeface="+mj-lt"/>
            </a:endParaRPr>
          </a:p>
        </p:txBody>
      </p:sp>
    </p:spTree>
    <p:extLst>
      <p:ext uri="{BB962C8B-B14F-4D97-AF65-F5344CB8AC3E}">
        <p14:creationId xmlns:p14="http://schemas.microsoft.com/office/powerpoint/2010/main" val="410001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smtClean="0"/>
              <a:t>Expiring Measures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Expiring </a:t>
            </a:r>
            <a:r>
              <a:rPr lang="en-US" dirty="0"/>
              <a:t>m</a:t>
            </a:r>
            <a:r>
              <a:rPr lang="en-US" dirty="0" smtClean="0"/>
              <a:t>easures are EE measures that </a:t>
            </a:r>
            <a:r>
              <a:rPr lang="en-US" dirty="0"/>
              <a:t>have reached the end of their useful measure life </a:t>
            </a:r>
            <a:r>
              <a:rPr lang="en-US" dirty="0" smtClean="0"/>
              <a:t>(UML) and </a:t>
            </a:r>
            <a:r>
              <a:rPr lang="en-US" dirty="0"/>
              <a:t>can no longer participate in the FCM as a capacity resource</a:t>
            </a:r>
          </a:p>
          <a:p>
            <a:pPr lvl="1"/>
            <a:r>
              <a:rPr lang="en-US" dirty="0" smtClean="0"/>
              <a:t>Section III.13.1.4.1. Demand Resources:  “A Demand Resource may continue to offer capacity into Forward Capacity Auctions and reconfiguration auctions for Capacity Commitment Periods in an amount less than or equal to its remaining Measure Life” </a:t>
            </a:r>
          </a:p>
          <a:p>
            <a:pPr lvl="1"/>
            <a:r>
              <a:rPr lang="en-US" dirty="0" smtClean="0"/>
              <a:t>A demand resource may continue to offer capacity for measures that are still within their UML</a:t>
            </a:r>
          </a:p>
          <a:p>
            <a:pPr lvl="2"/>
            <a:r>
              <a:rPr lang="en-US" dirty="0" smtClean="0"/>
              <a:t>The UML is a statistically derived estimate of the life (in years) of an EE measure</a:t>
            </a:r>
          </a:p>
          <a:p>
            <a:r>
              <a:rPr lang="en-US" dirty="0" smtClean="0"/>
              <a:t>The prevailing assumption is that when EE measures reach the end of their UML and expire, they will be replaced with technologies of comparable efficiency </a:t>
            </a:r>
          </a:p>
          <a:p>
            <a:r>
              <a:rPr lang="en-US" dirty="0"/>
              <a:t>Example: a light-emitting diode (LED) light bulb with an operating life of 15,000 </a:t>
            </a:r>
            <a:r>
              <a:rPr lang="en-US" dirty="0" smtClean="0"/>
              <a:t>hours could </a:t>
            </a:r>
            <a:r>
              <a:rPr lang="en-US" dirty="0"/>
              <a:t>have a UML of 15 years if its estimated hours of operation is </a:t>
            </a:r>
            <a:r>
              <a:rPr lang="en-US" dirty="0" smtClean="0"/>
              <a:t>1,000 </a:t>
            </a:r>
            <a:r>
              <a:rPr lang="en-US" dirty="0"/>
              <a:t>hours per </a:t>
            </a:r>
            <a:r>
              <a:rPr lang="en-US" dirty="0" smtClean="0"/>
              <a:t>year</a:t>
            </a:r>
            <a:endParaRPr lang="en-US" dirty="0"/>
          </a:p>
        </p:txBody>
      </p:sp>
    </p:spTree>
    <p:extLst>
      <p:ext uri="{BB962C8B-B14F-4D97-AF65-F5344CB8AC3E}">
        <p14:creationId xmlns:p14="http://schemas.microsoft.com/office/powerpoint/2010/main" val="67362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Expiring Measures, </a:t>
            </a:r>
            <a:r>
              <a:rPr lang="en-US" i="1" dirty="0" smtClean="0"/>
              <a:t>cont’d</a:t>
            </a:r>
            <a:endParaRPr lang="en-US" i="1" dirty="0"/>
          </a:p>
        </p:txBody>
      </p:sp>
      <p:sp>
        <p:nvSpPr>
          <p:cNvPr id="4" name="Content Placeholder 3"/>
          <p:cNvSpPr>
            <a:spLocks noGrp="1"/>
          </p:cNvSpPr>
          <p:nvPr>
            <p:ph idx="1"/>
          </p:nvPr>
        </p:nvSpPr>
        <p:spPr/>
        <p:txBody>
          <a:bodyPr>
            <a:normAutofit lnSpcReduction="10000"/>
          </a:bodyPr>
          <a:lstStyle/>
          <a:p>
            <a:r>
              <a:rPr lang="en-US" dirty="0" smtClean="0"/>
              <a:t>Historical Capacity Commitment Periods (CCPs) up through 2019-2020 have witnessed relatively few </a:t>
            </a:r>
            <a:r>
              <a:rPr lang="en-US" dirty="0"/>
              <a:t>expired </a:t>
            </a:r>
            <a:r>
              <a:rPr lang="en-US" dirty="0" smtClean="0"/>
              <a:t>measures</a:t>
            </a:r>
          </a:p>
          <a:p>
            <a:r>
              <a:rPr lang="en-US" dirty="0" smtClean="0"/>
              <a:t>However, a significant increase in EE measures are set to expire over the FCM horizon, and more are set to expire beyond the FCM horizon</a:t>
            </a:r>
          </a:p>
          <a:p>
            <a:pPr lvl="1"/>
            <a:r>
              <a:rPr lang="en-US" dirty="0" smtClean="0"/>
              <a:t>Measure expiration is factored directly into the Existing Capacity calculation of EE CSOs in FCM, and therefore also should be factored into the gross load forecast</a:t>
            </a:r>
          </a:p>
          <a:p>
            <a:r>
              <a:rPr lang="en-US" dirty="0" smtClean="0"/>
              <a:t>The PDR CSO outcome of the most recently completed FCA reflects the cumulative EE measure expiration over several upcoming CCPs</a:t>
            </a:r>
          </a:p>
          <a:p>
            <a:pPr lvl="1"/>
            <a:r>
              <a:rPr lang="en-US" dirty="0" smtClean="0"/>
              <a:t>Incorporating this value into the proposed reconstitution would capture the effects of future </a:t>
            </a:r>
            <a:r>
              <a:rPr lang="en-US" dirty="0"/>
              <a:t>EE measure expiration </a:t>
            </a:r>
            <a:r>
              <a:rPr lang="en-US" dirty="0" smtClean="0"/>
              <a:t>in the gross load forecast</a:t>
            </a:r>
          </a:p>
        </p:txBody>
      </p:sp>
    </p:spTree>
    <p:extLst>
      <p:ext uri="{BB962C8B-B14F-4D97-AF65-F5344CB8AC3E}">
        <p14:creationId xmlns:p14="http://schemas.microsoft.com/office/powerpoint/2010/main" val="4264033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DR in FCAs and EE Expiring Measures</a:t>
            </a:r>
            <a:br>
              <a:rPr lang="en-US" dirty="0" smtClean="0"/>
            </a:br>
            <a:r>
              <a:rPr lang="en-US" sz="2400" b="0" i="1" dirty="0" smtClean="0"/>
              <a:t>Growing Impacts of Expiring Measures on Summer CSO</a:t>
            </a:r>
            <a:endParaRPr lang="en-US" sz="2400" b="0" i="1" dirty="0"/>
          </a:p>
        </p:txBody>
      </p:sp>
      <p:sp>
        <p:nvSpPr>
          <p:cNvPr id="3" name="Slide Number Placeholder 2"/>
          <p:cNvSpPr>
            <a:spLocks noGrp="1"/>
          </p:cNvSpPr>
          <p:nvPr>
            <p:ph type="sldNum" sz="quarter" idx="10"/>
          </p:nvPr>
        </p:nvSpPr>
        <p:spPr/>
        <p:txBody>
          <a:bodyPr/>
          <a:lstStyle/>
          <a:p>
            <a:pPr>
              <a:defRPr/>
            </a:pPr>
            <a:fld id="{40CBF76A-64FD-4C95-BFA7-41AAEC3D0BE6}" type="slidenum">
              <a:rPr lang="en-US" smtClean="0"/>
              <a:pPr>
                <a:defRPr/>
              </a:pPr>
              <a:t>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03" y="1066800"/>
            <a:ext cx="8229997" cy="4489220"/>
          </a:xfrm>
          <a:prstGeom prst="rect">
            <a:avLst/>
          </a:prstGeom>
        </p:spPr>
      </p:pic>
      <p:sp>
        <p:nvSpPr>
          <p:cNvPr id="5" name="TextBox 4"/>
          <p:cNvSpPr txBox="1"/>
          <p:nvPr/>
        </p:nvSpPr>
        <p:spPr>
          <a:xfrm>
            <a:off x="838200" y="5443270"/>
            <a:ext cx="7620000" cy="938719"/>
          </a:xfrm>
          <a:prstGeom prst="rect">
            <a:avLst/>
          </a:prstGeom>
          <a:noFill/>
        </p:spPr>
        <p:txBody>
          <a:bodyPr wrap="square" rtlCol="0">
            <a:spAutoFit/>
          </a:bodyPr>
          <a:lstStyle/>
          <a:p>
            <a:r>
              <a:rPr lang="en-US" sz="1100" b="1" u="sng" dirty="0" smtClean="0">
                <a:latin typeface="+mj-lt"/>
              </a:rPr>
              <a:t>Notes:</a:t>
            </a:r>
          </a:p>
          <a:p>
            <a:pPr marL="685800" lvl="1" indent="-228600">
              <a:buAutoNum type="arabicPeriod"/>
            </a:pPr>
            <a:r>
              <a:rPr lang="en-US" sz="1100" dirty="0" smtClean="0">
                <a:latin typeface="+mj-lt"/>
              </a:rPr>
              <a:t>Future EE expiring measures beyond 2023 (i.e., orange bars) are based on expiring measure data obtained from the Energy Efficiency Measure database and reflect the Useful Measure Life of all installed EE as of May 1, 2020. Additionally, note that these quantities of future expiring measures do not reflect supply-side modifications to EE qualification that will be proposed later this year.</a:t>
            </a:r>
          </a:p>
        </p:txBody>
      </p:sp>
    </p:spTree>
    <p:extLst>
      <p:ext uri="{BB962C8B-B14F-4D97-AF65-F5344CB8AC3E}">
        <p14:creationId xmlns:p14="http://schemas.microsoft.com/office/powerpoint/2010/main" val="1183259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Corporate_Theme">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ONE2015">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1838</Words>
  <Application>Microsoft Office PowerPoint</Application>
  <PresentationFormat>On-screen Show (4:3)</PresentationFormat>
  <Paragraphs>149</Paragraphs>
  <Slides>22</Slides>
  <Notes>2</Notes>
  <HiddenSlides>0</HiddenSlides>
  <MMClips>0</MMClips>
  <ScaleCrop>false</ScaleCrop>
  <HeadingPairs>
    <vt:vector size="6" baseType="variant">
      <vt:variant>
        <vt:lpstr>Fonts Used</vt:lpstr>
      </vt:variant>
      <vt:variant>
        <vt:i4>4</vt:i4>
      </vt:variant>
      <vt:variant>
        <vt:lpstr>Theme</vt:lpstr>
      </vt:variant>
      <vt:variant>
        <vt:i4>23</vt:i4>
      </vt:variant>
      <vt:variant>
        <vt:lpstr>Slide Titles</vt:lpstr>
      </vt:variant>
      <vt:variant>
        <vt:i4>22</vt:i4>
      </vt:variant>
    </vt:vector>
  </HeadingPairs>
  <TitlesOfParts>
    <vt:vector size="49" baseType="lpstr">
      <vt:lpstr>Arial</vt:lpstr>
      <vt:lpstr>Calibri</vt:lpstr>
      <vt:lpstr>Times New Roman</vt:lpstr>
      <vt:lpstr>Wingdings</vt:lpstr>
      <vt:lpstr>ISO_Corporate_Theme</vt:lpstr>
      <vt:lpstr>ISONE2015</vt: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ISO-PPT-Template-Public</vt:lpstr>
      <vt:lpstr>19_blank</vt:lpstr>
      <vt:lpstr>PowerPoint Presentation</vt:lpstr>
      <vt:lpstr>Today’s Presentation</vt:lpstr>
      <vt:lpstr>Introduction and Background</vt:lpstr>
      <vt:lpstr>The Basis of Reconstitution Existing and Proposed</vt:lpstr>
      <vt:lpstr>Demand Resources Active or Passive</vt:lpstr>
      <vt:lpstr>Composition of New Passive Demand Resources FCA 1 Through FCA 14</vt:lpstr>
      <vt:lpstr>Expiring Measures</vt:lpstr>
      <vt:lpstr>Expiring Measures, cont’d</vt:lpstr>
      <vt:lpstr>Passive DR in FCAs and EE Expiring Measures Growing Impacts of Expiring Measures on Summer CSO</vt:lpstr>
      <vt:lpstr>Proposed Passive Demand Resources Reconstitution Methodology</vt:lpstr>
      <vt:lpstr>Proposed PDR Reconstitution Methodology</vt:lpstr>
      <vt:lpstr>Proposed PDR Reconstitution Methodology CELT 2020 Application - Summer</vt:lpstr>
      <vt:lpstr>Resulting Changes in the Gross Load Forecast</vt:lpstr>
      <vt:lpstr>Passive Demand Resources in Annual Reconfiguration Auctions</vt:lpstr>
      <vt:lpstr>PDR Participation in ARAs Background and Timing</vt:lpstr>
      <vt:lpstr>PDR Participation in ARAs Proposed Reconstitution, FCA CSOs, and ARA CSOs</vt:lpstr>
      <vt:lpstr>PDR Participation in ARAs Potential Adjustments to Gross Load Forecast</vt:lpstr>
      <vt:lpstr>Proposed Schedule Timeline for Revising the Existing PDR Reconstitution Methodology</vt:lpstr>
      <vt:lpstr>PowerPoint Presentation</vt:lpstr>
      <vt:lpstr>Appendix </vt:lpstr>
      <vt:lpstr>Acronyms</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2019-04-17T19:14:04Z</dcterms:created>
  <dcterms:modified xsi:type="dcterms:W3CDTF">2020-05-18T16:49:48Z</dcterms:modified>
</cp:coreProperties>
</file>