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98" r:id="rId2"/>
    <p:sldId id="636" r:id="rId3"/>
    <p:sldId id="611" r:id="rId4"/>
    <p:sldId id="604" r:id="rId5"/>
    <p:sldId id="631" r:id="rId6"/>
    <p:sldId id="633" r:id="rId7"/>
    <p:sldId id="634" r:id="rId8"/>
    <p:sldId id="632" r:id="rId9"/>
    <p:sldId id="576" r:id="rId10"/>
    <p:sldId id="605" r:id="rId11"/>
    <p:sldId id="627" r:id="rId12"/>
    <p:sldId id="658" r:id="rId13"/>
    <p:sldId id="659" r:id="rId14"/>
    <p:sldId id="606" r:id="rId15"/>
    <p:sldId id="608" r:id="rId16"/>
    <p:sldId id="654" r:id="rId17"/>
    <p:sldId id="660" r:id="rId18"/>
    <p:sldId id="661" r:id="rId19"/>
    <p:sldId id="629" r:id="rId20"/>
    <p:sldId id="628" r:id="rId21"/>
    <p:sldId id="675" r:id="rId22"/>
    <p:sldId id="656" r:id="rId23"/>
    <p:sldId id="651" r:id="rId24"/>
    <p:sldId id="652" r:id="rId25"/>
    <p:sldId id="653" r:id="rId26"/>
    <p:sldId id="657" r:id="rId27"/>
    <p:sldId id="626" r:id="rId28"/>
    <p:sldId id="625" r:id="rId29"/>
    <p:sldId id="673" r:id="rId30"/>
    <p:sldId id="674" r:id="rId31"/>
    <p:sldId id="262" r:id="rId32"/>
    <p:sldId id="583" r:id="rId33"/>
    <p:sldId id="637" r:id="rId34"/>
    <p:sldId id="639" r:id="rId35"/>
    <p:sldId id="640" r:id="rId36"/>
    <p:sldId id="641" r:id="rId37"/>
    <p:sldId id="666" r:id="rId38"/>
    <p:sldId id="667" r:id="rId39"/>
    <p:sldId id="668" r:id="rId40"/>
    <p:sldId id="669" r:id="rId41"/>
    <p:sldId id="642" r:id="rId42"/>
    <p:sldId id="644" r:id="rId43"/>
    <p:sldId id="645" r:id="rId44"/>
    <p:sldId id="646" r:id="rId45"/>
    <p:sldId id="670" r:id="rId46"/>
    <p:sldId id="671" r:id="rId47"/>
    <p:sldId id="672" r:id="rId48"/>
    <p:sldId id="647" r:id="rId49"/>
    <p:sldId id="649" r:id="rId50"/>
    <p:sldId id="650" r:id="rId51"/>
    <p:sldId id="662" r:id="rId52"/>
    <p:sldId id="663" r:id="rId53"/>
    <p:sldId id="664" r:id="rId54"/>
    <p:sldId id="665" r:id="rId55"/>
  </p:sldIdLst>
  <p:sldSz cx="9144000" cy="6858000" type="screen4x3"/>
  <p:notesSz cx="7010400" cy="9296400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5472" userDrawn="1">
          <p15:clr>
            <a:srgbClr val="A4A3A4"/>
          </p15:clr>
        </p15:guide>
        <p15:guide id="5" orient="horz" pos="768" userDrawn="1">
          <p15:clr>
            <a:srgbClr val="A4A3A4"/>
          </p15:clr>
        </p15:guide>
        <p15:guide id="6" orient="horz" pos="1248" userDrawn="1">
          <p15:clr>
            <a:srgbClr val="A4A3A4"/>
          </p15:clr>
        </p15:guide>
        <p15:guide id="7" pos="4272" userDrawn="1">
          <p15:clr>
            <a:srgbClr val="A4A3A4"/>
          </p15:clr>
        </p15:guide>
        <p15:guide id="8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95959"/>
    <a:srgbClr val="CF21A9"/>
    <a:srgbClr val="CF1B21"/>
    <a:srgbClr val="A9A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4" autoAdjust="0"/>
    <p:restoredTop sz="82875" autoAdjust="0"/>
  </p:normalViewPr>
  <p:slideViewPr>
    <p:cSldViewPr>
      <p:cViewPr varScale="1">
        <p:scale>
          <a:sx n="106" d="100"/>
          <a:sy n="106" d="100"/>
        </p:scale>
        <p:origin x="1757" y="72"/>
      </p:cViewPr>
      <p:guideLst>
        <p:guide orient="horz" pos="2160"/>
        <p:guide pos="2880"/>
        <p:guide pos="288"/>
        <p:guide pos="5472"/>
        <p:guide orient="horz" pos="768"/>
        <p:guide orient="horz" pos="1248"/>
        <p:guide pos="4272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998" y="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7A014933-2863-4132-93BB-DCD41A5BDDD5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r>
              <a:rPr lang="en-US" smtClean="0"/>
              <a:t>ISO-NE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9B3EA384-4F7E-4C63-A22D-E8F214E457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691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D404F5-24AF-4E89-8952-E7D4A0E14C20}" type="datetimeFigureOut">
              <a:rPr lang="en-US"/>
              <a:pPr>
                <a:defRPr/>
              </a:pPr>
              <a:t>5/27/2020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8BA6A0-19C9-4F5A-BA50-94AF2EE8F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95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84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61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94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7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44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29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98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91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29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3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1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7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7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22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4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04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33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BA6A0-19C9-4F5A-BA50-94AF2EE8F1A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ISO-NE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8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303588" y="3248025"/>
            <a:ext cx="5559425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3" y="2522538"/>
            <a:ext cx="2586037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and location"/>
          <p:cNvSpPr>
            <a:spLocks noGrp="1"/>
          </p:cNvSpPr>
          <p:nvPr>
            <p:ph type="body" sz="quarter" idx="13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595959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3289002" y="3475680"/>
            <a:ext cx="5559552" cy="8677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600200"/>
            <a:ext cx="8229600" cy="4416552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SmartArt graphic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600200"/>
            <a:ext cx="8229600" cy="441655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600199"/>
            <a:ext cx="4041648" cy="452628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41648" cy="452628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600200"/>
            <a:ext cx="4041648" cy="4524375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4041648" cy="4524375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600200"/>
            <a:ext cx="4041648" cy="452628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4041648" cy="452628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600199"/>
            <a:ext cx="4041648" cy="452628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SmartArt graphic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600199"/>
            <a:ext cx="4041648" cy="452628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SmartArt graphic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81400"/>
            <a:ext cx="7772400" cy="1500187"/>
          </a:xfrm>
        </p:spPr>
        <p:txBody>
          <a:bodyPr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600200"/>
            <a:ext cx="4041648" cy="452628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600200"/>
            <a:ext cx="4041648" cy="452628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600200"/>
            <a:ext cx="4041648" cy="4524375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600200"/>
            <a:ext cx="4041648" cy="4524375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question_text cop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3057525"/>
            <a:ext cx="3717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blue_questio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00150"/>
            <a:ext cx="289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600200"/>
            <a:ext cx="8229600" cy="44196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0650"/>
            <a:ext cx="9143992" cy="56735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11" r:id="rId3"/>
    <p:sldLayoutId id="2147483712" r:id="rId4"/>
    <p:sldLayoutId id="2147483713" r:id="rId5"/>
    <p:sldLayoutId id="214748373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buChar char="»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89002" y="1447801"/>
            <a:ext cx="5550198" cy="167639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Power System and Market Studies at ISO New England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89002" y="3475680"/>
            <a:ext cx="5559552" cy="8677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Current Capabilities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289002" y="5114264"/>
            <a:ext cx="5559552" cy="381000"/>
          </a:xfrm>
        </p:spPr>
        <p:txBody>
          <a:bodyPr/>
          <a:lstStyle/>
          <a:p>
            <a:r>
              <a:rPr lang="en-US" dirty="0" smtClean="0"/>
              <a:t> Xiaochuan Luo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89002" y="5582097"/>
            <a:ext cx="5559552" cy="381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BUSINESS architecture and Technology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89002" y="262268"/>
            <a:ext cx="5559552" cy="304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MAY 27, 2020 | Joint MC/RC </a:t>
            </a:r>
            <a:r>
              <a:rPr lang="en-US" dirty="0" smtClean="0">
                <a:solidFill>
                  <a:srgbClr val="000000"/>
                </a:solidFill>
              </a:rPr>
              <a:t>TELECONFERNCE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Revision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Evaluating </a:t>
            </a:r>
            <a:r>
              <a:rPr lang="en-US" sz="3600" kern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Transmission</a:t>
            </a: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System </a:t>
            </a: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Adequacy and Resource Interconnections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/>
            </a:r>
            <a:br>
              <a:rPr lang="en-US" sz="3600" kern="1200" dirty="0">
                <a:latin typeface="+mj-lt"/>
                <a:ea typeface="+mj-ea"/>
                <a:cs typeface="+mj-cs"/>
              </a:rPr>
            </a:b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4475" y="1447800"/>
            <a:ext cx="8839200" cy="4599756"/>
          </a:xfrm>
        </p:spPr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An essential capability for evaluating system reliability</a:t>
            </a:r>
          </a:p>
          <a:p>
            <a:pPr lvl="1">
              <a:defRPr/>
            </a:pPr>
            <a:r>
              <a:rPr lang="en-US" sz="2400" dirty="0">
                <a:solidFill>
                  <a:srgbClr val="000000"/>
                </a:solidFill>
              </a:rPr>
              <a:t>Identify transmission </a:t>
            </a:r>
            <a:r>
              <a:rPr lang="en-US" sz="2400" dirty="0" smtClean="0">
                <a:solidFill>
                  <a:srgbClr val="000000"/>
                </a:solidFill>
              </a:rPr>
              <a:t>overloads, </a:t>
            </a:r>
            <a:r>
              <a:rPr lang="en-US" sz="2400" dirty="0">
                <a:solidFill>
                  <a:srgbClr val="000000"/>
                </a:solidFill>
              </a:rPr>
              <a:t>voltage violations and system dynamic behavior under different system conditions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Widely </a:t>
            </a:r>
            <a:r>
              <a:rPr lang="en-US" sz="2800" dirty="0" smtClean="0">
                <a:solidFill>
                  <a:srgbClr val="000000"/>
                </a:solidFill>
              </a:rPr>
              <a:t>used </a:t>
            </a:r>
            <a:r>
              <a:rPr lang="en-US" sz="2800" dirty="0">
                <a:solidFill>
                  <a:srgbClr val="000000"/>
                </a:solidFill>
              </a:rPr>
              <a:t>in planning studies:</a:t>
            </a:r>
          </a:p>
          <a:p>
            <a:pPr lvl="1">
              <a:defRPr/>
            </a:pPr>
            <a:r>
              <a:rPr lang="en-US" sz="2400" dirty="0">
                <a:solidFill>
                  <a:srgbClr val="000000"/>
                </a:solidFill>
              </a:rPr>
              <a:t>Regional planning needs assessment and </a:t>
            </a:r>
            <a:r>
              <a:rPr lang="en-US" sz="2400" dirty="0" smtClean="0">
                <a:solidFill>
                  <a:srgbClr val="000000"/>
                </a:solidFill>
              </a:rPr>
              <a:t>solution development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Annual NERC </a:t>
            </a:r>
            <a:r>
              <a:rPr lang="en-US" sz="2400" dirty="0">
                <a:solidFill>
                  <a:srgbClr val="000000"/>
                </a:solidFill>
              </a:rPr>
              <a:t>TPL </a:t>
            </a:r>
            <a:r>
              <a:rPr lang="en-US" sz="2400" dirty="0" smtClean="0">
                <a:solidFill>
                  <a:srgbClr val="000000"/>
                </a:solidFill>
              </a:rPr>
              <a:t>Standards compliance assessment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Annual assessment of transmission transfer capability 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sz="2400" dirty="0">
                <a:solidFill>
                  <a:srgbClr val="000000"/>
                </a:solidFill>
              </a:rPr>
              <a:t>Proposed Plan Application (I.3.9) </a:t>
            </a:r>
            <a:r>
              <a:rPr lang="en-US" sz="2400" dirty="0" smtClean="0">
                <a:solidFill>
                  <a:srgbClr val="000000"/>
                </a:solidFill>
              </a:rPr>
              <a:t>study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New generators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Changes </a:t>
            </a:r>
            <a:r>
              <a:rPr lang="en-US" sz="2400" dirty="0">
                <a:solidFill>
                  <a:srgbClr val="000000"/>
                </a:solidFill>
              </a:rPr>
              <a:t>to existing </a:t>
            </a:r>
            <a:r>
              <a:rPr lang="en-US" sz="2400" dirty="0" smtClean="0">
                <a:solidFill>
                  <a:srgbClr val="000000"/>
                </a:solidFill>
              </a:rPr>
              <a:t>generators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Transmission upgrades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Elective </a:t>
            </a:r>
            <a:r>
              <a:rPr lang="en-US" sz="2400" dirty="0">
                <a:solidFill>
                  <a:srgbClr val="000000"/>
                </a:solidFill>
              </a:rPr>
              <a:t>transmission upgrades </a:t>
            </a:r>
          </a:p>
          <a:p>
            <a:pPr lvl="1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lvl="1"/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Evaluating </a:t>
            </a:r>
            <a:r>
              <a:rPr lang="en-US" sz="3600" kern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Long-term Resource Adequacy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/>
            </a:r>
            <a:br>
              <a:rPr lang="en-US" sz="3600" kern="1200" dirty="0">
                <a:latin typeface="+mj-lt"/>
                <a:ea typeface="+mj-ea"/>
                <a:cs typeface="+mj-cs"/>
              </a:rPr>
            </a:b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4475" y="1371600"/>
            <a:ext cx="8839200" cy="4599756"/>
          </a:xfrm>
        </p:spPr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Estimate representative net </a:t>
            </a:r>
            <a:r>
              <a:rPr lang="en-US" sz="2800" dirty="0">
                <a:solidFill>
                  <a:srgbClr val="000000"/>
                </a:solidFill>
              </a:rPr>
              <a:t>Installed Capacity Requirements (ICR) beyond Capacity </a:t>
            </a:r>
            <a:r>
              <a:rPr lang="en-US" sz="2800" dirty="0" smtClean="0">
                <a:solidFill>
                  <a:srgbClr val="000000"/>
                </a:solidFill>
              </a:rPr>
              <a:t>Commitment Period (up to 10 yrs), based on </a:t>
            </a:r>
          </a:p>
          <a:p>
            <a:pPr lvl="1">
              <a:defRPr/>
            </a:pPr>
            <a:r>
              <a:rPr lang="en-US" sz="2400" dirty="0">
                <a:solidFill>
                  <a:srgbClr val="000000"/>
                </a:solidFill>
              </a:rPr>
              <a:t>Latest Capacity, Energy, Loads, and Transmission (CELT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  <a:r>
              <a:rPr lang="en-US" sz="2400" dirty="0">
                <a:solidFill>
                  <a:srgbClr val="000000"/>
                </a:solidFill>
              </a:rPr>
              <a:t>load </a:t>
            </a:r>
            <a:r>
              <a:rPr lang="en-US" sz="2400" dirty="0" smtClean="0">
                <a:solidFill>
                  <a:srgbClr val="000000"/>
                </a:solidFill>
              </a:rPr>
              <a:t>forecast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Latest Forward Capacity Auction (FCA) resource assumptions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System</a:t>
            </a:r>
            <a:r>
              <a:rPr lang="en-US" sz="2800" dirty="0">
                <a:solidFill>
                  <a:srgbClr val="000000"/>
                </a:solidFill>
              </a:rPr>
              <a:t>-wide </a:t>
            </a:r>
            <a:r>
              <a:rPr lang="en-US" sz="2800" dirty="0" smtClean="0">
                <a:solidFill>
                  <a:srgbClr val="000000"/>
                </a:solidFill>
              </a:rPr>
              <a:t>Operable Capacity Analysis (up to 10 yrs) to estimate operable capacity margin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50/50 and 90/10 peak load, plus operating reserve requirements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Representative net ICR, plus assumed unavailable capacity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Load or capacity relief actions of </a:t>
            </a:r>
            <a:r>
              <a:rPr lang="en-US" sz="2400" dirty="0">
                <a:solidFill>
                  <a:srgbClr val="000000"/>
                </a:solidFill>
              </a:rPr>
              <a:t>Operating Procedure 4 (OP-4)</a:t>
            </a:r>
          </a:p>
          <a:p>
            <a:pPr lvl="1">
              <a:defRPr/>
            </a:pPr>
            <a:endParaRPr lang="en-US" sz="2400" dirty="0" smtClean="0"/>
          </a:p>
          <a:p>
            <a:pPr lvl="1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Long-Term Reliability Studies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81022"/>
              </p:ext>
            </p:extLst>
          </p:nvPr>
        </p:nvGraphicFramePr>
        <p:xfrm>
          <a:off x="457200" y="1219200"/>
          <a:ext cx="8229600" cy="476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290">
                  <a:extLst>
                    <a:ext uri="{9D8B030D-6E8A-4147-A177-3AD203B41FA5}">
                      <a16:colId xmlns:a16="http://schemas.microsoft.com/office/drawing/2014/main" val="485108432"/>
                    </a:ext>
                  </a:extLst>
                </a:gridCol>
                <a:gridCol w="4350207">
                  <a:extLst>
                    <a:ext uri="{9D8B030D-6E8A-4147-A177-3AD203B41FA5}">
                      <a16:colId xmlns:a16="http://schemas.microsoft.com/office/drawing/2014/main" val="478578704"/>
                    </a:ext>
                  </a:extLst>
                </a:gridCol>
                <a:gridCol w="2175103">
                  <a:extLst>
                    <a:ext uri="{9D8B030D-6E8A-4147-A177-3AD203B41FA5}">
                      <a16:colId xmlns:a16="http://schemas.microsoft.com/office/drawing/2014/main" val="3444589902"/>
                    </a:ext>
                  </a:extLst>
                </a:gridCol>
              </a:tblGrid>
              <a:tr h="74205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Purposes of the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Type of analysis</a:t>
                      </a:r>
                    </a:p>
                    <a:p>
                      <a:pPr algn="l"/>
                      <a:r>
                        <a:rPr lang="en-US" dirty="0" smtClean="0"/>
                        <a:t>(models)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84612"/>
                  </a:ext>
                </a:extLst>
              </a:tr>
              <a:tr h="169634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Long-term load forecasting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10-year projections of electric energy usage and seasonal peak demand,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based on economic outlook, weather and load patterns, etc. </a:t>
                      </a:r>
                    </a:p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Includes forecasting of EE, BTM PV and electrification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Descriptive statistics</a:t>
                      </a:r>
                    </a:p>
                    <a:p>
                      <a:pPr marL="173038" indent="-173038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Probabilistic and AI-based predictive forecast modeling, etc.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18099"/>
                  </a:ext>
                </a:extLst>
              </a:tr>
              <a:tr h="97748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Regional planning needs assessment and solution development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Evaluate transmission system adequacy over a 10-year planning horizon and identify reliability-based transmission needs</a:t>
                      </a:r>
                    </a:p>
                    <a:p>
                      <a:pPr marL="173038" indent="-173038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Development of transmission solutions to address identified needs using either the Solution Study process or the Competitive Solution process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Steady-state power flow</a:t>
                      </a:r>
                    </a:p>
                    <a:p>
                      <a:pPr marL="173038" indent="-173038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Transient stability</a:t>
                      </a:r>
                    </a:p>
                    <a:p>
                      <a:pPr marL="173038" indent="-173038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Short circuit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594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Long-Term Reliability Studies, cont.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721581"/>
              </p:ext>
            </p:extLst>
          </p:nvPr>
        </p:nvGraphicFramePr>
        <p:xfrm>
          <a:off x="457200" y="1066800"/>
          <a:ext cx="8229600" cy="520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38">
                  <a:extLst>
                    <a:ext uri="{9D8B030D-6E8A-4147-A177-3AD203B41FA5}">
                      <a16:colId xmlns:a16="http://schemas.microsoft.com/office/drawing/2014/main" val="485108432"/>
                    </a:ext>
                  </a:extLst>
                </a:gridCol>
                <a:gridCol w="4222462">
                  <a:extLst>
                    <a:ext uri="{9D8B030D-6E8A-4147-A177-3AD203B41FA5}">
                      <a16:colId xmlns:a16="http://schemas.microsoft.com/office/drawing/2014/main" val="4785787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444589902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Studies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Purposes of the Study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Type of analysis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(models)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84612"/>
                  </a:ext>
                </a:extLst>
              </a:tr>
              <a:tr h="269332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Proposed Plan Application (I.3.9) study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Determine whether the proposed changes have any significant adverse effect on the stability, reliability or operating characteristics of the bulk power system</a:t>
                      </a:r>
                    </a:p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Include new generators, changes to existing generators, transmission upgrades, and elective transmission upgrades 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Steady-state power flow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Transient stability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Short circuit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Electromagnetic transient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18099"/>
                  </a:ext>
                </a:extLst>
              </a:tr>
              <a:tr h="125047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NERC TPL compliance study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Annual compliance assessment of New England Bulk Electric System (BES) with NERC TPL planning criteria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Steady-state power flow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Transient stability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Short circuit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Geomagnetic disturbance (GMD)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594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solidFill>
                  <a:srgbClr val="000000"/>
                </a:solidFill>
              </a:rPr>
              <a:t>Analyzing Energy Policies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Their Impact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 smtClean="0">
                <a:solidFill>
                  <a:srgbClr val="000000"/>
                </a:solidFill>
              </a:rPr>
              <a:t>Planning, Operations, and Market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20044"/>
            <a:ext cx="8229600" cy="4599756"/>
          </a:xfrm>
        </p:spPr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New England Wind </a:t>
            </a:r>
            <a:r>
              <a:rPr lang="en-US" sz="2800" dirty="0">
                <a:solidFill>
                  <a:srgbClr val="000000"/>
                </a:solidFill>
              </a:rPr>
              <a:t>Integration </a:t>
            </a:r>
            <a:r>
              <a:rPr lang="en-US" sz="2800" dirty="0" smtClean="0">
                <a:solidFill>
                  <a:srgbClr val="000000"/>
                </a:solidFill>
              </a:rPr>
              <a:t>Study (NEWIS)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Determine</a:t>
            </a:r>
            <a:r>
              <a:rPr lang="en-US" sz="2400" dirty="0">
                <a:solidFill>
                  <a:srgbClr val="000000"/>
                </a:solidFill>
              </a:rPr>
              <a:t>d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the operational, planning and market impact of integrating substantial wind </a:t>
            </a:r>
            <a:r>
              <a:rPr lang="en-US" sz="2400" dirty="0" smtClean="0">
                <a:solidFill>
                  <a:srgbClr val="000000"/>
                </a:solidFill>
              </a:rPr>
              <a:t>resources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 ISO-NE, GE, EnerNex, AWS Truepower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Economic Studies </a:t>
            </a:r>
          </a:p>
          <a:p>
            <a:pPr lvl="1">
              <a:defRPr/>
            </a:pPr>
            <a:r>
              <a:rPr lang="en-US" sz="2400" dirty="0">
                <a:solidFill>
                  <a:srgbClr val="000000"/>
                </a:solidFill>
              </a:rPr>
              <a:t>Analyze impacts on energy market,  transmission system, or environment, based on different scenarios of future resource mix and transmission expansion options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System operational analysis and renewable energy integration study (</a:t>
            </a:r>
            <a:r>
              <a:rPr lang="en-US" sz="2800" dirty="0" smtClean="0">
                <a:solidFill>
                  <a:srgbClr val="000000"/>
                </a:solidFill>
              </a:rPr>
              <a:t>SOARES) 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sz="2400" dirty="0">
                <a:solidFill>
                  <a:srgbClr val="000000"/>
                </a:solidFill>
              </a:rPr>
              <a:t>Focused on system imbalance and operating reserves needs under different scenarios</a:t>
            </a:r>
          </a:p>
          <a:p>
            <a:pPr lvl="1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685800" lvl="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Evaluating N</a:t>
            </a:r>
            <a:r>
              <a:rPr lang="en-US" dirty="0" smtClean="0">
                <a:solidFill>
                  <a:srgbClr val="000000"/>
                </a:solidFill>
              </a:rPr>
              <a:t>ew Market Designs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17638"/>
            <a:ext cx="8313738" cy="44196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ISO evaluates new market designs through a variety of </a:t>
            </a:r>
            <a:r>
              <a:rPr lang="en-US" sz="2800" dirty="0" smtClean="0">
                <a:solidFill>
                  <a:srgbClr val="000000"/>
                </a:solidFill>
              </a:rPr>
              <a:t>production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cost </a:t>
            </a:r>
            <a:r>
              <a:rPr lang="en-US" sz="2800" dirty="0">
                <a:solidFill>
                  <a:srgbClr val="000000"/>
                </a:solidFill>
              </a:rPr>
              <a:t>simulation and market simulation </a:t>
            </a:r>
            <a:r>
              <a:rPr lang="en-US" sz="2800" dirty="0" smtClean="0">
                <a:solidFill>
                  <a:srgbClr val="000000"/>
                </a:solidFill>
              </a:rPr>
              <a:t>tools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Impact analysis studies of </a:t>
            </a:r>
            <a:r>
              <a:rPr lang="en-US" sz="2400" dirty="0" smtClean="0">
                <a:solidFill>
                  <a:srgbClr val="000000"/>
                </a:solidFill>
              </a:rPr>
              <a:t>new market design alternatives using market simulation tools </a:t>
            </a:r>
            <a:r>
              <a:rPr lang="en-US" sz="2400" dirty="0">
                <a:solidFill>
                  <a:srgbClr val="000000"/>
                </a:solidFill>
              </a:rPr>
              <a:t>developed in-house with Unit </a:t>
            </a:r>
            <a:r>
              <a:rPr lang="en-US" sz="2400" dirty="0" smtClean="0">
                <a:solidFill>
                  <a:srgbClr val="000000"/>
                </a:solidFill>
              </a:rPr>
              <a:t>Commitment, Economic Dispatch, and Pricing capabilities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Analysis of various alternative pricing schemes for different market products using production and in-house developed market clearing software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Retrospective market </a:t>
            </a:r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tudies using Day-Ahead study system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solidFill>
                  <a:srgbClr val="000000"/>
                </a:solidFill>
              </a:rPr>
              <a:t>Limitations of in-use Economic and Market Simulation </a:t>
            </a: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ools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1219200"/>
            <a:ext cx="8382000" cy="4599756"/>
          </a:xfrm>
        </p:spPr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Current production (GE) or in-house developed market simulation tool lack long-term simulation capability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Production cost simulation tools don’t capture real-time operational impact; require significant efforts of benchmarking upon change of market structure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Electric Power Enterprise </a:t>
            </a:r>
            <a:r>
              <a:rPr lang="en-US" sz="2800" dirty="0" smtClean="0">
                <a:solidFill>
                  <a:srgbClr val="000000"/>
                </a:solidFill>
              </a:rPr>
              <a:t>Control </a:t>
            </a:r>
            <a:r>
              <a:rPr lang="en-US" sz="2800" dirty="0">
                <a:solidFill>
                  <a:srgbClr val="000000"/>
                </a:solidFill>
              </a:rPr>
              <a:t>System (EPECS) simulation tool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Performance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0000"/>
                </a:solidFill>
              </a:rPr>
              <a:t>I</a:t>
            </a:r>
            <a:r>
              <a:rPr lang="en-US" sz="2200" dirty="0" smtClean="0">
                <a:solidFill>
                  <a:srgbClr val="000000"/>
                </a:solidFill>
              </a:rPr>
              <a:t>nput/output data, simulation process control and speed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Modeling capability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Storage modeling, transmission constraints, etc.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Modeling accuracy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Reflection of ISO-NE market clearing, LMP, settlement, etc.</a:t>
            </a:r>
          </a:p>
          <a:p>
            <a:pPr marL="914400" lvl="2" indent="0">
              <a:buNone/>
              <a:defRPr/>
            </a:pPr>
            <a:endParaRPr lang="en-US" sz="2200" dirty="0" smtClean="0"/>
          </a:p>
          <a:p>
            <a:pPr lvl="2">
              <a:defRPr/>
            </a:pPr>
            <a:endParaRPr lang="en-US" sz="2200" dirty="0"/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685800" lvl="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Long-Term Economic Studies and Market Simulations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819518"/>
              </p:ext>
            </p:extLst>
          </p:nvPr>
        </p:nvGraphicFramePr>
        <p:xfrm>
          <a:off x="457200" y="1219200"/>
          <a:ext cx="8229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591">
                  <a:extLst>
                    <a:ext uri="{9D8B030D-6E8A-4147-A177-3AD203B41FA5}">
                      <a16:colId xmlns:a16="http://schemas.microsoft.com/office/drawing/2014/main" val="485108432"/>
                    </a:ext>
                  </a:extLst>
                </a:gridCol>
                <a:gridCol w="3690009">
                  <a:extLst>
                    <a:ext uri="{9D8B030D-6E8A-4147-A177-3AD203B41FA5}">
                      <a16:colId xmlns:a16="http://schemas.microsoft.com/office/drawing/2014/main" val="4785787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4445899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Purposes of the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analysis</a:t>
                      </a:r>
                    </a:p>
                    <a:p>
                      <a:r>
                        <a:rPr lang="en-US" dirty="0" smtClean="0"/>
                        <a:t>(models)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84612"/>
                  </a:ext>
                </a:extLst>
              </a:tr>
              <a:tr h="162820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Economic Study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Analyze impacts on energy market, or transmission system, or environment, based on different scenarios of future resource mix and transmission expansion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Production cost simulation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18099"/>
                  </a:ext>
                </a:extLst>
              </a:tr>
              <a:tr h="119646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Wind Integration Study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Determine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the operational, planning and market impact of integrating substantial wind resources in NE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Mesoscale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wind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Statistical analysis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Production cost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simulation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5946"/>
                  </a:ext>
                </a:extLst>
              </a:tr>
              <a:tr h="121393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System operational analysis and renewable energy integration study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Investigate the effect of varying generation mix on system imbalance and operating reserves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Market Simulation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130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Long-Term Economic Studies and Market Simulations, cont.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341955"/>
              </p:ext>
            </p:extLst>
          </p:nvPr>
        </p:nvGraphicFramePr>
        <p:xfrm>
          <a:off x="457200" y="1219200"/>
          <a:ext cx="8229601" cy="4385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592">
                  <a:extLst>
                    <a:ext uri="{9D8B030D-6E8A-4147-A177-3AD203B41FA5}">
                      <a16:colId xmlns:a16="http://schemas.microsoft.com/office/drawing/2014/main" val="485108432"/>
                    </a:ext>
                  </a:extLst>
                </a:gridCol>
                <a:gridCol w="4071008">
                  <a:extLst>
                    <a:ext uri="{9D8B030D-6E8A-4147-A177-3AD203B41FA5}">
                      <a16:colId xmlns:a16="http://schemas.microsoft.com/office/drawing/2014/main" val="478578704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34445899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Purposes of the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analysis</a:t>
                      </a:r>
                    </a:p>
                    <a:p>
                      <a:r>
                        <a:rPr lang="en-US" dirty="0" smtClean="0"/>
                        <a:t>(models)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84612"/>
                  </a:ext>
                </a:extLst>
              </a:tr>
              <a:tr h="171863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Fast-start pricing assessment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Assess the market impact of fast-start pricing on both DAM and real-time market; The study implemented fast-start pricing prototype in the real-time market, and performed settlement calculations.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LMP calculation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18099"/>
                  </a:ext>
                </a:extLst>
              </a:tr>
              <a:tr h="18862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ESI market mitigation rule design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Design the market mitigation rules for ESI based on simulating different offering strategies for energy options and assessing the corresponding impact on the market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GAMS-based market simulator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594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Modeling Challenges for Long-Term Studies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47800"/>
            <a:ext cx="8458200" cy="4599756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Increasing number of inverter-based resources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Accuracy of dynamic models, esp. off-shore wind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Weak </a:t>
            </a:r>
            <a:r>
              <a:rPr lang="en-US" sz="2400" dirty="0">
                <a:solidFill>
                  <a:srgbClr val="000000"/>
                </a:solidFill>
              </a:rPr>
              <a:t>grid interconnection (control interaction resonance, protection, etc.)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 Impact of reduced system inertia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Strong and rapid growth of distributed energy resources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Tripping of DERs for a transmission fault </a:t>
            </a:r>
            <a:r>
              <a:rPr lang="en-US" sz="2400" dirty="0" smtClean="0">
                <a:solidFill>
                  <a:srgbClr val="000000"/>
                </a:solidFill>
              </a:rPr>
              <a:t>adds </a:t>
            </a:r>
            <a:r>
              <a:rPr lang="en-US" sz="2400" dirty="0">
                <a:solidFill>
                  <a:srgbClr val="000000"/>
                </a:solidFill>
              </a:rPr>
              <a:t>to source loss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Accurate dynamic models and parameters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Mix of legacy and smart inverters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Under frequency and under </a:t>
            </a:r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 smtClean="0">
                <a:solidFill>
                  <a:srgbClr val="000000"/>
                </a:solidFill>
              </a:rPr>
              <a:t>oltage </a:t>
            </a:r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oad </a:t>
            </a:r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hedding</a:t>
            </a:r>
          </a:p>
          <a:p>
            <a:pPr lvl="1"/>
            <a:endParaRPr lang="en-US" sz="2800" dirty="0" smtClean="0">
              <a:solidFill>
                <a:srgbClr val="FF0000"/>
              </a:solidFill>
            </a:endParaRPr>
          </a:p>
          <a:p>
            <a:pPr lvl="1"/>
            <a:endParaRPr lang="en-US" sz="2800" dirty="0" smtClean="0">
              <a:solidFill>
                <a:srgbClr val="FF0000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Overview </a:t>
            </a:r>
            <a:r>
              <a:rPr lang="en-US" dirty="0" smtClean="0">
                <a:solidFill>
                  <a:srgbClr val="000000"/>
                </a:solidFill>
              </a:rPr>
              <a:t>of ISO-NE’s </a:t>
            </a:r>
            <a:r>
              <a:rPr lang="en-US" dirty="0">
                <a:solidFill>
                  <a:srgbClr val="000000"/>
                </a:solidFill>
              </a:rPr>
              <a:t>Modeling Capabilities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35846"/>
            <a:ext cx="8229600" cy="4419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 aid stakeholders </a:t>
            </a:r>
            <a:r>
              <a:rPr lang="en-US">
                <a:solidFill>
                  <a:srgbClr val="000000"/>
                </a:solidFill>
              </a:rPr>
              <a:t>in </a:t>
            </a:r>
            <a:r>
              <a:rPr lang="en-US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decision on what models and tools to employ in their future grid study, the ISO has compiled information on its key modeling capabilities for reliability, economic, and market assessments </a:t>
            </a:r>
          </a:p>
          <a:p>
            <a:r>
              <a:rPr lang="en-US" dirty="0">
                <a:solidFill>
                  <a:srgbClr val="000000"/>
                </a:solidFill>
              </a:rPr>
              <a:t>The ISO’s existing </a:t>
            </a:r>
            <a:r>
              <a:rPr lang="en-US" dirty="0" smtClean="0">
                <a:solidFill>
                  <a:srgbClr val="000000"/>
                </a:solidFill>
              </a:rPr>
              <a:t>studies </a:t>
            </a:r>
            <a:r>
              <a:rPr lang="en-US" dirty="0">
                <a:solidFill>
                  <a:srgbClr val="000000"/>
                </a:solidFill>
              </a:rPr>
              <a:t>can be categorized by four time horizons: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Long-term </a:t>
            </a:r>
            <a:r>
              <a:rPr lang="en-US" dirty="0">
                <a:solidFill>
                  <a:srgbClr val="000000"/>
                </a:solidFill>
              </a:rPr>
              <a:t>(3 - 10 years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Mid-term (</a:t>
            </a:r>
            <a:r>
              <a:rPr lang="en-US" dirty="0">
                <a:solidFill>
                  <a:srgbClr val="000000"/>
                </a:solidFill>
              </a:rPr>
              <a:t>21 days - 3 years)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Short-term </a:t>
            </a:r>
            <a:r>
              <a:rPr lang="en-US" dirty="0">
                <a:solidFill>
                  <a:srgbClr val="000000"/>
                </a:solidFill>
              </a:rPr>
              <a:t>(1 day – 21 days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Real-time (</a:t>
            </a:r>
            <a:r>
              <a:rPr lang="en-US" dirty="0">
                <a:solidFill>
                  <a:srgbClr val="000000"/>
                </a:solidFill>
              </a:rPr>
              <a:t>5 min – 24 hours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</a:rPr>
              <a:t>The ISO offers information on its processes and tools for reference and discussion, with emphasis on its long-term modeling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0207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Modeling Challenges for Long-Term Studies, cont.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20044"/>
            <a:ext cx="8229600" cy="4599756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Transmission and distribution coordination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Unbalanced transmission faults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1-ph and 3-ph inverters in distribution system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May need T&amp;D co-simulation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Multi-timescale market </a:t>
            </a:r>
            <a:r>
              <a:rPr lang="en-US" sz="2800" dirty="0" smtClean="0">
                <a:solidFill>
                  <a:srgbClr val="000000"/>
                </a:solidFill>
              </a:rPr>
              <a:t>simulation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Simulation of the market operation process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Coupling of different markets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Consistent data set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Consideration of uncertain parameters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Computational performance 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New Requirements for Network </a:t>
            </a:r>
            <a:r>
              <a:rPr lang="en-US" dirty="0" smtClean="0">
                <a:solidFill>
                  <a:srgbClr val="000000"/>
                </a:solidFill>
              </a:rPr>
              <a:t>Models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78466"/>
            <a:ext cx="8229600" cy="5122333"/>
          </a:xfrm>
        </p:spPr>
        <p:txBody>
          <a:bodyPr/>
          <a:lstStyle/>
          <a:p>
            <a:r>
              <a:rPr lang="en-US" sz="2500" dirty="0">
                <a:solidFill>
                  <a:srgbClr val="000000"/>
                </a:solidFill>
              </a:rPr>
              <a:t>Bus-branch model</a:t>
            </a:r>
          </a:p>
          <a:p>
            <a:pPr lvl="1"/>
            <a:r>
              <a:rPr lang="en-US" sz="2500" dirty="0">
                <a:solidFill>
                  <a:srgbClr val="000000"/>
                </a:solidFill>
              </a:rPr>
              <a:t>Eastern Interconnection representation </a:t>
            </a:r>
          </a:p>
          <a:p>
            <a:pPr lvl="1"/>
            <a:r>
              <a:rPr lang="en-US" sz="2500" dirty="0">
                <a:solidFill>
                  <a:srgbClr val="000000"/>
                </a:solidFill>
              </a:rPr>
              <a:t>All transmission planning studies and operations planning technical studies</a:t>
            </a:r>
          </a:p>
          <a:p>
            <a:pPr lvl="1"/>
            <a:r>
              <a:rPr lang="en-US" sz="2500" dirty="0">
                <a:solidFill>
                  <a:srgbClr val="000000"/>
                </a:solidFill>
              </a:rPr>
              <a:t>DERs are explicitly modeled at the specific substation, either as negative loads (1-5 MW) or generators (&gt;5MW)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Node-breaker model 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EMS representation (NE, NY, and NB)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DA and RT network analysis and market clearing, outage coordination, FTR 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Gradually expand the EMS model with sub-transmission network, potentially to model future DER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Shorter-Term ANALYSES </a:t>
            </a:r>
            <a:r>
              <a:rPr lang="en-US" dirty="0"/>
              <a:t>and Modeling Processes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Mid-term Modeling Capabilities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371600"/>
            <a:ext cx="8534400" cy="4419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ISO operates mid-term markets and conducts planning studies to address both transmission and resource adequacy in a 3-year time frame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Modeling capabilities include</a:t>
            </a:r>
            <a:r>
              <a:rPr lang="en-US" sz="3200" dirty="0">
                <a:solidFill>
                  <a:srgbClr val="000000"/>
                </a:solidFill>
              </a:rPr>
              <a:t>: 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Assessing resource adequacy and reliability impacts of FCM resources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Evaluating reliability and economic impacts of transmission and generation outages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Establishing transmission operating limits and guides</a:t>
            </a:r>
            <a:endParaRPr lang="en-US" sz="28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67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</a:rPr>
              <a:t>See Appendix for additional detail*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Short-term Modeling Capabilities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20044"/>
            <a:ext cx="8229600" cy="4419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ISO prepares for the real-time system and market operation through a variety of planning processes up to 21 days before the operating day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Modeling capabilities include</a:t>
            </a:r>
            <a:r>
              <a:rPr lang="en-US" sz="3200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Short-term load forecasting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Evaluating short-term transmission and generation outages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Establishing current operating plan (COP)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	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67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</a:rPr>
              <a:t>See Appendix for additional detail*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Real-time Modeling Capabilities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20044"/>
            <a:ext cx="8229600" cy="4419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ISO maintains system balance using various power  system monitoring and </a:t>
            </a:r>
            <a:r>
              <a:rPr lang="en-US" sz="2800" dirty="0">
                <a:solidFill>
                  <a:srgbClr val="000000"/>
                </a:solidFill>
              </a:rPr>
              <a:t>controls, as </a:t>
            </a:r>
            <a:r>
              <a:rPr lang="en-US" sz="2800" dirty="0" smtClean="0">
                <a:solidFill>
                  <a:srgbClr val="000000"/>
                </a:solidFill>
              </a:rPr>
              <a:t>well as decision</a:t>
            </a:r>
            <a:r>
              <a:rPr lang="en-US" sz="2800" dirty="0">
                <a:solidFill>
                  <a:srgbClr val="000000"/>
                </a:solidFill>
              </a:rPr>
              <a:t>- </a:t>
            </a:r>
            <a:r>
              <a:rPr lang="en-US" sz="2800" dirty="0" smtClean="0">
                <a:solidFill>
                  <a:srgbClr val="000000"/>
                </a:solidFill>
              </a:rPr>
              <a:t>making tools during real-time system operation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Modeling capabilities include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Assessing real-time security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Economically dispatching systems while maintaining system security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867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</a:rPr>
              <a:t>See Appendix for additional detail*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analysis with tools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1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List of Analysis Types and Tools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052570"/>
              </p:ext>
            </p:extLst>
          </p:nvPr>
        </p:nvGraphicFramePr>
        <p:xfrm>
          <a:off x="388937" y="838200"/>
          <a:ext cx="8694737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834">
                  <a:extLst>
                    <a:ext uri="{9D8B030D-6E8A-4147-A177-3AD203B41FA5}">
                      <a16:colId xmlns:a16="http://schemas.microsoft.com/office/drawing/2014/main" val="1293223175"/>
                    </a:ext>
                  </a:extLst>
                </a:gridCol>
                <a:gridCol w="4466903">
                  <a:extLst>
                    <a:ext uri="{9D8B030D-6E8A-4147-A177-3AD203B41FA5}">
                      <a16:colId xmlns:a16="http://schemas.microsoft.com/office/drawing/2014/main" val="203217895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Analysis 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Tools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3822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Long- term load forecasting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developed tools based on statistics, ANN, etc. </a:t>
                      </a:r>
                      <a:endParaRPr lang="en-US" sz="2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88345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Short-term load forecasting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Simday, ANN,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MetrixND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67477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Market Clearing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FCA </a:t>
                      </a:r>
                      <a:r>
                        <a:rPr lang="en-US" sz="2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MCE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FTR (FTRO/SFT)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DAM (RSC/SPD/SFT)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RTM (SPD/SFT)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LMPC (LMP Calculator)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02916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Market 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Day-ahead Study System (DASS)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EPECS Simulator (Dartmouth)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GAMS-based market simulator 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08743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820"/>
            <a:ext cx="8229600" cy="6957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List of Analysis Types and Tools, cont.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301571"/>
              </p:ext>
            </p:extLst>
          </p:nvPr>
        </p:nvGraphicFramePr>
        <p:xfrm>
          <a:off x="232569" y="931545"/>
          <a:ext cx="8694737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863">
                  <a:extLst>
                    <a:ext uri="{9D8B030D-6E8A-4147-A177-3AD203B41FA5}">
                      <a16:colId xmlns:a16="http://schemas.microsoft.com/office/drawing/2014/main" val="1293223175"/>
                    </a:ext>
                  </a:extLst>
                </a:gridCol>
                <a:gridCol w="4206874">
                  <a:extLst>
                    <a:ext uri="{9D8B030D-6E8A-4147-A177-3AD203B41FA5}">
                      <a16:colId xmlns:a16="http://schemas.microsoft.com/office/drawing/2014/main" val="203217895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Analysis 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Tools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382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Steady-state power flow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PSS/E, TARA, PowerWorld, PSAT/VSAT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EMS PWRFLOW, RTCA, ILC, etc.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8834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Voltage and transient 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PSS/E, VSAT/TSAT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67477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Small signal</a:t>
                      </a:r>
                      <a:r>
                        <a:rPr lang="en-US" sz="2200" baseline="0" dirty="0" smtClean="0">
                          <a:solidFill>
                            <a:srgbClr val="000000"/>
                          </a:solidFill>
                        </a:rPr>
                        <a:t> analysis</a:t>
                      </a:r>
                      <a:endParaRPr lang="en-US" sz="22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SSAT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0291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Short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ASPEN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5041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On-line cascading failure</a:t>
                      </a:r>
                      <a:r>
                        <a:rPr lang="en-US" sz="2200" baseline="0" dirty="0" smtClean="0">
                          <a:solidFill>
                            <a:srgbClr val="000000"/>
                          </a:solidFill>
                        </a:rPr>
                        <a:t> analysis</a:t>
                      </a:r>
                      <a:endParaRPr lang="en-US" sz="22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POM, TSAT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0874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Electromagnetic transient (EMT)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PSCAD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026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Production cost 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GridView, PROBE</a:t>
                      </a:r>
                      <a:endParaRPr lang="en-US" sz="2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3337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Resource adequacy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GE MARS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208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AGC 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KERMIT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79123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</a:t>
            </a:r>
            <a:r>
              <a:rPr lang="en-US" dirty="0"/>
              <a:t>Strategic ANALYSES and Modeling Processes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Current and Future Modeling Needs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35846"/>
            <a:ext cx="8229600" cy="4419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Discussion covers the ISO’s current capabilities for modeling and tools addressing various time horizons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If </a:t>
            </a:r>
            <a:r>
              <a:rPr lang="en-US" sz="2800" dirty="0">
                <a:solidFill>
                  <a:srgbClr val="000000"/>
                </a:solidFill>
              </a:rPr>
              <a:t>the </a:t>
            </a:r>
            <a:r>
              <a:rPr lang="en-US" sz="2800" dirty="0" smtClean="0">
                <a:solidFill>
                  <a:srgbClr val="000000"/>
                </a:solidFill>
              </a:rPr>
              <a:t>Future Grid studies would benefit </a:t>
            </a:r>
            <a:r>
              <a:rPr lang="en-US" sz="2800" dirty="0">
                <a:solidFill>
                  <a:srgbClr val="000000"/>
                </a:solidFill>
              </a:rPr>
              <a:t>from these capabilities, </a:t>
            </a:r>
            <a:r>
              <a:rPr lang="en-US" sz="2800" dirty="0" smtClean="0">
                <a:solidFill>
                  <a:srgbClr val="000000"/>
                </a:solidFill>
              </a:rPr>
              <a:t>the ISO offers them to assist in that effort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If </a:t>
            </a:r>
            <a:r>
              <a:rPr lang="en-US" sz="2800" dirty="0">
                <a:solidFill>
                  <a:srgbClr val="000000"/>
                </a:solidFill>
              </a:rPr>
              <a:t>there is a </a:t>
            </a:r>
            <a:r>
              <a:rPr lang="en-US" sz="2800" dirty="0" smtClean="0">
                <a:solidFill>
                  <a:srgbClr val="000000"/>
                </a:solidFill>
              </a:rPr>
              <a:t>gap between the ISO’s modeling processes and tools and those deemed necessary for the Future Grid studies, the ISO will </a:t>
            </a:r>
            <a:r>
              <a:rPr lang="en-US" sz="2800" dirty="0">
                <a:solidFill>
                  <a:srgbClr val="000000"/>
                </a:solidFill>
              </a:rPr>
              <a:t>work with stakeholders on the best way to address such </a:t>
            </a:r>
            <a:r>
              <a:rPr lang="en-US" sz="2800" dirty="0" smtClean="0">
                <a:solidFill>
                  <a:srgbClr val="000000"/>
                </a:solidFill>
              </a:rPr>
              <a:t>gaps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365875"/>
            <a:ext cx="312737" cy="263525"/>
          </a:xfrm>
        </p:spPr>
        <p:txBody>
          <a:bodyPr/>
          <a:lstStyle/>
          <a:p>
            <a:pPr>
              <a:defRPr/>
            </a:pPr>
            <a:fld id="{8C15DA71-533B-4111-84A6-E4840878AEA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19325"/>
            <a:ext cx="7772400" cy="1362075"/>
          </a:xfrm>
        </p:spPr>
        <p:txBody>
          <a:bodyPr/>
          <a:lstStyle/>
          <a:p>
            <a:r>
              <a:rPr lang="en-US" dirty="0" smtClean="0"/>
              <a:t>MID-TERM </a:t>
            </a:r>
            <a:r>
              <a:rPr lang="en-US" dirty="0"/>
              <a:t>Modeling and Studies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Assessing Resource Adequacy and Reliability Impacts of FCM Resources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447800"/>
            <a:ext cx="8534400" cy="44196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Determining Tie </a:t>
            </a:r>
            <a:r>
              <a:rPr lang="en-US" sz="3200" dirty="0" smtClean="0">
                <a:solidFill>
                  <a:srgbClr val="000000"/>
                </a:solidFill>
              </a:rPr>
              <a:t>Benefits and ICR</a:t>
            </a:r>
          </a:p>
          <a:p>
            <a:r>
              <a:rPr lang="en-US" sz="3200" dirty="0">
                <a:solidFill>
                  <a:srgbClr val="000000"/>
                </a:solidFill>
              </a:rPr>
              <a:t>Determining FCA </a:t>
            </a:r>
            <a:r>
              <a:rPr lang="en-US" sz="3200" dirty="0" smtClean="0">
                <a:solidFill>
                  <a:srgbClr val="000000"/>
                </a:solidFill>
              </a:rPr>
              <a:t>and ARA parameters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Interconnection analysis during FCM new resource qualification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Reliability reviews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of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permanent or retirement delist bids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dynamic de-list bids between FCA rounds 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monthly </a:t>
            </a:r>
            <a:r>
              <a:rPr lang="en-US" sz="2800" dirty="0">
                <a:solidFill>
                  <a:srgbClr val="000000"/>
                </a:solidFill>
              </a:rPr>
              <a:t>CSO bi-laterals and reconfiguration auction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Evaluating </a:t>
            </a:r>
            <a:r>
              <a:rPr lang="en-US" dirty="0" smtClean="0">
                <a:solidFill>
                  <a:srgbClr val="000000"/>
                </a:solidFill>
              </a:rPr>
              <a:t>Reliability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Economic Impacts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000000"/>
                </a:solidFill>
              </a:rPr>
              <a:t>Transmission and Generation Outages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524000"/>
            <a:ext cx="8534400" cy="4419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Evaluating </a:t>
            </a:r>
            <a:r>
              <a:rPr lang="en-US" sz="3200" dirty="0">
                <a:solidFill>
                  <a:srgbClr val="000000"/>
                </a:solidFill>
              </a:rPr>
              <a:t>the reliability impact of </a:t>
            </a:r>
            <a:r>
              <a:rPr lang="en-US" sz="3200" dirty="0" smtClean="0">
                <a:solidFill>
                  <a:srgbClr val="000000"/>
                </a:solidFill>
              </a:rPr>
              <a:t>long-term (21 days – 2 years) transmission and generation outage request 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Evaluating the economic impact of long-term (&gt;90 days) transmission outage request  </a:t>
            </a:r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solidFill>
                  <a:srgbClr val="000000"/>
                </a:solidFill>
              </a:rPr>
              <a:t>Establishing Transmission Operating Limits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Guides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524000"/>
            <a:ext cx="8534400" cy="4724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Transmission </a:t>
            </a:r>
            <a:r>
              <a:rPr lang="en-US" sz="3200" dirty="0">
                <a:solidFill>
                  <a:srgbClr val="000000"/>
                </a:solidFill>
              </a:rPr>
              <a:t>operations technical </a:t>
            </a:r>
            <a:r>
              <a:rPr lang="en-US" sz="3200" dirty="0" smtClean="0">
                <a:solidFill>
                  <a:srgbClr val="000000"/>
                </a:solidFill>
              </a:rPr>
              <a:t>studies to </a:t>
            </a:r>
            <a:r>
              <a:rPr lang="en-US" sz="3200" dirty="0">
                <a:solidFill>
                  <a:srgbClr val="000000"/>
                </a:solidFill>
              </a:rPr>
              <a:t>i</a:t>
            </a:r>
            <a:r>
              <a:rPr lang="en-US" sz="3200" dirty="0" smtClean="0">
                <a:solidFill>
                  <a:srgbClr val="000000"/>
                </a:solidFill>
              </a:rPr>
              <a:t>dentify </a:t>
            </a:r>
            <a:r>
              <a:rPr lang="en-US" sz="3200" dirty="0">
                <a:solidFill>
                  <a:srgbClr val="000000"/>
                </a:solidFill>
              </a:rPr>
              <a:t>thermal, voltage and stability limits </a:t>
            </a:r>
            <a:endParaRPr lang="en-US" sz="3200" dirty="0" smtClean="0">
              <a:solidFill>
                <a:srgbClr val="000000"/>
              </a:solidFill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Transmission Operating Guides (TOGs)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System restoration </a:t>
            </a:r>
            <a:r>
              <a:rPr lang="en-US" sz="3200" dirty="0" smtClean="0">
                <a:solidFill>
                  <a:srgbClr val="000000"/>
                </a:solidFill>
              </a:rPr>
              <a:t>stud</a:t>
            </a:r>
            <a:r>
              <a:rPr lang="en-US" sz="3200" dirty="0">
                <a:solidFill>
                  <a:srgbClr val="000000"/>
                </a:solidFill>
              </a:rPr>
              <a:t>ies </a:t>
            </a:r>
            <a:r>
              <a:rPr lang="en-US" sz="3200" dirty="0" smtClean="0">
                <a:solidFill>
                  <a:srgbClr val="000000"/>
                </a:solidFill>
              </a:rPr>
              <a:t>to develop and validate restoration plan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Operational </a:t>
            </a:r>
            <a:r>
              <a:rPr lang="en-US" sz="3200" dirty="0">
                <a:solidFill>
                  <a:srgbClr val="000000"/>
                </a:solidFill>
              </a:rPr>
              <a:t>studies to </a:t>
            </a:r>
            <a:r>
              <a:rPr lang="en-US" sz="3200" dirty="0" smtClean="0">
                <a:solidFill>
                  <a:srgbClr val="000000"/>
                </a:solidFill>
              </a:rPr>
              <a:t>determine Load Power Factor (LPF) limits, voltage schedules </a:t>
            </a:r>
            <a:r>
              <a:rPr lang="en-US" sz="3200" dirty="0">
                <a:solidFill>
                  <a:srgbClr val="000000"/>
                </a:solidFill>
              </a:rPr>
              <a:t>and limits for generators and key transmission </a:t>
            </a:r>
            <a:r>
              <a:rPr lang="en-US" sz="3200" dirty="0" smtClean="0">
                <a:solidFill>
                  <a:srgbClr val="000000"/>
                </a:solidFill>
              </a:rPr>
              <a:t>substations, etc.</a:t>
            </a:r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/>
          </a:p>
          <a:p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Mid-term Reliability Studies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824325"/>
              </p:ext>
            </p:extLst>
          </p:nvPr>
        </p:nvGraphicFramePr>
        <p:xfrm>
          <a:off x="457200" y="1219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591">
                  <a:extLst>
                    <a:ext uri="{9D8B030D-6E8A-4147-A177-3AD203B41FA5}">
                      <a16:colId xmlns:a16="http://schemas.microsoft.com/office/drawing/2014/main" val="485108432"/>
                    </a:ext>
                  </a:extLst>
                </a:gridCol>
                <a:gridCol w="4071009">
                  <a:extLst>
                    <a:ext uri="{9D8B030D-6E8A-4147-A177-3AD203B41FA5}">
                      <a16:colId xmlns:a16="http://schemas.microsoft.com/office/drawing/2014/main" val="47857870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4445899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Purposes of the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analysis</a:t>
                      </a:r>
                    </a:p>
                    <a:p>
                      <a:r>
                        <a:rPr lang="en-US" dirty="0" smtClean="0"/>
                        <a:t>(models)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8461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Resource Adequacy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Determine Tie Benefits</a:t>
                      </a:r>
                    </a:p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Determine FCA and ARA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Sequential Monte-Carlo simulation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18099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Interconnection analysis during FCM new resource qualification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Ensure that the new generating resource does not cause overloads that cannot be fixed in time for the CCP </a:t>
                      </a:r>
                    </a:p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Assess capacity deliverability within the load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Steady-state power flow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594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FCA dynamic de-list bids reliability review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Reliability study to determine acceptance or rejection of dynamic delist bids between rounds of the FCA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Steady-state power flow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39297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Monthly FCM reliability analysis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Reliability reviews of bi-lateral and Reconfiguration Auction in support of the Monthly FCM process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Steady-state power flow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43256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Mid-term Reliability Studies, cont.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02960"/>
              </p:ext>
            </p:extLst>
          </p:nvPr>
        </p:nvGraphicFramePr>
        <p:xfrm>
          <a:off x="457200" y="1219200"/>
          <a:ext cx="822960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591">
                  <a:extLst>
                    <a:ext uri="{9D8B030D-6E8A-4147-A177-3AD203B41FA5}">
                      <a16:colId xmlns:a16="http://schemas.microsoft.com/office/drawing/2014/main" val="485108432"/>
                    </a:ext>
                  </a:extLst>
                </a:gridCol>
                <a:gridCol w="4071009">
                  <a:extLst>
                    <a:ext uri="{9D8B030D-6E8A-4147-A177-3AD203B41FA5}">
                      <a16:colId xmlns:a16="http://schemas.microsoft.com/office/drawing/2014/main" val="47857870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4445899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Purposes of the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analysis</a:t>
                      </a:r>
                    </a:p>
                    <a:p>
                      <a:r>
                        <a:rPr lang="en-US" dirty="0" smtClean="0"/>
                        <a:t>(models)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84612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Long-term transmission and generation outage reliability analysis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Evaluates the reliability impact of long-term outage request (&gt; 21 days) per OP-19. 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Steady-state power flow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Transient stability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18099"/>
                  </a:ext>
                </a:extLst>
              </a:tr>
              <a:tr h="19504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Transmission operations technical studies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Identify thermal, voltage and stability limits 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Transmission Operating Guides (TOGs)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Steady-state power flow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Transient stability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Short circuit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Electromagnetic transient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594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Mid-term Reliability Studies, cont.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924557"/>
              </p:ext>
            </p:extLst>
          </p:nvPr>
        </p:nvGraphicFramePr>
        <p:xfrm>
          <a:off x="457200" y="1219200"/>
          <a:ext cx="8229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577">
                  <a:extLst>
                    <a:ext uri="{9D8B030D-6E8A-4147-A177-3AD203B41FA5}">
                      <a16:colId xmlns:a16="http://schemas.microsoft.com/office/drawing/2014/main" val="485108432"/>
                    </a:ext>
                  </a:extLst>
                </a:gridCol>
                <a:gridCol w="3476409">
                  <a:extLst>
                    <a:ext uri="{9D8B030D-6E8A-4147-A177-3AD203B41FA5}">
                      <a16:colId xmlns:a16="http://schemas.microsoft.com/office/drawing/2014/main" val="478578704"/>
                    </a:ext>
                  </a:extLst>
                </a:gridCol>
                <a:gridCol w="2511614">
                  <a:extLst>
                    <a:ext uri="{9D8B030D-6E8A-4147-A177-3AD203B41FA5}">
                      <a16:colId xmlns:a16="http://schemas.microsoft.com/office/drawing/2014/main" val="3444589902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Purposes of the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analysis</a:t>
                      </a:r>
                    </a:p>
                    <a:p>
                      <a:r>
                        <a:rPr lang="en-US" dirty="0" smtClean="0"/>
                        <a:t>(models)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84612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System restoration study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Develop and verify restoration plans after a partial or total shutdown of the New England BES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Steady-state power flow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Dynamic stability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Electromagnetic transient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18099"/>
                  </a:ext>
                </a:extLst>
              </a:tr>
              <a:tr h="94313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System voltage and reactive study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Establish load power factor limits for study areas as defined in OP-17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Develop voltage schedules and limits for generators and key transmission substations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Steady-state power flow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Dynamic stability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594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Long-term Modeling Capabilities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20044"/>
            <a:ext cx="8229600" cy="48283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ISO carries out a variety of studies focusing on </a:t>
            </a:r>
            <a:r>
              <a:rPr lang="en-US" dirty="0">
                <a:solidFill>
                  <a:srgbClr val="000000"/>
                </a:solidFill>
              </a:rPr>
              <a:t>assessing changes </a:t>
            </a:r>
            <a:r>
              <a:rPr lang="en-US" dirty="0" smtClean="0">
                <a:solidFill>
                  <a:srgbClr val="000000"/>
                </a:solidFill>
              </a:rPr>
              <a:t>in the </a:t>
            </a:r>
            <a:r>
              <a:rPr lang="en-US" dirty="0">
                <a:solidFill>
                  <a:srgbClr val="000000"/>
                </a:solidFill>
              </a:rPr>
              <a:t>bulk </a:t>
            </a:r>
            <a:r>
              <a:rPr lang="en-US" dirty="0" smtClean="0">
                <a:solidFill>
                  <a:srgbClr val="000000"/>
                </a:solidFill>
              </a:rPr>
              <a:t>transmission system, the generation resource </a:t>
            </a:r>
            <a:r>
              <a:rPr lang="en-US" dirty="0">
                <a:solidFill>
                  <a:srgbClr val="000000"/>
                </a:solidFill>
              </a:rPr>
              <a:t>mix, </a:t>
            </a:r>
            <a:r>
              <a:rPr lang="en-US" dirty="0" smtClean="0">
                <a:solidFill>
                  <a:srgbClr val="000000"/>
                </a:solidFill>
              </a:rPr>
              <a:t>and market conditions in 3-10 years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Reliability studies, economic studies, and market simulations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Modeling capabilities include</a:t>
            </a:r>
            <a:r>
              <a:rPr lang="en-US" dirty="0">
                <a:solidFill>
                  <a:srgbClr val="000000"/>
                </a:solidFill>
              </a:rPr>
              <a:t>: 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Forecasting regional </a:t>
            </a:r>
            <a:r>
              <a:rPr lang="en-US" sz="2200" dirty="0">
                <a:solidFill>
                  <a:srgbClr val="000000"/>
                </a:solidFill>
              </a:rPr>
              <a:t>demand of electricity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Evaluating transmission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system adequacy and resource interconnections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Evaluating long-term resource adequacy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Analyzing energy policies and their impact on planning, </a:t>
            </a:r>
            <a:r>
              <a:rPr lang="en-US" sz="2200" dirty="0">
                <a:solidFill>
                  <a:srgbClr val="000000"/>
                </a:solidFill>
              </a:rPr>
              <a:t>operations, and </a:t>
            </a:r>
            <a:r>
              <a:rPr lang="en-US" sz="2200" dirty="0" smtClean="0">
                <a:solidFill>
                  <a:srgbClr val="000000"/>
                </a:solidFill>
              </a:rPr>
              <a:t>markets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Evaluating new </a:t>
            </a:r>
            <a:r>
              <a:rPr lang="en-US" sz="2200" dirty="0">
                <a:solidFill>
                  <a:srgbClr val="000000"/>
                </a:solidFill>
              </a:rPr>
              <a:t>market designs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Mid-term Economic Studies and Market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278536"/>
              </p:ext>
            </p:extLst>
          </p:nvPr>
        </p:nvGraphicFramePr>
        <p:xfrm>
          <a:off x="457201" y="1209675"/>
          <a:ext cx="8229599" cy="4893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591">
                  <a:extLst>
                    <a:ext uri="{9D8B030D-6E8A-4147-A177-3AD203B41FA5}">
                      <a16:colId xmlns:a16="http://schemas.microsoft.com/office/drawing/2014/main" val="485108432"/>
                    </a:ext>
                  </a:extLst>
                </a:gridCol>
                <a:gridCol w="3787610">
                  <a:extLst>
                    <a:ext uri="{9D8B030D-6E8A-4147-A177-3AD203B41FA5}">
                      <a16:colId xmlns:a16="http://schemas.microsoft.com/office/drawing/2014/main" val="478578704"/>
                    </a:ext>
                  </a:extLst>
                </a:gridCol>
                <a:gridCol w="2188398">
                  <a:extLst>
                    <a:ext uri="{9D8B030D-6E8A-4147-A177-3AD203B41FA5}">
                      <a16:colId xmlns:a16="http://schemas.microsoft.com/office/drawing/2014/main" val="3444589902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Purposes of the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analysis</a:t>
                      </a:r>
                    </a:p>
                    <a:p>
                      <a:r>
                        <a:rPr lang="en-US" dirty="0" smtClean="0"/>
                        <a:t>(models)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84612"/>
                  </a:ext>
                </a:extLst>
              </a:tr>
              <a:tr h="9220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Forward Capacity Auction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Determine capacity market clearing; 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Annual/monthly/CASPR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Market clearing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18099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Long-term transmission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outage economic analysis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Evaluate economic impact of long-term transmission outages (&gt; 90 days) 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Reposition transmission outages that exceed an incremental production cost of at least $200,000 per week 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Production cost simulation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594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FTR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Auction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Determine FTRs awards and market clearing prices; Annual/ Monthly and BOPP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FTR Market clearing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15638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</a:t>
            </a:r>
            <a:r>
              <a:rPr lang="en-US" dirty="0"/>
              <a:t>Modeling and studies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solidFill>
                  <a:srgbClr val="000000"/>
                </a:solidFill>
              </a:rPr>
              <a:t>Short-term Load Forecasting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524000"/>
            <a:ext cx="8534400" cy="4419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Forecast </a:t>
            </a:r>
            <a:r>
              <a:rPr lang="en-US" sz="3200" dirty="0">
                <a:solidFill>
                  <a:srgbClr val="000000"/>
                </a:solidFill>
              </a:rPr>
              <a:t>hourly </a:t>
            </a:r>
            <a:r>
              <a:rPr lang="en-US" sz="3200" dirty="0" smtClean="0">
                <a:solidFill>
                  <a:srgbClr val="000000"/>
                </a:solidFill>
              </a:rPr>
              <a:t>syste</a:t>
            </a:r>
            <a:r>
              <a:rPr lang="en-US" sz="3200" dirty="0">
                <a:solidFill>
                  <a:srgbClr val="000000"/>
                </a:solidFill>
              </a:rPr>
              <a:t>m-wid</a:t>
            </a:r>
            <a:r>
              <a:rPr lang="en-US" sz="3200" dirty="0" smtClean="0">
                <a:solidFill>
                  <a:srgbClr val="000000"/>
                </a:solidFill>
              </a:rPr>
              <a:t>e </a:t>
            </a:r>
            <a:r>
              <a:rPr lang="en-US" sz="3200" dirty="0">
                <a:solidFill>
                  <a:srgbClr val="000000"/>
                </a:solidFill>
              </a:rPr>
              <a:t>demand for today and the next two days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Forecast capacity deficiency seven days in </a:t>
            </a:r>
            <a:r>
              <a:rPr lang="en-US" sz="3200" dirty="0" smtClean="0">
                <a:solidFill>
                  <a:srgbClr val="000000"/>
                </a:solidFill>
              </a:rPr>
              <a:t>advance, based on forecasted weather</a:t>
            </a:r>
            <a:r>
              <a:rPr lang="en-US" sz="3200" dirty="0">
                <a:solidFill>
                  <a:srgbClr val="000000"/>
                </a:solidFill>
              </a:rPr>
              <a:t>, generating capacity, and peak demand</a:t>
            </a:r>
          </a:p>
          <a:p>
            <a:endParaRPr lang="en-US" sz="3200" dirty="0"/>
          </a:p>
          <a:p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solidFill>
                  <a:srgbClr val="000000"/>
                </a:solidFill>
              </a:rPr>
              <a:t>Evaluating Short-Term Transmission and Generation Outage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524000"/>
            <a:ext cx="8534400" cy="4419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Evaluate </a:t>
            </a:r>
            <a:r>
              <a:rPr lang="en-US" sz="3200" dirty="0">
                <a:solidFill>
                  <a:srgbClr val="000000"/>
                </a:solidFill>
              </a:rPr>
              <a:t>the reliability impact of </a:t>
            </a:r>
            <a:r>
              <a:rPr lang="en-US" sz="3200" dirty="0" smtClean="0">
                <a:solidFill>
                  <a:srgbClr val="000000"/>
                </a:solidFill>
              </a:rPr>
              <a:t>short-term transmission and generation outage </a:t>
            </a:r>
            <a:r>
              <a:rPr lang="en-US" sz="3200" dirty="0">
                <a:solidFill>
                  <a:srgbClr val="000000"/>
                </a:solidFill>
              </a:rPr>
              <a:t>request </a:t>
            </a:r>
            <a:r>
              <a:rPr lang="en-US" sz="3200" dirty="0" smtClean="0">
                <a:solidFill>
                  <a:srgbClr val="000000"/>
                </a:solidFill>
              </a:rPr>
              <a:t>     (&lt; </a:t>
            </a:r>
            <a:r>
              <a:rPr lang="en-US" sz="3200" dirty="0">
                <a:solidFill>
                  <a:srgbClr val="000000"/>
                </a:solidFill>
              </a:rPr>
              <a:t>21 days)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Estimate economic impact of </a:t>
            </a:r>
            <a:r>
              <a:rPr lang="en-US" sz="3200" dirty="0" smtClean="0">
                <a:solidFill>
                  <a:srgbClr val="000000"/>
                </a:solidFill>
              </a:rPr>
              <a:t>short-term </a:t>
            </a:r>
            <a:r>
              <a:rPr lang="en-US" sz="3200" dirty="0">
                <a:solidFill>
                  <a:srgbClr val="000000"/>
                </a:solidFill>
              </a:rPr>
              <a:t>transmission outages (1 to 5 days in advance) 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21-day energy security assessment </a:t>
            </a:r>
            <a:r>
              <a:rPr lang="en-US" sz="3200" dirty="0" smtClean="0">
                <a:solidFill>
                  <a:srgbClr val="000000"/>
                </a:solidFill>
              </a:rPr>
              <a:t>forecast per OP-21</a:t>
            </a:r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/>
          </a:p>
          <a:p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solidFill>
                  <a:srgbClr val="000000"/>
                </a:solidFill>
              </a:rPr>
              <a:t>Establishing Current Operating Plan </a:t>
            </a:r>
            <a:r>
              <a:rPr lang="en-US" dirty="0">
                <a:solidFill>
                  <a:srgbClr val="000000"/>
                </a:solidFill>
              </a:rPr>
              <a:t>(COP)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524000"/>
            <a:ext cx="8534400" cy="4419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Calculate day-ahead 2</a:t>
            </a:r>
            <a:r>
              <a:rPr lang="en-US" sz="3200" baseline="30000" dirty="0" smtClean="0">
                <a:solidFill>
                  <a:srgbClr val="000000"/>
                </a:solidFill>
              </a:rPr>
              <a:t>nd</a:t>
            </a:r>
            <a:r>
              <a:rPr lang="en-US" sz="3200" dirty="0" smtClean="0">
                <a:solidFill>
                  <a:srgbClr val="000000"/>
                </a:solidFill>
              </a:rPr>
              <a:t> contingency interface </a:t>
            </a:r>
            <a:r>
              <a:rPr lang="en-US" sz="3200" dirty="0">
                <a:solidFill>
                  <a:srgbClr val="000000"/>
                </a:solidFill>
              </a:rPr>
              <a:t>limits, which </a:t>
            </a:r>
            <a:r>
              <a:rPr lang="en-US" sz="3200" dirty="0" smtClean="0">
                <a:solidFill>
                  <a:srgbClr val="000000"/>
                </a:solidFill>
              </a:rPr>
              <a:t>are enforced in Day-Ahead Market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Day-Ahead Market clearing and analysis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Reserve Adequacy </a:t>
            </a:r>
            <a:r>
              <a:rPr lang="en-US" sz="3200" dirty="0" smtClean="0">
                <a:solidFill>
                  <a:srgbClr val="000000"/>
                </a:solidFill>
              </a:rPr>
              <a:t>Analysis (RAA) to assess system reliability for the operating day</a:t>
            </a:r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Short-term Reliability Studies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898624"/>
              </p:ext>
            </p:extLst>
          </p:nvPr>
        </p:nvGraphicFramePr>
        <p:xfrm>
          <a:off x="457200" y="1219200"/>
          <a:ext cx="8229600" cy="440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591">
                  <a:extLst>
                    <a:ext uri="{9D8B030D-6E8A-4147-A177-3AD203B41FA5}">
                      <a16:colId xmlns:a16="http://schemas.microsoft.com/office/drawing/2014/main" val="485108432"/>
                    </a:ext>
                  </a:extLst>
                </a:gridCol>
                <a:gridCol w="3787611">
                  <a:extLst>
                    <a:ext uri="{9D8B030D-6E8A-4147-A177-3AD203B41FA5}">
                      <a16:colId xmlns:a16="http://schemas.microsoft.com/office/drawing/2014/main" val="478578704"/>
                    </a:ext>
                  </a:extLst>
                </a:gridCol>
                <a:gridCol w="2188398">
                  <a:extLst>
                    <a:ext uri="{9D8B030D-6E8A-4147-A177-3AD203B41FA5}">
                      <a16:colId xmlns:a16="http://schemas.microsoft.com/office/drawing/2014/main" val="34445899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Purposes of the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analysis</a:t>
                      </a:r>
                    </a:p>
                    <a:p>
                      <a:r>
                        <a:rPr lang="en-US" dirty="0" smtClean="0"/>
                        <a:t>(models)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84612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Short-term transmission and generation outage reliability analysis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Evaluates the reliability impact of short-term transmission and generation outage request (&lt; 21 days) per OP-19. 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Steady-state power flow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Transient stability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18099"/>
                  </a:ext>
                </a:extLst>
              </a:tr>
              <a:tr h="18862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Day-Ahead 2nd contingency interface limits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Calculate  limits and load shed values for 2nd contingency interfaces.</a:t>
                      </a:r>
                    </a:p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Calculate proxy limits which are enforced in the DAM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Steady-state power flow (TTC Calculator)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594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Short-term Reliability Studies, cont.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406879"/>
              </p:ext>
            </p:extLst>
          </p:nvPr>
        </p:nvGraphicFramePr>
        <p:xfrm>
          <a:off x="457200" y="1219199"/>
          <a:ext cx="8229600" cy="449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591">
                  <a:extLst>
                    <a:ext uri="{9D8B030D-6E8A-4147-A177-3AD203B41FA5}">
                      <a16:colId xmlns:a16="http://schemas.microsoft.com/office/drawing/2014/main" val="485108432"/>
                    </a:ext>
                  </a:extLst>
                </a:gridCol>
                <a:gridCol w="3787611">
                  <a:extLst>
                    <a:ext uri="{9D8B030D-6E8A-4147-A177-3AD203B41FA5}">
                      <a16:colId xmlns:a16="http://schemas.microsoft.com/office/drawing/2014/main" val="478578704"/>
                    </a:ext>
                  </a:extLst>
                </a:gridCol>
                <a:gridCol w="2188398">
                  <a:extLst>
                    <a:ext uri="{9D8B030D-6E8A-4147-A177-3AD203B41FA5}">
                      <a16:colId xmlns:a16="http://schemas.microsoft.com/office/drawing/2014/main" val="3444589902"/>
                    </a:ext>
                  </a:extLst>
                </a:gridCol>
              </a:tblGrid>
              <a:tr h="762001">
                <a:tc>
                  <a:txBody>
                    <a:bodyPr/>
                    <a:lstStyle/>
                    <a:p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Purposes of the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analysis</a:t>
                      </a:r>
                    </a:p>
                    <a:p>
                      <a:r>
                        <a:rPr lang="en-US" dirty="0" smtClean="0"/>
                        <a:t>(models)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84612"/>
                  </a:ext>
                </a:extLst>
              </a:tr>
              <a:tr h="211301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21-day energy security assessment forecast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Forecast 21-day energy security based on current system conditions, forecasted weather, load, generators’ reports of stored-fuel inventories and emissions limitations, and status of fuel delivery systems. 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Production cost simulation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18099"/>
                  </a:ext>
                </a:extLst>
              </a:tr>
              <a:tr h="16207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Short term load forecasting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Forecast hourly system wide demand for today and the next two days </a:t>
                      </a:r>
                    </a:p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Forecast capacity deficiency seven days in advance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ANN</a:t>
                      </a:r>
                    </a:p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Similar day</a:t>
                      </a:r>
                    </a:p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METRIX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594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Short-term Economic Studies and Market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49430"/>
              </p:ext>
            </p:extLst>
          </p:nvPr>
        </p:nvGraphicFramePr>
        <p:xfrm>
          <a:off x="457198" y="1219200"/>
          <a:ext cx="8229601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592">
                  <a:extLst>
                    <a:ext uri="{9D8B030D-6E8A-4147-A177-3AD203B41FA5}">
                      <a16:colId xmlns:a16="http://schemas.microsoft.com/office/drawing/2014/main" val="485108432"/>
                    </a:ext>
                  </a:extLst>
                </a:gridCol>
                <a:gridCol w="3787611">
                  <a:extLst>
                    <a:ext uri="{9D8B030D-6E8A-4147-A177-3AD203B41FA5}">
                      <a16:colId xmlns:a16="http://schemas.microsoft.com/office/drawing/2014/main" val="478578704"/>
                    </a:ext>
                  </a:extLst>
                </a:gridCol>
                <a:gridCol w="2188398">
                  <a:extLst>
                    <a:ext uri="{9D8B030D-6E8A-4147-A177-3AD203B41FA5}">
                      <a16:colId xmlns:a16="http://schemas.microsoft.com/office/drawing/2014/main" val="34445899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Purposes of the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analysis</a:t>
                      </a:r>
                    </a:p>
                    <a:p>
                      <a:r>
                        <a:rPr lang="en-US" dirty="0" smtClean="0"/>
                        <a:t>(models)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8461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Short-term outage economic analysis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Evaluate economic impact of short-term transmission outages (1 to 5 days in advance)  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Production cost simulation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1809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Price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Analysis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Satisfy FERC’s data inquiry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Compute the constraint sensitivities used in LMP calculation 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DA Study System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01044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Day-ahead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Market clearing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Clear DAM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SCUC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SCED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CA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5946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Reserve Adequacy Analysis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Assess system reliability for the operating day 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SCUC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05299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</a:t>
            </a:r>
            <a:r>
              <a:rPr lang="en-US" dirty="0"/>
              <a:t>Modeling and studies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Assessing Real-time Security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20044"/>
            <a:ext cx="8229600" cy="4904556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Evaluating </a:t>
            </a:r>
            <a:r>
              <a:rPr lang="en-US" sz="2800" dirty="0">
                <a:solidFill>
                  <a:srgbClr val="000000"/>
                </a:solidFill>
              </a:rPr>
              <a:t>system conditions using real-time data to assess existing (pre-Contingency) and potential (post-Contingency) operating conditions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State Estimation, real-time contingency analysis, interface limits, etc.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On-line voltage stability </a:t>
            </a:r>
            <a:r>
              <a:rPr lang="en-US" sz="2800" dirty="0" smtClean="0">
                <a:solidFill>
                  <a:srgbClr val="000000"/>
                </a:solidFill>
              </a:rPr>
              <a:t>assessment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On-line transient stability assessment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On-line </a:t>
            </a:r>
            <a:r>
              <a:rPr lang="en-US" sz="2800" dirty="0" smtClean="0">
                <a:solidFill>
                  <a:srgbClr val="000000"/>
                </a:solidFill>
              </a:rPr>
              <a:t>cascading analysis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Resilience – look ahead power grid risk monitoring for extreme events </a:t>
            </a:r>
            <a:r>
              <a:rPr lang="en-US" sz="2800" dirty="0" smtClean="0">
                <a:solidFill>
                  <a:srgbClr val="000000"/>
                </a:solidFill>
              </a:rPr>
              <a:t>(prototype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1796852" y="3391838"/>
            <a:ext cx="1230320" cy="8587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595959"/>
                </a:solidFill>
              </a:rPr>
              <a:t>Scenarios</a:t>
            </a:r>
            <a:endParaRPr lang="en-US" sz="1400" b="1" dirty="0">
              <a:solidFill>
                <a:srgbClr val="595959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71378" y="3533933"/>
            <a:ext cx="1230320" cy="8587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595959"/>
                </a:solidFill>
              </a:rPr>
              <a:t>Scenarios</a:t>
            </a:r>
            <a:endParaRPr lang="en-US" sz="1400" b="1" dirty="0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98" y="21511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Long-Term Strategic Analysis Process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2690" y="3693328"/>
            <a:ext cx="1230320" cy="8587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Scenarios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57" idx="3"/>
          </p:cNvCxnSpPr>
          <p:nvPr/>
        </p:nvCxnSpPr>
        <p:spPr>
          <a:xfrm flipV="1">
            <a:off x="3027172" y="3812294"/>
            <a:ext cx="201819" cy="89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28991" y="2510831"/>
            <a:ext cx="1141952" cy="28517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348909" y="2895600"/>
            <a:ext cx="228600" cy="396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205252" y="2510831"/>
            <a:ext cx="1338548" cy="8104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Regional System Plan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05252" y="3549563"/>
            <a:ext cx="1338548" cy="810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M</a:t>
            </a:r>
            <a:r>
              <a:rPr lang="en-US" sz="1400" b="1" dirty="0" smtClean="0">
                <a:solidFill>
                  <a:srgbClr val="000000"/>
                </a:solidFill>
              </a:rPr>
              <a:t>arket, Transmission &amp; Environmental Impact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11418" y="2510831"/>
            <a:ext cx="1103982" cy="28517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Strategy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540452" y="2897584"/>
            <a:ext cx="27096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534943" y="3956825"/>
            <a:ext cx="270966" cy="557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519289" y="4874815"/>
            <a:ext cx="27096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851449" y="2897584"/>
            <a:ext cx="327293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855465" y="3959612"/>
            <a:ext cx="327293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7509" y="2510831"/>
            <a:ext cx="1338548" cy="8104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Reliability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875892" y="4874815"/>
            <a:ext cx="327293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7607" y="3214771"/>
            <a:ext cx="1421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Load Forecast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Economic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  Outlook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Regulatory Policies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Other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1184626" y="4059595"/>
            <a:ext cx="272802" cy="126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26029" y="1290091"/>
            <a:ext cx="142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Dynamic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Market</a:t>
            </a:r>
          </a:p>
        </p:txBody>
      </p:sp>
      <p:sp>
        <p:nvSpPr>
          <p:cNvPr id="44" name="Right Arrow 43"/>
          <p:cNvSpPr/>
          <p:nvPr/>
        </p:nvSpPr>
        <p:spPr>
          <a:xfrm rot="5400000">
            <a:off x="3581094" y="2198016"/>
            <a:ext cx="349212" cy="162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0" y="3531464"/>
            <a:ext cx="1338548" cy="810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Economic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4552097"/>
            <a:ext cx="1338548" cy="8104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Markets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05252" y="4552097"/>
            <a:ext cx="1338548" cy="8104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Market Design</a:t>
            </a:r>
            <a:r>
              <a:rPr lang="en-US" sz="1400" b="1" strike="sngStrike" dirty="0" smtClean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Assessments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373697" y="4872831"/>
            <a:ext cx="228600" cy="396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359926" y="3957628"/>
            <a:ext cx="228600" cy="396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65875"/>
            <a:ext cx="312737" cy="263525"/>
          </a:xfrm>
        </p:spPr>
        <p:txBody>
          <a:bodyPr/>
          <a:lstStyle/>
          <a:p>
            <a:pPr>
              <a:defRPr/>
            </a:pPr>
            <a:fld id="{DAF5819A-BEB9-4E28-A7A6-20B58AB4FCF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Economically </a:t>
            </a:r>
            <a:r>
              <a:rPr lang="en-US" dirty="0" smtClean="0">
                <a:solidFill>
                  <a:srgbClr val="000000"/>
                </a:solidFill>
              </a:rPr>
              <a:t>Dispatching Systems While Maintaining System Security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20044"/>
            <a:ext cx="8229600" cy="4599756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Intra-day </a:t>
            </a:r>
            <a:r>
              <a:rPr lang="en-US" sz="3200" dirty="0" smtClean="0">
                <a:solidFill>
                  <a:srgbClr val="000000"/>
                </a:solidFill>
              </a:rPr>
              <a:t>SCRA study to assess </a:t>
            </a:r>
            <a:r>
              <a:rPr lang="en-US" sz="3200" dirty="0">
                <a:solidFill>
                  <a:srgbClr val="000000"/>
                </a:solidFill>
              </a:rPr>
              <a:t>system security and needs for intraday unit commitment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Real time unit commitment and economic </a:t>
            </a:r>
            <a:r>
              <a:rPr lang="en-US" sz="3200" dirty="0">
                <a:solidFill>
                  <a:srgbClr val="000000"/>
                </a:solidFill>
              </a:rPr>
              <a:t>dispatch</a:t>
            </a:r>
          </a:p>
          <a:p>
            <a:r>
              <a:rPr lang="en-US" sz="3200" dirty="0">
                <a:solidFill>
                  <a:srgbClr val="000000"/>
                </a:solidFill>
              </a:rPr>
              <a:t>Automatic generation control</a:t>
            </a:r>
          </a:p>
          <a:p>
            <a:r>
              <a:rPr lang="en-US" sz="3200" dirty="0">
                <a:solidFill>
                  <a:srgbClr val="000000"/>
                </a:solidFill>
              </a:rPr>
              <a:t>Compute real-time LMP and fast-start lost opportunity cost</a:t>
            </a:r>
          </a:p>
          <a:p>
            <a:r>
              <a:rPr lang="en-US" sz="3200" dirty="0">
                <a:solidFill>
                  <a:srgbClr val="000000"/>
                </a:solidFill>
              </a:rPr>
              <a:t>Analyzing real-time pricing</a:t>
            </a:r>
          </a:p>
          <a:p>
            <a:endParaRPr lang="en-US" sz="3200" dirty="0"/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Real Time Reliability 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17332"/>
              </p:ext>
            </p:extLst>
          </p:nvPr>
        </p:nvGraphicFramePr>
        <p:xfrm>
          <a:off x="428625" y="1238250"/>
          <a:ext cx="8229600" cy="474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591">
                  <a:extLst>
                    <a:ext uri="{9D8B030D-6E8A-4147-A177-3AD203B41FA5}">
                      <a16:colId xmlns:a16="http://schemas.microsoft.com/office/drawing/2014/main" val="485108432"/>
                    </a:ext>
                  </a:extLst>
                </a:gridCol>
                <a:gridCol w="3663378">
                  <a:extLst>
                    <a:ext uri="{9D8B030D-6E8A-4147-A177-3AD203B41FA5}">
                      <a16:colId xmlns:a16="http://schemas.microsoft.com/office/drawing/2014/main" val="478578704"/>
                    </a:ext>
                  </a:extLst>
                </a:gridCol>
                <a:gridCol w="2312631">
                  <a:extLst>
                    <a:ext uri="{9D8B030D-6E8A-4147-A177-3AD203B41FA5}">
                      <a16:colId xmlns:a16="http://schemas.microsoft.com/office/drawing/2014/main" val="3444589902"/>
                    </a:ext>
                  </a:extLst>
                </a:gridCol>
              </a:tblGrid>
              <a:tr h="735442">
                <a:tc>
                  <a:txBody>
                    <a:bodyPr/>
                    <a:lstStyle/>
                    <a:p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Purposes of the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analysis</a:t>
                      </a:r>
                    </a:p>
                    <a:p>
                      <a:r>
                        <a:rPr lang="en-US" dirty="0" smtClean="0"/>
                        <a:t>(models)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84612"/>
                  </a:ext>
                </a:extLst>
              </a:tr>
              <a:tr h="156894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Real time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analysis and assessment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Evaluate system conditions using real-time data to assess existing (pre-Contingency) and potential (post-Contingency) operating conditions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State Estimation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RTCA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ILC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18099"/>
                  </a:ext>
                </a:extLst>
              </a:tr>
              <a:tr h="121989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On-line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voltage stability assessment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Compute interface limits based on voltage violation and voltage instability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Steady state power flow P-V analysis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5946"/>
                  </a:ext>
                </a:extLst>
              </a:tr>
              <a:tr h="121989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On-line transient stability assessment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Compute interface limits based on angle stability, transient voltage dip, and  oscillation damping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Transient stability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20659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Real Time Reliability, cont. 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816720"/>
              </p:ext>
            </p:extLst>
          </p:nvPr>
        </p:nvGraphicFramePr>
        <p:xfrm>
          <a:off x="457200" y="1219200"/>
          <a:ext cx="8229599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591">
                  <a:extLst>
                    <a:ext uri="{9D8B030D-6E8A-4147-A177-3AD203B41FA5}">
                      <a16:colId xmlns:a16="http://schemas.microsoft.com/office/drawing/2014/main" val="485108432"/>
                    </a:ext>
                  </a:extLst>
                </a:gridCol>
                <a:gridCol w="3663377">
                  <a:extLst>
                    <a:ext uri="{9D8B030D-6E8A-4147-A177-3AD203B41FA5}">
                      <a16:colId xmlns:a16="http://schemas.microsoft.com/office/drawing/2014/main" val="478578704"/>
                    </a:ext>
                  </a:extLst>
                </a:gridCol>
                <a:gridCol w="2312631">
                  <a:extLst>
                    <a:ext uri="{9D8B030D-6E8A-4147-A177-3AD203B41FA5}">
                      <a16:colId xmlns:a16="http://schemas.microsoft.com/office/drawing/2014/main" val="3444589902"/>
                    </a:ext>
                  </a:extLst>
                </a:gridCol>
              </a:tblGrid>
              <a:tr h="735442">
                <a:tc>
                  <a:txBody>
                    <a:bodyPr/>
                    <a:lstStyle/>
                    <a:p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Purposes of the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analysis</a:t>
                      </a:r>
                    </a:p>
                    <a:p>
                      <a:r>
                        <a:rPr lang="en-US" dirty="0" smtClean="0"/>
                        <a:t>(models)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84612"/>
                  </a:ext>
                </a:extLst>
              </a:tr>
              <a:tr h="156894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On-line Cascading Analysis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Evaluate system exposure to instability, cascading failure, and uncontrolled separation for more severe than (n-1)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Steady-state power flow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Transient stability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18099"/>
                  </a:ext>
                </a:extLst>
              </a:tr>
              <a:tr h="211521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Resilience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– look ahead power grid risk monitoring for extreme events (Prototype)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Estimate equipment outage probabilities taking into account real-time weather forecast, network equipment loading conditions, network equipment fragility characteristics, and available historical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Weather model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Statistics 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Facility fragility models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594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Real-Time Market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157252"/>
              </p:ext>
            </p:extLst>
          </p:nvPr>
        </p:nvGraphicFramePr>
        <p:xfrm>
          <a:off x="457200" y="1219200"/>
          <a:ext cx="8229600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591">
                  <a:extLst>
                    <a:ext uri="{9D8B030D-6E8A-4147-A177-3AD203B41FA5}">
                      <a16:colId xmlns:a16="http://schemas.microsoft.com/office/drawing/2014/main" val="485108432"/>
                    </a:ext>
                  </a:extLst>
                </a:gridCol>
                <a:gridCol w="3787611">
                  <a:extLst>
                    <a:ext uri="{9D8B030D-6E8A-4147-A177-3AD203B41FA5}">
                      <a16:colId xmlns:a16="http://schemas.microsoft.com/office/drawing/2014/main" val="478578704"/>
                    </a:ext>
                  </a:extLst>
                </a:gridCol>
                <a:gridCol w="2188398">
                  <a:extLst>
                    <a:ext uri="{9D8B030D-6E8A-4147-A177-3AD203B41FA5}">
                      <a16:colId xmlns:a16="http://schemas.microsoft.com/office/drawing/2014/main" val="34445899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Purposes of the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analysis</a:t>
                      </a:r>
                    </a:p>
                    <a:p>
                      <a:r>
                        <a:rPr lang="en-US" dirty="0" smtClean="0"/>
                        <a:t>(models)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84612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Intra-day SCRA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Assess system security and needs for intraday unit commitment 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SCED 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757918099"/>
                  </a:ext>
                </a:extLst>
              </a:tr>
              <a:tr h="18592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Real-time unit commitment and dispatch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Determine the commitment of fast-start units; runs every 15 minutes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Dispatch resources to satisfy system demand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Determine the dispatch points for variable resources (DNE)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SCUC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SCED</a:t>
                      </a:r>
                      <a:b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</a:b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5946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CTS process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Determine schedules for transactions with NYISO; every 15 min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SCED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05299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Real-Time Market, cont.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493746"/>
              </p:ext>
            </p:extLst>
          </p:nvPr>
        </p:nvGraphicFramePr>
        <p:xfrm>
          <a:off x="457200" y="1219200"/>
          <a:ext cx="8229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591">
                  <a:extLst>
                    <a:ext uri="{9D8B030D-6E8A-4147-A177-3AD203B41FA5}">
                      <a16:colId xmlns:a16="http://schemas.microsoft.com/office/drawing/2014/main" val="485108432"/>
                    </a:ext>
                  </a:extLst>
                </a:gridCol>
                <a:gridCol w="3787611">
                  <a:extLst>
                    <a:ext uri="{9D8B030D-6E8A-4147-A177-3AD203B41FA5}">
                      <a16:colId xmlns:a16="http://schemas.microsoft.com/office/drawing/2014/main" val="478578704"/>
                    </a:ext>
                  </a:extLst>
                </a:gridCol>
                <a:gridCol w="2188398">
                  <a:extLst>
                    <a:ext uri="{9D8B030D-6E8A-4147-A177-3AD203B41FA5}">
                      <a16:colId xmlns:a16="http://schemas.microsoft.com/office/drawing/2014/main" val="3444589902"/>
                    </a:ext>
                  </a:extLst>
                </a:gridCol>
              </a:tblGrid>
              <a:tr h="723722">
                <a:tc>
                  <a:txBody>
                    <a:bodyPr/>
                    <a:lstStyle/>
                    <a:p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Purposes of the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analysis</a:t>
                      </a:r>
                    </a:p>
                    <a:p>
                      <a:r>
                        <a:rPr lang="en-US" dirty="0" smtClean="0"/>
                        <a:t>(models)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84612"/>
                  </a:ext>
                </a:extLst>
              </a:tr>
              <a:tr h="125789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RT pricing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Compute real-time LMP and fast-start lost opportunity cost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LMP calculation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757918099"/>
                  </a:ext>
                </a:extLst>
              </a:tr>
              <a:tr h="10663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LMPC Monitoring and Analysis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Analyze real-time prices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</a:rPr>
                        <a:t>Dispatch and LMP analysis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7594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Key Processes </a:t>
            </a:r>
            <a:r>
              <a:rPr lang="en-US" dirty="0">
                <a:solidFill>
                  <a:srgbClr val="000000"/>
                </a:solidFill>
              </a:rPr>
              <a:t>for Reliability </a:t>
            </a:r>
            <a:r>
              <a:rPr lang="en-US" dirty="0" smtClean="0">
                <a:solidFill>
                  <a:srgbClr val="000000"/>
                </a:solidFill>
              </a:rPr>
              <a:t>Studies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128328" y="2229751"/>
            <a:ext cx="1945640" cy="970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Resource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Adequacy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28328" y="3591376"/>
            <a:ext cx="1945640" cy="970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Transmission Adequacy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35255" y="4969904"/>
            <a:ext cx="1945640" cy="970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Proposed Plan Applications (PPA)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3400" y="2295525"/>
            <a:ext cx="1750001" cy="3661932"/>
          </a:xfrm>
          <a:prstGeom prst="rect">
            <a:avLst/>
          </a:prstGeom>
          <a:solidFill>
            <a:schemeClr val="accent6">
              <a:lumMod val="40000"/>
              <a:lumOff val="6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71800" y="1676400"/>
            <a:ext cx="2340294" cy="45720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113088" y="1219200"/>
            <a:ext cx="1981200" cy="821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Performing Reliability Assessment</a:t>
            </a:r>
            <a:r>
              <a:rPr lang="en-US" dirty="0"/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029008" y="2229751"/>
            <a:ext cx="1945640" cy="970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Capacity requirements and margin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64568" y="3591376"/>
            <a:ext cx="1945640" cy="970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Transmission needs and solutions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064568" y="4969904"/>
            <a:ext cx="1945640" cy="970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Impact on reliability or operating characteristics of the  system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845494" y="1676400"/>
            <a:ext cx="2317114" cy="45720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53400" y="3074253"/>
            <a:ext cx="131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Regional System </a:t>
            </a:r>
          </a:p>
          <a:p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Plan</a:t>
            </a:r>
            <a:endParaRPr lang="en-US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64569" y="1219200"/>
            <a:ext cx="1904999" cy="821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Analyzing Reliability Outcomes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51180" y="2348381"/>
            <a:ext cx="1788160" cy="3519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Load Forecast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Generation forced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outage rate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Steady-state power flow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Dynamic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Short-Circuit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Electromagnetic Transients 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  (EMT)</a:t>
            </a:r>
            <a:endParaRPr lang="en-US" sz="1600" b="1" dirty="0">
              <a:solidFill>
                <a:srgbClr val="000000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8140" y="1676400"/>
            <a:ext cx="2080260" cy="45720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2514600" y="4026928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17524" y="1219200"/>
            <a:ext cx="1768476" cy="835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Building Network </a:t>
            </a:r>
          </a:p>
          <a:p>
            <a:pPr algn="ctr"/>
            <a:r>
              <a:rPr lang="en-US" dirty="0" smtClean="0"/>
              <a:t>Models </a:t>
            </a:r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>
            <a:off x="8305800" y="3969778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>
            <a:stCxn id="70" idx="3"/>
            <a:endCxn id="60" idx="1"/>
          </p:cNvCxnSpPr>
          <p:nvPr/>
        </p:nvCxnSpPr>
        <p:spPr>
          <a:xfrm>
            <a:off x="5073968" y="2715076"/>
            <a:ext cx="95504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61" idx="1"/>
          </p:cNvCxnSpPr>
          <p:nvPr/>
        </p:nvCxnSpPr>
        <p:spPr>
          <a:xfrm flipV="1">
            <a:off x="5094288" y="4076701"/>
            <a:ext cx="970280" cy="583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0" idx="3"/>
            <a:endCxn id="62" idx="1"/>
          </p:cNvCxnSpPr>
          <p:nvPr/>
        </p:nvCxnSpPr>
        <p:spPr>
          <a:xfrm>
            <a:off x="5080895" y="5455229"/>
            <a:ext cx="983673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365875"/>
            <a:ext cx="312737" cy="263525"/>
          </a:xfrm>
        </p:spPr>
        <p:txBody>
          <a:bodyPr/>
          <a:lstStyle/>
          <a:p>
            <a:pPr>
              <a:defRPr/>
            </a:pPr>
            <a:fld id="{DAF5819A-BEB9-4E28-A7A6-20B58AB4FC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Key Processes for Economic Studies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083560" y="2229751"/>
            <a:ext cx="1833880" cy="39424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Simulate economic operation of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power system </a:t>
            </a:r>
            <a:r>
              <a:rPr lang="en-US" sz="1600" b="1" dirty="0">
                <a:solidFill>
                  <a:srgbClr val="000000"/>
                </a:solidFill>
              </a:rPr>
              <a:t>chronologically, </a:t>
            </a:r>
            <a:r>
              <a:rPr lang="en-US" sz="1600" b="1" dirty="0" smtClean="0">
                <a:solidFill>
                  <a:srgbClr val="000000"/>
                </a:solidFill>
              </a:rPr>
              <a:t>in hourly intervals (ranging from one day to many years)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90600" y="2281706"/>
            <a:ext cx="1563458" cy="3890494"/>
          </a:xfrm>
          <a:prstGeom prst="rect">
            <a:avLst/>
          </a:prstGeom>
          <a:solidFill>
            <a:schemeClr val="accent6">
              <a:lumMod val="40000"/>
              <a:lumOff val="6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400" b="1" dirty="0">
              <a:solidFill>
                <a:srgbClr val="000000"/>
              </a:solidFill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Resource Mix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Fuel Price Forecast 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Allowance for Environmental </a:t>
            </a:r>
            <a:r>
              <a:rPr lang="en-US" sz="1600" b="1" dirty="0">
                <a:solidFill>
                  <a:srgbClr val="000000"/>
                </a:solidFill>
              </a:rPr>
              <a:t>E</a:t>
            </a:r>
            <a:r>
              <a:rPr lang="en-US" sz="1600" b="1" dirty="0" smtClean="0">
                <a:solidFill>
                  <a:srgbClr val="000000"/>
                </a:solidFill>
              </a:rPr>
              <a:t>missions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Load Forecast 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Transmission Network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0600" y="1111561"/>
            <a:ext cx="1590384" cy="925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Constructing Test System 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070362" y="1105415"/>
            <a:ext cx="1867397" cy="951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Performing Production Cost </a:t>
            </a:r>
            <a:r>
              <a:rPr lang="en-US" dirty="0"/>
              <a:t>Simulations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562600" y="2229751"/>
            <a:ext cx="1945640" cy="970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Energy production by fuel type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98160" y="3581400"/>
            <a:ext cx="1945640" cy="970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Production </a:t>
            </a:r>
            <a:r>
              <a:rPr lang="en-US" sz="1600" b="1" dirty="0" smtClean="0">
                <a:solidFill>
                  <a:srgbClr val="000000"/>
                </a:solidFill>
              </a:rPr>
              <a:t>cost, LMP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en-US" sz="1600" b="1" dirty="0" smtClean="0">
                <a:solidFill>
                  <a:srgbClr val="000000"/>
                </a:solidFill>
              </a:rPr>
              <a:t>transmission congestion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98160" y="4953000"/>
            <a:ext cx="1945640" cy="970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Carbon emission, Renewable </a:t>
            </a:r>
            <a:r>
              <a:rPr lang="en-US" sz="1600" b="1" dirty="0" smtClean="0">
                <a:solidFill>
                  <a:srgbClr val="000000"/>
                </a:solidFill>
              </a:rPr>
              <a:t>spillage, etc.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10200" y="1905000"/>
            <a:ext cx="2286000" cy="4343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77785" y="2885182"/>
            <a:ext cx="1603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Market, Transmission, Environment Impact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598161" y="1066800"/>
            <a:ext cx="1904999" cy="97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Analyzing Economic Study </a:t>
            </a:r>
            <a:r>
              <a:rPr lang="en-US" dirty="0"/>
              <a:t>Outcomes</a:t>
            </a:r>
          </a:p>
        </p:txBody>
      </p:sp>
      <p:sp>
        <p:nvSpPr>
          <p:cNvPr id="69" name="Right Arrow 68"/>
          <p:cNvSpPr/>
          <p:nvPr/>
        </p:nvSpPr>
        <p:spPr>
          <a:xfrm>
            <a:off x="4953000" y="39624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2634615" y="40005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>
            <a:off x="7847991" y="3924155"/>
            <a:ext cx="660057" cy="143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6463" y="6365875"/>
            <a:ext cx="312737" cy="263525"/>
          </a:xfrm>
        </p:spPr>
        <p:txBody>
          <a:bodyPr/>
          <a:lstStyle/>
          <a:p>
            <a:pPr>
              <a:defRPr/>
            </a:pPr>
            <a:fld id="{DAF5819A-BEB9-4E28-A7A6-20B58AB4FC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Key Processes for Market Simulation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224529" y="2223401"/>
            <a:ext cx="1764030" cy="970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Unit Commitment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24529" y="3595001"/>
            <a:ext cx="1764030" cy="970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Economic Dispatch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31456" y="4980458"/>
            <a:ext cx="1764030" cy="970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Simultaneous Feasibility Test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stCxn id="70" idx="2"/>
            <a:endCxn id="36" idx="0"/>
          </p:cNvCxnSpPr>
          <p:nvPr/>
        </p:nvCxnSpPr>
        <p:spPr>
          <a:xfrm>
            <a:off x="4015739" y="3194050"/>
            <a:ext cx="0" cy="40095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693159" y="4565650"/>
            <a:ext cx="0" cy="40095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302759" y="4565650"/>
            <a:ext cx="0" cy="400951"/>
          </a:xfrm>
          <a:prstGeom prst="straightConnector1">
            <a:avLst/>
          </a:prstGeom>
          <a:ln w="254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40" idx="1"/>
          </p:cNvCxnSpPr>
          <p:nvPr/>
        </p:nvCxnSpPr>
        <p:spPr>
          <a:xfrm>
            <a:off x="2260599" y="5465782"/>
            <a:ext cx="970857" cy="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310765" y="2819400"/>
            <a:ext cx="913764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58160" y="1898650"/>
            <a:ext cx="2066290" cy="4343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99490" y="2275356"/>
            <a:ext cx="1620520" cy="3890494"/>
          </a:xfrm>
          <a:prstGeom prst="rect">
            <a:avLst/>
          </a:prstGeom>
          <a:solidFill>
            <a:schemeClr val="accent6">
              <a:lumMod val="40000"/>
              <a:lumOff val="6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400" b="1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Resource Mix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Market Offer Data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Load Forecast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Transmission Network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7921" y="1169302"/>
            <a:ext cx="1600199" cy="888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Constructing Test System 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212607" y="1162951"/>
            <a:ext cx="1796271" cy="888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Running Market </a:t>
            </a:r>
            <a:r>
              <a:rPr lang="en-US" dirty="0"/>
              <a:t>Simulations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755640" y="2223401"/>
            <a:ext cx="1775460" cy="970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Pricing and Settlement Calculation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791200" y="3575050"/>
            <a:ext cx="1775460" cy="970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Statistical Analysis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91200" y="4946650"/>
            <a:ext cx="1775460" cy="970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Bidding Behavior  / Market Impact Analysis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619750" y="1898650"/>
            <a:ext cx="2099309" cy="4343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7848600" y="3956050"/>
            <a:ext cx="1066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756525" y="3125053"/>
            <a:ext cx="1387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Market Design Assessment 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87646" y="1143001"/>
            <a:ext cx="1738374" cy="888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Analyzing Market </a:t>
            </a:r>
            <a:r>
              <a:rPr lang="en-US" dirty="0"/>
              <a:t>Outcomes</a:t>
            </a:r>
          </a:p>
        </p:txBody>
      </p:sp>
      <p:sp>
        <p:nvSpPr>
          <p:cNvPr id="69" name="Right Arrow 68"/>
          <p:cNvSpPr/>
          <p:nvPr/>
        </p:nvSpPr>
        <p:spPr>
          <a:xfrm>
            <a:off x="5181600" y="403225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91996" y="3081807"/>
            <a:ext cx="168882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Test Data Set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365875"/>
            <a:ext cx="312737" cy="263525"/>
          </a:xfrm>
        </p:spPr>
        <p:txBody>
          <a:bodyPr/>
          <a:lstStyle/>
          <a:p>
            <a:pPr>
              <a:defRPr/>
            </a:pPr>
            <a:fld id="{DAF5819A-BEB9-4E28-A7A6-20B58AB4FC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lvl="1"/>
            <a:r>
              <a:rPr lang="en-US" kern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Forecasting 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Regional </a:t>
            </a:r>
            <a:r>
              <a:rPr lang="en-US" kern="1200" dirty="0" smtClean="0">
                <a:solidFill>
                  <a:srgbClr val="000000"/>
                </a:solidFill>
              </a:rPr>
              <a:t>Electricity </a:t>
            </a:r>
            <a:r>
              <a:rPr lang="en-US" kern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Demand</a:t>
            </a:r>
            <a:endParaRPr lang="en-US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6076" y="1371600"/>
            <a:ext cx="8229600" cy="4599756"/>
          </a:xfrm>
        </p:spPr>
        <p:txBody>
          <a:bodyPr/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Demand forecasting is </a:t>
            </a:r>
            <a:r>
              <a:rPr lang="en-US" sz="2800" dirty="0" smtClean="0">
                <a:solidFill>
                  <a:srgbClr val="000000"/>
                </a:solidFill>
              </a:rPr>
              <a:t>a fundamental task in providing </a:t>
            </a:r>
            <a:r>
              <a:rPr lang="en-US" sz="2800" dirty="0">
                <a:solidFill>
                  <a:srgbClr val="000000"/>
                </a:solidFill>
              </a:rPr>
              <a:t>one of the key inputs to reliability studies,  economic studies and market simulations 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ISO </a:t>
            </a:r>
            <a:r>
              <a:rPr lang="en-US" sz="2800" dirty="0" smtClean="0">
                <a:solidFill>
                  <a:srgbClr val="000000"/>
                </a:solidFill>
              </a:rPr>
              <a:t>develops </a:t>
            </a:r>
            <a:r>
              <a:rPr lang="en-US" sz="2800" dirty="0">
                <a:solidFill>
                  <a:srgbClr val="000000"/>
                </a:solidFill>
              </a:rPr>
              <a:t>up to 10-year projections of electric energy usage and seasonal peak demand, based </a:t>
            </a:r>
            <a:r>
              <a:rPr lang="en-US" sz="2800" dirty="0" smtClean="0">
                <a:solidFill>
                  <a:srgbClr val="000000"/>
                </a:solidFill>
              </a:rPr>
              <a:t>on </a:t>
            </a:r>
          </a:p>
          <a:p>
            <a:pPr lvl="1">
              <a:defRPr/>
            </a:pPr>
            <a:r>
              <a:rPr lang="en-US" sz="2400" dirty="0">
                <a:solidFill>
                  <a:srgbClr val="000000"/>
                </a:solidFill>
              </a:rPr>
              <a:t>Economic </a:t>
            </a:r>
            <a:r>
              <a:rPr lang="en-US" sz="2400" dirty="0" smtClean="0">
                <a:solidFill>
                  <a:srgbClr val="000000"/>
                </a:solidFill>
              </a:rPr>
              <a:t>outlook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Weather </a:t>
            </a:r>
            <a:r>
              <a:rPr lang="en-US" sz="2400" dirty="0">
                <a:solidFill>
                  <a:srgbClr val="000000"/>
                </a:solidFill>
              </a:rPr>
              <a:t>and load </a:t>
            </a:r>
            <a:r>
              <a:rPr lang="en-US" sz="2400" dirty="0" smtClean="0">
                <a:solidFill>
                  <a:srgbClr val="000000"/>
                </a:solidFill>
              </a:rPr>
              <a:t>patterns</a:t>
            </a:r>
          </a:p>
          <a:p>
            <a:pPr lvl="1">
              <a:defRPr/>
            </a:pPr>
            <a:r>
              <a:rPr lang="en-US" sz="2400" dirty="0">
                <a:solidFill>
                  <a:srgbClr val="000000"/>
                </a:solidFill>
              </a:rPr>
              <a:t>Pending or proposed legislation, </a:t>
            </a:r>
            <a:r>
              <a:rPr lang="en-US" sz="2400" dirty="0" smtClean="0">
                <a:solidFill>
                  <a:srgbClr val="000000"/>
                </a:solidFill>
              </a:rPr>
              <a:t>regulation, </a:t>
            </a:r>
            <a:r>
              <a:rPr lang="en-US" sz="2400" dirty="0">
                <a:solidFill>
                  <a:srgbClr val="000000"/>
                </a:solidFill>
              </a:rPr>
              <a:t>and </a:t>
            </a:r>
            <a:r>
              <a:rPr lang="en-US" sz="2400" dirty="0" smtClean="0">
                <a:solidFill>
                  <a:srgbClr val="000000"/>
                </a:solidFill>
              </a:rPr>
              <a:t>standards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It also includes forecasting of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Energy Efficiency (EE)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Behind the Meter (BTM) PV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Electrification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0431" y="6365875"/>
            <a:ext cx="312737" cy="263525"/>
          </a:xfrm>
        </p:spPr>
        <p:txBody>
          <a:bodyPr/>
          <a:lstStyle/>
          <a:p>
            <a:pPr>
              <a:defRPr/>
            </a:pPr>
            <a:fld id="{CFFA2C67-922D-4043-8F3A-BC9DBCE4BC5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so_white_cover">
  <a:themeElements>
    <a:clrScheme name="iso colors">
      <a:dk1>
        <a:srgbClr val="595959"/>
      </a:dk1>
      <a:lt1>
        <a:srgbClr val="FFFFFF"/>
      </a:lt1>
      <a:dk2>
        <a:srgbClr val="11479D"/>
      </a:dk2>
      <a:lt2>
        <a:srgbClr val="9B8F83"/>
      </a:lt2>
      <a:accent1>
        <a:srgbClr val="0082CF"/>
      </a:accent1>
      <a:accent2>
        <a:srgbClr val="E7251A"/>
      </a:accent2>
      <a:accent3>
        <a:srgbClr val="73B532"/>
      </a:accent3>
      <a:accent4>
        <a:srgbClr val="6159A6"/>
      </a:accent4>
      <a:accent5>
        <a:srgbClr val="F5943C"/>
      </a:accent5>
      <a:accent6>
        <a:srgbClr val="F9AF1C"/>
      </a:accent6>
      <a:hlink>
        <a:srgbClr val="11479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iso_white_cover</Template>
  <TotalTime>0</TotalTime>
  <Words>3244</Words>
  <Application>Microsoft Office PowerPoint</Application>
  <PresentationFormat>On-screen Show (4:3)</PresentationFormat>
  <Paragraphs>628</Paragraphs>
  <Slides>54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Wingdings</vt:lpstr>
      <vt:lpstr>iso_white_cover</vt:lpstr>
      <vt:lpstr>PowerPoint Presentation</vt:lpstr>
      <vt:lpstr>Overview of ISO-NE’s Modeling Capabilities</vt:lpstr>
      <vt:lpstr>Long-Term Strategic ANALYSES and Modeling Processes</vt:lpstr>
      <vt:lpstr>Long-term Modeling Capabilities</vt:lpstr>
      <vt:lpstr>Long-Term Strategic Analysis Process</vt:lpstr>
      <vt:lpstr>Key Processes for Reliability Studies </vt:lpstr>
      <vt:lpstr>Key Processes for Economic Studies </vt:lpstr>
      <vt:lpstr>Key Processes for Market Simulation </vt:lpstr>
      <vt:lpstr>Forecasting Regional Electricity Demand</vt:lpstr>
      <vt:lpstr> Evaluating Transmission System Adequacy and Resource Interconnections </vt:lpstr>
      <vt:lpstr> Evaluating Long-term Resource Adequacy </vt:lpstr>
      <vt:lpstr>Long-Term Reliability Studies</vt:lpstr>
      <vt:lpstr>Long-Term Reliability Studies, cont.</vt:lpstr>
      <vt:lpstr>Analyzing Energy Policies and Their Impact on Planning, Operations, and Market </vt:lpstr>
      <vt:lpstr>Evaluating New Market Designs</vt:lpstr>
      <vt:lpstr>Limitations of in-use Economic and Market Simulation Tools</vt:lpstr>
      <vt:lpstr>Long-Term Economic Studies and Market Simulations</vt:lpstr>
      <vt:lpstr>Long-Term Economic Studies and Market Simulations, cont.</vt:lpstr>
      <vt:lpstr>Modeling Challenges for Long-Term Studies </vt:lpstr>
      <vt:lpstr>Modeling Challenges for Long-Term Studies, cont.</vt:lpstr>
      <vt:lpstr>New Requirements for Network Models   </vt:lpstr>
      <vt:lpstr>Shorter-Term ANALYSES and Modeling Processes</vt:lpstr>
      <vt:lpstr>Mid-term Modeling Capabilities</vt:lpstr>
      <vt:lpstr>Short-term Modeling Capabilities</vt:lpstr>
      <vt:lpstr>Real-time Modeling Capabilities</vt:lpstr>
      <vt:lpstr>Linking analysis with tools</vt:lpstr>
      <vt:lpstr>List of Analysis Types and Tools </vt:lpstr>
      <vt:lpstr>List of Analysis Types and Tools, cont. </vt:lpstr>
      <vt:lpstr>conclusion</vt:lpstr>
      <vt:lpstr>Current and Future Modeling Needs</vt:lpstr>
      <vt:lpstr>PowerPoint Presentation</vt:lpstr>
      <vt:lpstr>Appendix</vt:lpstr>
      <vt:lpstr>MID-TERM Modeling and Studies </vt:lpstr>
      <vt:lpstr>Assessing Resource Adequacy and Reliability Impacts of FCM Resources</vt:lpstr>
      <vt:lpstr>Evaluating Reliability and Economic Impacts of Transmission and Generation Outages </vt:lpstr>
      <vt:lpstr>Establishing Transmission Operating Limits and Guides</vt:lpstr>
      <vt:lpstr>Mid-term Reliability Studies </vt:lpstr>
      <vt:lpstr>Mid-term Reliability Studies, cont. </vt:lpstr>
      <vt:lpstr>Mid-term Reliability Studies, cont. </vt:lpstr>
      <vt:lpstr>Mid-term Economic Studies and Market </vt:lpstr>
      <vt:lpstr>SHORT-TERM Modeling and studies</vt:lpstr>
      <vt:lpstr>Short-term Load Forecasting </vt:lpstr>
      <vt:lpstr>Evaluating Short-Term Transmission and Generation Outage </vt:lpstr>
      <vt:lpstr>Establishing Current Operating Plan (COP)</vt:lpstr>
      <vt:lpstr>Short-term Reliability Studies </vt:lpstr>
      <vt:lpstr>Short-term Reliability Studies, cont.</vt:lpstr>
      <vt:lpstr>Short-term Economic Studies and Market</vt:lpstr>
      <vt:lpstr>REAL-TIME Modeling and studies</vt:lpstr>
      <vt:lpstr>Assessing Real-time Security  </vt:lpstr>
      <vt:lpstr>Economically Dispatching Systems While Maintaining System Security</vt:lpstr>
      <vt:lpstr>Real Time Reliability  </vt:lpstr>
      <vt:lpstr>Real Time Reliability, cont.  </vt:lpstr>
      <vt:lpstr>Real-Time Market</vt:lpstr>
      <vt:lpstr>Real-Time Market, cont.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2020-05-20T18:15:02Z</dcterms:created>
  <dcterms:modified xsi:type="dcterms:W3CDTF">2020-05-27T13:57:07Z</dcterms:modified>
</cp:coreProperties>
</file>