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6"/>
  </p:notesMasterIdLst>
  <p:handoutMasterIdLst>
    <p:handoutMasterId r:id="rId17"/>
  </p:handoutMasterIdLst>
  <p:sldIdLst>
    <p:sldId id="279" r:id="rId2"/>
    <p:sldId id="280" r:id="rId3"/>
    <p:sldId id="284" r:id="rId4"/>
    <p:sldId id="286" r:id="rId5"/>
    <p:sldId id="309" r:id="rId6"/>
    <p:sldId id="310" r:id="rId7"/>
    <p:sldId id="311" r:id="rId8"/>
    <p:sldId id="312" r:id="rId9"/>
    <p:sldId id="287" r:id="rId10"/>
    <p:sldId id="314" r:id="rId11"/>
    <p:sldId id="313" r:id="rId12"/>
    <p:sldId id="301" r:id="rId13"/>
    <p:sldId id="302" r:id="rId14"/>
    <p:sldId id="303" r:id="rId15"/>
  </p:sldIdLst>
  <p:sldSz cx="9144000" cy="6858000" type="screen4x3"/>
  <p:notesSz cx="7315200" cy="96012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2777F"/>
    <a:srgbClr val="EC1F25"/>
    <a:srgbClr val="FBB92F"/>
    <a:srgbClr val="77BD2A"/>
    <a:srgbClr val="6FA943"/>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8" autoAdjust="0"/>
    <p:restoredTop sz="89965" autoAdjust="0"/>
  </p:normalViewPr>
  <p:slideViewPr>
    <p:cSldViewPr>
      <p:cViewPr varScale="1">
        <p:scale>
          <a:sx n="115" d="100"/>
          <a:sy n="115" d="100"/>
        </p:scale>
        <p:origin x="187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20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F87AAE7F-D37E-4830-9F5E-F36A5F180179}" type="datetimeFigureOut">
              <a:rPr lang="en-US" smtClean="0"/>
              <a:pPr/>
              <a:t>5/6/2020</a:t>
            </a:fld>
            <a:endParaRPr lang="en-US"/>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8FE02180-CD27-4473-AA37-00085480B5FA}" type="slidenum">
              <a:rPr lang="en-US" smtClean="0"/>
              <a:pPr/>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9EDDEDB6-CD57-44C2-AB19-AC7D3BB8FF8E}" type="datetimeFigureOut">
              <a:rPr lang="en-US" smtClean="0"/>
              <a:pPr/>
              <a:t>5/6/2020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pPr/>
              <a:t>‹#›</a:t>
            </a:fld>
            <a:endParaRPr lang="en-US"/>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1180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3677984141"/>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43" r:id="rId14"/>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https://www.iso-ne.com/static-assets/documents/2020/04/energy_security_improvements_filing.pdf"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May 12, 2020  |  </a:t>
            </a:r>
            <a:r>
              <a:rPr lang="en-US" dirty="0" err="1" smtClean="0"/>
              <a:t>nepool</a:t>
            </a:r>
            <a:r>
              <a:rPr lang="en-US" dirty="0" smtClean="0"/>
              <a:t> markets committee</a:t>
            </a:r>
            <a:endParaRPr lang="en-US" dirty="0"/>
          </a:p>
        </p:txBody>
      </p:sp>
      <p:sp>
        <p:nvSpPr>
          <p:cNvPr id="10" name="Text Placeholder 9"/>
          <p:cNvSpPr>
            <a:spLocks noGrp="1"/>
          </p:cNvSpPr>
          <p:nvPr>
            <p:ph type="body" sz="quarter" idx="17"/>
          </p:nvPr>
        </p:nvSpPr>
        <p:spPr/>
        <p:txBody>
          <a:bodyPr/>
          <a:lstStyle/>
          <a:p>
            <a:r>
              <a:rPr lang="en-US" dirty="0" smtClean="0"/>
              <a:t>Jon Lowell</a:t>
            </a:r>
            <a:endParaRPr lang="en-US" dirty="0"/>
          </a:p>
        </p:txBody>
      </p:sp>
      <p:sp>
        <p:nvSpPr>
          <p:cNvPr id="11" name="Text Placeholder 10"/>
          <p:cNvSpPr>
            <a:spLocks noGrp="1"/>
          </p:cNvSpPr>
          <p:nvPr>
            <p:ph type="body" sz="quarter" idx="18"/>
          </p:nvPr>
        </p:nvSpPr>
        <p:spPr/>
        <p:txBody>
          <a:bodyPr/>
          <a:lstStyle/>
          <a:p>
            <a:r>
              <a:rPr lang="en-US" dirty="0" smtClean="0"/>
              <a:t>Market Development</a:t>
            </a:r>
            <a:endParaRPr lang="en-US" dirty="0"/>
          </a:p>
        </p:txBody>
      </p:sp>
      <p:sp>
        <p:nvSpPr>
          <p:cNvPr id="12" name="Text Placeholder 11"/>
          <p:cNvSpPr>
            <a:spLocks noGrp="1"/>
          </p:cNvSpPr>
          <p:nvPr>
            <p:ph type="body" sz="quarter" idx="19"/>
          </p:nvPr>
        </p:nvSpPr>
        <p:spPr/>
        <p:txBody>
          <a:bodyPr/>
          <a:lstStyle/>
          <a:p>
            <a:r>
              <a:rPr lang="en-US" dirty="0" err="1" smtClean="0"/>
              <a:t>Sunsetting</a:t>
            </a:r>
            <a:r>
              <a:rPr lang="en-US" dirty="0" smtClean="0"/>
              <a:t> the Forward Reserve Market</a:t>
            </a:r>
            <a:endParaRPr lang="en-US" dirty="0"/>
          </a:p>
        </p:txBody>
      </p:sp>
      <p:sp>
        <p:nvSpPr>
          <p:cNvPr id="2" name="Slide Number Placeholder 1"/>
          <p:cNvSpPr>
            <a:spLocks noGrp="1"/>
          </p:cNvSpPr>
          <p:nvPr>
            <p:ph type="sldNum" sz="quarter" idx="4294967295"/>
          </p:nvPr>
        </p:nvSpPr>
        <p:spPr>
          <a:xfrm>
            <a:off x="8763000" y="6365875"/>
            <a:ext cx="381000" cy="263525"/>
          </a:xfrm>
        </p:spPr>
        <p:txBody>
          <a:bodyPr/>
          <a:lstStyle/>
          <a:p>
            <a:fld id="{10C7F894-2A36-495D-AB7C-1055F7AC0F9D}" type="slidenum">
              <a:rPr lang="en-US" smtClean="0"/>
              <a:pPr/>
              <a:t>1</a:t>
            </a:fld>
            <a:endParaRPr lang="en-US" dirty="0"/>
          </a:p>
        </p:txBody>
      </p:sp>
    </p:spTree>
    <p:extLst>
      <p:ext uri="{BB962C8B-B14F-4D97-AF65-F5344CB8AC3E}">
        <p14:creationId xmlns:p14="http://schemas.microsoft.com/office/powerpoint/2010/main" val="32834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Solution</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10</a:t>
            </a:fld>
            <a:endParaRPr lang="en-US"/>
          </a:p>
        </p:txBody>
      </p:sp>
      <p:sp>
        <p:nvSpPr>
          <p:cNvPr id="5" name="Content Placeholder 4"/>
          <p:cNvSpPr>
            <a:spLocks noGrp="1"/>
          </p:cNvSpPr>
          <p:nvPr>
            <p:ph sz="quarter" idx="14"/>
          </p:nvPr>
        </p:nvSpPr>
        <p:spPr/>
        <p:txBody>
          <a:bodyPr/>
          <a:lstStyle/>
          <a:p>
            <a:r>
              <a:rPr lang="en-US" dirty="0" smtClean="0"/>
              <a:t>Adopt the EMM’s recommendation to eliminate the FRM</a:t>
            </a:r>
          </a:p>
          <a:p>
            <a:r>
              <a:rPr lang="en-US" dirty="0" smtClean="0"/>
              <a:t>Establish a sunset date of June 1, 2025 to allow the assumptions used in FCA16 CONE and other parameters to properly reflect expected ancillary service market revenues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Capacity Commitment Period (CCP)-15 that begins June 1, 2024?</a:t>
            </a:r>
            <a:endParaRPr lang="en-US" dirty="0"/>
          </a:p>
        </p:txBody>
      </p:sp>
      <p:sp>
        <p:nvSpPr>
          <p:cNvPr id="3" name="Slide Number Placeholder 2"/>
          <p:cNvSpPr>
            <a:spLocks noGrp="1"/>
          </p:cNvSpPr>
          <p:nvPr>
            <p:ph type="sldNum" sz="quarter" idx="12"/>
          </p:nvPr>
        </p:nvSpPr>
        <p:spPr/>
        <p:txBody>
          <a:bodyPr/>
          <a:lstStyle/>
          <a:p>
            <a:fld id="{10C7F894-2A36-495D-AB7C-1055F7AC0F9D}" type="slidenum">
              <a:rPr lang="en-US" smtClean="0"/>
              <a:pPr/>
              <a:t>11</a:t>
            </a:fld>
            <a:endParaRPr lang="en-US" dirty="0"/>
          </a:p>
        </p:txBody>
      </p:sp>
      <p:sp>
        <p:nvSpPr>
          <p:cNvPr id="4" name="Content Placeholder 3"/>
          <p:cNvSpPr>
            <a:spLocks noGrp="1"/>
          </p:cNvSpPr>
          <p:nvPr>
            <p:ph idx="14"/>
          </p:nvPr>
        </p:nvSpPr>
        <p:spPr>
          <a:xfrm>
            <a:off x="457200" y="1981200"/>
            <a:ext cx="8229600" cy="4267200"/>
          </a:xfrm>
        </p:spPr>
        <p:txBody>
          <a:bodyPr/>
          <a:lstStyle/>
          <a:p>
            <a:r>
              <a:rPr lang="en-US" dirty="0" smtClean="0"/>
              <a:t>A one-year FRM/ESI overlap during CCP 15 is unavoidable</a:t>
            </a:r>
          </a:p>
          <a:p>
            <a:pPr lvl="1"/>
            <a:r>
              <a:rPr lang="en-US" dirty="0" smtClean="0"/>
              <a:t>Key assumptions for FCA-15 are already in place  </a:t>
            </a:r>
          </a:p>
          <a:p>
            <a:r>
              <a:rPr lang="en-US" dirty="0" smtClean="0"/>
              <a:t>ISO is aware of this issue, but has not yet fully considered possible solutions</a:t>
            </a:r>
          </a:p>
          <a:p>
            <a:pPr lvl="1"/>
            <a:r>
              <a:rPr lang="en-US" dirty="0" smtClean="0"/>
              <a:t>FRM/ESI overlap complexities are not addressed in this FRM Sunset proposal</a:t>
            </a:r>
          </a:p>
          <a:p>
            <a:r>
              <a:rPr lang="en-US" dirty="0" smtClean="0"/>
              <a:t>FRM/ESI interplay will be addressed as part of the ESI-related follow-on work discussed in the ESI FERC filing. </a:t>
            </a:r>
            <a:endParaRPr lang="en-US" dirty="0"/>
          </a:p>
        </p:txBody>
      </p:sp>
    </p:spTree>
    <p:extLst>
      <p:ext uri="{BB962C8B-B14F-4D97-AF65-F5344CB8AC3E}">
        <p14:creationId xmlns:p14="http://schemas.microsoft.com/office/powerpoint/2010/main" val="284633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12</a:t>
            </a:fld>
            <a:endParaRPr lang="en-US"/>
          </a:p>
        </p:txBody>
      </p:sp>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sz="quarter" idx="13"/>
          </p:nvPr>
        </p:nvSpPr>
        <p:spPr/>
        <p:txBody>
          <a:bodyPr>
            <a:normAutofit/>
          </a:bodyPr>
          <a:lstStyle/>
          <a:p>
            <a:r>
              <a:rPr lang="en-US" dirty="0" smtClean="0"/>
              <a:t>ISO proposes to sunset FRM on June 1, 2025</a:t>
            </a:r>
          </a:p>
          <a:p>
            <a:pPr lvl="1"/>
            <a:r>
              <a:rPr lang="en-US" dirty="0" smtClean="0"/>
              <a:t>This aligns with FCA-16 timing</a:t>
            </a:r>
          </a:p>
          <a:p>
            <a:pPr lvl="0"/>
            <a:r>
              <a:rPr lang="en-US" dirty="0" smtClean="0"/>
              <a:t>EMM has recommended eliminating FRM</a:t>
            </a:r>
          </a:p>
          <a:p>
            <a:pPr lvl="1"/>
            <a:r>
              <a:rPr lang="en-US" dirty="0" smtClean="0"/>
              <a:t>Given changes to the transmission system and in ISO markets over the past 14 years, and anticipated ESI implementation, ISO supports and is moving forward with that recommendation</a:t>
            </a:r>
          </a:p>
          <a:p>
            <a:pPr lvl="0"/>
            <a:r>
              <a:rPr lang="en-US" dirty="0" smtClean="0"/>
              <a:t>ESI and FRM have significant overlaps in the reliability services they provide</a:t>
            </a:r>
          </a:p>
          <a:p>
            <a:pPr lvl="1"/>
            <a:r>
              <a:rPr lang="en-US" dirty="0" smtClean="0"/>
              <a:t>In the short run (i.e., CCP15) it will require additional efforts to prevent or minimize adverse market and reliability outcomes</a:t>
            </a:r>
          </a:p>
          <a:p>
            <a:pPr lvl="1"/>
            <a:r>
              <a:rPr lang="en-US" dirty="0" smtClean="0"/>
              <a:t>In the long run, operating both markets in parallel suffers from several  market design flaws</a:t>
            </a:r>
            <a:endParaRPr lang="en-US" strike="sngStrike" dirty="0" smtClean="0">
              <a:solidFill>
                <a:srgbClr val="FF0000"/>
              </a:solidFill>
            </a:endParaRPr>
          </a:p>
          <a:p>
            <a:pPr>
              <a:buNone/>
            </a:pPr>
            <a:endParaRPr lang="en-US" dirty="0"/>
          </a:p>
        </p:txBody>
      </p:sp>
    </p:spTree>
    <p:extLst>
      <p:ext uri="{BB962C8B-B14F-4D97-AF65-F5344CB8AC3E}">
        <p14:creationId xmlns:p14="http://schemas.microsoft.com/office/powerpoint/2010/main" val="356018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13</a:t>
            </a:fld>
            <a:endParaRPr lang="en-US"/>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1660254555"/>
              </p:ext>
            </p:extLst>
          </p:nvPr>
        </p:nvGraphicFramePr>
        <p:xfrm>
          <a:off x="457200" y="1600200"/>
          <a:ext cx="8229600" cy="341501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82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579120">
                <a:tc>
                  <a:txBody>
                    <a:bodyPr/>
                    <a:lstStyle/>
                    <a:p>
                      <a:r>
                        <a:rPr lang="en-US" b="1" dirty="0" smtClean="0"/>
                        <a:t>Markets Committee</a:t>
                      </a:r>
                    </a:p>
                    <a:p>
                      <a:r>
                        <a:rPr lang="en-US" sz="1800" kern="1200" dirty="0" smtClean="0">
                          <a:solidFill>
                            <a:schemeClr val="dk1"/>
                          </a:solidFill>
                          <a:latin typeface="+mn-lt"/>
                          <a:ea typeface="+mn-ea"/>
                          <a:cs typeface="+mn-cs"/>
                        </a:rPr>
                        <a:t>May 12, 2020</a:t>
                      </a:r>
                      <a:endParaRPr lang="en-US" sz="1600" b="1" dirty="0"/>
                    </a:p>
                  </a:txBody>
                  <a:tcPr marL="89777" marR="89777"/>
                </a:tc>
                <a:tc>
                  <a:txBody>
                    <a:bodyPr/>
                    <a:lstStyle/>
                    <a:p>
                      <a:r>
                        <a:rPr lang="en-US" sz="1800" kern="1200" dirty="0" smtClean="0">
                          <a:solidFill>
                            <a:schemeClr val="dk1"/>
                          </a:solidFill>
                          <a:latin typeface="+mn-lt"/>
                          <a:ea typeface="+mn-ea"/>
                          <a:cs typeface="+mn-cs"/>
                        </a:rPr>
                        <a:t>Discuss </a:t>
                      </a:r>
                      <a:r>
                        <a:rPr lang="en-US" sz="1800" kern="1200" dirty="0" err="1" smtClean="0">
                          <a:solidFill>
                            <a:schemeClr val="dk1"/>
                          </a:solidFill>
                          <a:latin typeface="+mn-lt"/>
                          <a:ea typeface="+mn-ea"/>
                          <a:cs typeface="+mn-cs"/>
                        </a:rPr>
                        <a:t>Sunsetting</a:t>
                      </a:r>
                      <a:r>
                        <a:rPr lang="en-US" sz="1800" kern="1200" dirty="0" smtClean="0">
                          <a:solidFill>
                            <a:schemeClr val="dk1"/>
                          </a:solidFill>
                          <a:latin typeface="+mn-lt"/>
                          <a:ea typeface="+mn-ea"/>
                          <a:cs typeface="+mn-cs"/>
                        </a:rPr>
                        <a:t> of FRM</a:t>
                      </a:r>
                      <a:endParaRPr lang="en-US" dirty="0"/>
                    </a:p>
                  </a:txBody>
                  <a:tcPr marL="89777" marR="89777" anchor="ctr"/>
                </a:tc>
                <a:extLst>
                  <a:ext uri="{0D108BD9-81ED-4DB2-BD59-A6C34878D82A}">
                    <a16:rowId xmlns:a16="http://schemas.microsoft.com/office/drawing/2014/main" val="10003"/>
                  </a:ext>
                </a:extLst>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Markets Committee</a:t>
                      </a:r>
                    </a:p>
                    <a:p>
                      <a:r>
                        <a:rPr lang="en-US" sz="1800" kern="1200" dirty="0" smtClean="0">
                          <a:solidFill>
                            <a:schemeClr val="dk1"/>
                          </a:solidFill>
                          <a:latin typeface="+mn-lt"/>
                          <a:ea typeface="+mn-ea"/>
                          <a:cs typeface="+mn-cs"/>
                        </a:rPr>
                        <a:t>June 9-10, 2020</a:t>
                      </a:r>
                      <a:endParaRPr lang="en-US" sz="1600" b="1" dirty="0"/>
                    </a:p>
                  </a:txBody>
                  <a:tcPr marL="89777" marR="89777"/>
                </a:tc>
                <a:tc>
                  <a:txBody>
                    <a:bodyPr/>
                    <a:lstStyle/>
                    <a:p>
                      <a:r>
                        <a:rPr lang="en-US" sz="1800" kern="1200" dirty="0" smtClean="0">
                          <a:solidFill>
                            <a:schemeClr val="dk1"/>
                          </a:solidFill>
                          <a:latin typeface="+mn-lt"/>
                          <a:ea typeface="+mn-ea"/>
                          <a:cs typeface="+mn-cs"/>
                        </a:rPr>
                        <a:t>Further discussion;  present tariff changes</a:t>
                      </a:r>
                      <a:endParaRPr lang="en-US" dirty="0"/>
                    </a:p>
                  </a:txBody>
                  <a:tcPr marL="89777" marR="89777" anchor="ctr"/>
                </a:tc>
                <a:extLst>
                  <a:ext uri="{0D108BD9-81ED-4DB2-BD59-A6C34878D82A}">
                    <a16:rowId xmlns:a16="http://schemas.microsoft.com/office/drawing/2014/main" val="10002"/>
                  </a:ext>
                </a:extLst>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Markets Committee</a:t>
                      </a:r>
                    </a:p>
                    <a:p>
                      <a:r>
                        <a:rPr lang="en-US" sz="1800" kern="1200" dirty="0" smtClean="0">
                          <a:solidFill>
                            <a:schemeClr val="dk1"/>
                          </a:solidFill>
                          <a:latin typeface="+mn-lt"/>
                          <a:ea typeface="+mn-ea"/>
                          <a:cs typeface="+mn-cs"/>
                        </a:rPr>
                        <a:t>July 14-16, 2020</a:t>
                      </a:r>
                      <a:endParaRPr lang="en-US" sz="1600" b="1" dirty="0"/>
                    </a:p>
                  </a:txBody>
                  <a:tcPr marL="89777" marR="897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Vote</a:t>
                      </a:r>
                    </a:p>
                  </a:txBody>
                  <a:tcPr marL="89777" marR="89777" anchor="ctr"/>
                </a:tc>
                <a:extLst>
                  <a:ext uri="{0D108BD9-81ED-4DB2-BD59-A6C34878D82A}">
                    <a16:rowId xmlns:a16="http://schemas.microsoft.com/office/drawing/2014/main" val="10005"/>
                  </a:ext>
                </a:extLst>
              </a:tr>
              <a:tr h="457827">
                <a:tc>
                  <a:txBody>
                    <a:bodyPr/>
                    <a:lstStyle/>
                    <a:p>
                      <a:r>
                        <a:rPr lang="en-US" b="1" dirty="0" smtClean="0"/>
                        <a:t>Participants Committee</a:t>
                      </a:r>
                    </a:p>
                    <a:p>
                      <a:r>
                        <a:rPr lang="en-US" sz="1800" kern="1200" dirty="0" smtClean="0">
                          <a:solidFill>
                            <a:schemeClr val="dk1"/>
                          </a:solidFill>
                          <a:latin typeface="+mn-lt"/>
                          <a:ea typeface="+mn-ea"/>
                          <a:cs typeface="+mn-cs"/>
                        </a:rPr>
                        <a:t>August 6, 2020</a:t>
                      </a:r>
                      <a:endParaRPr lang="en-US" sz="1600" b="1" dirty="0"/>
                    </a:p>
                  </a:txBody>
                  <a:tcPr marL="89777" marR="89777"/>
                </a:tc>
                <a:tc>
                  <a:txBody>
                    <a:bodyPr/>
                    <a:lstStyle/>
                    <a:p>
                      <a:r>
                        <a:rPr lang="en-US" dirty="0" smtClean="0"/>
                        <a:t>Vote</a:t>
                      </a:r>
                      <a:endParaRPr lang="en-US" dirty="0"/>
                    </a:p>
                  </a:txBody>
                  <a:tcPr marL="89777" marR="89777" anchor="ctr"/>
                </a:tc>
                <a:extLst>
                  <a:ext uri="{0D108BD9-81ED-4DB2-BD59-A6C34878D82A}">
                    <a16:rowId xmlns:a16="http://schemas.microsoft.com/office/drawing/2014/main" val="10004"/>
                  </a:ext>
                </a:extLst>
              </a:tr>
              <a:tr h="457827">
                <a:tc>
                  <a:txBody>
                    <a:bodyPr/>
                    <a:lstStyle/>
                    <a:p>
                      <a:r>
                        <a:rPr lang="en-US" sz="1800" kern="1200" dirty="0" smtClean="0">
                          <a:solidFill>
                            <a:schemeClr val="dk1"/>
                          </a:solidFill>
                          <a:latin typeface="+mn-lt"/>
                          <a:ea typeface="+mn-ea"/>
                          <a:cs typeface="+mn-cs"/>
                        </a:rPr>
                        <a:t>September 1, 2020</a:t>
                      </a:r>
                      <a:endParaRPr lang="en-US" sz="1800" kern="1200" dirty="0">
                        <a:solidFill>
                          <a:schemeClr val="dk1"/>
                        </a:solidFill>
                        <a:latin typeface="+mn-lt"/>
                        <a:ea typeface="+mn-ea"/>
                        <a:cs typeface="+mn-cs"/>
                      </a:endParaRPr>
                    </a:p>
                  </a:txBody>
                  <a:tcPr marL="89777" marR="89777"/>
                </a:tc>
                <a:tc>
                  <a:txBody>
                    <a:bodyPr/>
                    <a:lstStyle/>
                    <a:p>
                      <a:r>
                        <a:rPr lang="en-US" dirty="0" smtClean="0"/>
                        <a:t>FERC Filing</a:t>
                      </a:r>
                      <a:endParaRPr lang="en-US" dirty="0"/>
                    </a:p>
                  </a:txBody>
                  <a:tcPr marL="89777" marR="8977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48912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14</a:t>
            </a:fld>
            <a:endParaRPr lang="en-US" dirty="0"/>
          </a:p>
        </p:txBody>
      </p:sp>
    </p:spTree>
    <p:extLst>
      <p:ext uri="{BB962C8B-B14F-4D97-AF65-F5344CB8AC3E}">
        <p14:creationId xmlns:p14="http://schemas.microsoft.com/office/powerpoint/2010/main" val="3550449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dirty="0" err="1" smtClean="0"/>
              <a:t>Sunsetting</a:t>
            </a:r>
            <a:r>
              <a:rPr lang="en-US" dirty="0" smtClean="0"/>
              <a:t> the Forward Reserve Market</a:t>
            </a:r>
            <a:endParaRPr lang="en-US" sz="2800" dirty="0"/>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a:t>
            </a:r>
          </a:p>
          <a:p>
            <a:pPr>
              <a:spcBef>
                <a:spcPts val="0"/>
              </a:spcBef>
            </a:pPr>
            <a:r>
              <a:rPr lang="en-US" dirty="0" smtClean="0"/>
              <a:t>146</a:t>
            </a:r>
            <a:endParaRPr lang="en-US" dirty="0"/>
          </a:p>
        </p:txBody>
      </p:sp>
      <p:sp>
        <p:nvSpPr>
          <p:cNvPr id="31" name="Text Placeholder 30"/>
          <p:cNvSpPr>
            <a:spLocks noGrp="1"/>
          </p:cNvSpPr>
          <p:nvPr>
            <p:ph type="body" sz="quarter" idx="13"/>
          </p:nvPr>
        </p:nvSpPr>
        <p:spPr/>
        <p:txBody>
          <a:bodyPr/>
          <a:lstStyle/>
          <a:p>
            <a:r>
              <a:rPr lang="en-US" dirty="0" smtClean="0"/>
              <a:t>Proposed Effective Date: June 1, 2025</a:t>
            </a:r>
          </a:p>
          <a:p>
            <a:endParaRPr lang="en-US" dirty="0"/>
          </a:p>
        </p:txBody>
      </p:sp>
      <p:sp>
        <p:nvSpPr>
          <p:cNvPr id="16" name="Text Placeholder 15"/>
          <p:cNvSpPr>
            <a:spLocks noGrp="1"/>
          </p:cNvSpPr>
          <p:nvPr>
            <p:ph type="body" sz="quarter" idx="14"/>
          </p:nvPr>
        </p:nvSpPr>
        <p:spPr/>
        <p:txBody>
          <a:bodyPr>
            <a:normAutofit fontScale="85000" lnSpcReduction="20000"/>
          </a:bodyPr>
          <a:lstStyle/>
          <a:p>
            <a:pPr lvl="0"/>
            <a:r>
              <a:rPr lang="en-US" dirty="0" smtClean="0"/>
              <a:t>The Forward Reserve Market (FRM) awards obligations to deliver 10-minute non-spinning reserves (TMNSR) and 30-minute operating reserves (TMOR) in real-time</a:t>
            </a:r>
          </a:p>
          <a:p>
            <a:pPr lvl="0"/>
            <a:r>
              <a:rPr lang="en-US" dirty="0" smtClean="0"/>
              <a:t>Over the past 14 years, there have been significant transmission investments and changes in the markets, including the anticipated Energy Security Enhancements (ESI) implementation, to relieve locational constraints and reward resource flexibility</a:t>
            </a:r>
          </a:p>
          <a:p>
            <a:pPr lvl="0"/>
            <a:r>
              <a:rPr lang="en-US" dirty="0" smtClean="0"/>
              <a:t>Given these changes, and in consideration of prior recommendations from the External Market Monitor (EMM), the ISO is proposing to sunset the FRM beginning June 1, 2025</a:t>
            </a:r>
          </a:p>
          <a:p>
            <a:pPr lvl="0"/>
            <a:r>
              <a:rPr lang="en-US" dirty="0" smtClean="0"/>
              <a:t>This presentation will review the prior recommendations from the EMM on eliminating the FRM, summarize key changes in the transmission system and markets since 2006, and discuss the rationale for </a:t>
            </a:r>
            <a:r>
              <a:rPr lang="en-US" dirty="0" err="1" smtClean="0"/>
              <a:t>sunsetting</a:t>
            </a:r>
            <a:r>
              <a:rPr lang="en-US" dirty="0" smtClean="0"/>
              <a:t> the FRM at this time </a:t>
            </a:r>
          </a:p>
          <a:p>
            <a:endParaRPr lang="en-US" dirty="0"/>
          </a:p>
        </p:txBody>
      </p:sp>
    </p:spTree>
    <p:extLst>
      <p:ext uri="{BB962C8B-B14F-4D97-AF65-F5344CB8AC3E}">
        <p14:creationId xmlns:p14="http://schemas.microsoft.com/office/powerpoint/2010/main" val="313468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Slide Number Placeholder 2"/>
          <p:cNvSpPr>
            <a:spLocks noGrp="1"/>
          </p:cNvSpPr>
          <p:nvPr>
            <p:ph type="sldNum" sz="quarter" idx="12"/>
          </p:nvPr>
        </p:nvSpPr>
        <p:spPr/>
        <p:txBody>
          <a:bodyPr/>
          <a:lstStyle/>
          <a:p>
            <a:fld id="{10C7F894-2A36-495D-AB7C-1055F7AC0F9D}" type="slidenum">
              <a:rPr lang="en-US" smtClean="0"/>
              <a:pPr/>
              <a:t>3</a:t>
            </a:fld>
            <a:endParaRPr lang="en-US" dirty="0"/>
          </a:p>
        </p:txBody>
      </p:sp>
      <p:sp>
        <p:nvSpPr>
          <p:cNvPr id="17" name="Text Placeholder 16"/>
          <p:cNvSpPr>
            <a:spLocks noGrp="1"/>
          </p:cNvSpPr>
          <p:nvPr>
            <p:ph type="body" sz="quarter" idx="13"/>
          </p:nvPr>
        </p:nvSpPr>
        <p:spPr/>
        <p:txBody>
          <a:bodyPr/>
          <a:lstStyle/>
          <a:p>
            <a:r>
              <a:rPr lang="en-US" dirty="0" smtClean="0"/>
              <a:t>The Forward Reserve Market</a:t>
            </a:r>
            <a:endParaRPr lang="en-US" dirty="0"/>
          </a:p>
        </p:txBody>
      </p:sp>
      <p:sp>
        <p:nvSpPr>
          <p:cNvPr id="4" name="Text Placeholder 3"/>
          <p:cNvSpPr>
            <a:spLocks noGrp="1"/>
          </p:cNvSpPr>
          <p:nvPr>
            <p:ph sz="quarter" idx="14"/>
          </p:nvPr>
        </p:nvSpPr>
        <p:spPr/>
        <p:txBody>
          <a:bodyPr>
            <a:normAutofit lnSpcReduction="10000"/>
          </a:bodyPr>
          <a:lstStyle/>
          <a:p>
            <a:r>
              <a:rPr lang="en-US" dirty="0" smtClean="0"/>
              <a:t>The FRM was implemented in 2006 to encourage the development of flexible resources that could provide operating reserves from an offline state.</a:t>
            </a:r>
          </a:p>
          <a:p>
            <a:r>
              <a:rPr lang="en-US" dirty="0" smtClean="0"/>
              <a:t>It established locational requirements by reserve zone for TMOR and system requirements for TMNSR</a:t>
            </a:r>
          </a:p>
          <a:p>
            <a:r>
              <a:rPr lang="en-US" dirty="0" smtClean="0"/>
              <a:t>Separate auctions are conducted annually for summer and winter seasons to award portfolio-based FRM Obligations</a:t>
            </a:r>
          </a:p>
          <a:p>
            <a:r>
              <a:rPr lang="en-US" dirty="0" smtClean="0"/>
              <a:t>Portfolio obligations are assigned hourly to specific resources prior to real-time</a:t>
            </a:r>
          </a:p>
          <a:p>
            <a:r>
              <a:rPr lang="en-US" dirty="0" smtClean="0"/>
              <a:t>Penalties are assessed for failures to successfully assign obligations and failures to perform when called to start</a:t>
            </a:r>
            <a:endParaRPr lang="en-US" dirty="0"/>
          </a:p>
        </p:txBody>
      </p:sp>
    </p:spTree>
    <p:extLst>
      <p:ext uri="{BB962C8B-B14F-4D97-AF65-F5344CB8AC3E}">
        <p14:creationId xmlns:p14="http://schemas.microsoft.com/office/powerpoint/2010/main" val="2298363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4</a:t>
            </a:fld>
            <a:endParaRPr lang="en-US" dirty="0"/>
          </a:p>
        </p:txBody>
      </p:sp>
      <p:sp>
        <p:nvSpPr>
          <p:cNvPr id="9" name="Title 8"/>
          <p:cNvSpPr>
            <a:spLocks noGrp="1"/>
          </p:cNvSpPr>
          <p:nvPr>
            <p:ph type="title"/>
          </p:nvPr>
        </p:nvSpPr>
        <p:spPr>
          <a:xfrm>
            <a:off x="457200" y="228600"/>
            <a:ext cx="8229600" cy="1143000"/>
          </a:xfrm>
        </p:spPr>
        <p:txBody>
          <a:bodyPr>
            <a:normAutofit fontScale="90000"/>
          </a:bodyPr>
          <a:lstStyle/>
          <a:p>
            <a:pPr lvl="0"/>
            <a:r>
              <a:rPr lang="en-US" dirty="0" smtClean="0"/>
              <a:t>Background</a:t>
            </a:r>
            <a:br>
              <a:rPr lang="en-US" dirty="0" smtClean="0"/>
            </a:br>
            <a:r>
              <a:rPr lang="en-US" sz="2200" i="1" dirty="0" smtClean="0"/>
              <a:t>External Market Monitor (EMM) has expressed concerns about FRM design and effectiveness</a:t>
            </a:r>
            <a:endParaRPr lang="en-US" dirty="0"/>
          </a:p>
        </p:txBody>
      </p:sp>
      <p:sp>
        <p:nvSpPr>
          <p:cNvPr id="4" name="Text Placeholder 3"/>
          <p:cNvSpPr>
            <a:spLocks noGrp="1"/>
          </p:cNvSpPr>
          <p:nvPr>
            <p:ph sz="quarter" idx="13"/>
          </p:nvPr>
        </p:nvSpPr>
        <p:spPr>
          <a:xfrm>
            <a:off x="457200" y="1752600"/>
            <a:ext cx="8229600" cy="4572000"/>
          </a:xfrm>
        </p:spPr>
        <p:txBody>
          <a:bodyPr>
            <a:normAutofit fontScale="77500" lnSpcReduction="20000"/>
          </a:bodyPr>
          <a:lstStyle/>
          <a:p>
            <a:pPr lvl="0"/>
            <a:r>
              <a:rPr lang="en-US" dirty="0" smtClean="0"/>
              <a:t>Beginning with the “2014 Assessment of the ISO New England Electricity Markets” report, the EMM has recommended, “eliminating the forward reserve market.”</a:t>
            </a:r>
            <a:r>
              <a:rPr lang="en-US" baseline="30000" dirty="0" smtClean="0"/>
              <a:t>1</a:t>
            </a:r>
            <a:r>
              <a:rPr lang="en-US" dirty="0" smtClean="0"/>
              <a:t>  </a:t>
            </a:r>
          </a:p>
          <a:p>
            <a:pPr lvl="0">
              <a:spcAft>
                <a:spcPts val="600"/>
              </a:spcAft>
            </a:pPr>
            <a:r>
              <a:rPr lang="en-US" dirty="0" smtClean="0"/>
              <a:t>From the 2014 Assessment:</a:t>
            </a:r>
          </a:p>
          <a:p>
            <a:pPr lvl="1">
              <a:spcAft>
                <a:spcPts val="600"/>
              </a:spcAft>
              <a:buNone/>
            </a:pPr>
            <a:r>
              <a:rPr lang="en-US" dirty="0" smtClean="0"/>
              <a:t>“The ISO may wish to consider the long-term viability of the forward reserve market because:</a:t>
            </a:r>
          </a:p>
          <a:p>
            <a:pPr lvl="2">
              <a:spcAft>
                <a:spcPts val="600"/>
              </a:spcAft>
            </a:pPr>
            <a:r>
              <a:rPr lang="en-US" dirty="0" smtClean="0"/>
              <a:t>It has not achieved one of its primary objectives, which was to lower NCPC by purchasing forward reserves from high-cost units frequently committed for reliability.</a:t>
            </a:r>
          </a:p>
          <a:p>
            <a:pPr lvl="2">
              <a:spcAft>
                <a:spcPts val="600"/>
              </a:spcAft>
            </a:pPr>
            <a:r>
              <a:rPr lang="en-US" dirty="0" smtClean="0"/>
              <a:t>The Locational Forward Reserve Market is largely redundant with the locational requirement in the Forward Capacity Market.</a:t>
            </a:r>
          </a:p>
          <a:p>
            <a:pPr lvl="2">
              <a:spcAft>
                <a:spcPts val="600"/>
              </a:spcAft>
            </a:pPr>
            <a:r>
              <a:rPr lang="en-US" dirty="0" smtClean="0"/>
              <a:t>The forward procurements do not ensure that sufficient reserves will be available during the operating day. Forward reserve sellers are simply obligated to offer at prices higher than the Forward Reserve Threshold Price, but may still be dispatched for energy. </a:t>
            </a:r>
          </a:p>
          <a:p>
            <a:pPr lvl="2">
              <a:spcAft>
                <a:spcPts val="600"/>
              </a:spcAft>
            </a:pPr>
            <a:r>
              <a:rPr lang="en-US" dirty="0" smtClean="0"/>
              <a:t>The obligation of forward reserve suppliers to offer at prices higher than the Forward Reserve </a:t>
            </a:r>
          </a:p>
          <a:p>
            <a:pPr lvl="2">
              <a:spcAft>
                <a:spcPts val="600"/>
              </a:spcAft>
            </a:pPr>
            <a:r>
              <a:rPr lang="en-US" dirty="0" smtClean="0"/>
              <a:t>Threshold Price can distort the economic dispatch of the system and inefficiently raise costs.”</a:t>
            </a:r>
          </a:p>
          <a:p>
            <a:pPr>
              <a:spcBef>
                <a:spcPts val="1800"/>
              </a:spcBef>
              <a:spcAft>
                <a:spcPts val="300"/>
              </a:spcAft>
              <a:buNone/>
            </a:pPr>
            <a:r>
              <a:rPr lang="en-US" sz="1800" baseline="30000" dirty="0" smtClean="0"/>
              <a:t>1</a:t>
            </a:r>
            <a:r>
              <a:rPr lang="en-US" sz="1400" dirty="0" smtClean="0"/>
              <a:t>David Patton et al, “2014 Assessment of the New England Electricity Markets”, Potomac Economics, June 2015, p. 12-13.</a:t>
            </a:r>
          </a:p>
          <a:p>
            <a:pPr>
              <a:spcBef>
                <a:spcPts val="0"/>
              </a:spcBef>
              <a:buNone/>
            </a:pPr>
            <a:r>
              <a:rPr lang="en-US" sz="1800" baseline="30000" dirty="0" smtClean="0"/>
              <a:t>2</a:t>
            </a:r>
            <a:r>
              <a:rPr lang="en-US" sz="1400" i="1" dirty="0" smtClean="0"/>
              <a:t>Ibid.</a:t>
            </a:r>
            <a:r>
              <a:rPr lang="en-US" sz="1400" dirty="0" smtClean="0"/>
              <a:t>, p. 4.</a:t>
            </a:r>
            <a:endParaRPr lang="en-US" sz="1800" dirty="0" smtClean="0"/>
          </a:p>
        </p:txBody>
      </p:sp>
    </p:spTree>
    <p:extLst>
      <p:ext uri="{BB962C8B-B14F-4D97-AF65-F5344CB8AC3E}">
        <p14:creationId xmlns:p14="http://schemas.microsoft.com/office/powerpoint/2010/main" val="621313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5</a:t>
            </a:fld>
            <a:endParaRPr lang="en-US" dirty="0"/>
          </a:p>
        </p:txBody>
      </p:sp>
      <p:sp>
        <p:nvSpPr>
          <p:cNvPr id="9" name="Title 8"/>
          <p:cNvSpPr>
            <a:spLocks noGrp="1"/>
          </p:cNvSpPr>
          <p:nvPr>
            <p:ph type="title"/>
          </p:nvPr>
        </p:nvSpPr>
        <p:spPr/>
        <p:txBody>
          <a:bodyPr>
            <a:normAutofit fontScale="90000"/>
          </a:bodyPr>
          <a:lstStyle/>
          <a:p>
            <a:r>
              <a:rPr lang="en-US" dirty="0" smtClean="0"/>
              <a:t>Background</a:t>
            </a:r>
            <a:br>
              <a:rPr lang="en-US" dirty="0" smtClean="0"/>
            </a:br>
            <a:r>
              <a:rPr lang="en-US" sz="2200" i="1" dirty="0" smtClean="0"/>
              <a:t>The EMM has also recommended acquiring reserves in the Day-Ahead Market</a:t>
            </a:r>
            <a:endParaRPr lang="en-US" sz="2200" i="1" dirty="0"/>
          </a:p>
        </p:txBody>
      </p:sp>
      <p:sp>
        <p:nvSpPr>
          <p:cNvPr id="4" name="Text Placeholder 3"/>
          <p:cNvSpPr>
            <a:spLocks noGrp="1"/>
          </p:cNvSpPr>
          <p:nvPr>
            <p:ph sz="quarter" idx="13"/>
          </p:nvPr>
        </p:nvSpPr>
        <p:spPr>
          <a:xfrm>
            <a:off x="457200" y="1371600"/>
            <a:ext cx="8229600" cy="4953000"/>
          </a:xfrm>
        </p:spPr>
        <p:txBody>
          <a:bodyPr>
            <a:normAutofit/>
          </a:bodyPr>
          <a:lstStyle/>
          <a:p>
            <a:pPr lvl="0"/>
            <a:r>
              <a:rPr lang="en-US" dirty="0" smtClean="0"/>
              <a:t>“Introduce day-ahead operating reserve markets that are </a:t>
            </a:r>
            <a:r>
              <a:rPr lang="en-US" dirty="0" err="1" smtClean="0"/>
              <a:t>cooptimized</a:t>
            </a:r>
            <a:r>
              <a:rPr lang="en-US" dirty="0" smtClean="0"/>
              <a:t> with the day-ahead energy market.”</a:t>
            </a:r>
            <a:r>
              <a:rPr lang="en-US" baseline="30000" dirty="0" smtClean="0"/>
              <a:t>3</a:t>
            </a:r>
          </a:p>
          <a:p>
            <a:pPr lvl="0"/>
            <a:r>
              <a:rPr lang="en-US" dirty="0" smtClean="0"/>
              <a:t>“Day-ahead operating reserve markets with reasonable deployment obligations will increase reserve prices, which will encourage suppliers to conserve limited fuel inventories and schedule additional deliveries of fuel oil and LNG before the winter.”</a:t>
            </a:r>
            <a:r>
              <a:rPr lang="en-US" baseline="30000" dirty="0" smtClean="0"/>
              <a:t>4</a:t>
            </a:r>
          </a:p>
          <a:p>
            <a:pPr>
              <a:spcBef>
                <a:spcPts val="1800"/>
              </a:spcBef>
              <a:spcAft>
                <a:spcPts val="300"/>
              </a:spcAft>
              <a:buNone/>
            </a:pPr>
            <a:endParaRPr lang="en-US" sz="1800" baseline="30000" dirty="0" smtClean="0"/>
          </a:p>
          <a:p>
            <a:pPr>
              <a:spcBef>
                <a:spcPts val="1800"/>
              </a:spcBef>
              <a:spcAft>
                <a:spcPts val="300"/>
              </a:spcAft>
              <a:buNone/>
            </a:pPr>
            <a:endParaRPr lang="en-US" sz="1800" baseline="30000" dirty="0" smtClean="0"/>
          </a:p>
          <a:p>
            <a:pPr>
              <a:spcBef>
                <a:spcPts val="1800"/>
              </a:spcBef>
              <a:spcAft>
                <a:spcPts val="300"/>
              </a:spcAft>
              <a:buNone/>
            </a:pPr>
            <a:r>
              <a:rPr lang="en-US" sz="1800" baseline="30000" dirty="0" smtClean="0"/>
              <a:t>3</a:t>
            </a:r>
            <a:r>
              <a:rPr lang="en-US" sz="1500" dirty="0" smtClean="0"/>
              <a:t>David Patton et al, “2017 Assessment of the New England Electricity Markets”, Potomac Economics, June 2015, p. xv.</a:t>
            </a:r>
          </a:p>
          <a:p>
            <a:pPr>
              <a:spcBef>
                <a:spcPts val="0"/>
              </a:spcBef>
              <a:spcAft>
                <a:spcPts val="300"/>
              </a:spcAft>
              <a:buNone/>
            </a:pPr>
            <a:r>
              <a:rPr lang="en-US" sz="1800" baseline="30000" dirty="0" smtClean="0"/>
              <a:t>4</a:t>
            </a:r>
            <a:r>
              <a:rPr lang="en-US" sz="1500" i="1" dirty="0" smtClean="0"/>
              <a:t>Ibid.</a:t>
            </a:r>
            <a:r>
              <a:rPr lang="en-US" sz="1500" dirty="0" smtClean="0"/>
              <a:t>, p. 27.</a:t>
            </a:r>
          </a:p>
          <a:p>
            <a:pPr>
              <a:spcBef>
                <a:spcPts val="0"/>
              </a:spcBef>
              <a:buNone/>
            </a:pPr>
            <a:endParaRPr lang="en-US" sz="1800" dirty="0" smtClean="0"/>
          </a:p>
        </p:txBody>
      </p:sp>
    </p:spTree>
    <p:extLst>
      <p:ext uri="{BB962C8B-B14F-4D97-AF65-F5344CB8AC3E}">
        <p14:creationId xmlns:p14="http://schemas.microsoft.com/office/powerpoint/2010/main" val="621313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New England grid has changed in many ways</a:t>
            </a:r>
            <a:endParaRPr lang="en-US" dirty="0"/>
          </a:p>
        </p:txBody>
      </p:sp>
      <p:sp>
        <p:nvSpPr>
          <p:cNvPr id="3" name="Slide Number Placeholder 2"/>
          <p:cNvSpPr>
            <a:spLocks noGrp="1"/>
          </p:cNvSpPr>
          <p:nvPr>
            <p:ph type="sldNum" sz="quarter" idx="12"/>
          </p:nvPr>
        </p:nvSpPr>
        <p:spPr/>
        <p:txBody>
          <a:bodyPr/>
          <a:lstStyle/>
          <a:p>
            <a:fld id="{10C7F894-2A36-495D-AB7C-1055F7AC0F9D}" type="slidenum">
              <a:rPr lang="en-US" smtClean="0"/>
              <a:pPr/>
              <a:t>6</a:t>
            </a:fld>
            <a:endParaRPr lang="en-US" dirty="0"/>
          </a:p>
        </p:txBody>
      </p:sp>
      <p:sp>
        <p:nvSpPr>
          <p:cNvPr id="4" name="Content Placeholder 3"/>
          <p:cNvSpPr>
            <a:spLocks noGrp="1"/>
          </p:cNvSpPr>
          <p:nvPr>
            <p:ph idx="14"/>
          </p:nvPr>
        </p:nvSpPr>
        <p:spPr>
          <a:xfrm>
            <a:off x="457200" y="1600200"/>
            <a:ext cx="8229600" cy="4800600"/>
          </a:xfrm>
        </p:spPr>
        <p:txBody>
          <a:bodyPr>
            <a:normAutofit fontScale="92500" lnSpcReduction="20000"/>
          </a:bodyPr>
          <a:lstStyle/>
          <a:p>
            <a:r>
              <a:rPr lang="en-US" dirty="0" smtClean="0"/>
              <a:t>Significant transmission investments have largely addressed the locational reserve concerns that existed back in 2006.  For example:</a:t>
            </a:r>
          </a:p>
          <a:p>
            <a:pPr lvl="1"/>
            <a:r>
              <a:rPr lang="en-US" dirty="0" smtClean="0"/>
              <a:t>New England East West Reliability Project</a:t>
            </a:r>
          </a:p>
          <a:p>
            <a:pPr lvl="1"/>
            <a:r>
              <a:rPr lang="en-US" dirty="0" smtClean="0"/>
              <a:t>Boston 345 kV Transmission Reliability Project     </a:t>
            </a:r>
          </a:p>
          <a:p>
            <a:r>
              <a:rPr lang="en-US" dirty="0" smtClean="0"/>
              <a:t>NCPC charges are significantly lower </a:t>
            </a:r>
          </a:p>
          <a:p>
            <a:pPr lvl="1"/>
            <a:r>
              <a:rPr lang="en-US" dirty="0" smtClean="0"/>
              <a:t>Today, very few commitments are made in the Reserve Adequacy Analysis (RAA) process to meet real-time reserve requirements</a:t>
            </a:r>
          </a:p>
          <a:p>
            <a:pPr>
              <a:spcAft>
                <a:spcPts val="300"/>
              </a:spcAft>
            </a:pPr>
            <a:r>
              <a:rPr lang="en-US" dirty="0" smtClean="0"/>
              <a:t>Since 2006, there have been several changes in the markets to address and reward resource flexibility</a:t>
            </a:r>
          </a:p>
          <a:p>
            <a:pPr lvl="1">
              <a:spcAft>
                <a:spcPts val="300"/>
              </a:spcAft>
            </a:pPr>
            <a:r>
              <a:rPr lang="en-US" dirty="0" smtClean="0"/>
              <a:t>Forward Capacity Market with locational pricing zones - 2010</a:t>
            </a:r>
          </a:p>
          <a:p>
            <a:pPr lvl="1">
              <a:spcAft>
                <a:spcPts val="300"/>
              </a:spcAft>
            </a:pPr>
            <a:r>
              <a:rPr lang="en-US" dirty="0" smtClean="0"/>
              <a:t>Offer Flexibility (hourly offers) - 2014</a:t>
            </a:r>
          </a:p>
          <a:p>
            <a:pPr lvl="1">
              <a:spcAft>
                <a:spcPts val="300"/>
              </a:spcAft>
            </a:pPr>
            <a:r>
              <a:rPr lang="en-US" dirty="0" smtClean="0"/>
              <a:t>Sub-Hourly Settlement - 2017</a:t>
            </a:r>
          </a:p>
          <a:p>
            <a:pPr lvl="1">
              <a:spcAft>
                <a:spcPts val="300"/>
              </a:spcAft>
            </a:pPr>
            <a:r>
              <a:rPr lang="en-US" dirty="0" smtClean="0"/>
              <a:t>Fast-Start Pricing - 2017</a:t>
            </a:r>
          </a:p>
          <a:p>
            <a:pPr lvl="1"/>
            <a:r>
              <a:rPr lang="en-US" dirty="0" smtClean="0"/>
              <a:t>Pay for Performance - 2018</a:t>
            </a:r>
          </a:p>
          <a:p>
            <a:r>
              <a:rPr lang="en-US" dirty="0" smtClean="0"/>
              <a:t>The Energy Security Improvements (ESI) further rewards resource flexibility – anticipated in June 2024 </a:t>
            </a:r>
            <a:endParaRPr lang="en-US" dirty="0"/>
          </a:p>
        </p:txBody>
      </p:sp>
      <p:sp>
        <p:nvSpPr>
          <p:cNvPr id="7" name="Text Placeholder 9"/>
          <p:cNvSpPr>
            <a:spLocks noGrp="1"/>
          </p:cNvSpPr>
          <p:nvPr>
            <p:ph type="body" sz="quarter" idx="13"/>
          </p:nvPr>
        </p:nvSpPr>
        <p:spPr>
          <a:xfrm>
            <a:off x="457200" y="914400"/>
            <a:ext cx="8229600" cy="533400"/>
          </a:xfrm>
        </p:spPr>
        <p:txBody>
          <a:bodyPr>
            <a:normAutofit fontScale="70000" lnSpcReduction="20000"/>
          </a:bodyPr>
          <a:lstStyle/>
          <a:p>
            <a:r>
              <a:rPr lang="en-US" dirty="0" smtClean="0"/>
              <a:t>Transmission investment has addressed many locational constraints;  markets have evolved to reward resource flexibility</a:t>
            </a:r>
            <a:endParaRPr lang="en-US" dirty="0"/>
          </a:p>
        </p:txBody>
      </p:sp>
    </p:spTree>
    <p:extLst>
      <p:ext uri="{BB962C8B-B14F-4D97-AF65-F5344CB8AC3E}">
        <p14:creationId xmlns:p14="http://schemas.microsoft.com/office/powerpoint/2010/main" val="284633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April 29th FCM Parameters Update Memo</a:t>
            </a:r>
            <a:endParaRPr lang="en-US" dirty="0"/>
          </a:p>
        </p:txBody>
      </p:sp>
      <p:sp>
        <p:nvSpPr>
          <p:cNvPr id="3" name="Slide Number Placeholder 2"/>
          <p:cNvSpPr>
            <a:spLocks noGrp="1"/>
          </p:cNvSpPr>
          <p:nvPr>
            <p:ph type="sldNum" sz="quarter" idx="12"/>
          </p:nvPr>
        </p:nvSpPr>
        <p:spPr/>
        <p:txBody>
          <a:bodyPr/>
          <a:lstStyle/>
          <a:p>
            <a:fld id="{10C7F894-2A36-495D-AB7C-1055F7AC0F9D}" type="slidenum">
              <a:rPr lang="en-US" smtClean="0"/>
              <a:pPr/>
              <a:t>7</a:t>
            </a:fld>
            <a:endParaRPr lang="en-US" dirty="0"/>
          </a:p>
        </p:txBody>
      </p:sp>
      <p:sp>
        <p:nvSpPr>
          <p:cNvPr id="4" name="Content Placeholder 3"/>
          <p:cNvSpPr>
            <a:spLocks noGrp="1"/>
          </p:cNvSpPr>
          <p:nvPr>
            <p:ph idx="14"/>
          </p:nvPr>
        </p:nvSpPr>
        <p:spPr>
          <a:xfrm>
            <a:off x="457200" y="1565282"/>
            <a:ext cx="8229600" cy="4800600"/>
          </a:xfrm>
        </p:spPr>
        <p:txBody>
          <a:bodyPr>
            <a:normAutofit fontScale="85000" lnSpcReduction="10000"/>
          </a:bodyPr>
          <a:lstStyle/>
          <a:p>
            <a:pPr>
              <a:buNone/>
            </a:pPr>
            <a:r>
              <a:rPr lang="en-US" dirty="0" smtClean="0"/>
              <a:t>In summary...</a:t>
            </a:r>
          </a:p>
          <a:p>
            <a:r>
              <a:rPr lang="en-US" dirty="0" smtClean="0"/>
              <a:t>The presence or absence of FRM revenues is an important input to Forward Capacity Auction (FCA) 16 </a:t>
            </a:r>
          </a:p>
          <a:p>
            <a:r>
              <a:rPr lang="en-US" dirty="0" smtClean="0"/>
              <a:t>The FCM Parameters required for FCA16 which depend on FRM revenue estimates include:</a:t>
            </a:r>
          </a:p>
          <a:p>
            <a:pPr lvl="1"/>
            <a:r>
              <a:rPr lang="en-US" dirty="0" smtClean="0"/>
              <a:t>Cost of New Entry (CONE)</a:t>
            </a:r>
          </a:p>
          <a:p>
            <a:pPr lvl="1"/>
            <a:r>
              <a:rPr lang="en-US" dirty="0" smtClean="0"/>
              <a:t>Net CONE</a:t>
            </a:r>
          </a:p>
          <a:p>
            <a:pPr lvl="1"/>
            <a:r>
              <a:rPr lang="en-US" dirty="0" smtClean="0"/>
              <a:t>Offer Review Trigger Prices (ORTPs)</a:t>
            </a:r>
          </a:p>
          <a:p>
            <a:pPr lvl="1"/>
            <a:r>
              <a:rPr lang="en-US" dirty="0" smtClean="0"/>
              <a:t>Dynamic De-List Bid Threshold (DDBT)</a:t>
            </a:r>
          </a:p>
          <a:p>
            <a:pPr lvl="1"/>
            <a:r>
              <a:rPr lang="en-US" dirty="0" smtClean="0"/>
              <a:t>Performance Payment Rate (PPR)</a:t>
            </a:r>
          </a:p>
          <a:p>
            <a:r>
              <a:rPr lang="en-US" dirty="0" smtClean="0"/>
              <a:t>These parameters will be different if FRM continues versus FRM sunsets</a:t>
            </a:r>
          </a:p>
          <a:p>
            <a:r>
              <a:rPr lang="en-US" dirty="0" smtClean="0"/>
              <a:t>FCA16 bidders need a clear understanding of FCM parameters to formulate bids </a:t>
            </a:r>
          </a:p>
          <a:p>
            <a:r>
              <a:rPr lang="en-US" dirty="0" smtClean="0"/>
              <a:t>Beginning the stakeholder process in May will support a FERC filing in September to gain timely FRM sunset approval in advance of FCA16</a:t>
            </a:r>
          </a:p>
        </p:txBody>
      </p:sp>
      <p:sp>
        <p:nvSpPr>
          <p:cNvPr id="7" name="Text Placeholder 9"/>
          <p:cNvSpPr>
            <a:spLocks noGrp="1"/>
          </p:cNvSpPr>
          <p:nvPr>
            <p:ph type="body" sz="quarter" idx="13"/>
          </p:nvPr>
        </p:nvSpPr>
        <p:spPr>
          <a:xfrm>
            <a:off x="457200" y="914400"/>
            <a:ext cx="8229600" cy="457200"/>
          </a:xfrm>
        </p:spPr>
        <p:txBody>
          <a:bodyPr>
            <a:noAutofit/>
          </a:bodyPr>
          <a:lstStyle/>
          <a:p>
            <a:r>
              <a:rPr lang="en-US" sz="2000" dirty="0" smtClean="0"/>
              <a:t>Discusses the rationale for addressing FRM Sunset at this time</a:t>
            </a:r>
            <a:endParaRPr lang="en-US" sz="2000" dirty="0"/>
          </a:p>
        </p:txBody>
      </p:sp>
    </p:spTree>
    <p:extLst>
      <p:ext uri="{BB962C8B-B14F-4D97-AF65-F5344CB8AC3E}">
        <p14:creationId xmlns:p14="http://schemas.microsoft.com/office/powerpoint/2010/main" val="284633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Simultaneous/parallel implementation of FRM and ESI creates a number of complications</a:t>
            </a:r>
            <a:endParaRPr lang="en-US" sz="3100" dirty="0"/>
          </a:p>
        </p:txBody>
      </p:sp>
      <p:sp>
        <p:nvSpPr>
          <p:cNvPr id="3" name="Slide Number Placeholder 2"/>
          <p:cNvSpPr>
            <a:spLocks noGrp="1"/>
          </p:cNvSpPr>
          <p:nvPr>
            <p:ph type="sldNum" sz="quarter" idx="12"/>
          </p:nvPr>
        </p:nvSpPr>
        <p:spPr/>
        <p:txBody>
          <a:bodyPr/>
          <a:lstStyle/>
          <a:p>
            <a:fld id="{10C7F894-2A36-495D-AB7C-1055F7AC0F9D}" type="slidenum">
              <a:rPr lang="en-US" smtClean="0"/>
              <a:pPr/>
              <a:t>8</a:t>
            </a:fld>
            <a:endParaRPr lang="en-US" dirty="0"/>
          </a:p>
        </p:txBody>
      </p:sp>
      <p:sp>
        <p:nvSpPr>
          <p:cNvPr id="4" name="Content Placeholder 3"/>
          <p:cNvSpPr>
            <a:spLocks noGrp="1"/>
          </p:cNvSpPr>
          <p:nvPr>
            <p:ph idx="14"/>
          </p:nvPr>
        </p:nvSpPr>
        <p:spPr>
          <a:xfrm>
            <a:off x="457200" y="1371600"/>
            <a:ext cx="8229600" cy="5029200"/>
          </a:xfrm>
        </p:spPr>
        <p:txBody>
          <a:bodyPr>
            <a:normAutofit fontScale="92500" lnSpcReduction="10000"/>
          </a:bodyPr>
          <a:lstStyle/>
          <a:p>
            <a:pPr>
              <a:buNone/>
            </a:pPr>
            <a:r>
              <a:rPr lang="en-US" dirty="0" smtClean="0"/>
              <a:t>Complications include:</a:t>
            </a:r>
          </a:p>
          <a:p>
            <a:r>
              <a:rPr lang="en-US" dirty="0" smtClean="0"/>
              <a:t>Potential disincentive for participation</a:t>
            </a:r>
          </a:p>
          <a:p>
            <a:pPr lvl="1">
              <a:spcAft>
                <a:spcPts val="600"/>
              </a:spcAft>
            </a:pPr>
            <a:r>
              <a:rPr lang="en-US" dirty="0" smtClean="0"/>
              <a:t>Resource portfolios that accept an FRM Obligation two months prior to a seasonal FRM Delivery Period may preclude any incentive to participate in the ESI Day-Ahead energy options market</a:t>
            </a:r>
          </a:p>
          <a:p>
            <a:pPr lvl="1">
              <a:spcAft>
                <a:spcPts val="600"/>
              </a:spcAft>
            </a:pPr>
            <a:r>
              <a:rPr lang="en-US" dirty="0" smtClean="0"/>
              <a:t>Participation in FRM may mute the fuel security benefits ESI could provide</a:t>
            </a:r>
          </a:p>
          <a:p>
            <a:pPr lvl="1"/>
            <a:r>
              <a:rPr lang="en-US" dirty="0" smtClean="0"/>
              <a:t>FRM and ESI could divide the markets, reducing demand, making each less competitive, and increasing clearing prices for ESI energy options and FRM Obligations</a:t>
            </a:r>
          </a:p>
          <a:p>
            <a:r>
              <a:rPr lang="en-US" dirty="0" smtClean="0"/>
              <a:t>Potential for double-compensation </a:t>
            </a:r>
          </a:p>
          <a:p>
            <a:pPr lvl="1"/>
            <a:r>
              <a:rPr lang="en-US" dirty="0" smtClean="0"/>
              <a:t>A resource could sell the same MW of reserve capability twice – once in FRM and once in ESI  </a:t>
            </a:r>
          </a:p>
          <a:p>
            <a:r>
              <a:rPr lang="en-US" dirty="0" smtClean="0"/>
              <a:t>Potential for double-exposure</a:t>
            </a:r>
          </a:p>
          <a:p>
            <a:pPr lvl="1"/>
            <a:r>
              <a:rPr lang="en-US" dirty="0" smtClean="0"/>
              <a:t>A resource could suffer losses from both ESI option closeout costs and FRM penalties if unable to perform in RT </a:t>
            </a:r>
          </a:p>
        </p:txBody>
      </p:sp>
    </p:spTree>
    <p:extLst>
      <p:ext uri="{BB962C8B-B14F-4D97-AF65-F5344CB8AC3E}">
        <p14:creationId xmlns:p14="http://schemas.microsoft.com/office/powerpoint/2010/main" val="284633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sunset the Forward Reserve Market, and why now?</a:t>
            </a:r>
            <a:endParaRPr lang="en-US" dirty="0"/>
          </a:p>
        </p:txBody>
      </p:sp>
      <p:sp>
        <p:nvSpPr>
          <p:cNvPr id="3" name="Slide Number Placeholder 2"/>
          <p:cNvSpPr>
            <a:spLocks noGrp="1"/>
          </p:cNvSpPr>
          <p:nvPr>
            <p:ph type="sldNum" sz="quarter" idx="12"/>
          </p:nvPr>
        </p:nvSpPr>
        <p:spPr/>
        <p:txBody>
          <a:bodyPr/>
          <a:lstStyle/>
          <a:p>
            <a:fld id="{10C7F894-2A36-495D-AB7C-1055F7AC0F9D}" type="slidenum">
              <a:rPr lang="en-US" smtClean="0"/>
              <a:pPr/>
              <a:t>9</a:t>
            </a:fld>
            <a:endParaRPr lang="en-US" dirty="0"/>
          </a:p>
        </p:txBody>
      </p:sp>
      <p:sp>
        <p:nvSpPr>
          <p:cNvPr id="4" name="Content Placeholder 3"/>
          <p:cNvSpPr>
            <a:spLocks noGrp="1"/>
          </p:cNvSpPr>
          <p:nvPr>
            <p:ph idx="14"/>
          </p:nvPr>
        </p:nvSpPr>
        <p:spPr>
          <a:xfrm>
            <a:off x="457200" y="1143000"/>
            <a:ext cx="8229600" cy="5105400"/>
          </a:xfrm>
        </p:spPr>
        <p:txBody>
          <a:bodyPr>
            <a:normAutofit fontScale="70000" lnSpcReduction="20000"/>
          </a:bodyPr>
          <a:lstStyle/>
          <a:p>
            <a:r>
              <a:rPr lang="en-US" dirty="0" smtClean="0"/>
              <a:t>The EMM has recommended eliminating the FRM for several reasons</a:t>
            </a:r>
          </a:p>
          <a:p>
            <a:pPr lvl="1"/>
            <a:r>
              <a:rPr lang="en-US" dirty="0" smtClean="0"/>
              <a:t>Locational incentives are provided by other markets</a:t>
            </a:r>
          </a:p>
          <a:p>
            <a:pPr lvl="1"/>
            <a:r>
              <a:rPr lang="en-US" dirty="0" smtClean="0"/>
              <a:t>Procuring operating reserves in the Day-Ahead Market is a better approach</a:t>
            </a:r>
          </a:p>
          <a:p>
            <a:pPr lvl="1"/>
            <a:r>
              <a:rPr lang="en-US" dirty="0" smtClean="0"/>
              <a:t>The FRM Threshold Price bidding requirement impedes efficient real-time commitment and dispatch</a:t>
            </a:r>
          </a:p>
          <a:p>
            <a:pPr lvl="1"/>
            <a:r>
              <a:rPr lang="en-US" dirty="0" smtClean="0"/>
              <a:t>NCPC amounts have decreased</a:t>
            </a:r>
          </a:p>
          <a:p>
            <a:r>
              <a:rPr lang="en-US" dirty="0" smtClean="0"/>
              <a:t>The ESI design effectively accomplishes the EMM recommendation to include operating reserves in the Day-Ahead Market clearing</a:t>
            </a:r>
            <a:endParaRPr lang="en-US" sz="1400" dirty="0" smtClean="0"/>
          </a:p>
          <a:p>
            <a:r>
              <a:rPr lang="en-US" dirty="0" smtClean="0"/>
              <a:t>Other market enhancements are now in place to reward resource flexibility </a:t>
            </a:r>
          </a:p>
          <a:p>
            <a:r>
              <a:rPr lang="en-US" dirty="0" smtClean="0"/>
              <a:t>FRM sunset mitigates the going forward complexities associated with simultaneous FRM/ESI markets</a:t>
            </a:r>
          </a:p>
          <a:p>
            <a:pPr lvl="0">
              <a:spcAft>
                <a:spcPts val="600"/>
              </a:spcAft>
            </a:pPr>
            <a:r>
              <a:rPr lang="en-US" dirty="0"/>
              <a:t>At the June 2018 PC meeting, the ISO confirmed it had plans to replace FRM once Day-Ahead Energy Market Reserves were implemented </a:t>
            </a:r>
          </a:p>
          <a:p>
            <a:pPr lvl="1">
              <a:spcAft>
                <a:spcPts val="600"/>
              </a:spcAft>
            </a:pPr>
            <a:r>
              <a:rPr lang="en-US" dirty="0"/>
              <a:t>The need to address FRM/ESI interplay was also noted in the April 15</a:t>
            </a:r>
            <a:r>
              <a:rPr lang="en-US" baseline="30000" dirty="0"/>
              <a:t>th</a:t>
            </a:r>
            <a:r>
              <a:rPr lang="en-US" dirty="0"/>
              <a:t> ESI FERC filing</a:t>
            </a:r>
            <a:r>
              <a:rPr lang="en-US" baseline="30000" dirty="0"/>
              <a:t>5</a:t>
            </a:r>
            <a:endParaRPr lang="en-US" dirty="0"/>
          </a:p>
          <a:p>
            <a:r>
              <a:rPr lang="en-US" dirty="0" smtClean="0"/>
              <a:t>Why address an FRM Sunset date now?</a:t>
            </a:r>
          </a:p>
          <a:p>
            <a:pPr lvl="1"/>
            <a:r>
              <a:rPr lang="en-US" dirty="0" smtClean="0"/>
              <a:t>Establishing a June 1, 2025 sunset date now aligns the FRM sunset with development of CONE and other assumptions for Forward Capacity Auction (FCA) 16, currently underway.</a:t>
            </a:r>
          </a:p>
          <a:p>
            <a:pPr lvl="1"/>
            <a:r>
              <a:rPr lang="en-US" dirty="0" smtClean="0"/>
              <a:t>Otherwise, delayed action will cause FRM Sunset to slip to FCA-17/CCP-17</a:t>
            </a:r>
          </a:p>
          <a:p>
            <a:pPr>
              <a:buNone/>
            </a:pPr>
            <a:endParaRPr lang="en-US" sz="2000" baseline="30000" dirty="0" smtClean="0"/>
          </a:p>
          <a:p>
            <a:pPr>
              <a:buNone/>
            </a:pPr>
            <a:r>
              <a:rPr lang="en-US" sz="2000" baseline="30000" dirty="0" smtClean="0"/>
              <a:t>5</a:t>
            </a:r>
            <a:r>
              <a:rPr lang="en-US" sz="1600" dirty="0" smtClean="0"/>
              <a:t>“Compliance Filing of Energy Security Improvements Addressing New England’s Energy Security Problems;”, Docket Nos. EL18-182-000 and ER20-___-000, p. 72.  Available at </a:t>
            </a:r>
            <a:r>
              <a:rPr lang="en-US" sz="1600" u="sng" dirty="0" smtClean="0">
                <a:hlinkClick r:id="rId2"/>
              </a:rPr>
              <a:t>https://www.iso-ne.com/static-assets/documents/2020/04/energy_security_improvements_filing.pdf</a:t>
            </a:r>
            <a:endParaRPr lang="en-US" sz="1600" dirty="0" smtClean="0"/>
          </a:p>
          <a:p>
            <a:endParaRPr lang="en-US" dirty="0" smtClean="0"/>
          </a:p>
        </p:txBody>
      </p:sp>
    </p:spTree>
    <p:extLst>
      <p:ext uri="{BB962C8B-B14F-4D97-AF65-F5344CB8AC3E}">
        <p14:creationId xmlns:p14="http://schemas.microsoft.com/office/powerpoint/2010/main" val="2846334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arkets Committee PowerPoint Presentation Template 2017">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1471</Words>
  <Application>Microsoft Office PowerPoint</Application>
  <PresentationFormat>On-screen Show (4:3)</PresentationFormat>
  <Paragraphs>138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Markets Committee PowerPoint Presentation Template 2017</vt:lpstr>
      <vt:lpstr>PowerPoint Presentation</vt:lpstr>
      <vt:lpstr>PowerPoint Presentation</vt:lpstr>
      <vt:lpstr>Background</vt:lpstr>
      <vt:lpstr>Background External Market Monitor (EMM) has expressed concerns about FRM design and effectiveness</vt:lpstr>
      <vt:lpstr>Background The EMM has also recommended acquiring reserves in the Day-Ahead Market</vt:lpstr>
      <vt:lpstr>The New England grid has changed in many ways</vt:lpstr>
      <vt:lpstr>April 29th FCM Parameters Update Memo</vt:lpstr>
      <vt:lpstr>Simultaneous/parallel implementation of FRM and ESI creates a number of complications</vt:lpstr>
      <vt:lpstr>Why sunset the Forward Reserve Market, and why now?</vt:lpstr>
      <vt:lpstr>Proposed Solution</vt:lpstr>
      <vt:lpstr>What about Capacity Commitment Period (CCP)-15 that begins June 1, 2024?</vt:lpstr>
      <vt:lpstr>Key Takeaways</vt:lpstr>
      <vt:lpstr>Stakeholder Schedule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2020-05-06T23:18:14Z</dcterms:created>
  <dcterms:modified xsi:type="dcterms:W3CDTF">2020-05-06T23:18:21Z</dcterms:modified>
</cp:coreProperties>
</file>