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8"/>
  </p:notesMasterIdLst>
  <p:handoutMasterIdLst>
    <p:handoutMasterId r:id="rId49"/>
  </p:handoutMasterIdLst>
  <p:sldIdLst>
    <p:sldId id="256" r:id="rId2"/>
    <p:sldId id="365" r:id="rId3"/>
    <p:sldId id="366" r:id="rId4"/>
    <p:sldId id="367" r:id="rId5"/>
    <p:sldId id="442" r:id="rId6"/>
    <p:sldId id="324" r:id="rId7"/>
    <p:sldId id="440" r:id="rId8"/>
    <p:sldId id="369" r:id="rId9"/>
    <p:sldId id="370" r:id="rId10"/>
    <p:sldId id="433" r:id="rId11"/>
    <p:sldId id="434" r:id="rId12"/>
    <p:sldId id="301" r:id="rId13"/>
    <p:sldId id="303" r:id="rId14"/>
    <p:sldId id="302" r:id="rId15"/>
    <p:sldId id="422" r:id="rId16"/>
    <p:sldId id="425" r:id="rId17"/>
    <p:sldId id="441" r:id="rId18"/>
    <p:sldId id="380" r:id="rId19"/>
    <p:sldId id="435" r:id="rId20"/>
    <p:sldId id="436" r:id="rId21"/>
    <p:sldId id="386" r:id="rId22"/>
    <p:sldId id="383" r:id="rId23"/>
    <p:sldId id="426" r:id="rId24"/>
    <p:sldId id="387" r:id="rId25"/>
    <p:sldId id="391" r:id="rId26"/>
    <p:sldId id="421" r:id="rId27"/>
    <p:sldId id="427" r:id="rId28"/>
    <p:sldId id="392" r:id="rId29"/>
    <p:sldId id="438" r:id="rId30"/>
    <p:sldId id="439" r:id="rId31"/>
    <p:sldId id="400" r:id="rId32"/>
    <p:sldId id="402" r:id="rId33"/>
    <p:sldId id="401" r:id="rId34"/>
    <p:sldId id="409" r:id="rId35"/>
    <p:sldId id="428" r:id="rId36"/>
    <p:sldId id="403" r:id="rId37"/>
    <p:sldId id="405" r:id="rId38"/>
    <p:sldId id="407" r:id="rId39"/>
    <p:sldId id="408" r:id="rId40"/>
    <p:sldId id="412" r:id="rId41"/>
    <p:sldId id="413" r:id="rId42"/>
    <p:sldId id="430" r:id="rId43"/>
    <p:sldId id="414" r:id="rId44"/>
    <p:sldId id="431" r:id="rId45"/>
    <p:sldId id="416" r:id="rId46"/>
    <p:sldId id="44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480" userDrawn="1">
          <p15:clr>
            <a:srgbClr val="A4A3A4"/>
          </p15:clr>
        </p15:guide>
        <p15:guide id="4" pos="7104" userDrawn="1">
          <p15:clr>
            <a:srgbClr val="A4A3A4"/>
          </p15:clr>
        </p15:guide>
        <p15:guide id="5" orient="horz" pos="1224" userDrawn="1">
          <p15:clr>
            <a:srgbClr val="A4A3A4"/>
          </p15:clr>
        </p15:guide>
        <p15:guide id="6" orient="horz" pos="4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400000"/>
    <a:srgbClr val="BFB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B3A3C-1ECD-4071-9CE1-8983385F8AE9}" v="3" dt="2020-05-06T14:14:51.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856" autoAdjust="0"/>
  </p:normalViewPr>
  <p:slideViewPr>
    <p:cSldViewPr snapToGrid="0">
      <p:cViewPr varScale="1">
        <p:scale>
          <a:sx n="128" d="100"/>
          <a:sy n="128" d="100"/>
        </p:scale>
        <p:origin x="230" y="72"/>
      </p:cViewPr>
      <p:guideLst>
        <p:guide orient="horz" pos="2184"/>
        <p:guide pos="3840"/>
        <p:guide pos="480"/>
        <p:guide pos="7104"/>
        <p:guide orient="horz" pos="1224"/>
        <p:guide orient="horz" pos="417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Powers" userId="d34b97b5-8b9c-4a18-8f12-98e77c2ab661" providerId="ADAL" clId="{2B5B3A3C-1ECD-4071-9CE1-8983385F8AE9}"/>
    <pc:docChg chg="custSel modSld">
      <pc:chgData name="Danielle Powers" userId="d34b97b5-8b9c-4a18-8f12-98e77c2ab661" providerId="ADAL" clId="{2B5B3A3C-1ECD-4071-9CE1-8983385F8AE9}" dt="2020-05-06T20:10:18.023" v="775" actId="6549"/>
      <pc:docMkLst>
        <pc:docMk/>
      </pc:docMkLst>
      <pc:sldChg chg="modSp mod">
        <pc:chgData name="Danielle Powers" userId="d34b97b5-8b9c-4a18-8f12-98e77c2ab661" providerId="ADAL" clId="{2B5B3A3C-1ECD-4071-9CE1-8983385F8AE9}" dt="2020-05-06T19:35:16.761" v="417" actId="403"/>
        <pc:sldMkLst>
          <pc:docMk/>
          <pc:sldMk cId="1273615813" sldId="256"/>
        </pc:sldMkLst>
        <pc:spChg chg="mod">
          <ac:chgData name="Danielle Powers" userId="d34b97b5-8b9c-4a18-8f12-98e77c2ab661" providerId="ADAL" clId="{2B5B3A3C-1ECD-4071-9CE1-8983385F8AE9}" dt="2020-05-06T19:35:16.761" v="417" actId="403"/>
          <ac:spMkLst>
            <pc:docMk/>
            <pc:sldMk cId="1273615813" sldId="256"/>
            <ac:spMk id="10" creationId="{5BF5C8F7-DE8F-4A2F-8C49-195B88A5FD77}"/>
          </ac:spMkLst>
        </pc:spChg>
        <pc:picChg chg="mod">
          <ac:chgData name="Danielle Powers" userId="d34b97b5-8b9c-4a18-8f12-98e77c2ab661" providerId="ADAL" clId="{2B5B3A3C-1ECD-4071-9CE1-8983385F8AE9}" dt="2020-05-06T19:33:38.038" v="334" actId="1076"/>
          <ac:picMkLst>
            <pc:docMk/>
            <pc:sldMk cId="1273615813" sldId="256"/>
            <ac:picMk id="6" creationId="{9A274A47-3406-4960-8732-403A3AEFE610}"/>
          </ac:picMkLst>
        </pc:picChg>
        <pc:picChg chg="mod">
          <ac:chgData name="Danielle Powers" userId="d34b97b5-8b9c-4a18-8f12-98e77c2ab661" providerId="ADAL" clId="{2B5B3A3C-1ECD-4071-9CE1-8983385F8AE9}" dt="2020-05-06T19:33:35.843" v="333" actId="1076"/>
          <ac:picMkLst>
            <pc:docMk/>
            <pc:sldMk cId="1273615813" sldId="256"/>
            <ac:picMk id="15" creationId="{78199423-A9D6-4B6D-AEB1-C1A54C60861D}"/>
          </ac:picMkLst>
        </pc:picChg>
      </pc:sldChg>
      <pc:sldChg chg="modSp mod">
        <pc:chgData name="Danielle Powers" userId="d34b97b5-8b9c-4a18-8f12-98e77c2ab661" providerId="ADAL" clId="{2B5B3A3C-1ECD-4071-9CE1-8983385F8AE9}" dt="2020-05-06T12:31:49.688" v="1" actId="20577"/>
        <pc:sldMkLst>
          <pc:docMk/>
          <pc:sldMk cId="2440663959" sldId="366"/>
        </pc:sldMkLst>
        <pc:spChg chg="mod">
          <ac:chgData name="Danielle Powers" userId="d34b97b5-8b9c-4a18-8f12-98e77c2ab661" providerId="ADAL" clId="{2B5B3A3C-1ECD-4071-9CE1-8983385F8AE9}" dt="2020-05-06T12:31:49.688" v="1" actId="20577"/>
          <ac:spMkLst>
            <pc:docMk/>
            <pc:sldMk cId="2440663959" sldId="366"/>
            <ac:spMk id="4" creationId="{D8496C02-00F2-4589-AA71-D8F74DA03E5D}"/>
          </ac:spMkLst>
        </pc:spChg>
      </pc:sldChg>
      <pc:sldChg chg="modSp mod">
        <pc:chgData name="Danielle Powers" userId="d34b97b5-8b9c-4a18-8f12-98e77c2ab661" providerId="ADAL" clId="{2B5B3A3C-1ECD-4071-9CE1-8983385F8AE9}" dt="2020-05-06T14:18:04.223" v="332" actId="6549"/>
        <pc:sldMkLst>
          <pc:docMk/>
          <pc:sldMk cId="183340307" sldId="440"/>
        </pc:sldMkLst>
        <pc:graphicFrameChg chg="mod modGraphic">
          <ac:chgData name="Danielle Powers" userId="d34b97b5-8b9c-4a18-8f12-98e77c2ab661" providerId="ADAL" clId="{2B5B3A3C-1ECD-4071-9CE1-8983385F8AE9}" dt="2020-05-06T14:18:04.223" v="332" actId="6549"/>
          <ac:graphicFrameMkLst>
            <pc:docMk/>
            <pc:sldMk cId="183340307" sldId="440"/>
            <ac:graphicFrameMk id="2" creationId="{6FF34E2A-098D-459E-B21D-5AB428541D07}"/>
          </ac:graphicFrameMkLst>
        </pc:graphicFrameChg>
      </pc:sldChg>
      <pc:sldChg chg="modSp mod">
        <pc:chgData name="Danielle Powers" userId="d34b97b5-8b9c-4a18-8f12-98e77c2ab661" providerId="ADAL" clId="{2B5B3A3C-1ECD-4071-9CE1-8983385F8AE9}" dt="2020-05-06T20:10:18.023" v="775" actId="6549"/>
        <pc:sldMkLst>
          <pc:docMk/>
          <pc:sldMk cId="3972640437" sldId="441"/>
        </pc:sldMkLst>
        <pc:graphicFrameChg chg="modGraphic">
          <ac:chgData name="Danielle Powers" userId="d34b97b5-8b9c-4a18-8f12-98e77c2ab661" providerId="ADAL" clId="{2B5B3A3C-1ECD-4071-9CE1-8983385F8AE9}" dt="2020-05-06T20:10:18.023" v="775" actId="6549"/>
          <ac:graphicFrameMkLst>
            <pc:docMk/>
            <pc:sldMk cId="3972640437" sldId="441"/>
            <ac:graphicFrameMk id="5" creationId="{6F49BF3F-C880-47DA-AA95-0C0A61EF08E7}"/>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22CE4F-73A3-46D0-905D-2B14413093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E554C19-125F-47B9-8DAE-001ACA69ED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Date Placeholder 5">
            <a:extLst>
              <a:ext uri="{FF2B5EF4-FFF2-40B4-BE49-F238E27FC236}">
                <a16:creationId xmlns:a16="http://schemas.microsoft.com/office/drawing/2014/main" id="{614B6112-A533-4004-AAE3-AAF7BCE87F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D5A863-C0E6-40A5-9439-C8EA34499D9E}" type="datetimeFigureOut">
              <a:rPr lang="en-US" smtClean="0"/>
              <a:t>5/6/2020</a:t>
            </a:fld>
            <a:endParaRPr lang="en-US"/>
          </a:p>
        </p:txBody>
      </p:sp>
    </p:spTree>
    <p:extLst>
      <p:ext uri="{BB962C8B-B14F-4D97-AF65-F5344CB8AC3E}">
        <p14:creationId xmlns:p14="http://schemas.microsoft.com/office/powerpoint/2010/main" val="331309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0EFF9-8EE2-45A8-B22A-0445D24EABE3}"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5A975-924E-4D72-B9E0-5750E7444F39}" type="slidenum">
              <a:rPr lang="en-US" smtClean="0"/>
              <a:t>‹#›</a:t>
            </a:fld>
            <a:endParaRPr lang="en-US"/>
          </a:p>
        </p:txBody>
      </p:sp>
    </p:spTree>
    <p:extLst>
      <p:ext uri="{BB962C8B-B14F-4D97-AF65-F5344CB8AC3E}">
        <p14:creationId xmlns:p14="http://schemas.microsoft.com/office/powerpoint/2010/main" val="242132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5A975-924E-4D72-B9E0-5750E7444F39}" type="slidenum">
              <a:rPr lang="en-US" smtClean="0"/>
              <a:t>10</a:t>
            </a:fld>
            <a:endParaRPr lang="en-US" dirty="0"/>
          </a:p>
        </p:txBody>
      </p:sp>
    </p:spTree>
    <p:extLst>
      <p:ext uri="{BB962C8B-B14F-4D97-AF65-F5344CB8AC3E}">
        <p14:creationId xmlns:p14="http://schemas.microsoft.com/office/powerpoint/2010/main" val="181903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FDE440-AC38-4A7B-992C-96E103B2AFBD}" type="slidenum">
              <a:rPr lang="en-US" smtClean="0"/>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fld id="{09FDE440-AC38-4A7B-992C-96E103B2AFBD}"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FDE440-AC38-4A7B-992C-96E103B2AFBD}"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5A975-924E-4D72-B9E0-5750E7444F39}" type="slidenum">
              <a:rPr lang="en-US" smtClean="0"/>
              <a:t>19</a:t>
            </a:fld>
            <a:endParaRPr lang="en-US" dirty="0"/>
          </a:p>
        </p:txBody>
      </p:sp>
    </p:spTree>
    <p:extLst>
      <p:ext uri="{BB962C8B-B14F-4D97-AF65-F5344CB8AC3E}">
        <p14:creationId xmlns:p14="http://schemas.microsoft.com/office/powerpoint/2010/main" val="412722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5A975-924E-4D72-B9E0-5750E7444F39}" type="slidenum">
              <a:rPr lang="en-US" smtClean="0"/>
              <a:t>20</a:t>
            </a:fld>
            <a:endParaRPr lang="en-US" dirty="0"/>
          </a:p>
        </p:txBody>
      </p:sp>
    </p:spTree>
    <p:extLst>
      <p:ext uri="{BB962C8B-B14F-4D97-AF65-F5344CB8AC3E}">
        <p14:creationId xmlns:p14="http://schemas.microsoft.com/office/powerpoint/2010/main" val="29558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5A975-924E-4D72-B9E0-5750E7444F39}" type="slidenum">
              <a:rPr lang="en-US" smtClean="0"/>
              <a:t>21</a:t>
            </a:fld>
            <a:endParaRPr lang="en-US" dirty="0"/>
          </a:p>
        </p:txBody>
      </p:sp>
    </p:spTree>
    <p:extLst>
      <p:ext uri="{BB962C8B-B14F-4D97-AF65-F5344CB8AC3E}">
        <p14:creationId xmlns:p14="http://schemas.microsoft.com/office/powerpoint/2010/main" val="279315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5A975-924E-4D72-B9E0-5750E7444F39}" type="slidenum">
              <a:rPr lang="en-US" smtClean="0"/>
              <a:t>29</a:t>
            </a:fld>
            <a:endParaRPr lang="en-US" dirty="0"/>
          </a:p>
        </p:txBody>
      </p:sp>
    </p:spTree>
    <p:extLst>
      <p:ext uri="{BB962C8B-B14F-4D97-AF65-F5344CB8AC3E}">
        <p14:creationId xmlns:p14="http://schemas.microsoft.com/office/powerpoint/2010/main" val="3557454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4F29-1341-4978-B419-54F4703BDEE5}"/>
              </a:ext>
            </a:extLst>
          </p:cNvPr>
          <p:cNvSpPr>
            <a:spLocks noGrp="1"/>
          </p:cNvSpPr>
          <p:nvPr>
            <p:ph type="title"/>
          </p:nvPr>
        </p:nvSpPr>
        <p:spPr>
          <a:xfrm>
            <a:off x="838200" y="365125"/>
            <a:ext cx="10515600" cy="9978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8AA2D7-51AC-46D2-91EC-E90DD5E86693}"/>
              </a:ext>
            </a:extLst>
          </p:cNvPr>
          <p:cNvSpPr>
            <a:spLocks noGrp="1"/>
          </p:cNvSpPr>
          <p:nvPr>
            <p:ph idx="1"/>
          </p:nvPr>
        </p:nvSpPr>
        <p:spPr>
          <a:xfrm>
            <a:off x="838200" y="1595639"/>
            <a:ext cx="10515600" cy="4553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a:extLst>
              <a:ext uri="{FF2B5EF4-FFF2-40B4-BE49-F238E27FC236}">
                <a16:creationId xmlns:a16="http://schemas.microsoft.com/office/drawing/2014/main" id="{ADE3C959-1A11-4332-AD0D-78819668E678}"/>
              </a:ext>
            </a:extLst>
          </p:cNvPr>
          <p:cNvSpPr>
            <a:spLocks noGrp="1"/>
          </p:cNvSpPr>
          <p:nvPr>
            <p:ph type="dt" sz="half" idx="10"/>
          </p:nvPr>
        </p:nvSpPr>
        <p:spPr>
          <a:xfrm>
            <a:off x="838200" y="6356350"/>
            <a:ext cx="2743200" cy="365125"/>
          </a:xfrm>
          <a:prstGeom prst="rect">
            <a:avLst/>
          </a:prstGeom>
        </p:spPr>
        <p:txBody>
          <a:bodyPr/>
          <a:lstStyle/>
          <a:p>
            <a:endParaRPr lang="en-US"/>
          </a:p>
        </p:txBody>
      </p:sp>
      <p:pic>
        <p:nvPicPr>
          <p:cNvPr id="8" name="Picture 7">
            <a:extLst>
              <a:ext uri="{FF2B5EF4-FFF2-40B4-BE49-F238E27FC236}">
                <a16:creationId xmlns:a16="http://schemas.microsoft.com/office/drawing/2014/main" id="{5F1E3B48-3D13-4202-A5DE-68E0C3030B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6043116"/>
            <a:ext cx="2271670" cy="504088"/>
          </a:xfrm>
          <a:prstGeom prst="rect">
            <a:avLst/>
          </a:prstGeom>
        </p:spPr>
      </p:pic>
      <p:pic>
        <p:nvPicPr>
          <p:cNvPr id="9" name="Picture 8" descr="A close up of a logo&#10;&#10;Description automatically generated">
            <a:extLst>
              <a:ext uri="{FF2B5EF4-FFF2-40B4-BE49-F238E27FC236}">
                <a16:creationId xmlns:a16="http://schemas.microsoft.com/office/drawing/2014/main" id="{29584C1D-3F62-40C3-8F79-C3B218AC84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43932" y="5715974"/>
            <a:ext cx="1022564" cy="865797"/>
          </a:xfrm>
          <a:prstGeom prst="rect">
            <a:avLst/>
          </a:prstGeom>
        </p:spPr>
      </p:pic>
    </p:spTree>
    <p:extLst>
      <p:ext uri="{BB962C8B-B14F-4D97-AF65-F5344CB8AC3E}">
        <p14:creationId xmlns:p14="http://schemas.microsoft.com/office/powerpoint/2010/main" val="65817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55FB0F2F-6BDA-4958-9027-5C50128D33AA}"/>
              </a:ext>
            </a:extLst>
          </p:cNvPr>
          <p:cNvSpPr>
            <a:spLocks noGrp="1"/>
          </p:cNvSpPr>
          <p:nvPr>
            <p:ph type="dt" sz="half" idx="10"/>
          </p:nvPr>
        </p:nvSpPr>
        <p:spPr>
          <a:xfrm>
            <a:off x="838200" y="6356350"/>
            <a:ext cx="2743200" cy="365125"/>
          </a:xfrm>
          <a:prstGeom prst="rect">
            <a:avLst/>
          </a:prstGeom>
        </p:spPr>
        <p:txBody>
          <a:bodyPr/>
          <a:lstStyle/>
          <a:p>
            <a:endParaRPr lang="en-US"/>
          </a:p>
        </p:txBody>
      </p:sp>
    </p:spTree>
    <p:extLst>
      <p:ext uri="{BB962C8B-B14F-4D97-AF65-F5344CB8AC3E}">
        <p14:creationId xmlns:p14="http://schemas.microsoft.com/office/powerpoint/2010/main" val="1624904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C75A2C-8785-4D4F-B57A-999CDFC03006}"/>
              </a:ext>
            </a:extLst>
          </p:cNvPr>
          <p:cNvSpPr>
            <a:spLocks noGrp="1"/>
          </p:cNvSpPr>
          <p:nvPr>
            <p:ph type="title"/>
          </p:nvPr>
        </p:nvSpPr>
        <p:spPr>
          <a:xfrm>
            <a:off x="838200" y="365125"/>
            <a:ext cx="10515600" cy="10448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DB1FE0-782C-45BF-86A1-42F05502BACE}"/>
              </a:ext>
            </a:extLst>
          </p:cNvPr>
          <p:cNvSpPr>
            <a:spLocks noGrp="1"/>
          </p:cNvSpPr>
          <p:nvPr>
            <p:ph type="body" idx="1"/>
          </p:nvPr>
        </p:nvSpPr>
        <p:spPr>
          <a:xfrm>
            <a:off x="838200" y="1595886"/>
            <a:ext cx="10515600" cy="41654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2">
            <a:extLst>
              <a:ext uri="{FF2B5EF4-FFF2-40B4-BE49-F238E27FC236}">
                <a16:creationId xmlns:a16="http://schemas.microsoft.com/office/drawing/2014/main" id="{A95E9432-AA5B-4836-A556-37EAE36BD3F1}"/>
              </a:ext>
            </a:extLst>
          </p:cNvPr>
          <p:cNvSpPr txBox="1">
            <a:spLocks/>
          </p:cNvSpPr>
          <p:nvPr userDrawn="1"/>
        </p:nvSpPr>
        <p:spPr>
          <a:xfrm>
            <a:off x="4882356" y="6376432"/>
            <a:ext cx="2427288" cy="39165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5638C516-5C24-4BE3-AA27-1DA2F47B80BE}" type="slidenum">
              <a:rPr lang="en-US" sz="1400" smtClean="0"/>
              <a:pPr algn="ctr"/>
              <a:t>‹#›</a:t>
            </a:fld>
            <a:endParaRPr lang="en-US" sz="1400"/>
          </a:p>
        </p:txBody>
      </p:sp>
    </p:spTree>
    <p:extLst>
      <p:ext uri="{BB962C8B-B14F-4D97-AF65-F5344CB8AC3E}">
        <p14:creationId xmlns:p14="http://schemas.microsoft.com/office/powerpoint/2010/main" val="4116283865"/>
      </p:ext>
    </p:extLst>
  </p:cSld>
  <p:clrMap bg1="lt1" tx1="dk1" bg2="lt2" tx2="dk2" accent1="accent1" accent2="accent2" accent3="accent3" accent4="accent4" accent5="accent5" accent6="accent6" hlink="hlink" folHlink="folHlink"/>
  <p:sldLayoutIdLst>
    <p:sldLayoutId id="2147483650" r:id="rId1"/>
    <p:sldLayoutId id="2147483655" r:id="rId2"/>
  </p:sldLayoutIdLst>
  <p:hf hdr="0" ftr="0" dt="0"/>
  <p:txStyles>
    <p:title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eg"/><Relationship Id="rId7"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274A47-3406-4960-8732-403A3AEFE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355" y="265892"/>
            <a:ext cx="3908737" cy="867357"/>
          </a:xfrm>
          <a:prstGeom prst="rect">
            <a:avLst/>
          </a:prstGeom>
        </p:spPr>
      </p:pic>
      <p:sp>
        <p:nvSpPr>
          <p:cNvPr id="14" name="Rectangle 13">
            <a:extLst>
              <a:ext uri="{FF2B5EF4-FFF2-40B4-BE49-F238E27FC236}">
                <a16:creationId xmlns:a16="http://schemas.microsoft.com/office/drawing/2014/main" id="{D3A9CF49-DE26-41C5-AC4C-FEE771200F15}"/>
              </a:ext>
            </a:extLst>
          </p:cNvPr>
          <p:cNvSpPr/>
          <p:nvPr/>
        </p:nvSpPr>
        <p:spPr>
          <a:xfrm>
            <a:off x="-1" y="5996426"/>
            <a:ext cx="12192000" cy="162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BDAE584-86FE-4E8C-B0B7-332BB1028D2B}"/>
              </a:ext>
            </a:extLst>
          </p:cNvPr>
          <p:cNvSpPr/>
          <p:nvPr/>
        </p:nvSpPr>
        <p:spPr>
          <a:xfrm>
            <a:off x="0" y="6158429"/>
            <a:ext cx="12192000" cy="4627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5C36B8-832B-48C5-A041-EE557FF05434}"/>
              </a:ext>
            </a:extLst>
          </p:cNvPr>
          <p:cNvSpPr/>
          <p:nvPr/>
        </p:nvSpPr>
        <p:spPr>
          <a:xfrm>
            <a:off x="-1" y="6475797"/>
            <a:ext cx="12192000" cy="4627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5BF5C8F7-DE8F-4A2F-8C49-195B88A5FD77}"/>
              </a:ext>
            </a:extLst>
          </p:cNvPr>
          <p:cNvSpPr txBox="1">
            <a:spLocks/>
          </p:cNvSpPr>
          <p:nvPr/>
        </p:nvSpPr>
        <p:spPr>
          <a:xfrm>
            <a:off x="18041" y="1450617"/>
            <a:ext cx="12191999" cy="1309171"/>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Clr>
                <a:schemeClr val="accent2">
                  <a:lumMod val="50000"/>
                </a:schemeClr>
              </a:buClr>
              <a:buNone/>
              <a:defRPr/>
            </a:pPr>
            <a:r>
              <a:rPr lang="en-US" sz="2400" b="1" cap="small" dirty="0">
                <a:ea typeface="Cambria" panose="02040503050406030204" pitchFamily="18" charset="0"/>
              </a:rPr>
              <a:t>ISO-NE CONE and ORTP Analysis</a:t>
            </a:r>
          </a:p>
          <a:p>
            <a:pPr marL="0" indent="0" algn="ctr">
              <a:spcBef>
                <a:spcPts val="600"/>
              </a:spcBef>
              <a:spcAft>
                <a:spcPts val="600"/>
              </a:spcAft>
              <a:buClr>
                <a:schemeClr val="accent2">
                  <a:lumMod val="50000"/>
                </a:schemeClr>
              </a:buClr>
              <a:buNone/>
              <a:defRPr/>
            </a:pPr>
            <a:r>
              <a:rPr lang="en-US" sz="2000" cap="small" dirty="0">
                <a:ea typeface="Cambria" panose="02040503050406030204" pitchFamily="18" charset="0"/>
              </a:rPr>
              <a:t>May 12, 2020</a:t>
            </a:r>
          </a:p>
          <a:p>
            <a:pPr marL="0" indent="0" algn="ctr">
              <a:spcBef>
                <a:spcPts val="600"/>
              </a:spcBef>
              <a:buClr>
                <a:schemeClr val="accent2">
                  <a:lumMod val="50000"/>
                </a:schemeClr>
              </a:buClr>
              <a:buNone/>
              <a:defRPr/>
            </a:pPr>
            <a:endParaRPr lang="en-US" sz="900" cap="small" dirty="0">
              <a:ea typeface="Cambria" panose="02040503050406030204" pitchFamily="18" charset="0"/>
            </a:endParaRPr>
          </a:p>
          <a:p>
            <a:pPr marL="0" indent="0" algn="ctr">
              <a:spcBef>
                <a:spcPts val="600"/>
              </a:spcBef>
              <a:spcAft>
                <a:spcPts val="600"/>
              </a:spcAft>
              <a:buClr>
                <a:schemeClr val="accent2">
                  <a:lumMod val="50000"/>
                </a:schemeClr>
              </a:buClr>
              <a:buNone/>
              <a:defRPr/>
            </a:pPr>
            <a:r>
              <a:rPr lang="en-US" sz="1800" cap="small" dirty="0">
                <a:ea typeface="Cambria" panose="02040503050406030204" pitchFamily="18" charset="0"/>
              </a:rPr>
              <a:t>Danielle Powers</a:t>
            </a:r>
          </a:p>
          <a:p>
            <a:pPr marL="0" indent="0" algn="ctr">
              <a:spcBef>
                <a:spcPts val="600"/>
              </a:spcBef>
              <a:spcAft>
                <a:spcPts val="600"/>
              </a:spcAft>
              <a:buClr>
                <a:schemeClr val="accent2">
                  <a:lumMod val="50000"/>
                </a:schemeClr>
              </a:buClr>
              <a:buNone/>
              <a:defRPr/>
            </a:pPr>
            <a:r>
              <a:rPr lang="en-US" sz="1800" cap="small" dirty="0">
                <a:ea typeface="Cambria" panose="02040503050406030204" pitchFamily="18" charset="0"/>
              </a:rPr>
              <a:t>Meredith Stone</a:t>
            </a:r>
          </a:p>
          <a:p>
            <a:pPr marL="0" indent="0" algn="ctr">
              <a:spcBef>
                <a:spcPts val="600"/>
              </a:spcBef>
              <a:spcAft>
                <a:spcPts val="600"/>
              </a:spcAft>
              <a:buClr>
                <a:schemeClr val="accent2">
                  <a:lumMod val="50000"/>
                </a:schemeClr>
              </a:buClr>
              <a:buNone/>
              <a:defRPr/>
            </a:pPr>
            <a:r>
              <a:rPr lang="en-US" sz="1800" cap="small" dirty="0">
                <a:ea typeface="Cambria" panose="02040503050406030204" pitchFamily="18" charset="0"/>
              </a:rPr>
              <a:t>Keith Paul</a:t>
            </a:r>
          </a:p>
        </p:txBody>
      </p:sp>
      <p:pic>
        <p:nvPicPr>
          <p:cNvPr id="1026" name="Picture 2" descr="Onshore and Offshore Wind Farms: A Comparative Analysis">
            <a:extLst>
              <a:ext uri="{FF2B5EF4-FFF2-40B4-BE49-F238E27FC236}">
                <a16:creationId xmlns:a16="http://schemas.microsoft.com/office/drawing/2014/main" id="{C246E753-26CE-4D37-9666-BDBC6275AE7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60011" y="3747710"/>
            <a:ext cx="3862695" cy="19313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 up of a logo&#10;&#10;Description automatically generated">
            <a:extLst>
              <a:ext uri="{FF2B5EF4-FFF2-40B4-BE49-F238E27FC236}">
                <a16:creationId xmlns:a16="http://schemas.microsoft.com/office/drawing/2014/main" id="{78199423-A9D6-4B6D-AEB1-C1A54C60861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6972" y="343539"/>
            <a:ext cx="1484239" cy="1256694"/>
          </a:xfrm>
          <a:prstGeom prst="rect">
            <a:avLst/>
          </a:prstGeom>
        </p:spPr>
      </p:pic>
      <p:pic>
        <p:nvPicPr>
          <p:cNvPr id="3" name="Picture 2" descr="A ship in a body of water&#10;&#10;Description automatically generated">
            <a:extLst>
              <a:ext uri="{FF2B5EF4-FFF2-40B4-BE49-F238E27FC236}">
                <a16:creationId xmlns:a16="http://schemas.microsoft.com/office/drawing/2014/main" id="{E58AB298-9FBC-4938-9C32-8648033A5E0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56768" y="3747710"/>
            <a:ext cx="1345572" cy="1930179"/>
          </a:xfrm>
          <a:prstGeom prst="rect">
            <a:avLst/>
          </a:prstGeom>
        </p:spPr>
      </p:pic>
      <p:pic>
        <p:nvPicPr>
          <p:cNvPr id="5" name="Picture 4" descr="A bridge over a body of water&#10;&#10;Description automatically generated">
            <a:extLst>
              <a:ext uri="{FF2B5EF4-FFF2-40B4-BE49-F238E27FC236}">
                <a16:creationId xmlns:a16="http://schemas.microsoft.com/office/drawing/2014/main" id="{0FFBF116-1CD3-4EFF-9C0E-D2C5A90927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7339" y="3746541"/>
            <a:ext cx="2893405" cy="1931348"/>
          </a:xfrm>
          <a:prstGeom prst="rect">
            <a:avLst/>
          </a:prstGeom>
        </p:spPr>
      </p:pic>
      <p:pic>
        <p:nvPicPr>
          <p:cNvPr id="8" name="Picture 7" descr="A large body of water with a city in the background&#10;&#10;Description automatically generated">
            <a:extLst>
              <a:ext uri="{FF2B5EF4-FFF2-40B4-BE49-F238E27FC236}">
                <a16:creationId xmlns:a16="http://schemas.microsoft.com/office/drawing/2014/main" id="{BC9FAD6E-6E95-4703-8F5D-F5B999E4999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24368" y="3747710"/>
            <a:ext cx="2941093" cy="1930179"/>
          </a:xfrm>
          <a:prstGeom prst="rect">
            <a:avLst/>
          </a:prstGeom>
        </p:spPr>
      </p:pic>
      <p:pic>
        <p:nvPicPr>
          <p:cNvPr id="11" name="Picture 10" descr="A tree with a mountain in the background&#10;&#10;Description automatically generated">
            <a:extLst>
              <a:ext uri="{FF2B5EF4-FFF2-40B4-BE49-F238E27FC236}">
                <a16:creationId xmlns:a16="http://schemas.microsoft.com/office/drawing/2014/main" id="{360C8DD1-2991-4591-AD04-2D208FDF4C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2621" y="3746541"/>
            <a:ext cx="2888270" cy="1931348"/>
          </a:xfrm>
          <a:prstGeom prst="rect">
            <a:avLst/>
          </a:prstGeom>
        </p:spPr>
      </p:pic>
    </p:spTree>
    <p:extLst>
      <p:ext uri="{BB962C8B-B14F-4D97-AF65-F5344CB8AC3E}">
        <p14:creationId xmlns:p14="http://schemas.microsoft.com/office/powerpoint/2010/main" val="127361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8373678" cy="1325563"/>
          </a:xfrm>
        </p:spPr>
        <p:txBody>
          <a:bodyPr/>
          <a:lstStyle/>
          <a:p>
            <a:r>
              <a:rPr lang="en-US" sz="1500" dirty="0"/>
              <a:t>CONE Technology Scope and Selection Process:</a:t>
            </a:r>
            <a:br>
              <a:rPr lang="en-US" sz="1500" dirty="0"/>
            </a:br>
            <a:r>
              <a:rPr lang="en-US" dirty="0"/>
              <a:t>Turbine Technologies Being Considered for Further Evaluation</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690688"/>
            <a:ext cx="10515600" cy="4880156"/>
          </a:xfrm>
        </p:spPr>
        <p:txBody>
          <a:bodyPr>
            <a:normAutofit/>
          </a:bodyPr>
          <a:lstStyle/>
          <a:p>
            <a:pPr marL="57150" lvl="1" indent="0">
              <a:lnSpc>
                <a:spcPct val="134000"/>
              </a:lnSpc>
              <a:spcBef>
                <a:spcPts val="0"/>
              </a:spcBef>
              <a:buClr>
                <a:schemeClr val="accent6">
                  <a:lumMod val="50000"/>
                </a:schemeClr>
              </a:buClr>
              <a:buNone/>
            </a:pPr>
            <a:r>
              <a:rPr lang="en-US" sz="1600" dirty="0"/>
              <a:t>Simple cycle gas turbines</a:t>
            </a:r>
            <a:endParaRPr lang="en-US" sz="1800" dirty="0"/>
          </a:p>
          <a:p>
            <a:pPr marL="744485" lvl="1">
              <a:lnSpc>
                <a:spcPct val="124000"/>
              </a:lnSpc>
              <a:spcBef>
                <a:spcPts val="0"/>
              </a:spcBef>
              <a:spcAft>
                <a:spcPts val="600"/>
              </a:spcAft>
              <a:buClr>
                <a:schemeClr val="bg2">
                  <a:lumMod val="10000"/>
                </a:schemeClr>
              </a:buClr>
            </a:pPr>
            <a:r>
              <a:rPr lang="en-US" sz="1400" dirty="0"/>
              <a:t>Aeroderivative</a:t>
            </a:r>
          </a:p>
          <a:p>
            <a:pPr marL="744485" lvl="1">
              <a:lnSpc>
                <a:spcPct val="124000"/>
              </a:lnSpc>
              <a:spcBef>
                <a:spcPts val="0"/>
              </a:spcBef>
              <a:spcAft>
                <a:spcPts val="600"/>
              </a:spcAft>
              <a:buClr>
                <a:schemeClr val="bg2">
                  <a:lumMod val="10000"/>
                </a:schemeClr>
              </a:buClr>
            </a:pPr>
            <a:r>
              <a:rPr lang="en-US" sz="1400" dirty="0"/>
              <a:t>Frame Machines</a:t>
            </a:r>
          </a:p>
          <a:p>
            <a:pPr marL="57150" lvl="1" indent="0">
              <a:lnSpc>
                <a:spcPct val="134000"/>
              </a:lnSpc>
              <a:spcBef>
                <a:spcPts val="0"/>
              </a:spcBef>
              <a:buClr>
                <a:schemeClr val="accent6">
                  <a:lumMod val="50000"/>
                </a:schemeClr>
              </a:buClr>
              <a:buNone/>
            </a:pPr>
            <a:r>
              <a:rPr lang="en-US" sz="1600" dirty="0"/>
              <a:t>Combined cycle gas turbines</a:t>
            </a:r>
          </a:p>
          <a:p>
            <a:pPr marL="744485" lvl="1">
              <a:lnSpc>
                <a:spcPct val="134000"/>
              </a:lnSpc>
              <a:spcBef>
                <a:spcPts val="0"/>
              </a:spcBef>
              <a:spcAft>
                <a:spcPts val="600"/>
              </a:spcAft>
              <a:buClr>
                <a:schemeClr val="bg2">
                  <a:lumMod val="10000"/>
                </a:schemeClr>
              </a:buClr>
            </a:pPr>
            <a:r>
              <a:rPr lang="en-US" sz="1400" dirty="0"/>
              <a:t>Aeroderivative</a:t>
            </a:r>
          </a:p>
          <a:p>
            <a:pPr marL="744485" lvl="1">
              <a:lnSpc>
                <a:spcPct val="134000"/>
              </a:lnSpc>
              <a:spcBef>
                <a:spcPts val="0"/>
              </a:spcBef>
              <a:spcAft>
                <a:spcPts val="600"/>
              </a:spcAft>
              <a:buClr>
                <a:schemeClr val="bg2">
                  <a:lumMod val="10000"/>
                </a:schemeClr>
              </a:buClr>
            </a:pPr>
            <a:r>
              <a:rPr lang="en-US" sz="1400" dirty="0"/>
              <a:t>Frame Machines</a:t>
            </a:r>
          </a:p>
          <a:p>
            <a:pPr marL="744485" lvl="1">
              <a:lnSpc>
                <a:spcPct val="134000"/>
              </a:lnSpc>
              <a:spcBef>
                <a:spcPts val="0"/>
              </a:spcBef>
              <a:buClr>
                <a:schemeClr val="bg2">
                  <a:lumMod val="10000"/>
                </a:schemeClr>
              </a:buClr>
            </a:pPr>
            <a:r>
              <a:rPr lang="en-US" sz="1400" dirty="0"/>
              <a:t>Triple pressure steam cycle</a:t>
            </a:r>
          </a:p>
        </p:txBody>
      </p:sp>
      <p:grpSp>
        <p:nvGrpSpPr>
          <p:cNvPr id="2" name="Group 1">
            <a:extLst>
              <a:ext uri="{FF2B5EF4-FFF2-40B4-BE49-F238E27FC236}">
                <a16:creationId xmlns:a16="http://schemas.microsoft.com/office/drawing/2014/main" id="{07E85407-B29F-499C-9F73-4B28D8362ADA}"/>
              </a:ext>
            </a:extLst>
          </p:cNvPr>
          <p:cNvGrpSpPr/>
          <p:nvPr/>
        </p:nvGrpSpPr>
        <p:grpSpPr>
          <a:xfrm>
            <a:off x="5149516" y="1373053"/>
            <a:ext cx="5927783" cy="4252283"/>
            <a:chOff x="6019800" y="-164354"/>
            <a:chExt cx="6484845" cy="4487874"/>
          </a:xfrm>
        </p:grpSpPr>
        <p:pic>
          <p:nvPicPr>
            <p:cNvPr id="1026" name="Picture 2" descr="CPV Energy on Twitter: &quot;#DYK that the CPV Towantic Energy Center's ...">
              <a:extLst>
                <a:ext uri="{FF2B5EF4-FFF2-40B4-BE49-F238E27FC236}">
                  <a16:creationId xmlns:a16="http://schemas.microsoft.com/office/drawing/2014/main" id="{FB504BF6-6F98-4741-9E2E-575B6BBC0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4354"/>
              <a:ext cx="6408645" cy="4272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6C59F5-C0EA-44F7-8913-146EEDCEFA68}"/>
                </a:ext>
              </a:extLst>
            </p:cNvPr>
            <p:cNvSpPr txBox="1"/>
            <p:nvPr/>
          </p:nvSpPr>
          <p:spPr>
            <a:xfrm>
              <a:off x="6019800" y="4108076"/>
              <a:ext cx="882181" cy="215444"/>
            </a:xfrm>
            <a:prstGeom prst="rect">
              <a:avLst/>
            </a:prstGeom>
            <a:noFill/>
          </p:spPr>
          <p:txBody>
            <a:bodyPr wrap="square" rtlCol="0">
              <a:spAutoFit/>
            </a:bodyPr>
            <a:lstStyle/>
            <a:p>
              <a:r>
                <a:rPr lang="en-US" sz="800" dirty="0"/>
                <a:t>Reference: CPV</a:t>
              </a:r>
            </a:p>
          </p:txBody>
        </p:sp>
      </p:grpSp>
    </p:spTree>
    <p:extLst>
      <p:ext uri="{BB962C8B-B14F-4D97-AF65-F5344CB8AC3E}">
        <p14:creationId xmlns:p14="http://schemas.microsoft.com/office/powerpoint/2010/main" val="387333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CONE Technology Scope and Selection Process:</a:t>
            </a:r>
            <a:br>
              <a:rPr lang="en-US" sz="1500" dirty="0"/>
            </a:br>
            <a:r>
              <a:rPr lang="en-US" dirty="0"/>
              <a:t>Simple Cycle Gas Turbines</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472790"/>
            <a:ext cx="6922394" cy="4530725"/>
          </a:xfrm>
        </p:spPr>
        <p:txBody>
          <a:bodyPr>
            <a:noAutofit/>
          </a:bodyPr>
          <a:lstStyle/>
          <a:p>
            <a:pPr>
              <a:spcBef>
                <a:spcPts val="600"/>
              </a:spcBef>
              <a:spcAft>
                <a:spcPts val="300"/>
              </a:spcAft>
            </a:pPr>
            <a:r>
              <a:rPr lang="en-US" sz="1600" dirty="0" err="1"/>
              <a:t>Aeroderivatives</a:t>
            </a:r>
            <a:endParaRPr lang="en-US" sz="1600" dirty="0"/>
          </a:p>
          <a:p>
            <a:pPr lvl="1">
              <a:spcBef>
                <a:spcPts val="600"/>
              </a:spcBef>
            </a:pPr>
            <a:r>
              <a:rPr lang="en-US" sz="1400" dirty="0"/>
              <a:t>GE LM6000 PF+</a:t>
            </a:r>
          </a:p>
          <a:p>
            <a:pPr lvl="2"/>
            <a:r>
              <a:rPr lang="en-US" sz="1400" dirty="0"/>
              <a:t>Latest version of one of the most widely installed gas turbines in New England</a:t>
            </a:r>
          </a:p>
          <a:p>
            <a:pPr lvl="1"/>
            <a:r>
              <a:rPr lang="en-US" sz="1400" dirty="0"/>
              <a:t>LM2500 </a:t>
            </a:r>
          </a:p>
          <a:p>
            <a:pPr lvl="2"/>
            <a:r>
              <a:rPr lang="en-US" sz="1400" dirty="0"/>
              <a:t>High $/kW installed cost</a:t>
            </a:r>
          </a:p>
          <a:p>
            <a:pPr lvl="2"/>
            <a:r>
              <a:rPr lang="en-US" sz="1400" dirty="0"/>
              <a:t>Often utilized in CHP or industrial process applications</a:t>
            </a:r>
          </a:p>
          <a:p>
            <a:pPr lvl="1"/>
            <a:r>
              <a:rPr lang="en-US" sz="1400" dirty="0"/>
              <a:t>Siemens/Rolls Royce Trent</a:t>
            </a:r>
          </a:p>
          <a:p>
            <a:pPr lvl="2"/>
            <a:r>
              <a:rPr lang="en-US" sz="1400" dirty="0"/>
              <a:t>Viable competitor to LM6000 family</a:t>
            </a:r>
          </a:p>
          <a:p>
            <a:pPr lvl="1"/>
            <a:r>
              <a:rPr lang="en-US" sz="1400" dirty="0"/>
              <a:t>MHI Pratt &amp; Whitney FT8 </a:t>
            </a:r>
            <a:r>
              <a:rPr lang="en-US" sz="1400" dirty="0" err="1"/>
              <a:t>Swiftpac</a:t>
            </a:r>
            <a:endParaRPr lang="en-US" sz="1400" dirty="0"/>
          </a:p>
          <a:p>
            <a:pPr lvl="2"/>
            <a:r>
              <a:rPr lang="en-US" sz="1400" dirty="0"/>
              <a:t>Less efficient machine with small NE installed base</a:t>
            </a:r>
          </a:p>
          <a:p>
            <a:pPr lvl="1"/>
            <a:r>
              <a:rPr lang="en-US" sz="1400" dirty="0"/>
              <a:t>Siemens SGT 800</a:t>
            </a:r>
          </a:p>
          <a:p>
            <a:pPr lvl="2"/>
            <a:r>
              <a:rPr lang="en-US" sz="1400" dirty="0"/>
              <a:t>Efficient competitor to LM6000 and Trent with small installed base in NE</a:t>
            </a:r>
          </a:p>
          <a:p>
            <a:pPr lvl="1"/>
            <a:r>
              <a:rPr lang="en-US" sz="1400" dirty="0"/>
              <a:t>Solar Titan 250</a:t>
            </a:r>
          </a:p>
          <a:p>
            <a:pPr lvl="2"/>
            <a:r>
              <a:rPr lang="en-US" sz="1400" dirty="0"/>
              <a:t>Small machine with high heat rate and small installed base in NE</a:t>
            </a:r>
          </a:p>
          <a:p>
            <a:pPr lvl="1"/>
            <a:r>
              <a:rPr lang="en-US" sz="1400" dirty="0"/>
              <a:t>Other technology providers offer smaller machines or have small installed base in New England</a:t>
            </a:r>
          </a:p>
        </p:txBody>
      </p:sp>
      <p:grpSp>
        <p:nvGrpSpPr>
          <p:cNvPr id="2" name="Group 1">
            <a:extLst>
              <a:ext uri="{FF2B5EF4-FFF2-40B4-BE49-F238E27FC236}">
                <a16:creationId xmlns:a16="http://schemas.microsoft.com/office/drawing/2014/main" id="{FCDB8FDC-4A98-4018-BC9A-6877F3B7DDD8}"/>
              </a:ext>
            </a:extLst>
          </p:cNvPr>
          <p:cNvGrpSpPr/>
          <p:nvPr/>
        </p:nvGrpSpPr>
        <p:grpSpPr>
          <a:xfrm>
            <a:off x="7476371" y="1472790"/>
            <a:ext cx="4379202" cy="3970523"/>
            <a:chOff x="7678584" y="1755849"/>
            <a:chExt cx="3614830" cy="3117445"/>
          </a:xfrm>
        </p:grpSpPr>
        <p:pic>
          <p:nvPicPr>
            <p:cNvPr id="6" name="Picture 2">
              <a:extLst>
                <a:ext uri="{FF2B5EF4-FFF2-40B4-BE49-F238E27FC236}">
                  <a16:creationId xmlns:a16="http://schemas.microsoft.com/office/drawing/2014/main" id="{657C45DE-64C6-446C-8C43-BC0682445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536" y="1755849"/>
              <a:ext cx="3527878" cy="2991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9E24AD22-1F4B-4D4C-A485-AB0A5386DE3C}"/>
                </a:ext>
              </a:extLst>
            </p:cNvPr>
            <p:cNvSpPr txBox="1"/>
            <p:nvPr/>
          </p:nvSpPr>
          <p:spPr>
            <a:xfrm>
              <a:off x="7678584" y="4728304"/>
              <a:ext cx="1030110" cy="144990"/>
            </a:xfrm>
            <a:prstGeom prst="rect">
              <a:avLst/>
            </a:prstGeom>
            <a:noFill/>
          </p:spPr>
          <p:txBody>
            <a:bodyPr wrap="square" rtlCol="0">
              <a:spAutoFit/>
            </a:bodyPr>
            <a:lstStyle/>
            <a:p>
              <a:r>
                <a:rPr lang="en-US" sz="600" dirty="0"/>
                <a:t>Reference: Rolls Royce/Siemens</a:t>
              </a:r>
            </a:p>
          </p:txBody>
        </p:sp>
      </p:grpSp>
    </p:spTree>
    <p:extLst>
      <p:ext uri="{BB962C8B-B14F-4D97-AF65-F5344CB8AC3E}">
        <p14:creationId xmlns:p14="http://schemas.microsoft.com/office/powerpoint/2010/main" val="118125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5B46C2E-2513-4D66-9461-EF659B249A8D}"/>
              </a:ext>
            </a:extLst>
          </p:cNvPr>
          <p:cNvSpPr txBox="1">
            <a:spLocks/>
          </p:cNvSpPr>
          <p:nvPr/>
        </p:nvSpPr>
        <p:spPr>
          <a:xfrm>
            <a:off x="77781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dirty="0"/>
              <a:t>CONE Technology Scope and Selection Process:</a:t>
            </a:r>
            <a:r>
              <a:rPr lang="en-US" dirty="0"/>
              <a:t/>
            </a:r>
            <a:br>
              <a:rPr lang="en-US" dirty="0"/>
            </a:br>
            <a:r>
              <a:rPr lang="en-US" dirty="0"/>
              <a:t>Large Frame Simple &amp; Combined Cycle Gas Turbines</a:t>
            </a:r>
          </a:p>
        </p:txBody>
      </p:sp>
      <p:sp>
        <p:nvSpPr>
          <p:cNvPr id="9" name="Content Placeholder 3">
            <a:extLst>
              <a:ext uri="{FF2B5EF4-FFF2-40B4-BE49-F238E27FC236}">
                <a16:creationId xmlns:a16="http://schemas.microsoft.com/office/drawing/2014/main" id="{AF67EA22-E730-48DC-BF93-8BBBDCB5471B}"/>
              </a:ext>
            </a:extLst>
          </p:cNvPr>
          <p:cNvSpPr txBox="1">
            <a:spLocks/>
          </p:cNvSpPr>
          <p:nvPr/>
        </p:nvSpPr>
        <p:spPr>
          <a:xfrm>
            <a:off x="762000" y="1636712"/>
            <a:ext cx="5431410" cy="4902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1600" dirty="0"/>
              <a:t>Gas Turbines</a:t>
            </a:r>
          </a:p>
          <a:p>
            <a:pPr lvl="1"/>
            <a:r>
              <a:rPr lang="en-US" sz="1400" dirty="0"/>
              <a:t>In the middle of step-change improvement in technology</a:t>
            </a:r>
          </a:p>
          <a:p>
            <a:pPr lvl="1"/>
            <a:r>
              <a:rPr lang="en-US" sz="1400" dirty="0"/>
              <a:t>GE 7HA.03</a:t>
            </a:r>
          </a:p>
          <a:p>
            <a:pPr lvl="2"/>
            <a:r>
              <a:rPr lang="en-US" sz="1400" dirty="0"/>
              <a:t>GE’s largest capacity and most efficient air-cooled large frame machine</a:t>
            </a:r>
          </a:p>
          <a:p>
            <a:pPr lvl="2"/>
            <a:r>
              <a:rPr lang="en-US" sz="1400" dirty="0"/>
              <a:t>Currently scheduled to be next in GE test rig</a:t>
            </a:r>
          </a:p>
          <a:p>
            <a:pPr lvl="2"/>
            <a:r>
              <a:rPr lang="en-US" sz="1400" dirty="0"/>
              <a:t>Not yet in operation</a:t>
            </a:r>
          </a:p>
          <a:p>
            <a:pPr lvl="3"/>
            <a:r>
              <a:rPr lang="en-US" sz="1400" dirty="0"/>
              <a:t>GE Guaranteed performance</a:t>
            </a:r>
          </a:p>
          <a:p>
            <a:pPr marL="742950" lvl="1" indent="-285750"/>
            <a:r>
              <a:rPr lang="en-US" sz="1400" dirty="0"/>
              <a:t>GE 7HA.02</a:t>
            </a:r>
          </a:p>
          <a:p>
            <a:pPr marL="1200150" lvl="2" indent="-285750"/>
            <a:r>
              <a:rPr lang="en-US" sz="1400" dirty="0"/>
              <a:t>Largest and most efficient Gas Turbine offered by GE that is operating in New England</a:t>
            </a:r>
          </a:p>
          <a:p>
            <a:pPr marL="742950" lvl="1" indent="-285750"/>
            <a:r>
              <a:rPr lang="en-US" sz="1400" dirty="0"/>
              <a:t>GE 7HA.01</a:t>
            </a:r>
          </a:p>
          <a:p>
            <a:pPr lvl="2">
              <a:lnSpc>
                <a:spcPct val="110000"/>
              </a:lnSpc>
            </a:pPr>
            <a:r>
              <a:rPr lang="en-US" sz="1400" dirty="0"/>
              <a:t>Currently in operation in New England</a:t>
            </a:r>
          </a:p>
          <a:p>
            <a:pPr marL="742950" lvl="1" indent="-285750"/>
            <a:r>
              <a:rPr lang="en-US" sz="1400" dirty="0"/>
              <a:t>GE 7FA - .04 thru .06</a:t>
            </a:r>
          </a:p>
          <a:p>
            <a:pPr marL="1200150" lvl="2" indent="-285750"/>
            <a:r>
              <a:rPr lang="en-US" sz="1400" dirty="0"/>
              <a:t>Will continue to be offered for sale, but are smaller and less efficient than the 7HA.03-7HA.02 technology</a:t>
            </a:r>
          </a:p>
          <a:p>
            <a:pPr marL="742950" lvl="1" indent="-285750"/>
            <a:endParaRPr lang="en-US" sz="1200" dirty="0"/>
          </a:p>
          <a:p>
            <a:pPr lvl="2"/>
            <a:endParaRPr lang="en-US" sz="1600" dirty="0"/>
          </a:p>
        </p:txBody>
      </p:sp>
      <p:grpSp>
        <p:nvGrpSpPr>
          <p:cNvPr id="2" name="Group 1">
            <a:extLst>
              <a:ext uri="{FF2B5EF4-FFF2-40B4-BE49-F238E27FC236}">
                <a16:creationId xmlns:a16="http://schemas.microsoft.com/office/drawing/2014/main" id="{C5215D3E-87D9-4BF1-9939-7591FC82F56B}"/>
              </a:ext>
            </a:extLst>
          </p:cNvPr>
          <p:cNvGrpSpPr/>
          <p:nvPr/>
        </p:nvGrpSpPr>
        <p:grpSpPr>
          <a:xfrm>
            <a:off x="6096000" y="2301025"/>
            <a:ext cx="6143023" cy="2421194"/>
            <a:chOff x="6096000" y="1907499"/>
            <a:chExt cx="6143023" cy="2421194"/>
          </a:xfrm>
        </p:grpSpPr>
        <p:sp>
          <p:nvSpPr>
            <p:cNvPr id="5" name="TextBox 4"/>
            <p:cNvSpPr txBox="1"/>
            <p:nvPr/>
          </p:nvSpPr>
          <p:spPr>
            <a:xfrm>
              <a:off x="8745913" y="4144027"/>
              <a:ext cx="723900" cy="184666"/>
            </a:xfrm>
            <a:prstGeom prst="rect">
              <a:avLst/>
            </a:prstGeom>
            <a:noFill/>
          </p:spPr>
          <p:txBody>
            <a:bodyPr wrap="square" rtlCol="0">
              <a:spAutoFit/>
            </a:bodyPr>
            <a:lstStyle/>
            <a:p>
              <a:r>
                <a:rPr lang="en-US" sz="600" dirty="0"/>
                <a:t>Reference: GE</a:t>
              </a:r>
            </a:p>
          </p:txBody>
        </p:sp>
        <p:pic>
          <p:nvPicPr>
            <p:cNvPr id="7" name="Picture 6">
              <a:extLst>
                <a:ext uri="{FF2B5EF4-FFF2-40B4-BE49-F238E27FC236}">
                  <a16:creationId xmlns:a16="http://schemas.microsoft.com/office/drawing/2014/main" id="{14A75F80-EC33-477D-A1F0-ABF368CA0F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1907499"/>
              <a:ext cx="6143023" cy="2236528"/>
            </a:xfrm>
            <a:prstGeom prst="rect">
              <a:avLst/>
            </a:prstGeom>
          </p:spPr>
        </p:pic>
      </p:grpSp>
    </p:spTree>
    <p:extLst>
      <p:ext uri="{BB962C8B-B14F-4D97-AF65-F5344CB8AC3E}">
        <p14:creationId xmlns:p14="http://schemas.microsoft.com/office/powerpoint/2010/main" val="291547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29080" y="2053653"/>
            <a:ext cx="5473121" cy="3913514"/>
            <a:chOff x="5722394" y="1793130"/>
            <a:chExt cx="3303611" cy="2434936"/>
          </a:xfrm>
        </p:grpSpPr>
        <p:pic>
          <p:nvPicPr>
            <p:cNvPr id="8194" name="Picture 2" descr="http://www.mhi-global.com/discover/graph/feature/images/no164_pic07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394" y="1793130"/>
              <a:ext cx="3303611" cy="21969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8300" y="4007755"/>
              <a:ext cx="1447800" cy="220311"/>
            </a:xfrm>
            <a:prstGeom prst="rect">
              <a:avLst/>
            </a:prstGeom>
            <a:noFill/>
          </p:spPr>
          <p:txBody>
            <a:bodyPr wrap="square" rtlCol="0">
              <a:spAutoFit/>
            </a:bodyPr>
            <a:lstStyle/>
            <a:p>
              <a:r>
                <a:rPr lang="en-US" sz="600" dirty="0"/>
                <a:t>Reference: MHPS</a:t>
              </a:r>
            </a:p>
          </p:txBody>
        </p:sp>
      </p:grpSp>
      <p:sp>
        <p:nvSpPr>
          <p:cNvPr id="7" name="Content Placeholder 3">
            <a:extLst>
              <a:ext uri="{FF2B5EF4-FFF2-40B4-BE49-F238E27FC236}">
                <a16:creationId xmlns:a16="http://schemas.microsoft.com/office/drawing/2014/main" id="{58B82F35-02A7-4EF2-9BB0-FF2E073A0FB1}"/>
              </a:ext>
            </a:extLst>
          </p:cNvPr>
          <p:cNvSpPr txBox="1">
            <a:spLocks/>
          </p:cNvSpPr>
          <p:nvPr/>
        </p:nvSpPr>
        <p:spPr>
          <a:xfrm>
            <a:off x="682053" y="1636712"/>
            <a:ext cx="5605626" cy="5026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1600" dirty="0"/>
              <a:t>Gas Turbines</a:t>
            </a:r>
          </a:p>
          <a:p>
            <a:pPr lvl="1"/>
            <a:r>
              <a:rPr lang="en-US" sz="1400" dirty="0"/>
              <a:t>MHI M501JAC and J</a:t>
            </a:r>
          </a:p>
          <a:p>
            <a:pPr marL="1200150" lvl="2" indent="-285750"/>
            <a:r>
              <a:rPr lang="en-US" sz="1400" dirty="0"/>
              <a:t>M501JAC</a:t>
            </a:r>
          </a:p>
          <a:p>
            <a:pPr marL="1657350" lvl="3" indent="-285750"/>
            <a:r>
              <a:rPr lang="en-US" sz="1400" dirty="0"/>
              <a:t>Currently highest output and lowest heat rate available for a large frame gas turbine</a:t>
            </a:r>
            <a:endParaRPr lang="en-US" sz="1400" dirty="0">
              <a:highlight>
                <a:srgbClr val="FFFF00"/>
              </a:highlight>
            </a:endParaRPr>
          </a:p>
          <a:p>
            <a:pPr marL="1657350" lvl="3" indent="-285750"/>
            <a:r>
              <a:rPr lang="en-US" sz="1400" dirty="0"/>
              <a:t>Utilizes an external compressor to provide additional cooling air</a:t>
            </a:r>
          </a:p>
          <a:p>
            <a:pPr marL="1657350" lvl="3" indent="-285750"/>
            <a:r>
              <a:rPr lang="en-US" sz="1400" dirty="0"/>
              <a:t>Performance guaranteed by MHPS</a:t>
            </a:r>
          </a:p>
          <a:p>
            <a:pPr marL="1657350" lvl="3" indent="-285750"/>
            <a:r>
              <a:rPr lang="en-US" sz="1400" dirty="0"/>
              <a:t>Project currently under development in New England</a:t>
            </a:r>
          </a:p>
          <a:p>
            <a:pPr marL="1200150" lvl="2" indent="-285750"/>
            <a:r>
              <a:rPr lang="en-US" sz="1400" dirty="0"/>
              <a:t>M501J is a steam cooled large frame gas turbine</a:t>
            </a:r>
          </a:p>
          <a:p>
            <a:pPr marL="1657350" lvl="3" indent="-285750"/>
            <a:r>
              <a:rPr lang="en-US" sz="1400" dirty="0"/>
              <a:t>Slightly lower capacity than the M501JAC, but with equal heat rate</a:t>
            </a:r>
          </a:p>
          <a:p>
            <a:pPr lvl="1"/>
            <a:r>
              <a:rPr lang="en-US" sz="1400" dirty="0"/>
              <a:t>MHPS M501GAC</a:t>
            </a:r>
          </a:p>
          <a:p>
            <a:pPr lvl="2"/>
            <a:r>
              <a:rPr lang="en-US" sz="1400" dirty="0"/>
              <a:t>Air Cooled large frame gas turbine from previous generation technology</a:t>
            </a:r>
          </a:p>
          <a:p>
            <a:pPr lvl="2"/>
            <a:endParaRPr lang="en-US" sz="1500" dirty="0"/>
          </a:p>
          <a:p>
            <a:pPr lvl="2"/>
            <a:endParaRPr lang="en-US" sz="1600" dirty="0"/>
          </a:p>
        </p:txBody>
      </p:sp>
      <p:sp>
        <p:nvSpPr>
          <p:cNvPr id="12" name="Title 2">
            <a:extLst>
              <a:ext uri="{FF2B5EF4-FFF2-40B4-BE49-F238E27FC236}">
                <a16:creationId xmlns:a16="http://schemas.microsoft.com/office/drawing/2014/main" id="{C292CA38-69A2-48C4-A39F-28425EA1F482}"/>
              </a:ext>
            </a:extLst>
          </p:cNvPr>
          <p:cNvSpPr txBox="1">
            <a:spLocks/>
          </p:cNvSpPr>
          <p:nvPr/>
        </p:nvSpPr>
        <p:spPr>
          <a:xfrm>
            <a:off x="777816" y="365125"/>
            <a:ext cx="113167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dirty="0"/>
              <a:t>CONE Technology Scope and Selection Process:</a:t>
            </a:r>
            <a:r>
              <a:rPr lang="en-US" dirty="0"/>
              <a:t/>
            </a:r>
            <a:br>
              <a:rPr lang="en-US" dirty="0"/>
            </a:br>
            <a:r>
              <a:rPr lang="en-US" dirty="0"/>
              <a:t>Large Frame Simple &amp; Combined Cycle Gas Turbines (cont.)</a:t>
            </a:r>
          </a:p>
        </p:txBody>
      </p:sp>
    </p:spTree>
    <p:extLst>
      <p:ext uri="{BB962C8B-B14F-4D97-AF65-F5344CB8AC3E}">
        <p14:creationId xmlns:p14="http://schemas.microsoft.com/office/powerpoint/2010/main" val="390851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663DDAFF-FE75-47F0-A02F-9529DA6584D0}"/>
              </a:ext>
            </a:extLst>
          </p:cNvPr>
          <p:cNvSpPr txBox="1">
            <a:spLocks/>
          </p:cNvSpPr>
          <p:nvPr/>
        </p:nvSpPr>
        <p:spPr>
          <a:xfrm>
            <a:off x="762000" y="1636712"/>
            <a:ext cx="6015871" cy="4902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1600" dirty="0"/>
              <a:t>Gas Turbines</a:t>
            </a:r>
          </a:p>
          <a:p>
            <a:pPr lvl="1" indent="-285750"/>
            <a:r>
              <a:rPr lang="en-US" sz="1400" dirty="0"/>
              <a:t>Siemens SGT6-9000HL</a:t>
            </a:r>
          </a:p>
          <a:p>
            <a:pPr marL="1143000" lvl="3" indent="-285750"/>
            <a:r>
              <a:rPr lang="en-US" sz="1400" dirty="0"/>
              <a:t>Highest Output and lowest heat rate available for a Siemens Frame Gas Turbine as of April 2020, but not yet in operation.</a:t>
            </a:r>
          </a:p>
          <a:p>
            <a:pPr lvl="1" indent="-285750"/>
            <a:r>
              <a:rPr lang="en-US" sz="1400" dirty="0"/>
              <a:t>Siemens SGT6-8000H</a:t>
            </a:r>
          </a:p>
          <a:p>
            <a:pPr marL="1143000" lvl="3" indent="-285750"/>
            <a:r>
              <a:rPr lang="en-US" sz="1400" dirty="0"/>
              <a:t>Large installed base for large frame gas turbines</a:t>
            </a:r>
          </a:p>
          <a:p>
            <a:pPr marL="1143000" lvl="3" indent="-285750"/>
            <a:r>
              <a:rPr lang="en-US" sz="1400" dirty="0"/>
              <a:t>Smaller and less efficient than GE’s or MHPS’s latest technology machines</a:t>
            </a:r>
          </a:p>
          <a:p>
            <a:pPr marL="685800" lvl="2" indent="-285750"/>
            <a:r>
              <a:rPr lang="en-US" sz="1400" dirty="0"/>
              <a:t>Other OEM frame machines available</a:t>
            </a:r>
          </a:p>
          <a:p>
            <a:pPr marL="1143000" lvl="3" indent="-285750"/>
            <a:r>
              <a:rPr lang="en-US" sz="1400" dirty="0"/>
              <a:t>Heat Rate worse than larger frame machines, driving installed $/kW costs higher.</a:t>
            </a:r>
          </a:p>
          <a:p>
            <a:pPr marL="1143000" lvl="3" indent="-285750"/>
            <a:r>
              <a:rPr lang="en-US" sz="1400" dirty="0"/>
              <a:t>Smaller, more expensive from an installed $/kW perspective, </a:t>
            </a:r>
          </a:p>
          <a:p>
            <a:pPr marL="1143000" lvl="3" indent="-285750"/>
            <a:r>
              <a:rPr lang="en-US" sz="1400" dirty="0"/>
              <a:t>Small installed base in United States, and New England in particular. </a:t>
            </a:r>
          </a:p>
        </p:txBody>
      </p:sp>
      <p:sp>
        <p:nvSpPr>
          <p:cNvPr id="11" name="Title 2">
            <a:extLst>
              <a:ext uri="{FF2B5EF4-FFF2-40B4-BE49-F238E27FC236}">
                <a16:creationId xmlns:a16="http://schemas.microsoft.com/office/drawing/2014/main" id="{81B49E9B-E213-4F71-836C-80274DDFA097}"/>
              </a:ext>
            </a:extLst>
          </p:cNvPr>
          <p:cNvSpPr txBox="1">
            <a:spLocks/>
          </p:cNvSpPr>
          <p:nvPr/>
        </p:nvSpPr>
        <p:spPr>
          <a:xfrm>
            <a:off x="777816" y="365125"/>
            <a:ext cx="113261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sz="1500" dirty="0"/>
              <a:t>CONE Technology Scope and Selection Process:</a:t>
            </a:r>
            <a:br>
              <a:rPr lang="en-US" sz="1500" dirty="0"/>
            </a:br>
            <a:r>
              <a:rPr lang="en-US" dirty="0"/>
              <a:t>Large Frame Simple &amp; Combined Cycle Gas Turbines (cont.)</a:t>
            </a:r>
          </a:p>
        </p:txBody>
      </p:sp>
      <p:grpSp>
        <p:nvGrpSpPr>
          <p:cNvPr id="2" name="Group 1">
            <a:extLst>
              <a:ext uri="{FF2B5EF4-FFF2-40B4-BE49-F238E27FC236}">
                <a16:creationId xmlns:a16="http://schemas.microsoft.com/office/drawing/2014/main" id="{2198B4C7-DE86-4EE7-AE45-FD0A28F8F983}"/>
              </a:ext>
            </a:extLst>
          </p:cNvPr>
          <p:cNvGrpSpPr/>
          <p:nvPr/>
        </p:nvGrpSpPr>
        <p:grpSpPr>
          <a:xfrm>
            <a:off x="6777871" y="1625867"/>
            <a:ext cx="5109352" cy="4113696"/>
            <a:chOff x="7030147" y="1918187"/>
            <a:chExt cx="4553513" cy="3577605"/>
          </a:xfrm>
        </p:grpSpPr>
        <p:pic>
          <p:nvPicPr>
            <p:cNvPr id="7" name="Picture 2" descr="https://www.tum.de/typo3temp/_processed_/csm_Gasturbine_SGT5_900_ead8fedae5.jpg">
              <a:extLst>
                <a:ext uri="{FF2B5EF4-FFF2-40B4-BE49-F238E27FC236}">
                  <a16:creationId xmlns:a16="http://schemas.microsoft.com/office/drawing/2014/main" id="{B365A697-E1C8-4BE2-8BAC-02D13DEF6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3854" y="1918187"/>
              <a:ext cx="4469806" cy="33523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BAFA72-D75C-4182-AFD9-1F2CD16823EB}"/>
                </a:ext>
              </a:extLst>
            </p:cNvPr>
            <p:cNvSpPr txBox="1"/>
            <p:nvPr/>
          </p:nvSpPr>
          <p:spPr>
            <a:xfrm>
              <a:off x="7030147" y="5311126"/>
              <a:ext cx="1658717" cy="184666"/>
            </a:xfrm>
            <a:prstGeom prst="rect">
              <a:avLst/>
            </a:prstGeom>
            <a:noFill/>
          </p:spPr>
          <p:txBody>
            <a:bodyPr wrap="square" rtlCol="0">
              <a:spAutoFit/>
            </a:bodyPr>
            <a:lstStyle/>
            <a:p>
              <a:r>
                <a:rPr lang="en-US" sz="600" dirty="0"/>
                <a:t>Reference: Siemens</a:t>
              </a:r>
            </a:p>
          </p:txBody>
        </p:sp>
      </p:grpSp>
    </p:spTree>
    <p:extLst>
      <p:ext uri="{BB962C8B-B14F-4D97-AF65-F5344CB8AC3E}">
        <p14:creationId xmlns:p14="http://schemas.microsoft.com/office/powerpoint/2010/main" val="346366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4294967295"/>
          </p:nvPr>
        </p:nvSpPr>
        <p:spPr>
          <a:xfrm>
            <a:off x="0" y="3205162"/>
            <a:ext cx="12192000" cy="1096674"/>
          </a:xfrm>
        </p:spPr>
        <p:txBody>
          <a:bodyPr>
            <a:normAutofit/>
          </a:bodyPr>
          <a:lstStyle/>
          <a:p>
            <a:pPr marL="0" indent="0" algn="ctr">
              <a:buNone/>
            </a:pPr>
            <a:r>
              <a:rPr lang="en-US" sz="4000" b="1">
                <a:latin typeface="Century Gothic" panose="020B0502020202020204" pitchFamily="34" charset="0"/>
              </a:rPr>
              <a:t>Questions</a:t>
            </a:r>
          </a:p>
        </p:txBody>
      </p:sp>
    </p:spTree>
    <p:extLst>
      <p:ext uri="{BB962C8B-B14F-4D97-AF65-F5344CB8AC3E}">
        <p14:creationId xmlns:p14="http://schemas.microsoft.com/office/powerpoint/2010/main" val="231177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4294967295"/>
          </p:nvPr>
        </p:nvSpPr>
        <p:spPr>
          <a:xfrm>
            <a:off x="665018" y="3072245"/>
            <a:ext cx="9677400" cy="1028700"/>
          </a:xfrm>
        </p:spPr>
        <p:txBody>
          <a:bodyPr>
            <a:noAutofit/>
          </a:bodyPr>
          <a:lstStyle/>
          <a:p>
            <a:pPr marL="0" indent="0">
              <a:buNone/>
            </a:pPr>
            <a:r>
              <a:rPr lang="en-US" sz="4000">
                <a:latin typeface="Century Gothic" panose="020B0502020202020204" pitchFamily="34" charset="0"/>
              </a:rPr>
              <a:t>ORTP Technology Scope and </a:t>
            </a:r>
          </a:p>
          <a:p>
            <a:pPr marL="0" indent="0">
              <a:buNone/>
            </a:pPr>
            <a:r>
              <a:rPr lang="en-US" sz="4000">
                <a:latin typeface="Century Gothic" panose="020B0502020202020204" pitchFamily="34" charset="0"/>
              </a:rPr>
              <a:t>Selection Process</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6997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Overview &amp; Purpose:</a:t>
            </a:r>
            <a:br>
              <a:rPr lang="en-US" sz="1500" dirty="0"/>
            </a:br>
            <a:r>
              <a:rPr lang="en-US" dirty="0"/>
              <a:t>ORTP Recalculation</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593670"/>
            <a:ext cx="10515600" cy="4880156"/>
          </a:xfrm>
        </p:spPr>
        <p:txBody>
          <a:bodyPr>
            <a:normAutofit/>
          </a:bodyPr>
          <a:lstStyle/>
          <a:p>
            <a:pPr marL="0" indent="0">
              <a:buNone/>
            </a:pPr>
            <a:r>
              <a:rPr lang="en-US" sz="1600" b="1" kern="100" dirty="0"/>
              <a:t>ORTP Technology Screening Criteria:</a:t>
            </a:r>
          </a:p>
        </p:txBody>
      </p:sp>
      <p:graphicFrame>
        <p:nvGraphicFramePr>
          <p:cNvPr id="5" name="Table 4">
            <a:extLst>
              <a:ext uri="{FF2B5EF4-FFF2-40B4-BE49-F238E27FC236}">
                <a16:creationId xmlns:a16="http://schemas.microsoft.com/office/drawing/2014/main" id="{6F49BF3F-C880-47DA-AA95-0C0A61EF08E7}"/>
              </a:ext>
            </a:extLst>
          </p:cNvPr>
          <p:cNvGraphicFramePr>
            <a:graphicFrameLocks noGrp="1"/>
          </p:cNvGraphicFramePr>
          <p:nvPr>
            <p:extLst>
              <p:ext uri="{D42A27DB-BD31-4B8C-83A1-F6EECF244321}">
                <p14:modId xmlns:p14="http://schemas.microsoft.com/office/powerpoint/2010/main" val="1278852865"/>
              </p:ext>
            </p:extLst>
          </p:nvPr>
        </p:nvGraphicFramePr>
        <p:xfrm>
          <a:off x="1209724" y="2268220"/>
          <a:ext cx="9045900" cy="2153920"/>
        </p:xfrm>
        <a:graphic>
          <a:graphicData uri="http://schemas.openxmlformats.org/drawingml/2006/table">
            <a:tbl>
              <a:tblPr firstRow="1" bandRow="1">
                <a:tableStyleId>{5C22544A-7EE6-4342-B048-85BDC9FD1C3A}</a:tableStyleId>
              </a:tblPr>
              <a:tblGrid>
                <a:gridCol w="2860252">
                  <a:extLst>
                    <a:ext uri="{9D8B030D-6E8A-4147-A177-3AD203B41FA5}">
                      <a16:colId xmlns:a16="http://schemas.microsoft.com/office/drawing/2014/main" val="3820422907"/>
                    </a:ext>
                  </a:extLst>
                </a:gridCol>
                <a:gridCol w="3325906">
                  <a:extLst>
                    <a:ext uri="{9D8B030D-6E8A-4147-A177-3AD203B41FA5}">
                      <a16:colId xmlns:a16="http://schemas.microsoft.com/office/drawing/2014/main" val="2447547542"/>
                    </a:ext>
                  </a:extLst>
                </a:gridCol>
                <a:gridCol w="2859742">
                  <a:extLst>
                    <a:ext uri="{9D8B030D-6E8A-4147-A177-3AD203B41FA5}">
                      <a16:colId xmlns:a16="http://schemas.microsoft.com/office/drawing/2014/main" val="2442044632"/>
                    </a:ext>
                  </a:extLst>
                </a:gridCol>
              </a:tblGrid>
              <a:tr h="370840">
                <a:tc>
                  <a:txBody>
                    <a:bodyPr/>
                    <a:lstStyle/>
                    <a:p>
                      <a:r>
                        <a:rPr lang="en-US" sz="1200" baseline="0" dirty="0">
                          <a:solidFill>
                            <a:schemeClr val="tx1"/>
                          </a:solidFill>
                          <a:latin typeface="Cambria" panose="02040503050406030204" pitchFamily="18" charset="0"/>
                          <a:ea typeface="Cambria" panose="02040503050406030204" pitchFamily="18" charset="0"/>
                        </a:rPr>
                        <a:t>Screening Criteria</a:t>
                      </a:r>
                      <a:endParaRPr lang="en-US" sz="1200" baseline="30000" dirty="0">
                        <a:solidFill>
                          <a:schemeClr val="tx1"/>
                        </a:solidFill>
                        <a:latin typeface="Cambria" panose="02040503050406030204" pitchFamily="18" charset="0"/>
                        <a:ea typeface="Cambria" panose="02040503050406030204" pitchFamily="18" charset="0"/>
                      </a:endParaRPr>
                    </a:p>
                  </a:txBody>
                  <a:tcPr/>
                </a:tc>
                <a:tc>
                  <a:txBody>
                    <a:bodyPr/>
                    <a:lstStyle/>
                    <a:p>
                      <a:r>
                        <a:rPr lang="en-US" sz="1200" baseline="0" dirty="0">
                          <a:solidFill>
                            <a:schemeClr val="tx1"/>
                          </a:solidFill>
                          <a:latin typeface="Cambria" panose="02040503050406030204" pitchFamily="18" charset="0"/>
                          <a:ea typeface="Cambria" panose="02040503050406030204" pitchFamily="18" charset="0"/>
                        </a:rPr>
                        <a:t>Application</a:t>
                      </a:r>
                    </a:p>
                  </a:txBody>
                  <a:tcPr/>
                </a:tc>
                <a:tc>
                  <a:txBody>
                    <a:bodyPr/>
                    <a:lstStyle/>
                    <a:p>
                      <a:r>
                        <a:rPr lang="en-US" sz="1200" baseline="0" dirty="0">
                          <a:solidFill>
                            <a:schemeClr val="tx1"/>
                          </a:solidFill>
                          <a:latin typeface="Cambria" panose="02040503050406030204" pitchFamily="18" charset="0"/>
                          <a:ea typeface="Cambria" panose="02040503050406030204" pitchFamily="18" charset="0"/>
                        </a:rPr>
                        <a:t>FERC Approval</a:t>
                      </a:r>
                    </a:p>
                  </a:txBody>
                  <a:tcPr/>
                </a:tc>
                <a:extLst>
                  <a:ext uri="{0D108BD9-81ED-4DB2-BD59-A6C34878D82A}">
                    <a16:rowId xmlns:a16="http://schemas.microsoft.com/office/drawing/2014/main" val="2479423510"/>
                  </a:ext>
                </a:extLst>
              </a:tr>
              <a:tr h="26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00" dirty="0">
                          <a:solidFill>
                            <a:schemeClr val="dk1"/>
                          </a:solidFill>
                          <a:latin typeface="Cambria" panose="02040503050406030204" pitchFamily="18" charset="0"/>
                          <a:ea typeface="Cambria" panose="02040503050406030204" pitchFamily="18" charset="0"/>
                          <a:cs typeface="+mn-cs"/>
                        </a:rPr>
                        <a:t>Represent technologies that have been installed in the region and participated in recent FCAs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00">
                          <a:solidFill>
                            <a:schemeClr val="dk1"/>
                          </a:solidFill>
                          <a:latin typeface="Cambria" panose="02040503050406030204" pitchFamily="18" charset="0"/>
                          <a:ea typeface="Cambria" panose="02040503050406030204" pitchFamily="18" charset="0"/>
                          <a:cs typeface="+mn-cs"/>
                        </a:rPr>
                        <a:t>Technologies have </a:t>
                      </a:r>
                      <a:r>
                        <a:rPr lang="en-US" sz="1100" kern="100" dirty="0">
                          <a:solidFill>
                            <a:schemeClr val="dk1"/>
                          </a:solidFill>
                          <a:latin typeface="Cambria" panose="02040503050406030204" pitchFamily="18" charset="0"/>
                          <a:ea typeface="Cambria" panose="02040503050406030204" pitchFamily="18" charset="0"/>
                          <a:cs typeface="+mn-cs"/>
                        </a:rPr>
                        <a:t>participated in recent FCAs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00" dirty="0">
                          <a:solidFill>
                            <a:schemeClr val="dk1"/>
                          </a:solidFill>
                          <a:latin typeface="Cambria" panose="02040503050406030204" pitchFamily="18" charset="0"/>
                          <a:ea typeface="Cambria" panose="02040503050406030204" pitchFamily="18" charset="0"/>
                          <a:cs typeface="+mn-cs"/>
                        </a:rPr>
                        <a:t>Consistent with 2017 FERC approval of CONE/ORTP Recalculation: ER17-795-000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00" dirty="0">
                        <a:solidFill>
                          <a:schemeClr val="dk1"/>
                        </a:solidFill>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3000892"/>
                  </a:ext>
                </a:extLst>
              </a:tr>
              <a:tr h="370840">
                <a:tc>
                  <a:txBody>
                    <a:bodyPr/>
                    <a:lstStyle/>
                    <a:p>
                      <a:pPr marL="0" indent="-285750" algn="l" defTabSz="914400" rtl="0" eaLnBrk="1" latinLnBrk="0" hangingPunct="1"/>
                      <a:r>
                        <a:rPr lang="en-US" sz="1100" kern="1200" dirty="0">
                          <a:solidFill>
                            <a:schemeClr val="dk1"/>
                          </a:solidFill>
                          <a:latin typeface="Cambria" panose="02040503050406030204" pitchFamily="18" charset="0"/>
                          <a:ea typeface="Cambria" panose="02040503050406030204" pitchFamily="18" charset="0"/>
                          <a:cs typeface="+mn-cs"/>
                        </a:rPr>
                        <a:t>Have reliable cost information available to calculate an ORTP using a full “bottom-up” analytical approach</a:t>
                      </a:r>
                    </a:p>
                    <a:p>
                      <a:endParaRPr lang="en-US" sz="1100" dirty="0">
                        <a:latin typeface="Cambria" panose="02040503050406030204" pitchFamily="18" charset="0"/>
                        <a:ea typeface="Cambria" panose="02040503050406030204" pitchFamily="18" charset="0"/>
                      </a:endParaRPr>
                    </a:p>
                  </a:txBody>
                  <a:tcPr/>
                </a:tc>
                <a:tc>
                  <a:txBody>
                    <a:bodyPr/>
                    <a:lstStyle/>
                    <a:p>
                      <a:r>
                        <a:rPr lang="en-US" sz="1100" dirty="0">
                          <a:latin typeface="Cambria" panose="02040503050406030204" pitchFamily="18" charset="0"/>
                          <a:ea typeface="Cambria" panose="02040503050406030204" pitchFamily="18" charset="0"/>
                        </a:rPr>
                        <a:t>Demonstrated</a:t>
                      </a:r>
                      <a:r>
                        <a:rPr lang="en-US" sz="1100" kern="100" dirty="0">
                          <a:solidFill>
                            <a:schemeClr val="dk1"/>
                          </a:solidFill>
                          <a:latin typeface="Cambria" panose="02040503050406030204" pitchFamily="18" charset="0"/>
                          <a:ea typeface="Cambria" panose="02040503050406030204" pitchFamily="18" charset="0"/>
                          <a:cs typeface="+mn-cs"/>
                        </a:rPr>
                        <a:t> interest by developers such that capital costs and E&amp;AS revenues can be estimated with a high level of certainty</a:t>
                      </a:r>
                      <a:endParaRPr lang="en-US" sz="11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mbria" panose="02040503050406030204" pitchFamily="18" charset="0"/>
                          <a:ea typeface="Cambria" panose="02040503050406030204" pitchFamily="18" charset="0"/>
                        </a:rPr>
                        <a:t>Consistent with 2017 FERC approval of CONE/ORTP Recalculation: ER17-795-000</a:t>
                      </a:r>
                    </a:p>
                    <a:p>
                      <a:endParaRPr lang="en-US" sz="1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535206722"/>
                  </a:ext>
                </a:extLst>
              </a:tr>
              <a:tr h="370840">
                <a:tc>
                  <a:txBody>
                    <a:bodyPr/>
                    <a:lstStyle/>
                    <a:p>
                      <a:pPr marL="0" indent="-285750" algn="l" defTabSz="914400" rtl="0" eaLnBrk="1" latinLnBrk="0" hangingPunct="1"/>
                      <a:r>
                        <a:rPr lang="en-US" sz="1100" kern="1200" dirty="0">
                          <a:solidFill>
                            <a:schemeClr val="dk1"/>
                          </a:solidFill>
                          <a:latin typeface="Cambria" panose="02040503050406030204" pitchFamily="18" charset="0"/>
                          <a:ea typeface="Cambria" panose="02040503050406030204" pitchFamily="18" charset="0"/>
                          <a:cs typeface="+mn-cs"/>
                        </a:rPr>
                        <a:t>Have a first-year revenue requirement below the FCA starting price</a:t>
                      </a:r>
                    </a:p>
                  </a:txBody>
                  <a:tcPr/>
                </a:tc>
                <a:tc>
                  <a:txBody>
                    <a:bodyPr/>
                    <a:lstStyle/>
                    <a:p>
                      <a:r>
                        <a:rPr lang="en-US" sz="1100" dirty="0">
                          <a:latin typeface="Cambria" panose="02040503050406030204" pitchFamily="18" charset="0"/>
                          <a:ea typeface="Cambria" panose="02040503050406030204" pitchFamily="18" charset="0"/>
                        </a:rPr>
                        <a:t>The levelized revenue requirement is below the expected auction starting price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00" dirty="0">
                          <a:solidFill>
                            <a:schemeClr val="dk1"/>
                          </a:solidFill>
                          <a:latin typeface="Cambria" panose="02040503050406030204" pitchFamily="18" charset="0"/>
                          <a:ea typeface="Cambria" panose="02040503050406030204" pitchFamily="18" charset="0"/>
                          <a:cs typeface="+mn-cs"/>
                        </a:rPr>
                        <a:t>Consistent with 2017 FERC approval of CONE/ORTP Recalculation: ER17-795-000</a:t>
                      </a:r>
                    </a:p>
                  </a:txBody>
                  <a:tcPr/>
                </a:tc>
                <a:extLst>
                  <a:ext uri="{0D108BD9-81ED-4DB2-BD59-A6C34878D82A}">
                    <a16:rowId xmlns:a16="http://schemas.microsoft.com/office/drawing/2014/main" val="2722740580"/>
                  </a:ext>
                </a:extLst>
              </a:tr>
            </a:tbl>
          </a:graphicData>
        </a:graphic>
      </p:graphicFrame>
    </p:spTree>
    <p:extLst>
      <p:ext uri="{BB962C8B-B14F-4D97-AF65-F5344CB8AC3E}">
        <p14:creationId xmlns:p14="http://schemas.microsoft.com/office/powerpoint/2010/main" val="397264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ORTP Technology Scope and Selection Process:</a:t>
            </a:r>
            <a:br>
              <a:rPr lang="en-US" sz="1500" dirty="0"/>
            </a:br>
            <a:r>
              <a:rPr lang="en-US" dirty="0"/>
              <a:t>Approach to Technology Selection</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485417"/>
            <a:ext cx="9537759" cy="4540250"/>
          </a:xfrm>
        </p:spPr>
        <p:txBody>
          <a:bodyPr>
            <a:noAutofit/>
          </a:bodyPr>
          <a:lstStyle/>
          <a:p>
            <a:pPr marL="457200" lvl="2" indent="0">
              <a:lnSpc>
                <a:spcPct val="134000"/>
              </a:lnSpc>
              <a:spcBef>
                <a:spcPts val="0"/>
              </a:spcBef>
              <a:buNone/>
            </a:pPr>
            <a:endParaRPr lang="en-US" sz="1400" dirty="0"/>
          </a:p>
          <a:p>
            <a:pPr marL="685800" lvl="2">
              <a:lnSpc>
                <a:spcPct val="134000"/>
              </a:lnSpc>
              <a:spcBef>
                <a:spcPts val="0"/>
              </a:spcBef>
            </a:pPr>
            <a:endParaRPr lang="en-US" sz="1400" dirty="0"/>
          </a:p>
          <a:p>
            <a:pPr marL="685800" lvl="2">
              <a:lnSpc>
                <a:spcPct val="134000"/>
              </a:lnSpc>
              <a:spcBef>
                <a:spcPts val="0"/>
              </a:spcBef>
            </a:pPr>
            <a:endParaRPr lang="en-US" sz="1400" dirty="0"/>
          </a:p>
        </p:txBody>
      </p:sp>
      <p:graphicFrame>
        <p:nvGraphicFramePr>
          <p:cNvPr id="5" name="Table 5">
            <a:extLst>
              <a:ext uri="{FF2B5EF4-FFF2-40B4-BE49-F238E27FC236}">
                <a16:creationId xmlns:a16="http://schemas.microsoft.com/office/drawing/2014/main" id="{672315F4-D598-484F-AA1A-EC0668C6DE32}"/>
              </a:ext>
            </a:extLst>
          </p:cNvPr>
          <p:cNvGraphicFramePr>
            <a:graphicFrameLocks noGrp="1"/>
          </p:cNvGraphicFramePr>
          <p:nvPr>
            <p:extLst>
              <p:ext uri="{D42A27DB-BD31-4B8C-83A1-F6EECF244321}">
                <p14:modId xmlns:p14="http://schemas.microsoft.com/office/powerpoint/2010/main" val="4018104199"/>
              </p:ext>
            </p:extLst>
          </p:nvPr>
        </p:nvGraphicFramePr>
        <p:xfrm>
          <a:off x="1593240" y="1833757"/>
          <a:ext cx="8937106" cy="3169920"/>
        </p:xfrm>
        <a:graphic>
          <a:graphicData uri="http://schemas.openxmlformats.org/drawingml/2006/table">
            <a:tbl>
              <a:tblPr firstRow="1" bandRow="1">
                <a:tableStyleId>{5C22544A-7EE6-4342-B048-85BDC9FD1C3A}</a:tableStyleId>
              </a:tblPr>
              <a:tblGrid>
                <a:gridCol w="3106507">
                  <a:extLst>
                    <a:ext uri="{9D8B030D-6E8A-4147-A177-3AD203B41FA5}">
                      <a16:colId xmlns:a16="http://schemas.microsoft.com/office/drawing/2014/main" val="3995743325"/>
                    </a:ext>
                  </a:extLst>
                </a:gridCol>
                <a:gridCol w="3028353">
                  <a:extLst>
                    <a:ext uri="{9D8B030D-6E8A-4147-A177-3AD203B41FA5}">
                      <a16:colId xmlns:a16="http://schemas.microsoft.com/office/drawing/2014/main" val="1975824103"/>
                    </a:ext>
                  </a:extLst>
                </a:gridCol>
                <a:gridCol w="2802246">
                  <a:extLst>
                    <a:ext uri="{9D8B030D-6E8A-4147-A177-3AD203B41FA5}">
                      <a16:colId xmlns:a16="http://schemas.microsoft.com/office/drawing/2014/main" val="3129494625"/>
                    </a:ext>
                  </a:extLst>
                </a:gridCol>
              </a:tblGrid>
              <a:tr h="248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baseline="0" dirty="0">
                          <a:solidFill>
                            <a:sysClr val="windowText" lastClr="000000"/>
                          </a:solidFill>
                          <a:latin typeface="Cambria" panose="02040503050406030204" pitchFamily="18" charset="0"/>
                          <a:ea typeface="Cambria" panose="02040503050406030204" pitchFamily="18" charset="0"/>
                        </a:rPr>
                        <a:t>Likely to Meet Stated Criteria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0" baseline="0" dirty="0">
                          <a:solidFill>
                            <a:sysClr val="windowText" lastClr="000000"/>
                          </a:solidFill>
                          <a:latin typeface="Cambria" panose="02040503050406030204" pitchFamily="18" charset="0"/>
                          <a:ea typeface="Cambria" panose="02040503050406030204" pitchFamily="18" charset="0"/>
                          <a:cs typeface="+mn-cs"/>
                        </a:rPr>
                        <a:t>May Meet Stated Criteria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baseline="0" dirty="0">
                          <a:solidFill>
                            <a:sysClr val="windowText" lastClr="000000"/>
                          </a:solidFill>
                          <a:latin typeface="Cambria" panose="02040503050406030204" pitchFamily="18" charset="0"/>
                          <a:ea typeface="Cambria" panose="02040503050406030204" pitchFamily="18" charset="0"/>
                        </a:rPr>
                        <a:t>Unlikely to Meet Stated Criteria</a:t>
                      </a:r>
                    </a:p>
                  </a:txBody>
                  <a:tcPr/>
                </a:tc>
                <a:extLst>
                  <a:ext uri="{0D108BD9-81ED-4DB2-BD59-A6C34878D82A}">
                    <a16:rowId xmlns:a16="http://schemas.microsoft.com/office/drawing/2014/main" val="3138609238"/>
                  </a:ext>
                </a:extLst>
              </a:tr>
              <a:tr h="2114014">
                <a:tc>
                  <a:txBody>
                    <a:bodyPr/>
                    <a:lstStyle/>
                    <a:p>
                      <a:pPr marL="0" lvl="0" indent="0">
                        <a:lnSpc>
                          <a:spcPct val="100000"/>
                        </a:lnSpc>
                        <a:spcBef>
                          <a:spcPts val="0"/>
                        </a:spcBef>
                        <a:buFont typeface="Arial" panose="020B0604020202020204" pitchFamily="34" charset="0"/>
                        <a:buNone/>
                        <a:tabLst>
                          <a:tab pos="168275" algn="l"/>
                        </a:tabLst>
                      </a:pPr>
                      <a:r>
                        <a:rPr lang="en-US" sz="1300" kern="0" baseline="0" dirty="0">
                          <a:solidFill>
                            <a:sysClr val="windowText" lastClr="000000"/>
                          </a:solidFill>
                          <a:latin typeface="Cambria" panose="02040503050406030204" pitchFamily="18" charset="0"/>
                          <a:ea typeface="Cambria" panose="02040503050406030204" pitchFamily="18" charset="0"/>
                        </a:rPr>
                        <a:t>Gas-fired generation </a:t>
                      </a:r>
                    </a:p>
                    <a:p>
                      <a:pPr marL="461963" lvl="2" indent="-177800">
                        <a:lnSpc>
                          <a:spcPct val="100000"/>
                        </a:lnSpc>
                        <a:spcBef>
                          <a:spcPts val="0"/>
                        </a:spcBef>
                        <a:buFont typeface="Arial" panose="020B0604020202020204" pitchFamily="34" charset="0"/>
                        <a:buChar char="•"/>
                      </a:pPr>
                      <a:r>
                        <a:rPr lang="en-US" sz="1300" kern="0" baseline="0" dirty="0">
                          <a:solidFill>
                            <a:sysClr val="windowText" lastClr="000000"/>
                          </a:solidFill>
                          <a:latin typeface="Cambria" panose="02040503050406030204" pitchFamily="18" charset="0"/>
                          <a:ea typeface="Cambria" panose="02040503050406030204" pitchFamily="18" charset="0"/>
                        </a:rPr>
                        <a:t>Simple cycle gas turbines (consistent with CONE technologies)</a:t>
                      </a:r>
                    </a:p>
                    <a:p>
                      <a:pPr marL="461963" lvl="2" indent="-177800">
                        <a:lnSpc>
                          <a:spcPct val="100000"/>
                        </a:lnSpc>
                        <a:spcBef>
                          <a:spcPts val="0"/>
                        </a:spcBef>
                        <a:buFont typeface="Arial" panose="020B0604020202020204" pitchFamily="34" charset="0"/>
                        <a:buChar char="•"/>
                      </a:pPr>
                      <a:r>
                        <a:rPr lang="en-US" sz="1300" kern="0" baseline="0" dirty="0">
                          <a:solidFill>
                            <a:sysClr val="windowText" lastClr="000000"/>
                          </a:solidFill>
                          <a:latin typeface="Cambria" panose="02040503050406030204" pitchFamily="18" charset="0"/>
                          <a:ea typeface="Cambria" panose="02040503050406030204" pitchFamily="18" charset="0"/>
                        </a:rPr>
                        <a:t>Combined cycle gas turbines (consistent with CONE technologies)</a:t>
                      </a:r>
                    </a:p>
                    <a:p>
                      <a:pPr marL="0" lvl="0" indent="0">
                        <a:lnSpc>
                          <a:spcPct val="100000"/>
                        </a:lnSpc>
                        <a:spcBef>
                          <a:spcPts val="0"/>
                        </a:spcBef>
                        <a:buFont typeface="Arial" panose="020B0604020202020204" pitchFamily="34" charset="0"/>
                        <a:buNone/>
                      </a:pPr>
                      <a:r>
                        <a:rPr lang="en-US" sz="1300" kern="0" baseline="0" dirty="0">
                          <a:solidFill>
                            <a:sysClr val="windowText" lastClr="000000"/>
                          </a:solidFill>
                          <a:latin typeface="Cambria" panose="02040503050406030204" pitchFamily="18" charset="0"/>
                          <a:ea typeface="Cambria" panose="02040503050406030204" pitchFamily="18" charset="0"/>
                        </a:rPr>
                        <a:t>Renewables</a:t>
                      </a:r>
                    </a:p>
                    <a:p>
                      <a:pPr marL="461963" lvl="2" indent="-177800">
                        <a:lnSpc>
                          <a:spcPct val="100000"/>
                        </a:lnSpc>
                        <a:spcBef>
                          <a:spcPts val="0"/>
                        </a:spcBef>
                        <a:buFont typeface="Arial" panose="020B0604020202020204" pitchFamily="34" charset="0"/>
                        <a:buChar char="•"/>
                      </a:pPr>
                      <a:r>
                        <a:rPr lang="en-US" sz="1300" kern="0" baseline="0" dirty="0">
                          <a:solidFill>
                            <a:sysClr val="windowText" lastClr="000000"/>
                          </a:solidFill>
                          <a:latin typeface="Cambria" panose="02040503050406030204" pitchFamily="18" charset="0"/>
                          <a:ea typeface="Cambria" panose="02040503050406030204" pitchFamily="18" charset="0"/>
                        </a:rPr>
                        <a:t>Onshore wind</a:t>
                      </a:r>
                    </a:p>
                    <a:p>
                      <a:pPr marL="461963" lvl="2" indent="-177800">
                        <a:lnSpc>
                          <a:spcPct val="100000"/>
                        </a:lnSpc>
                        <a:spcBef>
                          <a:spcPts val="0"/>
                        </a:spcBef>
                        <a:buFont typeface="Arial" panose="020B0604020202020204" pitchFamily="34" charset="0"/>
                        <a:buChar char="•"/>
                      </a:pPr>
                      <a:r>
                        <a:rPr lang="en-US" sz="1300" kern="0" baseline="0" dirty="0">
                          <a:solidFill>
                            <a:sysClr val="windowText" lastClr="000000"/>
                          </a:solidFill>
                          <a:latin typeface="Cambria" panose="02040503050406030204" pitchFamily="18" charset="0"/>
                          <a:ea typeface="Cambria" panose="02040503050406030204" pitchFamily="18" charset="0"/>
                        </a:rPr>
                        <a:t>Solar</a:t>
                      </a:r>
                    </a:p>
                    <a:p>
                      <a:pPr marL="0" lvl="0" indent="-228600">
                        <a:lnSpc>
                          <a:spcPct val="100000"/>
                        </a:lnSpc>
                        <a:spcBef>
                          <a:spcPts val="0"/>
                        </a:spcBef>
                      </a:pPr>
                      <a:r>
                        <a:rPr lang="en-US" sz="1300" kern="0" baseline="0" dirty="0">
                          <a:solidFill>
                            <a:sysClr val="windowText" lastClr="000000"/>
                          </a:solidFill>
                          <a:latin typeface="Cambria" panose="02040503050406030204" pitchFamily="18" charset="0"/>
                          <a:ea typeface="Cambria" panose="02040503050406030204" pitchFamily="18" charset="0"/>
                        </a:rPr>
                        <a:t>Energy Efficiency</a:t>
                      </a:r>
                    </a:p>
                    <a:p>
                      <a:pPr marL="0" lvl="0" indent="-228600">
                        <a:lnSpc>
                          <a:spcPct val="100000"/>
                        </a:lnSpc>
                        <a:spcBef>
                          <a:spcPts val="0"/>
                        </a:spcBef>
                      </a:pPr>
                      <a:r>
                        <a:rPr lang="en-US" sz="1300" kern="0" baseline="0" dirty="0">
                          <a:solidFill>
                            <a:sysClr val="windowText" lastClr="000000"/>
                          </a:solidFill>
                          <a:latin typeface="Cambria" panose="02040503050406030204" pitchFamily="18" charset="0"/>
                          <a:ea typeface="Cambria" panose="02040503050406030204" pitchFamily="18" charset="0"/>
                        </a:rPr>
                        <a:t>Demand Response</a:t>
                      </a:r>
                    </a:p>
                    <a:p>
                      <a:pPr marL="0" lvl="0" indent="-228600">
                        <a:lnSpc>
                          <a:spcPct val="100000"/>
                        </a:lnSpc>
                        <a:spcBef>
                          <a:spcPts val="0"/>
                        </a:spcBef>
                      </a:pPr>
                      <a:r>
                        <a:rPr lang="en-US" sz="1300" kern="0" baseline="0" dirty="0">
                          <a:solidFill>
                            <a:schemeClr val="tx1"/>
                          </a:solidFill>
                          <a:latin typeface="Cambria" panose="02040503050406030204" pitchFamily="18" charset="0"/>
                          <a:ea typeface="Cambria" panose="02040503050406030204" pitchFamily="18" charset="0"/>
                        </a:rPr>
                        <a:t>Storage (Battery)</a:t>
                      </a:r>
                    </a:p>
                    <a:p>
                      <a:pPr marL="0" lvl="0" indent="-228600">
                        <a:lnSpc>
                          <a:spcPct val="100000"/>
                        </a:lnSpc>
                        <a:spcBef>
                          <a:spcPts val="0"/>
                        </a:spcBef>
                      </a:pPr>
                      <a:r>
                        <a:rPr lang="en-US" sz="1300" kern="0" baseline="0" dirty="0">
                          <a:solidFill>
                            <a:schemeClr val="tx1"/>
                          </a:solidFill>
                          <a:latin typeface="Cambria" panose="02040503050406030204" pitchFamily="18" charset="0"/>
                          <a:ea typeface="Cambria" panose="02040503050406030204" pitchFamily="18" charset="0"/>
                        </a:rPr>
                        <a:t>Combined PV + battery</a:t>
                      </a:r>
                    </a:p>
                  </a:txBody>
                  <a:tcPr/>
                </a:tc>
                <a:tc>
                  <a:txBody>
                    <a:bodyPr/>
                    <a:lstStyle/>
                    <a:p>
                      <a:pPr marL="0" marR="0" lvl="0" indent="-228600" algn="l" defTabSz="914400" rtl="0" eaLnBrk="1" fontAlgn="auto" latinLnBrk="0" hangingPunct="1">
                        <a:lnSpc>
                          <a:spcPct val="100000"/>
                        </a:lnSpc>
                        <a:spcBef>
                          <a:spcPts val="0"/>
                        </a:spcBef>
                        <a:spcAft>
                          <a:spcPts val="0"/>
                        </a:spcAft>
                        <a:buClrTx/>
                        <a:buSzTx/>
                        <a:buFontTx/>
                        <a:buNone/>
                        <a:tabLst/>
                        <a:defRPr/>
                      </a:pPr>
                      <a:r>
                        <a:rPr lang="en-US" sz="1300" kern="0" baseline="0" dirty="0">
                          <a:solidFill>
                            <a:sysClr val="windowText" lastClr="000000"/>
                          </a:solidFill>
                          <a:latin typeface="Cambria" panose="02040503050406030204" pitchFamily="18" charset="0"/>
                          <a:ea typeface="Cambria" panose="02040503050406030204" pitchFamily="18" charset="0"/>
                        </a:rPr>
                        <a:t>Offshore wind</a:t>
                      </a:r>
                    </a:p>
                    <a:p>
                      <a:pPr marL="0" lvl="0" indent="-228600">
                        <a:lnSpc>
                          <a:spcPct val="100000"/>
                        </a:lnSpc>
                        <a:spcBef>
                          <a:spcPts val="0"/>
                        </a:spcBef>
                      </a:pPr>
                      <a:endParaRPr lang="en-US" sz="1300" kern="0" baseline="0" dirty="0">
                        <a:solidFill>
                          <a:schemeClr val="tx1"/>
                        </a:solidFill>
                        <a:latin typeface="Cambria" panose="02040503050406030204" pitchFamily="18" charset="0"/>
                        <a:ea typeface="Cambria" panose="02040503050406030204" pitchFamily="18" charset="0"/>
                      </a:endParaRPr>
                    </a:p>
                  </a:txBody>
                  <a:tcPr/>
                </a:tc>
                <a:tc>
                  <a:txBody>
                    <a:bodyPr/>
                    <a:lstStyle/>
                    <a:p>
                      <a:pPr marL="0" lvl="0" indent="-228600">
                        <a:lnSpc>
                          <a:spcPct val="100000"/>
                        </a:lnSpc>
                        <a:spcBef>
                          <a:spcPts val="0"/>
                        </a:spcBef>
                      </a:pPr>
                      <a:r>
                        <a:rPr lang="en-US" sz="1300" kern="0" baseline="0" dirty="0">
                          <a:solidFill>
                            <a:sysClr val="windowText" lastClr="000000"/>
                          </a:solidFill>
                          <a:latin typeface="Cambria" panose="02040503050406030204" pitchFamily="18" charset="0"/>
                          <a:ea typeface="Cambria" panose="02040503050406030204" pitchFamily="18" charset="0"/>
                        </a:rPr>
                        <a:t>Biomass</a:t>
                      </a:r>
                    </a:p>
                    <a:p>
                      <a:pPr marL="0" lvl="0" indent="-228600">
                        <a:lnSpc>
                          <a:spcPct val="100000"/>
                        </a:lnSpc>
                        <a:spcBef>
                          <a:spcPts val="0"/>
                        </a:spcBef>
                      </a:pPr>
                      <a:r>
                        <a:rPr lang="en-US" sz="1300" kern="0" baseline="0" dirty="0">
                          <a:solidFill>
                            <a:sysClr val="windowText" lastClr="000000"/>
                          </a:solidFill>
                          <a:latin typeface="Cambria" panose="02040503050406030204" pitchFamily="18" charset="0"/>
                          <a:ea typeface="Cambria" panose="02040503050406030204" pitchFamily="18" charset="0"/>
                        </a:rPr>
                        <a:t>Fuel cells</a:t>
                      </a:r>
                    </a:p>
                    <a:p>
                      <a:pPr marL="0" lvl="0" indent="-228600">
                        <a:lnSpc>
                          <a:spcPct val="100000"/>
                        </a:lnSpc>
                        <a:spcBef>
                          <a:spcPts val="0"/>
                        </a:spcBef>
                      </a:pPr>
                      <a:r>
                        <a:rPr lang="en-US" sz="1300" kern="0" baseline="0" dirty="0">
                          <a:solidFill>
                            <a:sysClr val="windowText" lastClr="000000"/>
                          </a:solidFill>
                          <a:latin typeface="Cambria" panose="02040503050406030204" pitchFamily="18" charset="0"/>
                          <a:ea typeface="Cambria" panose="02040503050406030204" pitchFamily="18" charset="0"/>
                        </a:rPr>
                        <a:t>Other developing technologies</a:t>
                      </a:r>
                    </a:p>
                  </a:txBody>
                  <a:tcPr/>
                </a:tc>
                <a:extLst>
                  <a:ext uri="{0D108BD9-81ED-4DB2-BD59-A6C34878D82A}">
                    <a16:rowId xmlns:a16="http://schemas.microsoft.com/office/drawing/2014/main" val="1291817341"/>
                  </a:ext>
                </a:extLst>
              </a:tr>
            </a:tbl>
          </a:graphicData>
        </a:graphic>
      </p:graphicFrame>
    </p:spTree>
    <p:extLst>
      <p:ext uri="{BB962C8B-B14F-4D97-AF65-F5344CB8AC3E}">
        <p14:creationId xmlns:p14="http://schemas.microsoft.com/office/powerpoint/2010/main" val="101747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ORTP Technology Scope and Selection Process:</a:t>
            </a:r>
            <a:br>
              <a:rPr lang="en-US" sz="1500" dirty="0"/>
            </a:br>
            <a:r>
              <a:rPr lang="en-US" dirty="0"/>
              <a:t>Onshore Wind</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695325" y="1609725"/>
            <a:ext cx="4821897" cy="4530725"/>
          </a:xfrm>
        </p:spPr>
        <p:txBody>
          <a:bodyPr>
            <a:normAutofit/>
          </a:bodyPr>
          <a:lstStyle/>
          <a:p>
            <a:pPr marL="285750" lvl="1" indent="-285750">
              <a:lnSpc>
                <a:spcPct val="114000"/>
              </a:lnSpc>
              <a:spcBef>
                <a:spcPts val="0"/>
              </a:spcBef>
              <a:buClr>
                <a:schemeClr val="accent6">
                  <a:lumMod val="50000"/>
                </a:schemeClr>
              </a:buClr>
            </a:pPr>
            <a:r>
              <a:rPr lang="en-US" sz="1400" dirty="0"/>
              <a:t>Step change in onshore technology.  Increasing capacity and capacity factor reduces the installed $/kW costs</a:t>
            </a:r>
          </a:p>
          <a:p>
            <a:pPr marL="285750" lvl="1" indent="-285750">
              <a:lnSpc>
                <a:spcPct val="134000"/>
              </a:lnSpc>
              <a:spcBef>
                <a:spcPts val="0"/>
              </a:spcBef>
              <a:buClr>
                <a:schemeClr val="accent6">
                  <a:lumMod val="50000"/>
                </a:schemeClr>
              </a:buClr>
            </a:pPr>
            <a:r>
              <a:rPr lang="en-US" sz="1400" dirty="0"/>
              <a:t>Site specific performance based on wind resource</a:t>
            </a:r>
          </a:p>
          <a:p>
            <a:pPr marL="742950" lvl="2" indent="-285750">
              <a:lnSpc>
                <a:spcPct val="114000"/>
              </a:lnSpc>
              <a:spcBef>
                <a:spcPts val="0"/>
              </a:spcBef>
              <a:buClr>
                <a:schemeClr val="accent6">
                  <a:lumMod val="50000"/>
                </a:schemeClr>
              </a:buClr>
            </a:pPr>
            <a:r>
              <a:rPr lang="en-US" sz="1400" dirty="0"/>
              <a:t>Best in areas with elevation differential (which results in high winds) and accessible high voltage transmission</a:t>
            </a:r>
          </a:p>
          <a:p>
            <a:pPr lvl="2">
              <a:lnSpc>
                <a:spcPct val="114000"/>
              </a:lnSpc>
              <a:buSzPct val="75000"/>
              <a:buFont typeface="Courier New" panose="02070309020205020404" pitchFamily="49" charset="0"/>
              <a:buChar char="o"/>
            </a:pPr>
            <a:r>
              <a:rPr lang="en-US" sz="1400" dirty="0"/>
              <a:t>Target areas include New Hampshire, Maine, and Vermont</a:t>
            </a:r>
          </a:p>
          <a:p>
            <a:pPr marL="342900" lvl="1" indent="-342900">
              <a:lnSpc>
                <a:spcPct val="134000"/>
              </a:lnSpc>
              <a:buClr>
                <a:schemeClr val="accent6">
                  <a:lumMod val="50000"/>
                </a:schemeClr>
              </a:buClr>
            </a:pPr>
            <a:r>
              <a:rPr lang="en-US" sz="1400" dirty="0"/>
              <a:t>Wind Turbine Manufacturers considered:</a:t>
            </a:r>
          </a:p>
          <a:p>
            <a:pPr marL="800100" lvl="2" indent="-342900">
              <a:lnSpc>
                <a:spcPct val="134000"/>
              </a:lnSpc>
              <a:spcBef>
                <a:spcPts val="0"/>
              </a:spcBef>
              <a:buClr>
                <a:schemeClr val="accent6">
                  <a:lumMod val="50000"/>
                </a:schemeClr>
              </a:buClr>
            </a:pPr>
            <a:r>
              <a:rPr lang="en-US" sz="1400" dirty="0"/>
              <a:t>Vestas</a:t>
            </a:r>
            <a:endParaRPr lang="en-US" sz="1000" dirty="0"/>
          </a:p>
          <a:p>
            <a:pPr marL="800100" lvl="2" indent="-342900">
              <a:lnSpc>
                <a:spcPct val="134000"/>
              </a:lnSpc>
              <a:spcBef>
                <a:spcPts val="0"/>
              </a:spcBef>
              <a:buClr>
                <a:schemeClr val="accent6">
                  <a:lumMod val="50000"/>
                </a:schemeClr>
              </a:buClr>
            </a:pPr>
            <a:r>
              <a:rPr lang="en-US" sz="1400" dirty="0"/>
              <a:t>General Electric</a:t>
            </a:r>
          </a:p>
          <a:p>
            <a:pPr marL="800100" lvl="2" indent="-342900">
              <a:lnSpc>
                <a:spcPct val="134000"/>
              </a:lnSpc>
              <a:spcBef>
                <a:spcPts val="0"/>
              </a:spcBef>
              <a:buClr>
                <a:schemeClr val="accent6">
                  <a:lumMod val="50000"/>
                </a:schemeClr>
              </a:buClr>
            </a:pPr>
            <a:r>
              <a:rPr lang="en-US" sz="1400" dirty="0"/>
              <a:t>Siemens</a:t>
            </a:r>
          </a:p>
        </p:txBody>
      </p:sp>
      <p:grpSp>
        <p:nvGrpSpPr>
          <p:cNvPr id="2" name="Group 1">
            <a:extLst>
              <a:ext uri="{FF2B5EF4-FFF2-40B4-BE49-F238E27FC236}">
                <a16:creationId xmlns:a16="http://schemas.microsoft.com/office/drawing/2014/main" id="{7861D81F-52D3-4B45-B9EE-01B3BF057752}"/>
              </a:ext>
            </a:extLst>
          </p:cNvPr>
          <p:cNvGrpSpPr/>
          <p:nvPr/>
        </p:nvGrpSpPr>
        <p:grpSpPr>
          <a:xfrm>
            <a:off x="5690302" y="1832004"/>
            <a:ext cx="5857710" cy="3311427"/>
            <a:chOff x="5333999" y="1865619"/>
            <a:chExt cx="5857710" cy="3311427"/>
          </a:xfrm>
        </p:grpSpPr>
        <p:sp>
          <p:nvSpPr>
            <p:cNvPr id="6" name="TextBox 5">
              <a:extLst>
                <a:ext uri="{FF2B5EF4-FFF2-40B4-BE49-F238E27FC236}">
                  <a16:creationId xmlns:a16="http://schemas.microsoft.com/office/drawing/2014/main" id="{947DA189-3590-4D2F-B3CF-9C1C65137899}"/>
                </a:ext>
              </a:extLst>
            </p:cNvPr>
            <p:cNvSpPr txBox="1"/>
            <p:nvPr/>
          </p:nvSpPr>
          <p:spPr>
            <a:xfrm>
              <a:off x="5333999" y="4992380"/>
              <a:ext cx="4371975" cy="184666"/>
            </a:xfrm>
            <a:prstGeom prst="rect">
              <a:avLst/>
            </a:prstGeom>
            <a:noFill/>
          </p:spPr>
          <p:txBody>
            <a:bodyPr wrap="square" rtlCol="0">
              <a:spAutoFit/>
            </a:bodyPr>
            <a:lstStyle/>
            <a:p>
              <a:r>
                <a:rPr lang="en-US" sz="600"/>
                <a:t>Reference: Bingham Wind Farm</a:t>
              </a:r>
            </a:p>
          </p:txBody>
        </p:sp>
        <p:pic>
          <p:nvPicPr>
            <p:cNvPr id="9" name="Picture 8">
              <a:extLst>
                <a:ext uri="{FF2B5EF4-FFF2-40B4-BE49-F238E27FC236}">
                  <a16:creationId xmlns:a16="http://schemas.microsoft.com/office/drawing/2014/main" id="{94E48A1E-71A8-42A0-BBA6-76A0661D35C1}"/>
                </a:ext>
              </a:extLst>
            </p:cNvPr>
            <p:cNvPicPr>
              <a:picLocks noChangeAspect="1"/>
            </p:cNvPicPr>
            <p:nvPr/>
          </p:nvPicPr>
          <p:blipFill>
            <a:blip r:embed="rId3"/>
            <a:stretch>
              <a:fillRect/>
            </a:stretch>
          </p:blipFill>
          <p:spPr>
            <a:xfrm>
              <a:off x="5395131" y="1865619"/>
              <a:ext cx="5796578" cy="3059305"/>
            </a:xfrm>
            <a:prstGeom prst="rect">
              <a:avLst/>
            </a:prstGeom>
          </p:spPr>
        </p:pic>
      </p:grpSp>
    </p:spTree>
    <p:extLst>
      <p:ext uri="{BB962C8B-B14F-4D97-AF65-F5344CB8AC3E}">
        <p14:creationId xmlns:p14="http://schemas.microsoft.com/office/powerpoint/2010/main" val="1835001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normAutofit/>
          </a:bodyPr>
          <a:lstStyle/>
          <a:p>
            <a:r>
              <a:rPr lang="en-US" sz="1500" dirty="0"/>
              <a:t>Overview &amp; Purpose:</a:t>
            </a:r>
            <a:br>
              <a:rPr lang="en-US" sz="1500" dirty="0"/>
            </a:br>
            <a:r>
              <a:rPr lang="en-US" dirty="0"/>
              <a:t>CONE Recalculation</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602378"/>
            <a:ext cx="9033641" cy="4871448"/>
          </a:xfrm>
        </p:spPr>
        <p:txBody>
          <a:bodyPr>
            <a:normAutofit/>
          </a:bodyPr>
          <a:lstStyle/>
          <a:p>
            <a:pPr marL="0" indent="0">
              <a:buNone/>
            </a:pPr>
            <a:r>
              <a:rPr lang="en-US" sz="1600" b="1" kern="100" dirty="0"/>
              <a:t>Purpose:</a:t>
            </a:r>
          </a:p>
          <a:p>
            <a:pPr marL="284163" indent="-284163">
              <a:spcAft>
                <a:spcPts val="1200"/>
              </a:spcAft>
            </a:pPr>
            <a:r>
              <a:rPr lang="en-US" sz="1600" kern="100" dirty="0"/>
              <a:t>To determine the Net CONE parameter to be used in the Forward Capacity Auction for the 2025-26 Capacity Commitment Period (“CCP-16”) and forward</a:t>
            </a:r>
          </a:p>
          <a:p>
            <a:pPr marL="285750" indent="-285750">
              <a:spcAft>
                <a:spcPts val="1200"/>
              </a:spcAft>
            </a:pPr>
            <a:r>
              <a:rPr lang="en-US" sz="1600" kern="100" dirty="0"/>
              <a:t>Net CONE is the levelized capacity revenue a new resource would need to be economic, given reasonable assumptions about energy and ancillary services (E&amp;AS) margins and revenues, and costs to build and operate</a:t>
            </a:r>
          </a:p>
        </p:txBody>
      </p:sp>
    </p:spTree>
    <p:extLst>
      <p:ext uri="{BB962C8B-B14F-4D97-AF65-F5344CB8AC3E}">
        <p14:creationId xmlns:p14="http://schemas.microsoft.com/office/powerpoint/2010/main" val="402092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ORTP Technology Scope and Selection Process:</a:t>
            </a:r>
            <a:br>
              <a:rPr lang="en-US" sz="1500" dirty="0"/>
            </a:br>
            <a:r>
              <a:rPr lang="en-US" dirty="0"/>
              <a:t>Solar</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650812"/>
            <a:ext cx="6032558" cy="4530725"/>
          </a:xfrm>
        </p:spPr>
        <p:txBody>
          <a:bodyPr>
            <a:normAutofit/>
          </a:bodyPr>
          <a:lstStyle/>
          <a:p>
            <a:pPr>
              <a:spcBef>
                <a:spcPts val="500"/>
              </a:spcBef>
              <a:buClrTx/>
            </a:pPr>
            <a:r>
              <a:rPr lang="en-US" sz="1600" dirty="0"/>
              <a:t>Photovoltaic</a:t>
            </a:r>
          </a:p>
          <a:p>
            <a:pPr lvl="1"/>
            <a:r>
              <a:rPr lang="en-US" sz="1400" dirty="0"/>
              <a:t>Utility Scale</a:t>
            </a:r>
          </a:p>
          <a:p>
            <a:pPr marL="966788" lvl="2">
              <a:buClrTx/>
            </a:pPr>
            <a:r>
              <a:rPr lang="en-US" sz="1400" dirty="0"/>
              <a:t>Large land area requirements that are typically expensive in New England</a:t>
            </a:r>
          </a:p>
          <a:p>
            <a:pPr marL="966788" lvl="2">
              <a:buClrTx/>
            </a:pPr>
            <a:r>
              <a:rPr lang="en-US" sz="1400" dirty="0"/>
              <a:t>Starting to become more present in large scale due to state renewable initiatives</a:t>
            </a:r>
          </a:p>
          <a:p>
            <a:pPr marL="966788" lvl="2">
              <a:buClrTx/>
            </a:pPr>
            <a:r>
              <a:rPr lang="en-US" sz="1400" dirty="0"/>
              <a:t>Prefers higher solar irradiance than available in </a:t>
            </a:r>
            <a:br>
              <a:rPr lang="en-US" sz="1400" dirty="0"/>
            </a:br>
            <a:r>
              <a:rPr lang="en-US" sz="1400" dirty="0"/>
              <a:t>New England to improve capacity factor</a:t>
            </a:r>
          </a:p>
          <a:p>
            <a:pPr lvl="1"/>
            <a:r>
              <a:rPr lang="en-US" sz="1400" dirty="0"/>
              <a:t>Residential/Commercial</a:t>
            </a:r>
          </a:p>
          <a:p>
            <a:pPr marL="966788" lvl="2">
              <a:buClrTx/>
            </a:pPr>
            <a:r>
              <a:rPr lang="en-US" sz="1400" dirty="0"/>
              <a:t>Varied incentives across New England states</a:t>
            </a:r>
          </a:p>
          <a:p>
            <a:pPr>
              <a:spcBef>
                <a:spcPts val="500"/>
              </a:spcBef>
              <a:buClrTx/>
            </a:pPr>
            <a:r>
              <a:rPr lang="en-US" sz="1600" dirty="0"/>
              <a:t>Solar Thermal Generation</a:t>
            </a:r>
          </a:p>
          <a:p>
            <a:pPr lvl="1"/>
            <a:r>
              <a:rPr lang="en-US" sz="1400" dirty="0"/>
              <a:t>Industrial focused with large investor requirements</a:t>
            </a:r>
          </a:p>
          <a:p>
            <a:pPr lvl="1"/>
            <a:r>
              <a:rPr lang="en-US" sz="1400" dirty="0"/>
              <a:t>Requires large land area</a:t>
            </a:r>
          </a:p>
          <a:p>
            <a:pPr lvl="1"/>
            <a:r>
              <a:rPr lang="en-US" sz="1400" dirty="0"/>
              <a:t>Not yet present in New England</a:t>
            </a:r>
          </a:p>
          <a:p>
            <a:pPr lvl="1"/>
            <a:r>
              <a:rPr lang="en-US" sz="1400" dirty="0"/>
              <a:t>Hybrid Combined Cycle</a:t>
            </a:r>
          </a:p>
          <a:p>
            <a:pPr marL="914400" lvl="2">
              <a:buClrTx/>
            </a:pPr>
            <a:r>
              <a:rPr lang="en-US" sz="1400" dirty="0"/>
              <a:t>Not present in New England, few in the US</a:t>
            </a:r>
          </a:p>
        </p:txBody>
      </p:sp>
      <p:pic>
        <p:nvPicPr>
          <p:cNvPr id="2" name="Picture 1">
            <a:extLst>
              <a:ext uri="{FF2B5EF4-FFF2-40B4-BE49-F238E27FC236}">
                <a16:creationId xmlns:a16="http://schemas.microsoft.com/office/drawing/2014/main" id="{F07E408C-BD9E-4284-B975-121A333BE535}"/>
              </a:ext>
            </a:extLst>
          </p:cNvPr>
          <p:cNvPicPr>
            <a:picLocks noChangeAspect="1"/>
          </p:cNvPicPr>
          <p:nvPr/>
        </p:nvPicPr>
        <p:blipFill>
          <a:blip r:embed="rId3"/>
          <a:stretch>
            <a:fillRect/>
          </a:stretch>
        </p:blipFill>
        <p:spPr>
          <a:xfrm>
            <a:off x="6689245" y="2200205"/>
            <a:ext cx="5184160" cy="2914650"/>
          </a:xfrm>
          <a:prstGeom prst="rect">
            <a:avLst/>
          </a:prstGeom>
        </p:spPr>
      </p:pic>
      <p:sp>
        <p:nvSpPr>
          <p:cNvPr id="7" name="TextBox 6">
            <a:extLst>
              <a:ext uri="{FF2B5EF4-FFF2-40B4-BE49-F238E27FC236}">
                <a16:creationId xmlns:a16="http://schemas.microsoft.com/office/drawing/2014/main" id="{49E9B278-95C3-4DCD-B21D-0242C4736B1E}"/>
              </a:ext>
            </a:extLst>
          </p:cNvPr>
          <p:cNvSpPr txBox="1"/>
          <p:nvPr/>
        </p:nvSpPr>
        <p:spPr>
          <a:xfrm>
            <a:off x="6689245" y="5114855"/>
            <a:ext cx="4371975" cy="184666"/>
          </a:xfrm>
          <a:prstGeom prst="rect">
            <a:avLst/>
          </a:prstGeom>
          <a:noFill/>
        </p:spPr>
        <p:txBody>
          <a:bodyPr wrap="square" rtlCol="0">
            <a:spAutoFit/>
          </a:bodyPr>
          <a:lstStyle/>
          <a:p>
            <a:r>
              <a:rPr lang="en-US" sz="600" dirty="0"/>
              <a:t>Reference: Woods Hill Solar – Pomfret, CT (RES Americas)</a:t>
            </a:r>
          </a:p>
        </p:txBody>
      </p:sp>
    </p:spTree>
    <p:extLst>
      <p:ext uri="{BB962C8B-B14F-4D97-AF65-F5344CB8AC3E}">
        <p14:creationId xmlns:p14="http://schemas.microsoft.com/office/powerpoint/2010/main" val="3526957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ORTP Technology Scope and Selection Process:</a:t>
            </a:r>
            <a:br>
              <a:rPr lang="en-US" sz="1500" dirty="0"/>
            </a:br>
            <a:r>
              <a:rPr lang="en-US" dirty="0"/>
              <a:t>Offshore Wind</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543854"/>
            <a:ext cx="5724167" cy="4530725"/>
          </a:xfrm>
        </p:spPr>
        <p:txBody>
          <a:bodyPr>
            <a:normAutofit/>
          </a:bodyPr>
          <a:lstStyle/>
          <a:p>
            <a:pPr marL="285750" indent="-285750">
              <a:lnSpc>
                <a:spcPct val="110000"/>
              </a:lnSpc>
              <a:spcBef>
                <a:spcPts val="500"/>
              </a:spcBef>
            </a:pPr>
            <a:r>
              <a:rPr lang="en-US" sz="1600" dirty="0"/>
              <a:t>Block Island - First demonstration project operating in Rhode Island (Alstom/GE)</a:t>
            </a:r>
          </a:p>
          <a:p>
            <a:pPr>
              <a:lnSpc>
                <a:spcPct val="110000"/>
              </a:lnSpc>
            </a:pPr>
            <a:r>
              <a:rPr lang="en-US" sz="1600" dirty="0"/>
              <a:t>Multiple Offshore Wind projects in development off the southern New England coast</a:t>
            </a:r>
          </a:p>
          <a:p>
            <a:pPr marL="285750" indent="-285750">
              <a:lnSpc>
                <a:spcPct val="110000"/>
              </a:lnSpc>
              <a:spcBef>
                <a:spcPts val="500"/>
              </a:spcBef>
            </a:pPr>
            <a:r>
              <a:rPr lang="en-US" sz="1600" dirty="0"/>
              <a:t>Tend to require large projects to cover expense of power collection and transmission</a:t>
            </a:r>
          </a:p>
          <a:p>
            <a:pPr marL="285750" indent="-285750">
              <a:lnSpc>
                <a:spcPct val="110000"/>
              </a:lnSpc>
              <a:spcBef>
                <a:spcPts val="500"/>
              </a:spcBef>
            </a:pPr>
            <a:r>
              <a:rPr lang="en-US" sz="1600" dirty="0"/>
              <a:t>Project sizes and arrangements are site or lease specific</a:t>
            </a:r>
          </a:p>
          <a:p>
            <a:pPr marL="285750" indent="-285750">
              <a:lnSpc>
                <a:spcPct val="110000"/>
              </a:lnSpc>
              <a:spcBef>
                <a:spcPts val="500"/>
              </a:spcBef>
            </a:pPr>
            <a:r>
              <a:rPr lang="en-US" sz="1600" dirty="0"/>
              <a:t>Maintenance practices being developed to manage costs</a:t>
            </a:r>
          </a:p>
          <a:p>
            <a:pPr lvl="1">
              <a:lnSpc>
                <a:spcPct val="110000"/>
              </a:lnSpc>
            </a:pPr>
            <a:r>
              <a:rPr lang="en-US" sz="1600" dirty="0"/>
              <a:t>Helicopters</a:t>
            </a:r>
          </a:p>
          <a:p>
            <a:pPr lvl="1">
              <a:lnSpc>
                <a:spcPct val="110000"/>
              </a:lnSpc>
            </a:pPr>
            <a:r>
              <a:rPr lang="en-US" sz="1600" dirty="0"/>
              <a:t>Fast boats</a:t>
            </a:r>
          </a:p>
          <a:p>
            <a:pPr lvl="1">
              <a:lnSpc>
                <a:spcPct val="110000"/>
              </a:lnSpc>
            </a:pPr>
            <a:r>
              <a:rPr lang="en-US" sz="1600" dirty="0"/>
              <a:t>Heavy lift vessels</a:t>
            </a:r>
          </a:p>
          <a:p>
            <a:pPr lvl="1">
              <a:lnSpc>
                <a:spcPct val="110000"/>
              </a:lnSpc>
            </a:pPr>
            <a:r>
              <a:rPr lang="en-US" sz="1600" dirty="0"/>
              <a:t>Jack-up barges</a:t>
            </a:r>
          </a:p>
          <a:p>
            <a:pPr>
              <a:lnSpc>
                <a:spcPct val="110000"/>
              </a:lnSpc>
            </a:pPr>
            <a:r>
              <a:rPr lang="en-US" sz="1600" dirty="0"/>
              <a:t>Deep offshore floating designs in development phase</a:t>
            </a:r>
          </a:p>
          <a:p>
            <a:pPr>
              <a:lnSpc>
                <a:spcPct val="110000"/>
              </a:lnSpc>
            </a:pPr>
            <a:endParaRPr lang="en-US" sz="2000" dirty="0"/>
          </a:p>
          <a:p>
            <a:pPr lvl="1"/>
            <a:endParaRPr lang="en-US" sz="1600" dirty="0"/>
          </a:p>
          <a:p>
            <a:endParaRPr lang="en-US" sz="1600" dirty="0"/>
          </a:p>
          <a:p>
            <a:endParaRPr lang="en-US" sz="1600" dirty="0"/>
          </a:p>
        </p:txBody>
      </p:sp>
      <p:grpSp>
        <p:nvGrpSpPr>
          <p:cNvPr id="8" name="Group 7">
            <a:extLst>
              <a:ext uri="{FF2B5EF4-FFF2-40B4-BE49-F238E27FC236}">
                <a16:creationId xmlns:a16="http://schemas.microsoft.com/office/drawing/2014/main" id="{110B264C-61EF-457E-9CDD-17713122254A}"/>
              </a:ext>
            </a:extLst>
          </p:cNvPr>
          <p:cNvGrpSpPr/>
          <p:nvPr/>
        </p:nvGrpSpPr>
        <p:grpSpPr>
          <a:xfrm>
            <a:off x="6381688" y="1558461"/>
            <a:ext cx="5469922" cy="3793548"/>
            <a:chOff x="6381688" y="1558461"/>
            <a:chExt cx="5469922" cy="3793548"/>
          </a:xfrm>
        </p:grpSpPr>
        <p:pic>
          <p:nvPicPr>
            <p:cNvPr id="6" name="Picture 5" descr="A windmill next to a body of water&#10;&#10;Description automatically generated">
              <a:extLst>
                <a:ext uri="{FF2B5EF4-FFF2-40B4-BE49-F238E27FC236}">
                  <a16:creationId xmlns:a16="http://schemas.microsoft.com/office/drawing/2014/main" id="{D5D9E4DD-89B1-4958-A1BF-E1757296EA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49518" y="1558461"/>
              <a:ext cx="5402092" cy="3608882"/>
            </a:xfrm>
            <a:prstGeom prst="rect">
              <a:avLst/>
            </a:prstGeom>
          </p:spPr>
        </p:pic>
        <p:sp>
          <p:nvSpPr>
            <p:cNvPr id="7" name="TextBox 6">
              <a:extLst>
                <a:ext uri="{FF2B5EF4-FFF2-40B4-BE49-F238E27FC236}">
                  <a16:creationId xmlns:a16="http://schemas.microsoft.com/office/drawing/2014/main" id="{AB3751FA-348B-409B-AD4F-824F2D3C6014}"/>
                </a:ext>
              </a:extLst>
            </p:cNvPr>
            <p:cNvSpPr txBox="1"/>
            <p:nvPr/>
          </p:nvSpPr>
          <p:spPr>
            <a:xfrm>
              <a:off x="6381688" y="5167343"/>
              <a:ext cx="1147121" cy="184666"/>
            </a:xfrm>
            <a:prstGeom prst="rect">
              <a:avLst/>
            </a:prstGeom>
            <a:noFill/>
          </p:spPr>
          <p:txBody>
            <a:bodyPr wrap="square" rtlCol="0">
              <a:spAutoFit/>
            </a:bodyPr>
            <a:lstStyle/>
            <a:p>
              <a:r>
                <a:rPr lang="en-US" sz="600" dirty="0"/>
                <a:t>Reference: Mott MacDonald</a:t>
              </a:r>
            </a:p>
          </p:txBody>
        </p:sp>
      </p:grpSp>
    </p:spTree>
    <p:extLst>
      <p:ext uri="{BB962C8B-B14F-4D97-AF65-F5344CB8AC3E}">
        <p14:creationId xmlns:p14="http://schemas.microsoft.com/office/powerpoint/2010/main" val="2014921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ORTP Technology Scope and Selection Process:</a:t>
            </a:r>
            <a:br>
              <a:rPr lang="en-US" sz="1500" dirty="0"/>
            </a:br>
            <a:r>
              <a:rPr lang="en-US" dirty="0"/>
              <a:t>Battery Storage</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690688"/>
            <a:ext cx="5448300" cy="4530725"/>
          </a:xfrm>
        </p:spPr>
        <p:txBody>
          <a:bodyPr>
            <a:normAutofit/>
          </a:bodyPr>
          <a:lstStyle/>
          <a:p>
            <a:pPr>
              <a:spcBef>
                <a:spcPts val="500"/>
              </a:spcBef>
              <a:buClrTx/>
            </a:pPr>
            <a:r>
              <a:rPr lang="en-US" sz="1600" dirty="0"/>
              <a:t>Standalone</a:t>
            </a:r>
            <a:endParaRPr lang="en-US" sz="1400" dirty="0"/>
          </a:p>
          <a:p>
            <a:pPr lvl="1"/>
            <a:r>
              <a:rPr lang="en-US" sz="1400" dirty="0"/>
              <a:t>Land area requirements that are typically expensive in New England</a:t>
            </a:r>
          </a:p>
          <a:p>
            <a:pPr lvl="1"/>
            <a:r>
              <a:rPr lang="en-US" sz="1400" dirty="0"/>
              <a:t>Increased interest in large scale installations due to state renewable initiatives</a:t>
            </a:r>
          </a:p>
          <a:p>
            <a:pPr lvl="2"/>
            <a:r>
              <a:rPr lang="en-US" sz="1400" dirty="0"/>
              <a:t>Installed primarily to provide ancillary services </a:t>
            </a:r>
          </a:p>
          <a:p>
            <a:pPr lvl="2"/>
            <a:r>
              <a:rPr lang="en-US" sz="1400" dirty="0"/>
              <a:t>Can address variable energy resource integration issues </a:t>
            </a:r>
          </a:p>
          <a:p>
            <a:pPr lvl="2"/>
            <a:r>
              <a:rPr lang="en-US" sz="1400" dirty="0"/>
              <a:t>Large battery projects (&gt;100MW) have been proposed in New England</a:t>
            </a:r>
            <a:endParaRPr lang="en-US" sz="1600" dirty="0"/>
          </a:p>
          <a:p>
            <a:pPr>
              <a:spcBef>
                <a:spcPts val="500"/>
              </a:spcBef>
            </a:pPr>
            <a:r>
              <a:rPr lang="en-US" sz="1600" dirty="0"/>
              <a:t>Combined battery storage and renewable generation</a:t>
            </a:r>
          </a:p>
          <a:p>
            <a:pPr lvl="1"/>
            <a:r>
              <a:rPr lang="en-US" sz="1400" dirty="0"/>
              <a:t>Battery storage located on the same site with a renewable generation  technology</a:t>
            </a:r>
          </a:p>
          <a:p>
            <a:pPr lvl="1"/>
            <a:r>
              <a:rPr lang="en-US" sz="1400" dirty="0"/>
              <a:t>Have been proposed in New England </a:t>
            </a:r>
            <a:endParaRPr lang="en-US" sz="1400" strike="sngStrike" dirty="0">
              <a:solidFill>
                <a:srgbClr val="FF0000"/>
              </a:solidFill>
            </a:endParaRPr>
          </a:p>
          <a:p>
            <a:pPr lvl="1"/>
            <a:r>
              <a:rPr lang="en-US" sz="1400" dirty="0"/>
              <a:t>Can regulate the output from co-located renewable resource or shift renewable output to hours with higher market prices</a:t>
            </a:r>
            <a:endParaRPr lang="en-US" sz="1600" dirty="0"/>
          </a:p>
          <a:p>
            <a:pPr lvl="1"/>
            <a:endParaRPr lang="en-US" sz="1200" dirty="0"/>
          </a:p>
        </p:txBody>
      </p:sp>
      <p:grpSp>
        <p:nvGrpSpPr>
          <p:cNvPr id="2" name="Group 1">
            <a:extLst>
              <a:ext uri="{FF2B5EF4-FFF2-40B4-BE49-F238E27FC236}">
                <a16:creationId xmlns:a16="http://schemas.microsoft.com/office/drawing/2014/main" id="{713955F5-7FFC-4371-B655-DB0996C33246}"/>
              </a:ext>
            </a:extLst>
          </p:cNvPr>
          <p:cNvGrpSpPr/>
          <p:nvPr/>
        </p:nvGrpSpPr>
        <p:grpSpPr>
          <a:xfrm>
            <a:off x="6306737" y="1971366"/>
            <a:ext cx="5248848" cy="3604732"/>
            <a:chOff x="6306737" y="1971366"/>
            <a:chExt cx="5248848" cy="3604732"/>
          </a:xfrm>
        </p:grpSpPr>
        <p:pic>
          <p:nvPicPr>
            <p:cNvPr id="5" name="Picture 4">
              <a:extLst>
                <a:ext uri="{FF2B5EF4-FFF2-40B4-BE49-F238E27FC236}">
                  <a16:creationId xmlns:a16="http://schemas.microsoft.com/office/drawing/2014/main" id="{8A02110A-FCBB-46C8-B6AE-FE0A3ADCC33B}"/>
                </a:ext>
              </a:extLst>
            </p:cNvPr>
            <p:cNvPicPr>
              <a:picLocks noChangeAspect="1"/>
            </p:cNvPicPr>
            <p:nvPr/>
          </p:nvPicPr>
          <p:blipFill>
            <a:blip r:embed="rId2"/>
            <a:stretch>
              <a:fillRect/>
            </a:stretch>
          </p:blipFill>
          <p:spPr>
            <a:xfrm>
              <a:off x="6367519" y="1971366"/>
              <a:ext cx="5188066" cy="3420066"/>
            </a:xfrm>
            <a:prstGeom prst="rect">
              <a:avLst/>
            </a:prstGeom>
          </p:spPr>
        </p:pic>
        <p:sp>
          <p:nvSpPr>
            <p:cNvPr id="7" name="TextBox 6">
              <a:extLst>
                <a:ext uri="{FF2B5EF4-FFF2-40B4-BE49-F238E27FC236}">
                  <a16:creationId xmlns:a16="http://schemas.microsoft.com/office/drawing/2014/main" id="{E802D1A5-DFD9-4C58-95F2-3E8D48CD1254}"/>
                </a:ext>
              </a:extLst>
            </p:cNvPr>
            <p:cNvSpPr txBox="1"/>
            <p:nvPr/>
          </p:nvSpPr>
          <p:spPr>
            <a:xfrm>
              <a:off x="6306737" y="5391432"/>
              <a:ext cx="1147121" cy="184666"/>
            </a:xfrm>
            <a:prstGeom prst="rect">
              <a:avLst/>
            </a:prstGeom>
            <a:noFill/>
          </p:spPr>
          <p:txBody>
            <a:bodyPr wrap="square" rtlCol="0">
              <a:spAutoFit/>
            </a:bodyPr>
            <a:lstStyle/>
            <a:p>
              <a:r>
                <a:rPr lang="en-US" sz="600" dirty="0"/>
                <a:t>Reference: Mott MacDonald</a:t>
              </a:r>
            </a:p>
          </p:txBody>
        </p:sp>
      </p:grpSp>
    </p:spTree>
    <p:extLst>
      <p:ext uri="{BB962C8B-B14F-4D97-AF65-F5344CB8AC3E}">
        <p14:creationId xmlns:p14="http://schemas.microsoft.com/office/powerpoint/2010/main" val="81764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4294967295"/>
          </p:nvPr>
        </p:nvSpPr>
        <p:spPr>
          <a:xfrm>
            <a:off x="692727" y="2691245"/>
            <a:ext cx="9677400" cy="1028700"/>
          </a:xfrm>
        </p:spPr>
        <p:txBody>
          <a:bodyPr>
            <a:noAutofit/>
          </a:bodyPr>
          <a:lstStyle/>
          <a:p>
            <a:pPr marL="0" indent="0">
              <a:buNone/>
            </a:pPr>
            <a:r>
              <a:rPr lang="en-US" sz="4000">
                <a:latin typeface="Century Gothic" panose="020B0502020202020204" pitchFamily="34" charset="0"/>
              </a:rPr>
              <a:t>Preliminary Thoughts on Other Technologies for CONE/ORTP Consideration</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13732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ORTP Preliminary Thoughts on Other Technologies: </a:t>
            </a:r>
            <a:br>
              <a:rPr lang="en-US" sz="1500" dirty="0"/>
            </a:br>
            <a:r>
              <a:rPr lang="en-US" dirty="0"/>
              <a:t>Biomass</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605806"/>
            <a:ext cx="10515600" cy="4530725"/>
          </a:xfrm>
        </p:spPr>
        <p:txBody>
          <a:bodyPr>
            <a:normAutofit/>
          </a:bodyPr>
          <a:lstStyle/>
          <a:p>
            <a:pPr marL="285750" indent="-285750"/>
            <a:r>
              <a:rPr lang="en-US" sz="1600" dirty="0"/>
              <a:t>Small installations when compared to combined cycles</a:t>
            </a:r>
          </a:p>
          <a:p>
            <a:pPr marL="285750" indent="-285750"/>
            <a:r>
              <a:rPr lang="en-US" sz="1600" dirty="0"/>
              <a:t>Requires fuel gathering infrastructure that is regionally limited</a:t>
            </a:r>
          </a:p>
          <a:p>
            <a:pPr marL="285750" indent="-285750"/>
            <a:r>
              <a:rPr lang="en-US" sz="1600" dirty="0"/>
              <a:t>High initial capital costs</a:t>
            </a:r>
          </a:p>
          <a:p>
            <a:pPr marL="742950" lvl="1" indent="-285750"/>
            <a:r>
              <a:rPr lang="en-US" sz="1400" dirty="0"/>
              <a:t>Technologies vary depending on fuel availability, and site characteristics</a:t>
            </a:r>
          </a:p>
          <a:p>
            <a:pPr marL="742950" lvl="1" indent="-285750"/>
            <a:r>
              <a:rPr lang="en-US" sz="1400" dirty="0"/>
              <a:t>Data cannot be compared across multiple projects</a:t>
            </a:r>
          </a:p>
        </p:txBody>
      </p:sp>
      <p:grpSp>
        <p:nvGrpSpPr>
          <p:cNvPr id="5" name="Group 4">
            <a:extLst>
              <a:ext uri="{FF2B5EF4-FFF2-40B4-BE49-F238E27FC236}">
                <a16:creationId xmlns:a16="http://schemas.microsoft.com/office/drawing/2014/main" id="{1FA5A8C5-C394-4EF1-B70E-4B80E7D4DE00}"/>
              </a:ext>
            </a:extLst>
          </p:cNvPr>
          <p:cNvGrpSpPr/>
          <p:nvPr/>
        </p:nvGrpSpPr>
        <p:grpSpPr>
          <a:xfrm>
            <a:off x="7451783" y="1615888"/>
            <a:ext cx="3962400" cy="3626224"/>
            <a:chOff x="2260600" y="2819400"/>
            <a:chExt cx="4787900" cy="3607159"/>
          </a:xfrm>
        </p:grpSpPr>
        <p:pic>
          <p:nvPicPr>
            <p:cNvPr id="6" name="Picture 2" descr="http://www.power-technology.com/projects/wood-schiller/images/7-wood-to-energy-process.jpg">
              <a:extLst>
                <a:ext uri="{FF2B5EF4-FFF2-40B4-BE49-F238E27FC236}">
                  <a16:creationId xmlns:a16="http://schemas.microsoft.com/office/drawing/2014/main" id="{01F021AC-6A57-47E6-81A9-218568124F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819400"/>
              <a:ext cx="4762500" cy="3419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300436B-24E5-44C0-8762-B448884E36FB}"/>
                </a:ext>
              </a:extLst>
            </p:cNvPr>
            <p:cNvSpPr txBox="1"/>
            <p:nvPr/>
          </p:nvSpPr>
          <p:spPr>
            <a:xfrm>
              <a:off x="2260600" y="6241893"/>
              <a:ext cx="3149600" cy="184666"/>
            </a:xfrm>
            <a:prstGeom prst="rect">
              <a:avLst/>
            </a:prstGeom>
            <a:noFill/>
          </p:spPr>
          <p:txBody>
            <a:bodyPr wrap="square" rtlCol="0">
              <a:spAutoFit/>
            </a:bodyPr>
            <a:lstStyle/>
            <a:p>
              <a:r>
                <a:rPr lang="en-US" sz="600"/>
                <a:t>Reference: PSNH</a:t>
              </a:r>
            </a:p>
          </p:txBody>
        </p:sp>
      </p:grpSp>
      <p:pic>
        <p:nvPicPr>
          <p:cNvPr id="8" name="Picture 5">
            <a:extLst>
              <a:ext uri="{FF2B5EF4-FFF2-40B4-BE49-F238E27FC236}">
                <a16:creationId xmlns:a16="http://schemas.microsoft.com/office/drawing/2014/main" id="{1C19406B-B865-48A9-A1A4-215893F8AB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657" y="3607945"/>
            <a:ext cx="2229803" cy="2019589"/>
          </a:xfrm>
          <a:prstGeom prst="rect">
            <a:avLst/>
          </a:prstGeom>
          <a:noFill/>
          <a:ln>
            <a:noFill/>
          </a:ln>
          <a:effectLst>
            <a:glow rad="228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379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ORTP Preliminary Thoughts on Other Technologies:</a:t>
            </a:r>
            <a:br>
              <a:rPr lang="en-US" sz="1500" dirty="0"/>
            </a:br>
            <a:r>
              <a:rPr lang="en-US" dirty="0"/>
              <a:t>Reciprocating Engines</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685801" y="1576036"/>
            <a:ext cx="10515600" cy="4530725"/>
          </a:xfrm>
        </p:spPr>
        <p:txBody>
          <a:bodyPr>
            <a:normAutofit/>
          </a:bodyPr>
          <a:lstStyle/>
          <a:p>
            <a:pPr marL="285750" indent="-285750">
              <a:spcBef>
                <a:spcPts val="500"/>
              </a:spcBef>
            </a:pPr>
            <a:r>
              <a:rPr lang="en-US" sz="1600" dirty="0"/>
              <a:t>Reliable</a:t>
            </a:r>
          </a:p>
          <a:p>
            <a:pPr marL="285750" indent="-285750">
              <a:spcBef>
                <a:spcPts val="500"/>
              </a:spcBef>
            </a:pPr>
            <a:r>
              <a:rPr lang="en-US" sz="1600" dirty="0"/>
              <a:t>Fast Start</a:t>
            </a:r>
          </a:p>
          <a:p>
            <a:pPr marL="285750" indent="-285750">
              <a:spcBef>
                <a:spcPts val="500"/>
              </a:spcBef>
            </a:pPr>
            <a:r>
              <a:rPr lang="en-US" sz="1600" dirty="0"/>
              <a:t>Efficient engines with low energy exhaust</a:t>
            </a:r>
          </a:p>
          <a:p>
            <a:pPr marL="285750" indent="-285750">
              <a:spcBef>
                <a:spcPts val="500"/>
              </a:spcBef>
            </a:pPr>
            <a:r>
              <a:rPr lang="en-US" sz="1600" dirty="0"/>
              <a:t>Low capacity when compared to simple cycle gas turbines</a:t>
            </a:r>
          </a:p>
          <a:p>
            <a:pPr marL="285750" indent="-285750">
              <a:spcBef>
                <a:spcPts val="500"/>
              </a:spcBef>
            </a:pPr>
            <a:r>
              <a:rPr lang="en-US" sz="1600" dirty="0"/>
              <a:t>Not as efficient in combined cycle</a:t>
            </a:r>
          </a:p>
          <a:p>
            <a:pPr marL="285750" indent="-285750">
              <a:spcBef>
                <a:spcPts val="500"/>
              </a:spcBef>
            </a:pPr>
            <a:r>
              <a:rPr lang="en-US" sz="1600" dirty="0"/>
              <a:t>Expensive capital cost especially for large installations</a:t>
            </a:r>
          </a:p>
          <a:p>
            <a:pPr marL="285750" indent="-285750">
              <a:spcBef>
                <a:spcPts val="500"/>
              </a:spcBef>
            </a:pPr>
            <a:r>
              <a:rPr lang="en-US" sz="1600" dirty="0"/>
              <a:t>Large installations not present in New England</a:t>
            </a:r>
          </a:p>
          <a:p>
            <a:endParaRPr lang="en-US" sz="1100" dirty="0"/>
          </a:p>
        </p:txBody>
      </p:sp>
      <p:grpSp>
        <p:nvGrpSpPr>
          <p:cNvPr id="2" name="Group 1">
            <a:extLst>
              <a:ext uri="{FF2B5EF4-FFF2-40B4-BE49-F238E27FC236}">
                <a16:creationId xmlns:a16="http://schemas.microsoft.com/office/drawing/2014/main" id="{111A33A0-4081-4702-A97D-35841E43EB32}"/>
              </a:ext>
            </a:extLst>
          </p:cNvPr>
          <p:cNvGrpSpPr/>
          <p:nvPr/>
        </p:nvGrpSpPr>
        <p:grpSpPr>
          <a:xfrm>
            <a:off x="6620993" y="1831365"/>
            <a:ext cx="4672424" cy="3019086"/>
            <a:chOff x="6620993" y="1831365"/>
            <a:chExt cx="4672424" cy="3019086"/>
          </a:xfrm>
        </p:grpSpPr>
        <p:pic>
          <p:nvPicPr>
            <p:cNvPr id="6" name="Picture 8" descr="http://www.pennenergy.com/content/dam/Pennenergy/online-articles/2013/July/SasolGasPlant.JPG">
              <a:extLst>
                <a:ext uri="{FF2B5EF4-FFF2-40B4-BE49-F238E27FC236}">
                  <a16:creationId xmlns:a16="http://schemas.microsoft.com/office/drawing/2014/main" id="{48F252E1-3FA1-4399-8DDA-19CC9A68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9701" y="1831365"/>
              <a:ext cx="4593716" cy="2834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3E1842E-AA76-4607-9B2F-C0D7FB0AE215}"/>
                </a:ext>
              </a:extLst>
            </p:cNvPr>
            <p:cNvSpPr txBox="1"/>
            <p:nvPr/>
          </p:nvSpPr>
          <p:spPr>
            <a:xfrm>
              <a:off x="6620993" y="4665785"/>
              <a:ext cx="3149600" cy="184666"/>
            </a:xfrm>
            <a:prstGeom prst="rect">
              <a:avLst/>
            </a:prstGeom>
            <a:noFill/>
          </p:spPr>
          <p:txBody>
            <a:bodyPr wrap="square" rtlCol="0">
              <a:spAutoFit/>
            </a:bodyPr>
            <a:lstStyle/>
            <a:p>
              <a:r>
                <a:rPr lang="en-US" sz="600" dirty="0"/>
                <a:t>Reference: www.wartsila.com</a:t>
              </a:r>
            </a:p>
          </p:txBody>
        </p:sp>
      </p:grpSp>
      <p:grpSp>
        <p:nvGrpSpPr>
          <p:cNvPr id="9" name="Group 8">
            <a:extLst>
              <a:ext uri="{FF2B5EF4-FFF2-40B4-BE49-F238E27FC236}">
                <a16:creationId xmlns:a16="http://schemas.microsoft.com/office/drawing/2014/main" id="{1F2B486E-56D3-4BA4-9F56-EA9802E72C93}"/>
              </a:ext>
            </a:extLst>
          </p:cNvPr>
          <p:cNvGrpSpPr/>
          <p:nvPr/>
        </p:nvGrpSpPr>
        <p:grpSpPr>
          <a:xfrm>
            <a:off x="2085260" y="3594373"/>
            <a:ext cx="3657599" cy="2512388"/>
            <a:chOff x="2085260" y="3594373"/>
            <a:chExt cx="3657599" cy="2512388"/>
          </a:xfrm>
        </p:grpSpPr>
        <p:pic>
          <p:nvPicPr>
            <p:cNvPr id="5" name="Picture 2">
              <a:extLst>
                <a:ext uri="{FF2B5EF4-FFF2-40B4-BE49-F238E27FC236}">
                  <a16:creationId xmlns:a16="http://schemas.microsoft.com/office/drawing/2014/main" id="{74D0B61B-DD27-4245-8B11-0DB8268CE6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1459" y="3594373"/>
              <a:ext cx="3581400" cy="232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7CEF5459-AD10-4F70-A7C5-3D96C2F72D5D}"/>
                </a:ext>
              </a:extLst>
            </p:cNvPr>
            <p:cNvSpPr txBox="1"/>
            <p:nvPr/>
          </p:nvSpPr>
          <p:spPr>
            <a:xfrm>
              <a:off x="2085260" y="5922095"/>
              <a:ext cx="3149600" cy="184666"/>
            </a:xfrm>
            <a:prstGeom prst="rect">
              <a:avLst/>
            </a:prstGeom>
            <a:noFill/>
          </p:spPr>
          <p:txBody>
            <a:bodyPr wrap="square" rtlCol="0">
              <a:spAutoFit/>
            </a:bodyPr>
            <a:lstStyle/>
            <a:p>
              <a:r>
                <a:rPr lang="en-US" sz="600" dirty="0"/>
                <a:t>Reference: www.wartsila.com</a:t>
              </a:r>
            </a:p>
          </p:txBody>
        </p:sp>
      </p:grpSp>
    </p:spTree>
    <p:extLst>
      <p:ext uri="{BB962C8B-B14F-4D97-AF65-F5344CB8AC3E}">
        <p14:creationId xmlns:p14="http://schemas.microsoft.com/office/powerpoint/2010/main" val="3640366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4294967295"/>
          </p:nvPr>
        </p:nvSpPr>
        <p:spPr>
          <a:xfrm>
            <a:off x="0" y="3205163"/>
            <a:ext cx="12192000" cy="447675"/>
          </a:xfrm>
        </p:spPr>
        <p:txBody>
          <a:bodyPr>
            <a:noAutofit/>
          </a:bodyPr>
          <a:lstStyle/>
          <a:p>
            <a:pPr marL="0" indent="0" algn="ctr">
              <a:buNone/>
            </a:pPr>
            <a:r>
              <a:rPr lang="en-US" sz="4000" b="1">
                <a:latin typeface="Century Gothic" panose="020B0502020202020204" pitchFamily="34" charset="0"/>
              </a:rPr>
              <a:t>Questions</a:t>
            </a:r>
          </a:p>
        </p:txBody>
      </p:sp>
    </p:spTree>
    <p:extLst>
      <p:ext uri="{BB962C8B-B14F-4D97-AF65-F5344CB8AC3E}">
        <p14:creationId xmlns:p14="http://schemas.microsoft.com/office/powerpoint/2010/main" val="377906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4294967295"/>
          </p:nvPr>
        </p:nvSpPr>
        <p:spPr>
          <a:xfrm>
            <a:off x="665017" y="3245427"/>
            <a:ext cx="10924309" cy="1028700"/>
          </a:xfrm>
        </p:spPr>
        <p:txBody>
          <a:bodyPr>
            <a:noAutofit/>
          </a:bodyPr>
          <a:lstStyle/>
          <a:p>
            <a:pPr marL="0" indent="0">
              <a:buNone/>
            </a:pPr>
            <a:r>
              <a:rPr lang="en-US" sz="4000">
                <a:latin typeface="Century Gothic" panose="020B0502020202020204" pitchFamily="34" charset="0"/>
              </a:rPr>
              <a:t>CONE Detailed Review of Reference Unit (Preliminary)</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68027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CONE Reference Unit:</a:t>
            </a:r>
            <a:br>
              <a:rPr lang="en-US" sz="1500" dirty="0"/>
            </a:br>
            <a:r>
              <a:rPr lang="en-US" dirty="0"/>
              <a:t>Key Inputs for Evaluation</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603130"/>
            <a:ext cx="10515600" cy="4530725"/>
          </a:xfrm>
        </p:spPr>
        <p:txBody>
          <a:bodyPr>
            <a:normAutofit/>
          </a:bodyPr>
          <a:lstStyle/>
          <a:p>
            <a:pPr marL="285750" indent="-285750"/>
            <a:r>
              <a:rPr lang="en-US" sz="1600"/>
              <a:t>Installed Costs</a:t>
            </a:r>
          </a:p>
          <a:p>
            <a:pPr marL="285750" indent="-285750"/>
            <a:r>
              <a:rPr lang="en-US" sz="1600"/>
              <a:t>Operating Costs</a:t>
            </a:r>
          </a:p>
          <a:p>
            <a:pPr marL="285750" indent="-285750"/>
            <a:r>
              <a:rPr lang="en-US" sz="1600"/>
              <a:t>Unit Performance</a:t>
            </a:r>
          </a:p>
          <a:p>
            <a:pPr marL="285750" indent="-285750"/>
            <a:r>
              <a:rPr lang="en-US" sz="1600"/>
              <a:t>Interconnection Costs</a:t>
            </a:r>
          </a:p>
          <a:p>
            <a:pPr marL="285750" indent="-285750"/>
            <a:r>
              <a:rPr lang="en-US" sz="1600"/>
              <a:t>Contingency Costs</a:t>
            </a:r>
          </a:p>
          <a:p>
            <a:pPr marL="285750" indent="-285750"/>
            <a:r>
              <a:rPr lang="en-US" sz="1600"/>
              <a:t>Location</a:t>
            </a:r>
          </a:p>
          <a:p>
            <a:pPr marL="285750" indent="-285750"/>
            <a:r>
              <a:rPr lang="en-US" sz="1600"/>
              <a:t>Labor Rates</a:t>
            </a:r>
          </a:p>
          <a:p>
            <a:pPr marL="285750" indent="-285750"/>
            <a:r>
              <a:rPr lang="en-US" sz="1600"/>
              <a:t>Environmental Assumptions</a:t>
            </a:r>
          </a:p>
          <a:p>
            <a:pPr marL="285750" indent="-285750"/>
            <a:r>
              <a:rPr lang="en-US" sz="1600"/>
              <a:t>Operational Assumptions </a:t>
            </a:r>
          </a:p>
          <a:p>
            <a:pPr marL="285750" indent="-285750"/>
            <a:r>
              <a:rPr lang="en-US" sz="1600"/>
              <a:t>Energy and Ancillary Services Margins</a:t>
            </a:r>
          </a:p>
          <a:p>
            <a:pPr marL="285750" indent="-285750"/>
            <a:r>
              <a:rPr lang="en-US" sz="1600"/>
              <a:t>Cost of Capital </a:t>
            </a:r>
          </a:p>
          <a:p>
            <a:pPr marL="285750" indent="-285750"/>
            <a:endParaRPr lang="en-US" sz="1600">
              <a:cs typeface="Cambria" panose="02040503050406030204" pitchFamily="18" charset="0"/>
            </a:endParaRPr>
          </a:p>
          <a:p>
            <a:pPr lvl="4">
              <a:lnSpc>
                <a:spcPct val="110000"/>
              </a:lnSpc>
            </a:pPr>
            <a:endParaRPr lang="en-US" sz="1600"/>
          </a:p>
          <a:p>
            <a:pPr marL="2346325" lvl="4">
              <a:buFontTx/>
              <a:buChar char="o"/>
            </a:pPr>
            <a:endParaRPr lang="en-US" sz="1600"/>
          </a:p>
        </p:txBody>
      </p:sp>
    </p:spTree>
    <p:extLst>
      <p:ext uri="{BB962C8B-B14F-4D97-AF65-F5344CB8AC3E}">
        <p14:creationId xmlns:p14="http://schemas.microsoft.com/office/powerpoint/2010/main" val="2041954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CONE Reference Unit:</a:t>
            </a:r>
            <a:r>
              <a:rPr lang="en-US" dirty="0"/>
              <a:t/>
            </a:r>
            <a:br>
              <a:rPr lang="en-US" dirty="0"/>
            </a:br>
            <a:r>
              <a:rPr lang="en-US" dirty="0"/>
              <a:t>Reference Location</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8" y="1652588"/>
            <a:ext cx="4652021" cy="4324005"/>
          </a:xfrm>
        </p:spPr>
        <p:txBody>
          <a:bodyPr>
            <a:normAutofit/>
          </a:bodyPr>
          <a:lstStyle/>
          <a:p>
            <a:pPr marL="0" indent="0">
              <a:buNone/>
            </a:pPr>
            <a:r>
              <a:rPr lang="en-US" sz="1600" dirty="0"/>
              <a:t>NATURAL GAS</a:t>
            </a:r>
          </a:p>
          <a:p>
            <a:pPr marL="285750" indent="-285750">
              <a:spcBef>
                <a:spcPts val="500"/>
              </a:spcBef>
            </a:pPr>
            <a:r>
              <a:rPr lang="en-US" sz="1400" dirty="0"/>
              <a:t>Eastern Connecticut – New London County</a:t>
            </a:r>
          </a:p>
          <a:p>
            <a:pPr marL="742950" lvl="1" indent="-285750"/>
            <a:r>
              <a:rPr lang="en-US" sz="1400" dirty="0"/>
              <a:t>Region with existing Natural Gas transmission and electrical transmission</a:t>
            </a:r>
          </a:p>
          <a:p>
            <a:pPr marL="742950" lvl="1" indent="-285750"/>
            <a:r>
              <a:rPr lang="en-US" sz="1400" dirty="0"/>
              <a:t>Region may experience additional retirements</a:t>
            </a:r>
          </a:p>
          <a:p>
            <a:pPr marL="742950" lvl="1" indent="-285750"/>
            <a:r>
              <a:rPr lang="en-US" sz="1400" dirty="0"/>
              <a:t>Region has new project currently being completed</a:t>
            </a:r>
          </a:p>
          <a:p>
            <a:pPr marL="285750" lvl="1" indent="-285750"/>
            <a:r>
              <a:rPr lang="en-US" sz="1400" dirty="0"/>
              <a:t>Southeastern Massachusetts – Bristol County</a:t>
            </a:r>
          </a:p>
          <a:p>
            <a:pPr marL="742950" lvl="1" indent="-285750"/>
            <a:r>
              <a:rPr lang="en-US" sz="1400" dirty="0"/>
              <a:t>Region experiencing retirements of key assets</a:t>
            </a:r>
          </a:p>
          <a:p>
            <a:pPr marL="742950" lvl="1" indent="-285750"/>
            <a:r>
              <a:rPr lang="en-US" sz="1400" dirty="0"/>
              <a:t>Region with existing Natural Gas transmission and electrical transmission</a:t>
            </a:r>
          </a:p>
          <a:p>
            <a:pPr marL="285750" lvl="1" indent="-285750"/>
            <a:r>
              <a:rPr lang="en-US" sz="1400" dirty="0"/>
              <a:t>Southeastern New Hampshire</a:t>
            </a:r>
          </a:p>
          <a:p>
            <a:pPr marL="742950" lvl="1" indent="-285750"/>
            <a:r>
              <a:rPr lang="en-US" sz="1400" dirty="0"/>
              <a:t>Region with existing Natural Gas transmission and electrical transmission</a:t>
            </a:r>
          </a:p>
        </p:txBody>
      </p:sp>
      <p:pic>
        <p:nvPicPr>
          <p:cNvPr id="5" name="Picture 4">
            <a:extLst>
              <a:ext uri="{FF2B5EF4-FFF2-40B4-BE49-F238E27FC236}">
                <a16:creationId xmlns:a16="http://schemas.microsoft.com/office/drawing/2014/main" id="{FAE683F8-3CBC-473C-B5CD-3F432D9B347E}"/>
              </a:ext>
            </a:extLst>
          </p:cNvPr>
          <p:cNvPicPr>
            <a:picLocks noChangeAspect="1"/>
          </p:cNvPicPr>
          <p:nvPr/>
        </p:nvPicPr>
        <p:blipFill>
          <a:blip r:embed="rId3"/>
          <a:stretch>
            <a:fillRect/>
          </a:stretch>
        </p:blipFill>
        <p:spPr>
          <a:xfrm>
            <a:off x="5827425" y="1598943"/>
            <a:ext cx="5874913" cy="3925792"/>
          </a:xfrm>
          <a:prstGeom prst="rect">
            <a:avLst/>
          </a:prstGeom>
          <a:ln w="12700" cap="sq">
            <a:solidFill>
              <a:srgbClr val="000000"/>
            </a:solidFill>
            <a:prstDash val="solid"/>
            <a:miter lim="800000"/>
          </a:ln>
          <a:effectLst/>
        </p:spPr>
      </p:pic>
    </p:spTree>
    <p:extLst>
      <p:ext uri="{BB962C8B-B14F-4D97-AF65-F5344CB8AC3E}">
        <p14:creationId xmlns:p14="http://schemas.microsoft.com/office/powerpoint/2010/main" val="170574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Overview &amp; Purpose:</a:t>
            </a:r>
            <a:br>
              <a:rPr lang="en-US" sz="1500" dirty="0"/>
            </a:br>
            <a:r>
              <a:rPr lang="en-US" dirty="0"/>
              <a:t>ORTP Recalculation</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593670"/>
            <a:ext cx="10515600" cy="3808647"/>
          </a:xfrm>
        </p:spPr>
        <p:txBody>
          <a:bodyPr>
            <a:normAutofit/>
          </a:bodyPr>
          <a:lstStyle/>
          <a:p>
            <a:pPr marL="0" indent="0">
              <a:buNone/>
            </a:pPr>
            <a:r>
              <a:rPr lang="en-US" sz="1600" b="1" dirty="0"/>
              <a:t>Purpose:</a:t>
            </a:r>
            <a:r>
              <a:rPr lang="en-US" sz="1600" dirty="0"/>
              <a:t> </a:t>
            </a:r>
          </a:p>
          <a:p>
            <a:pPr>
              <a:spcAft>
                <a:spcPts val="1200"/>
              </a:spcAft>
            </a:pPr>
            <a:r>
              <a:rPr lang="en-US" sz="1600" dirty="0"/>
              <a:t>To develop a set of benchmark prices at the low end of the competitive range for</a:t>
            </a:r>
            <a:r>
              <a:rPr lang="en-US" sz="1600" dirty="0">
                <a:solidFill>
                  <a:srgbClr val="FF00FF"/>
                </a:solidFill>
              </a:rPr>
              <a:t> </a:t>
            </a:r>
            <a:r>
              <a:rPr lang="en-US" sz="1600" dirty="0"/>
              <a:t>various resources that act as a proxy for the price at which a given resource type would offer into the FCA were it not to receive out-of-market revenues as defined in Market Rule 1 </a:t>
            </a:r>
            <a:endParaRPr lang="en-US" sz="1600" dirty="0">
              <a:solidFill>
                <a:srgbClr val="FF00FF"/>
              </a:solidFill>
              <a:highlight>
                <a:srgbClr val="FFFF00"/>
              </a:highlight>
            </a:endParaRPr>
          </a:p>
          <a:p>
            <a:pPr lvl="1">
              <a:spcAft>
                <a:spcPts val="1200"/>
              </a:spcAft>
            </a:pPr>
            <a:r>
              <a:rPr lang="en-US" altLang="en-US" sz="1600" dirty="0"/>
              <a:t>ORTPs are a screening tool for new resource offers to receive further resource-specific review by the Internal Market Monitor</a:t>
            </a:r>
          </a:p>
          <a:p>
            <a:pPr lvl="1"/>
            <a:r>
              <a:rPr lang="en-US" altLang="en-US" sz="1600" dirty="0"/>
              <a:t>ORTPs are set at the low end of the competitive range to determine a threshold below which the offers may appear commercially implausible absent out-of-market revenues</a:t>
            </a:r>
            <a:endParaRPr lang="en-US" altLang="en-US" sz="1600" strike="sngStrike" dirty="0">
              <a:solidFill>
                <a:srgbClr val="FF0000"/>
              </a:solidFill>
              <a:highlight>
                <a:srgbClr val="FFFF00"/>
              </a:highlight>
            </a:endParaRPr>
          </a:p>
        </p:txBody>
      </p:sp>
    </p:spTree>
    <p:extLst>
      <p:ext uri="{BB962C8B-B14F-4D97-AF65-F5344CB8AC3E}">
        <p14:creationId xmlns:p14="http://schemas.microsoft.com/office/powerpoint/2010/main" val="2440663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normAutofit/>
          </a:bodyPr>
          <a:lstStyle/>
          <a:p>
            <a:r>
              <a:rPr lang="en-US" sz="1500" dirty="0"/>
              <a:t>CONE Reference Unit:</a:t>
            </a:r>
            <a:r>
              <a:rPr lang="en-US" dirty="0"/>
              <a:t/>
            </a:r>
            <a:br>
              <a:rPr lang="en-US" dirty="0"/>
            </a:br>
            <a:r>
              <a:rPr lang="en-US" dirty="0"/>
              <a:t>Levelized Comparison</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619250"/>
            <a:ext cx="10515600" cy="4530725"/>
          </a:xfrm>
        </p:spPr>
        <p:txBody>
          <a:bodyPr>
            <a:normAutofit/>
          </a:bodyPr>
          <a:lstStyle/>
          <a:p>
            <a:pPr marL="0" indent="0">
              <a:spcBef>
                <a:spcPts val="500"/>
              </a:spcBef>
              <a:buNone/>
            </a:pPr>
            <a:r>
              <a:rPr lang="en-US" sz="1600" b="1" dirty="0"/>
              <a:t>Gas Turbine Base Technologies</a:t>
            </a:r>
          </a:p>
          <a:p>
            <a:pPr marL="285750" indent="-285750">
              <a:spcBef>
                <a:spcPts val="500"/>
              </a:spcBef>
            </a:pPr>
            <a:r>
              <a:rPr lang="en-US" sz="1600" dirty="0"/>
              <a:t>Initial technology comparison conducted on a levelized basis</a:t>
            </a:r>
          </a:p>
          <a:p>
            <a:pPr lvl="1"/>
            <a:r>
              <a:rPr lang="en-US" sz="1600" dirty="0"/>
              <a:t>Manufacturer offerings need to be compared at same ambient conditions</a:t>
            </a:r>
          </a:p>
          <a:p>
            <a:pPr lvl="1"/>
            <a:r>
              <a:rPr lang="en-US" sz="1600" dirty="0"/>
              <a:t>Manufacturer offerings need to be compared using the same economic and financial assumptions</a:t>
            </a:r>
          </a:p>
          <a:p>
            <a:pPr lvl="1"/>
            <a:r>
              <a:rPr lang="en-US" sz="1600" dirty="0"/>
              <a:t>Use same software to run all cases</a:t>
            </a:r>
          </a:p>
          <a:p>
            <a:pPr marL="285750" indent="-285750">
              <a:spcBef>
                <a:spcPts val="500"/>
              </a:spcBef>
            </a:pPr>
            <a:r>
              <a:rPr lang="en-US" sz="1600" dirty="0"/>
              <a:t>Heat balances run for each technology</a:t>
            </a:r>
          </a:p>
          <a:p>
            <a:pPr lvl="1"/>
            <a:r>
              <a:rPr lang="en-US" sz="1600" dirty="0"/>
              <a:t>Utilized the GT Pro/GT Master database for performance comparison</a:t>
            </a:r>
          </a:p>
          <a:p>
            <a:pPr marL="285750" indent="-285750">
              <a:spcBef>
                <a:spcPts val="500"/>
              </a:spcBef>
            </a:pPr>
            <a:r>
              <a:rPr lang="en-US" sz="1600" dirty="0"/>
              <a:t>Initial levelized cost estimates run for each technology offering</a:t>
            </a:r>
          </a:p>
          <a:p>
            <a:pPr lvl="1"/>
            <a:r>
              <a:rPr lang="en-US" sz="1600" dirty="0"/>
              <a:t>Utilized Thermoflow Peace to run levelized cost estimates for each technology</a:t>
            </a:r>
          </a:p>
          <a:p>
            <a:pPr lvl="2"/>
            <a:r>
              <a:rPr lang="en-US" sz="1600" dirty="0"/>
              <a:t>Structured each estimate using the same technical and financial basis</a:t>
            </a:r>
          </a:p>
          <a:p>
            <a:pPr lvl="2"/>
            <a:r>
              <a:rPr lang="en-US" sz="1600" dirty="0"/>
              <a:t>Results in levelized cost assumptions for each technology</a:t>
            </a:r>
          </a:p>
          <a:p>
            <a:pPr lvl="2"/>
            <a:r>
              <a:rPr lang="en-US" sz="1600" dirty="0"/>
              <a:t>A screening tool; not used for final project costs or for CONE and ORTP estimates</a:t>
            </a:r>
          </a:p>
        </p:txBody>
      </p:sp>
    </p:spTree>
    <p:extLst>
      <p:ext uri="{BB962C8B-B14F-4D97-AF65-F5344CB8AC3E}">
        <p14:creationId xmlns:p14="http://schemas.microsoft.com/office/powerpoint/2010/main" val="2371813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67307" y="129115"/>
            <a:ext cx="10833158" cy="1325563"/>
          </a:xfrm>
        </p:spPr>
        <p:txBody>
          <a:bodyPr>
            <a:normAutofit/>
          </a:bodyPr>
          <a:lstStyle/>
          <a:p>
            <a:r>
              <a:rPr lang="en-US" sz="1500" dirty="0"/>
              <a:t>CONE Reference Unit: </a:t>
            </a:r>
            <a:r>
              <a:rPr lang="en-US" sz="3200" dirty="0"/>
              <a:t/>
            </a:r>
            <a:br>
              <a:rPr lang="en-US" sz="3200" dirty="0"/>
            </a:br>
            <a:r>
              <a:rPr lang="en-US" dirty="0"/>
              <a:t>Preliminary Technology Heat Balances and Cost Estimates</a:t>
            </a:r>
          </a:p>
        </p:txBody>
      </p:sp>
      <p:pic>
        <p:nvPicPr>
          <p:cNvPr id="2" name="Picture 1">
            <a:extLst>
              <a:ext uri="{FF2B5EF4-FFF2-40B4-BE49-F238E27FC236}">
                <a16:creationId xmlns:a16="http://schemas.microsoft.com/office/drawing/2014/main" id="{04DC490B-A8B9-44BA-AC47-FEF94089A79A}"/>
              </a:ext>
            </a:extLst>
          </p:cNvPr>
          <p:cNvPicPr>
            <a:picLocks noChangeAspect="1"/>
          </p:cNvPicPr>
          <p:nvPr/>
        </p:nvPicPr>
        <p:blipFill>
          <a:blip r:embed="rId2"/>
          <a:stretch>
            <a:fillRect/>
          </a:stretch>
        </p:blipFill>
        <p:spPr>
          <a:xfrm>
            <a:off x="1558928" y="1244765"/>
            <a:ext cx="8569262" cy="4655740"/>
          </a:xfrm>
          <a:prstGeom prst="rect">
            <a:avLst/>
          </a:prstGeom>
        </p:spPr>
      </p:pic>
    </p:spTree>
    <p:extLst>
      <p:ext uri="{BB962C8B-B14F-4D97-AF65-F5344CB8AC3E}">
        <p14:creationId xmlns:p14="http://schemas.microsoft.com/office/powerpoint/2010/main" val="3664149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a:t>CONE Reference Unit: </a:t>
            </a:r>
            <a:r>
              <a:rPr lang="en-US" sz="5400"/>
              <a:t/>
            </a:r>
            <a:br>
              <a:rPr lang="en-US" sz="5400"/>
            </a:br>
            <a:r>
              <a:rPr lang="en-US"/>
              <a:t>Preliminary Environmental Assumptions</a:t>
            </a:r>
          </a:p>
        </p:txBody>
      </p:sp>
      <p:sp>
        <p:nvSpPr>
          <p:cNvPr id="4" name="Rectangle 3">
            <a:extLst>
              <a:ext uri="{FF2B5EF4-FFF2-40B4-BE49-F238E27FC236}">
                <a16:creationId xmlns:a16="http://schemas.microsoft.com/office/drawing/2014/main" id="{2E01536C-797A-40A9-B1C1-0B20A871EEA3}"/>
              </a:ext>
            </a:extLst>
          </p:cNvPr>
          <p:cNvSpPr/>
          <p:nvPr/>
        </p:nvSpPr>
        <p:spPr>
          <a:xfrm>
            <a:off x="898583" y="1690688"/>
            <a:ext cx="8585445" cy="2862322"/>
          </a:xfrm>
          <a:prstGeom prst="rect">
            <a:avLst/>
          </a:prstGeom>
        </p:spPr>
        <p:txBody>
          <a:bodyPr wrap="square">
            <a:spAutoFit/>
          </a:bodyPr>
          <a:lstStyle/>
          <a:p>
            <a:r>
              <a:rPr lang="en-US" sz="2000" dirty="0">
                <a:latin typeface="Cambria" panose="02040503050406030204" pitchFamily="18" charset="0"/>
                <a:ea typeface="Cambria" panose="02040503050406030204" pitchFamily="18" charset="0"/>
              </a:rPr>
              <a:t>State and Federal requirements will be met:</a:t>
            </a:r>
          </a:p>
          <a:p>
            <a:endParaRPr lang="en-US" sz="2000" dirty="0">
              <a:latin typeface="Cambria" panose="02040503050406030204" pitchFamily="18" charset="0"/>
              <a:ea typeface="Cambria" panose="02040503050406030204" pitchFamily="18" charset="0"/>
            </a:endParaRPr>
          </a:p>
          <a:p>
            <a:pPr marL="800100" lvl="1"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Continuous emissions monitoring systems included in all designs</a:t>
            </a:r>
          </a:p>
          <a:p>
            <a:pPr marL="800100" lvl="1"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Air cooled machines selected for simple cycle designs</a:t>
            </a:r>
          </a:p>
          <a:p>
            <a:pPr marL="800100" lvl="1"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Selective Catalytic Reduction units included for all simple cycle and combined cycle designs</a:t>
            </a:r>
          </a:p>
          <a:p>
            <a:pPr marL="800100" lvl="1"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CO catalysts included for combined cycles</a:t>
            </a:r>
          </a:p>
          <a:p>
            <a:pPr marL="800100" lvl="1" indent="-342900">
              <a:buFont typeface="Arial" panose="020B0604020202020204" pitchFamily="34" charset="0"/>
              <a:buChar char="•"/>
            </a:pPr>
            <a:r>
              <a:rPr lang="en-US" sz="2000" dirty="0">
                <a:latin typeface="Cambria" panose="02040503050406030204" pitchFamily="18" charset="0"/>
                <a:ea typeface="Cambria" panose="02040503050406030204" pitchFamily="18" charset="0"/>
              </a:rPr>
              <a:t>Air cooled condensers selected as primary heat sink for combined cycle</a:t>
            </a:r>
          </a:p>
        </p:txBody>
      </p:sp>
    </p:spTree>
    <p:extLst>
      <p:ext uri="{BB962C8B-B14F-4D97-AF65-F5344CB8AC3E}">
        <p14:creationId xmlns:p14="http://schemas.microsoft.com/office/powerpoint/2010/main" val="4172516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CONE Reference Unit: </a:t>
            </a:r>
            <a:r>
              <a:rPr lang="en-US" sz="5400" dirty="0"/>
              <a:t/>
            </a:r>
            <a:br>
              <a:rPr lang="en-US" sz="5400" dirty="0"/>
            </a:br>
            <a:r>
              <a:rPr lang="en-US" sz="3200" dirty="0"/>
              <a:t>Preliminary </a:t>
            </a:r>
            <a:r>
              <a:rPr lang="en-US" dirty="0"/>
              <a:t>Energy and Ancillary Services Estimates</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690688"/>
            <a:ext cx="10515600" cy="4530725"/>
          </a:xfrm>
        </p:spPr>
        <p:txBody>
          <a:bodyPr>
            <a:normAutofit/>
          </a:bodyPr>
          <a:lstStyle/>
          <a:p>
            <a:r>
              <a:rPr lang="en-US" sz="2000" b="1" dirty="0"/>
              <a:t>Methods used in previous analyses were based on:</a:t>
            </a:r>
            <a:r>
              <a:rPr lang="en-US" sz="2000" b="1" dirty="0">
                <a:solidFill>
                  <a:srgbClr val="FF0000"/>
                </a:solidFill>
              </a:rPr>
              <a:t> </a:t>
            </a:r>
            <a:endParaRPr lang="en-US" sz="2000" b="1" strike="sngStrike" dirty="0">
              <a:solidFill>
                <a:srgbClr val="FF0000"/>
              </a:solidFill>
            </a:endParaRPr>
          </a:p>
          <a:p>
            <a:pPr marL="640080" indent="-285750"/>
            <a:r>
              <a:rPr lang="en-US" sz="2000" dirty="0"/>
              <a:t>2013 CONE/ORTP calculation included an E&amp;AS estimate based on historical revenues and the ratio of futures prices for the relevant Capacity Commitment Period and historical real-time prices </a:t>
            </a:r>
            <a:endParaRPr lang="en-US" sz="2000" dirty="0">
              <a:solidFill>
                <a:srgbClr val="FF00FF"/>
              </a:solidFill>
            </a:endParaRPr>
          </a:p>
          <a:p>
            <a:pPr marL="457200" lvl="1" indent="0">
              <a:buNone/>
            </a:pPr>
            <a:r>
              <a:rPr lang="en-US" sz="1200" i="1" dirty="0"/>
              <a:t>		</a:t>
            </a:r>
            <a:r>
              <a:rPr lang="en-US" sz="1200" i="1" dirty="0">
                <a:ea typeface="Cambria" panose="02040503050406030204" pitchFamily="18" charset="0"/>
              </a:rPr>
              <a:t>E&amp;AS Margin = Historical E&amp;AS Margin * </a:t>
            </a:r>
            <a:r>
              <a:rPr lang="en-US" sz="1200" i="1" u="sng" dirty="0">
                <a:ea typeface="Cambria" panose="02040503050406030204" pitchFamily="18" charset="0"/>
              </a:rPr>
              <a:t>Future On-Peak Prices     </a:t>
            </a:r>
          </a:p>
          <a:p>
            <a:pPr lvl="1" indent="0">
              <a:buNone/>
            </a:pPr>
            <a:r>
              <a:rPr lang="en-US" sz="1200" i="1" dirty="0">
                <a:ea typeface="Cambria" panose="02040503050406030204" pitchFamily="18" charset="0"/>
              </a:rPr>
              <a:t>				                    Historical On-Peak Prices</a:t>
            </a:r>
          </a:p>
          <a:p>
            <a:pPr marL="640080" indent="-285750"/>
            <a:r>
              <a:rPr lang="en-US" sz="2000" dirty="0"/>
              <a:t>2016 CONE/ORTP calculation utilized a production cost model to forecast energy prices and to estimate dispatch and net E&amp;AS margins</a:t>
            </a:r>
            <a:endParaRPr lang="en-US" sz="2000" i="1" dirty="0"/>
          </a:p>
          <a:p>
            <a:pPr marL="0" indent="0">
              <a:buNone/>
            </a:pPr>
            <a:endParaRPr lang="en-US" sz="1600" dirty="0"/>
          </a:p>
          <a:p>
            <a:pPr marL="274320" indent="-285750"/>
            <a:r>
              <a:rPr lang="en-US" sz="2000" dirty="0"/>
              <a:t>We are reviewing previous methodologies and assessing alternative methods that provide a reasonable estimate of future expected E&amp;AS margins with an emphasis on being transparent to stakeholders</a:t>
            </a:r>
          </a:p>
          <a:p>
            <a:pPr marL="285750" indent="-285750"/>
            <a:endParaRPr lang="en-US" sz="1600" dirty="0"/>
          </a:p>
          <a:p>
            <a:pPr marL="0" indent="0">
              <a:buNone/>
            </a:pPr>
            <a:endParaRPr lang="en-US" sz="1600" dirty="0"/>
          </a:p>
        </p:txBody>
      </p:sp>
    </p:spTree>
    <p:extLst>
      <p:ext uri="{BB962C8B-B14F-4D97-AF65-F5344CB8AC3E}">
        <p14:creationId xmlns:p14="http://schemas.microsoft.com/office/powerpoint/2010/main" val="4196613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4294967295"/>
          </p:nvPr>
        </p:nvSpPr>
        <p:spPr>
          <a:xfrm>
            <a:off x="0" y="3205163"/>
            <a:ext cx="12192000" cy="447675"/>
          </a:xfrm>
        </p:spPr>
        <p:txBody>
          <a:bodyPr>
            <a:noAutofit/>
          </a:bodyPr>
          <a:lstStyle/>
          <a:p>
            <a:pPr marL="0" indent="0" algn="ctr">
              <a:buNone/>
            </a:pPr>
            <a:r>
              <a:rPr lang="en-US" sz="4000" b="1">
                <a:latin typeface="Century Gothic" panose="020B0502020202020204" pitchFamily="34" charset="0"/>
              </a:rPr>
              <a:t>Questions</a:t>
            </a:r>
          </a:p>
        </p:txBody>
      </p:sp>
    </p:spTree>
    <p:extLst>
      <p:ext uri="{BB962C8B-B14F-4D97-AF65-F5344CB8AC3E}">
        <p14:creationId xmlns:p14="http://schemas.microsoft.com/office/powerpoint/2010/main" val="106523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4294967295"/>
          </p:nvPr>
        </p:nvSpPr>
        <p:spPr>
          <a:xfrm>
            <a:off x="692726" y="3598718"/>
            <a:ext cx="10924309" cy="1028700"/>
          </a:xfrm>
        </p:spPr>
        <p:txBody>
          <a:bodyPr>
            <a:noAutofit/>
          </a:bodyPr>
          <a:lstStyle/>
          <a:p>
            <a:pPr marL="0" indent="0">
              <a:buNone/>
            </a:pPr>
            <a:r>
              <a:rPr lang="en-US" sz="4000" dirty="0">
                <a:latin typeface="Century Gothic" panose="020B0502020202020204" pitchFamily="34" charset="0"/>
              </a:rPr>
              <a:t>Financial Model Overview</a:t>
            </a:r>
            <a:endParaRPr lang="en-US" sz="4000" dirty="0">
              <a:solidFill>
                <a:srgbClr val="FF00FF"/>
              </a:solidFill>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04507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normAutofit/>
          </a:bodyPr>
          <a:lstStyle/>
          <a:p>
            <a:pPr marL="458735" lvl="1" algn="l" rtl="0">
              <a:lnSpc>
                <a:spcPct val="90000"/>
              </a:lnSpc>
              <a:spcBef>
                <a:spcPct val="0"/>
              </a:spcBef>
            </a:pPr>
            <a:r>
              <a:rPr lang="en-US" sz="3000" kern="1200">
                <a:solidFill>
                  <a:srgbClr val="400000"/>
                </a:solidFill>
                <a:latin typeface="Century Gothic" panose="020B0502020202020204" pitchFamily="34" charset="0"/>
                <a:ea typeface="+mj-ea"/>
                <a:cs typeface="+mj-cs"/>
              </a:rPr>
              <a:t>ORTP/CONE Model Overview</a:t>
            </a:r>
          </a:p>
        </p:txBody>
      </p:sp>
      <p:sp>
        <p:nvSpPr>
          <p:cNvPr id="7" name="Rectangle: Rounded Corners 6">
            <a:extLst>
              <a:ext uri="{FF2B5EF4-FFF2-40B4-BE49-F238E27FC236}">
                <a16:creationId xmlns:a16="http://schemas.microsoft.com/office/drawing/2014/main" id="{229B272A-265B-4535-A970-533BE1172675}"/>
              </a:ext>
            </a:extLst>
          </p:cNvPr>
          <p:cNvSpPr/>
          <p:nvPr/>
        </p:nvSpPr>
        <p:spPr>
          <a:xfrm>
            <a:off x="7387140" y="1974046"/>
            <a:ext cx="3906277" cy="2406313"/>
          </a:xfrm>
          <a:prstGeom prst="roundRect">
            <a:avLst/>
          </a:prstGeom>
          <a:solidFill>
            <a:schemeClr val="accent1">
              <a:lumMod val="40000"/>
              <a:lumOff val="60000"/>
            </a:schemeClr>
          </a:solidFill>
          <a:ln>
            <a:solidFill>
              <a:schemeClr val="accent1">
                <a:lumMod val="40000"/>
                <a:lumOff val="60000"/>
              </a:schemeClr>
            </a:solidFill>
          </a:ln>
          <a:effectLst>
            <a:outerShdw blurRad="508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6"/>
                </a:solidFill>
                <a:latin typeface="Cambria" panose="02040503050406030204" pitchFamily="18" charset="0"/>
                <a:ea typeface="Cambria" panose="02040503050406030204" pitchFamily="18" charset="0"/>
              </a:rPr>
              <a:t>Operating cash flows over the amortization period are discounted at the real after-tax weighted average cost of capital </a:t>
            </a:r>
          </a:p>
          <a:p>
            <a:pPr marL="285750" indent="-285750" algn="ctr">
              <a:buFont typeface="Arial" panose="020B0604020202020204" pitchFamily="34" charset="0"/>
              <a:buChar char="•"/>
            </a:pPr>
            <a:endParaRPr lang="en-US" sz="1400">
              <a:solidFill>
                <a:schemeClr val="accent6"/>
              </a:solidFill>
              <a:latin typeface="Cambria" panose="02040503050406030204" pitchFamily="18" charset="0"/>
              <a:ea typeface="Cambria" panose="02040503050406030204" pitchFamily="18" charset="0"/>
            </a:endParaRPr>
          </a:p>
          <a:p>
            <a:pPr algn="ctr"/>
            <a:r>
              <a:rPr lang="en-US" sz="1400">
                <a:solidFill>
                  <a:schemeClr val="accent6"/>
                </a:solidFill>
                <a:latin typeface="Cambria" panose="02040503050406030204" pitchFamily="18" charset="0"/>
                <a:ea typeface="Cambria" panose="02040503050406030204" pitchFamily="18" charset="0"/>
              </a:rPr>
              <a:t>This value is then levelized to produce an annual capacity revenue requirement used for Net CONE and ORTPs by technology</a:t>
            </a:r>
          </a:p>
        </p:txBody>
      </p:sp>
      <p:sp>
        <p:nvSpPr>
          <p:cNvPr id="6" name="Content Placeholder 3">
            <a:extLst>
              <a:ext uri="{FF2B5EF4-FFF2-40B4-BE49-F238E27FC236}">
                <a16:creationId xmlns:a16="http://schemas.microsoft.com/office/drawing/2014/main" id="{223B8832-F21F-4D71-B02F-6436A1647DA7}"/>
              </a:ext>
            </a:extLst>
          </p:cNvPr>
          <p:cNvSpPr txBox="1">
            <a:spLocks/>
          </p:cNvSpPr>
          <p:nvPr/>
        </p:nvSpPr>
        <p:spPr>
          <a:xfrm>
            <a:off x="1035316" y="1573394"/>
            <a:ext cx="10515600" cy="4530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Real Levelized Discounted Cash Flow Analysis</a:t>
            </a:r>
          </a:p>
          <a:p>
            <a:pPr marL="744485" lvl="1" indent="-285750"/>
            <a:r>
              <a:rPr lang="en-US" sz="1400" dirty="0"/>
              <a:t>Capital Costs</a:t>
            </a:r>
          </a:p>
          <a:p>
            <a:pPr marL="744485" lvl="1" indent="-285750"/>
            <a:r>
              <a:rPr lang="en-US" sz="1400" dirty="0"/>
              <a:t>Operating Costs</a:t>
            </a:r>
          </a:p>
          <a:p>
            <a:pPr marL="1425495" lvl="3" indent="-285750"/>
            <a:r>
              <a:rPr lang="en-US" sz="1200" dirty="0"/>
              <a:t>Variable costs</a:t>
            </a:r>
          </a:p>
          <a:p>
            <a:pPr marL="1425495" lvl="3" indent="-285750"/>
            <a:r>
              <a:rPr lang="en-US" sz="1200" dirty="0"/>
              <a:t>Fixed costs</a:t>
            </a:r>
          </a:p>
          <a:p>
            <a:pPr marL="744485" lvl="1" indent="-285750"/>
            <a:r>
              <a:rPr lang="en-US" sz="1400" dirty="0"/>
              <a:t>Revenues</a:t>
            </a:r>
          </a:p>
          <a:p>
            <a:pPr marL="1425495" lvl="3" indent="-285750"/>
            <a:r>
              <a:rPr lang="en-US" sz="1200" dirty="0"/>
              <a:t>DA and RT E&amp;AS Margins</a:t>
            </a:r>
          </a:p>
          <a:p>
            <a:pPr marL="1425495" lvl="3" indent="-285750"/>
            <a:r>
              <a:rPr lang="en-US" sz="1200" dirty="0"/>
              <a:t>Pay for Performance (net expected Performance Payments)</a:t>
            </a:r>
          </a:p>
          <a:p>
            <a:pPr marL="1425495" lvl="3" indent="-285750"/>
            <a:r>
              <a:rPr lang="en-US" sz="1200" dirty="0"/>
              <a:t>New DA ancillary services/ESI revenues</a:t>
            </a:r>
            <a:endParaRPr lang="en-US" sz="1200" strike="sngStrike" dirty="0"/>
          </a:p>
          <a:p>
            <a:pPr marL="1425495" lvl="3" indent="-285750"/>
            <a:r>
              <a:rPr lang="en-US" sz="1200" dirty="0"/>
              <a:t>RECs (consistent with Market Rule 1)</a:t>
            </a:r>
          </a:p>
          <a:p>
            <a:pPr marL="744485" lvl="1" indent="-285750"/>
            <a:r>
              <a:rPr lang="en-US" sz="1400" dirty="0"/>
              <a:t>Financial Assumptions</a:t>
            </a:r>
          </a:p>
          <a:p>
            <a:pPr marL="1425495" lvl="3" indent="-285750"/>
            <a:r>
              <a:rPr lang="en-US" sz="1200" dirty="0"/>
              <a:t>Debt Fraction (D/E)</a:t>
            </a:r>
          </a:p>
          <a:p>
            <a:pPr marL="1425495" lvl="3" indent="-285750"/>
            <a:r>
              <a:rPr lang="en-US" sz="1200" dirty="0"/>
              <a:t>Cost of Debt (COD)</a:t>
            </a:r>
          </a:p>
          <a:p>
            <a:pPr marL="1425495" lvl="3" indent="-285750"/>
            <a:r>
              <a:rPr lang="en-US" sz="1200" dirty="0"/>
              <a:t>Return on Equity (ROE)</a:t>
            </a:r>
          </a:p>
          <a:p>
            <a:pPr marL="1425495" lvl="3" indent="-285750"/>
            <a:r>
              <a:rPr lang="en-US" sz="1200" dirty="0"/>
              <a:t>Amortization Period</a:t>
            </a:r>
          </a:p>
          <a:p>
            <a:pPr marL="1425495" lvl="3" indent="-285750"/>
            <a:r>
              <a:rPr lang="en-US" sz="1200" dirty="0"/>
              <a:t>Depreciation Schedule / Bonus Depreciation</a:t>
            </a:r>
          </a:p>
          <a:p>
            <a:pPr marL="1425495" lvl="3" indent="-285750"/>
            <a:r>
              <a:rPr lang="en-US" sz="1200" dirty="0"/>
              <a:t>Tax Rates</a:t>
            </a:r>
          </a:p>
          <a:p>
            <a:pPr marL="1425495" lvl="3" indent="-285750"/>
            <a:r>
              <a:rPr lang="en-US" sz="1200" dirty="0"/>
              <a:t>ITC</a:t>
            </a:r>
          </a:p>
          <a:p>
            <a:pPr marL="1139745" lvl="3" indent="0">
              <a:buNone/>
            </a:pPr>
            <a:endParaRPr lang="en-US" sz="1200" dirty="0"/>
          </a:p>
          <a:p>
            <a:pPr marL="285750" indent="-285750"/>
            <a:endParaRPr lang="en-US" sz="1600" dirty="0">
              <a:solidFill>
                <a:srgbClr val="FF0000"/>
              </a:solidFill>
            </a:endParaRPr>
          </a:p>
          <a:p>
            <a:pPr marL="285750" indent="-285750"/>
            <a:endParaRPr lang="en-US" sz="1600" dirty="0">
              <a:solidFill>
                <a:srgbClr val="FF0000"/>
              </a:solidFill>
            </a:endParaRPr>
          </a:p>
        </p:txBody>
      </p:sp>
    </p:spTree>
    <p:extLst>
      <p:ext uri="{BB962C8B-B14F-4D97-AF65-F5344CB8AC3E}">
        <p14:creationId xmlns:p14="http://schemas.microsoft.com/office/powerpoint/2010/main" val="3754883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a:t>Financial Assumptions:</a:t>
            </a:r>
            <a:r>
              <a:rPr lang="en-US" sz="1600"/>
              <a:t/>
            </a:r>
            <a:br>
              <a:rPr lang="en-US" sz="1600"/>
            </a:br>
            <a:r>
              <a:rPr lang="en-US"/>
              <a:t>Overview</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593670"/>
            <a:ext cx="10515600" cy="4556306"/>
          </a:xfrm>
        </p:spPr>
        <p:txBody>
          <a:bodyPr>
            <a:normAutofit/>
          </a:bodyPr>
          <a:lstStyle/>
          <a:p>
            <a:pPr marL="285750" indent="-285750">
              <a:defRPr/>
            </a:pPr>
            <a:r>
              <a:rPr lang="en-US" sz="1600" dirty="0"/>
              <a:t>CONE – Calculation assumes merchant entry by the new resource</a:t>
            </a:r>
          </a:p>
          <a:p>
            <a:pPr marL="285750" lvl="2" indent="-285750">
              <a:buClr>
                <a:schemeClr val="accent6">
                  <a:lumMod val="50000"/>
                </a:schemeClr>
              </a:buClr>
              <a:defRPr/>
            </a:pPr>
            <a:r>
              <a:rPr lang="en-US" sz="1600" dirty="0"/>
              <a:t>ORTP – ISO-NE tariff specifies that the cost of capital will include an assumption for a Power Purchase Agreement (PPA) for a PPA-backed revenue stream (Market Rule 1, Section III.A.21.1.2.b)</a:t>
            </a:r>
          </a:p>
          <a:p>
            <a:pPr marL="285750" indent="-285750">
              <a:defRPr/>
            </a:pPr>
            <a:r>
              <a:rPr lang="en-US" sz="1600" dirty="0"/>
              <a:t>Financial parameters to be specified for the CONE reference technology and ORTP technologies</a:t>
            </a:r>
          </a:p>
          <a:p>
            <a:pPr marL="744485" lvl="1" indent="-285750">
              <a:defRPr/>
            </a:pPr>
            <a:r>
              <a:rPr lang="en-US" sz="1600" dirty="0"/>
              <a:t>After-tax weighted average cost of capital (ATWACC)</a:t>
            </a:r>
          </a:p>
          <a:p>
            <a:pPr marL="744485" lvl="1" indent="-285750">
              <a:defRPr/>
            </a:pPr>
            <a:r>
              <a:rPr lang="en-US" sz="1600" dirty="0"/>
              <a:t>Amortization period</a:t>
            </a:r>
          </a:p>
          <a:p>
            <a:pPr marL="285750" indent="-285750">
              <a:defRPr/>
            </a:pPr>
            <a:r>
              <a:rPr lang="en-US" sz="1600" dirty="0"/>
              <a:t>Capital costs (developed by Mott MacDonald), financial assumptions, and net E&amp;AS revenue estimates will be used to calculate cash flows that will be levelized to determine the payment required from the FCM that results in a levelized net present value of zero </a:t>
            </a:r>
          </a:p>
          <a:p>
            <a:pPr marL="285750" indent="-285750">
              <a:defRPr/>
            </a:pPr>
            <a:r>
              <a:rPr lang="en-US" sz="1600" dirty="0"/>
              <a:t>Financial assumptions are based on publicly available market data, subject to reasonable adjustments</a:t>
            </a:r>
          </a:p>
          <a:p>
            <a:pPr marL="285750" indent="-285750">
              <a:defRPr/>
            </a:pPr>
            <a:r>
              <a:rPr lang="en-US" sz="1600" dirty="0"/>
              <a:t>Concentric has compiled market data for a group of publicly traded Independent Power Producers (IPPs)</a:t>
            </a:r>
          </a:p>
          <a:p>
            <a:pPr marL="285750" indent="-285750">
              <a:defRPr/>
            </a:pPr>
            <a:endParaRPr lang="en-US" sz="1600" dirty="0"/>
          </a:p>
        </p:txBody>
      </p:sp>
    </p:spTree>
    <p:extLst>
      <p:ext uri="{BB962C8B-B14F-4D97-AF65-F5344CB8AC3E}">
        <p14:creationId xmlns:p14="http://schemas.microsoft.com/office/powerpoint/2010/main" val="1524550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a:t>Financial Assumptions:</a:t>
            </a:r>
            <a:br>
              <a:rPr lang="en-US" sz="1500"/>
            </a:br>
            <a:r>
              <a:rPr lang="en-US"/>
              <a:t>WACC Calculations in Previous Studies</a:t>
            </a:r>
          </a:p>
        </p:txBody>
      </p:sp>
      <p:pic>
        <p:nvPicPr>
          <p:cNvPr id="2" name="Picture 1">
            <a:extLst>
              <a:ext uri="{FF2B5EF4-FFF2-40B4-BE49-F238E27FC236}">
                <a16:creationId xmlns:a16="http://schemas.microsoft.com/office/drawing/2014/main" id="{037E7F78-06F2-4B73-9F98-847DB95C95E0}"/>
              </a:ext>
            </a:extLst>
          </p:cNvPr>
          <p:cNvPicPr>
            <a:picLocks noChangeAspect="1"/>
          </p:cNvPicPr>
          <p:nvPr/>
        </p:nvPicPr>
        <p:blipFill>
          <a:blip r:embed="rId2"/>
          <a:stretch>
            <a:fillRect/>
          </a:stretch>
        </p:blipFill>
        <p:spPr>
          <a:xfrm>
            <a:off x="1865773" y="2675212"/>
            <a:ext cx="8460454" cy="1253132"/>
          </a:xfrm>
          <a:prstGeom prst="rect">
            <a:avLst/>
          </a:prstGeom>
        </p:spPr>
      </p:pic>
    </p:spTree>
    <p:extLst>
      <p:ext uri="{BB962C8B-B14F-4D97-AF65-F5344CB8AC3E}">
        <p14:creationId xmlns:p14="http://schemas.microsoft.com/office/powerpoint/2010/main" val="171894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Financial Assumptions: </a:t>
            </a:r>
            <a:r>
              <a:rPr lang="en-US" sz="3200" dirty="0"/>
              <a:t/>
            </a:r>
            <a:br>
              <a:rPr lang="en-US" sz="3200" dirty="0"/>
            </a:br>
            <a:r>
              <a:rPr lang="en-US" dirty="0"/>
              <a:t>Peer Group</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558834"/>
            <a:ext cx="6062181" cy="4662579"/>
          </a:xfrm>
        </p:spPr>
        <p:txBody>
          <a:bodyPr>
            <a:normAutofit/>
          </a:bodyPr>
          <a:lstStyle/>
          <a:p>
            <a:pPr marL="285750" indent="-285750"/>
            <a:r>
              <a:rPr lang="en-US" sz="1600" dirty="0"/>
              <a:t>Credit ratings reflect likelihood of debtor repayment, affecting lenders’ willingness to loan funds</a:t>
            </a:r>
          </a:p>
        </p:txBody>
      </p:sp>
      <p:pic>
        <p:nvPicPr>
          <p:cNvPr id="5" name="Picture 4">
            <a:extLst>
              <a:ext uri="{FF2B5EF4-FFF2-40B4-BE49-F238E27FC236}">
                <a16:creationId xmlns:a16="http://schemas.microsoft.com/office/drawing/2014/main" id="{F63CE062-5B4E-4BFB-9AFD-0C00CF8EB5C0}"/>
              </a:ext>
            </a:extLst>
          </p:cNvPr>
          <p:cNvPicPr>
            <a:picLocks noChangeAspect="1"/>
          </p:cNvPicPr>
          <p:nvPr/>
        </p:nvPicPr>
        <p:blipFill>
          <a:blip r:embed="rId2" cstate="print"/>
          <a:stretch>
            <a:fillRect/>
          </a:stretch>
        </p:blipFill>
        <p:spPr>
          <a:xfrm>
            <a:off x="7315694" y="646098"/>
            <a:ext cx="3502026" cy="4914587"/>
          </a:xfrm>
          <a:prstGeom prst="rect">
            <a:avLst/>
          </a:prstGeom>
        </p:spPr>
      </p:pic>
      <p:graphicFrame>
        <p:nvGraphicFramePr>
          <p:cNvPr id="6" name="Table 5">
            <a:extLst>
              <a:ext uri="{FF2B5EF4-FFF2-40B4-BE49-F238E27FC236}">
                <a16:creationId xmlns:a16="http://schemas.microsoft.com/office/drawing/2014/main" id="{A9E2865B-C83D-4479-81CF-68C6C2095996}"/>
              </a:ext>
            </a:extLst>
          </p:cNvPr>
          <p:cNvGraphicFramePr>
            <a:graphicFrameLocks noGrp="1"/>
          </p:cNvGraphicFramePr>
          <p:nvPr>
            <p:extLst>
              <p:ext uri="{D42A27DB-BD31-4B8C-83A1-F6EECF244321}">
                <p14:modId xmlns:p14="http://schemas.microsoft.com/office/powerpoint/2010/main" val="3973024918"/>
              </p:ext>
            </p:extLst>
          </p:nvPr>
        </p:nvGraphicFramePr>
        <p:xfrm>
          <a:off x="948263" y="2974996"/>
          <a:ext cx="4779418" cy="1261969"/>
        </p:xfrm>
        <a:graphic>
          <a:graphicData uri="http://schemas.openxmlformats.org/drawingml/2006/table">
            <a:tbl>
              <a:tblPr>
                <a:tableStyleId>{5C22544A-7EE6-4342-B048-85BDC9FD1C3A}</a:tableStyleId>
              </a:tblPr>
              <a:tblGrid>
                <a:gridCol w="2132356">
                  <a:extLst>
                    <a:ext uri="{9D8B030D-6E8A-4147-A177-3AD203B41FA5}">
                      <a16:colId xmlns:a16="http://schemas.microsoft.com/office/drawing/2014/main" val="2913622916"/>
                    </a:ext>
                  </a:extLst>
                </a:gridCol>
                <a:gridCol w="882354">
                  <a:extLst>
                    <a:ext uri="{9D8B030D-6E8A-4147-A177-3AD203B41FA5}">
                      <a16:colId xmlns:a16="http://schemas.microsoft.com/office/drawing/2014/main" val="1463071204"/>
                    </a:ext>
                  </a:extLst>
                </a:gridCol>
                <a:gridCol w="882354">
                  <a:extLst>
                    <a:ext uri="{9D8B030D-6E8A-4147-A177-3AD203B41FA5}">
                      <a16:colId xmlns:a16="http://schemas.microsoft.com/office/drawing/2014/main" val="2773337453"/>
                    </a:ext>
                  </a:extLst>
                </a:gridCol>
                <a:gridCol w="882354">
                  <a:extLst>
                    <a:ext uri="{9D8B030D-6E8A-4147-A177-3AD203B41FA5}">
                      <a16:colId xmlns:a16="http://schemas.microsoft.com/office/drawing/2014/main" val="3778995988"/>
                    </a:ext>
                  </a:extLst>
                </a:gridCol>
              </a:tblGrid>
              <a:tr h="215799">
                <a:tc>
                  <a:txBody>
                    <a:bodyPr/>
                    <a:lstStyle/>
                    <a:p>
                      <a:pPr algn="l" fontAlgn="b"/>
                      <a:r>
                        <a:rPr lang="en-US" sz="1200" b="1" u="none" strike="noStrike" dirty="0">
                          <a:effectLst/>
                          <a:latin typeface="Arial" panose="020B0604020202020204" pitchFamily="34" charset="0"/>
                          <a:cs typeface="Arial" panose="020B0604020202020204" pitchFamily="34" charset="0"/>
                        </a:rPr>
                        <a:t>Company</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Ticker</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S&amp;P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en-US" sz="1200" b="1" u="none" strike="noStrike" dirty="0">
                          <a:effectLst/>
                          <a:latin typeface="Arial" panose="020B0604020202020204" pitchFamily="34" charset="0"/>
                          <a:cs typeface="Arial" panose="020B0604020202020204" pitchFamily="34" charset="0"/>
                        </a:rPr>
                        <a:t>Moody's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71261235"/>
                  </a:ext>
                </a:extLst>
              </a:tr>
              <a:tr h="209234">
                <a:tc>
                  <a:txBody>
                    <a:bodyPr/>
                    <a:lstStyle/>
                    <a:p>
                      <a:pPr algn="l" fontAlgn="b"/>
                      <a:r>
                        <a:rPr lang="en-US" sz="1200" u="none" strike="noStrike" dirty="0">
                          <a:effectLst/>
                          <a:latin typeface="Arial" panose="020B0604020202020204" pitchFamily="34" charset="0"/>
                          <a:cs typeface="Arial" panose="020B0604020202020204" pitchFamily="34" charset="0"/>
                        </a:rPr>
                        <a:t>AES Corporation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AES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latin typeface="Arial" panose="020B0604020202020204" pitchFamily="34" charset="0"/>
                          <a:cs typeface="Arial" panose="020B0604020202020204" pitchFamily="34" charset="0"/>
                        </a:rPr>
                        <a:t>BB+</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Ba1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163026"/>
                  </a:ext>
                </a:extLst>
              </a:tr>
              <a:tr h="209234">
                <a:tc>
                  <a:txBody>
                    <a:bodyPr/>
                    <a:lstStyle/>
                    <a:p>
                      <a:pPr algn="l" fontAlgn="b"/>
                      <a:r>
                        <a:rPr lang="en-US" sz="1200" u="none" strike="noStrike">
                          <a:effectLst/>
                          <a:latin typeface="Arial" panose="020B0604020202020204" pitchFamily="34" charset="0"/>
                          <a:cs typeface="Arial" panose="020B0604020202020204" pitchFamily="34" charset="0"/>
                        </a:rPr>
                        <a:t>Clearway Energy, Inc.</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CWEN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BB</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latin typeface="Arial" panose="020B0604020202020204" pitchFamily="34" charset="0"/>
                          <a:cs typeface="Arial" panose="020B0604020202020204" pitchFamily="34" charset="0"/>
                        </a:rPr>
                        <a:t>Ba2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6456979"/>
                  </a:ext>
                </a:extLst>
              </a:tr>
              <a:tr h="209234">
                <a:tc>
                  <a:txBody>
                    <a:bodyPr/>
                    <a:lstStyle/>
                    <a:p>
                      <a:pPr algn="l" fontAlgn="b"/>
                      <a:r>
                        <a:rPr lang="en-US" sz="1200" u="none" strike="noStrike">
                          <a:effectLst/>
                          <a:latin typeface="Arial" panose="020B0604020202020204" pitchFamily="34" charset="0"/>
                          <a:cs typeface="Arial" panose="020B0604020202020204" pitchFamily="34" charset="0"/>
                        </a:rPr>
                        <a:t>NRG Energy, Inc.</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latin typeface="Arial" panose="020B0604020202020204" pitchFamily="34" charset="0"/>
                          <a:cs typeface="Arial" panose="020B0604020202020204" pitchFamily="34" charset="0"/>
                        </a:rPr>
                        <a:t>NRG</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BB</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Ba1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988599"/>
                  </a:ext>
                </a:extLst>
              </a:tr>
              <a:tr h="209234">
                <a:tc>
                  <a:txBody>
                    <a:bodyPr/>
                    <a:lstStyle/>
                    <a:p>
                      <a:pPr algn="l" fontAlgn="b"/>
                      <a:r>
                        <a:rPr lang="en-US" sz="1200" u="none" strike="noStrike">
                          <a:effectLst/>
                          <a:latin typeface="Arial" panose="020B0604020202020204" pitchFamily="34" charset="0"/>
                          <a:cs typeface="Arial" panose="020B0604020202020204" pitchFamily="34" charset="0"/>
                        </a:rPr>
                        <a:t>Vistra Energy Corp.</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latin typeface="Arial" panose="020B0604020202020204" pitchFamily="34" charset="0"/>
                          <a:cs typeface="Arial" panose="020B0604020202020204" pitchFamily="34" charset="0"/>
                        </a:rPr>
                        <a:t>VST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latin typeface="Arial" panose="020B0604020202020204" pitchFamily="34" charset="0"/>
                          <a:cs typeface="Arial" panose="020B0604020202020204" pitchFamily="34" charset="0"/>
                        </a:rPr>
                        <a:t>BB</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latin typeface="Arial" panose="020B0604020202020204" pitchFamily="34" charset="0"/>
                          <a:cs typeface="Arial" panose="020B0604020202020204" pitchFamily="34" charset="0"/>
                        </a:rPr>
                        <a:t>Ba1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031145"/>
                  </a:ext>
                </a:extLst>
              </a:tr>
              <a:tr h="209234">
                <a:tc>
                  <a:txBody>
                    <a:bodyPr/>
                    <a:lstStyle/>
                    <a:p>
                      <a:pPr algn="l" fontAlgn="b"/>
                      <a:r>
                        <a:rPr lang="en-US" sz="1200" u="none" strike="noStrike">
                          <a:effectLst/>
                          <a:latin typeface="Arial" panose="020B0604020202020204" pitchFamily="34" charset="0"/>
                          <a:cs typeface="Arial" panose="020B0604020202020204" pitchFamily="34" charset="0"/>
                        </a:rPr>
                        <a:t>Atlantic Power Corp</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latin typeface="Arial" panose="020B0604020202020204" pitchFamily="34" charset="0"/>
                          <a:cs typeface="Arial" panose="020B0604020202020204" pitchFamily="34" charset="0"/>
                        </a:rPr>
                        <a:t>AT</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latin typeface="Arial" panose="020B0604020202020204" pitchFamily="34" charset="0"/>
                          <a:cs typeface="Arial" panose="020B0604020202020204" pitchFamily="34" charset="0"/>
                        </a:rPr>
                        <a:t>BB-</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Ba3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2599266"/>
                  </a:ext>
                </a:extLst>
              </a:tr>
            </a:tbl>
          </a:graphicData>
        </a:graphic>
      </p:graphicFrame>
    </p:spTree>
    <p:extLst>
      <p:ext uri="{BB962C8B-B14F-4D97-AF65-F5344CB8AC3E}">
        <p14:creationId xmlns:p14="http://schemas.microsoft.com/office/powerpoint/2010/main" val="409205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Overview &amp; Purpose:</a:t>
            </a:r>
            <a:r>
              <a:rPr lang="en-US" dirty="0"/>
              <a:t/>
            </a:r>
            <a:br>
              <a:rPr lang="en-US" dirty="0"/>
            </a:br>
            <a:r>
              <a:rPr lang="en-US" dirty="0"/>
              <a:t>Current CONE Values</a:t>
            </a:r>
            <a:endParaRPr lang="en-US" dirty="0">
              <a:solidFill>
                <a:srgbClr val="FF00FF"/>
              </a:solidFill>
              <a:highlight>
                <a:srgbClr val="FFFF00"/>
              </a:highlight>
            </a:endParaRP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608277"/>
            <a:ext cx="10515600" cy="4871448"/>
          </a:xfrm>
        </p:spPr>
        <p:txBody>
          <a:bodyPr>
            <a:normAutofit/>
          </a:bodyPr>
          <a:lstStyle/>
          <a:p>
            <a:pPr marL="285750" indent="-285750"/>
            <a:r>
              <a:rPr lang="en-US" sz="1600" dirty="0"/>
              <a:t>FCA-15 CONE Values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graphicFrame>
        <p:nvGraphicFramePr>
          <p:cNvPr id="5" name="Table 4">
            <a:extLst>
              <a:ext uri="{FF2B5EF4-FFF2-40B4-BE49-F238E27FC236}">
                <a16:creationId xmlns:a16="http://schemas.microsoft.com/office/drawing/2014/main" id="{7E912574-103B-424C-A265-7EE16E1A0635}"/>
              </a:ext>
            </a:extLst>
          </p:cNvPr>
          <p:cNvGraphicFramePr>
            <a:graphicFrameLocks noGrp="1"/>
          </p:cNvGraphicFramePr>
          <p:nvPr>
            <p:extLst>
              <p:ext uri="{D42A27DB-BD31-4B8C-83A1-F6EECF244321}">
                <p14:modId xmlns:p14="http://schemas.microsoft.com/office/powerpoint/2010/main" val="1147848504"/>
              </p:ext>
            </p:extLst>
          </p:nvPr>
        </p:nvGraphicFramePr>
        <p:xfrm>
          <a:off x="3469278" y="2311400"/>
          <a:ext cx="5253445" cy="2235200"/>
        </p:xfrm>
        <a:graphic>
          <a:graphicData uri="http://schemas.openxmlformats.org/drawingml/2006/table">
            <a:tbl>
              <a:tblPr firstRow="1" bandRow="1">
                <a:tableStyleId>{5C22544A-7EE6-4342-B048-85BDC9FD1C3A}</a:tableStyleId>
              </a:tblPr>
              <a:tblGrid>
                <a:gridCol w="2527706">
                  <a:extLst>
                    <a:ext uri="{9D8B030D-6E8A-4147-A177-3AD203B41FA5}">
                      <a16:colId xmlns:a16="http://schemas.microsoft.com/office/drawing/2014/main" val="2426638366"/>
                    </a:ext>
                  </a:extLst>
                </a:gridCol>
                <a:gridCol w="2725739">
                  <a:extLst>
                    <a:ext uri="{9D8B030D-6E8A-4147-A177-3AD203B41FA5}">
                      <a16:colId xmlns:a16="http://schemas.microsoft.com/office/drawing/2014/main" val="2451656963"/>
                    </a:ext>
                  </a:extLst>
                </a:gridCol>
              </a:tblGrid>
              <a:tr h="558800">
                <a:tc>
                  <a:txBody>
                    <a:bodyPr/>
                    <a:lstStyle/>
                    <a:p>
                      <a:pPr algn="l"/>
                      <a:r>
                        <a:rPr lang="en-US" dirty="0">
                          <a:latin typeface="Cambria" panose="02040503050406030204" pitchFamily="18" charset="0"/>
                        </a:rPr>
                        <a:t>Type</a:t>
                      </a:r>
                    </a:p>
                  </a:txBody>
                  <a:tcPr anchor="ctr"/>
                </a:tc>
                <a:tc>
                  <a:txBody>
                    <a:bodyPr/>
                    <a:lstStyle/>
                    <a:p>
                      <a:pPr algn="ctr"/>
                      <a:r>
                        <a:rPr lang="en-US" dirty="0">
                          <a:latin typeface="Cambria" panose="02040503050406030204" pitchFamily="18" charset="0"/>
                        </a:rPr>
                        <a:t>Value ($/</a:t>
                      </a:r>
                      <a:r>
                        <a:rPr lang="en-US" sz="1800" b="1" kern="1200" dirty="0">
                          <a:solidFill>
                            <a:schemeClr val="lt1"/>
                          </a:solidFill>
                          <a:latin typeface="Cambria" panose="02040503050406030204" pitchFamily="18" charset="0"/>
                          <a:ea typeface="+mn-ea"/>
                          <a:cs typeface="+mn-cs"/>
                        </a:rPr>
                        <a:t>kW-month)</a:t>
                      </a:r>
                    </a:p>
                  </a:txBody>
                  <a:tcPr anchor="ctr"/>
                </a:tc>
                <a:extLst>
                  <a:ext uri="{0D108BD9-81ED-4DB2-BD59-A6C34878D82A}">
                    <a16:rowId xmlns:a16="http://schemas.microsoft.com/office/drawing/2014/main" val="3730725014"/>
                  </a:ext>
                </a:extLst>
              </a:tr>
              <a:tr h="558800">
                <a:tc>
                  <a:txBody>
                    <a:bodyPr/>
                    <a:lstStyle/>
                    <a:p>
                      <a:r>
                        <a:rPr lang="en-US" sz="1600" dirty="0">
                          <a:latin typeface="Cambria" panose="02040503050406030204" pitchFamily="18" charset="0"/>
                        </a:rPr>
                        <a:t>Gross CONE</a:t>
                      </a:r>
                    </a:p>
                  </a:txBody>
                  <a:tcPr/>
                </a:tc>
                <a:tc>
                  <a:txBody>
                    <a:bodyPr/>
                    <a:lstStyle/>
                    <a:p>
                      <a:pPr algn="ctr"/>
                      <a:r>
                        <a:rPr lang="en-US" sz="1600" dirty="0">
                          <a:latin typeface="Cambria" panose="02040503050406030204" pitchFamily="18" charset="0"/>
                        </a:rPr>
                        <a:t>$11.951</a:t>
                      </a:r>
                    </a:p>
                  </a:txBody>
                  <a:tcPr/>
                </a:tc>
                <a:extLst>
                  <a:ext uri="{0D108BD9-81ED-4DB2-BD59-A6C34878D82A}">
                    <a16:rowId xmlns:a16="http://schemas.microsoft.com/office/drawing/2014/main" val="3092080809"/>
                  </a:ext>
                </a:extLst>
              </a:tr>
              <a:tr h="558800">
                <a:tc>
                  <a:txBody>
                    <a:bodyPr/>
                    <a:lstStyle/>
                    <a:p>
                      <a:r>
                        <a:rPr lang="en-US" sz="1600">
                          <a:latin typeface="Cambria" panose="02040503050406030204" pitchFamily="18" charset="0"/>
                        </a:rPr>
                        <a:t>Net CONE</a:t>
                      </a:r>
                    </a:p>
                  </a:txBody>
                  <a:tcPr/>
                </a:tc>
                <a:tc>
                  <a:txBody>
                    <a:bodyPr/>
                    <a:lstStyle/>
                    <a:p>
                      <a:pPr algn="ctr"/>
                      <a:r>
                        <a:rPr lang="en-US" sz="1600" dirty="0">
                          <a:latin typeface="Cambria" panose="02040503050406030204" pitchFamily="18" charset="0"/>
                        </a:rPr>
                        <a:t>$8.707</a:t>
                      </a:r>
                    </a:p>
                  </a:txBody>
                  <a:tcPr/>
                </a:tc>
                <a:extLst>
                  <a:ext uri="{0D108BD9-81ED-4DB2-BD59-A6C34878D82A}">
                    <a16:rowId xmlns:a16="http://schemas.microsoft.com/office/drawing/2014/main" val="3456586548"/>
                  </a:ext>
                </a:extLst>
              </a:tr>
              <a:tr h="558800">
                <a:tc>
                  <a:txBody>
                    <a:bodyPr/>
                    <a:lstStyle/>
                    <a:p>
                      <a:r>
                        <a:rPr lang="en-US" sz="1600">
                          <a:latin typeface="Cambria" panose="02040503050406030204" pitchFamily="18" charset="0"/>
                        </a:rPr>
                        <a:t>Auction Starting</a:t>
                      </a:r>
                      <a:r>
                        <a:rPr lang="en-US" sz="1600" baseline="0">
                          <a:latin typeface="Cambria" panose="02040503050406030204" pitchFamily="18" charset="0"/>
                        </a:rPr>
                        <a:t> Price</a:t>
                      </a:r>
                      <a:endParaRPr lang="en-US" sz="1600">
                        <a:latin typeface="Cambria" panose="02040503050406030204" pitchFamily="18" charset="0"/>
                      </a:endParaRPr>
                    </a:p>
                  </a:txBody>
                  <a:tcPr/>
                </a:tc>
                <a:tc>
                  <a:txBody>
                    <a:bodyPr/>
                    <a:lstStyle/>
                    <a:p>
                      <a:pPr algn="ctr"/>
                      <a:r>
                        <a:rPr lang="en-US" sz="1600" dirty="0">
                          <a:latin typeface="Cambria" panose="02040503050406030204" pitchFamily="18" charset="0"/>
                        </a:rPr>
                        <a:t>$13.932</a:t>
                      </a:r>
                    </a:p>
                  </a:txBody>
                  <a:tcPr/>
                </a:tc>
                <a:extLst>
                  <a:ext uri="{0D108BD9-81ED-4DB2-BD59-A6C34878D82A}">
                    <a16:rowId xmlns:a16="http://schemas.microsoft.com/office/drawing/2014/main" val="4238270293"/>
                  </a:ext>
                </a:extLst>
              </a:tr>
            </a:tbl>
          </a:graphicData>
        </a:graphic>
      </p:graphicFrame>
    </p:spTree>
    <p:extLst>
      <p:ext uri="{BB962C8B-B14F-4D97-AF65-F5344CB8AC3E}">
        <p14:creationId xmlns:p14="http://schemas.microsoft.com/office/powerpoint/2010/main" val="868593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a:t>Financial Assumptions:</a:t>
            </a:r>
            <a:r>
              <a:rPr lang="en-US"/>
              <a:t/>
            </a:r>
            <a:br>
              <a:rPr lang="en-US"/>
            </a:br>
            <a:r>
              <a:rPr lang="en-US"/>
              <a:t>Corporate Bond Yields</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600202"/>
            <a:ext cx="9966960" cy="4873624"/>
          </a:xfrm>
        </p:spPr>
        <p:txBody>
          <a:bodyPr>
            <a:normAutofit/>
          </a:bodyPr>
          <a:lstStyle/>
          <a:p>
            <a:r>
              <a:rPr lang="en-US" sz="1600" dirty="0"/>
              <a:t>Corporate Bond Yield Indices, 2018-2020</a:t>
            </a:r>
          </a:p>
        </p:txBody>
      </p:sp>
      <p:pic>
        <p:nvPicPr>
          <p:cNvPr id="2" name="Picture 1">
            <a:extLst>
              <a:ext uri="{FF2B5EF4-FFF2-40B4-BE49-F238E27FC236}">
                <a16:creationId xmlns:a16="http://schemas.microsoft.com/office/drawing/2014/main" id="{8DB9DEE1-A472-4582-9906-16FE06DBCE90}"/>
              </a:ext>
            </a:extLst>
          </p:cNvPr>
          <p:cNvPicPr>
            <a:picLocks noChangeAspect="1"/>
          </p:cNvPicPr>
          <p:nvPr/>
        </p:nvPicPr>
        <p:blipFill>
          <a:blip r:embed="rId2"/>
          <a:stretch>
            <a:fillRect/>
          </a:stretch>
        </p:blipFill>
        <p:spPr>
          <a:xfrm>
            <a:off x="3172614" y="1965599"/>
            <a:ext cx="6584919" cy="4142830"/>
          </a:xfrm>
          <a:prstGeom prst="rect">
            <a:avLst/>
          </a:prstGeom>
        </p:spPr>
      </p:pic>
    </p:spTree>
    <p:extLst>
      <p:ext uri="{BB962C8B-B14F-4D97-AF65-F5344CB8AC3E}">
        <p14:creationId xmlns:p14="http://schemas.microsoft.com/office/powerpoint/2010/main" val="3239458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a:t>Financial Assumptions:</a:t>
            </a:r>
            <a:r>
              <a:rPr lang="en-US"/>
              <a:t/>
            </a:r>
            <a:br>
              <a:rPr lang="en-US"/>
            </a:br>
            <a:r>
              <a:rPr lang="en-US"/>
              <a:t>Cost of Equity and Amortization</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602378"/>
            <a:ext cx="10515600" cy="4871448"/>
          </a:xfrm>
        </p:spPr>
        <p:txBody>
          <a:bodyPr>
            <a:normAutofit/>
          </a:bodyPr>
          <a:lstStyle/>
          <a:p>
            <a:pPr marL="0" indent="0">
              <a:buNone/>
            </a:pPr>
            <a:r>
              <a:rPr lang="en-US" sz="1600" b="1" dirty="0"/>
              <a:t>Cost of equity</a:t>
            </a:r>
          </a:p>
          <a:p>
            <a:pPr marL="744485" lvl="1" indent="-285750"/>
            <a:r>
              <a:rPr lang="en-US" sz="1600" dirty="0"/>
              <a:t>Same cohort group as COD calculations</a:t>
            </a:r>
          </a:p>
          <a:p>
            <a:pPr marL="744485" lvl="1" indent="-285750"/>
            <a:r>
              <a:rPr lang="en-US" sz="1600" dirty="0"/>
              <a:t>Calculation uses standard financial modeling approaches (e.g. CAPM)</a:t>
            </a:r>
          </a:p>
          <a:p>
            <a:pPr marL="744485" lvl="1" indent="-285750"/>
            <a:r>
              <a:rPr lang="en-US" sz="1600" dirty="0"/>
              <a:t>Reflects current market conditions and expectations</a:t>
            </a:r>
            <a:endParaRPr lang="en-US" sz="1600" dirty="0">
              <a:solidFill>
                <a:srgbClr val="FF0000"/>
              </a:solidFill>
            </a:endParaRPr>
          </a:p>
          <a:p>
            <a:pPr marL="0" indent="0">
              <a:buNone/>
            </a:pPr>
            <a:endParaRPr lang="en-US" sz="1600" dirty="0"/>
          </a:p>
          <a:p>
            <a:pPr marL="0" indent="0">
              <a:buNone/>
            </a:pPr>
            <a:r>
              <a:rPr lang="en-US" sz="1600" b="1" dirty="0"/>
              <a:t>Amortization period</a:t>
            </a:r>
          </a:p>
          <a:p>
            <a:pPr marL="744485" lvl="1" indent="-285750"/>
            <a:r>
              <a:rPr lang="en-US" sz="1600" dirty="0"/>
              <a:t>20 years per the Tariff</a:t>
            </a:r>
          </a:p>
          <a:p>
            <a:pPr marL="968295" lvl="2" indent="-285750"/>
            <a:r>
              <a:rPr lang="en-US" sz="1600" dirty="0"/>
              <a:t>Market Rule 1, Section III.A.21.1</a:t>
            </a:r>
            <a:endParaRPr lang="en-US" sz="1600" dirty="0">
              <a:solidFill>
                <a:srgbClr val="FF0000"/>
              </a:solidFill>
            </a:endParaRPr>
          </a:p>
        </p:txBody>
      </p:sp>
    </p:spTree>
    <p:extLst>
      <p:ext uri="{BB962C8B-B14F-4D97-AF65-F5344CB8AC3E}">
        <p14:creationId xmlns:p14="http://schemas.microsoft.com/office/powerpoint/2010/main" val="1351113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4294967295"/>
          </p:nvPr>
        </p:nvSpPr>
        <p:spPr>
          <a:xfrm>
            <a:off x="692726" y="3598718"/>
            <a:ext cx="10924309" cy="1028700"/>
          </a:xfrm>
        </p:spPr>
        <p:txBody>
          <a:bodyPr>
            <a:noAutofit/>
          </a:bodyPr>
          <a:lstStyle/>
          <a:p>
            <a:pPr marL="0" indent="0">
              <a:buNone/>
            </a:pPr>
            <a:r>
              <a:rPr lang="en-US" sz="4000" dirty="0">
                <a:latin typeface="Century Gothic" panose="020B0502020202020204" pitchFamily="34" charset="0"/>
              </a:rPr>
              <a:t>Areas of Tariff Assessment</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08525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a:t>Tariff Review:</a:t>
            </a:r>
            <a:r>
              <a:rPr lang="en-US"/>
              <a:t/>
            </a:r>
            <a:br>
              <a:rPr lang="en-US"/>
            </a:br>
            <a:r>
              <a:rPr lang="en-US"/>
              <a:t>Overview of Tariff Changes</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619794"/>
            <a:ext cx="10515600" cy="4854031"/>
          </a:xfrm>
        </p:spPr>
        <p:txBody>
          <a:bodyPr>
            <a:normAutofit/>
          </a:bodyPr>
          <a:lstStyle/>
          <a:p>
            <a:pPr marL="285750" indent="-285750"/>
            <a:r>
              <a:rPr lang="en-US" sz="1600" dirty="0"/>
              <a:t>The use of Bureau of Labor Statistics (BLS) indices for updating CONE and ORTP values is specified in existing tariff language</a:t>
            </a:r>
          </a:p>
          <a:p>
            <a:pPr marL="285750" indent="-285750"/>
            <a:r>
              <a:rPr lang="en-US" sz="1600" dirty="0"/>
              <a:t>We will review the accuracy of these indices against actual price and cost increases and will recommend any proposed changes at a future meeting</a:t>
            </a:r>
          </a:p>
          <a:p>
            <a:pPr marL="285750" indent="-285750"/>
            <a:r>
              <a:rPr lang="en-US" sz="1600" dirty="0"/>
              <a:t>The Tariff currently requires that “E&amp;AS offset values be updated using the most recent Henry Hub natural gas futures prices from the time of the update through the end of the Capacity Commitment Period associated with the relevant FCA, and the MA Hub on-peak electricity prices and the Algonquin City Gates natural gas prices for the twelve months following the time of the update, as published by the CME Group”.</a:t>
            </a:r>
          </a:p>
          <a:p>
            <a:pPr marL="285750" indent="-285750"/>
            <a:r>
              <a:rPr lang="en-US" sz="1600" dirty="0"/>
              <a:t>We will be reviewing this methodology and the appropriate approach to annual updates based on our approach to calculating E&amp;AS offset values for CONE and ORTP</a:t>
            </a:r>
          </a:p>
          <a:p>
            <a:pPr marL="742950" lvl="1" indent="-285750"/>
            <a:endParaRPr lang="en-US" sz="1600" dirty="0"/>
          </a:p>
        </p:txBody>
      </p:sp>
    </p:spTree>
    <p:extLst>
      <p:ext uri="{BB962C8B-B14F-4D97-AF65-F5344CB8AC3E}">
        <p14:creationId xmlns:p14="http://schemas.microsoft.com/office/powerpoint/2010/main" val="3741125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4294967295"/>
          </p:nvPr>
        </p:nvSpPr>
        <p:spPr>
          <a:xfrm>
            <a:off x="692726" y="3598718"/>
            <a:ext cx="10924309" cy="1028700"/>
          </a:xfrm>
        </p:spPr>
        <p:txBody>
          <a:bodyPr>
            <a:noAutofit/>
          </a:bodyPr>
          <a:lstStyle/>
          <a:p>
            <a:pPr marL="0" indent="0">
              <a:buNone/>
            </a:pPr>
            <a:r>
              <a:rPr lang="en-US" sz="4000">
                <a:latin typeface="Century Gothic" panose="020B0502020202020204" pitchFamily="34" charset="0"/>
              </a:rPr>
              <a:t>Summary and Next Steps</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32563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a:t>Summary and Next Steps	</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593670"/>
            <a:ext cx="10515600" cy="4880156"/>
          </a:xfrm>
        </p:spPr>
        <p:txBody>
          <a:bodyPr>
            <a:normAutofit/>
          </a:bodyPr>
          <a:lstStyle/>
          <a:p>
            <a:pPr marL="0" indent="0">
              <a:buNone/>
            </a:pPr>
            <a:r>
              <a:rPr lang="en-US" sz="1600" b="1" dirty="0"/>
              <a:t>CONE:</a:t>
            </a:r>
            <a:r>
              <a:rPr lang="en-US" sz="1600" dirty="0"/>
              <a:t> Simple cycle and combined cycle gas turbines are primary candidates for CONE calculation based on established criteria</a:t>
            </a:r>
          </a:p>
          <a:p>
            <a:pPr marL="0" indent="0">
              <a:buNone/>
            </a:pPr>
            <a:r>
              <a:rPr lang="en-US" sz="1600" b="1" dirty="0"/>
              <a:t>ORTP:</a:t>
            </a:r>
            <a:r>
              <a:rPr lang="en-US" sz="1600" dirty="0"/>
              <a:t> Other renewable, energy efficiency, demand response, and gas-fired generation are primary candidates for ORTP calculation</a:t>
            </a:r>
          </a:p>
          <a:p>
            <a:pPr marL="0" indent="0">
              <a:buNone/>
            </a:pPr>
            <a:endParaRPr lang="en-US" sz="1600" dirty="0"/>
          </a:p>
          <a:p>
            <a:pPr marL="0" indent="0">
              <a:buNone/>
            </a:pPr>
            <a:r>
              <a:rPr lang="en-US" sz="1600" b="1" dirty="0"/>
              <a:t>Next Steps:</a:t>
            </a:r>
          </a:p>
          <a:p>
            <a:pPr marL="285750" indent="-285750"/>
            <a:r>
              <a:rPr lang="en-US" sz="1600" dirty="0"/>
              <a:t>Continue our evaluation and analysis of technologies for CONE and ORTP calculations</a:t>
            </a:r>
          </a:p>
          <a:p>
            <a:pPr marL="285750" indent="-285750"/>
            <a:r>
              <a:rPr lang="en-US" sz="1600" dirty="0"/>
              <a:t>Finalize initial financial assumptions for financial model</a:t>
            </a:r>
          </a:p>
          <a:p>
            <a:pPr marL="285750" indent="-285750"/>
            <a:r>
              <a:rPr lang="en-US" sz="1600" dirty="0"/>
              <a:t>Deliverables for June</a:t>
            </a:r>
            <a:r>
              <a:rPr lang="en-US" sz="1600" dirty="0">
                <a:solidFill>
                  <a:srgbClr val="FF00FF"/>
                </a:solidFill>
              </a:rPr>
              <a:t> </a:t>
            </a:r>
            <a:r>
              <a:rPr lang="en-US" sz="1600" dirty="0"/>
              <a:t>Markets Committee meeting:</a:t>
            </a:r>
          </a:p>
          <a:p>
            <a:pPr marL="744485" lvl="1" indent="-285750"/>
            <a:r>
              <a:rPr lang="en-US" sz="1600" dirty="0"/>
              <a:t>Preliminary technology costs for CONE and ORTP calculations</a:t>
            </a:r>
          </a:p>
          <a:p>
            <a:pPr marL="744485" lvl="1" indent="-285750"/>
            <a:r>
              <a:rPr lang="en-US" sz="1600" dirty="0"/>
              <a:t>Determination of ORTP technologies</a:t>
            </a:r>
          </a:p>
          <a:p>
            <a:pPr marL="744485" lvl="1" indent="-285750"/>
            <a:r>
              <a:rPr lang="en-US" sz="1600" dirty="0"/>
              <a:t>Preliminary financial assumptions</a:t>
            </a:r>
          </a:p>
          <a:p>
            <a:pPr marL="744485" lvl="1" indent="-285750"/>
            <a:r>
              <a:rPr lang="en-US" sz="1600" dirty="0"/>
              <a:t>Indicative FRM revenue-offset component values</a:t>
            </a:r>
          </a:p>
        </p:txBody>
      </p:sp>
    </p:spTree>
    <p:extLst>
      <p:ext uri="{BB962C8B-B14F-4D97-AF65-F5344CB8AC3E}">
        <p14:creationId xmlns:p14="http://schemas.microsoft.com/office/powerpoint/2010/main" val="1366073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4294967295"/>
          </p:nvPr>
        </p:nvSpPr>
        <p:spPr>
          <a:xfrm>
            <a:off x="0" y="3205163"/>
            <a:ext cx="12192000" cy="447675"/>
          </a:xfrm>
        </p:spPr>
        <p:txBody>
          <a:bodyPr>
            <a:noAutofit/>
          </a:bodyPr>
          <a:lstStyle/>
          <a:p>
            <a:pPr marL="0" indent="0" algn="ctr">
              <a:buNone/>
            </a:pPr>
            <a:r>
              <a:rPr lang="en-US" sz="4000" b="1">
                <a:latin typeface="Century Gothic" panose="020B0502020202020204" pitchFamily="34" charset="0"/>
              </a:rPr>
              <a:t>Questions</a:t>
            </a:r>
          </a:p>
        </p:txBody>
      </p:sp>
    </p:spTree>
    <p:extLst>
      <p:ext uri="{BB962C8B-B14F-4D97-AF65-F5344CB8AC3E}">
        <p14:creationId xmlns:p14="http://schemas.microsoft.com/office/powerpoint/2010/main" val="100594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Overview &amp; Purpose:</a:t>
            </a:r>
            <a:r>
              <a:rPr lang="en-US" sz="3200" dirty="0"/>
              <a:t/>
            </a:r>
            <a:br>
              <a:rPr lang="en-US" sz="3200" dirty="0"/>
            </a:br>
            <a:r>
              <a:rPr lang="en-US" dirty="0"/>
              <a:t>Current ORTP Values</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77817" y="1379343"/>
            <a:ext cx="10515600" cy="4880156"/>
          </a:xfrm>
        </p:spPr>
        <p:txBody>
          <a:bodyPr>
            <a:normAutofit/>
          </a:bodyPr>
          <a:lstStyle/>
          <a:p>
            <a:pPr marL="285750" indent="-285750"/>
            <a:r>
              <a:rPr lang="en-US" sz="1600"/>
              <a:t>FCA-15 ORTP Prices</a:t>
            </a:r>
          </a:p>
          <a:p>
            <a:pPr marL="0" indent="0">
              <a:buNone/>
            </a:pPr>
            <a:endParaRPr lang="en-US" sz="1600"/>
          </a:p>
        </p:txBody>
      </p:sp>
      <p:graphicFrame>
        <p:nvGraphicFramePr>
          <p:cNvPr id="2" name="Table 6">
            <a:extLst>
              <a:ext uri="{FF2B5EF4-FFF2-40B4-BE49-F238E27FC236}">
                <a16:creationId xmlns:a16="http://schemas.microsoft.com/office/drawing/2014/main" id="{3BE55C22-C5CE-4B80-8D05-DE5396999B7C}"/>
              </a:ext>
            </a:extLst>
          </p:cNvPr>
          <p:cNvGraphicFramePr>
            <a:graphicFrameLocks noGrp="1"/>
          </p:cNvGraphicFramePr>
          <p:nvPr>
            <p:extLst>
              <p:ext uri="{D42A27DB-BD31-4B8C-83A1-F6EECF244321}">
                <p14:modId xmlns:p14="http://schemas.microsoft.com/office/powerpoint/2010/main" val="2466088839"/>
              </p:ext>
            </p:extLst>
          </p:nvPr>
        </p:nvGraphicFramePr>
        <p:xfrm>
          <a:off x="3436883" y="2086011"/>
          <a:ext cx="5454870" cy="3378200"/>
        </p:xfrm>
        <a:graphic>
          <a:graphicData uri="http://schemas.openxmlformats.org/drawingml/2006/table">
            <a:tbl>
              <a:tblPr firstRow="1" bandRow="1">
                <a:tableStyleId>{5C22544A-7EE6-4342-B048-85BDC9FD1C3A}</a:tableStyleId>
              </a:tblPr>
              <a:tblGrid>
                <a:gridCol w="3520965">
                  <a:extLst>
                    <a:ext uri="{9D8B030D-6E8A-4147-A177-3AD203B41FA5}">
                      <a16:colId xmlns:a16="http://schemas.microsoft.com/office/drawing/2014/main" val="3066196247"/>
                    </a:ext>
                  </a:extLst>
                </a:gridCol>
                <a:gridCol w="1933905">
                  <a:extLst>
                    <a:ext uri="{9D8B030D-6E8A-4147-A177-3AD203B41FA5}">
                      <a16:colId xmlns:a16="http://schemas.microsoft.com/office/drawing/2014/main" val="1409093029"/>
                    </a:ext>
                  </a:extLst>
                </a:gridCol>
              </a:tblGrid>
              <a:tr h="370840">
                <a:tc>
                  <a:txBody>
                    <a:bodyPr/>
                    <a:lstStyle/>
                    <a:p>
                      <a:r>
                        <a:rPr lang="en-US" dirty="0">
                          <a:latin typeface="Cambria" panose="02040503050406030204" pitchFamily="18" charset="0"/>
                          <a:ea typeface="Cambria" panose="02040503050406030204" pitchFamily="18" charset="0"/>
                        </a:rPr>
                        <a:t>Type</a:t>
                      </a:r>
                    </a:p>
                  </a:txBody>
                  <a:tcPr/>
                </a:tc>
                <a:tc>
                  <a:txBody>
                    <a:bodyPr/>
                    <a:lstStyle/>
                    <a:p>
                      <a:pPr algn="ctr"/>
                      <a:r>
                        <a:rPr lang="en-US" dirty="0">
                          <a:latin typeface="Cambria" panose="02040503050406030204" pitchFamily="18" charset="0"/>
                          <a:ea typeface="Cambria" panose="02040503050406030204" pitchFamily="18" charset="0"/>
                        </a:rPr>
                        <a:t>Value</a:t>
                      </a:r>
                    </a:p>
                  </a:txBody>
                  <a:tcPr/>
                </a:tc>
                <a:extLst>
                  <a:ext uri="{0D108BD9-81ED-4DB2-BD59-A6C34878D82A}">
                    <a16:rowId xmlns:a16="http://schemas.microsoft.com/office/drawing/2014/main" val="2857505675"/>
                  </a:ext>
                </a:extLst>
              </a:tr>
              <a:tr h="370840">
                <a:tc>
                  <a:txBody>
                    <a:bodyPr/>
                    <a:lstStyle/>
                    <a:p>
                      <a:r>
                        <a:rPr lang="en-US" sz="1400" dirty="0">
                          <a:latin typeface="Cambria" panose="02040503050406030204" pitchFamily="18" charset="0"/>
                          <a:ea typeface="Cambria" panose="02040503050406030204" pitchFamily="18" charset="0"/>
                        </a:rPr>
                        <a:t>Combustion Turbine</a:t>
                      </a:r>
                    </a:p>
                  </a:txBody>
                  <a:tcPr/>
                </a:tc>
                <a:tc>
                  <a:txBody>
                    <a:bodyPr/>
                    <a:lstStyle/>
                    <a:p>
                      <a:pPr algn="ctr"/>
                      <a:r>
                        <a:rPr lang="en-US" sz="1400" dirty="0">
                          <a:latin typeface="Cambria" panose="02040503050406030204" pitchFamily="18" charset="0"/>
                          <a:ea typeface="Cambria" panose="02040503050406030204" pitchFamily="18" charset="0"/>
                        </a:rPr>
                        <a:t>$7.161</a:t>
                      </a:r>
                    </a:p>
                  </a:txBody>
                  <a:tcPr/>
                </a:tc>
                <a:extLst>
                  <a:ext uri="{0D108BD9-81ED-4DB2-BD59-A6C34878D82A}">
                    <a16:rowId xmlns:a16="http://schemas.microsoft.com/office/drawing/2014/main" val="1062755167"/>
                  </a:ext>
                </a:extLst>
              </a:tr>
              <a:tr h="370840">
                <a:tc>
                  <a:txBody>
                    <a:bodyPr/>
                    <a:lstStyle/>
                    <a:p>
                      <a:r>
                        <a:rPr lang="en-US" sz="1400" dirty="0">
                          <a:latin typeface="Cambria" panose="02040503050406030204" pitchFamily="18" charset="0"/>
                          <a:ea typeface="Cambria" panose="02040503050406030204" pitchFamily="18" charset="0"/>
                        </a:rPr>
                        <a:t>Combined Cycle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$8.967</a:t>
                      </a:r>
                    </a:p>
                  </a:txBody>
                  <a:tcPr/>
                </a:tc>
                <a:extLst>
                  <a:ext uri="{0D108BD9-81ED-4DB2-BD59-A6C34878D82A}">
                    <a16:rowId xmlns:a16="http://schemas.microsoft.com/office/drawing/2014/main" val="2220355868"/>
                  </a:ext>
                </a:extLst>
              </a:tr>
              <a:tr h="370840">
                <a:tc>
                  <a:txBody>
                    <a:bodyPr/>
                    <a:lstStyle/>
                    <a:p>
                      <a:r>
                        <a:rPr lang="en-US" sz="1400" dirty="0">
                          <a:latin typeface="Cambria" panose="02040503050406030204" pitchFamily="18" charset="0"/>
                          <a:ea typeface="Cambria" panose="02040503050406030204" pitchFamily="18" charset="0"/>
                        </a:rPr>
                        <a:t>Onshore Wind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$0.00</a:t>
                      </a:r>
                    </a:p>
                  </a:txBody>
                  <a:tcPr/>
                </a:tc>
                <a:extLst>
                  <a:ext uri="{0D108BD9-81ED-4DB2-BD59-A6C34878D82A}">
                    <a16:rowId xmlns:a16="http://schemas.microsoft.com/office/drawing/2014/main" val="1099606427"/>
                  </a:ext>
                </a:extLst>
              </a:tr>
              <a:tr h="370840">
                <a:tc>
                  <a:txBody>
                    <a:bodyPr/>
                    <a:lstStyle/>
                    <a:p>
                      <a:r>
                        <a:rPr lang="en-US" sz="1400" dirty="0">
                          <a:latin typeface="Cambria" panose="02040503050406030204" pitchFamily="18" charset="0"/>
                          <a:ea typeface="Cambria" panose="02040503050406030204" pitchFamily="18" charset="0"/>
                        </a:rPr>
                        <a:t>Energy Efficiency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$0.00</a:t>
                      </a:r>
                    </a:p>
                  </a:txBody>
                  <a:tcPr/>
                </a:tc>
                <a:extLst>
                  <a:ext uri="{0D108BD9-81ED-4DB2-BD59-A6C34878D82A}">
                    <a16:rowId xmlns:a16="http://schemas.microsoft.com/office/drawing/2014/main" val="1361688971"/>
                  </a:ext>
                </a:extLst>
              </a:tr>
              <a:tr h="370840">
                <a:tc>
                  <a:txBody>
                    <a:bodyPr/>
                    <a:lstStyle/>
                    <a:p>
                      <a:r>
                        <a:rPr lang="en-US" sz="1400" dirty="0">
                          <a:latin typeface="Cambria" panose="02040503050406030204" pitchFamily="18" charset="0"/>
                          <a:ea typeface="Cambria" panose="02040503050406030204" pitchFamily="18" charset="0"/>
                        </a:rPr>
                        <a:t>Demand Response – C&amp;I Load Management and Previously Installed Distributed Generation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$1.008</a:t>
                      </a:r>
                    </a:p>
                  </a:txBody>
                  <a:tcPr/>
                </a:tc>
                <a:extLst>
                  <a:ext uri="{0D108BD9-81ED-4DB2-BD59-A6C34878D82A}">
                    <a16:rowId xmlns:a16="http://schemas.microsoft.com/office/drawing/2014/main" val="38462635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ambria" panose="02040503050406030204" pitchFamily="18" charset="0"/>
                          <a:ea typeface="Cambria" panose="02040503050406030204" pitchFamily="18" charset="0"/>
                        </a:rPr>
                        <a:t>Demand Response – Residential Load Management</a:t>
                      </a:r>
                    </a:p>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$7.559</a:t>
                      </a:r>
                    </a:p>
                  </a:txBody>
                  <a:tcPr/>
                </a:tc>
                <a:extLst>
                  <a:ext uri="{0D108BD9-81ED-4DB2-BD59-A6C34878D82A}">
                    <a16:rowId xmlns:a16="http://schemas.microsoft.com/office/drawing/2014/main" val="2462833310"/>
                  </a:ext>
                </a:extLst>
              </a:tr>
            </a:tbl>
          </a:graphicData>
        </a:graphic>
      </p:graphicFrame>
    </p:spTree>
    <p:extLst>
      <p:ext uri="{BB962C8B-B14F-4D97-AF65-F5344CB8AC3E}">
        <p14:creationId xmlns:p14="http://schemas.microsoft.com/office/powerpoint/2010/main" val="285430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4294967295"/>
          </p:nvPr>
        </p:nvSpPr>
        <p:spPr>
          <a:xfrm>
            <a:off x="692727" y="3023755"/>
            <a:ext cx="9677400" cy="1028700"/>
          </a:xfrm>
        </p:spPr>
        <p:txBody>
          <a:bodyPr>
            <a:noAutofit/>
          </a:bodyPr>
          <a:lstStyle/>
          <a:p>
            <a:pPr marL="0" indent="0">
              <a:buNone/>
            </a:pPr>
            <a:r>
              <a:rPr lang="en-US" sz="4000">
                <a:latin typeface="Century Gothic" panose="020B0502020202020204" pitchFamily="34" charset="0"/>
              </a:rPr>
              <a:t>CONE Technology Scope and </a:t>
            </a:r>
          </a:p>
          <a:p>
            <a:pPr marL="0" indent="0">
              <a:buNone/>
            </a:pPr>
            <a:r>
              <a:rPr lang="en-US" sz="4000">
                <a:latin typeface="Century Gothic" panose="020B0502020202020204" pitchFamily="34" charset="0"/>
              </a:rPr>
              <a:t>Selection Process</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99971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normAutofit/>
          </a:bodyPr>
          <a:lstStyle/>
          <a:p>
            <a:r>
              <a:rPr lang="en-US" sz="1500" dirty="0"/>
              <a:t>Overview &amp; Purpose:</a:t>
            </a:r>
            <a:br>
              <a:rPr lang="en-US" sz="1500" dirty="0"/>
            </a:br>
            <a:r>
              <a:rPr lang="en-US" dirty="0"/>
              <a:t>CONE Recalculation</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602378"/>
            <a:ext cx="10515600" cy="4871448"/>
          </a:xfrm>
        </p:spPr>
        <p:txBody>
          <a:bodyPr>
            <a:normAutofit/>
          </a:bodyPr>
          <a:lstStyle/>
          <a:p>
            <a:pPr marL="0" indent="0">
              <a:buNone/>
            </a:pPr>
            <a:r>
              <a:rPr lang="en-US" sz="1600" b="1" kern="100" dirty="0"/>
              <a:t>CONE Technology Screening Criteria:</a:t>
            </a:r>
          </a:p>
        </p:txBody>
      </p:sp>
      <p:graphicFrame>
        <p:nvGraphicFramePr>
          <p:cNvPr id="2" name="Table 4">
            <a:extLst>
              <a:ext uri="{FF2B5EF4-FFF2-40B4-BE49-F238E27FC236}">
                <a16:creationId xmlns:a16="http://schemas.microsoft.com/office/drawing/2014/main" id="{6FF34E2A-098D-459E-B21D-5AB428541D07}"/>
              </a:ext>
            </a:extLst>
          </p:cNvPr>
          <p:cNvGraphicFramePr>
            <a:graphicFrameLocks noGrp="1"/>
          </p:cNvGraphicFramePr>
          <p:nvPr>
            <p:extLst>
              <p:ext uri="{D42A27DB-BD31-4B8C-83A1-F6EECF244321}">
                <p14:modId xmlns:p14="http://schemas.microsoft.com/office/powerpoint/2010/main" val="1656424806"/>
              </p:ext>
            </p:extLst>
          </p:nvPr>
        </p:nvGraphicFramePr>
        <p:xfrm>
          <a:off x="1765536" y="2268220"/>
          <a:ext cx="9042082" cy="2153920"/>
        </p:xfrm>
        <a:graphic>
          <a:graphicData uri="http://schemas.openxmlformats.org/drawingml/2006/table">
            <a:tbl>
              <a:tblPr firstRow="1" bandRow="1">
                <a:tableStyleId>{5C22544A-7EE6-4342-B048-85BDC9FD1C3A}</a:tableStyleId>
              </a:tblPr>
              <a:tblGrid>
                <a:gridCol w="3014027">
                  <a:extLst>
                    <a:ext uri="{9D8B030D-6E8A-4147-A177-3AD203B41FA5}">
                      <a16:colId xmlns:a16="http://schemas.microsoft.com/office/drawing/2014/main" val="3820422907"/>
                    </a:ext>
                  </a:extLst>
                </a:gridCol>
                <a:gridCol w="3214063">
                  <a:extLst>
                    <a:ext uri="{9D8B030D-6E8A-4147-A177-3AD203B41FA5}">
                      <a16:colId xmlns:a16="http://schemas.microsoft.com/office/drawing/2014/main" val="2447547542"/>
                    </a:ext>
                  </a:extLst>
                </a:gridCol>
                <a:gridCol w="2813992">
                  <a:extLst>
                    <a:ext uri="{9D8B030D-6E8A-4147-A177-3AD203B41FA5}">
                      <a16:colId xmlns:a16="http://schemas.microsoft.com/office/drawing/2014/main" val="2442044632"/>
                    </a:ext>
                  </a:extLst>
                </a:gridCol>
              </a:tblGrid>
              <a:tr h="370840">
                <a:tc>
                  <a:txBody>
                    <a:bodyPr/>
                    <a:lstStyle/>
                    <a:p>
                      <a:r>
                        <a:rPr lang="en-US" sz="1200" baseline="0" dirty="0">
                          <a:solidFill>
                            <a:schemeClr val="tx1"/>
                          </a:solidFill>
                          <a:latin typeface="Cambria" panose="02040503050406030204" pitchFamily="18" charset="0"/>
                          <a:ea typeface="Cambria" panose="02040503050406030204" pitchFamily="18" charset="0"/>
                        </a:rPr>
                        <a:t>Screening Criteria</a:t>
                      </a:r>
                      <a:r>
                        <a:rPr lang="en-US" sz="1200" baseline="30000" dirty="0">
                          <a:solidFill>
                            <a:schemeClr val="tx1"/>
                          </a:solidFill>
                          <a:latin typeface="Cambria" panose="02040503050406030204" pitchFamily="18" charset="0"/>
                          <a:ea typeface="Cambria" panose="02040503050406030204" pitchFamily="18" charset="0"/>
                        </a:rPr>
                        <a:t>1</a:t>
                      </a:r>
                    </a:p>
                  </a:txBody>
                  <a:tcPr/>
                </a:tc>
                <a:tc>
                  <a:txBody>
                    <a:bodyPr/>
                    <a:lstStyle/>
                    <a:p>
                      <a:r>
                        <a:rPr lang="en-US" sz="1200" baseline="0" dirty="0">
                          <a:solidFill>
                            <a:schemeClr val="tx1"/>
                          </a:solidFill>
                          <a:latin typeface="Cambria" panose="02040503050406030204" pitchFamily="18" charset="0"/>
                          <a:ea typeface="Cambria" panose="02040503050406030204" pitchFamily="18" charset="0"/>
                        </a:rPr>
                        <a:t>Application</a:t>
                      </a:r>
                    </a:p>
                  </a:txBody>
                  <a:tcPr/>
                </a:tc>
                <a:tc>
                  <a:txBody>
                    <a:bodyPr/>
                    <a:lstStyle/>
                    <a:p>
                      <a:r>
                        <a:rPr lang="en-US" sz="1200" baseline="0" dirty="0">
                          <a:solidFill>
                            <a:schemeClr val="tx1"/>
                          </a:solidFill>
                          <a:latin typeface="Cambria" panose="02040503050406030204" pitchFamily="18" charset="0"/>
                          <a:ea typeface="Cambria" panose="02040503050406030204" pitchFamily="18" charset="0"/>
                        </a:rPr>
                        <a:t>FERC Approval</a:t>
                      </a:r>
                    </a:p>
                  </a:txBody>
                  <a:tcPr/>
                </a:tc>
                <a:extLst>
                  <a:ext uri="{0D108BD9-81ED-4DB2-BD59-A6C34878D82A}">
                    <a16:rowId xmlns:a16="http://schemas.microsoft.com/office/drawing/2014/main" val="2479423510"/>
                  </a:ext>
                </a:extLst>
              </a:tr>
              <a:tr h="26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00" dirty="0">
                          <a:latin typeface="Cambria" panose="02040503050406030204" pitchFamily="18" charset="0"/>
                          <a:ea typeface="Cambria" panose="02040503050406030204" pitchFamily="18" charset="0"/>
                        </a:rPr>
                        <a:t>Must be likely to be economic for merchant entry under long-term equilibrium conditions</a:t>
                      </a:r>
                      <a:endParaRPr lang="en-US" sz="11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00" dirty="0">
                          <a:solidFill>
                            <a:schemeClr val="dk1"/>
                          </a:solidFill>
                          <a:latin typeface="Cambria" panose="02040503050406030204" pitchFamily="18" charset="0"/>
                          <a:ea typeface="Cambria" panose="02040503050406030204" pitchFamily="18" charset="0"/>
                          <a:cs typeface="+mn-cs"/>
                        </a:rPr>
                        <a:t>Net CONE value is high enough to incent new entry into the market, but not so high as to introduce unnecessary costs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mbria" panose="02040503050406030204" pitchFamily="18" charset="0"/>
                          <a:ea typeface="Cambria" panose="02040503050406030204" pitchFamily="18" charset="0"/>
                        </a:rPr>
                        <a:t>Consistent with 2017 FERC approval of CONE/ORTP Recalculation: ER17-795-000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00" dirty="0">
                        <a:solidFill>
                          <a:schemeClr val="dk1"/>
                        </a:solidFill>
                        <a:latin typeface="Cambria" panose="02040503050406030204" pitchFamily="18" charset="0"/>
                        <a:ea typeface="Cambria" panose="02040503050406030204" pitchFamily="18" charset="0"/>
                        <a:cs typeface="+mn-cs"/>
                      </a:endParaRPr>
                    </a:p>
                  </a:txBody>
                  <a:tcPr/>
                </a:tc>
                <a:extLst>
                  <a:ext uri="{0D108BD9-81ED-4DB2-BD59-A6C34878D82A}">
                    <a16:rowId xmlns:a16="http://schemas.microsoft.com/office/drawing/2014/main" val="30008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00" dirty="0">
                          <a:latin typeface="Cambria" panose="02040503050406030204" pitchFamily="18" charset="0"/>
                          <a:ea typeface="Cambria" panose="02040503050406030204" pitchFamily="18" charset="0"/>
                        </a:rPr>
                        <a:t>Must have reliable cost information available to calculate a CONE value using a full “bottom-up” analytical approach</a:t>
                      </a:r>
                    </a:p>
                    <a:p>
                      <a:endParaRPr lang="en-US" sz="1100" dirty="0">
                        <a:latin typeface="Cambria" panose="02040503050406030204" pitchFamily="18" charset="0"/>
                        <a:ea typeface="Cambria" panose="02040503050406030204" pitchFamily="18" charset="0"/>
                      </a:endParaRPr>
                    </a:p>
                  </a:txBody>
                  <a:tcPr/>
                </a:tc>
                <a:tc>
                  <a:txBody>
                    <a:bodyPr/>
                    <a:lstStyle/>
                    <a:p>
                      <a:r>
                        <a:rPr lang="en-US" sz="1100" dirty="0">
                          <a:latin typeface="Cambria" panose="02040503050406030204" pitchFamily="18" charset="0"/>
                          <a:ea typeface="Cambria" panose="02040503050406030204" pitchFamily="18" charset="0"/>
                        </a:rPr>
                        <a:t>Demonstrated</a:t>
                      </a:r>
                      <a:r>
                        <a:rPr lang="en-US" sz="1100" kern="100" dirty="0">
                          <a:solidFill>
                            <a:schemeClr val="dk1"/>
                          </a:solidFill>
                          <a:latin typeface="Cambria" panose="02040503050406030204" pitchFamily="18" charset="0"/>
                          <a:ea typeface="Cambria" panose="02040503050406030204" pitchFamily="18" charset="0"/>
                          <a:cs typeface="+mn-cs"/>
                        </a:rPr>
                        <a:t> interest by developers such that capital costs and E&amp;AS revenues can be estimated with a high level of certainty</a:t>
                      </a:r>
                      <a:endParaRPr lang="en-US" sz="11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mbria" panose="02040503050406030204" pitchFamily="18" charset="0"/>
                          <a:ea typeface="Cambria" panose="02040503050406030204" pitchFamily="18" charset="0"/>
                        </a:rPr>
                        <a:t>Consistent with 2017 FERC approval of CONE/ORTP Recalculation: ER17-795-000</a:t>
                      </a:r>
                    </a:p>
                    <a:p>
                      <a:endParaRPr lang="en-US" sz="11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535206722"/>
                  </a:ext>
                </a:extLst>
              </a:tr>
              <a:tr h="370840">
                <a:tc>
                  <a:txBody>
                    <a:bodyPr/>
                    <a:lstStyle/>
                    <a:p>
                      <a:r>
                        <a:rPr lang="en-US" sz="1100" dirty="0">
                          <a:latin typeface="Cambria" panose="02040503050406030204" pitchFamily="18" charset="0"/>
                          <a:ea typeface="Cambria" panose="02040503050406030204" pitchFamily="18" charset="0"/>
                        </a:rPr>
                        <a:t>Must reliably be able to meet load when resource adequacy is at risk</a:t>
                      </a:r>
                    </a:p>
                  </a:txBody>
                  <a:tcPr/>
                </a:tc>
                <a:tc>
                  <a:txBody>
                    <a:bodyPr/>
                    <a:lstStyle/>
                    <a:p>
                      <a:r>
                        <a:rPr lang="en-US" sz="1100" dirty="0">
                          <a:latin typeface="Cambria" panose="02040503050406030204" pitchFamily="18" charset="0"/>
                          <a:ea typeface="Cambria" panose="02040503050406030204" pitchFamily="18" charset="0"/>
                        </a:rPr>
                        <a:t>Technology is able to be dispatched whenever resource adequacy is </a:t>
                      </a:r>
                      <a:r>
                        <a:rPr lang="en-US" sz="1100">
                          <a:latin typeface="Cambria" panose="02040503050406030204" pitchFamily="18" charset="0"/>
                          <a:ea typeface="Cambria" panose="02040503050406030204" pitchFamily="18" charset="0"/>
                        </a:rPr>
                        <a:t>at risk</a:t>
                      </a:r>
                      <a:endParaRPr lang="en-US" sz="1100"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Cambria" panose="02040503050406030204" pitchFamily="18" charset="0"/>
                          <a:ea typeface="Cambria" panose="02040503050406030204" pitchFamily="18" charset="0"/>
                          <a:cs typeface="+mn-cs"/>
                        </a:rPr>
                        <a:t>FERC approved past Net CONE reference unit screening criteria: ER14-1639-000</a:t>
                      </a:r>
                    </a:p>
                  </a:txBody>
                  <a:tcPr/>
                </a:tc>
                <a:extLst>
                  <a:ext uri="{0D108BD9-81ED-4DB2-BD59-A6C34878D82A}">
                    <a16:rowId xmlns:a16="http://schemas.microsoft.com/office/drawing/2014/main" val="2722740580"/>
                  </a:ext>
                </a:extLst>
              </a:tr>
            </a:tbl>
          </a:graphicData>
        </a:graphic>
      </p:graphicFrame>
      <p:sp>
        <p:nvSpPr>
          <p:cNvPr id="6" name="TextBox 5">
            <a:extLst>
              <a:ext uri="{FF2B5EF4-FFF2-40B4-BE49-F238E27FC236}">
                <a16:creationId xmlns:a16="http://schemas.microsoft.com/office/drawing/2014/main" id="{49DEF667-71C3-4624-9659-5F03AE0C4C27}"/>
              </a:ext>
            </a:extLst>
          </p:cNvPr>
          <p:cNvSpPr txBox="1"/>
          <p:nvPr/>
        </p:nvSpPr>
        <p:spPr>
          <a:xfrm>
            <a:off x="1765536" y="4736425"/>
            <a:ext cx="5486400" cy="430887"/>
          </a:xfrm>
          <a:prstGeom prst="rect">
            <a:avLst/>
          </a:prstGeom>
          <a:noFill/>
        </p:spPr>
        <p:txBody>
          <a:bodyPr wrap="square" rtlCol="0">
            <a:spAutoFit/>
          </a:bodyPr>
          <a:lstStyle/>
          <a:p>
            <a:pPr>
              <a:tabLst>
                <a:tab pos="231775" algn="l"/>
              </a:tabLst>
            </a:pPr>
            <a:r>
              <a:rPr lang="en-US" sz="1100" dirty="0">
                <a:latin typeface="Cambria" panose="02040503050406030204" pitchFamily="18" charset="0"/>
                <a:ea typeface="Cambria" panose="02040503050406030204" pitchFamily="18" charset="0"/>
              </a:rPr>
              <a:t>1 - 	FERC Order Docket ER14-1639-000 147 FERC ¶ 61,173, May 30, 2014</a:t>
            </a:r>
          </a:p>
          <a:p>
            <a:pPr>
              <a:tabLst>
                <a:tab pos="231775" algn="l"/>
              </a:tabLst>
            </a:pPr>
            <a:r>
              <a:rPr lang="en-US" sz="1100" dirty="0">
                <a:latin typeface="Cambria" panose="02040503050406030204" pitchFamily="18" charset="0"/>
                <a:ea typeface="Cambria" panose="02040503050406030204" pitchFamily="18" charset="0"/>
              </a:rPr>
              <a:t>	FERC Order Docket ER17-795-000 161 FERC ¶ 61,035, October 6, 2017</a:t>
            </a: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34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CONE Technology Scope and Selection Process:</a:t>
            </a:r>
            <a:br>
              <a:rPr lang="en-US" sz="1500" dirty="0"/>
            </a:br>
            <a:r>
              <a:rPr lang="en-US" dirty="0"/>
              <a:t>Approach to Technology Selection</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1999" y="1602379"/>
            <a:ext cx="6824749" cy="4316284"/>
          </a:xfrm>
        </p:spPr>
        <p:txBody>
          <a:bodyPr>
            <a:normAutofit/>
          </a:bodyPr>
          <a:lstStyle/>
          <a:p>
            <a:pPr marL="57150" lvl="1" indent="0">
              <a:lnSpc>
                <a:spcPct val="134000"/>
              </a:lnSpc>
              <a:spcBef>
                <a:spcPts val="0"/>
              </a:spcBef>
              <a:buClr>
                <a:schemeClr val="accent6">
                  <a:lumMod val="50000"/>
                </a:schemeClr>
              </a:buClr>
              <a:buNone/>
            </a:pPr>
            <a:r>
              <a:rPr lang="en-US" sz="1600" b="1" dirty="0"/>
              <a:t>Resources likely to meet established criteria:</a:t>
            </a:r>
          </a:p>
          <a:p>
            <a:pPr marL="685800" lvl="2">
              <a:lnSpc>
                <a:spcPct val="134000"/>
              </a:lnSpc>
              <a:spcBef>
                <a:spcPts val="0"/>
              </a:spcBef>
              <a:buClr>
                <a:schemeClr val="accent6">
                  <a:lumMod val="50000"/>
                </a:schemeClr>
              </a:buClr>
            </a:pPr>
            <a:r>
              <a:rPr lang="en-US" sz="1600" dirty="0"/>
              <a:t>Simple cycle gas turbines</a:t>
            </a:r>
          </a:p>
          <a:p>
            <a:pPr marL="685800" lvl="2">
              <a:lnSpc>
                <a:spcPct val="134000"/>
              </a:lnSpc>
              <a:spcBef>
                <a:spcPts val="0"/>
              </a:spcBef>
              <a:buClr>
                <a:schemeClr val="accent6">
                  <a:lumMod val="50000"/>
                </a:schemeClr>
              </a:buClr>
            </a:pPr>
            <a:r>
              <a:rPr lang="en-US" sz="1600" dirty="0"/>
              <a:t>Combined cycle gas turbines</a:t>
            </a:r>
          </a:p>
          <a:p>
            <a:pPr marL="57150" lvl="1" indent="0">
              <a:lnSpc>
                <a:spcPct val="134000"/>
              </a:lnSpc>
              <a:spcBef>
                <a:spcPts val="0"/>
              </a:spcBef>
              <a:buClr>
                <a:schemeClr val="accent6">
                  <a:lumMod val="50000"/>
                </a:schemeClr>
              </a:buClr>
              <a:buNone/>
            </a:pPr>
            <a:r>
              <a:rPr lang="en-US" sz="1600" b="1" dirty="0"/>
              <a:t>Resources that do not/unlikely to meet this criteria:</a:t>
            </a:r>
          </a:p>
          <a:p>
            <a:pPr marL="685800" lvl="2">
              <a:lnSpc>
                <a:spcPct val="134000"/>
              </a:lnSpc>
              <a:spcBef>
                <a:spcPts val="0"/>
              </a:spcBef>
              <a:buClr>
                <a:schemeClr val="accent6">
                  <a:lumMod val="50000"/>
                </a:schemeClr>
              </a:buClr>
            </a:pPr>
            <a:r>
              <a:rPr lang="en-US" sz="1600" dirty="0"/>
              <a:t>Onshore wind</a:t>
            </a:r>
          </a:p>
          <a:p>
            <a:pPr marL="685800" lvl="2">
              <a:lnSpc>
                <a:spcPct val="134000"/>
              </a:lnSpc>
              <a:spcBef>
                <a:spcPts val="0"/>
              </a:spcBef>
              <a:buClr>
                <a:schemeClr val="accent6">
                  <a:lumMod val="50000"/>
                </a:schemeClr>
              </a:buClr>
            </a:pPr>
            <a:r>
              <a:rPr lang="en-US" sz="1600" dirty="0"/>
              <a:t>Offshore wind</a:t>
            </a:r>
          </a:p>
          <a:p>
            <a:pPr marL="685800" lvl="2">
              <a:lnSpc>
                <a:spcPct val="134000"/>
              </a:lnSpc>
              <a:spcBef>
                <a:spcPts val="0"/>
              </a:spcBef>
              <a:buClr>
                <a:schemeClr val="accent6">
                  <a:lumMod val="50000"/>
                </a:schemeClr>
              </a:buClr>
            </a:pPr>
            <a:r>
              <a:rPr lang="en-US" sz="1600" dirty="0"/>
              <a:t>Other developing technologies</a:t>
            </a:r>
          </a:p>
        </p:txBody>
      </p:sp>
      <p:pic>
        <p:nvPicPr>
          <p:cNvPr id="5" name="Picture Placeholder 11" descr="A picture containing object, outdoor, man, black&#10;&#10;Description automatically generated">
            <a:extLst>
              <a:ext uri="{FF2B5EF4-FFF2-40B4-BE49-F238E27FC236}">
                <a16:creationId xmlns:a16="http://schemas.microsoft.com/office/drawing/2014/main" id="{4DE6701C-00D7-4684-B725-4B14232CA8E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a:xfrm>
            <a:off x="6666272" y="1690688"/>
            <a:ext cx="4255918" cy="3540788"/>
          </a:xfrm>
          <a:prstGeom prst="rect">
            <a:avLst/>
          </a:prstGeom>
          <a:solidFill>
            <a:srgbClr val="E95A1A"/>
          </a:solidFill>
        </p:spPr>
      </p:pic>
    </p:spTree>
    <p:extLst>
      <p:ext uri="{BB962C8B-B14F-4D97-AF65-F5344CB8AC3E}">
        <p14:creationId xmlns:p14="http://schemas.microsoft.com/office/powerpoint/2010/main" val="420340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777817" y="365125"/>
            <a:ext cx="10515600" cy="1325563"/>
          </a:xfrm>
        </p:spPr>
        <p:txBody>
          <a:bodyPr/>
          <a:lstStyle/>
          <a:p>
            <a:r>
              <a:rPr lang="en-US" sz="1500" dirty="0"/>
              <a:t>CONE Technology Scope and Selection Process:</a:t>
            </a:r>
            <a:r>
              <a:rPr lang="en-US" sz="3200" dirty="0"/>
              <a:t/>
            </a:r>
            <a:br>
              <a:rPr lang="en-US" sz="3200" dirty="0"/>
            </a:br>
            <a:r>
              <a:rPr lang="en-US" dirty="0"/>
              <a:t>Recent Projects in New England </a:t>
            </a:r>
          </a:p>
        </p:txBody>
      </p:sp>
      <p:pic>
        <p:nvPicPr>
          <p:cNvPr id="4" name="Picture 3">
            <a:extLst>
              <a:ext uri="{FF2B5EF4-FFF2-40B4-BE49-F238E27FC236}">
                <a16:creationId xmlns:a16="http://schemas.microsoft.com/office/drawing/2014/main" id="{1636374F-4CF3-4C98-B30F-371B2FE189E1}"/>
              </a:ext>
            </a:extLst>
          </p:cNvPr>
          <p:cNvPicPr>
            <a:picLocks noChangeAspect="1"/>
          </p:cNvPicPr>
          <p:nvPr/>
        </p:nvPicPr>
        <p:blipFill>
          <a:blip r:embed="rId2"/>
          <a:stretch>
            <a:fillRect/>
          </a:stretch>
        </p:blipFill>
        <p:spPr>
          <a:xfrm>
            <a:off x="1508976" y="1434465"/>
            <a:ext cx="7910513" cy="4476750"/>
          </a:xfrm>
          <a:prstGeom prst="rect">
            <a:avLst/>
          </a:prstGeom>
          <a:ln>
            <a:solidFill>
              <a:schemeClr val="tx1"/>
            </a:solidFill>
          </a:ln>
        </p:spPr>
      </p:pic>
    </p:spTree>
    <p:extLst>
      <p:ext uri="{BB962C8B-B14F-4D97-AF65-F5344CB8AC3E}">
        <p14:creationId xmlns:p14="http://schemas.microsoft.com/office/powerpoint/2010/main" val="151150510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BFB8B7"/>
      </a:accent1>
      <a:accent2>
        <a:srgbClr val="7F7A7A"/>
      </a:accent2>
      <a:accent3>
        <a:srgbClr val="400000"/>
      </a:accent3>
      <a:accent4>
        <a:srgbClr val="403D3D"/>
      </a:accent4>
      <a:accent5>
        <a:srgbClr val="E5DCDC"/>
      </a:accent5>
      <a:accent6>
        <a:srgbClr val="00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0C36E09-E1B1-4619-898F-E283099E002B}" vid="{947B8BDC-5323-4262-B14B-2ECCD4F15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Firm Overview Slides_012319</Template>
  <TotalTime>0</TotalTime>
  <Words>2736</Words>
  <Application>Microsoft Office PowerPoint</Application>
  <PresentationFormat>Widescreen</PresentationFormat>
  <Paragraphs>400</Paragraphs>
  <Slides>46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Cambria</vt:lpstr>
      <vt:lpstr>Century Gothic</vt:lpstr>
      <vt:lpstr>Courier New</vt:lpstr>
      <vt:lpstr>Office Theme</vt:lpstr>
      <vt:lpstr>PowerPoint Presentation</vt:lpstr>
      <vt:lpstr>Overview &amp; Purpose: CONE Recalculation</vt:lpstr>
      <vt:lpstr>Overview &amp; Purpose: ORTP Recalculation</vt:lpstr>
      <vt:lpstr>Overview &amp; Purpose: Current CONE Values</vt:lpstr>
      <vt:lpstr>Overview &amp; Purpose: Current ORTP Values</vt:lpstr>
      <vt:lpstr>PowerPoint Presentation</vt:lpstr>
      <vt:lpstr>Overview &amp; Purpose: CONE Recalculation</vt:lpstr>
      <vt:lpstr>CONE Technology Scope and Selection Process: Approach to Technology Selection</vt:lpstr>
      <vt:lpstr>CONE Technology Scope and Selection Process: Recent Projects in New England </vt:lpstr>
      <vt:lpstr>CONE Technology Scope and Selection Process: Turbine Technologies Being Considered for Further Evaluation</vt:lpstr>
      <vt:lpstr>CONE Technology Scope and Selection Process: Simple Cycle Gas Turbines</vt:lpstr>
      <vt:lpstr>PowerPoint Presentation</vt:lpstr>
      <vt:lpstr>PowerPoint Presentation</vt:lpstr>
      <vt:lpstr>PowerPoint Presentation</vt:lpstr>
      <vt:lpstr>PowerPoint Presentation</vt:lpstr>
      <vt:lpstr>PowerPoint Presentation</vt:lpstr>
      <vt:lpstr>Overview &amp; Purpose: ORTP Recalculation</vt:lpstr>
      <vt:lpstr>ORTP Technology Scope and Selection Process: Approach to Technology Selection</vt:lpstr>
      <vt:lpstr>ORTP Technology Scope and Selection Process: Onshore Wind</vt:lpstr>
      <vt:lpstr>ORTP Technology Scope and Selection Process: Solar</vt:lpstr>
      <vt:lpstr>ORTP Technology Scope and Selection Process: Offshore Wind</vt:lpstr>
      <vt:lpstr>ORTP Technology Scope and Selection Process: Battery Storage</vt:lpstr>
      <vt:lpstr>PowerPoint Presentation</vt:lpstr>
      <vt:lpstr>ORTP Preliminary Thoughts on Other Technologies:  Biomass</vt:lpstr>
      <vt:lpstr>ORTP Preliminary Thoughts on Other Technologies: Reciprocating Engines</vt:lpstr>
      <vt:lpstr>PowerPoint Presentation</vt:lpstr>
      <vt:lpstr>PowerPoint Presentation</vt:lpstr>
      <vt:lpstr>CONE Reference Unit: Key Inputs for Evaluation</vt:lpstr>
      <vt:lpstr>CONE Reference Unit: Reference Location</vt:lpstr>
      <vt:lpstr>CONE Reference Unit: Levelized Comparison</vt:lpstr>
      <vt:lpstr>CONE Reference Unit:  Preliminary Technology Heat Balances and Cost Estimates</vt:lpstr>
      <vt:lpstr>CONE Reference Unit:  Preliminary Environmental Assumptions</vt:lpstr>
      <vt:lpstr>CONE Reference Unit:  Preliminary Energy and Ancillary Services Estimates</vt:lpstr>
      <vt:lpstr>PowerPoint Presentation</vt:lpstr>
      <vt:lpstr>PowerPoint Presentation</vt:lpstr>
      <vt:lpstr>ORTP/CONE Model Overview</vt:lpstr>
      <vt:lpstr>Financial Assumptions: Overview</vt:lpstr>
      <vt:lpstr>Financial Assumptions: WACC Calculations in Previous Studies</vt:lpstr>
      <vt:lpstr>Financial Assumptions:  Peer Group</vt:lpstr>
      <vt:lpstr>Financial Assumptions: Corporate Bond Yields</vt:lpstr>
      <vt:lpstr>Financial Assumptions: Cost of Equity and Amortization</vt:lpstr>
      <vt:lpstr>PowerPoint Presentation</vt:lpstr>
      <vt:lpstr>Tariff Review: Overview of Tariff Changes</vt:lpstr>
      <vt:lpstr>PowerPoint Presentation</vt:lpstr>
      <vt:lpstr>Summary and 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2020-05-06T20:46:31Z</dcterms:created>
  <dcterms:modified xsi:type="dcterms:W3CDTF">2020-05-06T23:07:33Z</dcterms:modified>
</cp:coreProperties>
</file>