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9" r:id="rId2"/>
    <p:sldId id="280" r:id="rId3"/>
    <p:sldId id="312" r:id="rId4"/>
    <p:sldId id="310" r:id="rId5"/>
    <p:sldId id="314" r:id="rId6"/>
    <p:sldId id="313" r:id="rId7"/>
    <p:sldId id="305" r:id="rId8"/>
    <p:sldId id="306" r:id="rId9"/>
    <p:sldId id="307" r:id="rId10"/>
    <p:sldId id="309" r:id="rId11"/>
    <p:sldId id="308" r:id="rId12"/>
    <p:sldId id="301" r:id="rId13"/>
    <p:sldId id="302" r:id="rId14"/>
    <p:sldId id="311" r:id="rId15"/>
    <p:sldId id="303" r:id="rId16"/>
    <p:sldId id="304" r:id="rId17"/>
  </p:sldIdLst>
  <p:sldSz cx="9144000" cy="6858000" type="screen4x3"/>
  <p:notesSz cx="7315200" cy="96012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2777F"/>
    <a:srgbClr val="EC1F25"/>
    <a:srgbClr val="FBB92F"/>
    <a:srgbClr val="77BD2A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95533" autoAdjust="0"/>
  </p:normalViewPr>
  <p:slideViewPr>
    <p:cSldViewPr>
      <p:cViewPr varScale="1">
        <p:scale>
          <a:sx n="122" d="100"/>
          <a:sy n="122" d="100"/>
        </p:scale>
        <p:origin x="1680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0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2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1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798414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Master Slide Font for MC template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1" r:id="rId2"/>
    <p:sldLayoutId id="2147483683" r:id="rId3"/>
    <p:sldLayoutId id="2147483664" r:id="rId4"/>
    <p:sldLayoutId id="2147483720" r:id="rId5"/>
    <p:sldLayoutId id="2147483684" r:id="rId6"/>
    <p:sldLayoutId id="2147483687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  <p:sldLayoutId id="2147483743" r:id="rId14"/>
    <p:sldLayoutId id="214748374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0/05/a7_iso_memo_re_fcm_parameters_and_updates_and_frm_sunset.pdf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May 12, 2020 | TELECONFERENCE</a:t>
            </a:r>
            <a:endParaRPr lang="en-US" strike="sngStrik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Deborah Cooke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413.540.4488 | dcooke@iso-ne.com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Recalculation of FCM Parameter Values </a:t>
            </a:r>
            <a:br>
              <a:rPr lang="en-US" dirty="0" smtClean="0"/>
            </a:br>
            <a:r>
              <a:rPr lang="en-US" dirty="0" smtClean="0"/>
              <a:t>for Capacity Commitment Period 16+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Cost of New Entry and </a:t>
            </a:r>
          </a:p>
          <a:p>
            <a:r>
              <a:rPr lang="en-US" dirty="0"/>
              <a:t>Offer Review Trigger Prices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technologies participating in recent Forward Capacity Auctions will be evaluated for ORTPs</a:t>
            </a:r>
          </a:p>
          <a:p>
            <a:r>
              <a:rPr lang="en-US" dirty="0" smtClean="0"/>
              <a:t>Updated </a:t>
            </a:r>
            <a:r>
              <a:rPr lang="en-US" dirty="0"/>
              <a:t>estimates of annual expected Capacity Scarcity Condition hours will be developed and reviewed </a:t>
            </a:r>
            <a:endParaRPr lang="en-US" dirty="0" smtClean="0"/>
          </a:p>
          <a:p>
            <a:pPr lvl="1"/>
            <a:r>
              <a:rPr lang="en-US" dirty="0" smtClean="0"/>
              <a:t>This is also </a:t>
            </a:r>
            <a:r>
              <a:rPr lang="en-US" dirty="0"/>
              <a:t>an input to other FCM </a:t>
            </a:r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Update process will also reflect recent FCM participation and a review of scarcity condition hours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7475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CONE, Net CONE, and ORTPs are updated </a:t>
            </a:r>
            <a:r>
              <a:rPr lang="en-US" dirty="0"/>
              <a:t>annually </a:t>
            </a:r>
            <a:r>
              <a:rPr lang="en-US" dirty="0" smtClean="0"/>
              <a:t>in between </a:t>
            </a:r>
            <a:r>
              <a:rPr lang="en-US" dirty="0"/>
              <a:t>major </a:t>
            </a:r>
            <a:r>
              <a:rPr lang="en-US" dirty="0" smtClean="0"/>
              <a:t>recalculations  </a:t>
            </a:r>
          </a:p>
          <a:p>
            <a:pPr lvl="1"/>
            <a:r>
              <a:rPr lang="en-US" dirty="0" smtClean="0"/>
              <a:t>Using indices such as Bureau of Labor Statistics and changes in fuel prices </a:t>
            </a:r>
          </a:p>
          <a:p>
            <a:r>
              <a:rPr lang="en-US" dirty="0" smtClean="0"/>
              <a:t>Continued applicability of these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specific indices will be evaluated</a:t>
            </a:r>
          </a:p>
          <a:p>
            <a:pPr lvl="1"/>
            <a:r>
              <a:rPr lang="en-US" dirty="0" smtClean="0"/>
              <a:t>To ensure they continue to reasonably reflect relevant price and cost increases</a:t>
            </a:r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Existing annual parameter adjustments </a:t>
            </a:r>
            <a:r>
              <a:rPr lang="en-US" dirty="0"/>
              <a:t>p</a:t>
            </a:r>
            <a:r>
              <a:rPr lang="en-US" dirty="0" smtClean="0"/>
              <a:t>rocess for Net CONE and ORTPs will </a:t>
            </a:r>
            <a:r>
              <a:rPr lang="en-US" dirty="0"/>
              <a:t>also be </a:t>
            </a:r>
            <a:r>
              <a:rPr lang="en-US" dirty="0" smtClean="0"/>
              <a:t>reviewed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CONE, Net CONE, and ORTPs will be recalculated to reflect current costs and revenue estimates </a:t>
            </a:r>
          </a:p>
          <a:p>
            <a:pPr lvl="1"/>
            <a:r>
              <a:rPr lang="en-US" dirty="0" smtClean="0"/>
              <a:t>Impact of the FRM elimination and estimated ESI revenues will be reviewed with stakeholders</a:t>
            </a:r>
          </a:p>
          <a:p>
            <a:pPr lvl="1"/>
            <a:r>
              <a:rPr lang="en-US" dirty="0" smtClean="0"/>
              <a:t>Updated estimates of Capacity Scarcity Condition hours will also be developed and reviewed with the committee</a:t>
            </a:r>
          </a:p>
          <a:p>
            <a:pPr lvl="1"/>
            <a:r>
              <a:rPr lang="en-US" dirty="0"/>
              <a:t>Two related parameters </a:t>
            </a:r>
            <a:r>
              <a:rPr lang="en-US" dirty="0" smtClean="0"/>
              <a:t>with interdependencies on CONE and Net CONE will </a:t>
            </a:r>
            <a:r>
              <a:rPr lang="en-US" dirty="0"/>
              <a:t>be brought through the committee process concurrently:  Dynamic De-List Bid Threshold and </a:t>
            </a:r>
            <a:r>
              <a:rPr lang="en-US" dirty="0" smtClean="0"/>
              <a:t>Performance </a:t>
            </a:r>
            <a:r>
              <a:rPr lang="en-US" dirty="0"/>
              <a:t>Payment Rate reviews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The annual adjustment process will also be reviewed 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Updated </a:t>
            </a:r>
            <a:r>
              <a:rPr lang="en-US" sz="2400" dirty="0"/>
              <a:t>values will apply to </a:t>
            </a:r>
            <a:r>
              <a:rPr lang="en-US" sz="2400" dirty="0" smtClean="0"/>
              <a:t>the 2025-2026 Capacity Commitment Period (corresponds to FCA 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916861063"/>
              </p:ext>
            </p:extLst>
          </p:nvPr>
        </p:nvGraphicFramePr>
        <p:xfrm>
          <a:off x="533400" y="883293"/>
          <a:ext cx="8229600" cy="5365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May 12, 2020</a:t>
                      </a:r>
                      <a:endParaRPr lang="en-US" sz="1600" b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Introduction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Approach to 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technology screening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02153167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June 9-10, 2020</a:t>
                      </a:r>
                      <a:endParaRPr lang="en-US" sz="1600" b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Preliminary technology costs for CONE and ORTPs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Indicative FRM revenue-offset</a:t>
                      </a:r>
                      <a:r>
                        <a:rPr lang="en-US" sz="1600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component values</a:t>
                      </a:r>
                      <a:endParaRPr lang="en-US" sz="1600" strike="sng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July 14-16, 2020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Updated technology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costs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Financial modeling approach and inputs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August 11-12, 2020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Financial modeling:  Discounted cash flows; dispatch models (for market revenue offsets); preliminary Net CONE and ORTP values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897969228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September 9-10, 2020</a:t>
                      </a:r>
                      <a:endParaRPr lang="en-US" sz="1600" b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Near-final values of Net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CONE and ORTPs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Draft report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Review of proposed Tariff language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3450429715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October 6-7, 2020</a:t>
                      </a:r>
                      <a:endParaRPr lang="en-US" sz="1600" b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Final review and MC 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vote on Tariff language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524612487"/>
                  </a:ext>
                </a:extLst>
              </a:tr>
              <a:tr h="45782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Participants Committee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November 5, 2020</a:t>
                      </a:r>
                      <a:endParaRPr lang="en-US" sz="1600" b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PC vote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32683913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December 1, 2020</a:t>
                      </a:r>
                      <a:endParaRPr lang="en-US" sz="1600" b="1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Proposed FERC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filing date</a:t>
                      </a:r>
                      <a:endParaRPr lang="en-US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086805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9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Proposed stakeholder schedule for FCM Parameters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432919"/>
              </p:ext>
            </p:extLst>
          </p:nvPr>
        </p:nvGraphicFramePr>
        <p:xfrm>
          <a:off x="533400" y="1295401"/>
          <a:ext cx="8001000" cy="4343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42792987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7625577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53299198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4500886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18058982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59686438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867443042"/>
                    </a:ext>
                  </a:extLst>
                </a:gridCol>
              </a:tblGrid>
              <a:tr h="8381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 smtClean="0">
                          <a:effectLst/>
                        </a:rPr>
                        <a:t>Topic</a:t>
                      </a:r>
                      <a:r>
                        <a:rPr lang="en-US" sz="1600" spc="-25" dirty="0">
                          <a:effectLst/>
                        </a:rPr>
                        <a:t>:</a:t>
                      </a:r>
                      <a:endParaRPr lang="en-US" sz="1200" spc="-25" dirty="0">
                        <a:effectLst/>
                      </a:endParaRPr>
                    </a:p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 dirty="0">
                          <a:effectLst/>
                        </a:rPr>
                        <a:t> </a:t>
                      </a:r>
                      <a:endParaRPr lang="en-US" sz="1050" spc="-25" dirty="0"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</a:rPr>
                        <a:t>    Meeting Date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</a:rPr>
                        <a:t>CONE,</a:t>
                      </a:r>
                      <a:endParaRPr lang="en-US" sz="1200" spc="-25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</a:rPr>
                        <a:t>Net CONE, ORTPs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</a:rPr>
                        <a:t>DDBT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</a:rPr>
                        <a:t>PPR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</a:rPr>
                        <a:t>Revenue Offsets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</a:rPr>
                        <a:t>Scarcity</a:t>
                      </a:r>
                      <a:endParaRPr lang="en-US" sz="1200" spc="-25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</a:rPr>
                        <a:t>Hours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25" dirty="0">
                          <a:effectLst/>
                        </a:rPr>
                        <a:t>FRM </a:t>
                      </a:r>
                      <a:br>
                        <a:rPr lang="en-US" sz="1600" spc="-25" dirty="0">
                          <a:effectLst/>
                        </a:rPr>
                      </a:br>
                      <a:r>
                        <a:rPr lang="en-US" sz="1600" spc="-25" dirty="0">
                          <a:effectLst/>
                        </a:rPr>
                        <a:t>Sunset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3434103"/>
                  </a:ext>
                </a:extLst>
              </a:tr>
              <a:tr h="350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-25" dirty="0">
                          <a:effectLst/>
                        </a:rPr>
                        <a:t>May 12 – 13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3894837"/>
                  </a:ext>
                </a:extLst>
              </a:tr>
              <a:tr h="350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-25" dirty="0">
                          <a:effectLst/>
                        </a:rPr>
                        <a:t>June 9 – 10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9083967"/>
                  </a:ext>
                </a:extLst>
              </a:tr>
              <a:tr h="350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-25" dirty="0">
                          <a:effectLst/>
                        </a:rPr>
                        <a:t>July 14 – 16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MC Vote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1211936"/>
                  </a:ext>
                </a:extLst>
              </a:tr>
              <a:tr h="350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-25" dirty="0">
                          <a:effectLst/>
                        </a:rPr>
                        <a:t>August 6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PC Vote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0221727"/>
                  </a:ext>
                </a:extLst>
              </a:tr>
              <a:tr h="350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-25" dirty="0">
                          <a:effectLst/>
                        </a:rPr>
                        <a:t>August 10 - 11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7152129"/>
                  </a:ext>
                </a:extLst>
              </a:tr>
              <a:tr h="350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-25" dirty="0">
                          <a:effectLst/>
                        </a:rPr>
                        <a:t>September 1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FERC Filing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3068925"/>
                  </a:ext>
                </a:extLst>
              </a:tr>
              <a:tr h="350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-25" dirty="0">
                          <a:effectLst/>
                        </a:rPr>
                        <a:t>September 9 – 10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2774903"/>
                  </a:ext>
                </a:extLst>
              </a:tr>
              <a:tr h="350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-25" dirty="0">
                          <a:effectLst/>
                        </a:rPr>
                        <a:t>October 6 </a:t>
                      </a:r>
                      <a:r>
                        <a:rPr lang="en-US" sz="1600" spc="-25" dirty="0" smtClean="0">
                          <a:effectLst/>
                        </a:rPr>
                        <a:t>– </a:t>
                      </a:r>
                      <a:r>
                        <a:rPr lang="en-US" sz="1600" spc="-25" dirty="0">
                          <a:effectLst/>
                        </a:rPr>
                        <a:t>7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MC Vote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MC Vote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MC Vote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9248806"/>
                  </a:ext>
                </a:extLst>
              </a:tr>
              <a:tr h="350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-25" dirty="0">
                          <a:effectLst/>
                        </a:rPr>
                        <a:t>November 5 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PC Vote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PC Vote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PC Vote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0369196"/>
                  </a:ext>
                </a:extLst>
              </a:tr>
              <a:tr h="350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spc="-25" dirty="0">
                          <a:effectLst/>
                        </a:rPr>
                        <a:t>December 1</a:t>
                      </a:r>
                      <a:endParaRPr lang="en-US" sz="1200" spc="-25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FERC Filing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FERC Filing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FERC Filing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0" spc="-25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200" b="0" spc="-25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5207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45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Used in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CCP = Capacity Commitment Period</a:t>
            </a:r>
          </a:p>
          <a:p>
            <a:r>
              <a:rPr lang="en-US" dirty="0" smtClean="0"/>
              <a:t>CONE = Cost of New Entry</a:t>
            </a:r>
          </a:p>
          <a:p>
            <a:r>
              <a:rPr lang="en-US" dirty="0" smtClean="0"/>
              <a:t>DDBT = Dynamic De-List Bid Threshold</a:t>
            </a:r>
          </a:p>
          <a:p>
            <a:r>
              <a:rPr lang="en-US" dirty="0" smtClean="0"/>
              <a:t>ESI = Energy Security Improvements</a:t>
            </a:r>
          </a:p>
          <a:p>
            <a:r>
              <a:rPr lang="en-US" dirty="0" smtClean="0"/>
              <a:t>FCA = Forward Capacity Auction</a:t>
            </a:r>
          </a:p>
          <a:p>
            <a:r>
              <a:rPr lang="en-US" dirty="0" smtClean="0"/>
              <a:t>FCM = Forward Capacity Market</a:t>
            </a:r>
          </a:p>
          <a:p>
            <a:r>
              <a:rPr lang="en-US" dirty="0" smtClean="0"/>
              <a:t>FRM = Forward Reserve Market</a:t>
            </a:r>
          </a:p>
          <a:p>
            <a:r>
              <a:rPr lang="en-US" dirty="0" smtClean="0"/>
              <a:t>IMM = Internal Market Monitor</a:t>
            </a:r>
          </a:p>
          <a:p>
            <a:r>
              <a:rPr lang="en-US" dirty="0" smtClean="0"/>
              <a:t>ORTP = Offer Review Trigger Price</a:t>
            </a:r>
          </a:p>
          <a:p>
            <a:r>
              <a:rPr lang="en-US" dirty="0" smtClean="0"/>
              <a:t>PPR = Performance Payment Rate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>
          <a:xfrm>
            <a:off x="518102" y="533400"/>
            <a:ext cx="6096000" cy="457200"/>
          </a:xfrm>
        </p:spPr>
        <p:txBody>
          <a:bodyPr tIns="0" bIns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Cost of New Entry and </a:t>
            </a:r>
            <a:br>
              <a:rPr lang="en-US" sz="2400" dirty="0" smtClean="0"/>
            </a:br>
            <a:r>
              <a:rPr lang="en-US" sz="2400" dirty="0" smtClean="0"/>
              <a:t>Offer Review Trigger Prices</a:t>
            </a:r>
            <a:endParaRPr lang="en-US" sz="24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139</a:t>
            </a:r>
            <a:endParaRPr lang="en-US" strike="sngStrike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June 1, 2025 (CCP 16)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/>
              <a:t>Tariff </a:t>
            </a:r>
            <a:r>
              <a:rPr lang="en-US" dirty="0" smtClean="0"/>
              <a:t>requires periodic recalculation of </a:t>
            </a:r>
            <a:r>
              <a:rPr lang="en-US" dirty="0"/>
              <a:t>the Cost of New Entry (CONE), Net CONE, and Offer Review Trigger Prices (ORTPs)</a:t>
            </a:r>
          </a:p>
          <a:p>
            <a:pPr lvl="1"/>
            <a:r>
              <a:rPr lang="en-US" dirty="0"/>
              <a:t>CONE is an estimate of the cost to build a new resource in New England, and Net CONE is an estimate of the </a:t>
            </a:r>
            <a:r>
              <a:rPr lang="en-US" dirty="0" smtClean="0"/>
              <a:t>net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revenue </a:t>
            </a:r>
            <a:r>
              <a:rPr lang="en-US" dirty="0"/>
              <a:t>needed by the resource to be economically viable</a:t>
            </a:r>
          </a:p>
          <a:p>
            <a:pPr lvl="1"/>
            <a:r>
              <a:rPr lang="en-US" dirty="0" smtClean="0"/>
              <a:t>ORTPs are </a:t>
            </a:r>
            <a:r>
              <a:rPr lang="en-US" dirty="0"/>
              <a:t>low-end estimates of Net CONE for </a:t>
            </a:r>
            <a:r>
              <a:rPr lang="en-US" dirty="0" smtClean="0"/>
              <a:t>specific types of technologies</a:t>
            </a:r>
          </a:p>
          <a:p>
            <a:r>
              <a:rPr lang="en-US" dirty="0" smtClean="0"/>
              <a:t>Concentric Energy Advisors has been engaged to support these updates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46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additional FCM parameters will be updated for use beginning with the 2025-2026 Capacity Commitment Period</a:t>
            </a:r>
          </a:p>
          <a:p>
            <a:pPr lvl="1"/>
            <a:r>
              <a:rPr lang="en-US" dirty="0" smtClean="0"/>
              <a:t>Dynamic De-List Bid Threshold (DDBT) and Performance Payment Rate (PPR)</a:t>
            </a:r>
          </a:p>
          <a:p>
            <a:r>
              <a:rPr lang="en-US" dirty="0" smtClean="0"/>
              <a:t>Concurrent updates best reflect the interdependencies among the FCM parameters </a:t>
            </a:r>
          </a:p>
          <a:p>
            <a:r>
              <a:rPr lang="en-US" i="1" dirty="0" smtClean="0">
                <a:hlinkClick r:id="rId2"/>
              </a:rPr>
              <a:t>FCM </a:t>
            </a:r>
            <a:r>
              <a:rPr lang="en-US" i="1" dirty="0">
                <a:hlinkClick r:id="rId2"/>
              </a:rPr>
              <a:t>Parameters Update and FRM Sunset for CCP16 </a:t>
            </a:r>
            <a:r>
              <a:rPr lang="en-US" dirty="0"/>
              <a:t>memorandum dated April 29, 2020 provides additional context related to the FCM parameter </a:t>
            </a:r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Multiple FCM </a:t>
            </a:r>
            <a:r>
              <a:rPr lang="en-US" dirty="0"/>
              <a:t>p</a:t>
            </a:r>
            <a:r>
              <a:rPr lang="en-US" dirty="0" smtClean="0"/>
              <a:t>arameters will be updated concurrently with Net CONE and the ORTPs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4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sz="quarter" idx="14"/>
          </p:nvPr>
        </p:nvSpPr>
        <p:spPr>
          <a:xfrm>
            <a:off x="457200" y="14478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Interdependencies </a:t>
            </a:r>
            <a:r>
              <a:rPr lang="en-US" dirty="0"/>
              <a:t>between the various parameters dictate the order in which the parameters are </a:t>
            </a:r>
            <a:r>
              <a:rPr lang="en-US" dirty="0" smtClean="0"/>
              <a:t>calculated</a:t>
            </a:r>
            <a:endParaRPr lang="en-US" dirty="0"/>
          </a:p>
        </p:txBody>
      </p:sp>
      <p:sp>
        <p:nvSpPr>
          <p:cNvPr id="36" name="Title 8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various FCM parameters updates will be reviewed over the course of multiple meetings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96" y="2438400"/>
            <a:ext cx="5032604" cy="373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1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recently </a:t>
            </a:r>
            <a:r>
              <a:rPr lang="en-US" dirty="0"/>
              <a:t>proposed market </a:t>
            </a:r>
            <a:r>
              <a:rPr lang="en-US" dirty="0" smtClean="0"/>
              <a:t>changes may impact the parameter values</a:t>
            </a:r>
            <a:endParaRPr lang="en-US" dirty="0"/>
          </a:p>
          <a:p>
            <a:pPr lvl="1"/>
            <a:r>
              <a:rPr lang="en-US" dirty="0"/>
              <a:t>Elimination of Forward Reserve Market</a:t>
            </a:r>
          </a:p>
          <a:p>
            <a:pPr lvl="1"/>
            <a:r>
              <a:rPr lang="en-US" dirty="0"/>
              <a:t>Energy Security </a:t>
            </a:r>
            <a:r>
              <a:rPr lang="en-US" dirty="0" smtClean="0"/>
              <a:t>Improvements</a:t>
            </a:r>
          </a:p>
          <a:p>
            <a:r>
              <a:rPr lang="en-US" dirty="0" smtClean="0"/>
              <a:t>Impacts of these two proposed market changes on the FCM parameters will </a:t>
            </a:r>
            <a:r>
              <a:rPr lang="en-US" dirty="0"/>
              <a:t>be </a:t>
            </a:r>
            <a:r>
              <a:rPr lang="en-US" dirty="0" smtClean="0"/>
              <a:t>estimated and reviewed with stakeholders </a:t>
            </a:r>
          </a:p>
          <a:p>
            <a:pPr lvl="1"/>
            <a:r>
              <a:rPr lang="en-US" dirty="0" smtClean="0"/>
              <a:t>Indicative impact of FRM elimination will be provided in June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Proposed market projects are likely to impact Net CONE and ORTP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CONE, Net Cone, and ORTP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3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recent recalculation was performed in 2016, for the 2021-2022 Capacity Commitment Period (CCP 12)</a:t>
            </a:r>
          </a:p>
          <a:p>
            <a:r>
              <a:rPr lang="en-US" dirty="0" smtClean="0"/>
              <a:t>Historically, </a:t>
            </a:r>
            <a:r>
              <a:rPr lang="en-US" dirty="0"/>
              <a:t>values </a:t>
            </a:r>
            <a:r>
              <a:rPr lang="en-US" dirty="0" smtClean="0"/>
              <a:t>are updated triennially; the scheduled review was deferred one year to 2020 and to allow for:  </a:t>
            </a:r>
          </a:p>
          <a:p>
            <a:pPr lvl="1"/>
            <a:r>
              <a:rPr lang="en-US" dirty="0" smtClean="0"/>
              <a:t>Concurrent updates of related FCM parameters: Dynamic De-List </a:t>
            </a:r>
            <a:br>
              <a:rPr lang="en-US" dirty="0" smtClean="0"/>
            </a:br>
            <a:r>
              <a:rPr lang="en-US" dirty="0" smtClean="0"/>
              <a:t>Bid Threshold and Performance Payment Rate </a:t>
            </a:r>
          </a:p>
          <a:p>
            <a:pPr lvl="1"/>
            <a:r>
              <a:rPr lang="en-US" dirty="0" smtClean="0"/>
              <a:t>Inclusion of Energy Security Improvements (ESI) revenue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Background: CONE, Net CONE, ORTPs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313326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Present applications of CONE</a:t>
            </a:r>
            <a:r>
              <a:rPr lang="en-US" sz="3600" dirty="0"/>
              <a:t>, Net CONE and ORTPs </a:t>
            </a:r>
            <a:r>
              <a:rPr lang="en-US" sz="3600" dirty="0" smtClean="0"/>
              <a:t>in </a:t>
            </a:r>
            <a:r>
              <a:rPr lang="en-US" sz="3600" dirty="0"/>
              <a:t>the </a:t>
            </a:r>
            <a:r>
              <a:rPr lang="en-US" sz="3600" dirty="0" smtClean="0"/>
              <a:t>Forward </a:t>
            </a:r>
            <a:r>
              <a:rPr lang="en-US" sz="3600" dirty="0"/>
              <a:t>Capacity Market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745959"/>
              </p:ext>
            </p:extLst>
          </p:nvPr>
        </p:nvGraphicFramePr>
        <p:xfrm>
          <a:off x="457200" y="1544320"/>
          <a:ext cx="81534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5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Cost of New Entry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Input to Forward Capacity Auction (FCA) starting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price</a:t>
                      </a:r>
                    </a:p>
                    <a:p>
                      <a:pPr lvl="1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2016 value (for FCA12):  $11.35 / kW-month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Net Cost of </a:t>
                      </a:r>
                      <a:br>
                        <a:rPr lang="en-US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New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Input to calculation of FCA starting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price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Used in calculation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of scaling factor for zonal demand curves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2016 value:  $8.04 / kW-month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Offer Review Trigger Prices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Benchmark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prices for specific technologies, used to screen new resource offers for further review by the IMM.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br>
                        <a:rPr lang="en-US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2016 values ($/kW-month):</a:t>
                      </a:r>
                    </a:p>
                    <a:p>
                      <a:pPr lvl="1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Combustion Turbine: 	$  6.503</a:t>
                      </a:r>
                    </a:p>
                    <a:p>
                      <a:pPr lvl="1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Combined Cycle: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	$  7.856</a:t>
                      </a:r>
                    </a:p>
                    <a:p>
                      <a:pPr lvl="1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On-shore Wind: 	$11.025</a:t>
                      </a:r>
                    </a:p>
                    <a:p>
                      <a:pPr lvl="1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Demand Response: </a:t>
                      </a:r>
                    </a:p>
                    <a:p>
                      <a:pPr lvl="1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	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Comm’l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. &amp; Ind.	$  1.008</a:t>
                      </a:r>
                    </a:p>
                    <a:p>
                      <a:pPr lvl="1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	Load Mgmt.	$  7.559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4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Forward </a:t>
            </a:r>
            <a:r>
              <a:rPr lang="en-US" dirty="0"/>
              <a:t>Reserve Market sunset</a:t>
            </a:r>
          </a:p>
          <a:p>
            <a:pPr lvl="1"/>
            <a:r>
              <a:rPr lang="en-US" dirty="0"/>
              <a:t>ISO-NE proposes to sunset the Forward Reserve Market </a:t>
            </a:r>
            <a:r>
              <a:rPr lang="en-US" dirty="0" smtClean="0"/>
              <a:t>(FRM) effective June </a:t>
            </a:r>
            <a:r>
              <a:rPr lang="en-US" dirty="0"/>
              <a:t>1, 2025 </a:t>
            </a:r>
            <a:r>
              <a:rPr lang="en-US" dirty="0" smtClean="0"/>
              <a:t>(as </a:t>
            </a:r>
            <a:r>
              <a:rPr lang="en-US" dirty="0"/>
              <a:t>noted in the April 29, 2020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FCM </a:t>
            </a:r>
            <a:r>
              <a:rPr lang="en-US" i="1" dirty="0"/>
              <a:t>Parameters Updates Process and FRM Sunset for CCP16</a:t>
            </a:r>
            <a:r>
              <a:rPr lang="en-US" dirty="0"/>
              <a:t> </a:t>
            </a:r>
            <a:r>
              <a:rPr lang="en-US" dirty="0" smtClean="0"/>
              <a:t>memo)</a:t>
            </a:r>
            <a:endParaRPr lang="en-US" dirty="0"/>
          </a:p>
          <a:p>
            <a:pPr lvl="1"/>
            <a:r>
              <a:rPr lang="en-US" dirty="0"/>
              <a:t>The impact of eliminating Forward Reserve Market revenues will be identified in the energy and ancillary services revenues calculations for various </a:t>
            </a:r>
            <a:r>
              <a:rPr lang="en-US" dirty="0" smtClean="0"/>
              <a:t>technologies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Energy Security Improvements</a:t>
            </a:r>
          </a:p>
          <a:p>
            <a:pPr lvl="1"/>
            <a:r>
              <a:rPr lang="en-US" dirty="0"/>
              <a:t>On April 15, 2020, ISO filed Tariff changes to implement the Energy Security Improvements (ESI)</a:t>
            </a:r>
          </a:p>
          <a:p>
            <a:pPr lvl="1"/>
            <a:r>
              <a:rPr lang="en-US" dirty="0"/>
              <a:t>The impact of these rule changes will be identified in the calculation of energy and ancillary services revenues for various technologies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Net CONE and ORTP recalculations will account for proposed and projected Tariff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kets Committee PowerPoint Presentation Template 2017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1182</Words>
  <Application>Microsoft Office PowerPoint</Application>
  <PresentationFormat>On-screen Show (4:3)</PresentationFormat>
  <Paragraphs>215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Markets Committee PowerPoint Presentation Template 2017</vt:lpstr>
      <vt:lpstr>PowerPoint Presentation</vt:lpstr>
      <vt:lpstr>PowerPoint Presentation</vt:lpstr>
      <vt:lpstr>Multiple FCM parameters will be updated concurrently with Net CONE and the ORTPs</vt:lpstr>
      <vt:lpstr>PowerPoint Presentation</vt:lpstr>
      <vt:lpstr>Proposed market projects are likely to impact Net CONE and ORTP values</vt:lpstr>
      <vt:lpstr>CONE, Net Cone, and ORTP</vt:lpstr>
      <vt:lpstr>Background: CONE, Net CONE, ORTPs</vt:lpstr>
      <vt:lpstr>Present applications of CONE, Net CONE and ORTPs in the Forward Capacity Market</vt:lpstr>
      <vt:lpstr>Net CONE and ORTP recalculations will account for proposed and projected Tariff changes</vt:lpstr>
      <vt:lpstr>Update process will also reflect recent FCM participation and a review of scarcity condition hours</vt:lpstr>
      <vt:lpstr>Existing annual parameter adjustments process for Net CONE and ORTPs will also be reviewed</vt:lpstr>
      <vt:lpstr>Conclusion</vt:lpstr>
      <vt:lpstr>Stakeholder Schedule</vt:lpstr>
      <vt:lpstr>Proposed stakeholder schedule for FCM Parameters</vt:lpstr>
      <vt:lpstr>PowerPoint Presentation</vt:lpstr>
      <vt:lpstr>Acronyms Used in this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2020-05-06T20:45:47Z</dcterms:created>
  <dcterms:modified xsi:type="dcterms:W3CDTF">2020-05-06T23:08:46Z</dcterms:modified>
  <cp:category/>
  <cp:contentStatus/>
</cp:coreProperties>
</file>