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50"/>
  </p:notesMasterIdLst>
  <p:handoutMasterIdLst>
    <p:handoutMasterId r:id="rId51"/>
  </p:handoutMasterIdLst>
  <p:sldIdLst>
    <p:sldId id="257" r:id="rId6"/>
    <p:sldId id="316" r:id="rId7"/>
    <p:sldId id="259" r:id="rId8"/>
    <p:sldId id="347" r:id="rId9"/>
    <p:sldId id="346" r:id="rId10"/>
    <p:sldId id="343" r:id="rId11"/>
    <p:sldId id="348" r:id="rId12"/>
    <p:sldId id="345" r:id="rId13"/>
    <p:sldId id="322" r:id="rId14"/>
    <p:sldId id="335" r:id="rId15"/>
    <p:sldId id="338" r:id="rId16"/>
    <p:sldId id="339" r:id="rId17"/>
    <p:sldId id="340" r:id="rId18"/>
    <p:sldId id="342" r:id="rId19"/>
    <p:sldId id="337" r:id="rId20"/>
    <p:sldId id="336" r:id="rId21"/>
    <p:sldId id="341" r:id="rId22"/>
    <p:sldId id="332" r:id="rId23"/>
    <p:sldId id="323" r:id="rId24"/>
    <p:sldId id="268" r:id="rId25"/>
    <p:sldId id="344" r:id="rId26"/>
    <p:sldId id="321" r:id="rId27"/>
    <p:sldId id="333" r:id="rId28"/>
    <p:sldId id="317" r:id="rId29"/>
    <p:sldId id="282" r:id="rId30"/>
    <p:sldId id="261" r:id="rId31"/>
    <p:sldId id="334" r:id="rId32"/>
    <p:sldId id="312" r:id="rId33"/>
    <p:sldId id="309" r:id="rId34"/>
    <p:sldId id="285" r:id="rId35"/>
    <p:sldId id="313" r:id="rId36"/>
    <p:sldId id="314" r:id="rId37"/>
    <p:sldId id="284" r:id="rId38"/>
    <p:sldId id="272" r:id="rId39"/>
    <p:sldId id="290" r:id="rId40"/>
    <p:sldId id="315" r:id="rId41"/>
    <p:sldId id="292" r:id="rId42"/>
    <p:sldId id="294" r:id="rId43"/>
    <p:sldId id="295" r:id="rId44"/>
    <p:sldId id="298" r:id="rId45"/>
    <p:sldId id="296" r:id="rId46"/>
    <p:sldId id="297" r:id="rId47"/>
    <p:sldId id="304" r:id="rId48"/>
    <p:sldId id="306" r:id="rId49"/>
  </p:sldIdLst>
  <p:sldSz cx="9144000" cy="6858000" type="screen4x3"/>
  <p:notesSz cx="7010400" cy="9296400"/>
  <p:custDataLst>
    <p:tags r:id="rId5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W" initials="MEW" lastIdx="8" clrIdx="0"/>
  <p:cmAuthor id="1" name="Douglas Smith" initials="DS" lastIdx="8" clrIdx="1">
    <p:extLst>
      <p:ext uri="{19B8F6BF-5375-455C-9EA6-DF929625EA0E}">
        <p15:presenceInfo xmlns:p15="http://schemas.microsoft.com/office/powerpoint/2012/main" userId="21d3512120c1c2b5" providerId="Windows Live"/>
      </p:ext>
    </p:extLst>
  </p:cmAuthor>
  <p:cmAuthor id="2" name="Graham Jesmer" initials="GJ" lastIdx="9" clrIdx="2">
    <p:extLst>
      <p:ext uri="{19B8F6BF-5375-455C-9EA6-DF929625EA0E}">
        <p15:presenceInfo xmlns:p15="http://schemas.microsoft.com/office/powerpoint/2012/main" userId="Graham Jesmer" providerId="None"/>
      </p:ext>
    </p:extLst>
  </p:cmAuthor>
  <p:cmAuthor id="3" name="Emily Laine" initials="EL" lastIdx="17" clrIdx="3">
    <p:extLst>
      <p:ext uri="{19B8F6BF-5375-455C-9EA6-DF929625EA0E}">
        <p15:presenceInfo xmlns:p15="http://schemas.microsoft.com/office/powerpoint/2012/main" userId="Emily Laine" providerId="None"/>
      </p:ext>
    </p:extLst>
  </p:cmAuthor>
  <p:cmAuthor id="4" name="McDonough, Catherine" initials="MC" lastIdx="15" clrIdx="4">
    <p:extLst>
      <p:ext uri="{19B8F6BF-5375-455C-9EA6-DF929625EA0E}">
        <p15:presenceInfo xmlns:p15="http://schemas.microsoft.com/office/powerpoint/2012/main" userId="S-1-5-21-1715567821-1275210071-682003330-32242" providerId="AD"/>
      </p:ext>
    </p:extLst>
  </p:cmAuthor>
  <p:cmAuthor id="5" name="Smith, Douglas" initials="SD" lastIdx="1" clrIdx="5">
    <p:extLst>
      <p:ext uri="{19B8F6BF-5375-455C-9EA6-DF929625EA0E}">
        <p15:presenceInfo xmlns:p15="http://schemas.microsoft.com/office/powerpoint/2012/main" userId="S-1-5-21-1715567821-1275210071-682003330-304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C1F25"/>
    <a:srgbClr val="FBB92F"/>
    <a:srgbClr val="77BD2A"/>
    <a:srgbClr val="62777F"/>
    <a:srgbClr val="6FA943"/>
    <a:srgbClr val="B9D257"/>
    <a:srgbClr val="F68920"/>
    <a:srgbClr val="8555A1"/>
    <a:srgbClr val="1E6A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685" autoAdjust="0"/>
    <p:restoredTop sz="94662" autoAdjust="0"/>
  </p:normalViewPr>
  <p:slideViewPr>
    <p:cSldViewPr>
      <p:cViewPr varScale="1">
        <p:scale>
          <a:sx n="118" d="100"/>
          <a:sy n="118" d="100"/>
        </p:scale>
        <p:origin x="75" y="30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139"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627" cy="464981"/>
          </a:xfrm>
          <a:prstGeom prst="rect">
            <a:avLst/>
          </a:prstGeom>
        </p:spPr>
        <p:txBody>
          <a:bodyPr vert="horz" lIns="92114" tIns="46057" rIns="92114" bIns="46057" rtlCol="0"/>
          <a:lstStyle>
            <a:lvl1pPr algn="l">
              <a:defRPr sz="1300"/>
            </a:lvl1pPr>
          </a:lstStyle>
          <a:p>
            <a:endParaRPr lang="en-US" dirty="0"/>
          </a:p>
        </p:txBody>
      </p:sp>
      <p:sp>
        <p:nvSpPr>
          <p:cNvPr id="3" name="Date Placeholder 2"/>
          <p:cNvSpPr>
            <a:spLocks noGrp="1"/>
          </p:cNvSpPr>
          <p:nvPr>
            <p:ph type="dt" sz="quarter" idx="1"/>
          </p:nvPr>
        </p:nvSpPr>
        <p:spPr>
          <a:xfrm>
            <a:off x="3971172" y="0"/>
            <a:ext cx="3037627" cy="464981"/>
          </a:xfrm>
          <a:prstGeom prst="rect">
            <a:avLst/>
          </a:prstGeom>
        </p:spPr>
        <p:txBody>
          <a:bodyPr vert="horz" lIns="92114" tIns="46057" rIns="92114" bIns="46057" rtlCol="0"/>
          <a:lstStyle>
            <a:lvl1pPr algn="r">
              <a:defRPr sz="1300"/>
            </a:lvl1pPr>
          </a:lstStyle>
          <a:p>
            <a:fld id="{F87AAE7F-D37E-4830-9F5E-F36A5F180179}" type="datetimeFigureOut">
              <a:rPr lang="en-US" smtClean="0"/>
              <a:t>6/11/2020</a:t>
            </a:fld>
            <a:endParaRPr lang="en-US" dirty="0"/>
          </a:p>
        </p:txBody>
      </p:sp>
      <p:sp>
        <p:nvSpPr>
          <p:cNvPr id="4" name="Footer Placeholder 3"/>
          <p:cNvSpPr>
            <a:spLocks noGrp="1"/>
          </p:cNvSpPr>
          <p:nvPr>
            <p:ph type="ftr" sz="quarter" idx="2"/>
          </p:nvPr>
        </p:nvSpPr>
        <p:spPr>
          <a:xfrm>
            <a:off x="0" y="8829822"/>
            <a:ext cx="3037627" cy="464981"/>
          </a:xfrm>
          <a:prstGeom prst="rect">
            <a:avLst/>
          </a:prstGeom>
        </p:spPr>
        <p:txBody>
          <a:bodyPr vert="horz" lIns="92114" tIns="46057" rIns="92114" bIns="46057"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71172" y="8829822"/>
            <a:ext cx="3037627" cy="464981"/>
          </a:xfrm>
          <a:prstGeom prst="rect">
            <a:avLst/>
          </a:prstGeom>
        </p:spPr>
        <p:txBody>
          <a:bodyPr vert="horz" lIns="92114" tIns="46057" rIns="92114" bIns="46057" rtlCol="0" anchor="b"/>
          <a:lstStyle>
            <a:lvl1pPr algn="r">
              <a:defRPr sz="1300"/>
            </a:lvl1pPr>
          </a:lstStyle>
          <a:p>
            <a:fld id="{8FE02180-CD27-4473-AA37-00085480B5FA}" type="slidenum">
              <a:rPr lang="en-US" smtClean="0"/>
              <a:t>‹#›</a:t>
            </a:fld>
            <a:endParaRPr lang="en-US" dirty="0"/>
          </a:p>
        </p:txBody>
      </p:sp>
    </p:spTree>
    <p:extLst>
      <p:ext uri="{BB962C8B-B14F-4D97-AF65-F5344CB8AC3E}">
        <p14:creationId xmlns:p14="http://schemas.microsoft.com/office/powerpoint/2010/main" val="1506111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3" tIns="46587" rIns="93173" bIns="46587" rtlCol="0"/>
          <a:lstStyle>
            <a:lvl1pPr algn="l">
              <a:defRPr sz="13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3" tIns="46587" rIns="93173" bIns="46587" rtlCol="0"/>
          <a:lstStyle>
            <a:lvl1pPr algn="r">
              <a:defRPr sz="1300"/>
            </a:lvl1pPr>
          </a:lstStyle>
          <a:p>
            <a:fld id="{9EDDEDB6-CD57-44C2-AB19-AC7D3BB8FF8E}" type="datetimeFigureOut">
              <a:rPr lang="en-US" smtClean="0"/>
              <a:pPr/>
              <a:t>6/11/2020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3" tIns="46587" rIns="93173" bIns="46587" rtlCol="0" anchor="ctr"/>
          <a:lstStyle/>
          <a:p>
            <a:endParaRPr lang="en-US" dirty="0"/>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3" tIns="46587" rIns="93173" bIns="4658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6"/>
            <a:ext cx="3037840" cy="464820"/>
          </a:xfrm>
          <a:prstGeom prst="rect">
            <a:avLst/>
          </a:prstGeom>
        </p:spPr>
        <p:txBody>
          <a:bodyPr vert="horz" lIns="93173" tIns="46587" rIns="93173" bIns="46587"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3173" tIns="46587" rIns="93173" bIns="46587" rtlCol="0" anchor="b"/>
          <a:lstStyle>
            <a:lvl1pPr algn="r">
              <a:defRPr sz="1300"/>
            </a:lvl1pPr>
          </a:lstStyle>
          <a:p>
            <a:fld id="{530677A1-BB48-42A6-9D40-5F3F87EA9D2F}" type="slidenum">
              <a:rPr lang="en-US" smtClean="0"/>
              <a:pPr/>
              <a:t>‹#›</a:t>
            </a:fld>
            <a:endParaRPr lang="en-US" dirty="0"/>
          </a:p>
        </p:txBody>
      </p:sp>
    </p:spTree>
    <p:extLst>
      <p:ext uri="{BB962C8B-B14F-4D97-AF65-F5344CB8AC3E}">
        <p14:creationId xmlns:p14="http://schemas.microsoft.com/office/powerpoint/2010/main" val="287480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31</a:t>
            </a:fld>
            <a:endParaRPr lang="en-US" dirty="0"/>
          </a:p>
        </p:txBody>
      </p:sp>
    </p:spTree>
    <p:extLst>
      <p:ext uri="{BB962C8B-B14F-4D97-AF65-F5344CB8AC3E}">
        <p14:creationId xmlns:p14="http://schemas.microsoft.com/office/powerpoint/2010/main" val="2650423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34</a:t>
            </a:fld>
            <a:endParaRPr lang="en-US" dirty="0"/>
          </a:p>
        </p:txBody>
      </p:sp>
    </p:spTree>
    <p:extLst>
      <p:ext uri="{BB962C8B-B14F-4D97-AF65-F5344CB8AC3E}">
        <p14:creationId xmlns:p14="http://schemas.microsoft.com/office/powerpoint/2010/main" val="3149014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a:t>
            </a:fld>
            <a:endParaRPr lang="en-US" dirty="0"/>
          </a:p>
        </p:txBody>
      </p:sp>
    </p:spTree>
    <p:extLst>
      <p:ext uri="{BB962C8B-B14F-4D97-AF65-F5344CB8AC3E}">
        <p14:creationId xmlns:p14="http://schemas.microsoft.com/office/powerpoint/2010/main" val="1654434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a:t>
            </a:fld>
            <a:endParaRPr lang="en-US" dirty="0"/>
          </a:p>
        </p:txBody>
      </p:sp>
    </p:spTree>
    <p:extLst>
      <p:ext uri="{BB962C8B-B14F-4D97-AF65-F5344CB8AC3E}">
        <p14:creationId xmlns:p14="http://schemas.microsoft.com/office/powerpoint/2010/main" val="1929363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6</a:t>
            </a:fld>
            <a:endParaRPr lang="en-US" dirty="0"/>
          </a:p>
        </p:txBody>
      </p:sp>
    </p:spTree>
    <p:extLst>
      <p:ext uri="{BB962C8B-B14F-4D97-AF65-F5344CB8AC3E}">
        <p14:creationId xmlns:p14="http://schemas.microsoft.com/office/powerpoint/2010/main" val="3981295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8</a:t>
            </a:fld>
            <a:endParaRPr lang="en-US" dirty="0"/>
          </a:p>
        </p:txBody>
      </p:sp>
    </p:spTree>
    <p:extLst>
      <p:ext uri="{BB962C8B-B14F-4D97-AF65-F5344CB8AC3E}">
        <p14:creationId xmlns:p14="http://schemas.microsoft.com/office/powerpoint/2010/main" val="2890606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20</a:t>
            </a:fld>
            <a:endParaRPr lang="en-US" dirty="0"/>
          </a:p>
        </p:txBody>
      </p:sp>
    </p:spTree>
    <p:extLst>
      <p:ext uri="{BB962C8B-B14F-4D97-AF65-F5344CB8AC3E}">
        <p14:creationId xmlns:p14="http://schemas.microsoft.com/office/powerpoint/2010/main" val="2613563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21</a:t>
            </a:fld>
            <a:endParaRPr lang="en-US" dirty="0"/>
          </a:p>
        </p:txBody>
      </p:sp>
    </p:spTree>
    <p:extLst>
      <p:ext uri="{BB962C8B-B14F-4D97-AF65-F5344CB8AC3E}">
        <p14:creationId xmlns:p14="http://schemas.microsoft.com/office/powerpoint/2010/main" val="3855556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22</a:t>
            </a:fld>
            <a:endParaRPr lang="en-US" dirty="0"/>
          </a:p>
        </p:txBody>
      </p:sp>
    </p:spTree>
    <p:extLst>
      <p:ext uri="{BB962C8B-B14F-4D97-AF65-F5344CB8AC3E}">
        <p14:creationId xmlns:p14="http://schemas.microsoft.com/office/powerpoint/2010/main" val="3406690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26</a:t>
            </a:fld>
            <a:endParaRPr lang="en-US" dirty="0"/>
          </a:p>
        </p:txBody>
      </p:sp>
    </p:spTree>
    <p:extLst>
      <p:ext uri="{BB962C8B-B14F-4D97-AF65-F5344CB8AC3E}">
        <p14:creationId xmlns:p14="http://schemas.microsoft.com/office/powerpoint/2010/main" val="22341954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hyperlink" Target="http://www.iso-ne.com/about/news-media/newswire" TargetMode="External"/><Relationship Id="rId3" Type="http://schemas.openxmlformats.org/officeDocument/2006/relationships/image" Target="../media/image4.png"/><Relationship Id="rId7" Type="http://schemas.openxmlformats.org/officeDocument/2006/relationships/image" Target="../media/image6.jpeg"/><Relationship Id="rId12" Type="http://schemas.openxmlformats.org/officeDocument/2006/relationships/image" Target="../media/image9.png"/><Relationship Id="rId2" Type="http://schemas.openxmlformats.org/officeDocument/2006/relationships/hyperlink" Target="http://www.iso-ne.com/about/news-media/tweets" TargetMode="External"/><Relationship Id="rId1" Type="http://schemas.openxmlformats.org/officeDocument/2006/relationships/slideMaster" Target="../slideMasters/slideMaster1.xml"/><Relationship Id="rId6" Type="http://schemas.openxmlformats.org/officeDocument/2006/relationships/hyperlink" Target="http://www.iso-ne.com/about/news-media/iso-to-go" TargetMode="External"/><Relationship Id="rId11" Type="http://schemas.openxmlformats.org/officeDocument/2006/relationships/hyperlink" Target="https://itunes.apple.com/us/app/iso-to-go/id555114876" TargetMode="External"/><Relationship Id="rId5" Type="http://schemas.openxmlformats.org/officeDocument/2006/relationships/image" Target="../media/image5.jpeg"/><Relationship Id="rId15" Type="http://schemas.openxmlformats.org/officeDocument/2006/relationships/hyperlink" Target="https://twitter.com/isonewengland" TargetMode="External"/><Relationship Id="rId10" Type="http://schemas.openxmlformats.org/officeDocument/2006/relationships/image" Target="../media/image8.png"/><Relationship Id="rId4" Type="http://schemas.openxmlformats.org/officeDocument/2006/relationships/hyperlink" Target="http://www.isonewswire.com/" TargetMode="External"/><Relationship Id="rId9" Type="http://schemas.openxmlformats.org/officeDocument/2006/relationships/hyperlink" Target="https://play.google.com/store/apps/details?id=com.isone.iso.to.go&amp;feature=search_result" TargetMode="External"/><Relationship Id="rId14" Type="http://schemas.openxmlformats.org/officeDocument/2006/relationships/hyperlink" Target="http://www.iso-ne.com/isoexpress/" TargetMode="Externa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a:t>DATE ALL CAPS  |   LOCATION ALL CAPS</a:t>
            </a:r>
          </a:p>
        </p:txBody>
      </p:sp>
      <p:cxnSp>
        <p:nvCxnSpPr>
          <p:cNvPr id="13" name="Straight Connector 12"/>
          <p:cNvCxnSpPr/>
          <p:nvPr userDrawn="1"/>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a:t>PRESENTER TITLE ALL CAPS</a:t>
            </a:r>
          </a:p>
        </p:txBody>
      </p:sp>
      <p:pic>
        <p:nvPicPr>
          <p:cNvPr id="16" name="Picture 15"/>
          <p:cNvPicPr>
            <a:picLocks noChangeAspect="1"/>
          </p:cNvPicPr>
          <p:nvPr userDrawn="1"/>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a:t>Title of Presentation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so title and chart">
    <p:spTree>
      <p:nvGrpSpPr>
        <p:cNvPr id="1" name=""/>
        <p:cNvGrpSpPr/>
        <p:nvPr/>
      </p:nvGrpSpPr>
      <p:grpSpPr>
        <a:xfrm>
          <a:off x="0" y="0"/>
          <a:ext cx="0" cy="0"/>
          <a:chOff x="0" y="0"/>
          <a:chExt cx="0" cy="0"/>
        </a:xfrm>
      </p:grpSpPr>
      <p:sp>
        <p:nvSpPr>
          <p:cNvPr id="7" name="Chart Placeholder 6"/>
          <p:cNvSpPr>
            <a:spLocks noGrp="1"/>
          </p:cNvSpPr>
          <p:nvPr>
            <p:ph type="chart" sz="quarter" idx="11"/>
          </p:nvPr>
        </p:nvSpPr>
        <p:spPr>
          <a:xfrm>
            <a:off x="457200" y="1408176"/>
            <a:ext cx="8229600" cy="4762500"/>
          </a:xfrm>
        </p:spPr>
        <p:txBody>
          <a:bodyPr/>
          <a:lstStyle>
            <a:lvl1pPr>
              <a:defRPr>
                <a:solidFill>
                  <a:srgbClr val="000000"/>
                </a:solidFill>
              </a:defRPr>
            </a:lvl1pPr>
          </a:lstStyle>
          <a:p>
            <a:r>
              <a:rPr lang="en-US" dirty="0"/>
              <a:t>Click icon to add chart</a:t>
            </a:r>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a:t>Click to edit Master title style</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so title and smart art graphic">
    <p:spTree>
      <p:nvGrpSpPr>
        <p:cNvPr id="1" name=""/>
        <p:cNvGrpSpPr/>
        <p:nvPr/>
      </p:nvGrpSpPr>
      <p:grpSpPr>
        <a:xfrm>
          <a:off x="0" y="0"/>
          <a:ext cx="0" cy="0"/>
          <a:chOff x="0" y="0"/>
          <a:chExt cx="0" cy="0"/>
        </a:xfrm>
      </p:grpSpPr>
      <p:sp>
        <p:nvSpPr>
          <p:cNvPr id="8" name="SmartArt Placeholder 7"/>
          <p:cNvSpPr>
            <a:spLocks noGrp="1"/>
          </p:cNvSpPr>
          <p:nvPr>
            <p:ph type="dgm" sz="quarter" idx="11"/>
          </p:nvPr>
        </p:nvSpPr>
        <p:spPr>
          <a:xfrm>
            <a:off x="457200" y="1405128"/>
            <a:ext cx="8229600" cy="4767072"/>
          </a:xfrm>
        </p:spPr>
        <p:txBody>
          <a:bodyPr/>
          <a:lstStyle>
            <a:lvl1pPr>
              <a:defRPr>
                <a:solidFill>
                  <a:srgbClr val="000000"/>
                </a:solidFill>
              </a:defRPr>
            </a:lvl1pPr>
          </a:lstStyle>
          <a:p>
            <a:r>
              <a:rPr lang="en-US" dirty="0"/>
              <a:t>Click icon to add SmartArt graphic</a:t>
            </a:r>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9"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a:t>Click to edit Master title style</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so title and table">
    <p:spTree>
      <p:nvGrpSpPr>
        <p:cNvPr id="1" name=""/>
        <p:cNvGrpSpPr/>
        <p:nvPr/>
      </p:nvGrpSpPr>
      <p:grpSpPr>
        <a:xfrm>
          <a:off x="0" y="0"/>
          <a:ext cx="0" cy="0"/>
          <a:chOff x="0" y="0"/>
          <a:chExt cx="0" cy="0"/>
        </a:xfrm>
      </p:grpSpPr>
      <p:sp>
        <p:nvSpPr>
          <p:cNvPr id="6" name="Table Placeholder 5"/>
          <p:cNvSpPr>
            <a:spLocks noGrp="1"/>
          </p:cNvSpPr>
          <p:nvPr>
            <p:ph type="tbl" sz="quarter" idx="10"/>
          </p:nvPr>
        </p:nvSpPr>
        <p:spPr>
          <a:xfrm>
            <a:off x="457200" y="1405128"/>
            <a:ext cx="8229600" cy="4767072"/>
          </a:xfrm>
        </p:spPr>
        <p:txBody>
          <a:bodyPr/>
          <a:lstStyle>
            <a:lvl1pPr>
              <a:defRPr>
                <a:solidFill>
                  <a:srgbClr val="000000"/>
                </a:solidFill>
              </a:defRPr>
            </a:lvl1pPr>
          </a:lstStyle>
          <a:p>
            <a:r>
              <a:rPr lang="en-US" dirty="0"/>
              <a:t>Click icon to add table</a:t>
            </a:r>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a:t>Click to edit Master 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so content (L) &amp; pictur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3"/>
          </p:nvPr>
        </p:nvSpPr>
        <p:spPr>
          <a:xfrm>
            <a:off x="4645152" y="1408176"/>
            <a:ext cx="4041648" cy="4767072"/>
          </a:xfrm>
        </p:spPr>
        <p:txBody>
          <a:bodyPr/>
          <a:lstStyle>
            <a:lvl1pPr>
              <a:defRPr>
                <a:solidFill>
                  <a:srgbClr val="000000"/>
                </a:solidFill>
              </a:defRPr>
            </a:lvl1pPr>
          </a:lstStyle>
          <a:p>
            <a:r>
              <a:rPr lang="en-US" dirty="0"/>
              <a:t>Click icon to add picture</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so picture (L) &amp; content (R)">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8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3"/>
          </p:nvPr>
        </p:nvSpPr>
        <p:spPr>
          <a:xfrm>
            <a:off x="457200" y="1405128"/>
            <a:ext cx="4041648" cy="4767406"/>
          </a:xfrm>
        </p:spPr>
        <p:txBody>
          <a:bodyPr/>
          <a:lstStyle>
            <a:lvl1pPr>
              <a:defRPr>
                <a:solidFill>
                  <a:srgbClr val="000000"/>
                </a:solidFill>
              </a:defRPr>
            </a:lvl1pPr>
          </a:lstStyle>
          <a:p>
            <a:r>
              <a:rPr lang="en-US" dirty="0"/>
              <a:t>Click icon to add picture</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dirty="0"/>
              <a:t>Click icon to add chart</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dirty="0"/>
              <a:t>Click icon to add chart</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dirty="0"/>
              <a:t>Click icon to add table</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dirty="0"/>
              <a:t>Click icon to add table</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so content (L) &amp; smart art graphic (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martArt Placeholder 8"/>
          <p:cNvSpPr>
            <a:spLocks noGrp="1"/>
          </p:cNvSpPr>
          <p:nvPr>
            <p:ph type="dgm" sz="quarter" idx="13"/>
          </p:nvPr>
        </p:nvSpPr>
        <p:spPr>
          <a:xfrm>
            <a:off x="4645152" y="1408176"/>
            <a:ext cx="4041648" cy="4764024"/>
          </a:xfrm>
        </p:spPr>
        <p:txBody>
          <a:bodyPr/>
          <a:lstStyle>
            <a:lvl1pPr>
              <a:defRPr>
                <a:solidFill>
                  <a:srgbClr val="000000"/>
                </a:solidFill>
              </a:defRPr>
            </a:lvl1pPr>
          </a:lstStyle>
          <a:p>
            <a:r>
              <a:rPr lang="en-US" dirty="0"/>
              <a:t>Click icon to add SmartArt graphic</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8200" y="1996440"/>
            <a:ext cx="7924800"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a:spLocks noGrp="1"/>
          </p:cNvSpPr>
          <p:nvPr>
            <p:ph type="body" idx="1" hasCustomPrompt="1"/>
          </p:nvPr>
        </p:nvSpPr>
        <p:spPr>
          <a:xfrm>
            <a:off x="838200" y="35052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Transitional Slide Subtitle</a:t>
            </a:r>
          </a:p>
        </p:txBody>
      </p:sp>
    </p:spTree>
    <p:extLst>
      <p:ext uri="{BB962C8B-B14F-4D97-AF65-F5344CB8AC3E}">
        <p14:creationId xmlns:p14="http://schemas.microsoft.com/office/powerpoint/2010/main" val="26780944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so smart art graphic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martArt Placeholder 8"/>
          <p:cNvSpPr>
            <a:spLocks noGrp="1"/>
          </p:cNvSpPr>
          <p:nvPr>
            <p:ph type="dgm" sz="quarter" idx="13"/>
          </p:nvPr>
        </p:nvSpPr>
        <p:spPr>
          <a:xfrm>
            <a:off x="457200" y="1408176"/>
            <a:ext cx="4041648" cy="4764358"/>
          </a:xfrm>
        </p:spPr>
        <p:txBody>
          <a:bodyPr/>
          <a:lstStyle>
            <a:lvl1pPr>
              <a:defRPr>
                <a:solidFill>
                  <a:srgbClr val="000000"/>
                </a:solidFill>
              </a:defRPr>
            </a:lvl1pPr>
          </a:lstStyle>
          <a:p>
            <a:r>
              <a:rPr lang="en-US" dirty="0"/>
              <a:t>Click icon to add SmartArt graphic</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so content (L) &amp; media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Media Placeholder 6"/>
          <p:cNvSpPr>
            <a:spLocks noGrp="1"/>
          </p:cNvSpPr>
          <p:nvPr>
            <p:ph type="media" sz="quarter" idx="13"/>
          </p:nvPr>
        </p:nvSpPr>
        <p:spPr>
          <a:xfrm>
            <a:off x="4645152" y="1408176"/>
            <a:ext cx="4041648" cy="4764024"/>
          </a:xfrm>
        </p:spPr>
        <p:txBody>
          <a:bodyPr/>
          <a:lstStyle>
            <a:lvl1pPr>
              <a:defRPr>
                <a:solidFill>
                  <a:srgbClr val="000000"/>
                </a:solidFill>
              </a:defRPr>
            </a:lvl1pPr>
          </a:lstStyle>
          <a:p>
            <a:r>
              <a:rPr lang="en-US" dirty="0"/>
              <a:t>Click icon to add media</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so media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Media Placeholder 6"/>
          <p:cNvSpPr>
            <a:spLocks noGrp="1"/>
          </p:cNvSpPr>
          <p:nvPr>
            <p:ph type="media" sz="quarter" idx="13"/>
          </p:nvPr>
        </p:nvSpPr>
        <p:spPr>
          <a:xfrm>
            <a:off x="457200" y="1408176"/>
            <a:ext cx="4041648" cy="4764358"/>
          </a:xfrm>
        </p:spPr>
        <p:txBody>
          <a:bodyPr/>
          <a:lstStyle>
            <a:lvl1pPr>
              <a:defRPr>
                <a:solidFill>
                  <a:srgbClr val="000000"/>
                </a:solidFill>
              </a:defRPr>
            </a:lvl1pPr>
          </a:lstStyle>
          <a:p>
            <a:r>
              <a:rPr lang="en-US" dirty="0"/>
              <a:t>Click icon to add media</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so content (L) &amp; clip 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lipArt Placeholder 8"/>
          <p:cNvSpPr>
            <a:spLocks noGrp="1"/>
          </p:cNvSpPr>
          <p:nvPr>
            <p:ph type="clipArt" sz="quarter" idx="13"/>
          </p:nvPr>
        </p:nvSpPr>
        <p:spPr>
          <a:xfrm>
            <a:off x="4645152" y="1408176"/>
            <a:ext cx="4041648" cy="4764024"/>
          </a:xfrm>
        </p:spPr>
        <p:txBody>
          <a:bodyPr/>
          <a:lstStyle>
            <a:lvl1pPr>
              <a:defRPr>
                <a:solidFill>
                  <a:srgbClr val="000000"/>
                </a:solidFill>
              </a:defRPr>
            </a:lvl1pPr>
          </a:lstStyle>
          <a:p>
            <a:r>
              <a:rPr lang="en-US" dirty="0"/>
              <a:t>Click icon to add clip art</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so clip 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lipArt Placeholder 8"/>
          <p:cNvSpPr>
            <a:spLocks noGrp="1"/>
          </p:cNvSpPr>
          <p:nvPr>
            <p:ph type="clipArt" sz="quarter" idx="13"/>
          </p:nvPr>
        </p:nvSpPr>
        <p:spPr>
          <a:xfrm>
            <a:off x="457200" y="1408176"/>
            <a:ext cx="4041648" cy="4762352"/>
          </a:xfrm>
        </p:spPr>
        <p:txBody>
          <a:bodyPr/>
          <a:lstStyle>
            <a:lvl1pPr>
              <a:defRPr>
                <a:solidFill>
                  <a:srgbClr val="000000"/>
                </a:solidFill>
              </a:defRPr>
            </a:lvl1pPr>
          </a:lstStyle>
          <a:p>
            <a:r>
              <a:rPr lang="en-US" dirty="0"/>
              <a:t>Click icon to add clip art</a:t>
            </a:r>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Topic">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85800" y="2209801"/>
            <a:ext cx="7772400" cy="1362075"/>
          </a:xfrm>
          <a:prstGeom prst="rect">
            <a:avLst/>
          </a:prstGeom>
        </p:spPr>
        <p:txBody>
          <a:bodyPr anchor="b">
            <a:normAutofit/>
          </a:bodyPr>
          <a:lstStyle>
            <a:lvl1pPr algn="l">
              <a:defRPr sz="3600" b="1" cap="none" baseline="0">
                <a:solidFill>
                  <a:srgbClr val="000000"/>
                </a:solidFill>
              </a:defRPr>
            </a:lvl1pPr>
          </a:lstStyle>
          <a:p>
            <a:r>
              <a:rPr lang="en-US" dirty="0"/>
              <a:t>Topic Title (36pt)</a:t>
            </a:r>
          </a:p>
        </p:txBody>
      </p:sp>
      <p:sp>
        <p:nvSpPr>
          <p:cNvPr id="5" name="Subtitle 1.5"/>
          <p:cNvSpPr>
            <a:spLocks noGrp="1"/>
          </p:cNvSpPr>
          <p:nvPr>
            <p:ph type="body" idx="1" hasCustomPrompt="1"/>
          </p:nvPr>
        </p:nvSpPr>
        <p:spPr>
          <a:xfrm>
            <a:off x="685800" y="3581401"/>
            <a:ext cx="7772400" cy="1500187"/>
          </a:xfrm>
          <a:prstGeom prst="rect">
            <a:avLst/>
          </a:prstGeom>
        </p:spPr>
        <p:txBody>
          <a:bodyPr anchor="t"/>
          <a:lstStyle>
            <a:lvl1pPr marL="0" indent="0">
              <a:buNone/>
              <a:defRPr sz="2400" i="1" baseline="0">
                <a:solidFill>
                  <a:srgbClr val="000000"/>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Subtitle of Topic (optional)</a:t>
            </a:r>
          </a:p>
        </p:txBody>
      </p:sp>
      <p:sp>
        <p:nvSpPr>
          <p:cNvPr id="12" name="Footer Placeholder 11"/>
          <p:cNvSpPr>
            <a:spLocks noGrp="1"/>
          </p:cNvSpPr>
          <p:nvPr>
            <p:ph type="ftr" sz="quarter" idx="11"/>
          </p:nvPr>
        </p:nvSpPr>
        <p:spPr>
          <a:xfrm>
            <a:off x="1706880" y="5943600"/>
            <a:ext cx="7360920" cy="387191"/>
          </a:xfrm>
          <a:prstGeom prst="roundRect">
            <a:avLst>
              <a:gd name="adj" fmla="val 8861"/>
            </a:avLst>
          </a:prstGeom>
        </p:spPr>
        <p:txBody>
          <a:bodyPr/>
          <a:lstStyle>
            <a:lvl1pPr algn="r">
              <a:defRPr i="1">
                <a:solidFill>
                  <a:srgbClr val="000000"/>
                </a:solidFill>
              </a:defRPr>
            </a:lvl1pPr>
          </a:lstStyle>
          <a:p>
            <a:r>
              <a:rPr lang="en-US" dirty="0"/>
              <a:t>Optional: use this for references or other footnotes (18pt )</a:t>
            </a:r>
          </a:p>
        </p:txBody>
      </p:sp>
      <p:sp>
        <p:nvSpPr>
          <p:cNvPr id="6" name="Slide Number Placeholder 3"/>
          <p:cNvSpPr>
            <a:spLocks noGrp="1"/>
          </p:cNvSpPr>
          <p:nvPr>
            <p:ph type="sldNum" sz="quarter" idx="14"/>
          </p:nvPr>
        </p:nvSpPr>
        <p:spPr>
          <a:xfrm>
            <a:off x="8534400" y="6365882"/>
            <a:ext cx="381000" cy="263518"/>
          </a:xfrm>
        </p:spPr>
        <p:txBody>
          <a:bodyPr/>
          <a:lstStyle>
            <a:lvl1pPr>
              <a:defRPr>
                <a:solidFill>
                  <a:schemeClr val="tx1"/>
                </a:solidFill>
              </a:defRPr>
            </a:lvl1pPr>
          </a:lstStyle>
          <a:p>
            <a:fld id="{10C7F894-2A36-495D-AB7C-1055F7AC0F9D}" type="slidenum">
              <a:rPr lang="en-US" smtClean="0"/>
              <a:pPr/>
              <a:t>‹#›</a:t>
            </a:fld>
            <a:endParaRPr lang="en-US" dirty="0"/>
          </a:p>
        </p:txBody>
      </p:sp>
    </p:spTree>
    <p:custDataLst>
      <p:tags r:id="rId1"/>
    </p:custDataLst>
    <p:extLst>
      <p:ext uri="{BB962C8B-B14F-4D97-AF65-F5344CB8AC3E}">
        <p14:creationId xmlns:p14="http://schemas.microsoft.com/office/powerpoint/2010/main" val="38245754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1068" y="1037170"/>
            <a:ext cx="3063875" cy="960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userDrawn="1"/>
        </p:nvSpPr>
        <p:spPr>
          <a:xfrm>
            <a:off x="2988734" y="93133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1</a:t>
            </a:r>
          </a:p>
        </p:txBody>
      </p:sp>
      <p:sp>
        <p:nvSpPr>
          <p:cNvPr id="10" name="Oval 9"/>
          <p:cNvSpPr/>
          <p:nvPr userDrawn="1"/>
        </p:nvSpPr>
        <p:spPr>
          <a:xfrm>
            <a:off x="464610" y="1257832"/>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2</a:t>
            </a:r>
          </a:p>
        </p:txBody>
      </p:sp>
      <p:sp>
        <p:nvSpPr>
          <p:cNvPr id="11" name="Text Placeholder 8"/>
          <p:cNvSpPr txBox="1">
            <a:spLocks/>
          </p:cNvSpPr>
          <p:nvPr userDrawn="1"/>
        </p:nvSpPr>
        <p:spPr>
          <a:xfrm>
            <a:off x="787401" y="2032000"/>
            <a:ext cx="2759075"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a:solidFill>
                  <a:srgbClr val="000000"/>
                </a:solidFill>
              </a:rPr>
              <a:t>Click the </a:t>
            </a:r>
            <a:r>
              <a:rPr lang="en-US" sz="1400" b="1" i="1" dirty="0">
                <a:solidFill>
                  <a:srgbClr val="000000"/>
                </a:solidFill>
              </a:rPr>
              <a:t>View</a:t>
            </a:r>
            <a:r>
              <a:rPr lang="en-US" sz="1400" dirty="0">
                <a:solidFill>
                  <a:srgbClr val="000000"/>
                </a:solidFill>
              </a:rPr>
              <a:t> tab</a:t>
            </a:r>
          </a:p>
          <a:p>
            <a:pPr marL="0" indent="0">
              <a:buFont typeface="Arial" pitchFamily="34" charset="0"/>
              <a:buNone/>
            </a:pPr>
            <a:r>
              <a:rPr lang="en-US" sz="1400" dirty="0">
                <a:solidFill>
                  <a:srgbClr val="000000"/>
                </a:solidFill>
              </a:rPr>
              <a:t>Click the </a:t>
            </a:r>
            <a:r>
              <a:rPr lang="en-US" sz="1400" b="1" i="1" dirty="0">
                <a:solidFill>
                  <a:srgbClr val="000000"/>
                </a:solidFill>
              </a:rPr>
              <a:t>Slide Master </a:t>
            </a:r>
            <a:r>
              <a:rPr lang="en-US" sz="1400" dirty="0">
                <a:solidFill>
                  <a:srgbClr val="000000"/>
                </a:solidFill>
              </a:rPr>
              <a:t>button</a:t>
            </a:r>
          </a:p>
        </p:txBody>
      </p:sp>
      <p:sp>
        <p:nvSpPr>
          <p:cNvPr id="12" name="Oval 11"/>
          <p:cNvSpPr/>
          <p:nvPr userDrawn="1"/>
        </p:nvSpPr>
        <p:spPr>
          <a:xfrm>
            <a:off x="584204" y="2065875"/>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1</a:t>
            </a:r>
          </a:p>
        </p:txBody>
      </p:sp>
      <p:sp>
        <p:nvSpPr>
          <p:cNvPr id="13" name="Oval 12"/>
          <p:cNvSpPr/>
          <p:nvPr userDrawn="1"/>
        </p:nvSpPr>
        <p:spPr>
          <a:xfrm>
            <a:off x="584204" y="2434171"/>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2</a:t>
            </a:r>
          </a:p>
        </p:txBody>
      </p:sp>
      <p:pic>
        <p:nvPicPr>
          <p:cNvPr id="2050"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20510"/>
          <a:stretch/>
        </p:blipFill>
        <p:spPr bwMode="auto">
          <a:xfrm>
            <a:off x="464610" y="2827870"/>
            <a:ext cx="1676399" cy="1267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 Placeholder 8"/>
          <p:cNvSpPr txBox="1">
            <a:spLocks/>
          </p:cNvSpPr>
          <p:nvPr userDrawn="1"/>
        </p:nvSpPr>
        <p:spPr>
          <a:xfrm>
            <a:off x="2426230" y="2836596"/>
            <a:ext cx="1951038"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a:solidFill>
                  <a:srgbClr val="000000"/>
                </a:solidFill>
              </a:rPr>
              <a:t>In the left-hand pane scroll up to the first and largest of the slides</a:t>
            </a:r>
          </a:p>
        </p:txBody>
      </p:sp>
      <p:sp>
        <p:nvSpPr>
          <p:cNvPr id="17" name="Oval 16"/>
          <p:cNvSpPr/>
          <p:nvPr userDrawn="1"/>
        </p:nvSpPr>
        <p:spPr>
          <a:xfrm>
            <a:off x="2223033" y="2866234"/>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3</a:t>
            </a:r>
          </a:p>
        </p:txBody>
      </p:sp>
      <p:sp>
        <p:nvSpPr>
          <p:cNvPr id="14" name="TextBox 13"/>
          <p:cNvSpPr txBox="1"/>
          <p:nvPr userDrawn="1"/>
        </p:nvSpPr>
        <p:spPr>
          <a:xfrm>
            <a:off x="279932" y="125581"/>
            <a:ext cx="4097336" cy="830997"/>
          </a:xfrm>
          <a:prstGeom prst="rect">
            <a:avLst/>
          </a:prstGeom>
          <a:noFill/>
        </p:spPr>
        <p:txBody>
          <a:bodyPr wrap="square" rtlCol="0">
            <a:spAutoFit/>
          </a:bodyPr>
          <a:lstStyle/>
          <a:p>
            <a:r>
              <a:rPr lang="en-US" sz="1600" dirty="0">
                <a:solidFill>
                  <a:srgbClr val="000000"/>
                </a:solidFill>
              </a:rPr>
              <a:t>This template is intended for content considered </a:t>
            </a:r>
            <a:r>
              <a:rPr lang="en-US" sz="1600" b="1" dirty="0">
                <a:solidFill>
                  <a:srgbClr val="000000"/>
                </a:solidFill>
              </a:rPr>
              <a:t>ISO-NE PUBLIC</a:t>
            </a:r>
            <a:r>
              <a:rPr lang="en-US" sz="1600" dirty="0">
                <a:solidFill>
                  <a:srgbClr val="000000"/>
                </a:solidFill>
              </a:rPr>
              <a:t>. If at any point you need to change the label within the footer: </a:t>
            </a:r>
          </a:p>
        </p:txBody>
      </p:sp>
      <p:sp>
        <p:nvSpPr>
          <p:cNvPr id="21" name="Text Placeholder 8"/>
          <p:cNvSpPr txBox="1">
            <a:spLocks/>
          </p:cNvSpPr>
          <p:nvPr userDrawn="1"/>
        </p:nvSpPr>
        <p:spPr>
          <a:xfrm>
            <a:off x="2421467" y="4233335"/>
            <a:ext cx="1955801"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a:solidFill>
                  <a:srgbClr val="000000"/>
                </a:solidFill>
              </a:rPr>
              <a:t>Edit the footer to reflect the appropriate label</a:t>
            </a:r>
            <a:r>
              <a:rPr lang="en-US" sz="1400" baseline="0" dirty="0">
                <a:solidFill>
                  <a:srgbClr val="000000"/>
                </a:solidFill>
              </a:rPr>
              <a:t> </a:t>
            </a:r>
          </a:p>
          <a:p>
            <a:pPr marL="0" indent="0">
              <a:buFont typeface="Arial" pitchFamily="34" charset="0"/>
              <a:buNone/>
            </a:pPr>
            <a:endParaRPr lang="en-US" sz="1400" dirty="0">
              <a:solidFill>
                <a:srgbClr val="000000"/>
              </a:solidFill>
            </a:endParaRPr>
          </a:p>
        </p:txBody>
      </p:sp>
      <p:sp>
        <p:nvSpPr>
          <p:cNvPr id="22" name="Oval 21"/>
          <p:cNvSpPr/>
          <p:nvPr userDrawn="1"/>
        </p:nvSpPr>
        <p:spPr>
          <a:xfrm>
            <a:off x="2218270" y="42629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4</a:t>
            </a:r>
          </a:p>
        </p:txBody>
      </p:sp>
      <p:pic>
        <p:nvPicPr>
          <p:cNvPr id="2052"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595968" y="5071535"/>
            <a:ext cx="571500"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 Placeholder 8"/>
          <p:cNvSpPr txBox="1">
            <a:spLocks/>
          </p:cNvSpPr>
          <p:nvPr userDrawn="1"/>
        </p:nvSpPr>
        <p:spPr>
          <a:xfrm>
            <a:off x="2422525" y="5071535"/>
            <a:ext cx="2030943"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a:solidFill>
                  <a:srgbClr val="000000"/>
                </a:solidFill>
              </a:rPr>
              <a:t>On the </a:t>
            </a:r>
            <a:r>
              <a:rPr lang="en-US" sz="1400" i="1" dirty="0">
                <a:solidFill>
                  <a:srgbClr val="000000"/>
                </a:solidFill>
              </a:rPr>
              <a:t>Slide Maste</a:t>
            </a:r>
            <a:r>
              <a:rPr lang="en-US" sz="1400" dirty="0">
                <a:solidFill>
                  <a:srgbClr val="000000"/>
                </a:solidFill>
              </a:rPr>
              <a:t>r ribbon, click</a:t>
            </a:r>
            <a:r>
              <a:rPr lang="en-US" sz="1400" baseline="0" dirty="0">
                <a:solidFill>
                  <a:srgbClr val="000000"/>
                </a:solidFill>
              </a:rPr>
              <a:t> the </a:t>
            </a:r>
            <a:r>
              <a:rPr lang="en-US" sz="1400" b="1" i="1" baseline="0" dirty="0">
                <a:solidFill>
                  <a:srgbClr val="000000"/>
                </a:solidFill>
              </a:rPr>
              <a:t>Close Master View</a:t>
            </a:r>
            <a:r>
              <a:rPr lang="en-US" sz="1400" baseline="0" dirty="0">
                <a:solidFill>
                  <a:srgbClr val="000000"/>
                </a:solidFill>
              </a:rPr>
              <a:t> button</a:t>
            </a:r>
          </a:p>
          <a:p>
            <a:pPr marL="0" indent="0">
              <a:buFont typeface="Arial" pitchFamily="34" charset="0"/>
              <a:buNone/>
            </a:pPr>
            <a:endParaRPr lang="en-US" sz="1400" dirty="0">
              <a:solidFill>
                <a:srgbClr val="000000"/>
              </a:solidFill>
            </a:endParaRPr>
          </a:p>
        </p:txBody>
      </p:sp>
      <p:sp>
        <p:nvSpPr>
          <p:cNvPr id="25" name="Oval 24"/>
          <p:cNvSpPr/>
          <p:nvPr userDrawn="1"/>
        </p:nvSpPr>
        <p:spPr>
          <a:xfrm>
            <a:off x="2219328" y="51011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5</a:t>
            </a: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7" name="Rectangle 26"/>
          <p:cNvSpPr/>
          <p:nvPr userDrawn="1"/>
        </p:nvSpPr>
        <p:spPr>
          <a:xfrm>
            <a:off x="4758268" y="125580"/>
            <a:ext cx="4267200" cy="619902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8" name="TextBox 27"/>
          <p:cNvSpPr txBox="1"/>
          <p:nvPr userDrawn="1"/>
        </p:nvSpPr>
        <p:spPr>
          <a:xfrm>
            <a:off x="186268" y="5862935"/>
            <a:ext cx="4360066" cy="461665"/>
          </a:xfrm>
          <a:prstGeom prst="rect">
            <a:avLst/>
          </a:prstGeom>
          <a:noFill/>
        </p:spPr>
        <p:txBody>
          <a:bodyPr wrap="square" rtlCol="0">
            <a:spAutoFit/>
          </a:bodyPr>
          <a:lstStyle/>
          <a:p>
            <a:r>
              <a:rPr lang="en-US" sz="1200" i="1" dirty="0">
                <a:solidFill>
                  <a:srgbClr val="000000"/>
                </a:solidFill>
              </a:rPr>
              <a:t>Note: If using transitional slides,</a:t>
            </a:r>
            <a:r>
              <a:rPr lang="en-US" sz="1200" i="1" baseline="0" dirty="0">
                <a:solidFill>
                  <a:srgbClr val="000000"/>
                </a:solidFill>
              </a:rPr>
              <a:t> you must also locate these within the Slide Master and edit the footer label accordingly</a:t>
            </a:r>
            <a:endParaRPr lang="en-US" sz="1200" i="1" dirty="0">
              <a:solidFill>
                <a:srgbClr val="000000"/>
              </a:solidFill>
            </a:endParaRPr>
          </a:p>
        </p:txBody>
      </p:sp>
      <p:sp>
        <p:nvSpPr>
          <p:cNvPr id="30" name="TextBox 29"/>
          <p:cNvSpPr txBox="1"/>
          <p:nvPr userDrawn="1"/>
        </p:nvSpPr>
        <p:spPr>
          <a:xfrm>
            <a:off x="5029200" y="135466"/>
            <a:ext cx="3886200" cy="2487861"/>
          </a:xfrm>
          <a:prstGeom prst="rect">
            <a:avLst/>
          </a:prstGeom>
          <a:noFill/>
        </p:spPr>
        <p:txBody>
          <a:bodyPr wrap="square" rtlCol="0">
            <a:spAutoFit/>
          </a:bodyPr>
          <a:lstStyle/>
          <a:p>
            <a:r>
              <a:rPr lang="en-US" sz="1600" dirty="0">
                <a:solidFill>
                  <a:srgbClr val="000000"/>
                </a:solidFill>
              </a:rPr>
              <a:t>This template</a:t>
            </a:r>
            <a:r>
              <a:rPr lang="en-US" sz="1600" baseline="0" dirty="0">
                <a:solidFill>
                  <a:srgbClr val="000000"/>
                </a:solidFill>
              </a:rPr>
              <a:t> contains a variety of slide options to support your presentation needs.  </a:t>
            </a:r>
          </a:p>
          <a:p>
            <a:endParaRPr lang="en-US" sz="1400" baseline="0" dirty="0">
              <a:solidFill>
                <a:srgbClr val="000000"/>
              </a:solidFill>
            </a:endParaRPr>
          </a:p>
          <a:p>
            <a:r>
              <a:rPr lang="en-US" sz="1400" baseline="0" dirty="0">
                <a:solidFill>
                  <a:srgbClr val="000000"/>
                </a:solidFill>
              </a:rPr>
              <a:t>To change a slide layout:</a:t>
            </a:r>
          </a:p>
          <a:p>
            <a:pPr marL="457200" lvl="1" indent="0">
              <a:spcBef>
                <a:spcPts val="200"/>
              </a:spcBef>
              <a:spcAft>
                <a:spcPts val="200"/>
              </a:spcAft>
              <a:buNone/>
            </a:pPr>
            <a:r>
              <a:rPr lang="en-US" sz="1400" baseline="0" dirty="0">
                <a:solidFill>
                  <a:srgbClr val="000000"/>
                </a:solidFill>
              </a:rPr>
              <a:t>Select the </a:t>
            </a:r>
            <a:r>
              <a:rPr lang="en-US" sz="1400" b="1" i="1" baseline="0" dirty="0">
                <a:solidFill>
                  <a:srgbClr val="000000"/>
                </a:solidFill>
              </a:rPr>
              <a:t>slide</a:t>
            </a:r>
            <a:r>
              <a:rPr lang="en-US" sz="1400" baseline="0" dirty="0">
                <a:solidFill>
                  <a:srgbClr val="000000"/>
                </a:solidFill>
              </a:rPr>
              <a:t> you wish to change.</a:t>
            </a:r>
          </a:p>
          <a:p>
            <a:pPr marL="457200" lvl="1" indent="0">
              <a:spcBef>
                <a:spcPts val="200"/>
              </a:spcBef>
              <a:spcAft>
                <a:spcPts val="200"/>
              </a:spcAft>
              <a:buNone/>
            </a:pPr>
            <a:r>
              <a:rPr lang="en-US" sz="1400" baseline="0" dirty="0">
                <a:solidFill>
                  <a:srgbClr val="000000"/>
                </a:solidFill>
              </a:rPr>
              <a:t>In the PowerPoint ribbon, click to view the </a:t>
            </a:r>
            <a:r>
              <a:rPr lang="en-US" sz="1400" b="1" i="1" baseline="0" dirty="0">
                <a:solidFill>
                  <a:srgbClr val="000000"/>
                </a:solidFill>
              </a:rPr>
              <a:t>Home</a:t>
            </a:r>
            <a:r>
              <a:rPr lang="en-US" sz="1400" baseline="0" dirty="0">
                <a:solidFill>
                  <a:srgbClr val="000000"/>
                </a:solidFill>
              </a:rPr>
              <a:t> tab.</a:t>
            </a:r>
          </a:p>
          <a:p>
            <a:pPr marL="457200" lvl="1" indent="0">
              <a:spcBef>
                <a:spcPts val="200"/>
              </a:spcBef>
              <a:spcAft>
                <a:spcPts val="200"/>
              </a:spcAft>
              <a:buNone/>
            </a:pPr>
            <a:r>
              <a:rPr lang="en-US" sz="1400" dirty="0">
                <a:solidFill>
                  <a:srgbClr val="000000"/>
                </a:solidFill>
              </a:rPr>
              <a:t>Click the </a:t>
            </a:r>
            <a:r>
              <a:rPr lang="en-US" sz="1400" b="1" i="1" dirty="0">
                <a:solidFill>
                  <a:srgbClr val="000000"/>
                </a:solidFill>
              </a:rPr>
              <a:t>Layout</a:t>
            </a:r>
            <a:r>
              <a:rPr lang="en-US" sz="1400" dirty="0">
                <a:solidFill>
                  <a:srgbClr val="000000"/>
                </a:solidFill>
              </a:rPr>
              <a:t> button.</a:t>
            </a:r>
          </a:p>
          <a:p>
            <a:pPr marL="457200" lvl="1" indent="0">
              <a:spcBef>
                <a:spcPts val="200"/>
              </a:spcBef>
              <a:spcAft>
                <a:spcPts val="200"/>
              </a:spcAft>
              <a:buNone/>
            </a:pPr>
            <a:r>
              <a:rPr lang="en-US" sz="1400" dirty="0">
                <a:solidFill>
                  <a:srgbClr val="000000"/>
                </a:solidFill>
              </a:rPr>
              <a:t>From</a:t>
            </a:r>
            <a:r>
              <a:rPr lang="en-US" sz="1400" baseline="0" dirty="0">
                <a:solidFill>
                  <a:srgbClr val="000000"/>
                </a:solidFill>
              </a:rPr>
              <a:t> the window of layout options that appears, choose the </a:t>
            </a:r>
            <a:r>
              <a:rPr lang="en-US" sz="1400" b="1" i="1" baseline="0" dirty="0">
                <a:solidFill>
                  <a:srgbClr val="000000"/>
                </a:solidFill>
              </a:rPr>
              <a:t>desired layout</a:t>
            </a:r>
            <a:r>
              <a:rPr lang="en-US" sz="1400" baseline="0" dirty="0">
                <a:solidFill>
                  <a:srgbClr val="000000"/>
                </a:solidFill>
              </a:rPr>
              <a:t>.</a:t>
            </a:r>
            <a:endParaRPr lang="en-US" sz="1400" dirty="0">
              <a:solidFill>
                <a:srgbClr val="000000"/>
              </a:solidFill>
            </a:endParaRPr>
          </a:p>
        </p:txBody>
      </p:sp>
      <p:pic>
        <p:nvPicPr>
          <p:cNvPr id="1028" name="Picture 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249341" y="2891357"/>
            <a:ext cx="3632192" cy="174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Oval 44"/>
          <p:cNvSpPr/>
          <p:nvPr userDrawn="1"/>
        </p:nvSpPr>
        <p:spPr>
          <a:xfrm>
            <a:off x="5249342" y="14060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2</a:t>
            </a:r>
          </a:p>
        </p:txBody>
      </p:sp>
      <p:sp>
        <p:nvSpPr>
          <p:cNvPr id="47" name="Oval 46"/>
          <p:cNvSpPr/>
          <p:nvPr userDrawn="1"/>
        </p:nvSpPr>
        <p:spPr>
          <a:xfrm>
            <a:off x="5249341" y="1866896"/>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3</a:t>
            </a:r>
          </a:p>
        </p:txBody>
      </p:sp>
      <p:sp>
        <p:nvSpPr>
          <p:cNvPr id="48" name="Oval 47"/>
          <p:cNvSpPr/>
          <p:nvPr userDrawn="1"/>
        </p:nvSpPr>
        <p:spPr>
          <a:xfrm>
            <a:off x="5249342" y="21336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4</a:t>
            </a:r>
          </a:p>
        </p:txBody>
      </p:sp>
      <p:sp>
        <p:nvSpPr>
          <p:cNvPr id="49" name="Oval 48"/>
          <p:cNvSpPr/>
          <p:nvPr userDrawn="1"/>
        </p:nvSpPr>
        <p:spPr>
          <a:xfrm>
            <a:off x="5249341" y="111019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1</a:t>
            </a:r>
          </a:p>
        </p:txBody>
      </p:sp>
      <p:sp>
        <p:nvSpPr>
          <p:cNvPr id="50" name="Oval 49"/>
          <p:cNvSpPr/>
          <p:nvPr userDrawn="1"/>
        </p:nvSpPr>
        <p:spPr>
          <a:xfrm>
            <a:off x="5477942" y="27432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2</a:t>
            </a:r>
          </a:p>
        </p:txBody>
      </p:sp>
      <p:sp>
        <p:nvSpPr>
          <p:cNvPr id="51" name="Oval 50"/>
          <p:cNvSpPr/>
          <p:nvPr userDrawn="1"/>
        </p:nvSpPr>
        <p:spPr>
          <a:xfrm>
            <a:off x="6400800" y="29419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3</a:t>
            </a:r>
          </a:p>
        </p:txBody>
      </p:sp>
      <p:sp>
        <p:nvSpPr>
          <p:cNvPr id="52" name="Oval 51"/>
          <p:cNvSpPr/>
          <p:nvPr userDrawn="1"/>
        </p:nvSpPr>
        <p:spPr>
          <a:xfrm>
            <a:off x="7772400" y="394970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a:solidFill>
                  <a:schemeClr val="bg1"/>
                </a:solidFill>
              </a:rPr>
              <a:t>4</a:t>
            </a:r>
          </a:p>
        </p:txBody>
      </p:sp>
      <p:sp>
        <p:nvSpPr>
          <p:cNvPr id="54" name="TextBox 53"/>
          <p:cNvSpPr txBox="1"/>
          <p:nvPr userDrawn="1"/>
        </p:nvSpPr>
        <p:spPr>
          <a:xfrm>
            <a:off x="5029200" y="4812695"/>
            <a:ext cx="3886200" cy="584775"/>
          </a:xfrm>
          <a:prstGeom prst="rect">
            <a:avLst/>
          </a:prstGeom>
          <a:noFill/>
        </p:spPr>
        <p:txBody>
          <a:bodyPr wrap="square" rtlCol="0">
            <a:spAutoFit/>
          </a:bodyPr>
          <a:lstStyle/>
          <a:p>
            <a:r>
              <a:rPr lang="en-US" sz="1600" dirty="0">
                <a:solidFill>
                  <a:srgbClr val="000000"/>
                </a:solidFill>
              </a:rPr>
              <a:t>Note:</a:t>
            </a:r>
            <a:r>
              <a:rPr lang="en-US" sz="1600" baseline="0" dirty="0">
                <a:solidFill>
                  <a:srgbClr val="000000"/>
                </a:solidFill>
              </a:rPr>
              <a:t> these same layout options are available to you when inserting a new slide.</a:t>
            </a:r>
            <a:endParaRPr lang="en-US" sz="1600" dirty="0">
              <a:solidFill>
                <a:srgbClr val="000000"/>
              </a:solidFill>
            </a:endParaRPr>
          </a:p>
        </p:txBody>
      </p:sp>
      <p:pic>
        <p:nvPicPr>
          <p:cNvPr id="1026"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425066" y="4179125"/>
            <a:ext cx="1736725" cy="55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74260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rgbClr val="000000"/>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30" name="TextBox 29"/>
          <p:cNvSpPr txBox="1"/>
          <p:nvPr userDrawn="1"/>
        </p:nvSpPr>
        <p:spPr>
          <a:xfrm>
            <a:off x="152400" y="135466"/>
            <a:ext cx="2628900" cy="954107"/>
          </a:xfrm>
          <a:prstGeom prst="rect">
            <a:avLst/>
          </a:prstGeom>
          <a:noFill/>
        </p:spPr>
        <p:txBody>
          <a:bodyPr wrap="square" rtlCol="0">
            <a:spAutoFit/>
          </a:bodyPr>
          <a:lstStyle/>
          <a:p>
            <a:r>
              <a:rPr lang="en-US" sz="1400" dirty="0">
                <a:solidFill>
                  <a:srgbClr val="000000"/>
                </a:solidFill>
              </a:rPr>
              <a:t>This template contains approved ISO-NE colors,</a:t>
            </a:r>
            <a:r>
              <a:rPr lang="en-US" sz="1400" baseline="0" dirty="0">
                <a:solidFill>
                  <a:srgbClr val="000000"/>
                </a:solidFill>
              </a:rPr>
              <a:t> which can be accessed from any color palette (e.g., font color, shape fill):</a:t>
            </a:r>
            <a:endParaRPr lang="en-US" sz="1400" dirty="0">
              <a:solidFill>
                <a:srgbClr val="000000"/>
              </a:solidFill>
            </a:endParaRPr>
          </a:p>
        </p:txBody>
      </p:sp>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68600" y="330200"/>
            <a:ext cx="15621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Table 11"/>
          <p:cNvGraphicFramePr>
            <a:graphicFrameLocks noGrp="1"/>
          </p:cNvGraphicFramePr>
          <p:nvPr userDrawn="1">
            <p:extLst>
              <p:ext uri="{D42A27DB-BD31-4B8C-83A1-F6EECF244321}">
                <p14:modId xmlns:p14="http://schemas.microsoft.com/office/powerpoint/2010/main" val="1709699927"/>
              </p:ext>
            </p:extLst>
          </p:nvPr>
        </p:nvGraphicFramePr>
        <p:xfrm>
          <a:off x="228600" y="1092200"/>
          <a:ext cx="4165068" cy="5212080"/>
        </p:xfrm>
        <a:graphic>
          <a:graphicData uri="http://schemas.openxmlformats.org/drawingml/2006/table">
            <a:tbl>
              <a:tblPr firstRow="1" bandRow="1">
                <a:tableStyleId>{7E9639D4-E3E2-4D34-9284-5A2195B3D0D7}</a:tableStyleId>
              </a:tblPr>
              <a:tblGrid>
                <a:gridCol w="812268">
                  <a:extLst>
                    <a:ext uri="{9D8B030D-6E8A-4147-A177-3AD203B41FA5}">
                      <a16:colId xmlns:a16="http://schemas.microsoft.com/office/drawing/2014/main" val="20000"/>
                    </a:ext>
                  </a:extLst>
                </a:gridCol>
                <a:gridCol w="1066799">
                  <a:extLst>
                    <a:ext uri="{9D8B030D-6E8A-4147-A177-3AD203B41FA5}">
                      <a16:colId xmlns:a16="http://schemas.microsoft.com/office/drawing/2014/main" val="20001"/>
                    </a:ext>
                  </a:extLst>
                </a:gridCol>
                <a:gridCol w="2286001">
                  <a:extLst>
                    <a:ext uri="{9D8B030D-6E8A-4147-A177-3AD203B41FA5}">
                      <a16:colId xmlns:a16="http://schemas.microsoft.com/office/drawing/2014/main" val="20002"/>
                    </a:ext>
                  </a:extLst>
                </a:gridCol>
              </a:tblGrid>
              <a:tr h="0">
                <a:tc>
                  <a:txBody>
                    <a:bodyPr/>
                    <a:lstStyle/>
                    <a:p>
                      <a:pPr algn="l"/>
                      <a:r>
                        <a:rPr lang="en-US" sz="1400" dirty="0"/>
                        <a:t>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a:t>RGB Value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0000"/>
                          </a:solidFill>
                        </a:rPr>
                        <a:t>23.149.210</a:t>
                      </a:r>
                    </a:p>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ISO Blue: Use as primary color for headers and accents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0000"/>
                          </a:solidFill>
                        </a:rPr>
                        <a:t>251.185.47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ISO Yellow: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0000"/>
                          </a:solidFill>
                        </a:rPr>
                        <a:t>246.137.32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ISO Orange: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0000"/>
                          </a:solidFill>
                        </a:rPr>
                        <a:t>236.51.37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ISO Red: Use as an accent color</a:t>
                      </a:r>
                    </a:p>
                    <a:p>
                      <a:pPr algn="l"/>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3180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0000"/>
                          </a:solidFill>
                        </a:rPr>
                        <a:t>133.85.161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ISO Purple: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0000"/>
                          </a:solidFill>
                        </a:rPr>
                        <a:t>119.189.42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ISO Green: Use as an accent color</a:t>
                      </a:r>
                    </a:p>
                    <a:p>
                      <a:pPr algn="l"/>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0000"/>
                          </a:solidFill>
                        </a:rPr>
                        <a:t>109.207.246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ISO Light Blue: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0000"/>
                          </a:solidFill>
                        </a:rPr>
                        <a:t>30.106.154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ISO</a:t>
                      </a:r>
                      <a:r>
                        <a:rPr lang="en-US" sz="1200" b="0" kern="1200" baseline="0" dirty="0">
                          <a:solidFill>
                            <a:srgbClr val="000000"/>
                          </a:solidFill>
                          <a:latin typeface="+mn-lt"/>
                          <a:ea typeface="+mn-ea"/>
                          <a:cs typeface="+mn-cs"/>
                        </a:rPr>
                        <a:t> Dark Blue: </a:t>
                      </a:r>
                      <a:r>
                        <a:rPr lang="en-US" sz="1200" b="0" kern="1200" dirty="0">
                          <a:solidFill>
                            <a:srgbClr val="000000"/>
                          </a:solidFill>
                          <a:latin typeface="+mn-lt"/>
                          <a:ea typeface="+mn-ea"/>
                          <a:cs typeface="+mn-cs"/>
                        </a:rPr>
                        <a:t>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0000"/>
                          </a:solidFill>
                        </a:rPr>
                        <a:t>98.119.127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ISO Gray: Use as a secondary font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l"/>
                      <a:r>
                        <a:rPr lang="en-US" sz="1200" dirty="0">
                          <a:solidFill>
                            <a:srgbClr val="000000"/>
                          </a:solidFill>
                        </a:rPr>
                        <a:t>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a:solidFill>
                            <a:srgbClr val="000000"/>
                          </a:solidFill>
                          <a:latin typeface="+mn-lt"/>
                          <a:ea typeface="+mn-ea"/>
                          <a:cs typeface="+mn-cs"/>
                        </a:rPr>
                        <a:t>Black: Use as a primary font color</a:t>
                      </a:r>
                    </a:p>
                    <a:p>
                      <a:pPr algn="l"/>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0">
                <a:tc>
                  <a:txBody>
                    <a:bodyPr/>
                    <a:lstStyle/>
                    <a:p>
                      <a:pPr algn="l"/>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200" b="0" kern="1200" dirty="0">
                          <a:solidFill>
                            <a:srgbClr val="000000"/>
                          </a:solidFill>
                          <a:latin typeface="+mn-lt"/>
                          <a:ea typeface="+mn-ea"/>
                          <a:cs typeface="+mn-cs"/>
                        </a:rPr>
                        <a:t>255.255.255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200" b="0" kern="1200" dirty="0">
                          <a:solidFill>
                            <a:srgbClr val="000000"/>
                          </a:solidFill>
                          <a:latin typeface="+mn-lt"/>
                          <a:ea typeface="+mn-ea"/>
                          <a:cs typeface="+mn-cs"/>
                        </a:rPr>
                        <a:t>White: Use as needed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13" name="Rectangle 12"/>
          <p:cNvSpPr/>
          <p:nvPr userDrawn="1"/>
        </p:nvSpPr>
        <p:spPr>
          <a:xfrm>
            <a:off x="4758268" y="125581"/>
            <a:ext cx="4267200" cy="40654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4" name="TextBox 13"/>
          <p:cNvSpPr txBox="1"/>
          <p:nvPr userDrawn="1"/>
        </p:nvSpPr>
        <p:spPr>
          <a:xfrm>
            <a:off x="4851402" y="152400"/>
            <a:ext cx="4097336" cy="584775"/>
          </a:xfrm>
          <a:prstGeom prst="rect">
            <a:avLst/>
          </a:prstGeom>
          <a:noFill/>
        </p:spPr>
        <p:txBody>
          <a:bodyPr wrap="square" rtlCol="0">
            <a:spAutoFit/>
          </a:bodyPr>
          <a:lstStyle/>
          <a:p>
            <a:r>
              <a:rPr lang="en-US" sz="1600" dirty="0">
                <a:solidFill>
                  <a:srgbClr val="000000"/>
                </a:solidFill>
              </a:rPr>
              <a:t>This template contains approved font</a:t>
            </a:r>
            <a:r>
              <a:rPr lang="en-US" sz="1600" baseline="0" dirty="0">
                <a:solidFill>
                  <a:srgbClr val="000000"/>
                </a:solidFill>
              </a:rPr>
              <a:t> size and style which will be automatically applied. </a:t>
            </a:r>
            <a:endParaRPr lang="en-US" sz="1600" dirty="0">
              <a:solidFill>
                <a:srgbClr val="000000"/>
              </a:solidFill>
            </a:endParaRPr>
          </a:p>
        </p:txBody>
      </p:sp>
      <p:sp>
        <p:nvSpPr>
          <p:cNvPr id="15" name="TextBox 14"/>
          <p:cNvSpPr txBox="1"/>
          <p:nvPr userDrawn="1"/>
        </p:nvSpPr>
        <p:spPr>
          <a:xfrm>
            <a:off x="4969937" y="685800"/>
            <a:ext cx="4038070" cy="2438400"/>
          </a:xfrm>
          <a:prstGeom prst="rect">
            <a:avLst/>
          </a:prstGeom>
          <a:noFill/>
        </p:spPr>
        <p:txBody>
          <a:bodyPr wrap="none" rtlCol="0">
            <a:noAutofit/>
          </a:bodyPr>
          <a:lstStyle/>
          <a:p>
            <a:pPr algn="r">
              <a:spcBef>
                <a:spcPts val="600"/>
              </a:spcBef>
            </a:pPr>
            <a:r>
              <a:rPr lang="en-US" sz="2800" b="1" baseline="0" dirty="0">
                <a:solidFill>
                  <a:srgbClr val="000000"/>
                </a:solidFill>
              </a:rPr>
              <a:t>Slide Title – Calibri 28</a:t>
            </a:r>
          </a:p>
          <a:p>
            <a:pPr algn="r">
              <a:spcBef>
                <a:spcPts val="600"/>
              </a:spcBef>
            </a:pPr>
            <a:r>
              <a:rPr lang="en-US" sz="2400" baseline="0" dirty="0">
                <a:solidFill>
                  <a:srgbClr val="000000"/>
                </a:solidFill>
              </a:rPr>
              <a:t>Content Title/Bullet 1 – Calibri 24</a:t>
            </a:r>
            <a:endParaRPr lang="en-US" baseline="0" dirty="0">
              <a:solidFill>
                <a:srgbClr val="000000"/>
              </a:solidFill>
            </a:endParaRPr>
          </a:p>
          <a:p>
            <a:pPr algn="r">
              <a:spcBef>
                <a:spcPts val="600"/>
              </a:spcBef>
            </a:pPr>
            <a:r>
              <a:rPr lang="en-US" sz="2000" baseline="0" dirty="0">
                <a:solidFill>
                  <a:srgbClr val="000000"/>
                </a:solidFill>
              </a:rPr>
              <a:t>Content Text/Bullet 2 – Calibri 20</a:t>
            </a:r>
            <a:endParaRPr lang="en-US" baseline="0" dirty="0">
              <a:solidFill>
                <a:srgbClr val="000000"/>
              </a:solidFill>
            </a:endParaRPr>
          </a:p>
          <a:p>
            <a:pPr algn="r">
              <a:spcBef>
                <a:spcPts val="600"/>
              </a:spcBef>
            </a:pPr>
            <a:r>
              <a:rPr lang="en-US" baseline="0" dirty="0">
                <a:solidFill>
                  <a:srgbClr val="000000"/>
                </a:solidFill>
              </a:rPr>
              <a:t>Chart Content/Bullet 3 – Calibri18</a:t>
            </a:r>
          </a:p>
          <a:p>
            <a:pPr algn="r">
              <a:spcBef>
                <a:spcPts val="600"/>
              </a:spcBef>
            </a:pPr>
            <a:r>
              <a:rPr lang="en-US" sz="1600" baseline="0" dirty="0">
                <a:solidFill>
                  <a:srgbClr val="000000"/>
                </a:solidFill>
              </a:rPr>
              <a:t>Bullet 4 &amp; Bullet 5 – Calibri 16</a:t>
            </a:r>
            <a:endParaRPr lang="en-US" baseline="0" dirty="0">
              <a:solidFill>
                <a:srgbClr val="000000"/>
              </a:solidFill>
            </a:endParaRPr>
          </a:p>
          <a:p>
            <a:pPr algn="r">
              <a:spcBef>
                <a:spcPts val="600"/>
              </a:spcBef>
            </a:pPr>
            <a:r>
              <a:rPr lang="en-US" sz="1600" b="0" baseline="0" dirty="0">
                <a:solidFill>
                  <a:srgbClr val="000000"/>
                </a:solidFill>
              </a:rPr>
              <a:t>Slide Number – Calibri 14</a:t>
            </a:r>
          </a:p>
          <a:p>
            <a:pPr algn="r">
              <a:spcBef>
                <a:spcPts val="600"/>
              </a:spcBef>
            </a:pPr>
            <a:endParaRPr lang="en-US" sz="1600" b="0" baseline="0" dirty="0">
              <a:solidFill>
                <a:srgbClr val="000000"/>
              </a:solidFill>
            </a:endParaRPr>
          </a:p>
        </p:txBody>
      </p:sp>
      <p:sp>
        <p:nvSpPr>
          <p:cNvPr id="16" name="Rectangle 15"/>
          <p:cNvSpPr/>
          <p:nvPr userDrawn="1"/>
        </p:nvSpPr>
        <p:spPr>
          <a:xfrm>
            <a:off x="4876800" y="3200400"/>
            <a:ext cx="4191000" cy="830997"/>
          </a:xfrm>
          <a:prstGeom prst="rect">
            <a:avLst/>
          </a:prstGeom>
        </p:spPr>
        <p:txBody>
          <a:bodyPr wrap="square">
            <a:spAutoFit/>
          </a:bodyPr>
          <a:lstStyle/>
          <a:p>
            <a:pPr algn="l">
              <a:spcBef>
                <a:spcPts val="600"/>
              </a:spcBef>
            </a:pPr>
            <a:r>
              <a:rPr lang="en-US" sz="1600" b="0" baseline="0" dirty="0">
                <a:solidFill>
                  <a:srgbClr val="000000"/>
                </a:solidFill>
              </a:rPr>
              <a:t>Font within the presentation will appear black by default, but may be changed to ISO gray if desired.</a:t>
            </a:r>
            <a:endParaRPr lang="en-US" sz="1600" b="0" dirty="0">
              <a:solidFill>
                <a:srgbClr val="000000"/>
              </a:solidFill>
            </a:endParaRPr>
          </a:p>
        </p:txBody>
      </p:sp>
      <p:sp>
        <p:nvSpPr>
          <p:cNvPr id="17" name="Rectangle 16"/>
          <p:cNvSpPr/>
          <p:nvPr userDrawn="1"/>
        </p:nvSpPr>
        <p:spPr>
          <a:xfrm>
            <a:off x="4757058" y="4267200"/>
            <a:ext cx="4267200" cy="20574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9" name="TextBox 18"/>
          <p:cNvSpPr txBox="1"/>
          <p:nvPr userDrawn="1"/>
        </p:nvSpPr>
        <p:spPr>
          <a:xfrm>
            <a:off x="4800600" y="4293275"/>
            <a:ext cx="4114800" cy="2031325"/>
          </a:xfrm>
          <a:prstGeom prst="rect">
            <a:avLst/>
          </a:prstGeom>
          <a:noFill/>
        </p:spPr>
        <p:txBody>
          <a:bodyPr wrap="square" rtlCol="0">
            <a:spAutoFit/>
          </a:bodyPr>
          <a:lstStyle/>
          <a:p>
            <a:r>
              <a:rPr lang="en-US" sz="1400" b="1" kern="1200" dirty="0">
                <a:solidFill>
                  <a:srgbClr val="000000"/>
                </a:solidFill>
                <a:effectLst/>
                <a:latin typeface="+mn-lt"/>
                <a:ea typeface="+mn-ea"/>
                <a:cs typeface="+mn-cs"/>
              </a:rPr>
              <a:t>TIP</a:t>
            </a:r>
            <a:r>
              <a:rPr lang="en-US" sz="1400" kern="1200" dirty="0">
                <a:solidFill>
                  <a:srgbClr val="000000"/>
                </a:solidFill>
                <a:effectLst/>
                <a:latin typeface="+mn-lt"/>
                <a:ea typeface="+mn-ea"/>
                <a:cs typeface="+mn-cs"/>
              </a:rPr>
              <a:t>: If you experience issues with page numbering:</a:t>
            </a:r>
          </a:p>
          <a:p>
            <a:pPr marL="571500" lvl="0" indent="-342900">
              <a:buFont typeface="+mj-lt"/>
              <a:buAutoNum type="arabicPeriod"/>
            </a:pPr>
            <a:r>
              <a:rPr lang="en-US" sz="1400" kern="1200" dirty="0">
                <a:solidFill>
                  <a:srgbClr val="000000"/>
                </a:solidFill>
                <a:effectLst/>
                <a:latin typeface="+mn-lt"/>
                <a:ea typeface="+mn-ea"/>
                <a:cs typeface="+mn-cs"/>
              </a:rPr>
              <a:t>Click to view the </a:t>
            </a:r>
            <a:r>
              <a:rPr lang="en-US" sz="1400" b="1" i="1" kern="1200" dirty="0">
                <a:solidFill>
                  <a:srgbClr val="000000"/>
                </a:solidFill>
                <a:effectLst/>
                <a:latin typeface="+mn-lt"/>
                <a:ea typeface="+mn-ea"/>
                <a:cs typeface="+mn-cs"/>
              </a:rPr>
              <a:t>Insert</a:t>
            </a:r>
            <a:r>
              <a:rPr lang="en-US" sz="1400" i="1" kern="1200" dirty="0">
                <a:solidFill>
                  <a:srgbClr val="000000"/>
                </a:solidFill>
                <a:effectLst/>
                <a:latin typeface="+mn-lt"/>
                <a:ea typeface="+mn-ea"/>
                <a:cs typeface="+mn-cs"/>
              </a:rPr>
              <a:t> </a:t>
            </a:r>
            <a:r>
              <a:rPr lang="en-US" sz="1400" kern="1200" dirty="0">
                <a:solidFill>
                  <a:srgbClr val="000000"/>
                </a:solidFill>
                <a:effectLst/>
                <a:latin typeface="+mn-lt"/>
                <a:ea typeface="+mn-ea"/>
                <a:cs typeface="+mn-cs"/>
              </a:rPr>
              <a:t>tab.</a:t>
            </a:r>
          </a:p>
          <a:p>
            <a:pPr marL="571500" lvl="0" indent="-342900">
              <a:buFont typeface="+mj-lt"/>
              <a:buAutoNum type="arabicPeriod"/>
            </a:pPr>
            <a:r>
              <a:rPr lang="en-US" sz="1400" kern="1200" dirty="0">
                <a:solidFill>
                  <a:srgbClr val="000000"/>
                </a:solidFill>
                <a:effectLst/>
                <a:latin typeface="+mn-lt"/>
                <a:ea typeface="+mn-ea"/>
                <a:cs typeface="+mn-cs"/>
              </a:rPr>
              <a:t>Click the </a:t>
            </a:r>
            <a:r>
              <a:rPr lang="en-US" sz="1400" b="1" i="1" kern="1200" dirty="0">
                <a:solidFill>
                  <a:srgbClr val="000000"/>
                </a:solidFill>
                <a:effectLst/>
                <a:latin typeface="+mn-lt"/>
                <a:ea typeface="+mn-ea"/>
                <a:cs typeface="+mn-cs"/>
              </a:rPr>
              <a:t>Header &amp; Footer </a:t>
            </a:r>
            <a:r>
              <a:rPr lang="en-US" sz="1400" kern="1200" dirty="0">
                <a:solidFill>
                  <a:srgbClr val="000000"/>
                </a:solidFill>
                <a:effectLst/>
                <a:latin typeface="+mn-lt"/>
                <a:ea typeface="+mn-ea"/>
                <a:cs typeface="+mn-cs"/>
              </a:rPr>
              <a:t>button.</a:t>
            </a:r>
          </a:p>
          <a:p>
            <a:pPr marL="571500" lvl="0" indent="-342900">
              <a:buFont typeface="+mj-lt"/>
              <a:buAutoNum type="arabicPeriod"/>
            </a:pPr>
            <a:r>
              <a:rPr lang="en-US" sz="1400" kern="1200" dirty="0">
                <a:solidFill>
                  <a:srgbClr val="000000"/>
                </a:solidFill>
                <a:effectLst/>
                <a:latin typeface="+mn-lt"/>
                <a:ea typeface="+mn-ea"/>
                <a:cs typeface="+mn-cs"/>
              </a:rPr>
              <a:t>In the dialog box that opens, uncheck the </a:t>
            </a:r>
            <a:r>
              <a:rPr lang="en-US" sz="1400" b="1" i="1" kern="1200" dirty="0">
                <a:solidFill>
                  <a:srgbClr val="000000"/>
                </a:solidFill>
                <a:effectLst/>
                <a:latin typeface="+mn-lt"/>
                <a:ea typeface="+mn-ea"/>
                <a:cs typeface="+mn-cs"/>
              </a:rPr>
              <a:t>Slide number</a:t>
            </a:r>
            <a:r>
              <a:rPr lang="en-US" sz="1400" b="1" kern="1200" dirty="0">
                <a:solidFill>
                  <a:srgbClr val="000000"/>
                </a:solidFill>
                <a:effectLst/>
                <a:latin typeface="+mn-lt"/>
                <a:ea typeface="+mn-ea"/>
                <a:cs typeface="+mn-cs"/>
              </a:rPr>
              <a:t> </a:t>
            </a:r>
            <a:r>
              <a:rPr lang="en-US" sz="1400" kern="1200" dirty="0">
                <a:solidFill>
                  <a:srgbClr val="000000"/>
                </a:solidFill>
                <a:effectLst/>
                <a:latin typeface="+mn-lt"/>
                <a:ea typeface="+mn-ea"/>
                <a:cs typeface="+mn-cs"/>
              </a:rPr>
              <a:t>checkbox. </a:t>
            </a:r>
          </a:p>
          <a:p>
            <a:pPr marL="571500" lvl="0" indent="-342900">
              <a:buFont typeface="+mj-lt"/>
              <a:buAutoNum type="arabicPeriod"/>
            </a:pPr>
            <a:r>
              <a:rPr lang="en-US" sz="1400" kern="1200" dirty="0">
                <a:solidFill>
                  <a:srgbClr val="000000"/>
                </a:solidFill>
                <a:effectLst/>
                <a:latin typeface="+mn-lt"/>
                <a:ea typeface="+mn-ea"/>
                <a:cs typeface="+mn-cs"/>
              </a:rPr>
              <a:t>Click the </a:t>
            </a:r>
            <a:r>
              <a:rPr lang="en-US" sz="1400" b="1" i="1" kern="1200" dirty="0">
                <a:solidFill>
                  <a:srgbClr val="000000"/>
                </a:solidFill>
                <a:effectLst/>
                <a:latin typeface="+mn-lt"/>
                <a:ea typeface="+mn-ea"/>
                <a:cs typeface="+mn-cs"/>
              </a:rPr>
              <a:t>Apply to All</a:t>
            </a:r>
            <a:r>
              <a:rPr lang="en-US" sz="1400" b="1" kern="1200" dirty="0">
                <a:solidFill>
                  <a:srgbClr val="000000"/>
                </a:solidFill>
                <a:effectLst/>
                <a:latin typeface="+mn-lt"/>
                <a:ea typeface="+mn-ea"/>
                <a:cs typeface="+mn-cs"/>
              </a:rPr>
              <a:t> </a:t>
            </a:r>
            <a:r>
              <a:rPr lang="en-US" sz="1400" kern="1200" dirty="0">
                <a:solidFill>
                  <a:srgbClr val="000000"/>
                </a:solidFill>
                <a:effectLst/>
                <a:latin typeface="+mn-lt"/>
                <a:ea typeface="+mn-ea"/>
                <a:cs typeface="+mn-cs"/>
              </a:rPr>
              <a:t>button.</a:t>
            </a:r>
          </a:p>
          <a:p>
            <a:pPr marL="571500" lvl="0" indent="-342900">
              <a:buFont typeface="+mj-lt"/>
              <a:buAutoNum type="arabicPeriod"/>
            </a:pPr>
            <a:r>
              <a:rPr lang="en-US" sz="1400" kern="1200" dirty="0">
                <a:solidFill>
                  <a:srgbClr val="000000"/>
                </a:solidFill>
                <a:effectLst/>
                <a:latin typeface="+mn-lt"/>
                <a:ea typeface="+mn-ea"/>
                <a:cs typeface="+mn-cs"/>
              </a:rPr>
              <a:t>Return to the Header and Footer dialog</a:t>
            </a:r>
            <a:r>
              <a:rPr lang="en-US" sz="1400" kern="1200" baseline="0" dirty="0">
                <a:solidFill>
                  <a:srgbClr val="000000"/>
                </a:solidFill>
                <a:effectLst/>
                <a:latin typeface="+mn-lt"/>
                <a:ea typeface="+mn-ea"/>
                <a:cs typeface="+mn-cs"/>
              </a:rPr>
              <a:t> box and </a:t>
            </a:r>
            <a:r>
              <a:rPr lang="en-US" sz="1400" kern="1200" dirty="0">
                <a:solidFill>
                  <a:srgbClr val="000000"/>
                </a:solidFill>
                <a:effectLst/>
                <a:latin typeface="+mn-lt"/>
                <a:ea typeface="+mn-ea"/>
                <a:cs typeface="+mn-cs"/>
              </a:rPr>
              <a:t>recheck the </a:t>
            </a:r>
            <a:r>
              <a:rPr lang="en-US" sz="1400" b="1" i="1" kern="1200" dirty="0">
                <a:solidFill>
                  <a:srgbClr val="000000"/>
                </a:solidFill>
                <a:effectLst/>
                <a:latin typeface="+mn-lt"/>
                <a:ea typeface="+mn-ea"/>
                <a:cs typeface="+mn-cs"/>
              </a:rPr>
              <a:t>Slide number</a:t>
            </a:r>
            <a:r>
              <a:rPr lang="en-US" sz="1400" b="1" kern="1200" dirty="0">
                <a:solidFill>
                  <a:srgbClr val="000000"/>
                </a:solidFill>
                <a:effectLst/>
                <a:latin typeface="+mn-lt"/>
                <a:ea typeface="+mn-ea"/>
                <a:cs typeface="+mn-cs"/>
              </a:rPr>
              <a:t> </a:t>
            </a:r>
            <a:r>
              <a:rPr lang="en-US" sz="1400" kern="1200" dirty="0">
                <a:solidFill>
                  <a:srgbClr val="000000"/>
                </a:solidFill>
                <a:effectLst/>
                <a:latin typeface="+mn-lt"/>
                <a:ea typeface="+mn-ea"/>
                <a:cs typeface="+mn-cs"/>
              </a:rPr>
              <a:t>checkbox.</a:t>
            </a:r>
          </a:p>
          <a:p>
            <a:pPr marL="571500" lvl="0" indent="-342900">
              <a:buFont typeface="+mj-lt"/>
              <a:buAutoNum type="arabicPeriod"/>
            </a:pPr>
            <a:r>
              <a:rPr lang="en-US" sz="1400" kern="1200" dirty="0">
                <a:solidFill>
                  <a:srgbClr val="000000"/>
                </a:solidFill>
                <a:effectLst/>
                <a:latin typeface="+mn-lt"/>
                <a:ea typeface="+mn-ea"/>
                <a:cs typeface="+mn-cs"/>
              </a:rPr>
              <a:t>Click the </a:t>
            </a:r>
            <a:r>
              <a:rPr lang="en-US" sz="1400" b="1" i="1" kern="1200" dirty="0">
                <a:solidFill>
                  <a:srgbClr val="000000"/>
                </a:solidFill>
                <a:effectLst/>
                <a:latin typeface="+mn-lt"/>
                <a:ea typeface="+mn-ea"/>
                <a:cs typeface="+mn-cs"/>
              </a:rPr>
              <a:t>Apply to All</a:t>
            </a:r>
            <a:r>
              <a:rPr lang="en-US" sz="1400" b="1" kern="1200" dirty="0">
                <a:solidFill>
                  <a:srgbClr val="000000"/>
                </a:solidFill>
                <a:effectLst/>
                <a:latin typeface="+mn-lt"/>
                <a:ea typeface="+mn-ea"/>
                <a:cs typeface="+mn-cs"/>
              </a:rPr>
              <a:t> </a:t>
            </a:r>
            <a:r>
              <a:rPr lang="en-US" sz="1400" kern="1200" dirty="0">
                <a:solidFill>
                  <a:srgbClr val="000000"/>
                </a:solidFill>
                <a:effectLst/>
                <a:latin typeface="+mn-lt"/>
                <a:ea typeface="+mn-ea"/>
                <a:cs typeface="+mn-cs"/>
              </a:rPr>
              <a:t>button.</a:t>
            </a:r>
          </a:p>
        </p:txBody>
      </p:sp>
    </p:spTree>
    <p:extLst>
      <p:ext uri="{BB962C8B-B14F-4D97-AF65-F5344CB8AC3E}">
        <p14:creationId xmlns:p14="http://schemas.microsoft.com/office/powerpoint/2010/main" val="37152839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iso transitional slide">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209800"/>
            <a:ext cx="7772400" cy="1362075"/>
          </a:xfrm>
        </p:spPr>
        <p:txBody>
          <a:bodyPr anchor="b"/>
          <a:lstStyle>
            <a:lvl1pPr algn="l">
              <a:defRPr sz="3200" b="1" cap="all" baseline="0">
                <a:solidFill>
                  <a:schemeClr val="accent1"/>
                </a:solidFill>
              </a:defRPr>
            </a:lvl1pPr>
          </a:lstStyle>
          <a:p>
            <a:r>
              <a:rPr lang="en-US" dirty="0"/>
              <a:t>transitional slide: Title</a:t>
            </a:r>
          </a:p>
        </p:txBody>
      </p:sp>
      <p:sp>
        <p:nvSpPr>
          <p:cNvPr id="5" name="Text Placeholder 2"/>
          <p:cNvSpPr>
            <a:spLocks noGrp="1"/>
          </p:cNvSpPr>
          <p:nvPr>
            <p:ph type="body" idx="1" hasCustomPrompt="1"/>
          </p:nvPr>
        </p:nvSpPr>
        <p:spPr>
          <a:xfrm>
            <a:off x="609600" y="3581400"/>
            <a:ext cx="7772400" cy="1500187"/>
          </a:xfrm>
        </p:spPr>
        <p:txBody>
          <a:bodyPr anchor="t"/>
          <a:lstStyle>
            <a:lvl1pPr marL="0" indent="0">
              <a:buNone/>
              <a:defRPr sz="2400" i="1" baseline="0">
                <a:solidFill>
                  <a:srgbClr val="595959"/>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Subtitle of Presentation</a:t>
            </a:r>
          </a:p>
        </p:txBody>
      </p:sp>
      <p:pic>
        <p:nvPicPr>
          <p:cNvPr id="6" name="Picture 5" descr="ISO-PPT-Yellow-Footer.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105525"/>
            <a:ext cx="9144000" cy="752475"/>
          </a:xfrm>
          <a:prstGeom prst="rect">
            <a:avLst/>
          </a:prstGeom>
        </p:spPr>
      </p:pic>
    </p:spTree>
    <p:extLst>
      <p:ext uri="{BB962C8B-B14F-4D97-AF65-F5344CB8AC3E}">
        <p14:creationId xmlns:p14="http://schemas.microsoft.com/office/powerpoint/2010/main" val="31825306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199F5-AFC8-4D9A-89D0-759CBC10B8B2}" type="slidenum">
              <a:rPr lang="en-US" smtClean="0"/>
              <a:t>‹#›</a:t>
            </a:fld>
            <a:endParaRPr lang="en-US"/>
          </a:p>
        </p:txBody>
      </p:sp>
    </p:spTree>
    <p:extLst>
      <p:ext uri="{BB962C8B-B14F-4D97-AF65-F5344CB8AC3E}">
        <p14:creationId xmlns:p14="http://schemas.microsoft.com/office/powerpoint/2010/main" val="141297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so 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a:t>Click to edit Master title style</a:t>
            </a:r>
            <a:endParaRPr lang="en-US" dirty="0"/>
          </a:p>
        </p:txBody>
      </p:sp>
      <p:sp>
        <p:nvSpPr>
          <p:cNvPr id="7" name="Text Placeholder 2"/>
          <p:cNvSpPr>
            <a:spLocks noGrp="1"/>
          </p:cNvSpPr>
          <p:nvPr>
            <p:ph idx="1"/>
          </p:nvPr>
        </p:nvSpPr>
        <p:spPr>
          <a:xfrm>
            <a:off x="457200" y="1401762"/>
            <a:ext cx="8229600" cy="4812688"/>
          </a:xfrm>
          <a:prstGeom prst="rect">
            <a:avLst/>
          </a:prstGeom>
        </p:spPr>
        <p:txBody>
          <a:bodyPr vert="horz" lIns="91440" tIns="45720" rIns="91440" bIns="45720" rtlCol="0">
            <a:normAutofit/>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so for more info">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pic>
        <p:nvPicPr>
          <p:cNvPr id="5" name="Picture 4" descr="twitter-icon.png">
            <a:hlinkClick r:id="rId2"/>
          </p:cNvPr>
          <p:cNvPicPr>
            <a:picLocks noChangeAspect="1"/>
          </p:cNvPicPr>
          <p:nvPr userDrawn="1"/>
        </p:nvPicPr>
        <p:blipFill>
          <a:blip r:embed="rId3" cstate="print"/>
          <a:stretch>
            <a:fillRect/>
          </a:stretch>
        </p:blipFill>
        <p:spPr>
          <a:xfrm>
            <a:off x="6934200" y="381000"/>
            <a:ext cx="1752600" cy="1752600"/>
          </a:xfrm>
          <a:prstGeom prst="rect">
            <a:avLst/>
          </a:prstGeom>
        </p:spPr>
      </p:pic>
      <p:pic>
        <p:nvPicPr>
          <p:cNvPr id="6" name="Picture 4" descr="ISO Newswire">
            <a:hlinkClick r:id="rId4"/>
          </p:cNvPr>
          <p:cNvPicPr>
            <a:picLocks noChangeAspect="1" noChangeArrowheads="1"/>
          </p:cNvPicPr>
          <p:nvPr userDrawn="1"/>
        </p:nvPicPr>
        <p:blipFill>
          <a:blip r:embed="rId5" cstate="print"/>
          <a:srcRect/>
          <a:stretch>
            <a:fillRect/>
          </a:stretch>
        </p:blipFill>
        <p:spPr bwMode="auto">
          <a:xfrm>
            <a:off x="4953000" y="381000"/>
            <a:ext cx="1752599" cy="1752600"/>
          </a:xfrm>
          <a:prstGeom prst="rect">
            <a:avLst/>
          </a:prstGeom>
          <a:noFill/>
        </p:spPr>
      </p:pic>
      <p:pic>
        <p:nvPicPr>
          <p:cNvPr id="7" name="Picture 6" descr="iso-to-go-screenshot-1.jpg">
            <a:hlinkClick r:id="rId6"/>
          </p:cNvPr>
          <p:cNvPicPr>
            <a:picLocks noChangeAspect="1"/>
          </p:cNvPicPr>
          <p:nvPr userDrawn="1"/>
        </p:nvPicPr>
        <p:blipFill>
          <a:blip r:embed="rId7" cstate="print"/>
          <a:stretch>
            <a:fillRect/>
          </a:stretch>
        </p:blipFill>
        <p:spPr>
          <a:xfrm>
            <a:off x="5105400" y="2362200"/>
            <a:ext cx="2228850" cy="3205205"/>
          </a:xfrm>
          <a:prstGeom prst="rect">
            <a:avLst/>
          </a:prstGeom>
        </p:spPr>
      </p:pic>
      <p:pic>
        <p:nvPicPr>
          <p:cNvPr id="8" name="Picture 7" descr="iso-to-go-screenshot-6.jpg">
            <a:hlinkClick r:id="rId6"/>
          </p:cNvPr>
          <p:cNvPicPr>
            <a:picLocks noChangeAspect="1"/>
          </p:cNvPicPr>
          <p:nvPr userDrawn="1"/>
        </p:nvPicPr>
        <p:blipFill>
          <a:blip r:embed="rId8" cstate="print"/>
          <a:stretch>
            <a:fillRect/>
          </a:stretch>
        </p:blipFill>
        <p:spPr>
          <a:xfrm>
            <a:off x="6324600" y="2971800"/>
            <a:ext cx="2228850" cy="3205205"/>
          </a:xfrm>
          <a:prstGeom prst="rect">
            <a:avLst/>
          </a:prstGeom>
        </p:spPr>
      </p:pic>
      <p:pic>
        <p:nvPicPr>
          <p:cNvPr id="9" name="Picture 8" descr="google-play-badge.png">
            <a:hlinkClick r:id="rId9"/>
          </p:cNvPr>
          <p:cNvPicPr>
            <a:picLocks noChangeAspect="1"/>
          </p:cNvPicPr>
          <p:nvPr userDrawn="1"/>
        </p:nvPicPr>
        <p:blipFill>
          <a:blip r:embed="rId10" cstate="print"/>
          <a:stretch>
            <a:fillRect/>
          </a:stretch>
        </p:blipFill>
        <p:spPr>
          <a:xfrm>
            <a:off x="1066800" y="5619750"/>
            <a:ext cx="1238250" cy="409575"/>
          </a:xfrm>
          <a:prstGeom prst="rect">
            <a:avLst/>
          </a:prstGeom>
        </p:spPr>
      </p:pic>
      <p:pic>
        <p:nvPicPr>
          <p:cNvPr id="10" name="Picture 9" descr="app-store-badge.png">
            <a:hlinkClick r:id="rId11"/>
          </p:cNvPr>
          <p:cNvPicPr>
            <a:picLocks noChangeAspect="1"/>
          </p:cNvPicPr>
          <p:nvPr userDrawn="1"/>
        </p:nvPicPr>
        <p:blipFill>
          <a:blip r:embed="rId12" cstate="print"/>
          <a:stretch>
            <a:fillRect/>
          </a:stretch>
        </p:blipFill>
        <p:spPr>
          <a:xfrm>
            <a:off x="2667000" y="5619750"/>
            <a:ext cx="1276350" cy="409575"/>
          </a:xfrm>
          <a:prstGeom prst="rect">
            <a:avLst/>
          </a:prstGeom>
        </p:spPr>
      </p:pic>
      <p:sp>
        <p:nvSpPr>
          <p:cNvPr id="11" name="TextBox 10"/>
          <p:cNvSpPr txBox="1"/>
          <p:nvPr userDrawn="1"/>
        </p:nvSpPr>
        <p:spPr>
          <a:xfrm>
            <a:off x="457200" y="1457325"/>
            <a:ext cx="4495800" cy="4216539"/>
          </a:xfrm>
          <a:prstGeom prst="rect">
            <a:avLst/>
          </a:prstGeom>
          <a:noFill/>
        </p:spPr>
        <p:txBody>
          <a:bodyPr wrap="square" rtlCol="0">
            <a:spAutoFit/>
          </a:bodyPr>
          <a:lstStyle/>
          <a:p>
            <a:pPr marL="342900" indent="-342900">
              <a:buFont typeface="Arial" panose="020B0604020202020204" pitchFamily="34" charset="0"/>
              <a:buChar char="•"/>
            </a:pPr>
            <a:r>
              <a:rPr lang="en-US" sz="2000" dirty="0">
                <a:solidFill>
                  <a:srgbClr val="000000"/>
                </a:solidFill>
              </a:rPr>
              <a:t>Subscribe to the </a:t>
            </a:r>
            <a:r>
              <a:rPr lang="en-US" sz="2000" b="1" i="1" dirty="0">
                <a:solidFill>
                  <a:srgbClr val="000000"/>
                </a:solidFill>
              </a:rPr>
              <a:t>ISO Newswire</a:t>
            </a:r>
            <a:endParaRPr lang="en-US" sz="1400" b="1" i="0" dirty="0">
              <a:solidFill>
                <a:srgbClr val="000000"/>
              </a:solidFill>
            </a:endParaRPr>
          </a:p>
          <a:p>
            <a:pPr marL="742950" lvl="1" indent="-285750" algn="l" defTabSz="914400" rtl="0" eaLnBrk="1" latinLnBrk="0" hangingPunct="1">
              <a:spcBef>
                <a:spcPts val="0"/>
              </a:spcBef>
              <a:buFont typeface="Arial" pitchFamily="34" charset="0"/>
              <a:buChar char="–"/>
            </a:pPr>
            <a:r>
              <a:rPr lang="en-US" sz="1400" i="1" kern="1200" baseline="0" dirty="0">
                <a:solidFill>
                  <a:srgbClr val="000000"/>
                </a:solidFill>
                <a:latin typeface="+mn-lt"/>
                <a:ea typeface="+mn-ea"/>
                <a:cs typeface="+mn-cs"/>
                <a:hlinkClick r:id="rId13"/>
              </a:rPr>
              <a:t>ISO Newswire</a:t>
            </a:r>
            <a:r>
              <a:rPr lang="en-US" sz="1400" i="1" kern="1200" baseline="0" dirty="0">
                <a:solidFill>
                  <a:srgbClr val="000000"/>
                </a:solidFill>
                <a:latin typeface="+mn-lt"/>
                <a:ea typeface="+mn-ea"/>
                <a:cs typeface="+mn-cs"/>
              </a:rPr>
              <a:t> </a:t>
            </a:r>
            <a:r>
              <a:rPr lang="en-US" sz="1400" i="0" kern="1200" baseline="0" dirty="0">
                <a:solidFill>
                  <a:srgbClr val="000000"/>
                </a:solidFill>
                <a:latin typeface="+mn-lt"/>
                <a:ea typeface="+mn-ea"/>
                <a:cs typeface="+mn-cs"/>
              </a:rPr>
              <a:t>is your source for regular news about ISO New England and the wholesale electricity industry within the six-state region </a:t>
            </a:r>
          </a:p>
          <a:p>
            <a:pPr marL="342900" indent="-342900">
              <a:spcBef>
                <a:spcPts val="1200"/>
              </a:spcBef>
              <a:buFont typeface="Arial" panose="020B0604020202020204" pitchFamily="34" charset="0"/>
              <a:buChar char="•"/>
            </a:pPr>
            <a:r>
              <a:rPr lang="en-US" sz="2000" dirty="0">
                <a:solidFill>
                  <a:srgbClr val="000000"/>
                </a:solidFill>
              </a:rPr>
              <a:t>Log on to </a:t>
            </a:r>
            <a:r>
              <a:rPr lang="en-US" sz="2000" b="1" dirty="0">
                <a:solidFill>
                  <a:srgbClr val="000000"/>
                </a:solidFill>
              </a:rPr>
              <a:t>ISO Express </a:t>
            </a:r>
          </a:p>
          <a:p>
            <a:pPr marL="742950" lvl="1" indent="-285750" algn="l" defTabSz="914400" rtl="0" eaLnBrk="1" latinLnBrk="0" hangingPunct="1">
              <a:spcBef>
                <a:spcPts val="0"/>
              </a:spcBef>
              <a:buFont typeface="Arial" pitchFamily="34" charset="0"/>
              <a:buChar char="–"/>
            </a:pPr>
            <a:r>
              <a:rPr lang="en-US" sz="1400" i="1" kern="1200" baseline="0" dirty="0">
                <a:solidFill>
                  <a:srgbClr val="000000"/>
                </a:solidFill>
                <a:latin typeface="+mn-lt"/>
                <a:ea typeface="+mn-ea"/>
                <a:cs typeface="+mn-cs"/>
                <a:hlinkClick r:id="rId14"/>
              </a:rPr>
              <a:t>ISO Express</a:t>
            </a:r>
            <a:r>
              <a:rPr lang="en-US" sz="1400" i="1" kern="1200" baseline="0" dirty="0">
                <a:solidFill>
                  <a:srgbClr val="000000"/>
                </a:solidFill>
                <a:latin typeface="+mn-lt"/>
                <a:ea typeface="+mn-ea"/>
                <a:cs typeface="+mn-cs"/>
              </a:rPr>
              <a:t> </a:t>
            </a:r>
            <a:r>
              <a:rPr lang="en-US" sz="1400" i="0" kern="1200" baseline="0" dirty="0">
                <a:solidFill>
                  <a:srgbClr val="000000"/>
                </a:solidFill>
                <a:latin typeface="+mn-lt"/>
                <a:ea typeface="+mn-ea"/>
                <a:cs typeface="+mn-cs"/>
              </a:rPr>
              <a:t>provides real-time data on New England’s wholesale electricity markets and power system operations</a:t>
            </a:r>
          </a:p>
          <a:p>
            <a:pPr marL="342900" indent="-342900">
              <a:spcBef>
                <a:spcPts val="1200"/>
              </a:spcBef>
              <a:buFont typeface="Arial" panose="020B0604020202020204" pitchFamily="34" charset="0"/>
              <a:buChar char="•"/>
            </a:pPr>
            <a:r>
              <a:rPr lang="en-US" sz="2000" dirty="0">
                <a:solidFill>
                  <a:srgbClr val="000000"/>
                </a:solidFill>
              </a:rPr>
              <a:t>Follow the ISO on </a:t>
            </a:r>
            <a:r>
              <a:rPr lang="en-US" sz="2000" b="1" dirty="0">
                <a:solidFill>
                  <a:srgbClr val="000000"/>
                </a:solidFill>
              </a:rPr>
              <a:t>Twitter</a:t>
            </a:r>
          </a:p>
          <a:p>
            <a:pPr marL="742950" lvl="1" indent="-285750" algn="l" defTabSz="914400" rtl="0" eaLnBrk="1" latinLnBrk="0" hangingPunct="1">
              <a:spcBef>
                <a:spcPts val="0"/>
              </a:spcBef>
              <a:buFont typeface="Arial" pitchFamily="34" charset="0"/>
              <a:buChar char="–"/>
            </a:pPr>
            <a:r>
              <a:rPr lang="en-US" sz="1400" i="1" kern="1200" baseline="0" dirty="0">
                <a:solidFill>
                  <a:srgbClr val="000000"/>
                </a:solidFill>
                <a:latin typeface="+mn-lt"/>
                <a:ea typeface="+mn-ea"/>
                <a:cs typeface="+mn-cs"/>
                <a:hlinkClick r:id="rId15"/>
              </a:rPr>
              <a:t>@isonewengland</a:t>
            </a:r>
            <a:endParaRPr lang="en-US" sz="1400" i="1" kern="1200" baseline="0" dirty="0">
              <a:solidFill>
                <a:srgbClr val="000000"/>
              </a:solidFill>
              <a:latin typeface="+mn-lt"/>
              <a:ea typeface="+mn-ea"/>
              <a:cs typeface="+mn-cs"/>
            </a:endParaRPr>
          </a:p>
          <a:p>
            <a:pPr marL="342900" indent="-342900">
              <a:spcBef>
                <a:spcPts val="1200"/>
              </a:spcBef>
              <a:buFont typeface="Arial" panose="020B0604020202020204" pitchFamily="34" charset="0"/>
              <a:buChar char="•"/>
            </a:pPr>
            <a:r>
              <a:rPr lang="en-US" sz="2000" dirty="0">
                <a:solidFill>
                  <a:srgbClr val="000000"/>
                </a:solidFill>
              </a:rPr>
              <a:t>Download the </a:t>
            </a:r>
            <a:r>
              <a:rPr lang="en-US" sz="2000" b="1" dirty="0">
                <a:solidFill>
                  <a:srgbClr val="000000"/>
                </a:solidFill>
              </a:rPr>
              <a:t>ISO to Go App</a:t>
            </a:r>
          </a:p>
          <a:p>
            <a:pPr marL="742950" lvl="1" indent="-285750" algn="l" defTabSz="914400" rtl="0" eaLnBrk="1" latinLnBrk="0" hangingPunct="1">
              <a:spcBef>
                <a:spcPts val="0"/>
              </a:spcBef>
              <a:buFont typeface="Arial" pitchFamily="34" charset="0"/>
              <a:buChar char="–"/>
            </a:pPr>
            <a:r>
              <a:rPr lang="en-US" sz="1400" i="1" kern="1200" baseline="0" dirty="0">
                <a:solidFill>
                  <a:srgbClr val="000000"/>
                </a:solidFill>
                <a:latin typeface="+mn-lt"/>
                <a:ea typeface="+mn-ea"/>
                <a:cs typeface="+mn-cs"/>
                <a:hlinkClick r:id="rId6"/>
              </a:rPr>
              <a:t>ISO to Go</a:t>
            </a:r>
            <a:r>
              <a:rPr lang="en-US" sz="1400" i="1" kern="1200" baseline="0" dirty="0">
                <a:solidFill>
                  <a:srgbClr val="000000"/>
                </a:solidFill>
                <a:latin typeface="+mn-lt"/>
                <a:ea typeface="+mn-ea"/>
                <a:cs typeface="+mn-cs"/>
              </a:rPr>
              <a:t> </a:t>
            </a:r>
            <a:r>
              <a:rPr lang="en-US" sz="1400" i="0" kern="1200" baseline="0" dirty="0">
                <a:solidFill>
                  <a:srgbClr val="000000"/>
                </a:solidFill>
                <a:latin typeface="+mn-lt"/>
                <a:ea typeface="+mn-ea"/>
                <a:cs typeface="+mn-cs"/>
              </a:rPr>
              <a:t>is a free mobile application that puts real-time wholesale electricity pricing and power grid information in the palm of your hand </a:t>
            </a:r>
          </a:p>
          <a:p>
            <a:pPr lvl="1"/>
            <a:endParaRPr lang="en-US" dirty="0"/>
          </a:p>
        </p:txBody>
      </p:sp>
      <p:sp>
        <p:nvSpPr>
          <p:cNvPr id="12" name="TextBox 11"/>
          <p:cNvSpPr txBox="1"/>
          <p:nvPr userDrawn="1"/>
        </p:nvSpPr>
        <p:spPr>
          <a:xfrm>
            <a:off x="457200" y="358200"/>
            <a:ext cx="8229600" cy="584775"/>
          </a:xfrm>
          <a:prstGeom prst="rect">
            <a:avLst/>
          </a:prstGeom>
          <a:noFill/>
        </p:spPr>
        <p:txBody>
          <a:bodyPr wrap="square" rtlCol="0">
            <a:spAutoFit/>
          </a:bodyPr>
          <a:lstStyle/>
          <a:p>
            <a:r>
              <a:rPr lang="en-US" sz="3200" b="1" dirty="0">
                <a:solidFill>
                  <a:srgbClr val="000000"/>
                </a:solidFill>
                <a:latin typeface="+mj-lt"/>
              </a:rPr>
              <a:t>For More Information…</a:t>
            </a:r>
          </a:p>
        </p:txBody>
      </p:sp>
    </p:spTree>
    <p:extLst>
      <p:ext uri="{BB962C8B-B14F-4D97-AF65-F5344CB8AC3E}">
        <p14:creationId xmlns:p14="http://schemas.microsoft.com/office/powerpoint/2010/main" val="2298613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so question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14800" y="775855"/>
            <a:ext cx="5334000" cy="5334000"/>
          </a:xfrm>
          <a:prstGeom prst="rect">
            <a:avLst/>
          </a:prstGeom>
        </p:spPr>
      </p:pic>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pic>
        <p:nvPicPr>
          <p:cNvPr id="102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p:cNvSpPr>
            <a:spLocks noGrp="1"/>
          </p:cNvSpPr>
          <p:nvPr>
            <p:ph type="sldNum" sz="quarter" idx="10"/>
          </p:nvPr>
        </p:nvSpPr>
        <p:spPr/>
        <p:txBody>
          <a:bodyPr/>
          <a:lstStyle/>
          <a:p>
            <a:fld id="{10C7F894-2A36-495D-AB7C-1055F7AC0F9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 y="6290650"/>
            <a:ext cx="9143992" cy="567350"/>
          </a:xfrm>
          <a:prstGeom prst="rect">
            <a:avLst/>
          </a:prstGeom>
        </p:spPr>
      </p:pic>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
        <p:nvSpPr>
          <p:cNvPr id="4" name="Rectangle 3"/>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a:solidFill>
                  <a:schemeClr val="tx1"/>
                </a:solidFill>
              </a:rPr>
              <a:t>ISO-NE PUBLIC</a:t>
            </a:r>
          </a:p>
        </p:txBody>
      </p:sp>
    </p:spTree>
  </p:cSld>
  <p:clrMap bg1="lt1" tx1="dk1" bg2="lt2" tx2="dk2" accent1="accent1" accent2="accent2" accent3="accent3" accent4="accent4" accent5="accent5" accent6="accent6" hlink="hlink" folHlink="folHlink"/>
  <p:sldLayoutIdLst>
    <p:sldLayoutId id="2147483707" r:id="rId1"/>
    <p:sldLayoutId id="2147483723" r:id="rId2"/>
    <p:sldLayoutId id="2147483675" r:id="rId3"/>
    <p:sldLayoutId id="2147483650" r:id="rId4"/>
    <p:sldLayoutId id="2147483664" r:id="rId5"/>
    <p:sldLayoutId id="2147483720" r:id="rId6"/>
    <p:sldLayoutId id="2147483684"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17" r:id="rId25"/>
    <p:sldLayoutId id="2147483718" r:id="rId26"/>
    <p:sldLayoutId id="2147483719" r:id="rId27"/>
    <p:sldLayoutId id="2147483725" r:id="rId28"/>
    <p:sldLayoutId id="2147483726" r:id="rId29"/>
  </p:sldLayoutIdLst>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3" Type="http://schemas.openxmlformats.org/officeDocument/2006/relationships/hyperlink" Target="https://www.iso-ne.com/static-assets/documents/2020/04/20200408-co-located-market-participation.pdf"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s://www.iso-ne.com/static-assets/documents/2020/04/20200408-co-located-market-participation-recording.ht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June 16, </a:t>
            </a:r>
            <a:r>
              <a:rPr lang="en-US" dirty="0"/>
              <a:t>2020 | </a:t>
            </a:r>
            <a:r>
              <a:rPr lang="en-US" dirty="0" err="1"/>
              <a:t>webex</a:t>
            </a:r>
            <a:endParaRPr lang="en-US" dirty="0"/>
          </a:p>
        </p:txBody>
      </p:sp>
      <p:sp>
        <p:nvSpPr>
          <p:cNvPr id="6" name="Text Placeholder 5"/>
          <p:cNvSpPr>
            <a:spLocks noGrp="1"/>
          </p:cNvSpPr>
          <p:nvPr>
            <p:ph type="body" sz="quarter" idx="17"/>
          </p:nvPr>
        </p:nvSpPr>
        <p:spPr/>
        <p:txBody>
          <a:bodyPr/>
          <a:lstStyle/>
          <a:p>
            <a:r>
              <a:rPr lang="en-US" dirty="0"/>
              <a:t>Doug Smith</a:t>
            </a:r>
          </a:p>
        </p:txBody>
      </p:sp>
      <p:sp>
        <p:nvSpPr>
          <p:cNvPr id="7" name="Text Placeholder 6"/>
          <p:cNvSpPr>
            <a:spLocks noGrp="1"/>
          </p:cNvSpPr>
          <p:nvPr>
            <p:ph type="body" sz="quarter" idx="18"/>
          </p:nvPr>
        </p:nvSpPr>
        <p:spPr/>
        <p:txBody>
          <a:bodyPr/>
          <a:lstStyle/>
          <a:p>
            <a:pPr lvl="0"/>
            <a:r>
              <a:rPr lang="en-US" dirty="0"/>
              <a:t>(413) 535-4176 | dlsmith@iso-ne.com</a:t>
            </a:r>
          </a:p>
        </p:txBody>
      </p:sp>
      <p:sp>
        <p:nvSpPr>
          <p:cNvPr id="5" name="Text Placeholder 4"/>
          <p:cNvSpPr>
            <a:spLocks noGrp="1"/>
          </p:cNvSpPr>
          <p:nvPr>
            <p:ph type="body" sz="quarter" idx="16"/>
          </p:nvPr>
        </p:nvSpPr>
        <p:spPr/>
        <p:txBody>
          <a:bodyPr>
            <a:normAutofit/>
          </a:bodyPr>
          <a:lstStyle/>
          <a:p>
            <a:r>
              <a:rPr lang="en-US" dirty="0"/>
              <a:t>Metering Requirements for </a:t>
            </a:r>
            <a:r>
              <a:rPr lang="en-US" dirty="0" smtClean="0"/>
              <a:t>DC Coupled </a:t>
            </a:r>
            <a:r>
              <a:rPr lang="en-US" dirty="0"/>
              <a:t>Assets</a:t>
            </a:r>
          </a:p>
        </p:txBody>
      </p:sp>
      <p:sp>
        <p:nvSpPr>
          <p:cNvPr id="8" name="Text Placeholder 7"/>
          <p:cNvSpPr>
            <a:spLocks noGrp="1"/>
          </p:cNvSpPr>
          <p:nvPr>
            <p:ph type="body" sz="quarter" idx="19"/>
          </p:nvPr>
        </p:nvSpPr>
        <p:spPr/>
        <p:txBody>
          <a:bodyPr/>
          <a:lstStyle/>
          <a:p>
            <a:r>
              <a:rPr lang="en-US" dirty="0"/>
              <a:t>Proposed Revisions to OP-18</a:t>
            </a:r>
          </a:p>
        </p:txBody>
      </p:sp>
    </p:spTree>
    <p:extLst>
      <p:ext uri="{BB962C8B-B14F-4D97-AF65-F5344CB8AC3E}">
        <p14:creationId xmlns:p14="http://schemas.microsoft.com/office/powerpoint/2010/main" val="307133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8FC4BA-329F-488A-8DAB-438A47CEB170}"/>
              </a:ext>
            </a:extLst>
          </p:cNvPr>
          <p:cNvSpPr>
            <a:spLocks noGrp="1"/>
          </p:cNvSpPr>
          <p:nvPr>
            <p:ph type="title"/>
          </p:nvPr>
        </p:nvSpPr>
        <p:spPr/>
        <p:txBody>
          <a:bodyPr/>
          <a:lstStyle/>
          <a:p>
            <a:r>
              <a:rPr lang="en-US" dirty="0"/>
              <a:t>OP-18 Section IV.9 (new)</a:t>
            </a:r>
          </a:p>
        </p:txBody>
      </p:sp>
      <p:sp>
        <p:nvSpPr>
          <p:cNvPr id="5" name="Content Placeholder 4">
            <a:extLst>
              <a:ext uri="{FF2B5EF4-FFF2-40B4-BE49-F238E27FC236}">
                <a16:creationId xmlns:a16="http://schemas.microsoft.com/office/drawing/2014/main" id="{A14EFEE2-58EF-4191-B99D-E9D4712BA4F2}"/>
              </a:ext>
            </a:extLst>
          </p:cNvPr>
          <p:cNvSpPr>
            <a:spLocks noGrp="1"/>
          </p:cNvSpPr>
          <p:nvPr>
            <p:ph idx="1"/>
          </p:nvPr>
        </p:nvSpPr>
        <p:spPr/>
        <p:txBody>
          <a:bodyPr>
            <a:normAutofit/>
          </a:bodyPr>
          <a:lstStyle/>
          <a:p>
            <a:pPr marL="0" indent="0">
              <a:buNone/>
            </a:pPr>
            <a:r>
              <a:rPr lang="en-US" sz="1900" dirty="0">
                <a:latin typeface="Arial" panose="020B0604020202020204" pitchFamily="34" charset="0"/>
              </a:rPr>
              <a:t>9. </a:t>
            </a:r>
            <a:r>
              <a:rPr lang="en-US" sz="1900" dirty="0" smtClean="0">
                <a:latin typeface="Arial" panose="020B0604020202020204" pitchFamily="34" charset="0"/>
              </a:rPr>
              <a:t>DC coupled </a:t>
            </a:r>
            <a:r>
              <a:rPr lang="en-US" sz="1900" dirty="0">
                <a:latin typeface="Arial" panose="020B0604020202020204" pitchFamily="34" charset="0"/>
              </a:rPr>
              <a:t>Assets participating in one or more of the Markets separately must meet the following requirements: </a:t>
            </a:r>
          </a:p>
          <a:p>
            <a:pPr marL="914400" indent="-457200">
              <a:buNone/>
            </a:pPr>
            <a:r>
              <a:rPr lang="en-US" sz="1900" dirty="0">
                <a:latin typeface="Arial" panose="020B0604020202020204" pitchFamily="34" charset="0"/>
              </a:rPr>
              <a:t>	a) DC </a:t>
            </a:r>
            <a:r>
              <a:rPr lang="en-US" sz="1900" dirty="0" err="1">
                <a:latin typeface="Arial" panose="020B0604020202020204" pitchFamily="34" charset="0"/>
              </a:rPr>
              <a:t>Wh</a:t>
            </a:r>
            <a:r>
              <a:rPr lang="en-US" sz="1900" dirty="0">
                <a:latin typeface="Arial" panose="020B0604020202020204" pitchFamily="34" charset="0"/>
              </a:rPr>
              <a:t> metering must be installed for each Asset. </a:t>
            </a:r>
          </a:p>
          <a:p>
            <a:pPr marL="914400" indent="-457200">
              <a:buNone/>
            </a:pPr>
            <a:r>
              <a:rPr lang="en-US" sz="1900" dirty="0">
                <a:latin typeface="Arial" panose="020B0604020202020204" pitchFamily="34" charset="0"/>
              </a:rPr>
              <a:t>	b) AC </a:t>
            </a:r>
            <a:r>
              <a:rPr lang="en-US" sz="1900" dirty="0" err="1">
                <a:latin typeface="Arial" panose="020B0604020202020204" pitchFamily="34" charset="0"/>
              </a:rPr>
              <a:t>Wh</a:t>
            </a:r>
            <a:r>
              <a:rPr lang="en-US" sz="1900" dirty="0">
                <a:latin typeface="Arial" panose="020B0604020202020204" pitchFamily="34" charset="0"/>
              </a:rPr>
              <a:t> metering compliant with this OP must be installed at or compensated to the Interconnection Point. </a:t>
            </a:r>
          </a:p>
          <a:p>
            <a:pPr marL="914400" indent="-457200">
              <a:buNone/>
            </a:pPr>
            <a:r>
              <a:rPr lang="en-US" sz="1900" dirty="0">
                <a:latin typeface="Arial" panose="020B0604020202020204" pitchFamily="34" charset="0"/>
              </a:rPr>
              <a:t>	c) Reported interval MWh per hour values for each DC coupled Asset must sum to the </a:t>
            </a:r>
            <a:r>
              <a:rPr lang="en-US" sz="1900" dirty="0" smtClean="0">
                <a:latin typeface="Arial" panose="020B0604020202020204" pitchFamily="34" charset="0"/>
              </a:rPr>
              <a:t>reported</a:t>
            </a:r>
            <a:r>
              <a:rPr lang="en-US" sz="1900" dirty="0" smtClean="0">
                <a:solidFill>
                  <a:srgbClr val="FF0000"/>
                </a:solidFill>
                <a:latin typeface="Arial" panose="020B0604020202020204" pitchFamily="34" charset="0"/>
              </a:rPr>
              <a:t> </a:t>
            </a:r>
            <a:r>
              <a:rPr lang="en-US" sz="1900" dirty="0" smtClean="0">
                <a:latin typeface="Arial" panose="020B0604020202020204" pitchFamily="34" charset="0"/>
              </a:rPr>
              <a:t>AC </a:t>
            </a:r>
            <a:r>
              <a:rPr lang="en-US" sz="1900" dirty="0">
                <a:latin typeface="Arial" panose="020B0604020202020204" pitchFamily="34" charset="0"/>
              </a:rPr>
              <a:t>MWh per hour compensated to the Interconnection Point in each interval. </a:t>
            </a:r>
          </a:p>
          <a:p>
            <a:pPr marL="914400" indent="-457200">
              <a:buNone/>
            </a:pPr>
            <a:r>
              <a:rPr lang="en-US" sz="1900" dirty="0">
                <a:latin typeface="Arial" panose="020B0604020202020204" pitchFamily="34" charset="0"/>
              </a:rPr>
              <a:t>	d) Both unadjusted DC MWh per hour values and reported interval MWh per hour values for each </a:t>
            </a:r>
            <a:r>
              <a:rPr lang="en-US" sz="1900" dirty="0" smtClean="0">
                <a:latin typeface="Arial" panose="020B0604020202020204" pitchFamily="34" charset="0"/>
              </a:rPr>
              <a:t>DC coupled </a:t>
            </a:r>
            <a:r>
              <a:rPr lang="en-US" sz="1900" dirty="0">
                <a:latin typeface="Arial" panose="020B0604020202020204" pitchFamily="34" charset="0"/>
              </a:rPr>
              <a:t>Asset shall be made available to all Lead Market Participants for the Assets prior to reporting to ISO-NE. </a:t>
            </a:r>
          </a:p>
          <a:p>
            <a:pPr lvl="1"/>
            <a:endParaRPr lang="en-US" dirty="0"/>
          </a:p>
        </p:txBody>
      </p:sp>
    </p:spTree>
    <p:extLst>
      <p:ext uri="{BB962C8B-B14F-4D97-AF65-F5344CB8AC3E}">
        <p14:creationId xmlns:p14="http://schemas.microsoft.com/office/powerpoint/2010/main" val="1993711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8FC4BA-329F-488A-8DAB-438A47CEB170}"/>
              </a:ext>
            </a:extLst>
          </p:cNvPr>
          <p:cNvSpPr>
            <a:spLocks noGrp="1"/>
          </p:cNvSpPr>
          <p:nvPr>
            <p:ph type="title"/>
          </p:nvPr>
        </p:nvSpPr>
        <p:spPr/>
        <p:txBody>
          <a:bodyPr/>
          <a:lstStyle/>
          <a:p>
            <a:r>
              <a:rPr lang="en-US" dirty="0"/>
              <a:t>OP-18 Section V.A.1.i (new)</a:t>
            </a:r>
          </a:p>
        </p:txBody>
      </p:sp>
      <p:sp>
        <p:nvSpPr>
          <p:cNvPr id="5" name="Content Placeholder 4">
            <a:extLst>
              <a:ext uri="{FF2B5EF4-FFF2-40B4-BE49-F238E27FC236}">
                <a16:creationId xmlns:a16="http://schemas.microsoft.com/office/drawing/2014/main" id="{A14EFEE2-58EF-4191-B99D-E9D4712BA4F2}"/>
              </a:ext>
            </a:extLst>
          </p:cNvPr>
          <p:cNvSpPr>
            <a:spLocks noGrp="1"/>
          </p:cNvSpPr>
          <p:nvPr>
            <p:ph idx="1"/>
          </p:nvPr>
        </p:nvSpPr>
        <p:spPr/>
        <p:txBody>
          <a:bodyPr>
            <a:normAutofit/>
          </a:bodyPr>
          <a:lstStyle/>
          <a:p>
            <a:pPr marL="0" indent="0">
              <a:buNone/>
            </a:pPr>
            <a:r>
              <a:rPr lang="en-US" sz="2000" dirty="0" err="1">
                <a:latin typeface="Arial" panose="020B0604020202020204" pitchFamily="34" charset="0"/>
              </a:rPr>
              <a:t>i</a:t>
            </a:r>
            <a:r>
              <a:rPr lang="en-US" sz="2000" dirty="0">
                <a:latin typeface="Arial" panose="020B0604020202020204" pitchFamily="34" charset="0"/>
              </a:rPr>
              <a:t>. </a:t>
            </a:r>
            <a:r>
              <a:rPr lang="en-US" sz="2000" dirty="0" smtClean="0">
                <a:latin typeface="Arial" panose="020B0604020202020204" pitchFamily="34" charset="0"/>
              </a:rPr>
              <a:t>DC coupled </a:t>
            </a:r>
            <a:r>
              <a:rPr lang="en-US" sz="2000" dirty="0">
                <a:latin typeface="Arial" panose="020B0604020202020204" pitchFamily="34" charset="0"/>
              </a:rPr>
              <a:t>Assets participating in one or more of the Markets separately shall adhere to the following: </a:t>
            </a:r>
          </a:p>
          <a:p>
            <a:pPr marL="801688" indent="-801688">
              <a:buNone/>
            </a:pPr>
            <a:r>
              <a:rPr lang="en-US" sz="2000" dirty="0">
                <a:latin typeface="Arial" panose="020B0604020202020204" pitchFamily="34" charset="0"/>
              </a:rPr>
              <a:t>	</a:t>
            </a:r>
            <a:r>
              <a:rPr lang="en-US" sz="2000" dirty="0" err="1">
                <a:latin typeface="Arial" panose="020B0604020202020204" pitchFamily="34" charset="0"/>
              </a:rPr>
              <a:t>i</a:t>
            </a:r>
            <a:r>
              <a:rPr lang="en-US" sz="2000" dirty="0">
                <a:latin typeface="Arial" panose="020B0604020202020204" pitchFamily="34" charset="0"/>
              </a:rPr>
              <a:t>. If the maximum output of the combined facility is under 5 MW and it is registered as a Settlement Only Resource, the Assets are not required to provide telemetry data pursuant to this section V. </a:t>
            </a:r>
          </a:p>
          <a:p>
            <a:pPr marL="801688" indent="-801688">
              <a:buNone/>
            </a:pPr>
            <a:r>
              <a:rPr lang="en-US" sz="2000" dirty="0">
                <a:latin typeface="Arial" panose="020B0604020202020204" pitchFamily="34" charset="0"/>
              </a:rPr>
              <a:t>	ii. DC telemetry for each Asset shall be adjusted to the AC Interconnection Point. </a:t>
            </a:r>
          </a:p>
          <a:p>
            <a:pPr marL="801688" indent="-801688">
              <a:buNone/>
            </a:pPr>
            <a:r>
              <a:rPr lang="en-US" sz="2000" dirty="0">
                <a:latin typeface="Arial" panose="020B0604020202020204" pitchFamily="34" charset="0"/>
              </a:rPr>
              <a:t>	iii. No MVAr values are required for low side DC components </a:t>
            </a:r>
          </a:p>
        </p:txBody>
      </p:sp>
    </p:spTree>
    <p:extLst>
      <p:ext uri="{BB962C8B-B14F-4D97-AF65-F5344CB8AC3E}">
        <p14:creationId xmlns:p14="http://schemas.microsoft.com/office/powerpoint/2010/main" val="1612587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8FC4BA-329F-488A-8DAB-438A47CEB170}"/>
              </a:ext>
            </a:extLst>
          </p:cNvPr>
          <p:cNvSpPr>
            <a:spLocks noGrp="1"/>
          </p:cNvSpPr>
          <p:nvPr>
            <p:ph type="title"/>
          </p:nvPr>
        </p:nvSpPr>
        <p:spPr/>
        <p:txBody>
          <a:bodyPr/>
          <a:lstStyle/>
          <a:p>
            <a:r>
              <a:rPr lang="en-US" dirty="0"/>
              <a:t>OP-18 Section VII</a:t>
            </a:r>
          </a:p>
        </p:txBody>
      </p:sp>
      <p:sp>
        <p:nvSpPr>
          <p:cNvPr id="5" name="Content Placeholder 4">
            <a:extLst>
              <a:ext uri="{FF2B5EF4-FFF2-40B4-BE49-F238E27FC236}">
                <a16:creationId xmlns:a16="http://schemas.microsoft.com/office/drawing/2014/main" id="{A14EFEE2-58EF-4191-B99D-E9D4712BA4F2}"/>
              </a:ext>
            </a:extLst>
          </p:cNvPr>
          <p:cNvSpPr>
            <a:spLocks noGrp="1"/>
          </p:cNvSpPr>
          <p:nvPr>
            <p:ph idx="1"/>
          </p:nvPr>
        </p:nvSpPr>
        <p:spPr/>
        <p:txBody>
          <a:bodyPr>
            <a:normAutofit/>
          </a:bodyPr>
          <a:lstStyle/>
          <a:p>
            <a:r>
              <a:rPr lang="en-US" sz="2000" dirty="0">
                <a:latin typeface="Arial" panose="020B0604020202020204" pitchFamily="34" charset="0"/>
              </a:rPr>
              <a:t>VII.A - Note ANSI Standards apply to AC metering</a:t>
            </a:r>
          </a:p>
          <a:p>
            <a:r>
              <a:rPr lang="en-US" sz="2000" dirty="0">
                <a:latin typeface="Arial" panose="020B0604020202020204" pitchFamily="34" charset="0"/>
              </a:rPr>
              <a:t>VII.B.7 (new section)</a:t>
            </a:r>
          </a:p>
          <a:p>
            <a:pPr lvl="1"/>
            <a:r>
              <a:rPr lang="en-US" sz="1600" dirty="0">
                <a:latin typeface="Arial" panose="020B0604020202020204" pitchFamily="34" charset="0"/>
              </a:rPr>
              <a:t>DC metering associated with </a:t>
            </a:r>
            <a:r>
              <a:rPr lang="en-US" sz="1600" dirty="0" smtClean="0">
                <a:latin typeface="Arial" panose="020B0604020202020204" pitchFamily="34" charset="0"/>
              </a:rPr>
              <a:t>DC coupled </a:t>
            </a:r>
            <a:r>
              <a:rPr lang="en-US" sz="1600" dirty="0">
                <a:latin typeface="Arial" panose="020B0604020202020204" pitchFamily="34" charset="0"/>
              </a:rPr>
              <a:t>Assets participating separately in any Market shall be of equivalent accuracy and precision to AC meters meeting the ANSI C12 standard. Specifications for such devices shall be provided to the ISO and/or Host Participant upon request. </a:t>
            </a:r>
          </a:p>
        </p:txBody>
      </p:sp>
    </p:spTree>
    <p:extLst>
      <p:ext uri="{BB962C8B-B14F-4D97-AF65-F5344CB8AC3E}">
        <p14:creationId xmlns:p14="http://schemas.microsoft.com/office/powerpoint/2010/main" val="3357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8FC4BA-329F-488A-8DAB-438A47CEB170}"/>
              </a:ext>
            </a:extLst>
          </p:cNvPr>
          <p:cNvSpPr>
            <a:spLocks noGrp="1"/>
          </p:cNvSpPr>
          <p:nvPr>
            <p:ph type="title"/>
          </p:nvPr>
        </p:nvSpPr>
        <p:spPr/>
        <p:txBody>
          <a:bodyPr/>
          <a:lstStyle/>
          <a:p>
            <a:r>
              <a:rPr lang="en-US" dirty="0"/>
              <a:t>OP-18 Section IX</a:t>
            </a:r>
          </a:p>
        </p:txBody>
      </p:sp>
      <p:sp>
        <p:nvSpPr>
          <p:cNvPr id="5" name="Content Placeholder 4">
            <a:extLst>
              <a:ext uri="{FF2B5EF4-FFF2-40B4-BE49-F238E27FC236}">
                <a16:creationId xmlns:a16="http://schemas.microsoft.com/office/drawing/2014/main" id="{A14EFEE2-58EF-4191-B99D-E9D4712BA4F2}"/>
              </a:ext>
            </a:extLst>
          </p:cNvPr>
          <p:cNvSpPr>
            <a:spLocks noGrp="1"/>
          </p:cNvSpPr>
          <p:nvPr>
            <p:ph idx="1"/>
          </p:nvPr>
        </p:nvSpPr>
        <p:spPr/>
        <p:txBody>
          <a:bodyPr>
            <a:noAutofit/>
          </a:bodyPr>
          <a:lstStyle/>
          <a:p>
            <a:r>
              <a:rPr lang="en-US" sz="2000" dirty="0">
                <a:latin typeface="Arial" panose="020B0604020202020204" pitchFamily="34" charset="0"/>
              </a:rPr>
              <a:t>IX.D.2 add ‘HV’ before ‘DC’ to indicate this section is specific to HVDC meters</a:t>
            </a:r>
          </a:p>
          <a:p>
            <a:r>
              <a:rPr lang="en-US" sz="2000" dirty="0">
                <a:latin typeface="Arial" panose="020B0604020202020204" pitchFamily="34" charset="0"/>
              </a:rPr>
              <a:t>Add new section IX.D.3 with language parallel to D.2 specific to non-HVDC DC meter testing requirements:</a:t>
            </a:r>
          </a:p>
          <a:p>
            <a:pPr marL="344488" indent="0">
              <a:buNone/>
            </a:pPr>
            <a:r>
              <a:rPr lang="en-US" sz="2000" dirty="0">
                <a:latin typeface="Arial" panose="020B0604020202020204" pitchFamily="34" charset="0"/>
              </a:rPr>
              <a:t>3. </a:t>
            </a:r>
            <a:r>
              <a:rPr lang="en-US" sz="2000" dirty="0" smtClean="0">
                <a:latin typeface="Arial" panose="020B0604020202020204" pitchFamily="34" charset="0"/>
              </a:rPr>
              <a:t>DC </a:t>
            </a:r>
            <a:r>
              <a:rPr lang="en-US" sz="2000" dirty="0" err="1">
                <a:latin typeface="Arial" panose="020B0604020202020204" pitchFamily="34" charset="0"/>
              </a:rPr>
              <a:t>Wh</a:t>
            </a:r>
            <a:r>
              <a:rPr lang="en-US" sz="2000" dirty="0">
                <a:latin typeface="Arial" panose="020B0604020202020204" pitchFamily="34" charset="0"/>
              </a:rPr>
              <a:t> metering for DC coupled assets participating separately in any Market shall conform to the following requirements: </a:t>
            </a:r>
          </a:p>
          <a:p>
            <a:pPr marL="457200" lvl="1" indent="0">
              <a:buNone/>
            </a:pPr>
            <a:r>
              <a:rPr lang="en-US" sz="1600" dirty="0">
                <a:latin typeface="Arial" panose="020B0604020202020204" pitchFamily="34" charset="0"/>
              </a:rPr>
              <a:t>a. DC test voltage source equipment for generating current and voltage inputs to the meter shall be traceable to NIST for accuracy. </a:t>
            </a:r>
          </a:p>
          <a:p>
            <a:pPr marL="457200" lvl="1" indent="0">
              <a:buNone/>
            </a:pPr>
            <a:r>
              <a:rPr lang="en-US" sz="1600" dirty="0">
                <a:latin typeface="Arial" panose="020B0604020202020204" pitchFamily="34" charset="0"/>
              </a:rPr>
              <a:t>b. Voltmeters used for monitoring the input voltages to the dc meter during the test shall be traceable to NIST for accuracy. </a:t>
            </a:r>
          </a:p>
          <a:p>
            <a:pPr marL="457200" lvl="1" indent="0">
              <a:buNone/>
            </a:pPr>
            <a:r>
              <a:rPr lang="en-US" sz="1600" dirty="0">
                <a:latin typeface="Arial" panose="020B0604020202020204" pitchFamily="34" charset="0"/>
              </a:rPr>
              <a:t>c. Meter nominal test voltage shall be the meter input voltage corresponding to the DC voltage rating of the inverter. </a:t>
            </a:r>
          </a:p>
          <a:p>
            <a:pPr marL="457200" lvl="1" indent="0">
              <a:buNone/>
            </a:pPr>
            <a:r>
              <a:rPr lang="en-US" sz="1600" dirty="0">
                <a:latin typeface="Arial" panose="020B0604020202020204" pitchFamily="34" charset="0"/>
              </a:rPr>
              <a:t>d. Meter “full load test amperes” shall be the meter input voltage corresponding to the DC ampere rating of the inverter. </a:t>
            </a:r>
          </a:p>
        </p:txBody>
      </p:sp>
    </p:spTree>
    <p:extLst>
      <p:ext uri="{BB962C8B-B14F-4D97-AF65-F5344CB8AC3E}">
        <p14:creationId xmlns:p14="http://schemas.microsoft.com/office/powerpoint/2010/main" val="1649760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14</a:t>
            </a:fld>
            <a:endParaRPr lang="en-US" dirty="0"/>
          </a:p>
        </p:txBody>
      </p:sp>
      <p:sp>
        <p:nvSpPr>
          <p:cNvPr id="3" name="Title 2"/>
          <p:cNvSpPr>
            <a:spLocks noGrp="1"/>
          </p:cNvSpPr>
          <p:nvPr>
            <p:ph type="title"/>
          </p:nvPr>
        </p:nvSpPr>
        <p:spPr/>
        <p:txBody>
          <a:bodyPr/>
          <a:lstStyle/>
          <a:p>
            <a:r>
              <a:rPr lang="en-US" dirty="0"/>
              <a:t>OP-18 Section </a:t>
            </a:r>
            <a:r>
              <a:rPr lang="en-US" dirty="0" smtClean="0"/>
              <a:t>IX (continued)</a:t>
            </a:r>
            <a:endParaRPr lang="en-US" dirty="0"/>
          </a:p>
        </p:txBody>
      </p:sp>
      <p:sp>
        <p:nvSpPr>
          <p:cNvPr id="4" name="Content Placeholder 3"/>
          <p:cNvSpPr>
            <a:spLocks noGrp="1"/>
          </p:cNvSpPr>
          <p:nvPr>
            <p:ph idx="1"/>
          </p:nvPr>
        </p:nvSpPr>
        <p:spPr/>
        <p:txBody>
          <a:bodyPr/>
          <a:lstStyle/>
          <a:p>
            <a:pPr marL="457200" lvl="1" indent="0">
              <a:buNone/>
            </a:pPr>
            <a:r>
              <a:rPr lang="en-US" dirty="0">
                <a:latin typeface="Arial" panose="020B0604020202020204" pitchFamily="34" charset="0"/>
              </a:rPr>
              <a:t>e. The test points for the meter shall be as follows: </a:t>
            </a:r>
          </a:p>
          <a:p>
            <a:pPr lvl="2">
              <a:buFont typeface="Courier New" panose="02070309020205020404" pitchFamily="49" charset="0"/>
              <a:buChar char="o"/>
            </a:pPr>
            <a:r>
              <a:rPr lang="en-US" sz="1600" dirty="0">
                <a:latin typeface="Arial" panose="020B0604020202020204" pitchFamily="34" charset="0"/>
              </a:rPr>
              <a:t>Full load test amperes and nominal test voltage </a:t>
            </a:r>
          </a:p>
          <a:p>
            <a:pPr lvl="2">
              <a:buFont typeface="Courier New" panose="02070309020205020404" pitchFamily="49" charset="0"/>
              <a:buChar char="o"/>
            </a:pPr>
            <a:r>
              <a:rPr lang="en-US" sz="1600" dirty="0">
                <a:latin typeface="Arial" panose="020B0604020202020204" pitchFamily="34" charset="0"/>
              </a:rPr>
              <a:t>Full load test amperes and 50% of nominal test voltage </a:t>
            </a:r>
          </a:p>
          <a:p>
            <a:pPr lvl="2">
              <a:buFont typeface="Courier New" panose="02070309020205020404" pitchFamily="49" charset="0"/>
              <a:buChar char="o"/>
            </a:pPr>
            <a:r>
              <a:rPr lang="en-US" sz="1600" dirty="0">
                <a:latin typeface="Arial" panose="020B0604020202020204" pitchFamily="34" charset="0"/>
              </a:rPr>
              <a:t>50% of full load test amperes and nominal test voltage </a:t>
            </a:r>
          </a:p>
          <a:p>
            <a:pPr lvl="2">
              <a:buFont typeface="Courier New" panose="02070309020205020404" pitchFamily="49" charset="0"/>
              <a:buChar char="o"/>
            </a:pPr>
            <a:r>
              <a:rPr lang="en-US" sz="1600" dirty="0">
                <a:latin typeface="Arial" panose="020B0604020202020204" pitchFamily="34" charset="0"/>
              </a:rPr>
              <a:t>50% of full load test amperes and 50% of nominal test voltage </a:t>
            </a:r>
          </a:p>
          <a:p>
            <a:pPr marL="457200" lvl="1" indent="0">
              <a:buNone/>
            </a:pPr>
            <a:r>
              <a:rPr lang="en-US" dirty="0">
                <a:latin typeface="Arial" panose="020B0604020202020204" pitchFamily="34" charset="0"/>
              </a:rPr>
              <a:t>f. Where meter pulse outputs are compared to calculated target values, and pulses from a standard, to determine meter accuracy, worksheets detailing the test conditions and target pulse counts will be made available prior to testing the meter. </a:t>
            </a:r>
          </a:p>
          <a:p>
            <a:pPr marL="0" indent="0">
              <a:buNone/>
            </a:pPr>
            <a:endParaRPr lang="en-US" dirty="0"/>
          </a:p>
        </p:txBody>
      </p:sp>
    </p:spTree>
    <p:extLst>
      <p:ext uri="{BB962C8B-B14F-4D97-AF65-F5344CB8AC3E}">
        <p14:creationId xmlns:p14="http://schemas.microsoft.com/office/powerpoint/2010/main" val="2337358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8FC4BA-329F-488A-8DAB-438A47CEB170}"/>
              </a:ext>
            </a:extLst>
          </p:cNvPr>
          <p:cNvSpPr>
            <a:spLocks noGrp="1"/>
          </p:cNvSpPr>
          <p:nvPr>
            <p:ph type="title"/>
          </p:nvPr>
        </p:nvSpPr>
        <p:spPr/>
        <p:txBody>
          <a:bodyPr/>
          <a:lstStyle/>
          <a:p>
            <a:r>
              <a:rPr lang="en-US" dirty="0"/>
              <a:t>OP-18 Appendix C: Minimum Accuracy Standards</a:t>
            </a:r>
          </a:p>
        </p:txBody>
      </p:sp>
      <p:sp>
        <p:nvSpPr>
          <p:cNvPr id="5" name="Content Placeholder 4">
            <a:extLst>
              <a:ext uri="{FF2B5EF4-FFF2-40B4-BE49-F238E27FC236}">
                <a16:creationId xmlns:a16="http://schemas.microsoft.com/office/drawing/2014/main" id="{A14EFEE2-58EF-4191-B99D-E9D4712BA4F2}"/>
              </a:ext>
            </a:extLst>
          </p:cNvPr>
          <p:cNvSpPr>
            <a:spLocks noGrp="1"/>
          </p:cNvSpPr>
          <p:nvPr>
            <p:ph idx="1"/>
          </p:nvPr>
        </p:nvSpPr>
        <p:spPr/>
        <p:txBody>
          <a:bodyPr/>
          <a:lstStyle/>
          <a:p>
            <a:r>
              <a:rPr lang="en-US" dirty="0"/>
              <a:t>Add row for DC metering systems, 1</a:t>
            </a:r>
            <a:r>
              <a:rPr lang="en-US" dirty="0" smtClean="0"/>
              <a:t>% minimum accuracy</a:t>
            </a:r>
            <a:endParaRPr lang="en-US" dirty="0"/>
          </a:p>
          <a:p>
            <a:r>
              <a:rPr lang="en-US" dirty="0"/>
              <a:t>Add note indicating DC standard applies to </a:t>
            </a:r>
            <a:r>
              <a:rPr lang="en-US" dirty="0" smtClean="0"/>
              <a:t>DC coupled </a:t>
            </a:r>
            <a:r>
              <a:rPr lang="en-US" dirty="0"/>
              <a:t>Assets that must be allocated AC metering data</a:t>
            </a:r>
          </a:p>
        </p:txBody>
      </p:sp>
    </p:spTree>
    <p:extLst>
      <p:ext uri="{BB962C8B-B14F-4D97-AF65-F5344CB8AC3E}">
        <p14:creationId xmlns:p14="http://schemas.microsoft.com/office/powerpoint/2010/main" val="358839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8FC4BA-329F-488A-8DAB-438A47CEB170}"/>
              </a:ext>
            </a:extLst>
          </p:cNvPr>
          <p:cNvSpPr>
            <a:spLocks noGrp="1"/>
          </p:cNvSpPr>
          <p:nvPr>
            <p:ph type="title"/>
          </p:nvPr>
        </p:nvSpPr>
        <p:spPr/>
        <p:txBody>
          <a:bodyPr/>
          <a:lstStyle/>
          <a:p>
            <a:r>
              <a:rPr lang="en-US" dirty="0"/>
              <a:t>OP-18 Appendix D: Metering and Telemetering Diagrams</a:t>
            </a:r>
          </a:p>
        </p:txBody>
      </p:sp>
      <p:sp>
        <p:nvSpPr>
          <p:cNvPr id="5" name="Content Placeholder 4">
            <a:extLst>
              <a:ext uri="{FF2B5EF4-FFF2-40B4-BE49-F238E27FC236}">
                <a16:creationId xmlns:a16="http://schemas.microsoft.com/office/drawing/2014/main" id="{A14EFEE2-58EF-4191-B99D-E9D4712BA4F2}"/>
              </a:ext>
            </a:extLst>
          </p:cNvPr>
          <p:cNvSpPr>
            <a:spLocks noGrp="1"/>
          </p:cNvSpPr>
          <p:nvPr>
            <p:ph idx="1"/>
          </p:nvPr>
        </p:nvSpPr>
        <p:spPr/>
        <p:txBody>
          <a:bodyPr/>
          <a:lstStyle/>
          <a:p>
            <a:r>
              <a:rPr lang="en-US" dirty="0"/>
              <a:t>New Figure 7 for DC coupled asset metering distribution concept</a:t>
            </a:r>
          </a:p>
          <a:p>
            <a:pPr lvl="1"/>
            <a:r>
              <a:rPr lang="en-US" dirty="0"/>
              <a:t>Include allocation formulas for losses and loads between AC and DC meters</a:t>
            </a:r>
          </a:p>
        </p:txBody>
      </p:sp>
    </p:spTree>
    <p:extLst>
      <p:ext uri="{BB962C8B-B14F-4D97-AF65-F5344CB8AC3E}">
        <p14:creationId xmlns:p14="http://schemas.microsoft.com/office/powerpoint/2010/main" val="3571473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A2D527A-9C18-473C-9F2F-04CF947E6E0A}"/>
              </a:ext>
            </a:extLst>
          </p:cNvPr>
          <p:cNvSpPr>
            <a:spLocks noGrp="1"/>
          </p:cNvSpPr>
          <p:nvPr>
            <p:ph type="sldNum" sz="quarter" idx="12"/>
          </p:nvPr>
        </p:nvSpPr>
        <p:spPr/>
        <p:txBody>
          <a:bodyPr/>
          <a:lstStyle/>
          <a:p>
            <a:fld id="{10C7F894-2A36-495D-AB7C-1055F7AC0F9D}" type="slidenum">
              <a:rPr lang="en-US" smtClean="0"/>
              <a:pPr/>
              <a:t>17</a:t>
            </a:fld>
            <a:endParaRPr lang="en-US" dirty="0"/>
          </a:p>
        </p:txBody>
      </p:sp>
      <p:sp>
        <p:nvSpPr>
          <p:cNvPr id="2" name="Title 1">
            <a:extLst>
              <a:ext uri="{FF2B5EF4-FFF2-40B4-BE49-F238E27FC236}">
                <a16:creationId xmlns:a16="http://schemas.microsoft.com/office/drawing/2014/main" id="{85AFFF75-2119-4D10-915C-E52E169EA13B}"/>
              </a:ext>
            </a:extLst>
          </p:cNvPr>
          <p:cNvSpPr>
            <a:spLocks noGrp="1"/>
          </p:cNvSpPr>
          <p:nvPr>
            <p:ph type="title"/>
          </p:nvPr>
        </p:nvSpPr>
        <p:spPr/>
        <p:txBody>
          <a:bodyPr/>
          <a:lstStyle/>
          <a:p>
            <a:r>
              <a:rPr lang="en-US" smtClean="0"/>
              <a:t>Input Received from Stakeholders to Date</a:t>
            </a:r>
            <a:endParaRPr lang="en-US" dirty="0"/>
          </a:p>
        </p:txBody>
      </p:sp>
      <p:sp>
        <p:nvSpPr>
          <p:cNvPr id="4" name="Content Placeholder 3">
            <a:extLst>
              <a:ext uri="{FF2B5EF4-FFF2-40B4-BE49-F238E27FC236}">
                <a16:creationId xmlns:a16="http://schemas.microsoft.com/office/drawing/2014/main" id="{E16D2A5E-F34C-4793-91FF-54CF35A5DC3D}"/>
              </a:ext>
            </a:extLst>
          </p:cNvPr>
          <p:cNvSpPr>
            <a:spLocks noGrp="1"/>
          </p:cNvSpPr>
          <p:nvPr>
            <p:ph idx="1"/>
          </p:nvPr>
        </p:nvSpPr>
        <p:spPr>
          <a:xfrm>
            <a:off x="457200" y="1219200"/>
            <a:ext cx="8229600" cy="4964120"/>
          </a:xfrm>
        </p:spPr>
        <p:txBody>
          <a:bodyPr>
            <a:normAutofit fontScale="85000" lnSpcReduction="10000"/>
          </a:bodyPr>
          <a:lstStyle/>
          <a:p>
            <a:r>
              <a:rPr lang="en-US" dirty="0" smtClean="0"/>
              <a:t>Developers as well as Host Utilities have been generally supportive of ISO’s proposal</a:t>
            </a:r>
          </a:p>
          <a:p>
            <a:r>
              <a:rPr lang="en-US" dirty="0" smtClean="0"/>
              <a:t>Both requested specific language for allocating losses and loads between the AC and DC metering points to each asset</a:t>
            </a:r>
          </a:p>
          <a:p>
            <a:pPr lvl="1"/>
            <a:r>
              <a:rPr lang="en-US" dirty="0" smtClean="0"/>
              <a:t>In response, we propose specific language in IV.9 requiring that the reported data sum to the AC meter data</a:t>
            </a:r>
          </a:p>
          <a:p>
            <a:pPr lvl="1"/>
            <a:r>
              <a:rPr lang="en-US" dirty="0" smtClean="0"/>
              <a:t>We also propose formulas for the allocation in Figure 7 of Appendix D that will work for allocations of any two-asset facility</a:t>
            </a:r>
          </a:p>
          <a:p>
            <a:pPr lvl="1"/>
            <a:r>
              <a:rPr lang="en-US" dirty="0" smtClean="0"/>
              <a:t>However, given that 1) we have language for loss compensation in IV.B.7 that does not specify allocations for other multiple Asset facilities, and 2) we anticipate that dc coupled facilities may have many different physical configurations, we do not believe more specificity is appropriate</a:t>
            </a:r>
          </a:p>
          <a:p>
            <a:pPr lvl="1"/>
            <a:r>
              <a:rPr lang="en-US" dirty="0" smtClean="0"/>
              <a:t>We do support a general principle that the use of the inverter is a reasonable way to allocate these loads, and have detailed that approach in Appendix 2</a:t>
            </a:r>
          </a:p>
          <a:p>
            <a:r>
              <a:rPr lang="en-US" dirty="0" smtClean="0"/>
              <a:t>One developer asked about a multi-inverter system and if we can have an associated diagram</a:t>
            </a:r>
          </a:p>
          <a:p>
            <a:pPr lvl="1"/>
            <a:r>
              <a:rPr lang="en-US" dirty="0" smtClean="0"/>
              <a:t>We believe that if each component is summed prior to the allocation, the formula in Appendix D figure 7 can still be applied   </a:t>
            </a:r>
            <a:endParaRPr lang="en-US" dirty="0"/>
          </a:p>
        </p:txBody>
      </p:sp>
    </p:spTree>
    <p:extLst>
      <p:ext uri="{BB962C8B-B14F-4D97-AF65-F5344CB8AC3E}">
        <p14:creationId xmlns:p14="http://schemas.microsoft.com/office/powerpoint/2010/main" val="37905464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104F16-4565-4199-B909-FE85BC626BBF}"/>
              </a:ext>
            </a:extLst>
          </p:cNvPr>
          <p:cNvSpPr>
            <a:spLocks noGrp="1"/>
          </p:cNvSpPr>
          <p:nvPr>
            <p:ph type="title"/>
          </p:nvPr>
        </p:nvSpPr>
        <p:spPr/>
        <p:txBody>
          <a:bodyPr/>
          <a:lstStyle/>
          <a:p>
            <a:r>
              <a:rPr lang="en-US" dirty="0"/>
              <a:t>Proposed OP-18 Changes </a:t>
            </a:r>
            <a:r>
              <a:rPr lang="en-US" dirty="0" err="1"/>
              <a:t>UnRelated</a:t>
            </a:r>
            <a:r>
              <a:rPr lang="en-US" dirty="0"/>
              <a:t> to DC Metering</a:t>
            </a:r>
          </a:p>
        </p:txBody>
      </p:sp>
      <p:sp>
        <p:nvSpPr>
          <p:cNvPr id="7" name="Text Placeholder 6">
            <a:extLst>
              <a:ext uri="{FF2B5EF4-FFF2-40B4-BE49-F238E27FC236}">
                <a16:creationId xmlns:a16="http://schemas.microsoft.com/office/drawing/2014/main" id="{55E17F03-3F81-4502-BB6E-ABD18AC88575}"/>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321E6E99-FA65-46C8-A00A-08820119873C}"/>
              </a:ext>
            </a:extLst>
          </p:cNvPr>
          <p:cNvSpPr>
            <a:spLocks noGrp="1"/>
          </p:cNvSpPr>
          <p:nvPr>
            <p:ph type="sldNum" sz="quarter" idx="4294967295"/>
          </p:nvPr>
        </p:nvSpPr>
        <p:spPr>
          <a:xfrm>
            <a:off x="8763000" y="6365875"/>
            <a:ext cx="381000" cy="263525"/>
          </a:xfrm>
        </p:spPr>
        <p:txBody>
          <a:bodyPr/>
          <a:lstStyle/>
          <a:p>
            <a:fld id="{10C7F894-2A36-495D-AB7C-1055F7AC0F9D}" type="slidenum">
              <a:rPr lang="en-US" smtClean="0"/>
              <a:pPr/>
              <a:t>18</a:t>
            </a:fld>
            <a:endParaRPr lang="en-US" dirty="0"/>
          </a:p>
        </p:txBody>
      </p:sp>
    </p:spTree>
    <p:extLst>
      <p:ext uri="{BB962C8B-B14F-4D97-AF65-F5344CB8AC3E}">
        <p14:creationId xmlns:p14="http://schemas.microsoft.com/office/powerpoint/2010/main" val="452265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19</a:t>
            </a:fld>
            <a:endParaRPr lang="en-US" dirty="0"/>
          </a:p>
        </p:txBody>
      </p:sp>
      <p:sp>
        <p:nvSpPr>
          <p:cNvPr id="3" name="Title 2"/>
          <p:cNvSpPr>
            <a:spLocks noGrp="1"/>
          </p:cNvSpPr>
          <p:nvPr>
            <p:ph type="title"/>
          </p:nvPr>
        </p:nvSpPr>
        <p:spPr/>
        <p:txBody>
          <a:bodyPr/>
          <a:lstStyle/>
          <a:p>
            <a:r>
              <a:rPr lang="en-US" dirty="0"/>
              <a:t>Proposed OP-18 Revision 20 Changes Unrelated to DC Metering</a:t>
            </a:r>
          </a:p>
        </p:txBody>
      </p:sp>
      <p:sp>
        <p:nvSpPr>
          <p:cNvPr id="4" name="Content Placeholder 3"/>
          <p:cNvSpPr>
            <a:spLocks noGrp="1"/>
          </p:cNvSpPr>
          <p:nvPr>
            <p:ph idx="1"/>
          </p:nvPr>
        </p:nvSpPr>
        <p:spPr>
          <a:xfrm>
            <a:off x="457200" y="1553194"/>
            <a:ext cx="8229600" cy="4812688"/>
          </a:xfrm>
        </p:spPr>
        <p:txBody>
          <a:bodyPr>
            <a:normAutofit/>
          </a:bodyPr>
          <a:lstStyle/>
          <a:p>
            <a:pPr lvl="0"/>
            <a:r>
              <a:rPr lang="en-US" dirty="0" smtClean="0"/>
              <a:t>General clean up – </a:t>
            </a:r>
            <a:r>
              <a:rPr lang="en-US" dirty="0"/>
              <a:t>should/must to shall, capitalization, document references</a:t>
            </a:r>
          </a:p>
          <a:p>
            <a:pPr lvl="0"/>
            <a:r>
              <a:rPr lang="en-US" dirty="0"/>
              <a:t>Language that allows for potentially different </a:t>
            </a:r>
            <a:r>
              <a:rPr lang="en-US" dirty="0" smtClean="0"/>
              <a:t>telemetry </a:t>
            </a:r>
            <a:r>
              <a:rPr lang="en-US" dirty="0"/>
              <a:t>requirements for ‘</a:t>
            </a:r>
            <a:r>
              <a:rPr lang="en-US" dirty="0" err="1"/>
              <a:t>Ld</a:t>
            </a:r>
            <a:r>
              <a:rPr lang="en-US" dirty="0"/>
              <a:t>-node Generators’ where the asset is located in the distribution system </a:t>
            </a:r>
          </a:p>
          <a:p>
            <a:pPr lvl="1"/>
            <a:r>
              <a:rPr lang="en-US" dirty="0"/>
              <a:t>Reference OP-12 presentation</a:t>
            </a:r>
          </a:p>
          <a:p>
            <a:pPr lvl="1"/>
            <a:r>
              <a:rPr lang="en-US" dirty="0"/>
              <a:t>Telemetry of kV, MW and MVAR is required at a minimum</a:t>
            </a:r>
          </a:p>
          <a:p>
            <a:pPr lvl="0"/>
            <a:r>
              <a:rPr lang="en-US" dirty="0" smtClean="0"/>
              <a:t>Tie line </a:t>
            </a:r>
            <a:r>
              <a:rPr lang="en-US" dirty="0"/>
              <a:t>and frequency data scan rate clarification</a:t>
            </a:r>
          </a:p>
          <a:p>
            <a:pPr lvl="0"/>
            <a:r>
              <a:rPr lang="en-US" dirty="0"/>
              <a:t>Explicit </a:t>
            </a:r>
            <a:r>
              <a:rPr lang="en-US" b="1" dirty="0"/>
              <a:t>HVDC</a:t>
            </a:r>
            <a:r>
              <a:rPr lang="en-US" dirty="0"/>
              <a:t> description/clarifications (100 kV and above)</a:t>
            </a:r>
          </a:p>
          <a:p>
            <a:pPr lvl="0"/>
            <a:r>
              <a:rPr lang="en-US" dirty="0"/>
              <a:t>Telemetry component test timeframes </a:t>
            </a:r>
            <a:r>
              <a:rPr lang="en-US" dirty="0" smtClean="0"/>
              <a:t>(from 4 </a:t>
            </a:r>
            <a:r>
              <a:rPr lang="en-US" dirty="0"/>
              <a:t>to 6 years)</a:t>
            </a:r>
          </a:p>
          <a:p>
            <a:pPr lvl="0"/>
            <a:r>
              <a:rPr lang="en-US" dirty="0"/>
              <a:t>Appendix C table consolidation</a:t>
            </a:r>
          </a:p>
        </p:txBody>
      </p:sp>
    </p:spTree>
    <p:extLst>
      <p:ext uri="{BB962C8B-B14F-4D97-AF65-F5344CB8AC3E}">
        <p14:creationId xmlns:p14="http://schemas.microsoft.com/office/powerpoint/2010/main" val="2503555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10C7F894-2A36-495D-AB7C-1055F7AC0F9D}" type="slidenum">
              <a:rPr lang="en-US" smtClean="0"/>
              <a:pPr/>
              <a:t>2</a:t>
            </a:fld>
            <a:endParaRPr lang="en-US" dirty="0"/>
          </a:p>
        </p:txBody>
      </p:sp>
      <p:sp>
        <p:nvSpPr>
          <p:cNvPr id="3" name="Text Placeholder 2"/>
          <p:cNvSpPr>
            <a:spLocks noGrp="1"/>
          </p:cNvSpPr>
          <p:nvPr>
            <p:ph idx="1"/>
          </p:nvPr>
        </p:nvSpPr>
        <p:spPr/>
        <p:txBody>
          <a:bodyPr/>
          <a:lstStyle/>
          <a:p>
            <a:endParaRPr lang="en-US" dirty="0"/>
          </a:p>
          <a:p>
            <a:endParaRPr lang="en-US" dirty="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601263527"/>
              </p:ext>
            </p:extLst>
          </p:nvPr>
        </p:nvGraphicFramePr>
        <p:xfrm>
          <a:off x="457200" y="533400"/>
          <a:ext cx="8077200" cy="908860"/>
        </p:xfrm>
        <a:graphic>
          <a:graphicData uri="http://schemas.openxmlformats.org/drawingml/2006/table">
            <a:tbl>
              <a:tblPr firstRow="1" bandRow="1">
                <a:tableStyleId>{5C22544A-7EE6-4342-B048-85BDC9FD1C3A}</a:tableStyleId>
              </a:tblPr>
              <a:tblGrid>
                <a:gridCol w="8077200">
                  <a:extLst>
                    <a:ext uri="{9D8B030D-6E8A-4147-A177-3AD203B41FA5}">
                      <a16:colId xmlns:a16="http://schemas.microsoft.com/office/drawing/2014/main" val="20000"/>
                    </a:ext>
                  </a:extLst>
                </a:gridCol>
              </a:tblGrid>
              <a:tr h="504810">
                <a:tc>
                  <a:txBody>
                    <a:bodyPr/>
                    <a:lstStyle/>
                    <a:p>
                      <a:r>
                        <a:rPr lang="en-US" sz="2400" baseline="0" dirty="0"/>
                        <a:t>Metering Requirements for DC-Coupled Assets</a:t>
                      </a:r>
                      <a:endParaRPr lang="en-US" sz="2400" baseline="30000" dirty="0"/>
                    </a:p>
                  </a:txBody>
                  <a:tcPr/>
                </a:tc>
                <a:extLst>
                  <a:ext uri="{0D108BD9-81ED-4DB2-BD59-A6C34878D82A}">
                    <a16:rowId xmlns:a16="http://schemas.microsoft.com/office/drawing/2014/main" val="10000"/>
                  </a:ext>
                </a:extLst>
              </a:tr>
              <a:tr h="404050">
                <a:tc>
                  <a:txBody>
                    <a:bodyPr/>
                    <a:lstStyle/>
                    <a:p>
                      <a:r>
                        <a:rPr lang="en-US" sz="1600" b="1" dirty="0">
                          <a:solidFill>
                            <a:srgbClr val="000000"/>
                          </a:solidFill>
                        </a:rPr>
                        <a:t>Proposed Effective Date: </a:t>
                      </a:r>
                      <a:r>
                        <a:rPr lang="en-US" sz="1600" b="0" dirty="0" smtClean="0">
                          <a:solidFill>
                            <a:srgbClr val="000000"/>
                          </a:solidFill>
                        </a:rPr>
                        <a:t>August 6,</a:t>
                      </a:r>
                      <a:r>
                        <a:rPr lang="en-US" sz="1600" b="0" baseline="0" dirty="0" smtClean="0">
                          <a:solidFill>
                            <a:srgbClr val="000000"/>
                          </a:solidFill>
                        </a:rPr>
                        <a:t> </a:t>
                      </a:r>
                      <a:r>
                        <a:rPr lang="en-US" sz="1600" b="0" baseline="0" dirty="0">
                          <a:solidFill>
                            <a:srgbClr val="000000"/>
                          </a:solidFill>
                        </a:rPr>
                        <a:t>2020 </a:t>
                      </a:r>
                      <a:endParaRPr lang="en-US" sz="1600" dirty="0">
                        <a:solidFill>
                          <a:srgbClr val="000000"/>
                        </a:solidFill>
                      </a:endParaRPr>
                    </a:p>
                  </a:txBody>
                  <a:tcPr/>
                </a:tc>
                <a:extLst>
                  <a:ext uri="{0D108BD9-81ED-4DB2-BD59-A6C34878D82A}">
                    <a16:rowId xmlns:a16="http://schemas.microsoft.com/office/drawing/2014/main" val="10001"/>
                  </a:ext>
                </a:extLst>
              </a:tr>
            </a:tbl>
          </a:graphicData>
        </a:graphic>
      </p:graphicFrame>
      <p:sp>
        <p:nvSpPr>
          <p:cNvPr id="6" name="Text Placeholder 4"/>
          <p:cNvSpPr txBox="1">
            <a:spLocks/>
          </p:cNvSpPr>
          <p:nvPr/>
        </p:nvSpPr>
        <p:spPr>
          <a:xfrm>
            <a:off x="457200" y="1828800"/>
            <a:ext cx="8229600" cy="44196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rgbClr val="000000"/>
                </a:solidFill>
              </a:rPr>
              <a:t>Several participants are installing electric storage and  intermittent generation behind the same point of interconnection and some of these “co-located” facilities are </a:t>
            </a:r>
            <a:r>
              <a:rPr lang="en-US" dirty="0" smtClean="0">
                <a:solidFill>
                  <a:srgbClr val="000000"/>
                </a:solidFill>
              </a:rPr>
              <a:t>DC coupled</a:t>
            </a:r>
            <a:r>
              <a:rPr lang="en-US" dirty="0">
                <a:solidFill>
                  <a:srgbClr val="000000"/>
                </a:solidFill>
              </a:rPr>
              <a:t>, meaning that both the storage and intermittent components share one or more inverters    </a:t>
            </a:r>
          </a:p>
          <a:p>
            <a:r>
              <a:rPr lang="en-US" dirty="0" smtClean="0">
                <a:solidFill>
                  <a:srgbClr val="000000"/>
                </a:solidFill>
              </a:rPr>
              <a:t>The purpose </a:t>
            </a:r>
            <a:r>
              <a:rPr lang="en-US" dirty="0">
                <a:solidFill>
                  <a:srgbClr val="000000"/>
                </a:solidFill>
              </a:rPr>
              <a:t>of today’s </a:t>
            </a:r>
            <a:r>
              <a:rPr lang="en-US" dirty="0" smtClean="0">
                <a:solidFill>
                  <a:srgbClr val="000000"/>
                </a:solidFill>
              </a:rPr>
              <a:t>session </a:t>
            </a:r>
            <a:r>
              <a:rPr lang="en-US" dirty="0">
                <a:solidFill>
                  <a:srgbClr val="000000"/>
                </a:solidFill>
              </a:rPr>
              <a:t>is to </a:t>
            </a:r>
            <a:r>
              <a:rPr lang="en-US" dirty="0" smtClean="0">
                <a:solidFill>
                  <a:srgbClr val="000000"/>
                </a:solidFill>
              </a:rPr>
              <a:t>review and request an advisory vote </a:t>
            </a:r>
            <a:r>
              <a:rPr lang="en-US" dirty="0">
                <a:solidFill>
                  <a:srgbClr val="000000"/>
                </a:solidFill>
              </a:rPr>
              <a:t>the </a:t>
            </a:r>
            <a:r>
              <a:rPr lang="en-US" dirty="0" smtClean="0">
                <a:solidFill>
                  <a:srgbClr val="000000"/>
                </a:solidFill>
              </a:rPr>
              <a:t>proposed redline </a:t>
            </a:r>
            <a:r>
              <a:rPr lang="en-US" dirty="0">
                <a:solidFill>
                  <a:srgbClr val="000000"/>
                </a:solidFill>
              </a:rPr>
              <a:t>of OP-18 drafted to address the metering of </a:t>
            </a:r>
            <a:r>
              <a:rPr lang="en-US" dirty="0" smtClean="0">
                <a:solidFill>
                  <a:srgbClr val="000000"/>
                </a:solidFill>
              </a:rPr>
              <a:t>DC coupled Assets </a:t>
            </a:r>
            <a:endParaRPr lang="en-US" dirty="0">
              <a:solidFill>
                <a:srgbClr val="000000"/>
              </a:solidFill>
            </a:endParaRPr>
          </a:p>
          <a:p>
            <a:r>
              <a:rPr lang="en-US" dirty="0">
                <a:solidFill>
                  <a:srgbClr val="000000"/>
                </a:solidFill>
              </a:rPr>
              <a:t>This OP-18 redline (Rev. 20) </a:t>
            </a:r>
            <a:r>
              <a:rPr lang="en-US" dirty="0" smtClean="0">
                <a:solidFill>
                  <a:srgbClr val="000000"/>
                </a:solidFill>
              </a:rPr>
              <a:t>also includes </a:t>
            </a:r>
            <a:r>
              <a:rPr lang="en-US" dirty="0">
                <a:solidFill>
                  <a:srgbClr val="000000"/>
                </a:solidFill>
              </a:rPr>
              <a:t>ministerial changes unrelated to the DC metering issue</a:t>
            </a:r>
          </a:p>
        </p:txBody>
      </p:sp>
    </p:spTree>
    <p:extLst>
      <p:ext uri="{BB962C8B-B14F-4D97-AF65-F5344CB8AC3E}">
        <p14:creationId xmlns:p14="http://schemas.microsoft.com/office/powerpoint/2010/main" val="11229307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p:txBody>
          <a:bodyPr/>
          <a:lstStyle/>
          <a:p>
            <a:fld id="{10C7F894-2A36-495D-AB7C-1055F7AC0F9D}" type="slidenum">
              <a:rPr lang="en-US" smtClean="0"/>
              <a:pPr/>
              <a:t>20</a:t>
            </a:fld>
            <a:endParaRPr lang="en-US" dirty="0"/>
          </a:p>
        </p:txBody>
      </p:sp>
      <p:sp>
        <p:nvSpPr>
          <p:cNvPr id="7" name="Title 1"/>
          <p:cNvSpPr>
            <a:spLocks noGrp="1"/>
          </p:cNvSpPr>
          <p:nvPr>
            <p:ph type="title"/>
          </p:nvPr>
        </p:nvSpPr>
        <p:spPr/>
        <p:txBody>
          <a:bodyPr/>
          <a:lstStyle/>
          <a:p>
            <a:r>
              <a:rPr lang="en-US" smtClean="0"/>
              <a:t>Conclusion</a:t>
            </a:r>
            <a:endParaRPr lang="en-US" dirty="0"/>
          </a:p>
        </p:txBody>
      </p:sp>
      <p:sp>
        <p:nvSpPr>
          <p:cNvPr id="3" name="Text Placeholder 2"/>
          <p:cNvSpPr>
            <a:spLocks noGrp="1"/>
          </p:cNvSpPr>
          <p:nvPr>
            <p:ph idx="1"/>
          </p:nvPr>
        </p:nvSpPr>
        <p:spPr/>
        <p:txBody>
          <a:bodyPr/>
          <a:lstStyle/>
          <a:p>
            <a:endParaRPr lang="en-US" smtClean="0"/>
          </a:p>
          <a:p>
            <a:endParaRPr lang="en-US" smtClean="0"/>
          </a:p>
          <a:p>
            <a:endParaRPr lang="en-US" dirty="0"/>
          </a:p>
        </p:txBody>
      </p:sp>
      <p:sp>
        <p:nvSpPr>
          <p:cNvPr id="6" name="Text Placeholder 4"/>
          <p:cNvSpPr txBox="1">
            <a:spLocks/>
          </p:cNvSpPr>
          <p:nvPr/>
        </p:nvSpPr>
        <p:spPr>
          <a:xfrm>
            <a:off x="457200" y="1370632"/>
            <a:ext cx="8229600" cy="4877768"/>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rgbClr val="000000"/>
                </a:solidFill>
              </a:rPr>
              <a:t>ISO-NE proposes changes to OP-18</a:t>
            </a:r>
            <a:r>
              <a:rPr lang="en-US" strike="sngStrike" dirty="0">
                <a:solidFill>
                  <a:srgbClr val="000000"/>
                </a:solidFill>
              </a:rPr>
              <a:t> </a:t>
            </a:r>
            <a:r>
              <a:rPr lang="en-US" dirty="0">
                <a:solidFill>
                  <a:srgbClr val="000000"/>
                </a:solidFill>
              </a:rPr>
              <a:t>to enable </a:t>
            </a:r>
            <a:r>
              <a:rPr lang="en-US" dirty="0" smtClean="0">
                <a:solidFill>
                  <a:srgbClr val="000000"/>
                </a:solidFill>
              </a:rPr>
              <a:t>DC coupled </a:t>
            </a:r>
            <a:r>
              <a:rPr lang="en-US" dirty="0">
                <a:solidFill>
                  <a:srgbClr val="000000"/>
                </a:solidFill>
              </a:rPr>
              <a:t>facilities to participate in ISO markets as separate </a:t>
            </a:r>
            <a:r>
              <a:rPr lang="en-US" dirty="0" smtClean="0">
                <a:solidFill>
                  <a:srgbClr val="000000"/>
                </a:solidFill>
              </a:rPr>
              <a:t>Assets</a:t>
            </a:r>
            <a:endParaRPr lang="en-US" dirty="0">
              <a:solidFill>
                <a:srgbClr val="000000"/>
              </a:solidFill>
            </a:endParaRPr>
          </a:p>
          <a:p>
            <a:pPr lvl="1"/>
            <a:r>
              <a:rPr lang="en-US" dirty="0"/>
              <a:t>The proposed redline changes leverage existing processes to the extent possible and </a:t>
            </a:r>
            <a:r>
              <a:rPr lang="en-US" dirty="0" smtClean="0"/>
              <a:t>ensure </a:t>
            </a:r>
            <a:r>
              <a:rPr lang="en-US" dirty="0"/>
              <a:t>that metering and telemetry for DC-Coupled facilities meets the same standards that apply to other generating facilities </a:t>
            </a:r>
            <a:endParaRPr lang="en-US" dirty="0" smtClean="0">
              <a:solidFill>
                <a:srgbClr val="000000"/>
              </a:solidFill>
            </a:endParaRPr>
          </a:p>
          <a:p>
            <a:pPr lvl="1"/>
            <a:r>
              <a:rPr lang="en-US" dirty="0" smtClean="0">
                <a:solidFill>
                  <a:srgbClr val="000000"/>
                </a:solidFill>
              </a:rPr>
              <a:t>Manual </a:t>
            </a:r>
            <a:r>
              <a:rPr lang="en-US" dirty="0">
                <a:solidFill>
                  <a:srgbClr val="000000"/>
                </a:solidFill>
              </a:rPr>
              <a:t>M-RPA and M-28 changes are also needed</a:t>
            </a:r>
            <a:endParaRPr lang="en-US" strike="sngStrike" dirty="0">
              <a:solidFill>
                <a:schemeClr val="accent6"/>
              </a:solidFill>
            </a:endParaRPr>
          </a:p>
          <a:p>
            <a:pPr lvl="1"/>
            <a:r>
              <a:rPr lang="en-US" dirty="0">
                <a:solidFill>
                  <a:srgbClr val="000000"/>
                </a:solidFill>
              </a:rPr>
              <a:t>The proposed solution will ensure that metering and telemetry for these facilities meets the same standards that apply to other generating facilities </a:t>
            </a:r>
          </a:p>
          <a:p>
            <a:r>
              <a:rPr lang="en-US" dirty="0">
                <a:solidFill>
                  <a:srgbClr val="000000"/>
                </a:solidFill>
              </a:rPr>
              <a:t>Other ministerial changes are included in this redline</a:t>
            </a:r>
          </a:p>
          <a:p>
            <a:r>
              <a:rPr lang="en-US" dirty="0">
                <a:solidFill>
                  <a:srgbClr val="000000"/>
                </a:solidFill>
              </a:rPr>
              <a:t>ISO-NE is targeting a Q3 2020 effective date because some </a:t>
            </a:r>
            <a:r>
              <a:rPr lang="en-US" dirty="0" smtClean="0">
                <a:solidFill>
                  <a:srgbClr val="000000"/>
                </a:solidFill>
              </a:rPr>
              <a:t>DC coupled</a:t>
            </a:r>
            <a:r>
              <a:rPr lang="en-US" strike="sngStrike" dirty="0" smtClean="0">
                <a:solidFill>
                  <a:srgbClr val="000000"/>
                </a:solidFill>
              </a:rPr>
              <a:t> </a:t>
            </a:r>
            <a:r>
              <a:rPr lang="en-US" dirty="0">
                <a:solidFill>
                  <a:srgbClr val="000000"/>
                </a:solidFill>
              </a:rPr>
              <a:t>facilities are likely to be commercial by then</a:t>
            </a:r>
          </a:p>
          <a:p>
            <a:pPr lvl="1"/>
            <a:endParaRPr lang="en-US" dirty="0"/>
          </a:p>
          <a:p>
            <a:pPr lvl="1"/>
            <a:endParaRPr lang="en-US" dirty="0"/>
          </a:p>
          <a:p>
            <a:endParaRPr lang="en-US" dirty="0"/>
          </a:p>
        </p:txBody>
      </p:sp>
    </p:spTree>
    <p:extLst>
      <p:ext uri="{BB962C8B-B14F-4D97-AF65-F5344CB8AC3E}">
        <p14:creationId xmlns:p14="http://schemas.microsoft.com/office/powerpoint/2010/main" val="36278720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a:t>
            </a:r>
            <a:r>
              <a:rPr lang="en-US" dirty="0" smtClean="0"/>
              <a:t>2</a:t>
            </a:r>
            <a:endParaRPr lang="en-US" dirty="0"/>
          </a:p>
        </p:txBody>
      </p:sp>
      <p:sp>
        <p:nvSpPr>
          <p:cNvPr id="3" name="Text Placeholder 2"/>
          <p:cNvSpPr>
            <a:spLocks noGrp="1"/>
          </p:cNvSpPr>
          <p:nvPr>
            <p:ph type="body" idx="1"/>
          </p:nvPr>
        </p:nvSpPr>
        <p:spPr/>
        <p:txBody>
          <a:bodyPr/>
          <a:lstStyle/>
          <a:p>
            <a:r>
              <a:rPr lang="en-US" dirty="0"/>
              <a:t>Proposed Solution Conceptual Framework (From April 2020 RC Meeting)</a:t>
            </a:r>
          </a:p>
        </p:txBody>
      </p:sp>
    </p:spTree>
    <p:extLst>
      <p:ext uri="{BB962C8B-B14F-4D97-AF65-F5344CB8AC3E}">
        <p14:creationId xmlns:p14="http://schemas.microsoft.com/office/powerpoint/2010/main" val="3361423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8534400" y="6365882"/>
            <a:ext cx="381000" cy="263518"/>
          </a:xfrm>
          <a:prstGeom prst="rect">
            <a:avLst/>
          </a:prstGeom>
        </p:spPr>
        <p:txBody>
          <a:bodyPr/>
          <a:lstStyle/>
          <a:p>
            <a:fld id="{10C7F894-2A36-495D-AB7C-1055F7AC0F9D}" type="slidenum">
              <a:rPr lang="en-US" smtClean="0"/>
              <a:pPr/>
              <a:t>22</a:t>
            </a:fld>
            <a:endParaRPr lang="en-US" dirty="0"/>
          </a:p>
        </p:txBody>
      </p:sp>
      <p:sp>
        <p:nvSpPr>
          <p:cNvPr id="2" name="Title 1"/>
          <p:cNvSpPr>
            <a:spLocks noGrp="1"/>
          </p:cNvSpPr>
          <p:nvPr>
            <p:ph type="title"/>
          </p:nvPr>
        </p:nvSpPr>
        <p:spPr>
          <a:xfrm>
            <a:off x="457200" y="76200"/>
            <a:ext cx="8229600" cy="1143000"/>
          </a:xfrm>
        </p:spPr>
        <p:txBody>
          <a:bodyPr>
            <a:normAutofit/>
          </a:bodyPr>
          <a:lstStyle/>
          <a:p>
            <a:r>
              <a:rPr lang="en-US" dirty="0"/>
              <a:t>Why is DC Metering Needed?</a:t>
            </a:r>
          </a:p>
        </p:txBody>
      </p:sp>
      <p:sp>
        <p:nvSpPr>
          <p:cNvPr id="10" name="Text Placeholder 2"/>
          <p:cNvSpPr>
            <a:spLocks noGrp="1"/>
          </p:cNvSpPr>
          <p:nvPr>
            <p:ph idx="1"/>
          </p:nvPr>
        </p:nvSpPr>
        <p:spPr>
          <a:xfrm>
            <a:off x="457200" y="1401762"/>
            <a:ext cx="8229600" cy="4812688"/>
          </a:xfrm>
          <a:prstGeom prst="rect">
            <a:avLst/>
          </a:prstGeom>
        </p:spPr>
        <p:txBody>
          <a:bodyPr>
            <a:normAutofit/>
          </a:bodyPr>
          <a:lstStyle/>
          <a:p>
            <a:r>
              <a:rPr lang="en-US" dirty="0"/>
              <a:t>ISO-NE published specific guidance on market participation options for all co-located facilities via a </a:t>
            </a:r>
            <a:r>
              <a:rPr lang="en-US" dirty="0">
                <a:hlinkClick r:id="rId3"/>
              </a:rPr>
              <a:t>PDF</a:t>
            </a:r>
            <a:r>
              <a:rPr lang="en-US" dirty="0"/>
              <a:t> and an </a:t>
            </a:r>
            <a:r>
              <a:rPr lang="en-US" dirty="0">
                <a:hlinkClick r:id="rId4"/>
              </a:rPr>
              <a:t>associated recording</a:t>
            </a:r>
            <a:r>
              <a:rPr lang="en-US" dirty="0"/>
              <a:t> on April 7</a:t>
            </a:r>
          </a:p>
          <a:p>
            <a:pPr lvl="1"/>
            <a:r>
              <a:rPr lang="en-US" dirty="0"/>
              <a:t>Allowable configurations include both registering the entire facility as a single asset and registering the two components as separate assets</a:t>
            </a:r>
          </a:p>
          <a:p>
            <a:r>
              <a:rPr lang="en-US" dirty="0"/>
              <a:t>Participants will register the components of their co-located facility as separate energy market Assets when, for example:</a:t>
            </a:r>
          </a:p>
          <a:p>
            <a:pPr lvl="1"/>
            <a:r>
              <a:rPr lang="en-US" dirty="0"/>
              <a:t>The two components qualified and cleared separately in the FCM</a:t>
            </a:r>
          </a:p>
          <a:p>
            <a:pPr lvl="1"/>
            <a:r>
              <a:rPr lang="en-US" dirty="0"/>
              <a:t>The two components have separate Lead Market Participants</a:t>
            </a:r>
          </a:p>
          <a:p>
            <a:r>
              <a:rPr lang="en-US" dirty="0"/>
              <a:t>If the facility is DC-coupled and intends</a:t>
            </a:r>
            <a:r>
              <a:rPr lang="en-US" dirty="0">
                <a:solidFill>
                  <a:srgbClr val="FF0000"/>
                </a:solidFill>
              </a:rPr>
              <a:t> </a:t>
            </a:r>
            <a:r>
              <a:rPr lang="en-US" dirty="0"/>
              <a:t>to participate as separate Assets, </a:t>
            </a:r>
            <a:r>
              <a:rPr lang="en-US" b="1" dirty="0"/>
              <a:t>DC metering must be used to distinguish their individual power flows</a:t>
            </a:r>
          </a:p>
        </p:txBody>
      </p:sp>
      <p:sp>
        <p:nvSpPr>
          <p:cNvPr id="9" name="Rectangle 8"/>
          <p:cNvSpPr/>
          <p:nvPr/>
        </p:nvSpPr>
        <p:spPr>
          <a:xfrm>
            <a:off x="533400" y="2286000"/>
            <a:ext cx="8077200" cy="923330"/>
          </a:xfrm>
          <a:prstGeom prst="rect">
            <a:avLst/>
          </a:prstGeom>
        </p:spPr>
        <p:txBody>
          <a:bodyPr wrap="square">
            <a:spAutoFit/>
          </a:bodyPr>
          <a:lstStyle/>
          <a:p>
            <a:endParaRPr lang="en-US" dirty="0"/>
          </a:p>
          <a:p>
            <a:endParaRPr lang="en-US" dirty="0"/>
          </a:p>
          <a:p>
            <a:endParaRPr lang="en-US" dirty="0"/>
          </a:p>
        </p:txBody>
      </p:sp>
    </p:spTree>
    <p:extLst>
      <p:ext uri="{BB962C8B-B14F-4D97-AF65-F5344CB8AC3E}">
        <p14:creationId xmlns:p14="http://schemas.microsoft.com/office/powerpoint/2010/main" val="3412061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49D2A50F-162F-400B-BEC5-439AA5FEAAE4}"/>
              </a:ext>
            </a:extLst>
          </p:cNvPr>
          <p:cNvSpPr>
            <a:spLocks noGrp="1"/>
          </p:cNvSpPr>
          <p:nvPr>
            <p:ph type="title"/>
          </p:nvPr>
        </p:nvSpPr>
        <p:spPr/>
        <p:txBody>
          <a:bodyPr/>
          <a:lstStyle/>
          <a:p>
            <a:r>
              <a:rPr lang="en-US" dirty="0"/>
              <a:t>DC-Coupled Facility Registered as Two Assets</a:t>
            </a:r>
            <a:br>
              <a:rPr lang="en-US" dirty="0"/>
            </a:br>
            <a:endParaRPr lang="en-US" dirty="0"/>
          </a:p>
        </p:txBody>
      </p:sp>
      <p:sp>
        <p:nvSpPr>
          <p:cNvPr id="2" name="Slide Number Placeholder 1"/>
          <p:cNvSpPr>
            <a:spLocks noGrp="1"/>
          </p:cNvSpPr>
          <p:nvPr>
            <p:ph type="sldNum" sz="quarter" idx="10"/>
          </p:nvPr>
        </p:nvSpPr>
        <p:spPr/>
        <p:txBody>
          <a:bodyPr/>
          <a:lstStyle/>
          <a:p>
            <a:fld id="{10C7F894-2A36-495D-AB7C-1055F7AC0F9D}" type="slidenum">
              <a:rPr lang="en-US" smtClean="0"/>
              <a:pPr/>
              <a:t>23</a:t>
            </a:fld>
            <a:endParaRPr lang="en-US" dirty="0"/>
          </a:p>
        </p:txBody>
      </p:sp>
      <p:grpSp>
        <p:nvGrpSpPr>
          <p:cNvPr id="5" name="Group 4"/>
          <p:cNvGrpSpPr/>
          <p:nvPr/>
        </p:nvGrpSpPr>
        <p:grpSpPr>
          <a:xfrm>
            <a:off x="1066800" y="1143000"/>
            <a:ext cx="7543800" cy="4114800"/>
            <a:chOff x="1752600" y="1447800"/>
            <a:chExt cx="6208580" cy="3603998"/>
          </a:xfrm>
        </p:grpSpPr>
        <p:cxnSp>
          <p:nvCxnSpPr>
            <p:cNvPr id="6" name="Straight Connector 5"/>
            <p:cNvCxnSpPr>
              <a:cxnSpLocks/>
            </p:cNvCxnSpPr>
            <p:nvPr/>
          </p:nvCxnSpPr>
          <p:spPr>
            <a:xfrm>
              <a:off x="1928153" y="1447800"/>
              <a:ext cx="3423293" cy="0"/>
            </a:xfrm>
            <a:prstGeom prst="line">
              <a:avLst/>
            </a:prstGeom>
            <a:ln w="254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nvCxnSpPr>
          <p:spPr>
            <a:xfrm>
              <a:off x="3683688" y="1447800"/>
              <a:ext cx="0" cy="2044060"/>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2"/>
            <a:stretch>
              <a:fillRect/>
            </a:stretch>
          </p:blipFill>
          <p:spPr>
            <a:xfrm>
              <a:off x="3420359" y="2857369"/>
              <a:ext cx="550221" cy="387846"/>
            </a:xfrm>
            <a:prstGeom prst="rect">
              <a:avLst/>
            </a:prstGeom>
          </p:spPr>
        </p:pic>
        <p:pic>
          <p:nvPicPr>
            <p:cNvPr id="29" name="Picture 28"/>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Effect>
                        <a14:brightnessContrast contrast="-40000"/>
                      </a14:imgEffect>
                    </a14:imgLayer>
                  </a14:imgProps>
                </a:ext>
              </a:extLst>
            </a:blip>
            <a:stretch>
              <a:fillRect/>
            </a:stretch>
          </p:blipFill>
          <p:spPr>
            <a:xfrm>
              <a:off x="1752600" y="3245216"/>
              <a:ext cx="3949953" cy="1806582"/>
            </a:xfrm>
            <a:prstGeom prst="rect">
              <a:avLst/>
            </a:prstGeom>
          </p:spPr>
        </p:pic>
        <p:sp>
          <p:nvSpPr>
            <p:cNvPr id="38" name="Rectangle 37"/>
            <p:cNvSpPr/>
            <p:nvPr/>
          </p:nvSpPr>
          <p:spPr>
            <a:xfrm>
              <a:off x="3595911" y="1765344"/>
              <a:ext cx="175553" cy="1644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D23D683-8CB9-4FC1-8F2B-3FA601383B1F}"/>
                </a:ext>
              </a:extLst>
            </p:cNvPr>
            <p:cNvSpPr/>
            <p:nvPr/>
          </p:nvSpPr>
          <p:spPr>
            <a:xfrm>
              <a:off x="3859243" y="1704289"/>
              <a:ext cx="2360396" cy="276999"/>
            </a:xfrm>
            <a:prstGeom prst="rect">
              <a:avLst/>
            </a:prstGeom>
          </p:spPr>
          <p:txBody>
            <a:bodyPr wrap="square">
              <a:spAutoFit/>
            </a:bodyPr>
            <a:lstStyle/>
            <a:p>
              <a:pPr lvl="0"/>
              <a:r>
                <a:rPr lang="en-US" sz="1200" dirty="0">
                  <a:solidFill>
                    <a:schemeClr val="tx2">
                      <a:lumMod val="75000"/>
                    </a:schemeClr>
                  </a:solidFill>
                </a:rPr>
                <a:t>Point of Interconnection (POI)</a:t>
              </a:r>
            </a:p>
          </p:txBody>
        </p:sp>
        <p:sp>
          <p:nvSpPr>
            <p:cNvPr id="10" name="Rectangle 9">
              <a:extLst>
                <a:ext uri="{FF2B5EF4-FFF2-40B4-BE49-F238E27FC236}">
                  <a16:creationId xmlns:a16="http://schemas.microsoft.com/office/drawing/2014/main" id="{47D12E04-6FE6-4E3D-958A-9A3881BD2607}"/>
                </a:ext>
              </a:extLst>
            </p:cNvPr>
            <p:cNvSpPr/>
            <p:nvPr/>
          </p:nvSpPr>
          <p:spPr>
            <a:xfrm>
              <a:off x="5527001" y="3820721"/>
              <a:ext cx="2434179" cy="498108"/>
            </a:xfrm>
            <a:prstGeom prst="rect">
              <a:avLst/>
            </a:prstGeom>
          </p:spPr>
          <p:txBody>
            <a:bodyPr wrap="square">
              <a:spAutoFit/>
            </a:bodyPr>
            <a:lstStyle/>
            <a:p>
              <a:r>
                <a:rPr lang="en-US" sz="1200" dirty="0">
                  <a:solidFill>
                    <a:schemeClr val="tx2">
                      <a:lumMod val="75000"/>
                    </a:schemeClr>
                  </a:solidFill>
                </a:rPr>
                <a:t>Note power flow at POI and A2 may be positive or negative.</a:t>
              </a:r>
              <a:endParaRPr lang="en-US" dirty="0">
                <a:solidFill>
                  <a:schemeClr val="tx2">
                    <a:lumMod val="75000"/>
                  </a:schemeClr>
                </a:solidFill>
              </a:endParaRPr>
            </a:p>
          </p:txBody>
        </p:sp>
      </p:grpSp>
    </p:spTree>
    <p:extLst>
      <p:ext uri="{BB962C8B-B14F-4D97-AF65-F5344CB8AC3E}">
        <p14:creationId xmlns:p14="http://schemas.microsoft.com/office/powerpoint/2010/main" val="40585753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24</a:t>
            </a:fld>
            <a:endParaRPr lang="en-US" dirty="0"/>
          </a:p>
        </p:txBody>
      </p:sp>
      <p:sp>
        <p:nvSpPr>
          <p:cNvPr id="3" name="Title 2"/>
          <p:cNvSpPr>
            <a:spLocks noGrp="1"/>
          </p:cNvSpPr>
          <p:nvPr>
            <p:ph type="title"/>
          </p:nvPr>
        </p:nvSpPr>
        <p:spPr/>
        <p:txBody>
          <a:bodyPr/>
          <a:lstStyle/>
          <a:p>
            <a:r>
              <a:rPr lang="en-US" dirty="0"/>
              <a:t>DC Metering Challenges Addressed</a:t>
            </a:r>
          </a:p>
        </p:txBody>
      </p:sp>
      <p:sp>
        <p:nvSpPr>
          <p:cNvPr id="4" name="Content Placeholder 3"/>
          <p:cNvSpPr>
            <a:spLocks noGrp="1"/>
          </p:cNvSpPr>
          <p:nvPr>
            <p:ph idx="1"/>
          </p:nvPr>
        </p:nvSpPr>
        <p:spPr/>
        <p:txBody>
          <a:bodyPr>
            <a:normAutofit/>
          </a:bodyPr>
          <a:lstStyle/>
          <a:p>
            <a:r>
              <a:rPr lang="en-US" dirty="0"/>
              <a:t>Define accuracy and testing requirements for DC metering systems within OP-18 to be functionally equivalent to the requirements for other assets</a:t>
            </a:r>
          </a:p>
          <a:p>
            <a:r>
              <a:rPr lang="en-US" dirty="0"/>
              <a:t>Establish a process for Assigned Meter Readers to allocate the AC RQM to each asset using DC metering data</a:t>
            </a:r>
          </a:p>
          <a:p>
            <a:pPr lvl="1"/>
            <a:r>
              <a:rPr lang="en-US" dirty="0"/>
              <a:t>To the extent that telemetry is required for either or both assets, a similar process will be established</a:t>
            </a:r>
          </a:p>
          <a:p>
            <a:r>
              <a:rPr lang="en-US" dirty="0"/>
              <a:t>Define a means of allocating any loads and losses that occur between the DC meters and AC point of interconnection to each asset for all possible power flow scenarios</a:t>
            </a:r>
          </a:p>
          <a:p>
            <a:pPr lvl="1"/>
            <a:r>
              <a:rPr lang="en-US" dirty="0"/>
              <a:t>The Appendix to this presentation gets into details of how this issue can be resolved</a:t>
            </a:r>
          </a:p>
          <a:p>
            <a:pPr marL="0" indent="0">
              <a:buNone/>
            </a:pPr>
            <a:endParaRPr lang="en-US" b="1" dirty="0">
              <a:solidFill>
                <a:srgbClr val="EC1F25"/>
              </a:solidFill>
            </a:endParaRPr>
          </a:p>
          <a:p>
            <a:endParaRPr lang="en-US" dirty="0"/>
          </a:p>
        </p:txBody>
      </p:sp>
    </p:spTree>
    <p:extLst>
      <p:ext uri="{BB962C8B-B14F-4D97-AF65-F5344CB8AC3E}">
        <p14:creationId xmlns:p14="http://schemas.microsoft.com/office/powerpoint/2010/main" val="196608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534400" y="6365882"/>
            <a:ext cx="381000" cy="263518"/>
          </a:xfrm>
        </p:spPr>
        <p:txBody>
          <a:bodyPr/>
          <a:lstStyle/>
          <a:p>
            <a:fld id="{10C7F894-2A36-495D-AB7C-1055F7AC0F9D}" type="slidenum">
              <a:rPr lang="en-US" smtClean="0"/>
              <a:pPr/>
              <a:t>25</a:t>
            </a:fld>
            <a:endParaRPr lang="en-US" dirty="0"/>
          </a:p>
        </p:txBody>
      </p:sp>
      <p:sp>
        <p:nvSpPr>
          <p:cNvPr id="3" name="Title 2"/>
          <p:cNvSpPr>
            <a:spLocks noGrp="1"/>
          </p:cNvSpPr>
          <p:nvPr>
            <p:ph type="title"/>
          </p:nvPr>
        </p:nvSpPr>
        <p:spPr>
          <a:xfrm>
            <a:off x="457200" y="76200"/>
            <a:ext cx="8229600" cy="1143000"/>
          </a:xfrm>
        </p:spPr>
        <p:txBody>
          <a:bodyPr>
            <a:normAutofit/>
          </a:bodyPr>
          <a:lstStyle/>
          <a:p>
            <a:r>
              <a:rPr lang="en-US" dirty="0"/>
              <a:t>Proposed Solution Leverages Existing Process</a:t>
            </a:r>
          </a:p>
        </p:txBody>
      </p:sp>
      <p:sp>
        <p:nvSpPr>
          <p:cNvPr id="4" name="Content Placeholder 3"/>
          <p:cNvSpPr>
            <a:spLocks noGrp="1"/>
          </p:cNvSpPr>
          <p:nvPr>
            <p:ph idx="1"/>
          </p:nvPr>
        </p:nvSpPr>
        <p:spPr>
          <a:xfrm>
            <a:off x="457200" y="1401762"/>
            <a:ext cx="8229600" cy="4812688"/>
          </a:xfrm>
        </p:spPr>
        <p:txBody>
          <a:bodyPr>
            <a:normAutofit lnSpcReduction="10000"/>
          </a:bodyPr>
          <a:lstStyle/>
          <a:p>
            <a:r>
              <a:rPr lang="en-US" dirty="0"/>
              <a:t>Host Participant is generally the Assigned Meter Reader </a:t>
            </a:r>
          </a:p>
          <a:p>
            <a:pPr lvl="1"/>
            <a:r>
              <a:rPr lang="en-US" dirty="0"/>
              <a:t>They install, read, and report AC Revenue Quality Metering (RQM) daily to the ISO for energy market settlement</a:t>
            </a:r>
          </a:p>
          <a:p>
            <a:pPr lvl="1"/>
            <a:r>
              <a:rPr lang="en-US" dirty="0"/>
              <a:t>Any discrepancies are resolved between the parties prior to resettlement</a:t>
            </a:r>
          </a:p>
          <a:p>
            <a:r>
              <a:rPr lang="en-US" dirty="0"/>
              <a:t>In cases where the Assigned Meter Reader is not the Host Participant </a:t>
            </a:r>
          </a:p>
          <a:p>
            <a:pPr lvl="1"/>
            <a:r>
              <a:rPr lang="en-US" dirty="0"/>
              <a:t>The Assigned Meter Reader reports the data to the Host Participant</a:t>
            </a:r>
          </a:p>
          <a:p>
            <a:pPr lvl="1"/>
            <a:r>
              <a:rPr lang="en-US" dirty="0"/>
              <a:t>The Host Participant must agree with the data before it can be reported to the ISO by the Assigned Meter Reader</a:t>
            </a:r>
          </a:p>
          <a:p>
            <a:pPr lvl="1"/>
            <a:r>
              <a:rPr lang="en-US" dirty="0"/>
              <a:t>Timelines are spelled out in Manual M-28</a:t>
            </a:r>
          </a:p>
          <a:p>
            <a:pPr lvl="1"/>
            <a:r>
              <a:rPr lang="en-US" dirty="0"/>
              <a:t>Any discrepancies that are not resolved in time for initial settlement will be resolved during resettlement</a:t>
            </a:r>
          </a:p>
          <a:p>
            <a:r>
              <a:rPr lang="en-US" dirty="0"/>
              <a:t>Developer and/or their Designated Entity installs and reports any required real-time telemetry</a:t>
            </a:r>
          </a:p>
          <a:p>
            <a:pPr lvl="3"/>
            <a:endParaRPr lang="en-US" dirty="0"/>
          </a:p>
        </p:txBody>
      </p:sp>
    </p:spTree>
    <p:extLst>
      <p:ext uri="{BB962C8B-B14F-4D97-AF65-F5344CB8AC3E}">
        <p14:creationId xmlns:p14="http://schemas.microsoft.com/office/powerpoint/2010/main" val="25843177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a:xfrm>
            <a:off x="8534400" y="6365882"/>
            <a:ext cx="381000" cy="263518"/>
          </a:xfrm>
          <a:prstGeom prst="rect">
            <a:avLst/>
          </a:prstGeom>
        </p:spPr>
        <p:txBody>
          <a:bodyPr/>
          <a:lstStyle/>
          <a:p>
            <a:fld id="{10C7F894-2A36-495D-AB7C-1055F7AC0F9D}" type="slidenum">
              <a:rPr lang="en-US" smtClean="0"/>
              <a:pPr/>
              <a:t>26</a:t>
            </a:fld>
            <a:endParaRPr lang="en-US" dirty="0"/>
          </a:p>
        </p:txBody>
      </p:sp>
      <p:sp>
        <p:nvSpPr>
          <p:cNvPr id="2" name="Title 1"/>
          <p:cNvSpPr>
            <a:spLocks noGrp="1"/>
          </p:cNvSpPr>
          <p:nvPr>
            <p:ph type="title"/>
          </p:nvPr>
        </p:nvSpPr>
        <p:spPr>
          <a:xfrm>
            <a:off x="457200" y="76200"/>
            <a:ext cx="8229600" cy="1143000"/>
          </a:xfrm>
        </p:spPr>
        <p:txBody>
          <a:bodyPr>
            <a:normAutofit/>
          </a:bodyPr>
          <a:lstStyle/>
          <a:p>
            <a:r>
              <a:rPr lang="en-US" dirty="0"/>
              <a:t>Overview of Proposed Solution</a:t>
            </a:r>
          </a:p>
        </p:txBody>
      </p:sp>
      <p:sp>
        <p:nvSpPr>
          <p:cNvPr id="3" name="Text Placeholder 2"/>
          <p:cNvSpPr>
            <a:spLocks noGrp="1"/>
          </p:cNvSpPr>
          <p:nvPr>
            <p:ph idx="1"/>
          </p:nvPr>
        </p:nvSpPr>
        <p:spPr>
          <a:xfrm>
            <a:off x="457200" y="1401762"/>
            <a:ext cx="8229600" cy="4812688"/>
          </a:xfrm>
          <a:prstGeom prst="rect">
            <a:avLst/>
          </a:prstGeom>
        </p:spPr>
        <p:txBody>
          <a:bodyPr>
            <a:normAutofit fontScale="92500" lnSpcReduction="20000"/>
          </a:bodyPr>
          <a:lstStyle/>
          <a:p>
            <a:r>
              <a:rPr lang="en-US" dirty="0"/>
              <a:t>Host Participant installs AC RQM at or compensated to the Point of Interconnection (POI) of the facility</a:t>
            </a:r>
          </a:p>
          <a:p>
            <a:pPr lvl="1"/>
            <a:r>
              <a:rPr lang="en-US" dirty="0"/>
              <a:t>This is what is currently done for non DC-coupled facilities</a:t>
            </a:r>
          </a:p>
          <a:p>
            <a:r>
              <a:rPr lang="en-US" dirty="0"/>
              <a:t>Lead Participant(s) install DC meters for each component that meet new requirements to be specified in OP-18 (equivalent to RQM standards for AC meters)  </a:t>
            </a:r>
          </a:p>
          <a:p>
            <a:r>
              <a:rPr lang="en-US" dirty="0"/>
              <a:t>Lead Participant(s) designate a single Assigned Meter Reader (not required to be the Host Participant) for all assets</a:t>
            </a:r>
          </a:p>
          <a:p>
            <a:r>
              <a:rPr lang="en-US" dirty="0"/>
              <a:t>Assigned Meter Readers are responsible for allocating the AC RQM to each asset based on the DC meter data and reporting it for energy market settlement </a:t>
            </a:r>
          </a:p>
          <a:p>
            <a:r>
              <a:rPr lang="en-US" dirty="0"/>
              <a:t>If real-time telemetry is required, it is provided by the Designated Entity such that it represents the Asset’s impact on the POI power flow</a:t>
            </a:r>
          </a:p>
        </p:txBody>
      </p:sp>
    </p:spTree>
    <p:extLst>
      <p:ext uri="{BB962C8B-B14F-4D97-AF65-F5344CB8AC3E}">
        <p14:creationId xmlns:p14="http://schemas.microsoft.com/office/powerpoint/2010/main" val="16766762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104F16-4565-4199-B909-FE85BC626BBF}"/>
              </a:ext>
            </a:extLst>
          </p:cNvPr>
          <p:cNvSpPr>
            <a:spLocks noGrp="1"/>
          </p:cNvSpPr>
          <p:nvPr>
            <p:ph type="title"/>
          </p:nvPr>
        </p:nvSpPr>
        <p:spPr/>
        <p:txBody>
          <a:bodyPr/>
          <a:lstStyle/>
          <a:p>
            <a:r>
              <a:rPr lang="en-US" dirty="0"/>
              <a:t>Proposed Solution Details</a:t>
            </a:r>
          </a:p>
        </p:txBody>
      </p:sp>
      <p:sp>
        <p:nvSpPr>
          <p:cNvPr id="7" name="Text Placeholder 6">
            <a:extLst>
              <a:ext uri="{FF2B5EF4-FFF2-40B4-BE49-F238E27FC236}">
                <a16:creationId xmlns:a16="http://schemas.microsoft.com/office/drawing/2014/main" id="{55E17F03-3F81-4502-BB6E-ABD18AC88575}"/>
              </a:ext>
            </a:extLst>
          </p:cNvPr>
          <p:cNvSpPr>
            <a:spLocks noGrp="1"/>
          </p:cNvSpPr>
          <p:nvPr>
            <p:ph type="body" idx="1"/>
          </p:nvPr>
        </p:nvSpPr>
        <p:spPr/>
        <p:txBody>
          <a:bodyPr/>
          <a:lstStyle/>
          <a:p>
            <a:endParaRPr lang="en-US" dirty="0"/>
          </a:p>
        </p:txBody>
      </p:sp>
      <p:sp>
        <p:nvSpPr>
          <p:cNvPr id="2" name="Slide Number Placeholder 1">
            <a:extLst>
              <a:ext uri="{FF2B5EF4-FFF2-40B4-BE49-F238E27FC236}">
                <a16:creationId xmlns:a16="http://schemas.microsoft.com/office/drawing/2014/main" id="{321E6E99-FA65-46C8-A00A-08820119873C}"/>
              </a:ext>
            </a:extLst>
          </p:cNvPr>
          <p:cNvSpPr>
            <a:spLocks noGrp="1"/>
          </p:cNvSpPr>
          <p:nvPr>
            <p:ph type="sldNum" sz="quarter" idx="4294967295"/>
          </p:nvPr>
        </p:nvSpPr>
        <p:spPr>
          <a:xfrm>
            <a:off x="8763000" y="6365875"/>
            <a:ext cx="381000" cy="263525"/>
          </a:xfrm>
        </p:spPr>
        <p:txBody>
          <a:bodyPr/>
          <a:lstStyle/>
          <a:p>
            <a:fld id="{10C7F894-2A36-495D-AB7C-1055F7AC0F9D}" type="slidenum">
              <a:rPr lang="en-US" smtClean="0"/>
              <a:pPr/>
              <a:t>27</a:t>
            </a:fld>
            <a:endParaRPr lang="en-US" dirty="0"/>
          </a:p>
        </p:txBody>
      </p:sp>
    </p:spTree>
    <p:extLst>
      <p:ext uri="{BB962C8B-B14F-4D97-AF65-F5344CB8AC3E}">
        <p14:creationId xmlns:p14="http://schemas.microsoft.com/office/powerpoint/2010/main" val="23107806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28</a:t>
            </a:fld>
            <a:endParaRPr lang="en-US" dirty="0"/>
          </a:p>
        </p:txBody>
      </p:sp>
      <p:sp>
        <p:nvSpPr>
          <p:cNvPr id="3" name="Title 2"/>
          <p:cNvSpPr>
            <a:spLocks noGrp="1"/>
          </p:cNvSpPr>
          <p:nvPr>
            <p:ph type="title"/>
          </p:nvPr>
        </p:nvSpPr>
        <p:spPr/>
        <p:txBody>
          <a:bodyPr>
            <a:normAutofit/>
          </a:bodyPr>
          <a:lstStyle/>
          <a:p>
            <a:r>
              <a:rPr lang="en-US" sz="2800" dirty="0"/>
              <a:t>AC Energy Metering and Telemetry</a:t>
            </a:r>
          </a:p>
        </p:txBody>
      </p:sp>
      <p:sp>
        <p:nvSpPr>
          <p:cNvPr id="4" name="Content Placeholder 3"/>
          <p:cNvSpPr>
            <a:spLocks noGrp="1"/>
          </p:cNvSpPr>
          <p:nvPr>
            <p:ph idx="1"/>
          </p:nvPr>
        </p:nvSpPr>
        <p:spPr>
          <a:xfrm>
            <a:off x="609600" y="1447800"/>
            <a:ext cx="8229600" cy="4812688"/>
          </a:xfrm>
        </p:spPr>
        <p:txBody>
          <a:bodyPr>
            <a:normAutofit/>
          </a:bodyPr>
          <a:lstStyle/>
          <a:p>
            <a:r>
              <a:rPr lang="en-US" dirty="0"/>
              <a:t>AC RQM and any required telemetering is installed at or compensated to the POI </a:t>
            </a:r>
          </a:p>
          <a:p>
            <a:pPr lvl="1"/>
            <a:r>
              <a:rPr lang="en-US" dirty="0"/>
              <a:t>The Local Distribution Company typically installs the AC RQM as part of its interconnection work </a:t>
            </a:r>
          </a:p>
          <a:p>
            <a:pPr lvl="1"/>
            <a:r>
              <a:rPr lang="en-US" dirty="0"/>
              <a:t>The Lead Market Participant and/or its Designated Entity is responsible for any required telemetering of real time MW/MVAr</a:t>
            </a:r>
            <a:r>
              <a:rPr lang="en-US" dirty="0">
                <a:solidFill>
                  <a:srgbClr val="FF0000"/>
                </a:solidFill>
              </a:rPr>
              <a:t> </a:t>
            </a:r>
            <a:endParaRPr lang="en-US" dirty="0"/>
          </a:p>
          <a:p>
            <a:r>
              <a:rPr lang="en-US" dirty="0"/>
              <a:t>AC metering and telemetry is needed to measure the entire facility’s energy and power, which must be allocated to each Asset</a:t>
            </a:r>
          </a:p>
          <a:p>
            <a:pPr lvl="1"/>
            <a:endParaRPr lang="en-US" dirty="0"/>
          </a:p>
        </p:txBody>
      </p:sp>
    </p:spTree>
    <p:extLst>
      <p:ext uri="{BB962C8B-B14F-4D97-AF65-F5344CB8AC3E}">
        <p14:creationId xmlns:p14="http://schemas.microsoft.com/office/powerpoint/2010/main" val="5702537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534400" y="6365882"/>
            <a:ext cx="381000" cy="263518"/>
          </a:xfrm>
        </p:spPr>
        <p:txBody>
          <a:bodyPr/>
          <a:lstStyle/>
          <a:p>
            <a:fld id="{10C7F894-2A36-495D-AB7C-1055F7AC0F9D}" type="slidenum">
              <a:rPr lang="en-US" smtClean="0"/>
              <a:pPr/>
              <a:t>29</a:t>
            </a:fld>
            <a:endParaRPr lang="en-US" dirty="0"/>
          </a:p>
        </p:txBody>
      </p:sp>
      <p:sp>
        <p:nvSpPr>
          <p:cNvPr id="3" name="Title 2"/>
          <p:cNvSpPr>
            <a:spLocks noGrp="1"/>
          </p:cNvSpPr>
          <p:nvPr>
            <p:ph type="title"/>
          </p:nvPr>
        </p:nvSpPr>
        <p:spPr>
          <a:xfrm>
            <a:off x="457200" y="76200"/>
            <a:ext cx="8229600" cy="1143000"/>
          </a:xfrm>
        </p:spPr>
        <p:txBody>
          <a:bodyPr>
            <a:normAutofit/>
          </a:bodyPr>
          <a:lstStyle/>
          <a:p>
            <a:r>
              <a:rPr lang="en-US" dirty="0"/>
              <a:t>DC Energy Metering </a:t>
            </a:r>
          </a:p>
        </p:txBody>
      </p:sp>
      <p:sp>
        <p:nvSpPr>
          <p:cNvPr id="4" name="Content Placeholder 3"/>
          <p:cNvSpPr>
            <a:spLocks noGrp="1"/>
          </p:cNvSpPr>
          <p:nvPr>
            <p:ph idx="1"/>
          </p:nvPr>
        </p:nvSpPr>
        <p:spPr>
          <a:xfrm>
            <a:off x="457200" y="1401762"/>
            <a:ext cx="8229600" cy="4812688"/>
          </a:xfrm>
        </p:spPr>
        <p:txBody>
          <a:bodyPr>
            <a:normAutofit/>
          </a:bodyPr>
          <a:lstStyle/>
          <a:p>
            <a:r>
              <a:rPr lang="en-US" dirty="0"/>
              <a:t>Project Owner/Developer installs DC metering for each component </a:t>
            </a:r>
          </a:p>
          <a:p>
            <a:pPr lvl="1"/>
            <a:r>
              <a:rPr lang="en-US" dirty="0"/>
              <a:t>Separate DC meters for intermittent generator and battery</a:t>
            </a:r>
          </a:p>
          <a:p>
            <a:pPr lvl="1"/>
            <a:r>
              <a:rPr lang="en-US" dirty="0"/>
              <a:t>In the case of multiple shared inverters, this would require at least two metering points for each inverter</a:t>
            </a:r>
          </a:p>
          <a:p>
            <a:pPr lvl="1"/>
            <a:r>
              <a:rPr lang="en-US" dirty="0"/>
              <a:t>Meter requirements to be integrated into OP-18:</a:t>
            </a:r>
          </a:p>
          <a:p>
            <a:pPr lvl="2"/>
            <a:r>
              <a:rPr lang="en-US" dirty="0"/>
              <a:t>RQM equivalent accuracy and precision</a:t>
            </a:r>
          </a:p>
          <a:p>
            <a:pPr lvl="2"/>
            <a:r>
              <a:rPr lang="en-US" dirty="0"/>
              <a:t>Clocks synchronized to NIST</a:t>
            </a:r>
          </a:p>
          <a:p>
            <a:pPr lvl="2"/>
            <a:r>
              <a:rPr lang="en-US" dirty="0"/>
              <a:t>MWh consumption/generation data (5 minute or hourly intervals)</a:t>
            </a:r>
          </a:p>
          <a:p>
            <a:pPr lvl="3"/>
            <a:r>
              <a:rPr lang="en-US" dirty="0"/>
              <a:t>Daily reporting schedule per Manual M-28</a:t>
            </a:r>
          </a:p>
          <a:p>
            <a:pPr lvl="2"/>
            <a:r>
              <a:rPr lang="en-US" dirty="0"/>
              <a:t>Single Assigned Meter Reader</a:t>
            </a:r>
          </a:p>
        </p:txBody>
      </p:sp>
    </p:spTree>
    <p:extLst>
      <p:ext uri="{BB962C8B-B14F-4D97-AF65-F5344CB8AC3E}">
        <p14:creationId xmlns:p14="http://schemas.microsoft.com/office/powerpoint/2010/main" val="297143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a:xfrm>
            <a:off x="8534400" y="6365882"/>
            <a:ext cx="381000" cy="263518"/>
          </a:xfrm>
          <a:prstGeom prst="rect">
            <a:avLst/>
          </a:prstGeom>
        </p:spPr>
        <p:txBody>
          <a:bodyPr/>
          <a:lstStyle/>
          <a:p>
            <a:fld id="{10C7F894-2A36-495D-AB7C-1055F7AC0F9D}" type="slidenum">
              <a:rPr lang="en-US" smtClean="0"/>
              <a:pPr/>
              <a:t>3</a:t>
            </a:fld>
            <a:endParaRPr lang="en-US" dirty="0"/>
          </a:p>
        </p:txBody>
      </p:sp>
      <p:sp>
        <p:nvSpPr>
          <p:cNvPr id="2" name="Title 1"/>
          <p:cNvSpPr>
            <a:spLocks noGrp="1"/>
          </p:cNvSpPr>
          <p:nvPr>
            <p:ph type="title"/>
          </p:nvPr>
        </p:nvSpPr>
        <p:spPr>
          <a:xfrm>
            <a:off x="457200" y="76200"/>
            <a:ext cx="8229600" cy="1143000"/>
          </a:xfrm>
        </p:spPr>
        <p:txBody>
          <a:bodyPr>
            <a:normAutofit/>
          </a:bodyPr>
          <a:lstStyle/>
          <a:p>
            <a:r>
              <a:rPr lang="en-US" dirty="0" smtClean="0"/>
              <a:t>Summary of Prior RC Presentations</a:t>
            </a:r>
            <a:endParaRPr lang="en-US" dirty="0"/>
          </a:p>
        </p:txBody>
      </p:sp>
      <p:sp>
        <p:nvSpPr>
          <p:cNvPr id="3" name="Text Placeholder 2"/>
          <p:cNvSpPr>
            <a:spLocks noGrp="1"/>
          </p:cNvSpPr>
          <p:nvPr>
            <p:ph idx="1"/>
          </p:nvPr>
        </p:nvSpPr>
        <p:spPr>
          <a:xfrm>
            <a:off x="476250" y="1295400"/>
            <a:ext cx="8229600" cy="4812688"/>
          </a:xfrm>
          <a:prstGeom prst="rect">
            <a:avLst/>
          </a:prstGeom>
        </p:spPr>
        <p:txBody>
          <a:bodyPr>
            <a:normAutofit/>
          </a:bodyPr>
          <a:lstStyle/>
          <a:p>
            <a:r>
              <a:rPr lang="en-US" dirty="0" smtClean="0"/>
              <a:t>On April 27</a:t>
            </a:r>
            <a:r>
              <a:rPr lang="en-US" baseline="30000" dirty="0" smtClean="0"/>
              <a:t>th</a:t>
            </a:r>
            <a:r>
              <a:rPr lang="en-US" dirty="0" smtClean="0"/>
              <a:t>, we described the DC metering issue along with an overview of the proposed solution</a:t>
            </a:r>
          </a:p>
          <a:p>
            <a:pPr lvl="1"/>
            <a:r>
              <a:rPr lang="en-US" dirty="0" smtClean="0"/>
              <a:t>Material from that meeting is included as Appendix 2 and 3</a:t>
            </a:r>
          </a:p>
          <a:p>
            <a:r>
              <a:rPr lang="en-US" dirty="0" smtClean="0"/>
              <a:t>On May 19</a:t>
            </a:r>
            <a:r>
              <a:rPr lang="en-US" baseline="30000" dirty="0" smtClean="0"/>
              <a:t>th</a:t>
            </a:r>
            <a:endParaRPr lang="en-US" dirty="0" smtClean="0"/>
          </a:p>
          <a:p>
            <a:pPr lvl="1"/>
            <a:r>
              <a:rPr lang="en-US" dirty="0" smtClean="0"/>
              <a:t>We went through the OP-18 redlines for DC Metering, and also discussed the changes to OP-18 Appendices C and D related to DC Metering</a:t>
            </a:r>
          </a:p>
          <a:p>
            <a:pPr lvl="1"/>
            <a:r>
              <a:rPr lang="en-US" dirty="0" smtClean="0"/>
              <a:t>We described the ministerial changes to OP-18 unrelated to DC metering</a:t>
            </a:r>
          </a:p>
          <a:p>
            <a:pPr lvl="1"/>
            <a:r>
              <a:rPr lang="en-US" dirty="0" smtClean="0"/>
              <a:t>We discussed feedback received from Participants</a:t>
            </a:r>
          </a:p>
          <a:p>
            <a:pPr lvl="1"/>
            <a:r>
              <a:rPr lang="en-US" dirty="0" smtClean="0"/>
              <a:t>Material from that meeting is included as Appendix 1</a:t>
            </a:r>
          </a:p>
        </p:txBody>
      </p:sp>
    </p:spTree>
    <p:extLst>
      <p:ext uri="{BB962C8B-B14F-4D97-AF65-F5344CB8AC3E}">
        <p14:creationId xmlns:p14="http://schemas.microsoft.com/office/powerpoint/2010/main" val="33657483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534400" y="6365882"/>
            <a:ext cx="381000" cy="263518"/>
          </a:xfrm>
        </p:spPr>
        <p:txBody>
          <a:bodyPr/>
          <a:lstStyle/>
          <a:p>
            <a:fld id="{10C7F894-2A36-495D-AB7C-1055F7AC0F9D}" type="slidenum">
              <a:rPr lang="en-US" smtClean="0"/>
              <a:pPr/>
              <a:t>30</a:t>
            </a:fld>
            <a:endParaRPr lang="en-US" dirty="0"/>
          </a:p>
        </p:txBody>
      </p:sp>
      <p:sp>
        <p:nvSpPr>
          <p:cNvPr id="3" name="Title 2"/>
          <p:cNvSpPr>
            <a:spLocks noGrp="1"/>
          </p:cNvSpPr>
          <p:nvPr>
            <p:ph type="title"/>
          </p:nvPr>
        </p:nvSpPr>
        <p:spPr>
          <a:xfrm>
            <a:off x="457200" y="76200"/>
            <a:ext cx="8229600" cy="1143000"/>
          </a:xfrm>
        </p:spPr>
        <p:txBody>
          <a:bodyPr>
            <a:normAutofit/>
          </a:bodyPr>
          <a:lstStyle/>
          <a:p>
            <a:r>
              <a:rPr lang="en-US" dirty="0"/>
              <a:t>Real-Time Telemetry</a:t>
            </a:r>
          </a:p>
        </p:txBody>
      </p:sp>
      <p:sp>
        <p:nvSpPr>
          <p:cNvPr id="4" name="Content Placeholder 3"/>
          <p:cNvSpPr>
            <a:spLocks noGrp="1"/>
          </p:cNvSpPr>
          <p:nvPr>
            <p:ph idx="1"/>
          </p:nvPr>
        </p:nvSpPr>
        <p:spPr>
          <a:xfrm>
            <a:off x="457200" y="1401762"/>
            <a:ext cx="8229600" cy="4812688"/>
          </a:xfrm>
        </p:spPr>
        <p:txBody>
          <a:bodyPr>
            <a:normAutofit/>
          </a:bodyPr>
          <a:lstStyle/>
          <a:p>
            <a:r>
              <a:rPr lang="en-US" dirty="0"/>
              <a:t>Real-time telemetry is required for all assets (including DC-coupled assets) other than those at facilities that are capable of &lt; 5 MW that elect Settlement Only treatment</a:t>
            </a:r>
          </a:p>
          <a:p>
            <a:pPr lvl="1"/>
            <a:r>
              <a:rPr lang="en-US" dirty="0"/>
              <a:t>5 MW threshold is for maximum capability at the POI for all assets</a:t>
            </a:r>
          </a:p>
          <a:p>
            <a:pPr lvl="1"/>
            <a:r>
              <a:rPr lang="en-US" dirty="0"/>
              <a:t>4 second updates of instantaneous power for AGC (regulation), 10 second otherwise</a:t>
            </a:r>
          </a:p>
          <a:p>
            <a:r>
              <a:rPr lang="en-US" dirty="0"/>
              <a:t>Any required Asset telemetry values must be allocated from the AC telemetry (located at or compensated to the POI) using each asset’s DC telemetry as the allocator</a:t>
            </a:r>
          </a:p>
          <a:p>
            <a:pPr lvl="1"/>
            <a:r>
              <a:rPr lang="en-US" dirty="0"/>
              <a:t>MW, MVAr, AC Voltage, AVR status</a:t>
            </a:r>
          </a:p>
          <a:p>
            <a:r>
              <a:rPr lang="en-US" dirty="0"/>
              <a:t>Lead Participant and their Designated Entity are responsible for all required telemetry</a:t>
            </a:r>
          </a:p>
        </p:txBody>
      </p:sp>
    </p:spTree>
    <p:extLst>
      <p:ext uri="{BB962C8B-B14F-4D97-AF65-F5344CB8AC3E}">
        <p14:creationId xmlns:p14="http://schemas.microsoft.com/office/powerpoint/2010/main" val="118726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31</a:t>
            </a:fld>
            <a:endParaRPr lang="en-US" dirty="0"/>
          </a:p>
        </p:txBody>
      </p:sp>
      <p:sp>
        <p:nvSpPr>
          <p:cNvPr id="3" name="Title 2"/>
          <p:cNvSpPr>
            <a:spLocks noGrp="1"/>
          </p:cNvSpPr>
          <p:nvPr>
            <p:ph type="title"/>
          </p:nvPr>
        </p:nvSpPr>
        <p:spPr/>
        <p:txBody>
          <a:bodyPr>
            <a:normAutofit/>
          </a:bodyPr>
          <a:lstStyle/>
          <a:p>
            <a:r>
              <a:rPr lang="en-US" sz="2800" dirty="0"/>
              <a:t>DC Metering and Telemetry Requirements</a:t>
            </a:r>
          </a:p>
        </p:txBody>
      </p:sp>
      <p:sp>
        <p:nvSpPr>
          <p:cNvPr id="4" name="Content Placeholder 3"/>
          <p:cNvSpPr>
            <a:spLocks noGrp="1"/>
          </p:cNvSpPr>
          <p:nvPr>
            <p:ph idx="1"/>
          </p:nvPr>
        </p:nvSpPr>
        <p:spPr>
          <a:xfrm>
            <a:off x="457200" y="1295400"/>
            <a:ext cx="8229600" cy="4336261"/>
          </a:xfrm>
        </p:spPr>
        <p:txBody>
          <a:bodyPr>
            <a:normAutofit lnSpcReduction="10000"/>
          </a:bodyPr>
          <a:lstStyle/>
          <a:p>
            <a:r>
              <a:rPr lang="en-US" dirty="0"/>
              <a:t>ANSI standards for RQM are not applicable to DC equipment</a:t>
            </a:r>
          </a:p>
          <a:p>
            <a:pPr lvl="1"/>
            <a:r>
              <a:rPr lang="en-US" dirty="0"/>
              <a:t>DC metering will be required to meet the same (or higher) accuracy and precision as ANSI C12</a:t>
            </a:r>
          </a:p>
          <a:p>
            <a:pPr lvl="1"/>
            <a:r>
              <a:rPr lang="en-US" dirty="0"/>
              <a:t>Documentation of this will be required</a:t>
            </a:r>
          </a:p>
          <a:p>
            <a:r>
              <a:rPr lang="en-US" dirty="0"/>
              <a:t>Telemetry component tests for devices at voltages below 69 kV are 4.5% of the largest fiducial kW value and +/- 3% for voltages is acceptable to ISO Operations</a:t>
            </a:r>
          </a:p>
          <a:p>
            <a:r>
              <a:rPr lang="en-US" dirty="0"/>
              <a:t>Equivalent accuracy ratings for sensors and meters as OP-18 Appendix C</a:t>
            </a:r>
          </a:p>
          <a:p>
            <a:pPr lvl="1"/>
            <a:r>
              <a:rPr lang="en-US" dirty="0"/>
              <a:t>Overall system accuracy of 1% of Fiducial Value</a:t>
            </a:r>
          </a:p>
          <a:p>
            <a:r>
              <a:rPr lang="en-US" dirty="0"/>
              <a:t>All communications equipment must comply with OP-18 Section VIII</a:t>
            </a:r>
          </a:p>
          <a:p>
            <a:endParaRPr lang="en-US" dirty="0"/>
          </a:p>
        </p:txBody>
      </p:sp>
    </p:spTree>
    <p:extLst>
      <p:ext uri="{BB962C8B-B14F-4D97-AF65-F5344CB8AC3E}">
        <p14:creationId xmlns:p14="http://schemas.microsoft.com/office/powerpoint/2010/main" val="37310634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32</a:t>
            </a:fld>
            <a:endParaRPr lang="en-US" dirty="0"/>
          </a:p>
        </p:txBody>
      </p:sp>
      <p:sp>
        <p:nvSpPr>
          <p:cNvPr id="3" name="Title 2"/>
          <p:cNvSpPr>
            <a:spLocks noGrp="1"/>
          </p:cNvSpPr>
          <p:nvPr>
            <p:ph type="title"/>
          </p:nvPr>
        </p:nvSpPr>
        <p:spPr/>
        <p:txBody>
          <a:bodyPr>
            <a:normAutofit/>
          </a:bodyPr>
          <a:lstStyle/>
          <a:p>
            <a:r>
              <a:rPr lang="en-US" sz="2800" dirty="0"/>
              <a:t>DC Meter Testing Requirements </a:t>
            </a:r>
          </a:p>
        </p:txBody>
      </p:sp>
      <p:sp>
        <p:nvSpPr>
          <p:cNvPr id="4" name="Content Placeholder 3"/>
          <p:cNvSpPr>
            <a:spLocks noGrp="1"/>
          </p:cNvSpPr>
          <p:nvPr>
            <p:ph idx="1"/>
          </p:nvPr>
        </p:nvSpPr>
        <p:spPr/>
        <p:txBody>
          <a:bodyPr>
            <a:normAutofit/>
          </a:bodyPr>
          <a:lstStyle/>
          <a:p>
            <a:r>
              <a:rPr lang="en-US" dirty="0"/>
              <a:t>Equivalent to similar AC testing requirements (See OP-18 Section IX)</a:t>
            </a:r>
          </a:p>
          <a:p>
            <a:r>
              <a:rPr lang="en-US" dirty="0"/>
              <a:t>Testing devices traceable to NIST</a:t>
            </a:r>
          </a:p>
          <a:p>
            <a:pPr lvl="0"/>
            <a:r>
              <a:rPr lang="en-US" dirty="0"/>
              <a:t>The test points for the meter shall be as follows:</a:t>
            </a:r>
          </a:p>
          <a:p>
            <a:pPr lvl="1"/>
            <a:r>
              <a:rPr lang="en-US" dirty="0"/>
              <a:t>Full load test amperes, nominal voltage</a:t>
            </a:r>
          </a:p>
          <a:p>
            <a:pPr lvl="1"/>
            <a:r>
              <a:rPr lang="en-US" dirty="0"/>
              <a:t>Full load test amperes, 50% nominal voltage</a:t>
            </a:r>
          </a:p>
          <a:p>
            <a:pPr lvl="1"/>
            <a:r>
              <a:rPr lang="en-US" dirty="0"/>
              <a:t>50% of full load test amperes, full load voltage</a:t>
            </a:r>
          </a:p>
          <a:p>
            <a:pPr lvl="1"/>
            <a:r>
              <a:rPr lang="en-US" dirty="0"/>
              <a:t>50% of full load test amperes, 50% nominal voltage</a:t>
            </a:r>
          </a:p>
          <a:p>
            <a:r>
              <a:rPr lang="en-US" dirty="0"/>
              <a:t>Current requirements for calibration of digital telemetry are changing from 4 to 6 years, which would also apply to DC metering </a:t>
            </a:r>
          </a:p>
          <a:p>
            <a:endParaRPr lang="en-US" dirty="0"/>
          </a:p>
        </p:txBody>
      </p:sp>
    </p:spTree>
    <p:extLst>
      <p:ext uri="{BB962C8B-B14F-4D97-AF65-F5344CB8AC3E}">
        <p14:creationId xmlns:p14="http://schemas.microsoft.com/office/powerpoint/2010/main" val="3766995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534400" y="6365882"/>
            <a:ext cx="381000" cy="263518"/>
          </a:xfrm>
        </p:spPr>
        <p:txBody>
          <a:bodyPr/>
          <a:lstStyle/>
          <a:p>
            <a:fld id="{10C7F894-2A36-495D-AB7C-1055F7AC0F9D}" type="slidenum">
              <a:rPr lang="en-US" smtClean="0"/>
              <a:pPr/>
              <a:t>33</a:t>
            </a:fld>
            <a:endParaRPr lang="en-US" dirty="0"/>
          </a:p>
        </p:txBody>
      </p:sp>
      <p:sp>
        <p:nvSpPr>
          <p:cNvPr id="3" name="Title 2"/>
          <p:cNvSpPr>
            <a:spLocks noGrp="1"/>
          </p:cNvSpPr>
          <p:nvPr>
            <p:ph type="title"/>
          </p:nvPr>
        </p:nvSpPr>
        <p:spPr>
          <a:xfrm>
            <a:off x="457200" y="76200"/>
            <a:ext cx="8229600" cy="1143000"/>
          </a:xfrm>
        </p:spPr>
        <p:txBody>
          <a:bodyPr>
            <a:normAutofit/>
          </a:bodyPr>
          <a:lstStyle/>
          <a:p>
            <a:r>
              <a:rPr lang="en-US" dirty="0"/>
              <a:t>Energy Market Settlement Process</a:t>
            </a:r>
          </a:p>
        </p:txBody>
      </p:sp>
      <p:sp>
        <p:nvSpPr>
          <p:cNvPr id="4" name="Content Placeholder 3"/>
          <p:cNvSpPr>
            <a:spLocks noGrp="1"/>
          </p:cNvSpPr>
          <p:nvPr>
            <p:ph idx="1"/>
          </p:nvPr>
        </p:nvSpPr>
        <p:spPr>
          <a:xfrm>
            <a:off x="457200" y="1401762"/>
            <a:ext cx="8229600" cy="4812688"/>
          </a:xfrm>
        </p:spPr>
        <p:txBody>
          <a:bodyPr>
            <a:normAutofit/>
          </a:bodyPr>
          <a:lstStyle/>
          <a:p>
            <a:r>
              <a:rPr lang="en-US" dirty="0"/>
              <a:t>Assigned Meter Reader designated by Lead Market Participant</a:t>
            </a:r>
          </a:p>
          <a:p>
            <a:pPr lvl="1"/>
            <a:r>
              <a:rPr lang="en-US" dirty="0"/>
              <a:t>Assigned Meter Reader will need to be the same for all DC-Coupled assets at a facility </a:t>
            </a:r>
          </a:p>
          <a:p>
            <a:pPr lvl="1"/>
            <a:r>
              <a:rPr lang="en-US" dirty="0"/>
              <a:t>Potential Daily Process:</a:t>
            </a:r>
          </a:p>
          <a:p>
            <a:pPr lvl="2"/>
            <a:r>
              <a:rPr lang="en-US" dirty="0"/>
              <a:t>Assigned Meter Reader accesses AC RQM interval data as well as DC interval data for each Asset</a:t>
            </a:r>
          </a:p>
          <a:p>
            <a:pPr lvl="2"/>
            <a:r>
              <a:rPr lang="en-US" dirty="0"/>
              <a:t>Assigned Meter Reader allocates AC RQM data to each asset based on DC meter data </a:t>
            </a:r>
          </a:p>
          <a:p>
            <a:pPr lvl="2"/>
            <a:r>
              <a:rPr lang="en-US" dirty="0"/>
              <a:t>Assigned Meter Reader shares allocations with Host Participant by 0800 on first business day after Operating Day (or mutually agreed to time) [M-28 5.3(b)]</a:t>
            </a:r>
          </a:p>
          <a:p>
            <a:pPr lvl="2"/>
            <a:r>
              <a:rPr lang="en-US" dirty="0"/>
              <a:t>Assigned Meter Reader must ensure that the Host Participant is in agreement prior to reporting the data to ISO-NE [M-28 5.3(c)]</a:t>
            </a:r>
          </a:p>
          <a:p>
            <a:pPr lvl="2"/>
            <a:r>
              <a:rPr lang="en-US" dirty="0"/>
              <a:t>Assigned Meter Reader reports interval data for each Asset to ISO-NE by 1300 on second business day after the Operating Day [M-28 5.3(d)]</a:t>
            </a:r>
          </a:p>
          <a:p>
            <a:pPr lvl="2"/>
            <a:r>
              <a:rPr lang="en-US" dirty="0"/>
              <a:t>Any corrections must follow the data reconciliation process (M-28 6.1)</a:t>
            </a:r>
          </a:p>
          <a:p>
            <a:pPr lvl="1"/>
            <a:endParaRPr lang="en-US" dirty="0"/>
          </a:p>
        </p:txBody>
      </p:sp>
    </p:spTree>
    <p:extLst>
      <p:ext uri="{BB962C8B-B14F-4D97-AF65-F5344CB8AC3E}">
        <p14:creationId xmlns:p14="http://schemas.microsoft.com/office/powerpoint/2010/main" val="23067990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a:t>
            </a:r>
            <a:r>
              <a:rPr lang="en-US" dirty="0" smtClean="0"/>
              <a:t>3</a:t>
            </a:r>
            <a:endParaRPr lang="en-US" dirty="0"/>
          </a:p>
        </p:txBody>
      </p:sp>
      <p:sp>
        <p:nvSpPr>
          <p:cNvPr id="3" name="Text Placeholder 2"/>
          <p:cNvSpPr>
            <a:spLocks noGrp="1"/>
          </p:cNvSpPr>
          <p:nvPr>
            <p:ph type="body" idx="1"/>
          </p:nvPr>
        </p:nvSpPr>
        <p:spPr/>
        <p:txBody>
          <a:bodyPr/>
          <a:lstStyle/>
          <a:p>
            <a:r>
              <a:rPr lang="en-US" dirty="0"/>
              <a:t>Examples of allocation of losses and loads between AC and DC metering points</a:t>
            </a:r>
          </a:p>
        </p:txBody>
      </p:sp>
    </p:spTree>
    <p:extLst>
      <p:ext uri="{BB962C8B-B14F-4D97-AF65-F5344CB8AC3E}">
        <p14:creationId xmlns:p14="http://schemas.microsoft.com/office/powerpoint/2010/main" val="2142773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534400" y="6365882"/>
            <a:ext cx="381000" cy="263518"/>
          </a:xfrm>
        </p:spPr>
        <p:txBody>
          <a:bodyPr/>
          <a:lstStyle/>
          <a:p>
            <a:fld id="{10C7F894-2A36-495D-AB7C-1055F7AC0F9D}" type="slidenum">
              <a:rPr lang="en-US" smtClean="0"/>
              <a:pPr/>
              <a:t>35</a:t>
            </a:fld>
            <a:endParaRPr lang="en-US" dirty="0"/>
          </a:p>
        </p:txBody>
      </p:sp>
      <p:sp>
        <p:nvSpPr>
          <p:cNvPr id="3" name="Title 2"/>
          <p:cNvSpPr>
            <a:spLocks noGrp="1"/>
          </p:cNvSpPr>
          <p:nvPr>
            <p:ph type="title"/>
          </p:nvPr>
        </p:nvSpPr>
        <p:spPr>
          <a:xfrm>
            <a:off x="457200" y="76200"/>
            <a:ext cx="8229600" cy="1143000"/>
          </a:xfrm>
        </p:spPr>
        <p:txBody>
          <a:bodyPr>
            <a:normAutofit/>
          </a:bodyPr>
          <a:lstStyle/>
          <a:p>
            <a:r>
              <a:rPr lang="en-US" dirty="0"/>
              <a:t>Allocation Examples</a:t>
            </a:r>
          </a:p>
        </p:txBody>
      </p:sp>
      <p:sp>
        <p:nvSpPr>
          <p:cNvPr id="4" name="Content Placeholder 3"/>
          <p:cNvSpPr>
            <a:spLocks noGrp="1"/>
          </p:cNvSpPr>
          <p:nvPr>
            <p:ph idx="1"/>
          </p:nvPr>
        </p:nvSpPr>
        <p:spPr>
          <a:xfrm>
            <a:off x="457200" y="1401762"/>
            <a:ext cx="8229600" cy="4812688"/>
          </a:xfrm>
        </p:spPr>
        <p:txBody>
          <a:bodyPr>
            <a:normAutofit lnSpcReduction="10000"/>
          </a:bodyPr>
          <a:lstStyle/>
          <a:p>
            <a:r>
              <a:rPr lang="en-US" dirty="0"/>
              <a:t>These examples show how any load and/or losses between the AC POI metering and the DC metering points can be allocated to each asset</a:t>
            </a:r>
          </a:p>
          <a:p>
            <a:r>
              <a:rPr lang="en-US" dirty="0"/>
              <a:t>For these examples: </a:t>
            </a:r>
          </a:p>
          <a:p>
            <a:pPr lvl="1"/>
            <a:r>
              <a:rPr lang="en-US" dirty="0"/>
              <a:t>We assume one PV asset and one Continuous Storage Facility, see one line diagram on next slide</a:t>
            </a:r>
          </a:p>
          <a:p>
            <a:pPr lvl="1"/>
            <a:r>
              <a:rPr lang="en-US" dirty="0"/>
              <a:t>We assume there is no separately metered station service load</a:t>
            </a:r>
          </a:p>
          <a:p>
            <a:pPr lvl="1"/>
            <a:r>
              <a:rPr lang="en-US" dirty="0"/>
              <a:t>The Continuous Storage Facility will be discussed as a single asset for simplicity</a:t>
            </a:r>
          </a:p>
          <a:p>
            <a:r>
              <a:rPr lang="en-US" dirty="0"/>
              <a:t>Arrows indicate the direction of positive power flow</a:t>
            </a:r>
          </a:p>
          <a:p>
            <a:r>
              <a:rPr lang="en-US" dirty="0"/>
              <a:t>Allocation formulas are for illustrative purposes</a:t>
            </a:r>
            <a:endParaRPr lang="en-US" strike="sngStrike" dirty="0"/>
          </a:p>
          <a:p>
            <a:pPr lvl="1"/>
            <a:r>
              <a:rPr lang="en-US" dirty="0"/>
              <a:t>Other allocation methodologies may be appropriate depending on the specific facility</a:t>
            </a:r>
          </a:p>
          <a:p>
            <a:endParaRPr lang="en-US" dirty="0"/>
          </a:p>
        </p:txBody>
      </p:sp>
    </p:spTree>
    <p:extLst>
      <p:ext uri="{BB962C8B-B14F-4D97-AF65-F5344CB8AC3E}">
        <p14:creationId xmlns:p14="http://schemas.microsoft.com/office/powerpoint/2010/main" val="37483814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49D2A50F-162F-400B-BEC5-439AA5FEAAE4}"/>
              </a:ext>
            </a:extLst>
          </p:cNvPr>
          <p:cNvSpPr>
            <a:spLocks noGrp="1"/>
          </p:cNvSpPr>
          <p:nvPr>
            <p:ph type="title"/>
          </p:nvPr>
        </p:nvSpPr>
        <p:spPr/>
        <p:txBody>
          <a:bodyPr/>
          <a:lstStyle/>
          <a:p>
            <a:r>
              <a:rPr lang="en-US" dirty="0"/>
              <a:t>DC-Coupled Facility Registered as Two Assets</a:t>
            </a:r>
            <a:br>
              <a:rPr lang="en-US" dirty="0"/>
            </a:br>
            <a:endParaRPr lang="en-US" dirty="0"/>
          </a:p>
        </p:txBody>
      </p:sp>
      <p:sp>
        <p:nvSpPr>
          <p:cNvPr id="2" name="Slide Number Placeholder 1"/>
          <p:cNvSpPr>
            <a:spLocks noGrp="1"/>
          </p:cNvSpPr>
          <p:nvPr>
            <p:ph type="sldNum" sz="quarter" idx="10"/>
          </p:nvPr>
        </p:nvSpPr>
        <p:spPr/>
        <p:txBody>
          <a:bodyPr/>
          <a:lstStyle/>
          <a:p>
            <a:fld id="{10C7F894-2A36-495D-AB7C-1055F7AC0F9D}" type="slidenum">
              <a:rPr lang="en-US" smtClean="0"/>
              <a:pPr/>
              <a:t>36</a:t>
            </a:fld>
            <a:endParaRPr lang="en-US" dirty="0"/>
          </a:p>
        </p:txBody>
      </p:sp>
      <p:cxnSp>
        <p:nvCxnSpPr>
          <p:cNvPr id="6" name="Straight Connector 5"/>
          <p:cNvCxnSpPr>
            <a:cxnSpLocks/>
          </p:cNvCxnSpPr>
          <p:nvPr/>
        </p:nvCxnSpPr>
        <p:spPr>
          <a:xfrm>
            <a:off x="2723840" y="1711476"/>
            <a:ext cx="2971800" cy="0"/>
          </a:xfrm>
          <a:prstGeom prst="line">
            <a:avLst/>
          </a:prstGeom>
          <a:ln w="254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nvCxnSpPr>
        <p:spPr>
          <a:xfrm>
            <a:off x="4247840" y="1711476"/>
            <a:ext cx="0" cy="1894512"/>
          </a:xfrm>
          <a:prstGeom prst="line">
            <a:avLst/>
          </a:prstGeom>
          <a:ln>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2"/>
          <a:stretch>
            <a:fillRect/>
          </a:stretch>
        </p:blipFill>
        <p:spPr>
          <a:xfrm>
            <a:off x="4019241" y="3017918"/>
            <a:ext cx="477653" cy="359470"/>
          </a:xfrm>
          <a:prstGeom prst="rect">
            <a:avLst/>
          </a:prstGeom>
        </p:spPr>
      </p:pic>
      <p:pic>
        <p:nvPicPr>
          <p:cNvPr id="29" name="Picture 28"/>
          <p:cNvPicPr>
            <a:picLocks noChangeAspect="1"/>
          </p:cNvPicPr>
          <p:nvPr/>
        </p:nvPicPr>
        <p:blipFill>
          <a:blip r:embed="rId3"/>
          <a:stretch>
            <a:fillRect/>
          </a:stretch>
        </p:blipFill>
        <p:spPr>
          <a:xfrm>
            <a:off x="2571440" y="3377389"/>
            <a:ext cx="3429000" cy="1674409"/>
          </a:xfrm>
          <a:prstGeom prst="rect">
            <a:avLst/>
          </a:prstGeom>
        </p:spPr>
      </p:pic>
      <p:sp>
        <p:nvSpPr>
          <p:cNvPr id="38" name="Rectangle 37"/>
          <p:cNvSpPr/>
          <p:nvPr/>
        </p:nvSpPr>
        <p:spPr>
          <a:xfrm>
            <a:off x="4171640" y="2005788"/>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p:cNvCxnSpPr>
            <a:cxnSpLocks/>
          </p:cNvCxnSpPr>
          <p:nvPr/>
        </p:nvCxnSpPr>
        <p:spPr>
          <a:xfrm flipV="1">
            <a:off x="4095440" y="2005788"/>
            <a:ext cx="0" cy="152400"/>
          </a:xfrm>
          <a:prstGeom prst="straightConnector1">
            <a:avLst/>
          </a:prstGeom>
          <a:ln>
            <a:solidFill>
              <a:srgbClr val="000000"/>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cxnSpLocks/>
          </p:cNvCxnSpPr>
          <p:nvPr/>
        </p:nvCxnSpPr>
        <p:spPr>
          <a:xfrm flipV="1">
            <a:off x="4095440" y="2658216"/>
            <a:ext cx="0" cy="152400"/>
          </a:xfrm>
          <a:prstGeom prst="straightConnector1">
            <a:avLst/>
          </a:prstGeom>
          <a:ln>
            <a:solidFill>
              <a:srgbClr val="000000"/>
            </a:solidFill>
            <a:tailEnd type="triangle" w="med" len="sm"/>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C13FAB62-ADEC-42AC-A7F7-FFEA4004A6BE}"/>
              </a:ext>
            </a:extLst>
          </p:cNvPr>
          <p:cNvSpPr txBox="1"/>
          <p:nvPr/>
        </p:nvSpPr>
        <p:spPr>
          <a:xfrm>
            <a:off x="1066800" y="1947113"/>
            <a:ext cx="3142941" cy="276999"/>
          </a:xfrm>
          <a:prstGeom prst="rect">
            <a:avLst/>
          </a:prstGeom>
          <a:noFill/>
        </p:spPr>
        <p:txBody>
          <a:bodyPr wrap="square" rtlCol="0">
            <a:spAutoFit/>
          </a:bodyPr>
          <a:lstStyle/>
          <a:p>
            <a:r>
              <a:rPr lang="en-US" sz="1200" dirty="0">
                <a:solidFill>
                  <a:schemeClr val="tx2">
                    <a:lumMod val="75000"/>
                  </a:schemeClr>
                </a:solidFill>
              </a:rPr>
              <a:t>AC ‘revenue quality’ interval metering (</a:t>
            </a:r>
            <a:r>
              <a:rPr lang="en-US" sz="1200" dirty="0" err="1">
                <a:solidFill>
                  <a:schemeClr val="tx2">
                    <a:lumMod val="75000"/>
                  </a:schemeClr>
                </a:solidFill>
              </a:rPr>
              <a:t>Net</a:t>
            </a:r>
            <a:r>
              <a:rPr lang="en-US" sz="1200" baseline="-25000" dirty="0" err="1">
                <a:solidFill>
                  <a:schemeClr val="tx2">
                    <a:lumMod val="75000"/>
                  </a:schemeClr>
                </a:solidFill>
              </a:rPr>
              <a:t>POI</a:t>
            </a:r>
            <a:r>
              <a:rPr lang="en-US" sz="1200" dirty="0">
                <a:solidFill>
                  <a:schemeClr val="tx2">
                    <a:lumMod val="75000"/>
                  </a:schemeClr>
                </a:solidFill>
              </a:rPr>
              <a:t>) </a:t>
            </a:r>
          </a:p>
        </p:txBody>
      </p:sp>
      <p:sp>
        <p:nvSpPr>
          <p:cNvPr id="4" name="Rectangle 3">
            <a:extLst>
              <a:ext uri="{FF2B5EF4-FFF2-40B4-BE49-F238E27FC236}">
                <a16:creationId xmlns:a16="http://schemas.microsoft.com/office/drawing/2014/main" id="{4FF2D852-3E3B-409B-B199-BCDCB62F37A9}"/>
              </a:ext>
            </a:extLst>
          </p:cNvPr>
          <p:cNvSpPr/>
          <p:nvPr/>
        </p:nvSpPr>
        <p:spPr>
          <a:xfrm>
            <a:off x="1340582" y="2505917"/>
            <a:ext cx="2683775" cy="461665"/>
          </a:xfrm>
          <a:prstGeom prst="rect">
            <a:avLst/>
          </a:prstGeom>
        </p:spPr>
        <p:txBody>
          <a:bodyPr wrap="square">
            <a:spAutoFit/>
          </a:bodyPr>
          <a:lstStyle/>
          <a:p>
            <a:r>
              <a:rPr lang="en-US" sz="1200" dirty="0">
                <a:solidFill>
                  <a:schemeClr val="tx2">
                    <a:lumMod val="75000"/>
                  </a:schemeClr>
                </a:solidFill>
              </a:rPr>
              <a:t>Any required real-time telemetry (</a:t>
            </a:r>
            <a:r>
              <a:rPr lang="en-US" sz="1200" dirty="0" err="1">
                <a:solidFill>
                  <a:schemeClr val="tx2">
                    <a:lumMod val="75000"/>
                  </a:schemeClr>
                </a:solidFill>
              </a:rPr>
              <a:t>Net</a:t>
            </a:r>
            <a:r>
              <a:rPr lang="en-US" sz="1200" baseline="-25000" dirty="0" err="1">
                <a:solidFill>
                  <a:schemeClr val="tx2">
                    <a:lumMod val="75000"/>
                  </a:schemeClr>
                </a:solidFill>
              </a:rPr>
              <a:t>hs</a:t>
            </a:r>
            <a:r>
              <a:rPr lang="en-US" sz="1200" dirty="0">
                <a:solidFill>
                  <a:schemeClr val="tx2">
                    <a:lumMod val="75000"/>
                  </a:schemeClr>
                </a:solidFill>
              </a:rPr>
              <a:t>) must represent each asset at the POI </a:t>
            </a:r>
          </a:p>
        </p:txBody>
      </p:sp>
      <p:sp>
        <p:nvSpPr>
          <p:cNvPr id="7" name="Rectangle 6">
            <a:extLst>
              <a:ext uri="{FF2B5EF4-FFF2-40B4-BE49-F238E27FC236}">
                <a16:creationId xmlns:a16="http://schemas.microsoft.com/office/drawing/2014/main" id="{7D23D683-8CB9-4FC1-8F2B-3FA601383B1F}"/>
              </a:ext>
            </a:extLst>
          </p:cNvPr>
          <p:cNvSpPr/>
          <p:nvPr/>
        </p:nvSpPr>
        <p:spPr>
          <a:xfrm>
            <a:off x="4400241" y="1949200"/>
            <a:ext cx="2049087" cy="276999"/>
          </a:xfrm>
          <a:prstGeom prst="rect">
            <a:avLst/>
          </a:prstGeom>
        </p:spPr>
        <p:txBody>
          <a:bodyPr wrap="square">
            <a:spAutoFit/>
          </a:bodyPr>
          <a:lstStyle/>
          <a:p>
            <a:pPr lvl="0"/>
            <a:r>
              <a:rPr lang="en-US" sz="1200" dirty="0">
                <a:solidFill>
                  <a:srgbClr val="62777F"/>
                </a:solidFill>
              </a:rPr>
              <a:t>Point of Interconnection (POI)</a:t>
            </a:r>
          </a:p>
        </p:txBody>
      </p:sp>
      <p:sp>
        <p:nvSpPr>
          <p:cNvPr id="10" name="Rectangle 9">
            <a:extLst>
              <a:ext uri="{FF2B5EF4-FFF2-40B4-BE49-F238E27FC236}">
                <a16:creationId xmlns:a16="http://schemas.microsoft.com/office/drawing/2014/main" id="{47D12E04-6FE6-4E3D-958A-9A3881BD2607}"/>
              </a:ext>
            </a:extLst>
          </p:cNvPr>
          <p:cNvSpPr/>
          <p:nvPr/>
        </p:nvSpPr>
        <p:spPr>
          <a:xfrm>
            <a:off x="5848041" y="3910789"/>
            <a:ext cx="2113139" cy="461665"/>
          </a:xfrm>
          <a:prstGeom prst="rect">
            <a:avLst/>
          </a:prstGeom>
        </p:spPr>
        <p:txBody>
          <a:bodyPr wrap="square">
            <a:spAutoFit/>
          </a:bodyPr>
          <a:lstStyle/>
          <a:p>
            <a:r>
              <a:rPr lang="en-US" sz="1200" dirty="0">
                <a:solidFill>
                  <a:schemeClr val="tx2">
                    <a:lumMod val="75000"/>
                  </a:schemeClr>
                </a:solidFill>
              </a:rPr>
              <a:t>Note power flow at POI and A2 may be positive or negative.</a:t>
            </a:r>
            <a:endParaRPr lang="en-US" dirty="0">
              <a:solidFill>
                <a:schemeClr val="tx2">
                  <a:lumMod val="75000"/>
                </a:schemeClr>
              </a:solidFill>
            </a:endParaRPr>
          </a:p>
        </p:txBody>
      </p:sp>
    </p:spTree>
    <p:extLst>
      <p:ext uri="{BB962C8B-B14F-4D97-AF65-F5344CB8AC3E}">
        <p14:creationId xmlns:p14="http://schemas.microsoft.com/office/powerpoint/2010/main" val="29305090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37</a:t>
            </a:fld>
            <a:endParaRPr lang="en-US" dirty="0"/>
          </a:p>
        </p:txBody>
      </p:sp>
      <p:sp>
        <p:nvSpPr>
          <p:cNvPr id="3" name="Title 2"/>
          <p:cNvSpPr>
            <a:spLocks noGrp="1"/>
          </p:cNvSpPr>
          <p:nvPr>
            <p:ph type="title"/>
          </p:nvPr>
        </p:nvSpPr>
        <p:spPr/>
        <p:txBody>
          <a:bodyPr>
            <a:normAutofit/>
          </a:bodyPr>
          <a:lstStyle/>
          <a:p>
            <a:r>
              <a:rPr lang="en-US" dirty="0"/>
              <a:t>Example 1 – Mid-day</a:t>
            </a:r>
          </a:p>
        </p:txBody>
      </p:sp>
      <p:sp>
        <p:nvSpPr>
          <p:cNvPr id="4" name="Content Placeholder 3"/>
          <p:cNvSpPr>
            <a:spLocks noGrp="1"/>
          </p:cNvSpPr>
          <p:nvPr>
            <p:ph idx="1"/>
          </p:nvPr>
        </p:nvSpPr>
        <p:spPr/>
        <p:txBody>
          <a:bodyPr>
            <a:normAutofit/>
          </a:bodyPr>
          <a:lstStyle/>
          <a:p>
            <a:r>
              <a:rPr lang="en-US" dirty="0"/>
              <a:t>A1 = 8 MW; A2 = -5 MW; Net</a:t>
            </a:r>
            <a:r>
              <a:rPr lang="en-US" baseline="-25000" dirty="0"/>
              <a:t>poi</a:t>
            </a:r>
            <a:r>
              <a:rPr lang="en-US" dirty="0"/>
              <a:t> = 2.7 MW = Net</a:t>
            </a:r>
            <a:r>
              <a:rPr lang="en-US" baseline="-25000" dirty="0"/>
              <a:t>hs</a:t>
            </a:r>
            <a:r>
              <a:rPr lang="en-US" dirty="0"/>
              <a:t> </a:t>
            </a:r>
          </a:p>
          <a:p>
            <a:r>
              <a:rPr lang="en-US" dirty="0"/>
              <a:t>Solar outputting 8 MW dc, Battery charging 5 MW dc and facility outputting 2.7 MW at POI</a:t>
            </a:r>
          </a:p>
          <a:p>
            <a:r>
              <a:rPr lang="en-US" dirty="0"/>
              <a:t>A1</a:t>
            </a:r>
            <a:r>
              <a:rPr lang="en-US" baseline="-25000" dirty="0"/>
              <a:t>reported</a:t>
            </a:r>
            <a:r>
              <a:rPr lang="en-US" dirty="0"/>
              <a:t> = 7.7 MW</a:t>
            </a:r>
          </a:p>
          <a:p>
            <a:r>
              <a:rPr lang="en-US" dirty="0"/>
              <a:t>A2</a:t>
            </a:r>
            <a:r>
              <a:rPr lang="en-US" baseline="-25000" dirty="0"/>
              <a:t>reported</a:t>
            </a:r>
            <a:r>
              <a:rPr lang="en-US" dirty="0"/>
              <a:t> = -5 MW</a:t>
            </a:r>
          </a:p>
          <a:p>
            <a:r>
              <a:rPr lang="en-US" dirty="0"/>
              <a:t>Only the PV is using the inverter, so losses are allocated to it</a:t>
            </a:r>
          </a:p>
        </p:txBody>
      </p:sp>
    </p:spTree>
    <p:extLst>
      <p:ext uri="{BB962C8B-B14F-4D97-AF65-F5344CB8AC3E}">
        <p14:creationId xmlns:p14="http://schemas.microsoft.com/office/powerpoint/2010/main" val="35738790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38</a:t>
            </a:fld>
            <a:endParaRPr lang="en-US" dirty="0"/>
          </a:p>
        </p:txBody>
      </p:sp>
      <p:sp>
        <p:nvSpPr>
          <p:cNvPr id="3" name="Title 2"/>
          <p:cNvSpPr>
            <a:spLocks noGrp="1"/>
          </p:cNvSpPr>
          <p:nvPr>
            <p:ph type="title"/>
          </p:nvPr>
        </p:nvSpPr>
        <p:spPr/>
        <p:txBody>
          <a:bodyPr/>
          <a:lstStyle/>
          <a:p>
            <a:r>
              <a:rPr lang="en-US" dirty="0"/>
              <a:t>Example 2 – Both Generating</a:t>
            </a:r>
          </a:p>
        </p:txBody>
      </p:sp>
      <p:sp>
        <p:nvSpPr>
          <p:cNvPr id="4" name="Content Placeholder 3"/>
          <p:cNvSpPr>
            <a:spLocks noGrp="1"/>
          </p:cNvSpPr>
          <p:nvPr>
            <p:ph idx="1"/>
          </p:nvPr>
        </p:nvSpPr>
        <p:spPr/>
        <p:txBody>
          <a:bodyPr/>
          <a:lstStyle/>
          <a:p>
            <a:r>
              <a:rPr lang="en-US" dirty="0"/>
              <a:t>A1 = 1 MW; A2 = 4 MW; Net</a:t>
            </a:r>
            <a:r>
              <a:rPr lang="en-US" baseline="-25000" dirty="0"/>
              <a:t>poi</a:t>
            </a:r>
            <a:r>
              <a:rPr lang="en-US" dirty="0"/>
              <a:t> = 4.7 MW = Net</a:t>
            </a:r>
            <a:r>
              <a:rPr lang="en-US" baseline="-25000" dirty="0"/>
              <a:t>hs</a:t>
            </a:r>
            <a:r>
              <a:rPr lang="en-US" dirty="0"/>
              <a:t> </a:t>
            </a:r>
          </a:p>
          <a:p>
            <a:r>
              <a:rPr lang="en-US" dirty="0"/>
              <a:t>Solar outputting 1 MW dc, Battery outputting 4 MW dc and facility outputting 4.7 MW at POI</a:t>
            </a:r>
          </a:p>
          <a:p>
            <a:r>
              <a:rPr lang="en-US" dirty="0"/>
              <a:t>A1</a:t>
            </a:r>
            <a:r>
              <a:rPr lang="en-US" baseline="-25000" dirty="0"/>
              <a:t>reported</a:t>
            </a:r>
            <a:r>
              <a:rPr lang="en-US" dirty="0"/>
              <a:t> = 0.94 MW</a:t>
            </a:r>
          </a:p>
          <a:p>
            <a:r>
              <a:rPr lang="en-US" dirty="0"/>
              <a:t>A2</a:t>
            </a:r>
            <a:r>
              <a:rPr lang="en-US" baseline="-25000" dirty="0"/>
              <a:t>reported</a:t>
            </a:r>
            <a:r>
              <a:rPr lang="en-US" dirty="0"/>
              <a:t> = 3.76 MW</a:t>
            </a:r>
          </a:p>
          <a:p>
            <a:r>
              <a:rPr lang="en-US" dirty="0"/>
              <a:t>Losses allocated proportionally</a:t>
            </a:r>
          </a:p>
        </p:txBody>
      </p:sp>
    </p:spTree>
    <p:extLst>
      <p:ext uri="{BB962C8B-B14F-4D97-AF65-F5344CB8AC3E}">
        <p14:creationId xmlns:p14="http://schemas.microsoft.com/office/powerpoint/2010/main" val="19272398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39</a:t>
            </a:fld>
            <a:endParaRPr lang="en-US" dirty="0"/>
          </a:p>
        </p:txBody>
      </p:sp>
      <p:sp>
        <p:nvSpPr>
          <p:cNvPr id="3" name="Title 2"/>
          <p:cNvSpPr>
            <a:spLocks noGrp="1"/>
          </p:cNvSpPr>
          <p:nvPr>
            <p:ph type="title"/>
          </p:nvPr>
        </p:nvSpPr>
        <p:spPr/>
        <p:txBody>
          <a:bodyPr/>
          <a:lstStyle/>
          <a:p>
            <a:r>
              <a:rPr lang="en-US" dirty="0"/>
              <a:t>Example 3 – Battery Only</a:t>
            </a:r>
          </a:p>
        </p:txBody>
      </p:sp>
      <p:sp>
        <p:nvSpPr>
          <p:cNvPr id="4" name="Content Placeholder 3"/>
          <p:cNvSpPr>
            <a:spLocks noGrp="1"/>
          </p:cNvSpPr>
          <p:nvPr>
            <p:ph idx="1"/>
          </p:nvPr>
        </p:nvSpPr>
        <p:spPr/>
        <p:txBody>
          <a:bodyPr/>
          <a:lstStyle/>
          <a:p>
            <a:r>
              <a:rPr lang="en-US" dirty="0"/>
              <a:t>A1 = 0 MW; A2 = 3 MW; Net</a:t>
            </a:r>
            <a:r>
              <a:rPr lang="en-US" baseline="-25000" dirty="0"/>
              <a:t>poi</a:t>
            </a:r>
            <a:r>
              <a:rPr lang="en-US" dirty="0"/>
              <a:t> = 2.8 MW = Net</a:t>
            </a:r>
            <a:r>
              <a:rPr lang="en-US" baseline="-25000" dirty="0"/>
              <a:t>hs</a:t>
            </a:r>
            <a:r>
              <a:rPr lang="en-US" dirty="0"/>
              <a:t> </a:t>
            </a:r>
          </a:p>
          <a:p>
            <a:r>
              <a:rPr lang="en-US" dirty="0"/>
              <a:t>Solar outputting 0 MW dc, Battery outputting 3 MW dc and facility outputting 2.8 MW at POI</a:t>
            </a:r>
          </a:p>
          <a:p>
            <a:r>
              <a:rPr lang="en-US" dirty="0"/>
              <a:t>A1 = 0 MW</a:t>
            </a:r>
          </a:p>
          <a:p>
            <a:r>
              <a:rPr lang="en-US" dirty="0"/>
              <a:t>A2 = 2.8 MW</a:t>
            </a:r>
          </a:p>
          <a:p>
            <a:r>
              <a:rPr lang="en-US" dirty="0"/>
              <a:t>PV cannot report negative generation, so losses are all allocated to the battery</a:t>
            </a:r>
          </a:p>
          <a:p>
            <a:pPr lvl="1"/>
            <a:r>
              <a:rPr lang="en-US" dirty="0"/>
              <a:t>This is logical in that only the battery is using the inverter</a:t>
            </a:r>
          </a:p>
        </p:txBody>
      </p:sp>
    </p:spTree>
    <p:extLst>
      <p:ext uri="{BB962C8B-B14F-4D97-AF65-F5344CB8AC3E}">
        <p14:creationId xmlns:p14="http://schemas.microsoft.com/office/powerpoint/2010/main" val="3014809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4</a:t>
            </a:fld>
            <a:endParaRPr lang="en-US" dirty="0"/>
          </a:p>
        </p:txBody>
      </p:sp>
      <p:sp>
        <p:nvSpPr>
          <p:cNvPr id="3" name="Title 2"/>
          <p:cNvSpPr>
            <a:spLocks noGrp="1"/>
          </p:cNvSpPr>
          <p:nvPr>
            <p:ph type="title"/>
          </p:nvPr>
        </p:nvSpPr>
        <p:spPr/>
        <p:txBody>
          <a:bodyPr/>
          <a:lstStyle/>
          <a:p>
            <a:r>
              <a:rPr lang="en-US" dirty="0" smtClean="0"/>
              <a:t>The Impact of These Changes</a:t>
            </a:r>
            <a:endParaRPr lang="en-US" dirty="0"/>
          </a:p>
        </p:txBody>
      </p:sp>
      <p:sp>
        <p:nvSpPr>
          <p:cNvPr id="4" name="Content Placeholder 3"/>
          <p:cNvSpPr>
            <a:spLocks noGrp="1"/>
          </p:cNvSpPr>
          <p:nvPr>
            <p:ph idx="1"/>
          </p:nvPr>
        </p:nvSpPr>
        <p:spPr/>
        <p:txBody>
          <a:bodyPr/>
          <a:lstStyle/>
          <a:p>
            <a:r>
              <a:rPr lang="en-US" dirty="0" smtClean="0"/>
              <a:t>Once adopted along with corresponding changes to Manuals M-28 and M-RPA, DC coupled facilities will be able to participate in the ISO administered markets as separate assets</a:t>
            </a:r>
          </a:p>
          <a:p>
            <a:r>
              <a:rPr lang="en-US" dirty="0" smtClean="0"/>
              <a:t>Metering and telemetering requirements for DC coupled facilities will be equivalent to requirements for other facilities</a:t>
            </a:r>
            <a:endParaRPr lang="en-US" dirty="0"/>
          </a:p>
        </p:txBody>
      </p:sp>
    </p:spTree>
    <p:extLst>
      <p:ext uri="{BB962C8B-B14F-4D97-AF65-F5344CB8AC3E}">
        <p14:creationId xmlns:p14="http://schemas.microsoft.com/office/powerpoint/2010/main" val="22347596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40</a:t>
            </a:fld>
            <a:endParaRPr lang="en-US" dirty="0"/>
          </a:p>
        </p:txBody>
      </p:sp>
      <p:sp>
        <p:nvSpPr>
          <p:cNvPr id="3" name="Title 2"/>
          <p:cNvSpPr>
            <a:spLocks noGrp="1"/>
          </p:cNvSpPr>
          <p:nvPr>
            <p:ph type="title"/>
          </p:nvPr>
        </p:nvSpPr>
        <p:spPr/>
        <p:txBody>
          <a:bodyPr/>
          <a:lstStyle/>
          <a:p>
            <a:r>
              <a:rPr lang="en-US" dirty="0"/>
              <a:t>Example 4 – PV Only</a:t>
            </a:r>
          </a:p>
        </p:txBody>
      </p:sp>
      <p:sp>
        <p:nvSpPr>
          <p:cNvPr id="4" name="Content Placeholder 3"/>
          <p:cNvSpPr>
            <a:spLocks noGrp="1"/>
          </p:cNvSpPr>
          <p:nvPr>
            <p:ph idx="1"/>
          </p:nvPr>
        </p:nvSpPr>
        <p:spPr/>
        <p:txBody>
          <a:bodyPr/>
          <a:lstStyle/>
          <a:p>
            <a:r>
              <a:rPr lang="en-US" dirty="0"/>
              <a:t>A1 = 3 MW; A2 = 0 MW; Net</a:t>
            </a:r>
            <a:r>
              <a:rPr lang="en-US" baseline="-25000" dirty="0"/>
              <a:t>poi</a:t>
            </a:r>
            <a:r>
              <a:rPr lang="en-US" dirty="0"/>
              <a:t> = 2.8 MW = Net</a:t>
            </a:r>
            <a:r>
              <a:rPr lang="en-US" baseline="-25000" dirty="0"/>
              <a:t>hs</a:t>
            </a:r>
            <a:r>
              <a:rPr lang="en-US" dirty="0"/>
              <a:t> </a:t>
            </a:r>
          </a:p>
          <a:p>
            <a:r>
              <a:rPr lang="en-US" dirty="0"/>
              <a:t>Solar outputting 3 MW dc, Battery 0 MW dc and facility outputting 2.8 MW at POI</a:t>
            </a:r>
          </a:p>
          <a:p>
            <a:r>
              <a:rPr lang="en-US" dirty="0"/>
              <a:t>A1 = 2.8 MW</a:t>
            </a:r>
          </a:p>
          <a:p>
            <a:r>
              <a:rPr lang="en-US" dirty="0"/>
              <a:t>A2 = 0 MW</a:t>
            </a:r>
          </a:p>
          <a:p>
            <a:r>
              <a:rPr lang="en-US" dirty="0"/>
              <a:t>PV is allocated all losses – battery is not using the inverter</a:t>
            </a:r>
          </a:p>
        </p:txBody>
      </p:sp>
    </p:spTree>
    <p:extLst>
      <p:ext uri="{BB962C8B-B14F-4D97-AF65-F5344CB8AC3E}">
        <p14:creationId xmlns:p14="http://schemas.microsoft.com/office/powerpoint/2010/main" val="7483952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41</a:t>
            </a:fld>
            <a:endParaRPr lang="en-US" dirty="0"/>
          </a:p>
        </p:txBody>
      </p:sp>
      <p:sp>
        <p:nvSpPr>
          <p:cNvPr id="3" name="Title 2"/>
          <p:cNvSpPr>
            <a:spLocks noGrp="1"/>
          </p:cNvSpPr>
          <p:nvPr>
            <p:ph type="title"/>
          </p:nvPr>
        </p:nvSpPr>
        <p:spPr/>
        <p:txBody>
          <a:bodyPr/>
          <a:lstStyle/>
          <a:p>
            <a:r>
              <a:rPr lang="en-US" dirty="0"/>
              <a:t>Example 5 – Charging from PV and Grid</a:t>
            </a:r>
          </a:p>
        </p:txBody>
      </p:sp>
      <p:sp>
        <p:nvSpPr>
          <p:cNvPr id="4" name="Content Placeholder 3"/>
          <p:cNvSpPr>
            <a:spLocks noGrp="1"/>
          </p:cNvSpPr>
          <p:nvPr>
            <p:ph idx="1"/>
          </p:nvPr>
        </p:nvSpPr>
        <p:spPr/>
        <p:txBody>
          <a:bodyPr/>
          <a:lstStyle/>
          <a:p>
            <a:r>
              <a:rPr lang="en-US" dirty="0"/>
              <a:t>A1 = 1 MW; A2 = -4 MW; Net</a:t>
            </a:r>
            <a:r>
              <a:rPr lang="en-US" baseline="-25000" dirty="0"/>
              <a:t>poi</a:t>
            </a:r>
            <a:r>
              <a:rPr lang="en-US" dirty="0"/>
              <a:t> = -3.2 MW = Net</a:t>
            </a:r>
            <a:r>
              <a:rPr lang="en-US" baseline="-25000" dirty="0"/>
              <a:t>hs</a:t>
            </a:r>
            <a:r>
              <a:rPr lang="en-US" dirty="0"/>
              <a:t> </a:t>
            </a:r>
          </a:p>
          <a:p>
            <a:r>
              <a:rPr lang="en-US" dirty="0"/>
              <a:t>Solar outputting 1 MW dc, Battery charging 4 MW dc and facility load is 3.2 MW at POI</a:t>
            </a:r>
          </a:p>
          <a:p>
            <a:r>
              <a:rPr lang="en-US" dirty="0"/>
              <a:t>A1 = 1 MW</a:t>
            </a:r>
          </a:p>
          <a:p>
            <a:r>
              <a:rPr lang="en-US" dirty="0"/>
              <a:t>A2 = -4.2 MW</a:t>
            </a:r>
          </a:p>
          <a:p>
            <a:r>
              <a:rPr lang="en-US" dirty="0"/>
              <a:t>Losses are all allocated to the battery</a:t>
            </a:r>
          </a:p>
          <a:p>
            <a:pPr lvl="1"/>
            <a:r>
              <a:rPr lang="en-US" dirty="0"/>
              <a:t>Only the battery is using the inverter</a:t>
            </a:r>
          </a:p>
        </p:txBody>
      </p:sp>
    </p:spTree>
    <p:extLst>
      <p:ext uri="{BB962C8B-B14F-4D97-AF65-F5344CB8AC3E}">
        <p14:creationId xmlns:p14="http://schemas.microsoft.com/office/powerpoint/2010/main" val="34838511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42</a:t>
            </a:fld>
            <a:endParaRPr lang="en-US" dirty="0"/>
          </a:p>
        </p:txBody>
      </p:sp>
      <p:sp>
        <p:nvSpPr>
          <p:cNvPr id="3" name="Title 2"/>
          <p:cNvSpPr>
            <a:spLocks noGrp="1"/>
          </p:cNvSpPr>
          <p:nvPr>
            <p:ph type="title"/>
          </p:nvPr>
        </p:nvSpPr>
        <p:spPr/>
        <p:txBody>
          <a:bodyPr/>
          <a:lstStyle/>
          <a:p>
            <a:r>
              <a:rPr lang="en-US" dirty="0"/>
              <a:t>Example 6 – 100% of PV charging the Battery</a:t>
            </a:r>
          </a:p>
        </p:txBody>
      </p:sp>
      <p:sp>
        <p:nvSpPr>
          <p:cNvPr id="4" name="Content Placeholder 3"/>
          <p:cNvSpPr>
            <a:spLocks noGrp="1"/>
          </p:cNvSpPr>
          <p:nvPr>
            <p:ph idx="1"/>
          </p:nvPr>
        </p:nvSpPr>
        <p:spPr/>
        <p:txBody>
          <a:bodyPr>
            <a:normAutofit/>
          </a:bodyPr>
          <a:lstStyle/>
          <a:p>
            <a:r>
              <a:rPr lang="en-US" dirty="0"/>
              <a:t>A1 = 4 MW; A2 = -4 MW; Net</a:t>
            </a:r>
            <a:r>
              <a:rPr lang="en-US" baseline="-25000" dirty="0"/>
              <a:t>poi</a:t>
            </a:r>
            <a:r>
              <a:rPr lang="en-US" dirty="0"/>
              <a:t> = -.1 MW = Net</a:t>
            </a:r>
            <a:r>
              <a:rPr lang="en-US" baseline="-25000" dirty="0"/>
              <a:t>hs</a:t>
            </a:r>
            <a:r>
              <a:rPr lang="en-US" dirty="0"/>
              <a:t> </a:t>
            </a:r>
          </a:p>
          <a:p>
            <a:r>
              <a:rPr lang="en-US" dirty="0"/>
              <a:t>Solar outputting 4 MW dc, Battery charging 4 MW dc and facility load is 0.1 MW at POI</a:t>
            </a:r>
          </a:p>
          <a:p>
            <a:r>
              <a:rPr lang="en-US" dirty="0"/>
              <a:t>A1 = 4 MW</a:t>
            </a:r>
          </a:p>
          <a:p>
            <a:r>
              <a:rPr lang="en-US" dirty="0"/>
              <a:t>A2 = -4.1MW</a:t>
            </a:r>
          </a:p>
          <a:p>
            <a:r>
              <a:rPr lang="en-US" dirty="0"/>
              <a:t>We expect the case of A1 exactly equal to -A2 is very rare, but in this case losses are allocated to the battery</a:t>
            </a:r>
          </a:p>
          <a:p>
            <a:r>
              <a:rPr lang="en-US" dirty="0"/>
              <a:t>Note: </a:t>
            </a:r>
            <a:r>
              <a:rPr lang="en-US" dirty="0" err="1"/>
              <a:t>Net</a:t>
            </a:r>
            <a:r>
              <a:rPr lang="en-US" baseline="-25000" dirty="0" err="1"/>
              <a:t>poi</a:t>
            </a:r>
            <a:r>
              <a:rPr lang="en-US" dirty="0"/>
              <a:t> must be ≤ zero when A1 = -A2</a:t>
            </a:r>
          </a:p>
        </p:txBody>
      </p:sp>
    </p:spTree>
    <p:extLst>
      <p:ext uri="{BB962C8B-B14F-4D97-AF65-F5344CB8AC3E}">
        <p14:creationId xmlns:p14="http://schemas.microsoft.com/office/powerpoint/2010/main" val="29408022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43</a:t>
            </a:fld>
            <a:endParaRPr lang="en-US" dirty="0"/>
          </a:p>
        </p:txBody>
      </p:sp>
      <p:sp>
        <p:nvSpPr>
          <p:cNvPr id="3" name="Title 2"/>
          <p:cNvSpPr>
            <a:spLocks noGrp="1"/>
          </p:cNvSpPr>
          <p:nvPr>
            <p:ph type="title"/>
          </p:nvPr>
        </p:nvSpPr>
        <p:spPr/>
        <p:txBody>
          <a:bodyPr>
            <a:normAutofit/>
          </a:bodyPr>
          <a:lstStyle/>
          <a:p>
            <a:r>
              <a:rPr lang="en-US" sz="2800" dirty="0"/>
              <a:t>Allocation – Reference Equations</a:t>
            </a:r>
          </a:p>
        </p:txBody>
      </p:sp>
      <p:sp>
        <p:nvSpPr>
          <p:cNvPr id="6" name="TextBox 5"/>
          <p:cNvSpPr txBox="1"/>
          <p:nvPr/>
        </p:nvSpPr>
        <p:spPr>
          <a:xfrm>
            <a:off x="533401" y="3048000"/>
            <a:ext cx="7505699" cy="120032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0000"/>
                </a:solidFill>
              </a:rPr>
              <a:t>Other allocation methodologies may be appropriate depending on the specific facility</a:t>
            </a:r>
          </a:p>
          <a:p>
            <a:pPr marL="285750" indent="-285750">
              <a:buFont typeface="Arial" panose="020B0604020202020204" pitchFamily="34" charset="0"/>
              <a:buChar char="•"/>
            </a:pPr>
            <a:r>
              <a:rPr lang="en-US" dirty="0">
                <a:solidFill>
                  <a:srgbClr val="000000"/>
                </a:solidFill>
              </a:rPr>
              <a:t>Any allocation methodology must be acceptable to both market participants and be applied consistently to a given facility</a:t>
            </a:r>
          </a:p>
        </p:txBody>
      </p:sp>
      <p:graphicFrame>
        <p:nvGraphicFramePr>
          <p:cNvPr id="7" name="Content Placeholder 4"/>
          <p:cNvGraphicFramePr>
            <a:graphicFrameLocks/>
          </p:cNvGraphicFramePr>
          <p:nvPr>
            <p:extLst>
              <p:ext uri="{D42A27DB-BD31-4B8C-83A1-F6EECF244321}">
                <p14:modId xmlns:p14="http://schemas.microsoft.com/office/powerpoint/2010/main" val="4022165356"/>
              </p:ext>
            </p:extLst>
          </p:nvPr>
        </p:nvGraphicFramePr>
        <p:xfrm>
          <a:off x="609602" y="1828800"/>
          <a:ext cx="7086599" cy="901146"/>
        </p:xfrm>
        <a:graphic>
          <a:graphicData uri="http://schemas.openxmlformats.org/drawingml/2006/table">
            <a:tbl>
              <a:tblPr>
                <a:tableStyleId>{5C22544A-7EE6-4342-B048-85BDC9FD1C3A}</a:tableStyleId>
              </a:tblPr>
              <a:tblGrid>
                <a:gridCol w="761999">
                  <a:extLst>
                    <a:ext uri="{9D8B030D-6E8A-4147-A177-3AD203B41FA5}">
                      <a16:colId xmlns:a16="http://schemas.microsoft.com/office/drawing/2014/main" val="3377254781"/>
                    </a:ext>
                  </a:extLst>
                </a:gridCol>
                <a:gridCol w="1066800">
                  <a:extLst>
                    <a:ext uri="{9D8B030D-6E8A-4147-A177-3AD203B41FA5}">
                      <a16:colId xmlns:a16="http://schemas.microsoft.com/office/drawing/2014/main" val="4003874672"/>
                    </a:ext>
                  </a:extLst>
                </a:gridCol>
                <a:gridCol w="2514600">
                  <a:extLst>
                    <a:ext uri="{9D8B030D-6E8A-4147-A177-3AD203B41FA5}">
                      <a16:colId xmlns:a16="http://schemas.microsoft.com/office/drawing/2014/main" val="1007653478"/>
                    </a:ext>
                  </a:extLst>
                </a:gridCol>
                <a:gridCol w="2743200">
                  <a:extLst>
                    <a:ext uri="{9D8B030D-6E8A-4147-A177-3AD203B41FA5}">
                      <a16:colId xmlns:a16="http://schemas.microsoft.com/office/drawing/2014/main" val="4076787912"/>
                    </a:ext>
                  </a:extLst>
                </a:gridCol>
              </a:tblGrid>
              <a:tr h="110198">
                <a:tc>
                  <a:txBody>
                    <a:bodyPr/>
                    <a:lstStyle/>
                    <a:p>
                      <a:pPr algn="l" fontAlgn="b"/>
                      <a:endParaRPr lang="en-US" sz="900" b="1" i="0" u="none" strike="noStrike" dirty="0">
                        <a:solidFill>
                          <a:srgbClr val="000000"/>
                        </a:solidFill>
                        <a:effectLst/>
                        <a:latin typeface="Calibri" panose="020F0502020204030204" pitchFamily="34" charset="0"/>
                      </a:endParaRPr>
                    </a:p>
                  </a:txBody>
                  <a:tcPr marL="6180" marR="6180" marT="6180" marB="0" anchor="b"/>
                </a:tc>
                <a:tc>
                  <a:txBody>
                    <a:bodyPr/>
                    <a:lstStyle/>
                    <a:p>
                      <a:pPr algn="ctr" fontAlgn="b"/>
                      <a:endParaRPr lang="en-US" sz="900" b="1" i="0" u="sng" strike="noStrike" dirty="0">
                        <a:solidFill>
                          <a:srgbClr val="000000"/>
                        </a:solidFill>
                        <a:effectLst/>
                        <a:latin typeface="Calibri" panose="020F0502020204030204" pitchFamily="34" charset="0"/>
                      </a:endParaRPr>
                    </a:p>
                  </a:txBody>
                  <a:tcPr marL="6180" marR="6180" marT="6180" marB="0" anchor="b"/>
                </a:tc>
                <a:tc>
                  <a:txBody>
                    <a:bodyPr/>
                    <a:lstStyle/>
                    <a:p>
                      <a:pPr algn="l" fontAlgn="b"/>
                      <a:r>
                        <a:rPr lang="en-US" sz="900" u="sng" strike="noStrike" dirty="0">
                          <a:solidFill>
                            <a:srgbClr val="000000"/>
                          </a:solidFill>
                          <a:effectLst/>
                        </a:rPr>
                        <a:t>Interval data for Settlement:</a:t>
                      </a:r>
                      <a:endParaRPr lang="en-US" sz="900" b="1" i="0" u="sng" strike="noStrike" dirty="0">
                        <a:solidFill>
                          <a:srgbClr val="000000"/>
                        </a:solidFill>
                        <a:effectLst/>
                        <a:latin typeface="Calibri" panose="020F0502020204030204" pitchFamily="34" charset="0"/>
                      </a:endParaRPr>
                    </a:p>
                  </a:txBody>
                  <a:tcPr marL="6180" marR="6180" marT="6180" marB="0" anchor="b"/>
                </a:tc>
                <a:tc>
                  <a:txBody>
                    <a:bodyPr/>
                    <a:lstStyle/>
                    <a:p>
                      <a:pPr algn="l" fontAlgn="b"/>
                      <a:r>
                        <a:rPr lang="en-US" sz="900" u="sng" strike="noStrike" dirty="0">
                          <a:solidFill>
                            <a:srgbClr val="000000"/>
                          </a:solidFill>
                          <a:effectLst/>
                        </a:rPr>
                        <a:t>MW/MVAR Telemetry (if required):</a:t>
                      </a:r>
                      <a:endParaRPr lang="en-US" sz="900" b="1" i="0" u="sng" strike="noStrike" dirty="0">
                        <a:solidFill>
                          <a:srgbClr val="000000"/>
                        </a:solidFill>
                        <a:effectLst/>
                        <a:latin typeface="Calibri" panose="020F0502020204030204" pitchFamily="34" charset="0"/>
                      </a:endParaRPr>
                    </a:p>
                  </a:txBody>
                  <a:tcPr marL="6180" marR="6180" marT="6180" marB="0" anchor="b"/>
                </a:tc>
                <a:extLst>
                  <a:ext uri="{0D108BD9-81ED-4DB2-BD59-A6C34878D82A}">
                    <a16:rowId xmlns:a16="http://schemas.microsoft.com/office/drawing/2014/main" val="3090228530"/>
                  </a:ext>
                </a:extLst>
              </a:tr>
              <a:tr h="1614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solidFill>
                          <a:srgbClr val="000000"/>
                        </a:solidFill>
                      </a:endParaRPr>
                    </a:p>
                  </a:txBody>
                  <a:tcPr marL="6180" marR="6180" marT="6180" marB="0" anchor="b"/>
                </a:tc>
                <a:tc>
                  <a:txBody>
                    <a:bodyPr/>
                    <a:lstStyle/>
                    <a:p>
                      <a:endParaRPr lang="en-US" sz="900" baseline="0" dirty="0">
                        <a:solidFill>
                          <a:srgbClr val="000000"/>
                        </a:solidFill>
                      </a:endParaRPr>
                    </a:p>
                  </a:txBody>
                  <a:tcPr marL="6180" marR="6180" marT="6180" marB="0" anchor="b"/>
                </a:tc>
                <a:tc>
                  <a:txBody>
                    <a:bodyPr/>
                    <a:lstStyle/>
                    <a:p>
                      <a:endParaRPr lang="en-US" sz="900" baseline="0" dirty="0">
                        <a:solidFill>
                          <a:srgbClr val="000000"/>
                        </a:solidFill>
                      </a:endParaRPr>
                    </a:p>
                  </a:txBody>
                  <a:tcPr marL="6180" marR="6180" marT="6180" marB="0" anchor="b"/>
                </a:tc>
                <a:tc>
                  <a:txBody>
                    <a:bodyPr/>
                    <a:lstStyle/>
                    <a:p>
                      <a:endParaRPr lang="en-US" sz="900" baseline="0" dirty="0">
                        <a:solidFill>
                          <a:srgbClr val="000000"/>
                        </a:solidFill>
                      </a:endParaRPr>
                    </a:p>
                  </a:txBody>
                  <a:tcPr marL="6180" marR="6180" marT="6180" marB="0" anchor="b"/>
                </a:tc>
                <a:extLst>
                  <a:ext uri="{0D108BD9-81ED-4DB2-BD59-A6C34878D82A}">
                    <a16:rowId xmlns:a16="http://schemas.microsoft.com/office/drawing/2014/main" val="4073816309"/>
                  </a:ext>
                </a:extLst>
              </a:tr>
              <a:tr h="144385">
                <a:tc rowSpan="2">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900" u="none" strike="noStrike" dirty="0">
                          <a:solidFill>
                            <a:srgbClr val="000000"/>
                          </a:solidFill>
                          <a:effectLst/>
                        </a:rPr>
                        <a:t> Asset 1</a:t>
                      </a:r>
                      <a:endParaRPr lang="en-US" sz="900" b="0" i="0" u="none" strike="noStrike" dirty="0">
                        <a:solidFill>
                          <a:srgbClr val="000000"/>
                        </a:solidFill>
                        <a:effectLst/>
                        <a:latin typeface="Calibri" panose="020F0502020204030204" pitchFamily="34" charset="0"/>
                      </a:endParaRPr>
                    </a:p>
                  </a:txBody>
                  <a:tcPr marL="6180" marR="6180" marT="6180" marB="0" anchor="ct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900" u="none" strike="noStrike" dirty="0">
                          <a:solidFill>
                            <a:srgbClr val="000000"/>
                          </a:solidFill>
                          <a:effectLst/>
                        </a:rPr>
                        <a:t>If  </a:t>
                      </a:r>
                      <a:r>
                        <a:rPr lang="en-US" sz="900" u="none" strike="noStrike" dirty="0" err="1">
                          <a:solidFill>
                            <a:srgbClr val="000000"/>
                          </a:solidFill>
                          <a:effectLst/>
                        </a:rPr>
                        <a:t>Net</a:t>
                      </a:r>
                      <a:r>
                        <a:rPr lang="en-US" sz="900" u="none" strike="noStrike" baseline="-25000" dirty="0" err="1">
                          <a:solidFill>
                            <a:srgbClr val="000000"/>
                          </a:solidFill>
                          <a:effectLst/>
                        </a:rPr>
                        <a:t>poi</a:t>
                      </a:r>
                      <a:r>
                        <a:rPr lang="en-US" sz="900" u="none" strike="noStrike" baseline="-25000" dirty="0">
                          <a:solidFill>
                            <a:srgbClr val="000000"/>
                          </a:solidFill>
                          <a:effectLst/>
                        </a:rPr>
                        <a:t> </a:t>
                      </a:r>
                      <a:r>
                        <a:rPr lang="en-US" sz="900" u="none" strike="noStrike" dirty="0">
                          <a:solidFill>
                            <a:srgbClr val="000000"/>
                          </a:solidFill>
                          <a:effectLst/>
                        </a:rPr>
                        <a:t>&gt; 0</a:t>
                      </a:r>
                      <a:endParaRPr lang="en-US" sz="900" b="0" i="0" u="none" strike="noStrike" dirty="0">
                        <a:solidFill>
                          <a:srgbClr val="000000"/>
                        </a:solidFill>
                        <a:effectLst/>
                        <a:latin typeface="Calibri" panose="020F0502020204030204" pitchFamily="34" charset="0"/>
                      </a:endParaRPr>
                    </a:p>
                  </a:txBody>
                  <a:tcPr marL="6180" marR="6180" marT="6180" marB="0" anchor="b"/>
                </a:tc>
                <a:tc>
                  <a:txBody>
                    <a:bodyPr/>
                    <a:lstStyle/>
                    <a:p>
                      <a:pPr algn="l" fontAlgn="b"/>
                      <a:r>
                        <a:rPr lang="en-US" sz="900" u="none" strike="noStrike" dirty="0">
                          <a:solidFill>
                            <a:srgbClr val="000000"/>
                          </a:solidFill>
                          <a:effectLst/>
                        </a:rPr>
                        <a:t>Max{(Net</a:t>
                      </a:r>
                      <a:r>
                        <a:rPr lang="en-US" sz="900" u="none" strike="noStrike" baseline="-25000" dirty="0">
                          <a:solidFill>
                            <a:srgbClr val="000000"/>
                          </a:solidFill>
                          <a:effectLst/>
                        </a:rPr>
                        <a:t>poi</a:t>
                      </a:r>
                      <a:r>
                        <a:rPr lang="en-US" sz="900" u="none" strike="noStrike" dirty="0">
                          <a:solidFill>
                            <a:srgbClr val="000000"/>
                          </a:solidFill>
                          <a:effectLst/>
                        </a:rPr>
                        <a:t>-A2),A1-[(A1+A2-Net</a:t>
                      </a:r>
                      <a:r>
                        <a:rPr lang="en-US" sz="900" u="none" strike="noStrike" baseline="-25000" dirty="0">
                          <a:solidFill>
                            <a:srgbClr val="000000"/>
                          </a:solidFill>
                          <a:effectLst/>
                        </a:rPr>
                        <a:t>poi</a:t>
                      </a:r>
                      <a:r>
                        <a:rPr lang="en-US" sz="900" u="none" strike="noStrike" dirty="0">
                          <a:solidFill>
                            <a:srgbClr val="000000"/>
                          </a:solidFill>
                          <a:effectLst/>
                        </a:rPr>
                        <a:t>)*(A1/A1+A2)]}</a:t>
                      </a:r>
                      <a:endParaRPr lang="en-US" sz="900" b="0" i="0" u="none" strike="noStrike" dirty="0">
                        <a:solidFill>
                          <a:srgbClr val="000000"/>
                        </a:solidFill>
                        <a:effectLst/>
                        <a:latin typeface="Calibri" panose="020F0502020204030204" pitchFamily="34" charset="0"/>
                      </a:endParaRPr>
                    </a:p>
                  </a:txBody>
                  <a:tcPr marL="6180" marR="6180" marT="6180" marB="0" anchor="b"/>
                </a:tc>
                <a:tc>
                  <a:txBody>
                    <a:bodyPr/>
                    <a:lstStyle/>
                    <a:p>
                      <a:pPr algn="l" fontAlgn="b"/>
                      <a:r>
                        <a:rPr lang="pt-BR" sz="900" u="none" strike="noStrike" dirty="0">
                          <a:solidFill>
                            <a:srgbClr val="000000"/>
                          </a:solidFill>
                          <a:effectLst/>
                        </a:rPr>
                        <a:t>Max{(Net</a:t>
                      </a:r>
                      <a:r>
                        <a:rPr lang="pt-BR" sz="900" u="none" strike="noStrike" baseline="-25000" dirty="0">
                          <a:solidFill>
                            <a:srgbClr val="000000"/>
                          </a:solidFill>
                          <a:effectLst/>
                        </a:rPr>
                        <a:t>hs</a:t>
                      </a:r>
                      <a:r>
                        <a:rPr lang="pt-BR" sz="900" u="none" strike="noStrike" dirty="0">
                          <a:solidFill>
                            <a:srgbClr val="000000"/>
                          </a:solidFill>
                          <a:effectLst/>
                        </a:rPr>
                        <a:t>-A2),A1-[(A1+A2-</a:t>
                      </a:r>
                      <a:r>
                        <a:rPr lang="en-US" sz="900" u="none" strike="noStrike" dirty="0">
                          <a:solidFill>
                            <a:srgbClr val="000000"/>
                          </a:solidFill>
                          <a:effectLst/>
                        </a:rPr>
                        <a:t>Net</a:t>
                      </a:r>
                      <a:r>
                        <a:rPr lang="en-US" sz="900" u="none" strike="noStrike" baseline="-25000" dirty="0">
                          <a:solidFill>
                            <a:srgbClr val="000000"/>
                          </a:solidFill>
                          <a:effectLst/>
                        </a:rPr>
                        <a:t>hs</a:t>
                      </a:r>
                      <a:r>
                        <a:rPr lang="en-US" sz="900" u="none" strike="noStrike" baseline="0" dirty="0">
                          <a:solidFill>
                            <a:srgbClr val="000000"/>
                          </a:solidFill>
                          <a:effectLst/>
                        </a:rPr>
                        <a:t>)</a:t>
                      </a:r>
                      <a:r>
                        <a:rPr lang="pt-BR" sz="900" u="none" strike="noStrike" dirty="0">
                          <a:solidFill>
                            <a:srgbClr val="000000"/>
                          </a:solidFill>
                          <a:effectLst/>
                        </a:rPr>
                        <a:t>*(A1/A1+A2)]}</a:t>
                      </a:r>
                      <a:endParaRPr lang="pt-BR" sz="900" b="0" i="0" u="none" strike="noStrike" dirty="0">
                        <a:solidFill>
                          <a:srgbClr val="000000"/>
                        </a:solidFill>
                        <a:effectLst/>
                        <a:latin typeface="Calibri" panose="020F0502020204030204" pitchFamily="34" charset="0"/>
                      </a:endParaRPr>
                    </a:p>
                  </a:txBody>
                  <a:tcPr marL="6180" marR="6180" marT="6180" marB="0" anchor="b"/>
                </a:tc>
                <a:extLst>
                  <a:ext uri="{0D108BD9-81ED-4DB2-BD59-A6C34878D82A}">
                    <a16:rowId xmlns:a16="http://schemas.microsoft.com/office/drawing/2014/main" val="951320171"/>
                  </a:ext>
                </a:extLst>
              </a:tr>
              <a:tr h="110198">
                <a:tc vMerge="1">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900" b="0" i="0" u="none" strike="noStrike" dirty="0">
                        <a:solidFill>
                          <a:srgbClr val="000000"/>
                        </a:solidFill>
                        <a:effectLst/>
                        <a:latin typeface="Calibri" panose="020F0502020204030204" pitchFamily="34" charset="0"/>
                      </a:endParaRPr>
                    </a:p>
                  </a:txBody>
                  <a:tcPr marL="6180" marR="6180" marT="6180" marB="0" anchor="b"/>
                </a:tc>
                <a:tc>
                  <a:txBody>
                    <a:bodyPr/>
                    <a:lstStyle/>
                    <a:p>
                      <a:pPr algn="l" fontAlgn="b"/>
                      <a:r>
                        <a:rPr lang="en-US" sz="900" u="none" strike="noStrike" kern="1200" dirty="0">
                          <a:solidFill>
                            <a:srgbClr val="000000"/>
                          </a:solidFill>
                          <a:effectLst/>
                          <a:latin typeface="+mn-lt"/>
                          <a:ea typeface="+mn-ea"/>
                          <a:cs typeface="+mn-cs"/>
                        </a:rPr>
                        <a:t>If </a:t>
                      </a:r>
                      <a:r>
                        <a:rPr lang="en-US" sz="900" u="none" strike="noStrike" kern="1200" dirty="0" err="1">
                          <a:solidFill>
                            <a:srgbClr val="000000"/>
                          </a:solidFill>
                          <a:effectLst/>
                          <a:latin typeface="+mn-lt"/>
                          <a:ea typeface="+mn-ea"/>
                          <a:cs typeface="+mn-cs"/>
                        </a:rPr>
                        <a:t>Net</a:t>
                      </a:r>
                      <a:r>
                        <a:rPr lang="en-US" sz="900" u="none" strike="noStrike" kern="1200" baseline="-25000" dirty="0" err="1">
                          <a:solidFill>
                            <a:srgbClr val="000000"/>
                          </a:solidFill>
                          <a:effectLst/>
                          <a:latin typeface="+mn-lt"/>
                          <a:ea typeface="+mn-ea"/>
                          <a:cs typeface="+mn-cs"/>
                        </a:rPr>
                        <a:t>poi</a:t>
                      </a:r>
                      <a:r>
                        <a:rPr lang="en-US" sz="900" u="none" strike="noStrike" kern="1200" dirty="0">
                          <a:solidFill>
                            <a:srgbClr val="000000"/>
                          </a:solidFill>
                          <a:effectLst/>
                          <a:latin typeface="+mn-lt"/>
                          <a:ea typeface="+mn-ea"/>
                          <a:cs typeface="+mn-cs"/>
                        </a:rPr>
                        <a:t> ≤ 0 </a:t>
                      </a:r>
                    </a:p>
                  </a:txBody>
                  <a:tcPr marL="6180" marR="6180" marT="6180" marB="0" anchor="b"/>
                </a:tc>
                <a:tc>
                  <a:txBody>
                    <a:bodyPr/>
                    <a:lstStyle/>
                    <a:p>
                      <a:pPr algn="l" fontAlgn="b"/>
                      <a:r>
                        <a:rPr lang="en-US" sz="900" u="none" strike="noStrike" kern="1200" dirty="0">
                          <a:solidFill>
                            <a:srgbClr val="000000"/>
                          </a:solidFill>
                          <a:effectLst/>
                          <a:latin typeface="+mn-lt"/>
                          <a:ea typeface="+mn-ea"/>
                          <a:cs typeface="+mn-cs"/>
                        </a:rPr>
                        <a:t>A1</a:t>
                      </a:r>
                    </a:p>
                  </a:txBody>
                  <a:tcPr marL="6180" marR="6180" marT="6180" marB="0" anchor="b"/>
                </a:tc>
                <a:tc>
                  <a:txBody>
                    <a:bodyPr/>
                    <a:lstStyle/>
                    <a:p>
                      <a:pPr algn="l" fontAlgn="b"/>
                      <a:r>
                        <a:rPr lang="en-US" sz="900" u="none" strike="noStrike" dirty="0">
                          <a:solidFill>
                            <a:srgbClr val="000000"/>
                          </a:solidFill>
                          <a:effectLst/>
                        </a:rPr>
                        <a:t>A1</a:t>
                      </a:r>
                      <a:endParaRPr lang="en-US" sz="900" b="0" i="0" u="none" strike="noStrike" dirty="0">
                        <a:solidFill>
                          <a:srgbClr val="000000"/>
                        </a:solidFill>
                        <a:effectLst/>
                        <a:latin typeface="Calibri" panose="020F0502020204030204" pitchFamily="34" charset="0"/>
                      </a:endParaRPr>
                    </a:p>
                  </a:txBody>
                  <a:tcPr marL="6180" marR="6180" marT="6180" marB="0" anchor="b"/>
                </a:tc>
                <a:extLst>
                  <a:ext uri="{0D108BD9-81ED-4DB2-BD59-A6C34878D82A}">
                    <a16:rowId xmlns:a16="http://schemas.microsoft.com/office/drawing/2014/main" val="3876567945"/>
                  </a:ext>
                </a:extLst>
              </a:tr>
              <a:tr h="110198">
                <a:tc>
                  <a:txBody>
                    <a:bodyPr/>
                    <a:lstStyle/>
                    <a:p>
                      <a:pPr algn="l" fontAlgn="b"/>
                      <a:endParaRPr lang="en-US" sz="900" b="0" i="0" u="none" strike="noStrike" dirty="0">
                        <a:solidFill>
                          <a:srgbClr val="000000"/>
                        </a:solidFill>
                        <a:effectLst/>
                        <a:latin typeface="Calibri" panose="020F0502020204030204" pitchFamily="34" charset="0"/>
                      </a:endParaRPr>
                    </a:p>
                  </a:txBody>
                  <a:tcPr marL="6180" marR="6180" marT="6180" marB="0" anchor="b"/>
                </a:tc>
                <a:tc>
                  <a:txBody>
                    <a:bodyPr/>
                    <a:lstStyle/>
                    <a:p>
                      <a:pPr algn="l" fontAlgn="b"/>
                      <a:endParaRPr lang="en-US" sz="900" b="0" i="0" u="none" strike="noStrike" dirty="0">
                        <a:solidFill>
                          <a:srgbClr val="000000"/>
                        </a:solidFill>
                        <a:effectLst/>
                        <a:latin typeface="Calibri" panose="020F0502020204030204" pitchFamily="34" charset="0"/>
                      </a:endParaRPr>
                    </a:p>
                  </a:txBody>
                  <a:tcPr marL="6180" marR="6180" marT="6180" marB="0" anchor="b"/>
                </a:tc>
                <a:tc>
                  <a:txBody>
                    <a:bodyPr/>
                    <a:lstStyle/>
                    <a:p>
                      <a:pPr algn="l" fontAlgn="b"/>
                      <a:endParaRPr lang="en-US" sz="900" b="0" i="0" u="none" strike="noStrike" dirty="0">
                        <a:solidFill>
                          <a:srgbClr val="000000"/>
                        </a:solidFill>
                        <a:effectLst/>
                        <a:latin typeface="Calibri" panose="020F0502020204030204" pitchFamily="34" charset="0"/>
                      </a:endParaRPr>
                    </a:p>
                  </a:txBody>
                  <a:tcPr marL="6180" marR="6180" marT="6180" marB="0" anchor="b"/>
                </a:tc>
                <a:tc>
                  <a:txBody>
                    <a:bodyPr/>
                    <a:lstStyle/>
                    <a:p>
                      <a:pPr algn="l" fontAlgn="b"/>
                      <a:endParaRPr lang="en-US" sz="900" b="0" i="0" u="none" strike="noStrike" dirty="0">
                        <a:solidFill>
                          <a:srgbClr val="000000"/>
                        </a:solidFill>
                        <a:effectLst/>
                        <a:latin typeface="Calibri" panose="020F0502020204030204" pitchFamily="34" charset="0"/>
                      </a:endParaRPr>
                    </a:p>
                  </a:txBody>
                  <a:tcPr marL="6180" marR="6180" marT="6180" marB="0" anchor="b"/>
                </a:tc>
                <a:extLst>
                  <a:ext uri="{0D108BD9-81ED-4DB2-BD59-A6C34878D82A}">
                    <a16:rowId xmlns:a16="http://schemas.microsoft.com/office/drawing/2014/main" val="3782647068"/>
                  </a:ext>
                </a:extLst>
              </a:tr>
              <a:tr h="165281">
                <a:tc>
                  <a:txBody>
                    <a:bodyPr/>
                    <a:lstStyle/>
                    <a:p>
                      <a:pPr algn="l" fontAlgn="b"/>
                      <a:r>
                        <a:rPr lang="en-US" sz="900" u="none" strike="noStrike" dirty="0">
                          <a:solidFill>
                            <a:srgbClr val="000000"/>
                          </a:solidFill>
                          <a:effectLst/>
                        </a:rPr>
                        <a:t> Asset 2 (CSF)</a:t>
                      </a:r>
                      <a:endParaRPr lang="en-US" sz="900" b="1" i="0" u="none" strike="noStrike" dirty="0">
                        <a:solidFill>
                          <a:srgbClr val="000000"/>
                        </a:solidFill>
                        <a:effectLst/>
                        <a:latin typeface="Calibri" panose="020F0502020204030204" pitchFamily="34" charset="0"/>
                      </a:endParaRPr>
                    </a:p>
                  </a:txBody>
                  <a:tcPr marL="6180" marR="6180" marT="6180" marB="0" anchor="b"/>
                </a:tc>
                <a:tc>
                  <a:txBody>
                    <a:bodyPr/>
                    <a:lstStyle/>
                    <a:p>
                      <a:pPr algn="l" fontAlgn="b"/>
                      <a:r>
                        <a:rPr lang="en-US" sz="900" u="none" strike="noStrike" dirty="0">
                          <a:solidFill>
                            <a:srgbClr val="000000"/>
                          </a:solidFill>
                          <a:effectLst/>
                        </a:rPr>
                        <a:t>Net</a:t>
                      </a:r>
                      <a:r>
                        <a:rPr lang="en-US" sz="900" u="none" strike="noStrike" baseline="-25000" dirty="0">
                          <a:solidFill>
                            <a:srgbClr val="000000"/>
                          </a:solidFill>
                          <a:effectLst/>
                        </a:rPr>
                        <a:t>poi</a:t>
                      </a:r>
                      <a:r>
                        <a:rPr lang="en-US" sz="900" u="none" strike="noStrike" dirty="0">
                          <a:solidFill>
                            <a:srgbClr val="000000"/>
                          </a:solidFill>
                          <a:effectLst/>
                        </a:rPr>
                        <a:t>-Asset 1</a:t>
                      </a:r>
                      <a:endParaRPr lang="en-US" sz="900" b="0" i="0" u="none" strike="noStrike" dirty="0">
                        <a:solidFill>
                          <a:srgbClr val="000000"/>
                        </a:solidFill>
                        <a:effectLst/>
                        <a:latin typeface="Calibri" panose="020F0502020204030204" pitchFamily="34" charset="0"/>
                      </a:endParaRPr>
                    </a:p>
                  </a:txBody>
                  <a:tcPr marL="6180" marR="6180" marT="6180" marB="0" anchor="b"/>
                </a:tc>
                <a:tc>
                  <a:txBody>
                    <a:bodyPr/>
                    <a:lstStyle/>
                    <a:p>
                      <a:pPr algn="l" fontAlgn="b"/>
                      <a:r>
                        <a:rPr lang="en-US" sz="900" u="none" strike="noStrike" dirty="0">
                          <a:solidFill>
                            <a:srgbClr val="000000"/>
                          </a:solidFill>
                          <a:effectLst/>
                        </a:rPr>
                        <a:t>Net</a:t>
                      </a:r>
                      <a:r>
                        <a:rPr lang="en-US" sz="900" u="none" strike="noStrike" baseline="-25000" dirty="0">
                          <a:solidFill>
                            <a:srgbClr val="000000"/>
                          </a:solidFill>
                          <a:effectLst/>
                        </a:rPr>
                        <a:t>poi</a:t>
                      </a:r>
                      <a:r>
                        <a:rPr lang="en-US" sz="900" u="none" strike="noStrike" dirty="0">
                          <a:solidFill>
                            <a:srgbClr val="000000"/>
                          </a:solidFill>
                          <a:effectLst/>
                        </a:rPr>
                        <a:t>-Asset 1</a:t>
                      </a:r>
                      <a:endParaRPr lang="en-US" sz="900" b="0" i="0" u="none" strike="noStrike" dirty="0">
                        <a:solidFill>
                          <a:srgbClr val="000000"/>
                        </a:solidFill>
                        <a:effectLst/>
                        <a:latin typeface="Calibri" panose="020F0502020204030204" pitchFamily="34" charset="0"/>
                      </a:endParaRPr>
                    </a:p>
                  </a:txBody>
                  <a:tcPr marL="6180" marR="6180" marT="6180" marB="0" anchor="b"/>
                </a:tc>
                <a:tc>
                  <a:txBody>
                    <a:bodyPr/>
                    <a:lstStyle/>
                    <a:p>
                      <a:pPr algn="l" fontAlgn="b"/>
                      <a:r>
                        <a:rPr lang="en-US" sz="900" u="none" strike="noStrike" dirty="0">
                          <a:solidFill>
                            <a:srgbClr val="000000"/>
                          </a:solidFill>
                          <a:effectLst/>
                        </a:rPr>
                        <a:t>Net</a:t>
                      </a:r>
                      <a:r>
                        <a:rPr lang="en-US" sz="900" u="none" strike="noStrike" baseline="-25000" dirty="0">
                          <a:solidFill>
                            <a:srgbClr val="000000"/>
                          </a:solidFill>
                          <a:effectLst/>
                        </a:rPr>
                        <a:t>hs</a:t>
                      </a:r>
                      <a:r>
                        <a:rPr lang="en-US" sz="900" u="none" strike="noStrike" dirty="0">
                          <a:solidFill>
                            <a:srgbClr val="000000"/>
                          </a:solidFill>
                          <a:effectLst/>
                        </a:rPr>
                        <a:t>-Asset 1</a:t>
                      </a:r>
                      <a:endParaRPr lang="en-US" sz="900" b="0" i="0" u="none" strike="noStrike" dirty="0">
                        <a:solidFill>
                          <a:srgbClr val="000000"/>
                        </a:solidFill>
                        <a:effectLst/>
                        <a:latin typeface="Calibri" panose="020F0502020204030204" pitchFamily="34" charset="0"/>
                      </a:endParaRPr>
                    </a:p>
                  </a:txBody>
                  <a:tcPr marL="6180" marR="6180" marT="6180" marB="0" anchor="b"/>
                </a:tc>
                <a:extLst>
                  <a:ext uri="{0D108BD9-81ED-4DB2-BD59-A6C34878D82A}">
                    <a16:rowId xmlns:a16="http://schemas.microsoft.com/office/drawing/2014/main" val="166695539"/>
                  </a:ext>
                </a:extLst>
              </a:tr>
            </a:tbl>
          </a:graphicData>
        </a:graphic>
      </p:graphicFrame>
    </p:spTree>
    <p:extLst>
      <p:ext uri="{BB962C8B-B14F-4D97-AF65-F5344CB8AC3E}">
        <p14:creationId xmlns:p14="http://schemas.microsoft.com/office/powerpoint/2010/main" val="19703458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Allocation of Losses - Summary</a:t>
            </a:r>
          </a:p>
        </p:txBody>
      </p:sp>
      <p:graphicFrame>
        <p:nvGraphicFramePr>
          <p:cNvPr id="4" name="Content Placeholder 3"/>
          <p:cNvGraphicFramePr>
            <a:graphicFrameLocks noGrp="1"/>
          </p:cNvGraphicFramePr>
          <p:nvPr>
            <p:ph idx="1"/>
          </p:nvPr>
        </p:nvGraphicFramePr>
        <p:xfrm>
          <a:off x="1600200" y="2045970"/>
          <a:ext cx="5791200" cy="258318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163906597"/>
                    </a:ext>
                  </a:extLst>
                </a:gridCol>
                <a:gridCol w="1447800">
                  <a:extLst>
                    <a:ext uri="{9D8B030D-6E8A-4147-A177-3AD203B41FA5}">
                      <a16:colId xmlns:a16="http://schemas.microsoft.com/office/drawing/2014/main" val="831368200"/>
                    </a:ext>
                  </a:extLst>
                </a:gridCol>
                <a:gridCol w="1447800">
                  <a:extLst>
                    <a:ext uri="{9D8B030D-6E8A-4147-A177-3AD203B41FA5}">
                      <a16:colId xmlns:a16="http://schemas.microsoft.com/office/drawing/2014/main" val="1822373518"/>
                    </a:ext>
                  </a:extLst>
                </a:gridCol>
                <a:gridCol w="1447800">
                  <a:extLst>
                    <a:ext uri="{9D8B030D-6E8A-4147-A177-3AD203B41FA5}">
                      <a16:colId xmlns:a16="http://schemas.microsoft.com/office/drawing/2014/main" val="3857658354"/>
                    </a:ext>
                  </a:extLst>
                </a:gridCol>
              </a:tblGrid>
              <a:tr h="342900">
                <a:tc>
                  <a:txBody>
                    <a:bodyPr/>
                    <a:lstStyle/>
                    <a:p>
                      <a:pPr algn="ctr"/>
                      <a:r>
                        <a:rPr lang="en-US" sz="1500" dirty="0"/>
                        <a:t>PV</a:t>
                      </a:r>
                    </a:p>
                  </a:txBody>
                  <a:tcPr marL="68580" marR="68580" marT="34290" marB="34290" anchor="ctr"/>
                </a:tc>
                <a:tc>
                  <a:txBody>
                    <a:bodyPr/>
                    <a:lstStyle/>
                    <a:p>
                      <a:pPr algn="ctr"/>
                      <a:r>
                        <a:rPr lang="en-US" sz="1500" dirty="0"/>
                        <a:t>Battery</a:t>
                      </a:r>
                    </a:p>
                  </a:txBody>
                  <a:tcPr marL="68580" marR="68580" marT="34290" marB="34290" anchor="ctr"/>
                </a:tc>
                <a:tc>
                  <a:txBody>
                    <a:bodyPr/>
                    <a:lstStyle/>
                    <a:p>
                      <a:pPr algn="ctr"/>
                      <a:r>
                        <a:rPr lang="en-US" sz="1500" dirty="0"/>
                        <a:t>Inverter</a:t>
                      </a:r>
                    </a:p>
                  </a:txBody>
                  <a:tcPr marL="68580" marR="68580" marT="34290" marB="34290" anchor="ctr"/>
                </a:tc>
                <a:tc>
                  <a:txBody>
                    <a:bodyPr/>
                    <a:lstStyle/>
                    <a:p>
                      <a:pPr algn="ctr"/>
                      <a:r>
                        <a:rPr lang="en-US" sz="1500" dirty="0"/>
                        <a:t>Losses</a:t>
                      </a:r>
                    </a:p>
                  </a:txBody>
                  <a:tcPr marL="68580" marR="68580" marT="34290" marB="34290" anchor="ctr"/>
                </a:tc>
                <a:extLst>
                  <a:ext uri="{0D108BD9-81ED-4DB2-BD59-A6C34878D82A}">
                    <a16:rowId xmlns:a16="http://schemas.microsoft.com/office/drawing/2014/main" val="1707065610"/>
                  </a:ext>
                </a:extLst>
              </a:tr>
              <a:tr h="342900">
                <a:tc>
                  <a:txBody>
                    <a:bodyPr/>
                    <a:lstStyle/>
                    <a:p>
                      <a:pPr algn="ctr"/>
                      <a:r>
                        <a:rPr lang="en-US" sz="1500" dirty="0"/>
                        <a:t>0</a:t>
                      </a:r>
                    </a:p>
                  </a:txBody>
                  <a:tcPr marL="68580" marR="68580" marT="34290" marB="34290" anchor="ctr"/>
                </a:tc>
                <a:tc>
                  <a:txBody>
                    <a:bodyPr/>
                    <a:lstStyle/>
                    <a:p>
                      <a:pPr algn="ctr"/>
                      <a:r>
                        <a:rPr lang="en-US" sz="1500" dirty="0"/>
                        <a:t>Outputting</a:t>
                      </a:r>
                    </a:p>
                  </a:txBody>
                  <a:tcPr marL="68580" marR="68580" marT="34290" marB="34290" anchor="ctr"/>
                </a:tc>
                <a:tc>
                  <a:txBody>
                    <a:bodyPr/>
                    <a:lstStyle/>
                    <a:p>
                      <a:pPr algn="ctr"/>
                      <a:r>
                        <a:rPr lang="en-US" sz="1500" dirty="0"/>
                        <a:t>Outputting</a:t>
                      </a:r>
                    </a:p>
                  </a:txBody>
                  <a:tcPr marL="68580" marR="68580" marT="34290" marB="34290" anchor="ctr"/>
                </a:tc>
                <a:tc>
                  <a:txBody>
                    <a:bodyPr/>
                    <a:lstStyle/>
                    <a:p>
                      <a:pPr algn="ctr"/>
                      <a:r>
                        <a:rPr lang="en-US" sz="1500" dirty="0"/>
                        <a:t>Battery</a:t>
                      </a:r>
                    </a:p>
                  </a:txBody>
                  <a:tcPr marL="68580" marR="68580" marT="34290" marB="34290" anchor="ctr"/>
                </a:tc>
                <a:extLst>
                  <a:ext uri="{0D108BD9-81ED-4DB2-BD59-A6C34878D82A}">
                    <a16:rowId xmlns:a16="http://schemas.microsoft.com/office/drawing/2014/main" val="163289016"/>
                  </a:ext>
                </a:extLst>
              </a:tr>
              <a:tr h="342900">
                <a:tc>
                  <a:txBody>
                    <a:bodyPr/>
                    <a:lstStyle/>
                    <a:p>
                      <a:pPr algn="ctr"/>
                      <a:r>
                        <a:rPr lang="en-US" sz="1500" dirty="0"/>
                        <a:t>0</a:t>
                      </a:r>
                    </a:p>
                  </a:txBody>
                  <a:tcPr marL="68580" marR="68580" marT="34290" marB="34290" anchor="ctr"/>
                </a:tc>
                <a:tc>
                  <a:txBody>
                    <a:bodyPr/>
                    <a:lstStyle/>
                    <a:p>
                      <a:pPr algn="ctr"/>
                      <a:r>
                        <a:rPr lang="en-US" sz="1500" dirty="0"/>
                        <a:t>Inputting</a:t>
                      </a:r>
                    </a:p>
                  </a:txBody>
                  <a:tcPr marL="68580" marR="68580" marT="34290" marB="34290" anchor="ctr"/>
                </a:tc>
                <a:tc>
                  <a:txBody>
                    <a:bodyPr/>
                    <a:lstStyle/>
                    <a:p>
                      <a:pPr algn="ctr"/>
                      <a:r>
                        <a:rPr lang="en-US" sz="1500" dirty="0"/>
                        <a:t>Inputting</a:t>
                      </a:r>
                    </a:p>
                  </a:txBody>
                  <a:tcPr marL="68580" marR="68580" marT="34290" marB="34290" anchor="ctr"/>
                </a:tc>
                <a:tc>
                  <a:txBody>
                    <a:bodyPr/>
                    <a:lstStyle/>
                    <a:p>
                      <a:pPr algn="ctr"/>
                      <a:r>
                        <a:rPr lang="en-US" sz="1500" dirty="0"/>
                        <a:t>Battery</a:t>
                      </a:r>
                    </a:p>
                  </a:txBody>
                  <a:tcPr marL="68580" marR="68580" marT="34290" marB="34290" anchor="ctr"/>
                </a:tc>
                <a:extLst>
                  <a:ext uri="{0D108BD9-81ED-4DB2-BD59-A6C34878D82A}">
                    <a16:rowId xmlns:a16="http://schemas.microsoft.com/office/drawing/2014/main" val="3189178481"/>
                  </a:ext>
                </a:extLst>
              </a:tr>
              <a:tr h="342900">
                <a:tc>
                  <a:txBody>
                    <a:bodyPr/>
                    <a:lstStyle/>
                    <a:p>
                      <a:pPr algn="ctr"/>
                      <a:r>
                        <a:rPr lang="en-US" sz="1500" dirty="0"/>
                        <a:t>Outputting</a:t>
                      </a:r>
                    </a:p>
                  </a:txBody>
                  <a:tcPr marL="68580" marR="68580" marT="34290" marB="34290" anchor="ctr"/>
                </a:tc>
                <a:tc>
                  <a:txBody>
                    <a:bodyPr/>
                    <a:lstStyle/>
                    <a:p>
                      <a:pPr algn="ctr"/>
                      <a:r>
                        <a:rPr lang="en-US" sz="1500" dirty="0"/>
                        <a:t>Outputting</a:t>
                      </a:r>
                    </a:p>
                  </a:txBody>
                  <a:tcPr marL="68580" marR="68580" marT="34290" marB="34290" anchor="ctr"/>
                </a:tc>
                <a:tc>
                  <a:txBody>
                    <a:bodyPr/>
                    <a:lstStyle/>
                    <a:p>
                      <a:pPr algn="ctr"/>
                      <a:r>
                        <a:rPr lang="en-US" sz="1500" dirty="0"/>
                        <a:t>Outputting</a:t>
                      </a:r>
                    </a:p>
                  </a:txBody>
                  <a:tcPr marL="68580" marR="68580" marT="34290" marB="34290" anchor="ctr"/>
                </a:tc>
                <a:tc>
                  <a:txBody>
                    <a:bodyPr/>
                    <a:lstStyle/>
                    <a:p>
                      <a:pPr algn="ctr"/>
                      <a:r>
                        <a:rPr lang="en-US" sz="1500" dirty="0"/>
                        <a:t>Split proportionally</a:t>
                      </a:r>
                    </a:p>
                  </a:txBody>
                  <a:tcPr marL="68580" marR="68580" marT="34290" marB="34290" anchor="ctr"/>
                </a:tc>
                <a:extLst>
                  <a:ext uri="{0D108BD9-81ED-4DB2-BD59-A6C34878D82A}">
                    <a16:rowId xmlns:a16="http://schemas.microsoft.com/office/drawing/2014/main" val="1842577350"/>
                  </a:ext>
                </a:extLst>
              </a:tr>
              <a:tr h="342900">
                <a:tc>
                  <a:txBody>
                    <a:bodyPr/>
                    <a:lstStyle/>
                    <a:p>
                      <a:pPr algn="ctr"/>
                      <a:r>
                        <a:rPr lang="en-US" sz="1500" dirty="0"/>
                        <a:t>Outputting</a:t>
                      </a:r>
                    </a:p>
                  </a:txBody>
                  <a:tcPr marL="68580" marR="68580" marT="34290" marB="34290" anchor="ctr"/>
                </a:tc>
                <a:tc>
                  <a:txBody>
                    <a:bodyPr/>
                    <a:lstStyle/>
                    <a:p>
                      <a:pPr algn="ctr"/>
                      <a:r>
                        <a:rPr lang="en-US" sz="1500" dirty="0"/>
                        <a:t>Inputting</a:t>
                      </a:r>
                    </a:p>
                  </a:txBody>
                  <a:tcPr marL="68580" marR="68580" marT="34290" marB="34290" anchor="ctr"/>
                </a:tc>
                <a:tc>
                  <a:txBody>
                    <a:bodyPr/>
                    <a:lstStyle/>
                    <a:p>
                      <a:pPr algn="ctr"/>
                      <a:r>
                        <a:rPr lang="en-US" sz="1500" dirty="0"/>
                        <a:t>Outputting</a:t>
                      </a:r>
                    </a:p>
                  </a:txBody>
                  <a:tcPr marL="68580" marR="68580" marT="34290" marB="34290" anchor="ctr"/>
                </a:tc>
                <a:tc>
                  <a:txBody>
                    <a:bodyPr/>
                    <a:lstStyle/>
                    <a:p>
                      <a:pPr algn="ctr"/>
                      <a:r>
                        <a:rPr lang="en-US" sz="1500" dirty="0"/>
                        <a:t>PV</a:t>
                      </a:r>
                    </a:p>
                  </a:txBody>
                  <a:tcPr marL="68580" marR="68580" marT="34290" marB="34290" anchor="ctr"/>
                </a:tc>
                <a:extLst>
                  <a:ext uri="{0D108BD9-81ED-4DB2-BD59-A6C34878D82A}">
                    <a16:rowId xmlns:a16="http://schemas.microsoft.com/office/drawing/2014/main" val="71039002"/>
                  </a:ext>
                </a:extLst>
              </a:tr>
              <a:tr h="342900">
                <a:tc>
                  <a:txBody>
                    <a:bodyPr/>
                    <a:lstStyle/>
                    <a:p>
                      <a:pPr algn="ctr"/>
                      <a:r>
                        <a:rPr lang="en-US" sz="1500" dirty="0"/>
                        <a:t>Outputting</a:t>
                      </a:r>
                    </a:p>
                  </a:txBody>
                  <a:tcPr marL="68580" marR="68580" marT="34290" marB="34290" anchor="ctr"/>
                </a:tc>
                <a:tc>
                  <a:txBody>
                    <a:bodyPr/>
                    <a:lstStyle/>
                    <a:p>
                      <a:pPr algn="ctr"/>
                      <a:r>
                        <a:rPr lang="en-US" sz="1500" dirty="0"/>
                        <a:t>Inputting</a:t>
                      </a:r>
                    </a:p>
                  </a:txBody>
                  <a:tcPr marL="68580" marR="68580" marT="34290" marB="34290" anchor="ctr"/>
                </a:tc>
                <a:tc>
                  <a:txBody>
                    <a:bodyPr/>
                    <a:lstStyle/>
                    <a:p>
                      <a:pPr algn="ctr"/>
                      <a:r>
                        <a:rPr lang="en-US" sz="1500" dirty="0"/>
                        <a:t>Inputting</a:t>
                      </a:r>
                    </a:p>
                  </a:txBody>
                  <a:tcPr marL="68580" marR="68580" marT="34290" marB="34290" anchor="ctr"/>
                </a:tc>
                <a:tc>
                  <a:txBody>
                    <a:bodyPr/>
                    <a:lstStyle/>
                    <a:p>
                      <a:pPr algn="ctr"/>
                      <a:r>
                        <a:rPr lang="en-US" sz="1500" dirty="0"/>
                        <a:t>Battery</a:t>
                      </a:r>
                    </a:p>
                  </a:txBody>
                  <a:tcPr marL="68580" marR="68580" marT="34290" marB="34290" anchor="ctr"/>
                </a:tc>
                <a:extLst>
                  <a:ext uri="{0D108BD9-81ED-4DB2-BD59-A6C34878D82A}">
                    <a16:rowId xmlns:a16="http://schemas.microsoft.com/office/drawing/2014/main" val="3203881480"/>
                  </a:ext>
                </a:extLst>
              </a:tr>
              <a:tr h="342900">
                <a:tc>
                  <a:txBody>
                    <a:bodyPr/>
                    <a:lstStyle/>
                    <a:p>
                      <a:pPr algn="ctr"/>
                      <a:r>
                        <a:rPr lang="en-US" sz="1500" dirty="0"/>
                        <a:t>Outputting</a:t>
                      </a:r>
                    </a:p>
                  </a:txBody>
                  <a:tcPr marL="68580" marR="68580" marT="34290" marB="34290" anchor="ctr"/>
                </a:tc>
                <a:tc>
                  <a:txBody>
                    <a:bodyPr/>
                    <a:lstStyle/>
                    <a:p>
                      <a:pPr algn="ctr"/>
                      <a:r>
                        <a:rPr lang="en-US" sz="1500" dirty="0"/>
                        <a:t>0</a:t>
                      </a:r>
                    </a:p>
                  </a:txBody>
                  <a:tcPr marL="68580" marR="68580" marT="34290" marB="34290" anchor="ctr"/>
                </a:tc>
                <a:tc>
                  <a:txBody>
                    <a:bodyPr/>
                    <a:lstStyle/>
                    <a:p>
                      <a:pPr algn="ctr"/>
                      <a:r>
                        <a:rPr lang="en-US" sz="1500" dirty="0"/>
                        <a:t>Outputting</a:t>
                      </a:r>
                    </a:p>
                  </a:txBody>
                  <a:tcPr marL="68580" marR="68580" marT="34290" marB="34290" anchor="ctr"/>
                </a:tc>
                <a:tc>
                  <a:txBody>
                    <a:bodyPr/>
                    <a:lstStyle/>
                    <a:p>
                      <a:pPr algn="ctr"/>
                      <a:r>
                        <a:rPr lang="en-US" sz="1500" dirty="0"/>
                        <a:t>PV</a:t>
                      </a:r>
                    </a:p>
                  </a:txBody>
                  <a:tcPr marL="68580" marR="68580" marT="34290" marB="34290" anchor="ctr"/>
                </a:tc>
                <a:extLst>
                  <a:ext uri="{0D108BD9-81ED-4DB2-BD59-A6C34878D82A}">
                    <a16:rowId xmlns:a16="http://schemas.microsoft.com/office/drawing/2014/main" val="956248306"/>
                  </a:ext>
                </a:extLst>
              </a:tr>
            </a:tbl>
          </a:graphicData>
        </a:graphic>
      </p:graphicFrame>
      <p:sp>
        <p:nvSpPr>
          <p:cNvPr id="3" name="Slide Number Placeholder 2"/>
          <p:cNvSpPr>
            <a:spLocks noGrp="1"/>
          </p:cNvSpPr>
          <p:nvPr>
            <p:ph type="sldNum" sz="quarter" idx="12"/>
          </p:nvPr>
        </p:nvSpPr>
        <p:spPr/>
        <p:txBody>
          <a:bodyPr/>
          <a:lstStyle/>
          <a:p>
            <a:fld id="{954199F5-AFC8-4D9A-89D0-759CBC10B8B2}" type="slidenum">
              <a:rPr lang="en-US" smtClean="0"/>
              <a:t>44</a:t>
            </a:fld>
            <a:endParaRPr lang="en-US"/>
          </a:p>
        </p:txBody>
      </p:sp>
    </p:spTree>
    <p:extLst>
      <p:ext uri="{BB962C8B-B14F-4D97-AF65-F5344CB8AC3E}">
        <p14:creationId xmlns:p14="http://schemas.microsoft.com/office/powerpoint/2010/main" val="4062642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98FC4BA-329F-488A-8DAB-438A47CEB170}"/>
              </a:ext>
            </a:extLst>
          </p:cNvPr>
          <p:cNvSpPr>
            <a:spLocks noGrp="1"/>
          </p:cNvSpPr>
          <p:nvPr>
            <p:ph type="title"/>
          </p:nvPr>
        </p:nvSpPr>
        <p:spPr/>
        <p:txBody>
          <a:bodyPr>
            <a:normAutofit fontScale="90000"/>
          </a:bodyPr>
          <a:lstStyle/>
          <a:p>
            <a:r>
              <a:rPr lang="en-US" dirty="0" smtClean="0"/>
              <a:t>A Incremental Change Since the May RC Meeting in the new OP-18 </a:t>
            </a:r>
            <a:r>
              <a:rPr lang="en-US" dirty="0"/>
              <a:t>Section </a:t>
            </a:r>
            <a:r>
              <a:rPr lang="en-US" dirty="0" smtClean="0"/>
              <a:t>IV.9 is Proposed</a:t>
            </a:r>
            <a:endParaRPr lang="en-US" dirty="0"/>
          </a:p>
        </p:txBody>
      </p:sp>
      <p:sp>
        <p:nvSpPr>
          <p:cNvPr id="5" name="Content Placeholder 4">
            <a:extLst>
              <a:ext uri="{FF2B5EF4-FFF2-40B4-BE49-F238E27FC236}">
                <a16:creationId xmlns:a16="http://schemas.microsoft.com/office/drawing/2014/main" id="{A14EFEE2-58EF-4191-B99D-E9D4712BA4F2}"/>
              </a:ext>
            </a:extLst>
          </p:cNvPr>
          <p:cNvSpPr>
            <a:spLocks noGrp="1"/>
          </p:cNvSpPr>
          <p:nvPr>
            <p:ph idx="1"/>
          </p:nvPr>
        </p:nvSpPr>
        <p:spPr/>
        <p:txBody>
          <a:bodyPr>
            <a:normAutofit/>
          </a:bodyPr>
          <a:lstStyle/>
          <a:p>
            <a:pPr marL="0" indent="0">
              <a:buNone/>
            </a:pPr>
            <a:r>
              <a:rPr lang="en-US" sz="1900" dirty="0">
                <a:latin typeface="Arial" panose="020B0604020202020204" pitchFamily="34" charset="0"/>
              </a:rPr>
              <a:t>9. </a:t>
            </a:r>
            <a:r>
              <a:rPr lang="en-US" sz="1900" dirty="0" smtClean="0">
                <a:latin typeface="Arial" panose="020B0604020202020204" pitchFamily="34" charset="0"/>
              </a:rPr>
              <a:t>DC coupled </a:t>
            </a:r>
            <a:r>
              <a:rPr lang="en-US" sz="1900" dirty="0">
                <a:latin typeface="Arial" panose="020B0604020202020204" pitchFamily="34" charset="0"/>
              </a:rPr>
              <a:t>Assets participating in one or more of the Markets separately must meet the following requirements: </a:t>
            </a:r>
          </a:p>
          <a:p>
            <a:pPr marL="914400" indent="-457200">
              <a:buNone/>
            </a:pPr>
            <a:r>
              <a:rPr lang="en-US" sz="1900" dirty="0">
                <a:latin typeface="Arial" panose="020B0604020202020204" pitchFamily="34" charset="0"/>
              </a:rPr>
              <a:t>	a) DC </a:t>
            </a:r>
            <a:r>
              <a:rPr lang="en-US" sz="1900" dirty="0" err="1">
                <a:latin typeface="Arial" panose="020B0604020202020204" pitchFamily="34" charset="0"/>
              </a:rPr>
              <a:t>Wh</a:t>
            </a:r>
            <a:r>
              <a:rPr lang="en-US" sz="1900" dirty="0">
                <a:latin typeface="Arial" panose="020B0604020202020204" pitchFamily="34" charset="0"/>
              </a:rPr>
              <a:t> metering must be installed for each Asset. </a:t>
            </a:r>
          </a:p>
          <a:p>
            <a:pPr marL="914400" indent="-457200">
              <a:buNone/>
            </a:pPr>
            <a:r>
              <a:rPr lang="en-US" sz="1900" dirty="0">
                <a:latin typeface="Arial" panose="020B0604020202020204" pitchFamily="34" charset="0"/>
              </a:rPr>
              <a:t>	b) AC </a:t>
            </a:r>
            <a:r>
              <a:rPr lang="en-US" sz="1900" dirty="0" err="1">
                <a:latin typeface="Arial" panose="020B0604020202020204" pitchFamily="34" charset="0"/>
              </a:rPr>
              <a:t>Wh</a:t>
            </a:r>
            <a:r>
              <a:rPr lang="en-US" sz="1900" dirty="0">
                <a:latin typeface="Arial" panose="020B0604020202020204" pitchFamily="34" charset="0"/>
              </a:rPr>
              <a:t> metering compliant with this OP must be installed at or compensated to the Interconnection Point. </a:t>
            </a:r>
          </a:p>
          <a:p>
            <a:pPr marL="914400" indent="-457200">
              <a:buNone/>
            </a:pPr>
            <a:r>
              <a:rPr lang="en-US" sz="1900" dirty="0">
                <a:latin typeface="Arial" panose="020B0604020202020204" pitchFamily="34" charset="0"/>
              </a:rPr>
              <a:t>	c) Reported interval MWh per hour values for each DC coupled Asset must sum to the </a:t>
            </a:r>
            <a:r>
              <a:rPr lang="en-US" sz="1900" strike="sngStrike" dirty="0" smtClean="0">
                <a:solidFill>
                  <a:srgbClr val="FF0000"/>
                </a:solidFill>
                <a:latin typeface="Arial" panose="020B0604020202020204" pitchFamily="34" charset="0"/>
              </a:rPr>
              <a:t>reported </a:t>
            </a:r>
            <a:r>
              <a:rPr lang="en-US" sz="1900" dirty="0" smtClean="0">
                <a:solidFill>
                  <a:srgbClr val="FF0000"/>
                </a:solidFill>
                <a:latin typeface="Arial" panose="020B0604020202020204" pitchFamily="34" charset="0"/>
              </a:rPr>
              <a:t>measured</a:t>
            </a:r>
            <a:r>
              <a:rPr lang="en-US" sz="1900" dirty="0" smtClean="0">
                <a:latin typeface="Arial" panose="020B0604020202020204" pitchFamily="34" charset="0"/>
              </a:rPr>
              <a:t> </a:t>
            </a:r>
            <a:r>
              <a:rPr lang="en-US" sz="1900" dirty="0">
                <a:latin typeface="Arial" panose="020B0604020202020204" pitchFamily="34" charset="0"/>
              </a:rPr>
              <a:t>AC MWh per hour compensated to the Interconnection Point in each interval. </a:t>
            </a:r>
          </a:p>
          <a:p>
            <a:pPr marL="914400" indent="-457200">
              <a:buNone/>
            </a:pPr>
            <a:r>
              <a:rPr lang="en-US" sz="1900" dirty="0">
                <a:latin typeface="Arial" panose="020B0604020202020204" pitchFamily="34" charset="0"/>
              </a:rPr>
              <a:t>	d) Both unadjusted DC MWh per hour values and reported interval MWh per hour values for each </a:t>
            </a:r>
            <a:r>
              <a:rPr lang="en-US" sz="1900" dirty="0" smtClean="0">
                <a:latin typeface="Arial" panose="020B0604020202020204" pitchFamily="34" charset="0"/>
              </a:rPr>
              <a:t>DC coupled </a:t>
            </a:r>
            <a:r>
              <a:rPr lang="en-US" sz="1900" dirty="0">
                <a:latin typeface="Arial" panose="020B0604020202020204" pitchFamily="34" charset="0"/>
              </a:rPr>
              <a:t>Asset shall be made available to all Lead Market Participants for the Assets prior to reporting to ISO-NE. </a:t>
            </a:r>
          </a:p>
          <a:p>
            <a:pPr lvl="1"/>
            <a:endParaRPr lang="en-US" dirty="0"/>
          </a:p>
        </p:txBody>
      </p:sp>
    </p:spTree>
    <p:extLst>
      <p:ext uri="{BB962C8B-B14F-4D97-AF65-F5344CB8AC3E}">
        <p14:creationId xmlns:p14="http://schemas.microsoft.com/office/powerpoint/2010/main" val="23502417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Placeholder 6"/>
          <p:cNvGraphicFramePr>
            <a:graphicFrameLocks noGrp="1"/>
          </p:cNvGraphicFramePr>
          <p:nvPr>
            <p:ph type="tbl" sz="quarter" idx="10"/>
            <p:extLst>
              <p:ext uri="{D42A27DB-BD31-4B8C-83A1-F6EECF244321}">
                <p14:modId xmlns:p14="http://schemas.microsoft.com/office/powerpoint/2010/main" val="2520827185"/>
              </p:ext>
            </p:extLst>
          </p:nvPr>
        </p:nvGraphicFramePr>
        <p:xfrm>
          <a:off x="457200" y="1404938"/>
          <a:ext cx="8229600" cy="3048000"/>
        </p:xfrm>
        <a:graphic>
          <a:graphicData uri="http://schemas.openxmlformats.org/drawingml/2006/table">
            <a:tbl>
              <a:tblPr bandRow="1">
                <a:tableStyleId>{5C22544A-7EE6-4342-B048-85BDC9FD1C3A}</a:tableStyleId>
              </a:tblPr>
              <a:tblGrid>
                <a:gridCol w="3429000">
                  <a:extLst>
                    <a:ext uri="{9D8B030D-6E8A-4147-A177-3AD203B41FA5}">
                      <a16:colId xmlns:a16="http://schemas.microsoft.com/office/drawing/2014/main" val="20000"/>
                    </a:ext>
                  </a:extLst>
                </a:gridCol>
                <a:gridCol w="4800600">
                  <a:extLst>
                    <a:ext uri="{9D8B030D-6E8A-4147-A177-3AD203B41FA5}">
                      <a16:colId xmlns:a16="http://schemas.microsoft.com/office/drawing/2014/main" val="20001"/>
                    </a:ext>
                  </a:extLst>
                </a:gridCol>
              </a:tblGrid>
              <a:tr h="609600">
                <a:tc>
                  <a:txBody>
                    <a:bodyPr/>
                    <a:lstStyle/>
                    <a:p>
                      <a:r>
                        <a:rPr lang="en-US" b="1" dirty="0">
                          <a:solidFill>
                            <a:schemeClr val="bg1"/>
                          </a:solidFill>
                        </a:rPr>
                        <a:t>Stakeholder Committee and</a:t>
                      </a:r>
                      <a:r>
                        <a:rPr lang="en-US" b="1" baseline="0" dirty="0">
                          <a:solidFill>
                            <a:schemeClr val="bg1"/>
                          </a:solidFill>
                        </a:rPr>
                        <a:t> </a:t>
                      </a:r>
                      <a:r>
                        <a:rPr lang="en-US" b="1" dirty="0">
                          <a:solidFill>
                            <a:schemeClr val="bg1"/>
                          </a:solidFill>
                        </a:rPr>
                        <a:t>Date</a:t>
                      </a:r>
                    </a:p>
                  </a:txBody>
                  <a:tcPr anchor="ctr">
                    <a:solidFill>
                      <a:srgbClr val="0082CF"/>
                    </a:solidFill>
                  </a:tcPr>
                </a:tc>
                <a:tc>
                  <a:txBody>
                    <a:bodyPr/>
                    <a:lstStyle/>
                    <a:p>
                      <a:r>
                        <a:rPr lang="en-US" b="1" dirty="0">
                          <a:solidFill>
                            <a:schemeClr val="bg1"/>
                          </a:solidFill>
                        </a:rPr>
                        <a:t>Scheduled</a:t>
                      </a:r>
                      <a:r>
                        <a:rPr lang="en-US" b="1" baseline="0" dirty="0">
                          <a:solidFill>
                            <a:schemeClr val="bg1"/>
                          </a:solidFill>
                        </a:rPr>
                        <a:t> Project Milestone</a:t>
                      </a:r>
                      <a:endParaRPr lang="en-US" b="1" dirty="0">
                        <a:solidFill>
                          <a:schemeClr val="bg1"/>
                        </a:solidFill>
                      </a:endParaRPr>
                    </a:p>
                  </a:txBody>
                  <a:tcPr anchor="ctr">
                    <a:solidFill>
                      <a:srgbClr val="0082CF"/>
                    </a:solidFill>
                  </a:tcPr>
                </a:tc>
                <a:extLst>
                  <a:ext uri="{0D108BD9-81ED-4DB2-BD59-A6C34878D82A}">
                    <a16:rowId xmlns:a16="http://schemas.microsoft.com/office/drawing/2014/main" val="10000"/>
                  </a:ext>
                </a:extLst>
              </a:tr>
              <a:tr h="609600">
                <a:tc>
                  <a:txBody>
                    <a:bodyPr/>
                    <a:lstStyle/>
                    <a:p>
                      <a:r>
                        <a:rPr lang="en-US" sz="1600" b="1" dirty="0">
                          <a:solidFill>
                            <a:srgbClr val="000000"/>
                          </a:solidFill>
                        </a:rPr>
                        <a:t>Reliability</a:t>
                      </a:r>
                      <a:r>
                        <a:rPr lang="en-US" sz="1600" b="1" baseline="0" dirty="0">
                          <a:solidFill>
                            <a:srgbClr val="000000"/>
                          </a:solidFill>
                        </a:rPr>
                        <a:t> Committee</a:t>
                      </a:r>
                      <a:br>
                        <a:rPr lang="en-US" sz="1600" b="1" baseline="0" dirty="0">
                          <a:solidFill>
                            <a:srgbClr val="000000"/>
                          </a:solidFill>
                        </a:rPr>
                      </a:br>
                      <a:r>
                        <a:rPr lang="en-US" sz="1600" b="1" baseline="0" dirty="0">
                          <a:solidFill>
                            <a:srgbClr val="000000"/>
                          </a:solidFill>
                        </a:rPr>
                        <a:t>April 22, 2020</a:t>
                      </a:r>
                      <a:endParaRPr lang="en-US" sz="1600" b="1" dirty="0">
                        <a:solidFill>
                          <a:srgbClr val="000000"/>
                        </a:solidFill>
                      </a:endParaRPr>
                    </a:p>
                  </a:txBody>
                  <a:tcPr anchor="ctr">
                    <a:solidFill>
                      <a:schemeClr val="bg1">
                        <a:lumMod val="75000"/>
                      </a:schemeClr>
                    </a:solidFill>
                  </a:tcPr>
                </a:tc>
                <a:tc>
                  <a:txBody>
                    <a:bodyPr/>
                    <a:lstStyle/>
                    <a:p>
                      <a:r>
                        <a:rPr lang="en-US" sz="1600" dirty="0">
                          <a:solidFill>
                            <a:srgbClr val="000000"/>
                          </a:solidFill>
                        </a:rPr>
                        <a:t>Discussion of issue and proposed solution</a:t>
                      </a:r>
                    </a:p>
                  </a:txBody>
                  <a:tcPr anchor="ctr">
                    <a:solidFill>
                      <a:schemeClr val="bg1">
                        <a:lumMod val="75000"/>
                      </a:schemeClr>
                    </a:solidFill>
                  </a:tcPr>
                </a:tc>
                <a:extLst>
                  <a:ext uri="{0D108BD9-81ED-4DB2-BD59-A6C34878D82A}">
                    <a16:rowId xmlns:a16="http://schemas.microsoft.com/office/drawing/2014/main" val="10001"/>
                  </a:ext>
                </a:extLst>
              </a:tr>
              <a:tr h="609600">
                <a:tc>
                  <a:txBody>
                    <a:bodyPr/>
                    <a:lstStyle/>
                    <a:p>
                      <a:r>
                        <a:rPr lang="en-US" sz="1600" b="1" dirty="0">
                          <a:solidFill>
                            <a:srgbClr val="000000"/>
                          </a:solidFill>
                        </a:rPr>
                        <a:t>Reliability Committee</a:t>
                      </a:r>
                    </a:p>
                    <a:p>
                      <a:r>
                        <a:rPr lang="en-US" sz="1600" b="1" dirty="0">
                          <a:solidFill>
                            <a:srgbClr val="000000"/>
                          </a:solidFill>
                        </a:rPr>
                        <a:t>May 19, 2020</a:t>
                      </a:r>
                    </a:p>
                  </a:txBody>
                  <a:tcPr anchor="ctr">
                    <a:solidFill>
                      <a:schemeClr val="bg1">
                        <a:lumMod val="75000"/>
                      </a:schemeClr>
                    </a:solidFill>
                  </a:tcPr>
                </a:tc>
                <a:tc>
                  <a:txBody>
                    <a:bodyPr/>
                    <a:lstStyle/>
                    <a:p>
                      <a:r>
                        <a:rPr lang="en-US" sz="1600" dirty="0">
                          <a:solidFill>
                            <a:srgbClr val="000000"/>
                          </a:solidFill>
                        </a:rPr>
                        <a:t>Discussion of revisions to OP-18</a:t>
                      </a:r>
                    </a:p>
                  </a:txBody>
                  <a:tcPr anchor="ctr">
                    <a:solidFill>
                      <a:schemeClr val="bg1">
                        <a:lumMod val="75000"/>
                      </a:schemeClr>
                    </a:solidFill>
                  </a:tcPr>
                </a:tc>
                <a:extLst>
                  <a:ext uri="{0D108BD9-81ED-4DB2-BD59-A6C34878D82A}">
                    <a16:rowId xmlns:a16="http://schemas.microsoft.com/office/drawing/2014/main" val="10002"/>
                  </a:ext>
                </a:extLst>
              </a:tr>
              <a:tr h="609600">
                <a:tc>
                  <a:txBody>
                    <a:bodyPr/>
                    <a:lstStyle/>
                    <a:p>
                      <a:r>
                        <a:rPr lang="en-US" sz="1600" b="1" dirty="0">
                          <a:solidFill>
                            <a:srgbClr val="000000"/>
                          </a:solidFill>
                        </a:rPr>
                        <a:t>Reliability Committee</a:t>
                      </a:r>
                    </a:p>
                    <a:p>
                      <a:r>
                        <a:rPr lang="en-US" sz="1600" b="1" dirty="0">
                          <a:solidFill>
                            <a:srgbClr val="000000"/>
                          </a:solidFill>
                        </a:rPr>
                        <a:t>June 16, 2020</a:t>
                      </a:r>
                    </a:p>
                  </a:txBody>
                  <a:tcPr anchor="ctr"/>
                </a:tc>
                <a:tc>
                  <a:txBody>
                    <a:bodyPr/>
                    <a:lstStyle/>
                    <a:p>
                      <a:r>
                        <a:rPr lang="en-US" sz="1600" dirty="0" smtClean="0">
                          <a:solidFill>
                            <a:srgbClr val="000000"/>
                          </a:solidFill>
                        </a:rPr>
                        <a:t>Vote </a:t>
                      </a:r>
                      <a:r>
                        <a:rPr lang="en-US" sz="1600" dirty="0">
                          <a:solidFill>
                            <a:srgbClr val="000000"/>
                          </a:solidFill>
                        </a:rPr>
                        <a:t>on revisions to OP-18</a:t>
                      </a:r>
                    </a:p>
                  </a:txBody>
                  <a:tcPr anchor="ctr"/>
                </a:tc>
                <a:extLst>
                  <a:ext uri="{0D108BD9-81ED-4DB2-BD59-A6C34878D82A}">
                    <a16:rowId xmlns:a16="http://schemas.microsoft.com/office/drawing/2014/main" val="10003"/>
                  </a:ext>
                </a:extLst>
              </a:tr>
              <a:tr h="609600">
                <a:tc>
                  <a:txBody>
                    <a:bodyPr/>
                    <a:lstStyle/>
                    <a:p>
                      <a:r>
                        <a:rPr lang="en-US" sz="1600" b="1" dirty="0">
                          <a:solidFill>
                            <a:srgbClr val="000000"/>
                          </a:solidFill>
                        </a:rPr>
                        <a:t>Participants</a:t>
                      </a:r>
                      <a:r>
                        <a:rPr lang="en-US" sz="1600" b="1" baseline="0" dirty="0">
                          <a:solidFill>
                            <a:srgbClr val="000000"/>
                          </a:solidFill>
                        </a:rPr>
                        <a:t> Committee</a:t>
                      </a:r>
                    </a:p>
                    <a:p>
                      <a:r>
                        <a:rPr lang="en-US" sz="1600" b="1" dirty="0">
                          <a:solidFill>
                            <a:srgbClr val="000000"/>
                          </a:solidFill>
                        </a:rPr>
                        <a:t>August 6</a:t>
                      </a:r>
                      <a:r>
                        <a:rPr lang="en-US" sz="1600" b="1" baseline="0" dirty="0">
                          <a:solidFill>
                            <a:srgbClr val="000000"/>
                          </a:solidFill>
                        </a:rPr>
                        <a:t>, </a:t>
                      </a:r>
                      <a:r>
                        <a:rPr lang="en-US" sz="1600" b="1" dirty="0">
                          <a:solidFill>
                            <a:srgbClr val="000000"/>
                          </a:solidFill>
                        </a:rPr>
                        <a:t>2020</a:t>
                      </a:r>
                    </a:p>
                  </a:txBody>
                  <a:tcPr anchor="ctr"/>
                </a:tc>
                <a:tc>
                  <a:txBody>
                    <a:bodyPr/>
                    <a:lstStyle/>
                    <a:p>
                      <a:r>
                        <a:rPr lang="en-US" sz="1600" smtClean="0">
                          <a:solidFill>
                            <a:srgbClr val="000000"/>
                          </a:solidFill>
                        </a:rPr>
                        <a:t>Vote</a:t>
                      </a:r>
                      <a:endParaRPr lang="en-US" sz="1600" dirty="0">
                        <a:solidFill>
                          <a:srgbClr val="000000"/>
                        </a:solidFill>
                      </a:endParaRPr>
                    </a:p>
                  </a:txBody>
                  <a:tcPr anchor="ctr"/>
                </a:tc>
                <a:extLst>
                  <a:ext uri="{0D108BD9-81ED-4DB2-BD59-A6C34878D82A}">
                    <a16:rowId xmlns:a16="http://schemas.microsoft.com/office/drawing/2014/main" val="10004"/>
                  </a:ext>
                </a:extLst>
              </a:tr>
            </a:tbl>
          </a:graphicData>
        </a:graphic>
      </p:graphicFrame>
      <p:sp>
        <p:nvSpPr>
          <p:cNvPr id="5" name="Slide Number Placeholder 3"/>
          <p:cNvSpPr>
            <a:spLocks noGrp="1"/>
          </p:cNvSpPr>
          <p:nvPr>
            <p:ph type="sldNum" sz="quarter" idx="11"/>
          </p:nvPr>
        </p:nvSpPr>
        <p:spPr/>
        <p:txBody>
          <a:bodyPr/>
          <a:lstStyle/>
          <a:p>
            <a:fld id="{10C7F894-2A36-495D-AB7C-1055F7AC0F9D}" type="slidenum">
              <a:rPr lang="en-US" smtClean="0"/>
              <a:pPr/>
              <a:t>6</a:t>
            </a:fld>
            <a:endParaRPr lang="en-US" dirty="0"/>
          </a:p>
        </p:txBody>
      </p:sp>
      <p:sp>
        <p:nvSpPr>
          <p:cNvPr id="2" name="Title 1"/>
          <p:cNvSpPr>
            <a:spLocks noGrp="1"/>
          </p:cNvSpPr>
          <p:nvPr>
            <p:ph type="title"/>
          </p:nvPr>
        </p:nvSpPr>
        <p:spPr/>
        <p:txBody>
          <a:bodyPr/>
          <a:lstStyle/>
          <a:p>
            <a:r>
              <a:rPr lang="en-US" dirty="0"/>
              <a:t>Stakeholder Schedule</a:t>
            </a:r>
          </a:p>
        </p:txBody>
      </p:sp>
    </p:spTree>
    <p:extLst>
      <p:ext uri="{BB962C8B-B14F-4D97-AF65-F5344CB8AC3E}">
        <p14:creationId xmlns:p14="http://schemas.microsoft.com/office/powerpoint/2010/main" val="34610355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8763000" y="6365875"/>
            <a:ext cx="381000" cy="263525"/>
          </a:xfrm>
        </p:spPr>
        <p:txBody>
          <a:bodyPr/>
          <a:lstStyle/>
          <a:p>
            <a:fld id="{10C7F894-2A36-495D-AB7C-1055F7AC0F9D}" type="slidenum">
              <a:rPr lang="en-US" smtClean="0"/>
              <a:pPr/>
              <a:t>7</a:t>
            </a:fld>
            <a:endParaRPr lang="en-US" dirty="0"/>
          </a:p>
        </p:txBody>
      </p:sp>
    </p:spTree>
    <p:extLst>
      <p:ext uri="{BB962C8B-B14F-4D97-AF65-F5344CB8AC3E}">
        <p14:creationId xmlns:p14="http://schemas.microsoft.com/office/powerpoint/2010/main" val="3348553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 </a:t>
            </a:r>
            <a:r>
              <a:rPr lang="en-US" dirty="0" smtClean="0"/>
              <a:t>1</a:t>
            </a:r>
            <a:endParaRPr lang="en-US" dirty="0"/>
          </a:p>
        </p:txBody>
      </p:sp>
      <p:sp>
        <p:nvSpPr>
          <p:cNvPr id="3" name="Text Placeholder 2"/>
          <p:cNvSpPr>
            <a:spLocks noGrp="1"/>
          </p:cNvSpPr>
          <p:nvPr>
            <p:ph type="body" idx="1"/>
          </p:nvPr>
        </p:nvSpPr>
        <p:spPr/>
        <p:txBody>
          <a:bodyPr/>
          <a:lstStyle/>
          <a:p>
            <a:r>
              <a:rPr lang="en-US" i="0" dirty="0" smtClean="0"/>
              <a:t>Presentation from May Meeting</a:t>
            </a:r>
            <a:endParaRPr lang="en-US" i="0" dirty="0"/>
          </a:p>
        </p:txBody>
      </p:sp>
    </p:spTree>
    <p:extLst>
      <p:ext uri="{BB962C8B-B14F-4D97-AF65-F5344CB8AC3E}">
        <p14:creationId xmlns:p14="http://schemas.microsoft.com/office/powerpoint/2010/main" val="2695059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104F16-4565-4199-B909-FE85BC626BBF}"/>
              </a:ext>
            </a:extLst>
          </p:cNvPr>
          <p:cNvSpPr>
            <a:spLocks noGrp="1"/>
          </p:cNvSpPr>
          <p:nvPr>
            <p:ph type="title"/>
          </p:nvPr>
        </p:nvSpPr>
        <p:spPr/>
        <p:txBody>
          <a:bodyPr/>
          <a:lstStyle/>
          <a:p>
            <a:r>
              <a:rPr lang="en-US" dirty="0"/>
              <a:t>Proposed OP-18 Changes Related to DC Metering</a:t>
            </a:r>
          </a:p>
        </p:txBody>
      </p:sp>
      <p:sp>
        <p:nvSpPr>
          <p:cNvPr id="7" name="Text Placeholder 6">
            <a:extLst>
              <a:ext uri="{FF2B5EF4-FFF2-40B4-BE49-F238E27FC236}">
                <a16:creationId xmlns:a16="http://schemas.microsoft.com/office/drawing/2014/main" id="{55E17F03-3F81-4502-BB6E-ABD18AC88575}"/>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321E6E99-FA65-46C8-A00A-08820119873C}"/>
              </a:ext>
            </a:extLst>
          </p:cNvPr>
          <p:cNvSpPr>
            <a:spLocks noGrp="1"/>
          </p:cNvSpPr>
          <p:nvPr>
            <p:ph type="sldNum" sz="quarter" idx="4294967295"/>
          </p:nvPr>
        </p:nvSpPr>
        <p:spPr>
          <a:xfrm>
            <a:off x="8763000" y="6365875"/>
            <a:ext cx="381000" cy="263525"/>
          </a:xfrm>
        </p:spPr>
        <p:txBody>
          <a:bodyPr/>
          <a:lstStyle/>
          <a:p>
            <a:fld id="{10C7F894-2A36-495D-AB7C-1055F7AC0F9D}" type="slidenum">
              <a:rPr lang="en-US" smtClean="0"/>
              <a:pPr/>
              <a:t>9</a:t>
            </a:fld>
            <a:endParaRPr lang="en-US" dirty="0"/>
          </a:p>
        </p:txBody>
      </p:sp>
    </p:spTree>
    <p:extLst>
      <p:ext uri="{BB962C8B-B14F-4D97-AF65-F5344CB8AC3E}">
        <p14:creationId xmlns:p14="http://schemas.microsoft.com/office/powerpoint/2010/main" val="31774654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Presentation - NEPOOL Technical Committees">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4886CF1DC48C74D80CCF2C4CB025A64" ma:contentTypeVersion="2" ma:contentTypeDescription="Create a new document." ma:contentTypeScope="" ma:versionID="e01f0b3c3db63f57da685470974fd0dd">
  <xsd:schema xmlns:xsd="http://www.w3.org/2001/XMLSchema" xmlns:xs="http://www.w3.org/2001/XMLSchema" xmlns:p="http://schemas.microsoft.com/office/2006/metadata/properties" xmlns:ns1="http://schemas.microsoft.com/sharepoint/v3" xmlns:ns2="3de4f9ef-1d57-44b3-81d3-183fbc526244" targetNamespace="http://schemas.microsoft.com/office/2006/metadata/properties" ma:root="true" ma:fieldsID="8762ef2f11a8f1912459afdf98c20689" ns1:_="" ns2:_="">
    <xsd:import namespace="http://schemas.microsoft.com/sharepoint/v3"/>
    <xsd:import namespace="3de4f9ef-1d57-44b3-81d3-183fbc526244"/>
    <xsd:element name="properties">
      <xsd:complexType>
        <xsd:sequence>
          <xsd:element name="documentManagement">
            <xsd:complexType>
              <xsd:all>
                <xsd:element ref="ns2:_dlc_DocId" minOccurs="0"/>
                <xsd:element ref="ns2:_dlc_DocIdUrl" minOccurs="0"/>
                <xsd:element ref="ns2:_dlc_DocIdPersistId"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1" nillable="true" ma:displayName="Rating (0-5)" ma:decimals="2" ma:description="Average value of all the ratings that have been submitted" ma:indexed="true" ma:internalName="AverageRating" ma:readOnly="true">
      <xsd:simpleType>
        <xsd:restriction base="dms:Number"/>
      </xsd:simpleType>
    </xsd:element>
    <xsd:element name="RatingCount" ma:index="12"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3de4f9ef-1d57-44b3-81d3-183fbc52624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_dlc_DocId xmlns="3de4f9ef-1d57-44b3-81d3-183fbc526244">YUNHWM7W3KQU-3-8</_dlc_DocId>
    <_dlc_DocIdUrl xmlns="3de4f9ef-1d57-44b3-81d3-183fbc526244">
      <Url>https://moss.iso-ne.com/sites/nr/_layouts/DocIdRedir.aspx?ID=YUNHWM7W3KQU-3-8</Url>
      <Description>YUNHWM7W3KQU-3-8</Description>
    </_dlc_DocIdUrl>
    <AverageRating xmlns="http://schemas.microsoft.com/sharepoint/v3" xsi:nil="true"/>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73F9FFE1-E39A-4986-80AF-74E646B51B76}">
  <ds:schemaRefs>
    <ds:schemaRef ds:uri="http://schemas.microsoft.com/sharepoint/v3/contenttype/forms"/>
  </ds:schemaRefs>
</ds:datastoreItem>
</file>

<file path=customXml/itemProps2.xml><?xml version="1.0" encoding="utf-8"?>
<ds:datastoreItem xmlns:ds="http://schemas.openxmlformats.org/officeDocument/2006/customXml" ds:itemID="{D00F6D19-1832-4E16-8917-FC10FEF9F5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de4f9ef-1d57-44b3-81d3-183fbc5262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92C4249-20D8-47F2-8381-3B28026D8BF6}">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3de4f9ef-1d57-44b3-81d3-183fbc526244"/>
    <ds:schemaRef ds:uri="http://www.w3.org/XML/1998/namespace"/>
    <ds:schemaRef ds:uri="http://purl.org/dc/dcmitype/"/>
  </ds:schemaRefs>
</ds:datastoreItem>
</file>

<file path=customXml/itemProps4.xml><?xml version="1.0" encoding="utf-8"?>
<ds:datastoreItem xmlns:ds="http://schemas.openxmlformats.org/officeDocument/2006/customXml" ds:itemID="{4C2127ED-FAA1-4946-8066-875DAC2331E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15501</TotalTime>
  <Words>3039</Words>
  <Application>Microsoft Office PowerPoint</Application>
  <PresentationFormat>On-screen Show (4:3)</PresentationFormat>
  <Paragraphs>339</Paragraphs>
  <Slides>44</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Courier New</vt:lpstr>
      <vt:lpstr>Presentation - NEPOOL Technical Committees</vt:lpstr>
      <vt:lpstr>PowerPoint Presentation</vt:lpstr>
      <vt:lpstr>PowerPoint Presentation</vt:lpstr>
      <vt:lpstr>Summary of Prior RC Presentations</vt:lpstr>
      <vt:lpstr>The Impact of These Changes</vt:lpstr>
      <vt:lpstr>A Incremental Change Since the May RC Meeting in the new OP-18 Section IV.9 is Proposed</vt:lpstr>
      <vt:lpstr>Stakeholder Schedule</vt:lpstr>
      <vt:lpstr>PowerPoint Presentation</vt:lpstr>
      <vt:lpstr>Appendix 1</vt:lpstr>
      <vt:lpstr>Proposed OP-18 Changes Related to DC Metering</vt:lpstr>
      <vt:lpstr>OP-18 Section IV.9 (new)</vt:lpstr>
      <vt:lpstr>OP-18 Section V.A.1.i (new)</vt:lpstr>
      <vt:lpstr>OP-18 Section VII</vt:lpstr>
      <vt:lpstr>OP-18 Section IX</vt:lpstr>
      <vt:lpstr>OP-18 Section IX (continued)</vt:lpstr>
      <vt:lpstr>OP-18 Appendix C: Minimum Accuracy Standards</vt:lpstr>
      <vt:lpstr>OP-18 Appendix D: Metering and Telemetering Diagrams</vt:lpstr>
      <vt:lpstr>Input Received from Stakeholders to Date</vt:lpstr>
      <vt:lpstr>Proposed OP-18 Changes UnRelated to DC Metering</vt:lpstr>
      <vt:lpstr>Proposed OP-18 Revision 20 Changes Unrelated to DC Metering</vt:lpstr>
      <vt:lpstr>Conclusion</vt:lpstr>
      <vt:lpstr>Appendix 2</vt:lpstr>
      <vt:lpstr>Why is DC Metering Needed?</vt:lpstr>
      <vt:lpstr>DC-Coupled Facility Registered as Two Assets </vt:lpstr>
      <vt:lpstr>DC Metering Challenges Addressed</vt:lpstr>
      <vt:lpstr>Proposed Solution Leverages Existing Process</vt:lpstr>
      <vt:lpstr>Overview of Proposed Solution</vt:lpstr>
      <vt:lpstr>Proposed Solution Details</vt:lpstr>
      <vt:lpstr>AC Energy Metering and Telemetry</vt:lpstr>
      <vt:lpstr>DC Energy Metering </vt:lpstr>
      <vt:lpstr>Real-Time Telemetry</vt:lpstr>
      <vt:lpstr>DC Metering and Telemetry Requirements</vt:lpstr>
      <vt:lpstr>DC Meter Testing Requirements </vt:lpstr>
      <vt:lpstr>Energy Market Settlement Process</vt:lpstr>
      <vt:lpstr>Appendix 3</vt:lpstr>
      <vt:lpstr>Allocation Examples</vt:lpstr>
      <vt:lpstr>DC-Coupled Facility Registered as Two Assets </vt:lpstr>
      <vt:lpstr>Example 1 – Mid-day</vt:lpstr>
      <vt:lpstr>Example 2 – Both Generating</vt:lpstr>
      <vt:lpstr>Example 3 – Battery Only</vt:lpstr>
      <vt:lpstr>Example 4 – PV Only</vt:lpstr>
      <vt:lpstr>Example 5 – Charging from PV and Grid</vt:lpstr>
      <vt:lpstr>Example 6 – 100% of PV charging the Battery</vt:lpstr>
      <vt:lpstr>Allocation – Reference Equations</vt:lpstr>
      <vt:lpstr>Allocation of Losses - Summary</vt:lpstr>
    </vt:vector>
  </TitlesOfParts>
  <Company>ISO New England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MKTDAN.0025.0010_RC_and_TC_Presentation_Template</dc:title>
  <dc:creator>MEW</dc:creator>
  <cp:lastModifiedBy>Lyons, Marc</cp:lastModifiedBy>
  <cp:revision>157</cp:revision>
  <cp:lastPrinted>2017-01-12T20:56:46Z</cp:lastPrinted>
  <dcterms:created xsi:type="dcterms:W3CDTF">2016-12-07T20:26:41Z</dcterms:created>
  <dcterms:modified xsi:type="dcterms:W3CDTF">2020-06-11T19:33:38Z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0x01010074886CF1DC48C74D80CCF2C4CB025A64</vt:lpwstr>
  </property>
  <property fmtid="{D5CDD505-2E9C-101B-9397-08002B2CF9AE}" pid="3" name="_dlc_DocIdItemGuid">
    <vt:lpwstr>72cc16b9-6e58-485f-b241-cf2ff9316854</vt:lpwstr>
  </property>
</Properties>
</file>