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554" r:id="rId2"/>
    <p:sldId id="564" r:id="rId3"/>
    <p:sldId id="565" r:id="rId4"/>
    <p:sldId id="562" r:id="rId5"/>
    <p:sldId id="563" r:id="rId6"/>
    <p:sldId id="550" r:id="rId7"/>
  </p:sldIdLst>
  <p:sldSz cx="9144000" cy="6858000" type="screen4x3"/>
  <p:notesSz cx="6670675" cy="9777413"/>
  <p:defaultTextStyle>
    <a:defPPr>
      <a:defRPr lang="en-GB"/>
    </a:defPPr>
    <a:lvl1pPr marL="0" indent="0" algn="l" rtl="0" eaLnBrk="1" fontAlgn="base" hangingPunct="1">
      <a:spcBef>
        <a:spcPct val="0"/>
      </a:spcBef>
      <a:spcAft>
        <a:spcPts val="600"/>
      </a:spcAft>
      <a:buClr>
        <a:schemeClr val="tx1"/>
      </a:buClr>
      <a:buFontTx/>
      <a:buNone/>
      <a:defRPr sz="1800" b="1">
        <a:solidFill>
          <a:schemeClr val="accent1"/>
        </a:solidFill>
        <a:latin typeface="+mn-lt"/>
        <a:ea typeface="+mn-ea"/>
        <a:cs typeface="+mn-cs"/>
      </a:defRPr>
    </a:lvl1pPr>
    <a:lvl2pPr marL="0" indent="0" algn="l" rtl="0" eaLnBrk="1" fontAlgn="base" hangingPunct="1">
      <a:spcBef>
        <a:spcPct val="0"/>
      </a:spcBef>
      <a:spcAft>
        <a:spcPts val="600"/>
      </a:spcAft>
      <a:buClr>
        <a:schemeClr val="tx1"/>
      </a:buClr>
      <a:buFontTx/>
      <a:buNone/>
      <a:defRPr sz="1800">
        <a:solidFill>
          <a:schemeClr val="tx1"/>
        </a:solidFill>
        <a:latin typeface="+mn-lt"/>
        <a:ea typeface="+mn-ea"/>
      </a:defRPr>
    </a:lvl2pPr>
    <a:lvl3pPr marL="27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Arial" panose="020B0604020202020204" pitchFamily="34" charset="0"/>
      <a:buChar char="•"/>
      <a:defRPr sz="1800">
        <a:solidFill>
          <a:schemeClr val="tx1"/>
        </a:solidFill>
        <a:latin typeface="+mn-lt"/>
        <a:ea typeface="+mn-ea"/>
      </a:defRPr>
    </a:lvl3pPr>
    <a:lvl4pPr marL="54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Arial" panose="020B0604020202020204" pitchFamily="34" charset="0"/>
      <a:buChar char="-"/>
      <a:defRPr sz="1800">
        <a:solidFill>
          <a:schemeClr val="tx1"/>
        </a:solidFill>
        <a:latin typeface="+mn-lt"/>
        <a:ea typeface="+mn-ea"/>
      </a:defRPr>
    </a:lvl4pPr>
    <a:lvl5pPr marL="81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Arial" panose="020B0604020202020204" pitchFamily="34" charset="0"/>
      <a:buChar char="◦"/>
      <a:defRPr sz="1800">
        <a:solidFill>
          <a:schemeClr val="tx1"/>
        </a:solidFill>
        <a:latin typeface="+mn-lt"/>
        <a:ea typeface="+mn-ea"/>
      </a:defRPr>
    </a:lvl5pPr>
    <a:lvl6pPr marL="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+mj-lt"/>
      <a:buAutoNum type="arabicPeriod"/>
      <a:defRPr sz="1800">
        <a:solidFill>
          <a:schemeClr val="tx1"/>
        </a:solidFill>
        <a:latin typeface="+mn-lt"/>
        <a:ea typeface="+mn-ea"/>
      </a:defRPr>
    </a:lvl6pPr>
    <a:lvl7pPr marL="54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+mj-lt"/>
      <a:buAutoNum type="alphaLcPeriod"/>
      <a:defRPr sz="1800">
        <a:solidFill>
          <a:schemeClr val="tx1"/>
        </a:solidFill>
        <a:latin typeface="+mn-lt"/>
        <a:ea typeface="+mn-ea"/>
      </a:defRPr>
    </a:lvl7pPr>
    <a:lvl8pPr marL="81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+mj-lt"/>
      <a:buAutoNum type="romanLcPeriod"/>
      <a:defRPr sz="1800">
        <a:solidFill>
          <a:schemeClr val="tx1"/>
        </a:solidFill>
        <a:latin typeface="+mn-lt"/>
        <a:ea typeface="+mn-ea"/>
      </a:defRPr>
    </a:lvl8pPr>
    <a:lvl9pPr marL="0" indent="0" algn="l" rtl="0" eaLnBrk="1" fontAlgn="base" hangingPunct="1">
      <a:spcBef>
        <a:spcPct val="0"/>
      </a:spcBef>
      <a:spcAft>
        <a:spcPts val="600"/>
      </a:spcAft>
      <a:buClr>
        <a:schemeClr val="tx1"/>
      </a:buClr>
      <a:buFontTx/>
      <a:buNone/>
      <a:defRPr sz="2400">
        <a:solidFill>
          <a:schemeClr val="accent2"/>
        </a:solidFill>
        <a:latin typeface="+mn-lt"/>
        <a:ea typeface="+mn-ea"/>
      </a:defRPr>
    </a:lvl9pPr>
  </p:defaultTextStyle>
  <p:extLst>
    <p:ext uri="{EFAFB233-063F-42B5-8137-9DF3F51BA10A}">
      <p15:sldGuideLst xmlns:p15="http://schemas.microsoft.com/office/powerpoint/2012/main">
        <p15:guide id="2" pos="748" userDrawn="1">
          <p15:clr>
            <a:srgbClr val="A4A3A4"/>
          </p15:clr>
        </p15:guide>
        <p15:guide id="3" orient="horz" pos="2886" userDrawn="1">
          <p15:clr>
            <a:srgbClr val="A4A3A4"/>
          </p15:clr>
        </p15:guide>
        <p15:guide id="4" orient="horz" pos="11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435" y="82"/>
      </p:cViewPr>
      <p:guideLst>
        <p:guide pos="748"/>
        <p:guide orient="horz" pos="2886"/>
        <p:guide orient="horz" pos="11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0916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761" y="1"/>
            <a:ext cx="2890915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D8211FFE-B3EB-1B4F-A849-3CF65CAE83E6}" type="datetime1">
              <a:rPr lang="en-GB" smtClean="0"/>
              <a:t>25/06/2020</a:t>
            </a:fld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89191"/>
            <a:ext cx="2890916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761" y="9289191"/>
            <a:ext cx="2890915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350ECF5C-888C-41F6-A366-B80CE9FF0D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783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312" y="1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1C4EFE-BC34-5643-BA96-233A28E9007A}" type="datetime1">
              <a:rPr lang="en-GB" smtClean="0"/>
              <a:t>25/06/2020</a:t>
            </a:fld>
            <a:endParaRPr lang="en-GB"/>
          </a:p>
        </p:txBody>
      </p:sp>
      <p:sp>
        <p:nvSpPr>
          <p:cNvPr id="1085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358" y="4644596"/>
            <a:ext cx="5335961" cy="4398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7575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312" y="9287575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779895-3E67-4CB8-BE0C-23F3FD5FF7F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162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609539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121908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828618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2438158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3047696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235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773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313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D47BFF-EB9B-48D5-85DC-0693B2A46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8C6DC-682E-4721-829A-31576897B2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353704472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83EBF3A2-2E7C-4F57-BC5D-3417991A9CB8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128513" y="1411200"/>
            <a:ext cx="2592000" cy="46052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5748E-1187-40E6-90FF-F8CB13BAB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05A7200-546C-4CD2-8512-AE22785AD6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5427023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FB516A-6D40-433C-A73C-2159431C5E6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1155018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803B18-A6C4-48D8-9A57-624954E4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A2A087D-51A7-4911-8C49-D5567C7BEC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5A6DD53-9DDF-4380-943D-FEAEF1E2B3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Chart Placeholder 5">
            <a:extLst>
              <a:ext uri="{FF2B5EF4-FFF2-40B4-BE49-F238E27FC236}">
                <a16:creationId xmlns:a16="http://schemas.microsoft.com/office/drawing/2014/main" id="{C8B1CE67-807C-4CD8-846B-75ED6BA28B09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128513" y="1411200"/>
            <a:ext cx="2592000" cy="46052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E5ECD47-6924-4412-A2BE-E25358505E3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30608798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820A5-9B9A-4B03-84D6-6834D49C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Chart Placeholder 5">
            <a:extLst>
              <a:ext uri="{FF2B5EF4-FFF2-40B4-BE49-F238E27FC236}">
                <a16:creationId xmlns:a16="http://schemas.microsoft.com/office/drawing/2014/main" id="{BB756EA4-8862-4B57-AC57-F64C8CF382CB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432000" y="1411200"/>
            <a:ext cx="8280000" cy="46052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600AF-67DA-4103-ADCF-D04CEE1258D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241192424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4F3D2E9-D3DF-4073-8942-F51EDC9F9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Chart Placeholder 5">
            <a:extLst>
              <a:ext uri="{FF2B5EF4-FFF2-40B4-BE49-F238E27FC236}">
                <a16:creationId xmlns:a16="http://schemas.microsoft.com/office/drawing/2014/main" id="{1C4F4322-D9B2-4866-91BC-CE30013F9C31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432000" y="1411200"/>
            <a:ext cx="5426887" cy="46052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140EA8A-2794-4FB3-AE84-064BAD779C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285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594337-D71F-4452-9B0B-D6503E4CB2A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3252957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E5F1110-D46C-45FE-84D5-25150A01F2E3}"/>
              </a:ext>
            </a:extLst>
          </p:cNvPr>
          <p:cNvCxnSpPr>
            <a:cxnSpLocks/>
          </p:cNvCxnSpPr>
          <p:nvPr userDrawn="1"/>
        </p:nvCxnSpPr>
        <p:spPr>
          <a:xfrm>
            <a:off x="432000" y="2957420"/>
            <a:ext cx="25923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C926757-B24B-4CFA-A750-5FFEEEF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3081529"/>
            <a:ext cx="2592388" cy="1087477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400"/>
            </a:lvl1pPr>
            <a:lvl2pPr>
              <a:spcBef>
                <a:spcPts val="0"/>
              </a:spcBef>
              <a:spcAft>
                <a:spcPts val="200"/>
              </a:spcAft>
              <a:defRPr sz="14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1200">
                <a:solidFill>
                  <a:schemeClr val="accent1"/>
                </a:solidFill>
              </a:defRPr>
            </a:lvl3pPr>
            <a:lvl4pPr marL="180000" indent="-1800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</a:defRPr>
            </a:lvl4pPr>
            <a:lvl5pPr marL="360000" indent="-180000">
              <a:spcBef>
                <a:spcPts val="0"/>
              </a:spcBef>
              <a:spcAft>
                <a:spcPts val="200"/>
              </a:spcAft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341570-0A8C-4A6D-9F75-3FF3D8333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5FAB969-E9CD-47AE-A674-9967D0CDE23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3AD3EE4F-FC86-4DD9-B188-50DCAE5DAB6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285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3936335-C01E-4241-A7E9-5E20EE44CDD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2000" y="1411200"/>
            <a:ext cx="1139305" cy="142413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0B7FDC-E0A3-43D4-9902-AED23E78E01F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742215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x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8B2B09D-D81C-4260-912F-CB531B07FB99}"/>
              </a:ext>
            </a:extLst>
          </p:cNvPr>
          <p:cNvCxnSpPr>
            <a:cxnSpLocks/>
          </p:cNvCxnSpPr>
          <p:nvPr userDrawn="1"/>
        </p:nvCxnSpPr>
        <p:spPr>
          <a:xfrm>
            <a:off x="432000" y="2519872"/>
            <a:ext cx="25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988D91BD-83E2-4D8E-A9D9-FB230B58F4C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2000" y="1416000"/>
            <a:ext cx="775801" cy="96975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C82E8DE-D700-4FDB-B492-FBBE73708601}"/>
              </a:ext>
            </a:extLst>
          </p:cNvPr>
          <p:cNvCxnSpPr>
            <a:cxnSpLocks/>
          </p:cNvCxnSpPr>
          <p:nvPr userDrawn="1"/>
        </p:nvCxnSpPr>
        <p:spPr>
          <a:xfrm>
            <a:off x="3276981" y="2519872"/>
            <a:ext cx="25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5E4984C-A870-48D7-A38E-4D226B28CF21}"/>
              </a:ext>
            </a:extLst>
          </p:cNvPr>
          <p:cNvCxnSpPr>
            <a:cxnSpLocks/>
          </p:cNvCxnSpPr>
          <p:nvPr userDrawn="1"/>
        </p:nvCxnSpPr>
        <p:spPr>
          <a:xfrm>
            <a:off x="6128513" y="2519872"/>
            <a:ext cx="25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0BB4D65-DB5D-4395-AECD-E4A4DD1DC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BD674DDD-BACE-4633-A51D-B34FB33EEC8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336674" y="1416001"/>
            <a:ext cx="1687514" cy="856645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100"/>
            </a:lvl1pPr>
            <a:lvl2pPr>
              <a:spcBef>
                <a:spcPts val="0"/>
              </a:spcBef>
              <a:spcAft>
                <a:spcPts val="200"/>
              </a:spcAft>
              <a:defRPr sz="11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900">
                <a:solidFill>
                  <a:schemeClr val="accent1"/>
                </a:solidFill>
              </a:defRPr>
            </a:lvl3pPr>
            <a:lvl4pPr marL="180000" indent="-1800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900">
                <a:solidFill>
                  <a:schemeClr val="accent1"/>
                </a:solidFill>
              </a:defRPr>
            </a:lvl4pPr>
            <a:lvl5pPr marL="360000" indent="-180000">
              <a:spcBef>
                <a:spcPts val="0"/>
              </a:spcBef>
              <a:spcAft>
                <a:spcPts val="200"/>
              </a:spcAft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53E0A5E-AD07-47E3-9143-3A7259FD6E6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2653993"/>
            <a:ext cx="2592000" cy="1261884"/>
          </a:xfrm>
        </p:spPr>
        <p:txBody>
          <a:bodyPr wrap="square">
            <a:spAutoFit/>
          </a:bodyPr>
          <a:lstStyle>
            <a:lvl1pPr>
              <a:spcAft>
                <a:spcPts val="600"/>
              </a:spcAft>
              <a:defRPr sz="1400"/>
            </a:lvl1pPr>
            <a:lvl2pPr>
              <a:spcAft>
                <a:spcPts val="600"/>
              </a:spcAft>
              <a:defRPr sz="1200"/>
            </a:lvl2pPr>
            <a:lvl3pPr>
              <a:spcAft>
                <a:spcPts val="600"/>
              </a:spcAft>
              <a:defRPr sz="1200"/>
            </a:lvl3pPr>
            <a:lvl4pPr>
              <a:spcAft>
                <a:spcPts val="600"/>
              </a:spcAft>
              <a:defRPr sz="1200"/>
            </a:lvl4pPr>
            <a:lvl5pPr>
              <a:spcAft>
                <a:spcPts val="600"/>
              </a:spcAft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2A179D61-76EB-4C0B-B96F-B08412AECC8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28513" y="2653993"/>
            <a:ext cx="2592000" cy="1261884"/>
          </a:xfrm>
        </p:spPr>
        <p:txBody>
          <a:bodyPr wrap="square">
            <a:spAutoFit/>
          </a:bodyPr>
          <a:lstStyle>
            <a:lvl1pPr>
              <a:spcAft>
                <a:spcPts val="600"/>
              </a:spcAft>
              <a:defRPr sz="1400"/>
            </a:lvl1pPr>
            <a:lvl2pPr>
              <a:spcAft>
                <a:spcPts val="600"/>
              </a:spcAft>
              <a:defRPr sz="1200"/>
            </a:lvl2pPr>
            <a:lvl3pPr>
              <a:spcAft>
                <a:spcPts val="600"/>
              </a:spcAft>
              <a:defRPr sz="1200"/>
            </a:lvl3pPr>
            <a:lvl4pPr>
              <a:spcAft>
                <a:spcPts val="600"/>
              </a:spcAft>
              <a:defRPr sz="1200"/>
            </a:lvl4pPr>
            <a:lvl5pPr>
              <a:spcAft>
                <a:spcPts val="600"/>
              </a:spcAft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1FE71AD-7A69-46C3-815E-F0338C68109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2653993"/>
            <a:ext cx="2592000" cy="1261884"/>
          </a:xfrm>
        </p:spPr>
        <p:txBody>
          <a:bodyPr wrap="square">
            <a:spAutoFit/>
          </a:bodyPr>
          <a:lstStyle>
            <a:lvl1pPr>
              <a:spcAft>
                <a:spcPts val="600"/>
              </a:spcAft>
              <a:defRPr sz="1400"/>
            </a:lvl1pPr>
            <a:lvl2pPr>
              <a:spcAft>
                <a:spcPts val="600"/>
              </a:spcAft>
              <a:defRPr sz="1200"/>
            </a:lvl2pPr>
            <a:lvl3pPr>
              <a:spcAft>
                <a:spcPts val="600"/>
              </a:spcAft>
              <a:defRPr sz="1200"/>
            </a:lvl3pPr>
            <a:lvl4pPr>
              <a:spcAft>
                <a:spcPts val="600"/>
              </a:spcAft>
              <a:defRPr sz="1200"/>
            </a:lvl4pPr>
            <a:lvl5pPr>
              <a:spcAft>
                <a:spcPts val="600"/>
              </a:spcAft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3A7CD173-48CA-458C-9413-93055C6DD7BE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284913" y="1416000"/>
            <a:ext cx="775801" cy="96975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02BE2F95-7894-412C-B919-222366E001E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181474" y="1416001"/>
            <a:ext cx="1687514" cy="856645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100"/>
            </a:lvl1pPr>
            <a:lvl2pPr>
              <a:spcBef>
                <a:spcPts val="0"/>
              </a:spcBef>
              <a:spcAft>
                <a:spcPts val="200"/>
              </a:spcAft>
              <a:defRPr sz="11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900">
                <a:solidFill>
                  <a:schemeClr val="accent1"/>
                </a:solidFill>
              </a:defRPr>
            </a:lvl3pPr>
            <a:lvl4pPr marL="213690" indent="-209974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900">
                <a:solidFill>
                  <a:schemeClr val="accent1"/>
                </a:solidFill>
              </a:defRPr>
            </a:lvl4pPr>
            <a:lvl5pPr marL="419946" indent="-209974">
              <a:spcBef>
                <a:spcPts val="0"/>
              </a:spcBef>
              <a:spcAft>
                <a:spcPts val="200"/>
              </a:spcAft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8D19424F-8E75-423E-81DA-8283751A6B5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28125" y="1416000"/>
            <a:ext cx="775801" cy="96975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A48D948E-3E7D-4DEC-BF0A-6DFC99438F1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024686" y="1416001"/>
            <a:ext cx="1687514" cy="856645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100"/>
            </a:lvl1pPr>
            <a:lvl2pPr>
              <a:spcBef>
                <a:spcPts val="0"/>
              </a:spcBef>
              <a:spcAft>
                <a:spcPts val="200"/>
              </a:spcAft>
              <a:defRPr sz="11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900">
                <a:solidFill>
                  <a:schemeClr val="accent1"/>
                </a:solidFill>
              </a:defRPr>
            </a:lvl3pPr>
            <a:lvl4pPr marL="213690" indent="-209974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900">
                <a:solidFill>
                  <a:schemeClr val="accent1"/>
                </a:solidFill>
              </a:defRPr>
            </a:lvl4pPr>
            <a:lvl5pPr marL="419946" indent="-209974">
              <a:spcBef>
                <a:spcPts val="0"/>
              </a:spcBef>
              <a:spcAft>
                <a:spcPts val="200"/>
              </a:spcAft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913F4E-F394-47C2-91DD-6624C346A136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1567497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0113" y="2571750"/>
            <a:ext cx="3923922" cy="553998"/>
          </a:xfrm>
        </p:spPr>
        <p:txBody>
          <a:bodyPr/>
          <a:lstStyle>
            <a:lvl1pPr>
              <a:spcAft>
                <a:spcPts val="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Date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CE6A32C-CD06-49C3-AFB5-EFD7B362214F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 bwMode="gray">
          <a:xfrm>
            <a:off x="5156532" y="0"/>
            <a:ext cx="3987469" cy="3327400"/>
          </a:xfrm>
          <a:custGeom>
            <a:avLst/>
            <a:gdLst>
              <a:gd name="connsiteX0" fmla="*/ 0 w 3987469"/>
              <a:gd name="connsiteY0" fmla="*/ 0 h 3327400"/>
              <a:gd name="connsiteX1" fmla="*/ 3987469 w 3987469"/>
              <a:gd name="connsiteY1" fmla="*/ 0 h 3327400"/>
              <a:gd name="connsiteX2" fmla="*/ 3987469 w 3987469"/>
              <a:gd name="connsiteY2" fmla="*/ 2667331 h 3327400"/>
              <a:gd name="connsiteX3" fmla="*/ 3327400 w 3987469"/>
              <a:gd name="connsiteY3" fmla="*/ 3327400 h 332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7469" h="3327400">
                <a:moveTo>
                  <a:pt x="0" y="0"/>
                </a:moveTo>
                <a:lnTo>
                  <a:pt x="3987469" y="0"/>
                </a:lnTo>
                <a:lnTo>
                  <a:pt x="3987469" y="2667331"/>
                </a:lnTo>
                <a:lnTo>
                  <a:pt x="3327400" y="3327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A6BE9F3D-7630-4ED0-8A55-EF85C1A0D8F4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 bwMode="gray">
          <a:xfrm>
            <a:off x="3003654" y="3530261"/>
            <a:ext cx="6140346" cy="3327739"/>
          </a:xfrm>
          <a:custGeom>
            <a:avLst/>
            <a:gdLst>
              <a:gd name="connsiteX0" fmla="*/ 3327739 w 6140346"/>
              <a:gd name="connsiteY0" fmla="*/ 0 h 3327739"/>
              <a:gd name="connsiteX1" fmla="*/ 6140346 w 6140346"/>
              <a:gd name="connsiteY1" fmla="*/ 2812607 h 3327739"/>
              <a:gd name="connsiteX2" fmla="*/ 6140346 w 6140346"/>
              <a:gd name="connsiteY2" fmla="*/ 3327739 h 3327739"/>
              <a:gd name="connsiteX3" fmla="*/ 0 w 6140346"/>
              <a:gd name="connsiteY3" fmla="*/ 3327739 h 332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40346" h="3327739">
                <a:moveTo>
                  <a:pt x="3327739" y="0"/>
                </a:moveTo>
                <a:lnTo>
                  <a:pt x="6140346" y="2812607"/>
                </a:lnTo>
                <a:lnTo>
                  <a:pt x="6140346" y="3327739"/>
                </a:lnTo>
                <a:lnTo>
                  <a:pt x="0" y="33277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sp>
        <p:nvSpPr>
          <p:cNvPr id="37" name="Picture Placeholder 12">
            <a:extLst>
              <a:ext uri="{FF2B5EF4-FFF2-40B4-BE49-F238E27FC236}">
                <a16:creationId xmlns:a16="http://schemas.microsoft.com/office/drawing/2014/main" id="{249160C1-B1F7-49FF-8654-DF16DE47AF08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6438695" y="2452280"/>
            <a:ext cx="1947600" cy="1947600"/>
          </a:xfrm>
          <a:prstGeom prst="flowChartDecision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defRPr sz="1400"/>
            </a:lvl1pPr>
          </a:lstStyle>
          <a:p>
            <a:r>
              <a:rPr lang="en-GB"/>
              <a:t>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2A5F86E-6E6F-45E1-A5F2-EB103742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14" y="1417313"/>
            <a:ext cx="3952500" cy="369332"/>
          </a:xfrm>
        </p:spPr>
        <p:txBody>
          <a:bodyPr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35" name="Group 34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36" name="Freeform: Shape 35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" name="Freeform: Shape 37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" name="Freeform: Shape 38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" name="Freeform: Shape 41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" name="Freeform: Shape 42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" name="Freeform: Shape 43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" name="Freeform: Shape 45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" name="Freeform: Shape 46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" name="Freeform: Shape 47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" name="Freeform: Shape 56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" name="Freeform: Shape 57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4019964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- Capital Deliver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0113" y="2571750"/>
            <a:ext cx="3923922" cy="553998"/>
          </a:xfrm>
        </p:spPr>
        <p:txBody>
          <a:bodyPr/>
          <a:lstStyle>
            <a:lvl1pPr>
              <a:spcAft>
                <a:spcPts val="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Date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CE6A32C-CD06-49C3-AFB5-EFD7B362214F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 bwMode="gray">
          <a:xfrm>
            <a:off x="5156532" y="0"/>
            <a:ext cx="3987469" cy="3327400"/>
          </a:xfrm>
          <a:custGeom>
            <a:avLst/>
            <a:gdLst>
              <a:gd name="connsiteX0" fmla="*/ 0 w 3987469"/>
              <a:gd name="connsiteY0" fmla="*/ 0 h 3327400"/>
              <a:gd name="connsiteX1" fmla="*/ 3987469 w 3987469"/>
              <a:gd name="connsiteY1" fmla="*/ 0 h 3327400"/>
              <a:gd name="connsiteX2" fmla="*/ 3987469 w 3987469"/>
              <a:gd name="connsiteY2" fmla="*/ 2667331 h 3327400"/>
              <a:gd name="connsiteX3" fmla="*/ 3327400 w 3987469"/>
              <a:gd name="connsiteY3" fmla="*/ 3327400 h 332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7469" h="3327400">
                <a:moveTo>
                  <a:pt x="0" y="0"/>
                </a:moveTo>
                <a:lnTo>
                  <a:pt x="3987469" y="0"/>
                </a:lnTo>
                <a:lnTo>
                  <a:pt x="3987469" y="2667331"/>
                </a:lnTo>
                <a:lnTo>
                  <a:pt x="3327400" y="3327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A6BE9F3D-7630-4ED0-8A55-EF85C1A0D8F4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 bwMode="gray">
          <a:xfrm>
            <a:off x="3003654" y="3530261"/>
            <a:ext cx="6140346" cy="3327739"/>
          </a:xfrm>
          <a:custGeom>
            <a:avLst/>
            <a:gdLst>
              <a:gd name="connsiteX0" fmla="*/ 3327739 w 6140346"/>
              <a:gd name="connsiteY0" fmla="*/ 0 h 3327739"/>
              <a:gd name="connsiteX1" fmla="*/ 6140346 w 6140346"/>
              <a:gd name="connsiteY1" fmla="*/ 2812607 h 3327739"/>
              <a:gd name="connsiteX2" fmla="*/ 6140346 w 6140346"/>
              <a:gd name="connsiteY2" fmla="*/ 3327739 h 3327739"/>
              <a:gd name="connsiteX3" fmla="*/ 0 w 6140346"/>
              <a:gd name="connsiteY3" fmla="*/ 3327739 h 332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40346" h="3327739">
                <a:moveTo>
                  <a:pt x="3327739" y="0"/>
                </a:moveTo>
                <a:lnTo>
                  <a:pt x="6140346" y="2812607"/>
                </a:lnTo>
                <a:lnTo>
                  <a:pt x="6140346" y="3327739"/>
                </a:lnTo>
                <a:lnTo>
                  <a:pt x="0" y="33277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sp>
        <p:nvSpPr>
          <p:cNvPr id="37" name="Picture Placeholder 12">
            <a:extLst>
              <a:ext uri="{FF2B5EF4-FFF2-40B4-BE49-F238E27FC236}">
                <a16:creationId xmlns:a16="http://schemas.microsoft.com/office/drawing/2014/main" id="{249160C1-B1F7-49FF-8654-DF16DE47AF08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6438695" y="2452280"/>
            <a:ext cx="1947600" cy="1947600"/>
          </a:xfrm>
          <a:prstGeom prst="flowChartDecision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defRPr sz="1400"/>
            </a:lvl1pPr>
          </a:lstStyle>
          <a:p>
            <a:r>
              <a:rPr lang="en-GB"/>
              <a:t> </a:t>
            </a:r>
          </a:p>
        </p:txBody>
      </p:sp>
      <p:sp>
        <p:nvSpPr>
          <p:cNvPr id="35" name="Title 3">
            <a:extLst>
              <a:ext uri="{FF2B5EF4-FFF2-40B4-BE49-F238E27FC236}">
                <a16:creationId xmlns:a16="http://schemas.microsoft.com/office/drawing/2014/main" id="{CA4E558A-A36F-41DB-9D1C-8A9CE926E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14" y="1417313"/>
            <a:ext cx="3952500" cy="369332"/>
          </a:xfrm>
        </p:spPr>
        <p:txBody>
          <a:bodyPr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38" name="Group 37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39" name="Freeform: Shape 38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" name="Freeform: Shape 41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" name="Freeform: Shape 42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" name="Freeform: Shape 43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" name="Freeform: Shape 44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" name="Freeform: Shape 45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" name="Freeform: Shape 46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" name="Freeform: Shape 56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" name="Freeform: Shape 57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29" name="Graphic 28">
            <a:extLst>
              <a:ext uri="{FF2B5EF4-FFF2-40B4-BE49-F238E27FC236}">
                <a16:creationId xmlns:a16="http://schemas.microsoft.com/office/drawing/2014/main" id="{059473A8-6883-41A4-A23D-DD1B1D5F5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73" y="303494"/>
            <a:ext cx="1307829" cy="58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3056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- Gas Transmiss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0113" y="2571750"/>
            <a:ext cx="3923922" cy="553998"/>
          </a:xfrm>
        </p:spPr>
        <p:txBody>
          <a:bodyPr/>
          <a:lstStyle>
            <a:lvl1pPr>
              <a:spcAft>
                <a:spcPts val="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Date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CE6A32C-CD06-49C3-AFB5-EFD7B362214F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 bwMode="gray">
          <a:xfrm>
            <a:off x="5156532" y="0"/>
            <a:ext cx="3987469" cy="3327400"/>
          </a:xfrm>
          <a:custGeom>
            <a:avLst/>
            <a:gdLst>
              <a:gd name="connsiteX0" fmla="*/ 0 w 3987469"/>
              <a:gd name="connsiteY0" fmla="*/ 0 h 3327400"/>
              <a:gd name="connsiteX1" fmla="*/ 3987469 w 3987469"/>
              <a:gd name="connsiteY1" fmla="*/ 0 h 3327400"/>
              <a:gd name="connsiteX2" fmla="*/ 3987469 w 3987469"/>
              <a:gd name="connsiteY2" fmla="*/ 2667331 h 3327400"/>
              <a:gd name="connsiteX3" fmla="*/ 3327400 w 3987469"/>
              <a:gd name="connsiteY3" fmla="*/ 3327400 h 332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7469" h="3327400">
                <a:moveTo>
                  <a:pt x="0" y="0"/>
                </a:moveTo>
                <a:lnTo>
                  <a:pt x="3987469" y="0"/>
                </a:lnTo>
                <a:lnTo>
                  <a:pt x="3987469" y="2667331"/>
                </a:lnTo>
                <a:lnTo>
                  <a:pt x="3327400" y="3327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A6BE9F3D-7630-4ED0-8A55-EF85C1A0D8F4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 bwMode="gray">
          <a:xfrm>
            <a:off x="3003654" y="3530261"/>
            <a:ext cx="6140346" cy="3327739"/>
          </a:xfrm>
          <a:custGeom>
            <a:avLst/>
            <a:gdLst>
              <a:gd name="connsiteX0" fmla="*/ 3327739 w 6140346"/>
              <a:gd name="connsiteY0" fmla="*/ 0 h 3327739"/>
              <a:gd name="connsiteX1" fmla="*/ 6140346 w 6140346"/>
              <a:gd name="connsiteY1" fmla="*/ 2812607 h 3327739"/>
              <a:gd name="connsiteX2" fmla="*/ 6140346 w 6140346"/>
              <a:gd name="connsiteY2" fmla="*/ 3327739 h 3327739"/>
              <a:gd name="connsiteX3" fmla="*/ 0 w 6140346"/>
              <a:gd name="connsiteY3" fmla="*/ 3327739 h 332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40346" h="3327739">
                <a:moveTo>
                  <a:pt x="3327739" y="0"/>
                </a:moveTo>
                <a:lnTo>
                  <a:pt x="6140346" y="2812607"/>
                </a:lnTo>
                <a:lnTo>
                  <a:pt x="6140346" y="3327739"/>
                </a:lnTo>
                <a:lnTo>
                  <a:pt x="0" y="33277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sp>
        <p:nvSpPr>
          <p:cNvPr id="37" name="Picture Placeholder 12">
            <a:extLst>
              <a:ext uri="{FF2B5EF4-FFF2-40B4-BE49-F238E27FC236}">
                <a16:creationId xmlns:a16="http://schemas.microsoft.com/office/drawing/2014/main" id="{249160C1-B1F7-49FF-8654-DF16DE47AF08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6438695" y="2452280"/>
            <a:ext cx="1947600" cy="1947600"/>
          </a:xfrm>
          <a:prstGeom prst="flowChartDecision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defRPr sz="1400"/>
            </a:lvl1pPr>
          </a:lstStyle>
          <a:p>
            <a:r>
              <a:rPr lang="en-GB"/>
              <a:t> </a:t>
            </a:r>
          </a:p>
        </p:txBody>
      </p:sp>
      <p:sp>
        <p:nvSpPr>
          <p:cNvPr id="35" name="Title 3">
            <a:extLst>
              <a:ext uri="{FF2B5EF4-FFF2-40B4-BE49-F238E27FC236}">
                <a16:creationId xmlns:a16="http://schemas.microsoft.com/office/drawing/2014/main" id="{549568EC-7896-49C6-B633-53DD65837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14" y="1417313"/>
            <a:ext cx="3952500" cy="369332"/>
          </a:xfrm>
        </p:spPr>
        <p:txBody>
          <a:bodyPr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38" name="Freeform: Shape 37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" name="Freeform: Shape 38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" name="Freeform: Shape 41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" name="Freeform: Shape 43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" name="Freeform: Shape 44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" name="Freeform: Shape 45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" name="Freeform: Shape 47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" name="Freeform: Shape 56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" name="Freeform: Shape 57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62" name="Graphic 61">
            <a:extLst>
              <a:ext uri="{FF2B5EF4-FFF2-40B4-BE49-F238E27FC236}">
                <a16:creationId xmlns:a16="http://schemas.microsoft.com/office/drawing/2014/main" id="{C72F7E97-1443-4A2B-A03E-9D78C5DD4B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74" y="303494"/>
            <a:ext cx="1969293" cy="58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71795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- Electricity Transmiss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0113" y="2571750"/>
            <a:ext cx="3923922" cy="553998"/>
          </a:xfrm>
        </p:spPr>
        <p:txBody>
          <a:bodyPr/>
          <a:lstStyle>
            <a:lvl1pPr>
              <a:spcAft>
                <a:spcPts val="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Date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CE6A32C-CD06-49C3-AFB5-EFD7B362214F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 bwMode="gray">
          <a:xfrm>
            <a:off x="5156532" y="0"/>
            <a:ext cx="3987469" cy="3327400"/>
          </a:xfrm>
          <a:custGeom>
            <a:avLst/>
            <a:gdLst>
              <a:gd name="connsiteX0" fmla="*/ 0 w 3987469"/>
              <a:gd name="connsiteY0" fmla="*/ 0 h 3327400"/>
              <a:gd name="connsiteX1" fmla="*/ 3987469 w 3987469"/>
              <a:gd name="connsiteY1" fmla="*/ 0 h 3327400"/>
              <a:gd name="connsiteX2" fmla="*/ 3987469 w 3987469"/>
              <a:gd name="connsiteY2" fmla="*/ 2667331 h 3327400"/>
              <a:gd name="connsiteX3" fmla="*/ 3327400 w 3987469"/>
              <a:gd name="connsiteY3" fmla="*/ 3327400 h 332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7469" h="3327400">
                <a:moveTo>
                  <a:pt x="0" y="0"/>
                </a:moveTo>
                <a:lnTo>
                  <a:pt x="3987469" y="0"/>
                </a:lnTo>
                <a:lnTo>
                  <a:pt x="3987469" y="2667331"/>
                </a:lnTo>
                <a:lnTo>
                  <a:pt x="3327400" y="3327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GB"/>
              <a:t> 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A6BE9F3D-7630-4ED0-8A55-EF85C1A0D8F4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 bwMode="gray">
          <a:xfrm>
            <a:off x="3003654" y="3530261"/>
            <a:ext cx="6140346" cy="3327739"/>
          </a:xfrm>
          <a:custGeom>
            <a:avLst/>
            <a:gdLst>
              <a:gd name="connsiteX0" fmla="*/ 3327739 w 6140346"/>
              <a:gd name="connsiteY0" fmla="*/ 0 h 3327739"/>
              <a:gd name="connsiteX1" fmla="*/ 6140346 w 6140346"/>
              <a:gd name="connsiteY1" fmla="*/ 2812607 h 3327739"/>
              <a:gd name="connsiteX2" fmla="*/ 6140346 w 6140346"/>
              <a:gd name="connsiteY2" fmla="*/ 3327739 h 3327739"/>
              <a:gd name="connsiteX3" fmla="*/ 0 w 6140346"/>
              <a:gd name="connsiteY3" fmla="*/ 3327739 h 332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40346" h="3327739">
                <a:moveTo>
                  <a:pt x="3327739" y="0"/>
                </a:moveTo>
                <a:lnTo>
                  <a:pt x="6140346" y="2812607"/>
                </a:lnTo>
                <a:lnTo>
                  <a:pt x="6140346" y="3327739"/>
                </a:lnTo>
                <a:lnTo>
                  <a:pt x="0" y="33277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sp>
        <p:nvSpPr>
          <p:cNvPr id="37" name="Picture Placeholder 12">
            <a:extLst>
              <a:ext uri="{FF2B5EF4-FFF2-40B4-BE49-F238E27FC236}">
                <a16:creationId xmlns:a16="http://schemas.microsoft.com/office/drawing/2014/main" id="{249160C1-B1F7-49FF-8654-DF16DE47AF08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6438695" y="2452280"/>
            <a:ext cx="1947600" cy="1947600"/>
          </a:xfrm>
          <a:prstGeom prst="flowChartDecision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defRPr sz="1400"/>
            </a:lvl1pPr>
          </a:lstStyle>
          <a:p>
            <a:r>
              <a:rPr lang="en-GB"/>
              <a:t> </a:t>
            </a:r>
          </a:p>
        </p:txBody>
      </p:sp>
      <p:sp>
        <p:nvSpPr>
          <p:cNvPr id="35" name="Title 3">
            <a:extLst>
              <a:ext uri="{FF2B5EF4-FFF2-40B4-BE49-F238E27FC236}">
                <a16:creationId xmlns:a16="http://schemas.microsoft.com/office/drawing/2014/main" id="{1D9830BC-D2EF-4C82-9C84-9290ADDEF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14" y="1417313"/>
            <a:ext cx="3952500" cy="369332"/>
          </a:xfrm>
        </p:spPr>
        <p:txBody>
          <a:bodyPr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38" name="Group 37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39" name="Freeform: Shape 38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" name="Freeform: Shape 41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" name="Freeform: Shape 42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" name="Freeform: Shape 43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" name="Freeform: Shape 44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" name="Freeform: Shape 45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" name="Freeform: Shape 46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" name="Freeform: Shape 56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" name="Freeform: Shape 57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30" name="Graphic 29">
            <a:extLst>
              <a:ext uri="{FF2B5EF4-FFF2-40B4-BE49-F238E27FC236}">
                <a16:creationId xmlns:a16="http://schemas.microsoft.com/office/drawing/2014/main" id="{8FC637FA-B805-44DF-B633-71443FECF1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74" y="303494"/>
            <a:ext cx="1969293" cy="58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73036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F52CBFD-699B-45C5-A157-E323D3A6D5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3960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54D8696-31B7-4DB8-B15D-873BDA465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57327" y="1411200"/>
            <a:ext cx="3960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3969A-04BA-4691-8904-28D335913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B8B2E-4ACB-42DB-9697-1EF9FCE4B33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39727995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6EA4CB8-B76A-4A4F-B30A-6D19D7F519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0830" y="3044279"/>
            <a:ext cx="3941783" cy="769441"/>
          </a:xfrm>
        </p:spPr>
        <p:txBody>
          <a:bodyPr/>
          <a:lstStyle>
            <a:lvl1pPr>
              <a:spcAft>
                <a:spcPts val="0"/>
              </a:spcAft>
              <a:def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spcAft>
                <a:spcPts val="0"/>
              </a:spcAft>
              <a:defRPr lang="en-GB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Title</a:t>
            </a:r>
          </a:p>
          <a:p>
            <a:pPr lvl="1"/>
            <a:r>
              <a:rPr lang="en-GB"/>
              <a:t>Sub heading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4416E-20A7-468D-9CF8-500D2A91B3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2730" y="1052526"/>
            <a:ext cx="2598742" cy="1769715"/>
          </a:xfrm>
        </p:spPr>
        <p:txBody>
          <a:bodyPr anchor="b" anchorCtr="0"/>
          <a:lstStyle>
            <a:lvl1pPr>
              <a:defRPr sz="11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##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09CC1F6E-8547-404B-8A3D-7CD83974A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052700" y="6368"/>
            <a:ext cx="5091300" cy="6851632"/>
          </a:xfrm>
          <a:custGeom>
            <a:avLst/>
            <a:gdLst>
              <a:gd name="connsiteX0" fmla="*/ 2375514 w 5091300"/>
              <a:gd name="connsiteY0" fmla="*/ 0 h 6851632"/>
              <a:gd name="connsiteX1" fmla="*/ 5091300 w 5091300"/>
              <a:gd name="connsiteY1" fmla="*/ 0 h 6851632"/>
              <a:gd name="connsiteX2" fmla="*/ 5091300 w 5091300"/>
              <a:gd name="connsiteY2" fmla="*/ 6851632 h 6851632"/>
              <a:gd name="connsiteX3" fmla="*/ 4476116 w 5091300"/>
              <a:gd name="connsiteY3" fmla="*/ 6851632 h 6851632"/>
              <a:gd name="connsiteX4" fmla="*/ 0 w 5091300"/>
              <a:gd name="connsiteY4" fmla="*/ 2375516 h 685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300" h="6851632">
                <a:moveTo>
                  <a:pt x="2375514" y="0"/>
                </a:moveTo>
                <a:lnTo>
                  <a:pt x="5091300" y="0"/>
                </a:lnTo>
                <a:lnTo>
                  <a:pt x="5091300" y="6851632"/>
                </a:lnTo>
                <a:lnTo>
                  <a:pt x="4476116" y="6851632"/>
                </a:lnTo>
                <a:lnTo>
                  <a:pt x="0" y="23755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27" name="Freeform: Shape 26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" name="Freeform: Shape 27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" name="Freeform: Shape 28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" name="Freeform: Shape 33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" name="Freeform: Shape 60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" name="Freeform: Shape 62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" name="Freeform: Shape 63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" name="Freeform: Shape 64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" name="Freeform: Shape 65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" name="Freeform: Shape 66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9601788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Capital Deliver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6EA4CB8-B76A-4A4F-B30A-6D19D7F519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0830" y="3044279"/>
            <a:ext cx="3941783" cy="769441"/>
          </a:xfrm>
        </p:spPr>
        <p:txBody>
          <a:bodyPr/>
          <a:lstStyle>
            <a:lvl1pPr>
              <a:spcAft>
                <a:spcPts val="0"/>
              </a:spcAft>
              <a:def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spcAft>
                <a:spcPts val="0"/>
              </a:spcAft>
              <a:defRPr lang="en-GB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Title</a:t>
            </a:r>
          </a:p>
          <a:p>
            <a:pPr lvl="1"/>
            <a:r>
              <a:rPr lang="en-GB"/>
              <a:t>Sub heading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4416E-20A7-468D-9CF8-500D2A91B3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2730" y="1052526"/>
            <a:ext cx="2598742" cy="1769715"/>
          </a:xfrm>
        </p:spPr>
        <p:txBody>
          <a:bodyPr anchor="b" anchorCtr="0"/>
          <a:lstStyle>
            <a:lvl1pPr>
              <a:defRPr sz="11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##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09CC1F6E-8547-404B-8A3D-7CD83974A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052700" y="6368"/>
            <a:ext cx="5091300" cy="6851632"/>
          </a:xfrm>
          <a:custGeom>
            <a:avLst/>
            <a:gdLst>
              <a:gd name="connsiteX0" fmla="*/ 2375514 w 5091300"/>
              <a:gd name="connsiteY0" fmla="*/ 0 h 6851632"/>
              <a:gd name="connsiteX1" fmla="*/ 5091300 w 5091300"/>
              <a:gd name="connsiteY1" fmla="*/ 0 h 6851632"/>
              <a:gd name="connsiteX2" fmla="*/ 5091300 w 5091300"/>
              <a:gd name="connsiteY2" fmla="*/ 6851632 h 6851632"/>
              <a:gd name="connsiteX3" fmla="*/ 4476116 w 5091300"/>
              <a:gd name="connsiteY3" fmla="*/ 6851632 h 6851632"/>
              <a:gd name="connsiteX4" fmla="*/ 0 w 5091300"/>
              <a:gd name="connsiteY4" fmla="*/ 2375516 h 685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300" h="6851632">
                <a:moveTo>
                  <a:pt x="2375514" y="0"/>
                </a:moveTo>
                <a:lnTo>
                  <a:pt x="5091300" y="0"/>
                </a:lnTo>
                <a:lnTo>
                  <a:pt x="5091300" y="6851632"/>
                </a:lnTo>
                <a:lnTo>
                  <a:pt x="4476116" y="6851632"/>
                </a:lnTo>
                <a:lnTo>
                  <a:pt x="0" y="23755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28" name="Freeform: Shape 27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" name="Freeform: Shape 28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" name="Freeform: Shape 60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" name="Freeform: Shape 62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" name="Freeform: Shape 63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" name="Freeform: Shape 64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" name="Freeform: Shape 65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" name="Freeform: Shape 66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" name="Freeform: Shape 67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39" name="Graphic 38">
            <a:extLst>
              <a:ext uri="{FF2B5EF4-FFF2-40B4-BE49-F238E27FC236}">
                <a16:creationId xmlns:a16="http://schemas.microsoft.com/office/drawing/2014/main" id="{A3532B68-E55F-4BD0-A158-E8EF4BE55C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73" y="303494"/>
            <a:ext cx="1307829" cy="58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411846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Gas Transmiss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6EA4CB8-B76A-4A4F-B30A-6D19D7F519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0830" y="3044279"/>
            <a:ext cx="3941783" cy="769441"/>
          </a:xfrm>
        </p:spPr>
        <p:txBody>
          <a:bodyPr/>
          <a:lstStyle>
            <a:lvl1pPr>
              <a:spcAft>
                <a:spcPts val="0"/>
              </a:spcAft>
              <a:def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spcAft>
                <a:spcPts val="0"/>
              </a:spcAft>
              <a:defRPr lang="en-GB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Title</a:t>
            </a:r>
          </a:p>
          <a:p>
            <a:pPr lvl="1"/>
            <a:r>
              <a:rPr lang="en-GB"/>
              <a:t>Sub heading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4416E-20A7-468D-9CF8-500D2A91B3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2730" y="1052526"/>
            <a:ext cx="2598742" cy="1769715"/>
          </a:xfrm>
        </p:spPr>
        <p:txBody>
          <a:bodyPr anchor="b" anchorCtr="0"/>
          <a:lstStyle>
            <a:lvl1pPr>
              <a:defRPr sz="11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##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09CC1F6E-8547-404B-8A3D-7CD83974A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052700" y="6368"/>
            <a:ext cx="5091300" cy="6851632"/>
          </a:xfrm>
          <a:custGeom>
            <a:avLst/>
            <a:gdLst>
              <a:gd name="connsiteX0" fmla="*/ 2375514 w 5091300"/>
              <a:gd name="connsiteY0" fmla="*/ 0 h 6851632"/>
              <a:gd name="connsiteX1" fmla="*/ 5091300 w 5091300"/>
              <a:gd name="connsiteY1" fmla="*/ 0 h 6851632"/>
              <a:gd name="connsiteX2" fmla="*/ 5091300 w 5091300"/>
              <a:gd name="connsiteY2" fmla="*/ 6851632 h 6851632"/>
              <a:gd name="connsiteX3" fmla="*/ 4476116 w 5091300"/>
              <a:gd name="connsiteY3" fmla="*/ 6851632 h 6851632"/>
              <a:gd name="connsiteX4" fmla="*/ 0 w 5091300"/>
              <a:gd name="connsiteY4" fmla="*/ 2375516 h 685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300" h="6851632">
                <a:moveTo>
                  <a:pt x="2375514" y="0"/>
                </a:moveTo>
                <a:lnTo>
                  <a:pt x="5091300" y="0"/>
                </a:lnTo>
                <a:lnTo>
                  <a:pt x="5091300" y="6851632"/>
                </a:lnTo>
                <a:lnTo>
                  <a:pt x="4476116" y="6851632"/>
                </a:lnTo>
                <a:lnTo>
                  <a:pt x="0" y="23755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29" name="Freeform: Shape 28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" name="Freeform: Shape 33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" name="Freeform: Shape 60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" name="Freeform: Shape 62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" name="Freeform: Shape 63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" name="Freeform: Shape 64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" name="Freeform: Shape 65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" name="Freeform: Shape 66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" name="Freeform: Shape 67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39" name="Graphic 38">
            <a:extLst>
              <a:ext uri="{FF2B5EF4-FFF2-40B4-BE49-F238E27FC236}">
                <a16:creationId xmlns:a16="http://schemas.microsoft.com/office/drawing/2014/main" id="{87724E65-2B53-4366-B770-73083FC3AD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74" y="303494"/>
            <a:ext cx="1969293" cy="58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89614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Electricity Transmiss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6EA4CB8-B76A-4A4F-B30A-6D19D7F519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0830" y="3044279"/>
            <a:ext cx="3941783" cy="769441"/>
          </a:xfrm>
        </p:spPr>
        <p:txBody>
          <a:bodyPr/>
          <a:lstStyle>
            <a:lvl1pPr>
              <a:spcAft>
                <a:spcPts val="0"/>
              </a:spcAft>
              <a:def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spcAft>
                <a:spcPts val="0"/>
              </a:spcAft>
              <a:defRPr lang="en-GB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Title</a:t>
            </a:r>
          </a:p>
          <a:p>
            <a:pPr lvl="1"/>
            <a:r>
              <a:rPr lang="en-GB"/>
              <a:t>Sub heading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4416E-20A7-468D-9CF8-500D2A91B3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2730" y="1052526"/>
            <a:ext cx="2598742" cy="1769715"/>
          </a:xfrm>
        </p:spPr>
        <p:txBody>
          <a:bodyPr anchor="b" anchorCtr="0"/>
          <a:lstStyle>
            <a:lvl1pPr>
              <a:defRPr sz="11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##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09CC1F6E-8547-404B-8A3D-7CD83974A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052700" y="6368"/>
            <a:ext cx="5091300" cy="6851632"/>
          </a:xfrm>
          <a:custGeom>
            <a:avLst/>
            <a:gdLst>
              <a:gd name="connsiteX0" fmla="*/ 2375514 w 5091300"/>
              <a:gd name="connsiteY0" fmla="*/ 0 h 6851632"/>
              <a:gd name="connsiteX1" fmla="*/ 5091300 w 5091300"/>
              <a:gd name="connsiteY1" fmla="*/ 0 h 6851632"/>
              <a:gd name="connsiteX2" fmla="*/ 5091300 w 5091300"/>
              <a:gd name="connsiteY2" fmla="*/ 6851632 h 6851632"/>
              <a:gd name="connsiteX3" fmla="*/ 4476116 w 5091300"/>
              <a:gd name="connsiteY3" fmla="*/ 6851632 h 6851632"/>
              <a:gd name="connsiteX4" fmla="*/ 0 w 5091300"/>
              <a:gd name="connsiteY4" fmla="*/ 2375516 h 685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300" h="6851632">
                <a:moveTo>
                  <a:pt x="2375514" y="0"/>
                </a:moveTo>
                <a:lnTo>
                  <a:pt x="5091300" y="0"/>
                </a:lnTo>
                <a:lnTo>
                  <a:pt x="5091300" y="6851632"/>
                </a:lnTo>
                <a:lnTo>
                  <a:pt x="4476116" y="6851632"/>
                </a:lnTo>
                <a:lnTo>
                  <a:pt x="0" y="23755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r>
              <a:rPr lang="en-GB"/>
              <a:t> </a:t>
            </a: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29" name="Freeform: Shape 28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" name="Freeform: Shape 29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" name="Freeform: Shape 33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" name="Freeform: Shape 60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" name="Freeform: Shape 61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" name="Freeform: Shape 62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" name="Freeform: Shape 63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" name="Freeform: Shape 64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" name="Freeform: Shape 65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" name="Freeform: Shape 66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" name="Freeform: Shape 67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39" name="Graphic 38">
            <a:extLst>
              <a:ext uri="{FF2B5EF4-FFF2-40B4-BE49-F238E27FC236}">
                <a16:creationId xmlns:a16="http://schemas.microsoft.com/office/drawing/2014/main" id="{CDB012FC-6F5E-4773-A9A9-508871AE11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174" y="303494"/>
            <a:ext cx="1969293" cy="58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273660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2091BDE-8D32-45BA-8B05-DD4216B1638A}"/>
              </a:ext>
            </a:extLst>
          </p:cNvPr>
          <p:cNvGrpSpPr/>
          <p:nvPr userDrawn="1"/>
        </p:nvGrpSpPr>
        <p:grpSpPr bwMode="black">
          <a:xfrm>
            <a:off x="2105025" y="2909034"/>
            <a:ext cx="4933950" cy="1039932"/>
            <a:chOff x="2910342" y="325575"/>
            <a:chExt cx="5928968" cy="124965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57378A6-C5A9-4A2C-B31B-EA15D5A0FE13}"/>
                </a:ext>
              </a:extLst>
            </p:cNvPr>
            <p:cNvSpPr/>
            <p:nvPr/>
          </p:nvSpPr>
          <p:spPr bwMode="black"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02F4F1-BC64-4B71-9E4E-AFA3BA5D9284}"/>
                </a:ext>
              </a:extLst>
            </p:cNvPr>
            <p:cNvSpPr/>
            <p:nvPr/>
          </p:nvSpPr>
          <p:spPr bwMode="black"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17A2B2C-D6F2-4479-9425-86B568230B87}"/>
                </a:ext>
              </a:extLst>
            </p:cNvPr>
            <p:cNvSpPr/>
            <p:nvPr/>
          </p:nvSpPr>
          <p:spPr bwMode="black"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011773E-597C-481D-B648-114EC7522986}"/>
                </a:ext>
              </a:extLst>
            </p:cNvPr>
            <p:cNvSpPr/>
            <p:nvPr/>
          </p:nvSpPr>
          <p:spPr bwMode="black"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28185BD-C34B-4E50-90A0-42A4AABFD6F8}"/>
                </a:ext>
              </a:extLst>
            </p:cNvPr>
            <p:cNvSpPr/>
            <p:nvPr/>
          </p:nvSpPr>
          <p:spPr bwMode="black"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469029C-5A60-4376-BC7D-F118160FFE0E}"/>
                </a:ext>
              </a:extLst>
            </p:cNvPr>
            <p:cNvSpPr/>
            <p:nvPr/>
          </p:nvSpPr>
          <p:spPr bwMode="black"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08901CA-EBBA-48C9-A455-39FED58F1C74}"/>
                </a:ext>
              </a:extLst>
            </p:cNvPr>
            <p:cNvSpPr/>
            <p:nvPr/>
          </p:nvSpPr>
          <p:spPr bwMode="black"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3D44C5A-5300-472D-9CB9-D76132F9DEE9}"/>
                </a:ext>
              </a:extLst>
            </p:cNvPr>
            <p:cNvSpPr/>
            <p:nvPr/>
          </p:nvSpPr>
          <p:spPr bwMode="black"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A8FA55-DAA9-461E-9FED-A9A1B659EA7A}"/>
                </a:ext>
              </a:extLst>
            </p:cNvPr>
            <p:cNvSpPr/>
            <p:nvPr/>
          </p:nvSpPr>
          <p:spPr bwMode="black"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4610353-9575-4653-839D-B8325BE73337}"/>
                </a:ext>
              </a:extLst>
            </p:cNvPr>
            <p:cNvSpPr/>
            <p:nvPr/>
          </p:nvSpPr>
          <p:spPr bwMode="black"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21885C5-7DDB-4A16-922D-087FA03AE3A9}"/>
                </a:ext>
              </a:extLst>
            </p:cNvPr>
            <p:cNvSpPr/>
            <p:nvPr/>
          </p:nvSpPr>
          <p:spPr bwMode="black"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B5B5E7-4134-45F5-B9B2-F95F687266C2}"/>
                </a:ext>
              </a:extLst>
            </p:cNvPr>
            <p:cNvSpPr/>
            <p:nvPr/>
          </p:nvSpPr>
          <p:spPr bwMode="black"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831FF1B-C914-46E6-BBAB-45FCEF2DDEC6}"/>
                </a:ext>
              </a:extLst>
            </p:cNvPr>
            <p:cNvSpPr/>
            <p:nvPr/>
          </p:nvSpPr>
          <p:spPr bwMode="black"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4338027-A927-4C3D-AF95-4646D3404216}"/>
                </a:ext>
              </a:extLst>
            </p:cNvPr>
            <p:cNvSpPr/>
            <p:nvPr/>
          </p:nvSpPr>
          <p:spPr bwMode="black"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04EA4F8-DD37-473D-9F06-72E6DF74F66B}"/>
                </a:ext>
              </a:extLst>
            </p:cNvPr>
            <p:cNvSpPr/>
            <p:nvPr/>
          </p:nvSpPr>
          <p:spPr bwMode="black"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6486B9F-0ACD-42EC-8AD3-D7C9EE2BF62A}"/>
                </a:ext>
              </a:extLst>
            </p:cNvPr>
            <p:cNvSpPr/>
            <p:nvPr/>
          </p:nvSpPr>
          <p:spPr bwMode="black"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96A062-93F0-4915-9B7C-6CB09526FC4C}"/>
                </a:ext>
              </a:extLst>
            </p:cNvPr>
            <p:cNvSpPr/>
            <p:nvPr/>
          </p:nvSpPr>
          <p:spPr bwMode="black"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5C7FBC-AB52-40CB-921A-5ACB3377FDD1}"/>
                </a:ext>
              </a:extLst>
            </p:cNvPr>
            <p:cNvSpPr/>
            <p:nvPr/>
          </p:nvSpPr>
          <p:spPr bwMode="black"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81DC520-5E27-419C-8EC0-F520CA9211F2}"/>
                </a:ext>
              </a:extLst>
            </p:cNvPr>
            <p:cNvSpPr/>
            <p:nvPr/>
          </p:nvSpPr>
          <p:spPr bwMode="black"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97508934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 bwMode="auto">
          <a:xfrm>
            <a:off x="0" y="-2"/>
            <a:ext cx="9177556" cy="6917269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 algn="l">
              <a:spcAft>
                <a:spcPts val="450"/>
              </a:spcAft>
            </a:pPr>
            <a:endParaRPr lang="en-US" sz="1800" err="1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fr-FR"/>
              <a:t>| 2020 </a:t>
            </a:r>
            <a:r>
              <a:rPr lang="fr-FR" err="1"/>
              <a:t>Economic</a:t>
            </a:r>
            <a:r>
              <a:rPr lang="fr-FR"/>
              <a:t> </a:t>
            </a:r>
            <a:r>
              <a:rPr lang="fr-FR" err="1"/>
              <a:t>Study</a:t>
            </a:r>
            <a:r>
              <a:rPr lang="fr-FR"/>
              <a:t> </a:t>
            </a:r>
            <a:r>
              <a:rPr lang="fr-FR" err="1"/>
              <a:t>Request</a:t>
            </a:r>
            <a:r>
              <a:rPr lang="fr-FR"/>
              <a:t> | April 23, 2020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406806-C157-486B-910B-A52A24A4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90" y="1458070"/>
            <a:ext cx="4033839" cy="1157385"/>
          </a:xfrm>
        </p:spPr>
        <p:txBody>
          <a:bodyPr anchor="t" anchorCtr="0"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6571" y="3467400"/>
            <a:ext cx="4033839" cy="523220"/>
          </a:xfrm>
        </p:spPr>
        <p:txBody>
          <a:bodyPr/>
          <a:lstStyle>
            <a:lvl1pPr>
              <a:spcAft>
                <a:spcPts val="0"/>
              </a:spcAft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Date</a:t>
            </a:r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/>
          <a:srcRect l="7480" t="27066" r="32612"/>
          <a:stretch/>
        </p:blipFill>
        <p:spPr>
          <a:xfrm rot="16200000" flipV="1">
            <a:off x="4005893" y="893576"/>
            <a:ext cx="6065240" cy="4278086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426571" y="6133625"/>
            <a:ext cx="1905000" cy="401519"/>
            <a:chOff x="2910342" y="325575"/>
            <a:chExt cx="5928968" cy="1249653"/>
          </a:xfrm>
        </p:grpSpPr>
        <p:sp>
          <p:nvSpPr>
            <p:cNvPr id="8" name="Freeform: Shape 35"/>
            <p:cNvSpPr/>
            <p:nvPr/>
          </p:nvSpPr>
          <p:spPr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37"/>
            <p:cNvSpPr/>
            <p:nvPr/>
          </p:nvSpPr>
          <p:spPr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38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41"/>
            <p:cNvSpPr/>
            <p:nvPr/>
          </p:nvSpPr>
          <p:spPr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42"/>
            <p:cNvSpPr/>
            <p:nvPr/>
          </p:nvSpPr>
          <p:spPr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43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45"/>
            <p:cNvSpPr/>
            <p:nvPr/>
          </p:nvSpPr>
          <p:spPr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46"/>
            <p:cNvSpPr/>
            <p:nvPr/>
          </p:nvSpPr>
          <p:spPr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" name="Freeform: Shape 47"/>
            <p:cNvSpPr/>
            <p:nvPr/>
          </p:nvSpPr>
          <p:spPr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" name="Freeform: Shape 48"/>
            <p:cNvSpPr/>
            <p:nvPr/>
          </p:nvSpPr>
          <p:spPr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" name="Freeform: Shape 49"/>
            <p:cNvSpPr/>
            <p:nvPr/>
          </p:nvSpPr>
          <p:spPr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" name="Freeform: Shape 50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" name="Freeform: Shape 51"/>
            <p:cNvSpPr/>
            <p:nvPr/>
          </p:nvSpPr>
          <p:spPr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" name="Freeform: Shape 52"/>
            <p:cNvSpPr/>
            <p:nvPr/>
          </p:nvSpPr>
          <p:spPr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" name="Freeform: Shape 53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" name="Freeform: Shape 54"/>
            <p:cNvSpPr/>
            <p:nvPr/>
          </p:nvSpPr>
          <p:spPr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" name="Freeform: Shape 55"/>
            <p:cNvSpPr/>
            <p:nvPr/>
          </p:nvSpPr>
          <p:spPr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" name="Freeform: Shape 56"/>
            <p:cNvSpPr/>
            <p:nvPr/>
          </p:nvSpPr>
          <p:spPr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" name="Freeform: Shape 57"/>
            <p:cNvSpPr/>
            <p:nvPr/>
          </p:nvSpPr>
          <p:spPr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4336738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2E28761-BEE7-4F9E-BFE0-5828B79153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54354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DB6B39-A484-404E-855D-FAC0DFB9A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361387"/>
            <a:ext cx="5435400" cy="369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BED01-51EC-4BE5-A506-18A9A29A6E5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1997860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6AD82B2-07C2-46E9-9678-D1F4F1426BE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761289" y="1411200"/>
            <a:ext cx="3960000" cy="4605867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GB"/>
              <a:t>INSERT PICTURE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8DB7F6-E63A-426C-A50D-5672A519A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74301A2-F4D0-49A7-BEB1-3B49E6FFEF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3960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F2AAE-B26F-4BB1-99D0-8D5175CBC3C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22396611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6AD82B2-07C2-46E9-9678-D1F4F1426BE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128516" y="1411200"/>
            <a:ext cx="2577149" cy="4605867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GB"/>
              <a:t>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A9E21F-48B1-4B1C-A7BD-A425530A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30296C7D-4998-43C3-A68E-A9F4AFC7DBB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D11B3BD-BF31-4BBD-BF46-6431C9CDC5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8C172-F8CF-46F7-804C-835BAF38DD6B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7855971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401A2-6451-4E45-96E0-C555AE389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239BF15-FD89-4F93-BE57-D3F7D4EDE91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CEF68A4-66C1-485F-9F82-50A8CC2FCE7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285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D05538AE-5CD3-4DA6-8A95-0BEA5E6BAD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77B4E1-B731-4277-9CA6-05249DEE76B0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9164807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+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0930CD1D-A41A-4185-9CFA-885F60C5B5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188" y="1411200"/>
            <a:ext cx="2592000" cy="3420000"/>
          </a:xfrm>
          <a:solidFill>
            <a:srgbClr val="0073CD"/>
          </a:solidFill>
        </p:spPr>
        <p:txBody>
          <a:bodyPr wrap="square" lIns="144000" tIns="108000" rIns="144000" bIns="108000">
            <a:noAutofit/>
          </a:bodyPr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600"/>
              </a:spcAft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96A342-D873-47FF-A0CB-ED762BAF6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1A9DBA8-9483-4109-86B4-B4725A6FA7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CA542DC9-775F-4FFB-82B1-21F73B3152B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285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7C113-5739-4556-B788-555357C292B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26359928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+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B893-85E5-4E35-9461-E7E97ADE1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22177FB2-8BB7-4D7D-AD52-7C859E8DFE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28513" y="1411200"/>
            <a:ext cx="2592000" cy="3420000"/>
          </a:xfrm>
          <a:solidFill>
            <a:srgbClr val="0073CD"/>
          </a:solidFill>
        </p:spPr>
        <p:txBody>
          <a:bodyPr wrap="square" lIns="144000" tIns="108000" rIns="144000" bIns="108000">
            <a:noAutofit/>
          </a:bodyPr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600"/>
              </a:spcAft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F3BD0BD-3C2C-4E98-A07E-8E35E572B7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84313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62DC67DB-F025-4699-95BF-188CAF61A0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32000" y="1411200"/>
            <a:ext cx="2592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D5A774-5520-46CE-83A7-C47A71CD579C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571710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65F1B84-9A40-42D8-B3EE-41F4BD7CFE0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800" y="1411288"/>
            <a:ext cx="5435599" cy="1884779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8480D57-B2D8-4496-806A-1824358683A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BA43E0-9E3A-46EC-91D4-D70A0E6EB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4085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9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31801" y="361387"/>
            <a:ext cx="8280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27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1" y="1412481"/>
            <a:ext cx="82804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Heading 1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Sixth level</a:t>
            </a:r>
          </a:p>
          <a:p>
            <a:pPr lvl="6"/>
            <a:r>
              <a:rPr lang="en-GB"/>
              <a:t>Seventh level</a:t>
            </a:r>
          </a:p>
          <a:p>
            <a:pPr lvl="7"/>
            <a:r>
              <a:rPr lang="en-GB"/>
              <a:t>Eighth level</a:t>
            </a:r>
          </a:p>
          <a:p>
            <a:pPr lvl="8"/>
            <a:r>
              <a:rPr lang="en-GB"/>
              <a:t>Ninth level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172638" y="6352053"/>
            <a:ext cx="534283" cy="1692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39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2pPr>
            <a:lvl3pPr marL="1219080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3pPr>
            <a:lvl4pPr marL="182861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4pPr>
            <a:lvl5pPr marL="243815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5pPr>
            <a:lvl6pPr marL="3047696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6pPr>
            <a:lvl7pPr marL="3657235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7pPr>
            <a:lvl8pPr marL="426677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8pPr>
            <a:lvl9pPr marL="487631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9pPr>
          </a:lstStyle>
          <a:p>
            <a:fld id="{C765D33F-A874-457A-8BB6-233806FE7182}" type="slidenum">
              <a:rPr lang="en-GB" sz="1100" smtClean="0">
                <a:solidFill>
                  <a:schemeClr val="accent1"/>
                </a:solidFill>
              </a:rPr>
              <a:pPr/>
              <a:t>‹#›</a:t>
            </a:fld>
            <a:endParaRPr lang="en-GB" sz="1100">
              <a:solidFill>
                <a:schemeClr val="accent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12DA87-6564-4220-A5E6-DF04389D5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43858" y="6352053"/>
            <a:ext cx="6547605" cy="1692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algn="l">
              <a:defRPr lang="en-GB" sz="1100" b="0" dirty="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5595E345-7284-4667-AC5E-016E8BC22574}"/>
              </a:ext>
            </a:extLst>
          </p:cNvPr>
          <p:cNvSpPr txBox="1">
            <a:spLocks/>
          </p:cNvSpPr>
          <p:nvPr userDrawn="1"/>
        </p:nvSpPr>
        <p:spPr>
          <a:xfrm>
            <a:off x="431800" y="6352053"/>
            <a:ext cx="912058" cy="1692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GB" sz="11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539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2pPr>
            <a:lvl3pPr marL="1219080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3pPr>
            <a:lvl4pPr marL="182861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4pPr>
            <a:lvl5pPr marL="243815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5pPr>
            <a:lvl6pPr marL="3047696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6pPr>
            <a:lvl7pPr marL="3657235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7pPr>
            <a:lvl8pPr marL="426677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8pPr>
            <a:lvl9pPr marL="487631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9pPr>
          </a:lstStyle>
          <a:p>
            <a:pPr>
              <a:tabLst>
                <a:tab pos="989013" algn="l"/>
              </a:tabLst>
            </a:pPr>
            <a:r>
              <a:rPr lang="en-GB" sz="1100" b="1"/>
              <a:t>National Grid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99" r:id="rId2"/>
    <p:sldLayoutId id="2147483800" r:id="rId3"/>
    <p:sldLayoutId id="2147483803" r:id="rId4"/>
    <p:sldLayoutId id="2147483813" r:id="rId5"/>
    <p:sldLayoutId id="2147483804" r:id="rId6"/>
    <p:sldLayoutId id="2147483805" r:id="rId7"/>
    <p:sldLayoutId id="2147483806" r:id="rId8"/>
    <p:sldLayoutId id="2147483786" r:id="rId9"/>
    <p:sldLayoutId id="2147483808" r:id="rId10"/>
    <p:sldLayoutId id="2147483809" r:id="rId11"/>
    <p:sldLayoutId id="2147483814" r:id="rId12"/>
    <p:sldLayoutId id="2147483810" r:id="rId13"/>
    <p:sldLayoutId id="2147483811" r:id="rId14"/>
    <p:sldLayoutId id="2147483812" r:id="rId15"/>
    <p:sldLayoutId id="2147483815" r:id="rId16"/>
    <p:sldLayoutId id="2147483819" r:id="rId17"/>
    <p:sldLayoutId id="2147483820" r:id="rId18"/>
    <p:sldLayoutId id="2147483821" r:id="rId19"/>
    <p:sldLayoutId id="2147483816" r:id="rId20"/>
    <p:sldLayoutId id="2147483822" r:id="rId21"/>
    <p:sldLayoutId id="2147483823" r:id="rId22"/>
    <p:sldLayoutId id="2147483824" r:id="rId23"/>
    <p:sldLayoutId id="2147483817" r:id="rId24"/>
    <p:sldLayoutId id="2147483825" r:id="rId25"/>
  </p:sldLayoutIdLst>
  <p:transition>
    <p:fade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342866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685732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028598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371464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0" indent="0" algn="l" rtl="0" eaLnBrk="1" fontAlgn="base" hangingPunct="1">
        <a:spcBef>
          <a:spcPct val="0"/>
        </a:spcBef>
        <a:spcAft>
          <a:spcPts val="1200"/>
        </a:spcAft>
        <a:buClr>
          <a:schemeClr val="tx1"/>
        </a:buClr>
        <a:buFontTx/>
        <a:buNone/>
        <a:defRPr sz="1800" b="1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spcBef>
          <a:spcPct val="0"/>
        </a:spcBef>
        <a:spcAft>
          <a:spcPts val="1200"/>
        </a:spcAft>
        <a:buClr>
          <a:schemeClr val="tx1"/>
        </a:buClr>
        <a:buFontTx/>
        <a:buNone/>
        <a:defRPr sz="1600">
          <a:solidFill>
            <a:schemeClr val="tx1"/>
          </a:solidFill>
          <a:latin typeface="+mn-lt"/>
          <a:ea typeface="+mn-ea"/>
        </a:defRPr>
      </a:lvl2pPr>
      <a:lvl3pPr marL="27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54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Arial" panose="020B0604020202020204" pitchFamily="34" charset="0"/>
        <a:buChar char="-"/>
        <a:defRPr sz="1600">
          <a:solidFill>
            <a:schemeClr val="tx1"/>
          </a:solidFill>
          <a:latin typeface="+mn-lt"/>
          <a:ea typeface="+mn-ea"/>
        </a:defRPr>
      </a:lvl4pPr>
      <a:lvl5pPr marL="81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Arial" panose="020B0604020202020204" pitchFamily="34" charset="0"/>
        <a:buChar char="◦"/>
        <a:defRPr sz="1600">
          <a:solidFill>
            <a:schemeClr val="tx1"/>
          </a:solidFill>
          <a:latin typeface="+mn-lt"/>
          <a:ea typeface="+mn-ea"/>
        </a:defRPr>
      </a:lvl5pPr>
      <a:lvl6pPr marL="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+mj-lt"/>
        <a:buAutoNum type="arabicPeriod"/>
        <a:defRPr sz="1600">
          <a:solidFill>
            <a:schemeClr val="tx1"/>
          </a:solidFill>
          <a:latin typeface="+mn-lt"/>
          <a:ea typeface="+mn-ea"/>
        </a:defRPr>
      </a:lvl6pPr>
      <a:lvl7pPr marL="54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+mj-lt"/>
        <a:buAutoNum type="alphaLcPeriod"/>
        <a:defRPr sz="1600">
          <a:solidFill>
            <a:schemeClr val="tx1"/>
          </a:solidFill>
          <a:latin typeface="+mn-lt"/>
          <a:ea typeface="+mn-ea"/>
        </a:defRPr>
      </a:lvl7pPr>
      <a:lvl8pPr marL="81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+mj-lt"/>
        <a:buAutoNum type="romanLcPeriod"/>
        <a:defRPr sz="1600">
          <a:solidFill>
            <a:schemeClr val="tx1"/>
          </a:solidFill>
          <a:latin typeface="+mn-lt"/>
          <a:ea typeface="+mn-ea"/>
        </a:defRPr>
      </a:lvl8pPr>
      <a:lvl9pPr marL="0" indent="0" algn="l" rtl="0" eaLnBrk="1" fontAlgn="base" hangingPunct="1">
        <a:spcBef>
          <a:spcPct val="0"/>
        </a:spcBef>
        <a:spcAft>
          <a:spcPts val="1200"/>
        </a:spcAft>
        <a:buClr>
          <a:schemeClr val="tx1"/>
        </a:buClr>
        <a:buFontTx/>
        <a:buNone/>
        <a:defRPr sz="2400">
          <a:solidFill>
            <a:schemeClr val="accent1"/>
          </a:solidFill>
          <a:latin typeface="+mn-lt"/>
          <a:ea typeface="+mn-ea"/>
        </a:defRPr>
      </a:lvl9pPr>
    </p:bodyStyle>
    <p:otherStyle>
      <a:defPPr>
        <a:defRPr lang="en-GB"/>
      </a:defPPr>
      <a:lvl1pPr marL="0" indent="0" algn="l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FontTx/>
        <a:buNone/>
        <a:defRPr sz="1200" b="1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FontTx/>
        <a:buNone/>
        <a:defRPr sz="1200">
          <a:solidFill>
            <a:schemeClr val="tx1"/>
          </a:solidFill>
          <a:latin typeface="+mn-lt"/>
          <a:ea typeface="+mn-ea"/>
        </a:defRPr>
      </a:lvl2pPr>
      <a:lvl3pPr marL="18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  <a:ea typeface="+mn-ea"/>
        </a:defRPr>
      </a:lvl3pPr>
      <a:lvl4pPr marL="36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-"/>
        <a:defRPr sz="1200">
          <a:solidFill>
            <a:schemeClr val="tx1"/>
          </a:solidFill>
          <a:latin typeface="+mn-lt"/>
          <a:ea typeface="+mn-ea"/>
        </a:defRPr>
      </a:lvl4pPr>
      <a:lvl5pPr marL="54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◦"/>
        <a:defRPr sz="1200">
          <a:solidFill>
            <a:schemeClr val="tx1"/>
          </a:solidFill>
          <a:latin typeface="+mn-lt"/>
          <a:ea typeface="+mn-ea"/>
        </a:defRPr>
      </a:lvl5pPr>
      <a:lvl6pPr marL="18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+mj-lt"/>
        <a:buAutoNum type="arabicPeriod"/>
        <a:defRPr sz="1200">
          <a:solidFill>
            <a:schemeClr val="tx1"/>
          </a:solidFill>
          <a:latin typeface="+mn-lt"/>
          <a:ea typeface="+mn-ea"/>
        </a:defRPr>
      </a:lvl6pPr>
      <a:lvl7pPr marL="36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+mj-lt"/>
        <a:buAutoNum type="alphaLcPeriod"/>
        <a:defRPr sz="1200">
          <a:solidFill>
            <a:schemeClr val="tx1"/>
          </a:solidFill>
          <a:latin typeface="+mn-lt"/>
          <a:ea typeface="+mn-ea"/>
        </a:defRPr>
      </a:lvl7pPr>
      <a:lvl8pPr marL="54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+mj-lt"/>
        <a:buAutoNum type="romanLcPeriod"/>
        <a:defRPr sz="1200">
          <a:solidFill>
            <a:schemeClr val="tx1"/>
          </a:solidFill>
          <a:latin typeface="+mn-lt"/>
          <a:ea typeface="+mn-ea"/>
        </a:defRPr>
      </a:lvl8pPr>
      <a:lvl9pPr marL="0" indent="0" algn="l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FontTx/>
        <a:buNone/>
        <a:defRPr sz="1200">
          <a:solidFill>
            <a:schemeClr val="accent2"/>
          </a:solidFill>
          <a:latin typeface="+mn-lt"/>
          <a:ea typeface="+mn-ea"/>
        </a:defRPr>
      </a:lvl9pPr>
    </p:otherStyle>
  </p:txStyles>
  <p:extLst>
    <p:ext uri="{27BBF7A9-308A-43DC-89C8-2F10F3537804}">
      <p15:sldGuideLst xmlns:p15="http://schemas.microsoft.com/office/powerpoint/2012/main">
        <p15:guide id="2" pos="2767" userDrawn="1">
          <p15:clr>
            <a:srgbClr val="F26B43"/>
          </p15:clr>
        </p15:guide>
        <p15:guide id="4" pos="5488" userDrawn="1">
          <p15:clr>
            <a:srgbClr val="F26B43"/>
          </p15:clr>
        </p15:guide>
        <p15:guide id="6" orient="horz" pos="3793" userDrawn="1">
          <p15:clr>
            <a:srgbClr val="F26B43"/>
          </p15:clr>
        </p15:guide>
        <p15:guide id="8" pos="272" userDrawn="1">
          <p15:clr>
            <a:srgbClr val="F26B43"/>
          </p15:clr>
        </p15:guide>
        <p15:guide id="13" pos="2993" userDrawn="1">
          <p15:clr>
            <a:srgbClr val="F26B43"/>
          </p15:clr>
        </p15:guide>
        <p15:guide id="14" orient="horz" pos="414" userDrawn="1">
          <p15:clr>
            <a:srgbClr val="F26B43"/>
          </p15:clr>
        </p15:guide>
        <p15:guide id="15" orient="horz" pos="889" userDrawn="1">
          <p15:clr>
            <a:srgbClr val="F26B43"/>
          </p15:clr>
        </p15:guide>
        <p15:guide id="16" pos="2064" userDrawn="1">
          <p15:clr>
            <a:srgbClr val="F26B43"/>
          </p15:clr>
        </p15:guide>
        <p15:guide id="17" pos="3855" userDrawn="1">
          <p15:clr>
            <a:srgbClr val="F26B43"/>
          </p15:clr>
        </p15:guide>
        <p15:guide id="18" pos="3696" userDrawn="1">
          <p15:clr>
            <a:srgbClr val="F26B43"/>
          </p15:clr>
        </p15:guide>
        <p15:guide id="19" pos="1905" userDrawn="1">
          <p15:clr>
            <a:srgbClr val="F26B43"/>
          </p15:clr>
        </p15:guide>
        <p15:guide id="20" orient="horz" pos="39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o-ne.com/static-assets/documents/2020/05/a7-2020-eco-study-sow-assump-may-pac.pdf" TargetMode="External"/><Relationship Id="rId2" Type="http://schemas.openxmlformats.org/officeDocument/2006/relationships/hyperlink" Target="https://www.iso-ne.com/static-assets/documents/2020/04/a7-national-grid-2020-economic-study-request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so-ne.com/static-assets/documents/2020/06/a8_2020_economic_studies_detailed_assumptions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9990" y="1458070"/>
            <a:ext cx="4336881" cy="1157385"/>
          </a:xfrm>
        </p:spPr>
        <p:txBody>
          <a:bodyPr/>
          <a:lstStyle/>
          <a:p>
            <a:r>
              <a:rPr lang="en-US"/>
              <a:t>2020 Economic Study Request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26571" y="3467400"/>
            <a:ext cx="5148606" cy="954107"/>
          </a:xfrm>
        </p:spPr>
        <p:txBody>
          <a:bodyPr/>
          <a:lstStyle/>
          <a:p>
            <a:r>
              <a:rPr lang="en-US" dirty="0"/>
              <a:t>MC/RC Joint Meeting</a:t>
            </a:r>
          </a:p>
          <a:p>
            <a:pPr lvl="1"/>
            <a:r>
              <a:rPr lang="en-US" dirty="0"/>
              <a:t>July 1, 2020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02674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5A0F37-53C5-4919-BA21-3D5672B64A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999" y="1064302"/>
            <a:ext cx="8436697" cy="464742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Drivers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dirty="0"/>
              <a:t>States are increasingly procuring and assigning value to clean resource production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dirty="0"/>
              <a:t>NESCOE 2019 Offshore Wind study showed high levels of renewable spillage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chemeClr val="tx1"/>
                </a:solidFill>
              </a:rPr>
              <a:t>MIT’s “Deep Decarbonization of the Northeastern U.S. and the Role of Canadian Hydropower” 2020 study demonstrated bi-directional transmission with Quebec complements high intermittent resource mixes in New England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Purpose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dirty="0"/>
              <a:t>Identify a potential pathway, leveraging transmission and battery storage, to meet state clean energy goals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dirty="0"/>
              <a:t>Evaluate use of large scale, dispatchable reservoir hydro in fully integrating large penetrations of intermittent renewables cost-effectively</a:t>
            </a:r>
          </a:p>
          <a:p>
            <a:pPr marL="825750" lvl="3" indent="-285750">
              <a:buFont typeface="Wingdings" panose="05000000000000000000" pitchFamily="2" charset="2"/>
              <a:buChar char="§"/>
            </a:pPr>
            <a:r>
              <a:rPr lang="en-US" sz="1400" dirty="0"/>
              <a:t>Scale of storage needs at high intermittent penetration likely to be met by a diversity of resources</a:t>
            </a:r>
          </a:p>
          <a:p>
            <a:pPr marL="825750" lvl="3" indent="-285750">
              <a:buFont typeface="Wingdings" panose="05000000000000000000" pitchFamily="2" charset="2"/>
              <a:buChar char="§"/>
            </a:pPr>
            <a:r>
              <a:rPr lang="en-US" sz="1400" dirty="0"/>
              <a:t>Seasonal and resource diversity between New England and Quebec may be leveraged to the more effective achievement of state policy goals and benefit of customers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95827B-A28B-4030-85F7-3370FF4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88180-4637-4DE9-B949-CB0A51F35C8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55555A"/>
              </a:buClr>
              <a:buSzTx/>
              <a:buFontTx/>
              <a:buNone/>
              <a:tabLst>
                <a:tab pos="989013" algn="l"/>
              </a:tabLst>
              <a:defRPr/>
            </a:pP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00148C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| 2020 Economic Study Request | July 1, 2020</a:t>
            </a:r>
          </a:p>
        </p:txBody>
      </p:sp>
    </p:spTree>
    <p:extLst>
      <p:ext uri="{BB962C8B-B14F-4D97-AF65-F5344CB8AC3E}">
        <p14:creationId xmlns:p14="http://schemas.microsoft.com/office/powerpoint/2010/main" val="2992330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5A0F37-53C5-4919-BA21-3D5672B64A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999" y="1044638"/>
            <a:ext cx="8436697" cy="6405087"/>
          </a:xfrm>
        </p:spPr>
        <p:txBody>
          <a:bodyPr/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High-level Assumptions</a:t>
            </a:r>
          </a:p>
          <a:p>
            <a:pPr marL="555750" lvl="2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/>
              <a:t>2035 Study Year</a:t>
            </a:r>
          </a:p>
          <a:p>
            <a:pPr marL="825750" lvl="3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Demand extrapolated from 2020 CELT</a:t>
            </a:r>
          </a:p>
          <a:p>
            <a:pPr marL="825750" lvl="3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Heating load of ~9,500 GWh</a:t>
            </a:r>
          </a:p>
          <a:p>
            <a:pPr marL="825750" lvl="3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EV load of ~7,000 GWh</a:t>
            </a:r>
          </a:p>
          <a:p>
            <a:pPr marL="825750" lvl="3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2015 weather year for wind and PV profiles</a:t>
            </a:r>
          </a:p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Scenarios</a:t>
            </a:r>
          </a:p>
          <a:p>
            <a:pPr marL="555750" lvl="2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/>
              <a:t>Incremental resources: beginning with “base case”, varies offshore wind, solar and thermal retirements</a:t>
            </a:r>
          </a:p>
          <a:p>
            <a:pPr marL="555750" lvl="2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/>
              <a:t>Bi-directional: varies use of existing ties and additional ties to explore potentially up to 3,600MW of export capability to Quebec</a:t>
            </a:r>
          </a:p>
          <a:p>
            <a:pPr marL="555750" lvl="2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/>
              <a:t>Battery Storage: varies the amount of in-region battery storage with the lowest at 2,000MW as used in the NESCOE study</a:t>
            </a:r>
          </a:p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Deliverables</a:t>
            </a:r>
          </a:p>
          <a:p>
            <a:pPr marL="555750" lvl="2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/>
              <a:t>Economic: Production cost, marginal prices, load-serving entity energy expenses, congestion, spillage, emissions, exchange with Quebec</a:t>
            </a:r>
          </a:p>
          <a:p>
            <a:pPr marL="555750" lvl="2" indent="-285750">
              <a:lnSpc>
                <a:spcPts val="1600"/>
              </a:lnSpc>
              <a:buFont typeface="Wingdings" panose="05000000000000000000" pitchFamily="2" charset="2"/>
              <a:buChar char="§"/>
            </a:pPr>
            <a:r>
              <a:rPr lang="en-US" dirty="0"/>
              <a:t>Ancillary Services: load following/ramping, operating reserves, regulation</a:t>
            </a:r>
          </a:p>
          <a:p>
            <a:pPr lvl="2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95827B-A28B-4030-85F7-3370FF4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Overview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88180-4637-4DE9-B949-CB0A51F35C8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55555A"/>
              </a:buClr>
              <a:buSzTx/>
              <a:buFontTx/>
              <a:buNone/>
              <a:tabLst>
                <a:tab pos="989013" algn="l"/>
              </a:tabLst>
              <a:defRPr/>
            </a:pP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00148C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| 2020 Economic Study Request | July 1, 2020</a:t>
            </a:r>
          </a:p>
        </p:txBody>
      </p:sp>
    </p:spTree>
    <p:extLst>
      <p:ext uri="{BB962C8B-B14F-4D97-AF65-F5344CB8AC3E}">
        <p14:creationId xmlns:p14="http://schemas.microsoft.com/office/powerpoint/2010/main" val="45186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5A0F37-53C5-4919-BA21-3D5672B64A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999" y="1064302"/>
            <a:ext cx="8436697" cy="5702330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Previous PAC presentations by National Grid and ISO-NE</a:t>
            </a: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/>
              <a:t>April 23, 2020 – </a:t>
            </a:r>
            <a:r>
              <a:rPr lang="en-US" sz="1800" dirty="0">
                <a:hlinkClick r:id="rId2"/>
              </a:rPr>
              <a:t>National Grid request</a:t>
            </a:r>
            <a:endParaRPr lang="en-US" sz="1800" dirty="0"/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May 21, 2020 – </a:t>
            </a:r>
            <a:r>
              <a:rPr lang="en-US" sz="1800" dirty="0">
                <a:solidFill>
                  <a:schemeClr val="tx1"/>
                </a:solidFill>
                <a:hlinkClick r:id="rId3"/>
              </a:rPr>
              <a:t>ISO-NE Assumptions Part I</a:t>
            </a:r>
            <a:endParaRPr lang="en-US" sz="1800" dirty="0">
              <a:solidFill>
                <a:schemeClr val="tx1"/>
              </a:solidFill>
            </a:endParaRP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/>
              <a:t>June 17, 2020 – </a:t>
            </a:r>
            <a:r>
              <a:rPr lang="en-US" sz="1800" dirty="0">
                <a:hlinkClick r:id="rId4"/>
              </a:rPr>
              <a:t>ISO-NE Assumptions Part II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Study will continue to progress at the PAC</a:t>
            </a: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/>
              <a:t>July 22, 2020 – ISO-NE Assumptions Part III</a:t>
            </a: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Q3 2020 – draft results expected and sensitivities identified</a:t>
            </a: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/>
              <a:t>Q4 2020 – sensitivity results and draft ancillary services results expected</a:t>
            </a: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Q1 2021 – draft and final </a:t>
            </a:r>
            <a:r>
              <a:rPr lang="en-US" sz="1800" dirty="0"/>
              <a:t>reports expected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95827B-A28B-4030-85F7-3370FF4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and Next Steps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88180-4637-4DE9-B949-CB0A51F35C8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55555A"/>
              </a:buClr>
              <a:buSzTx/>
              <a:buFontTx/>
              <a:buNone/>
              <a:tabLst>
                <a:tab pos="989013" algn="l"/>
              </a:tabLst>
              <a:defRPr/>
            </a:pP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00148C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| 2020 Economic Study Request | July 1, 2020</a:t>
            </a:r>
          </a:p>
        </p:txBody>
      </p:sp>
    </p:spTree>
    <p:extLst>
      <p:ext uri="{BB962C8B-B14F-4D97-AF65-F5344CB8AC3E}">
        <p14:creationId xmlns:p14="http://schemas.microsoft.com/office/powerpoint/2010/main" val="1651238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5A0F37-53C5-4919-BA21-3D5672B64A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999" y="1064302"/>
            <a:ext cx="8436697" cy="548688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Carbon compliant resource mix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sz="1800" dirty="0"/>
              <a:t>“Base Case” meets 2035 legislated targets for the New England states, interpolating midpoints for target dates beyond 2035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Pathway with a focus on storage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sz="1800" dirty="0"/>
              <a:t>Provides a pathway emphasizing role of exchange with Quebec </a:t>
            </a:r>
          </a:p>
          <a:p>
            <a:pPr marL="825750" lvl="3" indent="-285750">
              <a:buFont typeface="Wingdings" panose="05000000000000000000" pitchFamily="2" charset="2"/>
              <a:buChar char="§"/>
            </a:pPr>
            <a:r>
              <a:rPr lang="en-US" dirty="0"/>
              <a:t>Previous studies indicate Quebec may be utilized as a balancing resource, complementing intermittent renewables</a:t>
            </a:r>
          </a:p>
          <a:p>
            <a:pPr marL="825750" lvl="3" indent="-285750">
              <a:buFont typeface="Wingdings" panose="05000000000000000000" pitchFamily="2" charset="2"/>
              <a:buChar char="§"/>
            </a:pPr>
            <a:r>
              <a:rPr lang="en-US" dirty="0"/>
              <a:t>Important to include this pathway option when analyzing operational issues as part of the Future Grid Initiative</a:t>
            </a:r>
          </a:p>
          <a:p>
            <a:pPr marL="555750" lvl="2" indent="-285750">
              <a:buFont typeface="Wingdings" panose="05000000000000000000" pitchFamily="2" charset="2"/>
              <a:buChar char="§"/>
            </a:pPr>
            <a:r>
              <a:rPr lang="en-US" sz="1800" dirty="0"/>
              <a:t>Include</a:t>
            </a:r>
            <a:r>
              <a:rPr lang="en-US" sz="1800" dirty="0">
                <a:solidFill>
                  <a:schemeClr val="tx1"/>
                </a:solidFill>
              </a:rPr>
              <a:t>s various levels of in-region battery storage for short-term storage</a:t>
            </a:r>
          </a:p>
          <a:p>
            <a:pPr marL="825750" lvl="3" indent="-285750">
              <a:buFont typeface="Wingdings" panose="05000000000000000000" pitchFamily="2" charset="2"/>
              <a:buChar char="§"/>
            </a:pPr>
            <a:r>
              <a:rPr lang="en-US" dirty="0"/>
              <a:t>I</a:t>
            </a:r>
            <a:r>
              <a:rPr lang="en-US" dirty="0">
                <a:solidFill>
                  <a:schemeClr val="tx1"/>
                </a:solidFill>
              </a:rPr>
              <a:t>n combination with the long-term storage option provided by bi-directional exchange with Quebec, spillage may reduce, more effectively using renewables at all hours</a:t>
            </a:r>
          </a:p>
          <a:p>
            <a:pPr marL="555750" lvl="2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95827B-A28B-4030-85F7-3370FF4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the Future Grid Initiative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88180-4637-4DE9-B949-CB0A51F35C8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55555A"/>
              </a:buClr>
              <a:buSzTx/>
              <a:buFontTx/>
              <a:buNone/>
              <a:tabLst>
                <a:tab pos="989013" algn="l"/>
              </a:tabLst>
              <a:defRPr/>
            </a:pP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00148C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| 2020 Economic Study Request | July 1, 2020</a:t>
            </a:r>
          </a:p>
        </p:txBody>
      </p:sp>
    </p:spTree>
    <p:extLst>
      <p:ext uri="{BB962C8B-B14F-4D97-AF65-F5344CB8AC3E}">
        <p14:creationId xmlns:p14="http://schemas.microsoft.com/office/powerpoint/2010/main" val="2956158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FAFF14-AE2A-4DF6-920F-636DC88BB71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597150" y="6351588"/>
            <a:ext cx="6546850" cy="169862"/>
          </a:xfrm>
        </p:spPr>
        <p:txBody>
          <a:bodyPr/>
          <a:lstStyle/>
          <a:p>
            <a:pPr>
              <a:tabLst>
                <a:tab pos="989013" algn="l"/>
              </a:tabLst>
            </a:pPr>
            <a:r>
              <a:rPr lang="en-GB"/>
              <a:t>| 2020 Economic Study Request | April 23, 2020</a:t>
            </a:r>
          </a:p>
        </p:txBody>
      </p:sp>
    </p:spTree>
    <p:extLst>
      <p:ext uri="{BB962C8B-B14F-4D97-AF65-F5344CB8AC3E}">
        <p14:creationId xmlns:p14="http://schemas.microsoft.com/office/powerpoint/2010/main" val="281897562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G_PPT_16x9_Generic_template-blue">
  <a:themeElements>
    <a:clrScheme name="Custom 38">
      <a:dk1>
        <a:srgbClr val="55555A"/>
      </a:dk1>
      <a:lt1>
        <a:srgbClr val="FFFFFF"/>
      </a:lt1>
      <a:dk2>
        <a:srgbClr val="808083"/>
      </a:dk2>
      <a:lt2>
        <a:srgbClr val="AAAAAC"/>
      </a:lt2>
      <a:accent1>
        <a:srgbClr val="00148C"/>
      </a:accent1>
      <a:accent2>
        <a:srgbClr val="00BEB4"/>
      </a:accent2>
      <a:accent3>
        <a:srgbClr val="FA4616"/>
      </a:accent3>
      <a:accent4>
        <a:srgbClr val="500A78"/>
      </a:accent4>
      <a:accent5>
        <a:srgbClr val="C800A1"/>
      </a:accent5>
      <a:accent6>
        <a:srgbClr val="FFB45A"/>
      </a:accent6>
      <a:hlink>
        <a:srgbClr val="55555A"/>
      </a:hlink>
      <a:folHlink>
        <a:srgbClr val="55555A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4" tIns="45718" rIns="91434" bIns="45718" numCol="1" rtlCol="0" anchor="t" anchorCtr="0" compatLnSpc="1">
        <a:prstTxWarp prst="textNoShape">
          <a:avLst/>
        </a:prstTxWarp>
      </a:bodyPr>
      <a:lstStyle>
        <a:defPPr algn="l">
          <a:spcAft>
            <a:spcPts val="450"/>
          </a:spcAft>
          <a:defRPr sz="1800" dirty="0" err="1">
            <a:solidFill>
              <a:schemeClr val="bg1"/>
            </a:solidFill>
            <a:latin typeface="+mn-lt"/>
            <a:cs typeface="Arial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algn="l">
          <a:spcAft>
            <a:spcPts val="600"/>
          </a:spcAft>
          <a:buClr>
            <a:schemeClr val="tx1"/>
          </a:buClr>
          <a:defRPr sz="1800" b="0" kern="0" dirty="0" err="1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Core Blue">
      <a:srgbClr val="00148C"/>
    </a:custClr>
    <a:custClr name="Light Blue">
      <a:srgbClr val="00AFF0"/>
    </a:custClr>
    <a:custClr name="Green">
      <a:srgbClr val="3CE12D"/>
    </a:custClr>
    <a:custClr name="Red">
      <a:srgbClr val="F53C32"/>
    </a:custClr>
    <a:custClr name="Yellow">
      <a:srgbClr val="FADC00"/>
    </a:custClr>
    <a:custClr name="Dark grey">
      <a:srgbClr val="55555A"/>
    </a:custClr>
    <a:custClr name="Blue">
      <a:srgbClr val="009DDC"/>
    </a:custClr>
    <a:custClr name="Teal">
      <a:srgbClr val="00BEB4"/>
    </a:custClr>
    <a:custClr name="Purple">
      <a:srgbClr val="500A78"/>
    </a:custClr>
    <a:custClr name="Magenta">
      <a:srgbClr val="C800A1"/>
    </a:custClr>
    <a:custClr name="Lilac">
      <a:srgbClr val="AF96DC"/>
    </a:custClr>
    <a:custClr name="Orange">
      <a:srgbClr val="FA4616"/>
    </a:custClr>
    <a:custClr name="Mid Blue">
      <a:srgbClr val="0073CD"/>
    </a:custClr>
    <a:custClr name="Soft orange">
      <a:srgbClr val="FFB45A"/>
    </a:custClr>
    <a:custClr name="Mid green">
      <a:srgbClr val="78A22F"/>
    </a:custClr>
  </a:custClrLst>
  <a:extLst>
    <a:ext uri="{05A4C25C-085E-4340-85A3-A5531E510DB2}">
      <thm15:themeFamily xmlns:thm15="http://schemas.microsoft.com/office/thememl/2012/main" name="Presentation9" id="{6F83E212-C96B-4417-8A4C-9A6F1EB3C03B}" vid="{A477BD99-D215-4916-AD5C-6D8A6393E95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Core Blue">
      <a:srgbClr val="00148C"/>
    </a:custClr>
    <a:custClr name="Light Blue">
      <a:srgbClr val="00AFF0"/>
    </a:custClr>
    <a:custClr name="Green">
      <a:srgbClr val="3CE12D"/>
    </a:custClr>
    <a:custClr name="Red">
      <a:srgbClr val="F53C32"/>
    </a:custClr>
    <a:custClr name="Yellow">
      <a:srgbClr val="FADC00"/>
    </a:custClr>
    <a:custClr name="Dark grey">
      <a:srgbClr val="55555A"/>
    </a:custClr>
    <a:custClr name="Blue">
      <a:srgbClr val="009DDC"/>
    </a:custClr>
    <a:custClr name="Teal">
      <a:srgbClr val="00BEB4"/>
    </a:custClr>
    <a:custClr name="Purple">
      <a:srgbClr val="500A78"/>
    </a:custClr>
    <a:custClr name="Magenta">
      <a:srgbClr val="C800A1"/>
    </a:custClr>
    <a:custClr name="Lilac">
      <a:srgbClr val="AF96DC"/>
    </a:custClr>
    <a:custClr name="Orange">
      <a:srgbClr val="FA4616"/>
    </a:custClr>
    <a:custClr name="Mid Blue">
      <a:srgbClr val="0073CD"/>
    </a:custClr>
    <a:custClr name="Soft orange">
      <a:srgbClr val="FFB45A"/>
    </a:custClr>
    <a:custClr name="Mid green">
      <a:srgbClr val="78A22F"/>
    </a:custClr>
  </a:custClr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Core Blue">
      <a:srgbClr val="00148C"/>
    </a:custClr>
    <a:custClr name="Light Blue">
      <a:srgbClr val="00AFF0"/>
    </a:custClr>
    <a:custClr name="Green">
      <a:srgbClr val="3CE12D"/>
    </a:custClr>
    <a:custClr name="Red">
      <a:srgbClr val="F53C32"/>
    </a:custClr>
    <a:custClr name="Yellow">
      <a:srgbClr val="FADC00"/>
    </a:custClr>
    <a:custClr name="Dark grey">
      <a:srgbClr val="55555A"/>
    </a:custClr>
    <a:custClr name="Blue">
      <a:srgbClr val="009DDC"/>
    </a:custClr>
    <a:custClr name="Teal">
      <a:srgbClr val="00BEB4"/>
    </a:custClr>
    <a:custClr name="Purple">
      <a:srgbClr val="500A78"/>
    </a:custClr>
    <a:custClr name="Magenta">
      <a:srgbClr val="C800A1"/>
    </a:custClr>
    <a:custClr name="Lilac">
      <a:srgbClr val="AF96DC"/>
    </a:custClr>
    <a:custClr name="Orange">
      <a:srgbClr val="FA4616"/>
    </a:custClr>
    <a:custClr name="Mid Blue">
      <a:srgbClr val="0073CD"/>
    </a:custClr>
    <a:custClr name="Soft orange">
      <a:srgbClr val="FFB45A"/>
    </a:custClr>
    <a:custClr name="Mid green">
      <a:srgbClr val="78A22F"/>
    </a:custClr>
  </a:custClr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images 4x3_template_internal or external</Template>
  <TotalTime>0</TotalTime>
  <Words>514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NG_PPT_16x9_Generic_template-blue</vt:lpstr>
      <vt:lpstr>2020 Economic Study Request</vt:lpstr>
      <vt:lpstr>Motivation</vt:lpstr>
      <vt:lpstr>Study Overview</vt:lpstr>
      <vt:lpstr>Status and Next Steps</vt:lpstr>
      <vt:lpstr>Supporting the Future Grid Initiative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2020-06-25T22:32:09Z</dcterms:created>
  <dcterms:modified xsi:type="dcterms:W3CDTF">2020-06-25T22:32:42Z</dcterms:modified>
</cp:coreProperties>
</file>