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  <p:sldId id="259" r:id="rId7"/>
    <p:sldId id="265" r:id="rId8"/>
    <p:sldId id="264" r:id="rId9"/>
    <p:sldId id="267" r:id="rId10"/>
    <p:sldId id="258" r:id="rId11"/>
  </p:sldIdLst>
  <p:sldSz cx="10080625" cy="7559675"/>
  <p:notesSz cx="7772400" cy="10058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41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pic>
        <p:nvPicPr>
          <p:cNvPr id="41" name="Picture 40"/>
          <p:cNvPicPr/>
          <p:nvPr/>
        </p:nvPicPr>
        <p:blipFill>
          <a:blip r:embed="rId2"/>
          <a:stretch>
            <a:fillRect/>
          </a:stretch>
        </p:blipFill>
        <p:spPr>
          <a:xfrm>
            <a:off x="2289960" y="1768680"/>
            <a:ext cx="5499360" cy="4384440"/>
          </a:xfrm>
          <a:prstGeom prst="rect">
            <a:avLst/>
          </a:prstGeom>
          <a:ln>
            <a:noFill/>
          </a:ln>
        </p:spPr>
      </p:pic>
      <p:pic>
        <p:nvPicPr>
          <p:cNvPr id="42" name="Picture 41"/>
          <p:cNvPicPr/>
          <p:nvPr/>
        </p:nvPicPr>
        <p:blipFill>
          <a:blip r:embed="rId2"/>
          <a:stretch>
            <a:fillRect/>
          </a:stretch>
        </p:blipFill>
        <p:spPr>
          <a:xfrm>
            <a:off x="2289960" y="1768680"/>
            <a:ext cx="5499360" cy="438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3333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Click to edit the title text format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Click to edit the outline text format</a:t>
            </a:r>
          </a:p>
          <a:p>
            <a:pPr marL="864235" lvl="1" indent="-323850"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28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Second Outline Level</a:t>
            </a:r>
          </a:p>
          <a:p>
            <a:pPr marL="1296035" lvl="2" indent="-28829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4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Third Outline Level</a:t>
            </a:r>
          </a:p>
          <a:p>
            <a:pPr marL="1727835" lvl="3" indent="-215900"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20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Fourth Outline Level</a:t>
            </a:r>
          </a:p>
          <a:p>
            <a:pPr marL="2160270" lvl="4" indent="-21590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Fifth Outline Level</a:t>
            </a:r>
          </a:p>
          <a:p>
            <a:pPr marL="2592070" lvl="5" indent="-21590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Sixth Outline Level</a:t>
            </a:r>
          </a:p>
          <a:p>
            <a:pPr marL="3023870" lvl="6" indent="-21590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Seventh Outline Level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/>
              </a:rPr>
              <a:t>&lt;date/time&gt;</a:t>
            </a:r>
          </a:p>
        </p:txBody>
      </p:sp>
      <p:sp>
        <p:nvSpPr>
          <p:cNvPr id="4" name="CustomShape 4"/>
          <p:cNvSpPr/>
          <p:nvPr/>
        </p:nvSpPr>
        <p:spPr>
          <a:xfrm>
            <a:off x="-10440" y="0"/>
            <a:ext cx="10090440" cy="105156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4A0"/>
              </a:gs>
              <a:gs pos="100000">
                <a:srgbClr val="00C4CD"/>
              </a:gs>
            </a:gsLst>
            <a:lin ang="5400000"/>
          </a:gradFill>
          <a:ln w="93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</p:sp>
      <p:pic>
        <p:nvPicPr>
          <p:cNvPr id="5" name="Picture 4"/>
          <p:cNvPicPr/>
          <p:nvPr/>
        </p:nvPicPr>
        <p:blipFill>
          <a:blip r:embed="rId14"/>
          <a:stretch>
            <a:fillRect/>
          </a:stretch>
        </p:blipFill>
        <p:spPr>
          <a:xfrm>
            <a:off x="316080" y="6454440"/>
            <a:ext cx="1928880" cy="898560"/>
          </a:xfrm>
          <a:prstGeom prst="rect">
            <a:avLst/>
          </a:prstGeom>
          <a:ln>
            <a:noFill/>
          </a:ln>
        </p:spPr>
      </p:pic>
      <p:sp>
        <p:nvSpPr>
          <p:cNvPr id="6" name="CustomShape 5"/>
          <p:cNvSpPr/>
          <p:nvPr/>
        </p:nvSpPr>
        <p:spPr>
          <a:xfrm>
            <a:off x="4297680" y="0"/>
            <a:ext cx="5782320" cy="6307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8ABF"/>
              </a:gs>
              <a:gs pos="100000">
                <a:srgbClr val="00A0A8"/>
              </a:gs>
            </a:gsLst>
            <a:lin ang="16200000"/>
          </a:gradFill>
          <a:ln w="93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</p:sp>
      <p:sp>
        <p:nvSpPr>
          <p:cNvPr id="7" name="CustomShape 6"/>
          <p:cNvSpPr/>
          <p:nvPr/>
        </p:nvSpPr>
        <p:spPr>
          <a:xfrm rot="21435600">
            <a:off x="11160" y="192600"/>
            <a:ext cx="10041840" cy="710640"/>
          </a:xfrm>
          <a:custGeom>
            <a:avLst/>
            <a:gdLst/>
            <a:ahLst/>
            <a:cxn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</p:sp>
      <p:sp>
        <p:nvSpPr>
          <p:cNvPr id="8" name="CustomShape 7"/>
          <p:cNvSpPr/>
          <p:nvPr/>
        </p:nvSpPr>
        <p:spPr>
          <a:xfrm rot="21435600">
            <a:off x="16560" y="272520"/>
            <a:ext cx="10055520" cy="580680"/>
          </a:xfrm>
          <a:custGeom>
            <a:avLst/>
            <a:gdLst/>
            <a:ahLst/>
            <a:cxn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</p:sp>
      <p:sp>
        <p:nvSpPr>
          <p:cNvPr id="9" name="TextShape 8"/>
          <p:cNvSpPr txBox="1"/>
          <p:nvPr/>
        </p:nvSpPr>
        <p:spPr>
          <a:xfrm>
            <a:off x="8686800" y="6935400"/>
            <a:ext cx="914400" cy="196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r"/>
            <a:fld id="{4ED6F296-20C0-48A1-BC92-7CA73CCA4AE3}" type="slidenum"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/>
              </a:rPr>
              <a:t>‹#›</a:t>
            </a:fld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marketadvisorsllc.com/" TargetMode="External"/><Relationship Id="rId2" Type="http://schemas.openxmlformats.org/officeDocument/2006/relationships/hyperlink" Target="mailto:bforshaw@energymarketadvisorsllc.com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1828800"/>
            <a:ext cx="9071640" cy="15364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Analytical Framework - Grid Transformation Analysis</a:t>
            </a:r>
          </a:p>
        </p:txBody>
      </p:sp>
      <p:sp>
        <p:nvSpPr>
          <p:cNvPr id="44" name="TextShape 2"/>
          <p:cNvSpPr txBox="1"/>
          <p:nvPr/>
        </p:nvSpPr>
        <p:spPr>
          <a:xfrm>
            <a:off x="548640" y="2845440"/>
            <a:ext cx="9071640" cy="3614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Joint RC/MC Teleconference Meeting</a:t>
            </a:r>
          </a:p>
          <a:p>
            <a:pPr algn="ctr"/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July 1, 2020</a:t>
            </a:r>
          </a:p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6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Brian Forshaw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600" b="0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Energy Market Advisors LLC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504000" y="66240"/>
            <a:ext cx="9071640" cy="6322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7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Questions?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Brian Forshaw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Principal, Energy Market Advisors LLC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Email: 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hlinkClick r:id="rId2"/>
              </a:rPr>
              <a:t>bforshaw@energymarketadvisorsllc.com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</a:rPr>
              <a:t>Web Site: 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hlinkClick r:id="rId3"/>
              </a:rPr>
              <a:t>www.energymarketadvisorsllc.com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6576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Overview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000" y="1645920"/>
            <a:ext cx="9071640" cy="4937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ISO-NE Objectives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Overarching Assumption/Focus of Presentation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Proposed Analytical Framework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Analytical Tools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Questions &amp; Comments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6576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ISO-NE Objectives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190" y="1448435"/>
            <a:ext cx="9071610" cy="513524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The current ISO objectives were initially developed in the late 1990s when we were transitioning from a cost-based construct to an offer-based construct. 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What has been missing is consideration of how these objectives have led to the situation we are in today.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We need to consider whether new objectives might be necessary to achieve the outcomes anticipated desired by consumers and state policymakers.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6576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Focus &amp; Overarching Assumption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635" y="1421130"/>
            <a:ext cx="9071640" cy="4937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Our focus is on developing an analytical framework that can be applied no matter what assumptions and resource mix scenarios are assumed.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Overarching assumption is that resources to meet regional energy and environmental policies will be developed irrespective of how they participate in the wholesale markets.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Leave it to the the Committees figure out how to identify the mix of resources &amp; other assumptions to meet these objectives.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6576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Proposed Analytical Framework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000" y="1645920"/>
            <a:ext cx="9071640" cy="4937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Under the current Market Rules there are 2 ways that resources can interconnect and participate in the wholesale markets.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Resources with capacity network interconnections (CNRIS) can participate in the Capacity, Energy &amp; Ancillary Service markets.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Resources with </a:t>
            </a:r>
            <a:r>
              <a:rPr lang="en-US" sz="3200" i="1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  <a:sym typeface="+mn-ea"/>
              </a:rPr>
              <a:t>minimum interconnection service </a:t>
            </a: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(NRIS) can only participate in the Energy &amp; Ancillary Service markets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56388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2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Proposed Analytical Framework (cont.)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825" y="1761490"/>
            <a:ext cx="9071610" cy="464756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The Grid Transition Analysis should consider the two options that policy resources have for interconnecting and participating in the wholesale markets across all scenarios and cases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All policy resources would be CNRIS and participate in Capacity, Energy, and Ancillary Service markets.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All policy resources would be NRIS and only participate in the Energy &amp; Ancillary Service markets.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56388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2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Proposed Analytical Framework (cont.)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825" y="1761490"/>
            <a:ext cx="9071610" cy="4895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i="1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  <a:sym typeface="+mn-ea"/>
              </a:rPr>
              <a:t>If the policy resource cannot get a CSO through the FCA (either due to the MOPR or the CASPR test price) or if the cost of a CNRIS is too high, NRIS may well become the preferred outcome.</a:t>
            </a:r>
            <a:endParaRPr lang="en-US" sz="3200" b="0" i="1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i="1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  <a:sym typeface="+mn-ea"/>
              </a:rPr>
              <a:t>Resources participating as CNRIS and NRIS can have different implications for consumer costs, payments to resources, system operations, resource adequacy, and other metrics.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endParaRPr lang="en-US" sz="3200" b="0" i="1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endParaRPr lang="en-US" sz="3200" b="0" i="1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56388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2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Proposed Analytical Framework (cont.)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825" y="1761490"/>
            <a:ext cx="9071610" cy="4895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It appears that most have assumed all resources would be CNRIS and participate in all wholesale markets.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While NRIS resources may need additional non-wholesale market support, understanding the broader implications will be helpful in evaluating potential “gaps” in the market.</a:t>
            </a:r>
          </a:p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This approach is consistent with the ESI Condition Cases (Frequently, Infrequently, and Extended Stress Cases).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endParaRPr lang="en-US" sz="3200" b="0" i="1" strike="noStrike" spc="-1">
              <a:solidFill>
                <a:srgbClr val="000066"/>
              </a:solidFill>
              <a:uFill>
                <a:solidFill>
                  <a:srgbClr val="FFFFFF"/>
                </a:solidFill>
              </a:u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563880"/>
            <a:ext cx="9071640" cy="1197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200" b="0" i="1" strike="noStrike" spc="-1">
                <a:solidFill>
                  <a:srgbClr val="3333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Analytical Tools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504825" y="1761490"/>
            <a:ext cx="9071610" cy="4895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1800" indent="-32385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ISO does not currently have a tool to develop estimated Forward Capacity Market prices in its planning studies.</a:t>
            </a:r>
          </a:p>
          <a:p>
            <a:pPr marL="1022350" lvl="1" indent="-457200">
              <a:buClr>
                <a:srgbClr val="000000"/>
              </a:buClr>
              <a:buSzPct val="100000"/>
              <a:buFont typeface="Times New Roman" panose="02020603050405020304" charset="0"/>
              <a:buChar char="-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This has been an issue in interpreting the results from previous Economic Studies.</a:t>
            </a:r>
          </a:p>
          <a:p>
            <a:pPr marL="565150" lvl="0" indent="-457200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3200" b="0" i="1" strike="noStrike" spc="-1">
                <a:solidFill>
                  <a:srgbClr val="000066"/>
                </a:solidFill>
                <a:uFill>
                  <a:solidFill>
                    <a:srgbClr val="FFFFFF"/>
                  </a:solidFill>
                </a:uFill>
                <a:latin typeface="Arial" panose="020B0604020202020204"/>
              </a:rPr>
              <a:t>To help evaluate the implications of various resource mixes, a capacity “optimization” tool should be developed to help evaluate both competitive entry and exit from the markets under the future policy resource scenarios.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Custom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2020-06-25T22:23:58Z</dcterms:created>
  <dcterms:modified xsi:type="dcterms:W3CDTF">2020-06-25T22:24:12Z</dcterms:modified>
</cp:coreProperties>
</file>