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1"/>
  </p:notesMasterIdLst>
  <p:handoutMasterIdLst>
    <p:handoutMasterId r:id="rId72"/>
  </p:handoutMasterIdLst>
  <p:sldIdLst>
    <p:sldId id="256" r:id="rId2"/>
    <p:sldId id="365" r:id="rId3"/>
    <p:sldId id="563" r:id="rId4"/>
    <p:sldId id="616" r:id="rId5"/>
    <p:sldId id="374" r:id="rId6"/>
    <p:sldId id="564" r:id="rId7"/>
    <p:sldId id="565" r:id="rId8"/>
    <p:sldId id="566" r:id="rId9"/>
    <p:sldId id="495" r:id="rId10"/>
    <p:sldId id="568" r:id="rId11"/>
    <p:sldId id="496" r:id="rId12"/>
    <p:sldId id="567" r:id="rId13"/>
    <p:sldId id="499" r:id="rId14"/>
    <p:sldId id="569" r:id="rId15"/>
    <p:sldId id="500" r:id="rId16"/>
    <p:sldId id="570" r:id="rId17"/>
    <p:sldId id="519" r:id="rId18"/>
    <p:sldId id="617" r:id="rId19"/>
    <p:sldId id="524" r:id="rId20"/>
    <p:sldId id="571" r:id="rId21"/>
    <p:sldId id="574" r:id="rId22"/>
    <p:sldId id="572" r:id="rId23"/>
    <p:sldId id="575" r:id="rId24"/>
    <p:sldId id="578" r:id="rId25"/>
    <p:sldId id="579" r:id="rId26"/>
    <p:sldId id="580" r:id="rId27"/>
    <p:sldId id="576" r:id="rId28"/>
    <p:sldId id="477" r:id="rId29"/>
    <p:sldId id="577" r:id="rId30"/>
    <p:sldId id="581" r:id="rId31"/>
    <p:sldId id="582" r:id="rId32"/>
    <p:sldId id="583" r:id="rId33"/>
    <p:sldId id="584" r:id="rId34"/>
    <p:sldId id="585" r:id="rId35"/>
    <p:sldId id="586" r:id="rId36"/>
    <p:sldId id="587" r:id="rId37"/>
    <p:sldId id="588" r:id="rId38"/>
    <p:sldId id="613" r:id="rId39"/>
    <p:sldId id="557" r:id="rId40"/>
    <p:sldId id="590" r:id="rId41"/>
    <p:sldId id="591" r:id="rId42"/>
    <p:sldId id="592" r:id="rId43"/>
    <p:sldId id="593" r:id="rId44"/>
    <p:sldId id="612" r:id="rId45"/>
    <p:sldId id="594" r:id="rId46"/>
    <p:sldId id="614" r:id="rId47"/>
    <p:sldId id="596" r:id="rId48"/>
    <p:sldId id="573" r:id="rId49"/>
    <p:sldId id="597" r:id="rId50"/>
    <p:sldId id="558" r:id="rId51"/>
    <p:sldId id="598" r:id="rId52"/>
    <p:sldId id="599" r:id="rId53"/>
    <p:sldId id="600" r:id="rId54"/>
    <p:sldId id="602" r:id="rId55"/>
    <p:sldId id="603" r:id="rId56"/>
    <p:sldId id="604" r:id="rId57"/>
    <p:sldId id="605" r:id="rId58"/>
    <p:sldId id="606" r:id="rId59"/>
    <p:sldId id="607" r:id="rId60"/>
    <p:sldId id="608" r:id="rId61"/>
    <p:sldId id="609" r:id="rId62"/>
    <p:sldId id="610" r:id="rId63"/>
    <p:sldId id="611" r:id="rId64"/>
    <p:sldId id="431" r:id="rId65"/>
    <p:sldId id="416" r:id="rId66"/>
    <p:sldId id="618" r:id="rId67"/>
    <p:sldId id="619" r:id="rId68"/>
    <p:sldId id="620" r:id="rId69"/>
    <p:sldId id="621"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480" userDrawn="1">
          <p15:clr>
            <a:srgbClr val="A4A3A4"/>
          </p15:clr>
        </p15:guide>
        <p15:guide id="4" pos="7104" userDrawn="1">
          <p15:clr>
            <a:srgbClr val="A4A3A4"/>
          </p15:clr>
        </p15:guide>
        <p15:guide id="5" orient="horz" pos="1224" userDrawn="1">
          <p15:clr>
            <a:srgbClr val="A4A3A4"/>
          </p15:clr>
        </p15:guide>
        <p15:guide id="6" orient="horz" pos="41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0000"/>
    <a:srgbClr val="FF00FF"/>
    <a:srgbClr val="0000FF"/>
    <a:srgbClr val="BFB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E40726-5CBF-4EFA-885F-32953DD1DD86}" v="204" dt="2020-07-09T19:39:39.920"/>
    <p1510:client id="{7E13ED70-4CE7-454C-9054-AC1B0A6510C1}" v="507" dt="2020-07-09T19:40:16.8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621" y="24"/>
      </p:cViewPr>
      <p:guideLst>
        <p:guide orient="horz" pos="2184"/>
        <p:guide pos="3840"/>
        <p:guide pos="480"/>
        <p:guide pos="7104"/>
        <p:guide orient="horz" pos="1224"/>
        <p:guide orient="horz" pos="417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Nicholson" userId="ab9a0b9c-7633-4ebd-bd63-81c523381eaa" providerId="ADAL" clId="{7E13ED70-4CE7-454C-9054-AC1B0A6510C1}"/>
    <pc:docChg chg="undo redo custSel modSld">
      <pc:chgData name="Emma Nicholson" userId="ab9a0b9c-7633-4ebd-bd63-81c523381eaa" providerId="ADAL" clId="{7E13ED70-4CE7-454C-9054-AC1B0A6510C1}" dt="2020-07-09T19:40:16.892" v="635" actId="20577"/>
      <pc:docMkLst>
        <pc:docMk/>
      </pc:docMkLst>
      <pc:sldChg chg="modSp mod addCm delCm modCm">
        <pc:chgData name="Emma Nicholson" userId="ab9a0b9c-7633-4ebd-bd63-81c523381eaa" providerId="ADAL" clId="{7E13ED70-4CE7-454C-9054-AC1B0A6510C1}" dt="2020-07-09T18:37:39.071" v="480" actId="1592"/>
        <pc:sldMkLst>
          <pc:docMk/>
          <pc:sldMk cId="901014307" sldId="557"/>
        </pc:sldMkLst>
        <pc:spChg chg="mod">
          <ac:chgData name="Emma Nicholson" userId="ab9a0b9c-7633-4ebd-bd63-81c523381eaa" providerId="ADAL" clId="{7E13ED70-4CE7-454C-9054-AC1B0A6510C1}" dt="2020-07-09T16:28:06.239" v="383" actId="20577"/>
          <ac:spMkLst>
            <pc:docMk/>
            <pc:sldMk cId="901014307" sldId="557"/>
            <ac:spMk id="7" creationId="{8BEDEFBB-5935-467E-81C8-474E79AAF158}"/>
          </ac:spMkLst>
        </pc:spChg>
      </pc:sldChg>
      <pc:sldChg chg="modSp mod addCm delCm modCm">
        <pc:chgData name="Emma Nicholson" userId="ab9a0b9c-7633-4ebd-bd63-81c523381eaa" providerId="ADAL" clId="{7E13ED70-4CE7-454C-9054-AC1B0A6510C1}" dt="2020-07-09T18:45:06.068" v="607" actId="1592"/>
        <pc:sldMkLst>
          <pc:docMk/>
          <pc:sldMk cId="2017837174" sldId="592"/>
        </pc:sldMkLst>
        <pc:spChg chg="mod">
          <ac:chgData name="Emma Nicholson" userId="ab9a0b9c-7633-4ebd-bd63-81c523381eaa" providerId="ADAL" clId="{7E13ED70-4CE7-454C-9054-AC1B0A6510C1}" dt="2020-07-09T16:31:16.767" v="460" actId="20577"/>
          <ac:spMkLst>
            <pc:docMk/>
            <pc:sldMk cId="2017837174" sldId="592"/>
            <ac:spMk id="3" creationId="{8AFC8DB6-D841-4D21-AD05-7326F7F30CA0}"/>
          </ac:spMkLst>
        </pc:spChg>
      </pc:sldChg>
      <pc:sldChg chg="modSp mod addCm delCm">
        <pc:chgData name="Emma Nicholson" userId="ab9a0b9c-7633-4ebd-bd63-81c523381eaa" providerId="ADAL" clId="{7E13ED70-4CE7-454C-9054-AC1B0A6510C1}" dt="2020-07-09T18:45:52.392" v="608" actId="1592"/>
        <pc:sldMkLst>
          <pc:docMk/>
          <pc:sldMk cId="4215688447" sldId="593"/>
        </pc:sldMkLst>
        <pc:graphicFrameChg chg="modGraphic">
          <ac:chgData name="Emma Nicholson" userId="ab9a0b9c-7633-4ebd-bd63-81c523381eaa" providerId="ADAL" clId="{7E13ED70-4CE7-454C-9054-AC1B0A6510C1}" dt="2020-07-09T16:32:14.440" v="475" actId="20577"/>
          <ac:graphicFrameMkLst>
            <pc:docMk/>
            <pc:sldMk cId="4215688447" sldId="593"/>
            <ac:graphicFrameMk id="4" creationId="{E4D77A59-F3E2-41FB-9C18-488872BA9830}"/>
          </ac:graphicFrameMkLst>
        </pc:graphicFrameChg>
      </pc:sldChg>
      <pc:sldChg chg="modSp mod delCm">
        <pc:chgData name="Emma Nicholson" userId="ab9a0b9c-7633-4ebd-bd63-81c523381eaa" providerId="ADAL" clId="{7E13ED70-4CE7-454C-9054-AC1B0A6510C1}" dt="2020-07-09T18:38:09.768" v="483" actId="1592"/>
        <pc:sldMkLst>
          <pc:docMk/>
          <pc:sldMk cId="3354989780" sldId="594"/>
        </pc:sldMkLst>
        <pc:spChg chg="mod">
          <ac:chgData name="Emma Nicholson" userId="ab9a0b9c-7633-4ebd-bd63-81c523381eaa" providerId="ADAL" clId="{7E13ED70-4CE7-454C-9054-AC1B0A6510C1}" dt="2020-07-09T16:22:46.955" v="313" actId="20577"/>
          <ac:spMkLst>
            <pc:docMk/>
            <pc:sldMk cId="3354989780" sldId="594"/>
            <ac:spMk id="3" creationId="{9AA1F59D-677E-4DF2-9B2C-5425ADCC113A}"/>
          </ac:spMkLst>
        </pc:spChg>
      </pc:sldChg>
      <pc:sldChg chg="modSp mod delCm">
        <pc:chgData name="Emma Nicholson" userId="ab9a0b9c-7633-4ebd-bd63-81c523381eaa" providerId="ADAL" clId="{7E13ED70-4CE7-454C-9054-AC1B0A6510C1}" dt="2020-07-09T18:38:54.445" v="489" actId="1592"/>
        <pc:sldMkLst>
          <pc:docMk/>
          <pc:sldMk cId="2033735211" sldId="598"/>
        </pc:sldMkLst>
        <pc:graphicFrameChg chg="modGraphic">
          <ac:chgData name="Emma Nicholson" userId="ab9a0b9c-7633-4ebd-bd63-81c523381eaa" providerId="ADAL" clId="{7E13ED70-4CE7-454C-9054-AC1B0A6510C1}" dt="2020-07-09T18:38:50.914" v="488" actId="20577"/>
          <ac:graphicFrameMkLst>
            <pc:docMk/>
            <pc:sldMk cId="2033735211" sldId="598"/>
            <ac:graphicFrameMk id="10" creationId="{6EBE0A70-EB32-461B-AFB6-46519DCF1B31}"/>
          </ac:graphicFrameMkLst>
        </pc:graphicFrameChg>
      </pc:sldChg>
      <pc:sldChg chg="modSp mod">
        <pc:chgData name="Emma Nicholson" userId="ab9a0b9c-7633-4ebd-bd63-81c523381eaa" providerId="ADAL" clId="{7E13ED70-4CE7-454C-9054-AC1B0A6510C1}" dt="2020-07-09T19:40:16.892" v="635" actId="20577"/>
        <pc:sldMkLst>
          <pc:docMk/>
          <pc:sldMk cId="632615568" sldId="599"/>
        </pc:sldMkLst>
        <pc:graphicFrameChg chg="mod modGraphic">
          <ac:chgData name="Emma Nicholson" userId="ab9a0b9c-7633-4ebd-bd63-81c523381eaa" providerId="ADAL" clId="{7E13ED70-4CE7-454C-9054-AC1B0A6510C1}" dt="2020-07-09T19:40:16.892" v="635" actId="20577"/>
          <ac:graphicFrameMkLst>
            <pc:docMk/>
            <pc:sldMk cId="632615568" sldId="599"/>
            <ac:graphicFrameMk id="4" creationId="{BD1F4426-25DD-491F-ABBD-C8EEB7ACFBA8}"/>
          </ac:graphicFrameMkLst>
        </pc:graphicFrameChg>
      </pc:sldChg>
      <pc:sldChg chg="modSp mod delCm modCm">
        <pc:chgData name="Emma Nicholson" userId="ab9a0b9c-7633-4ebd-bd63-81c523381eaa" providerId="ADAL" clId="{7E13ED70-4CE7-454C-9054-AC1B0A6510C1}" dt="2020-07-09T18:40:44.314" v="525" actId="20577"/>
        <pc:sldMkLst>
          <pc:docMk/>
          <pc:sldMk cId="3178435279" sldId="604"/>
        </pc:sldMkLst>
        <pc:spChg chg="mod">
          <ac:chgData name="Emma Nicholson" userId="ab9a0b9c-7633-4ebd-bd63-81c523381eaa" providerId="ADAL" clId="{7E13ED70-4CE7-454C-9054-AC1B0A6510C1}" dt="2020-07-09T18:40:44.314" v="525" actId="20577"/>
          <ac:spMkLst>
            <pc:docMk/>
            <pc:sldMk cId="3178435279" sldId="604"/>
            <ac:spMk id="3" creationId="{AFAEA7A8-61EC-4ABC-984F-65740B0CFF24}"/>
          </ac:spMkLst>
        </pc:spChg>
      </pc:sldChg>
      <pc:sldChg chg="modSp mod delCm">
        <pc:chgData name="Emma Nicholson" userId="ab9a0b9c-7633-4ebd-bd63-81c523381eaa" providerId="ADAL" clId="{7E13ED70-4CE7-454C-9054-AC1B0A6510C1}" dt="2020-07-09T18:43:27.095" v="599" actId="313"/>
        <pc:sldMkLst>
          <pc:docMk/>
          <pc:sldMk cId="1612220296" sldId="606"/>
        </pc:sldMkLst>
        <pc:spChg chg="mod">
          <ac:chgData name="Emma Nicholson" userId="ab9a0b9c-7633-4ebd-bd63-81c523381eaa" providerId="ADAL" clId="{7E13ED70-4CE7-454C-9054-AC1B0A6510C1}" dt="2020-07-09T18:43:27.095" v="599" actId="313"/>
          <ac:spMkLst>
            <pc:docMk/>
            <pc:sldMk cId="1612220296" sldId="606"/>
            <ac:spMk id="3" creationId="{6634CDD6-4282-4C46-A82E-49610DBAB34A}"/>
          </ac:spMkLst>
        </pc:spChg>
      </pc:sldChg>
      <pc:sldChg chg="modSp mod delCm">
        <pc:chgData name="Emma Nicholson" userId="ab9a0b9c-7633-4ebd-bd63-81c523381eaa" providerId="ADAL" clId="{7E13ED70-4CE7-454C-9054-AC1B0A6510C1}" dt="2020-07-09T18:44:08.329" v="603" actId="207"/>
        <pc:sldMkLst>
          <pc:docMk/>
          <pc:sldMk cId="1217184241" sldId="607"/>
        </pc:sldMkLst>
        <pc:graphicFrameChg chg="modGraphic">
          <ac:chgData name="Emma Nicholson" userId="ab9a0b9c-7633-4ebd-bd63-81c523381eaa" providerId="ADAL" clId="{7E13ED70-4CE7-454C-9054-AC1B0A6510C1}" dt="2020-07-09T18:44:08.329" v="603" actId="207"/>
          <ac:graphicFrameMkLst>
            <pc:docMk/>
            <pc:sldMk cId="1217184241" sldId="607"/>
            <ac:graphicFrameMk id="7" creationId="{72D4C63E-77F7-4DE6-98D6-3205DBF8F092}"/>
          </ac:graphicFrameMkLst>
        </pc:graphicFrameChg>
        <pc:graphicFrameChg chg="modGraphic">
          <ac:chgData name="Emma Nicholson" userId="ab9a0b9c-7633-4ebd-bd63-81c523381eaa" providerId="ADAL" clId="{7E13ED70-4CE7-454C-9054-AC1B0A6510C1}" dt="2020-07-09T18:43:54.844" v="601" actId="20577"/>
          <ac:graphicFrameMkLst>
            <pc:docMk/>
            <pc:sldMk cId="1217184241" sldId="607"/>
            <ac:graphicFrameMk id="21" creationId="{B729FC9B-4025-4639-8DDD-60B9D8FB4EBA}"/>
          </ac:graphicFrameMkLst>
        </pc:graphicFrameChg>
      </pc:sldChg>
      <pc:sldChg chg="modSp mod delCm">
        <pc:chgData name="Emma Nicholson" userId="ab9a0b9c-7633-4ebd-bd63-81c523381eaa" providerId="ADAL" clId="{7E13ED70-4CE7-454C-9054-AC1B0A6510C1}" dt="2020-07-09T18:38:03.774" v="482" actId="1592"/>
        <pc:sldMkLst>
          <pc:docMk/>
          <pc:sldMk cId="1266358964" sldId="612"/>
        </pc:sldMkLst>
        <pc:spChg chg="mod">
          <ac:chgData name="Emma Nicholson" userId="ab9a0b9c-7633-4ebd-bd63-81c523381eaa" providerId="ADAL" clId="{7E13ED70-4CE7-454C-9054-AC1B0A6510C1}" dt="2020-07-09T16:22:24.608" v="312" actId="207"/>
          <ac:spMkLst>
            <pc:docMk/>
            <pc:sldMk cId="1266358964" sldId="612"/>
            <ac:spMk id="3" creationId="{5EDBAABB-4A38-4F5A-95B8-ECE6285D55A5}"/>
          </ac:spMkLst>
        </pc:spChg>
      </pc:sldChg>
      <pc:sldChg chg="addSp delSp modSp mod addCm delCm">
        <pc:chgData name="Emma Nicholson" userId="ab9a0b9c-7633-4ebd-bd63-81c523381eaa" providerId="ADAL" clId="{7E13ED70-4CE7-454C-9054-AC1B0A6510C1}" dt="2020-07-09T18:38:19.400" v="485" actId="1592"/>
        <pc:sldMkLst>
          <pc:docMk/>
          <pc:sldMk cId="2764598924" sldId="614"/>
        </pc:sldMkLst>
        <pc:spChg chg="add del">
          <ac:chgData name="Emma Nicholson" userId="ab9a0b9c-7633-4ebd-bd63-81c523381eaa" providerId="ADAL" clId="{7E13ED70-4CE7-454C-9054-AC1B0A6510C1}" dt="2020-07-09T16:23:25.542" v="315" actId="22"/>
          <ac:spMkLst>
            <pc:docMk/>
            <pc:sldMk cId="2764598924" sldId="614"/>
            <ac:spMk id="6" creationId="{5167ED31-896D-4305-8E14-3FCB29811412}"/>
          </ac:spMkLst>
        </pc:spChg>
        <pc:graphicFrameChg chg="del">
          <ac:chgData name="Emma Nicholson" userId="ab9a0b9c-7633-4ebd-bd63-81c523381eaa" providerId="ADAL" clId="{7E13ED70-4CE7-454C-9054-AC1B0A6510C1}" dt="2020-07-09T16:24:11.056" v="319" actId="21"/>
          <ac:graphicFrameMkLst>
            <pc:docMk/>
            <pc:sldMk cId="2764598924" sldId="614"/>
            <ac:graphicFrameMk id="4" creationId="{3305D70D-FC9B-4DB6-9CBF-2C20C3E68B5F}"/>
          </ac:graphicFrameMkLst>
        </pc:graphicFrameChg>
        <pc:graphicFrameChg chg="add mod modGraphic">
          <ac:chgData name="Emma Nicholson" userId="ab9a0b9c-7633-4ebd-bd63-81c523381eaa" providerId="ADAL" clId="{7E13ED70-4CE7-454C-9054-AC1B0A6510C1}" dt="2020-07-09T16:24:51.985" v="328" actId="1076"/>
          <ac:graphicFrameMkLst>
            <pc:docMk/>
            <pc:sldMk cId="2764598924" sldId="614"/>
            <ac:graphicFrameMk id="8" creationId="{41330880-83F2-41BF-A8D4-9F910146E36B}"/>
          </ac:graphicFrameMkLst>
        </pc:graphicFrameChg>
      </pc:sldChg>
    </pc:docChg>
  </pc:docChgLst>
  <pc:docChgLst>
    <pc:chgData name="Danielle Powers" userId="d34b97b5-8b9c-4a18-8f12-98e77c2ab661" providerId="ADAL" clId="{5FE40726-5CBF-4EFA-885F-32953DD1DD86}"/>
    <pc:docChg chg="undo redo custSel addSld modSld">
      <pc:chgData name="Danielle Powers" userId="d34b97b5-8b9c-4a18-8f12-98e77c2ab661" providerId="ADAL" clId="{5FE40726-5CBF-4EFA-885F-32953DD1DD86}" dt="2020-07-09T19:39:39.920" v="497" actId="20577"/>
      <pc:docMkLst>
        <pc:docMk/>
      </pc:docMkLst>
      <pc:sldChg chg="modSp mod">
        <pc:chgData name="Danielle Powers" userId="d34b97b5-8b9c-4a18-8f12-98e77c2ab661" providerId="ADAL" clId="{5FE40726-5CBF-4EFA-885F-32953DD1DD86}" dt="2020-07-09T17:21:06.990" v="156" actId="948"/>
        <pc:sldMkLst>
          <pc:docMk/>
          <pc:sldMk cId="4020928696" sldId="365"/>
        </pc:sldMkLst>
        <pc:spChg chg="mod">
          <ac:chgData name="Danielle Powers" userId="d34b97b5-8b9c-4a18-8f12-98e77c2ab661" providerId="ADAL" clId="{5FE40726-5CBF-4EFA-885F-32953DD1DD86}" dt="2020-07-09T17:20:56.671" v="155" actId="1076"/>
          <ac:spMkLst>
            <pc:docMk/>
            <pc:sldMk cId="4020928696" sldId="365"/>
            <ac:spMk id="3" creationId="{CC909614-62EA-43B2-ACA1-5E30A3859857}"/>
          </ac:spMkLst>
        </pc:spChg>
        <pc:spChg chg="mod">
          <ac:chgData name="Danielle Powers" userId="d34b97b5-8b9c-4a18-8f12-98e77c2ab661" providerId="ADAL" clId="{5FE40726-5CBF-4EFA-885F-32953DD1DD86}" dt="2020-07-09T17:21:06.990" v="156" actId="948"/>
          <ac:spMkLst>
            <pc:docMk/>
            <pc:sldMk cId="4020928696" sldId="365"/>
            <ac:spMk id="4" creationId="{D8496C02-00F2-4589-AA71-D8F74DA03E5D}"/>
          </ac:spMkLst>
        </pc:spChg>
      </pc:sldChg>
      <pc:sldChg chg="modSp mod delCm">
        <pc:chgData name="Danielle Powers" userId="d34b97b5-8b9c-4a18-8f12-98e77c2ab661" providerId="ADAL" clId="{5FE40726-5CBF-4EFA-885F-32953DD1DD86}" dt="2020-07-09T17:20:45.680" v="154" actId="14734"/>
        <pc:sldMkLst>
          <pc:docMk/>
          <pc:sldMk cId="4138198383" sldId="374"/>
        </pc:sldMkLst>
        <pc:graphicFrameChg chg="modGraphic">
          <ac:chgData name="Danielle Powers" userId="d34b97b5-8b9c-4a18-8f12-98e77c2ab661" providerId="ADAL" clId="{5FE40726-5CBF-4EFA-885F-32953DD1DD86}" dt="2020-07-09T17:20:45.680" v="154" actId="14734"/>
          <ac:graphicFrameMkLst>
            <pc:docMk/>
            <pc:sldMk cId="4138198383" sldId="374"/>
            <ac:graphicFrameMk id="8" creationId="{00000000-0000-0000-0000-000000000000}"/>
          </ac:graphicFrameMkLst>
        </pc:graphicFrameChg>
      </pc:sldChg>
      <pc:sldChg chg="modSp mod">
        <pc:chgData name="Danielle Powers" userId="d34b97b5-8b9c-4a18-8f12-98e77c2ab661" providerId="ADAL" clId="{5FE40726-5CBF-4EFA-885F-32953DD1DD86}" dt="2020-07-09T17:42:32.052" v="176" actId="20577"/>
        <pc:sldMkLst>
          <pc:docMk/>
          <pc:sldMk cId="1366073796" sldId="416"/>
        </pc:sldMkLst>
        <pc:spChg chg="mod">
          <ac:chgData name="Danielle Powers" userId="d34b97b5-8b9c-4a18-8f12-98e77c2ab661" providerId="ADAL" clId="{5FE40726-5CBF-4EFA-885F-32953DD1DD86}" dt="2020-07-09T17:42:32.052" v="176" actId="20577"/>
          <ac:spMkLst>
            <pc:docMk/>
            <pc:sldMk cId="1366073796" sldId="416"/>
            <ac:spMk id="4" creationId="{D8496C02-00F2-4589-AA71-D8F74DA03E5D}"/>
          </ac:spMkLst>
        </pc:spChg>
      </pc:sldChg>
      <pc:sldChg chg="modSp mod">
        <pc:chgData name="Danielle Powers" userId="d34b97b5-8b9c-4a18-8f12-98e77c2ab661" providerId="ADAL" clId="{5FE40726-5CBF-4EFA-885F-32953DD1DD86}" dt="2020-07-09T17:17:13.825" v="145" actId="20577"/>
        <pc:sldMkLst>
          <pc:docMk/>
          <pc:sldMk cId="3832563647" sldId="431"/>
        </pc:sldMkLst>
        <pc:spChg chg="mod">
          <ac:chgData name="Danielle Powers" userId="d34b97b5-8b9c-4a18-8f12-98e77c2ab661" providerId="ADAL" clId="{5FE40726-5CBF-4EFA-885F-32953DD1DD86}" dt="2020-07-09T17:17:13.825" v="145" actId="20577"/>
          <ac:spMkLst>
            <pc:docMk/>
            <pc:sldMk cId="3832563647" sldId="431"/>
            <ac:spMk id="6" creationId="{DBEF2252-AEB8-413C-BA82-531B7308C5D3}"/>
          </ac:spMkLst>
        </pc:spChg>
      </pc:sldChg>
      <pc:sldChg chg="modSp mod">
        <pc:chgData name="Danielle Powers" userId="d34b97b5-8b9c-4a18-8f12-98e77c2ab661" providerId="ADAL" clId="{5FE40726-5CBF-4EFA-885F-32953DD1DD86}" dt="2020-07-09T19:06:34.125" v="250" actId="6549"/>
        <pc:sldMkLst>
          <pc:docMk/>
          <pc:sldMk cId="752819930" sldId="477"/>
        </pc:sldMkLst>
        <pc:graphicFrameChg chg="modGraphic">
          <ac:chgData name="Danielle Powers" userId="d34b97b5-8b9c-4a18-8f12-98e77c2ab661" providerId="ADAL" clId="{5FE40726-5CBF-4EFA-885F-32953DD1DD86}" dt="2020-07-09T19:06:34.125" v="250" actId="6549"/>
          <ac:graphicFrameMkLst>
            <pc:docMk/>
            <pc:sldMk cId="752819930" sldId="477"/>
            <ac:graphicFrameMk id="7" creationId="{65AA02DE-12A7-45A8-A5DE-C877E7F7759B}"/>
          </ac:graphicFrameMkLst>
        </pc:graphicFrameChg>
      </pc:sldChg>
      <pc:sldChg chg="delCm">
        <pc:chgData name="Danielle Powers" userId="d34b97b5-8b9c-4a18-8f12-98e77c2ab661" providerId="ADAL" clId="{5FE40726-5CBF-4EFA-885F-32953DD1DD86}" dt="2020-07-09T17:09:13.451" v="70" actId="1592"/>
        <pc:sldMkLst>
          <pc:docMk/>
          <pc:sldMk cId="2125021522" sldId="495"/>
        </pc:sldMkLst>
      </pc:sldChg>
      <pc:sldChg chg="modSp mod">
        <pc:chgData name="Danielle Powers" userId="d34b97b5-8b9c-4a18-8f12-98e77c2ab661" providerId="ADAL" clId="{5FE40726-5CBF-4EFA-885F-32953DD1DD86}" dt="2020-07-09T19:16:58.600" v="410" actId="20577"/>
        <pc:sldMkLst>
          <pc:docMk/>
          <pc:sldMk cId="901014307" sldId="557"/>
        </pc:sldMkLst>
        <pc:spChg chg="mod">
          <ac:chgData name="Danielle Powers" userId="d34b97b5-8b9c-4a18-8f12-98e77c2ab661" providerId="ADAL" clId="{5FE40726-5CBF-4EFA-885F-32953DD1DD86}" dt="2020-07-09T19:16:58.600" v="410" actId="20577"/>
          <ac:spMkLst>
            <pc:docMk/>
            <pc:sldMk cId="901014307" sldId="557"/>
            <ac:spMk id="7" creationId="{8BEDEFBB-5935-467E-81C8-474E79AAF158}"/>
          </ac:spMkLst>
        </pc:spChg>
      </pc:sldChg>
      <pc:sldChg chg="delCm">
        <pc:chgData name="Danielle Powers" userId="d34b97b5-8b9c-4a18-8f12-98e77c2ab661" providerId="ADAL" clId="{5FE40726-5CBF-4EFA-885F-32953DD1DD86}" dt="2020-07-09T17:09:19.300" v="71" actId="1592"/>
        <pc:sldMkLst>
          <pc:docMk/>
          <pc:sldMk cId="4215197795" sldId="568"/>
        </pc:sldMkLst>
      </pc:sldChg>
      <pc:sldChg chg="delCm">
        <pc:chgData name="Danielle Powers" userId="d34b97b5-8b9c-4a18-8f12-98e77c2ab661" providerId="ADAL" clId="{5FE40726-5CBF-4EFA-885F-32953DD1DD86}" dt="2020-07-09T17:09:38.096" v="72" actId="1592"/>
        <pc:sldMkLst>
          <pc:docMk/>
          <pc:sldMk cId="1656640221" sldId="569"/>
        </pc:sldMkLst>
      </pc:sldChg>
      <pc:sldChg chg="delCm">
        <pc:chgData name="Danielle Powers" userId="d34b97b5-8b9c-4a18-8f12-98e77c2ab661" providerId="ADAL" clId="{5FE40726-5CBF-4EFA-885F-32953DD1DD86}" dt="2020-07-09T17:09:50.721" v="73" actId="1592"/>
        <pc:sldMkLst>
          <pc:docMk/>
          <pc:sldMk cId="1610027951" sldId="570"/>
        </pc:sldMkLst>
      </pc:sldChg>
      <pc:sldChg chg="modSp mod delCm">
        <pc:chgData name="Danielle Powers" userId="d34b97b5-8b9c-4a18-8f12-98e77c2ab661" providerId="ADAL" clId="{5FE40726-5CBF-4EFA-885F-32953DD1DD86}" dt="2020-07-09T19:02:51.305" v="197" actId="14734"/>
        <pc:sldMkLst>
          <pc:docMk/>
          <pc:sldMk cId="1003991886" sldId="574"/>
        </pc:sldMkLst>
        <pc:graphicFrameChg chg="mod modGraphic">
          <ac:chgData name="Danielle Powers" userId="d34b97b5-8b9c-4a18-8f12-98e77c2ab661" providerId="ADAL" clId="{5FE40726-5CBF-4EFA-885F-32953DD1DD86}" dt="2020-07-09T19:02:51.305" v="197" actId="14734"/>
          <ac:graphicFrameMkLst>
            <pc:docMk/>
            <pc:sldMk cId="1003991886" sldId="574"/>
            <ac:graphicFrameMk id="7" creationId="{265C13CF-7FE7-4DD7-826D-49B0DE2E2DE8}"/>
          </ac:graphicFrameMkLst>
        </pc:graphicFrameChg>
      </pc:sldChg>
      <pc:sldChg chg="modSp mod">
        <pc:chgData name="Danielle Powers" userId="d34b97b5-8b9c-4a18-8f12-98e77c2ab661" providerId="ADAL" clId="{5FE40726-5CBF-4EFA-885F-32953DD1DD86}" dt="2020-07-09T19:08:00.828" v="288" actId="6549"/>
        <pc:sldMkLst>
          <pc:docMk/>
          <pc:sldMk cId="3042089712" sldId="582"/>
        </pc:sldMkLst>
        <pc:graphicFrameChg chg="modGraphic">
          <ac:chgData name="Danielle Powers" userId="d34b97b5-8b9c-4a18-8f12-98e77c2ab661" providerId="ADAL" clId="{5FE40726-5CBF-4EFA-885F-32953DD1DD86}" dt="2020-07-09T19:08:00.828" v="288" actId="6549"/>
          <ac:graphicFrameMkLst>
            <pc:docMk/>
            <pc:sldMk cId="3042089712" sldId="582"/>
            <ac:graphicFrameMk id="7" creationId="{265C13CF-7FE7-4DD7-826D-49B0DE2E2DE8}"/>
          </ac:graphicFrameMkLst>
        </pc:graphicFrameChg>
      </pc:sldChg>
      <pc:sldChg chg="modSp mod">
        <pc:chgData name="Danielle Powers" userId="d34b97b5-8b9c-4a18-8f12-98e77c2ab661" providerId="ADAL" clId="{5FE40726-5CBF-4EFA-885F-32953DD1DD86}" dt="2020-07-09T19:18:03.121" v="414" actId="20577"/>
        <pc:sldMkLst>
          <pc:docMk/>
          <pc:sldMk cId="2017837174" sldId="592"/>
        </pc:sldMkLst>
        <pc:spChg chg="mod">
          <ac:chgData name="Danielle Powers" userId="d34b97b5-8b9c-4a18-8f12-98e77c2ab661" providerId="ADAL" clId="{5FE40726-5CBF-4EFA-885F-32953DD1DD86}" dt="2020-07-09T19:18:03.121" v="414" actId="20577"/>
          <ac:spMkLst>
            <pc:docMk/>
            <pc:sldMk cId="2017837174" sldId="592"/>
            <ac:spMk id="3" creationId="{8AFC8DB6-D841-4D21-AD05-7326F7F30CA0}"/>
          </ac:spMkLst>
        </pc:spChg>
      </pc:sldChg>
      <pc:sldChg chg="modSp mod">
        <pc:chgData name="Danielle Powers" userId="d34b97b5-8b9c-4a18-8f12-98e77c2ab661" providerId="ADAL" clId="{5FE40726-5CBF-4EFA-885F-32953DD1DD86}" dt="2020-07-09T19:18:20.393" v="418" actId="1076"/>
        <pc:sldMkLst>
          <pc:docMk/>
          <pc:sldMk cId="4215688447" sldId="593"/>
        </pc:sldMkLst>
        <pc:spChg chg="mod">
          <ac:chgData name="Danielle Powers" userId="d34b97b5-8b9c-4a18-8f12-98e77c2ab661" providerId="ADAL" clId="{5FE40726-5CBF-4EFA-885F-32953DD1DD86}" dt="2020-07-09T19:18:20.393" v="418" actId="1076"/>
          <ac:spMkLst>
            <pc:docMk/>
            <pc:sldMk cId="4215688447" sldId="593"/>
            <ac:spMk id="5" creationId="{67E0556E-24C2-4661-AA8A-C473BE6D8A01}"/>
          </ac:spMkLst>
        </pc:spChg>
        <pc:graphicFrameChg chg="mod modGraphic">
          <ac:chgData name="Danielle Powers" userId="d34b97b5-8b9c-4a18-8f12-98e77c2ab661" providerId="ADAL" clId="{5FE40726-5CBF-4EFA-885F-32953DD1DD86}" dt="2020-07-09T19:18:17.382" v="417" actId="1076"/>
          <ac:graphicFrameMkLst>
            <pc:docMk/>
            <pc:sldMk cId="4215688447" sldId="593"/>
            <ac:graphicFrameMk id="4" creationId="{E4D77A59-F3E2-41FB-9C18-488872BA9830}"/>
          </ac:graphicFrameMkLst>
        </pc:graphicFrameChg>
      </pc:sldChg>
      <pc:sldChg chg="delCm">
        <pc:chgData name="Danielle Powers" userId="d34b97b5-8b9c-4a18-8f12-98e77c2ab661" providerId="ADAL" clId="{5FE40726-5CBF-4EFA-885F-32953DD1DD86}" dt="2020-07-09T18:27:45.789" v="177" actId="1592"/>
        <pc:sldMkLst>
          <pc:docMk/>
          <pc:sldMk cId="2033735211" sldId="598"/>
        </pc:sldMkLst>
      </pc:sldChg>
      <pc:sldChg chg="addSp delSp modSp mod delCm">
        <pc:chgData name="Danielle Powers" userId="d34b97b5-8b9c-4a18-8f12-98e77c2ab661" providerId="ADAL" clId="{5FE40726-5CBF-4EFA-885F-32953DD1DD86}" dt="2020-07-09T19:39:39.920" v="497" actId="20577"/>
        <pc:sldMkLst>
          <pc:docMk/>
          <pc:sldMk cId="632615568" sldId="599"/>
        </pc:sldMkLst>
        <pc:graphicFrameChg chg="add mod modGraphic">
          <ac:chgData name="Danielle Powers" userId="d34b97b5-8b9c-4a18-8f12-98e77c2ab661" providerId="ADAL" clId="{5FE40726-5CBF-4EFA-885F-32953DD1DD86}" dt="2020-07-09T17:16:55.971" v="143" actId="20577"/>
          <ac:graphicFrameMkLst>
            <pc:docMk/>
            <pc:sldMk cId="632615568" sldId="599"/>
            <ac:graphicFrameMk id="3" creationId="{78D918C2-C107-4B58-B67C-FFC79998A774}"/>
          </ac:graphicFrameMkLst>
        </pc:graphicFrameChg>
        <pc:graphicFrameChg chg="mod modGraphic">
          <ac:chgData name="Danielle Powers" userId="d34b97b5-8b9c-4a18-8f12-98e77c2ab661" providerId="ADAL" clId="{5FE40726-5CBF-4EFA-885F-32953DD1DD86}" dt="2020-07-09T19:39:39.920" v="497" actId="20577"/>
          <ac:graphicFrameMkLst>
            <pc:docMk/>
            <pc:sldMk cId="632615568" sldId="599"/>
            <ac:graphicFrameMk id="4" creationId="{BD1F4426-25DD-491F-ABBD-C8EEB7ACFBA8}"/>
          </ac:graphicFrameMkLst>
        </pc:graphicFrameChg>
        <pc:graphicFrameChg chg="del mod modGraphic">
          <ac:chgData name="Danielle Powers" userId="d34b97b5-8b9c-4a18-8f12-98e77c2ab661" providerId="ADAL" clId="{5FE40726-5CBF-4EFA-885F-32953DD1DD86}" dt="2020-07-09T17:15:22.108" v="139" actId="478"/>
          <ac:graphicFrameMkLst>
            <pc:docMk/>
            <pc:sldMk cId="632615568" sldId="599"/>
            <ac:graphicFrameMk id="7" creationId="{8122D685-CB07-48BC-BC08-B65B75B5FF33}"/>
          </ac:graphicFrameMkLst>
        </pc:graphicFrameChg>
      </pc:sldChg>
      <pc:sldChg chg="modSp mod delCm">
        <pc:chgData name="Danielle Powers" userId="d34b97b5-8b9c-4a18-8f12-98e77c2ab661" providerId="ADAL" clId="{5FE40726-5CBF-4EFA-885F-32953DD1DD86}" dt="2020-07-09T17:17:51.612" v="153" actId="1592"/>
        <pc:sldMkLst>
          <pc:docMk/>
          <pc:sldMk cId="3054517812" sldId="608"/>
        </pc:sldMkLst>
        <pc:spChg chg="mod">
          <ac:chgData name="Danielle Powers" userId="d34b97b5-8b9c-4a18-8f12-98e77c2ab661" providerId="ADAL" clId="{5FE40726-5CBF-4EFA-885F-32953DD1DD86}" dt="2020-07-09T17:17:48.674" v="152" actId="6549"/>
          <ac:spMkLst>
            <pc:docMk/>
            <pc:sldMk cId="3054517812" sldId="608"/>
            <ac:spMk id="3" creationId="{2579C2BB-8CD1-48C3-AF49-BBC242A999EB}"/>
          </ac:spMkLst>
        </pc:spChg>
      </pc:sldChg>
      <pc:sldChg chg="modSp mod delCm">
        <pc:chgData name="Danielle Powers" userId="d34b97b5-8b9c-4a18-8f12-98e77c2ab661" providerId="ADAL" clId="{5FE40726-5CBF-4EFA-885F-32953DD1DD86}" dt="2020-07-09T17:17:25.258" v="146" actId="20577"/>
        <pc:sldMkLst>
          <pc:docMk/>
          <pc:sldMk cId="3085744272" sldId="610"/>
        </pc:sldMkLst>
        <pc:graphicFrameChg chg="mod modGraphic">
          <ac:chgData name="Danielle Powers" userId="d34b97b5-8b9c-4a18-8f12-98e77c2ab661" providerId="ADAL" clId="{5FE40726-5CBF-4EFA-885F-32953DD1DD86}" dt="2020-07-09T17:17:25.258" v="146" actId="20577"/>
          <ac:graphicFrameMkLst>
            <pc:docMk/>
            <pc:sldMk cId="3085744272" sldId="610"/>
            <ac:graphicFrameMk id="3" creationId="{BB8B1595-183A-46F6-AAE7-ED3A487E543A}"/>
          </ac:graphicFrameMkLst>
        </pc:graphicFrameChg>
        <pc:graphicFrameChg chg="mod modGraphic">
          <ac:chgData name="Danielle Powers" userId="d34b97b5-8b9c-4a18-8f12-98e77c2ab661" providerId="ADAL" clId="{5FE40726-5CBF-4EFA-885F-32953DD1DD86}" dt="2020-07-09T17:07:58.879" v="67" actId="20577"/>
          <ac:graphicFrameMkLst>
            <pc:docMk/>
            <pc:sldMk cId="3085744272" sldId="610"/>
            <ac:graphicFrameMk id="4" creationId="{BD1F4426-25DD-491F-ABBD-C8EEB7ACFBA8}"/>
          </ac:graphicFrameMkLst>
        </pc:graphicFrameChg>
      </pc:sldChg>
      <pc:sldChg chg="modSp mod">
        <pc:chgData name="Danielle Powers" userId="d34b97b5-8b9c-4a18-8f12-98e77c2ab661" providerId="ADAL" clId="{5FE40726-5CBF-4EFA-885F-32953DD1DD86}" dt="2020-07-09T19:21:32.213" v="451" actId="2062"/>
        <pc:sldMkLst>
          <pc:docMk/>
          <pc:sldMk cId="1266358964" sldId="612"/>
        </pc:sldMkLst>
        <pc:graphicFrameChg chg="modGraphic">
          <ac:chgData name="Danielle Powers" userId="d34b97b5-8b9c-4a18-8f12-98e77c2ab661" providerId="ADAL" clId="{5FE40726-5CBF-4EFA-885F-32953DD1DD86}" dt="2020-07-09T19:21:32.213" v="451" actId="2062"/>
          <ac:graphicFrameMkLst>
            <pc:docMk/>
            <pc:sldMk cId="1266358964" sldId="612"/>
            <ac:graphicFrameMk id="4" creationId="{2FFBD84C-44B0-4595-BE28-B59662AB2977}"/>
          </ac:graphicFrameMkLst>
        </pc:graphicFrameChg>
      </pc:sldChg>
      <pc:sldChg chg="modSp mod">
        <pc:chgData name="Danielle Powers" userId="d34b97b5-8b9c-4a18-8f12-98e77c2ab661" providerId="ADAL" clId="{5FE40726-5CBF-4EFA-885F-32953DD1DD86}" dt="2020-07-09T19:14:23.409" v="385" actId="6549"/>
        <pc:sldMkLst>
          <pc:docMk/>
          <pc:sldMk cId="2123656877" sldId="613"/>
        </pc:sldMkLst>
        <pc:spChg chg="mod">
          <ac:chgData name="Danielle Powers" userId="d34b97b5-8b9c-4a18-8f12-98e77c2ab661" providerId="ADAL" clId="{5FE40726-5CBF-4EFA-885F-32953DD1DD86}" dt="2020-07-09T19:14:23.409" v="385" actId="6549"/>
          <ac:spMkLst>
            <pc:docMk/>
            <pc:sldMk cId="2123656877" sldId="613"/>
            <ac:spMk id="3" creationId="{70CEFC64-7F4F-4363-80D9-BC342952496B}"/>
          </ac:spMkLst>
        </pc:spChg>
      </pc:sldChg>
      <pc:sldChg chg="modSp mod">
        <pc:chgData name="Danielle Powers" userId="d34b97b5-8b9c-4a18-8f12-98e77c2ab661" providerId="ADAL" clId="{5FE40726-5CBF-4EFA-885F-32953DD1DD86}" dt="2020-07-09T19:21:58.115" v="476" actId="20577"/>
        <pc:sldMkLst>
          <pc:docMk/>
          <pc:sldMk cId="2764598924" sldId="614"/>
        </pc:sldMkLst>
        <pc:graphicFrameChg chg="mod modGraphic">
          <ac:chgData name="Danielle Powers" userId="d34b97b5-8b9c-4a18-8f12-98e77c2ab661" providerId="ADAL" clId="{5FE40726-5CBF-4EFA-885F-32953DD1DD86}" dt="2020-07-09T19:21:58.115" v="476" actId="20577"/>
          <ac:graphicFrameMkLst>
            <pc:docMk/>
            <pc:sldMk cId="2764598924" sldId="614"/>
            <ac:graphicFrameMk id="8" creationId="{41330880-83F2-41BF-A8D4-9F910146E36B}"/>
          </ac:graphicFrameMkLst>
        </pc:graphicFrameChg>
      </pc:sldChg>
      <pc:sldChg chg="modSp mod delCm">
        <pc:chgData name="Danielle Powers" userId="d34b97b5-8b9c-4a18-8f12-98e77c2ab661" providerId="ADAL" clId="{5FE40726-5CBF-4EFA-885F-32953DD1DD86}" dt="2020-07-09T18:59:46.873" v="178" actId="6549"/>
        <pc:sldMkLst>
          <pc:docMk/>
          <pc:sldMk cId="549415608" sldId="616"/>
        </pc:sldMkLst>
        <pc:graphicFrameChg chg="modGraphic">
          <ac:chgData name="Danielle Powers" userId="d34b97b5-8b9c-4a18-8f12-98e77c2ab661" providerId="ADAL" clId="{5FE40726-5CBF-4EFA-885F-32953DD1DD86}" dt="2020-07-09T18:59:46.873" v="178" actId="6549"/>
          <ac:graphicFrameMkLst>
            <pc:docMk/>
            <pc:sldMk cId="549415608" sldId="616"/>
            <ac:graphicFrameMk id="5" creationId="{0C494C48-EC85-4A30-B012-DD52895B0284}"/>
          </ac:graphicFrameMkLst>
        </pc:graphicFrameChg>
      </pc:sldChg>
      <pc:sldChg chg="addSp delSp modSp add mod modClrScheme chgLayout">
        <pc:chgData name="Danielle Powers" userId="d34b97b5-8b9c-4a18-8f12-98e77c2ab661" providerId="ADAL" clId="{5FE40726-5CBF-4EFA-885F-32953DD1DD86}" dt="2020-07-09T19:09:22.761" v="296" actId="20577"/>
        <pc:sldMkLst>
          <pc:docMk/>
          <pc:sldMk cId="2651896131" sldId="618"/>
        </pc:sldMkLst>
        <pc:spChg chg="add del mod ord">
          <ac:chgData name="Danielle Powers" userId="d34b97b5-8b9c-4a18-8f12-98e77c2ab661" providerId="ADAL" clId="{5FE40726-5CBF-4EFA-885F-32953DD1DD86}" dt="2020-07-09T19:09:17.273" v="292" actId="478"/>
          <ac:spMkLst>
            <pc:docMk/>
            <pc:sldMk cId="2651896131" sldId="618"/>
            <ac:spMk id="2" creationId="{76AEDDD1-EC41-4E86-9618-AFB15B246C71}"/>
          </ac:spMkLst>
        </pc:spChg>
        <pc:spChg chg="mod ord">
          <ac:chgData name="Danielle Powers" userId="d34b97b5-8b9c-4a18-8f12-98e77c2ab661" providerId="ADAL" clId="{5FE40726-5CBF-4EFA-885F-32953DD1DD86}" dt="2020-07-09T19:09:22.761" v="296" actId="20577"/>
          <ac:spMkLst>
            <pc:docMk/>
            <pc:sldMk cId="2651896131" sldId="618"/>
            <ac:spMk id="6" creationId="{DBEF2252-AEB8-413C-BA82-531B7308C5D3}"/>
          </ac:spMkLst>
        </pc:spChg>
      </pc:sldChg>
      <pc:sldChg chg="modSp add mod">
        <pc:chgData name="Danielle Powers" userId="d34b97b5-8b9c-4a18-8f12-98e77c2ab661" providerId="ADAL" clId="{5FE40726-5CBF-4EFA-885F-32953DD1DD86}" dt="2020-07-09T19:10:43.509" v="313" actId="20577"/>
        <pc:sldMkLst>
          <pc:docMk/>
          <pc:sldMk cId="210661013" sldId="619"/>
        </pc:sldMkLst>
        <pc:spChg chg="mod">
          <ac:chgData name="Danielle Powers" userId="d34b97b5-8b9c-4a18-8f12-98e77c2ab661" providerId="ADAL" clId="{5FE40726-5CBF-4EFA-885F-32953DD1DD86}" dt="2020-07-09T19:10:43.509" v="313" actId="20577"/>
          <ac:spMkLst>
            <pc:docMk/>
            <pc:sldMk cId="210661013" sldId="619"/>
            <ac:spMk id="3" creationId="{2579C2BB-8CD1-48C3-AF49-BBC242A999EB}"/>
          </ac:spMkLst>
        </pc:spChg>
      </pc:sldChg>
      <pc:sldChg chg="modSp add mod">
        <pc:chgData name="Danielle Powers" userId="d34b97b5-8b9c-4a18-8f12-98e77c2ab661" providerId="ADAL" clId="{5FE40726-5CBF-4EFA-885F-32953DD1DD86}" dt="2020-07-09T19:11:10.299" v="317" actId="20577"/>
        <pc:sldMkLst>
          <pc:docMk/>
          <pc:sldMk cId="2591745843" sldId="620"/>
        </pc:sldMkLst>
        <pc:spChg chg="mod">
          <ac:chgData name="Danielle Powers" userId="d34b97b5-8b9c-4a18-8f12-98e77c2ab661" providerId="ADAL" clId="{5FE40726-5CBF-4EFA-885F-32953DD1DD86}" dt="2020-07-09T19:11:10.299" v="317" actId="20577"/>
          <ac:spMkLst>
            <pc:docMk/>
            <pc:sldMk cId="2591745843" sldId="620"/>
            <ac:spMk id="3" creationId="{2579C2BB-8CD1-48C3-AF49-BBC242A999EB}"/>
          </ac:spMkLst>
        </pc:spChg>
      </pc:sldChg>
      <pc:sldChg chg="modSp add mod">
        <pc:chgData name="Danielle Powers" userId="d34b97b5-8b9c-4a18-8f12-98e77c2ab661" providerId="ADAL" clId="{5FE40726-5CBF-4EFA-885F-32953DD1DD86}" dt="2020-07-09T19:13:02.143" v="354" actId="20577"/>
        <pc:sldMkLst>
          <pc:docMk/>
          <pc:sldMk cId="3138719319" sldId="621"/>
        </pc:sldMkLst>
        <pc:spChg chg="mod">
          <ac:chgData name="Danielle Powers" userId="d34b97b5-8b9c-4a18-8f12-98e77c2ab661" providerId="ADAL" clId="{5FE40726-5CBF-4EFA-885F-32953DD1DD86}" dt="2020-07-09T19:13:02.143" v="354" actId="20577"/>
          <ac:spMkLst>
            <pc:docMk/>
            <pc:sldMk cId="3138719319" sldId="621"/>
            <ac:spMk id="3" creationId="{2579C2BB-8CD1-48C3-AF49-BBC242A999E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22CE4F-73A3-46D0-905D-2B14413093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3E554C19-125F-47B9-8DAE-001ACA69ED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6" name="Date Placeholder 5">
            <a:extLst>
              <a:ext uri="{FF2B5EF4-FFF2-40B4-BE49-F238E27FC236}">
                <a16:creationId xmlns:a16="http://schemas.microsoft.com/office/drawing/2014/main" id="{614B6112-A533-4004-AAE3-AAF7BCE87F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D5A863-C0E6-40A5-9439-C8EA34499D9E}" type="datetimeFigureOut">
              <a:rPr lang="en-US" smtClean="0"/>
              <a:t>7/9/2020</a:t>
            </a:fld>
            <a:endParaRPr lang="en-US"/>
          </a:p>
        </p:txBody>
      </p:sp>
    </p:spTree>
    <p:extLst>
      <p:ext uri="{BB962C8B-B14F-4D97-AF65-F5344CB8AC3E}">
        <p14:creationId xmlns:p14="http://schemas.microsoft.com/office/powerpoint/2010/main" val="3313093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0EFF9-8EE2-45A8-B22A-0445D24EABE3}" type="datetimeFigureOut">
              <a:rPr lang="en-US" smtClean="0"/>
              <a:t>7/9/2020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5A975-924E-4D72-B9E0-5750E7444F39}" type="slidenum">
              <a:rPr lang="en-US" smtClean="0"/>
              <a:t>‹#›</a:t>
            </a:fld>
            <a:endParaRPr lang="en-US"/>
          </a:p>
        </p:txBody>
      </p:sp>
    </p:spTree>
    <p:extLst>
      <p:ext uri="{BB962C8B-B14F-4D97-AF65-F5344CB8AC3E}">
        <p14:creationId xmlns:p14="http://schemas.microsoft.com/office/powerpoint/2010/main" val="242132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1</a:t>
            </a:fld>
            <a:endParaRPr lang="en-US"/>
          </a:p>
        </p:txBody>
      </p:sp>
    </p:spTree>
    <p:extLst>
      <p:ext uri="{BB962C8B-B14F-4D97-AF65-F5344CB8AC3E}">
        <p14:creationId xmlns:p14="http://schemas.microsoft.com/office/powerpoint/2010/main" val="2288617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39</a:t>
            </a:fld>
            <a:endParaRPr lang="en-US"/>
          </a:p>
        </p:txBody>
      </p:sp>
    </p:spTree>
    <p:extLst>
      <p:ext uri="{BB962C8B-B14F-4D97-AF65-F5344CB8AC3E}">
        <p14:creationId xmlns:p14="http://schemas.microsoft.com/office/powerpoint/2010/main" val="157543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47</a:t>
            </a:fld>
            <a:endParaRPr lang="en-US"/>
          </a:p>
        </p:txBody>
      </p:sp>
    </p:spTree>
    <p:extLst>
      <p:ext uri="{BB962C8B-B14F-4D97-AF65-F5344CB8AC3E}">
        <p14:creationId xmlns:p14="http://schemas.microsoft.com/office/powerpoint/2010/main" val="1584131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48</a:t>
            </a:fld>
            <a:endParaRPr lang="en-US"/>
          </a:p>
        </p:txBody>
      </p:sp>
    </p:spTree>
    <p:extLst>
      <p:ext uri="{BB962C8B-B14F-4D97-AF65-F5344CB8AC3E}">
        <p14:creationId xmlns:p14="http://schemas.microsoft.com/office/powerpoint/2010/main" val="3008458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49</a:t>
            </a:fld>
            <a:endParaRPr lang="en-US"/>
          </a:p>
        </p:txBody>
      </p:sp>
    </p:spTree>
    <p:extLst>
      <p:ext uri="{BB962C8B-B14F-4D97-AF65-F5344CB8AC3E}">
        <p14:creationId xmlns:p14="http://schemas.microsoft.com/office/powerpoint/2010/main" val="272297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50</a:t>
            </a:fld>
            <a:endParaRPr lang="en-US"/>
          </a:p>
        </p:txBody>
      </p:sp>
    </p:spTree>
    <p:extLst>
      <p:ext uri="{BB962C8B-B14F-4D97-AF65-F5344CB8AC3E}">
        <p14:creationId xmlns:p14="http://schemas.microsoft.com/office/powerpoint/2010/main" val="3790548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51</a:t>
            </a:fld>
            <a:endParaRPr lang="en-US"/>
          </a:p>
        </p:txBody>
      </p:sp>
    </p:spTree>
    <p:extLst>
      <p:ext uri="{BB962C8B-B14F-4D97-AF65-F5344CB8AC3E}">
        <p14:creationId xmlns:p14="http://schemas.microsoft.com/office/powerpoint/2010/main" val="768107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54</a:t>
            </a:fld>
            <a:endParaRPr lang="en-US"/>
          </a:p>
        </p:txBody>
      </p:sp>
    </p:spTree>
    <p:extLst>
      <p:ext uri="{BB962C8B-B14F-4D97-AF65-F5344CB8AC3E}">
        <p14:creationId xmlns:p14="http://schemas.microsoft.com/office/powerpoint/2010/main" val="4149639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59</a:t>
            </a:fld>
            <a:endParaRPr lang="en-US"/>
          </a:p>
        </p:txBody>
      </p:sp>
    </p:spTree>
    <p:extLst>
      <p:ext uri="{BB962C8B-B14F-4D97-AF65-F5344CB8AC3E}">
        <p14:creationId xmlns:p14="http://schemas.microsoft.com/office/powerpoint/2010/main" val="1234986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63</a:t>
            </a:fld>
            <a:endParaRPr lang="en-US"/>
          </a:p>
        </p:txBody>
      </p:sp>
    </p:spTree>
    <p:extLst>
      <p:ext uri="{BB962C8B-B14F-4D97-AF65-F5344CB8AC3E}">
        <p14:creationId xmlns:p14="http://schemas.microsoft.com/office/powerpoint/2010/main" val="289894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64</a:t>
            </a:fld>
            <a:endParaRPr lang="en-US"/>
          </a:p>
        </p:txBody>
      </p:sp>
    </p:spTree>
    <p:extLst>
      <p:ext uri="{BB962C8B-B14F-4D97-AF65-F5344CB8AC3E}">
        <p14:creationId xmlns:p14="http://schemas.microsoft.com/office/powerpoint/2010/main" val="252037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2</a:t>
            </a:fld>
            <a:endParaRPr lang="en-US"/>
          </a:p>
        </p:txBody>
      </p:sp>
    </p:spTree>
    <p:extLst>
      <p:ext uri="{BB962C8B-B14F-4D97-AF65-F5344CB8AC3E}">
        <p14:creationId xmlns:p14="http://schemas.microsoft.com/office/powerpoint/2010/main" val="985749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5A975-924E-4D72-B9E0-5750E7444F39}" type="slidenum">
              <a:rPr lang="en-US" smtClean="0"/>
              <a:t>66</a:t>
            </a:fld>
            <a:endParaRPr lang="en-US" dirty="0"/>
          </a:p>
        </p:txBody>
      </p:sp>
    </p:spTree>
    <p:extLst>
      <p:ext uri="{BB962C8B-B14F-4D97-AF65-F5344CB8AC3E}">
        <p14:creationId xmlns:p14="http://schemas.microsoft.com/office/powerpoint/2010/main" val="4060025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3</a:t>
            </a:fld>
            <a:endParaRPr lang="en-US"/>
          </a:p>
        </p:txBody>
      </p:sp>
    </p:spTree>
    <p:extLst>
      <p:ext uri="{BB962C8B-B14F-4D97-AF65-F5344CB8AC3E}">
        <p14:creationId xmlns:p14="http://schemas.microsoft.com/office/powerpoint/2010/main" val="3485422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4</a:t>
            </a:fld>
            <a:endParaRPr lang="en-US"/>
          </a:p>
        </p:txBody>
      </p:sp>
    </p:spTree>
    <p:extLst>
      <p:ext uri="{BB962C8B-B14F-4D97-AF65-F5344CB8AC3E}">
        <p14:creationId xmlns:p14="http://schemas.microsoft.com/office/powerpoint/2010/main" val="815004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5</a:t>
            </a:fld>
            <a:endParaRPr lang="en-US"/>
          </a:p>
        </p:txBody>
      </p:sp>
    </p:spTree>
    <p:extLst>
      <p:ext uri="{BB962C8B-B14F-4D97-AF65-F5344CB8AC3E}">
        <p14:creationId xmlns:p14="http://schemas.microsoft.com/office/powerpoint/2010/main" val="3860035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6</a:t>
            </a:fld>
            <a:endParaRPr lang="en-US"/>
          </a:p>
        </p:txBody>
      </p:sp>
    </p:spTree>
    <p:extLst>
      <p:ext uri="{BB962C8B-B14F-4D97-AF65-F5344CB8AC3E}">
        <p14:creationId xmlns:p14="http://schemas.microsoft.com/office/powerpoint/2010/main" val="382133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18</a:t>
            </a:fld>
            <a:endParaRPr lang="en-US"/>
          </a:p>
        </p:txBody>
      </p:sp>
    </p:spTree>
    <p:extLst>
      <p:ext uri="{BB962C8B-B14F-4D97-AF65-F5344CB8AC3E}">
        <p14:creationId xmlns:p14="http://schemas.microsoft.com/office/powerpoint/2010/main" val="374303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36</a:t>
            </a:fld>
            <a:endParaRPr lang="en-US"/>
          </a:p>
        </p:txBody>
      </p:sp>
    </p:spTree>
    <p:extLst>
      <p:ext uri="{BB962C8B-B14F-4D97-AF65-F5344CB8AC3E}">
        <p14:creationId xmlns:p14="http://schemas.microsoft.com/office/powerpoint/2010/main" val="50822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37</a:t>
            </a:fld>
            <a:endParaRPr lang="en-US"/>
          </a:p>
        </p:txBody>
      </p:sp>
    </p:spTree>
    <p:extLst>
      <p:ext uri="{BB962C8B-B14F-4D97-AF65-F5344CB8AC3E}">
        <p14:creationId xmlns:p14="http://schemas.microsoft.com/office/powerpoint/2010/main" val="3485422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4F29-1341-4978-B419-54F4703BDEE5}"/>
              </a:ext>
            </a:extLst>
          </p:cNvPr>
          <p:cNvSpPr>
            <a:spLocks noGrp="1"/>
          </p:cNvSpPr>
          <p:nvPr>
            <p:ph type="title"/>
          </p:nvPr>
        </p:nvSpPr>
        <p:spPr>
          <a:xfrm>
            <a:off x="838200" y="365125"/>
            <a:ext cx="10515600" cy="99784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8AA2D7-51AC-46D2-91EC-E90DD5E86693}"/>
              </a:ext>
            </a:extLst>
          </p:cNvPr>
          <p:cNvSpPr>
            <a:spLocks noGrp="1"/>
          </p:cNvSpPr>
          <p:nvPr>
            <p:ph idx="1"/>
          </p:nvPr>
        </p:nvSpPr>
        <p:spPr>
          <a:xfrm>
            <a:off x="838200" y="1595639"/>
            <a:ext cx="10515600" cy="45532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hidden="1">
            <a:extLst>
              <a:ext uri="{FF2B5EF4-FFF2-40B4-BE49-F238E27FC236}">
                <a16:creationId xmlns:a16="http://schemas.microsoft.com/office/drawing/2014/main" id="{ADE3C959-1A11-4332-AD0D-78819668E678}"/>
              </a:ext>
            </a:extLst>
          </p:cNvPr>
          <p:cNvSpPr>
            <a:spLocks noGrp="1"/>
          </p:cNvSpPr>
          <p:nvPr>
            <p:ph type="dt" sz="half" idx="10"/>
          </p:nvPr>
        </p:nvSpPr>
        <p:spPr>
          <a:xfrm>
            <a:off x="838200" y="6356350"/>
            <a:ext cx="2743200" cy="365125"/>
          </a:xfrm>
          <a:prstGeom prst="rect">
            <a:avLst/>
          </a:prstGeom>
        </p:spPr>
        <p:txBody>
          <a:bodyPr/>
          <a:lstStyle/>
          <a:p>
            <a:endParaRPr lang="en-US"/>
          </a:p>
        </p:txBody>
      </p:sp>
      <p:pic>
        <p:nvPicPr>
          <p:cNvPr id="8" name="Picture 7">
            <a:extLst>
              <a:ext uri="{FF2B5EF4-FFF2-40B4-BE49-F238E27FC236}">
                <a16:creationId xmlns:a16="http://schemas.microsoft.com/office/drawing/2014/main" id="{5F1E3B48-3D13-4202-A5DE-68E0C3030B0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6043116"/>
            <a:ext cx="2271670" cy="504088"/>
          </a:xfrm>
          <a:prstGeom prst="rect">
            <a:avLst/>
          </a:prstGeom>
        </p:spPr>
      </p:pic>
      <p:pic>
        <p:nvPicPr>
          <p:cNvPr id="9" name="Picture 8" descr="A close up of a logo&#10;&#10;Description automatically generated">
            <a:extLst>
              <a:ext uri="{FF2B5EF4-FFF2-40B4-BE49-F238E27FC236}">
                <a16:creationId xmlns:a16="http://schemas.microsoft.com/office/drawing/2014/main" id="{29584C1D-3F62-40C3-8F79-C3B218AC84A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43932" y="5715974"/>
            <a:ext cx="1022564" cy="865797"/>
          </a:xfrm>
          <a:prstGeom prst="rect">
            <a:avLst/>
          </a:prstGeom>
        </p:spPr>
      </p:pic>
    </p:spTree>
    <p:extLst>
      <p:ext uri="{BB962C8B-B14F-4D97-AF65-F5344CB8AC3E}">
        <p14:creationId xmlns:p14="http://schemas.microsoft.com/office/powerpoint/2010/main" val="65817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55FB0F2F-6BDA-4958-9027-5C50128D33AA}"/>
              </a:ext>
            </a:extLst>
          </p:cNvPr>
          <p:cNvSpPr>
            <a:spLocks noGrp="1"/>
          </p:cNvSpPr>
          <p:nvPr>
            <p:ph type="dt" sz="half" idx="10"/>
          </p:nvPr>
        </p:nvSpPr>
        <p:spPr>
          <a:xfrm>
            <a:off x="838200" y="6356350"/>
            <a:ext cx="2743200" cy="365125"/>
          </a:xfrm>
          <a:prstGeom prst="rect">
            <a:avLst/>
          </a:prstGeom>
        </p:spPr>
        <p:txBody>
          <a:bodyPr/>
          <a:lstStyle/>
          <a:p>
            <a:endParaRPr lang="en-US"/>
          </a:p>
        </p:txBody>
      </p:sp>
    </p:spTree>
    <p:extLst>
      <p:ext uri="{BB962C8B-B14F-4D97-AF65-F5344CB8AC3E}">
        <p14:creationId xmlns:p14="http://schemas.microsoft.com/office/powerpoint/2010/main" val="162490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5" name="Text Placeholder 4"/>
          <p:cNvSpPr>
            <a:spLocks noGrp="1"/>
          </p:cNvSpPr>
          <p:nvPr>
            <p:ph type="body" sz="quarter" idx="10"/>
          </p:nvPr>
        </p:nvSpPr>
        <p:spPr>
          <a:xfrm>
            <a:off x="609600" y="1600200"/>
            <a:ext cx="10972800" cy="3505200"/>
          </a:xfrm>
          <a:prstGeom prst="rect">
            <a:avLst/>
          </a:prstGeom>
        </p:spPr>
        <p:txBody>
          <a:bodyPr/>
          <a:lstStyle>
            <a:lvl1pPr marL="342900" marR="0" indent="-342900" algn="l" defTabSz="914400" rtl="0" eaLnBrk="1" fontAlgn="base" latinLnBrk="0" hangingPunct="1">
              <a:lnSpc>
                <a:spcPct val="100000"/>
              </a:lnSpc>
              <a:spcBef>
                <a:spcPct val="50000"/>
              </a:spcBef>
              <a:spcAft>
                <a:spcPct val="0"/>
              </a:spcAft>
              <a:buClr>
                <a:srgbClr val="216B99"/>
              </a:buClr>
              <a:buSzTx/>
              <a:buFontTx/>
              <a:buChar char="•"/>
              <a:tabLst/>
              <a:defRPr/>
            </a:lvl1pPr>
            <a:lvl2pPr marL="742950" marR="0" indent="-285750" algn="l" defTabSz="914400" rtl="0" eaLnBrk="1" fontAlgn="base" latinLnBrk="0" hangingPunct="1">
              <a:lnSpc>
                <a:spcPct val="100000"/>
              </a:lnSpc>
              <a:spcBef>
                <a:spcPct val="50000"/>
              </a:spcBef>
              <a:spcAft>
                <a:spcPct val="0"/>
              </a:spcAft>
              <a:buClr>
                <a:srgbClr val="216B99"/>
              </a:buClr>
              <a:buSzTx/>
              <a:buFontTx/>
              <a:buChar char="–"/>
              <a:tabLst/>
              <a:defRPr/>
            </a:lvl2pPr>
            <a:lvl3pPr marL="1143000" marR="0" indent="-228600" algn="l" defTabSz="914400" rtl="0" eaLnBrk="1" fontAlgn="base" latinLnBrk="0" hangingPunct="1">
              <a:lnSpc>
                <a:spcPct val="100000"/>
              </a:lnSpc>
              <a:spcBef>
                <a:spcPct val="50000"/>
              </a:spcBef>
              <a:spcAft>
                <a:spcPct val="0"/>
              </a:spcAft>
              <a:buClr>
                <a:srgbClr val="216B99"/>
              </a:buClr>
              <a:buSzTx/>
              <a:buFontTx/>
              <a:buChar char="•"/>
              <a:tabLst/>
              <a:defRPr/>
            </a:lvl3pPr>
            <a:lvl4pPr marL="1600200" marR="0" indent="-228600" algn="l" defTabSz="914400" rtl="0" eaLnBrk="1" fontAlgn="base" latinLnBrk="0" hangingPunct="1">
              <a:lnSpc>
                <a:spcPct val="100000"/>
              </a:lnSpc>
              <a:spcBef>
                <a:spcPct val="50000"/>
              </a:spcBef>
              <a:spcAft>
                <a:spcPct val="0"/>
              </a:spcAft>
              <a:buClr>
                <a:srgbClr val="216B99"/>
              </a:buClr>
              <a:buSzTx/>
              <a:buFontTx/>
              <a:buChar char="–"/>
              <a:tabLst/>
              <a:defRPr/>
            </a:lvl4pPr>
            <a:lvl5pPr marL="2057400" marR="0" indent="-228600" algn="l" defTabSz="914400" rtl="0" eaLnBrk="1" fontAlgn="base" latinLnBrk="0" hangingPunct="1">
              <a:lnSpc>
                <a:spcPct val="100000"/>
              </a:lnSpc>
              <a:spcBef>
                <a:spcPct val="50000"/>
              </a:spcBef>
              <a:spcAft>
                <a:spcPct val="0"/>
              </a:spcAft>
              <a:buClr>
                <a:srgbClr val="216B99"/>
              </a:buClr>
              <a:buSzTx/>
              <a:buFontTx/>
              <a:buChar char="•"/>
              <a:tabLst/>
              <a:defRPr sz="1900"/>
            </a:lvl5pPr>
            <a:lvl6pPr>
              <a:defRPr sz="2600"/>
            </a:lvl6pPr>
          </a:lstStyle>
          <a:p>
            <a:pPr marL="342900" marR="0" lvl="0" indent="-342900" algn="l" defTabSz="914400" rtl="0" eaLnBrk="1" fontAlgn="base" latinLnBrk="0" hangingPunct="1">
              <a:lnSpc>
                <a:spcPct val="100000"/>
              </a:lnSpc>
              <a:spcBef>
                <a:spcPct val="50000"/>
              </a:spcBef>
              <a:spcAft>
                <a:spcPct val="0"/>
              </a:spcAft>
              <a:buClr>
                <a:srgbClr val="216B99"/>
              </a:buClr>
              <a:buSzTx/>
              <a:buFontTx/>
              <a:buChar char="•"/>
              <a:tabLst/>
              <a:defRPr/>
            </a:pPr>
            <a:r>
              <a:rPr kumimoji="0" lang="en-US" sz="2300" b="0" i="0" u="none" strike="noStrike" kern="0" cap="none" spc="0" normalizeH="0" baseline="0" noProof="0">
                <a:ln>
                  <a:noFill/>
                </a:ln>
                <a:solidFill>
                  <a:schemeClr val="tx1"/>
                </a:solidFill>
                <a:effectLst/>
                <a:uLnTx/>
                <a:uFillTx/>
                <a:latin typeface="+mj-lt"/>
                <a:ea typeface="+mn-ea"/>
                <a:cs typeface="+mn-cs"/>
              </a:rPr>
              <a:t>Click to edit Master text styles</a:t>
            </a:r>
          </a:p>
          <a:p>
            <a:pPr marL="742950" marR="0" lvl="1" indent="-285750" algn="l" defTabSz="914400" rtl="0" eaLnBrk="1" fontAlgn="base" latinLnBrk="0" hangingPunct="1">
              <a:lnSpc>
                <a:spcPct val="100000"/>
              </a:lnSpc>
              <a:spcBef>
                <a:spcPct val="50000"/>
              </a:spcBef>
              <a:spcAft>
                <a:spcPct val="0"/>
              </a:spcAft>
              <a:buClr>
                <a:srgbClr val="216B99"/>
              </a:buClr>
              <a:buSzTx/>
              <a:buFontTx/>
              <a:buChar char="–"/>
              <a:tabLst/>
              <a:defRPr/>
            </a:pPr>
            <a:r>
              <a:rPr kumimoji="0" lang="en-US" sz="1900" b="0" i="0" u="none" strike="noStrike" kern="0" cap="none" spc="0" normalizeH="0" baseline="0" noProof="0">
                <a:ln>
                  <a:noFill/>
                </a:ln>
                <a:solidFill>
                  <a:schemeClr val="tx1"/>
                </a:solidFill>
                <a:effectLst/>
                <a:uLnTx/>
                <a:uFillTx/>
                <a:latin typeface="+mn-lt"/>
              </a:rPr>
              <a:t>Second level</a:t>
            </a:r>
          </a:p>
          <a:p>
            <a:pPr marL="1143000" marR="0" lvl="2" indent="-228600" algn="l" defTabSz="914400" rtl="0" eaLnBrk="1" fontAlgn="base" latinLnBrk="0" hangingPunct="1">
              <a:lnSpc>
                <a:spcPct val="100000"/>
              </a:lnSpc>
              <a:spcBef>
                <a:spcPct val="50000"/>
              </a:spcBef>
              <a:spcAft>
                <a:spcPct val="0"/>
              </a:spcAft>
              <a:buClr>
                <a:srgbClr val="216B99"/>
              </a:buClr>
              <a:buSzTx/>
              <a:buFontTx/>
              <a:buChar char="•"/>
              <a:tabLst/>
              <a:defRPr/>
            </a:pPr>
            <a:r>
              <a:rPr kumimoji="0" lang="en-US" sz="1900" b="0" i="0" u="none" strike="noStrike" kern="0" cap="none" spc="0" normalizeH="0" baseline="0" noProof="0">
                <a:ln>
                  <a:noFill/>
                </a:ln>
                <a:solidFill>
                  <a:schemeClr val="tx1"/>
                </a:solidFill>
                <a:effectLst/>
                <a:uLnTx/>
                <a:uFillTx/>
                <a:latin typeface="+mn-lt"/>
              </a:rPr>
              <a:t>Third level</a:t>
            </a:r>
          </a:p>
          <a:p>
            <a:pPr marL="1600200" marR="0" lvl="3" indent="-228600" algn="l" defTabSz="914400" rtl="0" eaLnBrk="1" fontAlgn="base" latinLnBrk="0" hangingPunct="1">
              <a:lnSpc>
                <a:spcPct val="100000"/>
              </a:lnSpc>
              <a:spcBef>
                <a:spcPct val="50000"/>
              </a:spcBef>
              <a:spcAft>
                <a:spcPct val="0"/>
              </a:spcAft>
              <a:buClr>
                <a:srgbClr val="216B99"/>
              </a:buClr>
              <a:buSzTx/>
              <a:buFontTx/>
              <a:buChar char="–"/>
              <a:tabLst/>
              <a:defRPr/>
            </a:pPr>
            <a:r>
              <a:rPr kumimoji="0" lang="en-US" sz="1900" b="0" i="0" u="none" strike="noStrike" kern="0" cap="none" spc="0" normalizeH="0" baseline="0" noProof="0">
                <a:ln>
                  <a:noFill/>
                </a:ln>
                <a:solidFill>
                  <a:schemeClr val="tx1"/>
                </a:solidFill>
                <a:effectLst/>
                <a:uLnTx/>
                <a:uFillTx/>
                <a:latin typeface="+mn-lt"/>
              </a:rPr>
              <a:t>Fourth level</a:t>
            </a:r>
          </a:p>
          <a:p>
            <a:pPr marL="2057400" marR="0" lvl="4" indent="-228600" algn="l" defTabSz="914400" rtl="0" eaLnBrk="1" fontAlgn="base" latinLnBrk="0" hangingPunct="1">
              <a:lnSpc>
                <a:spcPct val="100000"/>
              </a:lnSpc>
              <a:spcBef>
                <a:spcPct val="50000"/>
              </a:spcBef>
              <a:spcAft>
                <a:spcPct val="0"/>
              </a:spcAft>
              <a:buClr>
                <a:srgbClr val="216B99"/>
              </a:buClr>
              <a:buSzTx/>
              <a:buFontTx/>
              <a:buChar char="•"/>
              <a:tabLst/>
              <a:defRPr/>
            </a:pPr>
            <a:r>
              <a:rPr kumimoji="0" lang="en-US" sz="1900" b="0" i="0" u="none" strike="noStrike" kern="0" cap="none" spc="0" normalizeH="0" baseline="0" noProof="0">
                <a:ln>
                  <a:noFill/>
                </a:ln>
                <a:solidFill>
                  <a:schemeClr val="tx1"/>
                </a:solidFill>
                <a:effectLst/>
                <a:uLnTx/>
                <a:uFillTx/>
                <a:latin typeface="+mn-lt"/>
              </a:rPr>
              <a:t>Fifth level</a:t>
            </a:r>
          </a:p>
          <a:p>
            <a:pPr marL="2057400" marR="0" lvl="4" indent="-228600" algn="l" defTabSz="914400" rtl="0" eaLnBrk="1" fontAlgn="base" latinLnBrk="0" hangingPunct="1">
              <a:lnSpc>
                <a:spcPct val="100000"/>
              </a:lnSpc>
              <a:spcBef>
                <a:spcPct val="50000"/>
              </a:spcBef>
              <a:spcAft>
                <a:spcPct val="0"/>
              </a:spcAft>
              <a:buClr>
                <a:srgbClr val="216B99"/>
              </a:buClr>
              <a:buSzTx/>
              <a:buFontTx/>
              <a:buChar char="•"/>
              <a:tabLst/>
              <a:defRPr/>
            </a:pPr>
            <a:endParaRPr kumimoji="0" lang="en-US" sz="1900" b="0" i="0" u="none" strike="noStrike" kern="0" cap="none" spc="0" normalizeH="0" baseline="0" noProof="0">
              <a:ln>
                <a:noFill/>
              </a:ln>
              <a:solidFill>
                <a:schemeClr val="tx1"/>
              </a:solidFill>
              <a:effectLst/>
              <a:uLnTx/>
              <a:uFillTx/>
              <a:latin typeface="+mn-lt"/>
            </a:endParaRPr>
          </a:p>
          <a:p>
            <a:pPr marL="2057400" marR="0" lvl="4" indent="-228600" algn="l" defTabSz="914400" rtl="0" eaLnBrk="1" fontAlgn="base" latinLnBrk="0" hangingPunct="1">
              <a:lnSpc>
                <a:spcPct val="100000"/>
              </a:lnSpc>
              <a:spcBef>
                <a:spcPct val="50000"/>
              </a:spcBef>
              <a:spcAft>
                <a:spcPct val="0"/>
              </a:spcAft>
              <a:buClr>
                <a:srgbClr val="216B99"/>
              </a:buClr>
              <a:buSzTx/>
              <a:buFontTx/>
              <a:buChar char="•"/>
              <a:tabLst/>
              <a:defRPr/>
            </a:pPr>
            <a:endParaRPr kumimoji="0" lang="en-GB" sz="1900" b="0" i="0" u="none" strike="noStrike" kern="0" cap="none" spc="0" normalizeH="0" baseline="0" noProof="0">
              <a:ln>
                <a:noFill/>
              </a:ln>
              <a:solidFill>
                <a:schemeClr val="tx1"/>
              </a:solidFill>
              <a:effectLst/>
              <a:uLnTx/>
              <a:uFillTx/>
              <a:latin typeface="+mn-lt"/>
            </a:endParaRPr>
          </a:p>
        </p:txBody>
      </p:sp>
      <p:sp>
        <p:nvSpPr>
          <p:cNvPr id="6" name="Rectangle 6"/>
          <p:cNvSpPr txBox="1">
            <a:spLocks noChangeArrowheads="1"/>
          </p:cNvSpPr>
          <p:nvPr userDrawn="1"/>
        </p:nvSpPr>
        <p:spPr bwMode="auto">
          <a:xfrm>
            <a:off x="4165600" y="6361771"/>
            <a:ext cx="3149600" cy="269908"/>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defPPr>
              <a:defRPr lang="en-US"/>
            </a:defPPr>
            <a:lvl1pPr marL="0" algn="ctr" defTabSz="914400" rtl="0" eaLnBrk="0" latinLnBrk="0" hangingPunct="0">
              <a:defRPr sz="800" kern="1200">
                <a:solidFill>
                  <a:srgbClr val="808080"/>
                </a:solidFill>
                <a:latin typeface="+mj-lt"/>
                <a:ea typeface="ＭＳ Ｐゴシック" pitchFamily="1"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5C665FA5-5701-42E5-BF65-DDBC5EED8E61}" type="slidenum">
              <a:rPr lang="en-US" sz="800" smtClean="0"/>
              <a:pPr fontAlgn="base">
                <a:spcBef>
                  <a:spcPct val="0"/>
                </a:spcBef>
                <a:spcAft>
                  <a:spcPct val="0"/>
                </a:spcAft>
                <a:defRPr/>
              </a:pPr>
              <a:t>‹#›</a:t>
            </a:fld>
            <a:endParaRPr lang="en-US" sz="800"/>
          </a:p>
          <a:p>
            <a:pPr fontAlgn="base">
              <a:spcBef>
                <a:spcPct val="0"/>
              </a:spcBef>
              <a:spcAft>
                <a:spcPct val="0"/>
              </a:spcAft>
              <a:defRPr/>
            </a:pPr>
            <a:r>
              <a:rPr lang="en-US" sz="1000"/>
              <a:t>ISO-NE Public</a:t>
            </a:r>
          </a:p>
        </p:txBody>
      </p:sp>
    </p:spTree>
    <p:extLst>
      <p:ext uri="{BB962C8B-B14F-4D97-AF65-F5344CB8AC3E}">
        <p14:creationId xmlns:p14="http://schemas.microsoft.com/office/powerpoint/2010/main" val="1590925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C75A2C-8785-4D4F-B57A-999CDFC03006}"/>
              </a:ext>
            </a:extLst>
          </p:cNvPr>
          <p:cNvSpPr>
            <a:spLocks noGrp="1"/>
          </p:cNvSpPr>
          <p:nvPr>
            <p:ph type="title"/>
          </p:nvPr>
        </p:nvSpPr>
        <p:spPr>
          <a:xfrm>
            <a:off x="838200" y="365125"/>
            <a:ext cx="10515600" cy="10448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DB1FE0-782C-45BF-86A1-42F05502BACE}"/>
              </a:ext>
            </a:extLst>
          </p:cNvPr>
          <p:cNvSpPr>
            <a:spLocks noGrp="1"/>
          </p:cNvSpPr>
          <p:nvPr>
            <p:ph type="body" idx="1"/>
          </p:nvPr>
        </p:nvSpPr>
        <p:spPr>
          <a:xfrm>
            <a:off x="838200" y="1595886"/>
            <a:ext cx="10515600" cy="41654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2">
            <a:extLst>
              <a:ext uri="{FF2B5EF4-FFF2-40B4-BE49-F238E27FC236}">
                <a16:creationId xmlns:a16="http://schemas.microsoft.com/office/drawing/2014/main" id="{A95E9432-AA5B-4836-A556-37EAE36BD3F1}"/>
              </a:ext>
            </a:extLst>
          </p:cNvPr>
          <p:cNvSpPr txBox="1">
            <a:spLocks/>
          </p:cNvSpPr>
          <p:nvPr userDrawn="1"/>
        </p:nvSpPr>
        <p:spPr>
          <a:xfrm>
            <a:off x="4882356" y="6376432"/>
            <a:ext cx="2427288" cy="39165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fld id="{5638C516-5C24-4BE3-AA27-1DA2F47B80BE}" type="slidenum">
              <a:rPr lang="en-US" sz="1400" smtClean="0"/>
              <a:pPr algn="ctr"/>
              <a:t>‹#›</a:t>
            </a:fld>
            <a:endParaRPr lang="en-US" sz="1400"/>
          </a:p>
        </p:txBody>
      </p:sp>
    </p:spTree>
    <p:extLst>
      <p:ext uri="{BB962C8B-B14F-4D97-AF65-F5344CB8AC3E}">
        <p14:creationId xmlns:p14="http://schemas.microsoft.com/office/powerpoint/2010/main" val="4116283865"/>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6" r:id="rId3"/>
  </p:sldLayoutIdLst>
  <p:hf hdr="0" ftr="0" dt="0"/>
  <p:txStyles>
    <p:title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4.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274A47-3406-4960-8732-403A3AEFE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355" y="265892"/>
            <a:ext cx="3908737" cy="867357"/>
          </a:xfrm>
          <a:prstGeom prst="rect">
            <a:avLst/>
          </a:prstGeom>
        </p:spPr>
      </p:pic>
      <p:sp>
        <p:nvSpPr>
          <p:cNvPr id="14" name="Rectangle 13">
            <a:extLst>
              <a:ext uri="{FF2B5EF4-FFF2-40B4-BE49-F238E27FC236}">
                <a16:creationId xmlns:a16="http://schemas.microsoft.com/office/drawing/2014/main" id="{D3A9CF49-DE26-41C5-AC4C-FEE771200F15}"/>
              </a:ext>
            </a:extLst>
          </p:cNvPr>
          <p:cNvSpPr/>
          <p:nvPr/>
        </p:nvSpPr>
        <p:spPr>
          <a:xfrm>
            <a:off x="-1" y="5996426"/>
            <a:ext cx="12192000" cy="1620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BDAE584-86FE-4E8C-B0B7-332BB1028D2B}"/>
              </a:ext>
            </a:extLst>
          </p:cNvPr>
          <p:cNvSpPr/>
          <p:nvPr/>
        </p:nvSpPr>
        <p:spPr>
          <a:xfrm>
            <a:off x="0" y="6158429"/>
            <a:ext cx="12192000" cy="4627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65C36B8-832B-48C5-A041-EE557FF05434}"/>
              </a:ext>
            </a:extLst>
          </p:cNvPr>
          <p:cNvSpPr/>
          <p:nvPr/>
        </p:nvSpPr>
        <p:spPr>
          <a:xfrm>
            <a:off x="-1" y="6475797"/>
            <a:ext cx="12192000" cy="4627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5BF5C8F7-DE8F-4A2F-8C49-195B88A5FD77}"/>
              </a:ext>
            </a:extLst>
          </p:cNvPr>
          <p:cNvSpPr txBox="1">
            <a:spLocks/>
          </p:cNvSpPr>
          <p:nvPr/>
        </p:nvSpPr>
        <p:spPr>
          <a:xfrm>
            <a:off x="18041" y="1450617"/>
            <a:ext cx="12191999" cy="1309171"/>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Clr>
                <a:schemeClr val="accent2">
                  <a:lumMod val="50000"/>
                </a:schemeClr>
              </a:buClr>
              <a:buNone/>
              <a:defRPr/>
            </a:pPr>
            <a:r>
              <a:rPr lang="en-US" sz="2400" b="1" cap="small">
                <a:ea typeface="Cambria" panose="02040503050406030204" pitchFamily="18" charset="0"/>
              </a:rPr>
              <a:t>ISO-NE CONE and ORTP Analysis</a:t>
            </a:r>
          </a:p>
          <a:p>
            <a:pPr marL="0" indent="0" algn="ctr">
              <a:spcBef>
                <a:spcPts val="600"/>
              </a:spcBef>
              <a:spcAft>
                <a:spcPts val="600"/>
              </a:spcAft>
              <a:buClr>
                <a:schemeClr val="accent2">
                  <a:lumMod val="50000"/>
                </a:schemeClr>
              </a:buClr>
              <a:buNone/>
              <a:defRPr/>
            </a:pPr>
            <a:r>
              <a:rPr lang="en-US" sz="2000" cap="small">
                <a:ea typeface="Cambria" panose="02040503050406030204" pitchFamily="18" charset="0"/>
              </a:rPr>
              <a:t>July 14, 2020</a:t>
            </a:r>
          </a:p>
          <a:p>
            <a:pPr marL="0" indent="0" algn="ctr">
              <a:spcBef>
                <a:spcPts val="600"/>
              </a:spcBef>
              <a:buClr>
                <a:schemeClr val="accent2">
                  <a:lumMod val="50000"/>
                </a:schemeClr>
              </a:buClr>
              <a:buNone/>
              <a:defRPr/>
            </a:pPr>
            <a:endParaRPr lang="en-US" sz="900" cap="small">
              <a:ea typeface="Cambria" panose="02040503050406030204" pitchFamily="18" charset="0"/>
            </a:endParaRPr>
          </a:p>
          <a:p>
            <a:pPr marL="0" indent="0" algn="ctr">
              <a:spcBef>
                <a:spcPts val="600"/>
              </a:spcBef>
              <a:spcAft>
                <a:spcPts val="600"/>
              </a:spcAft>
              <a:buClr>
                <a:schemeClr val="accent2">
                  <a:lumMod val="50000"/>
                </a:schemeClr>
              </a:buClr>
              <a:buNone/>
              <a:defRPr/>
            </a:pPr>
            <a:r>
              <a:rPr lang="en-US" sz="1800" cap="small">
                <a:ea typeface="Cambria" panose="02040503050406030204" pitchFamily="18" charset="0"/>
              </a:rPr>
              <a:t>Danielle Powers, Meredith Stone</a:t>
            </a:r>
          </a:p>
          <a:p>
            <a:pPr marL="0" indent="0" algn="ctr">
              <a:spcBef>
                <a:spcPts val="600"/>
              </a:spcBef>
              <a:spcAft>
                <a:spcPts val="600"/>
              </a:spcAft>
              <a:buClr>
                <a:schemeClr val="accent2">
                  <a:lumMod val="50000"/>
                </a:schemeClr>
              </a:buClr>
              <a:buNone/>
              <a:defRPr/>
            </a:pPr>
            <a:r>
              <a:rPr lang="en-US" sz="1800" cap="small">
                <a:ea typeface="Cambria" panose="02040503050406030204" pitchFamily="18" charset="0"/>
              </a:rPr>
              <a:t>Emma Nicholson, Keith Paul, Joe Farrell</a:t>
            </a:r>
          </a:p>
        </p:txBody>
      </p:sp>
      <p:pic>
        <p:nvPicPr>
          <p:cNvPr id="1026" name="Picture 2" descr="Onshore and Offshore Wind Farms: A Comparative Analysis">
            <a:extLst>
              <a:ext uri="{FF2B5EF4-FFF2-40B4-BE49-F238E27FC236}">
                <a16:creationId xmlns:a16="http://schemas.microsoft.com/office/drawing/2014/main" id="{C246E753-26CE-4D37-9666-BDBC6275AE7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560011" y="3747710"/>
            <a:ext cx="3862695" cy="19313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close up of a logo&#10;&#10;Description automatically generated">
            <a:extLst>
              <a:ext uri="{FF2B5EF4-FFF2-40B4-BE49-F238E27FC236}">
                <a16:creationId xmlns:a16="http://schemas.microsoft.com/office/drawing/2014/main" id="{78199423-A9D6-4B6D-AEB1-C1A54C60861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06972" y="343539"/>
            <a:ext cx="1484239" cy="1256694"/>
          </a:xfrm>
          <a:prstGeom prst="rect">
            <a:avLst/>
          </a:prstGeom>
        </p:spPr>
      </p:pic>
      <p:pic>
        <p:nvPicPr>
          <p:cNvPr id="3" name="Picture 2" descr="A ship in a body of water&#10;&#10;Description automatically generated">
            <a:extLst>
              <a:ext uri="{FF2B5EF4-FFF2-40B4-BE49-F238E27FC236}">
                <a16:creationId xmlns:a16="http://schemas.microsoft.com/office/drawing/2014/main" id="{E58AB298-9FBC-4938-9C32-8648033A5E0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356768" y="3747710"/>
            <a:ext cx="1345572" cy="1930179"/>
          </a:xfrm>
          <a:prstGeom prst="rect">
            <a:avLst/>
          </a:prstGeom>
        </p:spPr>
      </p:pic>
      <p:pic>
        <p:nvPicPr>
          <p:cNvPr id="5" name="Picture 4" descr="A bridge over a body of water&#10;&#10;Description automatically generated">
            <a:extLst>
              <a:ext uri="{FF2B5EF4-FFF2-40B4-BE49-F238E27FC236}">
                <a16:creationId xmlns:a16="http://schemas.microsoft.com/office/drawing/2014/main" id="{0FFBF116-1CD3-4EFF-9C0E-D2C5A90927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7339" y="3746541"/>
            <a:ext cx="2893405" cy="1931348"/>
          </a:xfrm>
          <a:prstGeom prst="rect">
            <a:avLst/>
          </a:prstGeom>
        </p:spPr>
      </p:pic>
      <p:pic>
        <p:nvPicPr>
          <p:cNvPr id="8" name="Picture 7" descr="A large body of water with a city in the background&#10;&#10;Description automatically generated">
            <a:extLst>
              <a:ext uri="{FF2B5EF4-FFF2-40B4-BE49-F238E27FC236}">
                <a16:creationId xmlns:a16="http://schemas.microsoft.com/office/drawing/2014/main" id="{BC9FAD6E-6E95-4703-8F5D-F5B999E4999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24368" y="3747710"/>
            <a:ext cx="2941093" cy="1930179"/>
          </a:xfrm>
          <a:prstGeom prst="rect">
            <a:avLst/>
          </a:prstGeom>
        </p:spPr>
      </p:pic>
      <p:pic>
        <p:nvPicPr>
          <p:cNvPr id="11" name="Picture 10" descr="A tree with a mountain in the background&#10;&#10;Description automatically generated">
            <a:extLst>
              <a:ext uri="{FF2B5EF4-FFF2-40B4-BE49-F238E27FC236}">
                <a16:creationId xmlns:a16="http://schemas.microsoft.com/office/drawing/2014/main" id="{360C8DD1-2991-4591-AD04-2D208FDF4C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62621" y="3746541"/>
            <a:ext cx="2888270" cy="1931348"/>
          </a:xfrm>
          <a:prstGeom prst="rect">
            <a:avLst/>
          </a:prstGeom>
        </p:spPr>
      </p:pic>
    </p:spTree>
    <p:extLst>
      <p:ext uri="{BB962C8B-B14F-4D97-AF65-F5344CB8AC3E}">
        <p14:creationId xmlns:p14="http://schemas.microsoft.com/office/powerpoint/2010/main" val="1273615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650829907"/>
              </p:ext>
            </p:extLst>
          </p:nvPr>
        </p:nvGraphicFramePr>
        <p:xfrm>
          <a:off x="1706574" y="1116036"/>
          <a:ext cx="8027963" cy="4525917"/>
        </p:xfrm>
        <a:graphic>
          <a:graphicData uri="http://schemas.openxmlformats.org/drawingml/2006/table">
            <a:tbl>
              <a:tblPr firstRow="1" bandRow="1">
                <a:tableStyleId>{5C22544A-7EE6-4342-B048-85BDC9FD1C3A}</a:tableStyleId>
              </a:tblPr>
              <a:tblGrid>
                <a:gridCol w="4211235">
                  <a:extLst>
                    <a:ext uri="{9D8B030D-6E8A-4147-A177-3AD203B41FA5}">
                      <a16:colId xmlns:a16="http://schemas.microsoft.com/office/drawing/2014/main" val="2272908115"/>
                    </a:ext>
                  </a:extLst>
                </a:gridCol>
                <a:gridCol w="1420837">
                  <a:extLst>
                    <a:ext uri="{9D8B030D-6E8A-4147-A177-3AD203B41FA5}">
                      <a16:colId xmlns:a16="http://schemas.microsoft.com/office/drawing/2014/main" val="1148388887"/>
                    </a:ext>
                  </a:extLst>
                </a:gridCol>
                <a:gridCol w="1402080">
                  <a:extLst>
                    <a:ext uri="{9D8B030D-6E8A-4147-A177-3AD203B41FA5}">
                      <a16:colId xmlns:a16="http://schemas.microsoft.com/office/drawing/2014/main" val="827023298"/>
                    </a:ext>
                  </a:extLst>
                </a:gridCol>
                <a:gridCol w="993811">
                  <a:extLst>
                    <a:ext uri="{9D8B030D-6E8A-4147-A177-3AD203B41FA5}">
                      <a16:colId xmlns:a16="http://schemas.microsoft.com/office/drawing/2014/main" val="3124329483"/>
                    </a:ext>
                  </a:extLst>
                </a:gridCol>
              </a:tblGrid>
              <a:tr h="1078188">
                <a:tc>
                  <a:txBody>
                    <a:bodyPr/>
                    <a:lstStyle/>
                    <a:p>
                      <a:r>
                        <a:rPr lang="en-US" sz="1400">
                          <a:latin typeface="Century Gothic" panose="020B0502020202020204" pitchFamily="34" charset="0"/>
                        </a:rPr>
                        <a:t>COST COMPONENT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400">
                          <a:latin typeface="Century Gothic" panose="020B0502020202020204" pitchFamily="34" charset="0"/>
                        </a:rPr>
                        <a:t>Current CONE Recalculation</a:t>
                      </a:r>
                    </a:p>
                    <a:p>
                      <a:pPr algn="ctr"/>
                      <a:r>
                        <a:rPr lang="en-US" sz="1400">
                          <a:latin typeface="Century Gothic" panose="020B0502020202020204" pitchFamily="34" charset="0"/>
                        </a:rPr>
                        <a:t>2019</a:t>
                      </a:r>
                      <a:r>
                        <a:rPr lang="en-US" sz="1400" baseline="0">
                          <a:latin typeface="Century Gothic" panose="020B0502020202020204" pitchFamily="34" charset="0"/>
                        </a:rPr>
                        <a:t>$</a:t>
                      </a:r>
                      <a:endParaRPr lang="en-US" sz="1400">
                        <a:latin typeface="Century Gothic" panose="020B0502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a:latin typeface="Century Gothic" panose="020B0502020202020204" pitchFamily="34" charset="0"/>
                        </a:rPr>
                        <a:t>2016 CONE Recalculation 2016$</a:t>
                      </a:r>
                    </a:p>
                  </a:txBody>
                  <a:tcPr>
                    <a:lnT w="12700" cap="flat" cmpd="sng" algn="ctr">
                      <a:solidFill>
                        <a:schemeClr val="tx1"/>
                      </a:solidFill>
                      <a:prstDash val="solid"/>
                      <a:round/>
                      <a:headEnd type="none" w="med" len="med"/>
                      <a:tailEnd type="none" w="med" len="med"/>
                    </a:lnT>
                  </a:tcPr>
                </a:tc>
                <a:tc>
                  <a:txBody>
                    <a:bodyPr/>
                    <a:lstStyle/>
                    <a:p>
                      <a:pPr algn="ctr"/>
                      <a:r>
                        <a:rPr lang="en-US" sz="1400">
                          <a:latin typeface="Century Gothic" panose="020B0502020202020204" pitchFamily="34" charset="0"/>
                        </a:rPr>
                        <a:t>% Change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243867">
                <a:tc>
                  <a:txBody>
                    <a:bodyPr/>
                    <a:lstStyle/>
                    <a:p>
                      <a:pPr marL="55563" indent="0"/>
                      <a:r>
                        <a:rPr lang="en-US" sz="1000" b="0" i="0" u="none" strike="noStrike" baseline="0">
                          <a:solidFill>
                            <a:srgbClr val="000000"/>
                          </a:solidFill>
                          <a:latin typeface="Century Gothic" panose="020B0502020202020204" pitchFamily="34" charset="0"/>
                        </a:rPr>
                        <a:t>TOTAL CIVIL/ STRUCTURAL/ARCHITECTURAL</a:t>
                      </a:r>
                      <a:endParaRPr lang="en-US" sz="1000" b="0" i="0" u="none" strike="noStrike">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a:t>
                      </a:r>
                      <a:r>
                        <a:rPr lang="en-US" sz="1000" b="0" i="0" u="none" strike="noStrike" kern="1200">
                          <a:solidFill>
                            <a:srgbClr val="000000"/>
                          </a:solidFill>
                          <a:effectLst/>
                          <a:latin typeface="Century Gothic" panose="020B0502020202020204" pitchFamily="34" charset="0"/>
                          <a:ea typeface="+mn-ea"/>
                          <a:cs typeface="+mn-cs"/>
                        </a:rPr>
                        <a:t>13,966,356 </a:t>
                      </a:r>
                    </a:p>
                  </a:txBody>
                  <a:tcPr marL="0" marR="0" marT="0" marB="0" anchor="ct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$11,696,000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21065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baseline="0">
                          <a:solidFill>
                            <a:srgbClr val="000000"/>
                          </a:solidFill>
                          <a:latin typeface="Century Gothic" panose="020B0502020202020204" pitchFamily="34" charset="0"/>
                          <a:ea typeface="+mn-ea"/>
                          <a:cs typeface="+mn-cs"/>
                        </a:rPr>
                        <a:t>TOTAL MECHANICAL  COSTS	</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$73,833,022 </a:t>
                      </a:r>
                    </a:p>
                  </a:txBody>
                  <a:tcPr marL="0" marR="0" marT="0" marB="0" anchor="ct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$78,377,000 </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73915037"/>
                  </a:ext>
                </a:extLst>
              </a:tr>
              <a:tr h="248240">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baseline="0">
                          <a:solidFill>
                            <a:srgbClr val="000000"/>
                          </a:solidFill>
                          <a:latin typeface="Century Gothic" panose="020B0502020202020204" pitchFamily="34" charset="0"/>
                          <a:ea typeface="+mn-ea"/>
                          <a:cs typeface="+mn-cs"/>
                        </a:rPr>
                        <a:t>TOTAL ELECTRICAL/ INSTRUMENTATION AND  CONTROLS COST</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$19,461,006 </a:t>
                      </a:r>
                    </a:p>
                  </a:txBody>
                  <a:tcPr marL="0" marR="0" marT="0" marB="0" anchor="ct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$19,132,000 </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6271784"/>
                  </a:ext>
                </a:extLst>
              </a:tr>
              <a:tr h="210659">
                <a:tc>
                  <a:txBody>
                    <a:bodyPr/>
                    <a:lstStyle/>
                    <a:p>
                      <a:pPr marL="55563"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TOTAL CONSTRUCTION MANAGEMENT </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$5,051,272 </a:t>
                      </a:r>
                    </a:p>
                  </a:txBody>
                  <a:tcPr marL="0" marR="0" marT="0" marB="0" anchor="ct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$3,392,000 </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6152478"/>
                  </a:ext>
                </a:extLst>
              </a:tr>
              <a:tr h="210659">
                <a:tc>
                  <a:txBody>
                    <a:bodyPr/>
                    <a:lstStyle/>
                    <a:p>
                      <a:pPr marL="55563"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TOTAL OTHER PROJECT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$8,125,000 </a:t>
                      </a:r>
                    </a:p>
                  </a:txBody>
                  <a:tcPr marL="0" marR="0" marT="0" marB="0" anchor="ct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$8,230,000 </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00726164"/>
                  </a:ext>
                </a:extLst>
              </a:tr>
              <a:tr h="214996">
                <a:tc>
                  <a:txBody>
                    <a:bodyPr/>
                    <a:lstStyle/>
                    <a:p>
                      <a:pPr marL="55563" lvl="0"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PROJECT CONTINGENCY</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$8,430,566 </a:t>
                      </a:r>
                    </a:p>
                  </a:txBody>
                  <a:tcPr marL="0" marR="0" marT="0" marB="0" anchor="ct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$11,719,000 </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8283528"/>
                  </a:ext>
                </a:extLst>
              </a:tr>
              <a:tr h="228332">
                <a:tc>
                  <a:txBody>
                    <a:bodyPr/>
                    <a:lstStyle/>
                    <a:p>
                      <a:pPr marL="55563" lvl="1"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EPC CONTRACTOR FEE</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$9,020,706 </a:t>
                      </a:r>
                    </a:p>
                  </a:txBody>
                  <a:tcPr marL="0" marR="0" marT="0" marB="0" anchor="ct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$8,807,000 </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78895536"/>
                  </a:ext>
                </a:extLst>
              </a:tr>
              <a:tr h="210659">
                <a:tc>
                  <a:txBody>
                    <a:bodyPr/>
                    <a:lstStyle/>
                    <a:p>
                      <a:pPr lvl="1" algn="l" fontAlgn="b"/>
                      <a:r>
                        <a:rPr lang="en-US" sz="1000" b="1" i="0" u="none" strike="noStrike" kern="1200">
                          <a:solidFill>
                            <a:schemeClr val="dk1"/>
                          </a:solidFill>
                          <a:effectLst/>
                          <a:latin typeface="Century Gothic" panose="020B0502020202020204" pitchFamily="34" charset="0"/>
                          <a:ea typeface="+mn-ea"/>
                          <a:cs typeface="+mn-cs"/>
                        </a:rPr>
                        <a:t>TOTAL EPC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1" i="0" u="none" strike="noStrike">
                          <a:solidFill>
                            <a:srgbClr val="000000"/>
                          </a:solidFill>
                          <a:effectLst/>
                          <a:latin typeface="Century Gothic" panose="020B0502020202020204" pitchFamily="34" charset="0"/>
                        </a:rPr>
                        <a:t>       $137,887,927 </a:t>
                      </a:r>
                    </a:p>
                  </a:txBody>
                  <a:tcPr marL="0" marR="0" marT="0" marB="0" anchor="ctr"/>
                </a:tc>
                <a:tc>
                  <a:txBody>
                    <a:bodyPr/>
                    <a:lstStyle/>
                    <a:p>
                      <a:pPr algn="r" rtl="0" fontAlgn="ctr"/>
                      <a:r>
                        <a:rPr lang="en-US" sz="1000" b="1" i="0" u="none" strike="noStrike" kern="1200">
                          <a:solidFill>
                            <a:srgbClr val="000000"/>
                          </a:solidFill>
                          <a:effectLst/>
                          <a:latin typeface="Century Gothic" panose="020B0502020202020204" pitchFamily="34" charset="0"/>
                          <a:ea typeface="+mn-ea"/>
                          <a:cs typeface="+mn-cs"/>
                        </a:rPr>
                        <a:t>$141,353,000 </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-2%</a:t>
                      </a: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4229318"/>
                  </a:ext>
                </a:extLst>
              </a:tr>
              <a:tr h="21065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Electrical Interconnection</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$7,000,000 </a:t>
                      </a:r>
                    </a:p>
                  </a:txBody>
                  <a:tcPr marL="0" marR="0" marT="0" marB="0" anchor="ct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$7,000,000 </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3807369"/>
                  </a:ext>
                </a:extLst>
              </a:tr>
              <a:tr h="21065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Electrical System Upgrade Costs/Substation Upgrades</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   </a:t>
                      </a:r>
                    </a:p>
                  </a:txBody>
                  <a:tcPr marL="0" marR="0" marT="0" marB="0" anchor="ct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$20,000,000 </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5733973"/>
                  </a:ext>
                </a:extLst>
              </a:tr>
              <a:tr h="217468">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Gas Interconnection</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$2,000,000 </a:t>
                      </a:r>
                    </a:p>
                  </a:txBody>
                  <a:tcPr marL="0" marR="0" marT="0" marB="0" anchor="ct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$2,000,000 </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085412"/>
                  </a:ext>
                </a:extLst>
              </a:tr>
              <a:tr h="21065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Fuel Inventories</a:t>
                      </a:r>
                      <a:endParaRPr lang="en-US" sz="1000" b="1" i="1"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          $4,450,000 </a:t>
                      </a:r>
                    </a:p>
                  </a:txBody>
                  <a:tcPr marL="0" marR="0" marT="0" marB="0" anchor="ct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$900,000 </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81828726"/>
                  </a:ext>
                </a:extLst>
              </a:tr>
              <a:tr h="21065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Financing Fees</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$5,515,517 </a:t>
                      </a:r>
                    </a:p>
                  </a:txBody>
                  <a:tcPr marL="0" marR="0" marT="0" marB="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000" b="0" i="0" u="none" strike="noStrike">
                          <a:solidFill>
                            <a:srgbClr val="000000"/>
                          </a:solidFill>
                          <a:effectLst/>
                          <a:latin typeface="Century Gothic" panose="020B0502020202020204" pitchFamily="34" charset="0"/>
                        </a:rPr>
                        <a:t>$--</a:t>
                      </a:r>
                      <a:r>
                        <a:rPr lang="en-US" sz="1000" b="0" i="0" u="none" strike="noStrike" baseline="30000">
                          <a:solidFill>
                            <a:srgbClr val="000000"/>
                          </a:solidFill>
                          <a:effectLst/>
                          <a:latin typeface="Century Gothic" panose="020B0502020202020204" pitchFamily="34" charset="0"/>
                        </a:rPr>
                        <a:t>1</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6862301"/>
                  </a:ext>
                </a:extLst>
              </a:tr>
              <a:tr h="188236">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Working Capital</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$1,378,879 </a:t>
                      </a:r>
                    </a:p>
                  </a:txBody>
                  <a:tcPr marL="0" marR="0" marT="0" marB="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000" b="0" i="0" u="none" strike="noStrike" kern="1200">
                          <a:solidFill>
                            <a:srgbClr val="000000"/>
                          </a:solidFill>
                          <a:effectLst/>
                          <a:latin typeface="Century Gothic" panose="020B0502020202020204" pitchFamily="34" charset="0"/>
                          <a:ea typeface="+mn-ea"/>
                          <a:cs typeface="+mn-cs"/>
                        </a:rPr>
                        <a:t>$1,400,000                         </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0305120"/>
                  </a:ext>
                </a:extLst>
              </a:tr>
              <a:tr h="210659">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a:solidFill>
                            <a:schemeClr val="dk1"/>
                          </a:solidFill>
                          <a:effectLst/>
                          <a:latin typeface="Century Gothic" panose="020B0502020202020204" pitchFamily="34" charset="0"/>
                          <a:ea typeface="+mn-ea"/>
                          <a:cs typeface="+mn-cs"/>
                        </a:rPr>
                        <a:t>TOTAL NON-EPC COSTS</a:t>
                      </a:r>
                      <a:endParaRPr lang="en-US" sz="1000" b="0" i="0" u="none" strike="noStrike" kern="120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1" i="0" u="none" strike="noStrike">
                          <a:solidFill>
                            <a:srgbClr val="000000"/>
                          </a:solidFill>
                          <a:effectLst/>
                          <a:latin typeface="Century Gothic" panose="020B0502020202020204" pitchFamily="34" charset="0"/>
                        </a:rPr>
                        <a:t>         $20,344,396 </a:t>
                      </a:r>
                    </a:p>
                  </a:txBody>
                  <a:tcPr marL="0" marR="0" marT="0" marB="0" anchor="ctr"/>
                </a:tc>
                <a:tc>
                  <a:txBody>
                    <a:bodyPr/>
                    <a:lstStyle/>
                    <a:p>
                      <a:pPr marL="0" algn="r" defTabSz="914400" rtl="0" eaLnBrk="1" fontAlgn="b" latinLnBrk="0" hangingPunct="1"/>
                      <a:r>
                        <a:rPr lang="en-US" sz="1000" b="1" i="0" u="none" strike="noStrike" kern="1200">
                          <a:solidFill>
                            <a:srgbClr val="000000"/>
                          </a:solidFill>
                          <a:effectLst/>
                          <a:latin typeface="Century Gothic" panose="020B0502020202020204" pitchFamily="34" charset="0"/>
                          <a:ea typeface="+mn-ea"/>
                          <a:cs typeface="+mn-cs"/>
                        </a:rPr>
                        <a:t>$31,300,000</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-35%</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28754827"/>
                  </a:ext>
                </a:extLst>
              </a:tr>
              <a:tr h="21065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cap="all" baseline="0">
                          <a:solidFill>
                            <a:srgbClr val="000000"/>
                          </a:solidFill>
                          <a:latin typeface="Century Gothic" panose="020B0502020202020204" pitchFamily="34" charset="0"/>
                          <a:ea typeface="+mn-ea"/>
                          <a:cs typeface="+mn-cs"/>
                        </a:rPr>
                        <a:t>TOTAL OVERNIGHT CAPITAL COSTS</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Century Gothic" panose="020B0502020202020204" pitchFamily="34" charset="0"/>
                        </a:rPr>
                        <a:t> </a:t>
                      </a:r>
                      <a:r>
                        <a:rPr lang="en-US" sz="1000" b="1" i="0" u="none" strike="noStrike" kern="1200">
                          <a:solidFill>
                            <a:srgbClr val="000000"/>
                          </a:solidFill>
                          <a:effectLst/>
                          <a:latin typeface="Century Gothic" panose="020B0502020202020204" pitchFamily="34" charset="0"/>
                          <a:ea typeface="+mn-ea"/>
                          <a:cs typeface="+mn-cs"/>
                        </a:rPr>
                        <a:t>$158,232,324 </a:t>
                      </a:r>
                    </a:p>
                  </a:txBody>
                  <a:tcPr marL="0" marR="0" marT="0" marB="0" anchor="ctr">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000" b="1" i="0" u="none" strike="noStrike" kern="1200">
                          <a:solidFill>
                            <a:srgbClr val="000000"/>
                          </a:solidFill>
                          <a:effectLst/>
                          <a:latin typeface="Century Gothic" panose="020B0502020202020204" pitchFamily="34" charset="0"/>
                          <a:ea typeface="+mn-ea"/>
                          <a:cs typeface="+mn-cs"/>
                        </a:rPr>
                        <a:t>  $172,653,000 </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910087"/>
                  </a:ext>
                </a:extLst>
              </a:tr>
            </a:tbl>
          </a:graphicData>
        </a:graphic>
      </p:graphicFrame>
      <p:sp>
        <p:nvSpPr>
          <p:cNvPr id="6" name="Title 2">
            <a:extLst>
              <a:ext uri="{FF2B5EF4-FFF2-40B4-BE49-F238E27FC236}">
                <a16:creationId xmlns:a16="http://schemas.microsoft.com/office/drawing/2014/main" id="{AD29F71A-D584-4071-87E6-C172D092A244}"/>
              </a:ext>
            </a:extLst>
          </p:cNvPr>
          <p:cNvSpPr txBox="1">
            <a:spLocks/>
          </p:cNvSpPr>
          <p:nvPr/>
        </p:nvSpPr>
        <p:spPr>
          <a:xfrm>
            <a:off x="462756" y="88964"/>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CONE Calculations:</a:t>
            </a:r>
            <a:br>
              <a:rPr lang="en-US" sz="1500"/>
            </a:br>
            <a:r>
              <a:rPr lang="en-US" sz="2400"/>
              <a:t>Simple Cycle Aeroderivative LM6000 – Capital Cost Comparison</a:t>
            </a:r>
            <a:endParaRPr lang="en-US"/>
          </a:p>
        </p:txBody>
      </p:sp>
      <p:sp>
        <p:nvSpPr>
          <p:cNvPr id="3" name="TextBox 2">
            <a:extLst>
              <a:ext uri="{FF2B5EF4-FFF2-40B4-BE49-F238E27FC236}">
                <a16:creationId xmlns:a16="http://schemas.microsoft.com/office/drawing/2014/main" id="{07A7E777-68A1-460F-AEF8-B9E50B1F5F5C}"/>
              </a:ext>
            </a:extLst>
          </p:cNvPr>
          <p:cNvSpPr txBox="1"/>
          <p:nvPr/>
        </p:nvSpPr>
        <p:spPr>
          <a:xfrm>
            <a:off x="2408794" y="5722225"/>
            <a:ext cx="4375462" cy="215444"/>
          </a:xfrm>
          <a:prstGeom prst="rect">
            <a:avLst/>
          </a:prstGeom>
          <a:noFill/>
        </p:spPr>
        <p:txBody>
          <a:bodyPr wrap="square" rtlCol="0">
            <a:spAutoFit/>
          </a:bodyPr>
          <a:lstStyle/>
          <a:p>
            <a:r>
              <a:rPr lang="en-US" sz="800" baseline="30000"/>
              <a:t>1 </a:t>
            </a:r>
            <a:r>
              <a:rPr lang="en-US" sz="800"/>
              <a:t>Financing Fee included in 2019 to reflect current financing structure</a:t>
            </a:r>
          </a:p>
        </p:txBody>
      </p:sp>
    </p:spTree>
    <p:extLst>
      <p:ext uri="{BB962C8B-B14F-4D97-AF65-F5344CB8AC3E}">
        <p14:creationId xmlns:p14="http://schemas.microsoft.com/office/powerpoint/2010/main" val="4215197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944BB7B-EC05-498D-B0C8-9122DA211692}"/>
              </a:ext>
            </a:extLst>
          </p:cNvPr>
          <p:cNvSpPr txBox="1">
            <a:spLocks/>
          </p:cNvSpPr>
          <p:nvPr/>
        </p:nvSpPr>
        <p:spPr>
          <a:xfrm>
            <a:off x="388271" y="247774"/>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CONE Calculations:</a:t>
            </a:r>
            <a:br>
              <a:rPr lang="en-US" sz="1500"/>
            </a:br>
            <a:r>
              <a:rPr lang="en-US" sz="2400"/>
              <a:t>Simple Cycle Aeroderivative LM6000 – Proposed O&amp;M Costs</a:t>
            </a:r>
            <a:endParaRPr lang="en-US"/>
          </a:p>
        </p:txBody>
      </p:sp>
      <p:graphicFrame>
        <p:nvGraphicFramePr>
          <p:cNvPr id="4" name="Table 3">
            <a:extLst>
              <a:ext uri="{FF2B5EF4-FFF2-40B4-BE49-F238E27FC236}">
                <a16:creationId xmlns:a16="http://schemas.microsoft.com/office/drawing/2014/main" id="{54CA03A5-84D5-489E-B277-87C53CBE1189}"/>
              </a:ext>
            </a:extLst>
          </p:cNvPr>
          <p:cNvGraphicFramePr>
            <a:graphicFrameLocks noGrp="1"/>
          </p:cNvGraphicFramePr>
          <p:nvPr>
            <p:extLst>
              <p:ext uri="{D42A27DB-BD31-4B8C-83A1-F6EECF244321}">
                <p14:modId xmlns:p14="http://schemas.microsoft.com/office/powerpoint/2010/main" val="1260987917"/>
              </p:ext>
            </p:extLst>
          </p:nvPr>
        </p:nvGraphicFramePr>
        <p:xfrm>
          <a:off x="2575754" y="1769806"/>
          <a:ext cx="6440426" cy="2465856"/>
        </p:xfrm>
        <a:graphic>
          <a:graphicData uri="http://schemas.openxmlformats.org/drawingml/2006/table">
            <a:tbl>
              <a:tblPr firstRow="1" bandRow="1">
                <a:tableStyleId>{5C22544A-7EE6-4342-B048-85BDC9FD1C3A}</a:tableStyleId>
              </a:tblPr>
              <a:tblGrid>
                <a:gridCol w="2698303">
                  <a:extLst>
                    <a:ext uri="{9D8B030D-6E8A-4147-A177-3AD203B41FA5}">
                      <a16:colId xmlns:a16="http://schemas.microsoft.com/office/drawing/2014/main" val="2272908115"/>
                    </a:ext>
                  </a:extLst>
                </a:gridCol>
                <a:gridCol w="1820036">
                  <a:extLst>
                    <a:ext uri="{9D8B030D-6E8A-4147-A177-3AD203B41FA5}">
                      <a16:colId xmlns:a16="http://schemas.microsoft.com/office/drawing/2014/main" val="1148388887"/>
                    </a:ext>
                  </a:extLst>
                </a:gridCol>
                <a:gridCol w="1922087">
                  <a:extLst>
                    <a:ext uri="{9D8B030D-6E8A-4147-A177-3AD203B41FA5}">
                      <a16:colId xmlns:a16="http://schemas.microsoft.com/office/drawing/2014/main" val="3725532650"/>
                    </a:ext>
                  </a:extLst>
                </a:gridCol>
              </a:tblGrid>
              <a:tr h="501250">
                <a:tc>
                  <a:txBody>
                    <a:bodyPr/>
                    <a:lstStyle/>
                    <a:p>
                      <a:r>
                        <a:rPr lang="en-US" sz="1500">
                          <a:latin typeface="Century Gothic" panose="020B0502020202020204" pitchFamily="34" charset="0"/>
                        </a:rPr>
                        <a:t>Fixed O&amp;M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500">
                          <a:latin typeface="Century Gothic" panose="020B0502020202020204" pitchFamily="34" charset="0"/>
                        </a:rPr>
                        <a:t>Proposed Values </a:t>
                      </a:r>
                    </a:p>
                  </a:txBody>
                  <a:tcPr anchor="ctr">
                    <a:lnT w="12700" cap="flat" cmpd="sng" algn="ctr">
                      <a:solidFill>
                        <a:schemeClr val="tx1"/>
                      </a:solidFill>
                      <a:prstDash val="solid"/>
                      <a:round/>
                      <a:headEnd type="none" w="med" len="med"/>
                      <a:tailEnd type="none" w="med" len="med"/>
                    </a:lnT>
                  </a:tcPr>
                </a:tc>
                <a:tc>
                  <a:txBody>
                    <a:bodyPr/>
                    <a:lstStyle/>
                    <a:p>
                      <a:pPr algn="ctr"/>
                      <a:r>
                        <a:rPr lang="en-US" sz="1500">
                          <a:latin typeface="Century Gothic" panose="020B0502020202020204" pitchFamily="34" charset="0"/>
                        </a:rPr>
                        <a:t>2025$/</a:t>
                      </a:r>
                    </a:p>
                    <a:p>
                      <a:pPr algn="ctr"/>
                      <a:r>
                        <a:rPr lang="en-US" sz="1500">
                          <a:latin typeface="Century Gothic" panose="020B0502020202020204" pitchFamily="34" charset="0"/>
                        </a:rPr>
                        <a:t>kW-</a:t>
                      </a:r>
                      <a:r>
                        <a:rPr lang="en-US" sz="1500" err="1">
                          <a:latin typeface="Century Gothic" panose="020B0502020202020204" pitchFamily="34" charset="0"/>
                        </a:rPr>
                        <a:t>mo</a:t>
                      </a:r>
                      <a:endParaRPr lang="en-US" sz="150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584392">
                <a:tc>
                  <a:txBody>
                    <a:bodyPr/>
                    <a:lstStyle/>
                    <a:p>
                      <a:r>
                        <a:rPr lang="en-US" sz="1400">
                          <a:latin typeface="Century Gothic" panose="020B0502020202020204" pitchFamily="34" charset="0"/>
                        </a:rPr>
                        <a:t>O&amp;M (LTSA plus ongoing O&amp;M)</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$97.89/kW-yr</a:t>
                      </a:r>
                    </a:p>
                  </a:txBody>
                  <a:tcPr anchor="ctr"/>
                </a:tc>
                <a:tc>
                  <a:txBody>
                    <a:bodyPr/>
                    <a:lstStyle/>
                    <a:p>
                      <a:pPr algn="ctr"/>
                      <a:r>
                        <a:rPr lang="en-US" sz="1400">
                          <a:solidFill>
                            <a:schemeClr val="tx1"/>
                          </a:solidFill>
                          <a:latin typeface="Century Gothic" panose="020B0502020202020204" pitchFamily="34" charset="0"/>
                        </a:rPr>
                        <a:t>$8.16</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374216">
                <a:tc>
                  <a:txBody>
                    <a:bodyPr/>
                    <a:lstStyle/>
                    <a:p>
                      <a:r>
                        <a:rPr lang="en-US" sz="1400">
                          <a:latin typeface="Century Gothic" panose="020B0502020202020204" pitchFamily="34" charset="0"/>
                        </a:rPr>
                        <a:t>Site Leasing</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$25,000/acre/yr</a:t>
                      </a:r>
                    </a:p>
                  </a:txBody>
                  <a:tcPr anchor="ctr"/>
                </a:tc>
                <a:tc>
                  <a:txBody>
                    <a:bodyPr/>
                    <a:lstStyle/>
                    <a:p>
                      <a:pPr algn="ctr"/>
                      <a:r>
                        <a:rPr lang="en-US" sz="1400">
                          <a:solidFill>
                            <a:schemeClr val="tx1"/>
                          </a:solidFill>
                          <a:latin typeface="Century Gothic" panose="020B0502020202020204" pitchFamily="34" charset="0"/>
                        </a:rPr>
                        <a:t>$0.10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5733973"/>
                  </a:ext>
                </a:extLst>
              </a:tr>
              <a:tr h="374216">
                <a:tc>
                  <a:txBody>
                    <a:bodyPr/>
                    <a:lstStyle/>
                    <a:p>
                      <a:r>
                        <a:rPr lang="en-US" sz="1400">
                          <a:latin typeface="Century Gothic" panose="020B0502020202020204" pitchFamily="34" charset="0"/>
                        </a:rPr>
                        <a:t>Property Taxes</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2.9%</a:t>
                      </a:r>
                    </a:p>
                  </a:txBody>
                  <a:tcPr anchor="ctr"/>
                </a:tc>
                <a:tc>
                  <a:txBody>
                    <a:bodyPr/>
                    <a:lstStyle/>
                    <a:p>
                      <a:pPr algn="ctr"/>
                      <a:r>
                        <a:rPr lang="en-US" sz="1400">
                          <a:solidFill>
                            <a:schemeClr val="tx1"/>
                          </a:solidFill>
                          <a:latin typeface="Century Gothic" panose="020B0502020202020204" pitchFamily="34" charset="0"/>
                        </a:rPr>
                        <a:t>$0.81</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085412"/>
                  </a:ext>
                </a:extLst>
              </a:tr>
              <a:tr h="584392">
                <a:tc>
                  <a:txBody>
                    <a:bodyPr/>
                    <a:lstStyle/>
                    <a:p>
                      <a:r>
                        <a:rPr lang="en-US" sz="1400">
                          <a:latin typeface="Century Gothic" panose="020B0502020202020204" pitchFamily="34" charset="0"/>
                        </a:rPr>
                        <a:t>Insurance</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400">
                          <a:latin typeface="Century Gothic" panose="020B0502020202020204" pitchFamily="34" charset="0"/>
                        </a:rPr>
                        <a:t>0.6% of</a:t>
                      </a:r>
                      <a:r>
                        <a:rPr lang="en-US" sz="1400" baseline="0">
                          <a:latin typeface="Century Gothic" panose="020B0502020202020204" pitchFamily="34" charset="0"/>
                        </a:rPr>
                        <a:t> installed costs</a:t>
                      </a:r>
                      <a:endParaRPr lang="en-US" sz="1400">
                        <a:latin typeface="Century Gothic" panose="020B0502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a:latin typeface="Century Gothic" panose="020B0502020202020204" pitchFamily="34" charset="0"/>
                        </a:rPr>
                        <a:t>$0.85</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828726"/>
                  </a:ext>
                </a:extLst>
              </a:tr>
            </a:tbl>
          </a:graphicData>
        </a:graphic>
      </p:graphicFrame>
    </p:spTree>
    <p:extLst>
      <p:ext uri="{BB962C8B-B14F-4D97-AF65-F5344CB8AC3E}">
        <p14:creationId xmlns:p14="http://schemas.microsoft.com/office/powerpoint/2010/main" val="2922970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0088E512-67EC-40F8-8D81-46809F692D64}"/>
              </a:ext>
            </a:extLst>
          </p:cNvPr>
          <p:cNvSpPr txBox="1">
            <a:spLocks/>
          </p:cNvSpPr>
          <p:nvPr/>
        </p:nvSpPr>
        <p:spPr>
          <a:xfrm>
            <a:off x="462756" y="88964"/>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CONE Calculations:</a:t>
            </a:r>
            <a:br>
              <a:rPr lang="en-US" sz="1500"/>
            </a:br>
            <a:r>
              <a:rPr lang="en-US" sz="2400"/>
              <a:t>Simple Cycle Aeroderivative LM6000 – O&amp;M Cost Comparison</a:t>
            </a:r>
            <a:endParaRPr lang="en-US"/>
          </a:p>
        </p:txBody>
      </p:sp>
      <p:graphicFrame>
        <p:nvGraphicFramePr>
          <p:cNvPr id="4" name="Table 3">
            <a:extLst>
              <a:ext uri="{FF2B5EF4-FFF2-40B4-BE49-F238E27FC236}">
                <a16:creationId xmlns:a16="http://schemas.microsoft.com/office/drawing/2014/main" id="{C462EC77-4068-44B0-8DD9-EE33B5D89532}"/>
              </a:ext>
            </a:extLst>
          </p:cNvPr>
          <p:cNvGraphicFramePr>
            <a:graphicFrameLocks noGrp="1"/>
          </p:cNvGraphicFramePr>
          <p:nvPr>
            <p:extLst>
              <p:ext uri="{D42A27DB-BD31-4B8C-83A1-F6EECF244321}">
                <p14:modId xmlns:p14="http://schemas.microsoft.com/office/powerpoint/2010/main" val="3829068508"/>
              </p:ext>
            </p:extLst>
          </p:nvPr>
        </p:nvGraphicFramePr>
        <p:xfrm>
          <a:off x="2351026" y="1730478"/>
          <a:ext cx="6822471" cy="2582189"/>
        </p:xfrm>
        <a:graphic>
          <a:graphicData uri="http://schemas.openxmlformats.org/drawingml/2006/table">
            <a:tbl>
              <a:tblPr firstRow="1" bandRow="1">
                <a:tableStyleId>{5C22544A-7EE6-4342-B048-85BDC9FD1C3A}</a:tableStyleId>
              </a:tblPr>
              <a:tblGrid>
                <a:gridCol w="2357972">
                  <a:extLst>
                    <a:ext uri="{9D8B030D-6E8A-4147-A177-3AD203B41FA5}">
                      <a16:colId xmlns:a16="http://schemas.microsoft.com/office/drawing/2014/main" val="2272908115"/>
                    </a:ext>
                  </a:extLst>
                </a:gridCol>
                <a:gridCol w="1716873">
                  <a:extLst>
                    <a:ext uri="{9D8B030D-6E8A-4147-A177-3AD203B41FA5}">
                      <a16:colId xmlns:a16="http://schemas.microsoft.com/office/drawing/2014/main" val="3725532650"/>
                    </a:ext>
                  </a:extLst>
                </a:gridCol>
                <a:gridCol w="1766563">
                  <a:extLst>
                    <a:ext uri="{9D8B030D-6E8A-4147-A177-3AD203B41FA5}">
                      <a16:colId xmlns:a16="http://schemas.microsoft.com/office/drawing/2014/main" val="2500433270"/>
                    </a:ext>
                  </a:extLst>
                </a:gridCol>
                <a:gridCol w="981063">
                  <a:extLst>
                    <a:ext uri="{9D8B030D-6E8A-4147-A177-3AD203B41FA5}">
                      <a16:colId xmlns:a16="http://schemas.microsoft.com/office/drawing/2014/main" val="4015833109"/>
                    </a:ext>
                  </a:extLst>
                </a:gridCol>
              </a:tblGrid>
              <a:tr h="943265">
                <a:tc>
                  <a:txBody>
                    <a:bodyPr/>
                    <a:lstStyle/>
                    <a:p>
                      <a:r>
                        <a:rPr lang="en-US" sz="1500">
                          <a:latin typeface="Century Gothic" panose="020B0502020202020204" pitchFamily="34" charset="0"/>
                        </a:rPr>
                        <a:t>Fixed O&amp;M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500">
                          <a:latin typeface="Century Gothic" panose="020B0502020202020204" pitchFamily="34" charset="0"/>
                        </a:rPr>
                        <a:t>Current CONE Recalculation</a:t>
                      </a:r>
                    </a:p>
                    <a:p>
                      <a:pPr algn="ctr"/>
                      <a:r>
                        <a:rPr lang="en-US" sz="1500">
                          <a:latin typeface="Century Gothic" panose="020B0502020202020204" pitchFamily="34" charset="0"/>
                        </a:rPr>
                        <a:t>2025$/</a:t>
                      </a:r>
                    </a:p>
                    <a:p>
                      <a:pPr algn="ctr"/>
                      <a:r>
                        <a:rPr lang="en-US" sz="1500">
                          <a:latin typeface="Century Gothic" panose="020B0502020202020204" pitchFamily="34" charset="0"/>
                        </a:rPr>
                        <a:t>kW-</a:t>
                      </a:r>
                      <a:r>
                        <a:rPr lang="en-US" sz="1500" err="1">
                          <a:latin typeface="Century Gothic" panose="020B0502020202020204" pitchFamily="34" charset="0"/>
                        </a:rPr>
                        <a:t>mo</a:t>
                      </a:r>
                      <a:endParaRPr lang="en-US" sz="1500">
                        <a:latin typeface="Century Gothic" panose="020B0502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latin typeface="Century Gothic" panose="020B0502020202020204" pitchFamily="34" charset="0"/>
                        </a:rPr>
                        <a:t>2016 CONE Recalculation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latin typeface="Century Gothic" panose="020B0502020202020204" pitchFamily="34" charset="0"/>
                        </a:rPr>
                        <a:t>2021$/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latin typeface="Century Gothic" panose="020B0502020202020204" pitchFamily="34" charset="0"/>
                        </a:rPr>
                        <a:t>kW-</a:t>
                      </a:r>
                      <a:r>
                        <a:rPr lang="en-US" sz="1500" err="1">
                          <a:latin typeface="Century Gothic" panose="020B0502020202020204" pitchFamily="34" charset="0"/>
                        </a:rPr>
                        <a:t>mo</a:t>
                      </a:r>
                      <a:endParaRPr lang="en-US" sz="1500">
                        <a:latin typeface="Century Gothic" panose="020B0502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latin typeface="Century Gothic" panose="020B0502020202020204" pitchFamily="34" charset="0"/>
                        </a:rPr>
                        <a:t>% Change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533151">
                <a:tc>
                  <a:txBody>
                    <a:bodyPr/>
                    <a:lstStyle/>
                    <a:p>
                      <a:r>
                        <a:rPr lang="en-US" sz="1200">
                          <a:latin typeface="Century Gothic" panose="020B0502020202020204" pitchFamily="34" charset="0"/>
                        </a:rPr>
                        <a:t>O&amp;M (LTSA plus ongoing O&amp;M)</a:t>
                      </a:r>
                    </a:p>
                  </a:txBody>
                  <a:tcPr anchor="ctr">
                    <a:lnL w="12700" cap="flat" cmpd="sng" algn="ctr">
                      <a:solidFill>
                        <a:schemeClr val="tx1"/>
                      </a:solidFill>
                      <a:prstDash val="solid"/>
                      <a:round/>
                      <a:headEnd type="none" w="med" len="med"/>
                      <a:tailEnd type="none" w="med" len="med"/>
                    </a:lnL>
                  </a:tcPr>
                </a:tc>
                <a:tc>
                  <a:txBody>
                    <a:bodyPr/>
                    <a:lstStyle/>
                    <a:p>
                      <a:pPr algn="ctr"/>
                      <a:r>
                        <a:rPr lang="en-US" sz="1200">
                          <a:solidFill>
                            <a:schemeClr val="tx1"/>
                          </a:solidFill>
                          <a:latin typeface="Century Gothic" panose="020B0502020202020204" pitchFamily="34" charset="0"/>
                        </a:rPr>
                        <a:t>$8.16</a:t>
                      </a:r>
                    </a:p>
                  </a:txBody>
                  <a:tcPr anchor="ctr"/>
                </a:tc>
                <a:tc>
                  <a:txBody>
                    <a:bodyPr/>
                    <a:lstStyle/>
                    <a:p>
                      <a:pPr algn="ctr"/>
                      <a:r>
                        <a:rPr lang="en-US" sz="1200">
                          <a:solidFill>
                            <a:schemeClr val="tx1"/>
                          </a:solidFill>
                          <a:latin typeface="Century Gothic" panose="020B0502020202020204" pitchFamily="34" charset="0"/>
                        </a:rPr>
                        <a:t>$7.04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entury Gothic" panose="020B0502020202020204" pitchFamily="34" charset="0"/>
                        </a:rPr>
                        <a:t>16%</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343609">
                <a:tc>
                  <a:txBody>
                    <a:bodyPr/>
                    <a:lstStyle/>
                    <a:p>
                      <a:r>
                        <a:rPr lang="en-US" sz="1200">
                          <a:latin typeface="Century Gothic" panose="020B0502020202020204" pitchFamily="34" charset="0"/>
                        </a:rPr>
                        <a:t>Site Leasing</a:t>
                      </a:r>
                    </a:p>
                  </a:txBody>
                  <a:tcPr anchor="ctr">
                    <a:lnL w="12700" cap="flat" cmpd="sng" algn="ctr">
                      <a:solidFill>
                        <a:schemeClr val="tx1"/>
                      </a:solidFill>
                      <a:prstDash val="solid"/>
                      <a:round/>
                      <a:headEnd type="none" w="med" len="med"/>
                      <a:tailEnd type="none" w="med" len="med"/>
                    </a:lnL>
                  </a:tcPr>
                </a:tc>
                <a:tc>
                  <a:txBody>
                    <a:bodyPr/>
                    <a:lstStyle/>
                    <a:p>
                      <a:pPr algn="ctr"/>
                      <a:r>
                        <a:rPr lang="en-US" sz="1200">
                          <a:solidFill>
                            <a:schemeClr val="tx1"/>
                          </a:solidFill>
                          <a:latin typeface="Century Gothic" panose="020B0502020202020204" pitchFamily="34" charset="0"/>
                        </a:rPr>
                        <a:t>$0.10</a:t>
                      </a:r>
                    </a:p>
                  </a:txBody>
                  <a:tcPr anchor="ctr"/>
                </a:tc>
                <a:tc>
                  <a:txBody>
                    <a:bodyPr/>
                    <a:lstStyle/>
                    <a:p>
                      <a:pPr algn="ctr"/>
                      <a:r>
                        <a:rPr lang="en-US" sz="1200">
                          <a:solidFill>
                            <a:schemeClr val="tx1"/>
                          </a:solidFill>
                          <a:latin typeface="Century Gothic" panose="020B0502020202020204" pitchFamily="34" charset="0"/>
                        </a:rPr>
                        <a:t>$0.18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entury Gothic" panose="020B0502020202020204" pitchFamily="34" charset="0"/>
                        </a:rPr>
                        <a:t>-44%</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5733973"/>
                  </a:ext>
                </a:extLst>
              </a:tr>
              <a:tr h="344208">
                <a:tc>
                  <a:txBody>
                    <a:bodyPr/>
                    <a:lstStyle/>
                    <a:p>
                      <a:r>
                        <a:rPr lang="en-US" sz="1200">
                          <a:latin typeface="Century Gothic" panose="020B0502020202020204" pitchFamily="34" charset="0"/>
                        </a:rPr>
                        <a:t>Property Taxes</a:t>
                      </a:r>
                    </a:p>
                  </a:txBody>
                  <a:tcPr anchor="ctr">
                    <a:lnL w="12700" cap="flat" cmpd="sng" algn="ctr">
                      <a:solidFill>
                        <a:schemeClr val="tx1"/>
                      </a:solidFill>
                      <a:prstDash val="solid"/>
                      <a:round/>
                      <a:headEnd type="none" w="med" len="med"/>
                      <a:tailEnd type="none" w="med" len="med"/>
                    </a:lnL>
                  </a:tcPr>
                </a:tc>
                <a:tc>
                  <a:txBody>
                    <a:bodyPr/>
                    <a:lstStyle/>
                    <a:p>
                      <a:pPr algn="ctr"/>
                      <a:r>
                        <a:rPr lang="en-US" sz="1200">
                          <a:solidFill>
                            <a:schemeClr val="tx1"/>
                          </a:solidFill>
                          <a:latin typeface="Century Gothic" panose="020B0502020202020204" pitchFamily="34" charset="0"/>
                        </a:rPr>
                        <a:t>$0.81</a:t>
                      </a:r>
                    </a:p>
                  </a:txBody>
                  <a:tcPr anchor="ctr"/>
                </a:tc>
                <a:tc>
                  <a:txBody>
                    <a:bodyPr/>
                    <a:lstStyle/>
                    <a:p>
                      <a:pPr algn="ctr"/>
                      <a:r>
                        <a:rPr lang="en-US" sz="1200">
                          <a:solidFill>
                            <a:schemeClr val="tx1"/>
                          </a:solidFill>
                          <a:latin typeface="Century Gothic" panose="020B0502020202020204" pitchFamily="34" charset="0"/>
                        </a:rPr>
                        <a:t>$2.70</a:t>
                      </a:r>
                    </a:p>
                  </a:txBody>
                  <a:tcPr anchor="ctr"/>
                </a:tc>
                <a:tc>
                  <a:txBody>
                    <a:bodyPr/>
                    <a:lstStyle/>
                    <a:p>
                      <a:pPr algn="ctr"/>
                      <a:r>
                        <a:rPr lang="en-US" sz="1200">
                          <a:solidFill>
                            <a:schemeClr val="tx1"/>
                          </a:solidFill>
                          <a:latin typeface="Century Gothic" panose="020B0502020202020204" pitchFamily="34" charset="0"/>
                        </a:rPr>
                        <a:t>-70%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085412"/>
                  </a:ext>
                </a:extLst>
              </a:tr>
              <a:tr h="355381">
                <a:tc>
                  <a:txBody>
                    <a:bodyPr/>
                    <a:lstStyle/>
                    <a:p>
                      <a:r>
                        <a:rPr lang="en-US" sz="1200">
                          <a:latin typeface="Century Gothic" panose="020B0502020202020204" pitchFamily="34" charset="0"/>
                        </a:rPr>
                        <a:t>Insurance</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200">
                          <a:latin typeface="Century Gothic" panose="020B0502020202020204" pitchFamily="34" charset="0"/>
                        </a:rPr>
                        <a:t>$0.85</a:t>
                      </a:r>
                    </a:p>
                  </a:txBody>
                  <a:tcPr anchor="ctr">
                    <a:lnB w="12700" cap="flat" cmpd="sng" algn="ctr">
                      <a:solidFill>
                        <a:schemeClr val="tx1"/>
                      </a:solidFill>
                      <a:prstDash val="solid"/>
                      <a:round/>
                      <a:headEnd type="none" w="med" len="med"/>
                      <a:tailEnd type="none" w="med" len="med"/>
                    </a:lnB>
                  </a:tcPr>
                </a:tc>
                <a:tc>
                  <a:txBody>
                    <a:bodyPr/>
                    <a:lstStyle/>
                    <a:p>
                      <a:pPr algn="ctr"/>
                      <a:r>
                        <a:rPr lang="en-US" sz="1200">
                          <a:latin typeface="Century Gothic" panose="020B0502020202020204" pitchFamily="34" charset="0"/>
                        </a:rPr>
                        <a:t>$1.62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entury Gothic" panose="020B0502020202020204" pitchFamily="34" charset="0"/>
                        </a:rPr>
                        <a:t>-48%</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828726"/>
                  </a:ext>
                </a:extLst>
              </a:tr>
            </a:tbl>
          </a:graphicData>
        </a:graphic>
      </p:graphicFrame>
    </p:spTree>
    <p:extLst>
      <p:ext uri="{BB962C8B-B14F-4D97-AF65-F5344CB8AC3E}">
        <p14:creationId xmlns:p14="http://schemas.microsoft.com/office/powerpoint/2010/main" val="2848006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63002" y="5700541"/>
            <a:ext cx="5040312" cy="261610"/>
          </a:xfrm>
          <a:prstGeom prst="rect">
            <a:avLst/>
          </a:prstGeom>
          <a:noFill/>
        </p:spPr>
        <p:txBody>
          <a:bodyPr wrap="square" rtlCol="0">
            <a:spAutoFit/>
          </a:bodyPr>
          <a:lstStyle/>
          <a:p>
            <a:r>
              <a:rPr lang="en-US" sz="1100"/>
              <a:t>Source:  Data is based on Mott MacDonald confidential estimating database</a:t>
            </a:r>
          </a:p>
        </p:txBody>
      </p:sp>
      <p:sp>
        <p:nvSpPr>
          <p:cNvPr id="6" name="Title 2">
            <a:extLst>
              <a:ext uri="{FF2B5EF4-FFF2-40B4-BE49-F238E27FC236}">
                <a16:creationId xmlns:a16="http://schemas.microsoft.com/office/drawing/2014/main" id="{46D573F0-EFA2-438A-8CB8-2B5D888383C3}"/>
              </a:ext>
            </a:extLst>
          </p:cNvPr>
          <p:cNvSpPr txBox="1">
            <a:spLocks/>
          </p:cNvSpPr>
          <p:nvPr/>
        </p:nvSpPr>
        <p:spPr>
          <a:xfrm>
            <a:off x="388271" y="0"/>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CONE Calculations:</a:t>
            </a:r>
            <a:br>
              <a:rPr lang="en-US" sz="1500"/>
            </a:br>
            <a:r>
              <a:rPr lang="en-US" sz="2800"/>
              <a:t>Combined Cycle GE7HA.02 – Proposed Capital Costs</a:t>
            </a:r>
            <a:endParaRPr lang="en-US"/>
          </a:p>
        </p:txBody>
      </p:sp>
      <p:graphicFrame>
        <p:nvGraphicFramePr>
          <p:cNvPr id="7" name="Table 6">
            <a:extLst>
              <a:ext uri="{FF2B5EF4-FFF2-40B4-BE49-F238E27FC236}">
                <a16:creationId xmlns:a16="http://schemas.microsoft.com/office/drawing/2014/main" id="{265C13CF-7FE7-4DD7-826D-49B0DE2E2DE8}"/>
              </a:ext>
            </a:extLst>
          </p:cNvPr>
          <p:cNvGraphicFramePr>
            <a:graphicFrameLocks noGrp="1"/>
          </p:cNvGraphicFramePr>
          <p:nvPr>
            <p:extLst>
              <p:ext uri="{D42A27DB-BD31-4B8C-83A1-F6EECF244321}">
                <p14:modId xmlns:p14="http://schemas.microsoft.com/office/powerpoint/2010/main" val="1999875116"/>
              </p:ext>
            </p:extLst>
          </p:nvPr>
        </p:nvGraphicFramePr>
        <p:xfrm>
          <a:off x="2199989" y="1026654"/>
          <a:ext cx="7792021" cy="4578190"/>
        </p:xfrm>
        <a:graphic>
          <a:graphicData uri="http://schemas.openxmlformats.org/drawingml/2006/table">
            <a:tbl>
              <a:tblPr firstRow="1" bandRow="1">
                <a:tableStyleId>{5C22544A-7EE6-4342-B048-85BDC9FD1C3A}</a:tableStyleId>
              </a:tblPr>
              <a:tblGrid>
                <a:gridCol w="4479478">
                  <a:extLst>
                    <a:ext uri="{9D8B030D-6E8A-4147-A177-3AD203B41FA5}">
                      <a16:colId xmlns:a16="http://schemas.microsoft.com/office/drawing/2014/main" val="2272908115"/>
                    </a:ext>
                  </a:extLst>
                </a:gridCol>
                <a:gridCol w="1944314">
                  <a:extLst>
                    <a:ext uri="{9D8B030D-6E8A-4147-A177-3AD203B41FA5}">
                      <a16:colId xmlns:a16="http://schemas.microsoft.com/office/drawing/2014/main" val="1148388887"/>
                    </a:ext>
                  </a:extLst>
                </a:gridCol>
                <a:gridCol w="1368229">
                  <a:extLst>
                    <a:ext uri="{9D8B030D-6E8A-4147-A177-3AD203B41FA5}">
                      <a16:colId xmlns:a16="http://schemas.microsoft.com/office/drawing/2014/main" val="827023298"/>
                    </a:ext>
                  </a:extLst>
                </a:gridCol>
              </a:tblGrid>
              <a:tr h="505420">
                <a:tc>
                  <a:txBody>
                    <a:bodyPr/>
                    <a:lstStyle/>
                    <a:p>
                      <a:r>
                        <a:rPr lang="en-US" sz="1400">
                          <a:latin typeface="Century Gothic" panose="020B0502020202020204" pitchFamily="34" charset="0"/>
                        </a:rPr>
                        <a:t>COST COMPONENT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lang="en-US" sz="1400">
                          <a:latin typeface="Century Gothic" panose="020B0502020202020204" pitchFamily="34" charset="0"/>
                        </a:rPr>
                        <a:t>2019</a:t>
                      </a:r>
                      <a:r>
                        <a:rPr lang="en-US" sz="1400" baseline="0">
                          <a:latin typeface="Century Gothic" panose="020B0502020202020204" pitchFamily="34" charset="0"/>
                        </a:rPr>
                        <a:t>$</a:t>
                      </a:r>
                      <a:endParaRPr lang="en-US" sz="1400">
                        <a:latin typeface="Century Gothic" panose="020B0502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a:latin typeface="Century Gothic" panose="020B0502020202020204" pitchFamily="34" charset="0"/>
                        </a:rPr>
                        <a:t>$/kW</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297309">
                <a:tc>
                  <a:txBody>
                    <a:bodyPr/>
                    <a:lstStyle/>
                    <a:p>
                      <a:pPr marL="55563" indent="0"/>
                      <a:r>
                        <a:rPr lang="en-US" sz="1000" b="0" i="0" u="none" strike="noStrike" baseline="0">
                          <a:solidFill>
                            <a:srgbClr val="000000"/>
                          </a:solidFill>
                          <a:latin typeface="Century Gothic" panose="020B0502020202020204" pitchFamily="34" charset="0"/>
                        </a:rPr>
                        <a:t>TOTAL CIVIL/ STRUCTURAL/ARCHITECTURAL</a:t>
                      </a:r>
                      <a:endParaRPr lang="en-US" sz="1000" b="0" i="0" u="none" strike="noStrike">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$49,040,012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25118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baseline="0">
                          <a:solidFill>
                            <a:srgbClr val="000000"/>
                          </a:solidFill>
                          <a:latin typeface="Century Gothic" panose="020B0502020202020204" pitchFamily="34" charset="0"/>
                          <a:ea typeface="+mn-ea"/>
                          <a:cs typeface="+mn-cs"/>
                        </a:rPr>
                        <a:t>TOTAL MECHANICAL  COSTS	</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$267,032,120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73915037"/>
                  </a:ext>
                </a:extLst>
              </a:tr>
              <a:tr h="25118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baseline="0">
                          <a:solidFill>
                            <a:srgbClr val="000000"/>
                          </a:solidFill>
                          <a:latin typeface="Century Gothic" panose="020B0502020202020204" pitchFamily="34" charset="0"/>
                          <a:ea typeface="+mn-ea"/>
                          <a:cs typeface="+mn-cs"/>
                        </a:rPr>
                        <a:t>TOTAL ELECTRICAL/ INSTRUMENTATION AND  CONTROLS COST</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$54,036,722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6271784"/>
                  </a:ext>
                </a:extLst>
              </a:tr>
              <a:tr h="251189">
                <a:tc>
                  <a:txBody>
                    <a:bodyPr/>
                    <a:lstStyle/>
                    <a:p>
                      <a:pPr marL="55563"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TOTAL CONSTRUCTION MANAGEMENT </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$11,414,582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6152478"/>
                  </a:ext>
                </a:extLst>
              </a:tr>
              <a:tr h="251189">
                <a:tc>
                  <a:txBody>
                    <a:bodyPr/>
                    <a:lstStyle/>
                    <a:p>
                      <a:pPr marL="55563"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TOTAL OTHER PROJECT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$29,015,000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00726164"/>
                  </a:ext>
                </a:extLst>
              </a:tr>
              <a:tr h="256360">
                <a:tc>
                  <a:txBody>
                    <a:bodyPr/>
                    <a:lstStyle/>
                    <a:p>
                      <a:pPr marL="55563" lvl="0"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PROJECT CONTINGENCY</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$28,737,690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8283528"/>
                  </a:ext>
                </a:extLst>
              </a:tr>
              <a:tr h="272263">
                <a:tc>
                  <a:txBody>
                    <a:bodyPr/>
                    <a:lstStyle/>
                    <a:p>
                      <a:pPr marL="55563" lvl="1"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EPC CONTRACTOR FEE</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$30,749,329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78895536"/>
                  </a:ext>
                </a:extLst>
              </a:tr>
              <a:tr h="251189">
                <a:tc>
                  <a:txBody>
                    <a:bodyPr/>
                    <a:lstStyle/>
                    <a:p>
                      <a:pPr lvl="1" algn="l" fontAlgn="b"/>
                      <a:r>
                        <a:rPr lang="en-US" sz="1000" b="1" i="0" u="none" strike="noStrike" kern="1200">
                          <a:solidFill>
                            <a:schemeClr val="dk1"/>
                          </a:solidFill>
                          <a:effectLst/>
                          <a:latin typeface="Century Gothic" panose="020B0502020202020204" pitchFamily="34" charset="0"/>
                          <a:ea typeface="+mn-ea"/>
                          <a:cs typeface="+mn-cs"/>
                        </a:rPr>
                        <a:t>TOTAL EPC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1" i="0" u="none" strike="noStrike">
                          <a:solidFill>
                            <a:srgbClr val="000000"/>
                          </a:solidFill>
                          <a:effectLst/>
                          <a:latin typeface="Century Gothic" panose="020B0502020202020204" pitchFamily="34" charset="0"/>
                        </a:rPr>
                        <a:t>     $470,025,455 </a:t>
                      </a:r>
                    </a:p>
                  </a:txBody>
                  <a:tcPr marL="0" marR="0" marT="0" marB="0" anchor="ctr"/>
                </a:tc>
                <a:tc>
                  <a:txBody>
                    <a:bodyPr/>
                    <a:lstStyle/>
                    <a:p>
                      <a:pPr algn="ctr" fontAlgn="b"/>
                      <a:r>
                        <a:rPr lang="en-US" sz="1000" b="1" i="0" u="none" strike="noStrike">
                          <a:effectLst/>
                          <a:latin typeface="Century Gothic" panose="020B0502020202020204" pitchFamily="34" charset="0"/>
                        </a:rPr>
                        <a:t>$879</a:t>
                      </a: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4229318"/>
                  </a:ext>
                </a:extLst>
              </a:tr>
              <a:tr h="25118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Electrical Interconnection</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$7,000,000 </a:t>
                      </a:r>
                    </a:p>
                  </a:txBody>
                  <a:tcPr marL="3810" marR="3810" marT="3810" marB="0" anchor="ctr"/>
                </a:tc>
                <a:tc>
                  <a:txBody>
                    <a:bodyPr/>
                    <a:lstStyle/>
                    <a:p>
                      <a:pPr algn="ct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3807369"/>
                  </a:ext>
                </a:extLst>
              </a:tr>
              <a:tr h="25118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Electrical System Upgrade Costs/Substation Upgrades</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        $20,000,000 </a:t>
                      </a:r>
                    </a:p>
                  </a:txBody>
                  <a:tcPr marL="0" marR="0" marT="0" marB="0" anchor="ctr"/>
                </a:tc>
                <a:tc>
                  <a:txBody>
                    <a:bodyPr/>
                    <a:lstStyle/>
                    <a:p>
                      <a:pPr algn="ct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5733973"/>
                  </a:ext>
                </a:extLst>
              </a:tr>
              <a:tr h="259307">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Gas Interconnection</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        $2,000,000 </a:t>
                      </a:r>
                    </a:p>
                  </a:txBody>
                  <a:tcPr marL="0" marR="0" marT="0" marB="0" anchor="ctr"/>
                </a:tc>
                <a:tc>
                  <a:txBody>
                    <a:bodyPr/>
                    <a:lstStyle/>
                    <a:p>
                      <a:pPr algn="ct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085412"/>
                  </a:ext>
                </a:extLst>
              </a:tr>
              <a:tr h="25118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Fuel Inventories</a:t>
                      </a:r>
                      <a:endParaRPr lang="en-US" sz="1000" b="1" i="1"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        $4,500,000 </a:t>
                      </a:r>
                    </a:p>
                  </a:txBody>
                  <a:tcPr marL="0" marR="0" marT="0" marB="0" anchor="ctr"/>
                </a:tc>
                <a:tc>
                  <a:txBody>
                    <a:bodyPr/>
                    <a:lstStyle/>
                    <a:p>
                      <a:pPr algn="ctr" fontAlgn="b"/>
                      <a:endParaRPr lang="en-US" sz="1000" b="1" i="0" u="none" strike="noStrike" kern="1200">
                        <a:solidFill>
                          <a:schemeClr val="dk1"/>
                        </a:solidFill>
                        <a:effectLst/>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81828726"/>
                  </a:ext>
                </a:extLst>
              </a:tr>
              <a:tr h="25118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Financing Fees</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        $18,801,018 </a:t>
                      </a:r>
                    </a:p>
                  </a:txBody>
                  <a:tcPr marL="0" marR="0" marT="0" marB="0" anchor="ctr"/>
                </a:tc>
                <a:tc>
                  <a:txBody>
                    <a:bodyPr/>
                    <a:lstStyle/>
                    <a:p>
                      <a:pPr algn="ct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6862301"/>
                  </a:ext>
                </a:extLst>
              </a:tr>
              <a:tr h="224452">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Working Capital</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        $4,700,255 </a:t>
                      </a:r>
                    </a:p>
                  </a:txBody>
                  <a:tcPr marL="0" marR="0" marT="0" marB="0" anchor="ctr"/>
                </a:tc>
                <a:tc>
                  <a:txBody>
                    <a:bodyPr/>
                    <a:lstStyle/>
                    <a:p>
                      <a:pPr marL="0" lvl="0" indent="0" algn="ctr" defTabSz="914293" rtl="0" eaLnBrk="1" fontAlgn="b" latinLnBrk="0" hangingPunct="1"/>
                      <a:endParaRPr lang="en-US" sz="1000" b="1" i="0" u="none" strike="noStrike" kern="1200">
                        <a:solidFill>
                          <a:schemeClr val="dk1"/>
                        </a:solidFill>
                        <a:effectLst/>
                        <a:latin typeface="Century Gothic" panose="020B0502020202020204" pitchFamily="34" charset="0"/>
                        <a:ea typeface="+mn-ea"/>
                        <a:cs typeface="+mn-cs"/>
                      </a:endParaRP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0305120"/>
                  </a:ext>
                </a:extLst>
              </a:tr>
              <a:tr h="251189">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a:solidFill>
                            <a:schemeClr val="dk1"/>
                          </a:solidFill>
                          <a:effectLst/>
                          <a:latin typeface="Century Gothic" panose="020B0502020202020204" pitchFamily="34" charset="0"/>
                          <a:ea typeface="+mn-ea"/>
                          <a:cs typeface="+mn-cs"/>
                        </a:rPr>
                        <a:t>TOTAL NON-EPC COSTS</a:t>
                      </a:r>
                      <a:endParaRPr lang="en-US" sz="1000" b="0" i="0" u="none" strike="noStrike" kern="120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1" i="0" u="none" strike="noStrike">
                          <a:solidFill>
                            <a:schemeClr val="tx1"/>
                          </a:solidFill>
                          <a:effectLst/>
                          <a:latin typeface="Century Gothic" panose="020B0502020202020204" pitchFamily="34" charset="0"/>
                        </a:rPr>
                        <a:t>      $57,001,273 </a:t>
                      </a:r>
                    </a:p>
                  </a:txBody>
                  <a:tcPr marL="0" marR="0" marT="0" marB="0" anchor="ctr"/>
                </a:tc>
                <a:tc>
                  <a:txBody>
                    <a:bodyPr/>
                    <a:lstStyle/>
                    <a:p>
                      <a:pPr marL="0" algn="ctr" defTabSz="914293" rtl="0" eaLnBrk="1" fontAlgn="b" latinLnBrk="0" hangingPunct="1"/>
                      <a:r>
                        <a:rPr lang="en-US" sz="1000" b="1" i="0" u="none" strike="noStrike" kern="1200">
                          <a:solidFill>
                            <a:schemeClr val="dk1"/>
                          </a:solidFill>
                          <a:effectLst/>
                          <a:latin typeface="Century Gothic" panose="020B0502020202020204" pitchFamily="34" charset="0"/>
                          <a:ea typeface="+mn-ea"/>
                          <a:cs typeface="+mn-cs"/>
                        </a:rPr>
                        <a:t>$107</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28754827"/>
                  </a:ext>
                </a:extLst>
              </a:tr>
              <a:tr h="25118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cap="all" baseline="0">
                          <a:solidFill>
                            <a:srgbClr val="000000"/>
                          </a:solidFill>
                          <a:latin typeface="Century Gothic" panose="020B0502020202020204" pitchFamily="34" charset="0"/>
                          <a:ea typeface="+mn-ea"/>
                          <a:cs typeface="+mn-cs"/>
                        </a:rPr>
                        <a:t>TOTAL OVERNIGHT CAPITAL COSTS</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chemeClr val="tx1"/>
                          </a:solidFill>
                          <a:effectLst/>
                          <a:latin typeface="Century Gothic" panose="020B0502020202020204" pitchFamily="34" charset="0"/>
                        </a:rPr>
                        <a:t>   $527,026,728 </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b"/>
                      <a:r>
                        <a:rPr lang="en-US" sz="1000" b="1" i="0" u="none" strike="noStrike" dirty="0">
                          <a:effectLst/>
                          <a:latin typeface="Century Gothic" panose="020B0502020202020204" pitchFamily="34" charset="0"/>
                        </a:rPr>
                        <a:t>$986</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910087"/>
                  </a:ext>
                </a:extLst>
              </a:tr>
            </a:tbl>
          </a:graphicData>
        </a:graphic>
      </p:graphicFrame>
    </p:spTree>
    <p:extLst>
      <p:ext uri="{BB962C8B-B14F-4D97-AF65-F5344CB8AC3E}">
        <p14:creationId xmlns:p14="http://schemas.microsoft.com/office/powerpoint/2010/main" val="1435654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46D573F0-EFA2-438A-8CB8-2B5D888383C3}"/>
              </a:ext>
            </a:extLst>
          </p:cNvPr>
          <p:cNvSpPr txBox="1">
            <a:spLocks/>
          </p:cNvSpPr>
          <p:nvPr/>
        </p:nvSpPr>
        <p:spPr>
          <a:xfrm>
            <a:off x="388271" y="0"/>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CONE Calculations:</a:t>
            </a:r>
            <a:br>
              <a:rPr lang="en-US" sz="1500"/>
            </a:br>
            <a:r>
              <a:rPr lang="en-US" sz="2800"/>
              <a:t>Combined Cycle GE7HA.02 – Capital Cost Comparison</a:t>
            </a:r>
            <a:endParaRPr lang="en-US"/>
          </a:p>
        </p:txBody>
      </p:sp>
      <p:graphicFrame>
        <p:nvGraphicFramePr>
          <p:cNvPr id="8" name="Table 7">
            <a:extLst>
              <a:ext uri="{FF2B5EF4-FFF2-40B4-BE49-F238E27FC236}">
                <a16:creationId xmlns:a16="http://schemas.microsoft.com/office/drawing/2014/main" id="{21121DD9-013E-4B89-B8C0-75DDF5E4C134}"/>
              </a:ext>
            </a:extLst>
          </p:cNvPr>
          <p:cNvGraphicFramePr>
            <a:graphicFrameLocks noGrp="1"/>
          </p:cNvGraphicFramePr>
          <p:nvPr>
            <p:extLst>
              <p:ext uri="{D42A27DB-BD31-4B8C-83A1-F6EECF244321}">
                <p14:modId xmlns:p14="http://schemas.microsoft.com/office/powerpoint/2010/main" val="3306498026"/>
              </p:ext>
            </p:extLst>
          </p:nvPr>
        </p:nvGraphicFramePr>
        <p:xfrm>
          <a:off x="1970007" y="1027415"/>
          <a:ext cx="7760676" cy="4589549"/>
        </p:xfrm>
        <a:graphic>
          <a:graphicData uri="http://schemas.openxmlformats.org/drawingml/2006/table">
            <a:tbl>
              <a:tblPr firstRow="1" bandRow="1">
                <a:tableStyleId>{5C22544A-7EE6-4342-B048-85BDC9FD1C3A}</a:tableStyleId>
              </a:tblPr>
              <a:tblGrid>
                <a:gridCol w="3953021">
                  <a:extLst>
                    <a:ext uri="{9D8B030D-6E8A-4147-A177-3AD203B41FA5}">
                      <a16:colId xmlns:a16="http://schemas.microsoft.com/office/drawing/2014/main" val="2272908115"/>
                    </a:ext>
                  </a:extLst>
                </a:gridCol>
                <a:gridCol w="1425526">
                  <a:extLst>
                    <a:ext uri="{9D8B030D-6E8A-4147-A177-3AD203B41FA5}">
                      <a16:colId xmlns:a16="http://schemas.microsoft.com/office/drawing/2014/main" val="1148388887"/>
                    </a:ext>
                  </a:extLst>
                </a:gridCol>
                <a:gridCol w="1402080">
                  <a:extLst>
                    <a:ext uri="{9D8B030D-6E8A-4147-A177-3AD203B41FA5}">
                      <a16:colId xmlns:a16="http://schemas.microsoft.com/office/drawing/2014/main" val="827023298"/>
                    </a:ext>
                  </a:extLst>
                </a:gridCol>
                <a:gridCol w="980049">
                  <a:extLst>
                    <a:ext uri="{9D8B030D-6E8A-4147-A177-3AD203B41FA5}">
                      <a16:colId xmlns:a16="http://schemas.microsoft.com/office/drawing/2014/main" val="3124329483"/>
                    </a:ext>
                  </a:extLst>
                </a:gridCol>
              </a:tblGrid>
              <a:tr h="1093345">
                <a:tc>
                  <a:txBody>
                    <a:bodyPr/>
                    <a:lstStyle/>
                    <a:p>
                      <a:r>
                        <a:rPr lang="en-US" sz="1400">
                          <a:latin typeface="Century Gothic" panose="020B0502020202020204" pitchFamily="34" charset="0"/>
                        </a:rPr>
                        <a:t>COST COMPONENT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400">
                          <a:latin typeface="Century Gothic" panose="020B0502020202020204" pitchFamily="34" charset="0"/>
                        </a:rPr>
                        <a:t>Current CONE Recalculation</a:t>
                      </a:r>
                    </a:p>
                    <a:p>
                      <a:pPr algn="ctr"/>
                      <a:r>
                        <a:rPr lang="en-US" sz="1400">
                          <a:latin typeface="Century Gothic" panose="020B0502020202020204" pitchFamily="34" charset="0"/>
                        </a:rPr>
                        <a:t>2019</a:t>
                      </a:r>
                      <a:r>
                        <a:rPr lang="en-US" sz="1400" baseline="0">
                          <a:latin typeface="Century Gothic" panose="020B0502020202020204" pitchFamily="34" charset="0"/>
                        </a:rPr>
                        <a:t>$</a:t>
                      </a:r>
                      <a:endParaRPr lang="en-US" sz="1400">
                        <a:latin typeface="Century Gothic" panose="020B0502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a:latin typeface="Century Gothic" panose="020B0502020202020204" pitchFamily="34" charset="0"/>
                        </a:rPr>
                        <a:t>2016 CONE Recalculation 2016$</a:t>
                      </a:r>
                    </a:p>
                  </a:txBody>
                  <a:tcPr>
                    <a:lnT w="12700" cap="flat" cmpd="sng" algn="ctr">
                      <a:solidFill>
                        <a:schemeClr val="tx1"/>
                      </a:solidFill>
                      <a:prstDash val="solid"/>
                      <a:round/>
                      <a:headEnd type="none" w="med" len="med"/>
                      <a:tailEnd type="none" w="med" len="med"/>
                    </a:lnT>
                  </a:tcPr>
                </a:tc>
                <a:tc>
                  <a:txBody>
                    <a:bodyPr/>
                    <a:lstStyle/>
                    <a:p>
                      <a:pPr algn="ctr"/>
                      <a:r>
                        <a:rPr lang="en-US" sz="1400">
                          <a:latin typeface="Century Gothic" panose="020B0502020202020204" pitchFamily="34" charset="0"/>
                        </a:rPr>
                        <a:t>% Change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247296">
                <a:tc>
                  <a:txBody>
                    <a:bodyPr/>
                    <a:lstStyle/>
                    <a:p>
                      <a:pPr marL="55563" indent="0"/>
                      <a:r>
                        <a:rPr lang="en-US" sz="1000" b="0" i="0" u="none" strike="noStrike" baseline="0">
                          <a:solidFill>
                            <a:srgbClr val="000000"/>
                          </a:solidFill>
                          <a:latin typeface="Century Gothic" panose="020B0502020202020204" pitchFamily="34" charset="0"/>
                        </a:rPr>
                        <a:t>TOTAL CIVIL/ STRUCTURAL/ARCHITECTURAL</a:t>
                      </a:r>
                      <a:endParaRPr lang="en-US" sz="1000" b="0" i="0" u="none" strike="noStrike">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$49,040,012 </a:t>
                      </a:r>
                    </a:p>
                  </a:txBody>
                  <a:tcPr marL="0" marR="0" marT="0" marB="0" anchor="ct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$49,885,000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213621">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baseline="0">
                          <a:solidFill>
                            <a:srgbClr val="000000"/>
                          </a:solidFill>
                          <a:latin typeface="Century Gothic" panose="020B0502020202020204" pitchFamily="34" charset="0"/>
                          <a:ea typeface="+mn-ea"/>
                          <a:cs typeface="+mn-cs"/>
                        </a:rPr>
                        <a:t>TOTAL MECHANICAL  COSTS	</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$267,032,120 </a:t>
                      </a:r>
                    </a:p>
                  </a:txBody>
                  <a:tcPr marL="0" marR="0" marT="0" marB="0" anchor="ct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a:t>
                      </a:r>
                      <a:r>
                        <a:rPr lang="en-US" sz="1000" b="0" i="0" u="none" strike="noStrike" kern="1200">
                          <a:solidFill>
                            <a:schemeClr val="tx1"/>
                          </a:solidFill>
                          <a:effectLst/>
                          <a:latin typeface="Century Gothic" panose="020B0502020202020204" pitchFamily="34" charset="0"/>
                          <a:ea typeface="+mn-ea"/>
                          <a:cs typeface="+mn-cs"/>
                        </a:rPr>
                        <a:t>$268,998,000 </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73915037"/>
                  </a:ext>
                </a:extLst>
              </a:tr>
              <a:tr h="251730">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baseline="0">
                          <a:solidFill>
                            <a:srgbClr val="000000"/>
                          </a:solidFill>
                          <a:latin typeface="Century Gothic" panose="020B0502020202020204" pitchFamily="34" charset="0"/>
                          <a:ea typeface="+mn-ea"/>
                          <a:cs typeface="+mn-cs"/>
                        </a:rPr>
                        <a:t>TOTAL ELECTRICAL/ INSTRUMENTATION AND  CONTROLS COST</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$54,036,722 </a:t>
                      </a:r>
                    </a:p>
                  </a:txBody>
                  <a:tcPr marL="0" marR="0" marT="0" marB="0" anchor="ct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$58,309,000 </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6271784"/>
                  </a:ext>
                </a:extLst>
              </a:tr>
              <a:tr h="213621">
                <a:tc>
                  <a:txBody>
                    <a:bodyPr/>
                    <a:lstStyle/>
                    <a:p>
                      <a:pPr marL="55563"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TOTAL CONSTRUCTION MANAGEMENT </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$11,414,582 </a:t>
                      </a:r>
                    </a:p>
                  </a:txBody>
                  <a:tcPr marL="0" marR="0" marT="0" marB="0" anchor="ct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$12,531,000 </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6152478"/>
                  </a:ext>
                </a:extLst>
              </a:tr>
              <a:tr h="213621">
                <a:tc>
                  <a:txBody>
                    <a:bodyPr/>
                    <a:lstStyle/>
                    <a:p>
                      <a:pPr marL="55563"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TOTAL OTHER PROJECT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$29,015,000 </a:t>
                      </a:r>
                    </a:p>
                  </a:txBody>
                  <a:tcPr marL="0" marR="0" marT="0" marB="0" anchor="ct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$26,507,000 </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00726164"/>
                  </a:ext>
                </a:extLst>
              </a:tr>
              <a:tr h="218019">
                <a:tc>
                  <a:txBody>
                    <a:bodyPr/>
                    <a:lstStyle/>
                    <a:p>
                      <a:pPr marL="55563" lvl="0"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PROJECT CONTINGENCY</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$28,737,690 </a:t>
                      </a:r>
                    </a:p>
                  </a:txBody>
                  <a:tcPr marL="0" marR="0" marT="0" marB="0" anchor="ct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$38,531,000 </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8283528"/>
                  </a:ext>
                </a:extLst>
              </a:tr>
              <a:tr h="231542">
                <a:tc>
                  <a:txBody>
                    <a:bodyPr/>
                    <a:lstStyle/>
                    <a:p>
                      <a:pPr marL="55563" lvl="1"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EPC CONTRACTOR FEE</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$30,749,329 </a:t>
                      </a:r>
                    </a:p>
                  </a:txBody>
                  <a:tcPr marL="0" marR="0" marT="0" marB="0" anchor="ct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$29,751,000 </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78895536"/>
                  </a:ext>
                </a:extLst>
              </a:tr>
              <a:tr h="213621">
                <a:tc>
                  <a:txBody>
                    <a:bodyPr/>
                    <a:lstStyle/>
                    <a:p>
                      <a:pPr lvl="1" algn="l" fontAlgn="b"/>
                      <a:r>
                        <a:rPr lang="en-US" sz="1000" b="1" i="0" u="none" strike="noStrike" kern="1200">
                          <a:solidFill>
                            <a:schemeClr val="dk1"/>
                          </a:solidFill>
                          <a:effectLst/>
                          <a:latin typeface="Century Gothic" panose="020B0502020202020204" pitchFamily="34" charset="0"/>
                          <a:ea typeface="+mn-ea"/>
                          <a:cs typeface="+mn-cs"/>
                        </a:rPr>
                        <a:t>TOTAL EPC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1" i="0" u="none" strike="noStrike">
                          <a:solidFill>
                            <a:srgbClr val="000000"/>
                          </a:solidFill>
                          <a:effectLst/>
                          <a:latin typeface="Century Gothic" panose="020B0502020202020204" pitchFamily="34" charset="0"/>
                        </a:rPr>
                        <a:t> $470,025,455 </a:t>
                      </a:r>
                      <a:endParaRPr lang="en-US" sz="1000" b="0" i="0" u="none" strike="noStrike">
                        <a:solidFill>
                          <a:schemeClr val="tx1"/>
                        </a:solidFill>
                        <a:effectLst/>
                        <a:latin typeface="Century Gothic" panose="020B0502020202020204" pitchFamily="34" charset="0"/>
                      </a:endParaRPr>
                    </a:p>
                  </a:txBody>
                  <a:tcPr marL="3810" marR="3810" marT="3810" marB="0" anchor="ctr"/>
                </a:tc>
                <a:tc>
                  <a:txBody>
                    <a:bodyPr/>
                    <a:lstStyle/>
                    <a:p>
                      <a:pPr marL="0" algn="r" defTabSz="914400" rtl="0" eaLnBrk="1" fontAlgn="b" latinLnBrk="0" hangingPunct="1"/>
                      <a:r>
                        <a:rPr lang="en-US" sz="1000" b="1" i="0" u="none" strike="noStrike" kern="1200">
                          <a:solidFill>
                            <a:srgbClr val="000000"/>
                          </a:solidFill>
                          <a:effectLst/>
                          <a:latin typeface="Century Gothic" panose="020B0502020202020204" pitchFamily="34" charset="0"/>
                          <a:ea typeface="+mn-ea"/>
                          <a:cs typeface="+mn-cs"/>
                        </a:rPr>
                        <a:t>            $484,512,000 </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-3%</a:t>
                      </a: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4229318"/>
                  </a:ext>
                </a:extLst>
              </a:tr>
              <a:tr h="213621">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Electrical Interconnection</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$7,000,000 </a:t>
                      </a:r>
                    </a:p>
                  </a:txBody>
                  <a:tcPr marL="3810" marR="3810" marT="3810" marB="0" anchor="ctr"/>
                </a:tc>
                <a:tc>
                  <a:txBody>
                    <a:bodyPr/>
                    <a:lstStyle/>
                    <a:p>
                      <a:pPr algn="r" fontAlgn="ctr"/>
                      <a:r>
                        <a:rPr lang="en-US" sz="900" b="0" i="0" u="none" strike="noStrike">
                          <a:solidFill>
                            <a:srgbClr val="000000"/>
                          </a:solidFill>
                          <a:effectLst/>
                          <a:latin typeface="Century Gothic" panose="020B0502020202020204" pitchFamily="34" charset="0"/>
                        </a:rPr>
                        <a:t>                    $7,000,000 </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3807369"/>
                  </a:ext>
                </a:extLst>
              </a:tr>
              <a:tr h="213621">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Electrical System Upgrade Costs/Substation Upgrades</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        $20,000,000 </a:t>
                      </a:r>
                    </a:p>
                  </a:txBody>
                  <a:tcPr marL="0" marR="0" marT="0" marB="0" anchor="ctr"/>
                </a:tc>
                <a:tc>
                  <a:txBody>
                    <a:bodyPr/>
                    <a:lstStyle/>
                    <a:p>
                      <a:pPr algn="r" fontAlgn="ctr"/>
                      <a:r>
                        <a:rPr lang="en-US" sz="900" b="0" i="0" u="none" strike="noStrike">
                          <a:solidFill>
                            <a:srgbClr val="000000"/>
                          </a:solidFill>
                          <a:effectLst/>
                          <a:latin typeface="Century Gothic" panose="020B0502020202020204" pitchFamily="34" charset="0"/>
                        </a:rPr>
                        <a:t>                  $20,000,000 </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5733973"/>
                  </a:ext>
                </a:extLst>
              </a:tr>
              <a:tr h="220525">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Gas Interconnection</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        $2,000,000 </a:t>
                      </a:r>
                    </a:p>
                  </a:txBody>
                  <a:tcPr marL="0" marR="0" marT="0" marB="0" anchor="ctr"/>
                </a:tc>
                <a:tc>
                  <a:txBody>
                    <a:bodyPr/>
                    <a:lstStyle/>
                    <a:p>
                      <a:pPr algn="r" fontAlgn="ctr"/>
                      <a:r>
                        <a:rPr lang="en-US" sz="900" b="0" i="0" u="none" strike="noStrike">
                          <a:solidFill>
                            <a:srgbClr val="000000"/>
                          </a:solidFill>
                          <a:effectLst/>
                          <a:latin typeface="Century Gothic" panose="020B0502020202020204" pitchFamily="34" charset="0"/>
                        </a:rPr>
                        <a:t>                   $ 2,000,000 </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085412"/>
                  </a:ext>
                </a:extLst>
              </a:tr>
              <a:tr h="213621">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Fuel Inventories</a:t>
                      </a:r>
                      <a:endParaRPr lang="en-US" sz="1000" b="1" i="1"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        $4,500,000 </a:t>
                      </a:r>
                    </a:p>
                  </a:txBody>
                  <a:tcPr marL="0" marR="0" marT="0" marB="0" anchor="ctr"/>
                </a:tc>
                <a:tc>
                  <a:txBody>
                    <a:bodyPr/>
                    <a:lstStyle/>
                    <a:p>
                      <a:pPr algn="r" fontAlgn="ctr"/>
                      <a:r>
                        <a:rPr lang="en-US" sz="900" b="0" i="0" u="none" strike="noStrike">
                          <a:solidFill>
                            <a:srgbClr val="000000"/>
                          </a:solidFill>
                          <a:effectLst/>
                          <a:latin typeface="Century Gothic" panose="020B0502020202020204" pitchFamily="34" charset="0"/>
                        </a:rPr>
                        <a:t>                    $4,200,000 </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81828726"/>
                  </a:ext>
                </a:extLst>
              </a:tr>
              <a:tr h="213621">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Financing Fees</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        $18,801,018 </a:t>
                      </a:r>
                    </a:p>
                  </a:txBody>
                  <a:tcPr marL="0" marR="0" marT="0" marB="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000" b="0" i="0" u="none" strike="noStrike">
                          <a:solidFill>
                            <a:srgbClr val="000000"/>
                          </a:solidFill>
                          <a:effectLst/>
                          <a:latin typeface="Century Gothic" panose="020B0502020202020204" pitchFamily="34" charset="0"/>
                        </a:rPr>
                        <a:t>$--</a:t>
                      </a:r>
                      <a:r>
                        <a:rPr lang="en-US" sz="1000" b="0" i="0" u="none" strike="noStrike" baseline="30000">
                          <a:solidFill>
                            <a:srgbClr val="000000"/>
                          </a:solidFill>
                          <a:effectLst/>
                          <a:latin typeface="Century Gothic" panose="020B0502020202020204" pitchFamily="34" charset="0"/>
                        </a:rPr>
                        <a:t>1</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6862301"/>
                  </a:ext>
                </a:extLst>
              </a:tr>
              <a:tr h="190882">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Working Capital</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        $4,700,255 </a:t>
                      </a:r>
                    </a:p>
                  </a:txBody>
                  <a:tcPr marL="0" marR="0" marT="0" marB="0" anchor="ctr"/>
                </a:tc>
                <a:tc>
                  <a:txBody>
                    <a:bodyPr/>
                    <a:lstStyle/>
                    <a:p>
                      <a:pPr algn="r" fontAlgn="ctr"/>
                      <a:r>
                        <a:rPr lang="en-US" sz="900" b="0" i="0" u="none" strike="noStrike">
                          <a:solidFill>
                            <a:srgbClr val="000000"/>
                          </a:solidFill>
                          <a:effectLst/>
                          <a:latin typeface="Century Gothic" panose="020B0502020202020204" pitchFamily="34" charset="0"/>
                        </a:rPr>
                        <a:t>                    </a:t>
                      </a:r>
                      <a:r>
                        <a:rPr lang="en-US" sz="900" b="0" i="0" u="none" strike="noStrike" kern="1200">
                          <a:solidFill>
                            <a:srgbClr val="000000"/>
                          </a:solidFill>
                          <a:effectLst/>
                          <a:latin typeface="Century Gothic" panose="020B0502020202020204" pitchFamily="34" charset="0"/>
                          <a:ea typeface="+mn-ea"/>
                          <a:cs typeface="+mn-cs"/>
                        </a:rPr>
                        <a:t>$7,000,000 </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0305120"/>
                  </a:ext>
                </a:extLst>
              </a:tr>
              <a:tr h="213621">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a:solidFill>
                            <a:schemeClr val="dk1"/>
                          </a:solidFill>
                          <a:effectLst/>
                          <a:latin typeface="Century Gothic" panose="020B0502020202020204" pitchFamily="34" charset="0"/>
                          <a:ea typeface="+mn-ea"/>
                          <a:cs typeface="+mn-cs"/>
                        </a:rPr>
                        <a:t>TOTAL NON-EPC COSTS</a:t>
                      </a:r>
                      <a:endParaRPr lang="en-US" sz="1000" b="0" i="0" u="none" strike="noStrike" kern="120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1" i="0" u="none" strike="noStrike">
                          <a:solidFill>
                            <a:schemeClr val="tx1"/>
                          </a:solidFill>
                          <a:effectLst/>
                          <a:latin typeface="Century Gothic" panose="020B0502020202020204" pitchFamily="34" charset="0"/>
                        </a:rPr>
                        <a:t>      $57,001,273 </a:t>
                      </a:r>
                    </a:p>
                  </a:txBody>
                  <a:tcPr marL="0" marR="0" marT="0" marB="0" anchor="ctr"/>
                </a:tc>
                <a:tc>
                  <a:txBody>
                    <a:bodyPr/>
                    <a:lstStyle/>
                    <a:p>
                      <a:pPr algn="r" rtl="0" fontAlgn="ctr"/>
                      <a:r>
                        <a:rPr lang="en-US" sz="1000" b="1" i="0" u="none" strike="noStrike" kern="1200">
                          <a:solidFill>
                            <a:schemeClr val="tx1"/>
                          </a:solidFill>
                          <a:effectLst/>
                          <a:latin typeface="Century Gothic" panose="020B0502020202020204" pitchFamily="34" charset="0"/>
                          <a:ea typeface="+mn-ea"/>
                          <a:cs typeface="+mn-cs"/>
                        </a:rPr>
                        <a:t>              $40,200,000 </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42%</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28754827"/>
                  </a:ext>
                </a:extLst>
              </a:tr>
              <a:tr h="213621">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cap="all" baseline="0">
                          <a:solidFill>
                            <a:srgbClr val="000000"/>
                          </a:solidFill>
                          <a:latin typeface="Century Gothic" panose="020B0502020202020204" pitchFamily="34" charset="0"/>
                          <a:ea typeface="+mn-ea"/>
                          <a:cs typeface="+mn-cs"/>
                        </a:rPr>
                        <a:t>TOTAL OVERNIGHT CAPITAL COSTS</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chemeClr val="tx1"/>
                          </a:solidFill>
                          <a:effectLst/>
                          <a:latin typeface="Century Gothic" panose="020B0502020202020204" pitchFamily="34" charset="0"/>
                        </a:rPr>
                        <a:t>   $527,026,728 </a:t>
                      </a:r>
                    </a:p>
                  </a:txBody>
                  <a:tcPr marL="0" marR="0" marT="0" marB="0" anchor="ctr">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000" b="1" i="0" u="none" strike="noStrike" kern="1200">
                          <a:solidFill>
                            <a:schemeClr val="tx1"/>
                          </a:solidFill>
                          <a:effectLst/>
                          <a:latin typeface="Century Gothic" panose="020B0502020202020204" pitchFamily="34" charset="0"/>
                          <a:ea typeface="+mn-ea"/>
                          <a:cs typeface="+mn-cs"/>
                        </a:rPr>
                        <a:t> $524,712,000 </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0.4%</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910087"/>
                  </a:ext>
                </a:extLst>
              </a:tr>
            </a:tbl>
          </a:graphicData>
        </a:graphic>
      </p:graphicFrame>
      <p:sp>
        <p:nvSpPr>
          <p:cNvPr id="2" name="TextBox 1">
            <a:extLst>
              <a:ext uri="{FF2B5EF4-FFF2-40B4-BE49-F238E27FC236}">
                <a16:creationId xmlns:a16="http://schemas.microsoft.com/office/drawing/2014/main" id="{7F4AF67C-29E7-47D4-97D1-66BF3814F0B3}"/>
              </a:ext>
            </a:extLst>
          </p:cNvPr>
          <p:cNvSpPr txBox="1"/>
          <p:nvPr/>
        </p:nvSpPr>
        <p:spPr>
          <a:xfrm>
            <a:off x="3166480" y="5707474"/>
            <a:ext cx="5702217" cy="246221"/>
          </a:xfrm>
          <a:prstGeom prst="rect">
            <a:avLst/>
          </a:prstGeom>
          <a:noFill/>
        </p:spPr>
        <p:txBody>
          <a:bodyPr wrap="square" rtlCol="0">
            <a:spAutoFit/>
          </a:bodyPr>
          <a:lstStyle/>
          <a:p>
            <a:r>
              <a:rPr lang="en-US" sz="1000" baseline="30000"/>
              <a:t>1 </a:t>
            </a:r>
            <a:r>
              <a:rPr lang="en-US" sz="1000"/>
              <a:t>Financing Fee included in 2019 to reflect current financing structure</a:t>
            </a:r>
          </a:p>
        </p:txBody>
      </p:sp>
    </p:spTree>
    <p:extLst>
      <p:ext uri="{BB962C8B-B14F-4D97-AF65-F5344CB8AC3E}">
        <p14:creationId xmlns:p14="http://schemas.microsoft.com/office/powerpoint/2010/main" val="1656640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EADEF16-B87E-47C6-BC16-645AC809B111}"/>
              </a:ext>
            </a:extLst>
          </p:cNvPr>
          <p:cNvSpPr txBox="1">
            <a:spLocks/>
          </p:cNvSpPr>
          <p:nvPr/>
        </p:nvSpPr>
        <p:spPr>
          <a:xfrm>
            <a:off x="388271" y="141585"/>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CONE Calculations:</a:t>
            </a:r>
            <a:br>
              <a:rPr lang="en-US" sz="1500"/>
            </a:br>
            <a:r>
              <a:rPr lang="en-US" sz="2800"/>
              <a:t>Combined Cycle GE7HA.02 – Proposed O&amp;M Costs</a:t>
            </a:r>
            <a:endParaRPr lang="en-US"/>
          </a:p>
        </p:txBody>
      </p:sp>
      <p:graphicFrame>
        <p:nvGraphicFramePr>
          <p:cNvPr id="4" name="Table 3">
            <a:extLst>
              <a:ext uri="{FF2B5EF4-FFF2-40B4-BE49-F238E27FC236}">
                <a16:creationId xmlns:a16="http://schemas.microsoft.com/office/drawing/2014/main" id="{066F9902-6B51-4AE4-B124-6AF73028337B}"/>
              </a:ext>
            </a:extLst>
          </p:cNvPr>
          <p:cNvGraphicFramePr>
            <a:graphicFrameLocks noGrp="1"/>
          </p:cNvGraphicFramePr>
          <p:nvPr>
            <p:extLst>
              <p:ext uri="{D42A27DB-BD31-4B8C-83A1-F6EECF244321}">
                <p14:modId xmlns:p14="http://schemas.microsoft.com/office/powerpoint/2010/main" val="2966225778"/>
              </p:ext>
            </p:extLst>
          </p:nvPr>
        </p:nvGraphicFramePr>
        <p:xfrm>
          <a:off x="2694195" y="1759974"/>
          <a:ext cx="6272825" cy="2393021"/>
        </p:xfrm>
        <a:graphic>
          <a:graphicData uri="http://schemas.openxmlformats.org/drawingml/2006/table">
            <a:tbl>
              <a:tblPr firstRow="1" bandRow="1">
                <a:tableStyleId>{5C22544A-7EE6-4342-B048-85BDC9FD1C3A}</a:tableStyleId>
              </a:tblPr>
              <a:tblGrid>
                <a:gridCol w="2561677">
                  <a:extLst>
                    <a:ext uri="{9D8B030D-6E8A-4147-A177-3AD203B41FA5}">
                      <a16:colId xmlns:a16="http://schemas.microsoft.com/office/drawing/2014/main" val="2272908115"/>
                    </a:ext>
                  </a:extLst>
                </a:gridCol>
                <a:gridCol w="1839080">
                  <a:extLst>
                    <a:ext uri="{9D8B030D-6E8A-4147-A177-3AD203B41FA5}">
                      <a16:colId xmlns:a16="http://schemas.microsoft.com/office/drawing/2014/main" val="1148388887"/>
                    </a:ext>
                  </a:extLst>
                </a:gridCol>
                <a:gridCol w="1872068">
                  <a:extLst>
                    <a:ext uri="{9D8B030D-6E8A-4147-A177-3AD203B41FA5}">
                      <a16:colId xmlns:a16="http://schemas.microsoft.com/office/drawing/2014/main" val="3725532650"/>
                    </a:ext>
                  </a:extLst>
                </a:gridCol>
              </a:tblGrid>
              <a:tr h="497596">
                <a:tc>
                  <a:txBody>
                    <a:bodyPr/>
                    <a:lstStyle/>
                    <a:p>
                      <a:r>
                        <a:rPr lang="en-US" sz="1500">
                          <a:latin typeface="Century Gothic" panose="020B0502020202020204" pitchFamily="34" charset="0"/>
                        </a:rPr>
                        <a:t>Fixed O&amp;M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500">
                          <a:latin typeface="Century Gothic" panose="020B0502020202020204" pitchFamily="34" charset="0"/>
                        </a:rPr>
                        <a:t>Proposed Values </a:t>
                      </a:r>
                    </a:p>
                  </a:txBody>
                  <a:tcPr anchor="ctr">
                    <a:lnT w="12700" cap="flat" cmpd="sng" algn="ctr">
                      <a:solidFill>
                        <a:schemeClr val="tx1"/>
                      </a:solidFill>
                      <a:prstDash val="solid"/>
                      <a:round/>
                      <a:headEnd type="none" w="med" len="med"/>
                      <a:tailEnd type="none" w="med" len="med"/>
                    </a:lnT>
                  </a:tcPr>
                </a:tc>
                <a:tc>
                  <a:txBody>
                    <a:bodyPr/>
                    <a:lstStyle/>
                    <a:p>
                      <a:pPr algn="ctr"/>
                      <a:r>
                        <a:rPr lang="en-US" sz="1500">
                          <a:latin typeface="Century Gothic" panose="020B0502020202020204" pitchFamily="34" charset="0"/>
                        </a:rPr>
                        <a:t>2025$/</a:t>
                      </a:r>
                    </a:p>
                    <a:p>
                      <a:pPr algn="ctr"/>
                      <a:r>
                        <a:rPr lang="en-US" sz="1500">
                          <a:latin typeface="Century Gothic" panose="020B0502020202020204" pitchFamily="34" charset="0"/>
                        </a:rPr>
                        <a:t>kW-</a:t>
                      </a:r>
                      <a:r>
                        <a:rPr lang="en-US" sz="1500" err="1">
                          <a:latin typeface="Century Gothic" panose="020B0502020202020204" pitchFamily="34" charset="0"/>
                        </a:rPr>
                        <a:t>mo</a:t>
                      </a:r>
                      <a:endParaRPr lang="en-US" sz="150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499078">
                <a:tc>
                  <a:txBody>
                    <a:bodyPr/>
                    <a:lstStyle/>
                    <a:p>
                      <a:r>
                        <a:rPr lang="en-US" sz="1400">
                          <a:latin typeface="Century Gothic" panose="020B0502020202020204" pitchFamily="34" charset="0"/>
                        </a:rPr>
                        <a:t>O&amp;M (LTSA plus ongoing O&amp;M)</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$70.72/kW-yr</a:t>
                      </a:r>
                    </a:p>
                  </a:txBody>
                  <a:tcPr anchor="ctr"/>
                </a:tc>
                <a:tc>
                  <a:txBody>
                    <a:bodyPr/>
                    <a:lstStyle/>
                    <a:p>
                      <a:pPr algn="ctr"/>
                      <a:r>
                        <a:rPr lang="en-US" sz="1400">
                          <a:solidFill>
                            <a:schemeClr val="tx1"/>
                          </a:solidFill>
                          <a:latin typeface="Century Gothic" panose="020B0502020202020204" pitchFamily="34" charset="0"/>
                        </a:rPr>
                        <a:t>$5.89</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371488">
                <a:tc>
                  <a:txBody>
                    <a:bodyPr/>
                    <a:lstStyle/>
                    <a:p>
                      <a:r>
                        <a:rPr lang="en-US" sz="1400">
                          <a:latin typeface="Century Gothic" panose="020B0502020202020204" pitchFamily="34" charset="0"/>
                        </a:rPr>
                        <a:t>Site Leasing</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$25,000/acre/yr</a:t>
                      </a:r>
                    </a:p>
                  </a:txBody>
                  <a:tcPr anchor="ctr"/>
                </a:tc>
                <a:tc>
                  <a:txBody>
                    <a:bodyPr/>
                    <a:lstStyle/>
                    <a:p>
                      <a:pPr algn="ctr"/>
                      <a:r>
                        <a:rPr lang="en-US" sz="1400">
                          <a:solidFill>
                            <a:schemeClr val="tx1"/>
                          </a:solidFill>
                          <a:latin typeface="Century Gothic" panose="020B0502020202020204" pitchFamily="34" charset="0"/>
                        </a:rPr>
                        <a:t>$0.06</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5733973"/>
                  </a:ext>
                </a:extLst>
              </a:tr>
              <a:tr h="436573">
                <a:tc>
                  <a:txBody>
                    <a:bodyPr/>
                    <a:lstStyle/>
                    <a:p>
                      <a:r>
                        <a:rPr lang="en-US" sz="1400">
                          <a:latin typeface="Century Gothic" panose="020B0502020202020204" pitchFamily="34" charset="0"/>
                        </a:rPr>
                        <a:t>Property Taxes</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2.9%</a:t>
                      </a:r>
                    </a:p>
                  </a:txBody>
                  <a:tcPr anchor="ctr"/>
                </a:tc>
                <a:tc>
                  <a:txBody>
                    <a:bodyPr/>
                    <a:lstStyle/>
                    <a:p>
                      <a:pPr algn="ctr"/>
                      <a:r>
                        <a:rPr lang="en-US" sz="1400">
                          <a:solidFill>
                            <a:schemeClr val="tx1"/>
                          </a:solidFill>
                          <a:latin typeface="Century Gothic" panose="020B0502020202020204" pitchFamily="34" charset="0"/>
                        </a:rPr>
                        <a:t>$0.66</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085412"/>
                  </a:ext>
                </a:extLst>
              </a:tr>
              <a:tr h="469951">
                <a:tc>
                  <a:txBody>
                    <a:bodyPr/>
                    <a:lstStyle/>
                    <a:p>
                      <a:r>
                        <a:rPr lang="en-US" sz="1400">
                          <a:latin typeface="Century Gothic" panose="020B0502020202020204" pitchFamily="34" charset="0"/>
                        </a:rPr>
                        <a:t>Insurance</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400">
                          <a:latin typeface="Century Gothic" panose="020B0502020202020204" pitchFamily="34" charset="0"/>
                        </a:rPr>
                        <a:t>0.6% of</a:t>
                      </a:r>
                      <a:r>
                        <a:rPr lang="en-US" sz="1400" baseline="0">
                          <a:latin typeface="Century Gothic" panose="020B0502020202020204" pitchFamily="34" charset="0"/>
                        </a:rPr>
                        <a:t> installed costs</a:t>
                      </a:r>
                      <a:endParaRPr lang="en-US" sz="1400">
                        <a:latin typeface="Century Gothic" panose="020B0502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a:latin typeface="Century Gothic" panose="020B0502020202020204" pitchFamily="34" charset="0"/>
                        </a:rPr>
                        <a:t>$0.51</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828726"/>
                  </a:ext>
                </a:extLst>
              </a:tr>
            </a:tbl>
          </a:graphicData>
        </a:graphic>
      </p:graphicFrame>
    </p:spTree>
    <p:extLst>
      <p:ext uri="{BB962C8B-B14F-4D97-AF65-F5344CB8AC3E}">
        <p14:creationId xmlns:p14="http://schemas.microsoft.com/office/powerpoint/2010/main" val="2518659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0088E512-67EC-40F8-8D81-46809F692D64}"/>
              </a:ext>
            </a:extLst>
          </p:cNvPr>
          <p:cNvSpPr txBox="1">
            <a:spLocks/>
          </p:cNvSpPr>
          <p:nvPr/>
        </p:nvSpPr>
        <p:spPr>
          <a:xfrm>
            <a:off x="462756" y="88964"/>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CONE Calculations:</a:t>
            </a:r>
            <a:br>
              <a:rPr lang="en-US" sz="1500"/>
            </a:br>
            <a:r>
              <a:rPr lang="en-US" sz="2400"/>
              <a:t>Combined Cycle GE7HA.02 – O&amp;M Cost Comparison</a:t>
            </a:r>
            <a:endParaRPr lang="en-US"/>
          </a:p>
        </p:txBody>
      </p:sp>
      <p:graphicFrame>
        <p:nvGraphicFramePr>
          <p:cNvPr id="4" name="Table 3">
            <a:extLst>
              <a:ext uri="{FF2B5EF4-FFF2-40B4-BE49-F238E27FC236}">
                <a16:creationId xmlns:a16="http://schemas.microsoft.com/office/drawing/2014/main" id="{C462EC77-4068-44B0-8DD9-EE33B5D89532}"/>
              </a:ext>
            </a:extLst>
          </p:cNvPr>
          <p:cNvGraphicFramePr>
            <a:graphicFrameLocks noGrp="1"/>
          </p:cNvGraphicFramePr>
          <p:nvPr>
            <p:extLst>
              <p:ext uri="{D42A27DB-BD31-4B8C-83A1-F6EECF244321}">
                <p14:modId xmlns:p14="http://schemas.microsoft.com/office/powerpoint/2010/main" val="2190905061"/>
              </p:ext>
            </p:extLst>
          </p:nvPr>
        </p:nvGraphicFramePr>
        <p:xfrm>
          <a:off x="1860378" y="1691149"/>
          <a:ext cx="7903055" cy="2672219"/>
        </p:xfrm>
        <a:graphic>
          <a:graphicData uri="http://schemas.openxmlformats.org/drawingml/2006/table">
            <a:tbl>
              <a:tblPr firstRow="1" bandRow="1">
                <a:tableStyleId>{5C22544A-7EE6-4342-B048-85BDC9FD1C3A}</a:tableStyleId>
              </a:tblPr>
              <a:tblGrid>
                <a:gridCol w="2937764">
                  <a:extLst>
                    <a:ext uri="{9D8B030D-6E8A-4147-A177-3AD203B41FA5}">
                      <a16:colId xmlns:a16="http://schemas.microsoft.com/office/drawing/2014/main" val="2272908115"/>
                    </a:ext>
                  </a:extLst>
                </a:gridCol>
                <a:gridCol w="2054942">
                  <a:extLst>
                    <a:ext uri="{9D8B030D-6E8A-4147-A177-3AD203B41FA5}">
                      <a16:colId xmlns:a16="http://schemas.microsoft.com/office/drawing/2014/main" val="3725532650"/>
                    </a:ext>
                  </a:extLst>
                </a:gridCol>
                <a:gridCol w="1783728">
                  <a:extLst>
                    <a:ext uri="{9D8B030D-6E8A-4147-A177-3AD203B41FA5}">
                      <a16:colId xmlns:a16="http://schemas.microsoft.com/office/drawing/2014/main" val="2500433270"/>
                    </a:ext>
                  </a:extLst>
                </a:gridCol>
                <a:gridCol w="1126621">
                  <a:extLst>
                    <a:ext uri="{9D8B030D-6E8A-4147-A177-3AD203B41FA5}">
                      <a16:colId xmlns:a16="http://schemas.microsoft.com/office/drawing/2014/main" val="4015833109"/>
                    </a:ext>
                  </a:extLst>
                </a:gridCol>
              </a:tblGrid>
              <a:tr h="919835">
                <a:tc>
                  <a:txBody>
                    <a:bodyPr/>
                    <a:lstStyle/>
                    <a:p>
                      <a:r>
                        <a:rPr lang="en-US" sz="1500">
                          <a:latin typeface="Century Gothic" panose="020B0502020202020204" pitchFamily="34" charset="0"/>
                        </a:rPr>
                        <a:t>Fixed O&amp;M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500">
                          <a:latin typeface="Century Gothic" panose="020B0502020202020204" pitchFamily="34" charset="0"/>
                        </a:rPr>
                        <a:t>Current CONE Recalculation</a:t>
                      </a:r>
                    </a:p>
                    <a:p>
                      <a:pPr algn="ctr"/>
                      <a:r>
                        <a:rPr lang="en-US" sz="1500">
                          <a:latin typeface="Century Gothic" panose="020B0502020202020204" pitchFamily="34" charset="0"/>
                        </a:rPr>
                        <a:t>2025$/ </a:t>
                      </a:r>
                    </a:p>
                    <a:p>
                      <a:pPr algn="ctr"/>
                      <a:r>
                        <a:rPr lang="en-US" sz="1500">
                          <a:latin typeface="Century Gothic" panose="020B0502020202020204" pitchFamily="34" charset="0"/>
                        </a:rPr>
                        <a:t>kW-</a:t>
                      </a:r>
                      <a:r>
                        <a:rPr lang="en-US" sz="1500" err="1">
                          <a:latin typeface="Century Gothic" panose="020B0502020202020204" pitchFamily="34" charset="0"/>
                        </a:rPr>
                        <a:t>mo</a:t>
                      </a:r>
                      <a:endParaRPr lang="en-US" sz="1500">
                        <a:latin typeface="Century Gothic" panose="020B0502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latin typeface="Century Gothic" panose="020B0502020202020204" pitchFamily="34" charset="0"/>
                        </a:rPr>
                        <a:t>2016 CONE Recalculation</a:t>
                      </a:r>
                    </a:p>
                    <a:p>
                      <a:pPr algn="ctr"/>
                      <a:r>
                        <a:rPr lang="en-US" sz="1500">
                          <a:latin typeface="Century Gothic" panose="020B0502020202020204" pitchFamily="34" charset="0"/>
                        </a:rPr>
                        <a:t>2021$/ </a:t>
                      </a:r>
                    </a:p>
                    <a:p>
                      <a:pPr algn="ctr"/>
                      <a:r>
                        <a:rPr lang="en-US" sz="1500">
                          <a:latin typeface="Century Gothic" panose="020B0502020202020204" pitchFamily="34" charset="0"/>
                        </a:rPr>
                        <a:t>kW-</a:t>
                      </a:r>
                      <a:r>
                        <a:rPr lang="en-US" sz="1500" err="1">
                          <a:latin typeface="Century Gothic" panose="020B0502020202020204" pitchFamily="34" charset="0"/>
                        </a:rPr>
                        <a:t>mo</a:t>
                      </a:r>
                      <a:endParaRPr lang="en-US" sz="1500">
                        <a:latin typeface="Century Gothic" panose="020B0502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latin typeface="Century Gothic" panose="020B0502020202020204" pitchFamily="34" charset="0"/>
                        </a:rPr>
                        <a:t>% Change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474238">
                <a:tc>
                  <a:txBody>
                    <a:bodyPr/>
                    <a:lstStyle/>
                    <a:p>
                      <a:r>
                        <a:rPr lang="en-US" sz="1400">
                          <a:latin typeface="Century Gothic" panose="020B0502020202020204" pitchFamily="34" charset="0"/>
                        </a:rPr>
                        <a:t>O&amp;M(LTSA plus ongoing O&amp;M)</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$5.89</a:t>
                      </a:r>
                    </a:p>
                  </a:txBody>
                  <a:tcPr anchor="ctr"/>
                </a:tc>
                <a:tc>
                  <a:txBody>
                    <a:bodyPr/>
                    <a:lstStyle/>
                    <a:p>
                      <a:pPr algn="ctr"/>
                      <a:r>
                        <a:rPr lang="en-US" sz="1400">
                          <a:solidFill>
                            <a:schemeClr val="tx1"/>
                          </a:solidFill>
                          <a:latin typeface="Century Gothic" panose="020B0502020202020204" pitchFamily="34" charset="0"/>
                        </a:rPr>
                        <a:t>$3.12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89%</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403098">
                <a:tc>
                  <a:txBody>
                    <a:bodyPr/>
                    <a:lstStyle/>
                    <a:p>
                      <a:r>
                        <a:rPr lang="en-US" sz="1400">
                          <a:latin typeface="Century Gothic" panose="020B0502020202020204" pitchFamily="34" charset="0"/>
                        </a:rPr>
                        <a:t>Site Leasing</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$0.06</a:t>
                      </a:r>
                    </a:p>
                  </a:txBody>
                  <a:tcPr anchor="ctr"/>
                </a:tc>
                <a:tc>
                  <a:txBody>
                    <a:bodyPr/>
                    <a:lstStyle/>
                    <a:p>
                      <a:pPr algn="ctr"/>
                      <a:r>
                        <a:rPr lang="en-US" sz="1400">
                          <a:solidFill>
                            <a:schemeClr val="tx1"/>
                          </a:solidFill>
                          <a:latin typeface="Century Gothic" panose="020B0502020202020204" pitchFamily="34" charset="0"/>
                        </a:rPr>
                        <a:t>$0.06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5733973"/>
                  </a:ext>
                </a:extLst>
              </a:tr>
              <a:tr h="369434">
                <a:tc>
                  <a:txBody>
                    <a:bodyPr/>
                    <a:lstStyle/>
                    <a:p>
                      <a:r>
                        <a:rPr lang="en-US" sz="1400">
                          <a:latin typeface="Century Gothic" panose="020B0502020202020204" pitchFamily="34" charset="0"/>
                        </a:rPr>
                        <a:t>Property Taxes</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$0.66</a:t>
                      </a:r>
                    </a:p>
                  </a:txBody>
                  <a:tcPr anchor="ctr"/>
                </a:tc>
                <a:tc>
                  <a:txBody>
                    <a:bodyPr/>
                    <a:lstStyle/>
                    <a:p>
                      <a:pPr algn="ctr"/>
                      <a:r>
                        <a:rPr lang="en-US" sz="1400">
                          <a:solidFill>
                            <a:schemeClr val="tx1"/>
                          </a:solidFill>
                          <a:latin typeface="Century Gothic" panose="020B0502020202020204" pitchFamily="34" charset="0"/>
                        </a:rPr>
                        <a:t>$1.26</a:t>
                      </a:r>
                    </a:p>
                  </a:txBody>
                  <a:tcPr anchor="ctr"/>
                </a:tc>
                <a:tc>
                  <a:txBody>
                    <a:bodyPr/>
                    <a:lstStyle/>
                    <a:p>
                      <a:pPr algn="ctr"/>
                      <a:r>
                        <a:rPr lang="en-US" sz="1400">
                          <a:solidFill>
                            <a:schemeClr val="tx1"/>
                          </a:solidFill>
                          <a:latin typeface="Century Gothic" panose="020B0502020202020204" pitchFamily="34" charset="0"/>
                        </a:rPr>
                        <a:t>-48%</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085412"/>
                  </a:ext>
                </a:extLst>
              </a:tr>
              <a:tr h="419609">
                <a:tc>
                  <a:txBody>
                    <a:bodyPr/>
                    <a:lstStyle/>
                    <a:p>
                      <a:r>
                        <a:rPr lang="en-US" sz="1400">
                          <a:latin typeface="Century Gothic" panose="020B0502020202020204" pitchFamily="34" charset="0"/>
                        </a:rPr>
                        <a:t>Insurance</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400">
                          <a:latin typeface="Century Gothic" panose="020B0502020202020204" pitchFamily="34" charset="0"/>
                        </a:rPr>
                        <a:t>$0.51</a:t>
                      </a:r>
                    </a:p>
                  </a:txBody>
                  <a:tcPr anchor="ctr">
                    <a:lnB w="12700" cap="flat" cmpd="sng" algn="ctr">
                      <a:solidFill>
                        <a:schemeClr val="tx1"/>
                      </a:solidFill>
                      <a:prstDash val="solid"/>
                      <a:round/>
                      <a:headEnd type="none" w="med" len="med"/>
                      <a:tailEnd type="none" w="med" len="med"/>
                    </a:lnB>
                  </a:tcPr>
                </a:tc>
                <a:tc>
                  <a:txBody>
                    <a:bodyPr/>
                    <a:lstStyle/>
                    <a:p>
                      <a:pPr algn="ctr"/>
                      <a:r>
                        <a:rPr lang="en-US" sz="1400">
                          <a:latin typeface="Century Gothic" panose="020B0502020202020204" pitchFamily="34" charset="0"/>
                        </a:rPr>
                        <a:t>$0.56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entury Gothic" panose="020B0502020202020204" pitchFamily="34" charset="0"/>
                        </a:rPr>
                        <a:t>-9%</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828726"/>
                  </a:ext>
                </a:extLst>
              </a:tr>
            </a:tbl>
          </a:graphicData>
        </a:graphic>
      </p:graphicFrame>
    </p:spTree>
    <p:extLst>
      <p:ext uri="{BB962C8B-B14F-4D97-AF65-F5344CB8AC3E}">
        <p14:creationId xmlns:p14="http://schemas.microsoft.com/office/powerpoint/2010/main" val="1610027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8415" y="929011"/>
            <a:ext cx="10515600" cy="4553234"/>
          </a:xfrm>
        </p:spPr>
        <p:txBody>
          <a:bodyPr/>
          <a:lstStyle/>
          <a:p>
            <a:endParaRPr lang="en-US"/>
          </a:p>
          <a:p>
            <a:endParaRPr lang="en-US"/>
          </a:p>
          <a:p>
            <a:endParaRPr lang="en-US"/>
          </a:p>
          <a:p>
            <a:endParaRPr lang="en-US"/>
          </a:p>
          <a:p>
            <a:pPr marL="0" indent="0" algn="ctr">
              <a:buNone/>
            </a:pPr>
            <a:r>
              <a:rPr lang="en-US" sz="3200" b="1">
                <a:ea typeface="Cambria" panose="02040503050406030204" pitchFamily="18" charset="0"/>
              </a:rPr>
              <a:t>Questions</a:t>
            </a:r>
          </a:p>
        </p:txBody>
      </p:sp>
    </p:spTree>
    <p:extLst>
      <p:ext uri="{BB962C8B-B14F-4D97-AF65-F5344CB8AC3E}">
        <p14:creationId xmlns:p14="http://schemas.microsoft.com/office/powerpoint/2010/main" val="4158832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1"/>
          </p:nvPr>
        </p:nvSpPr>
        <p:spPr>
          <a:xfrm>
            <a:off x="768927" y="3125617"/>
            <a:ext cx="10515600" cy="1117678"/>
          </a:xfrm>
        </p:spPr>
        <p:txBody>
          <a:bodyPr>
            <a:noAutofit/>
          </a:bodyPr>
          <a:lstStyle/>
          <a:p>
            <a:pPr marL="0" indent="0">
              <a:buNone/>
            </a:pPr>
            <a:r>
              <a:rPr lang="en-US" sz="4000">
                <a:latin typeface="Century Gothic" panose="020B0502020202020204" pitchFamily="34" charset="0"/>
              </a:rPr>
              <a:t>Capital and Operating Costs – ORTP</a:t>
            </a:r>
            <a:r>
              <a:rPr lang="en-US" sz="4000" strike="sngStrike">
                <a:solidFill>
                  <a:srgbClr val="FF0000"/>
                </a:solidFill>
                <a:latin typeface="Century Gothic" panose="020B0502020202020204" pitchFamily="34" charset="0"/>
              </a:rPr>
              <a:t> </a:t>
            </a:r>
            <a:r>
              <a:rPr lang="en-US" sz="4000">
                <a:latin typeface="Century Gothic" panose="020B0502020202020204" pitchFamily="34" charset="0"/>
              </a:rPr>
              <a:t>Technologies</a:t>
            </a:r>
          </a:p>
        </p:txBody>
      </p:sp>
      <p:cxnSp>
        <p:nvCxnSpPr>
          <p:cNvPr id="3" name="Straight Connector 2">
            <a:extLst>
              <a:ext uri="{FF2B5EF4-FFF2-40B4-BE49-F238E27FC236}">
                <a16:creationId xmlns:a16="http://schemas.microsoft.com/office/drawing/2014/main" id="{5B78211F-0F62-4FB9-BC13-B88541B9ABEF}"/>
              </a:ext>
            </a:extLst>
          </p:cNvPr>
          <p:cNvCxnSpPr>
            <a:cxnSpLocks/>
          </p:cNvCxnSpPr>
          <p:nvPr/>
        </p:nvCxnSpPr>
        <p:spPr>
          <a:xfrm>
            <a:off x="768927" y="4537364"/>
            <a:ext cx="10536382"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88571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920" y="1152383"/>
            <a:ext cx="10089929" cy="4553234"/>
          </a:xfrm>
          <a:solidFill>
            <a:schemeClr val="bg1"/>
          </a:solidFill>
        </p:spPr>
        <p:txBody>
          <a:bodyPr>
            <a:normAutofit fontScale="70000" lnSpcReduction="20000"/>
          </a:bodyPr>
          <a:lstStyle/>
          <a:p>
            <a:pPr marL="285750" lvl="1">
              <a:lnSpc>
                <a:spcPct val="134000"/>
              </a:lnSpc>
              <a:spcBef>
                <a:spcPts val="0"/>
              </a:spcBef>
              <a:buClr>
                <a:schemeClr val="accent6">
                  <a:lumMod val="50000"/>
                </a:schemeClr>
              </a:buClr>
            </a:pPr>
            <a:r>
              <a:rPr lang="en-US" sz="2600"/>
              <a:t>Recommended size</a:t>
            </a:r>
          </a:p>
          <a:p>
            <a:pPr marL="742950" lvl="2">
              <a:lnSpc>
                <a:spcPct val="134000"/>
              </a:lnSpc>
              <a:spcBef>
                <a:spcPts val="0"/>
              </a:spcBef>
              <a:buClr>
                <a:schemeClr val="accent6">
                  <a:lumMod val="50000"/>
                </a:schemeClr>
              </a:buClr>
            </a:pPr>
            <a:r>
              <a:rPr lang="en-US"/>
              <a:t>82.5 MW onshore wind facility with Vestas V150-5.6MW wind turbines</a:t>
            </a:r>
          </a:p>
          <a:p>
            <a:pPr marL="285750" lvl="1">
              <a:lnSpc>
                <a:spcPct val="134000"/>
              </a:lnSpc>
              <a:spcBef>
                <a:spcPts val="0"/>
              </a:spcBef>
              <a:buClr>
                <a:schemeClr val="accent6">
                  <a:lumMod val="50000"/>
                </a:schemeClr>
              </a:buClr>
            </a:pPr>
            <a:r>
              <a:rPr lang="en-US" sz="2600"/>
              <a:t>Recommended location</a:t>
            </a:r>
          </a:p>
          <a:p>
            <a:pPr marL="742950" lvl="2">
              <a:lnSpc>
                <a:spcPct val="134000"/>
              </a:lnSpc>
              <a:spcBef>
                <a:spcPts val="0"/>
              </a:spcBef>
              <a:buClr>
                <a:schemeClr val="accent6">
                  <a:lumMod val="50000"/>
                </a:schemeClr>
              </a:buClr>
            </a:pPr>
            <a:r>
              <a:rPr lang="en-US"/>
              <a:t>Central New Hampshire</a:t>
            </a:r>
          </a:p>
          <a:p>
            <a:pPr marL="285750" lvl="1">
              <a:lnSpc>
                <a:spcPct val="134000"/>
              </a:lnSpc>
              <a:spcBef>
                <a:spcPts val="0"/>
              </a:spcBef>
              <a:buClr>
                <a:schemeClr val="accent6">
                  <a:lumMod val="50000"/>
                </a:schemeClr>
              </a:buClr>
            </a:pPr>
            <a:r>
              <a:rPr lang="en-US" sz="2600"/>
              <a:t>Capacity factor</a:t>
            </a:r>
          </a:p>
          <a:p>
            <a:pPr marL="742950" lvl="2">
              <a:lnSpc>
                <a:spcPct val="134000"/>
              </a:lnSpc>
              <a:spcBef>
                <a:spcPts val="0"/>
              </a:spcBef>
              <a:buClr>
                <a:schemeClr val="accent6">
                  <a:lumMod val="50000"/>
                </a:schemeClr>
              </a:buClr>
            </a:pPr>
            <a:r>
              <a:rPr lang="en-US"/>
              <a:t>Utilized two publicly available data sources for wind speed information at the selected location for the wind facility</a:t>
            </a:r>
          </a:p>
          <a:p>
            <a:pPr marL="1200150" lvl="3">
              <a:lnSpc>
                <a:spcPct val="134000"/>
              </a:lnSpc>
              <a:spcBef>
                <a:spcPts val="0"/>
              </a:spcBef>
              <a:buClr>
                <a:schemeClr val="accent6">
                  <a:lumMod val="50000"/>
                </a:schemeClr>
              </a:buClr>
            </a:pPr>
            <a:r>
              <a:rPr lang="en-US" sz="1700"/>
              <a:t>National Renewable Energy Laboratory (NREL) wind speed map </a:t>
            </a:r>
          </a:p>
          <a:p>
            <a:pPr marL="1200150" lvl="3">
              <a:lnSpc>
                <a:spcPct val="134000"/>
              </a:lnSpc>
              <a:spcBef>
                <a:spcPts val="0"/>
              </a:spcBef>
              <a:buClr>
                <a:schemeClr val="accent6">
                  <a:lumMod val="50000"/>
                </a:schemeClr>
              </a:buClr>
            </a:pPr>
            <a:r>
              <a:rPr lang="en-US" sz="1700"/>
              <a:t>Reanalysis data provides a predominant wind direction of West / Northwest for the selected location</a:t>
            </a:r>
          </a:p>
          <a:p>
            <a:pPr marL="742950" lvl="2">
              <a:lnSpc>
                <a:spcPct val="134000"/>
              </a:lnSpc>
              <a:spcBef>
                <a:spcPts val="0"/>
              </a:spcBef>
              <a:buClr>
                <a:schemeClr val="accent6">
                  <a:lumMod val="50000"/>
                </a:schemeClr>
              </a:buClr>
            </a:pPr>
            <a:r>
              <a:rPr lang="en-US"/>
              <a:t>Based on a review of this windspeed information and climate data from nearby Mount Washington, the predicted gross yield is 380 GWh with a gross capacity factor of 51.6%</a:t>
            </a:r>
          </a:p>
          <a:p>
            <a:pPr marL="742950" lvl="2">
              <a:lnSpc>
                <a:spcPct val="134000"/>
              </a:lnSpc>
              <a:spcBef>
                <a:spcPts val="0"/>
              </a:spcBef>
              <a:buClr>
                <a:schemeClr val="accent6">
                  <a:lumMod val="50000"/>
                </a:schemeClr>
              </a:buClr>
            </a:pPr>
            <a:r>
              <a:rPr lang="en-US"/>
              <a:t>Mott MacDonald estimated a total efficiency factor of 0.834 based on 15 wind turbine generator locations, an average speed of 19.1 mph, and project specific assumptions for efficiency estimates including assumed indicative wake efficiency, electrical efficiency, availability, scheduled maintenance, possible curtailment (i.e., congestion on the transmission system), power curve performance, suboptimal operation, performance degradation due to icing, blade degradation, and hysteresis</a:t>
            </a:r>
          </a:p>
          <a:p>
            <a:pPr marL="742950" lvl="2">
              <a:lnSpc>
                <a:spcPct val="134000"/>
              </a:lnSpc>
              <a:spcBef>
                <a:spcPts val="0"/>
              </a:spcBef>
              <a:buClr>
                <a:schemeClr val="accent6">
                  <a:lumMod val="50000"/>
                </a:schemeClr>
              </a:buClr>
            </a:pPr>
            <a:r>
              <a:rPr lang="en-US"/>
              <a:t>The net yield is estimated to be 317GWh with a net capacity factor of 43.1%</a:t>
            </a:r>
          </a:p>
          <a:p>
            <a:pPr marL="742950" lvl="2">
              <a:lnSpc>
                <a:spcPct val="134000"/>
              </a:lnSpc>
              <a:spcBef>
                <a:spcPts val="0"/>
              </a:spcBef>
              <a:buClr>
                <a:schemeClr val="accent6">
                  <a:lumMod val="50000"/>
                </a:schemeClr>
              </a:buClr>
            </a:pPr>
            <a:r>
              <a:rPr lang="en-US" b="1"/>
              <a:t>Recommended capacity factor = 43.1%</a:t>
            </a:r>
          </a:p>
          <a:p>
            <a:pPr marL="457200" lvl="2" indent="0">
              <a:lnSpc>
                <a:spcPct val="134000"/>
              </a:lnSpc>
              <a:spcBef>
                <a:spcPts val="0"/>
              </a:spcBef>
              <a:spcAft>
                <a:spcPts val="0"/>
              </a:spcAft>
              <a:buClr>
                <a:schemeClr val="accent6">
                  <a:lumMod val="50000"/>
                </a:schemeClr>
              </a:buClr>
              <a:buNone/>
            </a:pPr>
            <a:endParaRPr lang="en-US" sz="1700"/>
          </a:p>
          <a:p>
            <a:pPr marL="685800" lvl="2">
              <a:lnSpc>
                <a:spcPct val="134000"/>
              </a:lnSpc>
              <a:spcBef>
                <a:spcPts val="0"/>
              </a:spcBef>
              <a:spcAft>
                <a:spcPts val="0"/>
              </a:spcAft>
              <a:buClr>
                <a:schemeClr val="accent6">
                  <a:lumMod val="50000"/>
                </a:schemeClr>
              </a:buClr>
              <a:buFont typeface="Arial" panose="020B0604020202020204" pitchFamily="34" charset="0"/>
              <a:buChar char="•"/>
            </a:pPr>
            <a:endParaRPr lang="en-US" sz="1700"/>
          </a:p>
        </p:txBody>
      </p:sp>
      <p:sp>
        <p:nvSpPr>
          <p:cNvPr id="11" name="Title 2">
            <a:extLst>
              <a:ext uri="{FF2B5EF4-FFF2-40B4-BE49-F238E27FC236}">
                <a16:creationId xmlns:a16="http://schemas.microsoft.com/office/drawing/2014/main" id="{09AC7159-8CE1-4F1A-8F09-EF8FC67416AB}"/>
              </a:ext>
            </a:extLst>
          </p:cNvPr>
          <p:cNvSpPr txBox="1">
            <a:spLocks/>
          </p:cNvSpPr>
          <p:nvPr/>
        </p:nvSpPr>
        <p:spPr>
          <a:xfrm>
            <a:off x="745920" y="73942"/>
            <a:ext cx="10515600" cy="1139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ORTP Calculations:</a:t>
            </a:r>
            <a:br>
              <a:rPr lang="en-US" sz="1500"/>
            </a:br>
            <a:r>
              <a:rPr lang="en-US" sz="2800"/>
              <a:t>On-Shore Wind - Assumptions</a:t>
            </a:r>
            <a:endParaRPr lang="en-US"/>
          </a:p>
        </p:txBody>
      </p:sp>
    </p:spTree>
    <p:extLst>
      <p:ext uri="{BB962C8B-B14F-4D97-AF65-F5344CB8AC3E}">
        <p14:creationId xmlns:p14="http://schemas.microsoft.com/office/powerpoint/2010/main" val="195370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62000" y="424119"/>
            <a:ext cx="10515600" cy="1325563"/>
          </a:xfrm>
        </p:spPr>
        <p:txBody>
          <a:bodyPr>
            <a:normAutofit/>
          </a:bodyPr>
          <a:lstStyle/>
          <a:p>
            <a:r>
              <a:rPr lang="en-US" sz="1500"/>
              <a:t>Overview &amp; Purpose:</a:t>
            </a:r>
            <a:br>
              <a:rPr lang="en-US" sz="1500"/>
            </a:br>
            <a:r>
              <a:rPr lang="en-US" sz="2400"/>
              <a:t>Agenda </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62000" y="1602378"/>
            <a:ext cx="9033641" cy="3901951"/>
          </a:xfrm>
        </p:spPr>
        <p:txBody>
          <a:bodyPr>
            <a:normAutofit/>
          </a:bodyPr>
          <a:lstStyle/>
          <a:p>
            <a:pPr marL="744485" lvl="1" indent="-285750">
              <a:spcBef>
                <a:spcPts val="600"/>
              </a:spcBef>
              <a:spcAft>
                <a:spcPts val="1200"/>
              </a:spcAft>
            </a:pPr>
            <a:r>
              <a:rPr lang="en-US" sz="2000"/>
              <a:t>Review of detailed capital and operating costs for CONE and ORTP units</a:t>
            </a:r>
          </a:p>
          <a:p>
            <a:pPr marL="744485" lvl="1" indent="-285750"/>
            <a:r>
              <a:rPr lang="en-US" sz="2000"/>
              <a:t>Review of energy and ancillary services offsets</a:t>
            </a:r>
          </a:p>
          <a:p>
            <a:pPr marL="1201685" lvl="2" indent="-285750"/>
            <a:r>
              <a:rPr lang="en-US" sz="1600" kern="100"/>
              <a:t>Proposed methodology</a:t>
            </a:r>
          </a:p>
          <a:p>
            <a:pPr marL="1201685" lvl="2" indent="-285750"/>
            <a:r>
              <a:rPr lang="en-US" sz="1600" kern="100"/>
              <a:t>Scarcity adjustment to E&amp;AS revenues</a:t>
            </a:r>
          </a:p>
          <a:p>
            <a:pPr marL="1201685" lvl="2" indent="-285750"/>
            <a:r>
              <a:rPr lang="en-US" sz="1600" kern="100"/>
              <a:t>Level of excess supply adjustment to E&amp;AS prices</a:t>
            </a:r>
          </a:p>
          <a:p>
            <a:pPr marL="1201685" lvl="2" indent="-285750"/>
            <a:r>
              <a:rPr lang="en-US" sz="1600" kern="100"/>
              <a:t>Preliminary results</a:t>
            </a:r>
          </a:p>
          <a:p>
            <a:pPr marL="1201685" lvl="2" indent="-285750"/>
            <a:endParaRPr lang="en-US" sz="1200" kern="100"/>
          </a:p>
          <a:p>
            <a:pPr marL="1201685" lvl="2" indent="-285750"/>
            <a:endParaRPr lang="en-US" sz="1200" kern="100"/>
          </a:p>
          <a:p>
            <a:pPr marL="915935" lvl="2" indent="0">
              <a:buNone/>
            </a:pPr>
            <a:endParaRPr lang="en-US" sz="1200" kern="100"/>
          </a:p>
          <a:p>
            <a:pPr marL="0" indent="0">
              <a:spcAft>
                <a:spcPts val="1200"/>
              </a:spcAft>
              <a:buNone/>
            </a:pPr>
            <a:endParaRPr lang="en-US" sz="1600" kern="100"/>
          </a:p>
        </p:txBody>
      </p:sp>
    </p:spTree>
    <p:extLst>
      <p:ext uri="{BB962C8B-B14F-4D97-AF65-F5344CB8AC3E}">
        <p14:creationId xmlns:p14="http://schemas.microsoft.com/office/powerpoint/2010/main" val="4020928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01845" y="5799247"/>
            <a:ext cx="5040312" cy="261610"/>
          </a:xfrm>
          <a:prstGeom prst="rect">
            <a:avLst/>
          </a:prstGeom>
          <a:noFill/>
        </p:spPr>
        <p:txBody>
          <a:bodyPr wrap="square" rtlCol="0">
            <a:spAutoFit/>
          </a:bodyPr>
          <a:lstStyle/>
          <a:p>
            <a:r>
              <a:rPr lang="en-US" sz="1100"/>
              <a:t>Source:  Data is based on Mott MacDonald confidential estimating database</a:t>
            </a:r>
          </a:p>
        </p:txBody>
      </p:sp>
      <p:sp>
        <p:nvSpPr>
          <p:cNvPr id="6" name="Title 2">
            <a:extLst>
              <a:ext uri="{FF2B5EF4-FFF2-40B4-BE49-F238E27FC236}">
                <a16:creationId xmlns:a16="http://schemas.microsoft.com/office/drawing/2014/main" id="{46D573F0-EFA2-438A-8CB8-2B5D888383C3}"/>
              </a:ext>
            </a:extLst>
          </p:cNvPr>
          <p:cNvSpPr txBox="1">
            <a:spLocks/>
          </p:cNvSpPr>
          <p:nvPr/>
        </p:nvSpPr>
        <p:spPr>
          <a:xfrm>
            <a:off x="388271" y="0"/>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ORTP Calculations:</a:t>
            </a:r>
            <a:br>
              <a:rPr lang="en-US" sz="1500"/>
            </a:br>
            <a:r>
              <a:rPr lang="en-US" sz="2800"/>
              <a:t>On-Shore Wind – Proposed Capital Costs</a:t>
            </a:r>
            <a:endParaRPr lang="en-US"/>
          </a:p>
        </p:txBody>
      </p:sp>
      <p:graphicFrame>
        <p:nvGraphicFramePr>
          <p:cNvPr id="7" name="Table 6">
            <a:extLst>
              <a:ext uri="{FF2B5EF4-FFF2-40B4-BE49-F238E27FC236}">
                <a16:creationId xmlns:a16="http://schemas.microsoft.com/office/drawing/2014/main" id="{265C13CF-7FE7-4DD7-826D-49B0DE2E2DE8}"/>
              </a:ext>
            </a:extLst>
          </p:cNvPr>
          <p:cNvGraphicFramePr>
            <a:graphicFrameLocks noGrp="1"/>
          </p:cNvGraphicFramePr>
          <p:nvPr>
            <p:extLst>
              <p:ext uri="{D42A27DB-BD31-4B8C-83A1-F6EECF244321}">
                <p14:modId xmlns:p14="http://schemas.microsoft.com/office/powerpoint/2010/main" val="251540888"/>
              </p:ext>
            </p:extLst>
          </p:nvPr>
        </p:nvGraphicFramePr>
        <p:xfrm>
          <a:off x="2154148" y="974956"/>
          <a:ext cx="7883703" cy="4781248"/>
        </p:xfrm>
        <a:graphic>
          <a:graphicData uri="http://schemas.openxmlformats.org/drawingml/2006/table">
            <a:tbl>
              <a:tblPr firstRow="1" bandRow="1">
                <a:tableStyleId>{5C22544A-7EE6-4342-B048-85BDC9FD1C3A}</a:tableStyleId>
              </a:tblPr>
              <a:tblGrid>
                <a:gridCol w="5328200">
                  <a:extLst>
                    <a:ext uri="{9D8B030D-6E8A-4147-A177-3AD203B41FA5}">
                      <a16:colId xmlns:a16="http://schemas.microsoft.com/office/drawing/2014/main" val="2272908115"/>
                    </a:ext>
                  </a:extLst>
                </a:gridCol>
                <a:gridCol w="1248697">
                  <a:extLst>
                    <a:ext uri="{9D8B030D-6E8A-4147-A177-3AD203B41FA5}">
                      <a16:colId xmlns:a16="http://schemas.microsoft.com/office/drawing/2014/main" val="1148388887"/>
                    </a:ext>
                  </a:extLst>
                </a:gridCol>
                <a:gridCol w="1306806">
                  <a:extLst>
                    <a:ext uri="{9D8B030D-6E8A-4147-A177-3AD203B41FA5}">
                      <a16:colId xmlns:a16="http://schemas.microsoft.com/office/drawing/2014/main" val="827023298"/>
                    </a:ext>
                  </a:extLst>
                </a:gridCol>
              </a:tblGrid>
              <a:tr h="512752">
                <a:tc>
                  <a:txBody>
                    <a:bodyPr/>
                    <a:lstStyle/>
                    <a:p>
                      <a:r>
                        <a:rPr lang="en-US" sz="1400">
                          <a:latin typeface="Century Gothic" panose="020B0502020202020204" pitchFamily="34" charset="0"/>
                        </a:rPr>
                        <a:t>COST COMPONENT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400">
                          <a:latin typeface="Century Gothic" panose="020B0502020202020204" pitchFamily="34" charset="0"/>
                        </a:rPr>
                        <a:t>2019</a:t>
                      </a:r>
                      <a:r>
                        <a:rPr lang="en-US" sz="1400" baseline="0">
                          <a:latin typeface="Century Gothic" panose="020B0502020202020204" pitchFamily="34" charset="0"/>
                        </a:rPr>
                        <a:t>$</a:t>
                      </a:r>
                      <a:endParaRPr lang="en-US" sz="1400">
                        <a:latin typeface="Century Gothic" panose="020B0502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a:latin typeface="Century Gothic" panose="020B0502020202020204" pitchFamily="34" charset="0"/>
                        </a:rPr>
                        <a:t>$/kW</a:t>
                      </a:r>
                    </a:p>
                    <a:p>
                      <a:pPr algn="ctr"/>
                      <a:r>
                        <a:rPr lang="en-US" sz="1400">
                          <a:latin typeface="Century Gothic" panose="020B0502020202020204" pitchFamily="34" charset="0"/>
                        </a:rPr>
                        <a:t>(Nameplate)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294206">
                <a:tc>
                  <a:txBody>
                    <a:bodyPr/>
                    <a:lstStyle/>
                    <a:p>
                      <a:pPr marL="55563" indent="0"/>
                      <a:r>
                        <a:rPr lang="en-US" sz="1000" b="0" i="0" u="none" strike="noStrike" baseline="0">
                          <a:solidFill>
                            <a:srgbClr val="000000"/>
                          </a:solidFill>
                          <a:latin typeface="Century Gothic" panose="020B0502020202020204" pitchFamily="34" charset="0"/>
                        </a:rPr>
                        <a:t>TOTAL CIVIL/ STRUCTURAL/ARCHITECTURAL</a:t>
                      </a:r>
                      <a:endParaRPr lang="en-US" sz="1000" b="0" i="0" u="none" strike="noStrike">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ctr"/>
                      <a:r>
                        <a:rPr lang="en-US" sz="1000" b="0" i="0" u="none" strike="noStrike">
                          <a:solidFill>
                            <a:srgbClr val="000000"/>
                          </a:solidFill>
                          <a:effectLst/>
                          <a:latin typeface="Century Gothic" panose="020B0502020202020204" pitchFamily="34" charset="0"/>
                        </a:rPr>
                        <a:t>     $84,075,000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248567">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baseline="0">
                          <a:solidFill>
                            <a:srgbClr val="000000"/>
                          </a:solidFill>
                          <a:latin typeface="Century Gothic" panose="020B0502020202020204" pitchFamily="34" charset="0"/>
                          <a:ea typeface="+mn-ea"/>
                          <a:cs typeface="+mn-cs"/>
                        </a:rPr>
                        <a:t>TOTAL MECHANICAL  COSTS	</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$4,300,000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73915037"/>
                  </a:ext>
                </a:extLst>
              </a:tr>
              <a:tr h="248567">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baseline="0">
                          <a:solidFill>
                            <a:srgbClr val="000000"/>
                          </a:solidFill>
                          <a:latin typeface="Century Gothic" panose="020B0502020202020204" pitchFamily="34" charset="0"/>
                          <a:ea typeface="+mn-ea"/>
                          <a:cs typeface="+mn-cs"/>
                        </a:rPr>
                        <a:t>TOTAL ELECTRICAL/ INSTRUMENTATION AND  CONTROLS COST</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$11,328,780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6271784"/>
                  </a:ext>
                </a:extLst>
              </a:tr>
              <a:tr h="248567">
                <a:tc>
                  <a:txBody>
                    <a:bodyPr/>
                    <a:lstStyle/>
                    <a:p>
                      <a:pPr marL="55563"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TOTAL CONSTRUCTION MANAGEMENT </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$2,400,000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6152478"/>
                  </a:ext>
                </a:extLst>
              </a:tr>
              <a:tr h="248567">
                <a:tc>
                  <a:txBody>
                    <a:bodyPr/>
                    <a:lstStyle/>
                    <a:p>
                      <a:pPr marL="55563"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Medium Voltage Collection System</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$5,730,000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00726164"/>
                  </a:ext>
                </a:extLst>
              </a:tr>
              <a:tr h="253684">
                <a:tc>
                  <a:txBody>
                    <a:bodyPr/>
                    <a:lstStyle/>
                    <a:p>
                      <a:pPr marL="55563"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Project Substation and O&amp;M Building</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$5,350,000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94901683"/>
                  </a:ext>
                </a:extLst>
              </a:tr>
              <a:tr h="253684">
                <a:tc>
                  <a:txBody>
                    <a:bodyPr/>
                    <a:lstStyle/>
                    <a:p>
                      <a:pPr marL="55563"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Meteorological Towers</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$421,000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8283528"/>
                  </a:ext>
                </a:extLst>
              </a:tr>
              <a:tr h="248567">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PROJECT CONTINGENCY</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$7,952,335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14806195"/>
                  </a:ext>
                </a:extLst>
              </a:tr>
              <a:tr h="248567">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OWNERS DEVELOPMENT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$320,000</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14030717"/>
                  </a:ext>
                </a:extLst>
              </a:tr>
              <a:tr h="248567">
                <a:tc>
                  <a:txBody>
                    <a:bodyPr/>
                    <a:lstStyle/>
                    <a:p>
                      <a:pPr lvl="1" algn="l" fontAlgn="b"/>
                      <a:r>
                        <a:rPr lang="en-US" sz="1000" b="1" i="0" u="none" strike="noStrike" kern="1200">
                          <a:solidFill>
                            <a:schemeClr val="dk1"/>
                          </a:solidFill>
                          <a:effectLst/>
                          <a:latin typeface="Century Gothic" panose="020B0502020202020204" pitchFamily="34" charset="0"/>
                          <a:ea typeface="+mn-ea"/>
                          <a:cs typeface="+mn-cs"/>
                        </a:rPr>
                        <a:t>TOTAL EPC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1" i="0" u="none" strike="noStrike">
                          <a:solidFill>
                            <a:srgbClr val="000000"/>
                          </a:solidFill>
                          <a:effectLst/>
                          <a:latin typeface="Century Gothic" panose="020B0502020202020204" pitchFamily="34" charset="0"/>
                        </a:rPr>
                        <a:t>    $121,877,115 </a:t>
                      </a:r>
                    </a:p>
                  </a:txBody>
                  <a:tcPr marL="0" marR="0" marT="0" marB="0" anchor="ctr"/>
                </a:tc>
                <a:tc>
                  <a:txBody>
                    <a:bodyPr/>
                    <a:lstStyle/>
                    <a:p>
                      <a:pPr algn="ctr" fontAlgn="b"/>
                      <a:r>
                        <a:rPr lang="en-US" sz="1000" b="1" i="0" u="none" strike="noStrike">
                          <a:effectLst/>
                          <a:latin typeface="Century Gothic" panose="020B0502020202020204" pitchFamily="34" charset="0"/>
                        </a:rPr>
                        <a:t>$1,477</a:t>
                      </a: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4229318"/>
                  </a:ext>
                </a:extLst>
              </a:tr>
              <a:tr h="248567">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chemeClr val="dk1"/>
                          </a:solidFill>
                          <a:effectLst/>
                          <a:latin typeface="Century Gothic" panose="020B0502020202020204" pitchFamily="34" charset="0"/>
                          <a:ea typeface="+mn-ea"/>
                          <a:cs typeface="+mn-cs"/>
                        </a:rPr>
                        <a:t>Owner’s Contingency</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$16,000 </a:t>
                      </a:r>
                    </a:p>
                  </a:txBody>
                  <a:tcPr marL="0" marR="0" marT="0" marB="0" anchor="ctr"/>
                </a:tc>
                <a:tc>
                  <a:txBody>
                    <a:bodyPr/>
                    <a:lstStyle/>
                    <a:p>
                      <a:pPr algn="ct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3807369"/>
                  </a:ext>
                </a:extLst>
              </a:tr>
              <a:tr h="248567">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Electrical Interconnection</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$7,000,000 </a:t>
                      </a:r>
                    </a:p>
                  </a:txBody>
                  <a:tcPr marL="0" marR="0" marT="0" marB="0" anchor="ctr"/>
                </a:tc>
                <a:tc>
                  <a:txBody>
                    <a:bodyPr/>
                    <a:lstStyle/>
                    <a:p>
                      <a:pPr algn="ct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5733973"/>
                  </a:ext>
                </a:extLst>
              </a:tr>
              <a:tr h="256601">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Electrical System Upgrade Costs/Substation Upgrades</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$38,000,000</a:t>
                      </a:r>
                    </a:p>
                  </a:txBody>
                  <a:tcPr marL="0" marR="0" marT="0" marB="0" anchor="ctr"/>
                </a:tc>
                <a:tc>
                  <a:txBody>
                    <a:bodyPr/>
                    <a:lstStyle/>
                    <a:p>
                      <a:pPr algn="ct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085412"/>
                  </a:ext>
                </a:extLst>
              </a:tr>
              <a:tr h="248567">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Financing Fees</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$4,875,085 </a:t>
                      </a:r>
                    </a:p>
                  </a:txBody>
                  <a:tcPr marL="0" marR="0" marT="0" marB="0" anchor="ctr"/>
                </a:tc>
                <a:tc>
                  <a:txBody>
                    <a:bodyPr/>
                    <a:lstStyle/>
                    <a:p>
                      <a:pPr algn="ct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6862301"/>
                  </a:ext>
                </a:extLst>
              </a:tr>
              <a:tr h="22210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Working Capital</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$1,218,771 </a:t>
                      </a:r>
                    </a:p>
                  </a:txBody>
                  <a:tcPr marL="0" marR="0" marT="0" marB="0" anchor="ctr"/>
                </a:tc>
                <a:tc>
                  <a:txBody>
                    <a:bodyPr/>
                    <a:lstStyle/>
                    <a:p>
                      <a:pPr marL="0" lvl="0" indent="0" algn="ctr" defTabSz="914293" rtl="0" eaLnBrk="1" fontAlgn="b" latinLnBrk="0" hangingPunct="1"/>
                      <a:endParaRPr lang="en-US" sz="1000" b="1" i="0" u="none" strike="noStrike" kern="1200">
                        <a:solidFill>
                          <a:schemeClr val="dk1"/>
                        </a:solidFill>
                        <a:effectLst/>
                        <a:latin typeface="Century Gothic" panose="020B0502020202020204" pitchFamily="34" charset="0"/>
                        <a:ea typeface="+mn-ea"/>
                        <a:cs typeface="+mn-cs"/>
                      </a:endParaRP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0305120"/>
                  </a:ext>
                </a:extLst>
              </a:tr>
              <a:tr h="248567">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a:solidFill>
                            <a:schemeClr val="dk1"/>
                          </a:solidFill>
                          <a:effectLst/>
                          <a:latin typeface="Century Gothic" panose="020B0502020202020204" pitchFamily="34" charset="0"/>
                          <a:ea typeface="+mn-ea"/>
                          <a:cs typeface="+mn-cs"/>
                        </a:rPr>
                        <a:t>TOTAL NON-EPC COSTS</a:t>
                      </a:r>
                      <a:endParaRPr lang="en-US" sz="1000" b="0" i="0" u="none" strike="noStrike" kern="120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1" i="0" u="none" strike="noStrike">
                          <a:solidFill>
                            <a:schemeClr val="tx1"/>
                          </a:solidFill>
                          <a:effectLst/>
                          <a:latin typeface="Century Gothic" panose="020B0502020202020204" pitchFamily="34" charset="0"/>
                        </a:rPr>
                        <a:t>$51,109,856</a:t>
                      </a:r>
                    </a:p>
                  </a:txBody>
                  <a:tcPr marL="0" marR="0" marT="0" marB="0" anchor="ctr"/>
                </a:tc>
                <a:tc>
                  <a:txBody>
                    <a:bodyPr/>
                    <a:lstStyle/>
                    <a:p>
                      <a:pPr marL="0" algn="ctr" defTabSz="914293" rtl="0" eaLnBrk="1" fontAlgn="b" latinLnBrk="0" hangingPunct="1"/>
                      <a:r>
                        <a:rPr lang="en-US" sz="1000" b="1" i="0" u="none" strike="noStrike" kern="1200">
                          <a:solidFill>
                            <a:schemeClr val="dk1"/>
                          </a:solidFill>
                          <a:effectLst/>
                          <a:latin typeface="Century Gothic" panose="020B0502020202020204" pitchFamily="34" charset="0"/>
                          <a:ea typeface="+mn-ea"/>
                          <a:cs typeface="+mn-cs"/>
                        </a:rPr>
                        <a:t>$620</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28754827"/>
                  </a:ext>
                </a:extLst>
              </a:tr>
              <a:tr h="248567">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cap="all" baseline="0">
                          <a:solidFill>
                            <a:srgbClr val="000000"/>
                          </a:solidFill>
                          <a:latin typeface="Century Gothic" panose="020B0502020202020204" pitchFamily="34" charset="0"/>
                          <a:ea typeface="+mn-ea"/>
                          <a:cs typeface="+mn-cs"/>
                        </a:rPr>
                        <a:t>TOTAL OVERNIGHT CAPITAL COSTS</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chemeClr val="tx1"/>
                          </a:solidFill>
                          <a:effectLst/>
                          <a:latin typeface="Century Gothic" panose="020B0502020202020204" pitchFamily="34" charset="0"/>
                        </a:rPr>
                        <a:t>$172,986,970</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b"/>
                      <a:r>
                        <a:rPr lang="en-US" sz="1000" b="1" i="0" u="none" strike="noStrike" dirty="0">
                          <a:effectLst/>
                          <a:latin typeface="Century Gothic" panose="020B0502020202020204" pitchFamily="34" charset="0"/>
                        </a:rPr>
                        <a:t>$2,097</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910087"/>
                  </a:ext>
                </a:extLst>
              </a:tr>
            </a:tbl>
          </a:graphicData>
        </a:graphic>
      </p:graphicFrame>
    </p:spTree>
    <p:extLst>
      <p:ext uri="{BB962C8B-B14F-4D97-AF65-F5344CB8AC3E}">
        <p14:creationId xmlns:p14="http://schemas.microsoft.com/office/powerpoint/2010/main" val="225786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46D573F0-EFA2-438A-8CB8-2B5D888383C3}"/>
              </a:ext>
            </a:extLst>
          </p:cNvPr>
          <p:cNvSpPr txBox="1">
            <a:spLocks/>
          </p:cNvSpPr>
          <p:nvPr/>
        </p:nvSpPr>
        <p:spPr>
          <a:xfrm>
            <a:off x="388271" y="0"/>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ORTP Calculations:</a:t>
            </a:r>
            <a:br>
              <a:rPr lang="en-US" sz="1500"/>
            </a:br>
            <a:r>
              <a:rPr lang="en-US" sz="2800"/>
              <a:t>On-Shore Wind – Capital Cost Comparison</a:t>
            </a:r>
            <a:endParaRPr lang="en-US"/>
          </a:p>
        </p:txBody>
      </p:sp>
      <p:graphicFrame>
        <p:nvGraphicFramePr>
          <p:cNvPr id="7" name="Table 6">
            <a:extLst>
              <a:ext uri="{FF2B5EF4-FFF2-40B4-BE49-F238E27FC236}">
                <a16:creationId xmlns:a16="http://schemas.microsoft.com/office/drawing/2014/main" id="{265C13CF-7FE7-4DD7-826D-49B0DE2E2DE8}"/>
              </a:ext>
            </a:extLst>
          </p:cNvPr>
          <p:cNvGraphicFramePr>
            <a:graphicFrameLocks noGrp="1"/>
          </p:cNvGraphicFramePr>
          <p:nvPr>
            <p:extLst>
              <p:ext uri="{D42A27DB-BD31-4B8C-83A1-F6EECF244321}">
                <p14:modId xmlns:p14="http://schemas.microsoft.com/office/powerpoint/2010/main" val="695088771"/>
              </p:ext>
            </p:extLst>
          </p:nvPr>
        </p:nvGraphicFramePr>
        <p:xfrm>
          <a:off x="1524000" y="1545523"/>
          <a:ext cx="8327923" cy="2436545"/>
        </p:xfrm>
        <a:graphic>
          <a:graphicData uri="http://schemas.openxmlformats.org/drawingml/2006/table">
            <a:tbl>
              <a:tblPr firstRow="1" bandRow="1">
                <a:tableStyleId>{5C22544A-7EE6-4342-B048-85BDC9FD1C3A}</a:tableStyleId>
              </a:tblPr>
              <a:tblGrid>
                <a:gridCol w="2409825">
                  <a:extLst>
                    <a:ext uri="{9D8B030D-6E8A-4147-A177-3AD203B41FA5}">
                      <a16:colId xmlns:a16="http://schemas.microsoft.com/office/drawing/2014/main" val="2272908115"/>
                    </a:ext>
                  </a:extLst>
                </a:gridCol>
                <a:gridCol w="1295400">
                  <a:extLst>
                    <a:ext uri="{9D8B030D-6E8A-4147-A177-3AD203B41FA5}">
                      <a16:colId xmlns:a16="http://schemas.microsoft.com/office/drawing/2014/main" val="1148388887"/>
                    </a:ext>
                  </a:extLst>
                </a:gridCol>
                <a:gridCol w="1247775">
                  <a:extLst>
                    <a:ext uri="{9D8B030D-6E8A-4147-A177-3AD203B41FA5}">
                      <a16:colId xmlns:a16="http://schemas.microsoft.com/office/drawing/2014/main" val="3101176696"/>
                    </a:ext>
                  </a:extLst>
                </a:gridCol>
                <a:gridCol w="1276350">
                  <a:extLst>
                    <a:ext uri="{9D8B030D-6E8A-4147-A177-3AD203B41FA5}">
                      <a16:colId xmlns:a16="http://schemas.microsoft.com/office/drawing/2014/main" val="827023298"/>
                    </a:ext>
                  </a:extLst>
                </a:gridCol>
                <a:gridCol w="1250691">
                  <a:extLst>
                    <a:ext uri="{9D8B030D-6E8A-4147-A177-3AD203B41FA5}">
                      <a16:colId xmlns:a16="http://schemas.microsoft.com/office/drawing/2014/main" val="3972494638"/>
                    </a:ext>
                  </a:extLst>
                </a:gridCol>
                <a:gridCol w="847882">
                  <a:extLst>
                    <a:ext uri="{9D8B030D-6E8A-4147-A177-3AD203B41FA5}">
                      <a16:colId xmlns:a16="http://schemas.microsoft.com/office/drawing/2014/main" val="3905898629"/>
                    </a:ext>
                  </a:extLst>
                </a:gridCol>
              </a:tblGrid>
              <a:tr h="932802">
                <a:tc>
                  <a:txBody>
                    <a:bodyPr/>
                    <a:lstStyle/>
                    <a:p>
                      <a:r>
                        <a:rPr lang="en-US" sz="1200" dirty="0">
                          <a:latin typeface="Century Gothic" panose="020B0502020202020204" pitchFamily="34" charset="0"/>
                        </a:rPr>
                        <a:t>COST COMPONENT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200" dirty="0">
                          <a:latin typeface="Century Gothic" panose="020B0502020202020204" pitchFamily="34" charset="0"/>
                        </a:rPr>
                        <a:t>Current CONE Re-calculation</a:t>
                      </a:r>
                    </a:p>
                    <a:p>
                      <a:pPr algn="ctr"/>
                      <a:r>
                        <a:rPr lang="en-US" sz="1200" dirty="0">
                          <a:latin typeface="Century Gothic" panose="020B0502020202020204" pitchFamily="34" charset="0"/>
                        </a:rPr>
                        <a:t>2019</a:t>
                      </a:r>
                      <a:r>
                        <a:rPr lang="en-US" sz="1200" baseline="0" dirty="0">
                          <a:latin typeface="Century Gothic" panose="020B0502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latin typeface="Century Gothic" panose="020B0502020202020204" pitchFamily="34" charset="0"/>
                        </a:rPr>
                        <a:t>(82.5 MW Nameplate)</a:t>
                      </a:r>
                      <a:endParaRPr lang="en-US" sz="1200" dirty="0">
                        <a:latin typeface="Century Gothic" panose="020B0502020202020204" pitchFamily="34" charset="0"/>
                      </a:endParaRPr>
                    </a:p>
                    <a:p>
                      <a:pPr algn="ctr"/>
                      <a:endParaRPr lang="en-US" sz="1200" dirty="0">
                        <a:latin typeface="Century Gothic" panose="020B0502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a:latin typeface="Century Gothic" panose="020B0502020202020204" pitchFamily="34" charset="0"/>
                        </a:rPr>
                        <a:t>Current CONE Recalculation</a:t>
                      </a:r>
                    </a:p>
                    <a:p>
                      <a:pPr algn="ctr"/>
                      <a:r>
                        <a:rPr lang="en-US" sz="1200" dirty="0">
                          <a:latin typeface="Century Gothic" panose="020B0502020202020204" pitchFamily="34" charset="0"/>
                        </a:rPr>
                        <a:t>2019$/</a:t>
                      </a:r>
                    </a:p>
                    <a:p>
                      <a:pPr algn="ctr"/>
                      <a:r>
                        <a:rPr lang="en-US" sz="1200" baseline="0" dirty="0">
                          <a:latin typeface="Century Gothic" panose="020B0502020202020204" pitchFamily="34" charset="0"/>
                        </a:rPr>
                        <a:t>kW-</a:t>
                      </a:r>
                      <a:r>
                        <a:rPr lang="en-US" sz="1200" baseline="0" dirty="0" err="1">
                          <a:latin typeface="Century Gothic" panose="020B0502020202020204" pitchFamily="34" charset="0"/>
                        </a:rPr>
                        <a:t>mo</a:t>
                      </a:r>
                      <a:endParaRPr lang="en-US" sz="1200" baseline="0" dirty="0">
                        <a:latin typeface="Century Gothic" panose="020B0502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a:latin typeface="Century Gothic" panose="020B0502020202020204" pitchFamily="34" charset="0"/>
                        </a:rPr>
                        <a:t>2016 CONE Recalculation 2016$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(52 MW Nameplate)</a:t>
                      </a:r>
                    </a:p>
                    <a:p>
                      <a:pPr algn="ctr"/>
                      <a:endParaRPr lang="en-US" sz="1200" dirty="0">
                        <a:latin typeface="Century Gothic" panose="020B0502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2016 CONE Recalculation 2016$/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kW-</a:t>
                      </a:r>
                      <a:r>
                        <a:rPr lang="en-US" sz="1200" dirty="0" err="1">
                          <a:latin typeface="Century Gothic" panose="020B0502020202020204" pitchFamily="34" charset="0"/>
                        </a:rPr>
                        <a:t>mo</a:t>
                      </a:r>
                      <a:endParaRPr lang="en-US" sz="1200" dirty="0">
                        <a:latin typeface="Century Gothic" panose="020B0502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200">
                          <a:latin typeface="Century Gothic" panose="020B0502020202020204" pitchFamily="34" charset="0"/>
                        </a:rPr>
                        <a:t>% Change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353640">
                <a:tc>
                  <a:txBody>
                    <a:bodyPr/>
                    <a:lstStyle/>
                    <a:p>
                      <a:pPr marL="111125" lvl="1" indent="-55563" algn="l" fontAlgn="b"/>
                      <a:r>
                        <a:rPr lang="en-US" sz="1100" b="0" i="0" u="none" strike="noStrike" kern="1200">
                          <a:solidFill>
                            <a:schemeClr val="dk1"/>
                          </a:solidFill>
                          <a:effectLst/>
                          <a:latin typeface="Century Gothic" panose="020B0502020202020204" pitchFamily="34" charset="0"/>
                          <a:ea typeface="+mn-ea"/>
                          <a:cs typeface="+mn-cs"/>
                        </a:rPr>
                        <a:t>TOTAL EPC COSTS</a:t>
                      </a:r>
                    </a:p>
                  </a:txBody>
                  <a:tcPr marL="0" marR="0" marT="0" marB="0" anchor="ctr">
                    <a:lnL w="12700" cap="flat" cmpd="sng" algn="ctr">
                      <a:solidFill>
                        <a:schemeClr val="tx1"/>
                      </a:solidFill>
                      <a:prstDash val="solid"/>
                      <a:round/>
                      <a:headEnd type="none" w="med" len="med"/>
                      <a:tailEnd type="none" w="med" len="med"/>
                    </a:lnL>
                  </a:tcPr>
                </a:tc>
                <a:tc>
                  <a:txBody>
                    <a:bodyPr/>
                    <a:lstStyle/>
                    <a:p>
                      <a:pPr marL="0" indent="230188" algn="ctr" defTabSz="914400" rtl="0" fontAlgn="b">
                        <a:tabLst/>
                      </a:pPr>
                      <a:r>
                        <a:rPr lang="en-US" sz="1100" b="0" i="0" u="none" strike="noStrike">
                          <a:solidFill>
                            <a:srgbClr val="000000"/>
                          </a:solidFill>
                          <a:effectLst/>
                          <a:latin typeface="Century Gothic" panose="020B0502020202020204" pitchFamily="34" charset="0"/>
                        </a:rPr>
                        <a:t>$121,877,115 </a:t>
                      </a:r>
                    </a:p>
                  </a:txBody>
                  <a:tcPr marL="0" marR="0" marT="0" marB="0" anchor="ctr"/>
                </a:tc>
                <a:tc>
                  <a:txBody>
                    <a:bodyPr/>
                    <a:lstStyle/>
                    <a:p>
                      <a:pPr marL="0" marR="0" lvl="0" indent="628650" algn="ctr" defTabSz="914400" rtl="0" eaLnBrk="1" fontAlgn="b" latinLnBrk="0" hangingPunct="1">
                        <a:lnSpc>
                          <a:spcPct val="100000"/>
                        </a:lnSpc>
                        <a:spcBef>
                          <a:spcPts val="0"/>
                        </a:spcBef>
                        <a:spcAft>
                          <a:spcPts val="0"/>
                        </a:spcAft>
                        <a:buClrTx/>
                        <a:buSzTx/>
                        <a:buFontTx/>
                        <a:buNone/>
                        <a:tabLst>
                          <a:tab pos="1255713" algn="l"/>
                        </a:tabLst>
                        <a:defRPr/>
                      </a:pPr>
                      <a:r>
                        <a:rPr lang="en-US" sz="1100" b="0" i="0" u="none" strike="noStrike">
                          <a:effectLst/>
                          <a:latin typeface="Century Gothic" panose="020B0502020202020204" pitchFamily="34" charset="0"/>
                        </a:rPr>
                        <a:t>$1,477</a:t>
                      </a:r>
                    </a:p>
                  </a:txBody>
                  <a:tcPr marL="0" marR="0" marT="0" marB="0" anchor="ctr"/>
                </a:tc>
                <a:tc>
                  <a:txBody>
                    <a:bodyPr/>
                    <a:lstStyle/>
                    <a:p>
                      <a:pPr marL="0" indent="230188" algn="ctr" fontAlgn="b"/>
                      <a:r>
                        <a:rPr lang="en-US" sz="1100" b="0" i="0" u="none" strike="noStrike">
                          <a:effectLst/>
                          <a:latin typeface="Century Gothic" panose="020B0502020202020204" pitchFamily="34" charset="0"/>
                        </a:rPr>
                        <a:t>$110,000,000</a:t>
                      </a:r>
                    </a:p>
                  </a:txBody>
                  <a:tcPr marL="3810" marR="3810" marT="3810" marB="0" anchor="ctr"/>
                </a:tc>
                <a:tc>
                  <a:txBody>
                    <a:bodyPr/>
                    <a:lstStyle/>
                    <a:p>
                      <a:pPr marL="0" marR="0" lvl="0" indent="514350" algn="ctr" defTabSz="914400" rtl="0" eaLnBrk="1" fontAlgn="b" latinLnBrk="0" hangingPunct="1">
                        <a:lnSpc>
                          <a:spcPct val="100000"/>
                        </a:lnSpc>
                        <a:spcBef>
                          <a:spcPts val="0"/>
                        </a:spcBef>
                        <a:spcAft>
                          <a:spcPts val="0"/>
                        </a:spcAft>
                        <a:buClrTx/>
                        <a:buSzTx/>
                        <a:buFontTx/>
                        <a:buNone/>
                        <a:tabLst>
                          <a:tab pos="1255713" algn="l"/>
                        </a:tabLst>
                        <a:defRPr/>
                      </a:pPr>
                      <a:r>
                        <a:rPr lang="en-US" sz="1100" b="0" i="0" u="none" strike="noStrike" kern="1200">
                          <a:solidFill>
                            <a:schemeClr val="dk1"/>
                          </a:solidFill>
                          <a:effectLst/>
                          <a:latin typeface="Century Gothic" panose="020B0502020202020204" pitchFamily="34" charset="0"/>
                          <a:ea typeface="+mn-ea"/>
                          <a:cs typeface="+mn-cs"/>
                        </a:rPr>
                        <a:t>$2,115</a:t>
                      </a:r>
                    </a:p>
                  </a:txBody>
                  <a:tcPr marL="3810" marR="3810" marT="3810" marB="0" anchor="ctr"/>
                </a:tc>
                <a:tc>
                  <a:txBody>
                    <a:bodyPr/>
                    <a:lstStyle/>
                    <a:p>
                      <a:pPr algn="ctr" fontAlgn="b"/>
                      <a:r>
                        <a:rPr lang="en-US" sz="1100" b="0" i="0" u="none" strike="noStrike">
                          <a:effectLst/>
                          <a:latin typeface="Century Gothic" panose="020B0502020202020204" pitchFamily="34" charset="0"/>
                        </a:rPr>
                        <a:t>-30%</a:t>
                      </a: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4229318"/>
                  </a:ext>
                </a:extLst>
              </a:tr>
              <a:tr h="408002">
                <a:tc>
                  <a:txBody>
                    <a:bodyPr/>
                    <a:lstStyle/>
                    <a:p>
                      <a:pPr marL="111125" marR="0" lvl="1" indent="-55563" algn="l" defTabSz="914400" rtl="0" eaLnBrk="1" fontAlgn="b" latinLnBrk="0" hangingPunct="1">
                        <a:lnSpc>
                          <a:spcPct val="100000"/>
                        </a:lnSpc>
                        <a:spcBef>
                          <a:spcPts val="0"/>
                        </a:spcBef>
                        <a:spcAft>
                          <a:spcPts val="0"/>
                        </a:spcAft>
                        <a:buClrTx/>
                        <a:buSzTx/>
                        <a:buFontTx/>
                        <a:buNone/>
                        <a:tabLst/>
                        <a:defRPr/>
                      </a:pPr>
                      <a:r>
                        <a:rPr lang="en-US" sz="1100" b="0" i="0" u="none" strike="noStrike" kern="1200">
                          <a:solidFill>
                            <a:schemeClr val="dk1"/>
                          </a:solidFill>
                          <a:effectLst/>
                          <a:latin typeface="Century Gothic" panose="020B0502020202020204" pitchFamily="34" charset="0"/>
                          <a:ea typeface="+mn-ea"/>
                          <a:cs typeface="+mn-cs"/>
                        </a:rPr>
                        <a:t>TOTAL NON-EPC COSTS</a:t>
                      </a:r>
                    </a:p>
                  </a:txBody>
                  <a:tcPr marL="0" marR="0" marT="0" marB="0" anchor="ctr">
                    <a:lnL w="12700" cap="flat" cmpd="sng" algn="ctr">
                      <a:solidFill>
                        <a:schemeClr val="tx1"/>
                      </a:solidFill>
                      <a:prstDash val="solid"/>
                      <a:round/>
                      <a:headEnd type="none" w="med" len="med"/>
                      <a:tailEnd type="none" w="med" len="med"/>
                    </a:lnL>
                  </a:tcPr>
                </a:tc>
                <a:tc>
                  <a:txBody>
                    <a:bodyPr/>
                    <a:lstStyle/>
                    <a:p>
                      <a:pPr marL="0" indent="285750" algn="ctr" defTabSz="914400" rtl="0" eaLnBrk="1" fontAlgn="b" latinLnBrk="0" hangingPunct="1">
                        <a:tabLst/>
                      </a:pPr>
                      <a:r>
                        <a:rPr lang="en-US" sz="1100" b="0" i="0" u="none" strike="noStrike" kern="1200">
                          <a:solidFill>
                            <a:srgbClr val="000000"/>
                          </a:solidFill>
                          <a:effectLst/>
                          <a:latin typeface="Century Gothic" panose="020B0502020202020204" pitchFamily="34" charset="0"/>
                          <a:ea typeface="+mn-ea"/>
                          <a:cs typeface="+mn-cs"/>
                        </a:rPr>
                        <a:t>$51,109,856</a:t>
                      </a:r>
                    </a:p>
                  </a:txBody>
                  <a:tcPr marL="0" marR="0" marT="0" marB="0" anchor="ctr"/>
                </a:tc>
                <a:tc>
                  <a:txBody>
                    <a:bodyPr/>
                    <a:lstStyle/>
                    <a:p>
                      <a:pPr marL="0" marR="0" lvl="0" indent="685800" algn="ctr" defTabSz="914400" rtl="0" eaLnBrk="1" fontAlgn="b" latinLnBrk="0" hangingPunct="1">
                        <a:lnSpc>
                          <a:spcPct val="100000"/>
                        </a:lnSpc>
                        <a:spcBef>
                          <a:spcPts val="0"/>
                        </a:spcBef>
                        <a:spcAft>
                          <a:spcPts val="0"/>
                        </a:spcAft>
                        <a:buClrTx/>
                        <a:buSzTx/>
                        <a:buFontTx/>
                        <a:buNone/>
                        <a:tabLst>
                          <a:tab pos="1255713" algn="l"/>
                        </a:tabLst>
                        <a:defRPr/>
                      </a:pPr>
                      <a:r>
                        <a:rPr lang="en-US" sz="1100" b="0" i="0" u="none" strike="noStrike" kern="1200">
                          <a:solidFill>
                            <a:schemeClr val="dk1"/>
                          </a:solidFill>
                          <a:effectLst/>
                          <a:latin typeface="Century Gothic" panose="020B0502020202020204" pitchFamily="34" charset="0"/>
                          <a:ea typeface="+mn-ea"/>
                          <a:cs typeface="+mn-cs"/>
                        </a:rPr>
                        <a:t>$619</a:t>
                      </a:r>
                    </a:p>
                  </a:txBody>
                  <a:tcPr marL="0" marR="0" marT="0" marB="0" anchor="ctr"/>
                </a:tc>
                <a:tc>
                  <a:txBody>
                    <a:bodyPr/>
                    <a:lstStyle/>
                    <a:p>
                      <a:pPr marL="0" indent="230188" algn="ctr" defTabSz="914400" rtl="0" eaLnBrk="1" fontAlgn="b" latinLnBrk="0" hangingPunct="1">
                        <a:tabLst/>
                      </a:pPr>
                      <a:r>
                        <a:rPr lang="en-US" sz="1100" b="0" i="0" u="none" strike="noStrike" kern="1200">
                          <a:solidFill>
                            <a:srgbClr val="000000"/>
                          </a:solidFill>
                          <a:effectLst/>
                          <a:latin typeface="Century Gothic" panose="020B0502020202020204" pitchFamily="34" charset="0"/>
                          <a:ea typeface="+mn-ea"/>
                          <a:cs typeface="+mn-cs"/>
                        </a:rPr>
                        <a:t>$24,980,000</a:t>
                      </a:r>
                    </a:p>
                  </a:txBody>
                  <a:tcPr marL="0" marR="0" marT="0" marB="0" anchor="ctr"/>
                </a:tc>
                <a:tc>
                  <a:txBody>
                    <a:bodyPr/>
                    <a:lstStyle/>
                    <a:p>
                      <a:pPr marL="0" marR="0" lvl="0" indent="571500" algn="ctr" defTabSz="914400" rtl="0" eaLnBrk="1" fontAlgn="b" latinLnBrk="0" hangingPunct="1">
                        <a:lnSpc>
                          <a:spcPct val="100000"/>
                        </a:lnSpc>
                        <a:spcBef>
                          <a:spcPts val="0"/>
                        </a:spcBef>
                        <a:spcAft>
                          <a:spcPts val="0"/>
                        </a:spcAft>
                        <a:buClrTx/>
                        <a:buSzTx/>
                        <a:buFontTx/>
                        <a:buNone/>
                        <a:tabLst>
                          <a:tab pos="1255713" algn="l"/>
                        </a:tabLst>
                        <a:defRPr/>
                      </a:pPr>
                      <a:r>
                        <a:rPr lang="en-US" sz="1100" b="0" i="0" u="none" strike="noStrike" kern="1200">
                          <a:solidFill>
                            <a:schemeClr val="dk1"/>
                          </a:solidFill>
                          <a:effectLst/>
                          <a:latin typeface="Century Gothic" panose="020B0502020202020204" pitchFamily="34" charset="0"/>
                          <a:ea typeface="+mn-ea"/>
                          <a:cs typeface="+mn-cs"/>
                        </a:rPr>
                        <a:t>$480</a:t>
                      </a:r>
                    </a:p>
                  </a:txBody>
                  <a:tcPr marL="0" marR="0" marT="0" marB="0" anchor="ctr"/>
                </a:tc>
                <a:tc>
                  <a:txBody>
                    <a:bodyPr/>
                    <a:lstStyle/>
                    <a:p>
                      <a:pPr marL="0" algn="ctr" defTabSz="914293" rtl="0" eaLnBrk="1" fontAlgn="b" latinLnBrk="0" hangingPunct="1"/>
                      <a:r>
                        <a:rPr lang="en-US" sz="1100" b="0" i="0" u="none" strike="noStrike" kern="1200">
                          <a:solidFill>
                            <a:schemeClr val="dk1"/>
                          </a:solidFill>
                          <a:effectLst/>
                          <a:latin typeface="Century Gothic" panose="020B0502020202020204" pitchFamily="34" charset="0"/>
                          <a:ea typeface="+mn-ea"/>
                          <a:cs typeface="+mn-cs"/>
                        </a:rPr>
                        <a:t>29%</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28754827"/>
                  </a:ext>
                </a:extLst>
              </a:tr>
              <a:tr h="486183">
                <a:tc>
                  <a:txBody>
                    <a:bodyPr/>
                    <a:lstStyle/>
                    <a:p>
                      <a:pPr marL="111125" marR="0" lvl="1" indent="-55563" algn="l"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chemeClr val="dk1"/>
                          </a:solidFill>
                          <a:effectLst/>
                          <a:latin typeface="Century Gothic" panose="020B0502020202020204" pitchFamily="34" charset="0"/>
                          <a:ea typeface="+mn-ea"/>
                          <a:cs typeface="+mn-cs"/>
                        </a:rPr>
                        <a:t>TOTAL OVERNIGHT CAPITAL COSTS</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indent="230188" algn="ctr" defTabSz="914400" rtl="0" eaLnBrk="1" fontAlgn="b" latinLnBrk="0" hangingPunct="1">
                        <a:tabLst/>
                      </a:pPr>
                      <a:r>
                        <a:rPr lang="en-US" sz="1100" b="0" i="0" u="none" strike="noStrike" kern="1200">
                          <a:solidFill>
                            <a:srgbClr val="000000"/>
                          </a:solidFill>
                          <a:effectLst/>
                          <a:latin typeface="Century Gothic" panose="020B0502020202020204" pitchFamily="34" charset="0"/>
                          <a:ea typeface="+mn-ea"/>
                          <a:cs typeface="+mn-cs"/>
                        </a:rPr>
                        <a:t>$172,986,970</a:t>
                      </a:r>
                    </a:p>
                  </a:txBody>
                  <a:tcPr marL="0" marR="0" marT="0" marB="0" anchor="ctr">
                    <a:lnB w="12700" cap="flat" cmpd="sng" algn="ctr">
                      <a:solidFill>
                        <a:schemeClr val="tx1"/>
                      </a:solidFill>
                      <a:prstDash val="solid"/>
                      <a:round/>
                      <a:headEnd type="none" w="med" len="med"/>
                      <a:tailEnd type="none" w="med" len="med"/>
                    </a:lnB>
                  </a:tcPr>
                </a:tc>
                <a:tc>
                  <a:txBody>
                    <a:bodyPr/>
                    <a:lstStyle/>
                    <a:p>
                      <a:pPr marL="0" indent="628650" algn="ctr" defTabSz="914400" rtl="0" eaLnBrk="1" fontAlgn="b" latinLnBrk="0" hangingPunct="1">
                        <a:tabLst/>
                      </a:pPr>
                      <a:r>
                        <a:rPr lang="en-US" sz="1100" b="0" i="0" u="none" strike="noStrike" kern="1200">
                          <a:solidFill>
                            <a:srgbClr val="000000"/>
                          </a:solidFill>
                          <a:effectLst/>
                          <a:latin typeface="Century Gothic" panose="020B0502020202020204" pitchFamily="34" charset="0"/>
                          <a:ea typeface="+mn-ea"/>
                          <a:cs typeface="+mn-cs"/>
                        </a:rPr>
                        <a:t>$2097</a:t>
                      </a:r>
                    </a:p>
                  </a:txBody>
                  <a:tcPr marL="0" marR="0" marT="0" marB="0" anchor="ctr">
                    <a:lnB w="12700" cap="flat" cmpd="sng" algn="ctr">
                      <a:solidFill>
                        <a:schemeClr val="tx1"/>
                      </a:solidFill>
                      <a:prstDash val="solid"/>
                      <a:round/>
                      <a:headEnd type="none" w="med" len="med"/>
                      <a:tailEnd type="none" w="med" len="med"/>
                    </a:lnB>
                  </a:tcPr>
                </a:tc>
                <a:tc>
                  <a:txBody>
                    <a:bodyPr/>
                    <a:lstStyle/>
                    <a:p>
                      <a:pPr marL="0" indent="171450" algn="ctr" defTabSz="914400" rtl="0" eaLnBrk="1" fontAlgn="b" latinLnBrk="0" hangingPunct="1">
                        <a:tabLst/>
                      </a:pPr>
                      <a:r>
                        <a:rPr lang="en-US" sz="1100" b="0" i="0" u="none" strike="noStrike" kern="1200">
                          <a:solidFill>
                            <a:srgbClr val="000000"/>
                          </a:solidFill>
                          <a:effectLst/>
                          <a:latin typeface="Century Gothic" panose="020B0502020202020204" pitchFamily="34" charset="0"/>
                          <a:ea typeface="+mn-ea"/>
                          <a:cs typeface="+mn-cs"/>
                        </a:rPr>
                        <a:t>$134,980,000</a:t>
                      </a: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lvl="0" indent="514350" algn="ctr" defTabSz="914400" rtl="0" eaLnBrk="1" fontAlgn="b" latinLnBrk="0" hangingPunct="1">
                        <a:lnSpc>
                          <a:spcPct val="100000"/>
                        </a:lnSpc>
                        <a:spcBef>
                          <a:spcPts val="0"/>
                        </a:spcBef>
                        <a:spcAft>
                          <a:spcPts val="0"/>
                        </a:spcAft>
                        <a:buClrTx/>
                        <a:buSzTx/>
                        <a:buFontTx/>
                        <a:buNone/>
                        <a:tabLst>
                          <a:tab pos="1255713" algn="l"/>
                        </a:tabLst>
                        <a:defRPr/>
                      </a:pPr>
                      <a:r>
                        <a:rPr lang="en-US" sz="1100" b="0" i="0" u="none" strike="noStrike" kern="1200">
                          <a:solidFill>
                            <a:schemeClr val="dk1"/>
                          </a:solidFill>
                          <a:effectLst/>
                          <a:latin typeface="Century Gothic" panose="020B0502020202020204" pitchFamily="34" charset="0"/>
                          <a:ea typeface="+mn-ea"/>
                          <a:cs typeface="+mn-cs"/>
                        </a:rPr>
                        <a:t>$2,596</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effectLst/>
                          <a:latin typeface="Century Gothic" panose="020B0502020202020204" pitchFamily="34" charset="0"/>
                        </a:rPr>
                        <a:t>-19%</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910087"/>
                  </a:ext>
                </a:extLst>
              </a:tr>
            </a:tbl>
          </a:graphicData>
        </a:graphic>
      </p:graphicFrame>
    </p:spTree>
    <p:extLst>
      <p:ext uri="{BB962C8B-B14F-4D97-AF65-F5344CB8AC3E}">
        <p14:creationId xmlns:p14="http://schemas.microsoft.com/office/powerpoint/2010/main" val="1003991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944BB7B-EC05-498D-B0C8-9122DA211692}"/>
              </a:ext>
            </a:extLst>
          </p:cNvPr>
          <p:cNvSpPr txBox="1">
            <a:spLocks/>
          </p:cNvSpPr>
          <p:nvPr/>
        </p:nvSpPr>
        <p:spPr>
          <a:xfrm>
            <a:off x="388271" y="247774"/>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ORTP Calculations:</a:t>
            </a:r>
            <a:br>
              <a:rPr lang="en-US" sz="1500"/>
            </a:br>
            <a:r>
              <a:rPr lang="en-US" sz="2400"/>
              <a:t>On-Shore Wind – Proposed O&amp;M Costs</a:t>
            </a:r>
            <a:endParaRPr lang="en-US"/>
          </a:p>
        </p:txBody>
      </p:sp>
      <p:graphicFrame>
        <p:nvGraphicFramePr>
          <p:cNvPr id="4" name="Table 3">
            <a:extLst>
              <a:ext uri="{FF2B5EF4-FFF2-40B4-BE49-F238E27FC236}">
                <a16:creationId xmlns:a16="http://schemas.microsoft.com/office/drawing/2014/main" id="{54CA03A5-84D5-489E-B277-87C53CBE1189}"/>
              </a:ext>
            </a:extLst>
          </p:cNvPr>
          <p:cNvGraphicFramePr>
            <a:graphicFrameLocks noGrp="1"/>
          </p:cNvGraphicFramePr>
          <p:nvPr>
            <p:extLst>
              <p:ext uri="{D42A27DB-BD31-4B8C-83A1-F6EECF244321}">
                <p14:modId xmlns:p14="http://schemas.microsoft.com/office/powerpoint/2010/main" val="4062599632"/>
              </p:ext>
            </p:extLst>
          </p:nvPr>
        </p:nvGraphicFramePr>
        <p:xfrm>
          <a:off x="2605548" y="1986115"/>
          <a:ext cx="6499123" cy="2314053"/>
        </p:xfrm>
        <a:graphic>
          <a:graphicData uri="http://schemas.openxmlformats.org/drawingml/2006/table">
            <a:tbl>
              <a:tblPr firstRow="1" bandRow="1">
                <a:tableStyleId>{5C22544A-7EE6-4342-B048-85BDC9FD1C3A}</a:tableStyleId>
              </a:tblPr>
              <a:tblGrid>
                <a:gridCol w="2849380">
                  <a:extLst>
                    <a:ext uri="{9D8B030D-6E8A-4147-A177-3AD203B41FA5}">
                      <a16:colId xmlns:a16="http://schemas.microsoft.com/office/drawing/2014/main" val="2272908115"/>
                    </a:ext>
                  </a:extLst>
                </a:gridCol>
                <a:gridCol w="1765802">
                  <a:extLst>
                    <a:ext uri="{9D8B030D-6E8A-4147-A177-3AD203B41FA5}">
                      <a16:colId xmlns:a16="http://schemas.microsoft.com/office/drawing/2014/main" val="1148388887"/>
                    </a:ext>
                  </a:extLst>
                </a:gridCol>
                <a:gridCol w="1883941">
                  <a:extLst>
                    <a:ext uri="{9D8B030D-6E8A-4147-A177-3AD203B41FA5}">
                      <a16:colId xmlns:a16="http://schemas.microsoft.com/office/drawing/2014/main" val="3725532650"/>
                    </a:ext>
                  </a:extLst>
                </a:gridCol>
              </a:tblGrid>
              <a:tr h="469068">
                <a:tc>
                  <a:txBody>
                    <a:bodyPr/>
                    <a:lstStyle/>
                    <a:p>
                      <a:r>
                        <a:rPr lang="en-US" sz="1500">
                          <a:latin typeface="Century Gothic" panose="020B0502020202020204" pitchFamily="34" charset="0"/>
                        </a:rPr>
                        <a:t>Fixed O&amp;M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500">
                          <a:latin typeface="Century Gothic" panose="020B0502020202020204" pitchFamily="34" charset="0"/>
                        </a:rPr>
                        <a:t>Proposed Values </a:t>
                      </a:r>
                    </a:p>
                  </a:txBody>
                  <a:tcPr anchor="ctr">
                    <a:lnT w="12700" cap="flat" cmpd="sng" algn="ctr">
                      <a:solidFill>
                        <a:schemeClr val="tx1"/>
                      </a:solidFill>
                      <a:prstDash val="solid"/>
                      <a:round/>
                      <a:headEnd type="none" w="med" len="med"/>
                      <a:tailEnd type="none" w="med" len="med"/>
                    </a:lnT>
                  </a:tcPr>
                </a:tc>
                <a:tc>
                  <a:txBody>
                    <a:bodyPr/>
                    <a:lstStyle/>
                    <a:p>
                      <a:pPr algn="ctr"/>
                      <a:r>
                        <a:rPr lang="en-US" sz="1500">
                          <a:latin typeface="Century Gothic" panose="020B0502020202020204" pitchFamily="34" charset="0"/>
                        </a:rPr>
                        <a:t>2025$/kW-</a:t>
                      </a:r>
                      <a:r>
                        <a:rPr lang="en-US" sz="1500" err="1">
                          <a:latin typeface="Century Gothic" panose="020B0502020202020204" pitchFamily="34" charset="0"/>
                        </a:rPr>
                        <a:t>mo</a:t>
                      </a:r>
                      <a:endParaRPr lang="en-US" sz="1500">
                        <a:latin typeface="Century Gothic" panose="020B0502020202020204" pitchFamily="34" charset="0"/>
                      </a:endParaRPr>
                    </a:p>
                    <a:p>
                      <a:pPr algn="ctr"/>
                      <a:r>
                        <a:rPr lang="en-US" sz="1500">
                          <a:latin typeface="Century Gothic" panose="020B0502020202020204" pitchFamily="34" charset="0"/>
                        </a:rPr>
                        <a:t>(Nameplate)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546873">
                <a:tc>
                  <a:txBody>
                    <a:bodyPr/>
                    <a:lstStyle/>
                    <a:p>
                      <a:r>
                        <a:rPr lang="en-US" sz="1400">
                          <a:latin typeface="Century Gothic" panose="020B0502020202020204" pitchFamily="34" charset="0"/>
                        </a:rPr>
                        <a:t>O&amp;M (LTSA plus ongoing O&amp;M)</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$34.91/kW-yr</a:t>
                      </a:r>
                    </a:p>
                  </a:txBody>
                  <a:tcPr anchor="ctr"/>
                </a:tc>
                <a:tc>
                  <a:txBody>
                    <a:bodyPr/>
                    <a:lstStyle/>
                    <a:p>
                      <a:pPr algn="ctr"/>
                      <a:r>
                        <a:rPr lang="en-US" sz="1400">
                          <a:solidFill>
                            <a:schemeClr val="tx1"/>
                          </a:solidFill>
                          <a:latin typeface="Century Gothic" panose="020B0502020202020204" pitchFamily="34" charset="0"/>
                        </a:rPr>
                        <a:t>$2.91</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350190">
                <a:tc>
                  <a:txBody>
                    <a:bodyPr/>
                    <a:lstStyle/>
                    <a:p>
                      <a:r>
                        <a:rPr lang="en-US" sz="1400">
                          <a:latin typeface="Century Gothic" panose="020B0502020202020204" pitchFamily="34" charset="0"/>
                        </a:rPr>
                        <a:t>Site Leasing</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$175/acre/yr</a:t>
                      </a:r>
                    </a:p>
                  </a:txBody>
                  <a:tcPr anchor="ctr"/>
                </a:tc>
                <a:tc>
                  <a:txBody>
                    <a:bodyPr/>
                    <a:lstStyle/>
                    <a:p>
                      <a:pPr algn="ctr"/>
                      <a:r>
                        <a:rPr lang="en-US" sz="1400">
                          <a:solidFill>
                            <a:schemeClr val="tx1"/>
                          </a:solidFill>
                          <a:latin typeface="Century Gothic" panose="020B0502020202020204" pitchFamily="34" charset="0"/>
                        </a:rPr>
                        <a:t>$0.83</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5733973"/>
                  </a:ext>
                </a:extLst>
              </a:tr>
              <a:tr h="350190">
                <a:tc>
                  <a:txBody>
                    <a:bodyPr/>
                    <a:lstStyle/>
                    <a:p>
                      <a:r>
                        <a:rPr lang="en-US" sz="1400">
                          <a:latin typeface="Century Gothic" panose="020B0502020202020204" pitchFamily="34" charset="0"/>
                        </a:rPr>
                        <a:t>Property Taxes</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1.0%</a:t>
                      </a:r>
                    </a:p>
                  </a:txBody>
                  <a:tcPr anchor="ctr"/>
                </a:tc>
                <a:tc>
                  <a:txBody>
                    <a:bodyPr/>
                    <a:lstStyle/>
                    <a:p>
                      <a:pPr algn="ctr"/>
                      <a:r>
                        <a:rPr lang="en-US" sz="1400">
                          <a:solidFill>
                            <a:schemeClr val="tx1"/>
                          </a:solidFill>
                          <a:latin typeface="Century Gothic" panose="020B0502020202020204" pitchFamily="34" charset="0"/>
                        </a:rPr>
                        <a:t>$0.10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085412"/>
                  </a:ext>
                </a:extLst>
              </a:tr>
              <a:tr h="443009">
                <a:tc>
                  <a:txBody>
                    <a:bodyPr/>
                    <a:lstStyle/>
                    <a:p>
                      <a:r>
                        <a:rPr lang="en-US" sz="1400">
                          <a:latin typeface="Century Gothic" panose="020B0502020202020204" pitchFamily="34" charset="0"/>
                        </a:rPr>
                        <a:t>Insurance</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400">
                          <a:latin typeface="Century Gothic" panose="020B0502020202020204" pitchFamily="34" charset="0"/>
                        </a:rPr>
                        <a:t>0.3% of</a:t>
                      </a:r>
                      <a:r>
                        <a:rPr lang="en-US" sz="1400" baseline="0">
                          <a:latin typeface="Century Gothic" panose="020B0502020202020204" pitchFamily="34" charset="0"/>
                        </a:rPr>
                        <a:t> installed costs</a:t>
                      </a:r>
                      <a:endParaRPr lang="en-US" sz="1400">
                        <a:latin typeface="Century Gothic" panose="020B0502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a:latin typeface="Century Gothic" panose="020B0502020202020204" pitchFamily="34" charset="0"/>
                        </a:rPr>
                        <a:t>$0.55</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828726"/>
                  </a:ext>
                </a:extLst>
              </a:tr>
            </a:tbl>
          </a:graphicData>
        </a:graphic>
      </p:graphicFrame>
    </p:spTree>
    <p:extLst>
      <p:ext uri="{BB962C8B-B14F-4D97-AF65-F5344CB8AC3E}">
        <p14:creationId xmlns:p14="http://schemas.microsoft.com/office/powerpoint/2010/main" val="121486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944BB7B-EC05-498D-B0C8-9122DA211692}"/>
              </a:ext>
            </a:extLst>
          </p:cNvPr>
          <p:cNvSpPr txBox="1">
            <a:spLocks/>
          </p:cNvSpPr>
          <p:nvPr/>
        </p:nvSpPr>
        <p:spPr>
          <a:xfrm>
            <a:off x="388271" y="247774"/>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ORTP Calculations:</a:t>
            </a:r>
            <a:br>
              <a:rPr lang="en-US" sz="1500"/>
            </a:br>
            <a:r>
              <a:rPr lang="en-US" sz="2400"/>
              <a:t>On-Shore Wind – O&amp;M Cost Comparison</a:t>
            </a:r>
            <a:endParaRPr lang="en-US"/>
          </a:p>
        </p:txBody>
      </p:sp>
      <p:graphicFrame>
        <p:nvGraphicFramePr>
          <p:cNvPr id="4" name="Table 3">
            <a:extLst>
              <a:ext uri="{FF2B5EF4-FFF2-40B4-BE49-F238E27FC236}">
                <a16:creationId xmlns:a16="http://schemas.microsoft.com/office/drawing/2014/main" id="{54CA03A5-84D5-489E-B277-87C53CBE1189}"/>
              </a:ext>
            </a:extLst>
          </p:cNvPr>
          <p:cNvGraphicFramePr>
            <a:graphicFrameLocks noGrp="1"/>
          </p:cNvGraphicFramePr>
          <p:nvPr>
            <p:extLst>
              <p:ext uri="{D42A27DB-BD31-4B8C-83A1-F6EECF244321}">
                <p14:modId xmlns:p14="http://schemas.microsoft.com/office/powerpoint/2010/main" val="3833062861"/>
              </p:ext>
            </p:extLst>
          </p:nvPr>
        </p:nvGraphicFramePr>
        <p:xfrm>
          <a:off x="2354511" y="1866313"/>
          <a:ext cx="7576721" cy="2815944"/>
        </p:xfrm>
        <a:graphic>
          <a:graphicData uri="http://schemas.openxmlformats.org/drawingml/2006/table">
            <a:tbl>
              <a:tblPr firstRow="1" bandRow="1">
                <a:tableStyleId>{5C22544A-7EE6-4342-B048-85BDC9FD1C3A}</a:tableStyleId>
              </a:tblPr>
              <a:tblGrid>
                <a:gridCol w="2797592">
                  <a:extLst>
                    <a:ext uri="{9D8B030D-6E8A-4147-A177-3AD203B41FA5}">
                      <a16:colId xmlns:a16="http://schemas.microsoft.com/office/drawing/2014/main" val="2272908115"/>
                    </a:ext>
                  </a:extLst>
                </a:gridCol>
                <a:gridCol w="1769807">
                  <a:extLst>
                    <a:ext uri="{9D8B030D-6E8A-4147-A177-3AD203B41FA5}">
                      <a16:colId xmlns:a16="http://schemas.microsoft.com/office/drawing/2014/main" val="1148388887"/>
                    </a:ext>
                  </a:extLst>
                </a:gridCol>
                <a:gridCol w="1840585">
                  <a:extLst>
                    <a:ext uri="{9D8B030D-6E8A-4147-A177-3AD203B41FA5}">
                      <a16:colId xmlns:a16="http://schemas.microsoft.com/office/drawing/2014/main" val="3725532650"/>
                    </a:ext>
                  </a:extLst>
                </a:gridCol>
                <a:gridCol w="1168737">
                  <a:extLst>
                    <a:ext uri="{9D8B030D-6E8A-4147-A177-3AD203B41FA5}">
                      <a16:colId xmlns:a16="http://schemas.microsoft.com/office/drawing/2014/main" val="3028025983"/>
                    </a:ext>
                  </a:extLst>
                </a:gridCol>
              </a:tblGrid>
              <a:tr h="998745">
                <a:tc>
                  <a:txBody>
                    <a:bodyPr/>
                    <a:lstStyle/>
                    <a:p>
                      <a:r>
                        <a:rPr lang="en-US" sz="1500">
                          <a:latin typeface="Century Gothic" panose="020B0502020202020204" pitchFamily="34" charset="0"/>
                        </a:rPr>
                        <a:t>Fixed O&amp;M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500">
                          <a:latin typeface="Century Gothic" panose="020B0502020202020204" pitchFamily="34" charset="0"/>
                        </a:rPr>
                        <a:t>Current CONE Recalculation</a:t>
                      </a:r>
                    </a:p>
                    <a:p>
                      <a:pPr algn="ctr"/>
                      <a:r>
                        <a:rPr lang="en-US" sz="1500">
                          <a:latin typeface="Century Gothic" panose="020B0502020202020204" pitchFamily="34" charset="0"/>
                        </a:rPr>
                        <a:t>2025$/kW-</a:t>
                      </a:r>
                      <a:r>
                        <a:rPr lang="en-US" sz="1500" err="1">
                          <a:latin typeface="Century Gothic" panose="020B0502020202020204" pitchFamily="34" charset="0"/>
                        </a:rPr>
                        <a:t>mo</a:t>
                      </a:r>
                      <a:endParaRPr lang="en-US" sz="1500">
                        <a:latin typeface="Century Gothic" panose="020B0502020202020204" pitchFamily="34" charset="0"/>
                      </a:endParaRPr>
                    </a:p>
                    <a:p>
                      <a:pPr algn="ctr"/>
                      <a:r>
                        <a:rPr lang="en-US" sz="1500">
                          <a:latin typeface="Century Gothic" panose="020B0502020202020204" pitchFamily="34" charset="0"/>
                        </a:rPr>
                        <a:t>(Nameplate)</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latin typeface="Century Gothic" panose="020B0502020202020204" pitchFamily="34" charset="0"/>
                        </a:rPr>
                        <a:t>2016 CONE Recalculation 2021$/kW-</a:t>
                      </a:r>
                      <a:r>
                        <a:rPr lang="en-US" sz="1500" err="1">
                          <a:latin typeface="Century Gothic" panose="020B0502020202020204" pitchFamily="34" charset="0"/>
                        </a:rPr>
                        <a:t>mo</a:t>
                      </a:r>
                      <a:endParaRPr lang="en-US" sz="150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latin typeface="Century Gothic" panose="020B0502020202020204" pitchFamily="34" charset="0"/>
                        </a:rPr>
                        <a:t>(Nameplate)</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latin typeface="Century Gothic" panose="020B0502020202020204" pitchFamily="34" charset="0"/>
                        </a:rPr>
                        <a:t>% Change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590192">
                <a:tc>
                  <a:txBody>
                    <a:bodyPr/>
                    <a:lstStyle/>
                    <a:p>
                      <a:r>
                        <a:rPr lang="en-US" sz="1400">
                          <a:latin typeface="Century Gothic" panose="020B0502020202020204" pitchFamily="34" charset="0"/>
                        </a:rPr>
                        <a:t>O&amp;M (LTSA plus ongoing O&amp;M</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$2.91</a:t>
                      </a:r>
                    </a:p>
                  </a:txBody>
                  <a:tcPr anchor="ctr"/>
                </a:tc>
                <a:tc>
                  <a:txBody>
                    <a:bodyPr/>
                    <a:lstStyle/>
                    <a:p>
                      <a:pPr algn="ctr"/>
                      <a:r>
                        <a:rPr lang="en-US" sz="1400">
                          <a:solidFill>
                            <a:schemeClr val="tx1"/>
                          </a:solidFill>
                          <a:latin typeface="Century Gothic" panose="020B0502020202020204" pitchFamily="34" charset="0"/>
                        </a:rPr>
                        <a:t>$3.00</a:t>
                      </a:r>
                    </a:p>
                  </a:txBody>
                  <a:tcPr anchor="ctr"/>
                </a:tc>
                <a:tc>
                  <a:txBody>
                    <a:bodyPr/>
                    <a:lstStyle/>
                    <a:p>
                      <a:pPr algn="ctr"/>
                      <a:r>
                        <a:rPr lang="en-US" sz="1400">
                          <a:solidFill>
                            <a:schemeClr val="tx1"/>
                          </a:solidFill>
                          <a:latin typeface="Century Gothic" panose="020B0502020202020204" pitchFamily="34" charset="0"/>
                        </a:rPr>
                        <a:t>-3%</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372492">
                <a:tc>
                  <a:txBody>
                    <a:bodyPr/>
                    <a:lstStyle/>
                    <a:p>
                      <a:r>
                        <a:rPr lang="en-US" sz="1400">
                          <a:latin typeface="Century Gothic" panose="020B0502020202020204" pitchFamily="34" charset="0"/>
                        </a:rPr>
                        <a:t>Site Leasing</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$0.83</a:t>
                      </a:r>
                    </a:p>
                  </a:txBody>
                  <a:tcPr anchor="ctr"/>
                </a:tc>
                <a:tc>
                  <a:txBody>
                    <a:bodyPr/>
                    <a:lstStyle/>
                    <a:p>
                      <a:pPr algn="ctr"/>
                      <a:r>
                        <a:rPr lang="en-US" sz="1400">
                          <a:solidFill>
                            <a:schemeClr val="tx1"/>
                          </a:solidFill>
                          <a:latin typeface="Century Gothic" panose="020B0502020202020204" pitchFamily="34" charset="0"/>
                        </a:rPr>
                        <a:t>$1.39</a:t>
                      </a:r>
                    </a:p>
                  </a:txBody>
                  <a:tcPr anchor="ctr"/>
                </a:tc>
                <a:tc>
                  <a:txBody>
                    <a:bodyPr/>
                    <a:lstStyle/>
                    <a:p>
                      <a:pPr algn="ctr"/>
                      <a:r>
                        <a:rPr lang="en-US" sz="1400">
                          <a:solidFill>
                            <a:schemeClr val="tx1"/>
                          </a:solidFill>
                          <a:latin typeface="Century Gothic" panose="020B0502020202020204" pitchFamily="34" charset="0"/>
                        </a:rPr>
                        <a:t>-40%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5733973"/>
                  </a:ext>
                </a:extLst>
              </a:tr>
              <a:tr h="405085">
                <a:tc>
                  <a:txBody>
                    <a:bodyPr/>
                    <a:lstStyle/>
                    <a:p>
                      <a:r>
                        <a:rPr lang="en-US" sz="1400">
                          <a:latin typeface="Century Gothic" panose="020B0502020202020204" pitchFamily="34" charset="0"/>
                        </a:rPr>
                        <a:t>Property Taxes</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$0.10</a:t>
                      </a:r>
                    </a:p>
                  </a:txBody>
                  <a:tcPr anchor="ctr"/>
                </a:tc>
                <a:tc>
                  <a:txBody>
                    <a:bodyPr/>
                    <a:lstStyle/>
                    <a:p>
                      <a:pPr algn="ctr"/>
                      <a:r>
                        <a:rPr lang="en-US" sz="1400">
                          <a:solidFill>
                            <a:schemeClr val="tx1"/>
                          </a:solidFill>
                          <a:latin typeface="Century Gothic" panose="020B0502020202020204" pitchFamily="34" charset="0"/>
                        </a:rPr>
                        <a:t>$0.21</a:t>
                      </a:r>
                    </a:p>
                  </a:txBody>
                  <a:tcPr anchor="ctr"/>
                </a:tc>
                <a:tc>
                  <a:txBody>
                    <a:bodyPr/>
                    <a:lstStyle/>
                    <a:p>
                      <a:pPr algn="ctr"/>
                      <a:r>
                        <a:rPr lang="en-US" sz="1400">
                          <a:solidFill>
                            <a:schemeClr val="tx1"/>
                          </a:solidFill>
                          <a:latin typeface="Century Gothic" panose="020B0502020202020204" pitchFamily="34" charset="0"/>
                        </a:rPr>
                        <a:t>-52%</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085412"/>
                  </a:ext>
                </a:extLst>
              </a:tr>
              <a:tr h="442335">
                <a:tc>
                  <a:txBody>
                    <a:bodyPr/>
                    <a:lstStyle/>
                    <a:p>
                      <a:r>
                        <a:rPr lang="en-US" sz="1400">
                          <a:latin typeface="Century Gothic" panose="020B0502020202020204" pitchFamily="34" charset="0"/>
                        </a:rPr>
                        <a:t>Insurance</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400">
                          <a:latin typeface="Century Gothic" panose="020B0502020202020204" pitchFamily="34" charset="0"/>
                        </a:rPr>
                        <a:t>$0.55</a:t>
                      </a:r>
                    </a:p>
                  </a:txBody>
                  <a:tcPr anchor="ctr">
                    <a:lnB w="12700" cap="flat" cmpd="sng" algn="ctr">
                      <a:solidFill>
                        <a:schemeClr val="tx1"/>
                      </a:solidFill>
                      <a:prstDash val="solid"/>
                      <a:round/>
                      <a:headEnd type="none" w="med" len="med"/>
                      <a:tailEnd type="none" w="med" len="med"/>
                    </a:lnB>
                  </a:tcPr>
                </a:tc>
                <a:tc>
                  <a:txBody>
                    <a:bodyPr/>
                    <a:lstStyle/>
                    <a:p>
                      <a:pPr algn="ctr"/>
                      <a:r>
                        <a:rPr lang="en-US" sz="1400">
                          <a:latin typeface="Century Gothic" panose="020B0502020202020204" pitchFamily="34" charset="0"/>
                        </a:rPr>
                        <a:t>$0.70</a:t>
                      </a: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a:latin typeface="Century Gothic" panose="020B0502020202020204" pitchFamily="34" charset="0"/>
                        </a:rPr>
                        <a:t>-21%</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828726"/>
                  </a:ext>
                </a:extLst>
              </a:tr>
            </a:tbl>
          </a:graphicData>
        </a:graphic>
      </p:graphicFrame>
    </p:spTree>
    <p:extLst>
      <p:ext uri="{BB962C8B-B14F-4D97-AF65-F5344CB8AC3E}">
        <p14:creationId xmlns:p14="http://schemas.microsoft.com/office/powerpoint/2010/main" val="3494287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1908" y="1213385"/>
            <a:ext cx="9350187" cy="3688280"/>
          </a:xfrm>
          <a:solidFill>
            <a:schemeClr val="bg1"/>
          </a:solidFill>
        </p:spPr>
        <p:txBody>
          <a:bodyPr>
            <a:normAutofit/>
          </a:bodyPr>
          <a:lstStyle/>
          <a:p>
            <a:pPr marL="285750" lvl="1">
              <a:lnSpc>
                <a:spcPct val="134000"/>
              </a:lnSpc>
              <a:spcBef>
                <a:spcPts val="0"/>
              </a:spcBef>
              <a:buClr>
                <a:schemeClr val="accent6">
                  <a:lumMod val="50000"/>
                </a:schemeClr>
              </a:buClr>
            </a:pPr>
            <a:r>
              <a:rPr lang="en-US" sz="1800"/>
              <a:t>Recommended size</a:t>
            </a:r>
          </a:p>
          <a:p>
            <a:pPr marL="742950" lvl="2">
              <a:lnSpc>
                <a:spcPct val="134000"/>
              </a:lnSpc>
              <a:spcBef>
                <a:spcPts val="0"/>
              </a:spcBef>
              <a:buClr>
                <a:schemeClr val="accent6">
                  <a:lumMod val="50000"/>
                </a:schemeClr>
              </a:buClr>
            </a:pPr>
            <a:r>
              <a:rPr lang="en-US" sz="1400"/>
              <a:t>800 MW offshore wind facility</a:t>
            </a:r>
          </a:p>
          <a:p>
            <a:pPr marL="285750" lvl="1">
              <a:lnSpc>
                <a:spcPct val="134000"/>
              </a:lnSpc>
              <a:spcBef>
                <a:spcPts val="0"/>
              </a:spcBef>
              <a:buClr>
                <a:schemeClr val="accent6">
                  <a:lumMod val="50000"/>
                </a:schemeClr>
              </a:buClr>
            </a:pPr>
            <a:r>
              <a:rPr lang="en-US" sz="1800"/>
              <a:t>Recommended location</a:t>
            </a:r>
          </a:p>
          <a:p>
            <a:pPr marL="742950" lvl="2">
              <a:lnSpc>
                <a:spcPct val="134000"/>
              </a:lnSpc>
              <a:spcBef>
                <a:spcPts val="0"/>
              </a:spcBef>
              <a:buClr>
                <a:schemeClr val="accent6">
                  <a:lumMod val="50000"/>
                </a:schemeClr>
              </a:buClr>
            </a:pPr>
            <a:r>
              <a:rPr lang="en-US" sz="1600"/>
              <a:t>Massachusetts Offshore Wind Lease area interconnected at Brayton Point Station</a:t>
            </a:r>
          </a:p>
          <a:p>
            <a:pPr marL="285750" lvl="1">
              <a:lnSpc>
                <a:spcPct val="134000"/>
              </a:lnSpc>
              <a:spcBef>
                <a:spcPts val="0"/>
              </a:spcBef>
              <a:buClr>
                <a:schemeClr val="accent6">
                  <a:lumMod val="50000"/>
                </a:schemeClr>
              </a:buClr>
            </a:pPr>
            <a:r>
              <a:rPr lang="en-US" sz="1800"/>
              <a:t>Capacity factor</a:t>
            </a:r>
          </a:p>
          <a:p>
            <a:pPr marL="742950" lvl="2">
              <a:lnSpc>
                <a:spcPct val="114000"/>
              </a:lnSpc>
              <a:spcBef>
                <a:spcPts val="0"/>
              </a:spcBef>
              <a:buClr>
                <a:schemeClr val="accent6">
                  <a:lumMod val="50000"/>
                </a:schemeClr>
              </a:buClr>
            </a:pPr>
            <a:r>
              <a:rPr lang="en-US" sz="1600"/>
              <a:t>Initially calculated based on regional wind data for the Massachusetts Lease Areas.</a:t>
            </a:r>
          </a:p>
          <a:p>
            <a:pPr marL="742950" lvl="2">
              <a:lnSpc>
                <a:spcPct val="114000"/>
              </a:lnSpc>
              <a:spcBef>
                <a:spcPts val="0"/>
              </a:spcBef>
              <a:buClr>
                <a:schemeClr val="accent6">
                  <a:lumMod val="50000"/>
                </a:schemeClr>
              </a:buClr>
            </a:pPr>
            <a:r>
              <a:rPr lang="en-US" sz="1600"/>
              <a:t>ISO-NE provided specific buoy data for the Massachusetts Lease areas which was utilized along with turbine data to calculate capacity factor.</a:t>
            </a:r>
          </a:p>
          <a:p>
            <a:pPr marL="742950" lvl="2">
              <a:lnSpc>
                <a:spcPct val="114000"/>
              </a:lnSpc>
              <a:spcBef>
                <a:spcPts val="0"/>
              </a:spcBef>
              <a:buClr>
                <a:schemeClr val="accent6">
                  <a:lumMod val="50000"/>
                </a:schemeClr>
              </a:buClr>
            </a:pPr>
            <a:r>
              <a:rPr lang="en-US" sz="1600"/>
              <a:t>Wind speed was estimated at 10.25 m/s at hub height of 110 meters.</a:t>
            </a:r>
          </a:p>
          <a:p>
            <a:pPr marL="742950" lvl="2">
              <a:lnSpc>
                <a:spcPct val="114000"/>
              </a:lnSpc>
              <a:spcBef>
                <a:spcPts val="0"/>
              </a:spcBef>
              <a:buClr>
                <a:schemeClr val="accent6">
                  <a:lumMod val="50000"/>
                </a:schemeClr>
              </a:buClr>
            </a:pPr>
            <a:r>
              <a:rPr lang="en-US" sz="1600" b="1"/>
              <a:t>Recommended capacity factor = 47%</a:t>
            </a:r>
          </a:p>
          <a:p>
            <a:pPr marL="742950" lvl="2">
              <a:lnSpc>
                <a:spcPct val="114000"/>
              </a:lnSpc>
              <a:spcBef>
                <a:spcPts val="0"/>
              </a:spcBef>
              <a:buClr>
                <a:schemeClr val="accent6">
                  <a:lumMod val="50000"/>
                </a:schemeClr>
              </a:buClr>
            </a:pPr>
            <a:endParaRPr lang="en-US" sz="1500"/>
          </a:p>
          <a:p>
            <a:pPr marL="742950" lvl="2">
              <a:lnSpc>
                <a:spcPct val="134000"/>
              </a:lnSpc>
              <a:spcBef>
                <a:spcPts val="0"/>
              </a:spcBef>
              <a:buClr>
                <a:schemeClr val="accent6">
                  <a:lumMod val="50000"/>
                </a:schemeClr>
              </a:buClr>
            </a:pPr>
            <a:endParaRPr lang="en-US" b="1"/>
          </a:p>
          <a:p>
            <a:pPr marL="742950" lvl="2">
              <a:lnSpc>
                <a:spcPct val="134000"/>
              </a:lnSpc>
              <a:spcBef>
                <a:spcPts val="0"/>
              </a:spcBef>
              <a:buClr>
                <a:schemeClr val="accent6">
                  <a:lumMod val="50000"/>
                </a:schemeClr>
              </a:buClr>
            </a:pPr>
            <a:endParaRPr lang="en-US" b="1"/>
          </a:p>
          <a:p>
            <a:pPr marL="457200" lvl="2" indent="0">
              <a:lnSpc>
                <a:spcPct val="134000"/>
              </a:lnSpc>
              <a:spcBef>
                <a:spcPts val="0"/>
              </a:spcBef>
              <a:spcAft>
                <a:spcPts val="0"/>
              </a:spcAft>
              <a:buClr>
                <a:schemeClr val="accent6">
                  <a:lumMod val="50000"/>
                </a:schemeClr>
              </a:buClr>
              <a:buNone/>
            </a:pPr>
            <a:endParaRPr lang="en-US" sz="1700"/>
          </a:p>
          <a:p>
            <a:pPr marL="685800" lvl="2">
              <a:lnSpc>
                <a:spcPct val="134000"/>
              </a:lnSpc>
              <a:spcBef>
                <a:spcPts val="0"/>
              </a:spcBef>
              <a:spcAft>
                <a:spcPts val="0"/>
              </a:spcAft>
              <a:buClr>
                <a:schemeClr val="accent6">
                  <a:lumMod val="50000"/>
                </a:schemeClr>
              </a:buClr>
              <a:buFont typeface="Arial" panose="020B0604020202020204" pitchFamily="34" charset="0"/>
              <a:buChar char="•"/>
            </a:pPr>
            <a:endParaRPr lang="en-US" sz="1700"/>
          </a:p>
        </p:txBody>
      </p:sp>
      <p:sp>
        <p:nvSpPr>
          <p:cNvPr id="11" name="Title 2">
            <a:extLst>
              <a:ext uri="{FF2B5EF4-FFF2-40B4-BE49-F238E27FC236}">
                <a16:creationId xmlns:a16="http://schemas.microsoft.com/office/drawing/2014/main" id="{09AC7159-8CE1-4F1A-8F09-EF8FC67416AB}"/>
              </a:ext>
            </a:extLst>
          </p:cNvPr>
          <p:cNvSpPr txBox="1">
            <a:spLocks/>
          </p:cNvSpPr>
          <p:nvPr/>
        </p:nvSpPr>
        <p:spPr>
          <a:xfrm>
            <a:off x="384849" y="144281"/>
            <a:ext cx="10515600" cy="1139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ORTP Calculations:</a:t>
            </a:r>
            <a:br>
              <a:rPr lang="en-US" sz="1500"/>
            </a:br>
            <a:r>
              <a:rPr lang="en-US" sz="2400"/>
              <a:t>Off-Shore Wind - Assumptions</a:t>
            </a:r>
            <a:endParaRPr lang="en-US"/>
          </a:p>
        </p:txBody>
      </p:sp>
    </p:spTree>
    <p:extLst>
      <p:ext uri="{BB962C8B-B14F-4D97-AF65-F5344CB8AC3E}">
        <p14:creationId xmlns:p14="http://schemas.microsoft.com/office/powerpoint/2010/main" val="1401766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53924" y="5669351"/>
            <a:ext cx="5040312" cy="261610"/>
          </a:xfrm>
          <a:prstGeom prst="rect">
            <a:avLst/>
          </a:prstGeom>
          <a:noFill/>
        </p:spPr>
        <p:txBody>
          <a:bodyPr wrap="square" rtlCol="0">
            <a:spAutoFit/>
          </a:bodyPr>
          <a:lstStyle/>
          <a:p>
            <a:r>
              <a:rPr lang="en-US" sz="1100"/>
              <a:t>Source:  Data is based on Mott MacDonald confidential estimating database</a:t>
            </a:r>
          </a:p>
        </p:txBody>
      </p:sp>
      <p:sp>
        <p:nvSpPr>
          <p:cNvPr id="6" name="Title 2">
            <a:extLst>
              <a:ext uri="{FF2B5EF4-FFF2-40B4-BE49-F238E27FC236}">
                <a16:creationId xmlns:a16="http://schemas.microsoft.com/office/drawing/2014/main" id="{46D573F0-EFA2-438A-8CB8-2B5D888383C3}"/>
              </a:ext>
            </a:extLst>
          </p:cNvPr>
          <p:cNvSpPr txBox="1">
            <a:spLocks/>
          </p:cNvSpPr>
          <p:nvPr/>
        </p:nvSpPr>
        <p:spPr>
          <a:xfrm>
            <a:off x="388271" y="0"/>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ORTP Calculations:</a:t>
            </a:r>
            <a:br>
              <a:rPr lang="en-US" sz="1500"/>
            </a:br>
            <a:r>
              <a:rPr lang="en-US" sz="2400"/>
              <a:t>Off-Shore Wind – Proposed Capital Costs</a:t>
            </a:r>
            <a:endParaRPr lang="en-US"/>
          </a:p>
        </p:txBody>
      </p:sp>
      <p:graphicFrame>
        <p:nvGraphicFramePr>
          <p:cNvPr id="7" name="Table 6">
            <a:extLst>
              <a:ext uri="{FF2B5EF4-FFF2-40B4-BE49-F238E27FC236}">
                <a16:creationId xmlns:a16="http://schemas.microsoft.com/office/drawing/2014/main" id="{265C13CF-7FE7-4DD7-826D-49B0DE2E2DE8}"/>
              </a:ext>
            </a:extLst>
          </p:cNvPr>
          <p:cNvGraphicFramePr>
            <a:graphicFrameLocks noGrp="1"/>
          </p:cNvGraphicFramePr>
          <p:nvPr>
            <p:extLst>
              <p:ext uri="{D42A27DB-BD31-4B8C-83A1-F6EECF244321}">
                <p14:modId xmlns:p14="http://schemas.microsoft.com/office/powerpoint/2010/main" val="2040432657"/>
              </p:ext>
            </p:extLst>
          </p:nvPr>
        </p:nvGraphicFramePr>
        <p:xfrm>
          <a:off x="2175670" y="1150765"/>
          <a:ext cx="7596820" cy="4515073"/>
        </p:xfrm>
        <a:graphic>
          <a:graphicData uri="http://schemas.openxmlformats.org/drawingml/2006/table">
            <a:tbl>
              <a:tblPr firstRow="1" bandRow="1">
                <a:tableStyleId>{5C22544A-7EE6-4342-B048-85BDC9FD1C3A}</a:tableStyleId>
              </a:tblPr>
              <a:tblGrid>
                <a:gridCol w="4751970">
                  <a:extLst>
                    <a:ext uri="{9D8B030D-6E8A-4147-A177-3AD203B41FA5}">
                      <a16:colId xmlns:a16="http://schemas.microsoft.com/office/drawing/2014/main" val="2272908115"/>
                    </a:ext>
                  </a:extLst>
                </a:gridCol>
                <a:gridCol w="1392794">
                  <a:extLst>
                    <a:ext uri="{9D8B030D-6E8A-4147-A177-3AD203B41FA5}">
                      <a16:colId xmlns:a16="http://schemas.microsoft.com/office/drawing/2014/main" val="1148388887"/>
                    </a:ext>
                  </a:extLst>
                </a:gridCol>
                <a:gridCol w="1452056">
                  <a:extLst>
                    <a:ext uri="{9D8B030D-6E8A-4147-A177-3AD203B41FA5}">
                      <a16:colId xmlns:a16="http://schemas.microsoft.com/office/drawing/2014/main" val="827023298"/>
                    </a:ext>
                  </a:extLst>
                </a:gridCol>
              </a:tblGrid>
              <a:tr h="347220">
                <a:tc>
                  <a:txBody>
                    <a:bodyPr/>
                    <a:lstStyle/>
                    <a:p>
                      <a:r>
                        <a:rPr lang="en-US" sz="1400">
                          <a:latin typeface="Century Gothic" panose="020B0502020202020204" pitchFamily="34" charset="0"/>
                        </a:rPr>
                        <a:t>COST COMPONENT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lang="en-US" sz="1400">
                          <a:latin typeface="Century Gothic" panose="020B0502020202020204" pitchFamily="34" charset="0"/>
                        </a:rPr>
                        <a:t>2019</a:t>
                      </a:r>
                      <a:r>
                        <a:rPr lang="en-US" sz="1400" baseline="0">
                          <a:latin typeface="Century Gothic" panose="020B0502020202020204" pitchFamily="34" charset="0"/>
                        </a:rPr>
                        <a:t>$</a:t>
                      </a:r>
                      <a:endParaRPr lang="en-US" sz="1400">
                        <a:latin typeface="Century Gothic" panose="020B0502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a:latin typeface="Century Gothic" panose="020B0502020202020204" pitchFamily="34" charset="0"/>
                        </a:rPr>
                        <a:t>2019$/kW</a:t>
                      </a:r>
                    </a:p>
                    <a:p>
                      <a:pPr algn="ctr"/>
                      <a:r>
                        <a:rPr lang="en-US" sz="1400">
                          <a:latin typeface="Century Gothic" panose="020B0502020202020204" pitchFamily="34" charset="0"/>
                        </a:rPr>
                        <a:t>(Nameplate)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319621">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Offshore Substation Platform</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$465,000,000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319621">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Install Submarine Export Cabling</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$583,000,000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73915037"/>
                  </a:ext>
                </a:extLst>
              </a:tr>
              <a:tr h="319621">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Construct Landfall Transition Box</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$134,000,000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6271784"/>
                  </a:ext>
                </a:extLst>
              </a:tr>
              <a:tr h="319621">
                <a:tc>
                  <a:txBody>
                    <a:bodyPr/>
                    <a:lstStyle/>
                    <a:p>
                      <a:pPr marL="55563" lvl="1" indent="0" algn="l" defTabSz="914400" rtl="0" eaLnBrk="1" fontAlgn="b" latinLnBrk="0" hangingPunct="1"/>
                      <a:r>
                        <a:rPr lang="en-US" sz="1000" b="0" i="0" u="none" strike="noStrike" kern="1200" cap="all" baseline="0" err="1">
                          <a:solidFill>
                            <a:srgbClr val="000000"/>
                          </a:solidFill>
                          <a:latin typeface="Century Gothic" panose="020B0502020202020204" pitchFamily="34" charset="0"/>
                          <a:ea typeface="+mn-ea"/>
                          <a:cs typeface="+mn-cs"/>
                        </a:rPr>
                        <a:t>Interarray</a:t>
                      </a:r>
                      <a:r>
                        <a:rPr lang="en-US" sz="1000" b="0" i="0" u="none" strike="noStrike" kern="1200" cap="all" baseline="0">
                          <a:solidFill>
                            <a:srgbClr val="000000"/>
                          </a:solidFill>
                          <a:latin typeface="Century Gothic" panose="020B0502020202020204" pitchFamily="34" charset="0"/>
                          <a:ea typeface="+mn-ea"/>
                          <a:cs typeface="+mn-cs"/>
                        </a:rPr>
                        <a:t> Cabling </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$288,000,000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6152478"/>
                  </a:ext>
                </a:extLst>
              </a:tr>
              <a:tr h="319621">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Major Equipment </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$2,333,000,000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00726164"/>
                  </a:ext>
                </a:extLst>
              </a:tr>
              <a:tr h="319621">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PROJECT CONTINGENCY</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a:t>
                      </a:r>
                      <a:r>
                        <a:rPr lang="en-US" sz="1000" b="0" i="0" u="none" strike="noStrike" kern="1200">
                          <a:solidFill>
                            <a:srgbClr val="000000"/>
                          </a:solidFill>
                          <a:effectLst/>
                          <a:latin typeface="Century Gothic" panose="020B0502020202020204" pitchFamily="34" charset="0"/>
                          <a:ea typeface="+mn-ea"/>
                          <a:cs typeface="+mn-cs"/>
                        </a:rPr>
                        <a:t>$380,300,000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14806195"/>
                  </a:ext>
                </a:extLst>
              </a:tr>
              <a:tr h="263403">
                <a:tc>
                  <a:txBody>
                    <a:bodyPr/>
                    <a:lstStyle/>
                    <a:p>
                      <a:pPr lvl="1" algn="l" fontAlgn="b"/>
                      <a:r>
                        <a:rPr lang="en-US" sz="1000" b="1" i="0" u="none" strike="noStrike" kern="1200">
                          <a:solidFill>
                            <a:schemeClr val="dk1"/>
                          </a:solidFill>
                          <a:effectLst/>
                          <a:latin typeface="Century Gothic" panose="020B0502020202020204" pitchFamily="34" charset="0"/>
                          <a:ea typeface="+mn-ea"/>
                          <a:cs typeface="+mn-cs"/>
                        </a:rPr>
                        <a:t>TOTAL EPC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1" i="0" u="none" strike="noStrike">
                          <a:solidFill>
                            <a:srgbClr val="000000"/>
                          </a:solidFill>
                          <a:effectLst/>
                          <a:latin typeface="Century Gothic" panose="020B0502020202020204" pitchFamily="34" charset="0"/>
                        </a:rPr>
                        <a:t>    $4,183,300,000 </a:t>
                      </a:r>
                    </a:p>
                  </a:txBody>
                  <a:tcPr marL="0" marR="0" marT="0" marB="0" anchor="ctr"/>
                </a:tc>
                <a:tc>
                  <a:txBody>
                    <a:bodyPr/>
                    <a:lstStyle/>
                    <a:p>
                      <a:pPr algn="ctr" fontAlgn="b"/>
                      <a:r>
                        <a:rPr lang="en-US" sz="1000" b="1" i="0" u="none" strike="noStrike">
                          <a:effectLst/>
                          <a:latin typeface="Century Gothic" panose="020B0502020202020204" pitchFamily="34" charset="0"/>
                        </a:rPr>
                        <a:t>$5,229</a:t>
                      </a: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4229318"/>
                  </a:ext>
                </a:extLst>
              </a:tr>
              <a:tr h="263403">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chemeClr val="dk1"/>
                          </a:solidFill>
                          <a:effectLst/>
                          <a:latin typeface="Century Gothic" panose="020B0502020202020204" pitchFamily="34" charset="0"/>
                          <a:ea typeface="+mn-ea"/>
                          <a:cs typeface="+mn-cs"/>
                        </a:rPr>
                        <a:t>Owner’s Development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$217,000,000</a:t>
                      </a:r>
                    </a:p>
                  </a:txBody>
                  <a:tcPr marL="0" marR="0" marT="0" marB="0" anchor="ctr"/>
                </a:tc>
                <a:tc>
                  <a:txBody>
                    <a:bodyPr/>
                    <a:lstStyle/>
                    <a:p>
                      <a:pPr algn="ct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2453533"/>
                  </a:ext>
                </a:extLst>
              </a:tr>
              <a:tr h="263403">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chemeClr val="dk1"/>
                          </a:solidFill>
                          <a:effectLst/>
                          <a:latin typeface="Century Gothic" panose="020B0502020202020204" pitchFamily="34" charset="0"/>
                          <a:ea typeface="+mn-ea"/>
                          <a:cs typeface="+mn-cs"/>
                        </a:rPr>
                        <a:t>Owner’s Contingency</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$21,700,000 </a:t>
                      </a:r>
                    </a:p>
                  </a:txBody>
                  <a:tcPr marL="0" marR="0" marT="0" marB="0" anchor="ctr"/>
                </a:tc>
                <a:tc>
                  <a:txBody>
                    <a:bodyPr/>
                    <a:lstStyle/>
                    <a:p>
                      <a:pPr algn="ct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3807369"/>
                  </a:ext>
                </a:extLst>
              </a:tr>
              <a:tr h="263403">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Electrical Interconnection</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$70,000,000 </a:t>
                      </a:r>
                    </a:p>
                  </a:txBody>
                  <a:tcPr marL="0" marR="0" marT="0" marB="0" anchor="ctr"/>
                </a:tc>
                <a:tc>
                  <a:txBody>
                    <a:bodyPr/>
                    <a:lstStyle/>
                    <a:p>
                      <a:pPr algn="ct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5733973"/>
                  </a:ext>
                </a:extLst>
              </a:tr>
              <a:tr h="263403">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Financing Fees</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$167,332,000 </a:t>
                      </a:r>
                    </a:p>
                  </a:txBody>
                  <a:tcPr marL="0" marR="0" marT="0" marB="0" anchor="ctr"/>
                </a:tc>
                <a:tc>
                  <a:txBody>
                    <a:bodyPr/>
                    <a:lstStyle/>
                    <a:p>
                      <a:pPr algn="ct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6862301"/>
                  </a:ext>
                </a:extLst>
              </a:tr>
              <a:tr h="235366">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Working Capital</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$41,833,000 </a:t>
                      </a:r>
                    </a:p>
                  </a:txBody>
                  <a:tcPr marL="0" marR="0" marT="0" marB="0" anchor="ctr"/>
                </a:tc>
                <a:tc>
                  <a:txBody>
                    <a:bodyPr/>
                    <a:lstStyle/>
                    <a:p>
                      <a:pPr marL="0" lvl="0" indent="0" algn="ctr" defTabSz="914293" rtl="0" eaLnBrk="1" fontAlgn="b" latinLnBrk="0" hangingPunct="1"/>
                      <a:endParaRPr lang="en-US" sz="1000" b="1" i="0" u="none" strike="noStrike" kern="1200">
                        <a:solidFill>
                          <a:schemeClr val="dk1"/>
                        </a:solidFill>
                        <a:effectLst/>
                        <a:latin typeface="Century Gothic" panose="020B0502020202020204" pitchFamily="34" charset="0"/>
                        <a:ea typeface="+mn-ea"/>
                        <a:cs typeface="+mn-cs"/>
                      </a:endParaRP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0305120"/>
                  </a:ext>
                </a:extLst>
              </a:tr>
              <a:tr h="263403">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a:solidFill>
                            <a:schemeClr val="dk1"/>
                          </a:solidFill>
                          <a:effectLst/>
                          <a:latin typeface="Century Gothic" panose="020B0502020202020204" pitchFamily="34" charset="0"/>
                          <a:ea typeface="+mn-ea"/>
                          <a:cs typeface="+mn-cs"/>
                        </a:rPr>
                        <a:t>TOTAL NON-EPC COSTS</a:t>
                      </a:r>
                      <a:endParaRPr lang="en-US" sz="1000" b="0" i="0" u="none" strike="noStrike" kern="120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1" i="0" u="none" strike="noStrike">
                          <a:solidFill>
                            <a:schemeClr val="tx1"/>
                          </a:solidFill>
                          <a:effectLst/>
                          <a:latin typeface="Century Gothic" panose="020B0502020202020204" pitchFamily="34" charset="0"/>
                        </a:rPr>
                        <a:t>$517,865,000</a:t>
                      </a:r>
                    </a:p>
                  </a:txBody>
                  <a:tcPr marL="0" marR="0" marT="0" marB="0" anchor="ctr"/>
                </a:tc>
                <a:tc>
                  <a:txBody>
                    <a:bodyPr/>
                    <a:lstStyle/>
                    <a:p>
                      <a:pPr marL="0" algn="ctr" defTabSz="914293" rtl="0" eaLnBrk="1" fontAlgn="b" latinLnBrk="0" hangingPunct="1"/>
                      <a:r>
                        <a:rPr lang="en-US" sz="1000" b="1" i="0" u="none" strike="noStrike" kern="1200">
                          <a:solidFill>
                            <a:schemeClr val="dk1"/>
                          </a:solidFill>
                          <a:effectLst/>
                          <a:latin typeface="Century Gothic" panose="020B0502020202020204" pitchFamily="34" charset="0"/>
                          <a:ea typeface="+mn-ea"/>
                          <a:cs typeface="+mn-cs"/>
                        </a:rPr>
                        <a:t>$647</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28754827"/>
                  </a:ext>
                </a:extLst>
              </a:tr>
              <a:tr h="263403">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cap="all" baseline="0">
                          <a:solidFill>
                            <a:srgbClr val="000000"/>
                          </a:solidFill>
                          <a:latin typeface="Century Gothic" panose="020B0502020202020204" pitchFamily="34" charset="0"/>
                          <a:ea typeface="+mn-ea"/>
                          <a:cs typeface="+mn-cs"/>
                        </a:rPr>
                        <a:t>TOTAL OVERNIGHT CAPITAL COSTS</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chemeClr val="tx1"/>
                          </a:solidFill>
                          <a:effectLst/>
                          <a:latin typeface="Century Gothic" panose="020B0502020202020204" pitchFamily="34" charset="0"/>
                        </a:rPr>
                        <a:t>$4,701,165,000</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b"/>
                      <a:r>
                        <a:rPr lang="en-US" sz="1000" b="1" i="0" u="none" strike="noStrike" dirty="0">
                          <a:effectLst/>
                          <a:latin typeface="Century Gothic" panose="020B0502020202020204" pitchFamily="34" charset="0"/>
                        </a:rPr>
                        <a:t>$5,876</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910087"/>
                  </a:ext>
                </a:extLst>
              </a:tr>
            </a:tbl>
          </a:graphicData>
        </a:graphic>
      </p:graphicFrame>
    </p:spTree>
    <p:extLst>
      <p:ext uri="{BB962C8B-B14F-4D97-AF65-F5344CB8AC3E}">
        <p14:creationId xmlns:p14="http://schemas.microsoft.com/office/powerpoint/2010/main" val="2361191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944BB7B-EC05-498D-B0C8-9122DA211692}"/>
              </a:ext>
            </a:extLst>
          </p:cNvPr>
          <p:cNvSpPr txBox="1">
            <a:spLocks/>
          </p:cNvSpPr>
          <p:nvPr/>
        </p:nvSpPr>
        <p:spPr>
          <a:xfrm>
            <a:off x="388271" y="247774"/>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ORTP Calculations:</a:t>
            </a:r>
            <a:br>
              <a:rPr lang="en-US" sz="1500"/>
            </a:br>
            <a:r>
              <a:rPr lang="en-US" sz="2400"/>
              <a:t>Off-Shore Wind – Proposed O&amp;M Costs</a:t>
            </a:r>
            <a:endParaRPr lang="en-US"/>
          </a:p>
        </p:txBody>
      </p:sp>
      <p:graphicFrame>
        <p:nvGraphicFramePr>
          <p:cNvPr id="4" name="Table 3">
            <a:extLst>
              <a:ext uri="{FF2B5EF4-FFF2-40B4-BE49-F238E27FC236}">
                <a16:creationId xmlns:a16="http://schemas.microsoft.com/office/drawing/2014/main" id="{54CA03A5-84D5-489E-B277-87C53CBE1189}"/>
              </a:ext>
            </a:extLst>
          </p:cNvPr>
          <p:cNvGraphicFramePr>
            <a:graphicFrameLocks noGrp="1"/>
          </p:cNvGraphicFramePr>
          <p:nvPr>
            <p:extLst>
              <p:ext uri="{D42A27DB-BD31-4B8C-83A1-F6EECF244321}">
                <p14:modId xmlns:p14="http://schemas.microsoft.com/office/powerpoint/2010/main" val="1955999385"/>
              </p:ext>
            </p:extLst>
          </p:nvPr>
        </p:nvGraphicFramePr>
        <p:xfrm>
          <a:off x="2723386" y="1912721"/>
          <a:ext cx="6745227" cy="2392261"/>
        </p:xfrm>
        <a:graphic>
          <a:graphicData uri="http://schemas.openxmlformats.org/drawingml/2006/table">
            <a:tbl>
              <a:tblPr firstRow="1" bandRow="1">
                <a:tableStyleId>{5C22544A-7EE6-4342-B048-85BDC9FD1C3A}</a:tableStyleId>
              </a:tblPr>
              <a:tblGrid>
                <a:gridCol w="2754595">
                  <a:extLst>
                    <a:ext uri="{9D8B030D-6E8A-4147-A177-3AD203B41FA5}">
                      <a16:colId xmlns:a16="http://schemas.microsoft.com/office/drawing/2014/main" val="2272908115"/>
                    </a:ext>
                  </a:extLst>
                </a:gridCol>
                <a:gridCol w="1977580">
                  <a:extLst>
                    <a:ext uri="{9D8B030D-6E8A-4147-A177-3AD203B41FA5}">
                      <a16:colId xmlns:a16="http://schemas.microsoft.com/office/drawing/2014/main" val="1148388887"/>
                    </a:ext>
                  </a:extLst>
                </a:gridCol>
                <a:gridCol w="2013052">
                  <a:extLst>
                    <a:ext uri="{9D8B030D-6E8A-4147-A177-3AD203B41FA5}">
                      <a16:colId xmlns:a16="http://schemas.microsoft.com/office/drawing/2014/main" val="3725532650"/>
                    </a:ext>
                  </a:extLst>
                </a:gridCol>
              </a:tblGrid>
              <a:tr h="564211">
                <a:tc>
                  <a:txBody>
                    <a:bodyPr/>
                    <a:lstStyle/>
                    <a:p>
                      <a:r>
                        <a:rPr lang="en-US" sz="1500">
                          <a:latin typeface="Century Gothic" panose="020B0502020202020204" pitchFamily="34" charset="0"/>
                        </a:rPr>
                        <a:t>Fixed O&amp;M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500">
                          <a:latin typeface="Century Gothic" panose="020B0502020202020204" pitchFamily="34" charset="0"/>
                        </a:rPr>
                        <a:t>Proposed Values </a:t>
                      </a:r>
                    </a:p>
                  </a:txBody>
                  <a:tcPr anchor="ctr">
                    <a:lnT w="12700" cap="flat" cmpd="sng" algn="ctr">
                      <a:solidFill>
                        <a:schemeClr val="tx1"/>
                      </a:solidFill>
                      <a:prstDash val="solid"/>
                      <a:round/>
                      <a:headEnd type="none" w="med" len="med"/>
                      <a:tailEnd type="none" w="med" len="med"/>
                    </a:lnT>
                  </a:tcPr>
                </a:tc>
                <a:tc>
                  <a:txBody>
                    <a:bodyPr/>
                    <a:lstStyle/>
                    <a:p>
                      <a:pPr algn="ctr"/>
                      <a:r>
                        <a:rPr lang="en-US" sz="1500">
                          <a:latin typeface="Century Gothic" panose="020B0502020202020204" pitchFamily="34" charset="0"/>
                        </a:rPr>
                        <a:t>2025$/kW-mo</a:t>
                      </a:r>
                    </a:p>
                    <a:p>
                      <a:pPr algn="ctr"/>
                      <a:r>
                        <a:rPr lang="en-US" sz="1500">
                          <a:latin typeface="Century Gothic" panose="020B0502020202020204" pitchFamily="34" charset="0"/>
                        </a:rPr>
                        <a:t>(Nameplate)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574336">
                <a:tc>
                  <a:txBody>
                    <a:bodyPr/>
                    <a:lstStyle/>
                    <a:p>
                      <a:r>
                        <a:rPr lang="en-US" sz="1400">
                          <a:latin typeface="Century Gothic" panose="020B0502020202020204" pitchFamily="34" charset="0"/>
                        </a:rPr>
                        <a:t>O&amp;M (LTSA plus ongoing O&amp;M)</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$93.47/kW-yr</a:t>
                      </a:r>
                    </a:p>
                  </a:txBody>
                  <a:tcPr anchor="ctr"/>
                </a:tc>
                <a:tc>
                  <a:txBody>
                    <a:bodyPr/>
                    <a:lstStyle/>
                    <a:p>
                      <a:pPr algn="ctr"/>
                      <a:r>
                        <a:rPr lang="en-US" sz="1400">
                          <a:solidFill>
                            <a:schemeClr val="tx1"/>
                          </a:solidFill>
                          <a:latin typeface="Century Gothic" panose="020B0502020202020204" pitchFamily="34" charset="0"/>
                        </a:rPr>
                        <a:t>$7.79</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367777">
                <a:tc>
                  <a:txBody>
                    <a:bodyPr/>
                    <a:lstStyle/>
                    <a:p>
                      <a:r>
                        <a:rPr lang="en-US" sz="1400">
                          <a:latin typeface="Century Gothic" panose="020B0502020202020204" pitchFamily="34" charset="0"/>
                        </a:rPr>
                        <a:t>Site Leasing</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$665/MW</a:t>
                      </a:r>
                    </a:p>
                  </a:txBody>
                  <a:tcPr anchor="ctr"/>
                </a:tc>
                <a:tc>
                  <a:txBody>
                    <a:bodyPr/>
                    <a:lstStyle/>
                    <a:p>
                      <a:pPr algn="ctr"/>
                      <a:r>
                        <a:rPr lang="en-US" sz="1400">
                          <a:solidFill>
                            <a:schemeClr val="tx1"/>
                          </a:solidFill>
                          <a:latin typeface="Century Gothic" panose="020B0502020202020204" pitchFamily="34" charset="0"/>
                        </a:rPr>
                        <a:t>$0.06</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5733973"/>
                  </a:ext>
                </a:extLst>
              </a:tr>
              <a:tr h="367777">
                <a:tc>
                  <a:txBody>
                    <a:bodyPr/>
                    <a:lstStyle/>
                    <a:p>
                      <a:r>
                        <a:rPr lang="en-US" sz="1400">
                          <a:latin typeface="Century Gothic" panose="020B0502020202020204" pitchFamily="34" charset="0"/>
                        </a:rPr>
                        <a:t>Property Taxes</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1.0%</a:t>
                      </a:r>
                    </a:p>
                  </a:txBody>
                  <a:tcPr anchor="ctr"/>
                </a:tc>
                <a:tc>
                  <a:txBody>
                    <a:bodyPr/>
                    <a:lstStyle/>
                    <a:p>
                      <a:pPr algn="ctr"/>
                      <a:r>
                        <a:rPr lang="en-US" sz="1400">
                          <a:solidFill>
                            <a:schemeClr val="tx1"/>
                          </a:solidFill>
                          <a:latin typeface="Century Gothic" panose="020B0502020202020204" pitchFamily="34" charset="0"/>
                        </a:rPr>
                        <a:t>$0.28</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085412"/>
                  </a:ext>
                </a:extLst>
              </a:tr>
              <a:tr h="396177">
                <a:tc>
                  <a:txBody>
                    <a:bodyPr/>
                    <a:lstStyle/>
                    <a:p>
                      <a:r>
                        <a:rPr lang="en-US" sz="1400">
                          <a:latin typeface="Century Gothic" panose="020B0502020202020204" pitchFamily="34" charset="0"/>
                        </a:rPr>
                        <a:t>Insurance</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400">
                          <a:latin typeface="Century Gothic" panose="020B0502020202020204" pitchFamily="34" charset="0"/>
                        </a:rPr>
                        <a:t>0.3% of</a:t>
                      </a:r>
                      <a:r>
                        <a:rPr lang="en-US" sz="1400" baseline="0">
                          <a:latin typeface="Century Gothic" panose="020B0502020202020204" pitchFamily="34" charset="0"/>
                        </a:rPr>
                        <a:t> installed costs</a:t>
                      </a:r>
                      <a:endParaRPr lang="en-US" sz="1400">
                        <a:latin typeface="Century Gothic" panose="020B0502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a:latin typeface="Century Gothic" panose="020B0502020202020204" pitchFamily="34" charset="0"/>
                        </a:rPr>
                        <a:t>$1.55</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828726"/>
                  </a:ext>
                </a:extLst>
              </a:tr>
            </a:tbl>
          </a:graphicData>
        </a:graphic>
      </p:graphicFrame>
    </p:spTree>
    <p:extLst>
      <p:ext uri="{BB962C8B-B14F-4D97-AF65-F5344CB8AC3E}">
        <p14:creationId xmlns:p14="http://schemas.microsoft.com/office/powerpoint/2010/main" val="3874512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920" y="1152383"/>
            <a:ext cx="10089929" cy="4553234"/>
          </a:xfrm>
          <a:solidFill>
            <a:schemeClr val="bg1"/>
          </a:solidFill>
        </p:spPr>
        <p:txBody>
          <a:bodyPr>
            <a:normAutofit/>
          </a:bodyPr>
          <a:lstStyle/>
          <a:p>
            <a:pPr marL="285750" lvl="1">
              <a:lnSpc>
                <a:spcPct val="134000"/>
              </a:lnSpc>
              <a:spcBef>
                <a:spcPts val="0"/>
              </a:spcBef>
              <a:buClr>
                <a:schemeClr val="accent6">
                  <a:lumMod val="50000"/>
                </a:schemeClr>
              </a:buClr>
            </a:pPr>
            <a:r>
              <a:rPr lang="en-US" sz="2000"/>
              <a:t>Recommended size</a:t>
            </a:r>
          </a:p>
          <a:p>
            <a:pPr marL="742950" lvl="2">
              <a:lnSpc>
                <a:spcPct val="134000"/>
              </a:lnSpc>
              <a:spcBef>
                <a:spcPts val="0"/>
              </a:spcBef>
              <a:buClr>
                <a:schemeClr val="accent6">
                  <a:lumMod val="50000"/>
                </a:schemeClr>
              </a:buClr>
            </a:pPr>
            <a:r>
              <a:rPr lang="en-US" sz="1600"/>
              <a:t>20MW fixed mount based on recent new entry in New England</a:t>
            </a:r>
          </a:p>
          <a:p>
            <a:pPr marL="285750" lvl="1">
              <a:lnSpc>
                <a:spcPct val="134000"/>
              </a:lnSpc>
              <a:spcBef>
                <a:spcPts val="0"/>
              </a:spcBef>
              <a:buClr>
                <a:schemeClr val="accent6">
                  <a:lumMod val="50000"/>
                </a:schemeClr>
              </a:buClr>
            </a:pPr>
            <a:r>
              <a:rPr lang="en-US" sz="2000"/>
              <a:t>Recommended location</a:t>
            </a:r>
          </a:p>
          <a:p>
            <a:pPr marL="742950" lvl="2">
              <a:lnSpc>
                <a:spcPct val="134000"/>
              </a:lnSpc>
              <a:spcBef>
                <a:spcPts val="0"/>
              </a:spcBef>
              <a:buClr>
                <a:schemeClr val="accent6">
                  <a:lumMod val="50000"/>
                </a:schemeClr>
              </a:buClr>
            </a:pPr>
            <a:r>
              <a:rPr lang="en-US" sz="1600"/>
              <a:t>Windham County, CT</a:t>
            </a:r>
          </a:p>
          <a:p>
            <a:pPr marL="285750" lvl="1">
              <a:lnSpc>
                <a:spcPct val="134000"/>
              </a:lnSpc>
              <a:spcBef>
                <a:spcPts val="0"/>
              </a:spcBef>
              <a:buClr>
                <a:schemeClr val="accent6">
                  <a:lumMod val="50000"/>
                </a:schemeClr>
              </a:buClr>
            </a:pPr>
            <a:r>
              <a:rPr lang="en-US" sz="2000"/>
              <a:t>Capacity factor</a:t>
            </a:r>
          </a:p>
          <a:p>
            <a:pPr marL="742950" lvl="2">
              <a:lnSpc>
                <a:spcPct val="134000"/>
              </a:lnSpc>
              <a:spcBef>
                <a:spcPts val="0"/>
              </a:spcBef>
              <a:buClr>
                <a:schemeClr val="accent6">
                  <a:lumMod val="50000"/>
                </a:schemeClr>
              </a:buClr>
            </a:pPr>
            <a:r>
              <a:rPr lang="en-US" sz="1600">
                <a:effectLst/>
                <a:latin typeface="Cambria" panose="02040503050406030204" pitchFamily="18" charset="0"/>
                <a:ea typeface="Calibri" panose="020F0502020204030204" pitchFamily="34" charset="0"/>
                <a:cs typeface="Arial" panose="020B0604020202020204" pitchFamily="34" charset="0"/>
              </a:rPr>
              <a:t>Based on historical generation data from existing solar facilities in ISO-NE that were used to estimate an hourly generation profile</a:t>
            </a:r>
          </a:p>
          <a:p>
            <a:pPr marL="742950" lvl="2">
              <a:lnSpc>
                <a:spcPct val="134000"/>
              </a:lnSpc>
              <a:spcBef>
                <a:spcPts val="0"/>
              </a:spcBef>
              <a:buClr>
                <a:schemeClr val="accent6">
                  <a:lumMod val="50000"/>
                </a:schemeClr>
              </a:buClr>
            </a:pPr>
            <a:r>
              <a:rPr lang="en-US" sz="1600">
                <a:effectLst/>
                <a:latin typeface="Cambria" panose="02040503050406030204" pitchFamily="18" charset="0"/>
                <a:ea typeface="Calibri" panose="020F0502020204030204" pitchFamily="34" charset="0"/>
                <a:cs typeface="Arial" panose="020B0604020202020204" pitchFamily="34" charset="0"/>
              </a:rPr>
              <a:t>The hourly generation profile is based on a daily average hourly capacity factor (i.e., one 24-hour generation profile for each month) of solar facilities in Massachusetts and Connecticut in each month during the last three year for all facilities with a commercial online date of June 2016 or later</a:t>
            </a:r>
          </a:p>
          <a:p>
            <a:pPr marL="742950" lvl="2">
              <a:lnSpc>
                <a:spcPct val="134000"/>
              </a:lnSpc>
              <a:spcBef>
                <a:spcPts val="0"/>
              </a:spcBef>
              <a:buClr>
                <a:schemeClr val="accent6">
                  <a:lumMod val="50000"/>
                </a:schemeClr>
              </a:buClr>
            </a:pPr>
            <a:r>
              <a:rPr lang="en-US" sz="1600" b="1">
                <a:cs typeface="Arial" panose="020B0604020202020204" pitchFamily="34" charset="0"/>
              </a:rPr>
              <a:t>Recommended capacity factor = 17.2%</a:t>
            </a:r>
          </a:p>
          <a:p>
            <a:pPr marL="457200" lvl="2" indent="0">
              <a:lnSpc>
                <a:spcPct val="134000"/>
              </a:lnSpc>
              <a:spcBef>
                <a:spcPts val="0"/>
              </a:spcBef>
              <a:spcAft>
                <a:spcPts val="0"/>
              </a:spcAft>
              <a:buClr>
                <a:schemeClr val="accent6">
                  <a:lumMod val="50000"/>
                </a:schemeClr>
              </a:buClr>
              <a:buNone/>
            </a:pPr>
            <a:endParaRPr lang="en-US" sz="1700"/>
          </a:p>
          <a:p>
            <a:pPr marL="685800" lvl="2">
              <a:lnSpc>
                <a:spcPct val="134000"/>
              </a:lnSpc>
              <a:spcBef>
                <a:spcPts val="0"/>
              </a:spcBef>
              <a:spcAft>
                <a:spcPts val="0"/>
              </a:spcAft>
              <a:buClr>
                <a:schemeClr val="accent6">
                  <a:lumMod val="50000"/>
                </a:schemeClr>
              </a:buClr>
              <a:buFont typeface="Arial" panose="020B0604020202020204" pitchFamily="34" charset="0"/>
              <a:buChar char="•"/>
            </a:pPr>
            <a:endParaRPr lang="en-US" sz="1700"/>
          </a:p>
        </p:txBody>
      </p:sp>
      <p:sp>
        <p:nvSpPr>
          <p:cNvPr id="11" name="Title 2">
            <a:extLst>
              <a:ext uri="{FF2B5EF4-FFF2-40B4-BE49-F238E27FC236}">
                <a16:creationId xmlns:a16="http://schemas.microsoft.com/office/drawing/2014/main" id="{09AC7159-8CE1-4F1A-8F09-EF8FC67416AB}"/>
              </a:ext>
            </a:extLst>
          </p:cNvPr>
          <p:cNvSpPr txBox="1">
            <a:spLocks/>
          </p:cNvSpPr>
          <p:nvPr/>
        </p:nvSpPr>
        <p:spPr>
          <a:xfrm>
            <a:off x="533084" y="106766"/>
            <a:ext cx="10515600" cy="1139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ORTP Calculations:</a:t>
            </a:r>
            <a:br>
              <a:rPr lang="en-US" sz="1500"/>
            </a:br>
            <a:r>
              <a:rPr lang="en-US" sz="2400"/>
              <a:t>Solar- Assumptions</a:t>
            </a:r>
            <a:endParaRPr lang="en-US"/>
          </a:p>
        </p:txBody>
      </p:sp>
    </p:spTree>
    <p:extLst>
      <p:ext uri="{BB962C8B-B14F-4D97-AF65-F5344CB8AC3E}">
        <p14:creationId xmlns:p14="http://schemas.microsoft.com/office/powerpoint/2010/main" val="1452583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097DA651-D5C7-49D9-86F2-3C0DCC1943E7}"/>
              </a:ext>
            </a:extLst>
          </p:cNvPr>
          <p:cNvSpPr txBox="1">
            <a:spLocks/>
          </p:cNvSpPr>
          <p:nvPr/>
        </p:nvSpPr>
        <p:spPr>
          <a:xfrm>
            <a:off x="488012" y="181189"/>
            <a:ext cx="10515600" cy="1139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ORTP Calculations:</a:t>
            </a:r>
            <a:br>
              <a:rPr lang="en-US" sz="1500"/>
            </a:br>
            <a:r>
              <a:rPr lang="en-US" sz="2400"/>
              <a:t>Solar – Proposed Capital Costs</a:t>
            </a:r>
          </a:p>
        </p:txBody>
      </p:sp>
      <p:graphicFrame>
        <p:nvGraphicFramePr>
          <p:cNvPr id="7" name="Table 6">
            <a:extLst>
              <a:ext uri="{FF2B5EF4-FFF2-40B4-BE49-F238E27FC236}">
                <a16:creationId xmlns:a16="http://schemas.microsoft.com/office/drawing/2014/main" id="{65AA02DE-12A7-45A8-A5DE-C877E7F7759B}"/>
              </a:ext>
            </a:extLst>
          </p:cNvPr>
          <p:cNvGraphicFramePr>
            <a:graphicFrameLocks noGrp="1"/>
          </p:cNvGraphicFramePr>
          <p:nvPr>
            <p:extLst>
              <p:ext uri="{D42A27DB-BD31-4B8C-83A1-F6EECF244321}">
                <p14:modId xmlns:p14="http://schemas.microsoft.com/office/powerpoint/2010/main" val="653805333"/>
              </p:ext>
            </p:extLst>
          </p:nvPr>
        </p:nvGraphicFramePr>
        <p:xfrm>
          <a:off x="1743192" y="1091827"/>
          <a:ext cx="8314408" cy="4534339"/>
        </p:xfrm>
        <a:graphic>
          <a:graphicData uri="http://schemas.openxmlformats.org/drawingml/2006/table">
            <a:tbl>
              <a:tblPr firstRow="1" bandRow="1">
                <a:tableStyleId>{5C22544A-7EE6-4342-B048-85BDC9FD1C3A}</a:tableStyleId>
              </a:tblPr>
              <a:tblGrid>
                <a:gridCol w="5541730">
                  <a:extLst>
                    <a:ext uri="{9D8B030D-6E8A-4147-A177-3AD203B41FA5}">
                      <a16:colId xmlns:a16="http://schemas.microsoft.com/office/drawing/2014/main" val="2272908115"/>
                    </a:ext>
                  </a:extLst>
                </a:gridCol>
                <a:gridCol w="1367465">
                  <a:extLst>
                    <a:ext uri="{9D8B030D-6E8A-4147-A177-3AD203B41FA5}">
                      <a16:colId xmlns:a16="http://schemas.microsoft.com/office/drawing/2014/main" val="1148388887"/>
                    </a:ext>
                  </a:extLst>
                </a:gridCol>
                <a:gridCol w="1405213">
                  <a:extLst>
                    <a:ext uri="{9D8B030D-6E8A-4147-A177-3AD203B41FA5}">
                      <a16:colId xmlns:a16="http://schemas.microsoft.com/office/drawing/2014/main" val="827023298"/>
                    </a:ext>
                  </a:extLst>
                </a:gridCol>
              </a:tblGrid>
              <a:tr h="614057">
                <a:tc>
                  <a:txBody>
                    <a:bodyPr/>
                    <a:lstStyle/>
                    <a:p>
                      <a:r>
                        <a:rPr lang="en-US" sz="1400">
                          <a:latin typeface="Century Gothic" panose="020B0502020202020204" pitchFamily="34" charset="0"/>
                        </a:rPr>
                        <a:t>COST COMPONENT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lang="en-US" sz="1400">
                          <a:latin typeface="Century Gothic" panose="020B0502020202020204" pitchFamily="34" charset="0"/>
                        </a:rPr>
                        <a:t>2019</a:t>
                      </a:r>
                      <a:r>
                        <a:rPr lang="en-US" sz="1400" baseline="0">
                          <a:latin typeface="Century Gothic" panose="020B0502020202020204" pitchFamily="34" charset="0"/>
                        </a:rPr>
                        <a:t> $</a:t>
                      </a:r>
                      <a:endParaRPr lang="en-US" sz="1400">
                        <a:latin typeface="Century Gothic" panose="020B0502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a:latin typeface="Century Gothic" panose="020B0502020202020204" pitchFamily="34" charset="0"/>
                        </a:rPr>
                        <a:t>2019$/kW</a:t>
                      </a:r>
                    </a:p>
                    <a:p>
                      <a:pPr algn="ctr"/>
                      <a:r>
                        <a:rPr lang="en-US" sz="1400">
                          <a:latin typeface="Century Gothic" panose="020B0502020202020204" pitchFamily="34" charset="0"/>
                        </a:rPr>
                        <a:t>(Nameplate)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283474">
                <a:tc>
                  <a:txBody>
                    <a:bodyPr/>
                    <a:lstStyle/>
                    <a:p>
                      <a:pPr marL="55563" indent="0"/>
                      <a:r>
                        <a:rPr lang="en-US" sz="1000" b="0" i="0" u="none" strike="noStrike" baseline="0">
                          <a:solidFill>
                            <a:srgbClr val="000000"/>
                          </a:solidFill>
                          <a:latin typeface="Century Gothic" panose="020B0502020202020204" pitchFamily="34" charset="0"/>
                        </a:rPr>
                        <a:t>TOTAL CIVIL/ STRUCTURAL/ARCHITECTURAL</a:t>
                      </a:r>
                      <a:endParaRPr lang="en-US" sz="1000" b="0" i="0" u="none" strike="noStrike">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$1,291,792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239500">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baseline="0">
                          <a:solidFill>
                            <a:srgbClr val="000000"/>
                          </a:solidFill>
                          <a:latin typeface="Century Gothic" panose="020B0502020202020204" pitchFamily="34" charset="0"/>
                          <a:ea typeface="+mn-ea"/>
                          <a:cs typeface="+mn-cs"/>
                        </a:rPr>
                        <a:t>TOTAL ELECTRICAL/ INSTRUMENTATION AND  CONTROLS COST</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$1,578,384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6271784"/>
                  </a:ext>
                </a:extLst>
              </a:tr>
              <a:tr h="239500">
                <a:tc>
                  <a:txBody>
                    <a:bodyPr/>
                    <a:lstStyle/>
                    <a:p>
                      <a:pPr marL="55563"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TOTAL CONSTRUCTION MANAGEMENT </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$804,250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6152478"/>
                  </a:ext>
                </a:extLst>
              </a:tr>
              <a:tr h="294507">
                <a:tc>
                  <a:txBody>
                    <a:bodyPr/>
                    <a:lstStyle/>
                    <a:p>
                      <a:pPr marL="55563" indent="0" algn="l" defTabSz="914400" rtl="0" eaLnBrk="1" fontAlgn="t" latinLnBrk="0" hangingPunct="1"/>
                      <a:r>
                        <a:rPr lang="en-US" sz="1000" b="0" i="0" u="none" strike="noStrike" kern="1200" cap="all" baseline="0">
                          <a:solidFill>
                            <a:srgbClr val="000000"/>
                          </a:solidFill>
                          <a:latin typeface="Century Gothic" panose="020B0502020202020204" pitchFamily="34" charset="0"/>
                          <a:ea typeface="+mn-ea"/>
                          <a:cs typeface="+mn-cs"/>
                        </a:rPr>
                        <a:t>Major Equipment </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$15,130,734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00726164"/>
                  </a:ext>
                </a:extLst>
              </a:tr>
              <a:tr h="244431">
                <a:tc>
                  <a:txBody>
                    <a:bodyPr/>
                    <a:lstStyle/>
                    <a:p>
                      <a:pPr marL="55563" indent="0" algn="l" defTabSz="914400" rtl="0" eaLnBrk="1" fontAlgn="t" latinLnBrk="0" hangingPunct="1"/>
                      <a:r>
                        <a:rPr lang="en-US" sz="1000" b="0" i="0" u="none" strike="noStrike" kern="1200" cap="all" baseline="0">
                          <a:solidFill>
                            <a:srgbClr val="000000"/>
                          </a:solidFill>
                          <a:latin typeface="Century Gothic" panose="020B0502020202020204" pitchFamily="34" charset="0"/>
                          <a:ea typeface="+mn-ea"/>
                          <a:cs typeface="+mn-cs"/>
                        </a:rPr>
                        <a:t>Solar SCADA &amp; Monitoring</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$245,333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94901683"/>
                  </a:ext>
                </a:extLst>
              </a:tr>
              <a:tr h="244431">
                <a:tc>
                  <a:txBody>
                    <a:bodyPr/>
                    <a:lstStyle/>
                    <a:p>
                      <a:pPr marL="55563" indent="0" algn="l" defTabSz="914400" rtl="0" eaLnBrk="1" fontAlgn="t" latinLnBrk="0" hangingPunct="1"/>
                      <a:r>
                        <a:rPr lang="en-US" sz="1000" b="0" i="0" u="none" strike="noStrike" kern="1200" cap="all" baseline="0">
                          <a:solidFill>
                            <a:srgbClr val="000000"/>
                          </a:solidFill>
                          <a:latin typeface="Century Gothic" panose="020B0502020202020204" pitchFamily="34" charset="0"/>
                          <a:ea typeface="+mn-ea"/>
                          <a:cs typeface="+mn-cs"/>
                        </a:rPr>
                        <a:t>Solar Testing &amp; Energization</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$143,130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03982103"/>
                  </a:ext>
                </a:extLst>
              </a:tr>
              <a:tr h="244431">
                <a:tc>
                  <a:txBody>
                    <a:bodyPr/>
                    <a:lstStyle/>
                    <a:p>
                      <a:pPr marL="55563" indent="0" algn="l" defTabSz="914400" rtl="0" eaLnBrk="1" fontAlgn="t" latinLnBrk="0" hangingPunct="1"/>
                      <a:r>
                        <a:rPr lang="en-US" sz="1000" b="0" i="0" u="none" strike="noStrike" kern="1200" cap="all" baseline="0">
                          <a:solidFill>
                            <a:srgbClr val="000000"/>
                          </a:solidFill>
                          <a:latin typeface="Century Gothic" panose="020B0502020202020204" pitchFamily="34" charset="0"/>
                          <a:ea typeface="+mn-ea"/>
                          <a:cs typeface="+mn-cs"/>
                        </a:rPr>
                        <a:t>Other Indirect Costs</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$2,476,527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8283528"/>
                  </a:ext>
                </a:extLst>
              </a:tr>
              <a:tr h="239500">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PROJECT CONTINGENCY</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$1,123,225</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14806195"/>
                  </a:ext>
                </a:extLst>
              </a:tr>
              <a:tr h="239500">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OWNERS DEVELOPMENT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$743,014</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14030717"/>
                  </a:ext>
                </a:extLst>
              </a:tr>
              <a:tr h="239500">
                <a:tc>
                  <a:txBody>
                    <a:bodyPr/>
                    <a:lstStyle/>
                    <a:p>
                      <a:pPr lvl="1" algn="l" fontAlgn="b"/>
                      <a:r>
                        <a:rPr lang="en-US" sz="1000" b="1" i="0" u="none" strike="noStrike" kern="1200">
                          <a:solidFill>
                            <a:schemeClr val="dk1"/>
                          </a:solidFill>
                          <a:effectLst/>
                          <a:latin typeface="Century Gothic" panose="020B0502020202020204" pitchFamily="34" charset="0"/>
                          <a:ea typeface="+mn-ea"/>
                          <a:cs typeface="+mn-cs"/>
                        </a:rPr>
                        <a:t>TOTAL EPC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1" i="0" u="none" strike="noStrike">
                          <a:solidFill>
                            <a:srgbClr val="000000"/>
                          </a:solidFill>
                          <a:effectLst/>
                          <a:latin typeface="Century Gothic" panose="020B0502020202020204" pitchFamily="34" charset="0"/>
                        </a:rPr>
                        <a:t>    $23,536,389</a:t>
                      </a:r>
                    </a:p>
                  </a:txBody>
                  <a:tcPr marL="0" marR="0" marT="0" marB="0" anchor="ctr"/>
                </a:tc>
                <a:tc>
                  <a:txBody>
                    <a:bodyPr/>
                    <a:lstStyle/>
                    <a:p>
                      <a:pPr algn="ctr" fontAlgn="b"/>
                      <a:r>
                        <a:rPr lang="en-US" sz="1000" b="1" i="0" u="none" strike="noStrike">
                          <a:effectLst/>
                          <a:latin typeface="Century Gothic" panose="020B0502020202020204" pitchFamily="34" charset="0"/>
                        </a:rPr>
                        <a:t>$1,177</a:t>
                      </a: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4229318"/>
                  </a:ext>
                </a:extLst>
              </a:tr>
              <a:tr h="239500">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chemeClr val="dk1"/>
                          </a:solidFill>
                          <a:effectLst/>
                          <a:latin typeface="Century Gothic" panose="020B0502020202020204" pitchFamily="34" charset="0"/>
                          <a:ea typeface="+mn-ea"/>
                          <a:cs typeface="+mn-cs"/>
                        </a:rPr>
                        <a:t>Owner’s Contingency</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$74,301 </a:t>
                      </a:r>
                    </a:p>
                  </a:txBody>
                  <a:tcPr marL="0" marR="0" marT="0" marB="0" anchor="ctr"/>
                </a:tc>
                <a:tc>
                  <a:txBody>
                    <a:bodyPr/>
                    <a:lstStyle/>
                    <a:p>
                      <a:pPr algn="ct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3807369"/>
                  </a:ext>
                </a:extLst>
              </a:tr>
              <a:tr h="239500">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Electrical Interconnection</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dirty="0">
                          <a:solidFill>
                            <a:srgbClr val="000000"/>
                          </a:solidFill>
                          <a:effectLst/>
                          <a:latin typeface="Century Gothic" panose="020B0502020202020204" pitchFamily="34" charset="0"/>
                        </a:rPr>
                        <a:t>        $2,000,000 </a:t>
                      </a:r>
                    </a:p>
                  </a:txBody>
                  <a:tcPr marL="0" marR="0" marT="0" marB="0" anchor="ctr"/>
                </a:tc>
                <a:tc>
                  <a:txBody>
                    <a:bodyPr/>
                    <a:lstStyle/>
                    <a:p>
                      <a:pPr algn="ct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5733973"/>
                  </a:ext>
                </a:extLst>
              </a:tr>
              <a:tr h="239500">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Financing Fees</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$941,456 </a:t>
                      </a:r>
                    </a:p>
                  </a:txBody>
                  <a:tcPr marL="0" marR="0" marT="0" marB="0" anchor="ctr"/>
                </a:tc>
                <a:tc>
                  <a:txBody>
                    <a:bodyPr/>
                    <a:lstStyle/>
                    <a:p>
                      <a:pPr algn="ct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6862301"/>
                  </a:ext>
                </a:extLst>
              </a:tr>
              <a:tr h="214008">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Working Capital</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$235,364</a:t>
                      </a:r>
                    </a:p>
                  </a:txBody>
                  <a:tcPr marL="0" marR="0" marT="0" marB="0" anchor="ctr"/>
                </a:tc>
                <a:tc>
                  <a:txBody>
                    <a:bodyPr/>
                    <a:lstStyle/>
                    <a:p>
                      <a:pPr marL="0" lvl="0" indent="0" algn="ctr" defTabSz="914293" rtl="0" eaLnBrk="1" fontAlgn="b" latinLnBrk="0" hangingPunct="1"/>
                      <a:endParaRPr lang="en-US" sz="1000" b="1" i="0" u="none" strike="noStrike" kern="1200">
                        <a:solidFill>
                          <a:schemeClr val="dk1"/>
                        </a:solidFill>
                        <a:effectLst/>
                        <a:latin typeface="Century Gothic" panose="020B0502020202020204" pitchFamily="34" charset="0"/>
                        <a:ea typeface="+mn-ea"/>
                        <a:cs typeface="+mn-cs"/>
                      </a:endParaRP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0305120"/>
                  </a:ext>
                </a:extLst>
              </a:tr>
              <a:tr h="239500">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a:solidFill>
                            <a:schemeClr val="dk1"/>
                          </a:solidFill>
                          <a:effectLst/>
                          <a:latin typeface="Century Gothic" panose="020B0502020202020204" pitchFamily="34" charset="0"/>
                          <a:ea typeface="+mn-ea"/>
                          <a:cs typeface="+mn-cs"/>
                        </a:rPr>
                        <a:t>TOTAL NON-EPC COSTS</a:t>
                      </a:r>
                      <a:endParaRPr lang="en-US" sz="1000" b="0" i="0" u="none" strike="noStrike" kern="120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1" i="0" u="none" strike="noStrike" dirty="0">
                          <a:solidFill>
                            <a:schemeClr val="tx1"/>
                          </a:solidFill>
                          <a:effectLst/>
                          <a:latin typeface="Century Gothic" panose="020B0502020202020204" pitchFamily="34" charset="0"/>
                        </a:rPr>
                        <a:t>$3,251,121</a:t>
                      </a:r>
                    </a:p>
                  </a:txBody>
                  <a:tcPr marL="0" marR="0" marT="0" marB="0" anchor="ctr"/>
                </a:tc>
                <a:tc>
                  <a:txBody>
                    <a:bodyPr/>
                    <a:lstStyle/>
                    <a:p>
                      <a:pPr marL="0" algn="ctr" defTabSz="914293" rtl="0" eaLnBrk="1" fontAlgn="b" latinLnBrk="0" hangingPunct="1"/>
                      <a:r>
                        <a:rPr lang="en-US" sz="1000" b="1" i="0" u="none" strike="noStrike" kern="1200">
                          <a:solidFill>
                            <a:schemeClr val="dk1"/>
                          </a:solidFill>
                          <a:effectLst/>
                          <a:latin typeface="Century Gothic" panose="020B0502020202020204" pitchFamily="34" charset="0"/>
                          <a:ea typeface="+mn-ea"/>
                          <a:cs typeface="+mn-cs"/>
                        </a:rPr>
                        <a:t>$162</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28754827"/>
                  </a:ext>
                </a:extLst>
              </a:tr>
              <a:tr h="239500">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cap="all" baseline="0">
                          <a:solidFill>
                            <a:srgbClr val="000000"/>
                          </a:solidFill>
                          <a:latin typeface="Century Gothic" panose="020B0502020202020204" pitchFamily="34" charset="0"/>
                          <a:ea typeface="+mn-ea"/>
                          <a:cs typeface="+mn-cs"/>
                        </a:rPr>
                        <a:t>TOTAL OVERNIGHT CAPITAL COSTS</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chemeClr val="tx1"/>
                          </a:solidFill>
                          <a:effectLst/>
                          <a:latin typeface="Century Gothic" panose="020B0502020202020204" pitchFamily="34" charset="0"/>
                        </a:rPr>
                        <a:t>$26,787,510</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b"/>
                      <a:r>
                        <a:rPr lang="en-US" sz="1000" b="1" i="0" u="none" strike="noStrike" dirty="0">
                          <a:effectLst/>
                          <a:latin typeface="Century Gothic" panose="020B0502020202020204" pitchFamily="34" charset="0"/>
                        </a:rPr>
                        <a:t>$1,339</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910087"/>
                  </a:ext>
                </a:extLst>
              </a:tr>
            </a:tbl>
          </a:graphicData>
        </a:graphic>
      </p:graphicFrame>
      <p:sp>
        <p:nvSpPr>
          <p:cNvPr id="2" name="TextBox 1">
            <a:extLst>
              <a:ext uri="{FF2B5EF4-FFF2-40B4-BE49-F238E27FC236}">
                <a16:creationId xmlns:a16="http://schemas.microsoft.com/office/drawing/2014/main" id="{AAB88608-1CB5-4BEF-BBFC-08B3BBB35942}"/>
              </a:ext>
            </a:extLst>
          </p:cNvPr>
          <p:cNvSpPr txBox="1"/>
          <p:nvPr/>
        </p:nvSpPr>
        <p:spPr>
          <a:xfrm>
            <a:off x="3575844" y="5660133"/>
            <a:ext cx="5040312" cy="261610"/>
          </a:xfrm>
          <a:prstGeom prst="rect">
            <a:avLst/>
          </a:prstGeom>
          <a:noFill/>
        </p:spPr>
        <p:txBody>
          <a:bodyPr wrap="square" rtlCol="0">
            <a:spAutoFit/>
          </a:bodyPr>
          <a:lstStyle/>
          <a:p>
            <a:r>
              <a:rPr lang="en-US" sz="1100"/>
              <a:t>Source:  Data is based on Mott MacDonald confidential estimating database</a:t>
            </a:r>
          </a:p>
        </p:txBody>
      </p:sp>
    </p:spTree>
    <p:extLst>
      <p:ext uri="{BB962C8B-B14F-4D97-AF65-F5344CB8AC3E}">
        <p14:creationId xmlns:p14="http://schemas.microsoft.com/office/powerpoint/2010/main" val="752819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944BB7B-EC05-498D-B0C8-9122DA211692}"/>
              </a:ext>
            </a:extLst>
          </p:cNvPr>
          <p:cNvSpPr txBox="1">
            <a:spLocks/>
          </p:cNvSpPr>
          <p:nvPr/>
        </p:nvSpPr>
        <p:spPr>
          <a:xfrm>
            <a:off x="388271" y="247774"/>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ORTP Calculations:</a:t>
            </a:r>
            <a:br>
              <a:rPr lang="en-US" sz="1500"/>
            </a:br>
            <a:r>
              <a:rPr lang="en-US" sz="2400"/>
              <a:t>Solar – Proposed O&amp;M Costs</a:t>
            </a:r>
            <a:endParaRPr lang="en-US"/>
          </a:p>
        </p:txBody>
      </p:sp>
      <p:graphicFrame>
        <p:nvGraphicFramePr>
          <p:cNvPr id="4" name="Table 3">
            <a:extLst>
              <a:ext uri="{FF2B5EF4-FFF2-40B4-BE49-F238E27FC236}">
                <a16:creationId xmlns:a16="http://schemas.microsoft.com/office/drawing/2014/main" id="{54CA03A5-84D5-489E-B277-87C53CBE1189}"/>
              </a:ext>
            </a:extLst>
          </p:cNvPr>
          <p:cNvGraphicFramePr>
            <a:graphicFrameLocks noGrp="1"/>
          </p:cNvGraphicFramePr>
          <p:nvPr>
            <p:extLst>
              <p:ext uri="{D42A27DB-BD31-4B8C-83A1-F6EECF244321}">
                <p14:modId xmlns:p14="http://schemas.microsoft.com/office/powerpoint/2010/main" val="1770100002"/>
              </p:ext>
            </p:extLst>
          </p:nvPr>
        </p:nvGraphicFramePr>
        <p:xfrm>
          <a:off x="2575903" y="2035350"/>
          <a:ext cx="7040194" cy="2363312"/>
        </p:xfrm>
        <a:graphic>
          <a:graphicData uri="http://schemas.openxmlformats.org/drawingml/2006/table">
            <a:tbl>
              <a:tblPr firstRow="1" bandRow="1">
                <a:tableStyleId>{5C22544A-7EE6-4342-B048-85BDC9FD1C3A}</a:tableStyleId>
              </a:tblPr>
              <a:tblGrid>
                <a:gridCol w="2875053">
                  <a:extLst>
                    <a:ext uri="{9D8B030D-6E8A-4147-A177-3AD203B41FA5}">
                      <a16:colId xmlns:a16="http://schemas.microsoft.com/office/drawing/2014/main" val="2272908115"/>
                    </a:ext>
                  </a:extLst>
                </a:gridCol>
                <a:gridCol w="2064059">
                  <a:extLst>
                    <a:ext uri="{9D8B030D-6E8A-4147-A177-3AD203B41FA5}">
                      <a16:colId xmlns:a16="http://schemas.microsoft.com/office/drawing/2014/main" val="1148388887"/>
                    </a:ext>
                  </a:extLst>
                </a:gridCol>
                <a:gridCol w="2101082">
                  <a:extLst>
                    <a:ext uri="{9D8B030D-6E8A-4147-A177-3AD203B41FA5}">
                      <a16:colId xmlns:a16="http://schemas.microsoft.com/office/drawing/2014/main" val="3725532650"/>
                    </a:ext>
                  </a:extLst>
                </a:gridCol>
              </a:tblGrid>
              <a:tr h="527500">
                <a:tc>
                  <a:txBody>
                    <a:bodyPr/>
                    <a:lstStyle/>
                    <a:p>
                      <a:r>
                        <a:rPr lang="en-US" sz="1500">
                          <a:latin typeface="Century Gothic" panose="020B0502020202020204" pitchFamily="34" charset="0"/>
                        </a:rPr>
                        <a:t>Fixed O&amp;M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500">
                          <a:latin typeface="Century Gothic" panose="020B0502020202020204" pitchFamily="34" charset="0"/>
                        </a:rPr>
                        <a:t>Proposed Values </a:t>
                      </a:r>
                    </a:p>
                  </a:txBody>
                  <a:tcPr anchor="ctr">
                    <a:lnT w="12700" cap="flat" cmpd="sng" algn="ctr">
                      <a:solidFill>
                        <a:schemeClr val="tx1"/>
                      </a:solidFill>
                      <a:prstDash val="solid"/>
                      <a:round/>
                      <a:headEnd type="none" w="med" len="med"/>
                      <a:tailEnd type="none" w="med" len="med"/>
                    </a:lnT>
                  </a:tcPr>
                </a:tc>
                <a:tc>
                  <a:txBody>
                    <a:bodyPr/>
                    <a:lstStyle/>
                    <a:p>
                      <a:pPr algn="ctr"/>
                      <a:r>
                        <a:rPr lang="en-US" sz="1500">
                          <a:latin typeface="Century Gothic" panose="020B0502020202020204" pitchFamily="34" charset="0"/>
                        </a:rPr>
                        <a:t>2025$/kW-</a:t>
                      </a:r>
                      <a:r>
                        <a:rPr lang="en-US" sz="1500" err="1">
                          <a:latin typeface="Century Gothic" panose="020B0502020202020204" pitchFamily="34" charset="0"/>
                        </a:rPr>
                        <a:t>mo</a:t>
                      </a:r>
                      <a:endParaRPr lang="en-US" sz="1500">
                        <a:latin typeface="Century Gothic" panose="020B0502020202020204" pitchFamily="34" charset="0"/>
                      </a:endParaRPr>
                    </a:p>
                    <a:p>
                      <a:pPr algn="ctr"/>
                      <a:r>
                        <a:rPr lang="en-US" sz="1500">
                          <a:latin typeface="Century Gothic" panose="020B0502020202020204" pitchFamily="34" charset="0"/>
                        </a:rPr>
                        <a:t>(Nameplate)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553135">
                <a:tc>
                  <a:txBody>
                    <a:bodyPr/>
                    <a:lstStyle/>
                    <a:p>
                      <a:r>
                        <a:rPr lang="en-US" sz="1400">
                          <a:latin typeface="Century Gothic" panose="020B0502020202020204" pitchFamily="34" charset="0"/>
                        </a:rPr>
                        <a:t>O&amp;M (LTSA plus ongoing O&amp;M)</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$15.77/kW-yr</a:t>
                      </a:r>
                    </a:p>
                  </a:txBody>
                  <a:tcPr anchor="ctr"/>
                </a:tc>
                <a:tc>
                  <a:txBody>
                    <a:bodyPr/>
                    <a:lstStyle/>
                    <a:p>
                      <a:pPr algn="ctr"/>
                      <a:r>
                        <a:rPr lang="en-US" sz="1400">
                          <a:solidFill>
                            <a:schemeClr val="tx1"/>
                          </a:solidFill>
                          <a:latin typeface="Century Gothic" panose="020B0502020202020204" pitchFamily="34" charset="0"/>
                        </a:rPr>
                        <a:t>$1.31</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354201">
                <a:tc>
                  <a:txBody>
                    <a:bodyPr/>
                    <a:lstStyle/>
                    <a:p>
                      <a:r>
                        <a:rPr lang="en-US" sz="1400">
                          <a:latin typeface="Century Gothic" panose="020B0502020202020204" pitchFamily="34" charset="0"/>
                        </a:rPr>
                        <a:t>Site Leasing</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$10,000/MW</a:t>
                      </a:r>
                    </a:p>
                  </a:txBody>
                  <a:tcPr anchor="ctr"/>
                </a:tc>
                <a:tc>
                  <a:txBody>
                    <a:bodyPr/>
                    <a:lstStyle/>
                    <a:p>
                      <a:pPr algn="ctr"/>
                      <a:r>
                        <a:rPr lang="en-US" sz="1400">
                          <a:solidFill>
                            <a:schemeClr val="tx1"/>
                          </a:solidFill>
                          <a:latin typeface="Century Gothic" panose="020B0502020202020204" pitchFamily="34" charset="0"/>
                        </a:rPr>
                        <a:t>$0.83</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5733973"/>
                  </a:ext>
                </a:extLst>
              </a:tr>
              <a:tr h="354201">
                <a:tc>
                  <a:txBody>
                    <a:bodyPr/>
                    <a:lstStyle/>
                    <a:p>
                      <a:r>
                        <a:rPr lang="en-US" sz="1400">
                          <a:latin typeface="Century Gothic" panose="020B0502020202020204" pitchFamily="34" charset="0"/>
                        </a:rPr>
                        <a:t>Property Taxes</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1.0%</a:t>
                      </a:r>
                    </a:p>
                  </a:txBody>
                  <a:tcPr anchor="ctr"/>
                </a:tc>
                <a:tc>
                  <a:txBody>
                    <a:bodyPr/>
                    <a:lstStyle/>
                    <a:p>
                      <a:pPr algn="ctr"/>
                      <a:r>
                        <a:rPr lang="en-US" sz="1400">
                          <a:solidFill>
                            <a:schemeClr val="tx1"/>
                          </a:solidFill>
                          <a:latin typeface="Century Gothic" panose="020B0502020202020204" pitchFamily="34" charset="0"/>
                        </a:rPr>
                        <a:t>$0.34</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085412"/>
                  </a:ext>
                </a:extLst>
              </a:tr>
              <a:tr h="553135">
                <a:tc>
                  <a:txBody>
                    <a:bodyPr/>
                    <a:lstStyle/>
                    <a:p>
                      <a:r>
                        <a:rPr lang="en-US" sz="1400">
                          <a:latin typeface="Century Gothic" panose="020B0502020202020204" pitchFamily="34" charset="0"/>
                        </a:rPr>
                        <a:t>Insurance</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400">
                          <a:latin typeface="Century Gothic" panose="020B0502020202020204" pitchFamily="34" charset="0"/>
                        </a:rPr>
                        <a:t>0.3% of</a:t>
                      </a:r>
                      <a:r>
                        <a:rPr lang="en-US" sz="1400" baseline="0">
                          <a:latin typeface="Century Gothic" panose="020B0502020202020204" pitchFamily="34" charset="0"/>
                        </a:rPr>
                        <a:t> installed costs</a:t>
                      </a:r>
                      <a:endParaRPr lang="en-US" sz="1400">
                        <a:latin typeface="Century Gothic" panose="020B0502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a:latin typeface="Century Gothic" panose="020B0502020202020204" pitchFamily="34" charset="0"/>
                        </a:rPr>
                        <a:t>$0.55</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828726"/>
                  </a:ext>
                </a:extLst>
              </a:tr>
            </a:tbl>
          </a:graphicData>
        </a:graphic>
      </p:graphicFrame>
    </p:spTree>
    <p:extLst>
      <p:ext uri="{BB962C8B-B14F-4D97-AF65-F5344CB8AC3E}">
        <p14:creationId xmlns:p14="http://schemas.microsoft.com/office/powerpoint/2010/main" val="3416377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1"/>
          </p:nvPr>
        </p:nvSpPr>
        <p:spPr>
          <a:xfrm>
            <a:off x="768927" y="3125617"/>
            <a:ext cx="10515600" cy="1117678"/>
          </a:xfrm>
        </p:spPr>
        <p:txBody>
          <a:bodyPr>
            <a:noAutofit/>
          </a:bodyPr>
          <a:lstStyle/>
          <a:p>
            <a:pPr marL="0" indent="0">
              <a:buNone/>
            </a:pPr>
            <a:r>
              <a:rPr lang="en-US" sz="4000">
                <a:latin typeface="Century Gothic" panose="020B0502020202020204" pitchFamily="34" charset="0"/>
              </a:rPr>
              <a:t>Capital and Operating Costs – CONE Technologies</a:t>
            </a:r>
          </a:p>
        </p:txBody>
      </p:sp>
      <p:cxnSp>
        <p:nvCxnSpPr>
          <p:cNvPr id="3" name="Straight Connector 2">
            <a:extLst>
              <a:ext uri="{FF2B5EF4-FFF2-40B4-BE49-F238E27FC236}">
                <a16:creationId xmlns:a16="http://schemas.microsoft.com/office/drawing/2014/main" id="{5B78211F-0F62-4FB9-BC13-B88541B9ABEF}"/>
              </a:ext>
            </a:extLst>
          </p:cNvPr>
          <p:cNvCxnSpPr>
            <a:cxnSpLocks/>
          </p:cNvCxnSpPr>
          <p:nvPr/>
        </p:nvCxnSpPr>
        <p:spPr>
          <a:xfrm>
            <a:off x="768927" y="4537364"/>
            <a:ext cx="10536382"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758172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1909" y="1213385"/>
            <a:ext cx="4812143" cy="3688280"/>
          </a:xfrm>
          <a:solidFill>
            <a:schemeClr val="bg1"/>
          </a:solidFill>
        </p:spPr>
        <p:txBody>
          <a:bodyPr>
            <a:normAutofit/>
          </a:bodyPr>
          <a:lstStyle/>
          <a:p>
            <a:pPr marL="285750" lvl="1">
              <a:lnSpc>
                <a:spcPct val="134000"/>
              </a:lnSpc>
              <a:spcBef>
                <a:spcPts val="0"/>
              </a:spcBef>
              <a:buClr>
                <a:schemeClr val="accent6">
                  <a:lumMod val="50000"/>
                </a:schemeClr>
              </a:buClr>
            </a:pPr>
            <a:r>
              <a:rPr lang="en-US" sz="2000"/>
              <a:t>Recommended size</a:t>
            </a:r>
          </a:p>
          <a:p>
            <a:pPr marL="742950" lvl="2">
              <a:lnSpc>
                <a:spcPct val="134000"/>
              </a:lnSpc>
              <a:spcBef>
                <a:spcPts val="0"/>
              </a:spcBef>
              <a:buClr>
                <a:schemeClr val="accent6">
                  <a:lumMod val="50000"/>
                </a:schemeClr>
              </a:buClr>
            </a:pPr>
            <a:r>
              <a:rPr lang="en-US" sz="1500"/>
              <a:t>150MW/300MWh</a:t>
            </a:r>
          </a:p>
          <a:p>
            <a:pPr marL="742950" lvl="2">
              <a:lnSpc>
                <a:spcPct val="134000"/>
              </a:lnSpc>
              <a:spcBef>
                <a:spcPts val="0"/>
              </a:spcBef>
              <a:buClr>
                <a:schemeClr val="accent6">
                  <a:lumMod val="50000"/>
                </a:schemeClr>
              </a:buClr>
            </a:pPr>
            <a:r>
              <a:rPr lang="en-US" sz="1500"/>
              <a:t>Lithium ion facility</a:t>
            </a:r>
          </a:p>
          <a:p>
            <a:pPr marL="285750" lvl="1">
              <a:lnSpc>
                <a:spcPct val="134000"/>
              </a:lnSpc>
              <a:spcBef>
                <a:spcPts val="0"/>
              </a:spcBef>
              <a:buClr>
                <a:schemeClr val="accent6">
                  <a:lumMod val="50000"/>
                </a:schemeClr>
              </a:buClr>
            </a:pPr>
            <a:r>
              <a:rPr lang="en-US" sz="2000"/>
              <a:t>Recommended location</a:t>
            </a:r>
          </a:p>
          <a:p>
            <a:pPr marL="685800" lvl="2">
              <a:lnSpc>
                <a:spcPct val="110000"/>
              </a:lnSpc>
              <a:spcBef>
                <a:spcPts val="0"/>
              </a:spcBef>
              <a:spcAft>
                <a:spcPts val="600"/>
              </a:spcAft>
              <a:buClr>
                <a:schemeClr val="accent6">
                  <a:lumMod val="50000"/>
                </a:schemeClr>
              </a:buClr>
            </a:pPr>
            <a:r>
              <a:rPr lang="en-US" sz="1500"/>
              <a:t>Kent County, Rhode Island</a:t>
            </a:r>
          </a:p>
          <a:p>
            <a:pPr marL="57150" lvl="1" indent="0">
              <a:lnSpc>
                <a:spcPct val="134000"/>
              </a:lnSpc>
              <a:spcBef>
                <a:spcPts val="0"/>
              </a:spcBef>
              <a:buClr>
                <a:schemeClr val="accent6">
                  <a:lumMod val="50000"/>
                </a:schemeClr>
              </a:buClr>
              <a:buNone/>
            </a:pPr>
            <a:r>
              <a:rPr lang="en-US" sz="1800"/>
              <a:t>	</a:t>
            </a:r>
            <a:endParaRPr lang="en-US" sz="2000" b="1"/>
          </a:p>
          <a:p>
            <a:pPr marL="742950" lvl="2">
              <a:lnSpc>
                <a:spcPct val="134000"/>
              </a:lnSpc>
              <a:spcBef>
                <a:spcPts val="0"/>
              </a:spcBef>
              <a:buClr>
                <a:schemeClr val="accent6">
                  <a:lumMod val="50000"/>
                </a:schemeClr>
              </a:buClr>
            </a:pPr>
            <a:endParaRPr lang="en-US" b="1"/>
          </a:p>
          <a:p>
            <a:pPr marL="457200" lvl="2" indent="0">
              <a:lnSpc>
                <a:spcPct val="134000"/>
              </a:lnSpc>
              <a:spcBef>
                <a:spcPts val="0"/>
              </a:spcBef>
              <a:spcAft>
                <a:spcPts val="0"/>
              </a:spcAft>
              <a:buClr>
                <a:schemeClr val="accent6">
                  <a:lumMod val="50000"/>
                </a:schemeClr>
              </a:buClr>
              <a:buNone/>
            </a:pPr>
            <a:endParaRPr lang="en-US" sz="1700"/>
          </a:p>
          <a:p>
            <a:pPr marL="685800" lvl="2">
              <a:lnSpc>
                <a:spcPct val="134000"/>
              </a:lnSpc>
              <a:spcBef>
                <a:spcPts val="0"/>
              </a:spcBef>
              <a:spcAft>
                <a:spcPts val="0"/>
              </a:spcAft>
              <a:buClr>
                <a:schemeClr val="accent6">
                  <a:lumMod val="50000"/>
                </a:schemeClr>
              </a:buClr>
              <a:buFont typeface="Arial" panose="020B0604020202020204" pitchFamily="34" charset="0"/>
              <a:buChar char="•"/>
            </a:pPr>
            <a:endParaRPr lang="en-US" sz="1700"/>
          </a:p>
        </p:txBody>
      </p:sp>
      <p:sp>
        <p:nvSpPr>
          <p:cNvPr id="11" name="Title 2">
            <a:extLst>
              <a:ext uri="{FF2B5EF4-FFF2-40B4-BE49-F238E27FC236}">
                <a16:creationId xmlns:a16="http://schemas.microsoft.com/office/drawing/2014/main" id="{09AC7159-8CE1-4F1A-8F09-EF8FC67416AB}"/>
              </a:ext>
            </a:extLst>
          </p:cNvPr>
          <p:cNvSpPr txBox="1">
            <a:spLocks/>
          </p:cNvSpPr>
          <p:nvPr/>
        </p:nvSpPr>
        <p:spPr>
          <a:xfrm>
            <a:off x="445809" y="73942"/>
            <a:ext cx="10515600" cy="1139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ORTP Calculations:</a:t>
            </a:r>
            <a:br>
              <a:rPr lang="en-US" sz="1500"/>
            </a:br>
            <a:r>
              <a:rPr lang="en-US" sz="2400"/>
              <a:t>Battery Storage - Assumptions</a:t>
            </a:r>
          </a:p>
        </p:txBody>
      </p:sp>
      <p:grpSp>
        <p:nvGrpSpPr>
          <p:cNvPr id="4" name="Group 3">
            <a:extLst>
              <a:ext uri="{FF2B5EF4-FFF2-40B4-BE49-F238E27FC236}">
                <a16:creationId xmlns:a16="http://schemas.microsoft.com/office/drawing/2014/main" id="{19E5FA89-1859-4301-B9DD-AC1AB22901B0}"/>
              </a:ext>
            </a:extLst>
          </p:cNvPr>
          <p:cNvGrpSpPr/>
          <p:nvPr/>
        </p:nvGrpSpPr>
        <p:grpSpPr>
          <a:xfrm>
            <a:off x="5515897" y="1227235"/>
            <a:ext cx="4670323" cy="3717801"/>
            <a:chOff x="6306737" y="1971366"/>
            <a:chExt cx="5248848" cy="3604732"/>
          </a:xfrm>
        </p:grpSpPr>
        <p:pic>
          <p:nvPicPr>
            <p:cNvPr id="5" name="Picture 4">
              <a:extLst>
                <a:ext uri="{FF2B5EF4-FFF2-40B4-BE49-F238E27FC236}">
                  <a16:creationId xmlns:a16="http://schemas.microsoft.com/office/drawing/2014/main" id="{8ECEDB85-163E-4174-AEF5-F61CF1295C03}"/>
                </a:ext>
              </a:extLst>
            </p:cNvPr>
            <p:cNvPicPr>
              <a:picLocks noChangeAspect="1"/>
            </p:cNvPicPr>
            <p:nvPr/>
          </p:nvPicPr>
          <p:blipFill>
            <a:blip r:embed="rId2"/>
            <a:stretch>
              <a:fillRect/>
            </a:stretch>
          </p:blipFill>
          <p:spPr>
            <a:xfrm>
              <a:off x="6367519" y="1971366"/>
              <a:ext cx="5188066" cy="3420066"/>
            </a:xfrm>
            <a:prstGeom prst="rect">
              <a:avLst/>
            </a:prstGeom>
          </p:spPr>
        </p:pic>
        <p:sp>
          <p:nvSpPr>
            <p:cNvPr id="6" name="TextBox 5">
              <a:extLst>
                <a:ext uri="{FF2B5EF4-FFF2-40B4-BE49-F238E27FC236}">
                  <a16:creationId xmlns:a16="http://schemas.microsoft.com/office/drawing/2014/main" id="{63AE5BD4-02BA-4E7F-8087-7202E6EA5373}"/>
                </a:ext>
              </a:extLst>
            </p:cNvPr>
            <p:cNvSpPr txBox="1"/>
            <p:nvPr/>
          </p:nvSpPr>
          <p:spPr>
            <a:xfrm>
              <a:off x="6306737" y="5391432"/>
              <a:ext cx="1147121" cy="184666"/>
            </a:xfrm>
            <a:prstGeom prst="rect">
              <a:avLst/>
            </a:prstGeom>
            <a:noFill/>
          </p:spPr>
          <p:txBody>
            <a:bodyPr wrap="square" rtlCol="0">
              <a:spAutoFit/>
            </a:bodyPr>
            <a:lstStyle/>
            <a:p>
              <a:r>
                <a:rPr lang="en-US" sz="600"/>
                <a:t>Reference: Mott MacDonald</a:t>
              </a:r>
            </a:p>
          </p:txBody>
        </p:sp>
      </p:grpSp>
    </p:spTree>
    <p:extLst>
      <p:ext uri="{BB962C8B-B14F-4D97-AF65-F5344CB8AC3E}">
        <p14:creationId xmlns:p14="http://schemas.microsoft.com/office/powerpoint/2010/main" val="1599384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35233" y="5756858"/>
            <a:ext cx="5040312" cy="261610"/>
          </a:xfrm>
          <a:prstGeom prst="rect">
            <a:avLst/>
          </a:prstGeom>
          <a:noFill/>
        </p:spPr>
        <p:txBody>
          <a:bodyPr wrap="square" rtlCol="0">
            <a:spAutoFit/>
          </a:bodyPr>
          <a:lstStyle/>
          <a:p>
            <a:r>
              <a:rPr lang="en-US" sz="1100"/>
              <a:t>Source:  Data is based on Mott MacDonald confidential estimating database</a:t>
            </a:r>
          </a:p>
        </p:txBody>
      </p:sp>
      <p:sp>
        <p:nvSpPr>
          <p:cNvPr id="6" name="Title 2">
            <a:extLst>
              <a:ext uri="{FF2B5EF4-FFF2-40B4-BE49-F238E27FC236}">
                <a16:creationId xmlns:a16="http://schemas.microsoft.com/office/drawing/2014/main" id="{46D573F0-EFA2-438A-8CB8-2B5D888383C3}"/>
              </a:ext>
            </a:extLst>
          </p:cNvPr>
          <p:cNvSpPr txBox="1">
            <a:spLocks/>
          </p:cNvSpPr>
          <p:nvPr/>
        </p:nvSpPr>
        <p:spPr>
          <a:xfrm>
            <a:off x="388271" y="0"/>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ORTP Calculations:</a:t>
            </a:r>
            <a:br>
              <a:rPr lang="en-US" sz="1500"/>
            </a:br>
            <a:r>
              <a:rPr lang="en-US" sz="2400"/>
              <a:t>Battery Storage – Proposed Capital Costs</a:t>
            </a:r>
          </a:p>
        </p:txBody>
      </p:sp>
      <p:graphicFrame>
        <p:nvGraphicFramePr>
          <p:cNvPr id="7" name="Table 6">
            <a:extLst>
              <a:ext uri="{FF2B5EF4-FFF2-40B4-BE49-F238E27FC236}">
                <a16:creationId xmlns:a16="http://schemas.microsoft.com/office/drawing/2014/main" id="{265C13CF-7FE7-4DD7-826D-49B0DE2E2DE8}"/>
              </a:ext>
            </a:extLst>
          </p:cNvPr>
          <p:cNvGraphicFramePr>
            <a:graphicFrameLocks noGrp="1"/>
          </p:cNvGraphicFramePr>
          <p:nvPr>
            <p:extLst>
              <p:ext uri="{D42A27DB-BD31-4B8C-83A1-F6EECF244321}">
                <p14:modId xmlns:p14="http://schemas.microsoft.com/office/powerpoint/2010/main" val="2515872577"/>
              </p:ext>
            </p:extLst>
          </p:nvPr>
        </p:nvGraphicFramePr>
        <p:xfrm>
          <a:off x="1837639" y="1017346"/>
          <a:ext cx="8111760" cy="4657150"/>
        </p:xfrm>
        <a:graphic>
          <a:graphicData uri="http://schemas.openxmlformats.org/drawingml/2006/table">
            <a:tbl>
              <a:tblPr firstRow="1" bandRow="1">
                <a:tableStyleId>{5C22544A-7EE6-4342-B048-85BDC9FD1C3A}</a:tableStyleId>
              </a:tblPr>
              <a:tblGrid>
                <a:gridCol w="5168724">
                  <a:extLst>
                    <a:ext uri="{9D8B030D-6E8A-4147-A177-3AD203B41FA5}">
                      <a16:colId xmlns:a16="http://schemas.microsoft.com/office/drawing/2014/main" val="2272908115"/>
                    </a:ext>
                  </a:extLst>
                </a:gridCol>
                <a:gridCol w="1469043">
                  <a:extLst>
                    <a:ext uri="{9D8B030D-6E8A-4147-A177-3AD203B41FA5}">
                      <a16:colId xmlns:a16="http://schemas.microsoft.com/office/drawing/2014/main" val="1148388887"/>
                    </a:ext>
                  </a:extLst>
                </a:gridCol>
                <a:gridCol w="1473993">
                  <a:extLst>
                    <a:ext uri="{9D8B030D-6E8A-4147-A177-3AD203B41FA5}">
                      <a16:colId xmlns:a16="http://schemas.microsoft.com/office/drawing/2014/main" val="827023298"/>
                    </a:ext>
                  </a:extLst>
                </a:gridCol>
              </a:tblGrid>
              <a:tr h="620522">
                <a:tc>
                  <a:txBody>
                    <a:bodyPr/>
                    <a:lstStyle/>
                    <a:p>
                      <a:r>
                        <a:rPr lang="en-US" sz="1400">
                          <a:latin typeface="Century Gothic" panose="020B0502020202020204" pitchFamily="34" charset="0"/>
                        </a:rPr>
                        <a:t>COST COMPONENT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lang="en-US" sz="1400">
                          <a:latin typeface="Century Gothic" panose="020B0502020202020204" pitchFamily="34" charset="0"/>
                        </a:rPr>
                        <a:t>2019</a:t>
                      </a:r>
                      <a:r>
                        <a:rPr lang="en-US" sz="1400" baseline="0">
                          <a:latin typeface="Century Gothic" panose="020B0502020202020204" pitchFamily="34" charset="0"/>
                        </a:rPr>
                        <a:t> $</a:t>
                      </a:r>
                      <a:endParaRPr lang="en-US" sz="1400">
                        <a:latin typeface="Century Gothic" panose="020B0502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a:latin typeface="Century Gothic" panose="020B0502020202020204" pitchFamily="34" charset="0"/>
                        </a:rPr>
                        <a:t> 2019$/kW</a:t>
                      </a:r>
                    </a:p>
                    <a:p>
                      <a:pPr algn="ctr"/>
                      <a:r>
                        <a:rPr lang="en-US" sz="1400">
                          <a:latin typeface="Century Gothic" panose="020B0502020202020204" pitchFamily="34" charset="0"/>
                        </a:rPr>
                        <a:t>(Nameplate)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299394">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GRAND TOTAL CIVIL/ STRUCTURAL/ARCHITECTURAL</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$423,748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299394">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GRAND TOTAL ELECTRICAL/ INSTRUMENTATION AND  CONTROLS COST</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$1,293,969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73915037"/>
                  </a:ext>
                </a:extLst>
              </a:tr>
              <a:tr h="246734">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GRAND TOTAL CONSTRUCTION MANAGEMENT </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$1,467,930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6271784"/>
                  </a:ext>
                </a:extLst>
              </a:tr>
              <a:tr h="246734">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Project Substation and O&amp;M Building</a:t>
                      </a:r>
                    </a:p>
                  </a:txBody>
                  <a:tcPr marL="0" marR="0" marT="0"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$6,828,905</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6152478"/>
                  </a:ext>
                </a:extLst>
              </a:tr>
              <a:tr h="256561">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Major Equipment </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kern="1200">
                          <a:solidFill>
                            <a:srgbClr val="000000"/>
                          </a:solidFill>
                          <a:effectLst/>
                          <a:latin typeface="Century Gothic" panose="020B0502020202020204" pitchFamily="34" charset="0"/>
                          <a:ea typeface="+mn-ea"/>
                          <a:cs typeface="+mn-cs"/>
                        </a:rPr>
                        <a:t>$101,550,688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00726164"/>
                  </a:ext>
                </a:extLst>
              </a:tr>
              <a:tr h="246734">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Solar Testing &amp; Energization</a:t>
                      </a:r>
                    </a:p>
                  </a:txBody>
                  <a:tcPr marL="0" marR="0" marT="0" marB="0">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$291,726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13409782"/>
                  </a:ext>
                </a:extLst>
              </a:tr>
              <a:tr h="246734">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Other Indirect Costs</a:t>
                      </a:r>
                    </a:p>
                  </a:txBody>
                  <a:tcPr marL="0" marR="0" marT="0" marB="0">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$10,171,811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90589947"/>
                  </a:ext>
                </a:extLst>
              </a:tr>
              <a:tr h="246734">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PROJECT CONTINGENCY</a:t>
                      </a:r>
                    </a:p>
                  </a:txBody>
                  <a:tcPr marL="0" marR="0" marT="0" marB="0">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0" i="0" u="none" strike="noStrike" kern="1200">
                          <a:solidFill>
                            <a:srgbClr val="000000"/>
                          </a:solidFill>
                          <a:effectLst/>
                          <a:latin typeface="Century Gothic" panose="020B0502020202020204" pitchFamily="34" charset="0"/>
                          <a:ea typeface="+mn-ea"/>
                          <a:cs typeface="+mn-cs"/>
                        </a:rPr>
                        <a:t>       $5,834,217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2017391"/>
                  </a:ext>
                </a:extLst>
              </a:tr>
              <a:tr h="246734">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Owners development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kern="1200">
                          <a:solidFill>
                            <a:srgbClr val="000000"/>
                          </a:solidFill>
                          <a:effectLst/>
                          <a:latin typeface="Century Gothic" panose="020B0502020202020204" pitchFamily="34" charset="0"/>
                          <a:ea typeface="+mn-ea"/>
                          <a:cs typeface="+mn-cs"/>
                        </a:rPr>
                        <a:t>$964,834</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14806195"/>
                  </a:ext>
                </a:extLst>
              </a:tr>
              <a:tr h="246734">
                <a:tc>
                  <a:txBody>
                    <a:bodyPr/>
                    <a:lstStyle/>
                    <a:p>
                      <a:pPr lvl="1" algn="l" fontAlgn="b"/>
                      <a:r>
                        <a:rPr lang="en-US" sz="1000" b="1" i="0" u="none" strike="noStrike" kern="1200">
                          <a:solidFill>
                            <a:schemeClr val="dk1"/>
                          </a:solidFill>
                          <a:effectLst/>
                          <a:latin typeface="Century Gothic" panose="020B0502020202020204" pitchFamily="34" charset="0"/>
                          <a:ea typeface="+mn-ea"/>
                          <a:cs typeface="+mn-cs"/>
                        </a:rPr>
                        <a:t>TOTAL EPC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1" i="0" u="none" strike="noStrike">
                          <a:solidFill>
                            <a:srgbClr val="000000"/>
                          </a:solidFill>
                          <a:effectLst/>
                          <a:latin typeface="Century Gothic" panose="020B0502020202020204" pitchFamily="34" charset="0"/>
                        </a:rPr>
                        <a:t>    $128,827,827 </a:t>
                      </a:r>
                    </a:p>
                  </a:txBody>
                  <a:tcPr marL="0" marR="0" marT="0" marB="0" anchor="ctr"/>
                </a:tc>
                <a:tc>
                  <a:txBody>
                    <a:bodyPr/>
                    <a:lstStyle/>
                    <a:p>
                      <a:pPr algn="ctr" fontAlgn="b"/>
                      <a:r>
                        <a:rPr lang="en-US" sz="1000" b="1" i="0" u="none" strike="noStrike">
                          <a:effectLst/>
                          <a:latin typeface="Century Gothic" panose="020B0502020202020204" pitchFamily="34" charset="0"/>
                        </a:rPr>
                        <a:t>$859</a:t>
                      </a: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4229318"/>
                  </a:ext>
                </a:extLst>
              </a:tr>
              <a:tr h="246734">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chemeClr val="dk1"/>
                          </a:solidFill>
                          <a:effectLst/>
                          <a:latin typeface="Century Gothic" panose="020B0502020202020204" pitchFamily="34" charset="0"/>
                          <a:ea typeface="+mn-ea"/>
                          <a:cs typeface="+mn-cs"/>
                        </a:rPr>
                        <a:t>Owner’s Contingency</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$48,242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3807369"/>
                  </a:ext>
                </a:extLst>
              </a:tr>
              <a:tr h="246734">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chemeClr val="dk1"/>
                          </a:solidFill>
                          <a:effectLst/>
                          <a:latin typeface="Century Gothic" panose="020B0502020202020204" pitchFamily="34" charset="0"/>
                          <a:ea typeface="+mn-ea"/>
                          <a:cs typeface="+mn-cs"/>
                        </a:rPr>
                        <a:t>Electrical interconnection</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dirty="0">
                          <a:solidFill>
                            <a:srgbClr val="000000"/>
                          </a:solidFill>
                          <a:effectLst/>
                          <a:latin typeface="Century Gothic" panose="020B0502020202020204" pitchFamily="34" charset="0"/>
                        </a:rPr>
                        <a:t>$1,000,000</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83136508"/>
                  </a:ext>
                </a:extLst>
              </a:tr>
              <a:tr h="246734">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Financing Fees</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$5,153,113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6862301"/>
                  </a:ext>
                </a:extLst>
              </a:tr>
              <a:tr h="220471">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Working Capital</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$1,288,278 </a:t>
                      </a:r>
                    </a:p>
                  </a:txBody>
                  <a:tcPr marL="0" marR="0" marT="0" marB="0" anchor="ctr"/>
                </a:tc>
                <a:tc>
                  <a:txBody>
                    <a:bodyPr/>
                    <a:lstStyle/>
                    <a:p>
                      <a:pPr marL="0" lvl="0" indent="0" algn="ctr" defTabSz="914293" rtl="0" eaLnBrk="1" fontAlgn="b" latinLnBrk="0" hangingPunct="1"/>
                      <a:endParaRPr lang="en-US" sz="1000" b="1" i="0" u="none" strike="noStrike" kern="1200">
                        <a:solidFill>
                          <a:schemeClr val="dk1"/>
                        </a:solidFill>
                        <a:effectLst/>
                        <a:latin typeface="Century Gothic" panose="020B0502020202020204" pitchFamily="34" charset="0"/>
                        <a:ea typeface="+mn-ea"/>
                        <a:cs typeface="+mn-cs"/>
                      </a:endParaRP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0305120"/>
                  </a:ext>
                </a:extLst>
              </a:tr>
              <a:tr h="246734">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a:solidFill>
                            <a:schemeClr val="dk1"/>
                          </a:solidFill>
                          <a:effectLst/>
                          <a:latin typeface="Century Gothic" panose="020B0502020202020204" pitchFamily="34" charset="0"/>
                          <a:ea typeface="+mn-ea"/>
                          <a:cs typeface="+mn-cs"/>
                        </a:rPr>
                        <a:t>TOTAL NON-EPC COSTS</a:t>
                      </a:r>
                      <a:endParaRPr lang="en-US" sz="1000" b="0" i="0" u="none" strike="noStrike" kern="120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1" i="0" u="none" strike="noStrike" kern="1200" dirty="0">
                          <a:solidFill>
                            <a:srgbClr val="000000"/>
                          </a:solidFill>
                          <a:effectLst/>
                          <a:latin typeface="Century Gothic" panose="020B0502020202020204" pitchFamily="34" charset="0"/>
                          <a:ea typeface="+mn-ea"/>
                          <a:cs typeface="+mn-cs"/>
                        </a:rPr>
                        <a:t>$7,489,633</a:t>
                      </a:r>
                    </a:p>
                  </a:txBody>
                  <a:tcPr marL="0" marR="0" marT="0" marB="0" anchor="ctr"/>
                </a:tc>
                <a:tc>
                  <a:txBody>
                    <a:bodyPr/>
                    <a:lstStyle/>
                    <a:p>
                      <a:pPr marL="0" algn="ctr" defTabSz="914293" rtl="0" eaLnBrk="1" fontAlgn="b" latinLnBrk="0" hangingPunct="1"/>
                      <a:r>
                        <a:rPr lang="en-US" sz="1000" b="1" i="0" u="none" strike="noStrike" kern="1200">
                          <a:solidFill>
                            <a:schemeClr val="dk1"/>
                          </a:solidFill>
                          <a:effectLst/>
                          <a:latin typeface="Century Gothic" panose="020B0502020202020204" pitchFamily="34" charset="0"/>
                          <a:ea typeface="+mn-ea"/>
                          <a:cs typeface="+mn-cs"/>
                        </a:rPr>
                        <a:t>$50</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28754827"/>
                  </a:ext>
                </a:extLst>
              </a:tr>
              <a:tr h="246734">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cap="all" baseline="0">
                          <a:solidFill>
                            <a:srgbClr val="000000"/>
                          </a:solidFill>
                          <a:latin typeface="Century Gothic" panose="020B0502020202020204" pitchFamily="34" charset="0"/>
                          <a:ea typeface="+mn-ea"/>
                          <a:cs typeface="+mn-cs"/>
                        </a:rPr>
                        <a:t>TOTAL OVERNIGHT CAPITAL COSTS</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000" b="1" i="0" u="none" strike="noStrike" kern="1200" dirty="0">
                          <a:solidFill>
                            <a:srgbClr val="000000"/>
                          </a:solidFill>
                          <a:effectLst/>
                          <a:latin typeface="Century Gothic" panose="020B0502020202020204" pitchFamily="34" charset="0"/>
                          <a:ea typeface="+mn-ea"/>
                          <a:cs typeface="+mn-cs"/>
                        </a:rPr>
                        <a:t>$136,317,460</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b"/>
                      <a:r>
                        <a:rPr lang="en-US" sz="1000" b="1" i="0" u="none" strike="noStrike" dirty="0">
                          <a:effectLst/>
                          <a:latin typeface="Century Gothic" panose="020B0502020202020204" pitchFamily="34" charset="0"/>
                        </a:rPr>
                        <a:t>$909</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910087"/>
                  </a:ext>
                </a:extLst>
              </a:tr>
            </a:tbl>
          </a:graphicData>
        </a:graphic>
      </p:graphicFrame>
    </p:spTree>
    <p:extLst>
      <p:ext uri="{BB962C8B-B14F-4D97-AF65-F5344CB8AC3E}">
        <p14:creationId xmlns:p14="http://schemas.microsoft.com/office/powerpoint/2010/main" val="3042089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944BB7B-EC05-498D-B0C8-9122DA211692}"/>
              </a:ext>
            </a:extLst>
          </p:cNvPr>
          <p:cNvSpPr txBox="1">
            <a:spLocks/>
          </p:cNvSpPr>
          <p:nvPr/>
        </p:nvSpPr>
        <p:spPr>
          <a:xfrm>
            <a:off x="388271" y="247774"/>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ORTP Calculations:</a:t>
            </a:r>
            <a:br>
              <a:rPr lang="en-US" sz="1500"/>
            </a:br>
            <a:r>
              <a:rPr lang="en-US" sz="2400"/>
              <a:t>Battery Storage – Proposed O&amp;M Costs</a:t>
            </a:r>
            <a:endParaRPr lang="en-US"/>
          </a:p>
        </p:txBody>
      </p:sp>
      <p:graphicFrame>
        <p:nvGraphicFramePr>
          <p:cNvPr id="4" name="Table 3">
            <a:extLst>
              <a:ext uri="{FF2B5EF4-FFF2-40B4-BE49-F238E27FC236}">
                <a16:creationId xmlns:a16="http://schemas.microsoft.com/office/drawing/2014/main" id="{54CA03A5-84D5-489E-B277-87C53CBE1189}"/>
              </a:ext>
            </a:extLst>
          </p:cNvPr>
          <p:cNvGraphicFramePr>
            <a:graphicFrameLocks noGrp="1"/>
          </p:cNvGraphicFramePr>
          <p:nvPr>
            <p:extLst>
              <p:ext uri="{D42A27DB-BD31-4B8C-83A1-F6EECF244321}">
                <p14:modId xmlns:p14="http://schemas.microsoft.com/office/powerpoint/2010/main" val="3957111590"/>
              </p:ext>
            </p:extLst>
          </p:nvPr>
        </p:nvGraphicFramePr>
        <p:xfrm>
          <a:off x="2162613" y="2148737"/>
          <a:ext cx="7010884" cy="2069268"/>
        </p:xfrm>
        <a:graphic>
          <a:graphicData uri="http://schemas.openxmlformats.org/drawingml/2006/table">
            <a:tbl>
              <a:tblPr firstRow="1" bandRow="1">
                <a:tableStyleId>{5C22544A-7EE6-4342-B048-85BDC9FD1C3A}</a:tableStyleId>
              </a:tblPr>
              <a:tblGrid>
                <a:gridCol w="2863083">
                  <a:extLst>
                    <a:ext uri="{9D8B030D-6E8A-4147-A177-3AD203B41FA5}">
                      <a16:colId xmlns:a16="http://schemas.microsoft.com/office/drawing/2014/main" val="2272908115"/>
                    </a:ext>
                  </a:extLst>
                </a:gridCol>
                <a:gridCol w="2055466">
                  <a:extLst>
                    <a:ext uri="{9D8B030D-6E8A-4147-A177-3AD203B41FA5}">
                      <a16:colId xmlns:a16="http://schemas.microsoft.com/office/drawing/2014/main" val="1148388887"/>
                    </a:ext>
                  </a:extLst>
                </a:gridCol>
                <a:gridCol w="2092335">
                  <a:extLst>
                    <a:ext uri="{9D8B030D-6E8A-4147-A177-3AD203B41FA5}">
                      <a16:colId xmlns:a16="http://schemas.microsoft.com/office/drawing/2014/main" val="3725532650"/>
                    </a:ext>
                  </a:extLst>
                </a:gridCol>
              </a:tblGrid>
              <a:tr h="425967">
                <a:tc>
                  <a:txBody>
                    <a:bodyPr/>
                    <a:lstStyle/>
                    <a:p>
                      <a:r>
                        <a:rPr lang="en-US" sz="1500">
                          <a:latin typeface="Century Gothic" panose="020B0502020202020204" pitchFamily="34" charset="0"/>
                        </a:rPr>
                        <a:t>Fixed O&amp;M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500">
                          <a:latin typeface="Century Gothic" panose="020B0502020202020204" pitchFamily="34" charset="0"/>
                        </a:rPr>
                        <a:t>Proposed Values </a:t>
                      </a:r>
                    </a:p>
                  </a:txBody>
                  <a:tcPr anchor="ctr">
                    <a:lnT w="12700" cap="flat" cmpd="sng" algn="ctr">
                      <a:solidFill>
                        <a:schemeClr val="tx1"/>
                      </a:solidFill>
                      <a:prstDash val="solid"/>
                      <a:round/>
                      <a:headEnd type="none" w="med" len="med"/>
                      <a:tailEnd type="none" w="med" len="med"/>
                    </a:lnT>
                  </a:tcPr>
                </a:tc>
                <a:tc>
                  <a:txBody>
                    <a:bodyPr/>
                    <a:lstStyle/>
                    <a:p>
                      <a:pPr algn="ctr"/>
                      <a:r>
                        <a:rPr lang="en-US" sz="1500">
                          <a:latin typeface="Century Gothic" panose="020B0502020202020204" pitchFamily="34" charset="0"/>
                        </a:rPr>
                        <a:t>2025$/kW-</a:t>
                      </a:r>
                      <a:r>
                        <a:rPr lang="en-US" sz="1500" err="1">
                          <a:latin typeface="Century Gothic" panose="020B0502020202020204" pitchFamily="34" charset="0"/>
                        </a:rPr>
                        <a:t>mo</a:t>
                      </a:r>
                      <a:endParaRPr lang="en-US" sz="1500">
                        <a:latin typeface="Century Gothic" panose="020B0502020202020204" pitchFamily="34" charset="0"/>
                      </a:endParaRPr>
                    </a:p>
                    <a:p>
                      <a:pPr algn="ctr"/>
                      <a:r>
                        <a:rPr lang="en-US" sz="1500">
                          <a:latin typeface="Century Gothic" panose="020B0502020202020204" pitchFamily="34" charset="0"/>
                        </a:rPr>
                        <a:t>(Nameplate)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455514">
                <a:tc>
                  <a:txBody>
                    <a:bodyPr/>
                    <a:lstStyle/>
                    <a:p>
                      <a:r>
                        <a:rPr lang="en-US" sz="1400">
                          <a:latin typeface="Century Gothic" panose="020B0502020202020204" pitchFamily="34" charset="0"/>
                        </a:rPr>
                        <a:t>O&amp;M (LTSA plus ongoing O&amp;M)</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$25.90/kW-yr</a:t>
                      </a:r>
                    </a:p>
                  </a:txBody>
                  <a:tcPr anchor="ctr"/>
                </a:tc>
                <a:tc>
                  <a:txBody>
                    <a:bodyPr/>
                    <a:lstStyle/>
                    <a:p>
                      <a:pPr algn="ctr"/>
                      <a:r>
                        <a:rPr lang="en-US" sz="1400">
                          <a:solidFill>
                            <a:schemeClr val="tx1"/>
                          </a:solidFill>
                          <a:latin typeface="Century Gothic" panose="020B0502020202020204" pitchFamily="34" charset="0"/>
                        </a:rPr>
                        <a:t>$2.16</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291689">
                <a:tc>
                  <a:txBody>
                    <a:bodyPr/>
                    <a:lstStyle/>
                    <a:p>
                      <a:r>
                        <a:rPr lang="en-US" sz="1400">
                          <a:latin typeface="Century Gothic" panose="020B0502020202020204" pitchFamily="34" charset="0"/>
                        </a:rPr>
                        <a:t>Site Leasing</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$10,000/MW</a:t>
                      </a:r>
                    </a:p>
                  </a:txBody>
                  <a:tcPr anchor="ctr"/>
                </a:tc>
                <a:tc>
                  <a:txBody>
                    <a:bodyPr/>
                    <a:lstStyle/>
                    <a:p>
                      <a:pPr algn="ctr"/>
                      <a:r>
                        <a:rPr lang="en-US" sz="1400">
                          <a:solidFill>
                            <a:schemeClr val="tx1"/>
                          </a:solidFill>
                          <a:latin typeface="Century Gothic" panose="020B0502020202020204" pitchFamily="34" charset="0"/>
                        </a:rPr>
                        <a:t>$0.83</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43991087"/>
                  </a:ext>
                </a:extLst>
              </a:tr>
              <a:tr h="291689">
                <a:tc>
                  <a:txBody>
                    <a:bodyPr/>
                    <a:lstStyle/>
                    <a:p>
                      <a:r>
                        <a:rPr lang="en-US" sz="1400">
                          <a:latin typeface="Century Gothic" panose="020B0502020202020204" pitchFamily="34" charset="0"/>
                        </a:rPr>
                        <a:t>Property Taxes</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1.0%</a:t>
                      </a:r>
                    </a:p>
                  </a:txBody>
                  <a:tcPr anchor="ctr"/>
                </a:tc>
                <a:tc>
                  <a:txBody>
                    <a:bodyPr/>
                    <a:lstStyle/>
                    <a:p>
                      <a:pPr algn="ctr"/>
                      <a:r>
                        <a:rPr lang="en-US" sz="1400">
                          <a:solidFill>
                            <a:schemeClr val="tx1"/>
                          </a:solidFill>
                          <a:latin typeface="Century Gothic" panose="020B0502020202020204" pitchFamily="34" charset="0"/>
                        </a:rPr>
                        <a:t>$0.06</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085412"/>
                  </a:ext>
                </a:extLst>
              </a:tr>
              <a:tr h="455514">
                <a:tc>
                  <a:txBody>
                    <a:bodyPr/>
                    <a:lstStyle/>
                    <a:p>
                      <a:r>
                        <a:rPr lang="en-US" sz="1400">
                          <a:latin typeface="Century Gothic" panose="020B0502020202020204" pitchFamily="34" charset="0"/>
                        </a:rPr>
                        <a:t>Insurance</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400">
                          <a:latin typeface="Century Gothic" panose="020B0502020202020204" pitchFamily="34" charset="0"/>
                        </a:rPr>
                        <a:t>0.3% of</a:t>
                      </a:r>
                      <a:r>
                        <a:rPr lang="en-US" sz="1400" baseline="0">
                          <a:latin typeface="Century Gothic" panose="020B0502020202020204" pitchFamily="34" charset="0"/>
                        </a:rPr>
                        <a:t> installed costs</a:t>
                      </a:r>
                      <a:endParaRPr lang="en-US" sz="1400">
                        <a:latin typeface="Century Gothic" panose="020B0502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a:latin typeface="Century Gothic" panose="020B0502020202020204" pitchFamily="34" charset="0"/>
                        </a:rPr>
                        <a:t>$0.24</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828726"/>
                  </a:ext>
                </a:extLst>
              </a:tr>
            </a:tbl>
          </a:graphicData>
        </a:graphic>
      </p:graphicFrame>
    </p:spTree>
    <p:extLst>
      <p:ext uri="{BB962C8B-B14F-4D97-AF65-F5344CB8AC3E}">
        <p14:creationId xmlns:p14="http://schemas.microsoft.com/office/powerpoint/2010/main" val="1085688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1908" y="1213385"/>
            <a:ext cx="9350187" cy="2473712"/>
          </a:xfrm>
          <a:solidFill>
            <a:schemeClr val="bg1"/>
          </a:solidFill>
        </p:spPr>
        <p:txBody>
          <a:bodyPr>
            <a:normAutofit/>
          </a:bodyPr>
          <a:lstStyle/>
          <a:p>
            <a:pPr marL="285750" lvl="1">
              <a:lnSpc>
                <a:spcPct val="134000"/>
              </a:lnSpc>
              <a:spcBef>
                <a:spcPts val="0"/>
              </a:spcBef>
              <a:buClr>
                <a:schemeClr val="accent6">
                  <a:lumMod val="50000"/>
                </a:schemeClr>
              </a:buClr>
            </a:pPr>
            <a:r>
              <a:rPr lang="en-US" sz="2000"/>
              <a:t>Recommended size</a:t>
            </a:r>
          </a:p>
          <a:p>
            <a:pPr lvl="1"/>
            <a:r>
              <a:rPr lang="en-US" sz="1800"/>
              <a:t>5 MW PV array and 5 MW, 10 MWh battery</a:t>
            </a:r>
          </a:p>
          <a:p>
            <a:pPr marL="285750" lvl="1">
              <a:lnSpc>
                <a:spcPct val="134000"/>
              </a:lnSpc>
              <a:spcBef>
                <a:spcPts val="0"/>
              </a:spcBef>
              <a:buClr>
                <a:schemeClr val="accent6">
                  <a:lumMod val="50000"/>
                </a:schemeClr>
              </a:buClr>
            </a:pPr>
            <a:r>
              <a:rPr lang="en-US" sz="2000"/>
              <a:t>Recommended location</a:t>
            </a:r>
          </a:p>
          <a:p>
            <a:pPr marL="685800" lvl="2">
              <a:lnSpc>
                <a:spcPct val="110000"/>
              </a:lnSpc>
              <a:spcBef>
                <a:spcPts val="0"/>
              </a:spcBef>
              <a:spcAft>
                <a:spcPts val="600"/>
              </a:spcAft>
              <a:buClr>
                <a:schemeClr val="accent6">
                  <a:lumMod val="50000"/>
                </a:schemeClr>
              </a:buClr>
            </a:pPr>
            <a:r>
              <a:rPr lang="en-US" sz="1800"/>
              <a:t>Bristol County, Massachusetts</a:t>
            </a:r>
          </a:p>
          <a:p>
            <a:pPr marL="285750" lvl="1">
              <a:lnSpc>
                <a:spcPct val="134000"/>
              </a:lnSpc>
              <a:spcBef>
                <a:spcPts val="0"/>
              </a:spcBef>
              <a:spcAft>
                <a:spcPts val="600"/>
              </a:spcAft>
              <a:buClr>
                <a:schemeClr val="accent6">
                  <a:lumMod val="50000"/>
                </a:schemeClr>
              </a:buClr>
            </a:pPr>
            <a:r>
              <a:rPr lang="en-US" sz="2000"/>
              <a:t>PV capacity factor same as standalone solar facility (17.2%)</a:t>
            </a:r>
          </a:p>
          <a:p>
            <a:pPr marL="742950" lvl="2">
              <a:lnSpc>
                <a:spcPct val="134000"/>
              </a:lnSpc>
              <a:spcBef>
                <a:spcPts val="0"/>
              </a:spcBef>
              <a:buClr>
                <a:schemeClr val="accent6">
                  <a:lumMod val="50000"/>
                </a:schemeClr>
              </a:buClr>
            </a:pPr>
            <a:endParaRPr lang="en-US" b="1"/>
          </a:p>
          <a:p>
            <a:pPr marL="742950" lvl="2">
              <a:lnSpc>
                <a:spcPct val="134000"/>
              </a:lnSpc>
              <a:spcBef>
                <a:spcPts val="0"/>
              </a:spcBef>
              <a:buClr>
                <a:schemeClr val="accent6">
                  <a:lumMod val="50000"/>
                </a:schemeClr>
              </a:buClr>
            </a:pPr>
            <a:endParaRPr lang="en-US" b="1"/>
          </a:p>
          <a:p>
            <a:pPr marL="457200" lvl="2" indent="0">
              <a:lnSpc>
                <a:spcPct val="134000"/>
              </a:lnSpc>
              <a:spcBef>
                <a:spcPts val="0"/>
              </a:spcBef>
              <a:spcAft>
                <a:spcPts val="0"/>
              </a:spcAft>
              <a:buClr>
                <a:schemeClr val="accent6">
                  <a:lumMod val="50000"/>
                </a:schemeClr>
              </a:buClr>
              <a:buNone/>
            </a:pPr>
            <a:endParaRPr lang="en-US" sz="1700"/>
          </a:p>
          <a:p>
            <a:pPr marL="685800" lvl="2">
              <a:lnSpc>
                <a:spcPct val="134000"/>
              </a:lnSpc>
              <a:spcBef>
                <a:spcPts val="0"/>
              </a:spcBef>
              <a:spcAft>
                <a:spcPts val="0"/>
              </a:spcAft>
              <a:buClr>
                <a:schemeClr val="accent6">
                  <a:lumMod val="50000"/>
                </a:schemeClr>
              </a:buClr>
              <a:buFont typeface="Arial" panose="020B0604020202020204" pitchFamily="34" charset="0"/>
              <a:buChar char="•"/>
            </a:pPr>
            <a:endParaRPr lang="en-US" sz="1700"/>
          </a:p>
        </p:txBody>
      </p:sp>
      <p:sp>
        <p:nvSpPr>
          <p:cNvPr id="11" name="Title 2">
            <a:extLst>
              <a:ext uri="{FF2B5EF4-FFF2-40B4-BE49-F238E27FC236}">
                <a16:creationId xmlns:a16="http://schemas.microsoft.com/office/drawing/2014/main" id="{09AC7159-8CE1-4F1A-8F09-EF8FC67416AB}"/>
              </a:ext>
            </a:extLst>
          </p:cNvPr>
          <p:cNvSpPr txBox="1">
            <a:spLocks/>
          </p:cNvSpPr>
          <p:nvPr/>
        </p:nvSpPr>
        <p:spPr>
          <a:xfrm>
            <a:off x="441120" y="73942"/>
            <a:ext cx="10515600" cy="1139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ORTP Calculations:</a:t>
            </a:r>
            <a:br>
              <a:rPr lang="en-US" sz="1500"/>
            </a:br>
            <a:r>
              <a:rPr lang="en-US" sz="2400"/>
              <a:t>Solar + Battery Storage - Assumptions</a:t>
            </a:r>
          </a:p>
        </p:txBody>
      </p:sp>
      <p:pic>
        <p:nvPicPr>
          <p:cNvPr id="2" name="Picture 1">
            <a:extLst>
              <a:ext uri="{FF2B5EF4-FFF2-40B4-BE49-F238E27FC236}">
                <a16:creationId xmlns:a16="http://schemas.microsoft.com/office/drawing/2014/main" id="{6AC5C092-F771-4864-836B-6B381498BB90}"/>
              </a:ext>
            </a:extLst>
          </p:cNvPr>
          <p:cNvPicPr>
            <a:picLocks noChangeAspect="1"/>
          </p:cNvPicPr>
          <p:nvPr/>
        </p:nvPicPr>
        <p:blipFill>
          <a:blip r:embed="rId2"/>
          <a:stretch>
            <a:fillRect/>
          </a:stretch>
        </p:blipFill>
        <p:spPr>
          <a:xfrm>
            <a:off x="1064269" y="3352800"/>
            <a:ext cx="4744450" cy="2212556"/>
          </a:xfrm>
          <a:prstGeom prst="rect">
            <a:avLst/>
          </a:prstGeom>
        </p:spPr>
      </p:pic>
      <p:pic>
        <p:nvPicPr>
          <p:cNvPr id="5" name="Picture 4">
            <a:extLst>
              <a:ext uri="{FF2B5EF4-FFF2-40B4-BE49-F238E27FC236}">
                <a16:creationId xmlns:a16="http://schemas.microsoft.com/office/drawing/2014/main" id="{9003830F-2929-43E0-96E2-45188CFF60AA}"/>
              </a:ext>
            </a:extLst>
          </p:cNvPr>
          <p:cNvPicPr>
            <a:picLocks noChangeAspect="1"/>
          </p:cNvPicPr>
          <p:nvPr/>
        </p:nvPicPr>
        <p:blipFill rotWithShape="1">
          <a:blip r:embed="rId3"/>
          <a:srcRect b="1098"/>
          <a:stretch/>
        </p:blipFill>
        <p:spPr>
          <a:xfrm>
            <a:off x="7043481" y="3352800"/>
            <a:ext cx="3198103" cy="2212557"/>
          </a:xfrm>
          <a:prstGeom prst="rect">
            <a:avLst/>
          </a:prstGeom>
        </p:spPr>
      </p:pic>
    </p:spTree>
    <p:extLst>
      <p:ext uri="{BB962C8B-B14F-4D97-AF65-F5344CB8AC3E}">
        <p14:creationId xmlns:p14="http://schemas.microsoft.com/office/powerpoint/2010/main" val="3944904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01845" y="5799247"/>
            <a:ext cx="5040312" cy="261610"/>
          </a:xfrm>
          <a:prstGeom prst="rect">
            <a:avLst/>
          </a:prstGeom>
          <a:noFill/>
        </p:spPr>
        <p:txBody>
          <a:bodyPr wrap="square" rtlCol="0">
            <a:spAutoFit/>
          </a:bodyPr>
          <a:lstStyle/>
          <a:p>
            <a:r>
              <a:rPr lang="en-US" sz="1100"/>
              <a:t>Source:  Data is based on Mott MacDonald confidential estimating database</a:t>
            </a:r>
          </a:p>
        </p:txBody>
      </p:sp>
      <p:sp>
        <p:nvSpPr>
          <p:cNvPr id="6" name="Title 2">
            <a:extLst>
              <a:ext uri="{FF2B5EF4-FFF2-40B4-BE49-F238E27FC236}">
                <a16:creationId xmlns:a16="http://schemas.microsoft.com/office/drawing/2014/main" id="{46D573F0-EFA2-438A-8CB8-2B5D888383C3}"/>
              </a:ext>
            </a:extLst>
          </p:cNvPr>
          <p:cNvSpPr txBox="1">
            <a:spLocks/>
          </p:cNvSpPr>
          <p:nvPr/>
        </p:nvSpPr>
        <p:spPr>
          <a:xfrm>
            <a:off x="388271" y="0"/>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ORTP Calculations:</a:t>
            </a:r>
            <a:br>
              <a:rPr lang="en-US" sz="1500"/>
            </a:br>
            <a:r>
              <a:rPr lang="en-US" sz="2400"/>
              <a:t>Solar + Battery Storage – Proposed Capital Costs</a:t>
            </a:r>
          </a:p>
        </p:txBody>
      </p:sp>
      <p:graphicFrame>
        <p:nvGraphicFramePr>
          <p:cNvPr id="7" name="Table 6">
            <a:extLst>
              <a:ext uri="{FF2B5EF4-FFF2-40B4-BE49-F238E27FC236}">
                <a16:creationId xmlns:a16="http://schemas.microsoft.com/office/drawing/2014/main" id="{265C13CF-7FE7-4DD7-826D-49B0DE2E2DE8}"/>
              </a:ext>
            </a:extLst>
          </p:cNvPr>
          <p:cNvGraphicFramePr>
            <a:graphicFrameLocks noGrp="1"/>
          </p:cNvGraphicFramePr>
          <p:nvPr>
            <p:extLst>
              <p:ext uri="{D42A27DB-BD31-4B8C-83A1-F6EECF244321}">
                <p14:modId xmlns:p14="http://schemas.microsoft.com/office/powerpoint/2010/main" val="1786382376"/>
              </p:ext>
            </p:extLst>
          </p:nvPr>
        </p:nvGraphicFramePr>
        <p:xfrm>
          <a:off x="2235758" y="1023401"/>
          <a:ext cx="7501695" cy="4654571"/>
        </p:xfrm>
        <a:graphic>
          <a:graphicData uri="http://schemas.openxmlformats.org/drawingml/2006/table">
            <a:tbl>
              <a:tblPr firstRow="1" bandRow="1">
                <a:tableStyleId>{5C22544A-7EE6-4342-B048-85BDC9FD1C3A}</a:tableStyleId>
              </a:tblPr>
              <a:tblGrid>
                <a:gridCol w="4982552">
                  <a:extLst>
                    <a:ext uri="{9D8B030D-6E8A-4147-A177-3AD203B41FA5}">
                      <a16:colId xmlns:a16="http://schemas.microsoft.com/office/drawing/2014/main" val="2272908115"/>
                    </a:ext>
                  </a:extLst>
                </a:gridCol>
                <a:gridCol w="1125357">
                  <a:extLst>
                    <a:ext uri="{9D8B030D-6E8A-4147-A177-3AD203B41FA5}">
                      <a16:colId xmlns:a16="http://schemas.microsoft.com/office/drawing/2014/main" val="1148388887"/>
                    </a:ext>
                  </a:extLst>
                </a:gridCol>
                <a:gridCol w="1393786">
                  <a:extLst>
                    <a:ext uri="{9D8B030D-6E8A-4147-A177-3AD203B41FA5}">
                      <a16:colId xmlns:a16="http://schemas.microsoft.com/office/drawing/2014/main" val="827023298"/>
                    </a:ext>
                  </a:extLst>
                </a:gridCol>
              </a:tblGrid>
              <a:tr h="603889">
                <a:tc>
                  <a:txBody>
                    <a:bodyPr/>
                    <a:lstStyle/>
                    <a:p>
                      <a:r>
                        <a:rPr lang="en-US" sz="1400">
                          <a:latin typeface="Century Gothic" panose="020B0502020202020204" pitchFamily="34" charset="0"/>
                        </a:rPr>
                        <a:t>COST COMPONENT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lang="en-US" sz="1400">
                          <a:latin typeface="Century Gothic" panose="020B0502020202020204" pitchFamily="34" charset="0"/>
                        </a:rPr>
                        <a:t>2019</a:t>
                      </a:r>
                      <a:r>
                        <a:rPr lang="en-US" sz="1400" baseline="0">
                          <a:latin typeface="Century Gothic" panose="020B0502020202020204" pitchFamily="34" charset="0"/>
                        </a:rPr>
                        <a:t>$</a:t>
                      </a:r>
                      <a:endParaRPr lang="en-US" sz="1400">
                        <a:latin typeface="Century Gothic" panose="020B0502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a:latin typeface="Century Gothic" panose="020B0502020202020204" pitchFamily="34" charset="0"/>
                        </a:rPr>
                        <a:t>2019$/kW</a:t>
                      </a:r>
                    </a:p>
                    <a:p>
                      <a:pPr algn="ctr"/>
                      <a:r>
                        <a:rPr lang="en-US" sz="1400">
                          <a:latin typeface="Century Gothic" panose="020B0502020202020204" pitchFamily="34" charset="0"/>
                        </a:rPr>
                        <a:t>(Nameplate)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292186">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GRAND TOTAL CIVIL/ STRUCTURAL/ARCHITECTURAL</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$613,488 </a:t>
                      </a:r>
                    </a:p>
                  </a:txBody>
                  <a:tcPr marL="0" marR="0" marT="0" marB="0" anchor="b"/>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287618">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GRAND TOTAL ELECTRICAL/ INSTRUMENTATION AND  CONTROLS COST</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$531,828 </a:t>
                      </a:r>
                    </a:p>
                  </a:txBody>
                  <a:tcPr marL="0" marR="0" marT="0" marB="0" anchor="b"/>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73915037"/>
                  </a:ext>
                </a:extLst>
              </a:tr>
              <a:tr h="246861">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GRAND TOTAL CONSTRUCTION MANAGEMENT </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$818,924 </a:t>
                      </a:r>
                    </a:p>
                  </a:txBody>
                  <a:tcPr marL="0" marR="0" marT="0" marB="0" anchor="b"/>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6271784"/>
                  </a:ext>
                </a:extLst>
              </a:tr>
              <a:tr h="256693">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Major Equipment </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$7,233,944 </a:t>
                      </a:r>
                    </a:p>
                  </a:txBody>
                  <a:tcPr marL="0" marR="0" marT="0" marB="0" anchor="b"/>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00726164"/>
                  </a:ext>
                </a:extLst>
              </a:tr>
              <a:tr h="273337">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Solar SCADA &amp; Monitoring</a:t>
                      </a:r>
                    </a:p>
                  </a:txBody>
                  <a:tcPr marL="0" marR="0" marT="0" marB="0" anchor="ctr">
                    <a:lnL w="12700" cap="flat" cmpd="sng" algn="ctr">
                      <a:solidFill>
                        <a:schemeClr val="tx1"/>
                      </a:solidFill>
                      <a:prstDash val="solid"/>
                      <a:round/>
                      <a:headEnd type="none" w="med" len="med"/>
                      <a:tailEnd type="none" w="med" len="med"/>
                    </a:lnL>
                  </a:tcPr>
                </a:tc>
                <a:tc>
                  <a:txBody>
                    <a:bodyPr/>
                    <a:lstStyle/>
                    <a:p>
                      <a:pPr algn="r"/>
                      <a:r>
                        <a:rPr lang="en-US" sz="1000" b="0" i="0" u="none" strike="noStrike" kern="1200">
                          <a:solidFill>
                            <a:srgbClr val="000000"/>
                          </a:solidFill>
                          <a:effectLst/>
                          <a:latin typeface="Century Gothic" panose="020B0502020202020204" pitchFamily="34" charset="0"/>
                          <a:ea typeface="+mn-ea"/>
                          <a:cs typeface="+mn-cs"/>
                        </a:rPr>
                        <a:t>$219,684 </a:t>
                      </a:r>
                    </a:p>
                  </a:txBody>
                  <a:tcPr marL="0" marR="0" marT="0" marB="0" anchor="b"/>
                </a:tc>
                <a:tc>
                  <a:txBody>
                    <a:bodyPr/>
                    <a:lstStyle/>
                    <a:p>
                      <a:endParaRPr lang="en-US">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62011419"/>
                  </a:ext>
                </a:extLst>
              </a:tr>
              <a:tr h="246861">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Solar Testing &amp; Energization</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$77,624 </a:t>
                      </a:r>
                    </a:p>
                  </a:txBody>
                  <a:tcPr marL="0" marR="0" marT="0" marB="0" anchor="b"/>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13409782"/>
                  </a:ext>
                </a:extLst>
              </a:tr>
              <a:tr h="246861">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Other Indirect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$1,719,841 </a:t>
                      </a:r>
                    </a:p>
                  </a:txBody>
                  <a:tcPr marL="0" marR="0" marT="0" marB="0" anchor="b"/>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90589947"/>
                  </a:ext>
                </a:extLst>
              </a:tr>
              <a:tr h="246861">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PROJECT CONTINGENCY</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$1,020,709 </a:t>
                      </a:r>
                    </a:p>
                  </a:txBody>
                  <a:tcPr marL="0" marR="0" marT="0" marB="0" anchor="b"/>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2017391"/>
                  </a:ext>
                </a:extLst>
              </a:tr>
              <a:tr h="246861">
                <a:tc>
                  <a:txBody>
                    <a:bodyPr/>
                    <a:lstStyle/>
                    <a:p>
                      <a:pPr marL="55563" lvl="1" indent="0" algn="l" defTabSz="914400" rtl="0" eaLnBrk="1" fontAlgn="b" latinLnBrk="0" hangingPunct="1"/>
                      <a:r>
                        <a:rPr lang="en-US" sz="1000" b="0" i="0" u="none" strike="noStrike" kern="1200" cap="all" baseline="0">
                          <a:solidFill>
                            <a:srgbClr val="000000"/>
                          </a:solidFill>
                          <a:latin typeface="Century Gothic" panose="020B0502020202020204" pitchFamily="34" charset="0"/>
                          <a:ea typeface="+mn-ea"/>
                          <a:cs typeface="+mn-cs"/>
                        </a:rPr>
                        <a:t>Owners development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kern="1200">
                          <a:solidFill>
                            <a:srgbClr val="000000"/>
                          </a:solidFill>
                          <a:effectLst/>
                          <a:latin typeface="Century Gothic" panose="020B0502020202020204" pitchFamily="34" charset="0"/>
                          <a:ea typeface="+mn-ea"/>
                          <a:cs typeface="+mn-cs"/>
                        </a:rPr>
                        <a:t> $650,651 </a:t>
                      </a:r>
                    </a:p>
                  </a:txBody>
                  <a:tcPr marL="0" marR="0" marT="0" marB="0" anchor="b"/>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14806195"/>
                  </a:ext>
                </a:extLst>
              </a:tr>
              <a:tr h="246861">
                <a:tc>
                  <a:txBody>
                    <a:bodyPr/>
                    <a:lstStyle/>
                    <a:p>
                      <a:pPr lvl="1" algn="l" fontAlgn="b"/>
                      <a:r>
                        <a:rPr lang="en-US" sz="1000" b="1" i="0" u="none" strike="noStrike" kern="1200">
                          <a:solidFill>
                            <a:schemeClr val="dk1"/>
                          </a:solidFill>
                          <a:effectLst/>
                          <a:latin typeface="Century Gothic" panose="020B0502020202020204" pitchFamily="34" charset="0"/>
                          <a:ea typeface="+mn-ea"/>
                          <a:cs typeface="+mn-cs"/>
                        </a:rPr>
                        <a:t>TOTAL EPC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1" i="0" u="none" strike="noStrike">
                          <a:solidFill>
                            <a:srgbClr val="000000"/>
                          </a:solidFill>
                          <a:effectLst/>
                          <a:latin typeface="Century Gothic" panose="020B0502020202020204" pitchFamily="34" charset="0"/>
                        </a:rPr>
                        <a:t>$12,886,692 </a:t>
                      </a:r>
                    </a:p>
                  </a:txBody>
                  <a:tcPr marL="0" marR="0" marT="0" marB="0" anchor="ctr"/>
                </a:tc>
                <a:tc>
                  <a:txBody>
                    <a:bodyPr/>
                    <a:lstStyle/>
                    <a:p>
                      <a:pPr algn="ctr" fontAlgn="b"/>
                      <a:r>
                        <a:rPr lang="en-US" sz="1000" b="1" i="0" u="none" strike="noStrike">
                          <a:effectLst/>
                          <a:latin typeface="Century Gothic" panose="020B0502020202020204" pitchFamily="34" charset="0"/>
                        </a:rPr>
                        <a:t>$1,289</a:t>
                      </a: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4229318"/>
                  </a:ext>
                </a:extLst>
              </a:tr>
              <a:tr h="246861">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chemeClr val="dk1"/>
                          </a:solidFill>
                          <a:effectLst/>
                          <a:latin typeface="Century Gothic" panose="020B0502020202020204" pitchFamily="34" charset="0"/>
                          <a:ea typeface="+mn-ea"/>
                          <a:cs typeface="+mn-cs"/>
                        </a:rPr>
                        <a:t>Owner’s Contingency</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100" b="0" i="0" u="none" strike="noStrike">
                          <a:solidFill>
                            <a:srgbClr val="000000"/>
                          </a:solidFill>
                          <a:effectLst/>
                          <a:latin typeface="Century Gothic" panose="020B0502020202020204" pitchFamily="34" charset="0"/>
                        </a:rPr>
                        <a:t> </a:t>
                      </a:r>
                      <a:r>
                        <a:rPr lang="en-US" sz="1000" b="0" i="0" u="none" strike="noStrike" kern="1200">
                          <a:solidFill>
                            <a:srgbClr val="000000"/>
                          </a:solidFill>
                          <a:effectLst/>
                          <a:latin typeface="Century Gothic" panose="020B0502020202020204" pitchFamily="34" charset="0"/>
                          <a:ea typeface="+mn-ea"/>
                          <a:cs typeface="+mn-cs"/>
                        </a:rPr>
                        <a:t>$65,065 </a:t>
                      </a:r>
                    </a:p>
                  </a:txBody>
                  <a:tcPr marL="0" marR="0" marT="0" marB="0" anchor="b"/>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3807369"/>
                  </a:ext>
                </a:extLst>
              </a:tr>
              <a:tr h="246861">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chemeClr val="dk1"/>
                          </a:solidFill>
                          <a:effectLst/>
                          <a:latin typeface="Century Gothic" panose="020B0502020202020204" pitchFamily="34" charset="0"/>
                          <a:ea typeface="+mn-ea"/>
                          <a:cs typeface="+mn-cs"/>
                        </a:rPr>
                        <a:t>Electrical interconnection</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a:t>
                      </a:r>
                      <a:r>
                        <a:rPr lang="en-US" sz="1000" b="0" i="0" u="none" strike="noStrike" kern="1200">
                          <a:solidFill>
                            <a:srgbClr val="000000"/>
                          </a:solidFill>
                          <a:effectLst/>
                          <a:latin typeface="Century Gothic" panose="020B0502020202020204" pitchFamily="34" charset="0"/>
                          <a:ea typeface="+mn-ea"/>
                          <a:cs typeface="+mn-cs"/>
                        </a:rPr>
                        <a:t>114,540 </a:t>
                      </a:r>
                    </a:p>
                  </a:txBody>
                  <a:tcPr marL="0" marR="0" marT="0" marB="0" anchor="b"/>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83136508"/>
                  </a:ext>
                </a:extLst>
              </a:tr>
              <a:tr h="246861">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Financing Fees</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a:t>
                      </a:r>
                      <a:r>
                        <a:rPr lang="en-US" sz="1000" b="0" i="0" u="none" strike="noStrike" kern="1200">
                          <a:solidFill>
                            <a:srgbClr val="000000"/>
                          </a:solidFill>
                          <a:effectLst/>
                          <a:latin typeface="Century Gothic" panose="020B0502020202020204" pitchFamily="34" charset="0"/>
                          <a:ea typeface="+mn-ea"/>
                          <a:cs typeface="+mn-cs"/>
                        </a:rPr>
                        <a:t>515,468 </a:t>
                      </a:r>
                    </a:p>
                  </a:txBody>
                  <a:tcPr marL="0" marR="0" marT="0" marB="0" anchor="b"/>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6862301"/>
                  </a:ext>
                </a:extLst>
              </a:tr>
              <a:tr h="220584">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Working Capital</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a:t>
                      </a:r>
                      <a:r>
                        <a:rPr lang="en-US" sz="1000" b="0" i="0" u="none" strike="noStrike" kern="1200">
                          <a:solidFill>
                            <a:srgbClr val="000000"/>
                          </a:solidFill>
                          <a:effectLst/>
                          <a:latin typeface="Century Gothic" panose="020B0502020202020204" pitchFamily="34" charset="0"/>
                          <a:ea typeface="+mn-ea"/>
                          <a:cs typeface="+mn-cs"/>
                        </a:rPr>
                        <a:t>128,867 </a:t>
                      </a:r>
                    </a:p>
                  </a:txBody>
                  <a:tcPr marL="0" marR="0" marT="0" marB="0" anchor="b"/>
                </a:tc>
                <a:tc>
                  <a:txBody>
                    <a:bodyPr/>
                    <a:lstStyle/>
                    <a:p>
                      <a:pPr marL="0" lvl="0" indent="0" algn="ctr" defTabSz="914293" rtl="0" eaLnBrk="1" fontAlgn="b" latinLnBrk="0" hangingPunct="1"/>
                      <a:endParaRPr lang="en-US" sz="1000" b="1" i="0" u="none" strike="noStrike" kern="1200">
                        <a:solidFill>
                          <a:schemeClr val="dk1"/>
                        </a:solidFill>
                        <a:effectLst/>
                        <a:latin typeface="Century Gothic" panose="020B0502020202020204" pitchFamily="34" charset="0"/>
                        <a:ea typeface="+mn-ea"/>
                        <a:cs typeface="+mn-cs"/>
                      </a:endParaRP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0305120"/>
                  </a:ext>
                </a:extLst>
              </a:tr>
              <a:tr h="246861">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a:solidFill>
                            <a:schemeClr val="dk1"/>
                          </a:solidFill>
                          <a:effectLst/>
                          <a:latin typeface="Century Gothic" panose="020B0502020202020204" pitchFamily="34" charset="0"/>
                          <a:ea typeface="+mn-ea"/>
                          <a:cs typeface="+mn-cs"/>
                        </a:rPr>
                        <a:t>TOTAL NON-EPC COSTS</a:t>
                      </a:r>
                      <a:endParaRPr lang="en-US" sz="1000" b="0" i="0" u="none" strike="noStrike" kern="120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r>
                        <a:rPr lang="en-US" sz="1000" b="1" i="0" u="none" strike="noStrike" kern="1200">
                          <a:solidFill>
                            <a:srgbClr val="000000"/>
                          </a:solidFill>
                          <a:effectLst/>
                          <a:latin typeface="Century Gothic" panose="020B0502020202020204" pitchFamily="34" charset="0"/>
                          <a:ea typeface="+mn-ea"/>
                          <a:cs typeface="+mn-cs"/>
                        </a:rPr>
                        <a:t>$823,839 </a:t>
                      </a:r>
                    </a:p>
                  </a:txBody>
                  <a:tcPr marL="0" marR="0" marT="0" marB="0" anchor="ctr"/>
                </a:tc>
                <a:tc>
                  <a:txBody>
                    <a:bodyPr/>
                    <a:lstStyle/>
                    <a:p>
                      <a:pPr marL="0" algn="ctr" defTabSz="914293" rtl="0" eaLnBrk="1" fontAlgn="b" latinLnBrk="0" hangingPunct="1"/>
                      <a:r>
                        <a:rPr lang="en-US" sz="1000" b="1" i="0" u="none" strike="noStrike" kern="1200">
                          <a:solidFill>
                            <a:schemeClr val="dk1"/>
                          </a:solidFill>
                          <a:effectLst/>
                          <a:latin typeface="Century Gothic" panose="020B0502020202020204" pitchFamily="34" charset="0"/>
                          <a:ea typeface="+mn-ea"/>
                          <a:cs typeface="+mn-cs"/>
                        </a:rPr>
                        <a:t>$82</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28754827"/>
                  </a:ext>
                </a:extLst>
              </a:tr>
              <a:tr h="246861">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cap="all" baseline="0">
                          <a:solidFill>
                            <a:srgbClr val="000000"/>
                          </a:solidFill>
                          <a:latin typeface="Century Gothic" panose="020B0502020202020204" pitchFamily="34" charset="0"/>
                          <a:ea typeface="+mn-ea"/>
                          <a:cs typeface="+mn-cs"/>
                        </a:rPr>
                        <a:t>TOTAL OVERNIGHT CAPITAL COSTS</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1000" b="1" i="0" u="none" strike="noStrike" kern="1200">
                          <a:solidFill>
                            <a:srgbClr val="000000"/>
                          </a:solidFill>
                          <a:effectLst/>
                          <a:latin typeface="Century Gothic" panose="020B0502020202020204" pitchFamily="34" charset="0"/>
                          <a:ea typeface="+mn-ea"/>
                          <a:cs typeface="+mn-cs"/>
                        </a:rPr>
                        <a:t>$13, 710,631</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b"/>
                      <a:r>
                        <a:rPr lang="en-US" sz="1000" b="1" i="0" u="none" strike="noStrike" dirty="0">
                          <a:effectLst/>
                          <a:latin typeface="Century Gothic" panose="020B0502020202020204" pitchFamily="34" charset="0"/>
                        </a:rPr>
                        <a:t>$1,371</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910087"/>
                  </a:ext>
                </a:extLst>
              </a:tr>
            </a:tbl>
          </a:graphicData>
        </a:graphic>
      </p:graphicFrame>
    </p:spTree>
    <p:extLst>
      <p:ext uri="{BB962C8B-B14F-4D97-AF65-F5344CB8AC3E}">
        <p14:creationId xmlns:p14="http://schemas.microsoft.com/office/powerpoint/2010/main" val="2423233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944BB7B-EC05-498D-B0C8-9122DA211692}"/>
              </a:ext>
            </a:extLst>
          </p:cNvPr>
          <p:cNvSpPr txBox="1">
            <a:spLocks/>
          </p:cNvSpPr>
          <p:nvPr/>
        </p:nvSpPr>
        <p:spPr>
          <a:xfrm>
            <a:off x="388271" y="247774"/>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CONE Calculations:</a:t>
            </a:r>
            <a:br>
              <a:rPr lang="en-US" sz="1500"/>
            </a:br>
            <a:r>
              <a:rPr lang="en-US" sz="2400"/>
              <a:t>Solar + Battery Storage – Proposed O&amp;M Costs</a:t>
            </a:r>
            <a:endParaRPr lang="en-US"/>
          </a:p>
        </p:txBody>
      </p:sp>
      <p:graphicFrame>
        <p:nvGraphicFramePr>
          <p:cNvPr id="4" name="Table 3">
            <a:extLst>
              <a:ext uri="{FF2B5EF4-FFF2-40B4-BE49-F238E27FC236}">
                <a16:creationId xmlns:a16="http://schemas.microsoft.com/office/drawing/2014/main" id="{54CA03A5-84D5-489E-B277-87C53CBE1189}"/>
              </a:ext>
            </a:extLst>
          </p:cNvPr>
          <p:cNvGraphicFramePr>
            <a:graphicFrameLocks noGrp="1"/>
          </p:cNvGraphicFramePr>
          <p:nvPr>
            <p:extLst>
              <p:ext uri="{D42A27DB-BD31-4B8C-83A1-F6EECF244321}">
                <p14:modId xmlns:p14="http://schemas.microsoft.com/office/powerpoint/2010/main" val="2652505669"/>
              </p:ext>
            </p:extLst>
          </p:nvPr>
        </p:nvGraphicFramePr>
        <p:xfrm>
          <a:off x="2246818" y="2061519"/>
          <a:ext cx="7172486" cy="2392494"/>
        </p:xfrm>
        <a:graphic>
          <a:graphicData uri="http://schemas.openxmlformats.org/drawingml/2006/table">
            <a:tbl>
              <a:tblPr firstRow="1" bandRow="1">
                <a:tableStyleId>{5C22544A-7EE6-4342-B048-85BDC9FD1C3A}</a:tableStyleId>
              </a:tblPr>
              <a:tblGrid>
                <a:gridCol w="2929078">
                  <a:extLst>
                    <a:ext uri="{9D8B030D-6E8A-4147-A177-3AD203B41FA5}">
                      <a16:colId xmlns:a16="http://schemas.microsoft.com/office/drawing/2014/main" val="2272908115"/>
                    </a:ext>
                  </a:extLst>
                </a:gridCol>
                <a:gridCol w="2102845">
                  <a:extLst>
                    <a:ext uri="{9D8B030D-6E8A-4147-A177-3AD203B41FA5}">
                      <a16:colId xmlns:a16="http://schemas.microsoft.com/office/drawing/2014/main" val="1148388887"/>
                    </a:ext>
                  </a:extLst>
                </a:gridCol>
                <a:gridCol w="2140563">
                  <a:extLst>
                    <a:ext uri="{9D8B030D-6E8A-4147-A177-3AD203B41FA5}">
                      <a16:colId xmlns:a16="http://schemas.microsoft.com/office/drawing/2014/main" val="3725532650"/>
                    </a:ext>
                  </a:extLst>
                </a:gridCol>
              </a:tblGrid>
              <a:tr h="638326">
                <a:tc>
                  <a:txBody>
                    <a:bodyPr/>
                    <a:lstStyle/>
                    <a:p>
                      <a:r>
                        <a:rPr lang="en-US" sz="1500">
                          <a:latin typeface="Century Gothic" panose="020B0502020202020204" pitchFamily="34" charset="0"/>
                        </a:rPr>
                        <a:t>Fixed O&amp;M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500">
                          <a:latin typeface="Century Gothic" panose="020B0502020202020204" pitchFamily="34" charset="0"/>
                        </a:rPr>
                        <a:t>Proposed Values </a:t>
                      </a:r>
                    </a:p>
                  </a:txBody>
                  <a:tcPr anchor="ctr">
                    <a:lnT w="12700" cap="flat" cmpd="sng" algn="ctr">
                      <a:solidFill>
                        <a:schemeClr val="tx1"/>
                      </a:solidFill>
                      <a:prstDash val="solid"/>
                      <a:round/>
                      <a:headEnd type="none" w="med" len="med"/>
                      <a:tailEnd type="none" w="med" len="med"/>
                    </a:lnT>
                  </a:tcPr>
                </a:tc>
                <a:tc>
                  <a:txBody>
                    <a:bodyPr/>
                    <a:lstStyle/>
                    <a:p>
                      <a:pPr algn="ctr"/>
                      <a:r>
                        <a:rPr lang="en-US" sz="1500">
                          <a:latin typeface="Century Gothic" panose="020B0502020202020204" pitchFamily="34" charset="0"/>
                        </a:rPr>
                        <a:t>2025$/kW-</a:t>
                      </a:r>
                      <a:r>
                        <a:rPr lang="en-US" sz="1500" err="1">
                          <a:latin typeface="Century Gothic" panose="020B0502020202020204" pitchFamily="34" charset="0"/>
                        </a:rPr>
                        <a:t>mo</a:t>
                      </a:r>
                      <a:endParaRPr lang="en-US" sz="1500">
                        <a:latin typeface="Century Gothic" panose="020B0502020202020204" pitchFamily="34" charset="0"/>
                      </a:endParaRPr>
                    </a:p>
                    <a:p>
                      <a:pPr algn="ctr"/>
                      <a:r>
                        <a:rPr lang="en-US" sz="1500">
                          <a:latin typeface="Century Gothic" panose="020B0502020202020204" pitchFamily="34" charset="0"/>
                        </a:rPr>
                        <a:t> (Nameplate)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551802">
                <a:tc>
                  <a:txBody>
                    <a:bodyPr/>
                    <a:lstStyle/>
                    <a:p>
                      <a:r>
                        <a:rPr lang="en-US" sz="1400">
                          <a:latin typeface="Century Gothic" panose="020B0502020202020204" pitchFamily="34" charset="0"/>
                        </a:rPr>
                        <a:t>O&amp;M (LTSA plus ongoing O&amp;M)</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$46.17/kW-yr</a:t>
                      </a:r>
                    </a:p>
                  </a:txBody>
                  <a:tcPr anchor="ctr"/>
                </a:tc>
                <a:tc>
                  <a:txBody>
                    <a:bodyPr/>
                    <a:lstStyle/>
                    <a:p>
                      <a:pPr algn="ctr"/>
                      <a:r>
                        <a:rPr lang="en-US" sz="1400">
                          <a:solidFill>
                            <a:schemeClr val="tx1"/>
                          </a:solidFill>
                          <a:latin typeface="Century Gothic" panose="020B0502020202020204" pitchFamily="34" charset="0"/>
                        </a:rPr>
                        <a:t>$3.85</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353347">
                <a:tc>
                  <a:txBody>
                    <a:bodyPr/>
                    <a:lstStyle/>
                    <a:p>
                      <a:r>
                        <a:rPr lang="en-US" sz="1400">
                          <a:latin typeface="Century Gothic" panose="020B0502020202020204" pitchFamily="34" charset="0"/>
                        </a:rPr>
                        <a:t>Site Leasing</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$2,850/acre/yr</a:t>
                      </a:r>
                    </a:p>
                  </a:txBody>
                  <a:tcPr anchor="ctr"/>
                </a:tc>
                <a:tc>
                  <a:txBody>
                    <a:bodyPr/>
                    <a:lstStyle/>
                    <a:p>
                      <a:pPr algn="ctr"/>
                      <a:r>
                        <a:rPr lang="en-US" sz="1400">
                          <a:solidFill>
                            <a:schemeClr val="tx1"/>
                          </a:solidFill>
                          <a:latin typeface="Century Gothic" panose="020B0502020202020204" pitchFamily="34" charset="0"/>
                        </a:rPr>
                        <a:t>$0.83</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03820481"/>
                  </a:ext>
                </a:extLst>
              </a:tr>
              <a:tr h="406567">
                <a:tc>
                  <a:txBody>
                    <a:bodyPr/>
                    <a:lstStyle/>
                    <a:p>
                      <a:r>
                        <a:rPr lang="en-US" sz="1400">
                          <a:latin typeface="Century Gothic" panose="020B0502020202020204" pitchFamily="34" charset="0"/>
                        </a:rPr>
                        <a:t>Property Taxes</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1.0%</a:t>
                      </a:r>
                    </a:p>
                  </a:txBody>
                  <a:tcPr anchor="ctr"/>
                </a:tc>
                <a:tc>
                  <a:txBody>
                    <a:bodyPr/>
                    <a:lstStyle/>
                    <a:p>
                      <a:pPr algn="ctr"/>
                      <a:r>
                        <a:rPr lang="en-US" sz="1400">
                          <a:solidFill>
                            <a:schemeClr val="tx1"/>
                          </a:solidFill>
                          <a:latin typeface="Century Gothic" panose="020B0502020202020204" pitchFamily="34" charset="0"/>
                        </a:rPr>
                        <a:t>$0.07</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085412"/>
                  </a:ext>
                </a:extLst>
              </a:tr>
              <a:tr h="442452">
                <a:tc>
                  <a:txBody>
                    <a:bodyPr/>
                    <a:lstStyle/>
                    <a:p>
                      <a:r>
                        <a:rPr lang="en-US" sz="1400">
                          <a:latin typeface="Century Gothic" panose="020B0502020202020204" pitchFamily="34" charset="0"/>
                        </a:rPr>
                        <a:t>Insurance</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400">
                          <a:latin typeface="Century Gothic" panose="020B0502020202020204" pitchFamily="34" charset="0"/>
                        </a:rPr>
                        <a:t>0.3% of</a:t>
                      </a:r>
                      <a:r>
                        <a:rPr lang="en-US" sz="1400" baseline="0">
                          <a:latin typeface="Century Gothic" panose="020B0502020202020204" pitchFamily="34" charset="0"/>
                        </a:rPr>
                        <a:t> installed costs</a:t>
                      </a:r>
                      <a:endParaRPr lang="en-US" sz="1400">
                        <a:latin typeface="Century Gothic" panose="020B0502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a:latin typeface="Century Gothic" panose="020B0502020202020204" pitchFamily="34" charset="0"/>
                        </a:rPr>
                        <a:t>$0.36</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828726"/>
                  </a:ext>
                </a:extLst>
              </a:tr>
            </a:tbl>
          </a:graphicData>
        </a:graphic>
      </p:graphicFrame>
    </p:spTree>
    <p:extLst>
      <p:ext uri="{BB962C8B-B14F-4D97-AF65-F5344CB8AC3E}">
        <p14:creationId xmlns:p14="http://schemas.microsoft.com/office/powerpoint/2010/main" val="2947326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1"/>
          </p:nvPr>
        </p:nvSpPr>
        <p:spPr>
          <a:xfrm>
            <a:off x="438528" y="1413970"/>
            <a:ext cx="10515600" cy="4553234"/>
          </a:xfrm>
        </p:spPr>
        <p:txBody>
          <a:bodyPr>
            <a:noAutofit/>
          </a:bodyPr>
          <a:lstStyle/>
          <a:p>
            <a:pPr marL="0" indent="0" algn="ctr">
              <a:buNone/>
            </a:pPr>
            <a:endParaRPr lang="en-US" sz="4000" b="1">
              <a:latin typeface="Century Gothic" panose="020B0502020202020204" pitchFamily="34" charset="0"/>
            </a:endParaRPr>
          </a:p>
          <a:p>
            <a:pPr marL="0" indent="0" algn="ctr">
              <a:buNone/>
            </a:pPr>
            <a:endParaRPr lang="en-US" sz="4000" b="1">
              <a:latin typeface="Century Gothic" panose="020B0502020202020204" pitchFamily="34" charset="0"/>
            </a:endParaRPr>
          </a:p>
          <a:p>
            <a:pPr marL="0" indent="0" algn="ctr">
              <a:buNone/>
            </a:pPr>
            <a:r>
              <a:rPr lang="en-US" sz="4000" b="1">
                <a:latin typeface="Century Gothic" panose="020B0502020202020204" pitchFamily="34" charset="0"/>
              </a:rPr>
              <a:t>Questions</a:t>
            </a:r>
          </a:p>
        </p:txBody>
      </p:sp>
    </p:spTree>
    <p:extLst>
      <p:ext uri="{BB962C8B-B14F-4D97-AF65-F5344CB8AC3E}">
        <p14:creationId xmlns:p14="http://schemas.microsoft.com/office/powerpoint/2010/main" val="3259632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1"/>
          </p:nvPr>
        </p:nvSpPr>
        <p:spPr>
          <a:xfrm>
            <a:off x="838200" y="2659790"/>
            <a:ext cx="10515600" cy="1204833"/>
          </a:xfrm>
        </p:spPr>
        <p:txBody>
          <a:bodyPr>
            <a:noAutofit/>
          </a:bodyPr>
          <a:lstStyle/>
          <a:p>
            <a:pPr marL="0" indent="0">
              <a:buNone/>
            </a:pPr>
            <a:r>
              <a:rPr lang="en-US" sz="4000">
                <a:latin typeface="Century Gothic" panose="020B0502020202020204" pitchFamily="34" charset="0"/>
              </a:rPr>
              <a:t>Proposed Energy and Ancillary Services Offsets - Overview</a:t>
            </a:r>
          </a:p>
        </p:txBody>
      </p:sp>
      <p:cxnSp>
        <p:nvCxnSpPr>
          <p:cNvPr id="3" name="Straight Connector 2">
            <a:extLst>
              <a:ext uri="{FF2B5EF4-FFF2-40B4-BE49-F238E27FC236}">
                <a16:creationId xmlns:a16="http://schemas.microsoft.com/office/drawing/2014/main" id="{5B78211F-0F62-4FB9-BC13-B88541B9ABEF}"/>
              </a:ext>
            </a:extLst>
          </p:cNvPr>
          <p:cNvCxnSpPr>
            <a:cxnSpLocks/>
          </p:cNvCxnSpPr>
          <p:nvPr/>
        </p:nvCxnSpPr>
        <p:spPr>
          <a:xfrm>
            <a:off x="740791" y="4199739"/>
            <a:ext cx="10536382"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90007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C5D7-DEF8-4324-BE73-361E9DE494B2}"/>
              </a:ext>
            </a:extLst>
          </p:cNvPr>
          <p:cNvSpPr>
            <a:spLocks noGrp="1"/>
          </p:cNvSpPr>
          <p:nvPr>
            <p:ph type="title"/>
          </p:nvPr>
        </p:nvSpPr>
        <p:spPr/>
        <p:txBody>
          <a:bodyPr/>
          <a:lstStyle/>
          <a:p>
            <a:r>
              <a:rPr lang="en-US" sz="1400"/>
              <a:t>Proposed E&amp;AS Offset:</a:t>
            </a:r>
            <a:r>
              <a:rPr lang="en-US"/>
              <a:t/>
            </a:r>
            <a:br>
              <a:rPr lang="en-US"/>
            </a:br>
            <a:r>
              <a:rPr lang="en-US" sz="2400"/>
              <a:t>E&amp;AS Offset Methodology Overview</a:t>
            </a:r>
            <a:endParaRPr lang="en-US"/>
          </a:p>
        </p:txBody>
      </p:sp>
      <p:sp>
        <p:nvSpPr>
          <p:cNvPr id="3" name="Content Placeholder 2">
            <a:extLst>
              <a:ext uri="{FF2B5EF4-FFF2-40B4-BE49-F238E27FC236}">
                <a16:creationId xmlns:a16="http://schemas.microsoft.com/office/drawing/2014/main" id="{70CEFC64-7F4F-4363-80D9-BC342952496B}"/>
              </a:ext>
            </a:extLst>
          </p:cNvPr>
          <p:cNvSpPr>
            <a:spLocks noGrp="1"/>
          </p:cNvSpPr>
          <p:nvPr>
            <p:ph idx="1"/>
          </p:nvPr>
        </p:nvSpPr>
        <p:spPr>
          <a:xfrm>
            <a:off x="838200" y="1362974"/>
            <a:ext cx="10515600" cy="4785899"/>
          </a:xfrm>
        </p:spPr>
        <p:txBody>
          <a:bodyPr>
            <a:normAutofit/>
          </a:bodyPr>
          <a:lstStyle/>
          <a:p>
            <a:r>
              <a:rPr lang="en-US" sz="2000" dirty="0">
                <a:ea typeface="Cambria" panose="02040503050406030204" pitchFamily="18" charset="0"/>
              </a:rPr>
              <a:t>Simplified hourly dispatch (“dispatch model”) of the candidate unit’s energy and ancillary services awards, if applicable, in Day-Ahead (“DA”) and Real-Time (“RT”) to estimate E&amp;AS revenues</a:t>
            </a:r>
          </a:p>
          <a:p>
            <a:r>
              <a:rPr lang="en-US" sz="2000" dirty="0">
                <a:ea typeface="Cambria" panose="02040503050406030204" pitchFamily="18" charset="0"/>
              </a:rPr>
              <a:t>Dispatched using adjusted historical DA and RT Locational Marginal Prices (“LMPs”)  </a:t>
            </a:r>
          </a:p>
          <a:p>
            <a:r>
              <a:rPr lang="en-US" sz="2000" dirty="0">
                <a:ea typeface="Cambria" panose="02040503050406030204" pitchFamily="18" charset="0"/>
              </a:rPr>
              <a:t>Additional revenue adjustments made outside of the dispatch model:</a:t>
            </a:r>
          </a:p>
          <a:p>
            <a:pPr lvl="1"/>
            <a:r>
              <a:rPr lang="en-US" sz="1600" dirty="0">
                <a:ea typeface="Cambria" panose="02040503050406030204" pitchFamily="18" charset="0"/>
              </a:rPr>
              <a:t>Add energy/reserve scarcity hour revenues to reflect expected scarcity conditions in 2025 (ORTP models), and scarcity conditions “at-criteria” (Net CONE models)</a:t>
            </a:r>
          </a:p>
          <a:p>
            <a:pPr lvl="1"/>
            <a:r>
              <a:rPr lang="en-US" sz="1600" dirty="0">
                <a:ea typeface="Cambria" panose="02040503050406030204" pitchFamily="18" charset="0"/>
              </a:rPr>
              <a:t>Add expected PFP performance payments</a:t>
            </a:r>
          </a:p>
          <a:p>
            <a:pPr lvl="1"/>
            <a:r>
              <a:rPr lang="en-US" sz="1600" dirty="0">
                <a:ea typeface="Cambria" panose="02040503050406030204" pitchFamily="18" charset="0"/>
              </a:rPr>
              <a:t>Expected ESI revenues presented separately</a:t>
            </a:r>
          </a:p>
          <a:p>
            <a:pPr lvl="1"/>
            <a:r>
              <a:rPr lang="en-US" sz="1600" dirty="0">
                <a:ea typeface="Cambria" panose="02040503050406030204" pitchFamily="18" charset="0"/>
              </a:rPr>
              <a:t>FRM revenues presented separately to account for possible FRM Sunset</a:t>
            </a:r>
          </a:p>
          <a:p>
            <a:endParaRPr lang="en-US" dirty="0"/>
          </a:p>
        </p:txBody>
      </p:sp>
    </p:spTree>
    <p:extLst>
      <p:ext uri="{BB962C8B-B14F-4D97-AF65-F5344CB8AC3E}">
        <p14:creationId xmlns:p14="http://schemas.microsoft.com/office/powerpoint/2010/main" val="2123656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599050" y="210202"/>
            <a:ext cx="10515600" cy="997849"/>
          </a:xfrm>
        </p:spPr>
        <p:txBody>
          <a:bodyPr>
            <a:normAutofit/>
          </a:bodyPr>
          <a:lstStyle/>
          <a:p>
            <a:r>
              <a:rPr lang="en-US" sz="1600"/>
              <a:t>Proposed E&amp;AS Offset:</a:t>
            </a:r>
            <a:r>
              <a:rPr lang="en-US"/>
              <a:t/>
            </a:r>
            <a:br>
              <a:rPr lang="en-US"/>
            </a:br>
            <a:r>
              <a:rPr lang="en-US" sz="2400"/>
              <a:t>E&amp;AS Offset Methodology Overview (cont’d)</a:t>
            </a:r>
            <a:endParaRPr lang="en-US" sz="2400">
              <a:highlight>
                <a:srgbClr val="FFFF00"/>
              </a:highlight>
            </a:endParaRP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p:txBody>
          <a:bodyPr>
            <a:normAutofit/>
          </a:bodyPr>
          <a:lstStyle/>
          <a:p>
            <a:pPr marL="742950" lvl="1" indent="-285750"/>
            <a:endParaRPr lang="en-US" sz="1200"/>
          </a:p>
          <a:p>
            <a:pPr marL="0" indent="0">
              <a:buNone/>
            </a:pPr>
            <a:endParaRPr lang="en-US" sz="1600"/>
          </a:p>
          <a:p>
            <a:pPr marL="285750" indent="-285750"/>
            <a:endParaRPr lang="en-US" sz="1600"/>
          </a:p>
          <a:p>
            <a:pPr marL="742950" lvl="1" indent="-285750"/>
            <a:endParaRPr lang="en-US" sz="1600"/>
          </a:p>
        </p:txBody>
      </p:sp>
      <p:sp>
        <p:nvSpPr>
          <p:cNvPr id="7" name="Content Placeholder 3">
            <a:extLst>
              <a:ext uri="{FF2B5EF4-FFF2-40B4-BE49-F238E27FC236}">
                <a16:creationId xmlns:a16="http://schemas.microsoft.com/office/drawing/2014/main" id="{8BEDEFBB-5935-467E-81C8-474E79AAF158}"/>
              </a:ext>
            </a:extLst>
          </p:cNvPr>
          <p:cNvSpPr txBox="1">
            <a:spLocks/>
          </p:cNvSpPr>
          <p:nvPr/>
        </p:nvSpPr>
        <p:spPr>
          <a:xfrm>
            <a:off x="706624" y="1208051"/>
            <a:ext cx="10515600" cy="485403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800" dirty="0">
                <a:solidFill>
                  <a:schemeClr val="accent6"/>
                </a:solidFill>
              </a:rPr>
              <a:t>Used adjusted historical LMPs and real-time ancillary services prices as the basis of a simplified economic dispatch </a:t>
            </a:r>
          </a:p>
          <a:p>
            <a:pPr lvl="1"/>
            <a:r>
              <a:rPr lang="en-US" sz="1600" dirty="0"/>
              <a:t>Hourly zonal DA and RT prices consistent with the location of each candidate unit</a:t>
            </a:r>
          </a:p>
          <a:p>
            <a:pPr lvl="1"/>
            <a:r>
              <a:rPr lang="en-US" sz="1600" dirty="0">
                <a:ea typeface="Cambria" panose="02040503050406030204" pitchFamily="18" charset="0"/>
              </a:rPr>
              <a:t>CONE Dispatch model prices - historical DA and RT LMPs adjusted to: </a:t>
            </a:r>
          </a:p>
          <a:p>
            <a:pPr lvl="2"/>
            <a:r>
              <a:rPr lang="en-US" sz="1400" dirty="0">
                <a:ea typeface="Cambria" panose="02040503050406030204" pitchFamily="18" charset="0"/>
              </a:rPr>
              <a:t>Remove the effects of recent long supply conditions with a Level of Excess (“LOE”) adjustment</a:t>
            </a:r>
          </a:p>
          <a:p>
            <a:pPr lvl="2"/>
            <a:r>
              <a:rPr lang="en-US" sz="1400" dirty="0">
                <a:ea typeface="Cambria" panose="02040503050406030204" pitchFamily="18" charset="0"/>
              </a:rPr>
              <a:t>Remove the impact of energy/reserve revenue from scarcity hours in the historical DA LMPs and RT LMPs and RT reserves prices</a:t>
            </a:r>
          </a:p>
          <a:p>
            <a:pPr lvl="1"/>
            <a:r>
              <a:rPr lang="en-US" sz="1600" dirty="0">
                <a:ea typeface="Cambria" panose="02040503050406030204" pitchFamily="18" charset="0"/>
              </a:rPr>
              <a:t>ORTP Dispatch model prices - historical DA and RT LMPs adjusted to:</a:t>
            </a:r>
          </a:p>
          <a:p>
            <a:pPr lvl="2"/>
            <a:r>
              <a:rPr lang="en-US" sz="1400" dirty="0">
                <a:ea typeface="Cambria" panose="02040503050406030204" pitchFamily="18" charset="0"/>
              </a:rPr>
              <a:t>Remove the impact of energy/reserve revenue from scarcity hours in the historical DA LMPs and RT LMPs and reserves prices</a:t>
            </a:r>
          </a:p>
          <a:p>
            <a:pPr lvl="2"/>
            <a:r>
              <a:rPr lang="en-US" sz="1400" dirty="0">
                <a:ea typeface="Cambria" panose="02040503050406030204" pitchFamily="18" charset="0"/>
              </a:rPr>
              <a:t>Does not include the LOE adjustment</a:t>
            </a:r>
          </a:p>
          <a:p>
            <a:pPr marL="285750" indent="-285750"/>
            <a:r>
              <a:rPr lang="en-US" sz="1800" dirty="0"/>
              <a:t>Simplified Dispatch Model</a:t>
            </a:r>
          </a:p>
          <a:p>
            <a:pPr marL="742950" lvl="1" indent="-285750"/>
            <a:r>
              <a:rPr lang="en-US" sz="1600" dirty="0"/>
              <a:t>Excel-based dispatch with unit modeled as a price taker</a:t>
            </a:r>
          </a:p>
          <a:p>
            <a:pPr marL="742950" lvl="1" indent="-285750"/>
            <a:r>
              <a:rPr lang="en-US" sz="1600" dirty="0"/>
              <a:t>Used adjusted hourly DA and RT (hourly average of 5-minute) prices</a:t>
            </a:r>
          </a:p>
          <a:p>
            <a:pPr marL="742950" lvl="1" indent="-285750"/>
            <a:r>
              <a:rPr lang="en-US" sz="1600" dirty="0"/>
              <a:t>Construct an hourly</a:t>
            </a:r>
            <a:r>
              <a:rPr lang="en-US" sz="1600" dirty="0">
                <a:solidFill>
                  <a:srgbClr val="FF0000"/>
                </a:solidFill>
              </a:rPr>
              <a:t> </a:t>
            </a:r>
            <a:r>
              <a:rPr lang="en-US" sz="1600" dirty="0"/>
              <a:t>offer for resource based on its economics (e.g., fuel * heat rate, variable O&amp;M, emissions, and startup, etc.) and applies the FRM requirements if applicable </a:t>
            </a:r>
          </a:p>
          <a:p>
            <a:pPr marL="285750" indent="-285750"/>
            <a:r>
              <a:rPr lang="en-US" sz="2000" dirty="0"/>
              <a:t>Calculating offset with and without the FRM</a:t>
            </a:r>
          </a:p>
          <a:p>
            <a:pPr marL="742950" lvl="1" indent="-285750"/>
            <a:r>
              <a:rPr lang="en-US" sz="1600" dirty="0"/>
              <a:t>Upon consideration, Concentric finds it appropriate to use historical FRM prices</a:t>
            </a:r>
          </a:p>
          <a:p>
            <a:pPr marL="742950" lvl="1" indent="-285750"/>
            <a:r>
              <a:rPr lang="en-US" sz="1600" dirty="0"/>
              <a:t>FRM market is generally large enough to absorb a unit of up to 375 MW</a:t>
            </a:r>
          </a:p>
          <a:p>
            <a:pPr marL="742950" lvl="1" indent="-285750"/>
            <a:r>
              <a:rPr lang="en-US" sz="1600" dirty="0"/>
              <a:t>Simple cycle, Aeroderivative, and Battery assumed to participate in the FRM based on their economics </a:t>
            </a:r>
          </a:p>
          <a:p>
            <a:pPr marL="742950" lvl="1" indent="-285750"/>
            <a:endParaRPr lang="en-US" sz="1600" dirty="0"/>
          </a:p>
          <a:p>
            <a:pPr marL="0" indent="0">
              <a:buNone/>
            </a:pPr>
            <a:endParaRPr lang="en-US" sz="1600" dirty="0"/>
          </a:p>
          <a:p>
            <a:pPr marL="742950" lvl="1" indent="-285750"/>
            <a:endParaRPr lang="en-US" sz="1600" dirty="0"/>
          </a:p>
        </p:txBody>
      </p:sp>
    </p:spTree>
    <p:extLst>
      <p:ext uri="{BB962C8B-B14F-4D97-AF65-F5344CB8AC3E}">
        <p14:creationId xmlns:p14="http://schemas.microsoft.com/office/powerpoint/2010/main" val="90101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AD29F71A-D584-4071-87E6-C172D092A244}"/>
              </a:ext>
            </a:extLst>
          </p:cNvPr>
          <p:cNvSpPr txBox="1">
            <a:spLocks/>
          </p:cNvSpPr>
          <p:nvPr/>
        </p:nvSpPr>
        <p:spPr>
          <a:xfrm>
            <a:off x="462756" y="88964"/>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CONE Calculations:</a:t>
            </a:r>
            <a:br>
              <a:rPr lang="en-US" sz="1500"/>
            </a:br>
            <a:r>
              <a:rPr lang="en-US" sz="2400"/>
              <a:t>Key Assumptions from June MC Meeting</a:t>
            </a:r>
          </a:p>
        </p:txBody>
      </p:sp>
      <p:graphicFrame>
        <p:nvGraphicFramePr>
          <p:cNvPr id="5" name="Table 4">
            <a:extLst>
              <a:ext uri="{FF2B5EF4-FFF2-40B4-BE49-F238E27FC236}">
                <a16:creationId xmlns:a16="http://schemas.microsoft.com/office/drawing/2014/main" id="{0C494C48-EC85-4A30-B012-DD52895B0284}"/>
              </a:ext>
            </a:extLst>
          </p:cNvPr>
          <p:cNvGraphicFramePr>
            <a:graphicFrameLocks noGrp="1"/>
          </p:cNvGraphicFramePr>
          <p:nvPr>
            <p:extLst>
              <p:ext uri="{D42A27DB-BD31-4B8C-83A1-F6EECF244321}">
                <p14:modId xmlns:p14="http://schemas.microsoft.com/office/powerpoint/2010/main" val="1443520558"/>
              </p:ext>
            </p:extLst>
          </p:nvPr>
        </p:nvGraphicFramePr>
        <p:xfrm>
          <a:off x="2477729" y="1337188"/>
          <a:ext cx="6685936" cy="3088695"/>
        </p:xfrm>
        <a:graphic>
          <a:graphicData uri="http://schemas.openxmlformats.org/drawingml/2006/table">
            <a:tbl>
              <a:tblPr firstRow="1" bandRow="1"/>
              <a:tblGrid>
                <a:gridCol w="2491696">
                  <a:extLst>
                    <a:ext uri="{9D8B030D-6E8A-4147-A177-3AD203B41FA5}">
                      <a16:colId xmlns:a16="http://schemas.microsoft.com/office/drawing/2014/main" val="3099597506"/>
                    </a:ext>
                  </a:extLst>
                </a:gridCol>
                <a:gridCol w="4194240">
                  <a:extLst>
                    <a:ext uri="{9D8B030D-6E8A-4147-A177-3AD203B41FA5}">
                      <a16:colId xmlns:a16="http://schemas.microsoft.com/office/drawing/2014/main" val="1231001472"/>
                    </a:ext>
                  </a:extLst>
                </a:gridCol>
              </a:tblGrid>
              <a:tr h="385340">
                <a:tc gridSpan="2">
                  <a:txBody>
                    <a:bodyPr/>
                    <a:lstStyle>
                      <a:lvl1pPr marL="0" algn="l" defTabSz="914293" rtl="0" eaLnBrk="1" latinLnBrk="0" hangingPunct="1">
                        <a:defRPr sz="1800" b="1" kern="1200">
                          <a:solidFill>
                            <a:schemeClr val="lt1"/>
                          </a:solidFill>
                          <a:latin typeface="Calibri" panose="020F0502020204030204"/>
                        </a:defRPr>
                      </a:lvl1pPr>
                      <a:lvl2pPr marL="457146" algn="l" defTabSz="914293" rtl="0" eaLnBrk="1" latinLnBrk="0" hangingPunct="1">
                        <a:defRPr sz="1800" b="1" kern="1200">
                          <a:solidFill>
                            <a:schemeClr val="lt1"/>
                          </a:solidFill>
                          <a:latin typeface="Calibri" panose="020F0502020204030204"/>
                        </a:defRPr>
                      </a:lvl2pPr>
                      <a:lvl3pPr marL="914293" algn="l" defTabSz="914293" rtl="0" eaLnBrk="1" latinLnBrk="0" hangingPunct="1">
                        <a:defRPr sz="1800" b="1" kern="1200">
                          <a:solidFill>
                            <a:schemeClr val="lt1"/>
                          </a:solidFill>
                          <a:latin typeface="Calibri" panose="020F0502020204030204"/>
                        </a:defRPr>
                      </a:lvl3pPr>
                      <a:lvl4pPr marL="1371440" algn="l" defTabSz="914293" rtl="0" eaLnBrk="1" latinLnBrk="0" hangingPunct="1">
                        <a:defRPr sz="1800" b="1" kern="1200">
                          <a:solidFill>
                            <a:schemeClr val="lt1"/>
                          </a:solidFill>
                          <a:latin typeface="Calibri" panose="020F0502020204030204"/>
                        </a:defRPr>
                      </a:lvl4pPr>
                      <a:lvl5pPr marL="1828586" algn="l" defTabSz="914293" rtl="0" eaLnBrk="1" latinLnBrk="0" hangingPunct="1">
                        <a:defRPr sz="1800" b="1" kern="1200">
                          <a:solidFill>
                            <a:schemeClr val="lt1"/>
                          </a:solidFill>
                          <a:latin typeface="Calibri" panose="020F0502020204030204"/>
                        </a:defRPr>
                      </a:lvl5pPr>
                      <a:lvl6pPr marL="2285733" algn="l" defTabSz="914293" rtl="0" eaLnBrk="1" latinLnBrk="0" hangingPunct="1">
                        <a:defRPr sz="1800" b="1" kern="1200">
                          <a:solidFill>
                            <a:schemeClr val="lt1"/>
                          </a:solidFill>
                          <a:latin typeface="Calibri" panose="020F0502020204030204"/>
                        </a:defRPr>
                      </a:lvl6pPr>
                      <a:lvl7pPr marL="2742879" algn="l" defTabSz="914293" rtl="0" eaLnBrk="1" latinLnBrk="0" hangingPunct="1">
                        <a:defRPr sz="1800" b="1" kern="1200">
                          <a:solidFill>
                            <a:schemeClr val="lt1"/>
                          </a:solidFill>
                          <a:latin typeface="Calibri" panose="020F0502020204030204"/>
                        </a:defRPr>
                      </a:lvl7pPr>
                      <a:lvl8pPr marL="3200026" algn="l" defTabSz="914293" rtl="0" eaLnBrk="1" latinLnBrk="0" hangingPunct="1">
                        <a:defRPr sz="1800" b="1" kern="1200">
                          <a:solidFill>
                            <a:schemeClr val="lt1"/>
                          </a:solidFill>
                          <a:latin typeface="Calibri" panose="020F0502020204030204"/>
                        </a:defRPr>
                      </a:lvl8pPr>
                      <a:lvl9pPr marL="3657172" algn="l" defTabSz="914293" rtl="0" eaLnBrk="1" latinLnBrk="0" hangingPunct="1">
                        <a:defRPr sz="1800" b="1" kern="1200">
                          <a:solidFill>
                            <a:schemeClr val="lt1"/>
                          </a:solidFill>
                          <a:latin typeface="Calibri" panose="020F0502020204030204"/>
                        </a:defRPr>
                      </a:lvl9pPr>
                    </a:lstStyle>
                    <a:p>
                      <a:pPr algn="ctr"/>
                      <a:r>
                        <a:rPr lang="en-US" sz="1500">
                          <a:latin typeface="Century Gothic" panose="020B0502020202020204" pitchFamily="34" charset="0"/>
                          <a:ea typeface="Cambria" panose="02040503050406030204" pitchFamily="18" charset="0"/>
                        </a:rPr>
                        <a:t>Key Assumptions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FB8B7"/>
                    </a:solidFill>
                  </a:tcPr>
                </a:tc>
                <a:tc hMerge="1">
                  <a:txBody>
                    <a:bodyPr/>
                    <a:lstStyle>
                      <a:lvl1pPr marL="0" algn="l" defTabSz="914293" rtl="0" eaLnBrk="1" latinLnBrk="0" hangingPunct="1">
                        <a:defRPr sz="1800" b="1" kern="1200">
                          <a:solidFill>
                            <a:schemeClr val="lt1"/>
                          </a:solidFill>
                          <a:latin typeface="Calibri" panose="020F0502020204030204"/>
                        </a:defRPr>
                      </a:lvl1pPr>
                      <a:lvl2pPr marL="457146" algn="l" defTabSz="914293" rtl="0" eaLnBrk="1" latinLnBrk="0" hangingPunct="1">
                        <a:defRPr sz="1800" b="1" kern="1200">
                          <a:solidFill>
                            <a:schemeClr val="lt1"/>
                          </a:solidFill>
                          <a:latin typeface="Calibri" panose="020F0502020204030204"/>
                        </a:defRPr>
                      </a:lvl2pPr>
                      <a:lvl3pPr marL="914293" algn="l" defTabSz="914293" rtl="0" eaLnBrk="1" latinLnBrk="0" hangingPunct="1">
                        <a:defRPr sz="1800" b="1" kern="1200">
                          <a:solidFill>
                            <a:schemeClr val="lt1"/>
                          </a:solidFill>
                          <a:latin typeface="Calibri" panose="020F0502020204030204"/>
                        </a:defRPr>
                      </a:lvl3pPr>
                      <a:lvl4pPr marL="1371440" algn="l" defTabSz="914293" rtl="0" eaLnBrk="1" latinLnBrk="0" hangingPunct="1">
                        <a:defRPr sz="1800" b="1" kern="1200">
                          <a:solidFill>
                            <a:schemeClr val="lt1"/>
                          </a:solidFill>
                          <a:latin typeface="Calibri" panose="020F0502020204030204"/>
                        </a:defRPr>
                      </a:lvl4pPr>
                      <a:lvl5pPr marL="1828586" algn="l" defTabSz="914293" rtl="0" eaLnBrk="1" latinLnBrk="0" hangingPunct="1">
                        <a:defRPr sz="1800" b="1" kern="1200">
                          <a:solidFill>
                            <a:schemeClr val="lt1"/>
                          </a:solidFill>
                          <a:latin typeface="Calibri" panose="020F0502020204030204"/>
                        </a:defRPr>
                      </a:lvl5pPr>
                      <a:lvl6pPr marL="2285733" algn="l" defTabSz="914293" rtl="0" eaLnBrk="1" latinLnBrk="0" hangingPunct="1">
                        <a:defRPr sz="1800" b="1" kern="1200">
                          <a:solidFill>
                            <a:schemeClr val="lt1"/>
                          </a:solidFill>
                          <a:latin typeface="Calibri" panose="020F0502020204030204"/>
                        </a:defRPr>
                      </a:lvl6pPr>
                      <a:lvl7pPr marL="2742879" algn="l" defTabSz="914293" rtl="0" eaLnBrk="1" latinLnBrk="0" hangingPunct="1">
                        <a:defRPr sz="1800" b="1" kern="1200">
                          <a:solidFill>
                            <a:schemeClr val="lt1"/>
                          </a:solidFill>
                          <a:latin typeface="Calibri" panose="020F0502020204030204"/>
                        </a:defRPr>
                      </a:lvl7pPr>
                      <a:lvl8pPr marL="3200026" algn="l" defTabSz="914293" rtl="0" eaLnBrk="1" latinLnBrk="0" hangingPunct="1">
                        <a:defRPr sz="1800" b="1" kern="1200">
                          <a:solidFill>
                            <a:schemeClr val="lt1"/>
                          </a:solidFill>
                          <a:latin typeface="Calibri" panose="020F0502020204030204"/>
                        </a:defRPr>
                      </a:lvl8pPr>
                      <a:lvl9pPr marL="3657172" algn="l" defTabSz="914293" rtl="0" eaLnBrk="1" latinLnBrk="0" hangingPunct="1">
                        <a:defRPr sz="1800" b="1" kern="1200">
                          <a:solidFill>
                            <a:schemeClr val="lt1"/>
                          </a:solidFill>
                          <a:latin typeface="Calibri" panose="020F0502020204030204"/>
                        </a:defRPr>
                      </a:lvl9pPr>
                    </a:lstStyle>
                    <a:p>
                      <a:endParaRPr lang="en-US" sz="1400">
                        <a:latin typeface="Cambria" panose="02040503050406030204" pitchFamily="18" charset="0"/>
                        <a:ea typeface="Cambria" panose="02040503050406030204" pitchFamily="18" charset="0"/>
                      </a:endParaRP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FB8B7"/>
                    </a:solidFill>
                  </a:tcPr>
                </a:tc>
                <a:extLst>
                  <a:ext uri="{0D108BD9-81ED-4DB2-BD59-A6C34878D82A}">
                    <a16:rowId xmlns:a16="http://schemas.microsoft.com/office/drawing/2014/main" val="832778561"/>
                  </a:ext>
                </a:extLst>
              </a:tr>
              <a:tr h="317422">
                <a:tc>
                  <a:txBody>
                    <a:bodyPr/>
                    <a:lstStyle/>
                    <a:p>
                      <a:pPr marL="0" algn="l" defTabSz="914293" rtl="0" eaLnBrk="1" latinLnBrk="0" hangingPunct="1"/>
                      <a:r>
                        <a:rPr lang="en-US" sz="1400" kern="1200">
                          <a:solidFill>
                            <a:schemeClr val="dk1"/>
                          </a:solidFill>
                          <a:latin typeface="Century Gothic" panose="020B0502020202020204" pitchFamily="34" charset="0"/>
                          <a:ea typeface="+mn-ea"/>
                          <a:cs typeface="+mn-cs"/>
                        </a:rPr>
                        <a:t>Location</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FB8B7">
                        <a:tint val="40000"/>
                      </a:srgbClr>
                    </a:solidFill>
                  </a:tcPr>
                </a:tc>
                <a:tc>
                  <a:txBody>
                    <a:bodyPr/>
                    <a:lstStyle/>
                    <a:p>
                      <a:pPr marL="0" algn="l" defTabSz="914293" rtl="0" eaLnBrk="1" latinLnBrk="0" hangingPunct="1"/>
                      <a:r>
                        <a:rPr lang="en-US" sz="1400" kern="1200">
                          <a:solidFill>
                            <a:schemeClr val="dk1"/>
                          </a:solidFill>
                          <a:latin typeface="Century Gothic" panose="020B0502020202020204" pitchFamily="34" charset="0"/>
                          <a:ea typeface="+mn-ea"/>
                          <a:cs typeface="+mn-cs"/>
                        </a:rPr>
                        <a:t>New London County, CT</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FB8B7">
                        <a:tint val="40000"/>
                      </a:srgbClr>
                    </a:solidFill>
                  </a:tcPr>
                </a:tc>
                <a:extLst>
                  <a:ext uri="{0D108BD9-81ED-4DB2-BD59-A6C34878D82A}">
                    <a16:rowId xmlns:a16="http://schemas.microsoft.com/office/drawing/2014/main" val="2552664975"/>
                  </a:ext>
                </a:extLst>
              </a:tr>
              <a:tr h="589499">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Century Gothic" panose="020B0502020202020204" pitchFamily="34" charset="0"/>
                          <a:ea typeface="+mn-ea"/>
                          <a:cs typeface="+mn-cs"/>
                        </a:rPr>
                        <a:t>Electric Interconnection</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FB8B7">
                        <a:tint val="20000"/>
                      </a:srgbClr>
                    </a:solidFill>
                  </a:tcPr>
                </a:tc>
                <a:tc>
                  <a:txBody>
                    <a:bodyPr/>
                    <a:lstStyle/>
                    <a:p>
                      <a:r>
                        <a:rPr lang="en-US" sz="1400" b="0" i="0" u="none" strike="noStrike" baseline="0" dirty="0">
                          <a:solidFill>
                            <a:srgbClr val="161003"/>
                          </a:solidFill>
                          <a:latin typeface="Century Gothic" panose="020B0502020202020204" pitchFamily="34" charset="0"/>
                        </a:rPr>
                        <a:t>2-mile electrical interconnection (to 345 kV system) plus network upgrades</a:t>
                      </a:r>
                      <a:endParaRPr lang="en-US" sz="1400" dirty="0">
                        <a:latin typeface="Century Gothic" panose="020B0502020202020204" pitchFamily="34" charset="0"/>
                      </a:endParaRP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FB8B7">
                        <a:tint val="20000"/>
                      </a:srgbClr>
                    </a:solidFill>
                  </a:tcPr>
                </a:tc>
                <a:extLst>
                  <a:ext uri="{0D108BD9-81ED-4DB2-BD59-A6C34878D82A}">
                    <a16:rowId xmlns:a16="http://schemas.microsoft.com/office/drawing/2014/main" val="1893039428"/>
                  </a:ext>
                </a:extLst>
              </a:tr>
              <a:tr h="453460">
                <a:tc>
                  <a:txBody>
                    <a:bodyPr/>
                    <a:lstStyle/>
                    <a:p>
                      <a:r>
                        <a:rPr lang="en-US" sz="1400">
                          <a:latin typeface="Century Gothic" panose="020B0502020202020204" pitchFamily="34" charset="0"/>
                        </a:rPr>
                        <a:t>Gas</a:t>
                      </a:r>
                      <a:r>
                        <a:rPr lang="en-US" sz="1400" baseline="0">
                          <a:latin typeface="Century Gothic" panose="020B0502020202020204" pitchFamily="34" charset="0"/>
                        </a:rPr>
                        <a:t> </a:t>
                      </a:r>
                      <a:r>
                        <a:rPr lang="en-US" sz="1400">
                          <a:latin typeface="Century Gothic" panose="020B0502020202020204" pitchFamily="34" charset="0"/>
                        </a:rPr>
                        <a:t>Interconnection</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FB8B7">
                        <a:tint val="40000"/>
                      </a:srgbClr>
                    </a:solidFill>
                  </a:tcPr>
                </a:tc>
                <a:tc>
                  <a:txBody>
                    <a:bodyPr/>
                    <a:lstStyle/>
                    <a:p>
                      <a:pPr rtl="0"/>
                      <a:r>
                        <a:rPr lang="en-US" sz="1400" b="0" i="0" u="none" strike="noStrike" baseline="0">
                          <a:solidFill>
                            <a:srgbClr val="161003"/>
                          </a:solidFill>
                          <a:latin typeface="Century Gothic" panose="020B0502020202020204" pitchFamily="34" charset="0"/>
                        </a:rPr>
                        <a:t>2-mile gas lateral plus metering station</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E6E6"/>
                    </a:solidFill>
                  </a:tcPr>
                </a:tc>
                <a:extLst>
                  <a:ext uri="{0D108BD9-81ED-4DB2-BD59-A6C34878D82A}">
                    <a16:rowId xmlns:a16="http://schemas.microsoft.com/office/drawing/2014/main" val="1367879500"/>
                  </a:ext>
                </a:extLst>
              </a:tr>
              <a:tr h="306654">
                <a:tc>
                  <a:txBody>
                    <a:bodyPr/>
                    <a:lstStyle/>
                    <a:p>
                      <a:pPr marL="0" algn="l" defTabSz="685800" rtl="0" eaLnBrk="1" latinLnBrk="0" hangingPunct="1"/>
                      <a:r>
                        <a:rPr lang="en-US" sz="1400" kern="1200">
                          <a:solidFill>
                            <a:schemeClr val="tx1"/>
                          </a:solidFill>
                          <a:latin typeface="Century Gothic" panose="020B0502020202020204" pitchFamily="34" charset="0"/>
                          <a:ea typeface="+mn-ea"/>
                          <a:cs typeface="+mn-cs"/>
                        </a:rPr>
                        <a:t>Dual Fuel</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FB8B7">
                        <a:tint val="20000"/>
                      </a:srgbClr>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sz="1400" b="0" i="0" u="none" strike="noStrike" baseline="0">
                          <a:solidFill>
                            <a:srgbClr val="161003"/>
                          </a:solidFill>
                          <a:latin typeface="Century Gothic" panose="020B0502020202020204" pitchFamily="34" charset="0"/>
                        </a:rPr>
                        <a:t>No. 2 oil for backup</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FB8B7">
                        <a:tint val="20000"/>
                      </a:srgbClr>
                    </a:solidFill>
                  </a:tcPr>
                </a:tc>
                <a:extLst>
                  <a:ext uri="{0D108BD9-81ED-4DB2-BD59-A6C34878D82A}">
                    <a16:rowId xmlns:a16="http://schemas.microsoft.com/office/drawing/2014/main" val="252621314"/>
                  </a:ext>
                </a:extLst>
              </a:tr>
              <a:tr h="468304">
                <a:tc>
                  <a:txBody>
                    <a:bodyPr/>
                    <a:lstStyle/>
                    <a:p>
                      <a:pPr marL="0" algn="l" defTabSz="685800" rtl="0" eaLnBrk="1" latinLnBrk="0" hangingPunct="1"/>
                      <a:r>
                        <a:rPr lang="en-US" sz="1400" kern="1200">
                          <a:solidFill>
                            <a:schemeClr val="tx1"/>
                          </a:solidFill>
                          <a:latin typeface="Century Gothic" panose="020B0502020202020204" pitchFamily="34" charset="0"/>
                          <a:ea typeface="+mn-ea"/>
                          <a:cs typeface="+mn-cs"/>
                        </a:rPr>
                        <a:t>Environmental Controls</a:t>
                      </a:r>
                    </a:p>
                  </a:txBody>
                  <a:tcPr>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E6E6"/>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sz="1400" b="0" i="0" u="none" strike="noStrike" baseline="0">
                          <a:solidFill>
                            <a:srgbClr val="161003"/>
                          </a:solidFill>
                          <a:latin typeface="Century Gothic" panose="020B0502020202020204" pitchFamily="34" charset="0"/>
                        </a:rPr>
                        <a:t>Selective Catalytic Reduction </a:t>
                      </a:r>
                    </a:p>
                    <a:p>
                      <a:pPr marL="0" marR="0" indent="0" algn="l" defTabSz="914293" rtl="0" eaLnBrk="1" fontAlgn="auto" latinLnBrk="0" hangingPunct="1">
                        <a:lnSpc>
                          <a:spcPct val="100000"/>
                        </a:lnSpc>
                        <a:spcBef>
                          <a:spcPts val="0"/>
                        </a:spcBef>
                        <a:spcAft>
                          <a:spcPts val="0"/>
                        </a:spcAft>
                        <a:buClrTx/>
                        <a:buSzTx/>
                        <a:buFontTx/>
                        <a:buNone/>
                        <a:tabLst/>
                        <a:defRPr/>
                      </a:pPr>
                      <a:r>
                        <a:rPr lang="en-US" sz="1400" b="0" i="0" u="none" strike="noStrike" baseline="0">
                          <a:solidFill>
                            <a:srgbClr val="161003"/>
                          </a:solidFill>
                          <a:latin typeface="Century Gothic" panose="020B0502020202020204" pitchFamily="34" charset="0"/>
                        </a:rPr>
                        <a:t>CO catalyst – only Combined Cycle facility</a:t>
                      </a:r>
                    </a:p>
                  </a:txBody>
                  <a:tcPr>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E6E6"/>
                    </a:solidFill>
                  </a:tcPr>
                </a:tc>
                <a:extLst>
                  <a:ext uri="{0D108BD9-81ED-4DB2-BD59-A6C34878D82A}">
                    <a16:rowId xmlns:a16="http://schemas.microsoft.com/office/drawing/2014/main" val="3021872869"/>
                  </a:ext>
                </a:extLst>
              </a:tr>
              <a:tr h="468304">
                <a:tc>
                  <a:txBody>
                    <a:bodyPr/>
                    <a:lstStyle/>
                    <a:p>
                      <a:pPr marL="0" algn="l" defTabSz="685800" rtl="0" eaLnBrk="1" latinLnBrk="0" hangingPunct="1"/>
                      <a:r>
                        <a:rPr lang="en-US" sz="1400" kern="1200">
                          <a:solidFill>
                            <a:schemeClr val="tx1"/>
                          </a:solidFill>
                          <a:latin typeface="Century Gothic" panose="020B0502020202020204" pitchFamily="34" charset="0"/>
                          <a:ea typeface="+mn-ea"/>
                          <a:cs typeface="+mn-cs"/>
                        </a:rPr>
                        <a:t>Cooling</a:t>
                      </a:r>
                    </a:p>
                  </a:txBody>
                  <a:tcPr>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FB8B7">
                        <a:tint val="20000"/>
                      </a:srgbClr>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sz="1400" b="0" i="0" u="none" strike="noStrike" baseline="0" dirty="0">
                          <a:solidFill>
                            <a:srgbClr val="161003"/>
                          </a:solidFill>
                          <a:latin typeface="Century Gothic" panose="020B0502020202020204" pitchFamily="34" charset="0"/>
                        </a:rPr>
                        <a:t>Dry Cooling </a:t>
                      </a:r>
                      <a:r>
                        <a:rPr lang="en-US" sz="1400" b="0" i="0" u="none" strike="noStrike" kern="1200" baseline="0" dirty="0">
                          <a:solidFill>
                            <a:srgbClr val="161003"/>
                          </a:solidFill>
                          <a:latin typeface="Century Gothic" panose="020B0502020202020204" pitchFamily="34" charset="0"/>
                          <a:ea typeface="+mn-ea"/>
                          <a:cs typeface="+mn-cs"/>
                        </a:rPr>
                        <a:t>for the frame units and aeroderivative</a:t>
                      </a:r>
                    </a:p>
                  </a:txBody>
                  <a:tcPr>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FB8B7">
                        <a:tint val="20000"/>
                      </a:srgbClr>
                    </a:solidFill>
                  </a:tcPr>
                </a:tc>
                <a:extLst>
                  <a:ext uri="{0D108BD9-81ED-4DB2-BD59-A6C34878D82A}">
                    <a16:rowId xmlns:a16="http://schemas.microsoft.com/office/drawing/2014/main" val="737336154"/>
                  </a:ext>
                </a:extLst>
              </a:tr>
            </a:tbl>
          </a:graphicData>
        </a:graphic>
      </p:graphicFrame>
    </p:spTree>
    <p:extLst>
      <p:ext uri="{BB962C8B-B14F-4D97-AF65-F5344CB8AC3E}">
        <p14:creationId xmlns:p14="http://schemas.microsoft.com/office/powerpoint/2010/main" val="549415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36EF-36C7-4756-83C5-43C1EE3FE77F}"/>
              </a:ext>
            </a:extLst>
          </p:cNvPr>
          <p:cNvSpPr>
            <a:spLocks noGrp="1"/>
          </p:cNvSpPr>
          <p:nvPr>
            <p:ph type="title"/>
          </p:nvPr>
        </p:nvSpPr>
        <p:spPr>
          <a:xfrm>
            <a:off x="538089" y="201002"/>
            <a:ext cx="10515600" cy="997849"/>
          </a:xfrm>
        </p:spPr>
        <p:txBody>
          <a:bodyPr>
            <a:normAutofit/>
          </a:bodyPr>
          <a:lstStyle/>
          <a:p>
            <a:r>
              <a:rPr lang="en-US" sz="1600"/>
              <a:t>Proposed E&amp;AS Offset:</a:t>
            </a:r>
            <a:r>
              <a:rPr lang="en-US" sz="2400"/>
              <a:t/>
            </a:r>
            <a:br>
              <a:rPr lang="en-US" sz="2400"/>
            </a:br>
            <a:r>
              <a:rPr lang="en-US" sz="2400"/>
              <a:t>E&amp;AS Offset ISO-NE Market Price Adjustment Overview </a:t>
            </a:r>
          </a:p>
        </p:txBody>
      </p:sp>
      <p:graphicFrame>
        <p:nvGraphicFramePr>
          <p:cNvPr id="4" name="Table 4">
            <a:extLst>
              <a:ext uri="{FF2B5EF4-FFF2-40B4-BE49-F238E27FC236}">
                <a16:creationId xmlns:a16="http://schemas.microsoft.com/office/drawing/2014/main" id="{8A61D87E-38FB-4297-BB23-274C1C048CF6}"/>
              </a:ext>
            </a:extLst>
          </p:cNvPr>
          <p:cNvGraphicFramePr>
            <a:graphicFrameLocks noGrp="1"/>
          </p:cNvGraphicFramePr>
          <p:nvPr>
            <p:extLst>
              <p:ext uri="{D42A27DB-BD31-4B8C-83A1-F6EECF244321}">
                <p14:modId xmlns:p14="http://schemas.microsoft.com/office/powerpoint/2010/main" val="2507378732"/>
              </p:ext>
            </p:extLst>
          </p:nvPr>
        </p:nvGraphicFramePr>
        <p:xfrm>
          <a:off x="1707226" y="1362751"/>
          <a:ext cx="8514080" cy="3596640"/>
        </p:xfrm>
        <a:graphic>
          <a:graphicData uri="http://schemas.openxmlformats.org/drawingml/2006/table">
            <a:tbl>
              <a:tblPr firstRow="1" bandRow="1">
                <a:tableStyleId>{5C22544A-7EE6-4342-B048-85BDC9FD1C3A}</a:tableStyleId>
              </a:tblPr>
              <a:tblGrid>
                <a:gridCol w="4257040">
                  <a:extLst>
                    <a:ext uri="{9D8B030D-6E8A-4147-A177-3AD203B41FA5}">
                      <a16:colId xmlns:a16="http://schemas.microsoft.com/office/drawing/2014/main" val="1350181212"/>
                    </a:ext>
                  </a:extLst>
                </a:gridCol>
                <a:gridCol w="4257040">
                  <a:extLst>
                    <a:ext uri="{9D8B030D-6E8A-4147-A177-3AD203B41FA5}">
                      <a16:colId xmlns:a16="http://schemas.microsoft.com/office/drawing/2014/main" val="511687149"/>
                    </a:ext>
                  </a:extLst>
                </a:gridCol>
              </a:tblGrid>
              <a:tr h="272972">
                <a:tc>
                  <a:txBody>
                    <a:bodyPr/>
                    <a:lstStyle/>
                    <a:p>
                      <a:pPr algn="ctr"/>
                      <a:r>
                        <a:rPr lang="en-US" sz="1400">
                          <a:latin typeface="Century Gothic" panose="020B0502020202020204" pitchFamily="34" charset="0"/>
                        </a:rPr>
                        <a:t>CONE</a:t>
                      </a:r>
                    </a:p>
                  </a:txBody>
                  <a:tcPr/>
                </a:tc>
                <a:tc>
                  <a:txBody>
                    <a:bodyPr/>
                    <a:lstStyle/>
                    <a:p>
                      <a:pPr algn="ctr"/>
                      <a:r>
                        <a:rPr lang="en-US" sz="1400">
                          <a:latin typeface="Century Gothic" panose="020B0502020202020204" pitchFamily="34" charset="0"/>
                        </a:rPr>
                        <a:t>ORTP</a:t>
                      </a:r>
                    </a:p>
                  </a:txBody>
                  <a:tcPr/>
                </a:tc>
                <a:extLst>
                  <a:ext uri="{0D108BD9-81ED-4DB2-BD59-A6C34878D82A}">
                    <a16:rowId xmlns:a16="http://schemas.microsoft.com/office/drawing/2014/main" val="821077687"/>
                  </a:ext>
                </a:extLst>
              </a:tr>
              <a:tr h="2288483">
                <a:tc>
                  <a:txBody>
                    <a:bodyPr/>
                    <a:lstStyle/>
                    <a:p>
                      <a:r>
                        <a:rPr lang="en-US" sz="1400" u="sng">
                          <a:latin typeface="Century Gothic" panose="020B0502020202020204" pitchFamily="34" charset="0"/>
                        </a:rPr>
                        <a:t>Dispatch model</a:t>
                      </a:r>
                      <a:r>
                        <a:rPr lang="en-US" sz="1400">
                          <a:latin typeface="Century Gothic" panose="020B0502020202020204" pitchFamily="34" charset="0"/>
                        </a:rPr>
                        <a:t> uses ISO-NE energy and ancillary services prices from calendar years 2017 through 2019 adjusted for:</a:t>
                      </a:r>
                    </a:p>
                    <a:p>
                      <a:pPr marL="285750" indent="-285750">
                        <a:buFont typeface="Arial" panose="020B0604020202020204" pitchFamily="34" charset="0"/>
                        <a:buChar char="•"/>
                      </a:pPr>
                      <a:r>
                        <a:rPr lang="en-US" sz="1400">
                          <a:latin typeface="Century Gothic" panose="020B0502020202020204" pitchFamily="34" charset="0"/>
                        </a:rPr>
                        <a:t>Energy/reserve revenue scarcity hours adjustment</a:t>
                      </a:r>
                    </a:p>
                    <a:p>
                      <a:pPr marL="285750" indent="-285750">
                        <a:buFont typeface="Arial" panose="020B0604020202020204" pitchFamily="34" charset="0"/>
                        <a:buChar char="•"/>
                      </a:pPr>
                      <a:r>
                        <a:rPr lang="en-US" sz="1400">
                          <a:latin typeface="Century Gothic" panose="020B0502020202020204" pitchFamily="34" charset="0"/>
                        </a:rPr>
                        <a:t>LOE adjustment</a:t>
                      </a:r>
                    </a:p>
                    <a:p>
                      <a:pPr marL="285750" indent="-285750">
                        <a:buFont typeface="Arial" panose="020B0604020202020204" pitchFamily="34" charset="0"/>
                        <a:buChar char="•"/>
                      </a:pPr>
                      <a:r>
                        <a:rPr lang="en-US" sz="1400">
                          <a:latin typeface="Century Gothic" panose="020B0502020202020204" pitchFamily="34" charset="0"/>
                        </a:rPr>
                        <a:t>Historical FRM prices</a:t>
                      </a:r>
                    </a:p>
                    <a:p>
                      <a:pPr marL="0" indent="0">
                        <a:buFont typeface="Arial" panose="020B0604020202020204" pitchFamily="34" charset="0"/>
                        <a:buNone/>
                      </a:pPr>
                      <a:endParaRPr lang="en-US" sz="1400">
                        <a:latin typeface="Century Gothic" panose="020B0502020202020204" pitchFamily="34" charset="0"/>
                      </a:endParaRPr>
                    </a:p>
                    <a:p>
                      <a:pPr marL="0" indent="0">
                        <a:buFont typeface="Arial" panose="020B0604020202020204" pitchFamily="34" charset="0"/>
                        <a:buNone/>
                      </a:pPr>
                      <a:r>
                        <a:rPr lang="en-US" sz="1400" u="sng">
                          <a:latin typeface="Century Gothic" panose="020B0502020202020204" pitchFamily="34" charset="0"/>
                        </a:rPr>
                        <a:t>Other Adjustments</a:t>
                      </a:r>
                    </a:p>
                    <a:p>
                      <a:pPr marL="285750" indent="-285750">
                        <a:buFont typeface="Arial" panose="020B0604020202020204" pitchFamily="34" charset="0"/>
                        <a:buChar char="•"/>
                      </a:pPr>
                      <a:r>
                        <a:rPr lang="en-US" sz="1400">
                          <a:latin typeface="Century Gothic" panose="020B0502020202020204" pitchFamily="34" charset="0"/>
                        </a:rPr>
                        <a:t>Energy/reserve scarcity hours revenue is added back using </a:t>
                      </a:r>
                      <a:r>
                        <a:rPr lang="en-US" sz="1400" b="1">
                          <a:latin typeface="Century Gothic" panose="020B0502020202020204" pitchFamily="34" charset="0"/>
                        </a:rPr>
                        <a:t>H=15.3</a:t>
                      </a:r>
                    </a:p>
                    <a:p>
                      <a:pPr marL="285750" indent="-285750">
                        <a:buFont typeface="Arial" panose="020B0604020202020204" pitchFamily="34" charset="0"/>
                        <a:buChar char="•"/>
                      </a:pPr>
                      <a:r>
                        <a:rPr lang="en-US" sz="1400">
                          <a:latin typeface="Century Gothic" panose="020B0502020202020204" pitchFamily="34" charset="0"/>
                        </a:rPr>
                        <a:t>PFP adjustment using </a:t>
                      </a:r>
                      <a:r>
                        <a:rPr lang="en-US" sz="1400" b="0">
                          <a:latin typeface="Century Gothic" panose="020B0502020202020204" pitchFamily="34" charset="0"/>
                        </a:rPr>
                        <a:t>expected </a:t>
                      </a:r>
                      <a:r>
                        <a:rPr lang="en-US" sz="1400" b="1">
                          <a:latin typeface="Century Gothic" panose="020B0502020202020204" pitchFamily="34" charset="0"/>
                        </a:rPr>
                        <a:t>H=15.3</a:t>
                      </a:r>
                      <a:r>
                        <a:rPr lang="en-US" sz="1400" b="0">
                          <a:latin typeface="Century Gothic" panose="020B0502020202020204" pitchFamily="34" charset="0"/>
                        </a:rPr>
                        <a:t> </a:t>
                      </a:r>
                      <a:r>
                        <a:rPr lang="en-US" sz="1400">
                          <a:latin typeface="Century Gothic" panose="020B0502020202020204" pitchFamily="34" charset="0"/>
                        </a:rPr>
                        <a:t>at criterion for CONE units</a:t>
                      </a:r>
                    </a:p>
                  </a:txBody>
                  <a:tcPr/>
                </a:tc>
                <a:tc>
                  <a:txBody>
                    <a:bodyPr/>
                    <a:lstStyle/>
                    <a:p>
                      <a:r>
                        <a:rPr lang="en-US" sz="1400" u="sng" dirty="0">
                          <a:latin typeface="Century Gothic" panose="020B0502020202020204" pitchFamily="34" charset="0"/>
                        </a:rPr>
                        <a:t>Dispatch model</a:t>
                      </a:r>
                      <a:r>
                        <a:rPr lang="en-US" sz="1400" dirty="0">
                          <a:latin typeface="Century Gothic" panose="020B0502020202020204" pitchFamily="34" charset="0"/>
                        </a:rPr>
                        <a:t> uses ISO-NE energy and ancillary services prices from calendar years 2017 through 2019 adjusted for:</a:t>
                      </a:r>
                    </a:p>
                    <a:p>
                      <a:pPr marL="285750" indent="-285750">
                        <a:buFont typeface="Arial" panose="020B0604020202020204" pitchFamily="34" charset="0"/>
                        <a:buChar char="•"/>
                      </a:pPr>
                      <a:r>
                        <a:rPr lang="en-US" sz="1400" dirty="0">
                          <a:latin typeface="Century Gothic" panose="020B0502020202020204" pitchFamily="34" charset="0"/>
                        </a:rPr>
                        <a:t>Energy/reserve revenue scarcity hours adjustment</a:t>
                      </a:r>
                    </a:p>
                    <a:p>
                      <a:pPr marL="285750" indent="-285750">
                        <a:buFont typeface="Arial" panose="020B0604020202020204" pitchFamily="34" charset="0"/>
                        <a:buChar char="•"/>
                      </a:pPr>
                      <a:endParaRPr lang="en-US" sz="1400" dirty="0">
                        <a:latin typeface="Century Gothic" panose="020B0502020202020204" pitchFamily="34" charset="0"/>
                      </a:endParaRPr>
                    </a:p>
                    <a:p>
                      <a:pPr marL="285750" indent="-285750">
                        <a:buFont typeface="Arial" panose="020B0604020202020204" pitchFamily="34" charset="0"/>
                        <a:buChar char="•"/>
                      </a:pPr>
                      <a:r>
                        <a:rPr lang="en-US" sz="1400" dirty="0">
                          <a:latin typeface="Century Gothic" panose="020B0502020202020204" pitchFamily="34" charset="0"/>
                        </a:rPr>
                        <a:t>Historical FRM prices</a:t>
                      </a:r>
                    </a:p>
                    <a:p>
                      <a:pPr marL="0" indent="0">
                        <a:buFont typeface="Arial" panose="020B0604020202020204" pitchFamily="34" charset="0"/>
                        <a:buNone/>
                      </a:pPr>
                      <a:endParaRPr lang="en-US" sz="1400" u="none" dirty="0">
                        <a:latin typeface="Century Gothic" panose="020B0502020202020204" pitchFamily="34" charset="0"/>
                      </a:endParaRPr>
                    </a:p>
                    <a:p>
                      <a:pPr marL="0" indent="0">
                        <a:buFont typeface="Arial" panose="020B0604020202020204" pitchFamily="34" charset="0"/>
                        <a:buNone/>
                      </a:pPr>
                      <a:r>
                        <a:rPr lang="en-US" sz="1400" u="sng" dirty="0">
                          <a:latin typeface="Century Gothic" panose="020B0502020202020204" pitchFamily="34" charset="0"/>
                        </a:rPr>
                        <a:t>Other Adjustments</a:t>
                      </a:r>
                    </a:p>
                    <a:p>
                      <a:pPr marL="285750" indent="-285750">
                        <a:buFont typeface="Arial" panose="020B0604020202020204" pitchFamily="34" charset="0"/>
                        <a:buChar char="•"/>
                      </a:pPr>
                      <a:r>
                        <a:rPr lang="en-US" sz="1400" dirty="0">
                          <a:latin typeface="Century Gothic" panose="020B0502020202020204" pitchFamily="34" charset="0"/>
                        </a:rPr>
                        <a:t>Energy/reserve scarcity hours revenue is added back using </a:t>
                      </a:r>
                      <a:r>
                        <a:rPr lang="en-US" sz="1400" b="1" dirty="0">
                          <a:latin typeface="Century Gothic" panose="020B0502020202020204" pitchFamily="34" charset="0"/>
                        </a:rPr>
                        <a:t>H=8.4</a:t>
                      </a:r>
                    </a:p>
                    <a:p>
                      <a:pPr marL="285750" indent="-285750">
                        <a:buFont typeface="Arial" panose="020B0604020202020204" pitchFamily="34" charset="0"/>
                        <a:buChar char="•"/>
                      </a:pPr>
                      <a:r>
                        <a:rPr lang="en-US" sz="1400" dirty="0">
                          <a:latin typeface="Century Gothic" panose="020B0502020202020204" pitchFamily="34" charset="0"/>
                        </a:rPr>
                        <a:t>PFP adjustment using expected </a:t>
                      </a:r>
                      <a:r>
                        <a:rPr lang="en-US" sz="1400" b="1" dirty="0">
                          <a:latin typeface="Century Gothic" panose="020B0502020202020204" pitchFamily="34" charset="0"/>
                        </a:rPr>
                        <a:t>H=8.4 </a:t>
                      </a:r>
                      <a:r>
                        <a:rPr lang="en-US" sz="1400" dirty="0">
                          <a:latin typeface="Century Gothic" panose="020B0502020202020204" pitchFamily="34" charset="0"/>
                        </a:rPr>
                        <a:t>for ORTP units</a:t>
                      </a:r>
                    </a:p>
                    <a:p>
                      <a:pPr marL="285750" indent="-285750">
                        <a:buFont typeface="Arial" panose="020B0604020202020204" pitchFamily="34" charset="0"/>
                        <a:buChar char="•"/>
                      </a:pPr>
                      <a:r>
                        <a:rPr lang="en-US" sz="1400" dirty="0">
                          <a:latin typeface="Century Gothic" panose="020B0502020202020204" pitchFamily="34" charset="0"/>
                        </a:rPr>
                        <a:t>REC revenues</a:t>
                      </a:r>
                    </a:p>
                    <a:p>
                      <a:endParaRPr lang="en-US" sz="1400" dirty="0">
                        <a:latin typeface="Century Gothic" panose="020B0502020202020204" pitchFamily="34" charset="0"/>
                      </a:endParaRPr>
                    </a:p>
                  </a:txBody>
                  <a:tcPr/>
                </a:tc>
                <a:extLst>
                  <a:ext uri="{0D108BD9-81ED-4DB2-BD59-A6C34878D82A}">
                    <a16:rowId xmlns:a16="http://schemas.microsoft.com/office/drawing/2014/main" val="2871234887"/>
                  </a:ext>
                </a:extLst>
              </a:tr>
            </a:tbl>
          </a:graphicData>
        </a:graphic>
      </p:graphicFrame>
    </p:spTree>
    <p:extLst>
      <p:ext uri="{BB962C8B-B14F-4D97-AF65-F5344CB8AC3E}">
        <p14:creationId xmlns:p14="http://schemas.microsoft.com/office/powerpoint/2010/main" val="418360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B62E-8C1A-4E63-BBAC-3506371BD183}"/>
              </a:ext>
            </a:extLst>
          </p:cNvPr>
          <p:cNvSpPr>
            <a:spLocks noGrp="1"/>
          </p:cNvSpPr>
          <p:nvPr>
            <p:ph type="title"/>
          </p:nvPr>
        </p:nvSpPr>
        <p:spPr>
          <a:xfrm>
            <a:off x="416753" y="280719"/>
            <a:ext cx="10515600" cy="997849"/>
          </a:xfrm>
        </p:spPr>
        <p:txBody>
          <a:bodyPr>
            <a:normAutofit/>
          </a:bodyPr>
          <a:lstStyle/>
          <a:p>
            <a:r>
              <a:rPr lang="en-US" sz="1600"/>
              <a:t>Proposed E&amp;AS Offset:</a:t>
            </a:r>
            <a:r>
              <a:rPr lang="en-US" sz="2400"/>
              <a:t/>
            </a:r>
            <a:br>
              <a:rPr lang="en-US" sz="2400"/>
            </a:br>
            <a:r>
              <a:rPr lang="en-US" sz="2400"/>
              <a:t>Renewable Energy Credits</a:t>
            </a:r>
          </a:p>
        </p:txBody>
      </p:sp>
      <p:sp>
        <p:nvSpPr>
          <p:cNvPr id="3" name="Content Placeholder 2">
            <a:extLst>
              <a:ext uri="{FF2B5EF4-FFF2-40B4-BE49-F238E27FC236}">
                <a16:creationId xmlns:a16="http://schemas.microsoft.com/office/drawing/2014/main" id="{9AA1F59D-677E-4DF2-9B2C-5425ADCC113A}"/>
              </a:ext>
            </a:extLst>
          </p:cNvPr>
          <p:cNvSpPr>
            <a:spLocks noGrp="1"/>
          </p:cNvSpPr>
          <p:nvPr>
            <p:ph idx="1"/>
          </p:nvPr>
        </p:nvSpPr>
        <p:spPr>
          <a:xfrm>
            <a:off x="697523" y="1278568"/>
            <a:ext cx="10515600" cy="4553234"/>
          </a:xfrm>
        </p:spPr>
        <p:txBody>
          <a:bodyPr/>
          <a:lstStyle/>
          <a:p>
            <a:r>
              <a:rPr lang="en-US" sz="2000"/>
              <a:t>Average MA Class I REC Price for 2017, 2018, 2019 Indices</a:t>
            </a:r>
          </a:p>
          <a:p>
            <a:pPr lvl="1"/>
            <a:r>
              <a:rPr lang="en-US" sz="1800"/>
              <a:t>Average of all trade dates through vintage year-end </a:t>
            </a:r>
          </a:p>
          <a:p>
            <a:pPr lvl="1"/>
            <a:r>
              <a:rPr lang="en-US" sz="1800"/>
              <a:t>Adjusted to 2025$</a:t>
            </a:r>
          </a:p>
          <a:p>
            <a:r>
              <a:rPr lang="en-US" sz="2000"/>
              <a:t>Assume no in-state sale constraints; all renewable resources eligible for MA Class 1 REC Price</a:t>
            </a:r>
          </a:p>
          <a:p>
            <a:endParaRPr lang="en-US"/>
          </a:p>
        </p:txBody>
      </p:sp>
      <p:graphicFrame>
        <p:nvGraphicFramePr>
          <p:cNvPr id="10" name="Table 10">
            <a:extLst>
              <a:ext uri="{FF2B5EF4-FFF2-40B4-BE49-F238E27FC236}">
                <a16:creationId xmlns:a16="http://schemas.microsoft.com/office/drawing/2014/main" id="{F9B289A6-A4E8-4D40-A499-99F97F2F0D4A}"/>
              </a:ext>
            </a:extLst>
          </p:cNvPr>
          <p:cNvGraphicFramePr>
            <a:graphicFrameLocks noGrp="1"/>
          </p:cNvGraphicFramePr>
          <p:nvPr>
            <p:extLst>
              <p:ext uri="{D42A27DB-BD31-4B8C-83A1-F6EECF244321}">
                <p14:modId xmlns:p14="http://schemas.microsoft.com/office/powerpoint/2010/main" val="2437393819"/>
              </p:ext>
            </p:extLst>
          </p:nvPr>
        </p:nvGraphicFramePr>
        <p:xfrm>
          <a:off x="2646143" y="3061205"/>
          <a:ext cx="6056820" cy="2177958"/>
        </p:xfrm>
        <a:graphic>
          <a:graphicData uri="http://schemas.openxmlformats.org/drawingml/2006/table">
            <a:tbl>
              <a:tblPr firstRow="1" bandRow="1">
                <a:tableStyleId>{5C22544A-7EE6-4342-B048-85BDC9FD1C3A}</a:tableStyleId>
              </a:tblPr>
              <a:tblGrid>
                <a:gridCol w="2813782">
                  <a:extLst>
                    <a:ext uri="{9D8B030D-6E8A-4147-A177-3AD203B41FA5}">
                      <a16:colId xmlns:a16="http://schemas.microsoft.com/office/drawing/2014/main" val="1800672968"/>
                    </a:ext>
                  </a:extLst>
                </a:gridCol>
                <a:gridCol w="1125049">
                  <a:extLst>
                    <a:ext uri="{9D8B030D-6E8A-4147-A177-3AD203B41FA5}">
                      <a16:colId xmlns:a16="http://schemas.microsoft.com/office/drawing/2014/main" val="2382294321"/>
                    </a:ext>
                  </a:extLst>
                </a:gridCol>
                <a:gridCol w="1011416">
                  <a:extLst>
                    <a:ext uri="{9D8B030D-6E8A-4147-A177-3AD203B41FA5}">
                      <a16:colId xmlns:a16="http://schemas.microsoft.com/office/drawing/2014/main" val="2351375934"/>
                    </a:ext>
                  </a:extLst>
                </a:gridCol>
                <a:gridCol w="1106573">
                  <a:extLst>
                    <a:ext uri="{9D8B030D-6E8A-4147-A177-3AD203B41FA5}">
                      <a16:colId xmlns:a16="http://schemas.microsoft.com/office/drawing/2014/main" val="2481265616"/>
                    </a:ext>
                  </a:extLst>
                </a:gridCol>
              </a:tblGrid>
              <a:tr h="278603">
                <a:tc>
                  <a:txBody>
                    <a:bodyPr/>
                    <a:lstStyle/>
                    <a:p>
                      <a:endParaRPr lang="en-US" sz="1400">
                        <a:latin typeface="Century Gothic" panose="020B0502020202020204" pitchFamily="34" charset="0"/>
                      </a:endParaRPr>
                    </a:p>
                  </a:txBody>
                  <a:tcPr/>
                </a:tc>
                <a:tc>
                  <a:txBody>
                    <a:bodyPr/>
                    <a:lstStyle/>
                    <a:p>
                      <a:pPr algn="ctr"/>
                      <a:r>
                        <a:rPr lang="en-US" sz="1600">
                          <a:latin typeface="Century Gothic" panose="020B0502020202020204" pitchFamily="34" charset="0"/>
                        </a:rPr>
                        <a:t>2017</a:t>
                      </a:r>
                    </a:p>
                  </a:txBody>
                  <a:tcPr/>
                </a:tc>
                <a:tc>
                  <a:txBody>
                    <a:bodyPr/>
                    <a:lstStyle/>
                    <a:p>
                      <a:pPr algn="ctr"/>
                      <a:r>
                        <a:rPr lang="en-US" sz="1600">
                          <a:latin typeface="Century Gothic" panose="020B0502020202020204" pitchFamily="34" charset="0"/>
                        </a:rPr>
                        <a:t>2018</a:t>
                      </a:r>
                    </a:p>
                  </a:txBody>
                  <a:tcPr/>
                </a:tc>
                <a:tc>
                  <a:txBody>
                    <a:bodyPr/>
                    <a:lstStyle/>
                    <a:p>
                      <a:pPr algn="ctr"/>
                      <a:r>
                        <a:rPr lang="en-US" sz="1600">
                          <a:latin typeface="Century Gothic" panose="020B0502020202020204" pitchFamily="34" charset="0"/>
                        </a:rPr>
                        <a:t>2019</a:t>
                      </a:r>
                    </a:p>
                  </a:txBody>
                  <a:tcPr/>
                </a:tc>
                <a:extLst>
                  <a:ext uri="{0D108BD9-81ED-4DB2-BD59-A6C34878D82A}">
                    <a16:rowId xmlns:a16="http://schemas.microsoft.com/office/drawing/2014/main" val="2523301170"/>
                  </a:ext>
                </a:extLst>
              </a:tr>
              <a:tr h="556093">
                <a:tc>
                  <a:txBody>
                    <a:bodyPr/>
                    <a:lstStyle/>
                    <a:p>
                      <a:pPr algn="l" fontAlgn="b"/>
                      <a:r>
                        <a:rPr lang="en-US" sz="1400" u="none" strike="noStrike">
                          <a:effectLst/>
                          <a:latin typeface="Century Gothic" panose="020B0502020202020204" pitchFamily="34" charset="0"/>
                        </a:rPr>
                        <a:t>Average traded price through vintage year</a:t>
                      </a:r>
                    </a:p>
                    <a:p>
                      <a:pPr algn="l" fontAlgn="b"/>
                      <a:r>
                        <a:rPr lang="en-US" sz="1400" u="none" strike="noStrike">
                          <a:effectLst/>
                          <a:latin typeface="Century Gothic" panose="020B0502020202020204" pitchFamily="34" charset="0"/>
                        </a:rPr>
                        <a:t> (2019 $)</a:t>
                      </a:r>
                      <a:endParaRPr lang="en-US" sz="1400" b="0" i="0" u="none" strike="noStrike">
                        <a:solidFill>
                          <a:srgbClr val="000000"/>
                        </a:solidFill>
                        <a:effectLst/>
                        <a:latin typeface="Century Gothic" panose="020B0502020202020204" pitchFamily="34" charset="0"/>
                      </a:endParaRPr>
                    </a:p>
                  </a:txBody>
                  <a:tcPr marL="0" marR="0" marT="0" marB="0" anchor="ctr"/>
                </a:tc>
                <a:tc>
                  <a:txBody>
                    <a:bodyPr/>
                    <a:lstStyle/>
                    <a:p>
                      <a:pPr algn="ctr" fontAlgn="b"/>
                      <a:r>
                        <a:rPr lang="en-US" sz="1400" u="none" strike="noStrike">
                          <a:effectLst/>
                          <a:latin typeface="Century Gothic" panose="020B0502020202020204" pitchFamily="34" charset="0"/>
                        </a:rPr>
                        <a:t> $22.52 </a:t>
                      </a:r>
                      <a:endParaRPr lang="en-US" sz="1400" b="0" i="0" u="none" strike="noStrike">
                        <a:solidFill>
                          <a:srgbClr val="000000"/>
                        </a:solidFill>
                        <a:effectLst/>
                        <a:latin typeface="Century Gothic" panose="020B0502020202020204" pitchFamily="34" charset="0"/>
                      </a:endParaRPr>
                    </a:p>
                  </a:txBody>
                  <a:tcPr marL="0" marR="0" marT="0" marB="0" anchor="ctr"/>
                </a:tc>
                <a:tc>
                  <a:txBody>
                    <a:bodyPr/>
                    <a:lstStyle/>
                    <a:p>
                      <a:pPr algn="ctr" fontAlgn="b"/>
                      <a:r>
                        <a:rPr lang="en-US" sz="1400" u="none" strike="noStrike">
                          <a:effectLst/>
                          <a:latin typeface="Century Gothic" panose="020B0502020202020204" pitchFamily="34" charset="0"/>
                        </a:rPr>
                        <a:t>  $13.81 </a:t>
                      </a:r>
                      <a:endParaRPr lang="en-US" sz="1400" b="0" i="0" u="none" strike="noStrike">
                        <a:solidFill>
                          <a:srgbClr val="000000"/>
                        </a:solidFill>
                        <a:effectLst/>
                        <a:latin typeface="Century Gothic" panose="020B0502020202020204" pitchFamily="34" charset="0"/>
                      </a:endParaRPr>
                    </a:p>
                  </a:txBody>
                  <a:tcPr marL="0" marR="0" marT="0" marB="0" anchor="ctr"/>
                </a:tc>
                <a:tc>
                  <a:txBody>
                    <a:bodyPr/>
                    <a:lstStyle/>
                    <a:p>
                      <a:pPr algn="ctr" fontAlgn="b"/>
                      <a:r>
                        <a:rPr lang="en-US" sz="1400" u="none" strike="noStrike">
                          <a:effectLst/>
                          <a:latin typeface="Century Gothic" panose="020B0502020202020204" pitchFamily="34" charset="0"/>
                        </a:rPr>
                        <a:t> $21.72 </a:t>
                      </a:r>
                      <a:endParaRPr lang="en-US" sz="1400" b="0" i="0" u="none" strike="noStrike">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4016837870"/>
                  </a:ext>
                </a:extLst>
              </a:tr>
              <a:tr h="41838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a:effectLst/>
                          <a:latin typeface="Century Gothic" panose="020B0502020202020204" pitchFamily="34" charset="0"/>
                        </a:rPr>
                        <a:t>Average traded price through vintage year (nominal $)</a:t>
                      </a:r>
                      <a:endParaRPr lang="en-US" sz="1400" b="0" i="0" u="none" strike="noStrike">
                        <a:solidFill>
                          <a:srgbClr val="000000"/>
                        </a:solidFill>
                        <a:effectLst/>
                        <a:latin typeface="Century Gothic" panose="020B0502020202020204" pitchFamily="34" charset="0"/>
                      </a:endParaRPr>
                    </a:p>
                    <a:p>
                      <a:pPr algn="l" fontAlgn="b"/>
                      <a:endParaRPr lang="en-US" sz="1400" b="0" i="0" u="none" strike="noStrike">
                        <a:solidFill>
                          <a:srgbClr val="000000"/>
                        </a:solidFill>
                        <a:effectLst/>
                        <a:latin typeface="Century Gothic" panose="020B0502020202020204" pitchFamily="34" charset="0"/>
                      </a:endParaRPr>
                    </a:p>
                  </a:txBody>
                  <a:tcPr marL="0" marR="0" marT="0" marB="0" anchor="ctr"/>
                </a:tc>
                <a:tc>
                  <a:txBody>
                    <a:bodyPr/>
                    <a:lstStyle/>
                    <a:p>
                      <a:pPr algn="ctr" fontAlgn="b"/>
                      <a:r>
                        <a:rPr lang="en-US" sz="1400" b="0" i="0" u="none" strike="noStrike">
                          <a:solidFill>
                            <a:srgbClr val="000000"/>
                          </a:solidFill>
                          <a:effectLst/>
                          <a:latin typeface="Century Gothic" panose="020B0502020202020204" pitchFamily="34" charset="0"/>
                        </a:rPr>
                        <a:t>$17.18 </a:t>
                      </a:r>
                    </a:p>
                  </a:txBody>
                  <a:tcPr marL="0" marR="0" marT="0" marB="0" anchor="ctr"/>
                </a:tc>
                <a:tc>
                  <a:txBody>
                    <a:bodyPr/>
                    <a:lstStyle/>
                    <a:p>
                      <a:pPr algn="ctr" fontAlgn="b"/>
                      <a:r>
                        <a:rPr lang="en-US" sz="1400" b="0" i="0" u="none" strike="noStrike">
                          <a:solidFill>
                            <a:srgbClr val="000000"/>
                          </a:solidFill>
                          <a:effectLst/>
                          <a:latin typeface="Century Gothic" panose="020B0502020202020204" pitchFamily="34" charset="0"/>
                        </a:rPr>
                        <a:t>$12.49 </a:t>
                      </a:r>
                    </a:p>
                  </a:txBody>
                  <a:tcPr marL="0" marR="0" marT="0" marB="0" anchor="ctr"/>
                </a:tc>
                <a:tc>
                  <a:txBody>
                    <a:bodyPr/>
                    <a:lstStyle/>
                    <a:p>
                      <a:pPr algn="ctr" fontAlgn="b"/>
                      <a:r>
                        <a:rPr lang="en-US" sz="1400" b="0" i="0" u="none" strike="noStrike">
                          <a:solidFill>
                            <a:srgbClr val="000000"/>
                          </a:solidFill>
                          <a:effectLst/>
                          <a:latin typeface="Century Gothic" panose="020B0502020202020204" pitchFamily="34" charset="0"/>
                        </a:rPr>
                        <a:t>$22.96 </a:t>
                      </a:r>
                    </a:p>
                  </a:txBody>
                  <a:tcPr marL="0" marR="0" marT="0" marB="0" anchor="ctr"/>
                </a:tc>
                <a:extLst>
                  <a:ext uri="{0D108BD9-81ED-4DB2-BD59-A6C34878D82A}">
                    <a16:rowId xmlns:a16="http://schemas.microsoft.com/office/drawing/2014/main" val="3199274337"/>
                  </a:ext>
                </a:extLst>
              </a:tr>
              <a:tr h="291103">
                <a:tc>
                  <a:txBody>
                    <a:bodyPr/>
                    <a:lstStyle/>
                    <a:p>
                      <a:pPr algn="l" fontAlgn="b"/>
                      <a:r>
                        <a:rPr lang="en-US" sz="1400" u="none" strike="noStrike">
                          <a:effectLst/>
                          <a:latin typeface="Century Gothic" panose="020B0502020202020204" pitchFamily="34" charset="0"/>
                        </a:rPr>
                        <a:t>2017-2019 Average (2019 $) </a:t>
                      </a:r>
                      <a:endParaRPr lang="en-US" sz="1400" b="0" i="0" u="none" strike="noStrike">
                        <a:solidFill>
                          <a:srgbClr val="000000"/>
                        </a:solidFill>
                        <a:effectLst/>
                        <a:latin typeface="Century Gothic" panose="020B0502020202020204" pitchFamily="34" charset="0"/>
                      </a:endParaRPr>
                    </a:p>
                  </a:txBody>
                  <a:tcPr marL="0" marR="0" marT="0" marB="0" anchor="ctr"/>
                </a:tc>
                <a:tc gridSpan="3">
                  <a:txBody>
                    <a:bodyPr/>
                    <a:lstStyle/>
                    <a:p>
                      <a:pPr algn="ctr" fontAlgn="b"/>
                      <a:r>
                        <a:rPr lang="en-US" sz="1400" u="none" strike="noStrike">
                          <a:effectLst/>
                          <a:latin typeface="Century Gothic" panose="020B0502020202020204" pitchFamily="34" charset="0"/>
                        </a:rPr>
                        <a:t>   $19.35 </a:t>
                      </a:r>
                      <a:endParaRPr lang="en-US" sz="1400" b="0" i="0" u="none" strike="noStrike">
                        <a:solidFill>
                          <a:srgbClr val="000000"/>
                        </a:solidFill>
                        <a:effectLst/>
                        <a:latin typeface="Century Gothic" panose="020B0502020202020204" pitchFamily="34" charset="0"/>
                      </a:endParaRPr>
                    </a:p>
                  </a:txBody>
                  <a:tcPr marL="0" marR="0" marT="0" marB="0" anchor="ctr"/>
                </a:tc>
                <a:tc hMerge="1">
                  <a:txBody>
                    <a:bodyPr/>
                    <a:lstStyle/>
                    <a:p>
                      <a:endParaRPr lang="en-US" sz="1400">
                        <a:latin typeface="Century Gothic" panose="020B0502020202020204" pitchFamily="34" charset="0"/>
                      </a:endParaRPr>
                    </a:p>
                  </a:txBody>
                  <a:tcPr/>
                </a:tc>
                <a:tc hMerge="1">
                  <a:txBody>
                    <a:bodyPr/>
                    <a:lstStyle/>
                    <a:p>
                      <a:endParaRPr lang="en-US" sz="1400">
                        <a:latin typeface="Century Gothic" panose="020B0502020202020204" pitchFamily="34" charset="0"/>
                      </a:endParaRPr>
                    </a:p>
                  </a:txBody>
                  <a:tcPr/>
                </a:tc>
                <a:extLst>
                  <a:ext uri="{0D108BD9-81ED-4DB2-BD59-A6C34878D82A}">
                    <a16:rowId xmlns:a16="http://schemas.microsoft.com/office/drawing/2014/main" val="1622445400"/>
                  </a:ext>
                </a:extLst>
              </a:tr>
              <a:tr h="271415">
                <a:tc>
                  <a:txBody>
                    <a:bodyPr/>
                    <a:lstStyle/>
                    <a:p>
                      <a:pPr algn="l" fontAlgn="b"/>
                      <a:r>
                        <a:rPr lang="en-US" sz="1400" u="none" strike="noStrike">
                          <a:effectLst/>
                          <a:latin typeface="Century Gothic" panose="020B0502020202020204" pitchFamily="34" charset="0"/>
                        </a:rPr>
                        <a:t>2025$</a:t>
                      </a:r>
                      <a:endParaRPr lang="en-US" sz="1400" b="0" i="1" u="none" strike="noStrike">
                        <a:solidFill>
                          <a:srgbClr val="000000"/>
                        </a:solidFill>
                        <a:effectLst/>
                        <a:latin typeface="Century Gothic" panose="020B0502020202020204" pitchFamily="34" charset="0"/>
                      </a:endParaRPr>
                    </a:p>
                  </a:txBody>
                  <a:tcPr marL="0" marR="0" marT="0" marB="0" anchor="ctr"/>
                </a:tc>
                <a:tc gridSpan="3">
                  <a:txBody>
                    <a:bodyPr/>
                    <a:lstStyle/>
                    <a:p>
                      <a:pPr algn="ctr" fontAlgn="b"/>
                      <a:r>
                        <a:rPr lang="en-US" sz="1400" u="none" strike="noStrike" dirty="0">
                          <a:effectLst/>
                          <a:latin typeface="Century Gothic" panose="020B0502020202020204" pitchFamily="34" charset="0"/>
                        </a:rPr>
                        <a:t>   $ 21.79 </a:t>
                      </a:r>
                      <a:endParaRPr lang="en-US" sz="1400" b="1" i="0" u="none" strike="noStrike" dirty="0">
                        <a:solidFill>
                          <a:srgbClr val="000000"/>
                        </a:solidFill>
                        <a:effectLst/>
                        <a:latin typeface="Century Gothic" panose="020B0502020202020204" pitchFamily="34" charset="0"/>
                      </a:endParaRPr>
                    </a:p>
                  </a:txBody>
                  <a:tcPr marL="0" marR="0" marT="0" marB="0" anchor="ctr"/>
                </a:tc>
                <a:tc hMerge="1">
                  <a:txBody>
                    <a:bodyPr/>
                    <a:lstStyle/>
                    <a:p>
                      <a:endParaRPr lang="en-US" sz="1400">
                        <a:latin typeface="Century Gothic" panose="020B0502020202020204" pitchFamily="34" charset="0"/>
                      </a:endParaRPr>
                    </a:p>
                  </a:txBody>
                  <a:tcPr/>
                </a:tc>
                <a:tc hMerge="1">
                  <a:txBody>
                    <a:bodyPr/>
                    <a:lstStyle/>
                    <a:p>
                      <a:endParaRPr lang="en-US" sz="1400">
                        <a:latin typeface="Century Gothic" panose="020B0502020202020204" pitchFamily="34" charset="0"/>
                      </a:endParaRPr>
                    </a:p>
                  </a:txBody>
                  <a:tcPr/>
                </a:tc>
                <a:extLst>
                  <a:ext uri="{0D108BD9-81ED-4DB2-BD59-A6C34878D82A}">
                    <a16:rowId xmlns:a16="http://schemas.microsoft.com/office/drawing/2014/main" val="410930612"/>
                  </a:ext>
                </a:extLst>
              </a:tr>
            </a:tbl>
          </a:graphicData>
        </a:graphic>
      </p:graphicFrame>
    </p:spTree>
    <p:extLst>
      <p:ext uri="{BB962C8B-B14F-4D97-AF65-F5344CB8AC3E}">
        <p14:creationId xmlns:p14="http://schemas.microsoft.com/office/powerpoint/2010/main" val="1728032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F975D-C7C7-42CF-B583-5C819D865EEB}"/>
              </a:ext>
            </a:extLst>
          </p:cNvPr>
          <p:cNvSpPr>
            <a:spLocks noGrp="1"/>
          </p:cNvSpPr>
          <p:nvPr>
            <p:ph type="title"/>
          </p:nvPr>
        </p:nvSpPr>
        <p:spPr>
          <a:xfrm>
            <a:off x="538089" y="149421"/>
            <a:ext cx="10515600" cy="997849"/>
          </a:xfrm>
        </p:spPr>
        <p:txBody>
          <a:bodyPr>
            <a:normAutofit/>
          </a:bodyPr>
          <a:lstStyle/>
          <a:p>
            <a:r>
              <a:rPr lang="en-US" sz="1600"/>
              <a:t>Proposed E&amp;AS Offset:</a:t>
            </a:r>
            <a:r>
              <a:rPr lang="en-US" sz="2400"/>
              <a:t/>
            </a:r>
            <a:br>
              <a:rPr lang="en-US" sz="2400"/>
            </a:br>
            <a:r>
              <a:rPr lang="en-US" sz="2400"/>
              <a:t>Energy/Reserve Revenue Scarcity Hours Adjustment</a:t>
            </a:r>
          </a:p>
        </p:txBody>
      </p:sp>
      <p:sp>
        <p:nvSpPr>
          <p:cNvPr id="3" name="Content Placeholder 2">
            <a:extLst>
              <a:ext uri="{FF2B5EF4-FFF2-40B4-BE49-F238E27FC236}">
                <a16:creationId xmlns:a16="http://schemas.microsoft.com/office/drawing/2014/main" id="{8AFC8DB6-D841-4D21-AD05-7326F7F30CA0}"/>
              </a:ext>
            </a:extLst>
          </p:cNvPr>
          <p:cNvSpPr>
            <a:spLocks noGrp="1"/>
          </p:cNvSpPr>
          <p:nvPr>
            <p:ph idx="1"/>
          </p:nvPr>
        </p:nvSpPr>
        <p:spPr>
          <a:xfrm>
            <a:off x="713547" y="1296568"/>
            <a:ext cx="10515600" cy="4281981"/>
          </a:xfrm>
        </p:spPr>
        <p:txBody>
          <a:bodyPr>
            <a:normAutofit fontScale="25000" lnSpcReduction="20000"/>
          </a:bodyPr>
          <a:lstStyle/>
          <a:p>
            <a:r>
              <a:rPr lang="en-US" sz="8000" dirty="0"/>
              <a:t>The expected impact of energy and reserve shortage hours in the future are incorporated in a standalone energy/reserve scarcity hour adjustment outside of the E&amp;AS dispatch model</a:t>
            </a:r>
          </a:p>
          <a:p>
            <a:r>
              <a:rPr lang="en-US" sz="8000" dirty="0"/>
              <a:t>Within the E&amp;AS dispatch model, Concentric removed the price impacts of administrative shortage prices set by the Reserve Constraint Penalty Factor (RCPF) from the energy and real-time reserve prices</a:t>
            </a:r>
          </a:p>
          <a:p>
            <a:pPr lvl="1"/>
            <a:r>
              <a:rPr lang="en-US" sz="7200" dirty="0"/>
              <a:t>Energy/reserve scarcity effects that reflected expected future conditions were added back outside of the E&amp;AS dispatch model</a:t>
            </a:r>
          </a:p>
          <a:p>
            <a:pPr lvl="1"/>
            <a:r>
              <a:rPr lang="en-US" sz="7200" dirty="0"/>
              <a:t>Separate energy/reserve scarcity hour revenue adjustments were used for CONE (at criterion) and ORTP (at excess supply conditions) units</a:t>
            </a:r>
          </a:p>
          <a:p>
            <a:r>
              <a:rPr lang="en-US" sz="8000" dirty="0"/>
              <a:t>Total RCPF dollars in the real-time LMP in the 2017-2019 period is $4,374.99 per MW</a:t>
            </a:r>
          </a:p>
          <a:p>
            <a:pPr lvl="1"/>
            <a:r>
              <a:rPr lang="en-US" sz="7200" dirty="0"/>
              <a:t>In an efficient market, the day-ahead and real-time prices converge in expectation</a:t>
            </a:r>
          </a:p>
          <a:p>
            <a:pPr lvl="1"/>
            <a:r>
              <a:rPr lang="en-US" sz="7200" dirty="0"/>
              <a:t>Convergence would include the expected amount of RCPF pricing that would impact the real-time LMPs</a:t>
            </a:r>
          </a:p>
          <a:p>
            <a:pPr lvl="1"/>
            <a:r>
              <a:rPr lang="en-US" sz="7200" dirty="0"/>
              <a:t>Using a “perfect-expectation” assumption, $4,374.99 per MW would also be removed from the day-ahead prices</a:t>
            </a:r>
          </a:p>
          <a:p>
            <a:pPr lvl="1"/>
            <a:r>
              <a:rPr lang="en-US" sz="7200" dirty="0"/>
              <a:t>Assuming the expectation of real-time scarcity is realized equally across all on-peak hours; the day-ahead scarcity adjustment downward is $4374.99/12,224 hours = $0.36/MWh</a:t>
            </a:r>
          </a:p>
          <a:p>
            <a:pPr marL="457200" lvl="1" indent="0">
              <a:buNone/>
            </a:pPr>
            <a:endParaRPr lang="en-US" sz="1600" strike="sngStrike" dirty="0">
              <a:solidFill>
                <a:srgbClr val="FF0000"/>
              </a:solidFill>
            </a:endParaRPr>
          </a:p>
        </p:txBody>
      </p:sp>
    </p:spTree>
    <p:extLst>
      <p:ext uri="{BB962C8B-B14F-4D97-AF65-F5344CB8AC3E}">
        <p14:creationId xmlns:p14="http://schemas.microsoft.com/office/powerpoint/2010/main" val="2017837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51AD1-9C62-4396-B100-0B371A9D6811}"/>
              </a:ext>
            </a:extLst>
          </p:cNvPr>
          <p:cNvSpPr>
            <a:spLocks noGrp="1"/>
          </p:cNvSpPr>
          <p:nvPr>
            <p:ph type="title"/>
          </p:nvPr>
        </p:nvSpPr>
        <p:spPr>
          <a:xfrm>
            <a:off x="422138" y="207411"/>
            <a:ext cx="10515600" cy="997849"/>
          </a:xfrm>
        </p:spPr>
        <p:txBody>
          <a:bodyPr>
            <a:normAutofit/>
          </a:bodyPr>
          <a:lstStyle/>
          <a:p>
            <a:r>
              <a:rPr lang="en-US" sz="1600"/>
              <a:t>Proposed E&amp;AS Offset:</a:t>
            </a:r>
            <a:r>
              <a:rPr lang="en-US" sz="2400"/>
              <a:t/>
            </a:r>
            <a:br>
              <a:rPr lang="en-US" sz="2400"/>
            </a:br>
            <a:r>
              <a:rPr lang="en-US" sz="2400"/>
              <a:t>Energy/Reserve Revenue Scarcity Hours Adjustment (cont.)</a:t>
            </a:r>
          </a:p>
        </p:txBody>
      </p:sp>
      <p:graphicFrame>
        <p:nvGraphicFramePr>
          <p:cNvPr id="4" name="Content Placeholder 3">
            <a:extLst>
              <a:ext uri="{FF2B5EF4-FFF2-40B4-BE49-F238E27FC236}">
                <a16:creationId xmlns:a16="http://schemas.microsoft.com/office/drawing/2014/main" id="{E4D77A59-F3E2-41FB-9C18-488872BA9830}"/>
              </a:ext>
            </a:extLst>
          </p:cNvPr>
          <p:cNvGraphicFramePr>
            <a:graphicFrameLocks noGrp="1"/>
          </p:cNvGraphicFramePr>
          <p:nvPr>
            <p:ph idx="1"/>
            <p:extLst>
              <p:ext uri="{D42A27DB-BD31-4B8C-83A1-F6EECF244321}">
                <p14:modId xmlns:p14="http://schemas.microsoft.com/office/powerpoint/2010/main" val="1803254024"/>
              </p:ext>
            </p:extLst>
          </p:nvPr>
        </p:nvGraphicFramePr>
        <p:xfrm>
          <a:off x="1607225" y="2094478"/>
          <a:ext cx="8145425" cy="2881155"/>
        </p:xfrm>
        <a:graphic>
          <a:graphicData uri="http://schemas.openxmlformats.org/drawingml/2006/table">
            <a:tbl>
              <a:tblPr bandRow="1">
                <a:tableStyleId>{5DA37D80-6434-44D0-A028-1B22A696006F}</a:tableStyleId>
              </a:tblPr>
              <a:tblGrid>
                <a:gridCol w="475439">
                  <a:extLst>
                    <a:ext uri="{9D8B030D-6E8A-4147-A177-3AD203B41FA5}">
                      <a16:colId xmlns:a16="http://schemas.microsoft.com/office/drawing/2014/main" val="2800382462"/>
                    </a:ext>
                  </a:extLst>
                </a:gridCol>
                <a:gridCol w="798039">
                  <a:extLst>
                    <a:ext uri="{9D8B030D-6E8A-4147-A177-3AD203B41FA5}">
                      <a16:colId xmlns:a16="http://schemas.microsoft.com/office/drawing/2014/main" val="1478200610"/>
                    </a:ext>
                  </a:extLst>
                </a:gridCol>
                <a:gridCol w="798039">
                  <a:extLst>
                    <a:ext uri="{9D8B030D-6E8A-4147-A177-3AD203B41FA5}">
                      <a16:colId xmlns:a16="http://schemas.microsoft.com/office/drawing/2014/main" val="1707606881"/>
                    </a:ext>
                  </a:extLst>
                </a:gridCol>
                <a:gridCol w="798039">
                  <a:extLst>
                    <a:ext uri="{9D8B030D-6E8A-4147-A177-3AD203B41FA5}">
                      <a16:colId xmlns:a16="http://schemas.microsoft.com/office/drawing/2014/main" val="2371592750"/>
                    </a:ext>
                  </a:extLst>
                </a:gridCol>
                <a:gridCol w="220792">
                  <a:extLst>
                    <a:ext uri="{9D8B030D-6E8A-4147-A177-3AD203B41FA5}">
                      <a16:colId xmlns:a16="http://schemas.microsoft.com/office/drawing/2014/main" val="1228166563"/>
                    </a:ext>
                  </a:extLst>
                </a:gridCol>
                <a:gridCol w="832382">
                  <a:extLst>
                    <a:ext uri="{9D8B030D-6E8A-4147-A177-3AD203B41FA5}">
                      <a16:colId xmlns:a16="http://schemas.microsoft.com/office/drawing/2014/main" val="296893187"/>
                    </a:ext>
                  </a:extLst>
                </a:gridCol>
                <a:gridCol w="832382">
                  <a:extLst>
                    <a:ext uri="{9D8B030D-6E8A-4147-A177-3AD203B41FA5}">
                      <a16:colId xmlns:a16="http://schemas.microsoft.com/office/drawing/2014/main" val="2366546975"/>
                    </a:ext>
                  </a:extLst>
                </a:gridCol>
                <a:gridCol w="832382">
                  <a:extLst>
                    <a:ext uri="{9D8B030D-6E8A-4147-A177-3AD203B41FA5}">
                      <a16:colId xmlns:a16="http://schemas.microsoft.com/office/drawing/2014/main" val="2910684819"/>
                    </a:ext>
                  </a:extLst>
                </a:gridCol>
                <a:gridCol w="246053">
                  <a:extLst>
                    <a:ext uri="{9D8B030D-6E8A-4147-A177-3AD203B41FA5}">
                      <a16:colId xmlns:a16="http://schemas.microsoft.com/office/drawing/2014/main" val="3080231234"/>
                    </a:ext>
                  </a:extLst>
                </a:gridCol>
                <a:gridCol w="770626">
                  <a:extLst>
                    <a:ext uri="{9D8B030D-6E8A-4147-A177-3AD203B41FA5}">
                      <a16:colId xmlns:a16="http://schemas.microsoft.com/office/drawing/2014/main" val="3684952346"/>
                    </a:ext>
                  </a:extLst>
                </a:gridCol>
                <a:gridCol w="770626">
                  <a:extLst>
                    <a:ext uri="{9D8B030D-6E8A-4147-A177-3AD203B41FA5}">
                      <a16:colId xmlns:a16="http://schemas.microsoft.com/office/drawing/2014/main" val="2798059334"/>
                    </a:ext>
                  </a:extLst>
                </a:gridCol>
                <a:gridCol w="770626">
                  <a:extLst>
                    <a:ext uri="{9D8B030D-6E8A-4147-A177-3AD203B41FA5}">
                      <a16:colId xmlns:a16="http://schemas.microsoft.com/office/drawing/2014/main" val="3256845849"/>
                    </a:ext>
                  </a:extLst>
                </a:gridCol>
              </a:tblGrid>
              <a:tr h="332808">
                <a:tc gridSpan="4">
                  <a:txBody>
                    <a:bodyPr/>
                    <a:lstStyle/>
                    <a:p>
                      <a:pPr algn="ctr" fontAlgn="b"/>
                      <a:r>
                        <a:rPr lang="en-US" sz="1200" u="none" strike="noStrike">
                          <a:effectLst/>
                          <a:latin typeface="Century Gothic" panose="020B0502020202020204" pitchFamily="34" charset="0"/>
                        </a:rPr>
                        <a:t>Day-ahead LMP</a:t>
                      </a:r>
                      <a:endParaRPr lang="en-US" sz="1200" b="0" i="0" u="none" strike="noStrike">
                        <a:solidFill>
                          <a:srgbClr val="000000"/>
                        </a:solidFill>
                        <a:effectLst/>
                        <a:latin typeface="Century Gothic" panose="020B0502020202020204" pitchFamily="34" charset="0"/>
                      </a:endParaRPr>
                    </a:p>
                  </a:txBody>
                  <a:tcPr marL="5443" marR="5443" marT="5443" marB="0" anchor="ctr"/>
                </a:tc>
                <a:tc hMerge="1">
                  <a:txBody>
                    <a:bodyPr/>
                    <a:lstStyle/>
                    <a:p>
                      <a:endParaRPr lang="en-US"/>
                    </a:p>
                  </a:txBody>
                  <a:tcPr/>
                </a:tc>
                <a:tc hMerge="1">
                  <a:txBody>
                    <a:bodyPr/>
                    <a:lstStyle/>
                    <a:p>
                      <a:pPr algn="ctr" fontAlgn="b"/>
                      <a:endParaRPr lang="en-US" sz="1400" b="0" i="0" u="none" strike="noStrike">
                        <a:solidFill>
                          <a:srgbClr val="000000"/>
                        </a:solidFill>
                        <a:effectLst/>
                        <a:latin typeface="Calibri" panose="020F0502020204030204" pitchFamily="34" charset="0"/>
                      </a:endParaRPr>
                    </a:p>
                  </a:txBody>
                  <a:tcPr marL="5443" marR="5443" marT="5443" marB="0" anchor="b"/>
                </a:tc>
                <a:tc hMerge="1">
                  <a:txBody>
                    <a:bodyPr/>
                    <a:lstStyle/>
                    <a:p>
                      <a:pPr algn="ctr" fontAlgn="b"/>
                      <a:endParaRPr lang="en-US" sz="14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5443" marR="5443" marT="5443" marB="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a:effectLst/>
                          <a:latin typeface="Century Gothic" panose="020B0502020202020204" pitchFamily="34" charset="0"/>
                        </a:rPr>
                        <a:t>DA RCPF Adjustment</a:t>
                      </a:r>
                      <a:endParaRPr lang="en-US" sz="1200">
                        <a:latin typeface="Century Gothic" panose="020B0502020202020204" pitchFamily="34" charset="0"/>
                      </a:endParaRPr>
                    </a:p>
                  </a:txBody>
                  <a:tcPr anchor="ct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5443" marR="5443" marT="5443" marB="0" anchor="b"/>
                </a:tc>
                <a:tc hMerge="1">
                  <a:txBody>
                    <a:bodyPr/>
                    <a:lstStyle/>
                    <a:p>
                      <a:endParaRPr lang="en-US"/>
                    </a:p>
                  </a:txBody>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5443" marR="5443" marT="5443" marB="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a:effectLst/>
                          <a:latin typeface="Century Gothic" panose="020B0502020202020204" pitchFamily="34" charset="0"/>
                        </a:rPr>
                        <a:t>RCPF adjusted DA LMP</a:t>
                      </a:r>
                      <a:endParaRPr lang="en-US" sz="1200">
                        <a:latin typeface="Century Gothic" panose="020B0502020202020204" pitchFamily="34" charset="0"/>
                      </a:endParaRPr>
                    </a:p>
                  </a:txBody>
                  <a:tcPr anchor="ctr"/>
                </a:tc>
                <a:tc hMerge="1">
                  <a:txBody>
                    <a:bodyPr/>
                    <a:lstStyle/>
                    <a:p>
                      <a:endParaRPr lang="en-US"/>
                    </a:p>
                  </a:txBody>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2021867794"/>
                  </a:ext>
                </a:extLst>
              </a:tr>
              <a:tr h="185420">
                <a:tc>
                  <a:txBody>
                    <a:bodyPr/>
                    <a:lstStyle/>
                    <a:p>
                      <a:pPr algn="ctr" fontAlgn="b"/>
                      <a:r>
                        <a:rPr lang="en-US" sz="1400" b="1" u="none" strike="noStrike">
                          <a:effectLst/>
                          <a:latin typeface="Century Gothic" panose="020B0502020202020204" pitchFamily="34" charset="0"/>
                        </a:rPr>
                        <a:t>Year</a:t>
                      </a:r>
                      <a:endParaRPr lang="en-US" sz="1400" b="1"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Super Peak</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Peak</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Off-Peak</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l" fontAlgn="b"/>
                      <a:endParaRPr lang="en-US" sz="11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Super </a:t>
                      </a:r>
                    </a:p>
                    <a:p>
                      <a:pPr algn="ctr" fontAlgn="b"/>
                      <a:r>
                        <a:rPr lang="en-US" sz="1200" u="none" strike="noStrike">
                          <a:effectLst/>
                          <a:latin typeface="Century Gothic" panose="020B0502020202020204" pitchFamily="34" charset="0"/>
                        </a:rPr>
                        <a:t>Peak</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Peak</a:t>
                      </a:r>
                    </a:p>
                  </a:txBody>
                  <a:tcPr marL="5443" marR="5443" marT="5443" marB="0" anchor="ctr"/>
                </a:tc>
                <a:tc>
                  <a:txBody>
                    <a:bodyPr/>
                    <a:lstStyle/>
                    <a:p>
                      <a:pPr algn="ctr" fontAlgn="b"/>
                      <a:r>
                        <a:rPr lang="en-US" sz="1200" u="none" strike="noStrike">
                          <a:effectLst/>
                          <a:latin typeface="Century Gothic" panose="020B0502020202020204" pitchFamily="34" charset="0"/>
                        </a:rPr>
                        <a:t>Off-Peak</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Super Peak</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Peak</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Off-Peak</a:t>
                      </a:r>
                      <a:endParaRPr lang="en-US" sz="1200" b="0" i="0" u="none" strike="noStrike">
                        <a:solidFill>
                          <a:srgbClr val="000000"/>
                        </a:solidFill>
                        <a:effectLst/>
                        <a:latin typeface="Century Gothic" panose="020B0502020202020204" pitchFamily="34" charset="0"/>
                      </a:endParaRPr>
                    </a:p>
                  </a:txBody>
                  <a:tcPr marL="5443" marR="5443" marT="5443" marB="0" anchor="ctr"/>
                </a:tc>
                <a:extLst>
                  <a:ext uri="{0D108BD9-81ED-4DB2-BD59-A6C34878D82A}">
                    <a16:rowId xmlns:a16="http://schemas.microsoft.com/office/drawing/2014/main" val="3434369747"/>
                  </a:ext>
                </a:extLst>
              </a:tr>
              <a:tr h="185420">
                <a:tc>
                  <a:txBody>
                    <a:bodyPr/>
                    <a:lstStyle/>
                    <a:p>
                      <a:pPr algn="ctr" fontAlgn="b"/>
                      <a:r>
                        <a:rPr lang="en-US" sz="1400" b="1" u="none" strike="noStrike">
                          <a:effectLst/>
                          <a:latin typeface="Century Gothic" panose="020B0502020202020204" pitchFamily="34" charset="0"/>
                        </a:rPr>
                        <a:t>2017</a:t>
                      </a:r>
                      <a:endParaRPr lang="en-US" sz="1400" b="1"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$43.88 </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$36.36 </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$29.36 </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l" fontAlgn="b"/>
                      <a:endParaRPr lang="en-US" sz="11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($0.36) </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($0.36)</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$0.00 </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$43.52 </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$36.00 </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$29.36 </a:t>
                      </a:r>
                      <a:endParaRPr lang="en-US" sz="1200" b="0" i="0" u="none" strike="noStrike">
                        <a:solidFill>
                          <a:srgbClr val="000000"/>
                        </a:solidFill>
                        <a:effectLst/>
                        <a:latin typeface="Century Gothic" panose="020B0502020202020204" pitchFamily="34" charset="0"/>
                      </a:endParaRPr>
                    </a:p>
                  </a:txBody>
                  <a:tcPr marL="5443" marR="5443" marT="5443" marB="0" anchor="b"/>
                </a:tc>
                <a:extLst>
                  <a:ext uri="{0D108BD9-81ED-4DB2-BD59-A6C34878D82A}">
                    <a16:rowId xmlns:a16="http://schemas.microsoft.com/office/drawing/2014/main" val="2168958977"/>
                  </a:ext>
                </a:extLst>
              </a:tr>
              <a:tr h="185420">
                <a:tc>
                  <a:txBody>
                    <a:bodyPr/>
                    <a:lstStyle/>
                    <a:p>
                      <a:pPr algn="ctr" fontAlgn="b"/>
                      <a:r>
                        <a:rPr lang="en-US" sz="1400" b="1" u="none" strike="noStrike">
                          <a:effectLst/>
                          <a:latin typeface="Century Gothic" panose="020B0502020202020204" pitchFamily="34" charset="0"/>
                        </a:rPr>
                        <a:t>2018</a:t>
                      </a:r>
                      <a:endParaRPr lang="en-US" sz="1400" b="1"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dirty="0">
                          <a:effectLst/>
                          <a:latin typeface="Century Gothic" panose="020B0502020202020204" pitchFamily="34" charset="0"/>
                        </a:rPr>
                        <a:t>$56.23 </a:t>
                      </a:r>
                      <a:endParaRPr lang="en-US" sz="1200" b="0" i="0" u="none" strike="noStrike" dirty="0">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$47.95 </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$38.61 </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l" fontAlgn="b"/>
                      <a:endParaRPr lang="en-US" sz="11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($0.36) </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($0.36) </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$0.00 </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$55.88 </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$47.59 </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$38.61 </a:t>
                      </a:r>
                      <a:endParaRPr lang="en-US" sz="1200" b="0" i="0" u="none" strike="noStrike">
                        <a:solidFill>
                          <a:srgbClr val="000000"/>
                        </a:solidFill>
                        <a:effectLst/>
                        <a:latin typeface="Century Gothic" panose="020B0502020202020204" pitchFamily="34" charset="0"/>
                      </a:endParaRPr>
                    </a:p>
                  </a:txBody>
                  <a:tcPr marL="5443" marR="5443" marT="5443" marB="0" anchor="b"/>
                </a:tc>
                <a:extLst>
                  <a:ext uri="{0D108BD9-81ED-4DB2-BD59-A6C34878D82A}">
                    <a16:rowId xmlns:a16="http://schemas.microsoft.com/office/drawing/2014/main" val="2305226717"/>
                  </a:ext>
                </a:extLst>
              </a:tr>
              <a:tr h="185420">
                <a:tc>
                  <a:txBody>
                    <a:bodyPr/>
                    <a:lstStyle/>
                    <a:p>
                      <a:pPr algn="ctr" fontAlgn="b"/>
                      <a:r>
                        <a:rPr lang="en-US" sz="1400" b="1" u="none" strike="noStrike">
                          <a:effectLst/>
                          <a:latin typeface="Century Gothic" panose="020B0502020202020204" pitchFamily="34" charset="0"/>
                        </a:rPr>
                        <a:t>2019</a:t>
                      </a:r>
                      <a:endParaRPr lang="en-US" sz="1400" b="1"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$38.08 </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$33.54 </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$27.53 </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l" fontAlgn="b"/>
                      <a:endParaRPr lang="en-US" sz="11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($0.36) </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($0.36) </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$0.00 </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$37.72 </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$33.18 </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$27.53 </a:t>
                      </a:r>
                      <a:endParaRPr lang="en-US" sz="1200" b="0" i="0" u="none" strike="noStrike">
                        <a:solidFill>
                          <a:srgbClr val="000000"/>
                        </a:solidFill>
                        <a:effectLst/>
                        <a:latin typeface="Century Gothic" panose="020B0502020202020204" pitchFamily="34" charset="0"/>
                      </a:endParaRPr>
                    </a:p>
                  </a:txBody>
                  <a:tcPr marL="5443" marR="5443" marT="5443" marB="0" anchor="b"/>
                </a:tc>
                <a:extLst>
                  <a:ext uri="{0D108BD9-81ED-4DB2-BD59-A6C34878D82A}">
                    <a16:rowId xmlns:a16="http://schemas.microsoft.com/office/drawing/2014/main" val="1087397144"/>
                  </a:ext>
                </a:extLst>
              </a:tr>
              <a:tr h="185420">
                <a:tc>
                  <a:txBody>
                    <a:bodyPr/>
                    <a:lstStyle/>
                    <a:p>
                      <a:pPr algn="ctr" fontAlgn="b"/>
                      <a:endParaRPr lang="en-US" sz="14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endParaRPr lang="en-US" sz="1200" b="0" i="0" u="none" strike="noStrike" dirty="0">
                        <a:solidFill>
                          <a:srgbClr val="000000"/>
                        </a:solidFill>
                        <a:effectLst/>
                        <a:latin typeface="Century Gothic" panose="020B0502020202020204" pitchFamily="34" charset="0"/>
                      </a:endParaRPr>
                    </a:p>
                  </a:txBody>
                  <a:tcPr marL="5443" marR="5443" marT="5443" marB="0" anchor="ctr"/>
                </a:tc>
                <a:tc>
                  <a:txBody>
                    <a:bodyPr/>
                    <a:lstStyle/>
                    <a:p>
                      <a:pPr algn="l" fontAlgn="b"/>
                      <a:endParaRPr lang="en-US" sz="1100" b="0" i="0" u="none" strike="noStrike">
                        <a:solidFill>
                          <a:srgbClr val="000000"/>
                        </a:solidFill>
                        <a:effectLst/>
                        <a:latin typeface="Century Gothic" panose="020B0502020202020204" pitchFamily="34" charset="0"/>
                      </a:endParaRPr>
                    </a:p>
                  </a:txBody>
                  <a:tcPr marL="5443" marR="5443" marT="5443" marB="0" anchor="b"/>
                </a:tc>
                <a:tc>
                  <a:txBody>
                    <a:bodyPr/>
                    <a:lstStyle/>
                    <a:p>
                      <a:pPr algn="l" fontAlgn="b"/>
                      <a:endParaRPr lang="en-US" sz="1100" b="0" i="0" u="none" strike="noStrike">
                        <a:solidFill>
                          <a:srgbClr val="000000"/>
                        </a:solidFill>
                        <a:effectLst/>
                        <a:latin typeface="Century Gothic" panose="020B0502020202020204" pitchFamily="34" charset="0"/>
                      </a:endParaRPr>
                    </a:p>
                  </a:txBody>
                  <a:tcPr marL="5443" marR="5443" marT="5443" marB="0" anchor="b"/>
                </a:tc>
                <a:tc>
                  <a:txBody>
                    <a:bodyPr/>
                    <a:lstStyle/>
                    <a:p>
                      <a:pPr algn="l" fontAlgn="b"/>
                      <a:endParaRPr lang="en-US" sz="1100" b="0" i="0" u="none" strike="noStrike">
                        <a:solidFill>
                          <a:srgbClr val="000000"/>
                        </a:solidFill>
                        <a:effectLst/>
                        <a:latin typeface="Century Gothic" panose="020B0502020202020204" pitchFamily="34" charset="0"/>
                      </a:endParaRPr>
                    </a:p>
                  </a:txBody>
                  <a:tcPr marL="5443" marR="5443" marT="5443" marB="0" anchor="b"/>
                </a:tc>
                <a:tc>
                  <a:txBody>
                    <a:bodyPr/>
                    <a:lstStyle/>
                    <a:p>
                      <a:pPr algn="l" fontAlgn="b"/>
                      <a:endParaRPr lang="en-US" sz="1100" b="0" i="0" u="none" strike="noStrike">
                        <a:solidFill>
                          <a:srgbClr val="000000"/>
                        </a:solidFill>
                        <a:effectLst/>
                        <a:latin typeface="Century Gothic" panose="020B0502020202020204" pitchFamily="34" charset="0"/>
                      </a:endParaRPr>
                    </a:p>
                  </a:txBody>
                  <a:tcPr marL="5443" marR="5443" marT="5443" marB="0" anchor="b"/>
                </a:tc>
                <a:tc>
                  <a:txBody>
                    <a:bodyPr/>
                    <a:lstStyle/>
                    <a:p>
                      <a:pPr algn="l" fontAlgn="b"/>
                      <a:endParaRPr lang="en-US" sz="1100" b="0" i="0" u="none" strike="noStrike">
                        <a:solidFill>
                          <a:srgbClr val="000000"/>
                        </a:solidFill>
                        <a:effectLst/>
                        <a:latin typeface="Century Gothic" panose="020B0502020202020204" pitchFamily="34" charset="0"/>
                      </a:endParaRPr>
                    </a:p>
                  </a:txBody>
                  <a:tcPr marL="5443" marR="5443" marT="5443" marB="0" anchor="b"/>
                </a:tc>
                <a:tc>
                  <a:txBody>
                    <a:bodyPr/>
                    <a:lstStyle/>
                    <a:p>
                      <a:pPr algn="l" fontAlgn="b"/>
                      <a:endParaRPr lang="en-US" sz="1100" b="0" i="0" u="none" strike="noStrike">
                        <a:solidFill>
                          <a:srgbClr val="000000"/>
                        </a:solidFill>
                        <a:effectLst/>
                        <a:latin typeface="Century Gothic" panose="020B0502020202020204" pitchFamily="34" charset="0"/>
                      </a:endParaRPr>
                    </a:p>
                  </a:txBody>
                  <a:tcPr marL="5443" marR="5443" marT="5443" marB="0" anchor="b"/>
                </a:tc>
                <a:tc>
                  <a:txBody>
                    <a:bodyPr/>
                    <a:lstStyle/>
                    <a:p>
                      <a:pPr algn="l" fontAlgn="b"/>
                      <a:endParaRPr lang="en-US" sz="1100" b="0" i="0" u="none" strike="noStrike">
                        <a:solidFill>
                          <a:srgbClr val="000000"/>
                        </a:solidFill>
                        <a:effectLst/>
                        <a:latin typeface="Century Gothic" panose="020B0502020202020204" pitchFamily="34" charset="0"/>
                      </a:endParaRPr>
                    </a:p>
                  </a:txBody>
                  <a:tcPr marL="5443" marR="5443" marT="5443" marB="0" anchor="b"/>
                </a:tc>
                <a:tc>
                  <a:txBody>
                    <a:bodyPr/>
                    <a:lstStyle/>
                    <a:p>
                      <a:pPr algn="l" fontAlgn="b"/>
                      <a:endParaRPr lang="en-US" sz="1100" b="0" i="0" u="none" strike="noStrike">
                        <a:solidFill>
                          <a:srgbClr val="000000"/>
                        </a:solidFill>
                        <a:effectLst/>
                        <a:latin typeface="Century Gothic" panose="020B0502020202020204" pitchFamily="34" charset="0"/>
                      </a:endParaRPr>
                    </a:p>
                  </a:txBody>
                  <a:tcPr marL="5443" marR="5443" marT="5443" marB="0" anchor="b"/>
                </a:tc>
                <a:extLst>
                  <a:ext uri="{0D108BD9-81ED-4DB2-BD59-A6C34878D82A}">
                    <a16:rowId xmlns:a16="http://schemas.microsoft.com/office/drawing/2014/main" val="1239864594"/>
                  </a:ext>
                </a:extLst>
              </a:tr>
              <a:tr h="0">
                <a:tc gridSpan="4">
                  <a:txBody>
                    <a:bodyPr/>
                    <a:lstStyle/>
                    <a:p>
                      <a:pPr algn="ctr" fontAlgn="b"/>
                      <a:r>
                        <a:rPr lang="en-US" sz="1200" u="none" strike="noStrike">
                          <a:effectLst/>
                          <a:latin typeface="Century Gothic" panose="020B0502020202020204" pitchFamily="34" charset="0"/>
                        </a:rPr>
                        <a:t>Real-time LMP</a:t>
                      </a:r>
                      <a:endParaRPr lang="en-US" sz="1200" b="0" i="0" u="none" strike="noStrike">
                        <a:solidFill>
                          <a:srgbClr val="000000"/>
                        </a:solidFill>
                        <a:effectLst/>
                        <a:latin typeface="Century Gothic" panose="020B0502020202020204" pitchFamily="34" charset="0"/>
                      </a:endParaRPr>
                    </a:p>
                  </a:txBody>
                  <a:tcPr marL="5443" marR="5443" marT="5443" marB="0" anchor="ctr"/>
                </a:tc>
                <a:tc hMerge="1">
                  <a:txBody>
                    <a:bodyPr/>
                    <a:lstStyle/>
                    <a:p>
                      <a:endParaRPr lang="en-US"/>
                    </a:p>
                  </a:txBody>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5443" marR="5443" marT="5443" marB="0" anchor="b"/>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entury Gothic" panose="020B0502020202020204" pitchFamily="34" charset="0"/>
                      </a:endParaRPr>
                    </a:p>
                  </a:txBody>
                  <a:tcPr marL="5443" marR="5443" marT="5443" marB="0" anchor="b"/>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a:effectLst/>
                          <a:latin typeface="Century Gothic" panose="020B0502020202020204" pitchFamily="34" charset="0"/>
                        </a:rPr>
                        <a:t>RT RCPF Adjustment</a:t>
                      </a:r>
                      <a:endParaRPr lang="en-US" sz="1200">
                        <a:latin typeface="Century Gothic" panose="020B0502020202020204" pitchFamily="34" charset="0"/>
                      </a:endParaRPr>
                    </a:p>
                  </a:txBody>
                  <a:tcPr anchor="ct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5443" marR="5443" marT="5443" marB="0" anchor="b"/>
                </a:tc>
                <a:tc hMerge="1">
                  <a:txBody>
                    <a:bodyPr/>
                    <a:lstStyle/>
                    <a:p>
                      <a:endParaRPr lang="en-US"/>
                    </a:p>
                  </a:txBody>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5443" marR="5443" marT="5443" marB="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a:effectLst/>
                          <a:latin typeface="Century Gothic" panose="020B0502020202020204" pitchFamily="34" charset="0"/>
                        </a:rPr>
                        <a:t>RCPF adjusted RT LMP</a:t>
                      </a:r>
                      <a:endParaRPr lang="en-US" sz="1200">
                        <a:latin typeface="Century Gothic" panose="020B0502020202020204" pitchFamily="34" charset="0"/>
                      </a:endParaRPr>
                    </a:p>
                  </a:txBody>
                  <a:tcPr anchor="ctr"/>
                </a:tc>
                <a:tc hMerge="1">
                  <a:txBody>
                    <a:bodyPr/>
                    <a:lstStyle/>
                    <a:p>
                      <a:endParaRPr lang="en-US"/>
                    </a:p>
                  </a:txBody>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526769938"/>
                  </a:ext>
                </a:extLst>
              </a:tr>
              <a:tr h="185420">
                <a:tc>
                  <a:txBody>
                    <a:bodyPr/>
                    <a:lstStyle/>
                    <a:p>
                      <a:pPr algn="ctr" fontAlgn="b"/>
                      <a:r>
                        <a:rPr lang="en-US" sz="1400" b="1" u="none" strike="noStrike">
                          <a:effectLst/>
                          <a:latin typeface="Century Gothic" panose="020B0502020202020204" pitchFamily="34" charset="0"/>
                        </a:rPr>
                        <a:t>Year</a:t>
                      </a:r>
                      <a:endParaRPr lang="en-US" sz="1400" b="1"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b="0" i="0" u="none" strike="noStrike">
                          <a:solidFill>
                            <a:srgbClr val="000000"/>
                          </a:solidFill>
                          <a:effectLst/>
                          <a:latin typeface="Century Gothic" panose="020B0502020202020204" pitchFamily="34" charset="0"/>
                        </a:rPr>
                        <a:t>Super Peak</a:t>
                      </a:r>
                    </a:p>
                  </a:txBody>
                  <a:tcPr marL="5443" marR="5443" marT="5443" marB="0" anchor="ctr"/>
                </a:tc>
                <a:tc>
                  <a:txBody>
                    <a:bodyPr/>
                    <a:lstStyle/>
                    <a:p>
                      <a:pPr algn="ctr" fontAlgn="b"/>
                      <a:r>
                        <a:rPr lang="en-US" sz="1200" u="none" strike="noStrike">
                          <a:effectLst/>
                          <a:latin typeface="Century Gothic" panose="020B0502020202020204" pitchFamily="34" charset="0"/>
                        </a:rPr>
                        <a:t>On</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Off</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l" fontAlgn="b"/>
                      <a:endParaRPr lang="en-US" sz="11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Super </a:t>
                      </a:r>
                    </a:p>
                    <a:p>
                      <a:pPr algn="ctr" fontAlgn="b"/>
                      <a:r>
                        <a:rPr lang="en-US" sz="1200" u="none" strike="noStrike">
                          <a:effectLst/>
                          <a:latin typeface="Century Gothic" panose="020B0502020202020204" pitchFamily="34" charset="0"/>
                        </a:rPr>
                        <a:t>Peak</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Peak</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b="0" u="none" strike="noStrike">
                          <a:solidFill>
                            <a:srgbClr val="000000"/>
                          </a:solidFill>
                          <a:effectLst/>
                          <a:latin typeface="Century Gothic" panose="020B0502020202020204" pitchFamily="34" charset="0"/>
                        </a:rPr>
                        <a:t>Off-Peak</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Super Peak</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Peak</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Off-Peak</a:t>
                      </a:r>
                      <a:endParaRPr lang="en-US" sz="1200" b="0" i="0" u="none" strike="noStrike">
                        <a:solidFill>
                          <a:srgbClr val="000000"/>
                        </a:solidFill>
                        <a:effectLst/>
                        <a:latin typeface="Century Gothic" panose="020B0502020202020204" pitchFamily="34" charset="0"/>
                      </a:endParaRPr>
                    </a:p>
                  </a:txBody>
                  <a:tcPr marL="5443" marR="5443" marT="5443" marB="0" anchor="ctr"/>
                </a:tc>
                <a:extLst>
                  <a:ext uri="{0D108BD9-81ED-4DB2-BD59-A6C34878D82A}">
                    <a16:rowId xmlns:a16="http://schemas.microsoft.com/office/drawing/2014/main" val="1499413539"/>
                  </a:ext>
                </a:extLst>
              </a:tr>
              <a:tr h="185420">
                <a:tc>
                  <a:txBody>
                    <a:bodyPr/>
                    <a:lstStyle/>
                    <a:p>
                      <a:pPr algn="ctr" fontAlgn="b"/>
                      <a:r>
                        <a:rPr lang="en-US" sz="1400" b="1" u="none" strike="noStrike">
                          <a:effectLst/>
                          <a:latin typeface="Century Gothic" panose="020B0502020202020204" pitchFamily="34" charset="0"/>
                        </a:rPr>
                        <a:t>2017</a:t>
                      </a:r>
                      <a:endParaRPr lang="en-US" sz="1400" b="1"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$44.85 </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$36.40 </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$30.28 </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l" fontAlgn="b"/>
                      <a:endParaRPr lang="en-US" sz="11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($0.76)</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kumimoji="0" 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$0.00</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kumimoji="0" 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$0.00</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$44.08 </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$36.40 </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$30.28 </a:t>
                      </a:r>
                      <a:endParaRPr lang="en-US" sz="1200" b="0" i="0" u="none" strike="noStrike">
                        <a:solidFill>
                          <a:srgbClr val="000000"/>
                        </a:solidFill>
                        <a:effectLst/>
                        <a:latin typeface="Century Gothic" panose="020B0502020202020204" pitchFamily="34" charset="0"/>
                      </a:endParaRPr>
                    </a:p>
                  </a:txBody>
                  <a:tcPr marL="5443" marR="5443" marT="5443" marB="0" anchor="b"/>
                </a:tc>
                <a:extLst>
                  <a:ext uri="{0D108BD9-81ED-4DB2-BD59-A6C34878D82A}">
                    <a16:rowId xmlns:a16="http://schemas.microsoft.com/office/drawing/2014/main" val="2018086292"/>
                  </a:ext>
                </a:extLst>
              </a:tr>
              <a:tr h="185420">
                <a:tc>
                  <a:txBody>
                    <a:bodyPr/>
                    <a:lstStyle/>
                    <a:p>
                      <a:pPr algn="ctr" fontAlgn="b"/>
                      <a:r>
                        <a:rPr lang="en-US" sz="1400" b="1" u="none" strike="noStrike">
                          <a:effectLst/>
                          <a:latin typeface="Century Gothic" panose="020B0502020202020204" pitchFamily="34" charset="0"/>
                        </a:rPr>
                        <a:t>2018</a:t>
                      </a:r>
                      <a:endParaRPr lang="en-US" sz="1400" b="1"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$58.08 </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$46.28 </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$38.59 </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l" fontAlgn="b"/>
                      <a:endParaRPr lang="en-US" sz="11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($4.94)</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kumimoji="0" 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$0.00</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kumimoji="0" 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$0.00</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$53.13 </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$46.28 </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$38.59 </a:t>
                      </a:r>
                      <a:endParaRPr lang="en-US" sz="1200" b="0" i="0" u="none" strike="noStrike">
                        <a:solidFill>
                          <a:srgbClr val="000000"/>
                        </a:solidFill>
                        <a:effectLst/>
                        <a:latin typeface="Century Gothic" panose="020B0502020202020204" pitchFamily="34" charset="0"/>
                      </a:endParaRPr>
                    </a:p>
                  </a:txBody>
                  <a:tcPr marL="5443" marR="5443" marT="5443" marB="0" anchor="b"/>
                </a:tc>
                <a:extLst>
                  <a:ext uri="{0D108BD9-81ED-4DB2-BD59-A6C34878D82A}">
                    <a16:rowId xmlns:a16="http://schemas.microsoft.com/office/drawing/2014/main" val="3644051478"/>
                  </a:ext>
                </a:extLst>
              </a:tr>
              <a:tr h="185420">
                <a:tc>
                  <a:txBody>
                    <a:bodyPr/>
                    <a:lstStyle/>
                    <a:p>
                      <a:pPr algn="ctr" fontAlgn="b"/>
                      <a:r>
                        <a:rPr lang="en-US" sz="1400" b="1" u="none" strike="noStrike">
                          <a:effectLst/>
                          <a:latin typeface="Century Gothic" panose="020B0502020202020204" pitchFamily="34" charset="0"/>
                        </a:rPr>
                        <a:t>2019</a:t>
                      </a:r>
                      <a:endParaRPr lang="en-US" sz="1400" b="1"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$35.57 </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$33.05 </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ctr" fontAlgn="b"/>
                      <a:r>
                        <a:rPr lang="en-US" sz="1200" u="none" strike="noStrike">
                          <a:effectLst/>
                          <a:latin typeface="Century Gothic" panose="020B0502020202020204" pitchFamily="34" charset="0"/>
                        </a:rPr>
                        <a:t>$27.42 </a:t>
                      </a:r>
                      <a:endParaRPr lang="en-US" sz="1200" b="0" i="0" u="none" strike="noStrike">
                        <a:solidFill>
                          <a:srgbClr val="000000"/>
                        </a:solidFill>
                        <a:effectLst/>
                        <a:latin typeface="Century Gothic" panose="020B0502020202020204" pitchFamily="34" charset="0"/>
                      </a:endParaRPr>
                    </a:p>
                  </a:txBody>
                  <a:tcPr marL="5443" marR="5443" marT="5443" marB="0" anchor="ctr"/>
                </a:tc>
                <a:tc>
                  <a:txBody>
                    <a:bodyPr/>
                    <a:lstStyle/>
                    <a:p>
                      <a:pPr algn="l" fontAlgn="b"/>
                      <a:endParaRPr lang="en-US" sz="11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$0.00 </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kumimoji="0" 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$0.00</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kumimoji="0" 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$0.00</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$35.57 </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a:effectLst/>
                          <a:latin typeface="Century Gothic" panose="020B0502020202020204" pitchFamily="34" charset="0"/>
                        </a:rPr>
                        <a:t>$33.05 </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dirty="0">
                          <a:effectLst/>
                          <a:latin typeface="Century Gothic" panose="020B0502020202020204" pitchFamily="34" charset="0"/>
                        </a:rPr>
                        <a:t>$27.42 </a:t>
                      </a:r>
                      <a:endParaRPr lang="en-US" sz="1200" b="0" i="0" u="none" strike="noStrike" dirty="0">
                        <a:solidFill>
                          <a:srgbClr val="000000"/>
                        </a:solidFill>
                        <a:effectLst/>
                        <a:latin typeface="Century Gothic" panose="020B0502020202020204" pitchFamily="34" charset="0"/>
                      </a:endParaRPr>
                    </a:p>
                  </a:txBody>
                  <a:tcPr marL="5443" marR="5443" marT="5443" marB="0" anchor="b"/>
                </a:tc>
                <a:extLst>
                  <a:ext uri="{0D108BD9-81ED-4DB2-BD59-A6C34878D82A}">
                    <a16:rowId xmlns:a16="http://schemas.microsoft.com/office/drawing/2014/main" val="4144199254"/>
                  </a:ext>
                </a:extLst>
              </a:tr>
            </a:tbl>
          </a:graphicData>
        </a:graphic>
      </p:graphicFrame>
      <p:sp>
        <p:nvSpPr>
          <p:cNvPr id="5" name="TextBox 4">
            <a:extLst>
              <a:ext uri="{FF2B5EF4-FFF2-40B4-BE49-F238E27FC236}">
                <a16:creationId xmlns:a16="http://schemas.microsoft.com/office/drawing/2014/main" id="{67E0556E-24C2-4661-AA8A-C473BE6D8A01}"/>
              </a:ext>
            </a:extLst>
          </p:cNvPr>
          <p:cNvSpPr txBox="1"/>
          <p:nvPr/>
        </p:nvSpPr>
        <p:spPr>
          <a:xfrm>
            <a:off x="1607225" y="5097572"/>
            <a:ext cx="8430750" cy="646331"/>
          </a:xfrm>
          <a:prstGeom prst="rect">
            <a:avLst/>
          </a:prstGeom>
          <a:noFill/>
        </p:spPr>
        <p:txBody>
          <a:bodyPr wrap="square" rtlCol="0">
            <a:spAutoFit/>
          </a:bodyPr>
          <a:lstStyle/>
          <a:p>
            <a:r>
              <a:rPr lang="en-US" sz="1200" dirty="0"/>
              <a:t>Super Peak hours are weekdays in HE 18-19 in all months and weekdays in HE 14-19 in June through September, excluding NERC holidays.  Peak hours are non-Super Peak hours, Monday through Saturday in HE 8-23, excluding NERC holidays. Off-peak hours are all other hours. </a:t>
            </a:r>
          </a:p>
        </p:txBody>
      </p:sp>
      <p:sp>
        <p:nvSpPr>
          <p:cNvPr id="6" name="TextBox 5">
            <a:extLst>
              <a:ext uri="{FF2B5EF4-FFF2-40B4-BE49-F238E27FC236}">
                <a16:creationId xmlns:a16="http://schemas.microsoft.com/office/drawing/2014/main" id="{C2F10505-E087-47E6-B659-6D1BAFCABE09}"/>
              </a:ext>
            </a:extLst>
          </p:cNvPr>
          <p:cNvSpPr txBox="1"/>
          <p:nvPr/>
        </p:nvSpPr>
        <p:spPr>
          <a:xfrm>
            <a:off x="512972" y="1205260"/>
            <a:ext cx="10067673" cy="677108"/>
          </a:xfrm>
          <a:prstGeom prst="rect">
            <a:avLst/>
          </a:prstGeom>
          <a:noFill/>
        </p:spPr>
        <p:txBody>
          <a:bodyPr wrap="square" rtlCol="0">
            <a:spAutoFit/>
          </a:bodyPr>
          <a:lstStyle/>
          <a:p>
            <a:pPr algn="ctr"/>
            <a:r>
              <a:rPr lang="en-US" b="1"/>
              <a:t>Summary of impact of energy/reserve revenue scarcity hours adjustment</a:t>
            </a:r>
          </a:p>
          <a:p>
            <a:pPr algn="ctr"/>
            <a:r>
              <a:rPr lang="en-US" b="1"/>
              <a:t> on day-ahead and real-time L</a:t>
            </a:r>
            <a:r>
              <a:rPr lang="en-US" sz="2000" b="1"/>
              <a:t>MPs.  </a:t>
            </a:r>
          </a:p>
        </p:txBody>
      </p:sp>
    </p:spTree>
    <p:extLst>
      <p:ext uri="{BB962C8B-B14F-4D97-AF65-F5344CB8AC3E}">
        <p14:creationId xmlns:p14="http://schemas.microsoft.com/office/powerpoint/2010/main" val="4215688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A32A-4F67-42A0-9946-13E8A7C6B488}"/>
              </a:ext>
            </a:extLst>
          </p:cNvPr>
          <p:cNvSpPr>
            <a:spLocks noGrp="1"/>
          </p:cNvSpPr>
          <p:nvPr>
            <p:ph type="title"/>
          </p:nvPr>
        </p:nvSpPr>
        <p:spPr>
          <a:xfrm>
            <a:off x="505140" y="237957"/>
            <a:ext cx="10515600" cy="997849"/>
          </a:xfrm>
        </p:spPr>
        <p:txBody>
          <a:bodyPr>
            <a:normAutofit/>
          </a:bodyPr>
          <a:lstStyle/>
          <a:p>
            <a:r>
              <a:rPr lang="en-US" sz="1600"/>
              <a:t>Proposed E&amp;AS Offset:</a:t>
            </a:r>
            <a:r>
              <a:rPr lang="en-US" sz="2800"/>
              <a:t/>
            </a:r>
            <a:br>
              <a:rPr lang="en-US" sz="2800"/>
            </a:br>
            <a:r>
              <a:rPr lang="en-US" sz="2400"/>
              <a:t>Energy/Reserve Revenue Scarcity Hours Adjustment (cont.)</a:t>
            </a:r>
            <a:endParaRPr lang="en-US" sz="2800"/>
          </a:p>
        </p:txBody>
      </p:sp>
      <p:sp>
        <p:nvSpPr>
          <p:cNvPr id="3" name="Content Placeholder 2">
            <a:extLst>
              <a:ext uri="{FF2B5EF4-FFF2-40B4-BE49-F238E27FC236}">
                <a16:creationId xmlns:a16="http://schemas.microsoft.com/office/drawing/2014/main" id="{5EDBAABB-4A38-4F5A-95B8-ECE6285D55A5}"/>
              </a:ext>
            </a:extLst>
          </p:cNvPr>
          <p:cNvSpPr>
            <a:spLocks noGrp="1"/>
          </p:cNvSpPr>
          <p:nvPr>
            <p:ph idx="1"/>
          </p:nvPr>
        </p:nvSpPr>
        <p:spPr>
          <a:xfrm>
            <a:off x="838200" y="1419929"/>
            <a:ext cx="10515600" cy="1854199"/>
          </a:xfrm>
        </p:spPr>
        <p:txBody>
          <a:bodyPr>
            <a:normAutofit/>
          </a:bodyPr>
          <a:lstStyle/>
          <a:p>
            <a:r>
              <a:rPr lang="en-US" sz="1800"/>
              <a:t>The energy/reserve revenue scarcity hours adjustment made to market prices in the dispatch model is added back separately in the financial model, based on the expected energy/reserve market revenues each resource would receive during scarcity hours</a:t>
            </a:r>
          </a:p>
          <a:p>
            <a:pPr lvl="1"/>
            <a:r>
              <a:rPr lang="en-US" sz="1600"/>
              <a:t>For example, the unit with availability A, expected scarcity hours of H, and the $1,000 scarcity RCPF would have the following energy/reserve revenue scarcity hours adjustment : A*H*$1,000/MWh</a:t>
            </a:r>
          </a:p>
          <a:p>
            <a:endParaRPr lang="en-US"/>
          </a:p>
        </p:txBody>
      </p:sp>
      <p:graphicFrame>
        <p:nvGraphicFramePr>
          <p:cNvPr id="4" name="Table 3">
            <a:extLst>
              <a:ext uri="{FF2B5EF4-FFF2-40B4-BE49-F238E27FC236}">
                <a16:creationId xmlns:a16="http://schemas.microsoft.com/office/drawing/2014/main" id="{2FFBD84C-44B0-4595-BE28-B59662AB2977}"/>
              </a:ext>
            </a:extLst>
          </p:cNvPr>
          <p:cNvGraphicFramePr>
            <a:graphicFrameLocks noGrp="1"/>
          </p:cNvGraphicFramePr>
          <p:nvPr>
            <p:extLst>
              <p:ext uri="{D42A27DB-BD31-4B8C-83A1-F6EECF244321}">
                <p14:modId xmlns:p14="http://schemas.microsoft.com/office/powerpoint/2010/main" val="1365519467"/>
              </p:ext>
            </p:extLst>
          </p:nvPr>
        </p:nvGraphicFramePr>
        <p:xfrm>
          <a:off x="4935948" y="3101092"/>
          <a:ext cx="5118264" cy="2382588"/>
        </p:xfrm>
        <a:graphic>
          <a:graphicData uri="http://schemas.openxmlformats.org/drawingml/2006/table">
            <a:tbl>
              <a:tblPr firstRow="1" bandRow="1">
                <a:tableStyleId>{5C22544A-7EE6-4342-B048-85BDC9FD1C3A}</a:tableStyleId>
              </a:tblPr>
              <a:tblGrid>
                <a:gridCol w="3311819">
                  <a:extLst>
                    <a:ext uri="{9D8B030D-6E8A-4147-A177-3AD203B41FA5}">
                      <a16:colId xmlns:a16="http://schemas.microsoft.com/office/drawing/2014/main" val="3572758124"/>
                    </a:ext>
                  </a:extLst>
                </a:gridCol>
                <a:gridCol w="1806445">
                  <a:extLst>
                    <a:ext uri="{9D8B030D-6E8A-4147-A177-3AD203B41FA5}">
                      <a16:colId xmlns:a16="http://schemas.microsoft.com/office/drawing/2014/main" val="1492030002"/>
                    </a:ext>
                  </a:extLst>
                </a:gridCol>
              </a:tblGrid>
              <a:tr h="499358">
                <a:tc gridSpan="2">
                  <a:txBody>
                    <a:bodyPr/>
                    <a:lstStyle/>
                    <a:p>
                      <a:pPr algn="ctr" fontAlgn="b"/>
                      <a:r>
                        <a:rPr lang="en-US" sz="1200" b="1" i="0" u="none" strike="noStrike" dirty="0">
                          <a:solidFill>
                            <a:schemeClr val="tx1"/>
                          </a:solidFill>
                          <a:effectLst/>
                          <a:latin typeface="Century Gothic" panose="020B0502020202020204" pitchFamily="34" charset="0"/>
                        </a:rPr>
                        <a:t>Summary of Preliminary Energy/Reserve Revenue Scarcity Hours Adjustment 2025$/kW-</a:t>
                      </a:r>
                      <a:r>
                        <a:rPr lang="en-US" sz="1200" b="1" i="0" u="none" strike="noStrike" dirty="0" err="1">
                          <a:solidFill>
                            <a:schemeClr val="tx1"/>
                          </a:solidFill>
                          <a:effectLst/>
                          <a:latin typeface="Century Gothic" panose="020B0502020202020204" pitchFamily="34" charset="0"/>
                        </a:rPr>
                        <a:t>mo</a:t>
                      </a:r>
                      <a:r>
                        <a:rPr lang="en-US" sz="1200" b="1" i="0" u="none" strike="noStrike" dirty="0">
                          <a:solidFill>
                            <a:schemeClr val="tx1"/>
                          </a:solidFill>
                          <a:effectLst/>
                          <a:latin typeface="Century Gothic" panose="020B0502020202020204" pitchFamily="34" charset="0"/>
                        </a:rPr>
                        <a:t> (Nameplate)</a:t>
                      </a:r>
                    </a:p>
                  </a:txBody>
                  <a:tcPr marL="5443" marR="5443" marT="5443" marB="0" anchor="ctr"/>
                </a:tc>
                <a:tc hMerge="1">
                  <a:txBody>
                    <a:bodyPr/>
                    <a:lstStyle/>
                    <a:p>
                      <a:pPr algn="r" fontAlgn="b"/>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2738653351"/>
                  </a:ext>
                </a:extLst>
              </a:tr>
              <a:tr h="185420">
                <a:tc>
                  <a:txBody>
                    <a:bodyPr/>
                    <a:lstStyle/>
                    <a:p>
                      <a:pPr algn="l" fontAlgn="b"/>
                      <a:r>
                        <a:rPr lang="en-US" sz="1200" u="none" strike="noStrike" dirty="0">
                          <a:effectLst/>
                          <a:latin typeface="Century Gothic" panose="020B0502020202020204" pitchFamily="34" charset="0"/>
                        </a:rPr>
                        <a:t>Combined cycle CONE</a:t>
                      </a:r>
                      <a:endParaRPr lang="en-US" sz="1200" b="0" i="0" u="none" strike="noStrike" dirty="0">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dirty="0">
                          <a:effectLst/>
                          <a:latin typeface="Century Gothic" panose="020B0502020202020204" pitchFamily="34" charset="0"/>
                        </a:rPr>
                        <a:t>$1.17 </a:t>
                      </a:r>
                      <a:endParaRPr lang="en-US" sz="1200" b="0" i="0" u="none" strike="noStrike" dirty="0">
                        <a:solidFill>
                          <a:srgbClr val="000000"/>
                        </a:solidFill>
                        <a:effectLst/>
                        <a:latin typeface="Century Gothic" panose="020B0502020202020204" pitchFamily="34" charset="0"/>
                      </a:endParaRPr>
                    </a:p>
                  </a:txBody>
                  <a:tcPr marL="5443" marR="5443" marT="5443" marB="0" anchor="b"/>
                </a:tc>
                <a:extLst>
                  <a:ext uri="{0D108BD9-81ED-4DB2-BD59-A6C34878D82A}">
                    <a16:rowId xmlns:a16="http://schemas.microsoft.com/office/drawing/2014/main" val="2717819574"/>
                  </a:ext>
                </a:extLst>
              </a:tr>
              <a:tr h="155938">
                <a:tc>
                  <a:txBody>
                    <a:bodyPr/>
                    <a:lstStyle/>
                    <a:p>
                      <a:pPr algn="l" fontAlgn="b"/>
                      <a:r>
                        <a:rPr lang="en-US" sz="1200" u="none" strike="noStrike">
                          <a:effectLst/>
                          <a:latin typeface="Century Gothic" panose="020B0502020202020204" pitchFamily="34" charset="0"/>
                        </a:rPr>
                        <a:t>Simple cycle CONE</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dirty="0">
                          <a:effectLst/>
                          <a:latin typeface="Century Gothic" panose="020B0502020202020204" pitchFamily="34" charset="0"/>
                        </a:rPr>
                        <a:t>$1.25 </a:t>
                      </a:r>
                      <a:endParaRPr lang="en-US" sz="1200" b="0" i="0" u="none" strike="noStrike" dirty="0">
                        <a:solidFill>
                          <a:srgbClr val="000000"/>
                        </a:solidFill>
                        <a:effectLst/>
                        <a:latin typeface="Century Gothic" panose="020B0502020202020204" pitchFamily="34" charset="0"/>
                      </a:endParaRPr>
                    </a:p>
                  </a:txBody>
                  <a:tcPr marL="5443" marR="5443" marT="5443" marB="0" anchor="b"/>
                </a:tc>
                <a:extLst>
                  <a:ext uri="{0D108BD9-81ED-4DB2-BD59-A6C34878D82A}">
                    <a16:rowId xmlns:a16="http://schemas.microsoft.com/office/drawing/2014/main" val="3906835426"/>
                  </a:ext>
                </a:extLst>
              </a:tr>
              <a:tr h="185420">
                <a:tc>
                  <a:txBody>
                    <a:bodyPr/>
                    <a:lstStyle/>
                    <a:p>
                      <a:pPr algn="l" fontAlgn="b"/>
                      <a:r>
                        <a:rPr lang="en-US" sz="1200" u="none" strike="noStrike">
                          <a:effectLst/>
                          <a:latin typeface="Century Gothic" panose="020B0502020202020204" pitchFamily="34" charset="0"/>
                        </a:rPr>
                        <a:t>Aeroderivative CONE</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dirty="0">
                          <a:effectLst/>
                          <a:latin typeface="Century Gothic" panose="020B0502020202020204" pitchFamily="34" charset="0"/>
                        </a:rPr>
                        <a:t>$1.17 </a:t>
                      </a:r>
                      <a:endParaRPr lang="en-US" sz="1200" b="0" i="0" u="none" strike="noStrike" dirty="0">
                        <a:solidFill>
                          <a:srgbClr val="000000"/>
                        </a:solidFill>
                        <a:effectLst/>
                        <a:latin typeface="Century Gothic" panose="020B0502020202020204" pitchFamily="34" charset="0"/>
                      </a:endParaRPr>
                    </a:p>
                  </a:txBody>
                  <a:tcPr marL="5443" marR="5443" marT="5443" marB="0" anchor="b"/>
                </a:tc>
                <a:extLst>
                  <a:ext uri="{0D108BD9-81ED-4DB2-BD59-A6C34878D82A}">
                    <a16:rowId xmlns:a16="http://schemas.microsoft.com/office/drawing/2014/main" val="3317960749"/>
                  </a:ext>
                </a:extLst>
              </a:tr>
              <a:tr h="185420">
                <a:tc>
                  <a:txBody>
                    <a:bodyPr/>
                    <a:lstStyle/>
                    <a:p>
                      <a:pPr algn="l" fontAlgn="b"/>
                      <a:r>
                        <a:rPr lang="en-US" sz="1200" u="none" strike="noStrike">
                          <a:effectLst/>
                          <a:latin typeface="Century Gothic" panose="020B0502020202020204" pitchFamily="34" charset="0"/>
                        </a:rPr>
                        <a:t>Combined cycle ORTP</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dirty="0">
                          <a:effectLst/>
                          <a:latin typeface="Century Gothic" panose="020B0502020202020204" pitchFamily="34" charset="0"/>
                        </a:rPr>
                        <a:t>$0.64 </a:t>
                      </a:r>
                      <a:endParaRPr lang="en-US" sz="1200" b="0" i="0" u="none" strike="noStrike" dirty="0">
                        <a:solidFill>
                          <a:srgbClr val="000000"/>
                        </a:solidFill>
                        <a:effectLst/>
                        <a:latin typeface="Century Gothic" panose="020B0502020202020204" pitchFamily="34" charset="0"/>
                      </a:endParaRPr>
                    </a:p>
                  </a:txBody>
                  <a:tcPr marL="5443" marR="5443" marT="5443" marB="0" anchor="b"/>
                </a:tc>
                <a:extLst>
                  <a:ext uri="{0D108BD9-81ED-4DB2-BD59-A6C34878D82A}">
                    <a16:rowId xmlns:a16="http://schemas.microsoft.com/office/drawing/2014/main" val="3231845163"/>
                  </a:ext>
                </a:extLst>
              </a:tr>
              <a:tr h="185420">
                <a:tc>
                  <a:txBody>
                    <a:bodyPr/>
                    <a:lstStyle/>
                    <a:p>
                      <a:pPr algn="l" fontAlgn="b"/>
                      <a:r>
                        <a:rPr lang="en-US" sz="1200" u="none" strike="noStrike">
                          <a:effectLst/>
                          <a:latin typeface="Century Gothic" panose="020B0502020202020204" pitchFamily="34" charset="0"/>
                        </a:rPr>
                        <a:t>Simple cycle ORTP</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dirty="0">
                          <a:effectLst/>
                          <a:latin typeface="Century Gothic" panose="020B0502020202020204" pitchFamily="34" charset="0"/>
                        </a:rPr>
                        <a:t>$0.64 </a:t>
                      </a:r>
                      <a:endParaRPr lang="en-US" sz="1200" b="0" i="0" u="none" strike="noStrike" dirty="0">
                        <a:solidFill>
                          <a:srgbClr val="000000"/>
                        </a:solidFill>
                        <a:effectLst/>
                        <a:latin typeface="Century Gothic" panose="020B0502020202020204" pitchFamily="34" charset="0"/>
                      </a:endParaRPr>
                    </a:p>
                  </a:txBody>
                  <a:tcPr marL="5443" marR="5443" marT="5443" marB="0" anchor="b"/>
                </a:tc>
                <a:extLst>
                  <a:ext uri="{0D108BD9-81ED-4DB2-BD59-A6C34878D82A}">
                    <a16:rowId xmlns:a16="http://schemas.microsoft.com/office/drawing/2014/main" val="3221338314"/>
                  </a:ext>
                </a:extLst>
              </a:tr>
              <a:tr h="185420">
                <a:tc>
                  <a:txBody>
                    <a:bodyPr/>
                    <a:lstStyle/>
                    <a:p>
                      <a:pPr algn="l" fontAlgn="b"/>
                      <a:r>
                        <a:rPr lang="en-US" sz="1200" u="none" strike="noStrike">
                          <a:effectLst/>
                          <a:latin typeface="Century Gothic" panose="020B0502020202020204" pitchFamily="34" charset="0"/>
                        </a:rPr>
                        <a:t>Onshore wind ORTP</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dirty="0">
                          <a:effectLst/>
                          <a:latin typeface="Century Gothic" panose="020B0502020202020204" pitchFamily="34" charset="0"/>
                        </a:rPr>
                        <a:t>$0.64 </a:t>
                      </a:r>
                      <a:endParaRPr lang="en-US" sz="1200" b="0" i="0" u="none" strike="noStrike" dirty="0">
                        <a:solidFill>
                          <a:srgbClr val="000000"/>
                        </a:solidFill>
                        <a:effectLst/>
                        <a:latin typeface="Century Gothic" panose="020B0502020202020204" pitchFamily="34" charset="0"/>
                      </a:endParaRPr>
                    </a:p>
                  </a:txBody>
                  <a:tcPr marL="5443" marR="5443" marT="5443" marB="0" anchor="b"/>
                </a:tc>
                <a:extLst>
                  <a:ext uri="{0D108BD9-81ED-4DB2-BD59-A6C34878D82A}">
                    <a16:rowId xmlns:a16="http://schemas.microsoft.com/office/drawing/2014/main" val="645447142"/>
                  </a:ext>
                </a:extLst>
              </a:tr>
              <a:tr h="185420">
                <a:tc>
                  <a:txBody>
                    <a:bodyPr/>
                    <a:lstStyle/>
                    <a:p>
                      <a:pPr algn="l" fontAlgn="b"/>
                      <a:r>
                        <a:rPr lang="en-US" sz="1200" u="none" strike="noStrike">
                          <a:effectLst/>
                          <a:latin typeface="Century Gothic" panose="020B0502020202020204" pitchFamily="34" charset="0"/>
                        </a:rPr>
                        <a:t>Offshore wind ORTP</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dirty="0">
                          <a:effectLst/>
                          <a:latin typeface="Century Gothic" panose="020B0502020202020204" pitchFamily="34" charset="0"/>
                        </a:rPr>
                        <a:t>$0.64 </a:t>
                      </a:r>
                      <a:endParaRPr lang="en-US" sz="1200" b="0" i="0" u="none" strike="noStrike" dirty="0">
                        <a:solidFill>
                          <a:srgbClr val="000000"/>
                        </a:solidFill>
                        <a:effectLst/>
                        <a:latin typeface="Century Gothic" panose="020B0502020202020204" pitchFamily="34" charset="0"/>
                      </a:endParaRPr>
                    </a:p>
                  </a:txBody>
                  <a:tcPr marL="5443" marR="5443" marT="5443" marB="0" anchor="b"/>
                </a:tc>
                <a:extLst>
                  <a:ext uri="{0D108BD9-81ED-4DB2-BD59-A6C34878D82A}">
                    <a16:rowId xmlns:a16="http://schemas.microsoft.com/office/drawing/2014/main" val="2293173806"/>
                  </a:ext>
                </a:extLst>
              </a:tr>
              <a:tr h="185420">
                <a:tc>
                  <a:txBody>
                    <a:bodyPr/>
                    <a:lstStyle/>
                    <a:p>
                      <a:pPr algn="l" fontAlgn="b"/>
                      <a:r>
                        <a:rPr lang="en-US" sz="1200" u="none" strike="noStrike">
                          <a:effectLst/>
                          <a:latin typeface="Century Gothic" panose="020B0502020202020204" pitchFamily="34" charset="0"/>
                        </a:rPr>
                        <a:t>Solar ORTP</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dirty="0">
                          <a:effectLst/>
                          <a:latin typeface="Century Gothic" panose="020B0502020202020204" pitchFamily="34" charset="0"/>
                        </a:rPr>
                        <a:t>$0.64 </a:t>
                      </a:r>
                      <a:endParaRPr lang="en-US" sz="1200" b="0" i="0" u="none" strike="noStrike" dirty="0">
                        <a:solidFill>
                          <a:srgbClr val="000000"/>
                        </a:solidFill>
                        <a:effectLst/>
                        <a:latin typeface="Century Gothic" panose="020B0502020202020204" pitchFamily="34" charset="0"/>
                      </a:endParaRPr>
                    </a:p>
                  </a:txBody>
                  <a:tcPr marL="5443" marR="5443" marT="5443" marB="0" anchor="b"/>
                </a:tc>
                <a:extLst>
                  <a:ext uri="{0D108BD9-81ED-4DB2-BD59-A6C34878D82A}">
                    <a16:rowId xmlns:a16="http://schemas.microsoft.com/office/drawing/2014/main" val="2050844865"/>
                  </a:ext>
                </a:extLst>
              </a:tr>
              <a:tr h="185420">
                <a:tc>
                  <a:txBody>
                    <a:bodyPr/>
                    <a:lstStyle/>
                    <a:p>
                      <a:pPr algn="l" fontAlgn="b"/>
                      <a:r>
                        <a:rPr lang="en-US" sz="1200" u="none" strike="noStrike">
                          <a:effectLst/>
                          <a:latin typeface="Century Gothic" panose="020B0502020202020204" pitchFamily="34" charset="0"/>
                        </a:rPr>
                        <a:t>Battery ORTP</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dirty="0">
                          <a:effectLst/>
                          <a:latin typeface="Century Gothic" panose="020B0502020202020204" pitchFamily="34" charset="0"/>
                        </a:rPr>
                        <a:t>$0.64 </a:t>
                      </a:r>
                      <a:endParaRPr lang="en-US" sz="1200" b="0" i="0" u="none" strike="noStrike" dirty="0">
                        <a:solidFill>
                          <a:srgbClr val="000000"/>
                        </a:solidFill>
                        <a:effectLst/>
                        <a:latin typeface="Century Gothic" panose="020B0502020202020204" pitchFamily="34" charset="0"/>
                      </a:endParaRPr>
                    </a:p>
                  </a:txBody>
                  <a:tcPr marL="5443" marR="5443" marT="5443" marB="0" anchor="b"/>
                </a:tc>
                <a:extLst>
                  <a:ext uri="{0D108BD9-81ED-4DB2-BD59-A6C34878D82A}">
                    <a16:rowId xmlns:a16="http://schemas.microsoft.com/office/drawing/2014/main" val="3867594830"/>
                  </a:ext>
                </a:extLst>
              </a:tr>
              <a:tr h="185420">
                <a:tc>
                  <a:txBody>
                    <a:bodyPr/>
                    <a:lstStyle/>
                    <a:p>
                      <a:pPr algn="l" fontAlgn="b"/>
                      <a:r>
                        <a:rPr lang="en-US" sz="1200" u="none" strike="noStrike">
                          <a:effectLst/>
                          <a:latin typeface="Century Gothic" panose="020B0502020202020204" pitchFamily="34" charset="0"/>
                        </a:rPr>
                        <a:t>Co-located Resource – ORTP</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u="none" strike="noStrike" dirty="0">
                          <a:effectLst/>
                          <a:latin typeface="Century Gothic" panose="020B0502020202020204" pitchFamily="34" charset="0"/>
                        </a:rPr>
                        <a:t>$0.64 </a:t>
                      </a:r>
                      <a:endParaRPr lang="en-US" sz="1200" b="0" i="0" u="none" strike="noStrike" dirty="0">
                        <a:solidFill>
                          <a:srgbClr val="000000"/>
                        </a:solidFill>
                        <a:effectLst/>
                        <a:latin typeface="Century Gothic" panose="020B0502020202020204" pitchFamily="34" charset="0"/>
                      </a:endParaRPr>
                    </a:p>
                  </a:txBody>
                  <a:tcPr marL="5443" marR="5443" marT="5443" marB="0" anchor="b"/>
                </a:tc>
                <a:extLst>
                  <a:ext uri="{0D108BD9-81ED-4DB2-BD59-A6C34878D82A}">
                    <a16:rowId xmlns:a16="http://schemas.microsoft.com/office/drawing/2014/main" val="3081413999"/>
                  </a:ext>
                </a:extLst>
              </a:tr>
            </a:tbl>
          </a:graphicData>
        </a:graphic>
      </p:graphicFrame>
      <p:sp>
        <p:nvSpPr>
          <p:cNvPr id="5" name="TextBox 4">
            <a:extLst>
              <a:ext uri="{FF2B5EF4-FFF2-40B4-BE49-F238E27FC236}">
                <a16:creationId xmlns:a16="http://schemas.microsoft.com/office/drawing/2014/main" id="{537DCAD8-9DC6-4CD2-A2F0-7D798D0F1333}"/>
              </a:ext>
            </a:extLst>
          </p:cNvPr>
          <p:cNvSpPr txBox="1"/>
          <p:nvPr/>
        </p:nvSpPr>
        <p:spPr>
          <a:xfrm>
            <a:off x="1568395" y="3274128"/>
            <a:ext cx="3118662" cy="2031325"/>
          </a:xfrm>
          <a:prstGeom prst="rect">
            <a:avLst/>
          </a:prstGeom>
          <a:noFill/>
        </p:spPr>
        <p:txBody>
          <a:bodyPr wrap="square" rtlCol="0">
            <a:spAutoFit/>
          </a:bodyPr>
          <a:lstStyle/>
          <a:p>
            <a:pPr marL="0" lvl="1"/>
            <a:r>
              <a:rPr lang="en-US" sz="1800">
                <a:solidFill>
                  <a:schemeClr val="accent3"/>
                </a:solidFill>
              </a:rPr>
              <a:t>CONE unit H = 15.3 </a:t>
            </a:r>
          </a:p>
          <a:p>
            <a:pPr marL="0" lvl="1"/>
            <a:r>
              <a:rPr lang="en-US" sz="1800">
                <a:solidFill>
                  <a:schemeClr val="accent3"/>
                </a:solidFill>
              </a:rPr>
              <a:t>because system is </a:t>
            </a:r>
          </a:p>
          <a:p>
            <a:pPr marL="0" lvl="1"/>
            <a:r>
              <a:rPr lang="en-US" sz="1800">
                <a:solidFill>
                  <a:schemeClr val="accent3"/>
                </a:solidFill>
              </a:rPr>
              <a:t>modeled at criterion</a:t>
            </a:r>
          </a:p>
          <a:p>
            <a:pPr marL="0" lvl="1"/>
            <a:endParaRPr lang="en-US" sz="1800">
              <a:solidFill>
                <a:schemeClr val="accent3"/>
              </a:solidFill>
            </a:endParaRPr>
          </a:p>
          <a:p>
            <a:pPr marL="0" lvl="1"/>
            <a:r>
              <a:rPr lang="en-US" sz="1800">
                <a:solidFill>
                  <a:schemeClr val="accent3"/>
                </a:solidFill>
              </a:rPr>
              <a:t>ORTP unit H = 8.4 </a:t>
            </a:r>
          </a:p>
          <a:p>
            <a:pPr marL="0" lvl="1"/>
            <a:r>
              <a:rPr lang="en-US" sz="1800">
                <a:solidFill>
                  <a:schemeClr val="accent3"/>
                </a:solidFill>
              </a:rPr>
              <a:t>because system is </a:t>
            </a:r>
          </a:p>
          <a:p>
            <a:pPr marL="0" lvl="1"/>
            <a:r>
              <a:rPr lang="en-US" sz="1800">
                <a:solidFill>
                  <a:schemeClr val="accent3"/>
                </a:solidFill>
              </a:rPr>
              <a:t>modeled at current conditions</a:t>
            </a:r>
            <a:endParaRPr lang="en-US">
              <a:solidFill>
                <a:schemeClr val="accent3"/>
              </a:solidFill>
            </a:endParaRPr>
          </a:p>
        </p:txBody>
      </p:sp>
    </p:spTree>
    <p:extLst>
      <p:ext uri="{BB962C8B-B14F-4D97-AF65-F5344CB8AC3E}">
        <p14:creationId xmlns:p14="http://schemas.microsoft.com/office/powerpoint/2010/main" val="1266358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B62E-8C1A-4E63-BBAC-3506371BD183}"/>
              </a:ext>
            </a:extLst>
          </p:cNvPr>
          <p:cNvSpPr>
            <a:spLocks noGrp="1"/>
          </p:cNvSpPr>
          <p:nvPr>
            <p:ph type="title"/>
          </p:nvPr>
        </p:nvSpPr>
        <p:spPr>
          <a:xfrm>
            <a:off x="519332" y="290097"/>
            <a:ext cx="10515600" cy="997849"/>
          </a:xfrm>
        </p:spPr>
        <p:txBody>
          <a:bodyPr>
            <a:normAutofit/>
          </a:bodyPr>
          <a:lstStyle/>
          <a:p>
            <a:r>
              <a:rPr lang="en-US" sz="1600"/>
              <a:t>Proposed E&amp;AS Offset:</a:t>
            </a:r>
            <a:r>
              <a:rPr lang="en-US" sz="2400"/>
              <a:t/>
            </a:r>
            <a:br>
              <a:rPr lang="en-US" sz="2400"/>
            </a:br>
            <a:r>
              <a:rPr lang="en-US" sz="2400"/>
              <a:t>Level of Excess Adjustment</a:t>
            </a:r>
          </a:p>
        </p:txBody>
      </p:sp>
      <p:sp>
        <p:nvSpPr>
          <p:cNvPr id="3" name="Content Placeholder 2">
            <a:extLst>
              <a:ext uri="{FF2B5EF4-FFF2-40B4-BE49-F238E27FC236}">
                <a16:creationId xmlns:a16="http://schemas.microsoft.com/office/drawing/2014/main" id="{9AA1F59D-677E-4DF2-9B2C-5425ADCC113A}"/>
              </a:ext>
            </a:extLst>
          </p:cNvPr>
          <p:cNvSpPr>
            <a:spLocks noGrp="1"/>
          </p:cNvSpPr>
          <p:nvPr>
            <p:ph idx="1"/>
          </p:nvPr>
        </p:nvSpPr>
        <p:spPr>
          <a:xfrm>
            <a:off x="700027" y="1287946"/>
            <a:ext cx="10087708" cy="1568668"/>
          </a:xfrm>
        </p:spPr>
        <p:txBody>
          <a:bodyPr>
            <a:normAutofit/>
          </a:bodyPr>
          <a:lstStyle/>
          <a:p>
            <a:r>
              <a:rPr lang="en-US" sz="1800">
                <a:ea typeface="Cambria" panose="02040503050406030204" pitchFamily="18" charset="0"/>
              </a:rPr>
              <a:t>The LOE adjustment is designed to reflect a system at criterion</a:t>
            </a:r>
          </a:p>
          <a:p>
            <a:pPr lvl="1"/>
            <a:r>
              <a:rPr lang="en-US" sz="1400">
                <a:ea typeface="Cambria" panose="02040503050406030204" pitchFamily="18" charset="0"/>
              </a:rPr>
              <a:t>See presentation of Deborah Cooke for discussion</a:t>
            </a:r>
            <a:endParaRPr lang="en-US" sz="1400" strike="sngStrike">
              <a:solidFill>
                <a:srgbClr val="FF0000"/>
              </a:solidFill>
              <a:ea typeface="Cambria" panose="02040503050406030204" pitchFamily="18" charset="0"/>
            </a:endParaRPr>
          </a:p>
          <a:p>
            <a:r>
              <a:rPr lang="en-US" sz="1800">
                <a:ea typeface="Cambria" panose="02040503050406030204" pitchFamily="18" charset="0"/>
              </a:rPr>
              <a:t>For CONE units, the </a:t>
            </a:r>
            <a:r>
              <a:rPr lang="en-US" sz="1800">
                <a:effectLst/>
                <a:ea typeface="Cambria" panose="02040503050406030204" pitchFamily="18" charset="0"/>
              </a:rPr>
              <a:t>LOE adjustment is made to day</a:t>
            </a:r>
            <a:r>
              <a:rPr lang="en-US" sz="1800">
                <a:ea typeface="Cambria" panose="02040503050406030204" pitchFamily="18" charset="0"/>
              </a:rPr>
              <a:t>-</a:t>
            </a:r>
            <a:r>
              <a:rPr lang="en-US" sz="1800">
                <a:effectLst/>
                <a:ea typeface="Cambria" panose="02040503050406030204" pitchFamily="18" charset="0"/>
              </a:rPr>
              <a:t>ahead and real-time energy prices and real-time reserve prices (TMSR, TMNSR, and TMOR) given the co-optimization of real-time energy and reserves</a:t>
            </a:r>
          </a:p>
          <a:p>
            <a:pPr marL="0" marR="0" indent="0">
              <a:spcBef>
                <a:spcPts val="0"/>
              </a:spcBef>
              <a:spcAft>
                <a:spcPts val="0"/>
              </a:spcAft>
              <a:buNone/>
            </a:pPr>
            <a:endParaRPr lang="en-US">
              <a:effectLst/>
              <a:ea typeface="Cambria" panose="02040503050406030204" pitchFamily="18" charset="0"/>
            </a:endParaRPr>
          </a:p>
        </p:txBody>
      </p:sp>
      <p:graphicFrame>
        <p:nvGraphicFramePr>
          <p:cNvPr id="8" name="Table 7">
            <a:extLst>
              <a:ext uri="{FF2B5EF4-FFF2-40B4-BE49-F238E27FC236}">
                <a16:creationId xmlns:a16="http://schemas.microsoft.com/office/drawing/2014/main" id="{64184273-C5A4-4A32-B826-1B3D7A39AA2B}"/>
              </a:ext>
            </a:extLst>
          </p:cNvPr>
          <p:cNvGraphicFramePr>
            <a:graphicFrameLocks noGrp="1"/>
          </p:cNvGraphicFramePr>
          <p:nvPr>
            <p:extLst>
              <p:ext uri="{D42A27DB-BD31-4B8C-83A1-F6EECF244321}">
                <p14:modId xmlns:p14="http://schemas.microsoft.com/office/powerpoint/2010/main" val="3172741923"/>
              </p:ext>
            </p:extLst>
          </p:nvPr>
        </p:nvGraphicFramePr>
        <p:xfrm>
          <a:off x="1884254" y="2856614"/>
          <a:ext cx="7454901" cy="771525"/>
        </p:xfrm>
        <a:graphic>
          <a:graphicData uri="http://schemas.openxmlformats.org/drawingml/2006/table">
            <a:tbl>
              <a:tblPr bandRow="1">
                <a:tableStyleId>{0E3FDE45-AF77-4B5C-9715-49D594BDF05E}</a:tableStyleId>
              </a:tblPr>
              <a:tblGrid>
                <a:gridCol w="1056825">
                  <a:extLst>
                    <a:ext uri="{9D8B030D-6E8A-4147-A177-3AD203B41FA5}">
                      <a16:colId xmlns:a16="http://schemas.microsoft.com/office/drawing/2014/main" val="646470638"/>
                    </a:ext>
                  </a:extLst>
                </a:gridCol>
                <a:gridCol w="533173">
                  <a:extLst>
                    <a:ext uri="{9D8B030D-6E8A-4147-A177-3AD203B41FA5}">
                      <a16:colId xmlns:a16="http://schemas.microsoft.com/office/drawing/2014/main" val="2311782392"/>
                    </a:ext>
                  </a:extLst>
                </a:gridCol>
                <a:gridCol w="533173">
                  <a:extLst>
                    <a:ext uri="{9D8B030D-6E8A-4147-A177-3AD203B41FA5}">
                      <a16:colId xmlns:a16="http://schemas.microsoft.com/office/drawing/2014/main" val="1082931730"/>
                    </a:ext>
                  </a:extLst>
                </a:gridCol>
                <a:gridCol w="533173">
                  <a:extLst>
                    <a:ext uri="{9D8B030D-6E8A-4147-A177-3AD203B41FA5}">
                      <a16:colId xmlns:a16="http://schemas.microsoft.com/office/drawing/2014/main" val="1750185762"/>
                    </a:ext>
                  </a:extLst>
                </a:gridCol>
                <a:gridCol w="533173">
                  <a:extLst>
                    <a:ext uri="{9D8B030D-6E8A-4147-A177-3AD203B41FA5}">
                      <a16:colId xmlns:a16="http://schemas.microsoft.com/office/drawing/2014/main" val="929097586"/>
                    </a:ext>
                  </a:extLst>
                </a:gridCol>
                <a:gridCol w="533173">
                  <a:extLst>
                    <a:ext uri="{9D8B030D-6E8A-4147-A177-3AD203B41FA5}">
                      <a16:colId xmlns:a16="http://schemas.microsoft.com/office/drawing/2014/main" val="541739980"/>
                    </a:ext>
                  </a:extLst>
                </a:gridCol>
                <a:gridCol w="533173">
                  <a:extLst>
                    <a:ext uri="{9D8B030D-6E8A-4147-A177-3AD203B41FA5}">
                      <a16:colId xmlns:a16="http://schemas.microsoft.com/office/drawing/2014/main" val="3263834246"/>
                    </a:ext>
                  </a:extLst>
                </a:gridCol>
                <a:gridCol w="533173">
                  <a:extLst>
                    <a:ext uri="{9D8B030D-6E8A-4147-A177-3AD203B41FA5}">
                      <a16:colId xmlns:a16="http://schemas.microsoft.com/office/drawing/2014/main" val="3426339062"/>
                    </a:ext>
                  </a:extLst>
                </a:gridCol>
                <a:gridCol w="533173">
                  <a:extLst>
                    <a:ext uri="{9D8B030D-6E8A-4147-A177-3AD203B41FA5}">
                      <a16:colId xmlns:a16="http://schemas.microsoft.com/office/drawing/2014/main" val="2742349267"/>
                    </a:ext>
                  </a:extLst>
                </a:gridCol>
                <a:gridCol w="533173">
                  <a:extLst>
                    <a:ext uri="{9D8B030D-6E8A-4147-A177-3AD203B41FA5}">
                      <a16:colId xmlns:a16="http://schemas.microsoft.com/office/drawing/2014/main" val="1491154632"/>
                    </a:ext>
                  </a:extLst>
                </a:gridCol>
                <a:gridCol w="533173">
                  <a:extLst>
                    <a:ext uri="{9D8B030D-6E8A-4147-A177-3AD203B41FA5}">
                      <a16:colId xmlns:a16="http://schemas.microsoft.com/office/drawing/2014/main" val="3609100553"/>
                    </a:ext>
                  </a:extLst>
                </a:gridCol>
                <a:gridCol w="533173">
                  <a:extLst>
                    <a:ext uri="{9D8B030D-6E8A-4147-A177-3AD203B41FA5}">
                      <a16:colId xmlns:a16="http://schemas.microsoft.com/office/drawing/2014/main" val="4102853038"/>
                    </a:ext>
                  </a:extLst>
                </a:gridCol>
                <a:gridCol w="533173">
                  <a:extLst>
                    <a:ext uri="{9D8B030D-6E8A-4147-A177-3AD203B41FA5}">
                      <a16:colId xmlns:a16="http://schemas.microsoft.com/office/drawing/2014/main" val="4090988572"/>
                    </a:ext>
                  </a:extLst>
                </a:gridCol>
              </a:tblGrid>
              <a:tr h="190500">
                <a:tc>
                  <a:txBody>
                    <a:bodyPr/>
                    <a:lstStyle/>
                    <a:p>
                      <a:pPr algn="ctr" fontAlgn="b"/>
                      <a:r>
                        <a:rPr lang="en-US" sz="1000" b="1" u="none" strike="noStrike">
                          <a:solidFill>
                            <a:srgbClr val="000000"/>
                          </a:solidFill>
                          <a:effectLst/>
                        </a:rPr>
                        <a:t>Hour Category</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Jan 17</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Feb 17</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Mar 17</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Apr 17</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May 17</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Jun 17</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Jul 17</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Aug 17</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Sep 17</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Oct 17</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Nov 17</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Dec 17</a:t>
                      </a:r>
                      <a:endParaRPr lang="en-US" sz="1000" b="1"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70505121"/>
                  </a:ext>
                </a:extLst>
              </a:tr>
              <a:tr h="190500">
                <a:tc>
                  <a:txBody>
                    <a:bodyPr/>
                    <a:lstStyle/>
                    <a:p>
                      <a:pPr algn="l" fontAlgn="b"/>
                      <a:r>
                        <a:rPr lang="en-US" sz="1000" b="0" u="none" strike="noStrike">
                          <a:solidFill>
                            <a:srgbClr val="000000"/>
                          </a:solidFill>
                          <a:effectLst/>
                        </a:rPr>
                        <a:t>High On-Peak</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0.99</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0.99</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0.99</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0.99</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0.99</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787341564"/>
                  </a:ext>
                </a:extLst>
              </a:tr>
              <a:tr h="190500">
                <a:tc>
                  <a:txBody>
                    <a:bodyPr/>
                    <a:lstStyle/>
                    <a:p>
                      <a:pPr algn="l" fontAlgn="b"/>
                      <a:r>
                        <a:rPr lang="en-US" sz="1000" b="0" u="none" strike="noStrike">
                          <a:solidFill>
                            <a:srgbClr val="000000"/>
                          </a:solidFill>
                          <a:effectLst/>
                        </a:rPr>
                        <a:t>On-Peak</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0.99</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0.99</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0.99</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0.99</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0.99</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78004485"/>
                  </a:ext>
                </a:extLst>
              </a:tr>
              <a:tr h="200025">
                <a:tc>
                  <a:txBody>
                    <a:bodyPr/>
                    <a:lstStyle/>
                    <a:p>
                      <a:pPr algn="l" fontAlgn="b"/>
                      <a:r>
                        <a:rPr lang="en-US" sz="1000" b="0" u="none" strike="noStrike">
                          <a:solidFill>
                            <a:srgbClr val="000000"/>
                          </a:solidFill>
                          <a:effectLst/>
                        </a:rPr>
                        <a:t>Off Peak</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0.98</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0.99</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0.99</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0.99</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dirty="0">
                          <a:solidFill>
                            <a:srgbClr val="000000"/>
                          </a:solidFill>
                          <a:effectLst/>
                        </a:rPr>
                        <a:t>0.99</a:t>
                      </a:r>
                      <a:endParaRPr lang="en-US"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993809183"/>
                  </a:ext>
                </a:extLst>
              </a:tr>
            </a:tbl>
          </a:graphicData>
        </a:graphic>
      </p:graphicFrame>
      <p:graphicFrame>
        <p:nvGraphicFramePr>
          <p:cNvPr id="10" name="Table 9">
            <a:extLst>
              <a:ext uri="{FF2B5EF4-FFF2-40B4-BE49-F238E27FC236}">
                <a16:creationId xmlns:a16="http://schemas.microsoft.com/office/drawing/2014/main" id="{6CF340F4-2F36-4AC4-8FD4-208457F3F200}"/>
              </a:ext>
            </a:extLst>
          </p:cNvPr>
          <p:cNvGraphicFramePr>
            <a:graphicFrameLocks noGrp="1"/>
          </p:cNvGraphicFramePr>
          <p:nvPr>
            <p:extLst>
              <p:ext uri="{D42A27DB-BD31-4B8C-83A1-F6EECF244321}">
                <p14:modId xmlns:p14="http://schemas.microsoft.com/office/powerpoint/2010/main" val="680357107"/>
              </p:ext>
            </p:extLst>
          </p:nvPr>
        </p:nvGraphicFramePr>
        <p:xfrm>
          <a:off x="1884253" y="3767975"/>
          <a:ext cx="7454901" cy="771525"/>
        </p:xfrm>
        <a:graphic>
          <a:graphicData uri="http://schemas.openxmlformats.org/drawingml/2006/table">
            <a:tbl>
              <a:tblPr bandRow="1">
                <a:tableStyleId>{0E3FDE45-AF77-4B5C-9715-49D594BDF05E}</a:tableStyleId>
              </a:tblPr>
              <a:tblGrid>
                <a:gridCol w="1056825">
                  <a:extLst>
                    <a:ext uri="{9D8B030D-6E8A-4147-A177-3AD203B41FA5}">
                      <a16:colId xmlns:a16="http://schemas.microsoft.com/office/drawing/2014/main" val="1688430983"/>
                    </a:ext>
                  </a:extLst>
                </a:gridCol>
                <a:gridCol w="533173">
                  <a:extLst>
                    <a:ext uri="{9D8B030D-6E8A-4147-A177-3AD203B41FA5}">
                      <a16:colId xmlns:a16="http://schemas.microsoft.com/office/drawing/2014/main" val="2034605161"/>
                    </a:ext>
                  </a:extLst>
                </a:gridCol>
                <a:gridCol w="533173">
                  <a:extLst>
                    <a:ext uri="{9D8B030D-6E8A-4147-A177-3AD203B41FA5}">
                      <a16:colId xmlns:a16="http://schemas.microsoft.com/office/drawing/2014/main" val="212362628"/>
                    </a:ext>
                  </a:extLst>
                </a:gridCol>
                <a:gridCol w="533173">
                  <a:extLst>
                    <a:ext uri="{9D8B030D-6E8A-4147-A177-3AD203B41FA5}">
                      <a16:colId xmlns:a16="http://schemas.microsoft.com/office/drawing/2014/main" val="4261421313"/>
                    </a:ext>
                  </a:extLst>
                </a:gridCol>
                <a:gridCol w="533173">
                  <a:extLst>
                    <a:ext uri="{9D8B030D-6E8A-4147-A177-3AD203B41FA5}">
                      <a16:colId xmlns:a16="http://schemas.microsoft.com/office/drawing/2014/main" val="4041543076"/>
                    </a:ext>
                  </a:extLst>
                </a:gridCol>
                <a:gridCol w="533173">
                  <a:extLst>
                    <a:ext uri="{9D8B030D-6E8A-4147-A177-3AD203B41FA5}">
                      <a16:colId xmlns:a16="http://schemas.microsoft.com/office/drawing/2014/main" val="1290560322"/>
                    </a:ext>
                  </a:extLst>
                </a:gridCol>
                <a:gridCol w="533173">
                  <a:extLst>
                    <a:ext uri="{9D8B030D-6E8A-4147-A177-3AD203B41FA5}">
                      <a16:colId xmlns:a16="http://schemas.microsoft.com/office/drawing/2014/main" val="1626299666"/>
                    </a:ext>
                  </a:extLst>
                </a:gridCol>
                <a:gridCol w="533173">
                  <a:extLst>
                    <a:ext uri="{9D8B030D-6E8A-4147-A177-3AD203B41FA5}">
                      <a16:colId xmlns:a16="http://schemas.microsoft.com/office/drawing/2014/main" val="2496834798"/>
                    </a:ext>
                  </a:extLst>
                </a:gridCol>
                <a:gridCol w="533173">
                  <a:extLst>
                    <a:ext uri="{9D8B030D-6E8A-4147-A177-3AD203B41FA5}">
                      <a16:colId xmlns:a16="http://schemas.microsoft.com/office/drawing/2014/main" val="2407827798"/>
                    </a:ext>
                  </a:extLst>
                </a:gridCol>
                <a:gridCol w="533173">
                  <a:extLst>
                    <a:ext uri="{9D8B030D-6E8A-4147-A177-3AD203B41FA5}">
                      <a16:colId xmlns:a16="http://schemas.microsoft.com/office/drawing/2014/main" val="1577853434"/>
                    </a:ext>
                  </a:extLst>
                </a:gridCol>
                <a:gridCol w="533173">
                  <a:extLst>
                    <a:ext uri="{9D8B030D-6E8A-4147-A177-3AD203B41FA5}">
                      <a16:colId xmlns:a16="http://schemas.microsoft.com/office/drawing/2014/main" val="247338186"/>
                    </a:ext>
                  </a:extLst>
                </a:gridCol>
                <a:gridCol w="533173">
                  <a:extLst>
                    <a:ext uri="{9D8B030D-6E8A-4147-A177-3AD203B41FA5}">
                      <a16:colId xmlns:a16="http://schemas.microsoft.com/office/drawing/2014/main" val="3459347228"/>
                    </a:ext>
                  </a:extLst>
                </a:gridCol>
                <a:gridCol w="533173">
                  <a:extLst>
                    <a:ext uri="{9D8B030D-6E8A-4147-A177-3AD203B41FA5}">
                      <a16:colId xmlns:a16="http://schemas.microsoft.com/office/drawing/2014/main" val="3587982405"/>
                    </a:ext>
                  </a:extLst>
                </a:gridCol>
              </a:tblGrid>
              <a:tr h="190500">
                <a:tc>
                  <a:txBody>
                    <a:bodyPr/>
                    <a:lstStyle/>
                    <a:p>
                      <a:pPr algn="ctr" fontAlgn="b"/>
                      <a:r>
                        <a:rPr lang="en-US" sz="1000" b="1" u="none" strike="noStrike">
                          <a:solidFill>
                            <a:srgbClr val="000000"/>
                          </a:solidFill>
                          <a:effectLst/>
                        </a:rPr>
                        <a:t>Hour Category</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Jan 18</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Feb 18</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Mar 18</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Apr 18</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May 18</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Jun 18</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Jul 18</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Aug 18</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Sep 18</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Oct 18</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Nov 18</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Dec 18</a:t>
                      </a:r>
                      <a:endParaRPr lang="en-US" sz="1000" b="1"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056634978"/>
                  </a:ext>
                </a:extLst>
              </a:tr>
              <a:tr h="190500">
                <a:tc>
                  <a:txBody>
                    <a:bodyPr/>
                    <a:lstStyle/>
                    <a:p>
                      <a:pPr algn="l" fontAlgn="b"/>
                      <a:r>
                        <a:rPr lang="en-US" sz="1000" b="0" u="none" strike="noStrike">
                          <a:solidFill>
                            <a:srgbClr val="000000"/>
                          </a:solidFill>
                          <a:effectLst/>
                        </a:rPr>
                        <a:t>High On-Peak</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0.98</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0.94</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0.87</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0.82</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0.88</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0.94</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0.93</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0.92</a:t>
                      </a:r>
                      <a:endParaRPr lang="en-US"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314528871"/>
                  </a:ext>
                </a:extLst>
              </a:tr>
              <a:tr h="190500">
                <a:tc>
                  <a:txBody>
                    <a:bodyPr/>
                    <a:lstStyle/>
                    <a:p>
                      <a:pPr algn="l" fontAlgn="b"/>
                      <a:r>
                        <a:rPr lang="en-US" sz="1000" b="0" u="none" strike="noStrike">
                          <a:solidFill>
                            <a:srgbClr val="000000"/>
                          </a:solidFill>
                          <a:effectLst/>
                        </a:rPr>
                        <a:t>On-Peak</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0.98</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0.95</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0.88</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0.95</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0.96</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0.95</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0.95</a:t>
                      </a:r>
                      <a:endParaRPr lang="en-US"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694391805"/>
                  </a:ext>
                </a:extLst>
              </a:tr>
              <a:tr h="200025">
                <a:tc>
                  <a:txBody>
                    <a:bodyPr/>
                    <a:lstStyle/>
                    <a:p>
                      <a:pPr algn="l" fontAlgn="b"/>
                      <a:r>
                        <a:rPr lang="en-US" sz="1000" b="0" u="none" strike="noStrike">
                          <a:solidFill>
                            <a:srgbClr val="000000"/>
                          </a:solidFill>
                          <a:effectLst/>
                        </a:rPr>
                        <a:t>Off Peak</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0.98</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0.98</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0.97</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0.97</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0.99</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0.99</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0.96</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dirty="0">
                          <a:solidFill>
                            <a:srgbClr val="000000"/>
                          </a:solidFill>
                          <a:effectLst/>
                        </a:rPr>
                        <a:t>0.97</a:t>
                      </a:r>
                      <a:endParaRPr lang="en-US"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576322438"/>
                  </a:ext>
                </a:extLst>
              </a:tr>
            </a:tbl>
          </a:graphicData>
        </a:graphic>
      </p:graphicFrame>
      <p:graphicFrame>
        <p:nvGraphicFramePr>
          <p:cNvPr id="12" name="Table 11">
            <a:extLst>
              <a:ext uri="{FF2B5EF4-FFF2-40B4-BE49-F238E27FC236}">
                <a16:creationId xmlns:a16="http://schemas.microsoft.com/office/drawing/2014/main" id="{C0560DC6-1A0F-494F-B206-F6F3CDD0D31B}"/>
              </a:ext>
            </a:extLst>
          </p:cNvPr>
          <p:cNvGraphicFramePr>
            <a:graphicFrameLocks noGrp="1"/>
          </p:cNvGraphicFramePr>
          <p:nvPr>
            <p:extLst>
              <p:ext uri="{D42A27DB-BD31-4B8C-83A1-F6EECF244321}">
                <p14:modId xmlns:p14="http://schemas.microsoft.com/office/powerpoint/2010/main" val="119548435"/>
              </p:ext>
            </p:extLst>
          </p:nvPr>
        </p:nvGraphicFramePr>
        <p:xfrm>
          <a:off x="1884253" y="4686424"/>
          <a:ext cx="7454901" cy="771525"/>
        </p:xfrm>
        <a:graphic>
          <a:graphicData uri="http://schemas.openxmlformats.org/drawingml/2006/table">
            <a:tbl>
              <a:tblPr bandRow="1">
                <a:tableStyleId>{0E3FDE45-AF77-4B5C-9715-49D594BDF05E}</a:tableStyleId>
              </a:tblPr>
              <a:tblGrid>
                <a:gridCol w="1056825">
                  <a:extLst>
                    <a:ext uri="{9D8B030D-6E8A-4147-A177-3AD203B41FA5}">
                      <a16:colId xmlns:a16="http://schemas.microsoft.com/office/drawing/2014/main" val="1688430983"/>
                    </a:ext>
                  </a:extLst>
                </a:gridCol>
                <a:gridCol w="533173">
                  <a:extLst>
                    <a:ext uri="{9D8B030D-6E8A-4147-A177-3AD203B41FA5}">
                      <a16:colId xmlns:a16="http://schemas.microsoft.com/office/drawing/2014/main" val="2034605161"/>
                    </a:ext>
                  </a:extLst>
                </a:gridCol>
                <a:gridCol w="533173">
                  <a:extLst>
                    <a:ext uri="{9D8B030D-6E8A-4147-A177-3AD203B41FA5}">
                      <a16:colId xmlns:a16="http://schemas.microsoft.com/office/drawing/2014/main" val="212362628"/>
                    </a:ext>
                  </a:extLst>
                </a:gridCol>
                <a:gridCol w="533173">
                  <a:extLst>
                    <a:ext uri="{9D8B030D-6E8A-4147-A177-3AD203B41FA5}">
                      <a16:colId xmlns:a16="http://schemas.microsoft.com/office/drawing/2014/main" val="4261421313"/>
                    </a:ext>
                  </a:extLst>
                </a:gridCol>
                <a:gridCol w="533173">
                  <a:extLst>
                    <a:ext uri="{9D8B030D-6E8A-4147-A177-3AD203B41FA5}">
                      <a16:colId xmlns:a16="http://schemas.microsoft.com/office/drawing/2014/main" val="4041543076"/>
                    </a:ext>
                  </a:extLst>
                </a:gridCol>
                <a:gridCol w="533173">
                  <a:extLst>
                    <a:ext uri="{9D8B030D-6E8A-4147-A177-3AD203B41FA5}">
                      <a16:colId xmlns:a16="http://schemas.microsoft.com/office/drawing/2014/main" val="1290560322"/>
                    </a:ext>
                  </a:extLst>
                </a:gridCol>
                <a:gridCol w="533173">
                  <a:extLst>
                    <a:ext uri="{9D8B030D-6E8A-4147-A177-3AD203B41FA5}">
                      <a16:colId xmlns:a16="http://schemas.microsoft.com/office/drawing/2014/main" val="1626299666"/>
                    </a:ext>
                  </a:extLst>
                </a:gridCol>
                <a:gridCol w="533173">
                  <a:extLst>
                    <a:ext uri="{9D8B030D-6E8A-4147-A177-3AD203B41FA5}">
                      <a16:colId xmlns:a16="http://schemas.microsoft.com/office/drawing/2014/main" val="2496834798"/>
                    </a:ext>
                  </a:extLst>
                </a:gridCol>
                <a:gridCol w="533173">
                  <a:extLst>
                    <a:ext uri="{9D8B030D-6E8A-4147-A177-3AD203B41FA5}">
                      <a16:colId xmlns:a16="http://schemas.microsoft.com/office/drawing/2014/main" val="2407827798"/>
                    </a:ext>
                  </a:extLst>
                </a:gridCol>
                <a:gridCol w="533173">
                  <a:extLst>
                    <a:ext uri="{9D8B030D-6E8A-4147-A177-3AD203B41FA5}">
                      <a16:colId xmlns:a16="http://schemas.microsoft.com/office/drawing/2014/main" val="1577853434"/>
                    </a:ext>
                  </a:extLst>
                </a:gridCol>
                <a:gridCol w="533173">
                  <a:extLst>
                    <a:ext uri="{9D8B030D-6E8A-4147-A177-3AD203B41FA5}">
                      <a16:colId xmlns:a16="http://schemas.microsoft.com/office/drawing/2014/main" val="247338186"/>
                    </a:ext>
                  </a:extLst>
                </a:gridCol>
                <a:gridCol w="533173">
                  <a:extLst>
                    <a:ext uri="{9D8B030D-6E8A-4147-A177-3AD203B41FA5}">
                      <a16:colId xmlns:a16="http://schemas.microsoft.com/office/drawing/2014/main" val="3459347228"/>
                    </a:ext>
                  </a:extLst>
                </a:gridCol>
                <a:gridCol w="533173">
                  <a:extLst>
                    <a:ext uri="{9D8B030D-6E8A-4147-A177-3AD203B41FA5}">
                      <a16:colId xmlns:a16="http://schemas.microsoft.com/office/drawing/2014/main" val="3587982405"/>
                    </a:ext>
                  </a:extLst>
                </a:gridCol>
              </a:tblGrid>
              <a:tr h="190500">
                <a:tc>
                  <a:txBody>
                    <a:bodyPr/>
                    <a:lstStyle/>
                    <a:p>
                      <a:pPr algn="ctr" fontAlgn="b"/>
                      <a:r>
                        <a:rPr lang="en-US" sz="1000" b="1" u="none" strike="noStrike">
                          <a:solidFill>
                            <a:srgbClr val="000000"/>
                          </a:solidFill>
                          <a:effectLst/>
                        </a:rPr>
                        <a:t>Hour Category</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Jan 18</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Feb 18</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Mar 18</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Apr 18</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May 18</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Jun 18</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Jul 18</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Aug 18</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Sep 18</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Oct 18</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Nov 18</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solidFill>
                            <a:srgbClr val="000000"/>
                          </a:solidFill>
                          <a:effectLst/>
                        </a:rPr>
                        <a:t>Dec 18</a:t>
                      </a:r>
                      <a:endParaRPr lang="en-US" sz="1000" b="1"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056634978"/>
                  </a:ext>
                </a:extLst>
              </a:tr>
              <a:tr h="190500">
                <a:tc>
                  <a:txBody>
                    <a:bodyPr/>
                    <a:lstStyle/>
                    <a:p>
                      <a:pPr algn="l" fontAlgn="b"/>
                      <a:r>
                        <a:rPr lang="en-US" sz="1000" b="0" u="none" strike="noStrike">
                          <a:solidFill>
                            <a:srgbClr val="000000"/>
                          </a:solidFill>
                          <a:effectLst/>
                        </a:rPr>
                        <a:t>High On-Peak</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0.98</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0.94</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0.87</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0.82</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0.88</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0.94</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0.93</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0.92</a:t>
                      </a:r>
                      <a:endParaRPr lang="en-US"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314528871"/>
                  </a:ext>
                </a:extLst>
              </a:tr>
              <a:tr h="190500">
                <a:tc>
                  <a:txBody>
                    <a:bodyPr/>
                    <a:lstStyle/>
                    <a:p>
                      <a:pPr algn="l" fontAlgn="b"/>
                      <a:r>
                        <a:rPr lang="en-US" sz="1000" b="0" u="none" strike="noStrike">
                          <a:solidFill>
                            <a:srgbClr val="000000"/>
                          </a:solidFill>
                          <a:effectLst/>
                        </a:rPr>
                        <a:t>On-Peak</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0.98</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0.95</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0.88</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0.95</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0.96</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0.95</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0.95</a:t>
                      </a:r>
                      <a:endParaRPr lang="en-US"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694391805"/>
                  </a:ext>
                </a:extLst>
              </a:tr>
              <a:tr h="200025">
                <a:tc>
                  <a:txBody>
                    <a:bodyPr/>
                    <a:lstStyle/>
                    <a:p>
                      <a:pPr algn="l" fontAlgn="b"/>
                      <a:r>
                        <a:rPr lang="en-US" sz="1000" b="0" u="none" strike="noStrike">
                          <a:solidFill>
                            <a:srgbClr val="000000"/>
                          </a:solidFill>
                          <a:effectLst/>
                        </a:rPr>
                        <a:t>Off Peak</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0.98</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1.00</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0.98</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0.97</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0.97</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0.99</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0.99</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a:solidFill>
                            <a:srgbClr val="000000"/>
                          </a:solidFill>
                          <a:effectLst/>
                        </a:rPr>
                        <a:t>0.96</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0" u="none" strike="noStrike" dirty="0">
                          <a:solidFill>
                            <a:srgbClr val="000000"/>
                          </a:solidFill>
                          <a:effectLst/>
                        </a:rPr>
                        <a:t>0.97</a:t>
                      </a:r>
                      <a:endParaRPr lang="en-US"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576322438"/>
                  </a:ext>
                </a:extLst>
              </a:tr>
            </a:tbl>
          </a:graphicData>
        </a:graphic>
      </p:graphicFrame>
      <p:sp>
        <p:nvSpPr>
          <p:cNvPr id="13" name="TextBox 12">
            <a:extLst>
              <a:ext uri="{FF2B5EF4-FFF2-40B4-BE49-F238E27FC236}">
                <a16:creationId xmlns:a16="http://schemas.microsoft.com/office/drawing/2014/main" id="{EB4D9C15-C665-4325-B332-2EFD21466336}"/>
              </a:ext>
            </a:extLst>
          </p:cNvPr>
          <p:cNvSpPr txBox="1"/>
          <p:nvPr/>
        </p:nvSpPr>
        <p:spPr>
          <a:xfrm>
            <a:off x="4100966" y="5570054"/>
            <a:ext cx="4458586" cy="276999"/>
          </a:xfrm>
          <a:prstGeom prst="rect">
            <a:avLst/>
          </a:prstGeom>
          <a:noFill/>
        </p:spPr>
        <p:txBody>
          <a:bodyPr wrap="square" rtlCol="0">
            <a:spAutoFit/>
          </a:bodyPr>
          <a:lstStyle/>
          <a:p>
            <a:r>
              <a:rPr lang="en-US" sz="1200"/>
              <a:t>Source: ISO-NE Presentation, July 2020</a:t>
            </a:r>
            <a:endParaRPr lang="en-US"/>
          </a:p>
        </p:txBody>
      </p:sp>
    </p:spTree>
    <p:extLst>
      <p:ext uri="{BB962C8B-B14F-4D97-AF65-F5344CB8AC3E}">
        <p14:creationId xmlns:p14="http://schemas.microsoft.com/office/powerpoint/2010/main" val="3354989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2D62B-093E-4DD4-B03C-E798C95FFB29}"/>
              </a:ext>
            </a:extLst>
          </p:cNvPr>
          <p:cNvSpPr>
            <a:spLocks noGrp="1"/>
          </p:cNvSpPr>
          <p:nvPr>
            <p:ph type="title"/>
          </p:nvPr>
        </p:nvSpPr>
        <p:spPr>
          <a:xfrm>
            <a:off x="511196" y="280346"/>
            <a:ext cx="10515600" cy="997849"/>
          </a:xfrm>
        </p:spPr>
        <p:txBody>
          <a:bodyPr/>
          <a:lstStyle/>
          <a:p>
            <a:r>
              <a:rPr lang="en-US" sz="1600"/>
              <a:t>Proposed E&amp;AS Offset:</a:t>
            </a:r>
            <a:r>
              <a:rPr lang="en-US" sz="2000"/>
              <a:t/>
            </a:r>
            <a:br>
              <a:rPr lang="en-US" sz="2000"/>
            </a:br>
            <a:r>
              <a:rPr lang="en-US" sz="2400"/>
              <a:t>Preliminary Pay-for-Performance Adjustment</a:t>
            </a:r>
          </a:p>
        </p:txBody>
      </p:sp>
      <p:sp>
        <p:nvSpPr>
          <p:cNvPr id="5" name="Content Placeholder 4">
            <a:extLst>
              <a:ext uri="{FF2B5EF4-FFF2-40B4-BE49-F238E27FC236}">
                <a16:creationId xmlns:a16="http://schemas.microsoft.com/office/drawing/2014/main" id="{1F85D799-B53F-470A-B0CC-33358775E033}"/>
              </a:ext>
            </a:extLst>
          </p:cNvPr>
          <p:cNvSpPr>
            <a:spLocks noGrp="1"/>
          </p:cNvSpPr>
          <p:nvPr>
            <p:ph idx="1"/>
          </p:nvPr>
        </p:nvSpPr>
        <p:spPr>
          <a:xfrm>
            <a:off x="838200" y="1438323"/>
            <a:ext cx="10515600" cy="4553234"/>
          </a:xfrm>
        </p:spPr>
        <p:txBody>
          <a:bodyPr>
            <a:normAutofit/>
          </a:bodyPr>
          <a:lstStyle/>
          <a:p>
            <a:r>
              <a:rPr lang="en-US" sz="2000"/>
              <a:t>Preliminary adjustment for Pay-for-Performance (PFP) </a:t>
            </a:r>
          </a:p>
          <a:p>
            <a:pPr lvl="1"/>
            <a:r>
              <a:rPr lang="en-US" sz="1600"/>
              <a:t>H=15.3 for CONE units </a:t>
            </a:r>
          </a:p>
          <a:p>
            <a:pPr lvl="1"/>
            <a:r>
              <a:rPr lang="en-US" sz="1600"/>
              <a:t>H=8.4 for ORTP units</a:t>
            </a:r>
          </a:p>
          <a:p>
            <a:pPr lvl="1"/>
            <a:r>
              <a:rPr lang="en-US" sz="1600"/>
              <a:t>PPR = $5,455 (current rate being used as a placeholder)</a:t>
            </a:r>
          </a:p>
          <a:p>
            <a:pPr lvl="1"/>
            <a:endParaRPr lang="en-US" sz="1600"/>
          </a:p>
        </p:txBody>
      </p:sp>
      <p:graphicFrame>
        <p:nvGraphicFramePr>
          <p:cNvPr id="8" name="Table 7">
            <a:extLst>
              <a:ext uri="{FF2B5EF4-FFF2-40B4-BE49-F238E27FC236}">
                <a16:creationId xmlns:a16="http://schemas.microsoft.com/office/drawing/2014/main" id="{41330880-83F2-41BF-A8D4-9F910146E36B}"/>
              </a:ext>
            </a:extLst>
          </p:cNvPr>
          <p:cNvGraphicFramePr>
            <a:graphicFrameLocks noGrp="1"/>
          </p:cNvGraphicFramePr>
          <p:nvPr>
            <p:extLst>
              <p:ext uri="{D42A27DB-BD31-4B8C-83A1-F6EECF244321}">
                <p14:modId xmlns:p14="http://schemas.microsoft.com/office/powerpoint/2010/main" val="2200954661"/>
              </p:ext>
            </p:extLst>
          </p:nvPr>
        </p:nvGraphicFramePr>
        <p:xfrm>
          <a:off x="2428875" y="2820003"/>
          <a:ext cx="6648450" cy="2599674"/>
        </p:xfrm>
        <a:graphic>
          <a:graphicData uri="http://schemas.openxmlformats.org/drawingml/2006/table">
            <a:tbl>
              <a:tblPr firstRow="1" bandRow="1">
                <a:tableStyleId>{5C22544A-7EE6-4342-B048-85BDC9FD1C3A}</a:tableStyleId>
              </a:tblPr>
              <a:tblGrid>
                <a:gridCol w="2828655">
                  <a:extLst>
                    <a:ext uri="{9D8B030D-6E8A-4147-A177-3AD203B41FA5}">
                      <a16:colId xmlns:a16="http://schemas.microsoft.com/office/drawing/2014/main" val="3271637775"/>
                    </a:ext>
                  </a:extLst>
                </a:gridCol>
                <a:gridCol w="1738033">
                  <a:extLst>
                    <a:ext uri="{9D8B030D-6E8A-4147-A177-3AD203B41FA5}">
                      <a16:colId xmlns:a16="http://schemas.microsoft.com/office/drawing/2014/main" val="2956040805"/>
                    </a:ext>
                  </a:extLst>
                </a:gridCol>
                <a:gridCol w="2081762">
                  <a:extLst>
                    <a:ext uri="{9D8B030D-6E8A-4147-A177-3AD203B41FA5}">
                      <a16:colId xmlns:a16="http://schemas.microsoft.com/office/drawing/2014/main" val="754960628"/>
                    </a:ext>
                  </a:extLst>
                </a:gridCol>
              </a:tblGrid>
              <a:tr h="590994">
                <a:tc>
                  <a:txBody>
                    <a:bodyPr/>
                    <a:lstStyle/>
                    <a:p>
                      <a:pPr algn="ctr" fontAlgn="b"/>
                      <a:endParaRPr lang="en-US" sz="1200" b="1" i="0" u="none" strike="noStrike" dirty="0">
                        <a:solidFill>
                          <a:srgbClr val="000000"/>
                        </a:solidFill>
                        <a:effectLst/>
                        <a:latin typeface="Century Gothic" panose="020B0502020202020204" pitchFamily="34" charset="0"/>
                      </a:endParaRPr>
                    </a:p>
                  </a:txBody>
                  <a:tcPr marL="5443" marR="5443" marT="5443" marB="0" anchor="ctr"/>
                </a:tc>
                <a:tc>
                  <a:txBody>
                    <a:bodyPr/>
                    <a:lstStyle/>
                    <a:p>
                      <a:pPr algn="ctr"/>
                      <a:r>
                        <a:rPr lang="en-US" sz="1200" dirty="0">
                          <a:solidFill>
                            <a:schemeClr val="tx1"/>
                          </a:solidFill>
                          <a:latin typeface="Century Gothic" panose="020B0502020202020204" pitchFamily="34" charset="0"/>
                        </a:rPr>
                        <a:t>Availability</a:t>
                      </a:r>
                    </a:p>
                    <a:p>
                      <a:pPr algn="ctr"/>
                      <a:r>
                        <a:rPr lang="en-US" sz="1200" dirty="0">
                          <a:solidFill>
                            <a:schemeClr val="tx1"/>
                          </a:solidFill>
                          <a:latin typeface="Century Gothic" panose="020B0502020202020204" pitchFamily="34" charset="0"/>
                        </a:rPr>
                        <a:t> “A” value</a:t>
                      </a:r>
                    </a:p>
                  </a:txBody>
                  <a:tcPr marL="5443" marR="5443" marT="5443" marB="0" anchor="ctr"/>
                </a:tc>
                <a:tc>
                  <a:txBody>
                    <a:bodyPr/>
                    <a:lstStyle/>
                    <a:p>
                      <a:pPr algn="ctr" fontAlgn="b"/>
                      <a:r>
                        <a:rPr lang="en-US" sz="1200" b="1" i="0" u="none" strike="noStrike" dirty="0">
                          <a:solidFill>
                            <a:srgbClr val="000000"/>
                          </a:solidFill>
                          <a:effectLst/>
                          <a:latin typeface="Century Gothic" panose="020B0502020202020204" pitchFamily="34" charset="0"/>
                        </a:rPr>
                        <a:t>Preliminary PFP Offsets </a:t>
                      </a:r>
                    </a:p>
                    <a:p>
                      <a:pPr algn="ctr" fontAlgn="b">
                        <a:spcAft>
                          <a:spcPts val="600"/>
                        </a:spcAft>
                      </a:pPr>
                      <a:r>
                        <a:rPr lang="en-US" sz="1200" b="1" i="0" u="none" strike="noStrike" dirty="0">
                          <a:solidFill>
                            <a:srgbClr val="000000"/>
                          </a:solidFill>
                          <a:effectLst/>
                          <a:latin typeface="Century Gothic" panose="020B0502020202020204" pitchFamily="34" charset="0"/>
                        </a:rPr>
                        <a:t>2025$/kW-</a:t>
                      </a:r>
                      <a:r>
                        <a:rPr lang="en-US" sz="1200" b="1" i="0" u="none" strike="noStrike" dirty="0" err="1">
                          <a:solidFill>
                            <a:srgbClr val="000000"/>
                          </a:solidFill>
                          <a:effectLst/>
                          <a:latin typeface="Century Gothic" panose="020B0502020202020204" pitchFamily="34" charset="0"/>
                        </a:rPr>
                        <a:t>mo</a:t>
                      </a:r>
                      <a:r>
                        <a:rPr lang="en-US" sz="1200" b="1" i="0" u="none" strike="noStrike" dirty="0">
                          <a:solidFill>
                            <a:srgbClr val="000000"/>
                          </a:solidFill>
                          <a:effectLst/>
                          <a:latin typeface="Century Gothic" panose="020B0502020202020204" pitchFamily="34" charset="0"/>
                        </a:rPr>
                        <a:t> (Nameplate)</a:t>
                      </a:r>
                      <a:endParaRPr lang="en-US" sz="1200" b="0" i="0" u="none" strike="noStrike" dirty="0">
                        <a:solidFill>
                          <a:srgbClr val="000000"/>
                        </a:solidFill>
                        <a:effectLst/>
                        <a:latin typeface="Century Gothic" panose="020B0502020202020204" pitchFamily="34" charset="0"/>
                      </a:endParaRPr>
                    </a:p>
                  </a:txBody>
                  <a:tcPr marL="5443" marR="5443" marT="5443" marB="0" anchor="ctr"/>
                </a:tc>
                <a:extLst>
                  <a:ext uri="{0D108BD9-81ED-4DB2-BD59-A6C34878D82A}">
                    <a16:rowId xmlns:a16="http://schemas.microsoft.com/office/drawing/2014/main" val="3795448261"/>
                  </a:ext>
                </a:extLst>
              </a:tr>
              <a:tr h="200868">
                <a:tc>
                  <a:txBody>
                    <a:bodyPr/>
                    <a:lstStyle/>
                    <a:p>
                      <a:pPr algn="l" fontAlgn="b"/>
                      <a:r>
                        <a:rPr lang="en-US" sz="1200" u="none" strike="noStrike">
                          <a:effectLst/>
                          <a:latin typeface="Century Gothic" panose="020B0502020202020204" pitchFamily="34" charset="0"/>
                        </a:rPr>
                        <a:t>Combined cycle CONE</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b="0" i="0" u="none" strike="noStrike">
                          <a:solidFill>
                            <a:schemeClr val="tx1"/>
                          </a:solidFill>
                          <a:effectLst/>
                          <a:latin typeface="Century Gothic" panose="020B0502020202020204" pitchFamily="34" charset="0"/>
                        </a:rPr>
                        <a:t>0.92</a:t>
                      </a:r>
                    </a:p>
                  </a:txBody>
                  <a:tcPr marL="0" marR="0" marT="0" marB="0" anchor="b"/>
                </a:tc>
                <a:tc>
                  <a:txBody>
                    <a:bodyPr/>
                    <a:lstStyle/>
                    <a:p>
                      <a:pPr algn="ctr" fontAlgn="b"/>
                      <a:r>
                        <a:rPr lang="en-US" sz="1200" b="0" i="0" u="none" strike="noStrike" dirty="0">
                          <a:solidFill>
                            <a:srgbClr val="000000"/>
                          </a:solidFill>
                          <a:effectLst/>
                          <a:latin typeface="Century Gothic" panose="020B0502020202020204" pitchFamily="34" charset="0"/>
                        </a:rPr>
                        <a:t>$0.48 </a:t>
                      </a:r>
                    </a:p>
                  </a:txBody>
                  <a:tcPr marL="5443" marR="5443" marT="5443" marB="0" anchor="b"/>
                </a:tc>
                <a:extLst>
                  <a:ext uri="{0D108BD9-81ED-4DB2-BD59-A6C34878D82A}">
                    <a16:rowId xmlns:a16="http://schemas.microsoft.com/office/drawing/2014/main" val="3972881084"/>
                  </a:ext>
                </a:extLst>
              </a:tr>
              <a:tr h="200868">
                <a:tc>
                  <a:txBody>
                    <a:bodyPr/>
                    <a:lstStyle/>
                    <a:p>
                      <a:pPr algn="l" fontAlgn="b"/>
                      <a:r>
                        <a:rPr lang="en-US" sz="1200" u="none" strike="noStrike">
                          <a:effectLst/>
                          <a:latin typeface="Century Gothic" panose="020B0502020202020204" pitchFamily="34" charset="0"/>
                        </a:rPr>
                        <a:t>Simple cycle CONE</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b="0" i="0" u="none" strike="noStrike" dirty="0">
                          <a:solidFill>
                            <a:schemeClr val="tx1"/>
                          </a:solidFill>
                          <a:effectLst/>
                          <a:latin typeface="Century Gothic" panose="020B0502020202020204" pitchFamily="34" charset="0"/>
                        </a:rPr>
                        <a:t>0.98</a:t>
                      </a:r>
                    </a:p>
                  </a:txBody>
                  <a:tcPr marL="0" marR="0" marT="0" marB="0" anchor="b"/>
                </a:tc>
                <a:tc>
                  <a:txBody>
                    <a:bodyPr/>
                    <a:lstStyle/>
                    <a:p>
                      <a:pPr algn="ctr" fontAlgn="b"/>
                      <a:r>
                        <a:rPr lang="en-US" sz="1200" b="0" i="0" u="none" strike="noStrike" dirty="0">
                          <a:solidFill>
                            <a:srgbClr val="000000"/>
                          </a:solidFill>
                          <a:effectLst/>
                          <a:latin typeface="Century Gothic" panose="020B0502020202020204" pitchFamily="34" charset="0"/>
                        </a:rPr>
                        <a:t>$0.84 </a:t>
                      </a:r>
                    </a:p>
                  </a:txBody>
                  <a:tcPr marL="5443" marR="5443" marT="5443" marB="0" anchor="b"/>
                </a:tc>
                <a:extLst>
                  <a:ext uri="{0D108BD9-81ED-4DB2-BD59-A6C34878D82A}">
                    <a16:rowId xmlns:a16="http://schemas.microsoft.com/office/drawing/2014/main" val="3429355965"/>
                  </a:ext>
                </a:extLst>
              </a:tr>
              <a:tr h="200868">
                <a:tc>
                  <a:txBody>
                    <a:bodyPr/>
                    <a:lstStyle/>
                    <a:p>
                      <a:pPr algn="l" fontAlgn="b"/>
                      <a:r>
                        <a:rPr lang="en-US" sz="1200" u="none" strike="noStrike">
                          <a:effectLst/>
                          <a:latin typeface="Century Gothic" panose="020B0502020202020204" pitchFamily="34" charset="0"/>
                        </a:rPr>
                        <a:t>Aeroderivative CONE</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b="0" i="0" u="none" strike="noStrike">
                          <a:solidFill>
                            <a:schemeClr val="tx1"/>
                          </a:solidFill>
                          <a:effectLst/>
                          <a:latin typeface="Century Gothic" panose="020B0502020202020204" pitchFamily="34" charset="0"/>
                        </a:rPr>
                        <a:t>0.92</a:t>
                      </a:r>
                    </a:p>
                  </a:txBody>
                  <a:tcPr marL="0" marR="0" marT="0" marB="0" anchor="b"/>
                </a:tc>
                <a:tc>
                  <a:txBody>
                    <a:bodyPr/>
                    <a:lstStyle/>
                    <a:p>
                      <a:pPr algn="ctr" fontAlgn="b"/>
                      <a:r>
                        <a:rPr lang="en-US" sz="1200" b="0" i="0" u="none" strike="noStrike" dirty="0">
                          <a:solidFill>
                            <a:srgbClr val="000000"/>
                          </a:solidFill>
                          <a:effectLst/>
                          <a:latin typeface="Century Gothic" panose="020B0502020202020204" pitchFamily="34" charset="0"/>
                        </a:rPr>
                        <a:t>$0.48 </a:t>
                      </a:r>
                    </a:p>
                  </a:txBody>
                  <a:tcPr marL="5443" marR="5443" marT="5443" marB="0" anchor="b"/>
                </a:tc>
                <a:extLst>
                  <a:ext uri="{0D108BD9-81ED-4DB2-BD59-A6C34878D82A}">
                    <a16:rowId xmlns:a16="http://schemas.microsoft.com/office/drawing/2014/main" val="2565109935"/>
                  </a:ext>
                </a:extLst>
              </a:tr>
              <a:tr h="200868">
                <a:tc>
                  <a:txBody>
                    <a:bodyPr/>
                    <a:lstStyle/>
                    <a:p>
                      <a:pPr algn="l" fontAlgn="b"/>
                      <a:r>
                        <a:rPr lang="en-US" sz="1200" u="none" strike="noStrike">
                          <a:effectLst/>
                          <a:latin typeface="Century Gothic" panose="020B0502020202020204" pitchFamily="34" charset="0"/>
                        </a:rPr>
                        <a:t>Combined cycle  ORTP</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b="0" i="0" u="none" strike="noStrike">
                          <a:solidFill>
                            <a:schemeClr val="tx1"/>
                          </a:solidFill>
                          <a:effectLst/>
                          <a:latin typeface="Century Gothic" panose="020B0502020202020204" pitchFamily="34" charset="0"/>
                        </a:rPr>
                        <a:t>0.92</a:t>
                      </a:r>
                    </a:p>
                  </a:txBody>
                  <a:tcPr marL="0" marR="0" marT="0" marB="0" anchor="b"/>
                </a:tc>
                <a:tc>
                  <a:txBody>
                    <a:bodyPr/>
                    <a:lstStyle/>
                    <a:p>
                      <a:pPr algn="ctr" fontAlgn="b"/>
                      <a:r>
                        <a:rPr lang="en-US" sz="1200" b="0" i="0" u="none" strike="noStrike" dirty="0">
                          <a:solidFill>
                            <a:srgbClr val="000000"/>
                          </a:solidFill>
                          <a:effectLst/>
                          <a:latin typeface="Century Gothic" panose="020B0502020202020204" pitchFamily="34" charset="0"/>
                        </a:rPr>
                        <a:t>$0.39 </a:t>
                      </a:r>
                    </a:p>
                  </a:txBody>
                  <a:tcPr marL="5443" marR="5443" marT="5443" marB="0" anchor="b"/>
                </a:tc>
                <a:extLst>
                  <a:ext uri="{0D108BD9-81ED-4DB2-BD59-A6C34878D82A}">
                    <a16:rowId xmlns:a16="http://schemas.microsoft.com/office/drawing/2014/main" val="453411393"/>
                  </a:ext>
                </a:extLst>
              </a:tr>
              <a:tr h="200868">
                <a:tc>
                  <a:txBody>
                    <a:bodyPr/>
                    <a:lstStyle/>
                    <a:p>
                      <a:pPr algn="l" fontAlgn="b"/>
                      <a:r>
                        <a:rPr lang="en-US" sz="1200" u="none" strike="noStrike">
                          <a:effectLst/>
                          <a:latin typeface="Century Gothic" panose="020B0502020202020204" pitchFamily="34" charset="0"/>
                        </a:rPr>
                        <a:t>Simple cycle  ORTP</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b="0" i="0" u="none" strike="noStrike">
                          <a:solidFill>
                            <a:schemeClr val="tx1"/>
                          </a:solidFill>
                          <a:effectLst/>
                          <a:latin typeface="Century Gothic" panose="020B0502020202020204" pitchFamily="34" charset="0"/>
                        </a:rPr>
                        <a:t>0.92</a:t>
                      </a:r>
                    </a:p>
                  </a:txBody>
                  <a:tcPr marL="0" marR="0" marT="0" marB="0" anchor="b"/>
                </a:tc>
                <a:tc>
                  <a:txBody>
                    <a:bodyPr/>
                    <a:lstStyle/>
                    <a:p>
                      <a:pPr algn="ctr" fontAlgn="b"/>
                      <a:r>
                        <a:rPr lang="en-US" sz="1200" b="0" i="0" u="none" strike="noStrike" dirty="0">
                          <a:solidFill>
                            <a:srgbClr val="000000"/>
                          </a:solidFill>
                          <a:effectLst/>
                          <a:latin typeface="Century Gothic" panose="020B0502020202020204" pitchFamily="34" charset="0"/>
                        </a:rPr>
                        <a:t>$0.39 </a:t>
                      </a:r>
                    </a:p>
                  </a:txBody>
                  <a:tcPr marL="5443" marR="5443" marT="5443" marB="0" anchor="b"/>
                </a:tc>
                <a:extLst>
                  <a:ext uri="{0D108BD9-81ED-4DB2-BD59-A6C34878D82A}">
                    <a16:rowId xmlns:a16="http://schemas.microsoft.com/office/drawing/2014/main" val="3170629240"/>
                  </a:ext>
                </a:extLst>
              </a:tr>
              <a:tr h="200868">
                <a:tc>
                  <a:txBody>
                    <a:bodyPr/>
                    <a:lstStyle/>
                    <a:p>
                      <a:pPr algn="l" fontAlgn="b"/>
                      <a:r>
                        <a:rPr lang="en-US" sz="1200" u="none" strike="noStrike">
                          <a:effectLst/>
                          <a:latin typeface="Century Gothic" panose="020B0502020202020204" pitchFamily="34" charset="0"/>
                        </a:rPr>
                        <a:t>Onshore wind  ORTP</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b="0" i="0" u="none" strike="noStrike">
                          <a:solidFill>
                            <a:schemeClr val="tx1"/>
                          </a:solidFill>
                          <a:effectLst/>
                          <a:latin typeface="Century Gothic" panose="020B0502020202020204" pitchFamily="34" charset="0"/>
                        </a:rPr>
                        <a:t>0.92</a:t>
                      </a:r>
                    </a:p>
                  </a:txBody>
                  <a:tcPr marL="0" marR="0" marT="0" marB="0" anchor="b"/>
                </a:tc>
                <a:tc>
                  <a:txBody>
                    <a:bodyPr/>
                    <a:lstStyle/>
                    <a:p>
                      <a:pPr algn="ctr" fontAlgn="b"/>
                      <a:r>
                        <a:rPr lang="en-US" sz="1200" b="0" i="0" u="none" strike="noStrike" dirty="0">
                          <a:solidFill>
                            <a:srgbClr val="000000"/>
                          </a:solidFill>
                          <a:effectLst/>
                          <a:latin typeface="Century Gothic" panose="020B0502020202020204" pitchFamily="34" charset="0"/>
                        </a:rPr>
                        <a:t>$0.39 </a:t>
                      </a:r>
                    </a:p>
                  </a:txBody>
                  <a:tcPr marL="5443" marR="5443" marT="5443" marB="0" anchor="b"/>
                </a:tc>
                <a:extLst>
                  <a:ext uri="{0D108BD9-81ED-4DB2-BD59-A6C34878D82A}">
                    <a16:rowId xmlns:a16="http://schemas.microsoft.com/office/drawing/2014/main" val="3822331156"/>
                  </a:ext>
                </a:extLst>
              </a:tr>
              <a:tr h="200868">
                <a:tc>
                  <a:txBody>
                    <a:bodyPr/>
                    <a:lstStyle/>
                    <a:p>
                      <a:pPr algn="l" fontAlgn="b"/>
                      <a:r>
                        <a:rPr lang="en-US" sz="1200" u="none" strike="noStrike">
                          <a:effectLst/>
                          <a:latin typeface="Century Gothic" panose="020B0502020202020204" pitchFamily="34" charset="0"/>
                        </a:rPr>
                        <a:t>Offshore Wind O</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b="0" i="0" u="none" strike="noStrike">
                          <a:solidFill>
                            <a:schemeClr val="tx1"/>
                          </a:solidFill>
                          <a:effectLst/>
                          <a:latin typeface="Century Gothic" panose="020B0502020202020204" pitchFamily="34" charset="0"/>
                        </a:rPr>
                        <a:t>0.92</a:t>
                      </a:r>
                    </a:p>
                  </a:txBody>
                  <a:tcPr marL="0" marR="0" marT="0" marB="0" anchor="b"/>
                </a:tc>
                <a:tc>
                  <a:txBody>
                    <a:bodyPr/>
                    <a:lstStyle/>
                    <a:p>
                      <a:pPr algn="ctr" fontAlgn="b"/>
                      <a:r>
                        <a:rPr lang="en-US" sz="1200" b="0" i="0" u="none" strike="noStrike" dirty="0">
                          <a:solidFill>
                            <a:srgbClr val="000000"/>
                          </a:solidFill>
                          <a:effectLst/>
                          <a:latin typeface="Century Gothic" panose="020B0502020202020204" pitchFamily="34" charset="0"/>
                        </a:rPr>
                        <a:t>$0.39 </a:t>
                      </a:r>
                    </a:p>
                  </a:txBody>
                  <a:tcPr marL="5443" marR="5443" marT="5443" marB="0" anchor="b"/>
                </a:tc>
                <a:extLst>
                  <a:ext uri="{0D108BD9-81ED-4DB2-BD59-A6C34878D82A}">
                    <a16:rowId xmlns:a16="http://schemas.microsoft.com/office/drawing/2014/main" val="1748552184"/>
                  </a:ext>
                </a:extLst>
              </a:tr>
              <a:tr h="200868">
                <a:tc>
                  <a:txBody>
                    <a:bodyPr/>
                    <a:lstStyle/>
                    <a:p>
                      <a:pPr algn="l" fontAlgn="b"/>
                      <a:r>
                        <a:rPr lang="en-US" sz="1200" u="none" strike="noStrike">
                          <a:effectLst/>
                          <a:latin typeface="Century Gothic" panose="020B0502020202020204" pitchFamily="34" charset="0"/>
                        </a:rPr>
                        <a:t>Solar ORTP</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b="0" i="0" u="none" strike="noStrike">
                          <a:solidFill>
                            <a:schemeClr val="tx1"/>
                          </a:solidFill>
                          <a:effectLst/>
                          <a:latin typeface="Century Gothic" panose="020B0502020202020204" pitchFamily="34" charset="0"/>
                        </a:rPr>
                        <a:t>0.92</a:t>
                      </a:r>
                    </a:p>
                  </a:txBody>
                  <a:tcPr marL="0" marR="0" marT="0" marB="0" anchor="b"/>
                </a:tc>
                <a:tc>
                  <a:txBody>
                    <a:bodyPr/>
                    <a:lstStyle/>
                    <a:p>
                      <a:pPr algn="ctr" fontAlgn="b"/>
                      <a:r>
                        <a:rPr lang="en-US" sz="1200" b="0" i="0" u="none" strike="noStrike" dirty="0">
                          <a:solidFill>
                            <a:srgbClr val="000000"/>
                          </a:solidFill>
                          <a:effectLst/>
                          <a:latin typeface="Century Gothic" panose="020B0502020202020204" pitchFamily="34" charset="0"/>
                        </a:rPr>
                        <a:t>$0.39 </a:t>
                      </a:r>
                    </a:p>
                  </a:txBody>
                  <a:tcPr marL="5443" marR="5443" marT="5443" marB="0" anchor="b"/>
                </a:tc>
                <a:extLst>
                  <a:ext uri="{0D108BD9-81ED-4DB2-BD59-A6C34878D82A}">
                    <a16:rowId xmlns:a16="http://schemas.microsoft.com/office/drawing/2014/main" val="2282641945"/>
                  </a:ext>
                </a:extLst>
              </a:tr>
              <a:tr h="200868">
                <a:tc>
                  <a:txBody>
                    <a:bodyPr/>
                    <a:lstStyle/>
                    <a:p>
                      <a:pPr algn="l" fontAlgn="b"/>
                      <a:r>
                        <a:rPr lang="en-US" sz="1200" u="none" strike="noStrike">
                          <a:effectLst/>
                          <a:latin typeface="Century Gothic" panose="020B0502020202020204" pitchFamily="34" charset="0"/>
                        </a:rPr>
                        <a:t>Battery ORTP</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b="0" i="0" u="none" strike="noStrike">
                          <a:solidFill>
                            <a:schemeClr val="tx1"/>
                          </a:solidFill>
                          <a:effectLst/>
                          <a:latin typeface="Century Gothic" panose="020B0502020202020204" pitchFamily="34" charset="0"/>
                        </a:rPr>
                        <a:t>0.92</a:t>
                      </a:r>
                    </a:p>
                  </a:txBody>
                  <a:tcPr marL="0" marR="0" marT="0" marB="0" anchor="b"/>
                </a:tc>
                <a:tc>
                  <a:txBody>
                    <a:bodyPr/>
                    <a:lstStyle/>
                    <a:p>
                      <a:pPr algn="ctr" fontAlgn="b"/>
                      <a:r>
                        <a:rPr lang="en-US" sz="1200" b="0" i="0" u="none" strike="noStrike" dirty="0">
                          <a:solidFill>
                            <a:srgbClr val="000000"/>
                          </a:solidFill>
                          <a:effectLst/>
                          <a:latin typeface="Century Gothic" panose="020B0502020202020204" pitchFamily="34" charset="0"/>
                        </a:rPr>
                        <a:t>$0.39 </a:t>
                      </a:r>
                    </a:p>
                  </a:txBody>
                  <a:tcPr marL="5443" marR="5443" marT="5443" marB="0" anchor="b"/>
                </a:tc>
                <a:extLst>
                  <a:ext uri="{0D108BD9-81ED-4DB2-BD59-A6C34878D82A}">
                    <a16:rowId xmlns:a16="http://schemas.microsoft.com/office/drawing/2014/main" val="746999643"/>
                  </a:ext>
                </a:extLst>
              </a:tr>
              <a:tr h="200868">
                <a:tc>
                  <a:txBody>
                    <a:bodyPr/>
                    <a:lstStyle/>
                    <a:p>
                      <a:pPr algn="l" fontAlgn="b"/>
                      <a:r>
                        <a:rPr lang="en-US" sz="1200" u="none" strike="noStrike">
                          <a:effectLst/>
                          <a:latin typeface="Century Gothic" panose="020B0502020202020204" pitchFamily="34" charset="0"/>
                        </a:rPr>
                        <a:t>Co-located Resource ORTP</a:t>
                      </a:r>
                      <a:endParaRPr lang="en-US" sz="1200" b="0" i="0" u="none" strike="noStrike">
                        <a:solidFill>
                          <a:srgbClr val="000000"/>
                        </a:solidFill>
                        <a:effectLst/>
                        <a:latin typeface="Century Gothic" panose="020B0502020202020204" pitchFamily="34" charset="0"/>
                      </a:endParaRPr>
                    </a:p>
                  </a:txBody>
                  <a:tcPr marL="5443" marR="5443" marT="5443" marB="0" anchor="b"/>
                </a:tc>
                <a:tc>
                  <a:txBody>
                    <a:bodyPr/>
                    <a:lstStyle/>
                    <a:p>
                      <a:pPr algn="ctr" fontAlgn="b"/>
                      <a:r>
                        <a:rPr lang="en-US" sz="1200" b="0" i="0" u="none" strike="noStrike">
                          <a:solidFill>
                            <a:schemeClr val="tx1"/>
                          </a:solidFill>
                          <a:effectLst/>
                          <a:latin typeface="Century Gothic" panose="020B0502020202020204" pitchFamily="34" charset="0"/>
                        </a:rPr>
                        <a:t>0.92</a:t>
                      </a:r>
                    </a:p>
                  </a:txBody>
                  <a:tcPr marL="0" marR="0" marT="0" marB="0" anchor="b"/>
                </a:tc>
                <a:tc>
                  <a:txBody>
                    <a:bodyPr/>
                    <a:lstStyle/>
                    <a:p>
                      <a:pPr algn="ctr" fontAlgn="b"/>
                      <a:r>
                        <a:rPr lang="en-US" sz="1200" b="0" i="0" u="none" strike="noStrike" dirty="0">
                          <a:solidFill>
                            <a:srgbClr val="000000"/>
                          </a:solidFill>
                          <a:effectLst/>
                          <a:latin typeface="Century Gothic" panose="020B0502020202020204" pitchFamily="34" charset="0"/>
                        </a:rPr>
                        <a:t>$0.39 </a:t>
                      </a:r>
                    </a:p>
                  </a:txBody>
                  <a:tcPr marL="5443" marR="5443" marT="5443" marB="0" anchor="b"/>
                </a:tc>
                <a:extLst>
                  <a:ext uri="{0D108BD9-81ED-4DB2-BD59-A6C34878D82A}">
                    <a16:rowId xmlns:a16="http://schemas.microsoft.com/office/drawing/2014/main" val="1317755111"/>
                  </a:ext>
                </a:extLst>
              </a:tr>
            </a:tbl>
          </a:graphicData>
        </a:graphic>
      </p:graphicFrame>
    </p:spTree>
    <p:extLst>
      <p:ext uri="{BB962C8B-B14F-4D97-AF65-F5344CB8AC3E}">
        <p14:creationId xmlns:p14="http://schemas.microsoft.com/office/powerpoint/2010/main" val="2764598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1"/>
          </p:nvPr>
        </p:nvSpPr>
        <p:spPr>
          <a:xfrm>
            <a:off x="768927" y="3125617"/>
            <a:ext cx="10515600" cy="1117678"/>
          </a:xfrm>
        </p:spPr>
        <p:txBody>
          <a:bodyPr>
            <a:noAutofit/>
          </a:bodyPr>
          <a:lstStyle/>
          <a:p>
            <a:pPr marL="0" indent="0">
              <a:buNone/>
            </a:pPr>
            <a:r>
              <a:rPr lang="en-US" sz="4000">
                <a:latin typeface="Century Gothic" panose="020B0502020202020204" pitchFamily="34" charset="0"/>
              </a:rPr>
              <a:t>Preliminary CONE Energy and Ancillary Services Offsets </a:t>
            </a:r>
          </a:p>
        </p:txBody>
      </p:sp>
      <p:cxnSp>
        <p:nvCxnSpPr>
          <p:cNvPr id="3" name="Straight Connector 2">
            <a:extLst>
              <a:ext uri="{FF2B5EF4-FFF2-40B4-BE49-F238E27FC236}">
                <a16:creationId xmlns:a16="http://schemas.microsoft.com/office/drawing/2014/main" id="{5B78211F-0F62-4FB9-BC13-B88541B9ABEF}"/>
              </a:ext>
            </a:extLst>
          </p:cNvPr>
          <p:cNvCxnSpPr>
            <a:cxnSpLocks/>
          </p:cNvCxnSpPr>
          <p:nvPr/>
        </p:nvCxnSpPr>
        <p:spPr>
          <a:xfrm>
            <a:off x="768927" y="4537364"/>
            <a:ext cx="10536382"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43561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450638" y="300138"/>
            <a:ext cx="11073223" cy="997849"/>
          </a:xfrm>
        </p:spPr>
        <p:txBody>
          <a:bodyPr>
            <a:normAutofit fontScale="90000"/>
          </a:bodyPr>
          <a:lstStyle/>
          <a:p>
            <a:r>
              <a:rPr lang="en-US" sz="1800"/>
              <a:t>Preliminary CONE E&amp;AS Offsets:</a:t>
            </a:r>
            <a:r>
              <a:rPr lang="en-US" sz="1500"/>
              <a:t/>
            </a:r>
            <a:br>
              <a:rPr lang="en-US" sz="1500"/>
            </a:br>
            <a:r>
              <a:rPr lang="en-US" sz="2700"/>
              <a:t>Dispatch Methodology Overview for the Simple Cycle and Aero Units </a:t>
            </a:r>
            <a:endParaRPr lang="en-US" sz="2700">
              <a:highlight>
                <a:srgbClr val="FFFF00"/>
              </a:highlight>
            </a:endParaRP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p:txBody>
          <a:bodyPr>
            <a:normAutofit/>
          </a:bodyPr>
          <a:lstStyle/>
          <a:p>
            <a:pPr marL="742950" lvl="1" indent="-285750"/>
            <a:endParaRPr lang="en-US" sz="1200"/>
          </a:p>
          <a:p>
            <a:pPr marL="0" indent="0">
              <a:buNone/>
            </a:pPr>
            <a:endParaRPr lang="en-US" sz="1600"/>
          </a:p>
          <a:p>
            <a:pPr marL="285750" indent="-285750"/>
            <a:endParaRPr lang="en-US" sz="1600"/>
          </a:p>
          <a:p>
            <a:pPr marL="742950" lvl="1" indent="-285750"/>
            <a:endParaRPr lang="en-US" sz="1600"/>
          </a:p>
        </p:txBody>
      </p:sp>
      <p:graphicFrame>
        <p:nvGraphicFramePr>
          <p:cNvPr id="7" name="Table 8">
            <a:extLst>
              <a:ext uri="{FF2B5EF4-FFF2-40B4-BE49-F238E27FC236}">
                <a16:creationId xmlns:a16="http://schemas.microsoft.com/office/drawing/2014/main" id="{72D4C63E-77F7-4DE6-98D6-3205DBF8F092}"/>
              </a:ext>
            </a:extLst>
          </p:cNvPr>
          <p:cNvGraphicFramePr>
            <a:graphicFrameLocks noGrp="1"/>
          </p:cNvGraphicFramePr>
          <p:nvPr/>
        </p:nvGraphicFramePr>
        <p:xfrm>
          <a:off x="1174063" y="1484593"/>
          <a:ext cx="2558951" cy="1425720"/>
        </p:xfrm>
        <a:graphic>
          <a:graphicData uri="http://schemas.openxmlformats.org/drawingml/2006/table">
            <a:tbl>
              <a:tblPr firstRow="1" bandRow="1">
                <a:tableStyleId>{5C22544A-7EE6-4342-B048-85BDC9FD1C3A}</a:tableStyleId>
              </a:tblPr>
              <a:tblGrid>
                <a:gridCol w="2558951">
                  <a:extLst>
                    <a:ext uri="{9D8B030D-6E8A-4147-A177-3AD203B41FA5}">
                      <a16:colId xmlns:a16="http://schemas.microsoft.com/office/drawing/2014/main" val="358534674"/>
                    </a:ext>
                  </a:extLst>
                </a:gridCol>
              </a:tblGrid>
              <a:tr h="292124">
                <a:tc>
                  <a:txBody>
                    <a:bodyPr/>
                    <a:lstStyle/>
                    <a:p>
                      <a:pPr algn="ctr"/>
                      <a:r>
                        <a:rPr lang="en-US" sz="1600"/>
                        <a:t>Cost Assumptions</a:t>
                      </a:r>
                    </a:p>
                  </a:txBody>
                  <a:tcPr/>
                </a:tc>
                <a:extLst>
                  <a:ext uri="{0D108BD9-81ED-4DB2-BD59-A6C34878D82A}">
                    <a16:rowId xmlns:a16="http://schemas.microsoft.com/office/drawing/2014/main" val="2178888844"/>
                  </a:ext>
                </a:extLst>
              </a:tr>
              <a:tr h="1090440">
                <a:tc>
                  <a:txBody>
                    <a:bodyPr/>
                    <a:lstStyle/>
                    <a:p>
                      <a:pPr marL="231775" indent="-231775" algn="l">
                        <a:buFont typeface="Arial" panose="020B0604020202020204" pitchFamily="34" charset="0"/>
                        <a:buChar char="•"/>
                      </a:pPr>
                      <a:r>
                        <a:rPr lang="en-US" sz="1400" dirty="0"/>
                        <a:t>Next-day gas price at Algonquin City Gates</a:t>
                      </a:r>
                      <a:endParaRPr lang="en-US" sz="1400" strike="sngStrike" dirty="0">
                        <a:solidFill>
                          <a:srgbClr val="FF0000"/>
                        </a:solidFill>
                      </a:endParaRPr>
                    </a:p>
                    <a:p>
                      <a:pPr marL="231775" indent="-231775" algn="l">
                        <a:buFont typeface="Arial" panose="020B0604020202020204" pitchFamily="34" charset="0"/>
                        <a:buChar char="•"/>
                      </a:pPr>
                      <a:r>
                        <a:rPr lang="en-US" sz="1400" dirty="0"/>
                        <a:t>RGGI prices</a:t>
                      </a:r>
                    </a:p>
                    <a:p>
                      <a:pPr marL="231775" indent="-231775" algn="l">
                        <a:buFont typeface="Arial" panose="020B0604020202020204" pitchFamily="34" charset="0"/>
                        <a:buChar char="•"/>
                      </a:pPr>
                      <a:r>
                        <a:rPr lang="en-US" sz="1400" dirty="0"/>
                        <a:t>SO</a:t>
                      </a:r>
                      <a:r>
                        <a:rPr lang="en-US" sz="1400" baseline="-25000" dirty="0"/>
                        <a:t>2</a:t>
                      </a:r>
                      <a:r>
                        <a:rPr lang="en-US" sz="1400" dirty="0"/>
                        <a:t> prices</a:t>
                      </a:r>
                      <a:endParaRPr lang="en-US" dirty="0"/>
                    </a:p>
                  </a:txBody>
                  <a:tcPr/>
                </a:tc>
                <a:extLst>
                  <a:ext uri="{0D108BD9-81ED-4DB2-BD59-A6C34878D82A}">
                    <a16:rowId xmlns:a16="http://schemas.microsoft.com/office/drawing/2014/main" val="4267967669"/>
                  </a:ext>
                </a:extLst>
              </a:tr>
            </a:tbl>
          </a:graphicData>
        </a:graphic>
      </p:graphicFrame>
      <p:graphicFrame>
        <p:nvGraphicFramePr>
          <p:cNvPr id="19" name="Table 8">
            <a:extLst>
              <a:ext uri="{FF2B5EF4-FFF2-40B4-BE49-F238E27FC236}">
                <a16:creationId xmlns:a16="http://schemas.microsoft.com/office/drawing/2014/main" id="{E5D78B64-7A89-4F4A-BFE6-5EB6629A0077}"/>
              </a:ext>
            </a:extLst>
          </p:cNvPr>
          <p:cNvGraphicFramePr>
            <a:graphicFrameLocks noGrp="1"/>
          </p:cNvGraphicFramePr>
          <p:nvPr/>
        </p:nvGraphicFramePr>
        <p:xfrm>
          <a:off x="1174064" y="2989071"/>
          <a:ext cx="2558950" cy="2346960"/>
        </p:xfrm>
        <a:graphic>
          <a:graphicData uri="http://schemas.openxmlformats.org/drawingml/2006/table">
            <a:tbl>
              <a:tblPr firstRow="1" bandRow="1">
                <a:tableStyleId>{5C22544A-7EE6-4342-B048-85BDC9FD1C3A}</a:tableStyleId>
              </a:tblPr>
              <a:tblGrid>
                <a:gridCol w="2558950">
                  <a:extLst>
                    <a:ext uri="{9D8B030D-6E8A-4147-A177-3AD203B41FA5}">
                      <a16:colId xmlns:a16="http://schemas.microsoft.com/office/drawing/2014/main" val="358534674"/>
                    </a:ext>
                  </a:extLst>
                </a:gridCol>
              </a:tblGrid>
              <a:tr h="249003">
                <a:tc>
                  <a:txBody>
                    <a:bodyPr/>
                    <a:lstStyle/>
                    <a:p>
                      <a:pPr algn="ctr"/>
                      <a:r>
                        <a:rPr lang="en-US" sz="1600"/>
                        <a:t>Unit Characteristics</a:t>
                      </a:r>
                    </a:p>
                  </a:txBody>
                  <a:tcPr/>
                </a:tc>
                <a:extLst>
                  <a:ext uri="{0D108BD9-81ED-4DB2-BD59-A6C34878D82A}">
                    <a16:rowId xmlns:a16="http://schemas.microsoft.com/office/drawing/2014/main" val="2178888844"/>
                  </a:ext>
                </a:extLst>
              </a:tr>
              <a:tr h="1251533">
                <a:tc>
                  <a:txBody>
                    <a:bodyPr/>
                    <a:lstStyle/>
                    <a:p>
                      <a:pPr marL="231775" indent="-231775" algn="l">
                        <a:buFont typeface="Arial" panose="020B0604020202020204" pitchFamily="34" charset="0"/>
                        <a:buChar char="•"/>
                      </a:pPr>
                      <a:r>
                        <a:rPr lang="en-US" sz="1400" dirty="0"/>
                        <a:t>Size, heat rate, VOM, emissions, and startup cost</a:t>
                      </a:r>
                    </a:p>
                    <a:p>
                      <a:pPr marL="231775" indent="-231775" algn="l">
                        <a:buFont typeface="Arial" panose="020B0604020202020204" pitchFamily="34" charset="0"/>
                        <a:buChar char="•"/>
                      </a:pPr>
                      <a:r>
                        <a:rPr lang="en-US" sz="1400" dirty="0"/>
                        <a:t>Physical characteristics: 1-hour minimum run time, quick start capability</a:t>
                      </a:r>
                    </a:p>
                    <a:p>
                      <a:pPr marL="231775" indent="-231775" algn="l">
                        <a:buFont typeface="Arial" panose="020B0604020202020204" pitchFamily="34" charset="0"/>
                        <a:buChar char="•"/>
                      </a:pPr>
                      <a:r>
                        <a:rPr lang="en-US" sz="1400" dirty="0"/>
                        <a:t>FRM award assumes 30% of unit can provide TMNSR </a:t>
                      </a:r>
                    </a:p>
                    <a:p>
                      <a:pPr marL="231775" indent="-231775" algn="l">
                        <a:buFont typeface="Arial" panose="020B0604020202020204" pitchFamily="34" charset="0"/>
                        <a:buChar char="•"/>
                      </a:pPr>
                      <a:r>
                        <a:rPr lang="en-US" sz="1400" dirty="0"/>
                        <a:t>FRM award assumes  70% of unit can provide TMOR</a:t>
                      </a:r>
                    </a:p>
                  </a:txBody>
                  <a:tcPr/>
                </a:tc>
                <a:extLst>
                  <a:ext uri="{0D108BD9-81ED-4DB2-BD59-A6C34878D82A}">
                    <a16:rowId xmlns:a16="http://schemas.microsoft.com/office/drawing/2014/main" val="4267967669"/>
                  </a:ext>
                </a:extLst>
              </a:tr>
            </a:tbl>
          </a:graphicData>
        </a:graphic>
      </p:graphicFrame>
      <p:graphicFrame>
        <p:nvGraphicFramePr>
          <p:cNvPr id="20" name="Table 8">
            <a:extLst>
              <a:ext uri="{FF2B5EF4-FFF2-40B4-BE49-F238E27FC236}">
                <a16:creationId xmlns:a16="http://schemas.microsoft.com/office/drawing/2014/main" id="{039C5A09-8CD2-49DF-96E4-D4673CC7D757}"/>
              </a:ext>
            </a:extLst>
          </p:cNvPr>
          <p:cNvGraphicFramePr>
            <a:graphicFrameLocks noGrp="1"/>
          </p:cNvGraphicFramePr>
          <p:nvPr/>
        </p:nvGraphicFramePr>
        <p:xfrm>
          <a:off x="4230501" y="1438123"/>
          <a:ext cx="4875467" cy="1586814"/>
        </p:xfrm>
        <a:graphic>
          <a:graphicData uri="http://schemas.openxmlformats.org/drawingml/2006/table">
            <a:tbl>
              <a:tblPr firstRow="1" bandRow="1">
                <a:tableStyleId>{5C22544A-7EE6-4342-B048-85BDC9FD1C3A}</a:tableStyleId>
              </a:tblPr>
              <a:tblGrid>
                <a:gridCol w="4875467">
                  <a:extLst>
                    <a:ext uri="{9D8B030D-6E8A-4147-A177-3AD203B41FA5}">
                      <a16:colId xmlns:a16="http://schemas.microsoft.com/office/drawing/2014/main" val="358534674"/>
                    </a:ext>
                  </a:extLst>
                </a:gridCol>
              </a:tblGrid>
              <a:tr h="356224">
                <a:tc>
                  <a:txBody>
                    <a:bodyPr/>
                    <a:lstStyle/>
                    <a:p>
                      <a:pPr algn="ctr"/>
                      <a:r>
                        <a:rPr lang="en-US" sz="1600"/>
                        <a:t>Economic Offer Price</a:t>
                      </a:r>
                    </a:p>
                  </a:txBody>
                  <a:tcPr/>
                </a:tc>
                <a:extLst>
                  <a:ext uri="{0D108BD9-81ED-4DB2-BD59-A6C34878D82A}">
                    <a16:rowId xmlns:a16="http://schemas.microsoft.com/office/drawing/2014/main" val="2178888844"/>
                  </a:ext>
                </a:extLst>
              </a:tr>
              <a:tr h="1230590">
                <a:tc>
                  <a:txBody>
                    <a:bodyPr/>
                    <a:lstStyle/>
                    <a:p>
                      <a:pPr marL="231775" indent="-231775" algn="l">
                        <a:buFont typeface="Arial" panose="020B0604020202020204" pitchFamily="34" charset="0"/>
                        <a:buChar char="•"/>
                      </a:pPr>
                      <a:r>
                        <a:rPr lang="en-US" sz="1400" dirty="0"/>
                        <a:t>Single offer block based on economic costs </a:t>
                      </a:r>
                    </a:p>
                    <a:p>
                      <a:pPr marL="231775" indent="-231775" algn="l">
                        <a:buFont typeface="Arial" panose="020B0604020202020204" pitchFamily="34" charset="0"/>
                        <a:buChar char="•"/>
                      </a:pPr>
                      <a:r>
                        <a:rPr lang="en-US" sz="1400" dirty="0"/>
                        <a:t>If offline, dispatch considers amortized startup cost and energy costs </a:t>
                      </a:r>
                      <a:r>
                        <a:rPr lang="en-US" sz="1400" dirty="0">
                          <a:solidFill>
                            <a:schemeClr val="tx1"/>
                          </a:solidFill>
                        </a:rPr>
                        <a:t>over one hour</a:t>
                      </a:r>
                    </a:p>
                    <a:p>
                      <a:pPr marL="231775" indent="-231775" algn="l">
                        <a:buFont typeface="Arial" panose="020B0604020202020204" pitchFamily="34" charset="0"/>
                        <a:buChar char="•"/>
                      </a:pPr>
                      <a:r>
                        <a:rPr lang="en-US" sz="1400" dirty="0"/>
                        <a:t>If online, dispatch only considers incremental production costs </a:t>
                      </a:r>
                    </a:p>
                  </a:txBody>
                  <a:tcPr/>
                </a:tc>
                <a:extLst>
                  <a:ext uri="{0D108BD9-81ED-4DB2-BD59-A6C34878D82A}">
                    <a16:rowId xmlns:a16="http://schemas.microsoft.com/office/drawing/2014/main" val="4267967669"/>
                  </a:ext>
                </a:extLst>
              </a:tr>
            </a:tbl>
          </a:graphicData>
        </a:graphic>
      </p:graphicFrame>
      <p:graphicFrame>
        <p:nvGraphicFramePr>
          <p:cNvPr id="21" name="Table 8">
            <a:extLst>
              <a:ext uri="{FF2B5EF4-FFF2-40B4-BE49-F238E27FC236}">
                <a16:creationId xmlns:a16="http://schemas.microsoft.com/office/drawing/2014/main" id="{B729FC9B-4025-4639-8DDD-60B9D8FB4EBA}"/>
              </a:ext>
            </a:extLst>
          </p:cNvPr>
          <p:cNvGraphicFramePr>
            <a:graphicFrameLocks noGrp="1"/>
          </p:cNvGraphicFramePr>
          <p:nvPr/>
        </p:nvGraphicFramePr>
        <p:xfrm>
          <a:off x="4188716" y="3734505"/>
          <a:ext cx="4873125" cy="1355331"/>
        </p:xfrm>
        <a:graphic>
          <a:graphicData uri="http://schemas.openxmlformats.org/drawingml/2006/table">
            <a:tbl>
              <a:tblPr firstRow="1" bandRow="1">
                <a:tableStyleId>{5C22544A-7EE6-4342-B048-85BDC9FD1C3A}</a:tableStyleId>
              </a:tblPr>
              <a:tblGrid>
                <a:gridCol w="4873125">
                  <a:extLst>
                    <a:ext uri="{9D8B030D-6E8A-4147-A177-3AD203B41FA5}">
                      <a16:colId xmlns:a16="http://schemas.microsoft.com/office/drawing/2014/main" val="358534674"/>
                    </a:ext>
                  </a:extLst>
                </a:gridCol>
              </a:tblGrid>
              <a:tr h="236967">
                <a:tc>
                  <a:txBody>
                    <a:bodyPr/>
                    <a:lstStyle/>
                    <a:p>
                      <a:pPr algn="ctr"/>
                      <a:r>
                        <a:rPr lang="en-US" sz="1600"/>
                        <a:t>Market Offer Price</a:t>
                      </a:r>
                    </a:p>
                  </a:txBody>
                  <a:tcPr/>
                </a:tc>
                <a:extLst>
                  <a:ext uri="{0D108BD9-81ED-4DB2-BD59-A6C34878D82A}">
                    <a16:rowId xmlns:a16="http://schemas.microsoft.com/office/drawing/2014/main" val="2178888844"/>
                  </a:ext>
                </a:extLst>
              </a:tr>
              <a:tr h="1020051">
                <a:tc>
                  <a:txBody>
                    <a:bodyPr/>
                    <a:lstStyle/>
                    <a:p>
                      <a:pPr marL="231775" indent="-231775" algn="l">
                        <a:buFont typeface="Arial" panose="020B0604020202020204" pitchFamily="34" charset="0"/>
                        <a:buChar char="•"/>
                      </a:pPr>
                      <a:r>
                        <a:rPr lang="en-US" sz="1400" dirty="0"/>
                        <a:t>Offer price is the same in day-ahead and real-time markets</a:t>
                      </a:r>
                    </a:p>
                    <a:p>
                      <a:pPr marL="231775" indent="-231775" algn="l">
                        <a:buFont typeface="Arial" panose="020B0604020202020204" pitchFamily="34" charset="0"/>
                        <a:buChar char="•"/>
                      </a:pPr>
                      <a:r>
                        <a:rPr lang="en-US" sz="1400" dirty="0">
                          <a:solidFill>
                            <a:schemeClr val="tx1"/>
                          </a:solidFill>
                        </a:rPr>
                        <a:t>Dispatch/commitment of fast-start units </a:t>
                      </a:r>
                      <a:r>
                        <a:rPr lang="en-US" sz="1400" dirty="0"/>
                        <a:t>is determined in the real-time market</a:t>
                      </a:r>
                    </a:p>
                    <a:p>
                      <a:pPr marL="231775" indent="-231775" algn="l">
                        <a:buFont typeface="Arial" panose="020B0604020202020204" pitchFamily="34" charset="0"/>
                        <a:buChar char="•"/>
                      </a:pPr>
                      <a:r>
                        <a:rPr lang="en-US" sz="1400" dirty="0"/>
                        <a:t>Day-ahead award is a financial position</a:t>
                      </a:r>
                    </a:p>
                  </a:txBody>
                  <a:tcPr/>
                </a:tc>
                <a:extLst>
                  <a:ext uri="{0D108BD9-81ED-4DB2-BD59-A6C34878D82A}">
                    <a16:rowId xmlns:a16="http://schemas.microsoft.com/office/drawing/2014/main" val="4267967669"/>
                  </a:ext>
                </a:extLst>
              </a:tr>
            </a:tbl>
          </a:graphicData>
        </a:graphic>
      </p:graphicFrame>
      <p:graphicFrame>
        <p:nvGraphicFramePr>
          <p:cNvPr id="23" name="Table 8">
            <a:extLst>
              <a:ext uri="{FF2B5EF4-FFF2-40B4-BE49-F238E27FC236}">
                <a16:creationId xmlns:a16="http://schemas.microsoft.com/office/drawing/2014/main" id="{409A5536-BF62-483F-AC63-29769397E73D}"/>
              </a:ext>
            </a:extLst>
          </p:cNvPr>
          <p:cNvGraphicFramePr>
            <a:graphicFrameLocks noGrp="1"/>
          </p:cNvGraphicFramePr>
          <p:nvPr/>
        </p:nvGraphicFramePr>
        <p:xfrm>
          <a:off x="9875367" y="2989071"/>
          <a:ext cx="1858235" cy="1280160"/>
        </p:xfrm>
        <a:graphic>
          <a:graphicData uri="http://schemas.openxmlformats.org/drawingml/2006/table">
            <a:tbl>
              <a:tblPr firstRow="1" bandRow="1">
                <a:tableStyleId>{5C22544A-7EE6-4342-B048-85BDC9FD1C3A}</a:tableStyleId>
              </a:tblPr>
              <a:tblGrid>
                <a:gridCol w="1858235">
                  <a:extLst>
                    <a:ext uri="{9D8B030D-6E8A-4147-A177-3AD203B41FA5}">
                      <a16:colId xmlns:a16="http://schemas.microsoft.com/office/drawing/2014/main" val="358534674"/>
                    </a:ext>
                  </a:extLst>
                </a:gridCol>
              </a:tblGrid>
              <a:tr h="276540">
                <a:tc>
                  <a:txBody>
                    <a:bodyPr/>
                    <a:lstStyle/>
                    <a:p>
                      <a:pPr algn="ctr"/>
                      <a:r>
                        <a:rPr lang="en-US" sz="1600"/>
                        <a:t>FRM Hour</a:t>
                      </a:r>
                    </a:p>
                  </a:txBody>
                  <a:tcPr/>
                </a:tc>
                <a:extLst>
                  <a:ext uri="{0D108BD9-81ED-4DB2-BD59-A6C34878D82A}">
                    <a16:rowId xmlns:a16="http://schemas.microsoft.com/office/drawing/2014/main" val="2178888844"/>
                  </a:ext>
                </a:extLst>
              </a:tr>
              <a:tr h="818894">
                <a:tc>
                  <a:txBody>
                    <a:bodyPr/>
                    <a:lstStyle/>
                    <a:p>
                      <a:pPr marL="0" indent="0" algn="l">
                        <a:buFont typeface="Arial" panose="020B0604020202020204" pitchFamily="34" charset="0"/>
                        <a:buNone/>
                      </a:pPr>
                      <a:r>
                        <a:rPr lang="en-US" sz="1400" dirty="0"/>
                        <a:t>Offer Price =</a:t>
                      </a:r>
                    </a:p>
                    <a:p>
                      <a:pPr marL="0" indent="0" algn="l">
                        <a:buFont typeface="Arial" panose="020B0604020202020204" pitchFamily="34" charset="0"/>
                        <a:buNone/>
                      </a:pPr>
                      <a:r>
                        <a:rPr lang="en-US" sz="1400" dirty="0"/>
                        <a:t>Max {economic offer, Daily Threshold Price}</a:t>
                      </a:r>
                    </a:p>
                    <a:p>
                      <a:pPr marL="0" indent="0" algn="l">
                        <a:buFont typeface="Arial" panose="020B0604020202020204" pitchFamily="34" charset="0"/>
                        <a:buNone/>
                      </a:pPr>
                      <a:endParaRPr lang="en-US" sz="1400" dirty="0"/>
                    </a:p>
                  </a:txBody>
                  <a:tcPr/>
                </a:tc>
                <a:extLst>
                  <a:ext uri="{0D108BD9-81ED-4DB2-BD59-A6C34878D82A}">
                    <a16:rowId xmlns:a16="http://schemas.microsoft.com/office/drawing/2014/main" val="4267967669"/>
                  </a:ext>
                </a:extLst>
              </a:tr>
            </a:tbl>
          </a:graphicData>
        </a:graphic>
      </p:graphicFrame>
      <p:graphicFrame>
        <p:nvGraphicFramePr>
          <p:cNvPr id="15" name="Table 8">
            <a:extLst>
              <a:ext uri="{FF2B5EF4-FFF2-40B4-BE49-F238E27FC236}">
                <a16:creationId xmlns:a16="http://schemas.microsoft.com/office/drawing/2014/main" id="{59F450C5-9F72-4EE2-8D77-07146B710D4C}"/>
              </a:ext>
            </a:extLst>
          </p:cNvPr>
          <p:cNvGraphicFramePr>
            <a:graphicFrameLocks noGrp="1"/>
          </p:cNvGraphicFramePr>
          <p:nvPr/>
        </p:nvGraphicFramePr>
        <p:xfrm>
          <a:off x="9848406" y="4549503"/>
          <a:ext cx="1885196" cy="1080667"/>
        </p:xfrm>
        <a:graphic>
          <a:graphicData uri="http://schemas.openxmlformats.org/drawingml/2006/table">
            <a:tbl>
              <a:tblPr firstRow="1" bandRow="1">
                <a:tableStyleId>{5C22544A-7EE6-4342-B048-85BDC9FD1C3A}</a:tableStyleId>
              </a:tblPr>
              <a:tblGrid>
                <a:gridCol w="1885196">
                  <a:extLst>
                    <a:ext uri="{9D8B030D-6E8A-4147-A177-3AD203B41FA5}">
                      <a16:colId xmlns:a16="http://schemas.microsoft.com/office/drawing/2014/main" val="358534674"/>
                    </a:ext>
                  </a:extLst>
                </a:gridCol>
              </a:tblGrid>
              <a:tr h="264471">
                <a:tc>
                  <a:txBody>
                    <a:bodyPr/>
                    <a:lstStyle/>
                    <a:p>
                      <a:pPr algn="ctr"/>
                      <a:r>
                        <a:rPr lang="en-US" sz="1600"/>
                        <a:t>Non-FRM Hour</a:t>
                      </a:r>
                    </a:p>
                  </a:txBody>
                  <a:tcPr/>
                </a:tc>
                <a:extLst>
                  <a:ext uri="{0D108BD9-81ED-4DB2-BD59-A6C34878D82A}">
                    <a16:rowId xmlns:a16="http://schemas.microsoft.com/office/drawing/2014/main" val="2178888844"/>
                  </a:ext>
                </a:extLst>
              </a:tr>
              <a:tr h="745387">
                <a:tc>
                  <a:txBody>
                    <a:bodyPr/>
                    <a:lstStyle/>
                    <a:p>
                      <a:pPr marL="0" indent="0" algn="l">
                        <a:buFont typeface="Arial" panose="020B0604020202020204" pitchFamily="34" charset="0"/>
                        <a:buNone/>
                      </a:pPr>
                      <a:endParaRPr lang="en-US" sz="1400" dirty="0"/>
                    </a:p>
                    <a:p>
                      <a:pPr marL="0" indent="0" algn="l">
                        <a:buFont typeface="Arial" panose="020B0604020202020204" pitchFamily="34" charset="0"/>
                        <a:buNone/>
                      </a:pPr>
                      <a:r>
                        <a:rPr lang="en-US" sz="1400" dirty="0"/>
                        <a:t>Offer Price=economic offer </a:t>
                      </a:r>
                    </a:p>
                  </a:txBody>
                  <a:tcPr/>
                </a:tc>
                <a:extLst>
                  <a:ext uri="{0D108BD9-81ED-4DB2-BD59-A6C34878D82A}">
                    <a16:rowId xmlns:a16="http://schemas.microsoft.com/office/drawing/2014/main" val="4267967669"/>
                  </a:ext>
                </a:extLst>
              </a:tr>
            </a:tbl>
          </a:graphicData>
        </a:graphic>
      </p:graphicFrame>
      <p:sp>
        <p:nvSpPr>
          <p:cNvPr id="13" name="Arrow: Notched Right 12">
            <a:extLst>
              <a:ext uri="{FF2B5EF4-FFF2-40B4-BE49-F238E27FC236}">
                <a16:creationId xmlns:a16="http://schemas.microsoft.com/office/drawing/2014/main" id="{2F78EFC5-938F-40BB-8EBF-0CBF726804D0}"/>
              </a:ext>
            </a:extLst>
          </p:cNvPr>
          <p:cNvSpPr/>
          <p:nvPr/>
        </p:nvSpPr>
        <p:spPr>
          <a:xfrm rot="2534753">
            <a:off x="9181649" y="4723023"/>
            <a:ext cx="573912" cy="290059"/>
          </a:xfrm>
          <a:prstGeom prst="notched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Notched Right 16">
            <a:extLst>
              <a:ext uri="{FF2B5EF4-FFF2-40B4-BE49-F238E27FC236}">
                <a16:creationId xmlns:a16="http://schemas.microsoft.com/office/drawing/2014/main" id="{61A4DF2D-FF17-49A6-AFC4-0998EFB51E31}"/>
              </a:ext>
            </a:extLst>
          </p:cNvPr>
          <p:cNvSpPr/>
          <p:nvPr/>
        </p:nvSpPr>
        <p:spPr>
          <a:xfrm rot="19589938">
            <a:off x="9209173" y="3910751"/>
            <a:ext cx="573912" cy="290059"/>
          </a:xfrm>
          <a:prstGeom prst="notched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Notched Right 15">
            <a:extLst>
              <a:ext uri="{FF2B5EF4-FFF2-40B4-BE49-F238E27FC236}">
                <a16:creationId xmlns:a16="http://schemas.microsoft.com/office/drawing/2014/main" id="{C87B3C30-C230-499F-ACB7-32ADD014FB3D}"/>
              </a:ext>
            </a:extLst>
          </p:cNvPr>
          <p:cNvSpPr/>
          <p:nvPr/>
        </p:nvSpPr>
        <p:spPr>
          <a:xfrm rot="5400000">
            <a:off x="6330227" y="3203603"/>
            <a:ext cx="573912" cy="290059"/>
          </a:xfrm>
          <a:prstGeom prst="notchedRightArrow">
            <a:avLst>
              <a:gd name="adj1" fmla="val 50000"/>
              <a:gd name="adj2" fmla="val 3644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2330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529362" y="250555"/>
            <a:ext cx="10824437" cy="997849"/>
          </a:xfrm>
        </p:spPr>
        <p:txBody>
          <a:bodyPr>
            <a:normAutofit fontScale="90000"/>
          </a:bodyPr>
          <a:lstStyle/>
          <a:p>
            <a:r>
              <a:rPr lang="en-US" sz="1800"/>
              <a:t>Preliminary CONE E&amp;AS Offsets:</a:t>
            </a:r>
            <a:r>
              <a:rPr lang="en-US" sz="1600"/>
              <a:t/>
            </a:r>
            <a:br>
              <a:rPr lang="en-US" sz="1600"/>
            </a:br>
            <a:r>
              <a:rPr lang="en-US" sz="2700"/>
              <a:t>Dispatch methodology Overview for the Simple Cycle and Aero Units (cont.)</a:t>
            </a:r>
            <a:endParaRPr lang="en-US" sz="2700">
              <a:highlight>
                <a:srgbClr val="FFFF00"/>
              </a:highlight>
            </a:endParaRP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p:txBody>
          <a:bodyPr>
            <a:normAutofit/>
          </a:bodyPr>
          <a:lstStyle/>
          <a:p>
            <a:pPr marL="742950" lvl="1" indent="-285750"/>
            <a:endParaRPr lang="en-US" sz="1200"/>
          </a:p>
          <a:p>
            <a:pPr marL="0" indent="0">
              <a:buNone/>
            </a:pPr>
            <a:endParaRPr lang="en-US" sz="1600"/>
          </a:p>
          <a:p>
            <a:pPr marL="285750" indent="-285750"/>
            <a:endParaRPr lang="en-US" sz="1600"/>
          </a:p>
          <a:p>
            <a:pPr marL="742950" lvl="1" indent="-285750"/>
            <a:endParaRPr lang="en-US" sz="1600"/>
          </a:p>
        </p:txBody>
      </p:sp>
      <p:sp>
        <p:nvSpPr>
          <p:cNvPr id="6" name="Rectangle 5">
            <a:extLst>
              <a:ext uri="{FF2B5EF4-FFF2-40B4-BE49-F238E27FC236}">
                <a16:creationId xmlns:a16="http://schemas.microsoft.com/office/drawing/2014/main" id="{95D05A88-FF30-4C2F-B10B-718CA7570788}"/>
              </a:ext>
            </a:extLst>
          </p:cNvPr>
          <p:cNvSpPr/>
          <p:nvPr/>
        </p:nvSpPr>
        <p:spPr>
          <a:xfrm>
            <a:off x="698715" y="2198883"/>
            <a:ext cx="1718121" cy="23083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000" b="1">
                <a:solidFill>
                  <a:srgbClr val="400000"/>
                </a:solidFill>
              </a:rPr>
              <a:t>Energy, FRM, and Real-time Reserve Market Compensation </a:t>
            </a:r>
            <a:endParaRPr lang="en-US" b="1">
              <a:solidFill>
                <a:srgbClr val="400000"/>
              </a:solidFill>
            </a:endParaRPr>
          </a:p>
        </p:txBody>
      </p:sp>
      <p:sp>
        <p:nvSpPr>
          <p:cNvPr id="20" name="Rectangle 19">
            <a:extLst>
              <a:ext uri="{FF2B5EF4-FFF2-40B4-BE49-F238E27FC236}">
                <a16:creationId xmlns:a16="http://schemas.microsoft.com/office/drawing/2014/main" id="{DF10D2B4-8EF3-4152-A7CC-FEE1A32FF6B1}"/>
              </a:ext>
            </a:extLst>
          </p:cNvPr>
          <p:cNvSpPr/>
          <p:nvPr/>
        </p:nvSpPr>
        <p:spPr>
          <a:xfrm>
            <a:off x="7075217" y="1676176"/>
            <a:ext cx="4418068" cy="830997"/>
          </a:xfrm>
          <a:prstGeom prst="rect">
            <a:avLst/>
          </a:prstGeom>
          <a:ln>
            <a:noFill/>
          </a:ln>
        </p:spPr>
        <p:txBody>
          <a:bodyPr wrap="square">
            <a:spAutoFit/>
          </a:bodyPr>
          <a:lstStyle/>
          <a:p>
            <a:endParaRPr lang="en-US" sz="1600"/>
          </a:p>
          <a:p>
            <a:endParaRPr lang="en-US" sz="1600"/>
          </a:p>
          <a:p>
            <a:endParaRPr lang="en-US" sz="1600"/>
          </a:p>
        </p:txBody>
      </p:sp>
      <p:graphicFrame>
        <p:nvGraphicFramePr>
          <p:cNvPr id="10" name="Table 8">
            <a:extLst>
              <a:ext uri="{FF2B5EF4-FFF2-40B4-BE49-F238E27FC236}">
                <a16:creationId xmlns:a16="http://schemas.microsoft.com/office/drawing/2014/main" id="{6EBE0A70-EB32-461B-AFB6-46519DCF1B31}"/>
              </a:ext>
            </a:extLst>
          </p:cNvPr>
          <p:cNvGraphicFramePr>
            <a:graphicFrameLocks noGrp="1"/>
          </p:cNvGraphicFramePr>
          <p:nvPr>
            <p:extLst>
              <p:ext uri="{D42A27DB-BD31-4B8C-83A1-F6EECF244321}">
                <p14:modId xmlns:p14="http://schemas.microsoft.com/office/powerpoint/2010/main" val="441743208"/>
              </p:ext>
            </p:extLst>
          </p:nvPr>
        </p:nvGraphicFramePr>
        <p:xfrm>
          <a:off x="2628172" y="1743743"/>
          <a:ext cx="2783573" cy="3725322"/>
        </p:xfrm>
        <a:graphic>
          <a:graphicData uri="http://schemas.openxmlformats.org/drawingml/2006/table">
            <a:tbl>
              <a:tblPr firstRow="1" bandRow="1">
                <a:tableStyleId>{5C22544A-7EE6-4342-B048-85BDC9FD1C3A}</a:tableStyleId>
              </a:tblPr>
              <a:tblGrid>
                <a:gridCol w="2783573">
                  <a:extLst>
                    <a:ext uri="{9D8B030D-6E8A-4147-A177-3AD203B41FA5}">
                      <a16:colId xmlns:a16="http://schemas.microsoft.com/office/drawing/2014/main" val="358534674"/>
                    </a:ext>
                  </a:extLst>
                </a:gridCol>
              </a:tblGrid>
              <a:tr h="547930">
                <a:tc>
                  <a:txBody>
                    <a:bodyPr/>
                    <a:lstStyle/>
                    <a:p>
                      <a:pPr algn="ctr"/>
                      <a:r>
                        <a:rPr lang="en-US" sz="1800"/>
                        <a:t>Day-Ahead Market</a:t>
                      </a:r>
                    </a:p>
                  </a:txBody>
                  <a:tcPr/>
                </a:tc>
                <a:extLst>
                  <a:ext uri="{0D108BD9-81ED-4DB2-BD59-A6C34878D82A}">
                    <a16:rowId xmlns:a16="http://schemas.microsoft.com/office/drawing/2014/main" val="2178888844"/>
                  </a:ext>
                </a:extLst>
              </a:tr>
              <a:tr h="3177392">
                <a:tc>
                  <a:txBody>
                    <a:bodyPr/>
                    <a:lstStyle/>
                    <a:p>
                      <a:pPr marL="231775" indent="-231775" algn="l">
                        <a:buFont typeface="Arial" panose="020B0604020202020204" pitchFamily="34" charset="0"/>
                        <a:buChar char="•"/>
                      </a:pPr>
                      <a:r>
                        <a:rPr lang="en-US" sz="1400" dirty="0"/>
                        <a:t>Clear for energy if DA Offer ≤ Day-ahead LMP adjusted for LOE and scarcity. Financial position where revenues = MW x (DA LMP – RT LMP) </a:t>
                      </a:r>
                    </a:p>
                    <a:p>
                      <a:pPr marL="231775" indent="-231775" algn="l">
                        <a:buFont typeface="Arial" panose="020B0604020202020204" pitchFamily="34" charset="0"/>
                        <a:buChar char="•"/>
                      </a:pPr>
                      <a:r>
                        <a:rPr lang="en-US" sz="1400" dirty="0"/>
                        <a:t>Startup costs amortized if the unit is offline and ignored if the unit is online</a:t>
                      </a:r>
                    </a:p>
                    <a:p>
                      <a:pPr marL="231775" indent="-231775" algn="l">
                        <a:buFont typeface="Arial" panose="020B0604020202020204" pitchFamily="34" charset="0"/>
                        <a:buChar char="•"/>
                      </a:pPr>
                      <a:r>
                        <a:rPr lang="en-US" sz="1400" dirty="0"/>
                        <a:t>Offer adjusted for Daily Threshold Price as appropriate</a:t>
                      </a:r>
                    </a:p>
                    <a:p>
                      <a:pPr marL="231775" indent="-231775" algn="l">
                        <a:buFont typeface="Arial" panose="020B0604020202020204" pitchFamily="34" charset="0"/>
                        <a:buChar char="•"/>
                      </a:pPr>
                      <a:r>
                        <a:rPr lang="en-US" sz="1400" dirty="0"/>
                        <a:t>30% of capacity assigned TMNSR</a:t>
                      </a:r>
                    </a:p>
                    <a:p>
                      <a:pPr marL="231775" indent="-231775" algn="l">
                        <a:buFont typeface="Arial" panose="020B0604020202020204" pitchFamily="34" charset="0"/>
                        <a:buChar char="•"/>
                      </a:pPr>
                      <a:r>
                        <a:rPr lang="en-US" sz="1400" dirty="0"/>
                        <a:t>70% of capacity assigned TMOR </a:t>
                      </a:r>
                    </a:p>
                  </a:txBody>
                  <a:tcPr/>
                </a:tc>
                <a:extLst>
                  <a:ext uri="{0D108BD9-81ED-4DB2-BD59-A6C34878D82A}">
                    <a16:rowId xmlns:a16="http://schemas.microsoft.com/office/drawing/2014/main" val="4267967669"/>
                  </a:ext>
                </a:extLst>
              </a:tr>
            </a:tbl>
          </a:graphicData>
        </a:graphic>
      </p:graphicFrame>
      <p:graphicFrame>
        <p:nvGraphicFramePr>
          <p:cNvPr id="11" name="Table 8">
            <a:extLst>
              <a:ext uri="{FF2B5EF4-FFF2-40B4-BE49-F238E27FC236}">
                <a16:creationId xmlns:a16="http://schemas.microsoft.com/office/drawing/2014/main" id="{E25E04E8-3701-494D-AE0C-AA39C0FC6D9A}"/>
              </a:ext>
            </a:extLst>
          </p:cNvPr>
          <p:cNvGraphicFramePr>
            <a:graphicFrameLocks noGrp="1"/>
          </p:cNvGraphicFramePr>
          <p:nvPr>
            <p:extLst>
              <p:ext uri="{D42A27DB-BD31-4B8C-83A1-F6EECF244321}">
                <p14:modId xmlns:p14="http://schemas.microsoft.com/office/powerpoint/2010/main" val="3212122531"/>
              </p:ext>
            </p:extLst>
          </p:nvPr>
        </p:nvGraphicFramePr>
        <p:xfrm>
          <a:off x="5813556" y="1818480"/>
          <a:ext cx="3782155" cy="3381450"/>
        </p:xfrm>
        <a:graphic>
          <a:graphicData uri="http://schemas.openxmlformats.org/drawingml/2006/table">
            <a:tbl>
              <a:tblPr firstRow="1" bandRow="1">
                <a:tableStyleId>{5C22544A-7EE6-4342-B048-85BDC9FD1C3A}</a:tableStyleId>
              </a:tblPr>
              <a:tblGrid>
                <a:gridCol w="3782155">
                  <a:extLst>
                    <a:ext uri="{9D8B030D-6E8A-4147-A177-3AD203B41FA5}">
                      <a16:colId xmlns:a16="http://schemas.microsoft.com/office/drawing/2014/main" val="358534674"/>
                    </a:ext>
                  </a:extLst>
                </a:gridCol>
              </a:tblGrid>
              <a:tr h="516330">
                <a:tc>
                  <a:txBody>
                    <a:bodyPr/>
                    <a:lstStyle/>
                    <a:p>
                      <a:pPr algn="ctr"/>
                      <a:r>
                        <a:rPr lang="en-US" sz="1800"/>
                        <a:t>Real-time Market</a:t>
                      </a:r>
                    </a:p>
                  </a:txBody>
                  <a:tcPr/>
                </a:tc>
                <a:extLst>
                  <a:ext uri="{0D108BD9-81ED-4DB2-BD59-A6C34878D82A}">
                    <a16:rowId xmlns:a16="http://schemas.microsoft.com/office/drawing/2014/main" val="2178888844"/>
                  </a:ext>
                </a:extLst>
              </a:tr>
              <a:tr h="2574472">
                <a:tc>
                  <a:txBody>
                    <a:bodyPr/>
                    <a:lstStyle/>
                    <a:p>
                      <a:pPr marL="231775" indent="-231775" algn="l">
                        <a:buFont typeface="Arial" panose="020B0604020202020204" pitchFamily="34" charset="0"/>
                        <a:buChar char="•"/>
                      </a:pPr>
                      <a:r>
                        <a:rPr lang="en-US" sz="1400" dirty="0"/>
                        <a:t>If RT Offer ≤ Real-time LMP:</a:t>
                      </a:r>
                    </a:p>
                    <a:p>
                      <a:pPr marL="688975" lvl="1" indent="-231775" algn="l">
                        <a:buFont typeface="Arial" panose="020B0604020202020204" pitchFamily="34" charset="0"/>
                        <a:buChar char="•"/>
                      </a:pPr>
                      <a:r>
                        <a:rPr lang="en-US" sz="1400" dirty="0"/>
                        <a:t>Clear for energy (no reserves)</a:t>
                      </a:r>
                    </a:p>
                    <a:p>
                      <a:pPr marL="688975" lvl="1" indent="-231775" algn="l">
                        <a:buFont typeface="Arial" panose="020B0604020202020204" pitchFamily="34" charset="0"/>
                        <a:buChar char="•"/>
                      </a:pPr>
                      <a:r>
                        <a:rPr lang="en-US" sz="1400" dirty="0"/>
                        <a:t>Compensation based on real-time LMP and unit capacity (single offer block)</a:t>
                      </a:r>
                    </a:p>
                    <a:p>
                      <a:pPr marL="231775" indent="-231775" algn="l">
                        <a:buFont typeface="Arial" panose="020B0604020202020204" pitchFamily="34" charset="0"/>
                        <a:buChar char="•"/>
                      </a:pPr>
                      <a:r>
                        <a:rPr lang="en-US" sz="1400" dirty="0"/>
                        <a:t>If RT Offer &gt; Real-time LMP:</a:t>
                      </a:r>
                    </a:p>
                    <a:p>
                      <a:pPr marL="688975" lvl="1" indent="-231775" algn="l">
                        <a:buFont typeface="Arial" panose="020B0604020202020204" pitchFamily="34" charset="0"/>
                        <a:buChar char="•"/>
                      </a:pPr>
                      <a:r>
                        <a:rPr lang="en-US" sz="1400" dirty="0"/>
                        <a:t>Do not clear for energy</a:t>
                      </a:r>
                    </a:p>
                    <a:p>
                      <a:pPr marL="688975" lvl="1" indent="-231775" algn="l">
                        <a:buFont typeface="Arial" panose="020B0604020202020204" pitchFamily="34" charset="0"/>
                        <a:buChar char="•"/>
                      </a:pPr>
                      <a:r>
                        <a:rPr lang="en-US" sz="1400" dirty="0"/>
                        <a:t>Clear for reserves</a:t>
                      </a:r>
                    </a:p>
                    <a:p>
                      <a:pPr marL="231775" indent="-231775" algn="l">
                        <a:buFont typeface="Arial" panose="020B0604020202020204" pitchFamily="34" charset="0"/>
                        <a:buChar char="•"/>
                      </a:pPr>
                      <a:r>
                        <a:rPr lang="en-US" sz="1400" dirty="0"/>
                        <a:t>30% of capacity designated TMNSR</a:t>
                      </a:r>
                    </a:p>
                    <a:p>
                      <a:pPr marL="231775" indent="-231775" algn="l">
                        <a:buFont typeface="Arial" panose="020B0604020202020204" pitchFamily="34" charset="0"/>
                        <a:buChar char="•"/>
                      </a:pPr>
                      <a:r>
                        <a:rPr lang="en-US" sz="1400" dirty="0"/>
                        <a:t>70% of capacity designated TMOR </a:t>
                      </a:r>
                    </a:p>
                    <a:p>
                      <a:pPr marL="231775" indent="-231775" algn="l">
                        <a:buFont typeface="Arial" panose="020B0604020202020204" pitchFamily="34" charset="0"/>
                        <a:buChar char="•"/>
                      </a:pPr>
                      <a:r>
                        <a:rPr lang="en-US" sz="1400" dirty="0"/>
                        <a:t>Compensation for reserves depends on whether it is an FRM hour</a:t>
                      </a:r>
                    </a:p>
                    <a:p>
                      <a:pPr marL="688975" lvl="1" indent="-231775" algn="l">
                        <a:buFont typeface="Arial" panose="020B0604020202020204" pitchFamily="34" charset="0"/>
                        <a:buChar char="•"/>
                      </a:pPr>
                      <a:r>
                        <a:rPr lang="en-US" sz="1400" dirty="0"/>
                        <a:t>FRM hour: FRM price</a:t>
                      </a:r>
                    </a:p>
                    <a:p>
                      <a:pPr marL="688975" lvl="1" indent="-231775" algn="l">
                        <a:buFont typeface="Arial" panose="020B0604020202020204" pitchFamily="34" charset="0"/>
                        <a:buChar char="•"/>
                      </a:pPr>
                      <a:r>
                        <a:rPr lang="en-US" sz="1400" dirty="0"/>
                        <a:t>Non-FRM hour: real-time reserves price</a:t>
                      </a:r>
                    </a:p>
                  </a:txBody>
                  <a:tcPr/>
                </a:tc>
                <a:extLst>
                  <a:ext uri="{0D108BD9-81ED-4DB2-BD59-A6C34878D82A}">
                    <a16:rowId xmlns:a16="http://schemas.microsoft.com/office/drawing/2014/main" val="4267967669"/>
                  </a:ext>
                </a:extLst>
              </a:tr>
            </a:tbl>
          </a:graphicData>
        </a:graphic>
      </p:graphicFrame>
    </p:spTree>
    <p:extLst>
      <p:ext uri="{BB962C8B-B14F-4D97-AF65-F5344CB8AC3E}">
        <p14:creationId xmlns:p14="http://schemas.microsoft.com/office/powerpoint/2010/main" val="564885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363734090"/>
              </p:ext>
            </p:extLst>
          </p:nvPr>
        </p:nvGraphicFramePr>
        <p:xfrm>
          <a:off x="1711825" y="1101585"/>
          <a:ext cx="8132522" cy="4699111"/>
        </p:xfrm>
        <a:graphic>
          <a:graphicData uri="http://schemas.openxmlformats.org/drawingml/2006/table">
            <a:tbl>
              <a:tblPr firstRow="1" bandRow="1">
                <a:tableStyleId>{5C22544A-7EE6-4342-B048-85BDC9FD1C3A}</a:tableStyleId>
              </a:tblPr>
              <a:tblGrid>
                <a:gridCol w="5042198">
                  <a:extLst>
                    <a:ext uri="{9D8B030D-6E8A-4147-A177-3AD203B41FA5}">
                      <a16:colId xmlns:a16="http://schemas.microsoft.com/office/drawing/2014/main" val="2272908115"/>
                    </a:ext>
                  </a:extLst>
                </a:gridCol>
                <a:gridCol w="1800042">
                  <a:extLst>
                    <a:ext uri="{9D8B030D-6E8A-4147-A177-3AD203B41FA5}">
                      <a16:colId xmlns:a16="http://schemas.microsoft.com/office/drawing/2014/main" val="1148388887"/>
                    </a:ext>
                  </a:extLst>
                </a:gridCol>
                <a:gridCol w="1290282">
                  <a:extLst>
                    <a:ext uri="{9D8B030D-6E8A-4147-A177-3AD203B41FA5}">
                      <a16:colId xmlns:a16="http://schemas.microsoft.com/office/drawing/2014/main" val="827023298"/>
                    </a:ext>
                  </a:extLst>
                </a:gridCol>
              </a:tblGrid>
              <a:tr h="626341">
                <a:tc>
                  <a:txBody>
                    <a:bodyPr/>
                    <a:lstStyle/>
                    <a:p>
                      <a:r>
                        <a:rPr lang="en-US" sz="1400">
                          <a:latin typeface="Century Gothic" panose="020B0502020202020204" pitchFamily="34" charset="0"/>
                        </a:rPr>
                        <a:t>COST COMPONENT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lang="en-US" sz="1400">
                          <a:latin typeface="Century Gothic" panose="020B0502020202020204" pitchFamily="34" charset="0"/>
                        </a:rPr>
                        <a:t>2019</a:t>
                      </a:r>
                      <a:r>
                        <a:rPr lang="en-US" sz="1400" baseline="0">
                          <a:latin typeface="Century Gothic" panose="020B0502020202020204" pitchFamily="34" charset="0"/>
                        </a:rPr>
                        <a:t>$</a:t>
                      </a:r>
                      <a:endParaRPr lang="en-US" sz="1400">
                        <a:latin typeface="Century Gothic" panose="020B0502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a:latin typeface="Century Gothic" panose="020B0502020202020204" pitchFamily="34" charset="0"/>
                        </a:rPr>
                        <a:t>$/kW</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297309">
                <a:tc>
                  <a:txBody>
                    <a:bodyPr/>
                    <a:lstStyle/>
                    <a:p>
                      <a:pPr marL="55563" indent="0"/>
                      <a:r>
                        <a:rPr lang="en-US" sz="1000" b="0" i="0" u="none" strike="noStrike" baseline="0">
                          <a:solidFill>
                            <a:srgbClr val="000000"/>
                          </a:solidFill>
                          <a:latin typeface="Century Gothic" panose="020B0502020202020204" pitchFamily="34" charset="0"/>
                        </a:rPr>
                        <a:t>TOTAL CIVIL/ STRUCTURAL/ARCHITECTURAL</a:t>
                      </a:r>
                      <a:endParaRPr lang="en-US" sz="1000" b="0" i="0" u="none" strike="noStrike">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$18,868,656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25118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baseline="0">
                          <a:solidFill>
                            <a:srgbClr val="000000"/>
                          </a:solidFill>
                          <a:latin typeface="Century Gothic" panose="020B0502020202020204" pitchFamily="34" charset="0"/>
                          <a:ea typeface="+mn-ea"/>
                          <a:cs typeface="+mn-cs"/>
                        </a:rPr>
                        <a:t>TOTAL MECHANICAL  COSTS	</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$137,734,984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73915037"/>
                  </a:ext>
                </a:extLst>
              </a:tr>
              <a:tr h="25118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baseline="0">
                          <a:solidFill>
                            <a:srgbClr val="000000"/>
                          </a:solidFill>
                          <a:latin typeface="Century Gothic" panose="020B0502020202020204" pitchFamily="34" charset="0"/>
                          <a:ea typeface="+mn-ea"/>
                          <a:cs typeface="+mn-cs"/>
                        </a:rPr>
                        <a:t>TOTAL ELECTRICAL/ INSTRUMENTATION AND  CONTROLS COST</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$27,852,487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6271784"/>
                  </a:ext>
                </a:extLst>
              </a:tr>
              <a:tr h="251189">
                <a:tc>
                  <a:txBody>
                    <a:bodyPr/>
                    <a:lstStyle/>
                    <a:p>
                      <a:pPr marL="55563"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TOTAL CONSTRUCTION MANAGEMENT </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$7,590,308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6152478"/>
                  </a:ext>
                </a:extLst>
              </a:tr>
              <a:tr h="251189">
                <a:tc>
                  <a:txBody>
                    <a:bodyPr/>
                    <a:lstStyle/>
                    <a:p>
                      <a:pPr marL="55563"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TOTAL OTHER PROJECT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$12,450,000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00726164"/>
                  </a:ext>
                </a:extLst>
              </a:tr>
              <a:tr h="256360">
                <a:tc>
                  <a:txBody>
                    <a:bodyPr/>
                    <a:lstStyle/>
                    <a:p>
                      <a:pPr marL="55563" lvl="0"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PROJECT CONTINGENCY</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$14,314,750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8283528"/>
                  </a:ext>
                </a:extLst>
              </a:tr>
              <a:tr h="272263">
                <a:tc>
                  <a:txBody>
                    <a:bodyPr/>
                    <a:lstStyle/>
                    <a:p>
                      <a:pPr marL="55563" lvl="1"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EPC CONTRACTOR FEE</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$15,316,783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78895536"/>
                  </a:ext>
                </a:extLst>
              </a:tr>
              <a:tr h="251189">
                <a:tc>
                  <a:txBody>
                    <a:bodyPr/>
                    <a:lstStyle/>
                    <a:p>
                      <a:pPr lvl="1" algn="l" fontAlgn="b"/>
                      <a:r>
                        <a:rPr lang="en-US" sz="1000" b="1" i="0" u="none" strike="noStrike" kern="1200">
                          <a:solidFill>
                            <a:schemeClr val="dk1"/>
                          </a:solidFill>
                          <a:effectLst/>
                          <a:latin typeface="Century Gothic" panose="020B0502020202020204" pitchFamily="34" charset="0"/>
                          <a:ea typeface="+mn-ea"/>
                          <a:cs typeface="+mn-cs"/>
                        </a:rPr>
                        <a:t>TOTAL EPC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1" i="0" u="none" strike="noStrike">
                          <a:solidFill>
                            <a:srgbClr val="000000"/>
                          </a:solidFill>
                          <a:effectLst/>
                          <a:latin typeface="Century Gothic" panose="020B0502020202020204" pitchFamily="34" charset="0"/>
                        </a:rPr>
                        <a:t>     $234,127,969 </a:t>
                      </a:r>
                    </a:p>
                  </a:txBody>
                  <a:tcPr marL="0" marR="0" marT="0" marB="0" anchor="ctr"/>
                </a:tc>
                <a:tc>
                  <a:txBody>
                    <a:bodyPr/>
                    <a:lstStyle/>
                    <a:p>
                      <a:pPr algn="ctr" fontAlgn="b"/>
                      <a:r>
                        <a:rPr lang="en-US" sz="1000" b="1" i="0" u="none" strike="noStrike">
                          <a:effectLst/>
                          <a:latin typeface="Century Gothic" panose="020B0502020202020204" pitchFamily="34" charset="0"/>
                        </a:rPr>
                        <a:t>$623</a:t>
                      </a: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4229318"/>
                  </a:ext>
                </a:extLst>
              </a:tr>
              <a:tr h="25118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Electrical Interconnection</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$7,000,000 </a:t>
                      </a:r>
                    </a:p>
                  </a:txBody>
                  <a:tcPr marL="3810" marR="3810" marT="3810" marB="0" anchor="ctr"/>
                </a:tc>
                <a:tc>
                  <a:txBody>
                    <a:bodyPr/>
                    <a:lstStyle/>
                    <a:p>
                      <a:pPr algn="ct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3807369"/>
                  </a:ext>
                </a:extLst>
              </a:tr>
              <a:tr h="25118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Electrical System Upgrade Costs/Substation Upgrades</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        $13,500,898 </a:t>
                      </a:r>
                    </a:p>
                  </a:txBody>
                  <a:tcPr marL="0" marR="0" marT="0" marB="0" anchor="ctr"/>
                </a:tc>
                <a:tc>
                  <a:txBody>
                    <a:bodyPr/>
                    <a:lstStyle/>
                    <a:p>
                      <a:pPr algn="ct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5733973"/>
                  </a:ext>
                </a:extLst>
              </a:tr>
              <a:tr h="259307">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Gas Interconnection</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        $2,000,000 </a:t>
                      </a:r>
                    </a:p>
                  </a:txBody>
                  <a:tcPr marL="0" marR="0" marT="0" marB="0" anchor="ctr"/>
                </a:tc>
                <a:tc>
                  <a:txBody>
                    <a:bodyPr/>
                    <a:lstStyle/>
                    <a:p>
                      <a:pPr algn="ct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085412"/>
                  </a:ext>
                </a:extLst>
              </a:tr>
              <a:tr h="25118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Fuel Inventories</a:t>
                      </a:r>
                      <a:endParaRPr lang="en-US" sz="1000" b="1" i="1"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        $4,500,000 </a:t>
                      </a:r>
                    </a:p>
                  </a:txBody>
                  <a:tcPr marL="0" marR="0" marT="0" marB="0" anchor="ctr"/>
                </a:tc>
                <a:tc>
                  <a:txBody>
                    <a:bodyPr/>
                    <a:lstStyle/>
                    <a:p>
                      <a:pPr algn="ctr" fontAlgn="b"/>
                      <a:endParaRPr lang="en-US" sz="1000" b="1" i="0" u="none" strike="noStrike" kern="1200">
                        <a:solidFill>
                          <a:schemeClr val="dk1"/>
                        </a:solidFill>
                        <a:effectLst/>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81828726"/>
                  </a:ext>
                </a:extLst>
              </a:tr>
              <a:tr h="25118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Financing Fees</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        $9,365,119 </a:t>
                      </a:r>
                    </a:p>
                  </a:txBody>
                  <a:tcPr marL="0" marR="0" marT="0" marB="0" anchor="ctr"/>
                </a:tc>
                <a:tc>
                  <a:txBody>
                    <a:bodyPr/>
                    <a:lstStyle/>
                    <a:p>
                      <a:pPr algn="ct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6862301"/>
                  </a:ext>
                </a:extLst>
              </a:tr>
              <a:tr h="224452">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Working Capital</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        $2,341,280 </a:t>
                      </a:r>
                    </a:p>
                  </a:txBody>
                  <a:tcPr marL="0" marR="0" marT="0" marB="0" anchor="ctr"/>
                </a:tc>
                <a:tc>
                  <a:txBody>
                    <a:bodyPr/>
                    <a:lstStyle/>
                    <a:p>
                      <a:pPr marL="0" lvl="0" indent="0" algn="ctr" defTabSz="914293" rtl="0" eaLnBrk="1" fontAlgn="b" latinLnBrk="0" hangingPunct="1"/>
                      <a:endParaRPr lang="en-US" sz="1000" b="1" i="0" u="none" strike="noStrike" kern="1200">
                        <a:solidFill>
                          <a:schemeClr val="dk1"/>
                        </a:solidFill>
                        <a:effectLst/>
                        <a:latin typeface="Century Gothic" panose="020B0502020202020204" pitchFamily="34" charset="0"/>
                        <a:ea typeface="+mn-ea"/>
                        <a:cs typeface="+mn-cs"/>
                      </a:endParaRP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0305120"/>
                  </a:ext>
                </a:extLst>
              </a:tr>
              <a:tr h="251189">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a:solidFill>
                            <a:schemeClr val="dk1"/>
                          </a:solidFill>
                          <a:effectLst/>
                          <a:latin typeface="Century Gothic" panose="020B0502020202020204" pitchFamily="34" charset="0"/>
                          <a:ea typeface="+mn-ea"/>
                          <a:cs typeface="+mn-cs"/>
                        </a:rPr>
                        <a:t>TOTAL NON-EPC COSTS</a:t>
                      </a:r>
                      <a:endParaRPr lang="en-US" sz="1000" b="0" i="0" u="none" strike="noStrike" kern="120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1" i="0" u="none" strike="noStrike">
                          <a:solidFill>
                            <a:schemeClr val="tx1"/>
                          </a:solidFill>
                          <a:effectLst/>
                          <a:latin typeface="Century Gothic" panose="020B0502020202020204" pitchFamily="34" charset="0"/>
                        </a:rPr>
                        <a:t>      $38,707,296 </a:t>
                      </a:r>
                    </a:p>
                  </a:txBody>
                  <a:tcPr marL="0" marR="0" marT="0" marB="0" anchor="ctr"/>
                </a:tc>
                <a:tc>
                  <a:txBody>
                    <a:bodyPr/>
                    <a:lstStyle/>
                    <a:p>
                      <a:pPr marL="0" algn="ctr" defTabSz="914293" rtl="0" eaLnBrk="1" fontAlgn="b" latinLnBrk="0" hangingPunct="1"/>
                      <a:r>
                        <a:rPr lang="en-US" sz="1000" b="1" i="0" u="none" strike="noStrike" kern="1200">
                          <a:solidFill>
                            <a:schemeClr val="dk1"/>
                          </a:solidFill>
                          <a:effectLst/>
                          <a:latin typeface="Century Gothic" panose="020B0502020202020204" pitchFamily="34" charset="0"/>
                          <a:ea typeface="+mn-ea"/>
                          <a:cs typeface="+mn-cs"/>
                        </a:rPr>
                        <a:t>$103</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28754827"/>
                  </a:ext>
                </a:extLst>
              </a:tr>
              <a:tr h="25118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cap="all" baseline="0">
                          <a:solidFill>
                            <a:srgbClr val="000000"/>
                          </a:solidFill>
                          <a:latin typeface="Century Gothic" panose="020B0502020202020204" pitchFamily="34" charset="0"/>
                          <a:ea typeface="+mn-ea"/>
                          <a:cs typeface="+mn-cs"/>
                        </a:rPr>
                        <a:t>TOTAL OVERNIGHT CAPITAL COSTS</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chemeClr val="tx1"/>
                          </a:solidFill>
                          <a:effectLst/>
                          <a:latin typeface="Century Gothic" panose="020B0502020202020204" pitchFamily="34" charset="0"/>
                        </a:rPr>
                        <a:t>   $272,835,265 </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b"/>
                      <a:r>
                        <a:rPr lang="en-US" sz="1000" b="1" i="0" u="none" strike="noStrike" dirty="0">
                          <a:effectLst/>
                          <a:latin typeface="Century Gothic" panose="020B0502020202020204" pitchFamily="34" charset="0"/>
                        </a:rPr>
                        <a:t>$726</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910087"/>
                  </a:ext>
                </a:extLst>
              </a:tr>
            </a:tbl>
          </a:graphicData>
        </a:graphic>
      </p:graphicFrame>
      <p:sp>
        <p:nvSpPr>
          <p:cNvPr id="6" name="Title 2">
            <a:extLst>
              <a:ext uri="{FF2B5EF4-FFF2-40B4-BE49-F238E27FC236}">
                <a16:creationId xmlns:a16="http://schemas.microsoft.com/office/drawing/2014/main" id="{AD29F71A-D584-4071-87E6-C172D092A244}"/>
              </a:ext>
            </a:extLst>
          </p:cNvPr>
          <p:cNvSpPr txBox="1">
            <a:spLocks/>
          </p:cNvSpPr>
          <p:nvPr/>
        </p:nvSpPr>
        <p:spPr>
          <a:xfrm>
            <a:off x="462756" y="88964"/>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CONE Calculations:</a:t>
            </a:r>
            <a:br>
              <a:rPr lang="en-US" sz="1500"/>
            </a:br>
            <a:r>
              <a:rPr lang="en-US" sz="2400"/>
              <a:t>Simple Cycle GE7HA.02 – Proposed Capital Costs</a:t>
            </a:r>
            <a:endParaRPr lang="en-US"/>
          </a:p>
        </p:txBody>
      </p:sp>
      <p:sp>
        <p:nvSpPr>
          <p:cNvPr id="7" name="TextBox 6">
            <a:extLst>
              <a:ext uri="{FF2B5EF4-FFF2-40B4-BE49-F238E27FC236}">
                <a16:creationId xmlns:a16="http://schemas.microsoft.com/office/drawing/2014/main" id="{C258A947-8B29-464F-89F7-06EEB1A64FE0}"/>
              </a:ext>
            </a:extLst>
          </p:cNvPr>
          <p:cNvSpPr txBox="1"/>
          <p:nvPr/>
        </p:nvSpPr>
        <p:spPr>
          <a:xfrm>
            <a:off x="3569169" y="5800696"/>
            <a:ext cx="4302774" cy="246221"/>
          </a:xfrm>
          <a:prstGeom prst="rect">
            <a:avLst/>
          </a:prstGeom>
          <a:noFill/>
        </p:spPr>
        <p:txBody>
          <a:bodyPr wrap="square" rtlCol="0">
            <a:spAutoFit/>
          </a:bodyPr>
          <a:lstStyle/>
          <a:p>
            <a:r>
              <a:rPr lang="en-US" sz="1000"/>
              <a:t>Source:  Data is based on Mott MacDonald confidential estimating database</a:t>
            </a:r>
          </a:p>
        </p:txBody>
      </p:sp>
    </p:spTree>
    <p:extLst>
      <p:ext uri="{BB962C8B-B14F-4D97-AF65-F5344CB8AC3E}">
        <p14:creationId xmlns:p14="http://schemas.microsoft.com/office/powerpoint/2010/main" val="41381983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655320" y="183107"/>
            <a:ext cx="10515600" cy="997849"/>
          </a:xfrm>
        </p:spPr>
        <p:txBody>
          <a:bodyPr>
            <a:normAutofit/>
          </a:bodyPr>
          <a:lstStyle/>
          <a:p>
            <a:r>
              <a:rPr lang="en-US" sz="1600"/>
              <a:t>Preliminary CONE E&amp;AS Offsets:</a:t>
            </a:r>
            <a:r>
              <a:rPr lang="en-US" sz="1500"/>
              <a:t/>
            </a:r>
            <a:br>
              <a:rPr lang="en-US" sz="1500"/>
            </a:br>
            <a:r>
              <a:rPr lang="en-US" sz="2400"/>
              <a:t>Combined Cycle Dispatch Methodology</a:t>
            </a:r>
            <a:endParaRPr lang="en-US" sz="2400">
              <a:highlight>
                <a:srgbClr val="FFFF00"/>
              </a:highlight>
            </a:endParaRP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p:txBody>
          <a:bodyPr>
            <a:normAutofit/>
          </a:bodyPr>
          <a:lstStyle/>
          <a:p>
            <a:pPr marL="742950" lvl="1" indent="-285750"/>
            <a:endParaRPr lang="en-US" sz="1200"/>
          </a:p>
          <a:p>
            <a:pPr marL="0" indent="0">
              <a:buNone/>
            </a:pPr>
            <a:endParaRPr lang="en-US" sz="1600"/>
          </a:p>
          <a:p>
            <a:pPr marL="285750" indent="-285750"/>
            <a:endParaRPr lang="en-US" sz="1600"/>
          </a:p>
          <a:p>
            <a:pPr marL="742950" lvl="1" indent="-285750"/>
            <a:endParaRPr lang="en-US" sz="1600"/>
          </a:p>
        </p:txBody>
      </p:sp>
      <p:graphicFrame>
        <p:nvGraphicFramePr>
          <p:cNvPr id="7" name="Table 8">
            <a:extLst>
              <a:ext uri="{FF2B5EF4-FFF2-40B4-BE49-F238E27FC236}">
                <a16:creationId xmlns:a16="http://schemas.microsoft.com/office/drawing/2014/main" id="{72D4C63E-77F7-4DE6-98D6-3205DBF8F092}"/>
              </a:ext>
            </a:extLst>
          </p:cNvPr>
          <p:cNvGraphicFramePr>
            <a:graphicFrameLocks noGrp="1"/>
          </p:cNvGraphicFramePr>
          <p:nvPr/>
        </p:nvGraphicFramePr>
        <p:xfrm>
          <a:off x="1174063" y="1484593"/>
          <a:ext cx="2558951" cy="1425720"/>
        </p:xfrm>
        <a:graphic>
          <a:graphicData uri="http://schemas.openxmlformats.org/drawingml/2006/table">
            <a:tbl>
              <a:tblPr firstRow="1" bandRow="1">
                <a:tableStyleId>{5C22544A-7EE6-4342-B048-85BDC9FD1C3A}</a:tableStyleId>
              </a:tblPr>
              <a:tblGrid>
                <a:gridCol w="2558951">
                  <a:extLst>
                    <a:ext uri="{9D8B030D-6E8A-4147-A177-3AD203B41FA5}">
                      <a16:colId xmlns:a16="http://schemas.microsoft.com/office/drawing/2014/main" val="358534674"/>
                    </a:ext>
                  </a:extLst>
                </a:gridCol>
              </a:tblGrid>
              <a:tr h="292124">
                <a:tc>
                  <a:txBody>
                    <a:bodyPr/>
                    <a:lstStyle/>
                    <a:p>
                      <a:pPr algn="ctr"/>
                      <a:r>
                        <a:rPr lang="en-US" sz="1600"/>
                        <a:t>Cost Assumptions</a:t>
                      </a:r>
                    </a:p>
                  </a:txBody>
                  <a:tcPr/>
                </a:tc>
                <a:extLst>
                  <a:ext uri="{0D108BD9-81ED-4DB2-BD59-A6C34878D82A}">
                    <a16:rowId xmlns:a16="http://schemas.microsoft.com/office/drawing/2014/main" val="2178888844"/>
                  </a:ext>
                </a:extLst>
              </a:tr>
              <a:tr h="1090440">
                <a:tc>
                  <a:txBody>
                    <a:bodyPr/>
                    <a:lstStyle/>
                    <a:p>
                      <a:pPr marL="231775" indent="-231775" algn="l">
                        <a:buFont typeface="Arial" panose="020B0604020202020204" pitchFamily="34" charset="0"/>
                        <a:buChar char="•"/>
                      </a:pPr>
                      <a:r>
                        <a:rPr lang="en-US" sz="1400" dirty="0"/>
                        <a:t>Next-day gas price at Algonquin City Gates</a:t>
                      </a:r>
                      <a:endParaRPr lang="en-US" sz="1400" strike="sngStrike" dirty="0">
                        <a:solidFill>
                          <a:srgbClr val="FF0000"/>
                        </a:solidFill>
                      </a:endParaRPr>
                    </a:p>
                    <a:p>
                      <a:pPr marL="231775" indent="-231775" algn="l">
                        <a:buFont typeface="Arial" panose="020B0604020202020204" pitchFamily="34" charset="0"/>
                        <a:buChar char="•"/>
                      </a:pPr>
                      <a:r>
                        <a:rPr lang="en-US" sz="1400" dirty="0"/>
                        <a:t>RGGI prices</a:t>
                      </a:r>
                    </a:p>
                    <a:p>
                      <a:pPr marL="231775" indent="-231775" algn="l">
                        <a:buFont typeface="Arial" panose="020B0604020202020204" pitchFamily="34" charset="0"/>
                        <a:buChar char="•"/>
                      </a:pPr>
                      <a:r>
                        <a:rPr lang="en-US" sz="1400" dirty="0"/>
                        <a:t>SO</a:t>
                      </a:r>
                      <a:r>
                        <a:rPr lang="en-US" sz="1400" baseline="-25000" dirty="0"/>
                        <a:t>2</a:t>
                      </a:r>
                      <a:r>
                        <a:rPr lang="en-US" sz="1400" dirty="0"/>
                        <a:t> prices</a:t>
                      </a:r>
                      <a:endParaRPr lang="en-US" dirty="0"/>
                    </a:p>
                  </a:txBody>
                  <a:tcPr/>
                </a:tc>
                <a:extLst>
                  <a:ext uri="{0D108BD9-81ED-4DB2-BD59-A6C34878D82A}">
                    <a16:rowId xmlns:a16="http://schemas.microsoft.com/office/drawing/2014/main" val="4267967669"/>
                  </a:ext>
                </a:extLst>
              </a:tr>
            </a:tbl>
          </a:graphicData>
        </a:graphic>
      </p:graphicFrame>
      <p:graphicFrame>
        <p:nvGraphicFramePr>
          <p:cNvPr id="19" name="Table 8">
            <a:extLst>
              <a:ext uri="{FF2B5EF4-FFF2-40B4-BE49-F238E27FC236}">
                <a16:creationId xmlns:a16="http://schemas.microsoft.com/office/drawing/2014/main" id="{E5D78B64-7A89-4F4A-BFE6-5EB6629A0077}"/>
              </a:ext>
            </a:extLst>
          </p:cNvPr>
          <p:cNvGraphicFramePr>
            <a:graphicFrameLocks noGrp="1"/>
          </p:cNvGraphicFramePr>
          <p:nvPr/>
        </p:nvGraphicFramePr>
        <p:xfrm>
          <a:off x="1174064" y="2989071"/>
          <a:ext cx="2558950" cy="2346960"/>
        </p:xfrm>
        <a:graphic>
          <a:graphicData uri="http://schemas.openxmlformats.org/drawingml/2006/table">
            <a:tbl>
              <a:tblPr firstRow="1" bandRow="1">
                <a:tableStyleId>{5C22544A-7EE6-4342-B048-85BDC9FD1C3A}</a:tableStyleId>
              </a:tblPr>
              <a:tblGrid>
                <a:gridCol w="2558950">
                  <a:extLst>
                    <a:ext uri="{9D8B030D-6E8A-4147-A177-3AD203B41FA5}">
                      <a16:colId xmlns:a16="http://schemas.microsoft.com/office/drawing/2014/main" val="358534674"/>
                    </a:ext>
                  </a:extLst>
                </a:gridCol>
              </a:tblGrid>
              <a:tr h="249003">
                <a:tc>
                  <a:txBody>
                    <a:bodyPr/>
                    <a:lstStyle/>
                    <a:p>
                      <a:pPr algn="ctr"/>
                      <a:r>
                        <a:rPr lang="en-US" sz="1600"/>
                        <a:t>Unit Characteristics</a:t>
                      </a:r>
                    </a:p>
                  </a:txBody>
                  <a:tcPr/>
                </a:tc>
                <a:extLst>
                  <a:ext uri="{0D108BD9-81ED-4DB2-BD59-A6C34878D82A}">
                    <a16:rowId xmlns:a16="http://schemas.microsoft.com/office/drawing/2014/main" val="2178888844"/>
                  </a:ext>
                </a:extLst>
              </a:tr>
              <a:tr h="1251533">
                <a:tc>
                  <a:txBody>
                    <a:bodyPr/>
                    <a:lstStyle/>
                    <a:p>
                      <a:pPr marL="231775" indent="-231775" algn="l">
                        <a:buFont typeface="Arial" panose="020B0604020202020204" pitchFamily="34" charset="0"/>
                        <a:buChar char="•"/>
                      </a:pPr>
                      <a:r>
                        <a:rPr lang="en-US" sz="1400" dirty="0"/>
                        <a:t>Size, heat rate, VOM, emissions, and $11,000 startup cost</a:t>
                      </a:r>
                    </a:p>
                    <a:p>
                      <a:pPr marL="231775" indent="-231775" algn="l">
                        <a:buFont typeface="Arial" panose="020B0604020202020204" pitchFamily="34" charset="0"/>
                        <a:buChar char="•"/>
                      </a:pPr>
                      <a:r>
                        <a:rPr lang="en-US" sz="1400" dirty="0"/>
                        <a:t>Physical characteristics: 2-hour minimum run time, quick start capability</a:t>
                      </a:r>
                    </a:p>
                    <a:p>
                      <a:pPr marL="231775" indent="-231775" algn="l">
                        <a:buFont typeface="Arial" panose="020B0604020202020204" pitchFamily="34" charset="0"/>
                        <a:buChar char="•"/>
                      </a:pPr>
                      <a:r>
                        <a:rPr lang="en-US" sz="1400" dirty="0"/>
                        <a:t>Duct-firing capability can provide synchronized reserves</a:t>
                      </a:r>
                    </a:p>
                  </a:txBody>
                  <a:tcPr/>
                </a:tc>
                <a:extLst>
                  <a:ext uri="{0D108BD9-81ED-4DB2-BD59-A6C34878D82A}">
                    <a16:rowId xmlns:a16="http://schemas.microsoft.com/office/drawing/2014/main" val="4267967669"/>
                  </a:ext>
                </a:extLst>
              </a:tr>
            </a:tbl>
          </a:graphicData>
        </a:graphic>
      </p:graphicFrame>
      <p:graphicFrame>
        <p:nvGraphicFramePr>
          <p:cNvPr id="20" name="Table 8">
            <a:extLst>
              <a:ext uri="{FF2B5EF4-FFF2-40B4-BE49-F238E27FC236}">
                <a16:creationId xmlns:a16="http://schemas.microsoft.com/office/drawing/2014/main" id="{039C5A09-8CD2-49DF-96E4-D4673CC7D757}"/>
              </a:ext>
            </a:extLst>
          </p:cNvPr>
          <p:cNvGraphicFramePr>
            <a:graphicFrameLocks noGrp="1"/>
          </p:cNvGraphicFramePr>
          <p:nvPr/>
        </p:nvGraphicFramePr>
        <p:xfrm>
          <a:off x="4230501" y="1438123"/>
          <a:ext cx="4875467" cy="1941184"/>
        </p:xfrm>
        <a:graphic>
          <a:graphicData uri="http://schemas.openxmlformats.org/drawingml/2006/table">
            <a:tbl>
              <a:tblPr firstRow="1" bandRow="1">
                <a:tableStyleId>{5C22544A-7EE6-4342-B048-85BDC9FD1C3A}</a:tableStyleId>
              </a:tblPr>
              <a:tblGrid>
                <a:gridCol w="4875467">
                  <a:extLst>
                    <a:ext uri="{9D8B030D-6E8A-4147-A177-3AD203B41FA5}">
                      <a16:colId xmlns:a16="http://schemas.microsoft.com/office/drawing/2014/main" val="358534674"/>
                    </a:ext>
                  </a:extLst>
                </a:gridCol>
              </a:tblGrid>
              <a:tr h="356224">
                <a:tc>
                  <a:txBody>
                    <a:bodyPr/>
                    <a:lstStyle/>
                    <a:p>
                      <a:pPr algn="ctr"/>
                      <a:r>
                        <a:rPr lang="en-US" sz="1600"/>
                        <a:t>Economic Offer Price</a:t>
                      </a:r>
                    </a:p>
                  </a:txBody>
                  <a:tcPr/>
                </a:tc>
                <a:extLst>
                  <a:ext uri="{0D108BD9-81ED-4DB2-BD59-A6C34878D82A}">
                    <a16:rowId xmlns:a16="http://schemas.microsoft.com/office/drawing/2014/main" val="2178888844"/>
                  </a:ext>
                </a:extLst>
              </a:tr>
              <a:tr h="1230590">
                <a:tc>
                  <a:txBody>
                    <a:bodyPr/>
                    <a:lstStyle/>
                    <a:p>
                      <a:pPr marL="231775" indent="-231775" algn="l">
                        <a:buFont typeface="Arial" panose="020B0604020202020204" pitchFamily="34" charset="0"/>
                        <a:buChar char="•"/>
                      </a:pPr>
                      <a:r>
                        <a:rPr lang="en-US" sz="1400" dirty="0"/>
                        <a:t>Two offer blocks </a:t>
                      </a:r>
                    </a:p>
                    <a:p>
                      <a:pPr marL="688975" lvl="1" indent="-231775" algn="l">
                        <a:buFont typeface="Arial" panose="020B0604020202020204" pitchFamily="34" charset="0"/>
                        <a:buChar char="•"/>
                      </a:pPr>
                      <a:r>
                        <a:rPr lang="en-US" sz="1400" dirty="0"/>
                        <a:t>Block 1: baseload capacity (MW total)</a:t>
                      </a:r>
                    </a:p>
                    <a:p>
                      <a:pPr marL="688975" lvl="1" indent="-231775" algn="l">
                        <a:buFont typeface="Arial" panose="020B0604020202020204" pitchFamily="34" charset="0"/>
                        <a:buChar char="•"/>
                      </a:pPr>
                      <a:r>
                        <a:rPr lang="en-US" sz="1400" dirty="0"/>
                        <a:t>Block 2: Duct firing ( MW total)</a:t>
                      </a:r>
                    </a:p>
                    <a:p>
                      <a:pPr marL="231775" indent="-231775" algn="l">
                        <a:buFont typeface="Arial" panose="020B0604020202020204" pitchFamily="34" charset="0"/>
                        <a:buChar char="•"/>
                      </a:pPr>
                      <a:r>
                        <a:rPr lang="en-US" sz="1400" dirty="0"/>
                        <a:t>If offline, dispatch considers amortized startup cost and energy costs </a:t>
                      </a:r>
                      <a:r>
                        <a:rPr lang="en-US" sz="1400" dirty="0">
                          <a:solidFill>
                            <a:schemeClr val="tx1"/>
                          </a:solidFill>
                        </a:rPr>
                        <a:t>over its 2-hour minimum run time</a:t>
                      </a:r>
                    </a:p>
                    <a:p>
                      <a:pPr marL="231775" indent="-231775" algn="l">
                        <a:buFont typeface="Arial" panose="020B0604020202020204" pitchFamily="34" charset="0"/>
                        <a:buChar char="•"/>
                      </a:pPr>
                      <a:r>
                        <a:rPr lang="en-US" sz="1400" dirty="0"/>
                        <a:t>If online, dispatch only considers incremental production costs </a:t>
                      </a:r>
                    </a:p>
                  </a:txBody>
                  <a:tcPr/>
                </a:tc>
                <a:extLst>
                  <a:ext uri="{0D108BD9-81ED-4DB2-BD59-A6C34878D82A}">
                    <a16:rowId xmlns:a16="http://schemas.microsoft.com/office/drawing/2014/main" val="4267967669"/>
                  </a:ext>
                </a:extLst>
              </a:tr>
            </a:tbl>
          </a:graphicData>
        </a:graphic>
      </p:graphicFrame>
      <p:graphicFrame>
        <p:nvGraphicFramePr>
          <p:cNvPr id="21" name="Table 8">
            <a:extLst>
              <a:ext uri="{FF2B5EF4-FFF2-40B4-BE49-F238E27FC236}">
                <a16:creationId xmlns:a16="http://schemas.microsoft.com/office/drawing/2014/main" id="{B729FC9B-4025-4639-8DDD-60B9D8FB4EBA}"/>
              </a:ext>
            </a:extLst>
          </p:cNvPr>
          <p:cNvGraphicFramePr>
            <a:graphicFrameLocks noGrp="1"/>
          </p:cNvGraphicFramePr>
          <p:nvPr>
            <p:extLst>
              <p:ext uri="{D42A27DB-BD31-4B8C-83A1-F6EECF244321}">
                <p14:modId xmlns:p14="http://schemas.microsoft.com/office/powerpoint/2010/main" val="4062322516"/>
              </p:ext>
            </p:extLst>
          </p:nvPr>
        </p:nvGraphicFramePr>
        <p:xfrm>
          <a:off x="4215677" y="4214021"/>
          <a:ext cx="4873125" cy="1493520"/>
        </p:xfrm>
        <a:graphic>
          <a:graphicData uri="http://schemas.openxmlformats.org/drawingml/2006/table">
            <a:tbl>
              <a:tblPr firstRow="1" bandRow="1">
                <a:tableStyleId>{5C22544A-7EE6-4342-B048-85BDC9FD1C3A}</a:tableStyleId>
              </a:tblPr>
              <a:tblGrid>
                <a:gridCol w="4873125">
                  <a:extLst>
                    <a:ext uri="{9D8B030D-6E8A-4147-A177-3AD203B41FA5}">
                      <a16:colId xmlns:a16="http://schemas.microsoft.com/office/drawing/2014/main" val="358534674"/>
                    </a:ext>
                  </a:extLst>
                </a:gridCol>
              </a:tblGrid>
              <a:tr h="236967">
                <a:tc>
                  <a:txBody>
                    <a:bodyPr/>
                    <a:lstStyle/>
                    <a:p>
                      <a:pPr algn="ctr"/>
                      <a:r>
                        <a:rPr lang="en-US" sz="1600"/>
                        <a:t>Market Offer Price</a:t>
                      </a:r>
                    </a:p>
                  </a:txBody>
                  <a:tcPr/>
                </a:tc>
                <a:extLst>
                  <a:ext uri="{0D108BD9-81ED-4DB2-BD59-A6C34878D82A}">
                    <a16:rowId xmlns:a16="http://schemas.microsoft.com/office/drawing/2014/main" val="2178888844"/>
                  </a:ext>
                </a:extLst>
              </a:tr>
              <a:tr h="1020051">
                <a:tc>
                  <a:txBody>
                    <a:bodyPr/>
                    <a:lstStyle/>
                    <a:p>
                      <a:pPr marL="0" indent="0" algn="l">
                        <a:buFont typeface="Arial" panose="020B0604020202020204" pitchFamily="34" charset="0"/>
                        <a:buNone/>
                      </a:pPr>
                      <a:r>
                        <a:rPr lang="en-US" sz="1400" dirty="0"/>
                        <a:t>Offer Price =  economic offer</a:t>
                      </a:r>
                    </a:p>
                    <a:p>
                      <a:pPr marL="231775" indent="-231775" algn="l">
                        <a:buFont typeface="Arial" panose="020B0604020202020204" pitchFamily="34" charset="0"/>
                        <a:buChar char="•"/>
                      </a:pPr>
                      <a:r>
                        <a:rPr lang="en-US" sz="1400" dirty="0"/>
                        <a:t>Offer price is the same in day-ahead and real-time markets</a:t>
                      </a:r>
                    </a:p>
                    <a:p>
                      <a:pPr marL="231775" indent="-231775" algn="l">
                        <a:buFont typeface="Arial" panose="020B0604020202020204" pitchFamily="34" charset="0"/>
                        <a:buChar char="•"/>
                      </a:pPr>
                      <a:r>
                        <a:rPr lang="en-US" sz="1400" dirty="0"/>
                        <a:t>Day-ahead award is a financial position</a:t>
                      </a:r>
                    </a:p>
                    <a:p>
                      <a:pPr marL="231775" indent="-231775" algn="l">
                        <a:buFont typeface="Arial" panose="020B0604020202020204" pitchFamily="34" charset="0"/>
                        <a:buChar char="•"/>
                      </a:pPr>
                      <a:r>
                        <a:rPr lang="en-US" sz="1400" dirty="0"/>
                        <a:t>Combined cycle does not participate in the FRM</a:t>
                      </a:r>
                    </a:p>
                    <a:p>
                      <a:pPr marL="231775" indent="-231775" algn="l">
                        <a:buFont typeface="Arial" panose="020B0604020202020204" pitchFamily="34" charset="0"/>
                        <a:buChar char="•"/>
                      </a:pPr>
                      <a:endParaRPr lang="en-US" sz="1400" dirty="0"/>
                    </a:p>
                  </a:txBody>
                  <a:tcPr/>
                </a:tc>
                <a:extLst>
                  <a:ext uri="{0D108BD9-81ED-4DB2-BD59-A6C34878D82A}">
                    <a16:rowId xmlns:a16="http://schemas.microsoft.com/office/drawing/2014/main" val="4267967669"/>
                  </a:ext>
                </a:extLst>
              </a:tr>
            </a:tbl>
          </a:graphicData>
        </a:graphic>
      </p:graphicFrame>
      <p:sp>
        <p:nvSpPr>
          <p:cNvPr id="16" name="Arrow: Notched Right 15">
            <a:extLst>
              <a:ext uri="{FF2B5EF4-FFF2-40B4-BE49-F238E27FC236}">
                <a16:creationId xmlns:a16="http://schemas.microsoft.com/office/drawing/2014/main" id="{C87B3C30-C230-499F-ACB7-32ADD014FB3D}"/>
              </a:ext>
            </a:extLst>
          </p:cNvPr>
          <p:cNvSpPr/>
          <p:nvPr/>
        </p:nvSpPr>
        <p:spPr>
          <a:xfrm rot="5400000">
            <a:off x="6365284" y="3624519"/>
            <a:ext cx="573912" cy="290059"/>
          </a:xfrm>
          <a:prstGeom prst="notchedRightArrow">
            <a:avLst>
              <a:gd name="adj1" fmla="val 50000"/>
              <a:gd name="adj2" fmla="val 3644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7693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603739" y="210202"/>
            <a:ext cx="10515600" cy="997849"/>
          </a:xfrm>
        </p:spPr>
        <p:txBody>
          <a:bodyPr>
            <a:normAutofit/>
          </a:bodyPr>
          <a:lstStyle/>
          <a:p>
            <a:r>
              <a:rPr lang="en-US" sz="1600"/>
              <a:t>Preliminary CONE E&amp;AS Offsets:</a:t>
            </a:r>
            <a:br>
              <a:rPr lang="en-US" sz="1600"/>
            </a:br>
            <a:r>
              <a:rPr lang="en-US" sz="2400"/>
              <a:t>Combined Cycle Dispatch Methodology (cont.)</a:t>
            </a:r>
            <a:endParaRPr lang="en-US" sz="2400">
              <a:highlight>
                <a:srgbClr val="FFFF00"/>
              </a:highlight>
            </a:endParaRP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p:txBody>
          <a:bodyPr>
            <a:normAutofit/>
          </a:bodyPr>
          <a:lstStyle/>
          <a:p>
            <a:pPr marL="742950" lvl="1" indent="-285750"/>
            <a:endParaRPr lang="en-US" sz="1200"/>
          </a:p>
          <a:p>
            <a:pPr marL="0" indent="0">
              <a:buNone/>
            </a:pPr>
            <a:endParaRPr lang="en-US" sz="1600"/>
          </a:p>
          <a:p>
            <a:pPr marL="285750" indent="-285750"/>
            <a:endParaRPr lang="en-US" sz="1600"/>
          </a:p>
          <a:p>
            <a:pPr marL="742950" lvl="1" indent="-285750"/>
            <a:endParaRPr lang="en-US" sz="1600"/>
          </a:p>
        </p:txBody>
      </p:sp>
      <p:sp>
        <p:nvSpPr>
          <p:cNvPr id="6" name="Rectangle 5">
            <a:extLst>
              <a:ext uri="{FF2B5EF4-FFF2-40B4-BE49-F238E27FC236}">
                <a16:creationId xmlns:a16="http://schemas.microsoft.com/office/drawing/2014/main" id="{95D05A88-FF30-4C2F-B10B-718CA7570788}"/>
              </a:ext>
            </a:extLst>
          </p:cNvPr>
          <p:cNvSpPr/>
          <p:nvPr/>
        </p:nvSpPr>
        <p:spPr>
          <a:xfrm>
            <a:off x="698715" y="2198883"/>
            <a:ext cx="1718121" cy="23083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000" b="1">
                <a:solidFill>
                  <a:srgbClr val="400000"/>
                </a:solidFill>
              </a:rPr>
              <a:t>Energy and Real-time Reserve market compensation </a:t>
            </a:r>
            <a:endParaRPr lang="en-US" b="1">
              <a:solidFill>
                <a:srgbClr val="400000"/>
              </a:solidFill>
            </a:endParaRPr>
          </a:p>
        </p:txBody>
      </p:sp>
      <p:sp>
        <p:nvSpPr>
          <p:cNvPr id="20" name="Rectangle 19">
            <a:extLst>
              <a:ext uri="{FF2B5EF4-FFF2-40B4-BE49-F238E27FC236}">
                <a16:creationId xmlns:a16="http://schemas.microsoft.com/office/drawing/2014/main" id="{DF10D2B4-8EF3-4152-A7CC-FEE1A32FF6B1}"/>
              </a:ext>
            </a:extLst>
          </p:cNvPr>
          <p:cNvSpPr/>
          <p:nvPr/>
        </p:nvSpPr>
        <p:spPr>
          <a:xfrm>
            <a:off x="7075217" y="1676176"/>
            <a:ext cx="4418068" cy="830997"/>
          </a:xfrm>
          <a:prstGeom prst="rect">
            <a:avLst/>
          </a:prstGeom>
          <a:ln>
            <a:noFill/>
          </a:ln>
        </p:spPr>
        <p:txBody>
          <a:bodyPr wrap="square">
            <a:spAutoFit/>
          </a:bodyPr>
          <a:lstStyle/>
          <a:p>
            <a:endParaRPr lang="en-US" sz="1600"/>
          </a:p>
          <a:p>
            <a:endParaRPr lang="en-US" sz="1600"/>
          </a:p>
          <a:p>
            <a:endParaRPr lang="en-US" sz="1600"/>
          </a:p>
        </p:txBody>
      </p:sp>
      <p:graphicFrame>
        <p:nvGraphicFramePr>
          <p:cNvPr id="10" name="Table 8">
            <a:extLst>
              <a:ext uri="{FF2B5EF4-FFF2-40B4-BE49-F238E27FC236}">
                <a16:creationId xmlns:a16="http://schemas.microsoft.com/office/drawing/2014/main" id="{6EBE0A70-EB32-461B-AFB6-46519DCF1B31}"/>
              </a:ext>
            </a:extLst>
          </p:cNvPr>
          <p:cNvGraphicFramePr>
            <a:graphicFrameLocks noGrp="1"/>
          </p:cNvGraphicFramePr>
          <p:nvPr>
            <p:extLst>
              <p:ext uri="{D42A27DB-BD31-4B8C-83A1-F6EECF244321}">
                <p14:modId xmlns:p14="http://schemas.microsoft.com/office/powerpoint/2010/main" val="1005489011"/>
              </p:ext>
            </p:extLst>
          </p:nvPr>
        </p:nvGraphicFramePr>
        <p:xfrm>
          <a:off x="2731335" y="1595639"/>
          <a:ext cx="2783573" cy="3725322"/>
        </p:xfrm>
        <a:graphic>
          <a:graphicData uri="http://schemas.openxmlformats.org/drawingml/2006/table">
            <a:tbl>
              <a:tblPr firstRow="1" bandRow="1">
                <a:tableStyleId>{5C22544A-7EE6-4342-B048-85BDC9FD1C3A}</a:tableStyleId>
              </a:tblPr>
              <a:tblGrid>
                <a:gridCol w="2783573">
                  <a:extLst>
                    <a:ext uri="{9D8B030D-6E8A-4147-A177-3AD203B41FA5}">
                      <a16:colId xmlns:a16="http://schemas.microsoft.com/office/drawing/2014/main" val="358534674"/>
                    </a:ext>
                  </a:extLst>
                </a:gridCol>
              </a:tblGrid>
              <a:tr h="547930">
                <a:tc>
                  <a:txBody>
                    <a:bodyPr/>
                    <a:lstStyle/>
                    <a:p>
                      <a:pPr algn="ctr"/>
                      <a:r>
                        <a:rPr lang="en-US" sz="2000"/>
                        <a:t>Day-Ahead Market</a:t>
                      </a:r>
                    </a:p>
                  </a:txBody>
                  <a:tcPr/>
                </a:tc>
                <a:extLst>
                  <a:ext uri="{0D108BD9-81ED-4DB2-BD59-A6C34878D82A}">
                    <a16:rowId xmlns:a16="http://schemas.microsoft.com/office/drawing/2014/main" val="2178888844"/>
                  </a:ext>
                </a:extLst>
              </a:tr>
              <a:tr h="3177392">
                <a:tc>
                  <a:txBody>
                    <a:bodyPr/>
                    <a:lstStyle/>
                    <a:p>
                      <a:pPr marL="231775" indent="-231775" algn="l">
                        <a:buFont typeface="Arial" panose="020B0604020202020204" pitchFamily="34" charset="0"/>
                        <a:buChar char="•"/>
                      </a:pPr>
                      <a:r>
                        <a:rPr lang="en-US" sz="1600" dirty="0"/>
                        <a:t>Clear for energy if DA Offer ≤ Day-ahead LMP adjusted for LOE and scarcity. Financial position where revenues = DA MW x (DA LMP – RT LMP) </a:t>
                      </a:r>
                    </a:p>
                    <a:p>
                      <a:pPr marL="231775" indent="-231775" algn="l">
                        <a:buFont typeface="Arial" panose="020B0604020202020204" pitchFamily="34" charset="0"/>
                        <a:buChar char="•"/>
                      </a:pPr>
                      <a:r>
                        <a:rPr lang="en-US" sz="1600" dirty="0"/>
                        <a:t>Startup costs amortized if the unit is offline and ignored if the unit is online</a:t>
                      </a:r>
                    </a:p>
                    <a:p>
                      <a:pPr marL="231775" indent="-231775" algn="l">
                        <a:buFont typeface="Arial" panose="020B0604020202020204" pitchFamily="34" charset="0"/>
                        <a:buChar char="•"/>
                      </a:pPr>
                      <a:r>
                        <a:rPr lang="en-US" sz="1600" dirty="0"/>
                        <a:t>Offer adjusted for Daily Threshold Price as appropriate</a:t>
                      </a:r>
                    </a:p>
                  </a:txBody>
                  <a:tcPr/>
                </a:tc>
                <a:extLst>
                  <a:ext uri="{0D108BD9-81ED-4DB2-BD59-A6C34878D82A}">
                    <a16:rowId xmlns:a16="http://schemas.microsoft.com/office/drawing/2014/main" val="4267967669"/>
                  </a:ext>
                </a:extLst>
              </a:tr>
            </a:tbl>
          </a:graphicData>
        </a:graphic>
      </p:graphicFrame>
      <p:graphicFrame>
        <p:nvGraphicFramePr>
          <p:cNvPr id="11" name="Table 8">
            <a:extLst>
              <a:ext uri="{FF2B5EF4-FFF2-40B4-BE49-F238E27FC236}">
                <a16:creationId xmlns:a16="http://schemas.microsoft.com/office/drawing/2014/main" id="{E25E04E8-3701-494D-AE0C-AA39C0FC6D9A}"/>
              </a:ext>
            </a:extLst>
          </p:cNvPr>
          <p:cNvGraphicFramePr>
            <a:graphicFrameLocks noGrp="1"/>
          </p:cNvGraphicFramePr>
          <p:nvPr>
            <p:extLst>
              <p:ext uri="{D42A27DB-BD31-4B8C-83A1-F6EECF244321}">
                <p14:modId xmlns:p14="http://schemas.microsoft.com/office/powerpoint/2010/main" val="3076789918"/>
              </p:ext>
            </p:extLst>
          </p:nvPr>
        </p:nvGraphicFramePr>
        <p:xfrm>
          <a:off x="5915173" y="1595639"/>
          <a:ext cx="4084234" cy="3090802"/>
        </p:xfrm>
        <a:graphic>
          <a:graphicData uri="http://schemas.openxmlformats.org/drawingml/2006/table">
            <a:tbl>
              <a:tblPr firstRow="1" bandRow="1">
                <a:tableStyleId>{5C22544A-7EE6-4342-B048-85BDC9FD1C3A}</a:tableStyleId>
              </a:tblPr>
              <a:tblGrid>
                <a:gridCol w="4084234">
                  <a:extLst>
                    <a:ext uri="{9D8B030D-6E8A-4147-A177-3AD203B41FA5}">
                      <a16:colId xmlns:a16="http://schemas.microsoft.com/office/drawing/2014/main" val="358534674"/>
                    </a:ext>
                  </a:extLst>
                </a:gridCol>
              </a:tblGrid>
              <a:tr h="516330">
                <a:tc>
                  <a:txBody>
                    <a:bodyPr/>
                    <a:lstStyle/>
                    <a:p>
                      <a:pPr algn="ctr"/>
                      <a:r>
                        <a:rPr lang="en-US" sz="2000"/>
                        <a:t>Real-time Market</a:t>
                      </a:r>
                    </a:p>
                  </a:txBody>
                  <a:tcPr/>
                </a:tc>
                <a:extLst>
                  <a:ext uri="{0D108BD9-81ED-4DB2-BD59-A6C34878D82A}">
                    <a16:rowId xmlns:a16="http://schemas.microsoft.com/office/drawing/2014/main" val="2178888844"/>
                  </a:ext>
                </a:extLst>
              </a:tr>
              <a:tr h="2574472">
                <a:tc>
                  <a:txBody>
                    <a:bodyPr/>
                    <a:lstStyle/>
                    <a:p>
                      <a:pPr marL="231775" indent="-231775" algn="l">
                        <a:buFont typeface="Arial" panose="020B0604020202020204" pitchFamily="34" charset="0"/>
                        <a:buChar char="•"/>
                      </a:pPr>
                      <a:r>
                        <a:rPr lang="en-US" sz="1600" dirty="0"/>
                        <a:t>If RT Offer</a:t>
                      </a:r>
                      <a:r>
                        <a:rPr lang="en-US" sz="1600" baseline="0" dirty="0"/>
                        <a:t> block </a:t>
                      </a:r>
                      <a:r>
                        <a:rPr lang="en-US" sz="1600" dirty="0"/>
                        <a:t> ≤ Real-time LMP:</a:t>
                      </a:r>
                    </a:p>
                    <a:p>
                      <a:pPr marL="688975" lvl="1" indent="-231775" algn="l">
                        <a:buFont typeface="Arial" panose="020B0604020202020204" pitchFamily="34" charset="0"/>
                        <a:buChar char="•"/>
                      </a:pPr>
                      <a:r>
                        <a:rPr lang="en-US" sz="1600" dirty="0"/>
                        <a:t>If block 1 clears for energy, the 2</a:t>
                      </a:r>
                      <a:r>
                        <a:rPr lang="en-US" sz="1600" baseline="30000" dirty="0"/>
                        <a:t>nd</a:t>
                      </a:r>
                      <a:r>
                        <a:rPr lang="en-US" sz="1600" dirty="0"/>
                        <a:t> block is designated as TMSR </a:t>
                      </a:r>
                    </a:p>
                    <a:p>
                      <a:pPr marL="688975" lvl="1" indent="-231775" algn="l">
                        <a:buFont typeface="Arial" panose="020B0604020202020204" pitchFamily="34" charset="0"/>
                        <a:buChar char="•"/>
                      </a:pPr>
                      <a:r>
                        <a:rPr lang="en-US" sz="1600" dirty="0"/>
                        <a:t>If block 1</a:t>
                      </a:r>
                      <a:r>
                        <a:rPr lang="en-US" sz="1600" baseline="0" dirty="0"/>
                        <a:t> and block 2 both clear for energy, the unit cannot provide TMSR</a:t>
                      </a:r>
                      <a:endParaRPr lang="en-US" sz="1600" dirty="0"/>
                    </a:p>
                    <a:p>
                      <a:pPr marL="231775" indent="-231775" algn="l">
                        <a:buFont typeface="Arial" panose="020B0604020202020204" pitchFamily="34" charset="0"/>
                        <a:buChar char="•"/>
                      </a:pPr>
                      <a:r>
                        <a:rPr lang="en-US" sz="1600" dirty="0"/>
                        <a:t>If RT Offer &gt; Real-time LMP:</a:t>
                      </a:r>
                    </a:p>
                    <a:p>
                      <a:pPr marL="688975" lvl="1" indent="-231775" algn="l">
                        <a:buFont typeface="Arial" panose="020B0604020202020204" pitchFamily="34" charset="0"/>
                        <a:buChar char="•"/>
                      </a:pPr>
                      <a:r>
                        <a:rPr lang="en-US" sz="1600" dirty="0"/>
                        <a:t>Does not clear for energy</a:t>
                      </a:r>
                    </a:p>
                    <a:p>
                      <a:pPr marL="688975" lvl="1" indent="-231775" algn="l">
                        <a:buFont typeface="Arial" panose="020B0604020202020204" pitchFamily="34" charset="0"/>
                        <a:buChar char="•"/>
                      </a:pPr>
                      <a:r>
                        <a:rPr lang="en-US" sz="1600" dirty="0"/>
                        <a:t>Is not designated for TMSR</a:t>
                      </a:r>
                    </a:p>
                  </a:txBody>
                  <a:tcPr/>
                </a:tc>
                <a:extLst>
                  <a:ext uri="{0D108BD9-81ED-4DB2-BD59-A6C34878D82A}">
                    <a16:rowId xmlns:a16="http://schemas.microsoft.com/office/drawing/2014/main" val="4267967669"/>
                  </a:ext>
                </a:extLst>
              </a:tr>
            </a:tbl>
          </a:graphicData>
        </a:graphic>
      </p:graphicFrame>
    </p:spTree>
    <p:extLst>
      <p:ext uri="{BB962C8B-B14F-4D97-AF65-F5344CB8AC3E}">
        <p14:creationId xmlns:p14="http://schemas.microsoft.com/office/powerpoint/2010/main" val="2033735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26E5-7254-4CA4-AAAC-FA1523A14772}"/>
              </a:ext>
            </a:extLst>
          </p:cNvPr>
          <p:cNvSpPr>
            <a:spLocks noGrp="1"/>
          </p:cNvSpPr>
          <p:nvPr>
            <p:ph type="title"/>
          </p:nvPr>
        </p:nvSpPr>
        <p:spPr>
          <a:xfrm>
            <a:off x="535419" y="232122"/>
            <a:ext cx="8301111" cy="997849"/>
          </a:xfrm>
        </p:spPr>
        <p:txBody>
          <a:bodyPr/>
          <a:lstStyle/>
          <a:p>
            <a:r>
              <a:rPr lang="en-US" sz="1600"/>
              <a:t>Preliminary CONE E&amp;AS Offsets:</a:t>
            </a:r>
            <a:r>
              <a:rPr lang="en-US"/>
              <a:t/>
            </a:r>
            <a:br>
              <a:rPr lang="en-US"/>
            </a:br>
            <a:r>
              <a:rPr lang="en-US" sz="2400"/>
              <a:t>Summary of Preliminary E&amp;AS Offsets for CONE Units</a:t>
            </a:r>
          </a:p>
        </p:txBody>
      </p:sp>
      <p:graphicFrame>
        <p:nvGraphicFramePr>
          <p:cNvPr id="4" name="Table 4">
            <a:extLst>
              <a:ext uri="{FF2B5EF4-FFF2-40B4-BE49-F238E27FC236}">
                <a16:creationId xmlns:a16="http://schemas.microsoft.com/office/drawing/2014/main" id="{BD1F4426-25DD-491F-ABBD-C8EEB7ACFBA8}"/>
              </a:ext>
            </a:extLst>
          </p:cNvPr>
          <p:cNvGraphicFramePr>
            <a:graphicFrameLocks noGrp="1"/>
          </p:cNvGraphicFramePr>
          <p:nvPr>
            <p:ph idx="1"/>
            <p:extLst>
              <p:ext uri="{D42A27DB-BD31-4B8C-83A1-F6EECF244321}">
                <p14:modId xmlns:p14="http://schemas.microsoft.com/office/powerpoint/2010/main" val="4239596118"/>
              </p:ext>
            </p:extLst>
          </p:nvPr>
        </p:nvGraphicFramePr>
        <p:xfrm>
          <a:off x="535419" y="1917290"/>
          <a:ext cx="8301110" cy="2340078"/>
        </p:xfrm>
        <a:graphic>
          <a:graphicData uri="http://schemas.openxmlformats.org/drawingml/2006/table">
            <a:tbl>
              <a:tblPr firstRow="1" bandRow="1">
                <a:tableStyleId>{5C22544A-7EE6-4342-B048-85BDC9FD1C3A}</a:tableStyleId>
              </a:tblPr>
              <a:tblGrid>
                <a:gridCol w="1473528">
                  <a:extLst>
                    <a:ext uri="{9D8B030D-6E8A-4147-A177-3AD203B41FA5}">
                      <a16:colId xmlns:a16="http://schemas.microsoft.com/office/drawing/2014/main" val="725413893"/>
                    </a:ext>
                  </a:extLst>
                </a:gridCol>
                <a:gridCol w="994610">
                  <a:extLst>
                    <a:ext uri="{9D8B030D-6E8A-4147-A177-3AD203B41FA5}">
                      <a16:colId xmlns:a16="http://schemas.microsoft.com/office/drawing/2014/main" val="2703028777"/>
                    </a:ext>
                  </a:extLst>
                </a:gridCol>
                <a:gridCol w="1011267">
                  <a:extLst>
                    <a:ext uri="{9D8B030D-6E8A-4147-A177-3AD203B41FA5}">
                      <a16:colId xmlns:a16="http://schemas.microsoft.com/office/drawing/2014/main" val="3706875390"/>
                    </a:ext>
                  </a:extLst>
                </a:gridCol>
                <a:gridCol w="1356372">
                  <a:extLst>
                    <a:ext uri="{9D8B030D-6E8A-4147-A177-3AD203B41FA5}">
                      <a16:colId xmlns:a16="http://schemas.microsoft.com/office/drawing/2014/main" val="2368479670"/>
                    </a:ext>
                  </a:extLst>
                </a:gridCol>
                <a:gridCol w="1155111">
                  <a:extLst>
                    <a:ext uri="{9D8B030D-6E8A-4147-A177-3AD203B41FA5}">
                      <a16:colId xmlns:a16="http://schemas.microsoft.com/office/drawing/2014/main" val="1898428437"/>
                    </a:ext>
                  </a:extLst>
                </a:gridCol>
                <a:gridCol w="1155111">
                  <a:extLst>
                    <a:ext uri="{9D8B030D-6E8A-4147-A177-3AD203B41FA5}">
                      <a16:colId xmlns:a16="http://schemas.microsoft.com/office/drawing/2014/main" val="1115738839"/>
                    </a:ext>
                  </a:extLst>
                </a:gridCol>
                <a:gridCol w="1155111">
                  <a:extLst>
                    <a:ext uri="{9D8B030D-6E8A-4147-A177-3AD203B41FA5}">
                      <a16:colId xmlns:a16="http://schemas.microsoft.com/office/drawing/2014/main" val="3500615002"/>
                    </a:ext>
                  </a:extLst>
                </a:gridCol>
              </a:tblGrid>
              <a:tr h="1005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Century Gothic" panose="020B0502020202020204" pitchFamily="34" charset="0"/>
                        </a:rPr>
                        <a:t>2025$/kW-</a:t>
                      </a:r>
                      <a:r>
                        <a:rPr lang="en-US" sz="1200" b="0" err="1">
                          <a:solidFill>
                            <a:schemeClr val="tx1"/>
                          </a:solidFill>
                          <a:latin typeface="Century Gothic" panose="020B0502020202020204" pitchFamily="34" charset="0"/>
                        </a:rPr>
                        <a:t>mo</a:t>
                      </a:r>
                      <a:endParaRPr lang="en-US" sz="1200" b="0">
                        <a:solidFill>
                          <a:schemeClr val="tx1"/>
                        </a:solidFill>
                        <a:latin typeface="Century Gothic" panose="020B0502020202020204" pitchFamily="34" charset="0"/>
                      </a:endParaRPr>
                    </a:p>
                    <a:p>
                      <a:endParaRPr lang="en-US" sz="1200" b="0">
                        <a:latin typeface="Century Gothic" panose="020B0502020202020204" pitchFamily="34" charset="0"/>
                      </a:endParaRPr>
                    </a:p>
                  </a:txBody>
                  <a:tcPr anchor="ctr"/>
                </a:tc>
                <a:tc>
                  <a:txBody>
                    <a:bodyPr/>
                    <a:lstStyle/>
                    <a:p>
                      <a:pPr algn="ctr"/>
                      <a:r>
                        <a:rPr lang="en-US" sz="1200" b="0">
                          <a:solidFill>
                            <a:schemeClr val="tx1"/>
                          </a:solidFill>
                          <a:latin typeface="Century Gothic" panose="020B0502020202020204" pitchFamily="34" charset="0"/>
                        </a:rPr>
                        <a:t>E&amp;AS</a:t>
                      </a:r>
                    </a:p>
                    <a:p>
                      <a:pPr algn="ctr"/>
                      <a:r>
                        <a:rPr lang="en-US" sz="1200" b="0">
                          <a:solidFill>
                            <a:schemeClr val="tx1"/>
                          </a:solidFill>
                          <a:latin typeface="Century Gothic" panose="020B0502020202020204" pitchFamily="34" charset="0"/>
                        </a:rPr>
                        <a:t>Revenues</a:t>
                      </a:r>
                    </a:p>
                    <a:p>
                      <a:pPr algn="ctr"/>
                      <a:r>
                        <a:rPr lang="en-US" sz="1200" b="0">
                          <a:solidFill>
                            <a:schemeClr val="tx1"/>
                          </a:solidFill>
                          <a:latin typeface="Century Gothic" panose="020B0502020202020204" pitchFamily="34" charset="0"/>
                        </a:rPr>
                        <a:t>Without FRM</a:t>
                      </a:r>
                    </a:p>
                  </a:txBody>
                  <a:tcPr anchor="ctr"/>
                </a:tc>
                <a:tc>
                  <a:txBody>
                    <a:bodyPr/>
                    <a:lstStyle/>
                    <a:p>
                      <a:pPr algn="ctr"/>
                      <a:r>
                        <a:rPr lang="en-US" sz="1200" b="0">
                          <a:solidFill>
                            <a:schemeClr val="tx1"/>
                          </a:solidFill>
                          <a:latin typeface="Century Gothic" panose="020B0502020202020204" pitchFamily="34" charset="0"/>
                        </a:rPr>
                        <a:t>E&amp;AS </a:t>
                      </a:r>
                    </a:p>
                    <a:p>
                      <a:pPr algn="ctr"/>
                      <a:r>
                        <a:rPr lang="en-US" sz="1200" b="0">
                          <a:solidFill>
                            <a:schemeClr val="tx1"/>
                          </a:solidFill>
                          <a:latin typeface="Century Gothic" panose="020B0502020202020204" pitchFamily="34" charset="0"/>
                        </a:rPr>
                        <a:t>Revenues</a:t>
                      </a:r>
                    </a:p>
                    <a:p>
                      <a:pPr algn="ctr"/>
                      <a:r>
                        <a:rPr lang="en-US" sz="1200" b="0">
                          <a:solidFill>
                            <a:schemeClr val="tx1"/>
                          </a:solidFill>
                          <a:latin typeface="Century Gothic" panose="020B0502020202020204" pitchFamily="34" charset="0"/>
                        </a:rPr>
                        <a:t>With FRM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Century Gothic" panose="020B0502020202020204" pitchFamily="34" charset="0"/>
                        </a:rPr>
                        <a:t>Energy/Reserve Scarcity Revenue Adjustment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Century Gothic" panose="020B0502020202020204" pitchFamily="34" charset="0"/>
                        </a:rPr>
                        <a:t>Pay-for-Performance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Century Gothic" panose="020B0502020202020204" pitchFamily="34" charset="0"/>
                        </a:rPr>
                        <a:t>Adjustment</a:t>
                      </a:r>
                    </a:p>
                  </a:txBody>
                  <a:tcPr anchor="ctr"/>
                </a:tc>
                <a:tc>
                  <a:txBody>
                    <a:bodyPr/>
                    <a:lstStyle/>
                    <a:p>
                      <a:pPr algn="ctr"/>
                      <a:r>
                        <a:rPr lang="en-US" sz="1200" b="0">
                          <a:solidFill>
                            <a:schemeClr val="tx1"/>
                          </a:solidFill>
                          <a:latin typeface="Century Gothic" panose="020B0502020202020204" pitchFamily="34" charset="0"/>
                        </a:rPr>
                        <a:t>Total Offsets</a:t>
                      </a:r>
                    </a:p>
                    <a:p>
                      <a:pPr algn="ctr"/>
                      <a:r>
                        <a:rPr lang="en-US" sz="1200" b="0">
                          <a:solidFill>
                            <a:schemeClr val="tx1"/>
                          </a:solidFill>
                          <a:latin typeface="Century Gothic" panose="020B0502020202020204" pitchFamily="34" charset="0"/>
                        </a:rPr>
                        <a:t>Without FRM</a:t>
                      </a:r>
                    </a:p>
                  </a:txBody>
                  <a:tcPr anchor="ctr"/>
                </a:tc>
                <a:tc>
                  <a:txBody>
                    <a:bodyPr/>
                    <a:lstStyle/>
                    <a:p>
                      <a:pPr algn="ctr"/>
                      <a:r>
                        <a:rPr lang="en-US" sz="1200" b="0">
                          <a:solidFill>
                            <a:schemeClr val="tx1"/>
                          </a:solidFill>
                          <a:latin typeface="Century Gothic" panose="020B0502020202020204" pitchFamily="34" charset="0"/>
                        </a:rPr>
                        <a:t>Total Offsets</a:t>
                      </a:r>
                    </a:p>
                    <a:p>
                      <a:pPr algn="ctr"/>
                      <a:r>
                        <a:rPr lang="en-US" sz="1200" b="0">
                          <a:solidFill>
                            <a:schemeClr val="tx1"/>
                          </a:solidFill>
                          <a:latin typeface="Century Gothic" panose="020B0502020202020204" pitchFamily="34" charset="0"/>
                        </a:rPr>
                        <a:t>With FRM</a:t>
                      </a:r>
                    </a:p>
                  </a:txBody>
                  <a:tcPr anchor="ctr"/>
                </a:tc>
                <a:extLst>
                  <a:ext uri="{0D108BD9-81ED-4DB2-BD59-A6C34878D82A}">
                    <a16:rowId xmlns:a16="http://schemas.microsoft.com/office/drawing/2014/main" val="1706671713"/>
                  </a:ext>
                </a:extLst>
              </a:tr>
              <a:tr h="558839">
                <a:tc>
                  <a:txBody>
                    <a:bodyPr/>
                    <a:lstStyle/>
                    <a:p>
                      <a:r>
                        <a:rPr lang="en-US" sz="1200">
                          <a:latin typeface="Century Gothic" panose="020B0502020202020204" pitchFamily="34" charset="0"/>
                        </a:rPr>
                        <a:t>Combined Cycle</a:t>
                      </a:r>
                    </a:p>
                  </a:txBody>
                  <a:tcPr anchor="ctr"/>
                </a:tc>
                <a:tc>
                  <a:txBody>
                    <a:bodyPr/>
                    <a:lstStyle/>
                    <a:p>
                      <a:pPr algn="ctr"/>
                      <a:r>
                        <a:rPr lang="en-US" sz="1200" b="0" i="0" u="none" strike="noStrike">
                          <a:solidFill>
                            <a:srgbClr val="000000"/>
                          </a:solidFill>
                          <a:effectLst/>
                          <a:latin typeface="Century Gothic" panose="020B0502020202020204" pitchFamily="34" charset="0"/>
                        </a:rPr>
                        <a:t>$4.99</a:t>
                      </a:r>
                      <a:endParaRPr lang="en-US" sz="1200">
                        <a:latin typeface="Century Gothic" panose="020B0502020202020204" pitchFamily="34" charset="0"/>
                      </a:endParaRPr>
                    </a:p>
                  </a:txBody>
                  <a:tcPr anchor="ctr"/>
                </a:tc>
                <a:tc>
                  <a:txBody>
                    <a:bodyPr/>
                    <a:lstStyle/>
                    <a:p>
                      <a:pPr algn="ctr" fontAlgn="b"/>
                      <a:r>
                        <a:rPr lang="en-US" sz="1200">
                          <a:latin typeface="Century Gothic" panose="020B0502020202020204" pitchFamily="34" charset="0"/>
                        </a:rPr>
                        <a:t>$4.99</a:t>
                      </a:r>
                      <a:r>
                        <a:rPr lang="en-US" sz="1200" b="0" i="0" u="none" strike="noStrike">
                          <a:solidFill>
                            <a:srgbClr val="000000"/>
                          </a:solidFill>
                          <a:effectLst/>
                          <a:latin typeface="Century Gothic" panose="020B0502020202020204" pitchFamily="34" charset="0"/>
                        </a:rPr>
                        <a:t>  </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$1.17</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$0.48</a:t>
                      </a:r>
                    </a:p>
                  </a:txBody>
                  <a:tcPr marL="5443" marR="5443" marT="5443" marB="0" anchor="ctr"/>
                </a:tc>
                <a:tc>
                  <a:txBody>
                    <a:bodyPr/>
                    <a:lstStyle/>
                    <a:p>
                      <a:pPr algn="ctr"/>
                      <a:r>
                        <a:rPr lang="en-US" sz="1200">
                          <a:latin typeface="Century Gothic" panose="020B0502020202020204" pitchFamily="34" charset="0"/>
                        </a:rPr>
                        <a:t>$6.64</a:t>
                      </a:r>
                    </a:p>
                  </a:txBody>
                  <a:tcPr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a:latin typeface="Century Gothic" panose="020B0502020202020204" pitchFamily="34" charset="0"/>
                        </a:rPr>
                        <a:t>$6.64</a:t>
                      </a:r>
                      <a:endParaRPr lang="en-US" sz="1200" b="0" i="0" u="none" strike="noStrike">
                        <a:solidFill>
                          <a:srgbClr val="000000"/>
                        </a:solidFill>
                        <a:effectLst/>
                        <a:latin typeface="Century Gothic" panose="020B0502020202020204" pitchFamily="34" charset="0"/>
                      </a:endParaRPr>
                    </a:p>
                  </a:txBody>
                  <a:tcPr marL="5443" marR="5443" marT="5443" marB="0" anchor="ctr"/>
                </a:tc>
                <a:extLst>
                  <a:ext uri="{0D108BD9-81ED-4DB2-BD59-A6C34878D82A}">
                    <a16:rowId xmlns:a16="http://schemas.microsoft.com/office/drawing/2014/main" val="3489631471"/>
                  </a:ext>
                </a:extLst>
              </a:tr>
              <a:tr h="387664">
                <a:tc>
                  <a:txBody>
                    <a:bodyPr/>
                    <a:lstStyle/>
                    <a:p>
                      <a:r>
                        <a:rPr lang="en-US" sz="1200">
                          <a:latin typeface="Century Gothic" panose="020B0502020202020204" pitchFamily="34" charset="0"/>
                        </a:rPr>
                        <a:t>Simple Cycle</a:t>
                      </a:r>
                    </a:p>
                  </a:txBody>
                  <a:tcPr anchor="ctr"/>
                </a:tc>
                <a:tc>
                  <a:txBody>
                    <a:bodyPr/>
                    <a:lstStyle/>
                    <a:p>
                      <a:pPr algn="ctr" fontAlgn="b"/>
                      <a:r>
                        <a:rPr lang="en-US" sz="1200" b="0" i="0" u="none" strike="noStrike">
                          <a:solidFill>
                            <a:srgbClr val="000000"/>
                          </a:solidFill>
                          <a:effectLst/>
                          <a:latin typeface="Century Gothic" panose="020B0502020202020204" pitchFamily="34" charset="0"/>
                        </a:rPr>
                        <a:t>$2.75 </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$3.40 </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$1.25</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$0.84</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$4.84</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$5.49</a:t>
                      </a:r>
                    </a:p>
                  </a:txBody>
                  <a:tcPr marL="5443" marR="5443" marT="5443" marB="0" anchor="ctr"/>
                </a:tc>
                <a:extLst>
                  <a:ext uri="{0D108BD9-81ED-4DB2-BD59-A6C34878D82A}">
                    <a16:rowId xmlns:a16="http://schemas.microsoft.com/office/drawing/2014/main" val="3196800113"/>
                  </a:ext>
                </a:extLst>
              </a:tr>
              <a:tr h="387664">
                <a:tc>
                  <a:txBody>
                    <a:bodyPr/>
                    <a:lstStyle/>
                    <a:p>
                      <a:r>
                        <a:rPr lang="en-US" sz="1200">
                          <a:latin typeface="Century Gothic" panose="020B0502020202020204" pitchFamily="34" charset="0"/>
                        </a:rPr>
                        <a:t>Aeroderivative</a:t>
                      </a:r>
                    </a:p>
                  </a:txBody>
                  <a:tcPr anchor="ctr"/>
                </a:tc>
                <a:tc>
                  <a:txBody>
                    <a:bodyPr/>
                    <a:lstStyle/>
                    <a:p>
                      <a:pPr algn="ctr" fontAlgn="b"/>
                      <a:r>
                        <a:rPr lang="en-US" sz="1200" b="0" i="0" u="none" strike="noStrike">
                          <a:solidFill>
                            <a:srgbClr val="000000"/>
                          </a:solidFill>
                          <a:effectLst/>
                          <a:latin typeface="Century Gothic" panose="020B0502020202020204" pitchFamily="34" charset="0"/>
                        </a:rPr>
                        <a:t> $0.73 </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 $2.09 </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$1.17</a:t>
                      </a:r>
                    </a:p>
                  </a:txBody>
                  <a:tcPr marL="5443" marR="5443" marT="5443" marB="0" anchor="ctr"/>
                </a:tc>
                <a:tc>
                  <a:txBody>
                    <a:bodyPr/>
                    <a:lstStyle/>
                    <a:p>
                      <a:pPr algn="ctr" fontAlgn="b"/>
                      <a:r>
                        <a:rPr lang="en-US" sz="1200" b="0" i="0" u="none" strike="noStrike" dirty="0">
                          <a:solidFill>
                            <a:srgbClr val="000000"/>
                          </a:solidFill>
                          <a:effectLst/>
                          <a:latin typeface="Century Gothic" panose="020B0502020202020204" pitchFamily="34" charset="0"/>
                        </a:rPr>
                        <a:t>$0.48</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$2.39</a:t>
                      </a:r>
                    </a:p>
                  </a:txBody>
                  <a:tcPr marL="5443" marR="5443" marT="5443" marB="0" anchor="ctr"/>
                </a:tc>
                <a:tc>
                  <a:txBody>
                    <a:bodyPr/>
                    <a:lstStyle/>
                    <a:p>
                      <a:pPr algn="ctr" fontAlgn="b"/>
                      <a:r>
                        <a:rPr lang="en-US" sz="1200" b="0" i="0" u="none" strike="noStrike" dirty="0">
                          <a:solidFill>
                            <a:srgbClr val="000000"/>
                          </a:solidFill>
                          <a:effectLst/>
                          <a:latin typeface="Century Gothic" panose="020B0502020202020204" pitchFamily="34" charset="0"/>
                        </a:rPr>
                        <a:t> $3.74</a:t>
                      </a:r>
                    </a:p>
                  </a:txBody>
                  <a:tcPr marL="5443" marR="5443" marT="5443" marB="0" anchor="ctr"/>
                </a:tc>
                <a:extLst>
                  <a:ext uri="{0D108BD9-81ED-4DB2-BD59-A6C34878D82A}">
                    <a16:rowId xmlns:a16="http://schemas.microsoft.com/office/drawing/2014/main" val="4056348881"/>
                  </a:ext>
                </a:extLst>
              </a:tr>
            </a:tbl>
          </a:graphicData>
        </a:graphic>
      </p:graphicFrame>
      <p:graphicFrame>
        <p:nvGraphicFramePr>
          <p:cNvPr id="3" name="Table 8">
            <a:extLst>
              <a:ext uri="{FF2B5EF4-FFF2-40B4-BE49-F238E27FC236}">
                <a16:creationId xmlns:a16="http://schemas.microsoft.com/office/drawing/2014/main" id="{78D918C2-C107-4B58-B67C-FFC79998A774}"/>
              </a:ext>
            </a:extLst>
          </p:cNvPr>
          <p:cNvGraphicFramePr>
            <a:graphicFrameLocks noGrp="1"/>
          </p:cNvGraphicFramePr>
          <p:nvPr>
            <p:extLst>
              <p:ext uri="{D42A27DB-BD31-4B8C-83A1-F6EECF244321}">
                <p14:modId xmlns:p14="http://schemas.microsoft.com/office/powerpoint/2010/main" val="2388890969"/>
              </p:ext>
            </p:extLst>
          </p:nvPr>
        </p:nvGraphicFramePr>
        <p:xfrm>
          <a:off x="9284419" y="2239100"/>
          <a:ext cx="2372162" cy="1696457"/>
        </p:xfrm>
        <a:graphic>
          <a:graphicData uri="http://schemas.openxmlformats.org/drawingml/2006/table">
            <a:tbl>
              <a:tblPr firstRow="1" bandRow="1">
                <a:tableStyleId>{5C22544A-7EE6-4342-B048-85BDC9FD1C3A}</a:tableStyleId>
              </a:tblPr>
              <a:tblGrid>
                <a:gridCol w="2372162">
                  <a:extLst>
                    <a:ext uri="{9D8B030D-6E8A-4147-A177-3AD203B41FA5}">
                      <a16:colId xmlns:a16="http://schemas.microsoft.com/office/drawing/2014/main" val="358534674"/>
                    </a:ext>
                  </a:extLst>
                </a:gridCol>
              </a:tblGrid>
              <a:tr h="356134">
                <a:tc>
                  <a:txBody>
                    <a:bodyPr/>
                    <a:lstStyle/>
                    <a:p>
                      <a:pPr algn="ctr"/>
                      <a:r>
                        <a:rPr lang="en-US" sz="1600">
                          <a:latin typeface="Cambria" panose="02040503050406030204" pitchFamily="18" charset="0"/>
                          <a:ea typeface="Cambria" panose="02040503050406030204" pitchFamily="18" charset="0"/>
                        </a:rPr>
                        <a:t>Notes</a:t>
                      </a:r>
                    </a:p>
                  </a:txBody>
                  <a:tcPr/>
                </a:tc>
                <a:extLst>
                  <a:ext uri="{0D108BD9-81ED-4DB2-BD59-A6C34878D82A}">
                    <a16:rowId xmlns:a16="http://schemas.microsoft.com/office/drawing/2014/main" val="2178888844"/>
                  </a:ext>
                </a:extLst>
              </a:tr>
              <a:tr h="1340323">
                <a:tc>
                  <a:txBody>
                    <a:bodyPr/>
                    <a:lstStyle/>
                    <a:p>
                      <a:pPr marL="231775" indent="-231775" algn="l">
                        <a:buFont typeface="Arial" panose="020B0604020202020204" pitchFamily="34" charset="0"/>
                        <a:buChar char="•"/>
                      </a:pPr>
                      <a:r>
                        <a:rPr lang="en-US" sz="1200" dirty="0">
                          <a:latin typeface="Cambria" panose="02040503050406030204" pitchFamily="18" charset="0"/>
                          <a:ea typeface="Cambria" panose="02040503050406030204" pitchFamily="18" charset="0"/>
                        </a:rPr>
                        <a:t>ESI adjustments not included</a:t>
                      </a:r>
                    </a:p>
                    <a:p>
                      <a:pPr marL="0" indent="0" algn="l">
                        <a:buFont typeface="Arial" panose="020B0604020202020204" pitchFamily="34" charset="0"/>
                        <a:buNone/>
                      </a:pPr>
                      <a:endParaRPr lang="en-US" sz="1200" dirty="0">
                        <a:latin typeface="Cambria" panose="02040503050406030204" pitchFamily="18" charset="0"/>
                        <a:ea typeface="Cambria" panose="02040503050406030204" pitchFamily="18" charset="0"/>
                      </a:endParaRPr>
                    </a:p>
                    <a:p>
                      <a:pPr marL="231775" indent="-231775" algn="l">
                        <a:buFont typeface="Arial" panose="020B0604020202020204" pitchFamily="34" charset="0"/>
                        <a:buChar char="•"/>
                      </a:pPr>
                      <a:r>
                        <a:rPr lang="en-US" sz="1200" dirty="0">
                          <a:latin typeface="Cambria" panose="02040503050406030204" pitchFamily="18" charset="0"/>
                          <a:ea typeface="Cambria" panose="02040503050406030204" pitchFamily="18" charset="0"/>
                        </a:rPr>
                        <a:t>PFP includes a value of $5,455 as a placeholder consistent with the current Tariff value</a:t>
                      </a:r>
                      <a:endParaRPr lang="en-US" sz="1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4267967669"/>
                  </a:ext>
                </a:extLst>
              </a:tr>
            </a:tbl>
          </a:graphicData>
        </a:graphic>
      </p:graphicFrame>
    </p:spTree>
    <p:extLst>
      <p:ext uri="{BB962C8B-B14F-4D97-AF65-F5344CB8AC3E}">
        <p14:creationId xmlns:p14="http://schemas.microsoft.com/office/powerpoint/2010/main" val="632615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8415" y="929011"/>
            <a:ext cx="10515600" cy="4553234"/>
          </a:xfrm>
        </p:spPr>
        <p:txBody>
          <a:bodyPr/>
          <a:lstStyle/>
          <a:p>
            <a:endParaRPr lang="en-US"/>
          </a:p>
          <a:p>
            <a:endParaRPr lang="en-US"/>
          </a:p>
          <a:p>
            <a:endParaRPr lang="en-US"/>
          </a:p>
          <a:p>
            <a:endParaRPr lang="en-US"/>
          </a:p>
          <a:p>
            <a:pPr marL="0" indent="0" algn="ctr">
              <a:buNone/>
            </a:pPr>
            <a:r>
              <a:rPr lang="en-US" sz="3200" b="1">
                <a:ea typeface="Cambria" panose="02040503050406030204" pitchFamily="18" charset="0"/>
              </a:rPr>
              <a:t>Questions</a:t>
            </a:r>
          </a:p>
        </p:txBody>
      </p:sp>
    </p:spTree>
    <p:extLst>
      <p:ext uri="{BB962C8B-B14F-4D97-AF65-F5344CB8AC3E}">
        <p14:creationId xmlns:p14="http://schemas.microsoft.com/office/powerpoint/2010/main" val="151740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1"/>
          </p:nvPr>
        </p:nvSpPr>
        <p:spPr>
          <a:xfrm>
            <a:off x="768927" y="3125617"/>
            <a:ext cx="10515600" cy="1117678"/>
          </a:xfrm>
        </p:spPr>
        <p:txBody>
          <a:bodyPr>
            <a:noAutofit/>
          </a:bodyPr>
          <a:lstStyle/>
          <a:p>
            <a:pPr marL="0" indent="0">
              <a:buNone/>
            </a:pPr>
            <a:r>
              <a:rPr lang="en-US" sz="4000">
                <a:latin typeface="Century Gothic" panose="020B0502020202020204" pitchFamily="34" charset="0"/>
              </a:rPr>
              <a:t>Preliminary ORTP Energy and Ancillary Services Offsets </a:t>
            </a:r>
          </a:p>
        </p:txBody>
      </p:sp>
      <p:cxnSp>
        <p:nvCxnSpPr>
          <p:cNvPr id="3" name="Straight Connector 2">
            <a:extLst>
              <a:ext uri="{FF2B5EF4-FFF2-40B4-BE49-F238E27FC236}">
                <a16:creationId xmlns:a16="http://schemas.microsoft.com/office/drawing/2014/main" id="{5B78211F-0F62-4FB9-BC13-B88541B9ABEF}"/>
              </a:ext>
            </a:extLst>
          </p:cNvPr>
          <p:cNvCxnSpPr>
            <a:cxnSpLocks/>
          </p:cNvCxnSpPr>
          <p:nvPr/>
        </p:nvCxnSpPr>
        <p:spPr>
          <a:xfrm>
            <a:off x="768927" y="4537364"/>
            <a:ext cx="10536382"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920606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F11D3-C47E-4F15-8DA5-39587B344010}"/>
              </a:ext>
            </a:extLst>
          </p:cNvPr>
          <p:cNvSpPr>
            <a:spLocks noGrp="1"/>
          </p:cNvSpPr>
          <p:nvPr>
            <p:ph type="title"/>
          </p:nvPr>
        </p:nvSpPr>
        <p:spPr>
          <a:xfrm>
            <a:off x="661988" y="217488"/>
            <a:ext cx="10515600" cy="997849"/>
          </a:xfrm>
        </p:spPr>
        <p:txBody>
          <a:bodyPr/>
          <a:lstStyle/>
          <a:p>
            <a:r>
              <a:rPr lang="en-US" sz="1400"/>
              <a:t>Preliminary ORTP E&amp;AS Offset</a:t>
            </a:r>
            <a:r>
              <a:rPr lang="en-US"/>
              <a:t/>
            </a:r>
            <a:br>
              <a:rPr lang="en-US"/>
            </a:br>
            <a:r>
              <a:rPr lang="en-US" sz="2400"/>
              <a:t>Onshore Wind</a:t>
            </a:r>
          </a:p>
        </p:txBody>
      </p:sp>
      <p:sp>
        <p:nvSpPr>
          <p:cNvPr id="3" name="Content Placeholder 2">
            <a:extLst>
              <a:ext uri="{FF2B5EF4-FFF2-40B4-BE49-F238E27FC236}">
                <a16:creationId xmlns:a16="http://schemas.microsoft.com/office/drawing/2014/main" id="{AFAEA7A8-61EC-4ABC-984F-65740B0CFF24}"/>
              </a:ext>
            </a:extLst>
          </p:cNvPr>
          <p:cNvSpPr>
            <a:spLocks noGrp="1"/>
          </p:cNvSpPr>
          <p:nvPr>
            <p:ph idx="1"/>
          </p:nvPr>
        </p:nvSpPr>
        <p:spPr>
          <a:xfrm>
            <a:off x="838200" y="1362974"/>
            <a:ext cx="10515600" cy="4553234"/>
          </a:xfrm>
        </p:spPr>
        <p:txBody>
          <a:bodyPr>
            <a:normAutofit/>
          </a:bodyPr>
          <a:lstStyle/>
          <a:p>
            <a:r>
              <a:rPr lang="en-US" sz="2000"/>
              <a:t>82.5 MW onshore only wind facility located in central New Hampshire</a:t>
            </a:r>
          </a:p>
          <a:p>
            <a:r>
              <a:rPr lang="en-US" sz="2000"/>
              <a:t>Onshore wind generation profile </a:t>
            </a:r>
          </a:p>
          <a:p>
            <a:pPr lvl="1"/>
            <a:r>
              <a:rPr lang="en-US" sz="1700"/>
              <a:t>Based on generation of installed onshore wind facilities in Maine and New Hampshire</a:t>
            </a:r>
          </a:p>
          <a:p>
            <a:pPr lvl="1"/>
            <a:r>
              <a:rPr lang="en-US" sz="1700"/>
              <a:t>Adjusted upward to achieve  43.1% capacity factor </a:t>
            </a:r>
          </a:p>
          <a:p>
            <a:pPr lvl="1"/>
            <a:r>
              <a:rPr lang="en-US" sz="1700"/>
              <a:t>Generation in simulation based on 24-hour generation profile, one for each month (12 total)</a:t>
            </a:r>
          </a:p>
          <a:p>
            <a:r>
              <a:rPr lang="en-US" sz="2000"/>
              <a:t>Onshore wind facility sells only energy in the New Hampshire Zone</a:t>
            </a:r>
          </a:p>
          <a:p>
            <a:pPr lvl="1"/>
            <a:r>
              <a:rPr lang="en-US" sz="1600"/>
              <a:t>Half of the onshore wind facility’s simulated generation is offered into the day-ahead energy market</a:t>
            </a:r>
          </a:p>
          <a:p>
            <a:pPr lvl="1"/>
            <a:r>
              <a:rPr lang="en-US" sz="1600"/>
              <a:t>All of the onshore wind facility’s simulated generation is offered into the real-time market</a:t>
            </a:r>
          </a:p>
          <a:p>
            <a:pPr lvl="1"/>
            <a:r>
              <a:rPr lang="en-US" sz="1600"/>
              <a:t>Energy offered at -1 times the REC price and VOM assumed to be zero</a:t>
            </a:r>
          </a:p>
        </p:txBody>
      </p:sp>
    </p:spTree>
    <p:extLst>
      <p:ext uri="{BB962C8B-B14F-4D97-AF65-F5344CB8AC3E}">
        <p14:creationId xmlns:p14="http://schemas.microsoft.com/office/powerpoint/2010/main" val="36033342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F11D3-C47E-4F15-8DA5-39587B344010}"/>
              </a:ext>
            </a:extLst>
          </p:cNvPr>
          <p:cNvSpPr>
            <a:spLocks noGrp="1"/>
          </p:cNvSpPr>
          <p:nvPr>
            <p:ph type="title"/>
          </p:nvPr>
        </p:nvSpPr>
        <p:spPr>
          <a:xfrm>
            <a:off x="581025" y="217487"/>
            <a:ext cx="10515600" cy="997849"/>
          </a:xfrm>
        </p:spPr>
        <p:txBody>
          <a:bodyPr/>
          <a:lstStyle/>
          <a:p>
            <a:r>
              <a:rPr lang="en-US" sz="1400"/>
              <a:t>Preliminary ORTP E&amp;AS Offset:</a:t>
            </a:r>
            <a:r>
              <a:rPr lang="en-US" sz="1800"/>
              <a:t> </a:t>
            </a:r>
            <a:r>
              <a:rPr lang="en-US"/>
              <a:t/>
            </a:r>
            <a:br>
              <a:rPr lang="en-US"/>
            </a:br>
            <a:r>
              <a:rPr lang="en-US" sz="2400"/>
              <a:t>Offshore Wind</a:t>
            </a:r>
          </a:p>
        </p:txBody>
      </p:sp>
      <p:sp>
        <p:nvSpPr>
          <p:cNvPr id="3" name="Content Placeholder 2">
            <a:extLst>
              <a:ext uri="{FF2B5EF4-FFF2-40B4-BE49-F238E27FC236}">
                <a16:creationId xmlns:a16="http://schemas.microsoft.com/office/drawing/2014/main" id="{AFAEA7A8-61EC-4ABC-984F-65740B0CFF24}"/>
              </a:ext>
            </a:extLst>
          </p:cNvPr>
          <p:cNvSpPr>
            <a:spLocks noGrp="1"/>
          </p:cNvSpPr>
          <p:nvPr>
            <p:ph idx="1"/>
          </p:nvPr>
        </p:nvSpPr>
        <p:spPr>
          <a:xfrm>
            <a:off x="838200" y="1362974"/>
            <a:ext cx="10515600" cy="4553234"/>
          </a:xfrm>
        </p:spPr>
        <p:txBody>
          <a:bodyPr>
            <a:normAutofit/>
          </a:bodyPr>
          <a:lstStyle/>
          <a:p>
            <a:r>
              <a:rPr lang="en-US" sz="2200"/>
              <a:t>800 MW offshore only wind facility located in a Massachusetts Offshore lease area in Southeastern Massachusetts, interconnecting at Brayton Point</a:t>
            </a:r>
          </a:p>
          <a:p>
            <a:r>
              <a:rPr lang="en-US" sz="2200"/>
              <a:t>Offshore wind generation profile </a:t>
            </a:r>
          </a:p>
          <a:p>
            <a:pPr lvl="1"/>
            <a:r>
              <a:rPr lang="en-US" sz="1900" dirty="0"/>
              <a:t>Use </a:t>
            </a:r>
            <a:r>
              <a:rPr lang="en-US" sz="1900"/>
              <a:t>onshore wind </a:t>
            </a:r>
            <a:r>
              <a:rPr lang="en-US" sz="1900" dirty="0"/>
              <a:t>generation profile</a:t>
            </a:r>
            <a:endParaRPr lang="en-US" sz="1900"/>
          </a:p>
          <a:p>
            <a:pPr lvl="1"/>
            <a:r>
              <a:rPr lang="en-US" sz="1900"/>
              <a:t>Adjusted upward to achieve a 47% capacity factor</a:t>
            </a:r>
          </a:p>
          <a:p>
            <a:pPr lvl="1"/>
            <a:r>
              <a:rPr lang="en-US" sz="1900"/>
              <a:t>Generation in simulation based on 24-hour generation profile, one for each month (12 total)</a:t>
            </a:r>
          </a:p>
          <a:p>
            <a:r>
              <a:rPr lang="en-US" sz="2000"/>
              <a:t>Offshore wind facility sells only energy in the </a:t>
            </a:r>
            <a:r>
              <a:rPr lang="en-US" sz="2000" dirty="0"/>
              <a:t>SEMA</a:t>
            </a:r>
            <a:r>
              <a:rPr lang="en-US" sz="2000"/>
              <a:t> Zone</a:t>
            </a:r>
          </a:p>
          <a:p>
            <a:pPr lvl="1"/>
            <a:r>
              <a:rPr lang="en-US" sz="1800"/>
              <a:t>Half of the offshore wind facility’s simulated generation is offered into the day-ahead energy market</a:t>
            </a:r>
          </a:p>
          <a:p>
            <a:pPr lvl="1"/>
            <a:r>
              <a:rPr lang="en-US" sz="1800"/>
              <a:t>All of the offshore wind facility’s simulated generation is offered into the real-time market</a:t>
            </a:r>
          </a:p>
          <a:p>
            <a:pPr lvl="1"/>
            <a:r>
              <a:rPr lang="en-US" sz="1800"/>
              <a:t>Energy offered at -1 times the REC price and VOM assumed to be zero</a:t>
            </a:r>
          </a:p>
        </p:txBody>
      </p:sp>
    </p:spTree>
    <p:extLst>
      <p:ext uri="{BB962C8B-B14F-4D97-AF65-F5344CB8AC3E}">
        <p14:creationId xmlns:p14="http://schemas.microsoft.com/office/powerpoint/2010/main" val="31784352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F11D3-C47E-4F15-8DA5-39587B344010}"/>
              </a:ext>
            </a:extLst>
          </p:cNvPr>
          <p:cNvSpPr>
            <a:spLocks noGrp="1"/>
          </p:cNvSpPr>
          <p:nvPr>
            <p:ph type="title"/>
          </p:nvPr>
        </p:nvSpPr>
        <p:spPr>
          <a:xfrm>
            <a:off x="609600" y="217487"/>
            <a:ext cx="10515600" cy="997849"/>
          </a:xfrm>
        </p:spPr>
        <p:txBody>
          <a:bodyPr/>
          <a:lstStyle/>
          <a:p>
            <a:r>
              <a:rPr lang="en-US" sz="1400"/>
              <a:t>Preliminary ORTP E&amp;AS Offsets </a:t>
            </a:r>
            <a:r>
              <a:rPr lang="en-US"/>
              <a:t/>
            </a:r>
            <a:br>
              <a:rPr lang="en-US"/>
            </a:br>
            <a:r>
              <a:rPr lang="en-US" sz="2400"/>
              <a:t>Solar</a:t>
            </a:r>
          </a:p>
        </p:txBody>
      </p:sp>
      <p:sp>
        <p:nvSpPr>
          <p:cNvPr id="3" name="Content Placeholder 2">
            <a:extLst>
              <a:ext uri="{FF2B5EF4-FFF2-40B4-BE49-F238E27FC236}">
                <a16:creationId xmlns:a16="http://schemas.microsoft.com/office/drawing/2014/main" id="{AFAEA7A8-61EC-4ABC-984F-65740B0CFF24}"/>
              </a:ext>
            </a:extLst>
          </p:cNvPr>
          <p:cNvSpPr>
            <a:spLocks noGrp="1"/>
          </p:cNvSpPr>
          <p:nvPr>
            <p:ph idx="1"/>
          </p:nvPr>
        </p:nvSpPr>
        <p:spPr>
          <a:xfrm>
            <a:off x="838200" y="1362974"/>
            <a:ext cx="10515600" cy="4553234"/>
          </a:xfrm>
        </p:spPr>
        <p:txBody>
          <a:bodyPr>
            <a:normAutofit/>
          </a:bodyPr>
          <a:lstStyle/>
          <a:p>
            <a:r>
              <a:rPr lang="en-US" sz="2000"/>
              <a:t>20 MW solar facility located in Windham County, Connecticut</a:t>
            </a:r>
          </a:p>
          <a:p>
            <a:r>
              <a:rPr lang="en-US" sz="2000"/>
              <a:t>Solar generation profile </a:t>
            </a:r>
          </a:p>
          <a:p>
            <a:pPr lvl="1"/>
            <a:r>
              <a:rPr lang="en-US" sz="1800"/>
              <a:t>Based on generation of installed solar facilities in Massachusetts and Connecticut installed on or after January 2016</a:t>
            </a:r>
          </a:p>
          <a:p>
            <a:pPr lvl="1"/>
            <a:r>
              <a:rPr lang="en-US" sz="1800"/>
              <a:t>17.2% capacity factor </a:t>
            </a:r>
          </a:p>
          <a:p>
            <a:pPr lvl="1"/>
            <a:r>
              <a:rPr lang="en-US" sz="1800"/>
              <a:t>Generation in simulation based on 24-hour generation profile, one for each month (12 total)</a:t>
            </a:r>
          </a:p>
          <a:p>
            <a:r>
              <a:rPr lang="en-US" sz="2000"/>
              <a:t>Solar facility sells only energy in the Connecticut Zone</a:t>
            </a:r>
          </a:p>
          <a:p>
            <a:pPr lvl="1"/>
            <a:r>
              <a:rPr lang="en-US" sz="1800"/>
              <a:t>Half of the solar facility’s simulated generation is offered into the day-ahead energy market</a:t>
            </a:r>
          </a:p>
          <a:p>
            <a:pPr lvl="1"/>
            <a:r>
              <a:rPr lang="en-US" sz="1800"/>
              <a:t>All of the solar facility’s simulated generation is offered into the real-time market</a:t>
            </a:r>
          </a:p>
          <a:p>
            <a:pPr lvl="1"/>
            <a:r>
              <a:rPr lang="en-US" sz="1800"/>
              <a:t>Energy offered at -1 times the REC price and VOM assumed to be zero</a:t>
            </a:r>
          </a:p>
        </p:txBody>
      </p:sp>
    </p:spTree>
    <p:extLst>
      <p:ext uri="{BB962C8B-B14F-4D97-AF65-F5344CB8AC3E}">
        <p14:creationId xmlns:p14="http://schemas.microsoft.com/office/powerpoint/2010/main" val="3814062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91BB-BAFD-4717-9D00-4EE439C0E3B2}"/>
              </a:ext>
            </a:extLst>
          </p:cNvPr>
          <p:cNvSpPr>
            <a:spLocks noGrp="1"/>
          </p:cNvSpPr>
          <p:nvPr>
            <p:ph type="title"/>
          </p:nvPr>
        </p:nvSpPr>
        <p:spPr>
          <a:xfrm>
            <a:off x="619125" y="236537"/>
            <a:ext cx="10515600" cy="997849"/>
          </a:xfrm>
        </p:spPr>
        <p:txBody>
          <a:bodyPr/>
          <a:lstStyle/>
          <a:p>
            <a:r>
              <a:rPr lang="en-US" sz="1400"/>
              <a:t>Preliminary ORTP E&amp;AS Offset:</a:t>
            </a:r>
            <a:r>
              <a:rPr lang="en-US"/>
              <a:t> </a:t>
            </a:r>
            <a:br>
              <a:rPr lang="en-US"/>
            </a:br>
            <a:r>
              <a:rPr lang="en-US" sz="2400"/>
              <a:t>Battery Storage</a:t>
            </a:r>
          </a:p>
        </p:txBody>
      </p:sp>
      <p:sp>
        <p:nvSpPr>
          <p:cNvPr id="3" name="Content Placeholder 2">
            <a:extLst>
              <a:ext uri="{FF2B5EF4-FFF2-40B4-BE49-F238E27FC236}">
                <a16:creationId xmlns:a16="http://schemas.microsoft.com/office/drawing/2014/main" id="{6634CDD6-4282-4C46-A82E-49610DBAB34A}"/>
              </a:ext>
            </a:extLst>
          </p:cNvPr>
          <p:cNvSpPr>
            <a:spLocks noGrp="1"/>
          </p:cNvSpPr>
          <p:nvPr>
            <p:ph idx="1"/>
          </p:nvPr>
        </p:nvSpPr>
        <p:spPr>
          <a:xfrm>
            <a:off x="838200" y="1595639"/>
            <a:ext cx="10515600" cy="2952549"/>
          </a:xfrm>
        </p:spPr>
        <p:txBody>
          <a:bodyPr>
            <a:normAutofit/>
          </a:bodyPr>
          <a:lstStyle/>
          <a:p>
            <a:r>
              <a:rPr lang="en-US" sz="2000"/>
              <a:t>150 MW/300 MWh lithium ion battery storage facility in Kent County, Rhode Island</a:t>
            </a:r>
          </a:p>
          <a:p>
            <a:r>
              <a:rPr lang="en-US" sz="2000" dirty="0"/>
              <a:t>Providing reserves </a:t>
            </a:r>
            <a:r>
              <a:rPr lang="en-US" sz="2000"/>
              <a:t>was found to be </a:t>
            </a:r>
            <a:r>
              <a:rPr lang="en-US" sz="2000" dirty="0"/>
              <a:t>preferable </a:t>
            </a:r>
            <a:r>
              <a:rPr lang="en-US" sz="2000"/>
              <a:t>to </a:t>
            </a:r>
            <a:r>
              <a:rPr lang="en-US" sz="2000" dirty="0"/>
              <a:t>energy </a:t>
            </a:r>
            <a:r>
              <a:rPr lang="en-US" sz="2000"/>
              <a:t>arbitrage</a:t>
            </a:r>
          </a:p>
          <a:p>
            <a:r>
              <a:rPr lang="en-US" sz="2000"/>
              <a:t>Similar dispatch logic to the Simple Cycle and Aero except battery charges from grid in off-peak hours if dispatched for energy</a:t>
            </a:r>
          </a:p>
          <a:p>
            <a:r>
              <a:rPr lang="en-US" sz="2000"/>
              <a:t>$10/MWh assumed VOM on charging energy </a:t>
            </a:r>
          </a:p>
          <a:p>
            <a:r>
              <a:rPr lang="en-US" sz="2000"/>
              <a:t>Battery charges 5% of nameplate from the grid in off peak hours once a month to “top off” battery</a:t>
            </a:r>
          </a:p>
        </p:txBody>
      </p:sp>
    </p:spTree>
    <p:extLst>
      <p:ext uri="{BB962C8B-B14F-4D97-AF65-F5344CB8AC3E}">
        <p14:creationId xmlns:p14="http://schemas.microsoft.com/office/powerpoint/2010/main" val="16122202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542925" y="229981"/>
            <a:ext cx="10515600" cy="997849"/>
          </a:xfrm>
        </p:spPr>
        <p:txBody>
          <a:bodyPr>
            <a:normAutofit/>
          </a:bodyPr>
          <a:lstStyle/>
          <a:p>
            <a:r>
              <a:rPr lang="en-US" sz="1600"/>
              <a:t>Preliminary ORTP E&amp;AS Offset</a:t>
            </a:r>
            <a:r>
              <a:rPr lang="en-US" sz="1500"/>
              <a:t>:</a:t>
            </a:r>
            <a:br>
              <a:rPr lang="en-US" sz="1500"/>
            </a:br>
            <a:r>
              <a:rPr lang="en-US" sz="2400"/>
              <a:t>Battery Dispatch Methodology Overview</a:t>
            </a:r>
            <a:endParaRPr lang="en-US" sz="2400">
              <a:highlight>
                <a:srgbClr val="FFFF00"/>
              </a:highlight>
            </a:endParaRP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p:txBody>
          <a:bodyPr>
            <a:normAutofit/>
          </a:bodyPr>
          <a:lstStyle/>
          <a:p>
            <a:pPr marL="742950" lvl="1" indent="-285750"/>
            <a:endParaRPr lang="en-US" sz="1200"/>
          </a:p>
          <a:p>
            <a:pPr marL="0" indent="0">
              <a:buNone/>
            </a:pPr>
            <a:endParaRPr lang="en-US" sz="1600"/>
          </a:p>
          <a:p>
            <a:pPr marL="285750" indent="-285750"/>
            <a:endParaRPr lang="en-US" sz="1600"/>
          </a:p>
          <a:p>
            <a:pPr marL="742950" lvl="1" indent="-285750"/>
            <a:endParaRPr lang="en-US" sz="1600"/>
          </a:p>
        </p:txBody>
      </p:sp>
      <p:graphicFrame>
        <p:nvGraphicFramePr>
          <p:cNvPr id="7" name="Table 8">
            <a:extLst>
              <a:ext uri="{FF2B5EF4-FFF2-40B4-BE49-F238E27FC236}">
                <a16:creationId xmlns:a16="http://schemas.microsoft.com/office/drawing/2014/main" id="{72D4C63E-77F7-4DE6-98D6-3205DBF8F092}"/>
              </a:ext>
            </a:extLst>
          </p:cNvPr>
          <p:cNvGraphicFramePr>
            <a:graphicFrameLocks noGrp="1"/>
          </p:cNvGraphicFramePr>
          <p:nvPr>
            <p:extLst>
              <p:ext uri="{D42A27DB-BD31-4B8C-83A1-F6EECF244321}">
                <p14:modId xmlns:p14="http://schemas.microsoft.com/office/powerpoint/2010/main" val="107321476"/>
              </p:ext>
            </p:extLst>
          </p:nvPr>
        </p:nvGraphicFramePr>
        <p:xfrm>
          <a:off x="1089536" y="1270219"/>
          <a:ext cx="2558951" cy="1706880"/>
        </p:xfrm>
        <a:graphic>
          <a:graphicData uri="http://schemas.openxmlformats.org/drawingml/2006/table">
            <a:tbl>
              <a:tblPr firstRow="1" bandRow="1">
                <a:tableStyleId>{5C22544A-7EE6-4342-B048-85BDC9FD1C3A}</a:tableStyleId>
              </a:tblPr>
              <a:tblGrid>
                <a:gridCol w="2558951">
                  <a:extLst>
                    <a:ext uri="{9D8B030D-6E8A-4147-A177-3AD203B41FA5}">
                      <a16:colId xmlns:a16="http://schemas.microsoft.com/office/drawing/2014/main" val="358534674"/>
                    </a:ext>
                  </a:extLst>
                </a:gridCol>
              </a:tblGrid>
              <a:tr h="292124">
                <a:tc>
                  <a:txBody>
                    <a:bodyPr/>
                    <a:lstStyle/>
                    <a:p>
                      <a:pPr algn="ctr"/>
                      <a:r>
                        <a:rPr lang="en-US" sz="1600"/>
                        <a:t>Cost Assumptions</a:t>
                      </a:r>
                    </a:p>
                  </a:txBody>
                  <a:tcPr/>
                </a:tc>
                <a:extLst>
                  <a:ext uri="{0D108BD9-81ED-4DB2-BD59-A6C34878D82A}">
                    <a16:rowId xmlns:a16="http://schemas.microsoft.com/office/drawing/2014/main" val="2178888844"/>
                  </a:ext>
                </a:extLst>
              </a:tr>
              <a:tr h="1090440">
                <a:tc>
                  <a:txBody>
                    <a:bodyPr/>
                    <a:lstStyle/>
                    <a:p>
                      <a:pPr marL="231775" indent="-231775" algn="l">
                        <a:buFont typeface="Arial" panose="020B0604020202020204" pitchFamily="34" charset="0"/>
                        <a:buChar char="•"/>
                      </a:pPr>
                      <a:r>
                        <a:rPr lang="en-US" sz="1400" dirty="0"/>
                        <a:t>$10/MWh VOM for charging to reflect amortized battery warranty and degradation costs </a:t>
                      </a:r>
                    </a:p>
                    <a:p>
                      <a:pPr marL="231775" indent="-231775" algn="l">
                        <a:buFont typeface="Arial" panose="020B0604020202020204" pitchFamily="34" charset="0"/>
                        <a:buChar char="•"/>
                      </a:pPr>
                      <a:r>
                        <a:rPr lang="en-US" sz="1400" dirty="0"/>
                        <a:t>Battery re-charges in </a:t>
                      </a:r>
                      <a:r>
                        <a:rPr lang="en-US" sz="1400" dirty="0">
                          <a:solidFill>
                            <a:schemeClr val="tx1"/>
                          </a:solidFill>
                        </a:rPr>
                        <a:t>next</a:t>
                      </a:r>
                      <a:r>
                        <a:rPr lang="en-US" sz="1400" dirty="0"/>
                        <a:t> HE 3-5 if dispatched in real-time</a:t>
                      </a:r>
                      <a:endParaRPr lang="en-US" dirty="0"/>
                    </a:p>
                  </a:txBody>
                  <a:tcPr/>
                </a:tc>
                <a:extLst>
                  <a:ext uri="{0D108BD9-81ED-4DB2-BD59-A6C34878D82A}">
                    <a16:rowId xmlns:a16="http://schemas.microsoft.com/office/drawing/2014/main" val="4267967669"/>
                  </a:ext>
                </a:extLst>
              </a:tr>
            </a:tbl>
          </a:graphicData>
        </a:graphic>
      </p:graphicFrame>
      <p:graphicFrame>
        <p:nvGraphicFramePr>
          <p:cNvPr id="19" name="Table 8">
            <a:extLst>
              <a:ext uri="{FF2B5EF4-FFF2-40B4-BE49-F238E27FC236}">
                <a16:creationId xmlns:a16="http://schemas.microsoft.com/office/drawing/2014/main" id="{E5D78B64-7A89-4F4A-BFE6-5EB6629A0077}"/>
              </a:ext>
            </a:extLst>
          </p:cNvPr>
          <p:cNvGraphicFramePr>
            <a:graphicFrameLocks noGrp="1"/>
          </p:cNvGraphicFramePr>
          <p:nvPr>
            <p:extLst>
              <p:ext uri="{D42A27DB-BD31-4B8C-83A1-F6EECF244321}">
                <p14:modId xmlns:p14="http://schemas.microsoft.com/office/powerpoint/2010/main" val="2560868566"/>
              </p:ext>
            </p:extLst>
          </p:nvPr>
        </p:nvGraphicFramePr>
        <p:xfrm>
          <a:off x="1089537" y="3180728"/>
          <a:ext cx="2558950" cy="2560320"/>
        </p:xfrm>
        <a:graphic>
          <a:graphicData uri="http://schemas.openxmlformats.org/drawingml/2006/table">
            <a:tbl>
              <a:tblPr firstRow="1" bandRow="1">
                <a:tableStyleId>{5C22544A-7EE6-4342-B048-85BDC9FD1C3A}</a:tableStyleId>
              </a:tblPr>
              <a:tblGrid>
                <a:gridCol w="2558950">
                  <a:extLst>
                    <a:ext uri="{9D8B030D-6E8A-4147-A177-3AD203B41FA5}">
                      <a16:colId xmlns:a16="http://schemas.microsoft.com/office/drawing/2014/main" val="358534674"/>
                    </a:ext>
                  </a:extLst>
                </a:gridCol>
              </a:tblGrid>
              <a:tr h="249003">
                <a:tc>
                  <a:txBody>
                    <a:bodyPr/>
                    <a:lstStyle/>
                    <a:p>
                      <a:pPr algn="ctr"/>
                      <a:r>
                        <a:rPr lang="en-US" sz="1600"/>
                        <a:t>Unit Characteristics</a:t>
                      </a:r>
                    </a:p>
                  </a:txBody>
                  <a:tcPr/>
                </a:tc>
                <a:extLst>
                  <a:ext uri="{0D108BD9-81ED-4DB2-BD59-A6C34878D82A}">
                    <a16:rowId xmlns:a16="http://schemas.microsoft.com/office/drawing/2014/main" val="2178888844"/>
                  </a:ext>
                </a:extLst>
              </a:tr>
              <a:tr h="1251533">
                <a:tc>
                  <a:txBody>
                    <a:bodyPr/>
                    <a:lstStyle/>
                    <a:p>
                      <a:pPr marL="231775" indent="-231775" algn="l">
                        <a:buFont typeface="Arial" panose="020B0604020202020204" pitchFamily="34" charset="0"/>
                        <a:buChar char="•"/>
                      </a:pPr>
                      <a:r>
                        <a:rPr lang="en-US" sz="1400" dirty="0"/>
                        <a:t>150 MW battery with 300 MWh storage</a:t>
                      </a:r>
                    </a:p>
                    <a:p>
                      <a:pPr marL="231775" indent="-231775" algn="l">
                        <a:buFont typeface="Arial" panose="020B0604020202020204" pitchFamily="34" charset="0"/>
                        <a:buChar char="•"/>
                      </a:pPr>
                      <a:r>
                        <a:rPr lang="en-US" sz="1400" dirty="0"/>
                        <a:t>86% roundtrip efficiency</a:t>
                      </a:r>
                    </a:p>
                    <a:p>
                      <a:pPr marL="231775" indent="-231775" algn="l">
                        <a:buFont typeface="Arial" panose="020B0604020202020204" pitchFamily="34" charset="0"/>
                        <a:buChar char="•"/>
                      </a:pPr>
                      <a:r>
                        <a:rPr lang="en-US" sz="1400" dirty="0"/>
                        <a:t>FRM award assumes 100% of unit can provide TMNSR </a:t>
                      </a:r>
                    </a:p>
                    <a:p>
                      <a:pPr marL="231775" indent="-231775" algn="l">
                        <a:buFont typeface="Arial" panose="020B0604020202020204" pitchFamily="34" charset="0"/>
                        <a:buChar char="•"/>
                      </a:pPr>
                      <a:r>
                        <a:rPr lang="en-US" sz="1400" dirty="0"/>
                        <a:t>Zero startup cost</a:t>
                      </a:r>
                    </a:p>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Battery is limited to one co</a:t>
                      </a:r>
                      <a:r>
                        <a:rPr lang="en-US" sz="1400" dirty="0">
                          <a:solidFill>
                            <a:schemeClr val="tx1"/>
                          </a:solidFill>
                        </a:rPr>
                        <a:t>mple</a:t>
                      </a:r>
                      <a:r>
                        <a:rPr lang="en-US" sz="1400" dirty="0"/>
                        <a:t>te cycle per day (maximum generation of 0.86*300 = MWh per day)</a:t>
                      </a:r>
                    </a:p>
                  </a:txBody>
                  <a:tcPr/>
                </a:tc>
                <a:extLst>
                  <a:ext uri="{0D108BD9-81ED-4DB2-BD59-A6C34878D82A}">
                    <a16:rowId xmlns:a16="http://schemas.microsoft.com/office/drawing/2014/main" val="4267967669"/>
                  </a:ext>
                </a:extLst>
              </a:tr>
            </a:tbl>
          </a:graphicData>
        </a:graphic>
      </p:graphicFrame>
      <p:graphicFrame>
        <p:nvGraphicFramePr>
          <p:cNvPr id="20" name="Table 8">
            <a:extLst>
              <a:ext uri="{FF2B5EF4-FFF2-40B4-BE49-F238E27FC236}">
                <a16:creationId xmlns:a16="http://schemas.microsoft.com/office/drawing/2014/main" id="{039C5A09-8CD2-49DF-96E4-D4673CC7D757}"/>
              </a:ext>
            </a:extLst>
          </p:cNvPr>
          <p:cNvGraphicFramePr>
            <a:graphicFrameLocks noGrp="1"/>
          </p:cNvGraphicFramePr>
          <p:nvPr>
            <p:extLst>
              <p:ext uri="{D42A27DB-BD31-4B8C-83A1-F6EECF244321}">
                <p14:modId xmlns:p14="http://schemas.microsoft.com/office/powerpoint/2010/main" val="1873300772"/>
              </p:ext>
            </p:extLst>
          </p:nvPr>
        </p:nvGraphicFramePr>
        <p:xfrm>
          <a:off x="4145974" y="1270219"/>
          <a:ext cx="4875467" cy="1586814"/>
        </p:xfrm>
        <a:graphic>
          <a:graphicData uri="http://schemas.openxmlformats.org/drawingml/2006/table">
            <a:tbl>
              <a:tblPr firstRow="1" bandRow="1">
                <a:tableStyleId>{5C22544A-7EE6-4342-B048-85BDC9FD1C3A}</a:tableStyleId>
              </a:tblPr>
              <a:tblGrid>
                <a:gridCol w="4875467">
                  <a:extLst>
                    <a:ext uri="{9D8B030D-6E8A-4147-A177-3AD203B41FA5}">
                      <a16:colId xmlns:a16="http://schemas.microsoft.com/office/drawing/2014/main" val="358534674"/>
                    </a:ext>
                  </a:extLst>
                </a:gridCol>
              </a:tblGrid>
              <a:tr h="356224">
                <a:tc>
                  <a:txBody>
                    <a:bodyPr/>
                    <a:lstStyle/>
                    <a:p>
                      <a:pPr algn="ctr"/>
                      <a:r>
                        <a:rPr lang="en-US" sz="1600"/>
                        <a:t>Economic Offer Price</a:t>
                      </a:r>
                    </a:p>
                  </a:txBody>
                  <a:tcPr/>
                </a:tc>
                <a:extLst>
                  <a:ext uri="{0D108BD9-81ED-4DB2-BD59-A6C34878D82A}">
                    <a16:rowId xmlns:a16="http://schemas.microsoft.com/office/drawing/2014/main" val="2178888844"/>
                  </a:ext>
                </a:extLst>
              </a:tr>
              <a:tr h="1230590">
                <a:tc>
                  <a:txBody>
                    <a:bodyPr/>
                    <a:lstStyle/>
                    <a:p>
                      <a:pPr marL="231775" indent="-231775" algn="l">
                        <a:buFont typeface="Arial" panose="020B0604020202020204" pitchFamily="34" charset="0"/>
                        <a:buChar char="•"/>
                      </a:pPr>
                      <a:r>
                        <a:rPr lang="en-US" sz="1400" dirty="0"/>
                        <a:t>Single offer block based on economic costs </a:t>
                      </a:r>
                    </a:p>
                    <a:p>
                      <a:pPr marL="231775" indent="-231775" algn="l">
                        <a:buFont typeface="Arial" panose="020B0604020202020204" pitchFamily="34" charset="0"/>
                        <a:buChar char="•"/>
                      </a:pPr>
                      <a:r>
                        <a:rPr lang="en-US" sz="1400" dirty="0"/>
                        <a:t>If offline, dispatch considers amortized startup cost and energy costs </a:t>
                      </a:r>
                      <a:r>
                        <a:rPr lang="en-US" sz="1400" dirty="0">
                          <a:solidFill>
                            <a:schemeClr val="tx1"/>
                          </a:solidFill>
                        </a:rPr>
                        <a:t>over one hour</a:t>
                      </a:r>
                    </a:p>
                    <a:p>
                      <a:pPr marL="231775" indent="-231775" algn="l">
                        <a:buFont typeface="Arial" panose="020B0604020202020204" pitchFamily="34" charset="0"/>
                        <a:buChar char="•"/>
                      </a:pPr>
                      <a:r>
                        <a:rPr lang="en-US" sz="1400" dirty="0"/>
                        <a:t>If online, dispatch only considers incremental production costs </a:t>
                      </a:r>
                    </a:p>
                  </a:txBody>
                  <a:tcPr/>
                </a:tc>
                <a:extLst>
                  <a:ext uri="{0D108BD9-81ED-4DB2-BD59-A6C34878D82A}">
                    <a16:rowId xmlns:a16="http://schemas.microsoft.com/office/drawing/2014/main" val="4267967669"/>
                  </a:ext>
                </a:extLst>
              </a:tr>
            </a:tbl>
          </a:graphicData>
        </a:graphic>
      </p:graphicFrame>
      <p:graphicFrame>
        <p:nvGraphicFramePr>
          <p:cNvPr id="21" name="Table 8">
            <a:extLst>
              <a:ext uri="{FF2B5EF4-FFF2-40B4-BE49-F238E27FC236}">
                <a16:creationId xmlns:a16="http://schemas.microsoft.com/office/drawing/2014/main" id="{B729FC9B-4025-4639-8DDD-60B9D8FB4EBA}"/>
              </a:ext>
            </a:extLst>
          </p:cNvPr>
          <p:cNvGraphicFramePr>
            <a:graphicFrameLocks noGrp="1"/>
          </p:cNvGraphicFramePr>
          <p:nvPr>
            <p:extLst>
              <p:ext uri="{D42A27DB-BD31-4B8C-83A1-F6EECF244321}">
                <p14:modId xmlns:p14="http://schemas.microsoft.com/office/powerpoint/2010/main" val="2564270190"/>
              </p:ext>
            </p:extLst>
          </p:nvPr>
        </p:nvGraphicFramePr>
        <p:xfrm>
          <a:off x="4104189" y="3566601"/>
          <a:ext cx="4873125" cy="1493520"/>
        </p:xfrm>
        <a:graphic>
          <a:graphicData uri="http://schemas.openxmlformats.org/drawingml/2006/table">
            <a:tbl>
              <a:tblPr firstRow="1" bandRow="1">
                <a:tableStyleId>{5C22544A-7EE6-4342-B048-85BDC9FD1C3A}</a:tableStyleId>
              </a:tblPr>
              <a:tblGrid>
                <a:gridCol w="4873125">
                  <a:extLst>
                    <a:ext uri="{9D8B030D-6E8A-4147-A177-3AD203B41FA5}">
                      <a16:colId xmlns:a16="http://schemas.microsoft.com/office/drawing/2014/main" val="358534674"/>
                    </a:ext>
                  </a:extLst>
                </a:gridCol>
              </a:tblGrid>
              <a:tr h="236967">
                <a:tc>
                  <a:txBody>
                    <a:bodyPr/>
                    <a:lstStyle/>
                    <a:p>
                      <a:pPr algn="ctr"/>
                      <a:r>
                        <a:rPr lang="en-US" sz="1600"/>
                        <a:t>Market Offer Price</a:t>
                      </a:r>
                    </a:p>
                  </a:txBody>
                  <a:tcPr/>
                </a:tc>
                <a:extLst>
                  <a:ext uri="{0D108BD9-81ED-4DB2-BD59-A6C34878D82A}">
                    <a16:rowId xmlns:a16="http://schemas.microsoft.com/office/drawing/2014/main" val="2178888844"/>
                  </a:ext>
                </a:extLst>
              </a:tr>
              <a:tr h="1036641">
                <a:tc>
                  <a:txBody>
                    <a:bodyPr/>
                    <a:lstStyle/>
                    <a:p>
                      <a:pPr marL="231775" indent="-231775" algn="l">
                        <a:buFont typeface="Arial" panose="020B0604020202020204" pitchFamily="34" charset="0"/>
                        <a:buChar char="•"/>
                      </a:pPr>
                      <a:r>
                        <a:rPr lang="en-US" sz="1400" dirty="0"/>
                        <a:t>Offer price is 95</a:t>
                      </a:r>
                      <a:r>
                        <a:rPr lang="en-US" sz="1400" baseline="30000" dirty="0"/>
                        <a:t>th</a:t>
                      </a:r>
                      <a:r>
                        <a:rPr lang="en-US" sz="1400" dirty="0"/>
                        <a:t> percentile in each year in the day-ahead and real-time markets, respectively given the assumed mode of operation</a:t>
                      </a:r>
                    </a:p>
                    <a:p>
                      <a:pPr marL="231775" indent="-231775" algn="l">
                        <a:buFont typeface="Arial" panose="020B0604020202020204" pitchFamily="34" charset="0"/>
                        <a:buChar char="•"/>
                      </a:pPr>
                      <a:r>
                        <a:rPr lang="en-US" sz="1400" dirty="0">
                          <a:solidFill>
                            <a:schemeClr val="tx1"/>
                          </a:solidFill>
                        </a:rPr>
                        <a:t>Dispatch/commitment </a:t>
                      </a:r>
                      <a:r>
                        <a:rPr lang="en-US" sz="1400" dirty="0"/>
                        <a:t>is determined in the real-time market</a:t>
                      </a:r>
                    </a:p>
                    <a:p>
                      <a:pPr marL="231775" indent="-231775" algn="l">
                        <a:buFont typeface="Arial" panose="020B0604020202020204" pitchFamily="34" charset="0"/>
                        <a:buChar char="•"/>
                      </a:pPr>
                      <a:r>
                        <a:rPr lang="en-US" sz="1400" dirty="0"/>
                        <a:t>Day-ahead award is a financial position</a:t>
                      </a:r>
                    </a:p>
                  </a:txBody>
                  <a:tcPr/>
                </a:tc>
                <a:extLst>
                  <a:ext uri="{0D108BD9-81ED-4DB2-BD59-A6C34878D82A}">
                    <a16:rowId xmlns:a16="http://schemas.microsoft.com/office/drawing/2014/main" val="4267967669"/>
                  </a:ext>
                </a:extLst>
              </a:tr>
            </a:tbl>
          </a:graphicData>
        </a:graphic>
      </p:graphicFrame>
      <p:graphicFrame>
        <p:nvGraphicFramePr>
          <p:cNvPr id="23" name="Table 8">
            <a:extLst>
              <a:ext uri="{FF2B5EF4-FFF2-40B4-BE49-F238E27FC236}">
                <a16:creationId xmlns:a16="http://schemas.microsoft.com/office/drawing/2014/main" id="{409A5536-BF62-483F-AC63-29769397E73D}"/>
              </a:ext>
            </a:extLst>
          </p:cNvPr>
          <p:cNvGraphicFramePr>
            <a:graphicFrameLocks noGrp="1"/>
          </p:cNvGraphicFramePr>
          <p:nvPr>
            <p:extLst>
              <p:ext uri="{D42A27DB-BD31-4B8C-83A1-F6EECF244321}">
                <p14:modId xmlns:p14="http://schemas.microsoft.com/office/powerpoint/2010/main" val="1413256262"/>
              </p:ext>
            </p:extLst>
          </p:nvPr>
        </p:nvGraphicFramePr>
        <p:xfrm>
          <a:off x="9746902" y="2926521"/>
          <a:ext cx="1858235" cy="1280160"/>
        </p:xfrm>
        <a:graphic>
          <a:graphicData uri="http://schemas.openxmlformats.org/drawingml/2006/table">
            <a:tbl>
              <a:tblPr firstRow="1" bandRow="1">
                <a:tableStyleId>{5C22544A-7EE6-4342-B048-85BDC9FD1C3A}</a:tableStyleId>
              </a:tblPr>
              <a:tblGrid>
                <a:gridCol w="1858235">
                  <a:extLst>
                    <a:ext uri="{9D8B030D-6E8A-4147-A177-3AD203B41FA5}">
                      <a16:colId xmlns:a16="http://schemas.microsoft.com/office/drawing/2014/main" val="358534674"/>
                    </a:ext>
                  </a:extLst>
                </a:gridCol>
              </a:tblGrid>
              <a:tr h="276540">
                <a:tc>
                  <a:txBody>
                    <a:bodyPr/>
                    <a:lstStyle/>
                    <a:p>
                      <a:pPr algn="ctr"/>
                      <a:r>
                        <a:rPr lang="en-US" sz="1600"/>
                        <a:t>FRM Hour</a:t>
                      </a:r>
                    </a:p>
                  </a:txBody>
                  <a:tcPr/>
                </a:tc>
                <a:extLst>
                  <a:ext uri="{0D108BD9-81ED-4DB2-BD59-A6C34878D82A}">
                    <a16:rowId xmlns:a16="http://schemas.microsoft.com/office/drawing/2014/main" val="2178888844"/>
                  </a:ext>
                </a:extLst>
              </a:tr>
              <a:tr h="818894">
                <a:tc>
                  <a:txBody>
                    <a:bodyPr/>
                    <a:lstStyle/>
                    <a:p>
                      <a:pPr marL="0" indent="0" algn="l">
                        <a:buFont typeface="Arial" panose="020B0604020202020204" pitchFamily="34" charset="0"/>
                        <a:buNone/>
                      </a:pPr>
                      <a:r>
                        <a:rPr lang="en-US" sz="1400" dirty="0"/>
                        <a:t>Offer Price =</a:t>
                      </a:r>
                    </a:p>
                    <a:p>
                      <a:pPr marL="0" indent="0" algn="l">
                        <a:buFont typeface="Arial" panose="020B0604020202020204" pitchFamily="34" charset="0"/>
                        <a:buNone/>
                      </a:pPr>
                      <a:r>
                        <a:rPr lang="en-US" sz="1400" dirty="0"/>
                        <a:t>Max {economic offer, Daily Threshold Price}</a:t>
                      </a:r>
                    </a:p>
                    <a:p>
                      <a:pPr marL="0" indent="0" algn="l">
                        <a:buFont typeface="Arial" panose="020B0604020202020204" pitchFamily="34" charset="0"/>
                        <a:buNone/>
                      </a:pPr>
                      <a:endParaRPr lang="en-US" sz="1400" dirty="0"/>
                    </a:p>
                  </a:txBody>
                  <a:tcPr/>
                </a:tc>
                <a:extLst>
                  <a:ext uri="{0D108BD9-81ED-4DB2-BD59-A6C34878D82A}">
                    <a16:rowId xmlns:a16="http://schemas.microsoft.com/office/drawing/2014/main" val="4267967669"/>
                  </a:ext>
                </a:extLst>
              </a:tr>
            </a:tbl>
          </a:graphicData>
        </a:graphic>
      </p:graphicFrame>
      <p:graphicFrame>
        <p:nvGraphicFramePr>
          <p:cNvPr id="15" name="Table 8">
            <a:extLst>
              <a:ext uri="{FF2B5EF4-FFF2-40B4-BE49-F238E27FC236}">
                <a16:creationId xmlns:a16="http://schemas.microsoft.com/office/drawing/2014/main" id="{59F450C5-9F72-4EE2-8D77-07146B710D4C}"/>
              </a:ext>
            </a:extLst>
          </p:cNvPr>
          <p:cNvGraphicFramePr>
            <a:graphicFrameLocks noGrp="1"/>
          </p:cNvGraphicFramePr>
          <p:nvPr>
            <p:extLst>
              <p:ext uri="{D42A27DB-BD31-4B8C-83A1-F6EECF244321}">
                <p14:modId xmlns:p14="http://schemas.microsoft.com/office/powerpoint/2010/main" val="306945061"/>
              </p:ext>
            </p:extLst>
          </p:nvPr>
        </p:nvGraphicFramePr>
        <p:xfrm>
          <a:off x="9763879" y="4381599"/>
          <a:ext cx="1885196" cy="1080667"/>
        </p:xfrm>
        <a:graphic>
          <a:graphicData uri="http://schemas.openxmlformats.org/drawingml/2006/table">
            <a:tbl>
              <a:tblPr firstRow="1" bandRow="1">
                <a:tableStyleId>{5C22544A-7EE6-4342-B048-85BDC9FD1C3A}</a:tableStyleId>
              </a:tblPr>
              <a:tblGrid>
                <a:gridCol w="1885196">
                  <a:extLst>
                    <a:ext uri="{9D8B030D-6E8A-4147-A177-3AD203B41FA5}">
                      <a16:colId xmlns:a16="http://schemas.microsoft.com/office/drawing/2014/main" val="358534674"/>
                    </a:ext>
                  </a:extLst>
                </a:gridCol>
              </a:tblGrid>
              <a:tr h="264471">
                <a:tc>
                  <a:txBody>
                    <a:bodyPr/>
                    <a:lstStyle/>
                    <a:p>
                      <a:pPr algn="ctr"/>
                      <a:r>
                        <a:rPr lang="en-US" sz="1600"/>
                        <a:t>Non-FRM Hour</a:t>
                      </a:r>
                    </a:p>
                  </a:txBody>
                  <a:tcPr/>
                </a:tc>
                <a:extLst>
                  <a:ext uri="{0D108BD9-81ED-4DB2-BD59-A6C34878D82A}">
                    <a16:rowId xmlns:a16="http://schemas.microsoft.com/office/drawing/2014/main" val="2178888844"/>
                  </a:ext>
                </a:extLst>
              </a:tr>
              <a:tr h="745387">
                <a:tc>
                  <a:txBody>
                    <a:bodyPr/>
                    <a:lstStyle/>
                    <a:p>
                      <a:pPr marL="0" indent="0" algn="l">
                        <a:buFont typeface="Arial" panose="020B0604020202020204" pitchFamily="34" charset="0"/>
                        <a:buNone/>
                      </a:pPr>
                      <a:endParaRPr lang="en-US" sz="1400" dirty="0"/>
                    </a:p>
                    <a:p>
                      <a:pPr marL="0" indent="0" algn="l">
                        <a:buFont typeface="Arial" panose="020B0604020202020204" pitchFamily="34" charset="0"/>
                        <a:buNone/>
                      </a:pPr>
                      <a:r>
                        <a:rPr lang="en-US" sz="1400" dirty="0"/>
                        <a:t>Offer Price=economic offer </a:t>
                      </a:r>
                    </a:p>
                  </a:txBody>
                  <a:tcPr/>
                </a:tc>
                <a:extLst>
                  <a:ext uri="{0D108BD9-81ED-4DB2-BD59-A6C34878D82A}">
                    <a16:rowId xmlns:a16="http://schemas.microsoft.com/office/drawing/2014/main" val="4267967669"/>
                  </a:ext>
                </a:extLst>
              </a:tr>
            </a:tbl>
          </a:graphicData>
        </a:graphic>
      </p:graphicFrame>
      <p:sp>
        <p:nvSpPr>
          <p:cNvPr id="13" name="Arrow: Notched Right 12">
            <a:extLst>
              <a:ext uri="{FF2B5EF4-FFF2-40B4-BE49-F238E27FC236}">
                <a16:creationId xmlns:a16="http://schemas.microsoft.com/office/drawing/2014/main" id="{2F78EFC5-938F-40BB-8EBF-0CBF726804D0}"/>
              </a:ext>
            </a:extLst>
          </p:cNvPr>
          <p:cNvSpPr/>
          <p:nvPr/>
        </p:nvSpPr>
        <p:spPr>
          <a:xfrm rot="2534753">
            <a:off x="9097122" y="4555119"/>
            <a:ext cx="573912" cy="290059"/>
          </a:xfrm>
          <a:prstGeom prst="notched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Notched Right 16">
            <a:extLst>
              <a:ext uri="{FF2B5EF4-FFF2-40B4-BE49-F238E27FC236}">
                <a16:creationId xmlns:a16="http://schemas.microsoft.com/office/drawing/2014/main" id="{61A4DF2D-FF17-49A6-AFC4-0998EFB51E31}"/>
              </a:ext>
            </a:extLst>
          </p:cNvPr>
          <p:cNvSpPr/>
          <p:nvPr/>
        </p:nvSpPr>
        <p:spPr>
          <a:xfrm rot="19589938">
            <a:off x="9124646" y="3742847"/>
            <a:ext cx="573912" cy="290059"/>
          </a:xfrm>
          <a:prstGeom prst="notched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Notched Right 15">
            <a:extLst>
              <a:ext uri="{FF2B5EF4-FFF2-40B4-BE49-F238E27FC236}">
                <a16:creationId xmlns:a16="http://schemas.microsoft.com/office/drawing/2014/main" id="{C87B3C30-C230-499F-ACB7-32ADD014FB3D}"/>
              </a:ext>
            </a:extLst>
          </p:cNvPr>
          <p:cNvSpPr/>
          <p:nvPr/>
        </p:nvSpPr>
        <p:spPr>
          <a:xfrm rot="5400000">
            <a:off x="6245700" y="3035699"/>
            <a:ext cx="573912" cy="290059"/>
          </a:xfrm>
          <a:prstGeom prst="notchedRightArrow">
            <a:avLst>
              <a:gd name="adj1" fmla="val 50000"/>
              <a:gd name="adj2" fmla="val 3644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184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163505318"/>
              </p:ext>
            </p:extLst>
          </p:nvPr>
        </p:nvGraphicFramePr>
        <p:xfrm>
          <a:off x="1619765" y="1235909"/>
          <a:ext cx="8201581" cy="4194649"/>
        </p:xfrm>
        <a:graphic>
          <a:graphicData uri="http://schemas.openxmlformats.org/drawingml/2006/table">
            <a:tbl>
              <a:tblPr firstRow="1" bandRow="1">
                <a:tableStyleId>{5C22544A-7EE6-4342-B048-85BDC9FD1C3A}</a:tableStyleId>
              </a:tblPr>
              <a:tblGrid>
                <a:gridCol w="4300141">
                  <a:extLst>
                    <a:ext uri="{9D8B030D-6E8A-4147-A177-3AD203B41FA5}">
                      <a16:colId xmlns:a16="http://schemas.microsoft.com/office/drawing/2014/main" val="2272908115"/>
                    </a:ext>
                  </a:extLst>
                </a:gridCol>
                <a:gridCol w="1533839">
                  <a:extLst>
                    <a:ext uri="{9D8B030D-6E8A-4147-A177-3AD203B41FA5}">
                      <a16:colId xmlns:a16="http://schemas.microsoft.com/office/drawing/2014/main" val="1148388887"/>
                    </a:ext>
                  </a:extLst>
                </a:gridCol>
                <a:gridCol w="1402499">
                  <a:extLst>
                    <a:ext uri="{9D8B030D-6E8A-4147-A177-3AD203B41FA5}">
                      <a16:colId xmlns:a16="http://schemas.microsoft.com/office/drawing/2014/main" val="827023298"/>
                    </a:ext>
                  </a:extLst>
                </a:gridCol>
                <a:gridCol w="965102">
                  <a:extLst>
                    <a:ext uri="{9D8B030D-6E8A-4147-A177-3AD203B41FA5}">
                      <a16:colId xmlns:a16="http://schemas.microsoft.com/office/drawing/2014/main" val="3124329483"/>
                    </a:ext>
                  </a:extLst>
                </a:gridCol>
              </a:tblGrid>
              <a:tr h="802568">
                <a:tc>
                  <a:txBody>
                    <a:bodyPr/>
                    <a:lstStyle/>
                    <a:p>
                      <a:r>
                        <a:rPr lang="en-US" sz="1400">
                          <a:latin typeface="Century Gothic" panose="020B0502020202020204" pitchFamily="34" charset="0"/>
                        </a:rPr>
                        <a:t>COST COMPONENT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400">
                          <a:latin typeface="Century Gothic" panose="020B0502020202020204" pitchFamily="34" charset="0"/>
                        </a:rPr>
                        <a:t>Current CONE Recalculation</a:t>
                      </a:r>
                    </a:p>
                    <a:p>
                      <a:pPr algn="ctr"/>
                      <a:r>
                        <a:rPr lang="en-US" sz="1400">
                          <a:latin typeface="Century Gothic" panose="020B0502020202020204" pitchFamily="34" charset="0"/>
                        </a:rPr>
                        <a:t>2019</a:t>
                      </a:r>
                      <a:r>
                        <a:rPr lang="en-US" sz="1400" baseline="0">
                          <a:latin typeface="Century Gothic" panose="020B0502020202020204" pitchFamily="34" charset="0"/>
                        </a:rPr>
                        <a:t>$</a:t>
                      </a:r>
                      <a:endParaRPr lang="en-US" sz="1400">
                        <a:latin typeface="Century Gothic" panose="020B0502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a:latin typeface="Century Gothic" panose="020B0502020202020204" pitchFamily="34" charset="0"/>
                        </a:rPr>
                        <a:t>2016 CONE Recalculation 2016$</a:t>
                      </a:r>
                    </a:p>
                  </a:txBody>
                  <a:tcPr>
                    <a:lnT w="12700" cap="flat" cmpd="sng" algn="ctr">
                      <a:solidFill>
                        <a:schemeClr val="tx1"/>
                      </a:solidFill>
                      <a:prstDash val="solid"/>
                      <a:round/>
                      <a:headEnd type="none" w="med" len="med"/>
                      <a:tailEnd type="none" w="med" len="med"/>
                    </a:lnT>
                  </a:tcPr>
                </a:tc>
                <a:tc>
                  <a:txBody>
                    <a:bodyPr/>
                    <a:lstStyle/>
                    <a:p>
                      <a:pPr algn="ctr"/>
                      <a:r>
                        <a:rPr lang="en-US" sz="1400">
                          <a:latin typeface="Century Gothic" panose="020B0502020202020204" pitchFamily="34" charset="0"/>
                        </a:rPr>
                        <a:t>% Change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244926">
                <a:tc>
                  <a:txBody>
                    <a:bodyPr/>
                    <a:lstStyle/>
                    <a:p>
                      <a:pPr marL="55563" indent="0"/>
                      <a:r>
                        <a:rPr lang="en-US" sz="1000" b="0" i="0" u="none" strike="noStrike" baseline="0">
                          <a:solidFill>
                            <a:srgbClr val="000000"/>
                          </a:solidFill>
                          <a:latin typeface="Century Gothic" panose="020B0502020202020204" pitchFamily="34" charset="0"/>
                        </a:rPr>
                        <a:t>TOTAL CIVIL/ STRUCTURAL/ARCHITECTURAL</a:t>
                      </a:r>
                      <a:endParaRPr lang="en-US" sz="1000" b="0" i="0" u="none" strike="noStrike">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$18,868,656 </a:t>
                      </a:r>
                    </a:p>
                  </a:txBody>
                  <a:tcPr marL="0" marR="0" marT="0" marB="0" anchor="ctr"/>
                </a:tc>
                <a:tc>
                  <a:txBody>
                    <a:bodyPr/>
                    <a:lstStyle/>
                    <a:p>
                      <a:pPr algn="r" fontAlgn="b"/>
                      <a:r>
                        <a:rPr lang="en-US" sz="1000" b="0" i="0" u="none" strike="noStrike">
                          <a:effectLst/>
                          <a:latin typeface="Century Gothic" panose="020B0502020202020204" pitchFamily="34" charset="0"/>
                        </a:rPr>
                        <a:t>$16,899,000</a:t>
                      </a:r>
                    </a:p>
                  </a:txBody>
                  <a:tcPr marL="3810" marR="3810" marT="381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206930">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baseline="0">
                          <a:solidFill>
                            <a:srgbClr val="000000"/>
                          </a:solidFill>
                          <a:latin typeface="Century Gothic" panose="020B0502020202020204" pitchFamily="34" charset="0"/>
                          <a:ea typeface="+mn-ea"/>
                          <a:cs typeface="+mn-cs"/>
                        </a:rPr>
                        <a:t>TOTAL MECHANICAL  COSTS	</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$137,734,984 </a:t>
                      </a:r>
                    </a:p>
                  </a:txBody>
                  <a:tcPr marL="0" marR="0" marT="0" marB="0" anchor="ctr"/>
                </a:tc>
                <a:tc>
                  <a:txBody>
                    <a:bodyPr/>
                    <a:lstStyle/>
                    <a:p>
                      <a:pPr algn="r" fontAlgn="b"/>
                      <a:r>
                        <a:rPr lang="en-US" sz="1000" b="0" i="0" u="none" strike="noStrike">
                          <a:effectLst/>
                          <a:latin typeface="Century Gothic" panose="020B0502020202020204" pitchFamily="34" charset="0"/>
                        </a:rPr>
                        <a:t>$ 137,251,000 </a:t>
                      </a:r>
                    </a:p>
                  </a:txBody>
                  <a:tcPr marL="3810" marR="3810" marT="381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73915037"/>
                  </a:ext>
                </a:extLst>
              </a:tr>
              <a:tr h="243847">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baseline="0">
                          <a:solidFill>
                            <a:srgbClr val="000000"/>
                          </a:solidFill>
                          <a:latin typeface="Century Gothic" panose="020B0502020202020204" pitchFamily="34" charset="0"/>
                          <a:ea typeface="+mn-ea"/>
                          <a:cs typeface="+mn-cs"/>
                        </a:rPr>
                        <a:t>TOTAL ELECTRICAL/ INSTRUMENTATION AND  CONTROLS COST</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$27,852,487 </a:t>
                      </a:r>
                    </a:p>
                  </a:txBody>
                  <a:tcPr marL="0" marR="0" marT="0" marB="0" anchor="ctr"/>
                </a:tc>
                <a:tc>
                  <a:txBody>
                    <a:bodyPr/>
                    <a:lstStyle/>
                    <a:p>
                      <a:pPr algn="r" fontAlgn="b"/>
                      <a:r>
                        <a:rPr lang="en-US" sz="1000" b="0" i="0" u="none" strike="noStrike">
                          <a:effectLst/>
                          <a:latin typeface="Century Gothic" panose="020B0502020202020204" pitchFamily="34" charset="0"/>
                        </a:rPr>
                        <a:t> $27,482,000 </a:t>
                      </a:r>
                    </a:p>
                  </a:txBody>
                  <a:tcPr marL="3810" marR="3810" marT="381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6271784"/>
                  </a:ext>
                </a:extLst>
              </a:tr>
              <a:tr h="206930">
                <a:tc>
                  <a:txBody>
                    <a:bodyPr/>
                    <a:lstStyle/>
                    <a:p>
                      <a:pPr marL="55563"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TOTAL CONSTRUCTION MANAGEMENT </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$7,590,308 </a:t>
                      </a:r>
                    </a:p>
                  </a:txBody>
                  <a:tcPr marL="0" marR="0" marT="0" marB="0" anchor="ctr"/>
                </a:tc>
                <a:tc>
                  <a:txBody>
                    <a:bodyPr/>
                    <a:lstStyle/>
                    <a:p>
                      <a:pPr algn="r" fontAlgn="b"/>
                      <a:r>
                        <a:rPr lang="en-US" sz="1000" b="0" i="0" u="none" strike="noStrike">
                          <a:effectLst/>
                          <a:latin typeface="Century Gothic" panose="020B0502020202020204" pitchFamily="34" charset="0"/>
                        </a:rPr>
                        <a:t> $3,866,000 </a:t>
                      </a:r>
                    </a:p>
                  </a:txBody>
                  <a:tcPr marL="3810" marR="3810" marT="381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6152478"/>
                  </a:ext>
                </a:extLst>
              </a:tr>
              <a:tr h="206930">
                <a:tc>
                  <a:txBody>
                    <a:bodyPr/>
                    <a:lstStyle/>
                    <a:p>
                      <a:pPr marL="55563"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TOTAL OTHER PROJECT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$12,450,000 </a:t>
                      </a:r>
                    </a:p>
                  </a:txBody>
                  <a:tcPr marL="0" marR="0" marT="0" marB="0" anchor="ctr"/>
                </a:tc>
                <a:tc>
                  <a:txBody>
                    <a:bodyPr/>
                    <a:lstStyle/>
                    <a:p>
                      <a:pPr algn="r" fontAlgn="b"/>
                      <a:r>
                        <a:rPr lang="en-US" sz="1000" b="0" i="0" u="none" strike="noStrike">
                          <a:effectLst/>
                          <a:latin typeface="Century Gothic" panose="020B0502020202020204" pitchFamily="34" charset="0"/>
                        </a:rPr>
                        <a:t> $10,930,000 </a:t>
                      </a:r>
                    </a:p>
                  </a:txBody>
                  <a:tcPr marL="3810" marR="3810" marT="381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00726164"/>
                  </a:ext>
                </a:extLst>
              </a:tr>
              <a:tr h="211192">
                <a:tc>
                  <a:txBody>
                    <a:bodyPr/>
                    <a:lstStyle/>
                    <a:p>
                      <a:pPr marL="55563" lvl="0"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PROJECT CONTINGENCY</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$14,314,750 </a:t>
                      </a:r>
                    </a:p>
                  </a:txBody>
                  <a:tcPr marL="0" marR="0" marT="0" marB="0" anchor="ctr"/>
                </a:tc>
                <a:tc>
                  <a:txBody>
                    <a:bodyPr/>
                    <a:lstStyle/>
                    <a:p>
                      <a:pPr algn="r" fontAlgn="b"/>
                      <a:r>
                        <a:rPr lang="en-US" sz="1000" b="0" i="0" u="none" strike="noStrike">
                          <a:effectLst/>
                          <a:latin typeface="Century Gothic" panose="020B0502020202020204" pitchFamily="34" charset="0"/>
                        </a:rPr>
                        <a:t>$17,253,000</a:t>
                      </a:r>
                    </a:p>
                  </a:txBody>
                  <a:tcPr marL="3810" marR="3810" marT="381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8283528"/>
                  </a:ext>
                </a:extLst>
              </a:tr>
              <a:tr h="224292">
                <a:tc>
                  <a:txBody>
                    <a:bodyPr/>
                    <a:lstStyle/>
                    <a:p>
                      <a:pPr marL="55563" lvl="1"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EPC CONTRACTOR FEE</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$15,316,783 </a:t>
                      </a:r>
                    </a:p>
                  </a:txBody>
                  <a:tcPr marL="0" marR="0" marT="0" marB="0" anchor="ctr"/>
                </a:tc>
                <a:tc>
                  <a:txBody>
                    <a:bodyPr/>
                    <a:lstStyle/>
                    <a:p>
                      <a:pPr algn="r" fontAlgn="b"/>
                      <a:r>
                        <a:rPr lang="en-US" sz="1000" b="0" i="0" u="none" strike="noStrike">
                          <a:effectLst/>
                          <a:latin typeface="Century Gothic" panose="020B0502020202020204" pitchFamily="34" charset="0"/>
                        </a:rPr>
                        <a:t>$14,198,000</a:t>
                      </a:r>
                    </a:p>
                  </a:txBody>
                  <a:tcPr marL="3810" marR="3810" marT="381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78895536"/>
                  </a:ext>
                </a:extLst>
              </a:tr>
              <a:tr h="206930">
                <a:tc>
                  <a:txBody>
                    <a:bodyPr/>
                    <a:lstStyle/>
                    <a:p>
                      <a:pPr lvl="1" algn="l" fontAlgn="b"/>
                      <a:r>
                        <a:rPr lang="en-US" sz="1000" b="1" i="0" u="none" strike="noStrike" kern="1200">
                          <a:solidFill>
                            <a:schemeClr val="dk1"/>
                          </a:solidFill>
                          <a:effectLst/>
                          <a:latin typeface="Century Gothic" panose="020B0502020202020204" pitchFamily="34" charset="0"/>
                          <a:ea typeface="+mn-ea"/>
                          <a:cs typeface="+mn-cs"/>
                        </a:rPr>
                        <a:t>TOTAL EPC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1" i="0" u="none" strike="noStrike">
                          <a:solidFill>
                            <a:srgbClr val="000000"/>
                          </a:solidFill>
                          <a:effectLst/>
                          <a:latin typeface="Century Gothic" panose="020B0502020202020204" pitchFamily="34" charset="0"/>
                        </a:rPr>
                        <a:t>     $234,127,969 </a:t>
                      </a:r>
                    </a:p>
                  </a:txBody>
                  <a:tcPr marL="0" marR="0" marT="0" marB="0" anchor="ctr"/>
                </a:tc>
                <a:tc>
                  <a:txBody>
                    <a:bodyPr/>
                    <a:lstStyle/>
                    <a:p>
                      <a:pPr algn="r" fontAlgn="b"/>
                      <a:r>
                        <a:rPr lang="en-US" sz="1000" b="1" i="0" u="none" strike="noStrike">
                          <a:effectLst/>
                          <a:latin typeface="Century Gothic" panose="020B0502020202020204" pitchFamily="34" charset="0"/>
                        </a:rPr>
                        <a:t>$227,879,000</a:t>
                      </a:r>
                    </a:p>
                  </a:txBody>
                  <a:tcPr marL="3810" marR="3810" marT="381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3%</a:t>
                      </a: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4229318"/>
                  </a:ext>
                </a:extLst>
              </a:tr>
              <a:tr h="206930">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Electrical Interconnection</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$7,000,000 </a:t>
                      </a:r>
                    </a:p>
                  </a:txBody>
                  <a:tcPr marL="3810" marR="3810" marT="3810" marB="0" anchor="ctr"/>
                </a:tc>
                <a:tc>
                  <a:txBody>
                    <a:bodyPr/>
                    <a:lstStyle/>
                    <a:p>
                      <a:pPr algn="r" fontAlgn="b"/>
                      <a:r>
                        <a:rPr lang="en-US" sz="1000" b="0" i="0" u="none" strike="noStrike">
                          <a:effectLst/>
                          <a:latin typeface="Century Gothic" panose="020B0502020202020204" pitchFamily="34" charset="0"/>
                        </a:rPr>
                        <a:t>$7,000,000</a:t>
                      </a:r>
                    </a:p>
                  </a:txBody>
                  <a:tcPr marL="3810" marR="3810" marT="381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3807369"/>
                  </a:ext>
                </a:extLst>
              </a:tr>
              <a:tr h="206930">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Electrical System Upgrade Costs/Substation Upgrades</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        $13,500,898 </a:t>
                      </a:r>
                    </a:p>
                  </a:txBody>
                  <a:tcPr marL="0" marR="0" marT="0" marB="0" anchor="ctr"/>
                </a:tc>
                <a:tc>
                  <a:txBody>
                    <a:bodyPr/>
                    <a:lstStyle/>
                    <a:p>
                      <a:pPr algn="r" fontAlgn="b"/>
                      <a:r>
                        <a:rPr lang="en-US" sz="1000" b="0" i="0" u="none" strike="noStrike">
                          <a:effectLst/>
                          <a:latin typeface="Century Gothic" panose="020B0502020202020204" pitchFamily="34" charset="0"/>
                        </a:rPr>
                        <a:t>$20,000,000</a:t>
                      </a:r>
                    </a:p>
                  </a:txBody>
                  <a:tcPr marL="3810" marR="3810" marT="381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5733973"/>
                  </a:ext>
                </a:extLst>
              </a:tr>
              <a:tr h="21361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Gas Interconnection</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        $2,000,000 </a:t>
                      </a:r>
                    </a:p>
                  </a:txBody>
                  <a:tcPr marL="0" marR="0" marT="0" marB="0" anchor="ctr"/>
                </a:tc>
                <a:tc>
                  <a:txBody>
                    <a:bodyPr/>
                    <a:lstStyle/>
                    <a:p>
                      <a:pPr algn="r" fontAlgn="b"/>
                      <a:r>
                        <a:rPr lang="en-US" sz="1000" b="0" i="0" u="none" strike="noStrike">
                          <a:effectLst/>
                          <a:latin typeface="Century Gothic" panose="020B0502020202020204" pitchFamily="34" charset="0"/>
                        </a:rPr>
                        <a:t>$2,000,000</a:t>
                      </a:r>
                    </a:p>
                  </a:txBody>
                  <a:tcPr marL="3810" marR="3810" marT="381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085412"/>
                  </a:ext>
                </a:extLst>
              </a:tr>
              <a:tr h="206930">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Fuel Inventories</a:t>
                      </a:r>
                      <a:endParaRPr lang="en-US" sz="1000" b="1" i="1"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        $4,500,000 </a:t>
                      </a:r>
                    </a:p>
                  </a:txBody>
                  <a:tcPr marL="0" marR="0" marT="0" marB="0" anchor="ctr"/>
                </a:tc>
                <a:tc>
                  <a:txBody>
                    <a:bodyPr/>
                    <a:lstStyle/>
                    <a:p>
                      <a:pPr algn="r" fontAlgn="b"/>
                      <a:r>
                        <a:rPr lang="en-US" sz="1000" b="0" i="0" u="none" strike="noStrike" kern="1200">
                          <a:solidFill>
                            <a:schemeClr val="dk1"/>
                          </a:solidFill>
                          <a:effectLst/>
                          <a:latin typeface="Century Gothic" panose="020B0502020202020204" pitchFamily="34" charset="0"/>
                          <a:ea typeface="+mn-ea"/>
                          <a:cs typeface="+mn-cs"/>
                        </a:rPr>
                        <a:t>$4,200,000</a:t>
                      </a:r>
                    </a:p>
                  </a:txBody>
                  <a:tcPr marL="3810" marR="3810" marT="381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81828726"/>
                  </a:ext>
                </a:extLst>
              </a:tr>
              <a:tr h="206930">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Financing Fees</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        $9,365,119 </a:t>
                      </a:r>
                    </a:p>
                  </a:txBody>
                  <a:tcPr marL="0" marR="0" marT="0" marB="0" anchor="ctr"/>
                </a:tc>
                <a:tc>
                  <a:txBody>
                    <a:bodyPr/>
                    <a:lstStyle/>
                    <a:p>
                      <a:pPr algn="r" rtl="0" fontAlgn="b"/>
                      <a:r>
                        <a:rPr lang="en-US" sz="1000" b="0" i="0" u="none" strike="noStrike">
                          <a:solidFill>
                            <a:srgbClr val="000000"/>
                          </a:solidFill>
                          <a:effectLst/>
                          <a:latin typeface="Century Gothic" panose="020B0502020202020204" pitchFamily="34" charset="0"/>
                        </a:rPr>
                        <a:t>$--</a:t>
                      </a:r>
                      <a:r>
                        <a:rPr lang="en-US" sz="1000" b="0" i="0" u="none" strike="noStrike" baseline="30000">
                          <a:solidFill>
                            <a:srgbClr val="000000"/>
                          </a:solidFill>
                          <a:effectLst/>
                          <a:latin typeface="Century Gothic" panose="020B0502020202020204" pitchFamily="34" charset="0"/>
                        </a:rPr>
                        <a:t>1</a:t>
                      </a:r>
                    </a:p>
                  </a:txBody>
                  <a:tcPr marL="3810" marR="3810" marT="381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6862301"/>
                  </a:ext>
                </a:extLst>
              </a:tr>
              <a:tr h="184905">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Working Capital</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        $2,341,280 </a:t>
                      </a:r>
                    </a:p>
                  </a:txBody>
                  <a:tcPr marL="0" marR="0" marT="0" marB="0" anchor="ctr"/>
                </a:tc>
                <a:tc>
                  <a:txBody>
                    <a:bodyPr/>
                    <a:lstStyle/>
                    <a:p>
                      <a:pPr marL="0" lvl="0" indent="0" algn="r" defTabSz="914293" rtl="0" eaLnBrk="1" fontAlgn="b" latinLnBrk="0" hangingPunct="1"/>
                      <a:r>
                        <a:rPr lang="en-US" sz="1000" b="0" i="0" u="none" strike="noStrike" kern="1200">
                          <a:solidFill>
                            <a:schemeClr val="dk1"/>
                          </a:solidFill>
                          <a:effectLst/>
                          <a:latin typeface="Century Gothic" panose="020B0502020202020204" pitchFamily="34" charset="0"/>
                          <a:ea typeface="+mn-ea"/>
                          <a:cs typeface="+mn-cs"/>
                        </a:rPr>
                        <a:t>$2,320,000</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0305120"/>
                  </a:ext>
                </a:extLst>
              </a:tr>
              <a:tr h="206930">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a:solidFill>
                            <a:schemeClr val="dk1"/>
                          </a:solidFill>
                          <a:effectLst/>
                          <a:latin typeface="Century Gothic" panose="020B0502020202020204" pitchFamily="34" charset="0"/>
                          <a:ea typeface="+mn-ea"/>
                          <a:cs typeface="+mn-cs"/>
                        </a:rPr>
                        <a:t>TOTAL NON-EPC COSTS</a:t>
                      </a:r>
                      <a:endParaRPr lang="en-US" sz="1000" b="0" i="0" u="none" strike="noStrike" kern="120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1" i="0" u="none" strike="noStrike">
                          <a:solidFill>
                            <a:schemeClr val="tx1"/>
                          </a:solidFill>
                          <a:effectLst/>
                          <a:latin typeface="Century Gothic" panose="020B0502020202020204" pitchFamily="34" charset="0"/>
                        </a:rPr>
                        <a:t>      $38,707,296 </a:t>
                      </a:r>
                    </a:p>
                  </a:txBody>
                  <a:tcPr marL="0" marR="0" marT="0" marB="0" anchor="ctr"/>
                </a:tc>
                <a:tc>
                  <a:txBody>
                    <a:bodyPr/>
                    <a:lstStyle/>
                    <a:p>
                      <a:pPr marL="0" algn="r" defTabSz="914293" rtl="0" eaLnBrk="1" fontAlgn="b" latinLnBrk="0" hangingPunct="1"/>
                      <a:r>
                        <a:rPr lang="en-US" sz="1000" b="1" i="0" u="none" strike="noStrike" kern="1200">
                          <a:solidFill>
                            <a:schemeClr val="dk1"/>
                          </a:solidFill>
                          <a:effectLst/>
                          <a:latin typeface="Century Gothic" panose="020B0502020202020204" pitchFamily="34" charset="0"/>
                          <a:ea typeface="+mn-ea"/>
                          <a:cs typeface="+mn-cs"/>
                        </a:rPr>
                        <a:t>$35,520,000</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9%</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28754827"/>
                  </a:ext>
                </a:extLst>
              </a:tr>
              <a:tr h="206930">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cap="all" baseline="0">
                          <a:solidFill>
                            <a:srgbClr val="000000"/>
                          </a:solidFill>
                          <a:latin typeface="Century Gothic" panose="020B0502020202020204" pitchFamily="34" charset="0"/>
                          <a:ea typeface="+mn-ea"/>
                          <a:cs typeface="+mn-cs"/>
                        </a:rPr>
                        <a:t>TOTAL OVERNIGHT CAPITAL COSTS</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chemeClr val="tx1"/>
                          </a:solidFill>
                          <a:effectLst/>
                          <a:latin typeface="Century Gothic" panose="020B0502020202020204" pitchFamily="34" charset="0"/>
                        </a:rPr>
                        <a:t>   $272,835,265 </a:t>
                      </a:r>
                    </a:p>
                  </a:txBody>
                  <a:tcPr marL="0" marR="0" marT="0" marB="0" anchor="ctr">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a:effectLst/>
                          <a:latin typeface="Century Gothic" panose="020B0502020202020204" pitchFamily="34" charset="0"/>
                        </a:rPr>
                        <a:t>$263,399,000</a:t>
                      </a: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910087"/>
                  </a:ext>
                </a:extLst>
              </a:tr>
            </a:tbl>
          </a:graphicData>
        </a:graphic>
      </p:graphicFrame>
      <p:sp>
        <p:nvSpPr>
          <p:cNvPr id="6" name="Title 2">
            <a:extLst>
              <a:ext uri="{FF2B5EF4-FFF2-40B4-BE49-F238E27FC236}">
                <a16:creationId xmlns:a16="http://schemas.microsoft.com/office/drawing/2014/main" id="{AD29F71A-D584-4071-87E6-C172D092A244}"/>
              </a:ext>
            </a:extLst>
          </p:cNvPr>
          <p:cNvSpPr txBox="1">
            <a:spLocks/>
          </p:cNvSpPr>
          <p:nvPr/>
        </p:nvSpPr>
        <p:spPr>
          <a:xfrm>
            <a:off x="462756" y="88964"/>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CONE Calculations:</a:t>
            </a:r>
            <a:br>
              <a:rPr lang="en-US" sz="1500"/>
            </a:br>
            <a:r>
              <a:rPr lang="en-US" sz="2400"/>
              <a:t>Simple Cycle GE7HA.02 – Capital Cost Comparison</a:t>
            </a:r>
            <a:endParaRPr lang="en-US"/>
          </a:p>
        </p:txBody>
      </p:sp>
      <p:sp>
        <p:nvSpPr>
          <p:cNvPr id="2" name="TextBox 1">
            <a:extLst>
              <a:ext uri="{FF2B5EF4-FFF2-40B4-BE49-F238E27FC236}">
                <a16:creationId xmlns:a16="http://schemas.microsoft.com/office/drawing/2014/main" id="{3FA1FC91-4BF6-43E4-8267-1A0A2CFB4ED3}"/>
              </a:ext>
            </a:extLst>
          </p:cNvPr>
          <p:cNvSpPr txBox="1"/>
          <p:nvPr/>
        </p:nvSpPr>
        <p:spPr>
          <a:xfrm>
            <a:off x="2674265" y="5514369"/>
            <a:ext cx="4375462" cy="215444"/>
          </a:xfrm>
          <a:prstGeom prst="rect">
            <a:avLst/>
          </a:prstGeom>
          <a:noFill/>
        </p:spPr>
        <p:txBody>
          <a:bodyPr wrap="square" rtlCol="0">
            <a:spAutoFit/>
          </a:bodyPr>
          <a:lstStyle/>
          <a:p>
            <a:r>
              <a:rPr lang="en-US" sz="800" baseline="30000"/>
              <a:t>1 </a:t>
            </a:r>
            <a:r>
              <a:rPr lang="en-US" sz="800"/>
              <a:t>Financing Fee included in 2019 to reflect current financing structure</a:t>
            </a:r>
          </a:p>
        </p:txBody>
      </p:sp>
    </p:spTree>
    <p:extLst>
      <p:ext uri="{BB962C8B-B14F-4D97-AF65-F5344CB8AC3E}">
        <p14:creationId xmlns:p14="http://schemas.microsoft.com/office/powerpoint/2010/main" val="5368667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8767-07AD-40C5-B052-2F657F4F0F50}"/>
              </a:ext>
            </a:extLst>
          </p:cNvPr>
          <p:cNvSpPr>
            <a:spLocks noGrp="1"/>
          </p:cNvSpPr>
          <p:nvPr>
            <p:ph type="title"/>
          </p:nvPr>
        </p:nvSpPr>
        <p:spPr>
          <a:xfrm>
            <a:off x="652463" y="227012"/>
            <a:ext cx="10515600" cy="997849"/>
          </a:xfrm>
        </p:spPr>
        <p:txBody>
          <a:bodyPr/>
          <a:lstStyle/>
          <a:p>
            <a:r>
              <a:rPr lang="en-US" sz="1600"/>
              <a:t>Preliminary ORTP E&amp;AS Offset:</a:t>
            </a:r>
            <a:r>
              <a:rPr lang="en-US"/>
              <a:t/>
            </a:r>
            <a:br>
              <a:rPr lang="en-US"/>
            </a:br>
            <a:r>
              <a:rPr lang="en-US" sz="2400"/>
              <a:t>Co-located Resource</a:t>
            </a:r>
          </a:p>
        </p:txBody>
      </p:sp>
      <p:sp>
        <p:nvSpPr>
          <p:cNvPr id="3" name="Content Placeholder 2">
            <a:extLst>
              <a:ext uri="{FF2B5EF4-FFF2-40B4-BE49-F238E27FC236}">
                <a16:creationId xmlns:a16="http://schemas.microsoft.com/office/drawing/2014/main" id="{2579C2BB-8CD1-48C3-AF49-BBC242A999EB}"/>
              </a:ext>
            </a:extLst>
          </p:cNvPr>
          <p:cNvSpPr>
            <a:spLocks noGrp="1"/>
          </p:cNvSpPr>
          <p:nvPr>
            <p:ph idx="1"/>
          </p:nvPr>
        </p:nvSpPr>
        <p:spPr>
          <a:xfrm>
            <a:off x="838200" y="1362974"/>
            <a:ext cx="10515600" cy="4553234"/>
          </a:xfrm>
        </p:spPr>
        <p:txBody>
          <a:bodyPr>
            <a:normAutofit fontScale="92500" lnSpcReduction="10000"/>
          </a:bodyPr>
          <a:lstStyle/>
          <a:p>
            <a:pPr marL="228600" lvl="1">
              <a:lnSpc>
                <a:spcPct val="100000"/>
              </a:lnSpc>
              <a:spcBef>
                <a:spcPts val="0"/>
              </a:spcBef>
              <a:spcAft>
                <a:spcPts val="1200"/>
              </a:spcAft>
              <a:buClr>
                <a:schemeClr val="accent6">
                  <a:lumMod val="50000"/>
                </a:schemeClr>
              </a:buClr>
            </a:pPr>
            <a:r>
              <a:rPr lang="en-US" sz="2000"/>
              <a:t> Co-located resource located in Bristol County, Massachusetts</a:t>
            </a:r>
          </a:p>
          <a:p>
            <a:pPr marL="685800" lvl="2">
              <a:lnSpc>
                <a:spcPct val="100000"/>
              </a:lnSpc>
              <a:spcBef>
                <a:spcPts val="0"/>
              </a:spcBef>
              <a:spcAft>
                <a:spcPts val="1200"/>
              </a:spcAft>
              <a:buClr>
                <a:schemeClr val="accent6">
                  <a:lumMod val="50000"/>
                </a:schemeClr>
              </a:buClr>
            </a:pPr>
            <a:r>
              <a:rPr lang="en-US" sz="1800"/>
              <a:t>5 MW PV </a:t>
            </a:r>
          </a:p>
          <a:p>
            <a:pPr marL="685800" lvl="2">
              <a:lnSpc>
                <a:spcPct val="100000"/>
              </a:lnSpc>
              <a:spcBef>
                <a:spcPts val="0"/>
              </a:spcBef>
              <a:spcAft>
                <a:spcPts val="1200"/>
              </a:spcAft>
              <a:buClr>
                <a:schemeClr val="accent6">
                  <a:lumMod val="50000"/>
                </a:schemeClr>
              </a:buClr>
            </a:pPr>
            <a:r>
              <a:rPr lang="en-US" sz="1800"/>
              <a:t>5 MW/10 MWh lithium ion battery with $10/MWh VOM on charging energy</a:t>
            </a:r>
          </a:p>
          <a:p>
            <a:pPr marL="685800" lvl="2">
              <a:lnSpc>
                <a:spcPct val="100000"/>
              </a:lnSpc>
              <a:spcBef>
                <a:spcPts val="0"/>
              </a:spcBef>
              <a:spcAft>
                <a:spcPts val="1200"/>
              </a:spcAft>
              <a:buClr>
                <a:schemeClr val="accent6">
                  <a:lumMod val="50000"/>
                </a:schemeClr>
              </a:buClr>
            </a:pPr>
            <a:r>
              <a:rPr lang="en-US" sz="1800"/>
              <a:t>PV and battery are AC-coupled with two 5 MW DC-to-AC inverters</a:t>
            </a:r>
          </a:p>
          <a:p>
            <a:pPr marL="228600" lvl="1">
              <a:lnSpc>
                <a:spcPct val="100000"/>
              </a:lnSpc>
              <a:spcBef>
                <a:spcPts val="0"/>
              </a:spcBef>
              <a:spcAft>
                <a:spcPts val="1200"/>
              </a:spcAft>
              <a:buClr>
                <a:schemeClr val="accent6">
                  <a:lumMod val="50000"/>
                </a:schemeClr>
              </a:buClr>
            </a:pPr>
            <a:r>
              <a:rPr lang="en-US" sz="2000"/>
              <a:t>Co-located resource market participation</a:t>
            </a:r>
          </a:p>
          <a:p>
            <a:pPr marL="685800" lvl="2">
              <a:lnSpc>
                <a:spcPct val="100000"/>
              </a:lnSpc>
              <a:spcBef>
                <a:spcPts val="0"/>
              </a:spcBef>
              <a:spcAft>
                <a:spcPts val="1200"/>
              </a:spcAft>
              <a:buClr>
                <a:schemeClr val="accent6">
                  <a:lumMod val="50000"/>
                </a:schemeClr>
              </a:buClr>
            </a:pPr>
            <a:r>
              <a:rPr lang="en-US"/>
              <a:t>Sells only energy in the SEMA zone and offers at negative REC price</a:t>
            </a:r>
            <a:endParaRPr lang="en-US" sz="1600"/>
          </a:p>
          <a:p>
            <a:pPr marL="685800" lvl="2">
              <a:lnSpc>
                <a:spcPct val="100000"/>
              </a:lnSpc>
              <a:spcBef>
                <a:spcPts val="0"/>
              </a:spcBef>
              <a:spcAft>
                <a:spcPts val="1200"/>
              </a:spcAft>
              <a:buClr>
                <a:schemeClr val="accent6">
                  <a:lumMod val="50000"/>
                </a:schemeClr>
              </a:buClr>
            </a:pPr>
            <a:r>
              <a:rPr lang="en-US" sz="1800"/>
              <a:t>For purposes of ISO-NE energy/AS market and Forward Capacity Market participation, the PV and battery are </a:t>
            </a:r>
            <a:r>
              <a:rPr lang="en-US" sz="1800" b="1"/>
              <a:t>separate assets </a:t>
            </a:r>
            <a:r>
              <a:rPr lang="en-US" sz="1800"/>
              <a:t>(non-dispatchable PV and a Continuous Storage Resource). This does not affect the financial model calculations.</a:t>
            </a:r>
          </a:p>
          <a:p>
            <a:pPr marL="685800" lvl="2">
              <a:lnSpc>
                <a:spcPct val="100000"/>
              </a:lnSpc>
              <a:spcBef>
                <a:spcPts val="0"/>
              </a:spcBef>
              <a:spcAft>
                <a:spcPts val="1200"/>
              </a:spcAft>
              <a:buClr>
                <a:schemeClr val="accent6">
                  <a:lumMod val="50000"/>
                </a:schemeClr>
              </a:buClr>
            </a:pPr>
            <a:r>
              <a:rPr lang="en-US" sz="1800"/>
              <a:t>Each facility has its own interconnection agreement with rights to inject up to 5 MW into the ISO-NE grid</a:t>
            </a:r>
          </a:p>
          <a:p>
            <a:pPr marL="685800" lvl="2">
              <a:lnSpc>
                <a:spcPct val="100000"/>
              </a:lnSpc>
              <a:spcBef>
                <a:spcPts val="0"/>
              </a:spcBef>
              <a:spcAft>
                <a:spcPts val="1200"/>
              </a:spcAft>
              <a:buClr>
                <a:schemeClr val="accent6">
                  <a:lumMod val="50000"/>
                </a:schemeClr>
              </a:buClr>
            </a:pPr>
            <a:r>
              <a:rPr lang="en-US" sz="1800"/>
              <a:t>Battery will charge exclusively from the PV array to capture the ITC. Onsite charging will occur without any interaction with the ISO-NE grid. REC revenue will accrue at 17.2% x nameplate x 8760 (solar CF)</a:t>
            </a:r>
          </a:p>
          <a:p>
            <a:endParaRPr lang="en-US"/>
          </a:p>
        </p:txBody>
      </p:sp>
    </p:spTree>
    <p:extLst>
      <p:ext uri="{BB962C8B-B14F-4D97-AF65-F5344CB8AC3E}">
        <p14:creationId xmlns:p14="http://schemas.microsoft.com/office/powerpoint/2010/main" val="30545178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778EB-CA38-4C6B-82ED-D798B123935E}"/>
              </a:ext>
            </a:extLst>
          </p:cNvPr>
          <p:cNvSpPr>
            <a:spLocks noGrp="1"/>
          </p:cNvSpPr>
          <p:nvPr>
            <p:ph type="title"/>
          </p:nvPr>
        </p:nvSpPr>
        <p:spPr>
          <a:xfrm>
            <a:off x="471487" y="223506"/>
            <a:ext cx="10515600" cy="997849"/>
          </a:xfrm>
        </p:spPr>
        <p:txBody>
          <a:bodyPr/>
          <a:lstStyle/>
          <a:p>
            <a:r>
              <a:rPr lang="en-US" sz="1600"/>
              <a:t>Preliminary ORTP E&amp;AS Offset</a:t>
            </a:r>
            <a:r>
              <a:rPr lang="en-US" sz="1500"/>
              <a:t>:</a:t>
            </a:r>
            <a:br>
              <a:rPr lang="en-US" sz="1500"/>
            </a:br>
            <a:r>
              <a:rPr lang="en-US" sz="2400"/>
              <a:t>Co-located Dispatch Methodology Overview</a:t>
            </a:r>
          </a:p>
        </p:txBody>
      </p:sp>
      <p:graphicFrame>
        <p:nvGraphicFramePr>
          <p:cNvPr id="4" name="Table 8">
            <a:extLst>
              <a:ext uri="{FF2B5EF4-FFF2-40B4-BE49-F238E27FC236}">
                <a16:creationId xmlns:a16="http://schemas.microsoft.com/office/drawing/2014/main" id="{BB86B475-E473-487A-9DD4-1B63DBC28CC9}"/>
              </a:ext>
            </a:extLst>
          </p:cNvPr>
          <p:cNvGraphicFramePr>
            <a:graphicFrameLocks noGrp="1"/>
          </p:cNvGraphicFramePr>
          <p:nvPr>
            <p:extLst>
              <p:ext uri="{D42A27DB-BD31-4B8C-83A1-F6EECF244321}">
                <p14:modId xmlns:p14="http://schemas.microsoft.com/office/powerpoint/2010/main" val="3984418472"/>
              </p:ext>
            </p:extLst>
          </p:nvPr>
        </p:nvGraphicFramePr>
        <p:xfrm>
          <a:off x="634007" y="2670496"/>
          <a:ext cx="2558951" cy="1493520"/>
        </p:xfrm>
        <a:graphic>
          <a:graphicData uri="http://schemas.openxmlformats.org/drawingml/2006/table">
            <a:tbl>
              <a:tblPr firstRow="1" bandRow="1">
                <a:tableStyleId>{5C22544A-7EE6-4342-B048-85BDC9FD1C3A}</a:tableStyleId>
              </a:tblPr>
              <a:tblGrid>
                <a:gridCol w="2558951">
                  <a:extLst>
                    <a:ext uri="{9D8B030D-6E8A-4147-A177-3AD203B41FA5}">
                      <a16:colId xmlns:a16="http://schemas.microsoft.com/office/drawing/2014/main" val="358534674"/>
                    </a:ext>
                  </a:extLst>
                </a:gridCol>
              </a:tblGrid>
              <a:tr h="292124">
                <a:tc>
                  <a:txBody>
                    <a:bodyPr/>
                    <a:lstStyle/>
                    <a:p>
                      <a:pPr algn="ctr"/>
                      <a:r>
                        <a:rPr lang="en-US" sz="1600"/>
                        <a:t>Cost Assumptions</a:t>
                      </a:r>
                    </a:p>
                  </a:txBody>
                  <a:tcPr/>
                </a:tc>
                <a:extLst>
                  <a:ext uri="{0D108BD9-81ED-4DB2-BD59-A6C34878D82A}">
                    <a16:rowId xmlns:a16="http://schemas.microsoft.com/office/drawing/2014/main" val="2178888844"/>
                  </a:ext>
                </a:extLst>
              </a:tr>
              <a:tr h="1090440">
                <a:tc>
                  <a:txBody>
                    <a:bodyPr/>
                    <a:lstStyle/>
                    <a:p>
                      <a:pPr marL="231775" indent="-231775" algn="l">
                        <a:buFont typeface="Arial" panose="020B0604020202020204" pitchFamily="34" charset="0"/>
                        <a:buChar char="•"/>
                      </a:pPr>
                      <a:r>
                        <a:rPr lang="en-US" sz="1400" dirty="0"/>
                        <a:t>PV: $0/MWh VOM</a:t>
                      </a:r>
                    </a:p>
                    <a:p>
                      <a:pPr marL="231775" indent="-231775" algn="l">
                        <a:buFont typeface="Arial" panose="020B0604020202020204" pitchFamily="34" charset="0"/>
                        <a:buChar char="•"/>
                      </a:pPr>
                      <a:r>
                        <a:rPr lang="en-US" sz="1400" dirty="0"/>
                        <a:t>Battery: $10/MWh VOM for onsite charging to reflect amortized battery warranty and degradation costs  </a:t>
                      </a:r>
                    </a:p>
                  </a:txBody>
                  <a:tcPr/>
                </a:tc>
                <a:extLst>
                  <a:ext uri="{0D108BD9-81ED-4DB2-BD59-A6C34878D82A}">
                    <a16:rowId xmlns:a16="http://schemas.microsoft.com/office/drawing/2014/main" val="4267967669"/>
                  </a:ext>
                </a:extLst>
              </a:tr>
            </a:tbl>
          </a:graphicData>
        </a:graphic>
      </p:graphicFrame>
      <p:sp>
        <p:nvSpPr>
          <p:cNvPr id="5" name="Arrow: Notched Right 4">
            <a:extLst>
              <a:ext uri="{FF2B5EF4-FFF2-40B4-BE49-F238E27FC236}">
                <a16:creationId xmlns:a16="http://schemas.microsoft.com/office/drawing/2014/main" id="{8A5952C4-AACC-4BFA-9F18-41FA24D1DD58}"/>
              </a:ext>
            </a:extLst>
          </p:cNvPr>
          <p:cNvSpPr/>
          <p:nvPr/>
        </p:nvSpPr>
        <p:spPr>
          <a:xfrm rot="5400000">
            <a:off x="4892184" y="3635383"/>
            <a:ext cx="573912" cy="290059"/>
          </a:xfrm>
          <a:prstGeom prst="notchedRightArrow">
            <a:avLst>
              <a:gd name="adj1" fmla="val 50000"/>
              <a:gd name="adj2" fmla="val 3644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8">
            <a:extLst>
              <a:ext uri="{FF2B5EF4-FFF2-40B4-BE49-F238E27FC236}">
                <a16:creationId xmlns:a16="http://schemas.microsoft.com/office/drawing/2014/main" id="{45B38999-2D8D-4717-A82D-9488F276EC36}"/>
              </a:ext>
            </a:extLst>
          </p:cNvPr>
          <p:cNvGraphicFramePr>
            <a:graphicFrameLocks noGrp="1"/>
          </p:cNvGraphicFramePr>
          <p:nvPr>
            <p:extLst>
              <p:ext uri="{D42A27DB-BD31-4B8C-83A1-F6EECF244321}">
                <p14:modId xmlns:p14="http://schemas.microsoft.com/office/powerpoint/2010/main" val="3520098352"/>
              </p:ext>
            </p:extLst>
          </p:nvPr>
        </p:nvGraphicFramePr>
        <p:xfrm>
          <a:off x="3971103" y="1221355"/>
          <a:ext cx="2558951" cy="2133600"/>
        </p:xfrm>
        <a:graphic>
          <a:graphicData uri="http://schemas.openxmlformats.org/drawingml/2006/table">
            <a:tbl>
              <a:tblPr firstRow="1" bandRow="1">
                <a:tableStyleId>{5C22544A-7EE6-4342-B048-85BDC9FD1C3A}</a:tableStyleId>
              </a:tblPr>
              <a:tblGrid>
                <a:gridCol w="2558951">
                  <a:extLst>
                    <a:ext uri="{9D8B030D-6E8A-4147-A177-3AD203B41FA5}">
                      <a16:colId xmlns:a16="http://schemas.microsoft.com/office/drawing/2014/main" val="358534674"/>
                    </a:ext>
                  </a:extLst>
                </a:gridCol>
              </a:tblGrid>
              <a:tr h="292124">
                <a:tc>
                  <a:txBody>
                    <a:bodyPr/>
                    <a:lstStyle/>
                    <a:p>
                      <a:pPr algn="ctr"/>
                      <a:r>
                        <a:rPr lang="en-US" sz="1600"/>
                        <a:t>PV array</a:t>
                      </a:r>
                    </a:p>
                  </a:txBody>
                  <a:tcPr/>
                </a:tc>
                <a:extLst>
                  <a:ext uri="{0D108BD9-81ED-4DB2-BD59-A6C34878D82A}">
                    <a16:rowId xmlns:a16="http://schemas.microsoft.com/office/drawing/2014/main" val="2178888844"/>
                  </a:ext>
                </a:extLst>
              </a:tr>
              <a:tr h="1090440">
                <a:tc>
                  <a:txBody>
                    <a:bodyPr/>
                    <a:lstStyle/>
                    <a:p>
                      <a:pPr marL="231775" indent="-231775" algn="l">
                        <a:buFont typeface="Arial" panose="020B0604020202020204" pitchFamily="34" charset="0"/>
                        <a:buChar char="•"/>
                      </a:pPr>
                      <a:r>
                        <a:rPr lang="en-US" sz="1400" dirty="0"/>
                        <a:t>Generation based on solar generation profile</a:t>
                      </a:r>
                    </a:p>
                    <a:p>
                      <a:pPr marL="231775" indent="-231775" algn="l">
                        <a:buFont typeface="Arial" panose="020B0604020202020204" pitchFamily="34" charset="0"/>
                        <a:buChar char="•"/>
                      </a:pPr>
                      <a:r>
                        <a:rPr lang="en-US" sz="1400" dirty="0"/>
                        <a:t>First 10 MWh generated is used to charge battery</a:t>
                      </a:r>
                    </a:p>
                    <a:p>
                      <a:pPr marL="231775" indent="-231775" algn="l">
                        <a:buFont typeface="Arial" panose="020B0604020202020204" pitchFamily="34" charset="0"/>
                        <a:buChar char="•"/>
                      </a:pPr>
                      <a:r>
                        <a:rPr lang="en-US" sz="1400" dirty="0"/>
                        <a:t>Any excess PV generation above 10 MWh (after battery charged) is injected into grid when generated</a:t>
                      </a:r>
                    </a:p>
                  </a:txBody>
                  <a:tcPr/>
                </a:tc>
                <a:extLst>
                  <a:ext uri="{0D108BD9-81ED-4DB2-BD59-A6C34878D82A}">
                    <a16:rowId xmlns:a16="http://schemas.microsoft.com/office/drawing/2014/main" val="4267967669"/>
                  </a:ext>
                </a:extLst>
              </a:tr>
            </a:tbl>
          </a:graphicData>
        </a:graphic>
      </p:graphicFrame>
      <p:graphicFrame>
        <p:nvGraphicFramePr>
          <p:cNvPr id="7" name="Table 8">
            <a:extLst>
              <a:ext uri="{FF2B5EF4-FFF2-40B4-BE49-F238E27FC236}">
                <a16:creationId xmlns:a16="http://schemas.microsoft.com/office/drawing/2014/main" id="{D8F63466-ABFC-45A9-9E0E-6335C9AEDF42}"/>
              </a:ext>
            </a:extLst>
          </p:cNvPr>
          <p:cNvGraphicFramePr>
            <a:graphicFrameLocks noGrp="1"/>
          </p:cNvGraphicFramePr>
          <p:nvPr>
            <p:extLst>
              <p:ext uri="{D42A27DB-BD31-4B8C-83A1-F6EECF244321}">
                <p14:modId xmlns:p14="http://schemas.microsoft.com/office/powerpoint/2010/main" val="3248554409"/>
              </p:ext>
            </p:extLst>
          </p:nvPr>
        </p:nvGraphicFramePr>
        <p:xfrm>
          <a:off x="3899664" y="4241986"/>
          <a:ext cx="2558951" cy="1493520"/>
        </p:xfrm>
        <a:graphic>
          <a:graphicData uri="http://schemas.openxmlformats.org/drawingml/2006/table">
            <a:tbl>
              <a:tblPr firstRow="1" bandRow="1">
                <a:tableStyleId>{5C22544A-7EE6-4342-B048-85BDC9FD1C3A}</a:tableStyleId>
              </a:tblPr>
              <a:tblGrid>
                <a:gridCol w="2558951">
                  <a:extLst>
                    <a:ext uri="{9D8B030D-6E8A-4147-A177-3AD203B41FA5}">
                      <a16:colId xmlns:a16="http://schemas.microsoft.com/office/drawing/2014/main" val="358534674"/>
                    </a:ext>
                  </a:extLst>
                </a:gridCol>
              </a:tblGrid>
              <a:tr h="292124">
                <a:tc>
                  <a:txBody>
                    <a:bodyPr/>
                    <a:lstStyle/>
                    <a:p>
                      <a:pPr algn="ctr"/>
                      <a:r>
                        <a:rPr lang="en-US" sz="1600"/>
                        <a:t>Battery</a:t>
                      </a:r>
                    </a:p>
                  </a:txBody>
                  <a:tcPr/>
                </a:tc>
                <a:extLst>
                  <a:ext uri="{0D108BD9-81ED-4DB2-BD59-A6C34878D82A}">
                    <a16:rowId xmlns:a16="http://schemas.microsoft.com/office/drawing/2014/main" val="2178888844"/>
                  </a:ext>
                </a:extLst>
              </a:tr>
              <a:tr h="1090440">
                <a:tc>
                  <a:txBody>
                    <a:bodyPr/>
                    <a:lstStyle/>
                    <a:p>
                      <a:pPr marL="231775" indent="-231775" algn="l">
                        <a:buFont typeface="Arial" panose="020B0604020202020204" pitchFamily="34" charset="0"/>
                        <a:buChar char="•"/>
                      </a:pPr>
                      <a:r>
                        <a:rPr lang="en-US" sz="1400" dirty="0"/>
                        <a:t>10 MWh battery is fully charged and discharged daily </a:t>
                      </a:r>
                    </a:p>
                    <a:p>
                      <a:pPr marL="231775" indent="-231775" algn="l">
                        <a:buFont typeface="Arial" panose="020B0604020202020204" pitchFamily="34" charset="0"/>
                        <a:buChar char="•"/>
                      </a:pPr>
                      <a:r>
                        <a:rPr lang="en-US" sz="1400" dirty="0"/>
                        <a:t>Injects 1/3 of stored energy in HE 18-20 (10 MWh total over 3 hours)</a:t>
                      </a:r>
                    </a:p>
                  </a:txBody>
                  <a:tcPr/>
                </a:tc>
                <a:extLst>
                  <a:ext uri="{0D108BD9-81ED-4DB2-BD59-A6C34878D82A}">
                    <a16:rowId xmlns:a16="http://schemas.microsoft.com/office/drawing/2014/main" val="4267967669"/>
                  </a:ext>
                </a:extLst>
              </a:tr>
            </a:tbl>
          </a:graphicData>
        </a:graphic>
      </p:graphicFrame>
      <p:graphicFrame>
        <p:nvGraphicFramePr>
          <p:cNvPr id="8" name="Table 8">
            <a:extLst>
              <a:ext uri="{FF2B5EF4-FFF2-40B4-BE49-F238E27FC236}">
                <a16:creationId xmlns:a16="http://schemas.microsoft.com/office/drawing/2014/main" id="{20B6A107-6277-4652-9048-63FEF44494A0}"/>
              </a:ext>
            </a:extLst>
          </p:cNvPr>
          <p:cNvGraphicFramePr>
            <a:graphicFrameLocks noGrp="1"/>
          </p:cNvGraphicFramePr>
          <p:nvPr>
            <p:extLst>
              <p:ext uri="{D42A27DB-BD31-4B8C-83A1-F6EECF244321}">
                <p14:modId xmlns:p14="http://schemas.microsoft.com/office/powerpoint/2010/main" val="3422676688"/>
              </p:ext>
            </p:extLst>
          </p:nvPr>
        </p:nvGraphicFramePr>
        <p:xfrm>
          <a:off x="7399280" y="2482806"/>
          <a:ext cx="2558951" cy="1892387"/>
        </p:xfrm>
        <a:graphic>
          <a:graphicData uri="http://schemas.openxmlformats.org/drawingml/2006/table">
            <a:tbl>
              <a:tblPr firstRow="1" bandRow="1">
                <a:tableStyleId>{5C22544A-7EE6-4342-B048-85BDC9FD1C3A}</a:tableStyleId>
              </a:tblPr>
              <a:tblGrid>
                <a:gridCol w="2558951">
                  <a:extLst>
                    <a:ext uri="{9D8B030D-6E8A-4147-A177-3AD203B41FA5}">
                      <a16:colId xmlns:a16="http://schemas.microsoft.com/office/drawing/2014/main" val="358534674"/>
                    </a:ext>
                  </a:extLst>
                </a:gridCol>
              </a:tblGrid>
              <a:tr h="307427">
                <a:tc>
                  <a:txBody>
                    <a:bodyPr/>
                    <a:lstStyle/>
                    <a:p>
                      <a:pPr algn="ctr"/>
                      <a:r>
                        <a:rPr lang="en-US" sz="1400"/>
                        <a:t>Market Participation</a:t>
                      </a:r>
                    </a:p>
                  </a:txBody>
                  <a:tcPr/>
                </a:tc>
                <a:extLst>
                  <a:ext uri="{0D108BD9-81ED-4DB2-BD59-A6C34878D82A}">
                    <a16:rowId xmlns:a16="http://schemas.microsoft.com/office/drawing/2014/main" val="2178888844"/>
                  </a:ext>
                </a:extLst>
              </a:tr>
              <a:tr h="1062019">
                <a:tc>
                  <a:txBody>
                    <a:bodyPr/>
                    <a:lstStyle/>
                    <a:p>
                      <a:pPr marL="231775" indent="-231775" algn="l">
                        <a:buFont typeface="Arial" panose="020B0604020202020204" pitchFamily="34" charset="0"/>
                        <a:buChar char="•"/>
                      </a:pPr>
                      <a:r>
                        <a:rPr lang="en-US" sz="1400" dirty="0"/>
                        <a:t>Offer = negative REC price</a:t>
                      </a:r>
                    </a:p>
                    <a:p>
                      <a:pPr marL="231775" indent="-231775" algn="l">
                        <a:buFont typeface="Arial" panose="020B0604020202020204" pitchFamily="34" charset="0"/>
                        <a:buChar char="•"/>
                      </a:pPr>
                      <a:r>
                        <a:rPr lang="en-US" sz="1400" dirty="0"/>
                        <a:t>Half of co-located facility’s generation is offered into the day-ahead market</a:t>
                      </a:r>
                    </a:p>
                    <a:p>
                      <a:pPr marL="231775" indent="-231775" algn="l">
                        <a:buFont typeface="Arial" panose="020B0604020202020204" pitchFamily="34" charset="0"/>
                        <a:buChar char="•"/>
                      </a:pPr>
                      <a:r>
                        <a:rPr lang="en-US" sz="1400" dirty="0"/>
                        <a:t>All of the co-located facility’s generation is offered into the real-time market</a:t>
                      </a:r>
                    </a:p>
                  </a:txBody>
                  <a:tcPr/>
                </a:tc>
                <a:extLst>
                  <a:ext uri="{0D108BD9-81ED-4DB2-BD59-A6C34878D82A}">
                    <a16:rowId xmlns:a16="http://schemas.microsoft.com/office/drawing/2014/main" val="4267967669"/>
                  </a:ext>
                </a:extLst>
              </a:tr>
            </a:tbl>
          </a:graphicData>
        </a:graphic>
      </p:graphicFrame>
    </p:spTree>
    <p:extLst>
      <p:ext uri="{BB962C8B-B14F-4D97-AF65-F5344CB8AC3E}">
        <p14:creationId xmlns:p14="http://schemas.microsoft.com/office/powerpoint/2010/main" val="17136189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D1F4426-25DD-491F-ABBD-C8EEB7ACFBA8}"/>
              </a:ext>
            </a:extLst>
          </p:cNvPr>
          <p:cNvGraphicFramePr>
            <a:graphicFrameLocks noGrp="1"/>
          </p:cNvGraphicFramePr>
          <p:nvPr>
            <p:ph idx="1"/>
            <p:extLst>
              <p:ext uri="{D42A27DB-BD31-4B8C-83A1-F6EECF244321}">
                <p14:modId xmlns:p14="http://schemas.microsoft.com/office/powerpoint/2010/main" val="2380667306"/>
              </p:ext>
            </p:extLst>
          </p:nvPr>
        </p:nvGraphicFramePr>
        <p:xfrm>
          <a:off x="574448" y="1632321"/>
          <a:ext cx="8396558" cy="3781888"/>
        </p:xfrm>
        <a:graphic>
          <a:graphicData uri="http://schemas.openxmlformats.org/drawingml/2006/table">
            <a:tbl>
              <a:tblPr firstRow="1" bandRow="1">
                <a:tableStyleId>{5C22544A-7EE6-4342-B048-85BDC9FD1C3A}</a:tableStyleId>
              </a:tblPr>
              <a:tblGrid>
                <a:gridCol w="1729170">
                  <a:extLst>
                    <a:ext uri="{9D8B030D-6E8A-4147-A177-3AD203B41FA5}">
                      <a16:colId xmlns:a16="http://schemas.microsoft.com/office/drawing/2014/main" val="725413893"/>
                    </a:ext>
                  </a:extLst>
                </a:gridCol>
                <a:gridCol w="952619">
                  <a:extLst>
                    <a:ext uri="{9D8B030D-6E8A-4147-A177-3AD203B41FA5}">
                      <a16:colId xmlns:a16="http://schemas.microsoft.com/office/drawing/2014/main" val="2703028777"/>
                    </a:ext>
                  </a:extLst>
                </a:gridCol>
                <a:gridCol w="1068454">
                  <a:extLst>
                    <a:ext uri="{9D8B030D-6E8A-4147-A177-3AD203B41FA5}">
                      <a16:colId xmlns:a16="http://schemas.microsoft.com/office/drawing/2014/main" val="3706875390"/>
                    </a:ext>
                  </a:extLst>
                </a:gridCol>
                <a:gridCol w="1227954">
                  <a:extLst>
                    <a:ext uri="{9D8B030D-6E8A-4147-A177-3AD203B41FA5}">
                      <a16:colId xmlns:a16="http://schemas.microsoft.com/office/drawing/2014/main" val="4065407675"/>
                    </a:ext>
                  </a:extLst>
                </a:gridCol>
                <a:gridCol w="1205829">
                  <a:extLst>
                    <a:ext uri="{9D8B030D-6E8A-4147-A177-3AD203B41FA5}">
                      <a16:colId xmlns:a16="http://schemas.microsoft.com/office/drawing/2014/main" val="365963383"/>
                    </a:ext>
                  </a:extLst>
                </a:gridCol>
                <a:gridCol w="1137416">
                  <a:extLst>
                    <a:ext uri="{9D8B030D-6E8A-4147-A177-3AD203B41FA5}">
                      <a16:colId xmlns:a16="http://schemas.microsoft.com/office/drawing/2014/main" val="1094567503"/>
                    </a:ext>
                  </a:extLst>
                </a:gridCol>
                <a:gridCol w="1075116">
                  <a:extLst>
                    <a:ext uri="{9D8B030D-6E8A-4147-A177-3AD203B41FA5}">
                      <a16:colId xmlns:a16="http://schemas.microsoft.com/office/drawing/2014/main" val="489386011"/>
                    </a:ext>
                  </a:extLst>
                </a:gridCol>
              </a:tblGrid>
              <a:tr h="1116778">
                <a:tc>
                  <a:txBody>
                    <a:bodyPr/>
                    <a:lstStyle/>
                    <a:p>
                      <a:r>
                        <a:rPr lang="en-US" sz="1200" b="0">
                          <a:solidFill>
                            <a:schemeClr val="tx1"/>
                          </a:solidFill>
                          <a:latin typeface="Century Gothic" panose="020B0502020202020204" pitchFamily="34" charset="0"/>
                        </a:rPr>
                        <a:t>2025$/kW-</a:t>
                      </a:r>
                      <a:r>
                        <a:rPr lang="en-US" sz="1200" b="0" err="1">
                          <a:solidFill>
                            <a:schemeClr val="tx1"/>
                          </a:solidFill>
                          <a:latin typeface="Century Gothic" panose="020B0502020202020204" pitchFamily="34" charset="0"/>
                        </a:rPr>
                        <a:t>mo</a:t>
                      </a:r>
                      <a:r>
                        <a:rPr lang="en-US" sz="1200" b="0">
                          <a:solidFill>
                            <a:schemeClr val="tx1"/>
                          </a:solidFill>
                          <a:latin typeface="Century Gothic" panose="020B0502020202020204" pitchFamily="34" charset="0"/>
                        </a:rPr>
                        <a:t> </a:t>
                      </a:r>
                    </a:p>
                    <a:p>
                      <a:r>
                        <a:rPr lang="en-US" sz="1200" b="0">
                          <a:solidFill>
                            <a:schemeClr val="tx1"/>
                          </a:solidFill>
                          <a:latin typeface="Century Gothic" panose="020B0502020202020204" pitchFamily="34" charset="0"/>
                        </a:rPr>
                        <a:t>(Nameplate)</a:t>
                      </a:r>
                      <a:endParaRPr lang="en-US" sz="1200" b="1">
                        <a:latin typeface="Century Gothic" panose="020B0502020202020204" pitchFamily="34" charset="0"/>
                      </a:endParaRPr>
                    </a:p>
                  </a:txBody>
                  <a:tcPr anchor="ctr"/>
                </a:tc>
                <a:tc>
                  <a:txBody>
                    <a:bodyPr/>
                    <a:lstStyle/>
                    <a:p>
                      <a:pPr algn="ctr"/>
                      <a:r>
                        <a:rPr lang="en-US" sz="1200" b="0">
                          <a:solidFill>
                            <a:schemeClr val="tx1"/>
                          </a:solidFill>
                          <a:latin typeface="Century Gothic" panose="020B0502020202020204" pitchFamily="34" charset="0"/>
                        </a:rPr>
                        <a:t>E&amp;AS</a:t>
                      </a:r>
                    </a:p>
                    <a:p>
                      <a:pPr algn="ctr"/>
                      <a:r>
                        <a:rPr lang="en-US" sz="1200" b="0">
                          <a:solidFill>
                            <a:schemeClr val="tx1"/>
                          </a:solidFill>
                          <a:latin typeface="Century Gothic" panose="020B0502020202020204" pitchFamily="34" charset="0"/>
                        </a:rPr>
                        <a:t>Revenues</a:t>
                      </a:r>
                    </a:p>
                    <a:p>
                      <a:pPr algn="ctr"/>
                      <a:r>
                        <a:rPr lang="en-US" sz="1200" b="0">
                          <a:solidFill>
                            <a:schemeClr val="tx1"/>
                          </a:solidFill>
                          <a:latin typeface="Century Gothic" panose="020B0502020202020204" pitchFamily="34" charset="0"/>
                        </a:rPr>
                        <a:t>Without FRM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a:solidFill>
                          <a:schemeClr val="tx1"/>
                        </a:solidFill>
                        <a:latin typeface="Century Gothic" panose="020B0502020202020204" pitchFamily="34" charset="0"/>
                      </a:endParaRPr>
                    </a:p>
                  </a:txBody>
                  <a:tcPr anchor="ctr"/>
                </a:tc>
                <a:tc>
                  <a:txBody>
                    <a:bodyPr/>
                    <a:lstStyle/>
                    <a:p>
                      <a:pPr algn="ctr"/>
                      <a:r>
                        <a:rPr lang="en-US" sz="1200" b="0">
                          <a:solidFill>
                            <a:schemeClr val="tx1"/>
                          </a:solidFill>
                          <a:latin typeface="Century Gothic" panose="020B0502020202020204" pitchFamily="34" charset="0"/>
                        </a:rPr>
                        <a:t>E&amp;AS</a:t>
                      </a:r>
                    </a:p>
                    <a:p>
                      <a:pPr algn="ctr"/>
                      <a:r>
                        <a:rPr lang="en-US" sz="1200" b="0">
                          <a:solidFill>
                            <a:schemeClr val="tx1"/>
                          </a:solidFill>
                          <a:latin typeface="Century Gothic" panose="020B0502020202020204" pitchFamily="34" charset="0"/>
                        </a:rPr>
                        <a:t>Revenues With FRM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Century Gothic" panose="020B0502020202020204" pitchFamily="34" charset="0"/>
                        </a:rPr>
                        <a:t>Energy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Century Gothic" panose="020B0502020202020204" pitchFamily="34" charset="0"/>
                        </a:rPr>
                        <a:t>/Reserve Scarcity Revenue Adjustment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Century Gothic" panose="020B0502020202020204" pitchFamily="34" charset="0"/>
                        </a:rPr>
                        <a:t>Pay-for-Performance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Century Gothic" panose="020B0502020202020204" pitchFamily="34" charset="0"/>
                        </a:rPr>
                        <a:t>Adjustment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a:solidFill>
                          <a:schemeClr val="tx1"/>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Century Gothic" panose="020B0502020202020204" pitchFamily="34" charset="0"/>
                        </a:rPr>
                        <a:t>REC Revenue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Century Gothic" panose="020B0502020202020204" pitchFamily="34" charset="0"/>
                        </a:rPr>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Century Gothic" panose="020B0502020202020204" pitchFamily="34" charset="0"/>
                        </a:rPr>
                        <a:t>Without FRM/With FRM</a:t>
                      </a:r>
                    </a:p>
                  </a:txBody>
                  <a:tcPr anchor="ctr"/>
                </a:tc>
                <a:extLst>
                  <a:ext uri="{0D108BD9-81ED-4DB2-BD59-A6C34878D82A}">
                    <a16:rowId xmlns:a16="http://schemas.microsoft.com/office/drawing/2014/main" val="1706671713"/>
                  </a:ext>
                </a:extLst>
              </a:tr>
              <a:tr h="380730">
                <a:tc>
                  <a:txBody>
                    <a:bodyPr/>
                    <a:lstStyle/>
                    <a:p>
                      <a:r>
                        <a:rPr lang="en-US" sz="1200">
                          <a:latin typeface="Century Gothic" panose="020B0502020202020204" pitchFamily="34" charset="0"/>
                        </a:rPr>
                        <a:t>Combined Cycle</a:t>
                      </a:r>
                    </a:p>
                  </a:txBody>
                  <a:tcPr anchor="ctr"/>
                </a:tc>
                <a:tc>
                  <a:txBody>
                    <a:bodyPr/>
                    <a:lstStyle/>
                    <a:p>
                      <a:pPr algn="ctr" fontAlgn="b"/>
                      <a:r>
                        <a:rPr lang="en-US" sz="1200" b="0" i="0" u="none" strike="noStrike">
                          <a:solidFill>
                            <a:srgbClr val="000000"/>
                          </a:solidFill>
                          <a:effectLst/>
                          <a:latin typeface="Century Gothic" panose="020B0502020202020204" pitchFamily="34" charset="0"/>
                        </a:rPr>
                        <a:t>$4.54 </a:t>
                      </a:r>
                    </a:p>
                  </a:txBody>
                  <a:tcPr marL="5443" marR="5443" marT="5443" marB="0" anchor="ctr"/>
                </a:tc>
                <a:tc>
                  <a:txBody>
                    <a:bodyPr/>
                    <a:lstStyle/>
                    <a:p>
                      <a:pPr algn="ctr"/>
                      <a:r>
                        <a:rPr lang="en-US" sz="1200">
                          <a:latin typeface="Century Gothic" panose="020B0502020202020204" pitchFamily="34" charset="0"/>
                        </a:rPr>
                        <a:t>N/A</a:t>
                      </a:r>
                    </a:p>
                  </a:txBody>
                  <a:tcPr anchor="ctr"/>
                </a:tc>
                <a:tc>
                  <a:txBody>
                    <a:bodyPr/>
                    <a:lstStyle/>
                    <a:p>
                      <a:pPr algn="ctr" fontAlgn="b"/>
                      <a:r>
                        <a:rPr lang="en-US" sz="1200" b="0" i="0" u="none" strike="noStrike">
                          <a:solidFill>
                            <a:srgbClr val="000000"/>
                          </a:solidFill>
                          <a:effectLst/>
                          <a:latin typeface="Century Gothic" panose="020B0502020202020204" pitchFamily="34" charset="0"/>
                        </a:rPr>
                        <a:t>$0.64</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$0.39</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$0</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$5.58 </a:t>
                      </a:r>
                    </a:p>
                  </a:txBody>
                  <a:tcPr marL="5443" marR="5443" marT="5443" marB="0" anchor="ctr"/>
                </a:tc>
                <a:extLst>
                  <a:ext uri="{0D108BD9-81ED-4DB2-BD59-A6C34878D82A}">
                    <a16:rowId xmlns:a16="http://schemas.microsoft.com/office/drawing/2014/main" val="3489631471"/>
                  </a:ext>
                </a:extLst>
              </a:tr>
              <a:tr h="380730">
                <a:tc>
                  <a:txBody>
                    <a:bodyPr/>
                    <a:lstStyle/>
                    <a:p>
                      <a:r>
                        <a:rPr lang="en-US" sz="1200">
                          <a:latin typeface="Century Gothic" panose="020B0502020202020204" pitchFamily="34" charset="0"/>
                        </a:rPr>
                        <a:t>Simple Cycle</a:t>
                      </a:r>
                    </a:p>
                  </a:txBody>
                  <a:tcPr anchor="ctr"/>
                </a:tc>
                <a:tc>
                  <a:txBody>
                    <a:bodyPr/>
                    <a:lstStyle/>
                    <a:p>
                      <a:pPr marL="0" algn="ctr" defTabSz="914400" rtl="0" eaLnBrk="1" fontAlgn="b" latinLnBrk="0" hangingPunct="1"/>
                      <a:r>
                        <a:rPr lang="en-US" sz="1200" b="0" i="0" u="none" strike="noStrike" kern="1200">
                          <a:solidFill>
                            <a:srgbClr val="000000"/>
                          </a:solidFill>
                          <a:effectLst/>
                          <a:latin typeface="Century Gothic" panose="020B0502020202020204" pitchFamily="34" charset="0"/>
                          <a:ea typeface="+mn-ea"/>
                          <a:cs typeface="+mn-cs"/>
                        </a:rPr>
                        <a:t>$2.46 </a:t>
                      </a:r>
                    </a:p>
                  </a:txBody>
                  <a:tcPr marL="5443" marR="5443" marT="5443" marB="0" anchor="ctr"/>
                </a:tc>
                <a:tc>
                  <a:txBody>
                    <a:bodyPr/>
                    <a:lstStyle/>
                    <a:p>
                      <a:pPr algn="ctr"/>
                      <a:r>
                        <a:rPr lang="en-US" sz="1200" b="0" i="0" u="none" strike="noStrike">
                          <a:solidFill>
                            <a:srgbClr val="000000"/>
                          </a:solidFill>
                          <a:effectLst/>
                          <a:latin typeface="Century Gothic" panose="020B0502020202020204" pitchFamily="34" charset="0"/>
                        </a:rPr>
                        <a:t>$3.23</a:t>
                      </a:r>
                      <a:endParaRPr lang="en-US" sz="1200">
                        <a:latin typeface="Century Gothic" panose="020B0502020202020204" pitchFamily="34" charset="0"/>
                      </a:endParaRPr>
                    </a:p>
                  </a:txBody>
                  <a:tcPr anchor="ctr"/>
                </a:tc>
                <a:tc>
                  <a:txBody>
                    <a:bodyPr/>
                    <a:lstStyle/>
                    <a:p>
                      <a:pPr algn="ctr" fontAlgn="b"/>
                      <a:r>
                        <a:rPr lang="en-US" sz="1200" b="0" i="0" u="none" strike="noStrike">
                          <a:solidFill>
                            <a:srgbClr val="000000"/>
                          </a:solidFill>
                          <a:effectLst/>
                          <a:latin typeface="Century Gothic" panose="020B0502020202020204" pitchFamily="34" charset="0"/>
                        </a:rPr>
                        <a:t>$0.64 </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$0.39 </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$0</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$3.50/$4.27 </a:t>
                      </a:r>
                    </a:p>
                  </a:txBody>
                  <a:tcPr marL="5443" marR="5443" marT="5443" marB="0" anchor="ctr"/>
                </a:tc>
                <a:extLst>
                  <a:ext uri="{0D108BD9-81ED-4DB2-BD59-A6C34878D82A}">
                    <a16:rowId xmlns:a16="http://schemas.microsoft.com/office/drawing/2014/main" val="3196800113"/>
                  </a:ext>
                </a:extLst>
              </a:tr>
              <a:tr h="380730">
                <a:tc>
                  <a:txBody>
                    <a:bodyPr/>
                    <a:lstStyle/>
                    <a:p>
                      <a:r>
                        <a:rPr lang="en-US" sz="1200">
                          <a:latin typeface="Century Gothic" panose="020B0502020202020204" pitchFamily="34" charset="0"/>
                        </a:rPr>
                        <a:t>Onshore wind</a:t>
                      </a:r>
                    </a:p>
                  </a:txBody>
                  <a:tcPr anchor="ctr"/>
                </a:tc>
                <a:tc>
                  <a:txBody>
                    <a:bodyPr/>
                    <a:lstStyle/>
                    <a:p>
                      <a:pPr marL="0" algn="ctr" defTabSz="914400" rtl="0" eaLnBrk="1" fontAlgn="b" latinLnBrk="0" hangingPunct="1"/>
                      <a:r>
                        <a:rPr lang="en-US" sz="1200" b="0" i="0" u="none" strike="noStrike" kern="1200">
                          <a:solidFill>
                            <a:srgbClr val="000000"/>
                          </a:solidFill>
                          <a:effectLst/>
                          <a:latin typeface="Century Gothic" panose="020B0502020202020204" pitchFamily="34" charset="0"/>
                          <a:ea typeface="+mn-ea"/>
                          <a:cs typeface="+mn-cs"/>
                        </a:rPr>
                        <a:t>$13.43 </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N/A</a:t>
                      </a:r>
                    </a:p>
                  </a:txBody>
                  <a:tcPr marL="5443" marR="5443" marT="5443" marB="0" anchor="ctr"/>
                </a:tc>
                <a:tc>
                  <a:txBody>
                    <a:bodyPr/>
                    <a:lstStyle/>
                    <a:p>
                      <a:pPr marL="0" algn="ctr" defTabSz="914400" rtl="0" eaLnBrk="1" fontAlgn="b" latinLnBrk="0" hangingPunct="1"/>
                      <a:r>
                        <a:rPr lang="en-US" sz="1200" b="0" i="0" u="none" strike="noStrike" kern="1200">
                          <a:solidFill>
                            <a:srgbClr val="000000"/>
                          </a:solidFill>
                          <a:effectLst/>
                          <a:latin typeface="Century Gothic" panose="020B0502020202020204" pitchFamily="34" charset="0"/>
                          <a:ea typeface="+mn-ea"/>
                          <a:cs typeface="+mn-cs"/>
                        </a:rPr>
                        <a:t>$0.64 </a:t>
                      </a:r>
                    </a:p>
                  </a:txBody>
                  <a:tcPr marL="5443" marR="5443" marT="5443" marB="0" anchor="ctr"/>
                </a:tc>
                <a:tc>
                  <a:txBody>
                    <a:bodyPr/>
                    <a:lstStyle/>
                    <a:p>
                      <a:pPr marL="0" algn="ctr" defTabSz="914400" rtl="0" eaLnBrk="1" fontAlgn="b" latinLnBrk="0" hangingPunct="1"/>
                      <a:r>
                        <a:rPr lang="en-US" sz="1200" b="0" i="0" u="none" strike="noStrike" kern="1200">
                          <a:solidFill>
                            <a:srgbClr val="000000"/>
                          </a:solidFill>
                          <a:effectLst/>
                          <a:latin typeface="Century Gothic" panose="020B0502020202020204" pitchFamily="34" charset="0"/>
                          <a:ea typeface="+mn-ea"/>
                          <a:cs typeface="+mn-cs"/>
                        </a:rPr>
                        <a:t>$0.39 </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$6.86 </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$21.33 </a:t>
                      </a:r>
                    </a:p>
                  </a:txBody>
                  <a:tcPr marL="5443" marR="5443" marT="5443" marB="0" anchor="ctr"/>
                </a:tc>
                <a:extLst>
                  <a:ext uri="{0D108BD9-81ED-4DB2-BD59-A6C34878D82A}">
                    <a16:rowId xmlns:a16="http://schemas.microsoft.com/office/drawing/2014/main" val="1396570073"/>
                  </a:ext>
                </a:extLst>
              </a:tr>
              <a:tr h="380730">
                <a:tc>
                  <a:txBody>
                    <a:bodyPr/>
                    <a:lstStyle/>
                    <a:p>
                      <a:r>
                        <a:rPr lang="en-US" sz="1200">
                          <a:latin typeface="Century Gothic" panose="020B0502020202020204" pitchFamily="34" charset="0"/>
                        </a:rPr>
                        <a:t>Offshore wind</a:t>
                      </a:r>
                    </a:p>
                  </a:txBody>
                  <a:tcPr anchor="ctr"/>
                </a:tc>
                <a:tc>
                  <a:txBody>
                    <a:bodyPr/>
                    <a:lstStyle/>
                    <a:p>
                      <a:pPr marL="0" algn="ctr" defTabSz="914400" rtl="0" eaLnBrk="1" fontAlgn="b" latinLnBrk="0" hangingPunct="1"/>
                      <a:r>
                        <a:rPr lang="en-US" sz="1200" b="0" i="0" u="none" strike="noStrike" kern="1200">
                          <a:solidFill>
                            <a:srgbClr val="000000"/>
                          </a:solidFill>
                          <a:effectLst/>
                          <a:latin typeface="Century Gothic" panose="020B0502020202020204" pitchFamily="34" charset="0"/>
                          <a:ea typeface="+mn-ea"/>
                          <a:cs typeface="+mn-cs"/>
                        </a:rPr>
                        <a:t>$14.86 </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N/A</a:t>
                      </a:r>
                    </a:p>
                  </a:txBody>
                  <a:tcPr marL="5443" marR="5443" marT="5443" marB="0" anchor="ctr"/>
                </a:tc>
                <a:tc>
                  <a:txBody>
                    <a:bodyPr/>
                    <a:lstStyle/>
                    <a:p>
                      <a:pPr marL="0" algn="ctr" defTabSz="914400" rtl="0" eaLnBrk="1" fontAlgn="b" latinLnBrk="0" hangingPunct="1"/>
                      <a:r>
                        <a:rPr lang="en-US" sz="1200" b="0" i="0" u="none" strike="noStrike" kern="1200">
                          <a:solidFill>
                            <a:srgbClr val="000000"/>
                          </a:solidFill>
                          <a:effectLst/>
                          <a:latin typeface="Century Gothic" panose="020B0502020202020204" pitchFamily="34" charset="0"/>
                          <a:ea typeface="+mn-ea"/>
                          <a:cs typeface="+mn-cs"/>
                        </a:rPr>
                        <a:t>$0.64 </a:t>
                      </a:r>
                    </a:p>
                  </a:txBody>
                  <a:tcPr marL="5443" marR="5443" marT="5443" marB="0" anchor="ctr"/>
                </a:tc>
                <a:tc>
                  <a:txBody>
                    <a:bodyPr/>
                    <a:lstStyle/>
                    <a:p>
                      <a:pPr marL="0" algn="ctr" defTabSz="914400" rtl="0" eaLnBrk="1" fontAlgn="b" latinLnBrk="0" hangingPunct="1"/>
                      <a:r>
                        <a:rPr lang="en-US" sz="1200" b="0" i="0" u="none" strike="noStrike" kern="1200">
                          <a:solidFill>
                            <a:srgbClr val="000000"/>
                          </a:solidFill>
                          <a:effectLst/>
                          <a:latin typeface="Century Gothic" panose="020B0502020202020204" pitchFamily="34" charset="0"/>
                          <a:ea typeface="+mn-ea"/>
                          <a:cs typeface="+mn-cs"/>
                        </a:rPr>
                        <a:t>$0.39 </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$7.48 </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$23.37 </a:t>
                      </a:r>
                    </a:p>
                  </a:txBody>
                  <a:tcPr marL="5443" marR="5443" marT="5443" marB="0" anchor="ctr"/>
                </a:tc>
                <a:extLst>
                  <a:ext uri="{0D108BD9-81ED-4DB2-BD59-A6C34878D82A}">
                    <a16:rowId xmlns:a16="http://schemas.microsoft.com/office/drawing/2014/main" val="3412891383"/>
                  </a:ext>
                </a:extLst>
              </a:tr>
              <a:tr h="380730">
                <a:tc>
                  <a:txBody>
                    <a:bodyPr/>
                    <a:lstStyle/>
                    <a:p>
                      <a:r>
                        <a:rPr lang="en-US" sz="1200">
                          <a:latin typeface="Century Gothic" panose="020B0502020202020204" pitchFamily="34" charset="0"/>
                        </a:rPr>
                        <a:t>Solar</a:t>
                      </a:r>
                    </a:p>
                  </a:txBody>
                  <a:tcPr anchor="ctr"/>
                </a:tc>
                <a:tc>
                  <a:txBody>
                    <a:bodyPr/>
                    <a:lstStyle/>
                    <a:p>
                      <a:pPr marL="0" algn="ctr" defTabSz="914400" rtl="0" eaLnBrk="1" fontAlgn="b" latinLnBrk="0" hangingPunct="1"/>
                      <a:r>
                        <a:rPr lang="en-US" sz="1200" b="0" i="0" u="none" strike="noStrike" kern="1200">
                          <a:solidFill>
                            <a:srgbClr val="000000"/>
                          </a:solidFill>
                          <a:effectLst/>
                          <a:latin typeface="Century Gothic" panose="020B0502020202020204" pitchFamily="34" charset="0"/>
                          <a:ea typeface="+mn-ea"/>
                          <a:cs typeface="+mn-cs"/>
                        </a:rPr>
                        <a:t>$4.95 </a:t>
                      </a:r>
                    </a:p>
                  </a:txBody>
                  <a:tcPr marL="5443" marR="5443" marT="5443" marB="0" anchor="ctr"/>
                </a:tc>
                <a:tc>
                  <a:txBody>
                    <a:bodyPr/>
                    <a:lstStyle/>
                    <a:p>
                      <a:pPr algn="ctr"/>
                      <a:r>
                        <a:rPr lang="en-US" sz="1200">
                          <a:latin typeface="Century Gothic" panose="020B0502020202020204" pitchFamily="34" charset="0"/>
                        </a:rPr>
                        <a:t>N/A</a:t>
                      </a:r>
                    </a:p>
                  </a:txBody>
                  <a:tcPr anchor="ctr"/>
                </a:tc>
                <a:tc>
                  <a:txBody>
                    <a:bodyPr/>
                    <a:lstStyle/>
                    <a:p>
                      <a:pPr marL="0" algn="ctr" defTabSz="914400" rtl="0" eaLnBrk="1" fontAlgn="b" latinLnBrk="0" hangingPunct="1"/>
                      <a:r>
                        <a:rPr lang="en-US" sz="1200" b="0" i="0" u="none" strike="noStrike" kern="1200">
                          <a:solidFill>
                            <a:srgbClr val="000000"/>
                          </a:solidFill>
                          <a:effectLst/>
                          <a:latin typeface="Century Gothic" panose="020B0502020202020204" pitchFamily="34" charset="0"/>
                          <a:ea typeface="+mn-ea"/>
                          <a:cs typeface="+mn-cs"/>
                        </a:rPr>
                        <a:t>$0.64 </a:t>
                      </a:r>
                    </a:p>
                  </a:txBody>
                  <a:tcPr marL="5443" marR="5443" marT="5443" marB="0" anchor="ctr"/>
                </a:tc>
                <a:tc>
                  <a:txBody>
                    <a:bodyPr/>
                    <a:lstStyle/>
                    <a:p>
                      <a:pPr marL="0" algn="ctr" defTabSz="914400" rtl="0" eaLnBrk="1" fontAlgn="b" latinLnBrk="0" hangingPunct="1"/>
                      <a:r>
                        <a:rPr lang="en-US" sz="1200" b="0" i="0" u="none" strike="noStrike" kern="1200">
                          <a:solidFill>
                            <a:srgbClr val="000000"/>
                          </a:solidFill>
                          <a:effectLst/>
                          <a:latin typeface="Century Gothic" panose="020B0502020202020204" pitchFamily="34" charset="0"/>
                          <a:ea typeface="+mn-ea"/>
                          <a:cs typeface="+mn-cs"/>
                        </a:rPr>
                        <a:t>$0.39 </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$2.74 </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$8.73</a:t>
                      </a:r>
                    </a:p>
                  </a:txBody>
                  <a:tcPr marL="5443" marR="5443" marT="5443" marB="0" anchor="ctr"/>
                </a:tc>
                <a:extLst>
                  <a:ext uri="{0D108BD9-81ED-4DB2-BD59-A6C34878D82A}">
                    <a16:rowId xmlns:a16="http://schemas.microsoft.com/office/drawing/2014/main" val="4056348881"/>
                  </a:ext>
                </a:extLst>
              </a:tr>
              <a:tr h="380730">
                <a:tc>
                  <a:txBody>
                    <a:bodyPr/>
                    <a:lstStyle/>
                    <a:p>
                      <a:r>
                        <a:rPr lang="en-US" sz="1200">
                          <a:latin typeface="Century Gothic" panose="020B0502020202020204" pitchFamily="34" charset="0"/>
                        </a:rPr>
                        <a:t>Battery</a:t>
                      </a:r>
                    </a:p>
                  </a:txBody>
                  <a:tcPr anchor="ctr"/>
                </a:tc>
                <a:tc>
                  <a:txBody>
                    <a:bodyPr/>
                    <a:lstStyle/>
                    <a:p>
                      <a:pPr marL="0" algn="ctr" defTabSz="914400" rtl="0" eaLnBrk="1" fontAlgn="b" latinLnBrk="0" hangingPunct="1"/>
                      <a:r>
                        <a:rPr lang="en-US" sz="1200" b="0" i="0" u="none" strike="noStrike" kern="1200">
                          <a:solidFill>
                            <a:srgbClr val="000000"/>
                          </a:solidFill>
                          <a:effectLst/>
                          <a:latin typeface="Century Gothic" panose="020B0502020202020204" pitchFamily="34" charset="0"/>
                          <a:ea typeface="+mn-ea"/>
                          <a:cs typeface="+mn-cs"/>
                        </a:rPr>
                        <a:t>$1.76 </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$2.33 </a:t>
                      </a:r>
                    </a:p>
                  </a:txBody>
                  <a:tcPr marL="0" marR="0" marT="0" marB="0" anchor="ctr"/>
                </a:tc>
                <a:tc>
                  <a:txBody>
                    <a:bodyPr/>
                    <a:lstStyle/>
                    <a:p>
                      <a:pPr marL="0" algn="ctr" defTabSz="914400" rtl="0" eaLnBrk="1" fontAlgn="b" latinLnBrk="0" hangingPunct="1"/>
                      <a:r>
                        <a:rPr lang="en-US" sz="1200" b="0" i="0" u="none" strike="noStrike" kern="1200">
                          <a:solidFill>
                            <a:srgbClr val="000000"/>
                          </a:solidFill>
                          <a:effectLst/>
                          <a:latin typeface="Century Gothic" panose="020B0502020202020204" pitchFamily="34" charset="0"/>
                          <a:ea typeface="+mn-ea"/>
                          <a:cs typeface="+mn-cs"/>
                        </a:rPr>
                        <a:t>$0.64 </a:t>
                      </a:r>
                    </a:p>
                  </a:txBody>
                  <a:tcPr marL="5443" marR="5443" marT="5443" marB="0" anchor="ctr"/>
                </a:tc>
                <a:tc>
                  <a:txBody>
                    <a:bodyPr/>
                    <a:lstStyle/>
                    <a:p>
                      <a:pPr marL="0" algn="ctr" defTabSz="914400" rtl="0" eaLnBrk="1" fontAlgn="b" latinLnBrk="0" hangingPunct="1"/>
                      <a:r>
                        <a:rPr lang="en-US" sz="1200" b="0" i="0" u="none" strike="noStrike" kern="1200">
                          <a:solidFill>
                            <a:srgbClr val="000000"/>
                          </a:solidFill>
                          <a:effectLst/>
                          <a:latin typeface="Century Gothic" panose="020B0502020202020204" pitchFamily="34" charset="0"/>
                          <a:ea typeface="+mn-ea"/>
                          <a:cs typeface="+mn-cs"/>
                        </a:rPr>
                        <a:t>$0.39 </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$0.00 </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$2.80/$3.37</a:t>
                      </a:r>
                    </a:p>
                  </a:txBody>
                  <a:tcPr marL="5443" marR="5443" marT="5443" marB="0" anchor="ctr"/>
                </a:tc>
                <a:extLst>
                  <a:ext uri="{0D108BD9-81ED-4DB2-BD59-A6C34878D82A}">
                    <a16:rowId xmlns:a16="http://schemas.microsoft.com/office/drawing/2014/main" val="3245869138"/>
                  </a:ext>
                </a:extLst>
              </a:tr>
              <a:tr h="380730">
                <a:tc>
                  <a:txBody>
                    <a:bodyPr/>
                    <a:lstStyle/>
                    <a:p>
                      <a:r>
                        <a:rPr lang="en-US" sz="1200">
                          <a:latin typeface="Century Gothic" panose="020B0502020202020204" pitchFamily="34" charset="0"/>
                        </a:rPr>
                        <a:t>Co-located</a:t>
                      </a:r>
                    </a:p>
                  </a:txBody>
                  <a:tcPr anchor="ctr"/>
                </a:tc>
                <a:tc>
                  <a:txBody>
                    <a:bodyPr/>
                    <a:lstStyle/>
                    <a:p>
                      <a:pPr marL="0" algn="ctr" defTabSz="914400" rtl="0" eaLnBrk="1" fontAlgn="b" latinLnBrk="0" hangingPunct="1"/>
                      <a:r>
                        <a:rPr lang="en-US" sz="1200" b="0" i="0" u="none" strike="noStrike" kern="1200">
                          <a:solidFill>
                            <a:srgbClr val="000000"/>
                          </a:solidFill>
                          <a:effectLst/>
                          <a:latin typeface="Century Gothic" panose="020B0502020202020204" pitchFamily="34" charset="0"/>
                          <a:ea typeface="+mn-ea"/>
                          <a:cs typeface="+mn-cs"/>
                        </a:rPr>
                        <a:t>$2.10 </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N/A</a:t>
                      </a:r>
                    </a:p>
                  </a:txBody>
                  <a:tcPr marL="0" marR="0" marT="0" marB="0" anchor="ctr"/>
                </a:tc>
                <a:tc>
                  <a:txBody>
                    <a:bodyPr/>
                    <a:lstStyle/>
                    <a:p>
                      <a:pPr marL="0" algn="ctr" defTabSz="914400" rtl="0" eaLnBrk="1" fontAlgn="b" latinLnBrk="0" hangingPunct="1"/>
                      <a:r>
                        <a:rPr lang="en-US" sz="1200" b="0" i="0" u="none" strike="noStrike" kern="1200">
                          <a:solidFill>
                            <a:srgbClr val="000000"/>
                          </a:solidFill>
                          <a:effectLst/>
                          <a:latin typeface="Century Gothic" panose="020B0502020202020204" pitchFamily="34" charset="0"/>
                          <a:ea typeface="+mn-ea"/>
                          <a:cs typeface="+mn-cs"/>
                        </a:rPr>
                        <a:t>$0.64 </a:t>
                      </a:r>
                    </a:p>
                  </a:txBody>
                  <a:tcPr marL="5443" marR="5443" marT="5443" marB="0" anchor="ctr"/>
                </a:tc>
                <a:tc>
                  <a:txBody>
                    <a:bodyPr/>
                    <a:lstStyle/>
                    <a:p>
                      <a:pPr marL="0" algn="ctr" defTabSz="914400" rtl="0" eaLnBrk="1" fontAlgn="b" latinLnBrk="0" hangingPunct="1"/>
                      <a:r>
                        <a:rPr lang="en-US" sz="1200" b="0" i="0" u="none" strike="noStrike" kern="1200">
                          <a:solidFill>
                            <a:srgbClr val="000000"/>
                          </a:solidFill>
                          <a:effectLst/>
                          <a:latin typeface="Century Gothic" panose="020B0502020202020204" pitchFamily="34" charset="0"/>
                          <a:ea typeface="+mn-ea"/>
                          <a:cs typeface="+mn-cs"/>
                        </a:rPr>
                        <a:t>$0.39 </a:t>
                      </a:r>
                    </a:p>
                  </a:txBody>
                  <a:tcPr marL="5443" marR="5443" marT="5443" marB="0" anchor="ctr"/>
                </a:tc>
                <a:tc>
                  <a:txBody>
                    <a:bodyPr/>
                    <a:lstStyle/>
                    <a:p>
                      <a:pPr algn="ctr" fontAlgn="b"/>
                      <a:r>
                        <a:rPr lang="en-US" sz="1200" b="0" i="0" u="none" strike="noStrike">
                          <a:solidFill>
                            <a:srgbClr val="000000"/>
                          </a:solidFill>
                          <a:effectLst/>
                          <a:latin typeface="Century Gothic" panose="020B0502020202020204" pitchFamily="34" charset="0"/>
                        </a:rPr>
                        <a:t>$1.37 </a:t>
                      </a:r>
                    </a:p>
                  </a:txBody>
                  <a:tcPr marL="5443" marR="5443" marT="5443" marB="0" anchor="ctr"/>
                </a:tc>
                <a:tc>
                  <a:txBody>
                    <a:bodyPr/>
                    <a:lstStyle/>
                    <a:p>
                      <a:pPr algn="ctr" fontAlgn="b"/>
                      <a:r>
                        <a:rPr lang="en-US" sz="1200" b="0" i="0" u="none" strike="noStrike" dirty="0">
                          <a:solidFill>
                            <a:srgbClr val="000000"/>
                          </a:solidFill>
                          <a:effectLst/>
                          <a:latin typeface="Century Gothic" panose="020B0502020202020204" pitchFamily="34" charset="0"/>
                        </a:rPr>
                        <a:t>$4.51 </a:t>
                      </a:r>
                    </a:p>
                  </a:txBody>
                  <a:tcPr marL="5443" marR="5443" marT="5443" marB="0" anchor="ctr"/>
                </a:tc>
                <a:extLst>
                  <a:ext uri="{0D108BD9-81ED-4DB2-BD59-A6C34878D82A}">
                    <a16:rowId xmlns:a16="http://schemas.microsoft.com/office/drawing/2014/main" val="1427666063"/>
                  </a:ext>
                </a:extLst>
              </a:tr>
            </a:tbl>
          </a:graphicData>
        </a:graphic>
      </p:graphicFrame>
      <p:sp>
        <p:nvSpPr>
          <p:cNvPr id="6" name="Title 1">
            <a:extLst>
              <a:ext uri="{FF2B5EF4-FFF2-40B4-BE49-F238E27FC236}">
                <a16:creationId xmlns:a16="http://schemas.microsoft.com/office/drawing/2014/main" id="{518A36C8-7E27-41B6-8970-5885EA38C64B}"/>
              </a:ext>
            </a:extLst>
          </p:cNvPr>
          <p:cNvSpPr txBox="1">
            <a:spLocks/>
          </p:cNvSpPr>
          <p:nvPr/>
        </p:nvSpPr>
        <p:spPr>
          <a:xfrm>
            <a:off x="276513" y="150353"/>
            <a:ext cx="10515600" cy="997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600"/>
              <a:t>Preliminary ORTP E&amp;AS Offset</a:t>
            </a:r>
            <a:r>
              <a:rPr lang="en-US" sz="1500"/>
              <a:t>:</a:t>
            </a:r>
            <a:br>
              <a:rPr lang="en-US" sz="1500"/>
            </a:br>
            <a:r>
              <a:rPr lang="en-US" sz="2400"/>
              <a:t>Summary of Preliminary E&amp;AS and REC Offsets for ORTP Units </a:t>
            </a:r>
          </a:p>
        </p:txBody>
      </p:sp>
      <p:graphicFrame>
        <p:nvGraphicFramePr>
          <p:cNvPr id="3" name="Table 8">
            <a:extLst>
              <a:ext uri="{FF2B5EF4-FFF2-40B4-BE49-F238E27FC236}">
                <a16:creationId xmlns:a16="http://schemas.microsoft.com/office/drawing/2014/main" id="{BB8B1595-183A-46F6-AAE7-ED3A487E543A}"/>
              </a:ext>
            </a:extLst>
          </p:cNvPr>
          <p:cNvGraphicFramePr>
            <a:graphicFrameLocks noGrp="1"/>
          </p:cNvGraphicFramePr>
          <p:nvPr>
            <p:extLst>
              <p:ext uri="{D42A27DB-BD31-4B8C-83A1-F6EECF244321}">
                <p14:modId xmlns:p14="http://schemas.microsoft.com/office/powerpoint/2010/main" val="3659165011"/>
              </p:ext>
            </p:extLst>
          </p:nvPr>
        </p:nvGraphicFramePr>
        <p:xfrm>
          <a:off x="9323106" y="2406731"/>
          <a:ext cx="2372162" cy="1696457"/>
        </p:xfrm>
        <a:graphic>
          <a:graphicData uri="http://schemas.openxmlformats.org/drawingml/2006/table">
            <a:tbl>
              <a:tblPr firstRow="1" bandRow="1">
                <a:tableStyleId>{5C22544A-7EE6-4342-B048-85BDC9FD1C3A}</a:tableStyleId>
              </a:tblPr>
              <a:tblGrid>
                <a:gridCol w="2372162">
                  <a:extLst>
                    <a:ext uri="{9D8B030D-6E8A-4147-A177-3AD203B41FA5}">
                      <a16:colId xmlns:a16="http://schemas.microsoft.com/office/drawing/2014/main" val="358534674"/>
                    </a:ext>
                  </a:extLst>
                </a:gridCol>
              </a:tblGrid>
              <a:tr h="356134">
                <a:tc>
                  <a:txBody>
                    <a:bodyPr/>
                    <a:lstStyle/>
                    <a:p>
                      <a:pPr algn="ctr"/>
                      <a:r>
                        <a:rPr lang="en-US" sz="1600">
                          <a:latin typeface="Cambria" panose="02040503050406030204" pitchFamily="18" charset="0"/>
                          <a:ea typeface="Cambria" panose="02040503050406030204" pitchFamily="18" charset="0"/>
                        </a:rPr>
                        <a:t>Notes</a:t>
                      </a:r>
                    </a:p>
                  </a:txBody>
                  <a:tcPr/>
                </a:tc>
                <a:extLst>
                  <a:ext uri="{0D108BD9-81ED-4DB2-BD59-A6C34878D82A}">
                    <a16:rowId xmlns:a16="http://schemas.microsoft.com/office/drawing/2014/main" val="2178888844"/>
                  </a:ext>
                </a:extLst>
              </a:tr>
              <a:tr h="1340323">
                <a:tc>
                  <a:txBody>
                    <a:bodyPr/>
                    <a:lstStyle/>
                    <a:p>
                      <a:pPr marL="231775" indent="-231775" algn="l">
                        <a:buFont typeface="Arial" panose="020B0604020202020204" pitchFamily="34" charset="0"/>
                        <a:buChar char="•"/>
                      </a:pPr>
                      <a:r>
                        <a:rPr lang="en-US" sz="1200" dirty="0">
                          <a:latin typeface="Cambria" panose="02040503050406030204" pitchFamily="18" charset="0"/>
                          <a:ea typeface="Cambria" panose="02040503050406030204" pitchFamily="18" charset="0"/>
                        </a:rPr>
                        <a:t>ESI adjustments not included</a:t>
                      </a:r>
                    </a:p>
                    <a:p>
                      <a:pPr marL="0" indent="0" algn="l">
                        <a:buFont typeface="Arial" panose="020B0604020202020204" pitchFamily="34" charset="0"/>
                        <a:buNone/>
                      </a:pPr>
                      <a:endParaRPr lang="en-US" sz="1200" dirty="0">
                        <a:latin typeface="Cambria" panose="02040503050406030204" pitchFamily="18" charset="0"/>
                        <a:ea typeface="Cambria" panose="02040503050406030204" pitchFamily="18" charset="0"/>
                      </a:endParaRPr>
                    </a:p>
                    <a:p>
                      <a:pPr marL="231775" indent="-231775" algn="l">
                        <a:buFont typeface="Arial" panose="020B0604020202020204" pitchFamily="34" charset="0"/>
                        <a:buChar char="•"/>
                      </a:pPr>
                      <a:r>
                        <a:rPr lang="en-US" sz="1200" dirty="0">
                          <a:latin typeface="Cambria" panose="02040503050406030204" pitchFamily="18" charset="0"/>
                          <a:ea typeface="Cambria" panose="02040503050406030204" pitchFamily="18" charset="0"/>
                        </a:rPr>
                        <a:t>PFP includes a value of $5,455 as a placeholder consistent with the current Tariff value</a:t>
                      </a:r>
                      <a:endParaRPr lang="en-US" sz="1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4267967669"/>
                  </a:ext>
                </a:extLst>
              </a:tr>
            </a:tbl>
          </a:graphicData>
        </a:graphic>
      </p:graphicFrame>
    </p:spTree>
    <p:extLst>
      <p:ext uri="{BB962C8B-B14F-4D97-AF65-F5344CB8AC3E}">
        <p14:creationId xmlns:p14="http://schemas.microsoft.com/office/powerpoint/2010/main" val="30857442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1"/>
          </p:nvPr>
        </p:nvSpPr>
        <p:spPr>
          <a:xfrm>
            <a:off x="838200" y="1595639"/>
            <a:ext cx="10515600" cy="3408980"/>
          </a:xfrm>
        </p:spPr>
        <p:txBody>
          <a:bodyPr>
            <a:noAutofit/>
          </a:bodyPr>
          <a:lstStyle/>
          <a:p>
            <a:pPr marL="0" indent="0" algn="ctr">
              <a:buNone/>
            </a:pPr>
            <a:endParaRPr lang="en-US" sz="4000" b="1">
              <a:latin typeface="Century Gothic" panose="020B0502020202020204" pitchFamily="34" charset="0"/>
            </a:endParaRPr>
          </a:p>
          <a:p>
            <a:pPr marL="0" indent="0" algn="ctr">
              <a:buNone/>
            </a:pPr>
            <a:endParaRPr lang="en-US" sz="4000" b="1">
              <a:latin typeface="Century Gothic" panose="020B0502020202020204" pitchFamily="34" charset="0"/>
            </a:endParaRPr>
          </a:p>
          <a:p>
            <a:pPr marL="0" indent="0" algn="ctr">
              <a:buNone/>
            </a:pPr>
            <a:r>
              <a:rPr lang="en-US" sz="4000" b="1">
                <a:latin typeface="Century Gothic" panose="020B0502020202020204" pitchFamily="34" charset="0"/>
              </a:rPr>
              <a:t>Questions</a:t>
            </a:r>
          </a:p>
        </p:txBody>
      </p:sp>
    </p:spTree>
    <p:extLst>
      <p:ext uri="{BB962C8B-B14F-4D97-AF65-F5344CB8AC3E}">
        <p14:creationId xmlns:p14="http://schemas.microsoft.com/office/powerpoint/2010/main" val="33230705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1"/>
          </p:nvPr>
        </p:nvSpPr>
        <p:spPr/>
        <p:txBody>
          <a:bodyPr>
            <a:noAutofit/>
          </a:bodyPr>
          <a:lstStyle/>
          <a:p>
            <a:pPr marL="0" indent="0">
              <a:buNone/>
            </a:pPr>
            <a:endParaRPr lang="en-US" sz="4000">
              <a:latin typeface="Century Gothic" panose="020B0502020202020204" pitchFamily="34" charset="0"/>
            </a:endParaRPr>
          </a:p>
          <a:p>
            <a:pPr marL="0" indent="0">
              <a:buNone/>
            </a:pPr>
            <a:endParaRPr lang="en-US" sz="4000">
              <a:latin typeface="Century Gothic" panose="020B0502020202020204" pitchFamily="34" charset="0"/>
            </a:endParaRPr>
          </a:p>
          <a:p>
            <a:pPr marL="0" indent="0">
              <a:buNone/>
            </a:pPr>
            <a:r>
              <a:rPr lang="en-US" sz="4000">
                <a:latin typeface="Century Gothic" panose="020B0502020202020204" pitchFamily="34" charset="0"/>
              </a:rPr>
              <a:t>Summary and Next Steps</a:t>
            </a:r>
          </a:p>
        </p:txBody>
      </p:sp>
      <p:cxnSp>
        <p:nvCxnSpPr>
          <p:cNvPr id="3" name="Straight Connector 2">
            <a:extLst>
              <a:ext uri="{FF2B5EF4-FFF2-40B4-BE49-F238E27FC236}">
                <a16:creationId xmlns:a16="http://schemas.microsoft.com/office/drawing/2014/main" id="{5B78211F-0F62-4FB9-BC13-B88541B9ABEF}"/>
              </a:ext>
            </a:extLst>
          </p:cNvPr>
          <p:cNvCxnSpPr>
            <a:cxnSpLocks/>
          </p:cNvCxnSpPr>
          <p:nvPr/>
        </p:nvCxnSpPr>
        <p:spPr>
          <a:xfrm>
            <a:off x="768927" y="4537364"/>
            <a:ext cx="10536382"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325636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a:t>Summary and Next Steps	</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62000" y="1593670"/>
            <a:ext cx="10515600" cy="4880156"/>
          </a:xfrm>
        </p:spPr>
        <p:txBody>
          <a:bodyPr>
            <a:normAutofit/>
          </a:bodyPr>
          <a:lstStyle/>
          <a:p>
            <a:pPr marL="0" indent="0">
              <a:buNone/>
            </a:pPr>
            <a:r>
              <a:rPr lang="en-US" sz="1600" b="1"/>
              <a:t>Next Steps:</a:t>
            </a:r>
          </a:p>
          <a:p>
            <a:pPr marL="285750" indent="-285750"/>
            <a:r>
              <a:rPr lang="en-US" sz="1700"/>
              <a:t>Continue to refine our evaluation and analysis of technologies for CONE and ORTP calculations</a:t>
            </a:r>
          </a:p>
          <a:p>
            <a:pPr marL="285750" indent="-285750"/>
            <a:r>
              <a:rPr lang="en-US" sz="1700"/>
              <a:t>Present recommended financial assumptions</a:t>
            </a:r>
          </a:p>
          <a:p>
            <a:pPr marL="285750" indent="-285750"/>
            <a:r>
              <a:rPr lang="en-US" sz="1700"/>
              <a:t>Deliverables for August Markets Committee meeting:</a:t>
            </a:r>
          </a:p>
          <a:p>
            <a:pPr marL="744485" lvl="1" indent="-285750"/>
            <a:r>
              <a:rPr lang="en-US" sz="1600"/>
              <a:t>Incorporate ESI assumptions and analysis into CONE and ORTP models</a:t>
            </a:r>
          </a:p>
          <a:p>
            <a:pPr marL="744485" lvl="1" indent="-285750"/>
            <a:r>
              <a:rPr lang="en-US" sz="1600"/>
              <a:t>Review financial assumptions</a:t>
            </a:r>
          </a:p>
          <a:p>
            <a:pPr marL="744485" lvl="1" indent="-285750"/>
            <a:r>
              <a:rPr lang="en-US" sz="1600"/>
              <a:t>Review DR and EE analysis and preliminary findings</a:t>
            </a:r>
          </a:p>
        </p:txBody>
      </p:sp>
    </p:spTree>
    <p:extLst>
      <p:ext uri="{BB962C8B-B14F-4D97-AF65-F5344CB8AC3E}">
        <p14:creationId xmlns:p14="http://schemas.microsoft.com/office/powerpoint/2010/main" val="13660737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1"/>
          </p:nvPr>
        </p:nvSpPr>
        <p:spPr/>
        <p:txBody>
          <a:bodyPr>
            <a:noAutofit/>
          </a:bodyPr>
          <a:lstStyle/>
          <a:p>
            <a:pPr marL="0" indent="0">
              <a:buNone/>
            </a:pPr>
            <a:endParaRPr lang="en-US" sz="4000" dirty="0">
              <a:latin typeface="Century Gothic" panose="020B0502020202020204" pitchFamily="34" charset="0"/>
            </a:endParaRPr>
          </a:p>
          <a:p>
            <a:pPr marL="0" indent="0">
              <a:buNone/>
            </a:pPr>
            <a:endParaRPr lang="en-US" sz="4000" dirty="0">
              <a:latin typeface="Century Gothic" panose="020B0502020202020204" pitchFamily="34" charset="0"/>
            </a:endParaRPr>
          </a:p>
          <a:p>
            <a:pPr marL="0" indent="0">
              <a:buNone/>
            </a:pPr>
            <a:r>
              <a:rPr lang="en-US" sz="4000" dirty="0">
                <a:latin typeface="Century Gothic" panose="020B0502020202020204" pitchFamily="34" charset="0"/>
              </a:rPr>
              <a:t>Appendices</a:t>
            </a:r>
          </a:p>
        </p:txBody>
      </p:sp>
      <p:cxnSp>
        <p:nvCxnSpPr>
          <p:cNvPr id="3" name="Straight Connector 2">
            <a:extLst>
              <a:ext uri="{FF2B5EF4-FFF2-40B4-BE49-F238E27FC236}">
                <a16:creationId xmlns:a16="http://schemas.microsoft.com/office/drawing/2014/main" id="{5B78211F-0F62-4FB9-BC13-B88541B9ABEF}"/>
              </a:ext>
            </a:extLst>
          </p:cNvPr>
          <p:cNvCxnSpPr>
            <a:cxnSpLocks/>
          </p:cNvCxnSpPr>
          <p:nvPr/>
        </p:nvCxnSpPr>
        <p:spPr>
          <a:xfrm>
            <a:off x="768927" y="4537364"/>
            <a:ext cx="10536382"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6518961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8767-07AD-40C5-B052-2F657F4F0F50}"/>
              </a:ext>
            </a:extLst>
          </p:cNvPr>
          <p:cNvSpPr>
            <a:spLocks noGrp="1"/>
          </p:cNvSpPr>
          <p:nvPr>
            <p:ph type="title"/>
          </p:nvPr>
        </p:nvSpPr>
        <p:spPr>
          <a:xfrm>
            <a:off x="652463" y="227012"/>
            <a:ext cx="10515600" cy="997849"/>
          </a:xfrm>
        </p:spPr>
        <p:txBody>
          <a:bodyPr/>
          <a:lstStyle/>
          <a:p>
            <a:r>
              <a:rPr lang="en-US" sz="1600" dirty="0"/>
              <a:t>Proposed Costs for CONE Calculations:</a:t>
            </a:r>
            <a:r>
              <a:rPr lang="en-US" dirty="0"/>
              <a:t/>
            </a:r>
            <a:br>
              <a:rPr lang="en-US" dirty="0"/>
            </a:br>
            <a:r>
              <a:rPr lang="en-US" sz="2400" dirty="0"/>
              <a:t>Combined Cycle Capital Cost Estimating Basis Summary</a:t>
            </a:r>
          </a:p>
        </p:txBody>
      </p:sp>
      <p:sp>
        <p:nvSpPr>
          <p:cNvPr id="3" name="Content Placeholder 2">
            <a:extLst>
              <a:ext uri="{FF2B5EF4-FFF2-40B4-BE49-F238E27FC236}">
                <a16:creationId xmlns:a16="http://schemas.microsoft.com/office/drawing/2014/main" id="{2579C2BB-8CD1-48C3-AF49-BBC242A999EB}"/>
              </a:ext>
            </a:extLst>
          </p:cNvPr>
          <p:cNvSpPr>
            <a:spLocks noGrp="1"/>
          </p:cNvSpPr>
          <p:nvPr>
            <p:ph idx="1"/>
          </p:nvPr>
        </p:nvSpPr>
        <p:spPr>
          <a:xfrm>
            <a:off x="838200" y="1362974"/>
            <a:ext cx="10515600" cy="4553234"/>
          </a:xfrm>
        </p:spPr>
        <p:txBody>
          <a:bodyPr>
            <a:normAutofit/>
          </a:bodyPr>
          <a:lstStyle/>
          <a:p>
            <a:pPr marL="228600" lvl="1">
              <a:lnSpc>
                <a:spcPct val="100000"/>
              </a:lnSpc>
              <a:spcBef>
                <a:spcPts val="0"/>
              </a:spcBef>
              <a:spcAft>
                <a:spcPts val="1200"/>
              </a:spcAft>
              <a:buClr>
                <a:schemeClr val="accent6">
                  <a:lumMod val="50000"/>
                </a:schemeClr>
              </a:buClr>
            </a:pPr>
            <a:r>
              <a:rPr lang="en-US" sz="2000" dirty="0"/>
              <a:t>Detailed cost estimate for construction based on modern construction techniques in fourth quarter 2019 dollars</a:t>
            </a:r>
          </a:p>
          <a:p>
            <a:pPr marL="228600" lvl="1">
              <a:lnSpc>
                <a:spcPct val="100000"/>
              </a:lnSpc>
              <a:spcBef>
                <a:spcPts val="0"/>
              </a:spcBef>
              <a:spcAft>
                <a:spcPts val="1200"/>
              </a:spcAft>
              <a:buClr>
                <a:schemeClr val="accent6">
                  <a:lumMod val="50000"/>
                </a:schemeClr>
              </a:buClr>
            </a:pPr>
            <a:r>
              <a:rPr lang="en-US" sz="2000" dirty="0"/>
              <a:t>Costs developed utilizing the confidential MM cost estimating database which consists of actual cost estimates for several hundred power projects including both simple and combined cycle projects</a:t>
            </a:r>
          </a:p>
          <a:p>
            <a:pPr marL="228600" lvl="1">
              <a:lnSpc>
                <a:spcPct val="100000"/>
              </a:lnSpc>
              <a:spcBef>
                <a:spcPts val="0"/>
              </a:spcBef>
              <a:spcAft>
                <a:spcPts val="1200"/>
              </a:spcAft>
              <a:buClr>
                <a:schemeClr val="accent6">
                  <a:lumMod val="50000"/>
                </a:schemeClr>
              </a:buClr>
            </a:pPr>
            <a:r>
              <a:rPr lang="en-US" sz="2000" dirty="0"/>
              <a:t>Combined Cycle Scope</a:t>
            </a:r>
          </a:p>
          <a:p>
            <a:pPr marL="685800" lvl="2">
              <a:lnSpc>
                <a:spcPct val="100000"/>
              </a:lnSpc>
              <a:spcBef>
                <a:spcPts val="0"/>
              </a:spcBef>
              <a:spcAft>
                <a:spcPts val="1200"/>
              </a:spcAft>
              <a:buClr>
                <a:schemeClr val="accent6">
                  <a:lumMod val="50000"/>
                </a:schemeClr>
              </a:buClr>
            </a:pPr>
            <a:r>
              <a:rPr lang="en-US" sz="1600" dirty="0"/>
              <a:t>1x1 7HA.02-based Combined Cycle unit with an air-cooled condenser</a:t>
            </a:r>
          </a:p>
          <a:p>
            <a:pPr marL="685800" lvl="2">
              <a:lnSpc>
                <a:spcPct val="100000"/>
              </a:lnSpc>
              <a:spcBef>
                <a:spcPts val="0"/>
              </a:spcBef>
              <a:spcAft>
                <a:spcPts val="1200"/>
              </a:spcAft>
              <a:buClr>
                <a:schemeClr val="accent6">
                  <a:lumMod val="50000"/>
                </a:schemeClr>
              </a:buClr>
            </a:pPr>
            <a:r>
              <a:rPr lang="en-US" sz="1600" dirty="0"/>
              <a:t>Located in New London County Connecticut</a:t>
            </a:r>
          </a:p>
          <a:p>
            <a:pPr marL="685800" lvl="2">
              <a:lnSpc>
                <a:spcPct val="100000"/>
              </a:lnSpc>
              <a:spcBef>
                <a:spcPts val="0"/>
              </a:spcBef>
              <a:spcAft>
                <a:spcPts val="1200"/>
              </a:spcAft>
              <a:buClr>
                <a:schemeClr val="accent6">
                  <a:lumMod val="50000"/>
                </a:schemeClr>
              </a:buClr>
            </a:pPr>
            <a:r>
              <a:rPr lang="en-US" sz="1600" dirty="0"/>
              <a:t>Gas turbine quotation from OEM obtained</a:t>
            </a:r>
          </a:p>
          <a:p>
            <a:pPr marL="685800" lvl="2">
              <a:lnSpc>
                <a:spcPct val="100000"/>
              </a:lnSpc>
              <a:spcBef>
                <a:spcPts val="0"/>
              </a:spcBef>
              <a:spcAft>
                <a:spcPts val="1200"/>
              </a:spcAft>
              <a:buClr>
                <a:schemeClr val="accent6">
                  <a:lumMod val="50000"/>
                </a:schemeClr>
              </a:buClr>
            </a:pPr>
            <a:r>
              <a:rPr lang="en-US" sz="1600" dirty="0"/>
              <a:t>A combined control, administration, warehouse building provided, all else is outdoors</a:t>
            </a:r>
          </a:p>
        </p:txBody>
      </p:sp>
    </p:spTree>
    <p:extLst>
      <p:ext uri="{BB962C8B-B14F-4D97-AF65-F5344CB8AC3E}">
        <p14:creationId xmlns:p14="http://schemas.microsoft.com/office/powerpoint/2010/main" val="2106610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8767-07AD-40C5-B052-2F657F4F0F50}"/>
              </a:ext>
            </a:extLst>
          </p:cNvPr>
          <p:cNvSpPr>
            <a:spLocks noGrp="1"/>
          </p:cNvSpPr>
          <p:nvPr>
            <p:ph type="title"/>
          </p:nvPr>
        </p:nvSpPr>
        <p:spPr>
          <a:xfrm>
            <a:off x="652463" y="227012"/>
            <a:ext cx="10515600" cy="997849"/>
          </a:xfrm>
        </p:spPr>
        <p:txBody>
          <a:bodyPr/>
          <a:lstStyle/>
          <a:p>
            <a:r>
              <a:rPr lang="en-US" sz="1600" dirty="0"/>
              <a:t>Proposed Costs for CONE Calculations:</a:t>
            </a:r>
            <a:r>
              <a:rPr lang="en-US" dirty="0"/>
              <a:t/>
            </a:r>
            <a:br>
              <a:rPr lang="en-US" dirty="0"/>
            </a:br>
            <a:r>
              <a:rPr lang="en-US" sz="2400" dirty="0"/>
              <a:t>Combined Cycle Capital Cost Estimating Basis Summary</a:t>
            </a:r>
          </a:p>
        </p:txBody>
      </p:sp>
      <p:sp>
        <p:nvSpPr>
          <p:cNvPr id="3" name="Content Placeholder 2">
            <a:extLst>
              <a:ext uri="{FF2B5EF4-FFF2-40B4-BE49-F238E27FC236}">
                <a16:creationId xmlns:a16="http://schemas.microsoft.com/office/drawing/2014/main" id="{2579C2BB-8CD1-48C3-AF49-BBC242A999EB}"/>
              </a:ext>
            </a:extLst>
          </p:cNvPr>
          <p:cNvSpPr>
            <a:spLocks noGrp="1"/>
          </p:cNvSpPr>
          <p:nvPr>
            <p:ph idx="1"/>
          </p:nvPr>
        </p:nvSpPr>
        <p:spPr>
          <a:xfrm>
            <a:off x="838200" y="1362974"/>
            <a:ext cx="10515600" cy="4553234"/>
          </a:xfrm>
        </p:spPr>
        <p:txBody>
          <a:bodyPr>
            <a:normAutofit/>
          </a:bodyPr>
          <a:lstStyle/>
          <a:p>
            <a:pPr marL="228600" lvl="1">
              <a:lnSpc>
                <a:spcPct val="100000"/>
              </a:lnSpc>
              <a:spcBef>
                <a:spcPts val="0"/>
              </a:spcBef>
              <a:spcAft>
                <a:spcPts val="1200"/>
              </a:spcAft>
              <a:buClr>
                <a:schemeClr val="accent6">
                  <a:lumMod val="50000"/>
                </a:schemeClr>
              </a:buClr>
            </a:pPr>
            <a:r>
              <a:rPr lang="en-US" sz="2000" dirty="0"/>
              <a:t>Estimate scope broken up into major categories to reflect subcontract structure typical for the power industry in New England</a:t>
            </a:r>
          </a:p>
          <a:p>
            <a:pPr marL="228600" lvl="1">
              <a:lnSpc>
                <a:spcPct val="100000"/>
              </a:lnSpc>
              <a:spcBef>
                <a:spcPts val="0"/>
              </a:spcBef>
              <a:spcAft>
                <a:spcPts val="1200"/>
              </a:spcAft>
              <a:buClr>
                <a:schemeClr val="accent6">
                  <a:lumMod val="50000"/>
                </a:schemeClr>
              </a:buClr>
            </a:pPr>
            <a:r>
              <a:rPr lang="en-US" sz="2000" dirty="0"/>
              <a:t>Direct Costs</a:t>
            </a:r>
          </a:p>
          <a:p>
            <a:pPr marL="685800" lvl="2">
              <a:lnSpc>
                <a:spcPct val="100000"/>
              </a:lnSpc>
              <a:spcBef>
                <a:spcPts val="0"/>
              </a:spcBef>
              <a:spcAft>
                <a:spcPts val="1200"/>
              </a:spcAft>
              <a:buClr>
                <a:schemeClr val="accent6">
                  <a:lumMod val="50000"/>
                </a:schemeClr>
              </a:buClr>
            </a:pPr>
            <a:r>
              <a:rPr lang="en-US" sz="1600" dirty="0"/>
              <a:t>Major equipment prices from MM confidential database of costs, with specific gas turbine quotes for this estimate</a:t>
            </a:r>
          </a:p>
          <a:p>
            <a:pPr marL="685800" lvl="2">
              <a:lnSpc>
                <a:spcPct val="100000"/>
              </a:lnSpc>
              <a:spcBef>
                <a:spcPts val="0"/>
              </a:spcBef>
              <a:spcAft>
                <a:spcPts val="1200"/>
              </a:spcAft>
              <a:buClr>
                <a:schemeClr val="accent6">
                  <a:lumMod val="50000"/>
                </a:schemeClr>
              </a:buClr>
            </a:pPr>
            <a:r>
              <a:rPr lang="en-US" sz="1600" dirty="0"/>
              <a:t>Labor rates based on union labor rates for the New London County, Connecticut area.  Field construction installation labor hours for major equipment installation were developed from MM’s experience in estimating other projects</a:t>
            </a:r>
          </a:p>
        </p:txBody>
      </p:sp>
    </p:spTree>
    <p:extLst>
      <p:ext uri="{BB962C8B-B14F-4D97-AF65-F5344CB8AC3E}">
        <p14:creationId xmlns:p14="http://schemas.microsoft.com/office/powerpoint/2010/main" val="25917458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8767-07AD-40C5-B052-2F657F4F0F50}"/>
              </a:ext>
            </a:extLst>
          </p:cNvPr>
          <p:cNvSpPr>
            <a:spLocks noGrp="1"/>
          </p:cNvSpPr>
          <p:nvPr>
            <p:ph type="title"/>
          </p:nvPr>
        </p:nvSpPr>
        <p:spPr>
          <a:xfrm>
            <a:off x="652463" y="227012"/>
            <a:ext cx="10515600" cy="997849"/>
          </a:xfrm>
        </p:spPr>
        <p:txBody>
          <a:bodyPr/>
          <a:lstStyle/>
          <a:p>
            <a:r>
              <a:rPr lang="en-US" sz="1600" dirty="0"/>
              <a:t>Proposed Costs for CONE Calculations:</a:t>
            </a:r>
            <a:r>
              <a:rPr lang="en-US" dirty="0"/>
              <a:t/>
            </a:r>
            <a:br>
              <a:rPr lang="en-US" dirty="0"/>
            </a:br>
            <a:r>
              <a:rPr lang="en-US" sz="2400" dirty="0"/>
              <a:t>Combined Cycle Capital Cost Estimating Basis Summary</a:t>
            </a:r>
          </a:p>
        </p:txBody>
      </p:sp>
      <p:sp>
        <p:nvSpPr>
          <p:cNvPr id="3" name="Content Placeholder 2">
            <a:extLst>
              <a:ext uri="{FF2B5EF4-FFF2-40B4-BE49-F238E27FC236}">
                <a16:creationId xmlns:a16="http://schemas.microsoft.com/office/drawing/2014/main" id="{2579C2BB-8CD1-48C3-AF49-BBC242A999EB}"/>
              </a:ext>
            </a:extLst>
          </p:cNvPr>
          <p:cNvSpPr>
            <a:spLocks noGrp="1"/>
          </p:cNvSpPr>
          <p:nvPr>
            <p:ph idx="1"/>
          </p:nvPr>
        </p:nvSpPr>
        <p:spPr>
          <a:xfrm>
            <a:off x="838200" y="1362974"/>
            <a:ext cx="10515600" cy="4553234"/>
          </a:xfrm>
        </p:spPr>
        <p:txBody>
          <a:bodyPr>
            <a:normAutofit/>
          </a:bodyPr>
          <a:lstStyle/>
          <a:p>
            <a:pPr marL="228600" lvl="1">
              <a:lnSpc>
                <a:spcPct val="100000"/>
              </a:lnSpc>
              <a:spcBef>
                <a:spcPts val="0"/>
              </a:spcBef>
              <a:spcAft>
                <a:spcPts val="1200"/>
              </a:spcAft>
              <a:buClr>
                <a:schemeClr val="accent6">
                  <a:lumMod val="50000"/>
                </a:schemeClr>
              </a:buClr>
            </a:pPr>
            <a:r>
              <a:rPr lang="en-US" sz="2000" dirty="0"/>
              <a:t>Indirect Costs</a:t>
            </a:r>
          </a:p>
          <a:p>
            <a:pPr marL="685800" lvl="2">
              <a:lnSpc>
                <a:spcPct val="100000"/>
              </a:lnSpc>
              <a:spcBef>
                <a:spcPts val="0"/>
              </a:spcBef>
              <a:spcAft>
                <a:spcPts val="1200"/>
              </a:spcAft>
              <a:buClr>
                <a:schemeClr val="accent6">
                  <a:lumMod val="50000"/>
                </a:schemeClr>
              </a:buClr>
            </a:pPr>
            <a:r>
              <a:rPr lang="en-US" sz="1600" dirty="0"/>
              <a:t>Includes Construction Management, Temporary Facilities and Utilities, Construction Equipment and Operators, Indirect Construction Services, Insurance, Taxes, Permits, and Other Expenses, A/E Engineering, Startup and Testing, EPC Contractor Contingency, and Subcontractor Overhead &amp; Profit</a:t>
            </a:r>
          </a:p>
          <a:p>
            <a:pPr marL="1143000" lvl="3">
              <a:lnSpc>
                <a:spcPct val="100000"/>
              </a:lnSpc>
              <a:spcBef>
                <a:spcPts val="0"/>
              </a:spcBef>
              <a:spcAft>
                <a:spcPts val="1200"/>
              </a:spcAft>
              <a:buClr>
                <a:schemeClr val="accent6">
                  <a:lumMod val="50000"/>
                </a:schemeClr>
              </a:buClr>
            </a:pPr>
            <a:r>
              <a:rPr lang="en-US" sz="1400" dirty="0"/>
              <a:t>Construction management includes a detailed listing of the planned construction management team for the EPC Contractor.  Subcontract management costs are included within the indirect costs of the three major Subcontractors</a:t>
            </a:r>
          </a:p>
          <a:p>
            <a:pPr marL="1143000" lvl="3">
              <a:lnSpc>
                <a:spcPct val="100000"/>
              </a:lnSpc>
              <a:spcBef>
                <a:spcPts val="0"/>
              </a:spcBef>
              <a:spcAft>
                <a:spcPts val="1200"/>
              </a:spcAft>
              <a:buClr>
                <a:schemeClr val="accent6">
                  <a:lumMod val="50000"/>
                </a:schemeClr>
              </a:buClr>
            </a:pPr>
            <a:r>
              <a:rPr lang="en-US" sz="1400" dirty="0"/>
              <a:t>It is assumed that, as is typically the case today, the EPC contractor would subcontract some or all civil, mechanical, and electrical and I&amp;C work and function as the general contractor. Therefore, in addition to the mark-up for all of the subcontractors, the EPC contractor includes a fee on top of the subcontractors as its fee for monitoring their work under the total EPC contract</a:t>
            </a:r>
          </a:p>
          <a:p>
            <a:pPr marL="228600" lvl="1">
              <a:lnSpc>
                <a:spcPct val="100000"/>
              </a:lnSpc>
              <a:spcBef>
                <a:spcPts val="0"/>
              </a:spcBef>
              <a:spcAft>
                <a:spcPts val="1200"/>
              </a:spcAft>
              <a:buClr>
                <a:schemeClr val="accent6">
                  <a:lumMod val="50000"/>
                </a:schemeClr>
              </a:buClr>
            </a:pPr>
            <a:r>
              <a:rPr lang="en-US" sz="2000" dirty="0"/>
              <a:t>Owner’s Costs</a:t>
            </a:r>
          </a:p>
          <a:p>
            <a:pPr marL="685800" lvl="2">
              <a:lnSpc>
                <a:spcPct val="100000"/>
              </a:lnSpc>
              <a:spcBef>
                <a:spcPts val="0"/>
              </a:spcBef>
              <a:spcAft>
                <a:spcPts val="1200"/>
              </a:spcAft>
              <a:buClr>
                <a:schemeClr val="accent6">
                  <a:lumMod val="50000"/>
                </a:schemeClr>
              </a:buClr>
            </a:pPr>
            <a:r>
              <a:rPr lang="en-US" sz="1600" dirty="0"/>
              <a:t>Owner’s Project Costs, Interest During Construction, Plant Spare Parts, and Facility Furnishings</a:t>
            </a:r>
          </a:p>
        </p:txBody>
      </p:sp>
    </p:spTree>
    <p:extLst>
      <p:ext uri="{BB962C8B-B14F-4D97-AF65-F5344CB8AC3E}">
        <p14:creationId xmlns:p14="http://schemas.microsoft.com/office/powerpoint/2010/main" val="3138719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810577055"/>
              </p:ext>
            </p:extLst>
          </p:nvPr>
        </p:nvGraphicFramePr>
        <p:xfrm>
          <a:off x="2016369" y="1708302"/>
          <a:ext cx="7127632" cy="2450334"/>
        </p:xfrm>
        <a:graphic>
          <a:graphicData uri="http://schemas.openxmlformats.org/drawingml/2006/table">
            <a:tbl>
              <a:tblPr firstRow="1" bandRow="1">
                <a:tableStyleId>{5C22544A-7EE6-4342-B048-85BDC9FD1C3A}</a:tableStyleId>
              </a:tblPr>
              <a:tblGrid>
                <a:gridCol w="3073013">
                  <a:extLst>
                    <a:ext uri="{9D8B030D-6E8A-4147-A177-3AD203B41FA5}">
                      <a16:colId xmlns:a16="http://schemas.microsoft.com/office/drawing/2014/main" val="2272908115"/>
                    </a:ext>
                  </a:extLst>
                </a:gridCol>
                <a:gridCol w="2009289">
                  <a:extLst>
                    <a:ext uri="{9D8B030D-6E8A-4147-A177-3AD203B41FA5}">
                      <a16:colId xmlns:a16="http://schemas.microsoft.com/office/drawing/2014/main" val="1148388887"/>
                    </a:ext>
                  </a:extLst>
                </a:gridCol>
                <a:gridCol w="2045330">
                  <a:extLst>
                    <a:ext uri="{9D8B030D-6E8A-4147-A177-3AD203B41FA5}">
                      <a16:colId xmlns:a16="http://schemas.microsoft.com/office/drawing/2014/main" val="3725532650"/>
                    </a:ext>
                  </a:extLst>
                </a:gridCol>
              </a:tblGrid>
              <a:tr h="409596">
                <a:tc>
                  <a:txBody>
                    <a:bodyPr/>
                    <a:lstStyle/>
                    <a:p>
                      <a:r>
                        <a:rPr lang="en-US" sz="1500">
                          <a:latin typeface="Century Gothic" panose="020B0502020202020204" pitchFamily="34" charset="0"/>
                        </a:rPr>
                        <a:t>Fixed O&amp;M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500">
                          <a:latin typeface="Century Gothic" panose="020B0502020202020204" pitchFamily="34" charset="0"/>
                        </a:rPr>
                        <a:t>Proposed Values </a:t>
                      </a:r>
                    </a:p>
                  </a:txBody>
                  <a:tcPr anchor="ctr">
                    <a:lnT w="12700" cap="flat" cmpd="sng" algn="ctr">
                      <a:solidFill>
                        <a:schemeClr val="tx1"/>
                      </a:solidFill>
                      <a:prstDash val="solid"/>
                      <a:round/>
                      <a:headEnd type="none" w="med" len="med"/>
                      <a:tailEnd type="none" w="med" len="med"/>
                    </a:lnT>
                  </a:tcPr>
                </a:tc>
                <a:tc>
                  <a:txBody>
                    <a:bodyPr/>
                    <a:lstStyle/>
                    <a:p>
                      <a:pPr algn="ctr"/>
                      <a:r>
                        <a:rPr lang="en-US" sz="1500">
                          <a:latin typeface="Century Gothic" panose="020B0502020202020204" pitchFamily="34" charset="0"/>
                        </a:rPr>
                        <a:t>2025$/</a:t>
                      </a:r>
                    </a:p>
                    <a:p>
                      <a:pPr algn="ctr"/>
                      <a:r>
                        <a:rPr lang="en-US" sz="1500">
                          <a:latin typeface="Century Gothic" panose="020B0502020202020204" pitchFamily="34" charset="0"/>
                        </a:rPr>
                        <a:t>kW-</a:t>
                      </a:r>
                      <a:r>
                        <a:rPr lang="en-US" sz="1500" err="1">
                          <a:latin typeface="Century Gothic" panose="020B0502020202020204" pitchFamily="34" charset="0"/>
                        </a:rPr>
                        <a:t>mo</a:t>
                      </a:r>
                      <a:endParaRPr lang="en-US" sz="150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564342">
                <a:tc>
                  <a:txBody>
                    <a:bodyPr/>
                    <a:lstStyle/>
                    <a:p>
                      <a:r>
                        <a:rPr lang="en-US" sz="1400">
                          <a:latin typeface="Century Gothic" panose="020B0502020202020204" pitchFamily="34" charset="0"/>
                        </a:rPr>
                        <a:t>O&amp;M (LTSA plus ongoing O&amp;M)</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$46.26/kW-yr</a:t>
                      </a:r>
                    </a:p>
                  </a:txBody>
                  <a:tcPr anchor="ctr"/>
                </a:tc>
                <a:tc>
                  <a:txBody>
                    <a:bodyPr/>
                    <a:lstStyle/>
                    <a:p>
                      <a:pPr algn="ctr"/>
                      <a:r>
                        <a:rPr lang="en-US" sz="1400">
                          <a:solidFill>
                            <a:schemeClr val="tx1"/>
                          </a:solidFill>
                          <a:latin typeface="Century Gothic" panose="020B0502020202020204" pitchFamily="34" charset="0"/>
                        </a:rPr>
                        <a:t>$3.86</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409596">
                <a:tc>
                  <a:txBody>
                    <a:bodyPr/>
                    <a:lstStyle/>
                    <a:p>
                      <a:r>
                        <a:rPr lang="en-US" sz="1400">
                          <a:latin typeface="Century Gothic" panose="020B0502020202020204" pitchFamily="34" charset="0"/>
                        </a:rPr>
                        <a:t>Site Leasing</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$25,000/acre/yr</a:t>
                      </a:r>
                    </a:p>
                  </a:txBody>
                  <a:tcPr anchor="ctr"/>
                </a:tc>
                <a:tc>
                  <a:txBody>
                    <a:bodyPr/>
                    <a:lstStyle/>
                    <a:p>
                      <a:pPr algn="ctr"/>
                      <a:r>
                        <a:rPr lang="en-US" sz="1400">
                          <a:solidFill>
                            <a:schemeClr val="tx1"/>
                          </a:solidFill>
                          <a:latin typeface="Century Gothic" panose="020B0502020202020204" pitchFamily="34" charset="0"/>
                        </a:rPr>
                        <a:t>$0.04</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5733973"/>
                  </a:ext>
                </a:extLst>
              </a:tr>
              <a:tr h="409596">
                <a:tc>
                  <a:txBody>
                    <a:bodyPr/>
                    <a:lstStyle/>
                    <a:p>
                      <a:r>
                        <a:rPr lang="en-US" sz="1400">
                          <a:latin typeface="Century Gothic" panose="020B0502020202020204" pitchFamily="34" charset="0"/>
                        </a:rPr>
                        <a:t>Property Taxes</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2.9%</a:t>
                      </a:r>
                    </a:p>
                  </a:txBody>
                  <a:tcPr anchor="ctr"/>
                </a:tc>
                <a:tc>
                  <a:txBody>
                    <a:bodyPr/>
                    <a:lstStyle/>
                    <a:p>
                      <a:pPr algn="ctr"/>
                      <a:r>
                        <a:rPr lang="en-US" sz="1400">
                          <a:solidFill>
                            <a:schemeClr val="tx1"/>
                          </a:solidFill>
                          <a:latin typeface="Century Gothic" panose="020B0502020202020204" pitchFamily="34" charset="0"/>
                        </a:rPr>
                        <a:t>$0.37</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085412"/>
                  </a:ext>
                </a:extLst>
              </a:tr>
              <a:tr h="498482">
                <a:tc>
                  <a:txBody>
                    <a:bodyPr/>
                    <a:lstStyle/>
                    <a:p>
                      <a:r>
                        <a:rPr lang="en-US" sz="1400">
                          <a:latin typeface="Century Gothic" panose="020B0502020202020204" pitchFamily="34" charset="0"/>
                        </a:rPr>
                        <a:t>Insurance</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400">
                          <a:latin typeface="Century Gothic" panose="020B0502020202020204" pitchFamily="34" charset="0"/>
                        </a:rPr>
                        <a:t>0.6% of</a:t>
                      </a:r>
                      <a:r>
                        <a:rPr lang="en-US" sz="1400" baseline="0">
                          <a:latin typeface="Century Gothic" panose="020B0502020202020204" pitchFamily="34" charset="0"/>
                        </a:rPr>
                        <a:t> installed costs</a:t>
                      </a:r>
                      <a:endParaRPr lang="en-US" sz="1400">
                        <a:latin typeface="Century Gothic" panose="020B0502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a:latin typeface="Century Gothic" panose="020B0502020202020204" pitchFamily="34" charset="0"/>
                        </a:rPr>
                        <a:t>$0.39</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828726"/>
                  </a:ext>
                </a:extLst>
              </a:tr>
            </a:tbl>
          </a:graphicData>
        </a:graphic>
      </p:graphicFrame>
      <p:sp>
        <p:nvSpPr>
          <p:cNvPr id="6" name="Title 2">
            <a:extLst>
              <a:ext uri="{FF2B5EF4-FFF2-40B4-BE49-F238E27FC236}">
                <a16:creationId xmlns:a16="http://schemas.microsoft.com/office/drawing/2014/main" id="{0088E512-67EC-40F8-8D81-46809F692D64}"/>
              </a:ext>
            </a:extLst>
          </p:cNvPr>
          <p:cNvSpPr txBox="1">
            <a:spLocks/>
          </p:cNvSpPr>
          <p:nvPr/>
        </p:nvSpPr>
        <p:spPr>
          <a:xfrm>
            <a:off x="462756" y="88964"/>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CONE Calculations:</a:t>
            </a:r>
            <a:br>
              <a:rPr lang="en-US" sz="1500"/>
            </a:br>
            <a:r>
              <a:rPr lang="en-US" sz="2400"/>
              <a:t>Simple Cycle GE7HA.02 – Proposed O&amp;M Costs</a:t>
            </a:r>
            <a:endParaRPr lang="en-US"/>
          </a:p>
        </p:txBody>
      </p:sp>
    </p:spTree>
    <p:extLst>
      <p:ext uri="{BB962C8B-B14F-4D97-AF65-F5344CB8AC3E}">
        <p14:creationId xmlns:p14="http://schemas.microsoft.com/office/powerpoint/2010/main" val="3307626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173735270"/>
              </p:ext>
            </p:extLst>
          </p:nvPr>
        </p:nvGraphicFramePr>
        <p:xfrm>
          <a:off x="2096196" y="1769806"/>
          <a:ext cx="7382102" cy="2773154"/>
        </p:xfrm>
        <a:graphic>
          <a:graphicData uri="http://schemas.openxmlformats.org/drawingml/2006/table">
            <a:tbl>
              <a:tblPr firstRow="1" bandRow="1">
                <a:tableStyleId>{5C22544A-7EE6-4342-B048-85BDC9FD1C3A}</a:tableStyleId>
              </a:tblPr>
              <a:tblGrid>
                <a:gridCol w="2883145">
                  <a:extLst>
                    <a:ext uri="{9D8B030D-6E8A-4147-A177-3AD203B41FA5}">
                      <a16:colId xmlns:a16="http://schemas.microsoft.com/office/drawing/2014/main" val="2272908115"/>
                    </a:ext>
                  </a:extLst>
                </a:gridCol>
                <a:gridCol w="1658703">
                  <a:extLst>
                    <a:ext uri="{9D8B030D-6E8A-4147-A177-3AD203B41FA5}">
                      <a16:colId xmlns:a16="http://schemas.microsoft.com/office/drawing/2014/main" val="3725532650"/>
                    </a:ext>
                  </a:extLst>
                </a:gridCol>
                <a:gridCol w="1650447">
                  <a:extLst>
                    <a:ext uri="{9D8B030D-6E8A-4147-A177-3AD203B41FA5}">
                      <a16:colId xmlns:a16="http://schemas.microsoft.com/office/drawing/2014/main" val="2500433270"/>
                    </a:ext>
                  </a:extLst>
                </a:gridCol>
                <a:gridCol w="1189807">
                  <a:extLst>
                    <a:ext uri="{9D8B030D-6E8A-4147-A177-3AD203B41FA5}">
                      <a16:colId xmlns:a16="http://schemas.microsoft.com/office/drawing/2014/main" val="4015833109"/>
                    </a:ext>
                  </a:extLst>
                </a:gridCol>
              </a:tblGrid>
              <a:tr h="936365">
                <a:tc>
                  <a:txBody>
                    <a:bodyPr/>
                    <a:lstStyle/>
                    <a:p>
                      <a:r>
                        <a:rPr lang="en-US" sz="1500">
                          <a:latin typeface="Century Gothic" panose="020B0502020202020204" pitchFamily="34" charset="0"/>
                        </a:rPr>
                        <a:t>Fixed O&amp;M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500">
                          <a:latin typeface="Century Gothic" panose="020B0502020202020204" pitchFamily="34" charset="0"/>
                        </a:rPr>
                        <a:t>Current CONE Recalculation</a:t>
                      </a:r>
                    </a:p>
                    <a:p>
                      <a:pPr algn="ctr"/>
                      <a:r>
                        <a:rPr lang="en-US" sz="1500">
                          <a:latin typeface="Century Gothic" panose="020B0502020202020204" pitchFamily="34" charset="0"/>
                        </a:rPr>
                        <a:t>(2025$/</a:t>
                      </a:r>
                    </a:p>
                    <a:p>
                      <a:pPr algn="ctr"/>
                      <a:r>
                        <a:rPr lang="en-US" sz="1500">
                          <a:latin typeface="Century Gothic" panose="020B0502020202020204" pitchFamily="34" charset="0"/>
                        </a:rPr>
                        <a:t>kW-</a:t>
                      </a:r>
                      <a:r>
                        <a:rPr lang="en-US" sz="1500" err="1">
                          <a:latin typeface="Century Gothic" panose="020B0502020202020204" pitchFamily="34" charset="0"/>
                        </a:rPr>
                        <a:t>mo</a:t>
                      </a:r>
                      <a:r>
                        <a:rPr lang="en-US" sz="1500">
                          <a:latin typeface="Century Gothic" panose="020B0502020202020204" pitchFamily="34" charset="0"/>
                        </a:rPr>
                        <a:t>)</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latin typeface="Century Gothic" panose="020B0502020202020204" pitchFamily="34" charset="0"/>
                        </a:rPr>
                        <a:t>2016 CONE Recalculation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latin typeface="Century Gothic" panose="020B0502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latin typeface="Century Gothic" panose="020B0502020202020204" pitchFamily="34" charset="0"/>
                        </a:rPr>
                        <a:t>kW-</a:t>
                      </a:r>
                      <a:r>
                        <a:rPr lang="en-US" sz="1500" err="1">
                          <a:latin typeface="Century Gothic" panose="020B0502020202020204" pitchFamily="34" charset="0"/>
                        </a:rPr>
                        <a:t>mo</a:t>
                      </a:r>
                      <a:r>
                        <a:rPr lang="en-US" sz="1500">
                          <a:latin typeface="Century Gothic" panose="020B0502020202020204" pitchFamily="34" charset="0"/>
                        </a:rPr>
                        <a:t>)</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latin typeface="Century Gothic" panose="020B0502020202020204" pitchFamily="34" charset="0"/>
                        </a:rPr>
                        <a:t>% Change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474347">
                <a:tc>
                  <a:txBody>
                    <a:bodyPr/>
                    <a:lstStyle/>
                    <a:p>
                      <a:r>
                        <a:rPr lang="en-US" sz="1400">
                          <a:latin typeface="Century Gothic" panose="020B0502020202020204" pitchFamily="34" charset="0"/>
                        </a:rPr>
                        <a:t>O&amp;M (LTSA plus ongoing O&amp;M)</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$3.86</a:t>
                      </a:r>
                    </a:p>
                  </a:txBody>
                  <a:tcPr anchor="ctr"/>
                </a:tc>
                <a:tc>
                  <a:txBody>
                    <a:bodyPr/>
                    <a:lstStyle/>
                    <a:p>
                      <a:pPr algn="ctr"/>
                      <a:r>
                        <a:rPr lang="en-US" sz="1400">
                          <a:solidFill>
                            <a:schemeClr val="tx1"/>
                          </a:solidFill>
                          <a:latin typeface="Century Gothic" panose="020B0502020202020204" pitchFamily="34" charset="0"/>
                        </a:rPr>
                        <a:t>$3.21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20%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429464">
                <a:tc>
                  <a:txBody>
                    <a:bodyPr/>
                    <a:lstStyle/>
                    <a:p>
                      <a:r>
                        <a:rPr lang="en-US" sz="1400">
                          <a:latin typeface="Century Gothic" panose="020B0502020202020204" pitchFamily="34" charset="0"/>
                        </a:rPr>
                        <a:t>Site Leasing</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$0.04</a:t>
                      </a:r>
                    </a:p>
                  </a:txBody>
                  <a:tcPr anchor="ctr"/>
                </a:tc>
                <a:tc>
                  <a:txBody>
                    <a:bodyPr/>
                    <a:lstStyle/>
                    <a:p>
                      <a:pPr algn="ctr"/>
                      <a:r>
                        <a:rPr lang="en-US" sz="1400">
                          <a:solidFill>
                            <a:schemeClr val="tx1"/>
                          </a:solidFill>
                          <a:latin typeface="Century Gothic" panose="020B0502020202020204" pitchFamily="34" charset="0"/>
                        </a:rPr>
                        <a:t>$0.05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-20%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5733973"/>
                  </a:ext>
                </a:extLst>
              </a:tr>
              <a:tr h="389156">
                <a:tc>
                  <a:txBody>
                    <a:bodyPr/>
                    <a:lstStyle/>
                    <a:p>
                      <a:r>
                        <a:rPr lang="en-US" sz="1400">
                          <a:latin typeface="Century Gothic" panose="020B0502020202020204" pitchFamily="34" charset="0"/>
                        </a:rPr>
                        <a:t>Property Taxes</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solidFill>
                            <a:schemeClr val="tx1"/>
                          </a:solidFill>
                          <a:latin typeface="Century Gothic" panose="020B0502020202020204" pitchFamily="34" charset="0"/>
                        </a:rPr>
                        <a:t>$0.37</a:t>
                      </a:r>
                    </a:p>
                  </a:txBody>
                  <a:tcPr anchor="ctr"/>
                </a:tc>
                <a:tc>
                  <a:txBody>
                    <a:bodyPr/>
                    <a:lstStyle/>
                    <a:p>
                      <a:pPr algn="ctr"/>
                      <a:r>
                        <a:rPr lang="en-US" sz="1400">
                          <a:solidFill>
                            <a:schemeClr val="tx1"/>
                          </a:solidFill>
                          <a:latin typeface="Century Gothic" panose="020B0502020202020204" pitchFamily="34" charset="0"/>
                        </a:rPr>
                        <a:t>$0.75</a:t>
                      </a:r>
                    </a:p>
                  </a:txBody>
                  <a:tcPr anchor="ctr"/>
                </a:tc>
                <a:tc>
                  <a:txBody>
                    <a:bodyPr/>
                    <a:lstStyle/>
                    <a:p>
                      <a:pPr algn="ctr"/>
                      <a:r>
                        <a:rPr lang="en-US" sz="1400">
                          <a:solidFill>
                            <a:schemeClr val="tx1"/>
                          </a:solidFill>
                          <a:latin typeface="Century Gothic" panose="020B0502020202020204" pitchFamily="34" charset="0"/>
                        </a:rPr>
                        <a:t>-51%</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085412"/>
                  </a:ext>
                </a:extLst>
              </a:tr>
              <a:tr h="474347">
                <a:tc>
                  <a:txBody>
                    <a:bodyPr/>
                    <a:lstStyle/>
                    <a:p>
                      <a:r>
                        <a:rPr lang="en-US" sz="1400">
                          <a:latin typeface="Century Gothic" panose="020B0502020202020204" pitchFamily="34" charset="0"/>
                        </a:rPr>
                        <a:t>Insurance</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400">
                          <a:latin typeface="Century Gothic" panose="020B0502020202020204" pitchFamily="34" charset="0"/>
                        </a:rPr>
                        <a:t>$0.39</a:t>
                      </a:r>
                    </a:p>
                  </a:txBody>
                  <a:tcPr anchor="ctr">
                    <a:lnB w="12700" cap="flat" cmpd="sng" algn="ctr">
                      <a:solidFill>
                        <a:schemeClr val="tx1"/>
                      </a:solidFill>
                      <a:prstDash val="solid"/>
                      <a:round/>
                      <a:headEnd type="none" w="med" len="med"/>
                      <a:tailEnd type="none" w="med" len="med"/>
                    </a:lnB>
                  </a:tcPr>
                </a:tc>
                <a:tc>
                  <a:txBody>
                    <a:bodyPr/>
                    <a:lstStyle/>
                    <a:p>
                      <a:pPr algn="ctr"/>
                      <a:r>
                        <a:rPr lang="en-US" sz="1400">
                          <a:latin typeface="Century Gothic" panose="020B0502020202020204" pitchFamily="34" charset="0"/>
                        </a:rPr>
                        <a:t>$0.45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entury Gothic" panose="020B0502020202020204" pitchFamily="34" charset="0"/>
                        </a:rPr>
                        <a:t>-13%</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828726"/>
                  </a:ext>
                </a:extLst>
              </a:tr>
            </a:tbl>
          </a:graphicData>
        </a:graphic>
      </p:graphicFrame>
      <p:sp>
        <p:nvSpPr>
          <p:cNvPr id="6" name="Title 2">
            <a:extLst>
              <a:ext uri="{FF2B5EF4-FFF2-40B4-BE49-F238E27FC236}">
                <a16:creationId xmlns:a16="http://schemas.microsoft.com/office/drawing/2014/main" id="{0088E512-67EC-40F8-8D81-46809F692D64}"/>
              </a:ext>
            </a:extLst>
          </p:cNvPr>
          <p:cNvSpPr txBox="1">
            <a:spLocks/>
          </p:cNvSpPr>
          <p:nvPr/>
        </p:nvSpPr>
        <p:spPr>
          <a:xfrm>
            <a:off x="462756" y="88964"/>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CONE Calculations:</a:t>
            </a:r>
            <a:br>
              <a:rPr lang="en-US" sz="1500"/>
            </a:br>
            <a:r>
              <a:rPr lang="en-US" sz="2400"/>
              <a:t>Simple Cycle GE7HA.02 – O&amp;M Cost Comparison</a:t>
            </a:r>
            <a:endParaRPr lang="en-US"/>
          </a:p>
        </p:txBody>
      </p:sp>
    </p:spTree>
    <p:extLst>
      <p:ext uri="{BB962C8B-B14F-4D97-AF65-F5344CB8AC3E}">
        <p14:creationId xmlns:p14="http://schemas.microsoft.com/office/powerpoint/2010/main" val="1301211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94684" y="5728578"/>
            <a:ext cx="4302774" cy="246221"/>
          </a:xfrm>
          <a:prstGeom prst="rect">
            <a:avLst/>
          </a:prstGeom>
          <a:noFill/>
        </p:spPr>
        <p:txBody>
          <a:bodyPr wrap="square" rtlCol="0">
            <a:spAutoFit/>
          </a:bodyPr>
          <a:lstStyle/>
          <a:p>
            <a:r>
              <a:rPr lang="en-US" sz="1000"/>
              <a:t>Source:  Data is based on Mott MacDonald confidential estimating database</a:t>
            </a:r>
          </a:p>
        </p:txBody>
      </p:sp>
      <p:sp>
        <p:nvSpPr>
          <p:cNvPr id="8" name="Title 2">
            <a:extLst>
              <a:ext uri="{FF2B5EF4-FFF2-40B4-BE49-F238E27FC236}">
                <a16:creationId xmlns:a16="http://schemas.microsoft.com/office/drawing/2014/main" id="{BFE79087-22B4-474C-BAC0-92C054900DFB}"/>
              </a:ext>
            </a:extLst>
          </p:cNvPr>
          <p:cNvSpPr txBox="1">
            <a:spLocks/>
          </p:cNvSpPr>
          <p:nvPr/>
        </p:nvSpPr>
        <p:spPr>
          <a:xfrm>
            <a:off x="388271" y="53095"/>
            <a:ext cx="10515600" cy="114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a:t>Proposed Costs for CONE Calculations:</a:t>
            </a:r>
            <a:br>
              <a:rPr lang="en-US" sz="1500"/>
            </a:br>
            <a:r>
              <a:rPr lang="en-US" sz="2400"/>
              <a:t>Simple Cycle Aeroderivative LM6000 – Proposed Capital Costs</a:t>
            </a:r>
            <a:endParaRPr lang="en-US"/>
          </a:p>
        </p:txBody>
      </p:sp>
      <p:graphicFrame>
        <p:nvGraphicFramePr>
          <p:cNvPr id="7" name="Table 6">
            <a:extLst>
              <a:ext uri="{FF2B5EF4-FFF2-40B4-BE49-F238E27FC236}">
                <a16:creationId xmlns:a16="http://schemas.microsoft.com/office/drawing/2014/main" id="{7D0D70A3-FA88-4E36-8935-8E63315FE8F7}"/>
              </a:ext>
            </a:extLst>
          </p:cNvPr>
          <p:cNvGraphicFramePr>
            <a:graphicFrameLocks noGrp="1"/>
          </p:cNvGraphicFramePr>
          <p:nvPr>
            <p:extLst>
              <p:ext uri="{D42A27DB-BD31-4B8C-83A1-F6EECF244321}">
                <p14:modId xmlns:p14="http://schemas.microsoft.com/office/powerpoint/2010/main" val="1724386882"/>
              </p:ext>
            </p:extLst>
          </p:nvPr>
        </p:nvGraphicFramePr>
        <p:xfrm>
          <a:off x="2127685" y="1160011"/>
          <a:ext cx="7464431" cy="4537977"/>
        </p:xfrm>
        <a:graphic>
          <a:graphicData uri="http://schemas.openxmlformats.org/drawingml/2006/table">
            <a:tbl>
              <a:tblPr firstRow="1" bandRow="1">
                <a:tableStyleId>{5C22544A-7EE6-4342-B048-85BDC9FD1C3A}</a:tableStyleId>
              </a:tblPr>
              <a:tblGrid>
                <a:gridCol w="5294240">
                  <a:extLst>
                    <a:ext uri="{9D8B030D-6E8A-4147-A177-3AD203B41FA5}">
                      <a16:colId xmlns:a16="http://schemas.microsoft.com/office/drawing/2014/main" val="2272908115"/>
                    </a:ext>
                  </a:extLst>
                </a:gridCol>
                <a:gridCol w="1057780">
                  <a:extLst>
                    <a:ext uri="{9D8B030D-6E8A-4147-A177-3AD203B41FA5}">
                      <a16:colId xmlns:a16="http://schemas.microsoft.com/office/drawing/2014/main" val="1148388887"/>
                    </a:ext>
                  </a:extLst>
                </a:gridCol>
                <a:gridCol w="1112411">
                  <a:extLst>
                    <a:ext uri="{9D8B030D-6E8A-4147-A177-3AD203B41FA5}">
                      <a16:colId xmlns:a16="http://schemas.microsoft.com/office/drawing/2014/main" val="827023298"/>
                    </a:ext>
                  </a:extLst>
                </a:gridCol>
              </a:tblGrid>
              <a:tr h="465207">
                <a:tc>
                  <a:txBody>
                    <a:bodyPr/>
                    <a:lstStyle/>
                    <a:p>
                      <a:r>
                        <a:rPr lang="en-US" sz="1400">
                          <a:latin typeface="Century Gothic" panose="020B0502020202020204" pitchFamily="34" charset="0"/>
                        </a:rPr>
                        <a:t>COST COMPONENT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lang="en-US" sz="1400">
                          <a:latin typeface="Century Gothic" panose="020B0502020202020204" pitchFamily="34" charset="0"/>
                        </a:rPr>
                        <a:t>2019</a:t>
                      </a:r>
                      <a:r>
                        <a:rPr lang="en-US" sz="1400" baseline="0">
                          <a:latin typeface="Century Gothic" panose="020B0502020202020204" pitchFamily="34" charset="0"/>
                        </a:rPr>
                        <a:t>$</a:t>
                      </a:r>
                      <a:endParaRPr lang="en-US" sz="1400">
                        <a:latin typeface="Century Gothic" panose="020B0502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a:latin typeface="Century Gothic" panose="020B0502020202020204" pitchFamily="34" charset="0"/>
                        </a:rPr>
                        <a:t>$/kW</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3975844"/>
                  </a:ext>
                </a:extLst>
              </a:tr>
              <a:tr h="297309">
                <a:tc>
                  <a:txBody>
                    <a:bodyPr/>
                    <a:lstStyle/>
                    <a:p>
                      <a:pPr marL="55563" indent="0"/>
                      <a:r>
                        <a:rPr lang="en-US" sz="1000" b="0" i="0" u="none" strike="noStrike" baseline="0">
                          <a:solidFill>
                            <a:srgbClr val="000000"/>
                          </a:solidFill>
                          <a:latin typeface="Century Gothic" panose="020B0502020202020204" pitchFamily="34" charset="0"/>
                        </a:rPr>
                        <a:t>TOTAL CIVIL/ STRUCTURAL/ARCHITECTURAL</a:t>
                      </a:r>
                      <a:endParaRPr lang="en-US" sz="1000" b="0" i="0" u="none" strike="noStrike">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a:t>
                      </a:r>
                      <a:r>
                        <a:rPr lang="en-US" sz="1000" b="0" i="0" u="none" strike="noStrike" kern="1200">
                          <a:solidFill>
                            <a:srgbClr val="000000"/>
                          </a:solidFill>
                          <a:effectLst/>
                          <a:latin typeface="Century Gothic" panose="020B0502020202020204" pitchFamily="34" charset="0"/>
                          <a:ea typeface="+mn-ea"/>
                          <a:cs typeface="+mn-cs"/>
                        </a:rPr>
                        <a:t>13,966,356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276104"/>
                  </a:ext>
                </a:extLst>
              </a:tr>
              <a:tr h="25118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baseline="0">
                          <a:solidFill>
                            <a:srgbClr val="000000"/>
                          </a:solidFill>
                          <a:latin typeface="Century Gothic" panose="020B0502020202020204" pitchFamily="34" charset="0"/>
                          <a:ea typeface="+mn-ea"/>
                          <a:cs typeface="+mn-cs"/>
                        </a:rPr>
                        <a:t>TOTAL MECHANICAL  COSTS	</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$73,833,022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73915037"/>
                  </a:ext>
                </a:extLst>
              </a:tr>
              <a:tr h="25118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baseline="0">
                          <a:solidFill>
                            <a:srgbClr val="000000"/>
                          </a:solidFill>
                          <a:latin typeface="Century Gothic" panose="020B0502020202020204" pitchFamily="34" charset="0"/>
                          <a:ea typeface="+mn-ea"/>
                          <a:cs typeface="+mn-cs"/>
                        </a:rPr>
                        <a:t>TOTAL ELECTRICAL/ INSTRUMENTATION AND  CONTROLS COST</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$19,461,006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6271784"/>
                  </a:ext>
                </a:extLst>
              </a:tr>
              <a:tr h="251189">
                <a:tc>
                  <a:txBody>
                    <a:bodyPr/>
                    <a:lstStyle/>
                    <a:p>
                      <a:pPr marL="55563"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TOTAL CONSTRUCTION MANAGEMENT </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$5,051,272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6152478"/>
                  </a:ext>
                </a:extLst>
              </a:tr>
              <a:tr h="251189">
                <a:tc>
                  <a:txBody>
                    <a:bodyPr/>
                    <a:lstStyle/>
                    <a:p>
                      <a:pPr marL="55563"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TOTAL OTHER PROJECT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0" i="0" u="none" strike="noStrike">
                          <a:solidFill>
                            <a:srgbClr val="000000"/>
                          </a:solidFill>
                          <a:effectLst/>
                          <a:latin typeface="Century Gothic" panose="020B0502020202020204" pitchFamily="34" charset="0"/>
                        </a:rPr>
                        <a:t>          $8,125,000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00726164"/>
                  </a:ext>
                </a:extLst>
              </a:tr>
              <a:tr h="256360">
                <a:tc>
                  <a:txBody>
                    <a:bodyPr/>
                    <a:lstStyle/>
                    <a:p>
                      <a:pPr marL="55563" lvl="0"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PROJECT CONTINGENCY</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$8,430,566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8283528"/>
                  </a:ext>
                </a:extLst>
              </a:tr>
              <a:tr h="272263">
                <a:tc>
                  <a:txBody>
                    <a:bodyPr/>
                    <a:lstStyle/>
                    <a:p>
                      <a:pPr marL="55563" lvl="1" indent="0" algn="l" defTabSz="914400" rtl="0" eaLnBrk="1" fontAlgn="b" latinLnBrk="0" hangingPunct="1"/>
                      <a:r>
                        <a:rPr lang="en-US" sz="1000" b="0" i="0" u="none" strike="noStrike" kern="1200" baseline="0">
                          <a:solidFill>
                            <a:srgbClr val="000000"/>
                          </a:solidFill>
                          <a:latin typeface="Century Gothic" panose="020B0502020202020204" pitchFamily="34" charset="0"/>
                          <a:ea typeface="+mn-ea"/>
                          <a:cs typeface="+mn-cs"/>
                        </a:rPr>
                        <a:t>EPC CONTRACTOR FEE</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$9,020,706 </a:t>
                      </a:r>
                    </a:p>
                  </a:txBody>
                  <a:tcPr marL="0" marR="0" marT="0" marB="0" anchor="ctr"/>
                </a:tc>
                <a:tc>
                  <a:txBody>
                    <a:bodyPr/>
                    <a:lstStyle/>
                    <a:p>
                      <a:pPr algn="ctr" fontAlgn="b"/>
                      <a:endParaRPr lang="en-US" sz="1000" b="0"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78895536"/>
                  </a:ext>
                </a:extLst>
              </a:tr>
              <a:tr h="251189">
                <a:tc>
                  <a:txBody>
                    <a:bodyPr/>
                    <a:lstStyle/>
                    <a:p>
                      <a:pPr lvl="1" algn="l" fontAlgn="b"/>
                      <a:r>
                        <a:rPr lang="en-US" sz="1000" b="1" i="0" u="none" strike="noStrike" kern="1200">
                          <a:solidFill>
                            <a:schemeClr val="dk1"/>
                          </a:solidFill>
                          <a:effectLst/>
                          <a:latin typeface="Century Gothic" panose="020B0502020202020204" pitchFamily="34" charset="0"/>
                          <a:ea typeface="+mn-ea"/>
                          <a:cs typeface="+mn-cs"/>
                        </a:rPr>
                        <a:t>TOTAL EPC COSTS</a:t>
                      </a: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1" i="0" u="none" strike="noStrike">
                          <a:solidFill>
                            <a:srgbClr val="000000"/>
                          </a:solidFill>
                          <a:effectLst/>
                          <a:latin typeface="Century Gothic" panose="020B0502020202020204" pitchFamily="34" charset="0"/>
                        </a:rPr>
                        <a:t>       $137,887,927 </a:t>
                      </a:r>
                    </a:p>
                  </a:txBody>
                  <a:tcPr marL="0" marR="0" marT="0" marB="0" anchor="ctr"/>
                </a:tc>
                <a:tc>
                  <a:txBody>
                    <a:bodyPr/>
                    <a:lstStyle/>
                    <a:p>
                      <a:pPr algn="ctr" fontAlgn="b"/>
                      <a:r>
                        <a:rPr lang="en-US" sz="1000" b="1" i="0" u="none" strike="noStrike">
                          <a:effectLst/>
                          <a:latin typeface="Century Gothic" panose="020B0502020202020204" pitchFamily="34" charset="0"/>
                        </a:rPr>
                        <a:t>$1,407</a:t>
                      </a: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4229318"/>
                  </a:ext>
                </a:extLst>
              </a:tr>
              <a:tr h="25118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Electrical Interconnection</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$7,000,000 </a:t>
                      </a:r>
                    </a:p>
                  </a:txBody>
                  <a:tcPr marL="0" marR="0" marT="0" marB="0" anchor="ctr"/>
                </a:tc>
                <a:tc>
                  <a:txBody>
                    <a:bodyPr/>
                    <a:lstStyle/>
                    <a:p>
                      <a:pPr algn="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3807369"/>
                  </a:ext>
                </a:extLst>
              </a:tr>
              <a:tr h="25118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Electrical System Upgrade Costs/Substation Upgrades</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   </a:t>
                      </a:r>
                    </a:p>
                  </a:txBody>
                  <a:tcPr marL="0" marR="0" marT="0" marB="0" anchor="ctr"/>
                </a:tc>
                <a:tc>
                  <a:txBody>
                    <a:bodyPr/>
                    <a:lstStyle/>
                    <a:p>
                      <a:pPr algn="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5733973"/>
                  </a:ext>
                </a:extLst>
              </a:tr>
              <a:tr h="259307">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Gas Interconnection</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$2,000,000 </a:t>
                      </a:r>
                    </a:p>
                  </a:txBody>
                  <a:tcPr marL="0" marR="0" marT="0" marB="0" anchor="ctr"/>
                </a:tc>
                <a:tc>
                  <a:txBody>
                    <a:bodyPr/>
                    <a:lstStyle/>
                    <a:p>
                      <a:pPr algn="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085412"/>
                  </a:ext>
                </a:extLst>
              </a:tr>
              <a:tr h="25118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Fuel Inventories</a:t>
                      </a:r>
                      <a:endParaRPr lang="en-US" sz="1000" b="1" i="1"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chemeClr val="tx1"/>
                          </a:solidFill>
                          <a:effectLst/>
                          <a:latin typeface="Century Gothic" panose="020B0502020202020204" pitchFamily="34" charset="0"/>
                        </a:rPr>
                        <a:t>          $4,450,000 </a:t>
                      </a:r>
                    </a:p>
                  </a:txBody>
                  <a:tcPr marL="0" marR="0" marT="0" marB="0" anchor="ctr"/>
                </a:tc>
                <a:tc>
                  <a:txBody>
                    <a:bodyPr/>
                    <a:lstStyle/>
                    <a:p>
                      <a:pPr algn="r" fontAlgn="b"/>
                      <a:endParaRPr lang="en-US" sz="1000" b="1" i="0" u="none" strike="noStrike" kern="1200">
                        <a:solidFill>
                          <a:schemeClr val="tx1"/>
                        </a:solidFill>
                        <a:effectLst/>
                        <a:latin typeface="Century Gothic" panose="020B0502020202020204" pitchFamily="34" charset="0"/>
                        <a:ea typeface="+mn-ea"/>
                        <a:cs typeface="+mn-cs"/>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81828726"/>
                  </a:ext>
                </a:extLst>
              </a:tr>
              <a:tr h="25118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Financing Fees</a:t>
                      </a:r>
                      <a:endParaRPr lang="en-US" sz="1000" b="0" i="0" u="none" strike="noStrike" kern="1200" cap="all" baseline="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$5,515,517 </a:t>
                      </a:r>
                    </a:p>
                  </a:txBody>
                  <a:tcPr marL="0" marR="0" marT="0" marB="0" anchor="ctr"/>
                </a:tc>
                <a:tc>
                  <a:txBody>
                    <a:bodyPr/>
                    <a:lstStyle/>
                    <a:p>
                      <a:pPr algn="r" fontAlgn="b"/>
                      <a:endParaRPr lang="en-US" sz="1000" b="1" i="0" u="none" strike="noStrike">
                        <a:effectLst/>
                        <a:latin typeface="Century Gothic" panose="020B0502020202020204" pitchFamily="34" charset="0"/>
                      </a:endParaRPr>
                    </a:p>
                  </a:txBody>
                  <a:tcPr marL="3810" marR="3810" marT="381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6862301"/>
                  </a:ext>
                </a:extLst>
              </a:tr>
              <a:tr h="224452">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cap="all" baseline="0">
                          <a:solidFill>
                            <a:srgbClr val="000000"/>
                          </a:solidFill>
                          <a:latin typeface="Century Gothic" panose="020B0502020202020204" pitchFamily="34" charset="0"/>
                          <a:ea typeface="+mn-ea"/>
                          <a:cs typeface="+mn-cs"/>
                        </a:rPr>
                        <a:t>Working Capital</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b"/>
                      <a:r>
                        <a:rPr lang="en-US" sz="1000" b="0" i="0" u="none" strike="noStrike">
                          <a:solidFill>
                            <a:srgbClr val="000000"/>
                          </a:solidFill>
                          <a:effectLst/>
                          <a:latin typeface="Century Gothic" panose="020B0502020202020204" pitchFamily="34" charset="0"/>
                        </a:rPr>
                        <a:t>          $1,378,879 </a:t>
                      </a:r>
                    </a:p>
                  </a:txBody>
                  <a:tcPr marL="0" marR="0" marT="0" marB="0" anchor="ctr"/>
                </a:tc>
                <a:tc>
                  <a:txBody>
                    <a:bodyPr/>
                    <a:lstStyle/>
                    <a:p>
                      <a:pPr marL="0" lvl="0" indent="0" algn="r" defTabSz="914293" rtl="0" eaLnBrk="1" fontAlgn="b" latinLnBrk="0" hangingPunct="1"/>
                      <a:endParaRPr lang="en-US" sz="1000" b="1" i="0" u="none" strike="noStrike" kern="1200">
                        <a:solidFill>
                          <a:schemeClr val="dk1"/>
                        </a:solidFill>
                        <a:effectLst/>
                        <a:latin typeface="Century Gothic" panose="020B0502020202020204" pitchFamily="34" charset="0"/>
                        <a:ea typeface="+mn-ea"/>
                        <a:cs typeface="+mn-cs"/>
                      </a:endParaRP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0305120"/>
                  </a:ext>
                </a:extLst>
              </a:tr>
              <a:tr h="251189">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a:solidFill>
                            <a:schemeClr val="dk1"/>
                          </a:solidFill>
                          <a:effectLst/>
                          <a:latin typeface="Century Gothic" panose="020B0502020202020204" pitchFamily="34" charset="0"/>
                          <a:ea typeface="+mn-ea"/>
                          <a:cs typeface="+mn-cs"/>
                        </a:rPr>
                        <a:t>TOTAL NON-EPC COSTS</a:t>
                      </a:r>
                      <a:endParaRPr lang="en-US" sz="1000" b="0" i="0" u="none" strike="noStrike" kern="1200">
                        <a:solidFill>
                          <a:schemeClr val="dk1"/>
                        </a:solidFill>
                        <a:effectLst/>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r" rtl="0" fontAlgn="b"/>
                      <a:r>
                        <a:rPr lang="en-US" sz="1000" b="1" i="0" u="none" strike="noStrike">
                          <a:solidFill>
                            <a:srgbClr val="000000"/>
                          </a:solidFill>
                          <a:effectLst/>
                          <a:latin typeface="Century Gothic" panose="020B0502020202020204" pitchFamily="34" charset="0"/>
                        </a:rPr>
                        <a:t>         $20,344,396 </a:t>
                      </a:r>
                    </a:p>
                  </a:txBody>
                  <a:tcPr marL="0" marR="0" marT="0" marB="0" anchor="ctr"/>
                </a:tc>
                <a:tc>
                  <a:txBody>
                    <a:bodyPr/>
                    <a:lstStyle/>
                    <a:p>
                      <a:pPr marL="0" algn="ctr" defTabSz="914400" rtl="0" eaLnBrk="1" fontAlgn="b" latinLnBrk="0" hangingPunct="1"/>
                      <a:r>
                        <a:rPr lang="en-US" sz="1000" b="1" i="0" u="none" strike="noStrike" kern="1200">
                          <a:solidFill>
                            <a:schemeClr val="dk1"/>
                          </a:solidFill>
                          <a:effectLst/>
                          <a:latin typeface="Century Gothic" panose="020B0502020202020204" pitchFamily="34" charset="0"/>
                          <a:ea typeface="+mn-ea"/>
                          <a:cs typeface="+mn-cs"/>
                        </a:rPr>
                        <a:t>$208</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28754827"/>
                  </a:ext>
                </a:extLst>
              </a:tr>
              <a:tr h="251189">
                <a:tc>
                  <a:txBody>
                    <a:bodyPr/>
                    <a:lstStyle/>
                    <a:p>
                      <a:pPr marL="55563"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cap="all" baseline="0">
                          <a:solidFill>
                            <a:srgbClr val="000000"/>
                          </a:solidFill>
                          <a:latin typeface="Century Gothic" panose="020B0502020202020204" pitchFamily="34" charset="0"/>
                          <a:ea typeface="+mn-ea"/>
                          <a:cs typeface="+mn-cs"/>
                        </a:rPr>
                        <a:t>TOTAL OVERNIGHT CAPITAL COSTS</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Century Gothic" panose="020B0502020202020204" pitchFamily="34" charset="0"/>
                        </a:rPr>
                        <a:t> </a:t>
                      </a:r>
                      <a:r>
                        <a:rPr lang="en-US" sz="1000" b="1" i="0" u="none" strike="noStrike" kern="1200">
                          <a:solidFill>
                            <a:srgbClr val="000000"/>
                          </a:solidFill>
                          <a:effectLst/>
                          <a:latin typeface="Century Gothic" panose="020B0502020202020204" pitchFamily="34" charset="0"/>
                          <a:ea typeface="+mn-ea"/>
                          <a:cs typeface="+mn-cs"/>
                        </a:rPr>
                        <a:t>$158,232,324 </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b"/>
                      <a:r>
                        <a:rPr lang="en-US" sz="1000" b="1" i="0" u="none" strike="noStrike" dirty="0">
                          <a:effectLst/>
                          <a:latin typeface="Century Gothic" panose="020B0502020202020204" pitchFamily="34" charset="0"/>
                        </a:rPr>
                        <a:t>$1,615</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910087"/>
                  </a:ext>
                </a:extLst>
              </a:tr>
            </a:tbl>
          </a:graphicData>
        </a:graphic>
      </p:graphicFrame>
    </p:spTree>
    <p:extLst>
      <p:ext uri="{BB962C8B-B14F-4D97-AF65-F5344CB8AC3E}">
        <p14:creationId xmlns:p14="http://schemas.microsoft.com/office/powerpoint/2010/main" val="212502152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BFB8B7"/>
      </a:accent1>
      <a:accent2>
        <a:srgbClr val="7F7A7A"/>
      </a:accent2>
      <a:accent3>
        <a:srgbClr val="400000"/>
      </a:accent3>
      <a:accent4>
        <a:srgbClr val="403D3D"/>
      </a:accent4>
      <a:accent5>
        <a:srgbClr val="E5DCDC"/>
      </a:accent5>
      <a:accent6>
        <a:srgbClr val="0000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0C36E09-E1B1-4619-898F-E283099E002B}" vid="{947B8BDC-5323-4262-B14B-2ECCD4F151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with Firm Overview Slides_012319</Template>
  <TotalTime>0</TotalTime>
  <Words>6816</Words>
  <Application>Microsoft Office PowerPoint</Application>
  <PresentationFormat>Widescreen</PresentationFormat>
  <Paragraphs>1603</Paragraphs>
  <Slides>69</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ＭＳ Ｐゴシック</vt:lpstr>
      <vt:lpstr>Arial</vt:lpstr>
      <vt:lpstr>Calibri</vt:lpstr>
      <vt:lpstr>Calibri Light</vt:lpstr>
      <vt:lpstr>Cambria</vt:lpstr>
      <vt:lpstr>Century Gothic</vt:lpstr>
      <vt:lpstr>Office Theme</vt:lpstr>
      <vt:lpstr>PowerPoint Presentation</vt:lpstr>
      <vt:lpstr>Overview &amp; Purpose: 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Proposed E&amp;AS Offset: E&amp;AS Offset Methodology Overview</vt:lpstr>
      <vt:lpstr>Proposed E&amp;AS Offset: E&amp;AS Offset Methodology Overview (cont’d)</vt:lpstr>
      <vt:lpstr>Proposed E&amp;AS Offset: E&amp;AS Offset ISO-NE Market Price Adjustment Overview </vt:lpstr>
      <vt:lpstr>Proposed E&amp;AS Offset: Renewable Energy Credits</vt:lpstr>
      <vt:lpstr>Proposed E&amp;AS Offset: Energy/Reserve Revenue Scarcity Hours Adjustment</vt:lpstr>
      <vt:lpstr>Proposed E&amp;AS Offset: Energy/Reserve Revenue Scarcity Hours Adjustment (cont.)</vt:lpstr>
      <vt:lpstr>Proposed E&amp;AS Offset: Energy/Reserve Revenue Scarcity Hours Adjustment (cont.)</vt:lpstr>
      <vt:lpstr>Proposed E&amp;AS Offset: Level of Excess Adjustment</vt:lpstr>
      <vt:lpstr>Proposed E&amp;AS Offset: Preliminary Pay-for-Performance Adjustment</vt:lpstr>
      <vt:lpstr>PowerPoint Presentation</vt:lpstr>
      <vt:lpstr>Preliminary CONE E&amp;AS Offsets: Dispatch Methodology Overview for the Simple Cycle and Aero Units </vt:lpstr>
      <vt:lpstr>Preliminary CONE E&amp;AS Offsets: Dispatch methodology Overview for the Simple Cycle and Aero Units (cont.)</vt:lpstr>
      <vt:lpstr>Preliminary CONE E&amp;AS Offsets: Combined Cycle Dispatch Methodology</vt:lpstr>
      <vt:lpstr>Preliminary CONE E&amp;AS Offsets: Combined Cycle Dispatch Methodology (cont.)</vt:lpstr>
      <vt:lpstr>Preliminary CONE E&amp;AS Offsets: Summary of Preliminary E&amp;AS Offsets for CONE Units</vt:lpstr>
      <vt:lpstr>PowerPoint Presentation</vt:lpstr>
      <vt:lpstr>PowerPoint Presentation</vt:lpstr>
      <vt:lpstr>Preliminary ORTP E&amp;AS Offset Onshore Wind</vt:lpstr>
      <vt:lpstr>Preliminary ORTP E&amp;AS Offset:  Offshore Wind</vt:lpstr>
      <vt:lpstr>Preliminary ORTP E&amp;AS Offsets  Solar</vt:lpstr>
      <vt:lpstr>Preliminary ORTP E&amp;AS Offset:  Battery Storage</vt:lpstr>
      <vt:lpstr>Preliminary ORTP E&amp;AS Offset: Battery Dispatch Methodology Overview</vt:lpstr>
      <vt:lpstr>Preliminary ORTP E&amp;AS Offset: Co-located Resource</vt:lpstr>
      <vt:lpstr>Preliminary ORTP E&amp;AS Offset: Co-located Dispatch Methodology Overview</vt:lpstr>
      <vt:lpstr>PowerPoint Presentation</vt:lpstr>
      <vt:lpstr>PowerPoint Presentation</vt:lpstr>
      <vt:lpstr>PowerPoint Presentation</vt:lpstr>
      <vt:lpstr>Summary and Next Steps </vt:lpstr>
      <vt:lpstr>PowerPoint Presentation</vt:lpstr>
      <vt:lpstr>Proposed Costs for CONE Calculations: Combined Cycle Capital Cost Estimating Basis Summary</vt:lpstr>
      <vt:lpstr>Proposed Costs for CONE Calculations: Combined Cycle Capital Cost Estimating Basis Summary</vt:lpstr>
      <vt:lpstr>Proposed Costs for CONE Calculations: Combined Cycle Capital Cost Estimating Basis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2020-07-09T20:04:20Z</dcterms:created>
  <dcterms:modified xsi:type="dcterms:W3CDTF">2020-07-09T22:29:57Z</dcterms:modified>
</cp:coreProperties>
</file>