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13" r:id="rId2"/>
    <p:sldId id="314" r:id="rId3"/>
    <p:sldId id="351" r:id="rId4"/>
    <p:sldId id="327" r:id="rId5"/>
    <p:sldId id="318" r:id="rId6"/>
    <p:sldId id="324" r:id="rId7"/>
    <p:sldId id="329" r:id="rId8"/>
    <p:sldId id="330" r:id="rId9"/>
    <p:sldId id="331" r:id="rId10"/>
    <p:sldId id="356" r:id="rId11"/>
    <p:sldId id="328" r:id="rId12"/>
    <p:sldId id="337" r:id="rId13"/>
    <p:sldId id="333" r:id="rId14"/>
    <p:sldId id="334" r:id="rId15"/>
    <p:sldId id="335" r:id="rId16"/>
    <p:sldId id="357" r:id="rId17"/>
    <p:sldId id="358" r:id="rId18"/>
    <p:sldId id="315" r:id="rId19"/>
    <p:sldId id="326" r:id="rId20"/>
    <p:sldId id="336" r:id="rId21"/>
    <p:sldId id="338" r:id="rId22"/>
    <p:sldId id="343" r:id="rId23"/>
    <p:sldId id="348" r:id="rId24"/>
    <p:sldId id="349" r:id="rId25"/>
    <p:sldId id="350" r:id="rId26"/>
    <p:sldId id="352" r:id="rId27"/>
    <p:sldId id="353" r:id="rId28"/>
    <p:sldId id="355" r:id="rId29"/>
  </p:sldIdLst>
  <p:sldSz cx="9144000" cy="6858000" type="screen4x3"/>
  <p:notesSz cx="7315200" cy="96012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2777F"/>
    <a:srgbClr val="EC1F25"/>
    <a:srgbClr val="FBB92F"/>
    <a:srgbClr val="77BD2A"/>
    <a:srgbClr val="6FA943"/>
    <a:srgbClr val="B9D257"/>
    <a:srgbClr val="F68920"/>
    <a:srgbClr val="8555A1"/>
    <a:srgbClr val="1E6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8" autoAdjust="0"/>
    <p:restoredTop sz="95533" autoAdjust="0"/>
  </p:normalViewPr>
  <p:slideViewPr>
    <p:cSldViewPr>
      <p:cViewPr varScale="1">
        <p:scale>
          <a:sx n="80" d="100"/>
          <a:sy n="80" d="100"/>
        </p:scale>
        <p:origin x="143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206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>
              <a:defRPr sz="1300"/>
            </a:lvl1pPr>
          </a:lstStyle>
          <a:p>
            <a:fld id="{F87AAE7F-D37E-4830-9F5E-F36A5F180179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r">
              <a:defRPr sz="13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9EDDEDB6-CD57-44C2-AB19-AC7D3BB8FF8E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63" tIns="48332" rIns="96663" bIns="483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9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12" Type="http://schemas.openxmlformats.org/officeDocument/2006/relationships/image" Target="../media/image8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4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533400"/>
          </a:xfrm>
        </p:spPr>
        <p:txBody>
          <a:bodyPr/>
          <a:lstStyle>
            <a:lvl1pPr>
              <a:defRPr i="0"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0"/>
            <a:ext cx="8229600" cy="457200"/>
          </a:xfrm>
        </p:spPr>
        <p:txBody>
          <a:bodyPr/>
          <a:lstStyle>
            <a:lvl1pPr marL="0" indent="0">
              <a:buNone/>
              <a:defRPr sz="2400" b="1" i="1"/>
            </a:lvl1pPr>
          </a:lstStyle>
          <a:p>
            <a:pPr lvl="0"/>
            <a:r>
              <a:rPr lang="en-US" dirty="0" smtClean="0"/>
              <a:t>Click to add sub-title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18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057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itle WMPP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 userDrawn="1"/>
        </p:nvSpPr>
        <p:spPr>
          <a:xfrm>
            <a:off x="485899" y="18288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77984141"/>
              </p:ext>
            </p:extLst>
          </p:nvPr>
        </p:nvGraphicFramePr>
        <p:xfrm>
          <a:off x="457200" y="533400"/>
          <a:ext cx="8077200" cy="115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1852">
                <a:tc>
                  <a:txBody>
                    <a:bodyPr/>
                    <a:lstStyle/>
                    <a:p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58">
                <a:tc grid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3608" y="609600"/>
            <a:ext cx="6096000" cy="38100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Title: Summary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0400" y="533400"/>
            <a:ext cx="1524000" cy="68580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WMPP ID: XX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5899" y="1371600"/>
            <a:ext cx="7896101" cy="304800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Proposed Effective Date: [Color When Recently Changed]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85775" y="1981200"/>
            <a:ext cx="8229600" cy="42672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581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</a:t>
            </a:r>
            <a:r>
              <a:rPr lang="en-US" sz="1400" i="1" kern="1200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75855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This is the Master Slide Font for MC template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accent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21" r:id="rId2"/>
    <p:sldLayoutId id="2147483683" r:id="rId3"/>
    <p:sldLayoutId id="2147483664" r:id="rId4"/>
    <p:sldLayoutId id="2147483720" r:id="rId5"/>
    <p:sldLayoutId id="2147483684" r:id="rId6"/>
    <p:sldLayoutId id="2147483687" r:id="rId7"/>
    <p:sldLayoutId id="2147483688" r:id="rId8"/>
    <p:sldLayoutId id="2147483689" r:id="rId9"/>
    <p:sldLayoutId id="2147483694" r:id="rId10"/>
    <p:sldLayoutId id="2147483695" r:id="rId11"/>
    <p:sldLayoutId id="2147483696" r:id="rId12"/>
    <p:sldLayoutId id="2147483697" r:id="rId13"/>
    <p:sldLayoutId id="2147483743" r:id="rId14"/>
    <p:sldLayoutId id="214748374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-ne.com/static-assets/documents/2020/05/fca15-energy-security-estimate-for-fcm-offers.zip" TargetMode="Externa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JuLY</a:t>
            </a:r>
            <a:r>
              <a:rPr lang="en-US" dirty="0" smtClean="0"/>
              <a:t> 14-15, 2020 | MC TELECONFERENCE</a:t>
            </a:r>
            <a:endParaRPr lang="en-US" strike="sngStrik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Deborah Cooke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413.540.4488 | dcooke@iso-ne.com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289002" y="3475680"/>
            <a:ext cx="5559552" cy="140112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Energy and Ancillary Service Revenue Adjustments for Level of Excess Supply and Energy Security Improvements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Cost of New Entry and </a:t>
            </a:r>
          </a:p>
          <a:p>
            <a:r>
              <a:rPr lang="en-US" dirty="0"/>
              <a:t>Offer Review Trigger Prices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5875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90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Historical energy prices from the previous three calendar years are the basis for determining prices in the E&amp;AS dispatch models</a:t>
            </a:r>
          </a:p>
          <a:p>
            <a:pPr lvl="1"/>
            <a:r>
              <a:rPr lang="en-US" dirty="0" smtClean="0"/>
              <a:t>As described by Concentric Energy Advisors in June </a:t>
            </a:r>
          </a:p>
          <a:p>
            <a:r>
              <a:rPr lang="en-US" dirty="0"/>
              <a:t>The </a:t>
            </a:r>
            <a:r>
              <a:rPr lang="en-US" dirty="0" smtClean="0"/>
              <a:t>appropriate LOE </a:t>
            </a:r>
            <a:r>
              <a:rPr lang="en-US" dirty="0"/>
              <a:t>AF </a:t>
            </a:r>
            <a:r>
              <a:rPr lang="en-US" dirty="0" smtClean="0"/>
              <a:t>– based on year and category – will be applied to each hourly historical energy price</a:t>
            </a:r>
          </a:p>
          <a:p>
            <a:pPr lvl="1"/>
            <a:r>
              <a:rPr lang="en-US" dirty="0" smtClean="0"/>
              <a:t>Day-Ahead LMP, Real-Time LMP, and real-time reserve prices (as adjusted for scarcity)</a:t>
            </a:r>
          </a:p>
          <a:p>
            <a:r>
              <a:rPr lang="en-US" dirty="0" smtClean="0"/>
              <a:t>For example:</a:t>
            </a:r>
          </a:p>
          <a:p>
            <a:pPr lvl="1"/>
            <a:r>
              <a:rPr lang="en-US" dirty="0" smtClean="0"/>
              <a:t>An observed high-on peak LMP </a:t>
            </a:r>
            <a:r>
              <a:rPr lang="en-US" smtClean="0"/>
              <a:t>of $50 </a:t>
            </a:r>
            <a:r>
              <a:rPr lang="en-US" dirty="0" smtClean="0"/>
              <a:t>in the month of July 2018 would be adjusted to ($50 </a:t>
            </a:r>
            <a:r>
              <a:rPr lang="en-US" dirty="0"/>
              <a:t>÷ </a:t>
            </a:r>
            <a:r>
              <a:rPr lang="en-US" dirty="0" smtClean="0"/>
              <a:t>0.90) = $55.56/MWh</a:t>
            </a:r>
          </a:p>
          <a:p>
            <a:pPr lvl="1"/>
            <a:r>
              <a:rPr lang="en-US" dirty="0" smtClean="0"/>
              <a:t>An observed on-peak real-time ten-minute spinning reserve price of $8 in the month of January 2017 would be adjusted to ($8 ÷ 0.99) = $8.08</a:t>
            </a:r>
          </a:p>
          <a:p>
            <a:pPr lvl="1"/>
            <a:r>
              <a:rPr lang="en-US" dirty="0"/>
              <a:t>An observed off-peak LMP of $35 /MWh in the month of </a:t>
            </a:r>
            <a:r>
              <a:rPr lang="en-US" dirty="0" smtClean="0"/>
              <a:t>October 2019 </a:t>
            </a:r>
            <a:r>
              <a:rPr lang="en-US" dirty="0"/>
              <a:t>would be adjusted to ($35 ÷ </a:t>
            </a:r>
            <a:r>
              <a:rPr lang="en-US" dirty="0" smtClean="0"/>
              <a:t>1.00) </a:t>
            </a:r>
            <a:r>
              <a:rPr lang="en-US" dirty="0"/>
              <a:t>= $</a:t>
            </a:r>
            <a:r>
              <a:rPr lang="en-US" dirty="0" smtClean="0"/>
              <a:t>35/MWh</a:t>
            </a:r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Applying the Level of Excess Adjustment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48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Security Improvements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Estimated Revenue Impacts for Net CONE and ORTPs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74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Approach to estimating ESI revenue offsets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Estimated incremental revenues from the proposed Energy Security Improvements designs will be included in the revenue offsets for Net CONE and ORTPs</a:t>
            </a:r>
          </a:p>
          <a:p>
            <a:pPr lvl="1"/>
            <a:r>
              <a:rPr lang="en-US" dirty="0" smtClean="0"/>
              <a:t>Both the ISO-proposed and NEPOOL-proposed designs are estimated</a:t>
            </a:r>
          </a:p>
          <a:p>
            <a:r>
              <a:rPr lang="en-US" dirty="0" smtClean="0"/>
              <a:t>Calculated technology-specific revenue changes using similar methodology as the ESI Impact </a:t>
            </a:r>
            <a:r>
              <a:rPr lang="en-US" dirty="0"/>
              <a:t>Analysis </a:t>
            </a:r>
            <a:r>
              <a:rPr lang="en-US" dirty="0" smtClean="0"/>
              <a:t>models</a:t>
            </a:r>
            <a:endParaRPr lang="en-US" dirty="0"/>
          </a:p>
          <a:p>
            <a:pPr lvl="1"/>
            <a:r>
              <a:rPr lang="en-US" dirty="0" smtClean="0"/>
              <a:t>Net CONE</a:t>
            </a:r>
            <a:r>
              <a:rPr lang="en-US" dirty="0"/>
              <a:t>: Winter and non-winter Central Cases recalculated for Combined Cycle and Combustion Turbine new entrants</a:t>
            </a:r>
          </a:p>
          <a:p>
            <a:pPr lvl="2"/>
            <a:r>
              <a:rPr lang="en-US" dirty="0"/>
              <a:t>Modeled on select, recent new entrants </a:t>
            </a:r>
            <a:endParaRPr lang="en-US" sz="2800" dirty="0"/>
          </a:p>
          <a:p>
            <a:pPr lvl="1"/>
            <a:r>
              <a:rPr lang="en-US" dirty="0" smtClean="0"/>
              <a:t>ORTPs: Results </a:t>
            </a:r>
            <a:r>
              <a:rPr lang="en-US" dirty="0"/>
              <a:t>of winter and non-winter </a:t>
            </a:r>
            <a:r>
              <a:rPr lang="en-US" dirty="0" smtClean="0"/>
              <a:t>ESI Central Case for all </a:t>
            </a:r>
            <a:r>
              <a:rPr lang="en-US" dirty="0"/>
              <a:t>technologies </a:t>
            </a:r>
            <a:r>
              <a:rPr lang="en-US" b="1" dirty="0"/>
              <a:t>except</a:t>
            </a:r>
            <a:r>
              <a:rPr lang="en-US" dirty="0"/>
              <a:t> </a:t>
            </a:r>
            <a:r>
              <a:rPr lang="en-US" dirty="0" smtClean="0"/>
              <a:t>storage </a:t>
            </a:r>
          </a:p>
          <a:p>
            <a:pPr lvl="2"/>
            <a:r>
              <a:rPr lang="en-US" dirty="0" smtClean="0"/>
              <a:t>Analysis </a:t>
            </a:r>
            <a:r>
              <a:rPr lang="en-US" dirty="0"/>
              <a:t>Group </a:t>
            </a:r>
            <a:r>
              <a:rPr lang="en-US" dirty="0" smtClean="0"/>
              <a:t>estimated </a:t>
            </a:r>
            <a:r>
              <a:rPr lang="en-US" dirty="0"/>
              <a:t>revenues </a:t>
            </a:r>
            <a:r>
              <a:rPr lang="en-US" dirty="0" smtClean="0"/>
              <a:t>separately for </a:t>
            </a:r>
            <a:r>
              <a:rPr lang="en-US" dirty="0"/>
              <a:t>storage based on highest priced hours of each calendar day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60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Winter and non-winter case scenarios weighted </a:t>
            </a:r>
            <a:r>
              <a:rPr lang="en-US" dirty="0"/>
              <a:t>based on estimated frequency </a:t>
            </a:r>
            <a:endParaRPr lang="en-US" strike="sngStrike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Based on weather data from the past 20 winter and non-winter periods </a:t>
            </a:r>
            <a:r>
              <a:rPr lang="en-US" dirty="0" smtClean="0"/>
              <a:t>(Details </a:t>
            </a:r>
            <a:r>
              <a:rPr lang="en-US" dirty="0"/>
              <a:t>included in the Appendix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Methodology </a:t>
            </a:r>
            <a:r>
              <a:rPr lang="en-US" dirty="0"/>
              <a:t>used is generally the same as that summarized in the Internal Market Monitor </a:t>
            </a:r>
            <a:r>
              <a:rPr lang="en-US" i="1" dirty="0"/>
              <a:t>“</a:t>
            </a:r>
            <a:r>
              <a:rPr lang="en-US" i="1" dirty="0">
                <a:hlinkClick r:id="rId2"/>
              </a:rPr>
              <a:t>FCA15 Energy Security Estimate for FCM Offers</a:t>
            </a:r>
            <a:r>
              <a:rPr lang="en-US" i="1" dirty="0"/>
              <a:t>” </a:t>
            </a:r>
            <a:r>
              <a:rPr lang="en-US" dirty="0" smtClean="0"/>
              <a:t>document</a:t>
            </a:r>
          </a:p>
          <a:p>
            <a:r>
              <a:rPr lang="en-US" dirty="0" smtClean="0"/>
              <a:t>Tables with weighted final values for each technology included in the Appendix</a:t>
            </a:r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Approach to estimating ESI </a:t>
            </a:r>
            <a:r>
              <a:rPr lang="en-US" dirty="0" smtClean="0"/>
              <a:t>revenue offsets</a:t>
            </a:r>
            <a:br>
              <a:rPr lang="en-US" dirty="0" smtClean="0"/>
            </a:br>
            <a:r>
              <a:rPr lang="en-US" dirty="0" smtClean="0"/>
              <a:t>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29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ESI revenue offsets example</a:t>
            </a:r>
            <a:br>
              <a:rPr lang="en-US" dirty="0" smtClean="0"/>
            </a:br>
            <a:r>
              <a:rPr lang="en-US" dirty="0" smtClean="0"/>
              <a:t>Incremental revenues for Combustion Turbine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487504"/>
              </p:ext>
            </p:extLst>
          </p:nvPr>
        </p:nvGraphicFramePr>
        <p:xfrm>
          <a:off x="1371600" y="1447800"/>
          <a:ext cx="6096002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678">
                  <a:extLst>
                    <a:ext uri="{9D8B030D-6E8A-4147-A177-3AD203B41FA5}">
                      <a16:colId xmlns:a16="http://schemas.microsoft.com/office/drawing/2014/main" val="984664658"/>
                    </a:ext>
                  </a:extLst>
                </a:gridCol>
                <a:gridCol w="1573162">
                  <a:extLst>
                    <a:ext uri="{9D8B030D-6E8A-4147-A177-3AD203B41FA5}">
                      <a16:colId xmlns:a16="http://schemas.microsoft.com/office/drawing/2014/main" val="201546179"/>
                    </a:ext>
                  </a:extLst>
                </a:gridCol>
                <a:gridCol w="1573162">
                  <a:extLst>
                    <a:ext uri="{9D8B030D-6E8A-4147-A177-3AD203B41FA5}">
                      <a16:colId xmlns:a16="http://schemas.microsoft.com/office/drawing/2014/main" val="2852387261"/>
                    </a:ext>
                  </a:extLst>
                </a:gridCol>
              </a:tblGrid>
              <a:tr h="47439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Season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Incremental</a:t>
                      </a:r>
                      <a:r>
                        <a:rPr lang="en-US" sz="1600" baseline="0" dirty="0" smtClean="0"/>
                        <a:t> Payments to Generation</a:t>
                      </a:r>
                      <a:endParaRPr lang="en-US" sz="1200" dirty="0" smtClean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Incremental</a:t>
                      </a:r>
                      <a:r>
                        <a:rPr lang="en-US" sz="1600" baseline="0" dirty="0" smtClean="0"/>
                        <a:t> Payments to Capacity</a:t>
                      </a:r>
                      <a:endParaRPr lang="en-US" sz="1200" b="1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86180548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</a:rPr>
                        <a:t>Winter </a:t>
                      </a:r>
                      <a:r>
                        <a:rPr lang="en-US" sz="1400" b="0" i="1" dirty="0" smtClean="0">
                          <a:solidFill>
                            <a:sysClr val="windowText" lastClr="000000"/>
                          </a:solidFill>
                        </a:rPr>
                        <a:t>(3 months)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ysClr val="windowText" lastClr="000000"/>
                          </a:solidFill>
                        </a:rPr>
                        <a:t>$/MWh</a:t>
                      </a:r>
                      <a:endParaRPr lang="en-US" sz="120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ysClr val="windowText" lastClr="000000"/>
                          </a:solidFill>
                        </a:rPr>
                        <a:t>$/MW, 3-months</a:t>
                      </a:r>
                      <a:endParaRPr lang="en-US" sz="120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2764406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lvl="0">
                        <a:tabLst>
                          <a:tab pos="114300" algn="l"/>
                        </a:tabLst>
                      </a:pP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	Frequent (15%)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$7.79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$7,694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0121314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	Extended (10%)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($29.56)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$3,567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1387319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lvl="0">
                        <a:tabLst>
                          <a:tab pos="114300" algn="l"/>
                        </a:tabLst>
                      </a:pP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	Infrequent (75%)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$0.00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$1,625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503643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lvl="0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Weighted Final Value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($1.79)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$2,730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1747590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</a:rPr>
                        <a:t>Non-Winter </a:t>
                      </a:r>
                      <a:r>
                        <a:rPr lang="en-US" sz="1400" b="0" i="1" dirty="0" smtClean="0">
                          <a:solidFill>
                            <a:sysClr val="windowText" lastClr="000000"/>
                          </a:solidFill>
                        </a:rPr>
                        <a:t>(9 months)</a:t>
                      </a:r>
                    </a:p>
                  </a:txBody>
                  <a:tcP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ysClr val="windowText" lastClr="000000"/>
                          </a:solidFill>
                        </a:rPr>
                        <a:t>$/MWh</a:t>
                      </a:r>
                      <a:endParaRPr lang="en-US" sz="120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ysClr val="windowText" lastClr="000000"/>
                          </a:solidFill>
                        </a:rPr>
                        <a:t>$/MW, 9-months</a:t>
                      </a:r>
                      <a:endParaRPr lang="en-US" sz="120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094536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lvl="0">
                        <a:tabLst>
                          <a:tab pos="114300" algn="l"/>
                        </a:tabLst>
                      </a:pP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	Severe (15%)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$9.21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$5,116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45282492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lvl="0">
                        <a:tabLst>
                          <a:tab pos="114300" algn="l"/>
                        </a:tabLst>
                      </a:pP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	Moderate (85%)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($11.35)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$4,218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028414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Weighted Final Value</a:t>
                      </a:r>
                    </a:p>
                  </a:txBody>
                  <a:tcP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($8.27)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$4,353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66044"/>
                  </a:ext>
                </a:extLst>
              </a:tr>
            </a:tbl>
          </a:graphicData>
        </a:graphic>
      </p:graphicFrame>
      <p:sp>
        <p:nvSpPr>
          <p:cNvPr id="7" name="Text Placeholder 2"/>
          <p:cNvSpPr txBox="1">
            <a:spLocks/>
          </p:cNvSpPr>
          <p:nvPr/>
        </p:nvSpPr>
        <p:spPr>
          <a:xfrm>
            <a:off x="457200" y="5219367"/>
            <a:ext cx="8229600" cy="12195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Incremental Payments to Generation = revenue from LMP and FER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Incremental Payments to Capacity = net option revenue minus holding costs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Values based on ESI proposal filed by ISO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i="1" dirty="0" smtClean="0"/>
              <a:t>	Next – using these values to estimate ESI revenue offsets</a:t>
            </a:r>
          </a:p>
        </p:txBody>
      </p:sp>
    </p:spTree>
    <p:extLst>
      <p:ext uri="{BB962C8B-B14F-4D97-AF65-F5344CB8AC3E}">
        <p14:creationId xmlns:p14="http://schemas.microsoft.com/office/powerpoint/2010/main" val="287514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ESI </a:t>
            </a:r>
            <a:r>
              <a:rPr lang="en-US" dirty="0" smtClean="0"/>
              <a:t>revenue offsets example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Incremental </a:t>
            </a:r>
            <a:r>
              <a:rPr lang="en-US" dirty="0" smtClean="0"/>
              <a:t>revenues </a:t>
            </a:r>
            <a:r>
              <a:rPr lang="en-US" dirty="0"/>
              <a:t>for Combustion </a:t>
            </a:r>
            <a:r>
              <a:rPr lang="en-US" dirty="0" smtClean="0"/>
              <a:t>Turbine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16002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In this example, the final adjustment for ESI revenues for this technology is $0.507/kW-month</a:t>
            </a:r>
          </a:p>
          <a:p>
            <a:pPr lvl="1"/>
            <a:r>
              <a:rPr lang="en-US" sz="1600" dirty="0" smtClean="0"/>
              <a:t>Sum of incremental payments to generation and incremental payments to capacity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605844"/>
              </p:ext>
            </p:extLst>
          </p:nvPr>
        </p:nvGraphicFramePr>
        <p:xfrm>
          <a:off x="533399" y="2599166"/>
          <a:ext cx="8077201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7829">
                  <a:extLst>
                    <a:ext uri="{9D8B030D-6E8A-4147-A177-3AD203B41FA5}">
                      <a16:colId xmlns:a16="http://schemas.microsoft.com/office/drawing/2014/main" val="984664658"/>
                    </a:ext>
                  </a:extLst>
                </a:gridCol>
                <a:gridCol w="1374843">
                  <a:extLst>
                    <a:ext uri="{9D8B030D-6E8A-4147-A177-3AD203B41FA5}">
                      <a16:colId xmlns:a16="http://schemas.microsoft.com/office/drawing/2014/main" val="201546179"/>
                    </a:ext>
                  </a:extLst>
                </a:gridCol>
                <a:gridCol w="1374843">
                  <a:extLst>
                    <a:ext uri="{9D8B030D-6E8A-4147-A177-3AD203B41FA5}">
                      <a16:colId xmlns:a16="http://schemas.microsoft.com/office/drawing/2014/main" val="2852387261"/>
                    </a:ext>
                  </a:extLst>
                </a:gridCol>
                <a:gridCol w="1374843">
                  <a:extLst>
                    <a:ext uri="{9D8B030D-6E8A-4147-A177-3AD203B41FA5}">
                      <a16:colId xmlns:a16="http://schemas.microsoft.com/office/drawing/2014/main" val="4153032594"/>
                    </a:ext>
                  </a:extLst>
                </a:gridCol>
                <a:gridCol w="1374843">
                  <a:extLst>
                    <a:ext uri="{9D8B030D-6E8A-4147-A177-3AD203B41FA5}">
                      <a16:colId xmlns:a16="http://schemas.microsoft.com/office/drawing/2014/main" val="150867232"/>
                    </a:ext>
                  </a:extLst>
                </a:gridCol>
              </a:tblGrid>
              <a:tr h="47439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Season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Winter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 smtClean="0"/>
                        <a:t>(3-months)</a:t>
                      </a:r>
                      <a:endParaRPr lang="en-US" sz="1050" i="1" dirty="0" smtClean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Summer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 smtClean="0"/>
                        <a:t>(9-months)</a:t>
                      </a:r>
                      <a:endParaRPr lang="en-US" sz="1050" i="1" dirty="0" smtClean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Combined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$, 12-month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Combined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$/kW-mo.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86180548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</a:rPr>
                        <a:t>Incr.</a:t>
                      </a:r>
                      <a:r>
                        <a:rPr lang="en-US" sz="1400" b="1" baseline="0" dirty="0" smtClean="0">
                          <a:solidFill>
                            <a:sysClr val="windowText" lastClr="000000"/>
                          </a:solidFill>
                        </a:rPr>
                        <a:t> Payments to Generation</a:t>
                      </a:r>
                      <a:endParaRPr lang="en-US" sz="1400" b="0" i="1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1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2764406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marL="228600" lvl="0" indent="0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Weighted Final Value </a:t>
                      </a:r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</a:rPr>
                        <a:t>($/MWh)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($1.79)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($8.27)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0121314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marL="2286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Seasonal generation </a:t>
                      </a:r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</a:rPr>
                        <a:t>(MWh)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17,992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40,946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1387319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lvl="0">
                        <a:tabLst>
                          <a:tab pos="114300" algn="l"/>
                        </a:tabLst>
                      </a:pP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Weighted Incremental</a:t>
                      </a:r>
                      <a:r>
                        <a:rPr lang="en-US" sz="1400" baseline="0" dirty="0" smtClean="0">
                          <a:solidFill>
                            <a:sysClr val="windowText" lastClr="000000"/>
                          </a:solidFill>
                        </a:rPr>
                        <a:t> Payments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($32,166)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($338,586)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($370,753)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($0.083)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03643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</a:rPr>
                        <a:t>Incr. Payments to Capacity</a:t>
                      </a:r>
                      <a:endParaRPr lang="en-US" sz="1400" b="0" i="1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1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094536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marL="2286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sz="14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Weighted Final Value </a:t>
                      </a:r>
                      <a:r>
                        <a:rPr lang="en-US" sz="12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($/MW)</a:t>
                      </a:r>
                      <a:endParaRPr lang="en-US" sz="12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$2,730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$4,353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45282492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marL="2286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sz="14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Seasonal Capacity </a:t>
                      </a:r>
                      <a:r>
                        <a:rPr lang="en-US" sz="12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(MW)</a:t>
                      </a:r>
                      <a:endParaRPr lang="en-US" sz="14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372.20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372.20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028414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Weighted Incremental</a:t>
                      </a:r>
                      <a:r>
                        <a:rPr lang="en-US" sz="1400" baseline="0" dirty="0" smtClean="0">
                          <a:solidFill>
                            <a:sysClr val="windowText" lastClr="000000"/>
                          </a:solidFill>
                        </a:rPr>
                        <a:t> Payments</a:t>
                      </a:r>
                      <a:endParaRPr lang="en-US" sz="14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$1,015,997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$1,620,222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$2,636,219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$0.590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653675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sz="14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Change in Total Payments </a:t>
                      </a:r>
                    </a:p>
                  </a:txBody>
                  <a:tcP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$2,265,467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$0.507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37769074"/>
                  </a:ext>
                </a:extLst>
              </a:tr>
            </a:tbl>
          </a:graphicData>
        </a:graphic>
      </p:graphicFrame>
      <p:sp>
        <p:nvSpPr>
          <p:cNvPr id="8" name="Text Placeholder 2"/>
          <p:cNvSpPr txBox="1">
            <a:spLocks/>
          </p:cNvSpPr>
          <p:nvPr/>
        </p:nvSpPr>
        <p:spPr>
          <a:xfrm>
            <a:off x="457200" y="5882322"/>
            <a:ext cx="8229600" cy="442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i="1" dirty="0" smtClean="0"/>
              <a:t>ISO will post the ESI revenue offsets for all technology types when available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3001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&amp; Next Steps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Level of Excess adjustment will be applied in the E&amp;AS revenue calculations for Net CONE technologies, to reflect </a:t>
            </a:r>
            <a:br>
              <a:rPr lang="en-US" dirty="0" smtClean="0"/>
            </a:br>
            <a:r>
              <a:rPr lang="en-US" dirty="0" smtClean="0"/>
              <a:t>the system at equilibrium</a:t>
            </a:r>
          </a:p>
          <a:p>
            <a:pPr lvl="1"/>
            <a:r>
              <a:rPr lang="en-US" dirty="0"/>
              <a:t>In accordance with the underlying design principles of the Forward Capacity Market </a:t>
            </a:r>
            <a:endParaRPr lang="en-US" dirty="0" smtClean="0"/>
          </a:p>
          <a:p>
            <a:r>
              <a:rPr lang="en-US" dirty="0"/>
              <a:t>E&amp;AS revenue offsets will </a:t>
            </a:r>
            <a:r>
              <a:rPr lang="en-US" dirty="0" smtClean="0"/>
              <a:t>be calculated reflecting both </a:t>
            </a:r>
            <a:r>
              <a:rPr lang="en-US" dirty="0"/>
              <a:t>current </a:t>
            </a:r>
            <a:r>
              <a:rPr lang="en-US" dirty="0" smtClean="0"/>
              <a:t>and </a:t>
            </a:r>
            <a:r>
              <a:rPr lang="en-US" dirty="0"/>
              <a:t>proposed (future) market conditions in </a:t>
            </a:r>
            <a:r>
              <a:rPr lang="en-US" dirty="0" smtClean="0"/>
              <a:t>CCP16, including:</a:t>
            </a:r>
            <a:endParaRPr lang="en-US" dirty="0"/>
          </a:p>
          <a:p>
            <a:pPr lvl="1"/>
            <a:r>
              <a:rPr lang="en-US" dirty="0" smtClean="0"/>
              <a:t>Revenue impacts from ESI, both as proposed by ISO and as proposed by NEPOOL</a:t>
            </a:r>
          </a:p>
          <a:p>
            <a:pPr lvl="1"/>
            <a:r>
              <a:rPr lang="en-US" dirty="0" smtClean="0"/>
              <a:t>Elimination of the Forward Reserve Market (as discussed in June)</a:t>
            </a:r>
          </a:p>
          <a:p>
            <a:r>
              <a:rPr lang="en-US" dirty="0" smtClean="0"/>
              <a:t>Incremental revenue offsets associated with ESI for the various modeled technologies will be provided when available </a:t>
            </a:r>
          </a:p>
        </p:txBody>
      </p:sp>
    </p:spTree>
    <p:extLst>
      <p:ext uri="{BB962C8B-B14F-4D97-AF65-F5344CB8AC3E}">
        <p14:creationId xmlns:p14="http://schemas.microsoft.com/office/powerpoint/2010/main" val="1377143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4"/>
            <p:extLst/>
          </p:nvPr>
        </p:nvGraphicFramePr>
        <p:xfrm>
          <a:off x="533400" y="1341120"/>
          <a:ext cx="82296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82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Stakeholder</a:t>
                      </a:r>
                      <a:r>
                        <a:rPr lang="en-US" sz="1800" baseline="0" dirty="0" smtClean="0"/>
                        <a:t> Committee and Date</a:t>
                      </a:r>
                      <a:endParaRPr lang="en-US" sz="1800" dirty="0"/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Scheduled Project Milestone</a:t>
                      </a:r>
                      <a:endParaRPr lang="en-US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</a:t>
                      </a:r>
                    </a:p>
                    <a:p>
                      <a:r>
                        <a:rPr lang="en-US" sz="18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June 10, 2020</a:t>
                      </a:r>
                    </a:p>
                  </a:txBody>
                  <a:tcPr marL="89777" marR="8977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Review initial projections of potential</a:t>
                      </a:r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revenue offsets associated with FRM sunset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777" marR="897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75374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</a:t>
                      </a:r>
                    </a:p>
                    <a:p>
                      <a:r>
                        <a:rPr lang="en-US" sz="18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July 14-16, 2020</a:t>
                      </a:r>
                    </a:p>
                  </a:txBody>
                  <a:tcPr marL="89777" marR="8977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Review initial projections of potential revenue offsets associated with ESI and</a:t>
                      </a:r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initial discussion of proposed level of excess adjustment methodology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777" marR="897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531675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1800" b="1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</a:t>
                      </a:r>
                    </a:p>
                    <a:p>
                      <a:r>
                        <a:rPr lang="en-US" sz="1800" b="1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August 11-12, 2020</a:t>
                      </a: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Continued discussion</a:t>
                      </a:r>
                      <a:r>
                        <a:rPr lang="en-US" sz="1800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of revenue offsets</a:t>
                      </a:r>
                      <a:endParaRPr lang="en-US" sz="1800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827"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September 9-10, 2020</a:t>
                      </a: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Continued discussion of revenue offsets</a:t>
                      </a: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827"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October 6-7, 2020</a:t>
                      </a: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Final review and MC </a:t>
                      </a:r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vote on FCM parameter updates</a:t>
                      </a: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2897969228"/>
                  </a:ext>
                </a:extLst>
              </a:tr>
              <a:tr h="4578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Participants Committee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November 5, 2020</a:t>
                      </a: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PC vote</a:t>
                      </a: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4097621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11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45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Acronyms Used in this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572000"/>
          </a:xfrm>
        </p:spPr>
        <p:txBody>
          <a:bodyPr numCol="1" spcCol="182880"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 smtClean="0"/>
              <a:t>CCP = Capacity Commitment Period</a:t>
            </a:r>
          </a:p>
          <a:p>
            <a:pPr marL="0" indent="0">
              <a:buNone/>
            </a:pPr>
            <a:r>
              <a:rPr lang="en-US" sz="2000" dirty="0" smtClean="0"/>
              <a:t>CONE = Cost of New Entry</a:t>
            </a:r>
          </a:p>
          <a:p>
            <a:pPr marL="0" indent="0">
              <a:buNone/>
            </a:pPr>
            <a:r>
              <a:rPr lang="en-US" sz="2000" dirty="0" smtClean="0"/>
              <a:t>E&amp;AS = Energy &amp; Ancillary Services</a:t>
            </a:r>
          </a:p>
          <a:p>
            <a:pPr marL="0" indent="0">
              <a:buNone/>
            </a:pPr>
            <a:r>
              <a:rPr lang="en-US" sz="2000" dirty="0" smtClean="0"/>
              <a:t>ESI = Energy Security Improvements</a:t>
            </a:r>
          </a:p>
          <a:p>
            <a:pPr marL="0" indent="0">
              <a:buNone/>
            </a:pPr>
            <a:r>
              <a:rPr lang="en-US" sz="2000" dirty="0" smtClean="0"/>
              <a:t>FCA = Forward Capacity Auction</a:t>
            </a:r>
          </a:p>
          <a:p>
            <a:pPr marL="0" indent="0">
              <a:buNone/>
            </a:pPr>
            <a:r>
              <a:rPr lang="en-US" sz="2000" dirty="0" smtClean="0"/>
              <a:t>FCM = Forward Capacity Market</a:t>
            </a:r>
          </a:p>
          <a:p>
            <a:pPr marL="0" indent="0">
              <a:buNone/>
            </a:pPr>
            <a:r>
              <a:rPr lang="en-US" sz="2000" dirty="0" smtClean="0"/>
              <a:t>ICR = Installed Capacity Requirement</a:t>
            </a:r>
          </a:p>
          <a:p>
            <a:pPr marL="0" indent="0">
              <a:buNone/>
            </a:pPr>
            <a:r>
              <a:rPr lang="en-US" sz="2000" dirty="0" smtClean="0"/>
              <a:t>LMP = Locational Marginal Price</a:t>
            </a:r>
          </a:p>
          <a:p>
            <a:pPr marL="0" indent="0">
              <a:buNone/>
            </a:pPr>
            <a:r>
              <a:rPr lang="en-US" sz="2000" dirty="0" smtClean="0"/>
              <a:t>LOE = Level of Excess</a:t>
            </a:r>
          </a:p>
          <a:p>
            <a:pPr marL="974725" indent="-974725">
              <a:buNone/>
            </a:pPr>
            <a:r>
              <a:rPr lang="en-US" sz="2000" dirty="0" smtClean="0"/>
              <a:t>LOE AF = Level of Excess Adjustment Factor</a:t>
            </a:r>
          </a:p>
          <a:p>
            <a:pPr marL="0" indent="0">
              <a:buNone/>
            </a:pPr>
            <a:r>
              <a:rPr lang="en-US" sz="2000" dirty="0" smtClean="0"/>
              <a:t>MRI = Marginal Reliability Impact</a:t>
            </a:r>
          </a:p>
          <a:p>
            <a:pPr marL="0" indent="0">
              <a:buNone/>
            </a:pPr>
            <a:r>
              <a:rPr lang="en-US" sz="2000" dirty="0" smtClean="0"/>
              <a:t>ORTP = Offer Review Trigger Price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91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>
          <a:xfrm>
            <a:off x="518102" y="533400"/>
            <a:ext cx="6096000" cy="457200"/>
          </a:xfrm>
        </p:spPr>
        <p:txBody>
          <a:bodyPr tIns="0" bIns="0"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Cost of New Entry and </a:t>
            </a:r>
            <a:br>
              <a:rPr lang="en-US" sz="2400" dirty="0"/>
            </a:br>
            <a:r>
              <a:rPr lang="en-US" sz="2400" dirty="0"/>
              <a:t>Offer Review Trigger Prices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WMPP ID: 139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Proposed Effective Date: June 1, 2025 (CCP 16)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recalculation of the Cost </a:t>
            </a:r>
            <a:r>
              <a:rPr lang="en-US" dirty="0"/>
              <a:t>of New Entry (CONE), Net CONE, and Offer Review Trigger Prices (ORTPs</a:t>
            </a:r>
            <a:r>
              <a:rPr lang="en-US" dirty="0" smtClean="0"/>
              <a:t>) is being performed for the 2025-2026 Capacity Commitment Period (CCP) </a:t>
            </a:r>
          </a:p>
          <a:p>
            <a:r>
              <a:rPr lang="en-US" dirty="0"/>
              <a:t>Net CONE and ORTPs </a:t>
            </a:r>
            <a:r>
              <a:rPr lang="en-US" dirty="0" smtClean="0"/>
              <a:t>include energy and ancillary services (E&amp;AS) revenue offsets </a:t>
            </a:r>
          </a:p>
          <a:p>
            <a:r>
              <a:rPr lang="en-US" dirty="0" smtClean="0"/>
              <a:t>E&amp;AS revenue offsets will include two adjustments</a:t>
            </a:r>
          </a:p>
          <a:p>
            <a:pPr lvl="1"/>
            <a:r>
              <a:rPr lang="en-US" dirty="0" smtClean="0"/>
              <a:t>Net CONE:  Level of Excess adjustment to the energy prices, to reflect a system at the equilibrium (</a:t>
            </a:r>
            <a:r>
              <a:rPr lang="en-US" i="1" dirty="0" smtClean="0"/>
              <a:t>i.e., </a:t>
            </a:r>
            <a:r>
              <a:rPr lang="en-US" dirty="0" smtClean="0"/>
              <a:t>at ICR)</a:t>
            </a:r>
          </a:p>
          <a:p>
            <a:pPr lvl="1"/>
            <a:r>
              <a:rPr lang="en-US" dirty="0" smtClean="0"/>
              <a:t>Net CONE and ORTPs:  Estimated revenues associated with the proposed Energy Security Improvements (ESI)</a:t>
            </a:r>
          </a:p>
        </p:txBody>
      </p:sp>
    </p:spTree>
    <p:extLst>
      <p:ext uri="{BB962C8B-B14F-4D97-AF65-F5344CB8AC3E}">
        <p14:creationId xmlns:p14="http://schemas.microsoft.com/office/powerpoint/2010/main" val="8658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US" dirty="0" smtClean="0"/>
              <a:t>Analysis to derive Winter and Non-Winter category ratings for Energy Security Improvements revenue offsets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Additional ESI revenue offset examples</a:t>
            </a:r>
          </a:p>
          <a:p>
            <a:pPr marL="342900" indent="-342900">
              <a:buFontTx/>
              <a:buChar char="-"/>
            </a:pPr>
            <a:endParaRPr lang="en-US" dirty="0" smtClean="0"/>
          </a:p>
          <a:p>
            <a:pPr marL="342900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2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Approach to developing season weightings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191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An analysis of the temperature profiles of the seasons used in the AG analysis was performed </a:t>
            </a:r>
          </a:p>
          <a:p>
            <a:r>
              <a:rPr lang="en-US" dirty="0" smtClean="0"/>
              <a:t>Based on the temperature profiles, criteria were developed to identify like-seasons </a:t>
            </a:r>
            <a:r>
              <a:rPr lang="en-US" i="1" dirty="0" smtClean="0"/>
              <a:t>(slide 22)</a:t>
            </a:r>
          </a:p>
          <a:p>
            <a:r>
              <a:rPr lang="en-US" dirty="0" smtClean="0"/>
              <a:t>Temperature profiles of the past 20 seasons (winter/non-winter) were evaluated and compared to the category criteria</a:t>
            </a:r>
          </a:p>
          <a:p>
            <a:pPr lvl="1"/>
            <a:r>
              <a:rPr lang="en-US" dirty="0" smtClean="0"/>
              <a:t>For the non-winter periods, the months of June through September were included; temperatures in the shoulder months had no impact on results</a:t>
            </a:r>
          </a:p>
          <a:p>
            <a:r>
              <a:rPr lang="en-US" dirty="0" smtClean="0"/>
              <a:t>The number of the last 20 seasons meeting the criteria were compiled and used to determine the season weights applied for ESI revenue offsets </a:t>
            </a:r>
            <a:r>
              <a:rPr lang="en-US" i="1" dirty="0" smtClean="0"/>
              <a:t>(</a:t>
            </a:r>
            <a:r>
              <a:rPr lang="en-US" i="1" smtClean="0"/>
              <a:t>slides 24 - 25)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1879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Criteria for season categories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89056"/>
              </p:ext>
            </p:extLst>
          </p:nvPr>
        </p:nvGraphicFramePr>
        <p:xfrm>
          <a:off x="457200" y="1270000"/>
          <a:ext cx="7848600" cy="452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86624824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153576444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11646296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Season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Category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Criteria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34119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Winter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Extended Stressed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A winter period with five or more consecutive days with an average daily temperature of 10°F or less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3039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Frequently Stressed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A winter period not classified as Extended, with 15 or more days with a minimum daily temperature of 10°F or less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9072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Infrequently Stressed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All winter periods not classified as Extended or Frequent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17650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Non-Winter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Severe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buFont typeface="+mj-lt"/>
                        <a:buAutoNum type="alphaLcParenR"/>
                      </a:pP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Contains both: two or more three-day events with temperatures at or above 85°F </a:t>
                      </a:r>
                      <a:r>
                        <a:rPr lang="en-US" sz="1600" i="1" dirty="0" smtClean="0">
                          <a:solidFill>
                            <a:sysClr val="windowText" lastClr="000000"/>
                          </a:solidFill>
                        </a:rPr>
                        <a:t>and</a:t>
                      </a: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 two or more three-day events with dew points at or above 70;</a:t>
                      </a:r>
                    </a:p>
                    <a:p>
                      <a:pPr marL="228600" lvl="1" indent="0" algn="l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or </a:t>
                      </a:r>
                    </a:p>
                    <a:p>
                      <a:pPr marL="228600" indent="-228600" algn="l">
                        <a:buFont typeface="+mj-lt"/>
                        <a:buAutoNum type="alphaLcParenR" startAt="2"/>
                      </a:pP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Contains three or more four-day events with temperatures at or above 85°F and/or dew points at or above 70 </a:t>
                      </a:r>
                    </a:p>
                  </a:txBody>
                  <a:tcP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905644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Moderate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All non-winter periods not classified as Severe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065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85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Summary of season results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974325"/>
              </p:ext>
            </p:extLst>
          </p:nvPr>
        </p:nvGraphicFramePr>
        <p:xfrm>
          <a:off x="457200" y="1905000"/>
          <a:ext cx="80772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86624824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15357644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16462965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787628288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3506757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Season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Seasons Evaluated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Category Seasons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34119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Winter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Extended Stressed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20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10%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3039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Frequently Stressed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15%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9072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Infrequently Stressed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15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75%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17650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Non-Winter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Severe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15%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905644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Moderate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17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85%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065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84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Winter season analysis results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059793"/>
              </p:ext>
            </p:extLst>
          </p:nvPr>
        </p:nvGraphicFramePr>
        <p:xfrm>
          <a:off x="1066800" y="1219200"/>
          <a:ext cx="5041900" cy="4400550"/>
        </p:xfrm>
        <a:graphic>
          <a:graphicData uri="http://schemas.openxmlformats.org/drawingml/2006/table">
            <a:tbl>
              <a:tblPr/>
              <a:tblGrid>
                <a:gridCol w="1179614">
                  <a:extLst>
                    <a:ext uri="{9D8B030D-6E8A-4147-A177-3AD203B41FA5}">
                      <a16:colId xmlns:a16="http://schemas.microsoft.com/office/drawing/2014/main" val="582858093"/>
                    </a:ext>
                  </a:extLst>
                </a:gridCol>
                <a:gridCol w="1931143">
                  <a:extLst>
                    <a:ext uri="{9D8B030D-6E8A-4147-A177-3AD203B41FA5}">
                      <a16:colId xmlns:a16="http://schemas.microsoft.com/office/drawing/2014/main" val="2641922856"/>
                    </a:ext>
                  </a:extLst>
                </a:gridCol>
                <a:gridCol w="1931143">
                  <a:extLst>
                    <a:ext uri="{9D8B030D-6E8A-4147-A177-3AD203B41FA5}">
                      <a16:colId xmlns:a16="http://schemas.microsoft.com/office/drawing/2014/main" val="2326238001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Season/Year Evaluated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Extended Stressed:  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5-Day Event Count 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Temp &lt;= 10°F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Frequently Stressed: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Days, Minimum Temp &lt;= 10°F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2412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 00-01</a:t>
                      </a: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0224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 01-02</a:t>
                      </a: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7257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WINTER 02-03</a:t>
                      </a: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7540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WINTER 03-04</a:t>
                      </a: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2803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 04-05</a:t>
                      </a: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4157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 05-06</a:t>
                      </a: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7959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 06-07</a:t>
                      </a: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7458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 07-08</a:t>
                      </a: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5136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 08-09</a:t>
                      </a: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87623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 09-10</a:t>
                      </a: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50814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 10-11</a:t>
                      </a: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28978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 11-12</a:t>
                      </a: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57195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 12-13</a:t>
                      </a: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7479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WINTER 13-14</a:t>
                      </a: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0288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WINTER </a:t>
                      </a:r>
                      <a:r>
                        <a:rPr lang="en-US" sz="11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14-15 *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9148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 15-16</a:t>
                      </a: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0815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 16-17</a:t>
                      </a: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0378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WINTER 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17-18 *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405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 18-19</a:t>
                      </a: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4988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 19-20</a:t>
                      </a: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442528"/>
                  </a:ext>
                </a:extLst>
              </a:tr>
            </a:tbl>
          </a:graphicData>
        </a:graphic>
      </p:graphicFrame>
      <p:sp>
        <p:nvSpPr>
          <p:cNvPr id="7" name="Text Placeholder 3"/>
          <p:cNvSpPr>
            <a:spLocks noGrp="1"/>
          </p:cNvSpPr>
          <p:nvPr>
            <p:ph sz="quarter" idx="14"/>
          </p:nvPr>
        </p:nvSpPr>
        <p:spPr>
          <a:xfrm>
            <a:off x="533400" y="5867400"/>
            <a:ext cx="8229600" cy="381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i="1" dirty="0" smtClean="0"/>
              <a:t>* Seasons modeled in the Impact Analysis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72200" y="1828800"/>
            <a:ext cx="2590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Legend:</a:t>
            </a:r>
          </a:p>
          <a:p>
            <a:r>
              <a:rPr lang="en-US" sz="1100" b="1" dirty="0" smtClean="0">
                <a:solidFill>
                  <a:srgbClr val="0070C0"/>
                </a:solidFill>
              </a:rPr>
              <a:t>BLUE </a:t>
            </a:r>
            <a:r>
              <a:rPr lang="en-US" sz="1100" b="1" dirty="0" smtClean="0">
                <a:solidFill>
                  <a:srgbClr val="000000"/>
                </a:solidFill>
              </a:rPr>
              <a:t>– </a:t>
            </a:r>
            <a:r>
              <a:rPr lang="en-US" sz="1100" dirty="0" smtClean="0">
                <a:solidFill>
                  <a:srgbClr val="000000"/>
                </a:solidFill>
              </a:rPr>
              <a:t>Frequently stressed winter periods</a:t>
            </a:r>
            <a:endParaRPr lang="en-US" sz="1100" b="1" dirty="0" smtClean="0">
              <a:solidFill>
                <a:srgbClr val="0070C0"/>
              </a:solidFill>
            </a:endParaRPr>
          </a:p>
          <a:p>
            <a:r>
              <a:rPr lang="en-US" sz="1100" b="1" dirty="0" smtClean="0">
                <a:solidFill>
                  <a:schemeClr val="accent6"/>
                </a:solidFill>
              </a:rPr>
              <a:t>RED </a:t>
            </a:r>
            <a:r>
              <a:rPr lang="en-US" sz="1100" dirty="0" smtClean="0">
                <a:solidFill>
                  <a:srgbClr val="000000"/>
                </a:solidFill>
              </a:rPr>
              <a:t>– Extended stressed winter periods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8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Non-Winter season analysis results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276149"/>
              </p:ext>
            </p:extLst>
          </p:nvPr>
        </p:nvGraphicFramePr>
        <p:xfrm>
          <a:off x="762000" y="1295400"/>
          <a:ext cx="5907515" cy="4210050"/>
        </p:xfrm>
        <a:graphic>
          <a:graphicData uri="http://schemas.openxmlformats.org/drawingml/2006/table">
            <a:tbl>
              <a:tblPr/>
              <a:tblGrid>
                <a:gridCol w="1077551">
                  <a:extLst>
                    <a:ext uri="{9D8B030D-6E8A-4147-A177-3AD203B41FA5}">
                      <a16:colId xmlns:a16="http://schemas.microsoft.com/office/drawing/2014/main" val="1641491600"/>
                    </a:ext>
                  </a:extLst>
                </a:gridCol>
                <a:gridCol w="1207491">
                  <a:extLst>
                    <a:ext uri="{9D8B030D-6E8A-4147-A177-3AD203B41FA5}">
                      <a16:colId xmlns:a16="http://schemas.microsoft.com/office/drawing/2014/main" val="3286853407"/>
                    </a:ext>
                  </a:extLst>
                </a:gridCol>
                <a:gridCol w="1207491">
                  <a:extLst>
                    <a:ext uri="{9D8B030D-6E8A-4147-A177-3AD203B41FA5}">
                      <a16:colId xmlns:a16="http://schemas.microsoft.com/office/drawing/2014/main" val="2373231256"/>
                    </a:ext>
                  </a:extLst>
                </a:gridCol>
                <a:gridCol w="1207491">
                  <a:extLst>
                    <a:ext uri="{9D8B030D-6E8A-4147-A177-3AD203B41FA5}">
                      <a16:colId xmlns:a16="http://schemas.microsoft.com/office/drawing/2014/main" val="2923479674"/>
                    </a:ext>
                  </a:extLst>
                </a:gridCol>
                <a:gridCol w="1207491">
                  <a:extLst>
                    <a:ext uri="{9D8B030D-6E8A-4147-A177-3AD203B41FA5}">
                      <a16:colId xmlns:a16="http://schemas.microsoft.com/office/drawing/2014/main" val="4169412869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Season/Year Evaluated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3-Day Event Count 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 &gt;=85°F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3-day Event Count 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Dew Point &gt;=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4-Day Event Count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 &gt;=85°F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4-Day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Event Count 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Dew Point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9794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00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6064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01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70408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02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0674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03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0034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04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5618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05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8915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06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9610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07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1908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08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61993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09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4552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SUMMER 10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5528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11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5464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12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5465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SUMMER 13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7045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14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2802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15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60037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16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5360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17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66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66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2907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SUMMER 18 *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20602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19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650560"/>
                  </a:ext>
                </a:extLst>
              </a:tr>
            </a:tbl>
          </a:graphicData>
        </a:graphic>
      </p:graphicFrame>
      <p:sp>
        <p:nvSpPr>
          <p:cNvPr id="7" name="Text Placeholder 3"/>
          <p:cNvSpPr>
            <a:spLocks noGrp="1"/>
          </p:cNvSpPr>
          <p:nvPr>
            <p:ph sz="quarter" idx="14"/>
          </p:nvPr>
        </p:nvSpPr>
        <p:spPr>
          <a:xfrm>
            <a:off x="533400" y="5867400"/>
            <a:ext cx="8229600" cy="381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i="1" dirty="0" smtClean="0"/>
              <a:t>* Season modeled in the Impact 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43700" y="1676400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Legend:</a:t>
            </a:r>
          </a:p>
          <a:p>
            <a:r>
              <a:rPr lang="en-US" sz="1100" b="1" dirty="0" smtClean="0">
                <a:solidFill>
                  <a:schemeClr val="accent6"/>
                </a:solidFill>
              </a:rPr>
              <a:t>RED </a:t>
            </a:r>
            <a:r>
              <a:rPr lang="en-US" sz="1100" dirty="0" smtClean="0">
                <a:solidFill>
                  <a:srgbClr val="000000"/>
                </a:solidFill>
              </a:rPr>
              <a:t>- Severe non-winter period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ESI </a:t>
            </a:r>
            <a:r>
              <a:rPr lang="en-US" dirty="0" smtClean="0"/>
              <a:t>revenue offsets -  Example 2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Incremental </a:t>
            </a:r>
            <a:r>
              <a:rPr lang="en-US" dirty="0" smtClean="0"/>
              <a:t>revenues </a:t>
            </a:r>
            <a:r>
              <a:rPr lang="en-US" dirty="0"/>
              <a:t>for Combustion </a:t>
            </a:r>
            <a:r>
              <a:rPr lang="en-US" dirty="0" smtClean="0"/>
              <a:t>Turbine </a:t>
            </a:r>
            <a:br>
              <a:rPr lang="en-US" dirty="0" smtClean="0"/>
            </a:br>
            <a:r>
              <a:rPr lang="en-US" dirty="0" smtClean="0"/>
              <a:t>NEPOOL proposal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16002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In this example, the final adjustment for ESI revenues for this technology is $0.292/kW-month</a:t>
            </a:r>
          </a:p>
          <a:p>
            <a:pPr lvl="1"/>
            <a:r>
              <a:rPr lang="en-US" sz="1600" dirty="0" smtClean="0"/>
              <a:t>Sum of incremental payments to generation and incremental payments to capacity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710868"/>
              </p:ext>
            </p:extLst>
          </p:nvPr>
        </p:nvGraphicFramePr>
        <p:xfrm>
          <a:off x="533399" y="2819400"/>
          <a:ext cx="8077201" cy="3261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77829">
                  <a:extLst>
                    <a:ext uri="{9D8B030D-6E8A-4147-A177-3AD203B41FA5}">
                      <a16:colId xmlns:a16="http://schemas.microsoft.com/office/drawing/2014/main" val="984664658"/>
                    </a:ext>
                  </a:extLst>
                </a:gridCol>
                <a:gridCol w="1374843">
                  <a:extLst>
                    <a:ext uri="{9D8B030D-6E8A-4147-A177-3AD203B41FA5}">
                      <a16:colId xmlns:a16="http://schemas.microsoft.com/office/drawing/2014/main" val="201546179"/>
                    </a:ext>
                  </a:extLst>
                </a:gridCol>
                <a:gridCol w="1374843">
                  <a:extLst>
                    <a:ext uri="{9D8B030D-6E8A-4147-A177-3AD203B41FA5}">
                      <a16:colId xmlns:a16="http://schemas.microsoft.com/office/drawing/2014/main" val="2852387261"/>
                    </a:ext>
                  </a:extLst>
                </a:gridCol>
                <a:gridCol w="1374843">
                  <a:extLst>
                    <a:ext uri="{9D8B030D-6E8A-4147-A177-3AD203B41FA5}">
                      <a16:colId xmlns:a16="http://schemas.microsoft.com/office/drawing/2014/main" val="4153032594"/>
                    </a:ext>
                  </a:extLst>
                </a:gridCol>
                <a:gridCol w="1374843">
                  <a:extLst>
                    <a:ext uri="{9D8B030D-6E8A-4147-A177-3AD203B41FA5}">
                      <a16:colId xmlns:a16="http://schemas.microsoft.com/office/drawing/2014/main" val="150867232"/>
                    </a:ext>
                  </a:extLst>
                </a:gridCol>
              </a:tblGrid>
              <a:tr h="47439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Season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Winter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(3-months)</a:t>
                      </a:r>
                      <a:endParaRPr lang="en-US" sz="1050" i="1" dirty="0" smtClean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Summer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(9-months)</a:t>
                      </a:r>
                      <a:endParaRPr lang="en-US" sz="1050" i="1" dirty="0" smtClean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/>
                        <a:t>Combined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/>
                        <a:t>$, 12-month</a:t>
                      </a:r>
                      <a:endParaRPr lang="en-US" sz="1200" b="1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/>
                        <a:t>Combined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/>
                        <a:t>$/kW-mo.</a:t>
                      </a:r>
                      <a:endParaRPr lang="en-US" sz="1200" b="1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86180548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Incr.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Payments to Generation</a:t>
                      </a:r>
                      <a:endParaRPr lang="en-US" sz="1400" b="0" i="1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1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2764406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marL="228600" lvl="0" indent="0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Weighted Final Value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($/MWh)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($1.91)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$4.67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0121314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marL="2286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Seasonal generation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(MWh)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17,992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40,946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1387319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lvl="0">
                        <a:tabLst>
                          <a:tab pos="114300" algn="l"/>
                        </a:tabLs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Weighted Incremental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Payments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($34,337)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$191,314</a:t>
                      </a: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$156,977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$0.035</a:t>
                      </a: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03643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Incr. Payments to Capacity</a:t>
                      </a:r>
                      <a:endParaRPr lang="en-US" sz="1400" b="0" i="1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1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23094536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marL="2286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</a:rPr>
                        <a:t>Weighted Final Value 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</a:rPr>
                        <a:t>($/MW)</a:t>
                      </a:r>
                      <a:endParaRPr lang="en-US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$2,366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$718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282492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marL="2286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</a:rPr>
                        <a:t>Seasonal Capacity 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</a:rPr>
                        <a:t>(MW)</a:t>
                      </a:r>
                      <a:endParaRPr lang="en-US" sz="14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372.20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372.20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028414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Weighted Incremental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Payments</a:t>
                      </a:r>
                      <a:endParaRPr lang="en-US" sz="14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$880,481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$267,244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$1,147,725</a:t>
                      </a: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$0.257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653675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</a:rPr>
                        <a:t>Change in Total Payments </a:t>
                      </a:r>
                      <a:endParaRPr lang="en-US" sz="1400" b="1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$1,304,702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$0.292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37769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49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ESI </a:t>
            </a:r>
            <a:r>
              <a:rPr lang="en-US" dirty="0" smtClean="0"/>
              <a:t>revenue offsets – Example 3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Incremental </a:t>
            </a:r>
            <a:r>
              <a:rPr lang="en-US" dirty="0" smtClean="0"/>
              <a:t>revenues </a:t>
            </a:r>
            <a:r>
              <a:rPr lang="en-US" dirty="0"/>
              <a:t>for </a:t>
            </a:r>
            <a:r>
              <a:rPr lang="en-US" dirty="0" smtClean="0"/>
              <a:t>Combined 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16002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In this example, the final adjustment for ESI revenues for this technology is $0.180/kW-month</a:t>
            </a:r>
          </a:p>
          <a:p>
            <a:pPr lvl="1"/>
            <a:r>
              <a:rPr lang="en-US" sz="1600" dirty="0" smtClean="0"/>
              <a:t>Sum of incremental payments to generation and incremental payments to capacity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321820"/>
              </p:ext>
            </p:extLst>
          </p:nvPr>
        </p:nvGraphicFramePr>
        <p:xfrm>
          <a:off x="533399" y="2819400"/>
          <a:ext cx="8077201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7829">
                  <a:extLst>
                    <a:ext uri="{9D8B030D-6E8A-4147-A177-3AD203B41FA5}">
                      <a16:colId xmlns:a16="http://schemas.microsoft.com/office/drawing/2014/main" val="984664658"/>
                    </a:ext>
                  </a:extLst>
                </a:gridCol>
                <a:gridCol w="1374843">
                  <a:extLst>
                    <a:ext uri="{9D8B030D-6E8A-4147-A177-3AD203B41FA5}">
                      <a16:colId xmlns:a16="http://schemas.microsoft.com/office/drawing/2014/main" val="201546179"/>
                    </a:ext>
                  </a:extLst>
                </a:gridCol>
                <a:gridCol w="1374843">
                  <a:extLst>
                    <a:ext uri="{9D8B030D-6E8A-4147-A177-3AD203B41FA5}">
                      <a16:colId xmlns:a16="http://schemas.microsoft.com/office/drawing/2014/main" val="2852387261"/>
                    </a:ext>
                  </a:extLst>
                </a:gridCol>
                <a:gridCol w="1374843">
                  <a:extLst>
                    <a:ext uri="{9D8B030D-6E8A-4147-A177-3AD203B41FA5}">
                      <a16:colId xmlns:a16="http://schemas.microsoft.com/office/drawing/2014/main" val="4153032594"/>
                    </a:ext>
                  </a:extLst>
                </a:gridCol>
                <a:gridCol w="1374843">
                  <a:extLst>
                    <a:ext uri="{9D8B030D-6E8A-4147-A177-3AD203B41FA5}">
                      <a16:colId xmlns:a16="http://schemas.microsoft.com/office/drawing/2014/main" val="150867232"/>
                    </a:ext>
                  </a:extLst>
                </a:gridCol>
              </a:tblGrid>
              <a:tr h="47439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Season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Winter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 smtClean="0"/>
                        <a:t>(3-months)</a:t>
                      </a:r>
                      <a:endParaRPr lang="en-US" sz="1050" i="1" dirty="0" smtClean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Summer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 smtClean="0"/>
                        <a:t>(9-months)</a:t>
                      </a:r>
                      <a:endParaRPr lang="en-US" sz="1050" i="1" dirty="0" smtClean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Combined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$, 12-month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Combined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$/kW-mo.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86180548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</a:rPr>
                        <a:t>Incr.</a:t>
                      </a:r>
                      <a:r>
                        <a:rPr lang="en-US" sz="1400" b="1" baseline="0" dirty="0" smtClean="0">
                          <a:solidFill>
                            <a:sysClr val="windowText" lastClr="000000"/>
                          </a:solidFill>
                        </a:rPr>
                        <a:t> Payments to Generation</a:t>
                      </a:r>
                      <a:endParaRPr lang="en-US" sz="1400" b="0" i="1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1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2764406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marL="228600" lvl="0" indent="0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Weighted Final Value </a:t>
                      </a:r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</a:rPr>
                        <a:t>($/MWh)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$0.58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$0.52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0121314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marL="2286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Seasonal generation </a:t>
                      </a:r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</a:rPr>
                        <a:t>(MWh)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614,456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1,629,510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1387319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lvl="0">
                        <a:tabLst>
                          <a:tab pos="114300" algn="l"/>
                        </a:tabLst>
                      </a:pP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Weighted Incremental</a:t>
                      </a:r>
                      <a:r>
                        <a:rPr lang="en-US" sz="1400" baseline="0" dirty="0" smtClean="0">
                          <a:solidFill>
                            <a:sysClr val="windowText" lastClr="000000"/>
                          </a:solidFill>
                        </a:rPr>
                        <a:t> Payments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$359,454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$849,627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$1,209,081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$0.179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03643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</a:rPr>
                        <a:t>Incr. Payments to Capacity</a:t>
                      </a:r>
                      <a:endParaRPr lang="en-US" sz="1400" b="0" i="1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1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094536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marL="2286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sz="14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Weighted Final Value </a:t>
                      </a:r>
                      <a:r>
                        <a:rPr lang="en-US" sz="12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($/MW)</a:t>
                      </a:r>
                      <a:endParaRPr lang="en-US" sz="12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$0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$8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45282492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marL="2286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sz="14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Seasonal Capacity </a:t>
                      </a:r>
                      <a:r>
                        <a:rPr lang="en-US" sz="12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(MW)</a:t>
                      </a:r>
                      <a:endParaRPr lang="en-US" sz="14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563.3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563.3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028414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Weighted Incremental</a:t>
                      </a:r>
                      <a:r>
                        <a:rPr lang="en-US" sz="1400" baseline="0" dirty="0" smtClean="0">
                          <a:solidFill>
                            <a:sysClr val="windowText" lastClr="000000"/>
                          </a:solidFill>
                        </a:rPr>
                        <a:t> Payments</a:t>
                      </a:r>
                      <a:endParaRPr lang="en-US" sz="14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$0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$4,466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$4,466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$0.001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653675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sz="14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Change in Total Payments </a:t>
                      </a:r>
                    </a:p>
                  </a:txBody>
                  <a:tcP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$1,213,547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$0.180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37769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68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ESI </a:t>
            </a:r>
            <a:r>
              <a:rPr lang="en-US" dirty="0" smtClean="0"/>
              <a:t>revenue offsets - Example 4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Incremental </a:t>
            </a:r>
            <a:r>
              <a:rPr lang="en-US" dirty="0" smtClean="0"/>
              <a:t>revenues </a:t>
            </a:r>
            <a:r>
              <a:rPr lang="en-US" dirty="0"/>
              <a:t>for </a:t>
            </a:r>
            <a:r>
              <a:rPr lang="en-US" dirty="0" smtClean="0"/>
              <a:t>Combined Cycle</a:t>
            </a:r>
            <a:br>
              <a:rPr lang="en-US" dirty="0" smtClean="0"/>
            </a:br>
            <a:r>
              <a:rPr lang="en-US" dirty="0" smtClean="0"/>
              <a:t>NEPOOL proposal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16002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In this example, the final adjustment for ESI revenues for this technology is </a:t>
            </a:r>
            <a:r>
              <a:rPr lang="en-US" sz="2000" smtClean="0"/>
              <a:t>$0.124/kW-month</a:t>
            </a:r>
            <a:endParaRPr lang="en-US" sz="2000" dirty="0" smtClean="0"/>
          </a:p>
          <a:p>
            <a:pPr lvl="1"/>
            <a:r>
              <a:rPr lang="en-US" sz="1600" dirty="0" smtClean="0"/>
              <a:t>Sum of incremental payments to generation and incremental payments to capacity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130987"/>
              </p:ext>
            </p:extLst>
          </p:nvPr>
        </p:nvGraphicFramePr>
        <p:xfrm>
          <a:off x="533399" y="2819400"/>
          <a:ext cx="8077201" cy="3261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77829">
                  <a:extLst>
                    <a:ext uri="{9D8B030D-6E8A-4147-A177-3AD203B41FA5}">
                      <a16:colId xmlns:a16="http://schemas.microsoft.com/office/drawing/2014/main" val="984664658"/>
                    </a:ext>
                  </a:extLst>
                </a:gridCol>
                <a:gridCol w="1374843">
                  <a:extLst>
                    <a:ext uri="{9D8B030D-6E8A-4147-A177-3AD203B41FA5}">
                      <a16:colId xmlns:a16="http://schemas.microsoft.com/office/drawing/2014/main" val="201546179"/>
                    </a:ext>
                  </a:extLst>
                </a:gridCol>
                <a:gridCol w="1374843">
                  <a:extLst>
                    <a:ext uri="{9D8B030D-6E8A-4147-A177-3AD203B41FA5}">
                      <a16:colId xmlns:a16="http://schemas.microsoft.com/office/drawing/2014/main" val="2852387261"/>
                    </a:ext>
                  </a:extLst>
                </a:gridCol>
                <a:gridCol w="1374843">
                  <a:extLst>
                    <a:ext uri="{9D8B030D-6E8A-4147-A177-3AD203B41FA5}">
                      <a16:colId xmlns:a16="http://schemas.microsoft.com/office/drawing/2014/main" val="4153032594"/>
                    </a:ext>
                  </a:extLst>
                </a:gridCol>
                <a:gridCol w="1374843">
                  <a:extLst>
                    <a:ext uri="{9D8B030D-6E8A-4147-A177-3AD203B41FA5}">
                      <a16:colId xmlns:a16="http://schemas.microsoft.com/office/drawing/2014/main" val="150867232"/>
                    </a:ext>
                  </a:extLst>
                </a:gridCol>
              </a:tblGrid>
              <a:tr h="47439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Season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Winter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(3-months)</a:t>
                      </a:r>
                      <a:endParaRPr lang="en-US" sz="1050" i="1" dirty="0" smtClean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Summer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(9-months)</a:t>
                      </a:r>
                      <a:endParaRPr lang="en-US" sz="1050" i="1" dirty="0" smtClean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/>
                        <a:t>Combined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/>
                        <a:t>$, 12-month</a:t>
                      </a:r>
                      <a:endParaRPr lang="en-US" sz="1200" b="1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/>
                        <a:t>Combined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/>
                        <a:t>$/kW-mo.</a:t>
                      </a:r>
                      <a:endParaRPr lang="en-US" sz="1200" b="1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86180548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Incr.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Payments to Generation</a:t>
                      </a:r>
                      <a:endParaRPr lang="en-US" sz="1400" b="0" i="1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1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2764406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marL="228600" lvl="0" indent="0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Weighted Final Value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($/MWh)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$0.48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$0.33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0121314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marL="2286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Seasonal generation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(MWh)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614,456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1,629,510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1387319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lvl="0">
                        <a:tabLst>
                          <a:tab pos="114300" algn="l"/>
                        </a:tabLs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Weighted Incremental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Payments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$294,819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$544,299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$839,118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$0.124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03643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Incr. Payments to Capacity</a:t>
                      </a:r>
                      <a:endParaRPr lang="en-US" sz="1400" b="0" i="1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1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23094536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marL="2286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</a:rPr>
                        <a:t>Weighted Final Value 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</a:rPr>
                        <a:t>($/MW)</a:t>
                      </a:r>
                      <a:endParaRPr lang="en-US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$0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$2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282492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marL="2286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</a:rPr>
                        <a:t>Seasonal Capacity 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</a:rPr>
                        <a:t>(MW)</a:t>
                      </a:r>
                      <a:endParaRPr lang="en-US" sz="14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563.3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563.3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028414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Weighted Incremental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Payments</a:t>
                      </a:r>
                      <a:endParaRPr lang="en-US" sz="14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$0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$1,007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$1,007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$0.000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653675"/>
                  </a:ext>
                </a:extLst>
              </a:tr>
              <a:tr h="2135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</a:rPr>
                        <a:t>Change in Total Payments </a:t>
                      </a:r>
                      <a:endParaRPr lang="en-US" sz="1400" b="1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$840,125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$0.124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37769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21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Level of Excess (LOE) reflects the system at criteria </a:t>
            </a:r>
          </a:p>
          <a:p>
            <a:pPr lvl="1"/>
            <a:r>
              <a:rPr lang="en-US" dirty="0" smtClean="0"/>
              <a:t>In accordance with the underlying design principles of the Forward Capacity Market and its MRI demand curve</a:t>
            </a:r>
          </a:p>
          <a:p>
            <a:pPr lvl="1"/>
            <a:r>
              <a:rPr lang="en-US" dirty="0" smtClean="0"/>
              <a:t>Further discussion following</a:t>
            </a:r>
          </a:p>
          <a:p>
            <a:r>
              <a:rPr lang="en-US" dirty="0" smtClean="0"/>
              <a:t>E&amp;AS revenues will be provided both with and without ESI revenue adjustments </a:t>
            </a:r>
          </a:p>
          <a:p>
            <a:pPr lvl="1"/>
            <a:r>
              <a:rPr lang="en-US" dirty="0" smtClean="0"/>
              <a:t>To account for the expected impact of these future market changes, which will be in effect for the CCP16</a:t>
            </a:r>
          </a:p>
          <a:p>
            <a:r>
              <a:rPr lang="en-US" dirty="0" smtClean="0"/>
              <a:t>E&amp;AS revenues will also be provided both with and without Forward </a:t>
            </a:r>
            <a:r>
              <a:rPr lang="en-US" dirty="0"/>
              <a:t>Reserve Market </a:t>
            </a:r>
            <a:r>
              <a:rPr lang="en-US" dirty="0" smtClean="0"/>
              <a:t>revenues </a:t>
            </a:r>
          </a:p>
          <a:p>
            <a:pPr lvl="1"/>
            <a:r>
              <a:rPr lang="en-US" dirty="0" smtClean="0"/>
              <a:t>To account for the proposed elimination of the Forward Reserve Market </a:t>
            </a:r>
          </a:p>
          <a:p>
            <a:pPr lvl="1"/>
            <a:r>
              <a:rPr lang="en-US" dirty="0" smtClean="0"/>
              <a:t>Previously discussed </a:t>
            </a:r>
            <a:r>
              <a:rPr lang="en-US" dirty="0"/>
              <a:t>at the June </a:t>
            </a:r>
            <a:r>
              <a:rPr lang="en-US" dirty="0" smtClean="0"/>
              <a:t>meeting</a:t>
            </a:r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E&amp;AS revenue offsets will account for (future) market conditions in CCP16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0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of Excess ADJUSTMENT TO ENERGY PRICES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Adjustment Factor Logic and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06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New England, the FCA is intended to clear at the net </a:t>
            </a:r>
            <a:r>
              <a:rPr lang="en-US" dirty="0"/>
              <a:t>Installed Capacity Requirement (ICR) </a:t>
            </a:r>
            <a:r>
              <a:rPr lang="en-US" dirty="0" smtClean="0"/>
              <a:t>in equilibrium</a:t>
            </a:r>
          </a:p>
          <a:p>
            <a:pPr lvl="1"/>
            <a:r>
              <a:rPr lang="en-US" dirty="0" smtClean="0"/>
              <a:t>ICR is determined based on the “1-day-in-10” Loss of Load Expectation resource adequacy objective</a:t>
            </a:r>
          </a:p>
          <a:p>
            <a:r>
              <a:rPr lang="en-US" dirty="0" smtClean="0"/>
              <a:t>In principle:  The FCA should induce new entry (at a price of Net CONE) if capacity is </a:t>
            </a:r>
            <a:r>
              <a:rPr lang="en-US" i="1" dirty="0" smtClean="0"/>
              <a:t>less </a:t>
            </a:r>
            <a:r>
              <a:rPr lang="en-US" dirty="0" smtClean="0"/>
              <a:t>than net ICR, and not if otherwise </a:t>
            </a:r>
          </a:p>
          <a:p>
            <a:r>
              <a:rPr lang="en-US" dirty="0" smtClean="0"/>
              <a:t>To do so, the MRI-based demand curves are designed to </a:t>
            </a:r>
            <a:r>
              <a:rPr lang="en-US" dirty="0"/>
              <a:t>pass through the point of Net CONE at </a:t>
            </a:r>
            <a:r>
              <a:rPr lang="en-US" dirty="0" smtClean="0"/>
              <a:t>the net </a:t>
            </a:r>
            <a:r>
              <a:rPr lang="en-US" dirty="0"/>
              <a:t>Installed Capacity </a:t>
            </a:r>
            <a:r>
              <a:rPr lang="en-US" dirty="0" smtClean="0"/>
              <a:t>Requirement</a:t>
            </a:r>
          </a:p>
          <a:p>
            <a:pPr lvl="1"/>
            <a:r>
              <a:rPr lang="en-US" dirty="0" smtClean="0"/>
              <a:t>MRI Scaling Factor “</a:t>
            </a:r>
            <a:r>
              <a:rPr lang="en-US" dirty="0"/>
              <a:t>shall be set at the value such that, at the quantity specified by the System-Wide Capacity Demand Curve at a price of Net CONE, the Loss of Load Expectation is 0.1 days per </a:t>
            </a:r>
            <a:r>
              <a:rPr lang="en-US" dirty="0" smtClean="0"/>
              <a:t>year”</a:t>
            </a:r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Net CONE calculations and the MRI-based FCM demand curves are based on a system at equilibrium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55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Recently, the system has been “long” on capacity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14800" y="297415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154136934"/>
              </p:ext>
            </p:extLst>
          </p:nvPr>
        </p:nvGraphicFramePr>
        <p:xfrm>
          <a:off x="457200" y="1600200"/>
          <a:ext cx="807720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172">
                  <a:extLst>
                    <a:ext uri="{9D8B030D-6E8A-4147-A177-3AD203B41FA5}">
                      <a16:colId xmlns:a16="http://schemas.microsoft.com/office/drawing/2014/main" val="1311519933"/>
                    </a:ext>
                  </a:extLst>
                </a:gridCol>
                <a:gridCol w="2038172">
                  <a:extLst>
                    <a:ext uri="{9D8B030D-6E8A-4147-A177-3AD203B41FA5}">
                      <a16:colId xmlns:a16="http://schemas.microsoft.com/office/drawing/2014/main" val="1827601793"/>
                    </a:ext>
                  </a:extLst>
                </a:gridCol>
                <a:gridCol w="2038172">
                  <a:extLst>
                    <a:ext uri="{9D8B030D-6E8A-4147-A177-3AD203B41FA5}">
                      <a16:colId xmlns:a16="http://schemas.microsoft.com/office/drawing/2014/main" val="3344252203"/>
                    </a:ext>
                  </a:extLst>
                </a:gridCol>
                <a:gridCol w="1962684">
                  <a:extLst>
                    <a:ext uri="{9D8B030D-6E8A-4147-A177-3AD203B41FA5}">
                      <a16:colId xmlns:a16="http://schemas.microsoft.com/office/drawing/2014/main" val="13101571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Capacity Commitment 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Net ICR</a:t>
                      </a:r>
                    </a:p>
                    <a:p>
                      <a:pPr algn="ctr"/>
                      <a:r>
                        <a:rPr lang="en-US" dirty="0" smtClean="0"/>
                        <a:t>ARA3</a:t>
                      </a:r>
                    </a:p>
                    <a:p>
                      <a:pPr algn="ctr"/>
                      <a:r>
                        <a:rPr lang="en-US" sz="1400" dirty="0" smtClean="0"/>
                        <a:t>(MW)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ARA3 Capacity Supply Obligation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(MW)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Difference: </a:t>
                      </a:r>
                    </a:p>
                    <a:p>
                      <a:pPr algn="ctr"/>
                      <a:r>
                        <a:rPr lang="en-US" dirty="0" smtClean="0"/>
                        <a:t>CSO - Net ICR </a:t>
                      </a:r>
                    </a:p>
                    <a:p>
                      <a:pPr algn="ctr"/>
                      <a:r>
                        <a:rPr lang="en-US" sz="1400" dirty="0" smtClean="0"/>
                        <a:t>(MW)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08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2016-17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33,152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33,492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340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733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2017-18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33,138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33,693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555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358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2018-19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33,247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35,002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1,755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538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2019-20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33,390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35,396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2,006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371696"/>
                  </a:ext>
                </a:extLst>
              </a:tr>
            </a:tbl>
          </a:graphicData>
        </a:graphic>
      </p:graphicFrame>
      <p:sp>
        <p:nvSpPr>
          <p:cNvPr id="7" name="Text Placeholder 3"/>
          <p:cNvSpPr txBox="1">
            <a:spLocks/>
          </p:cNvSpPr>
          <p:nvPr/>
        </p:nvSpPr>
        <p:spPr>
          <a:xfrm>
            <a:off x="457200" y="3733800"/>
            <a:ext cx="82296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Excess capacity supply (the “level of excess” or LOE) can lead to lower average prices in the energy and ancillary services markets</a:t>
            </a:r>
          </a:p>
          <a:p>
            <a:r>
              <a:rPr lang="en-US" dirty="0" smtClean="0"/>
              <a:t>Using those “excess supply condition” energy prices for Net CONE would underestimate the E&amp;AS revenue offsets at criteria</a:t>
            </a:r>
          </a:p>
        </p:txBody>
      </p:sp>
    </p:spTree>
    <p:extLst>
      <p:ext uri="{BB962C8B-B14F-4D97-AF65-F5344CB8AC3E}">
        <p14:creationId xmlns:p14="http://schemas.microsoft.com/office/powerpoint/2010/main" val="388151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dirty="0" smtClean="0"/>
              <a:t>Construct a “base case” energy market supply curve, specific for each hour of the operating day</a:t>
            </a:r>
          </a:p>
          <a:p>
            <a:pPr lvl="1"/>
            <a:r>
              <a:rPr lang="en-US" dirty="0" smtClean="0"/>
              <a:t>Intersect energy offer supply curves with day-ahead load forecast to determine locational marginal prices (LMPs)</a:t>
            </a:r>
          </a:p>
          <a:p>
            <a:pPr lvl="1"/>
            <a:r>
              <a:rPr lang="en-US" dirty="0" smtClean="0"/>
              <a:t>Uses last three </a:t>
            </a:r>
            <a:r>
              <a:rPr lang="en-US" dirty="0"/>
              <a:t>calendar </a:t>
            </a:r>
            <a:r>
              <a:rPr lang="en-US" dirty="0" smtClean="0"/>
              <a:t>years of hourly energy market data (~26,304 hours in total)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Reconstruct “LOE-adjusted” energy </a:t>
            </a:r>
            <a:r>
              <a:rPr lang="en-US" dirty="0"/>
              <a:t>market supply </a:t>
            </a:r>
            <a:r>
              <a:rPr lang="en-US" dirty="0" smtClean="0"/>
              <a:t>curves, removing energy supply offers in amounts equal to the level of excess MW (“LOE-adjusted case”)</a:t>
            </a:r>
          </a:p>
          <a:p>
            <a:pPr lvl="1"/>
            <a:r>
              <a:rPr lang="en-US" dirty="0" smtClean="0"/>
              <a:t>Based on resources pending retirement </a:t>
            </a:r>
          </a:p>
          <a:p>
            <a:pPr lvl="1"/>
            <a:r>
              <a:rPr lang="en-US" dirty="0" smtClean="0"/>
              <a:t>Intersect </a:t>
            </a:r>
            <a:r>
              <a:rPr lang="en-US" dirty="0"/>
              <a:t>the </a:t>
            </a:r>
            <a:r>
              <a:rPr lang="en-US" dirty="0" smtClean="0"/>
              <a:t>LOE-adjusted energy supply </a:t>
            </a:r>
            <a:r>
              <a:rPr lang="en-US" dirty="0"/>
              <a:t>curves </a:t>
            </a:r>
            <a:r>
              <a:rPr lang="en-US" dirty="0" smtClean="0"/>
              <a:t>with the (same) </a:t>
            </a:r>
            <a:r>
              <a:rPr lang="en-US" dirty="0"/>
              <a:t>day-ahead load forecast to </a:t>
            </a:r>
            <a:r>
              <a:rPr lang="en-US" dirty="0" smtClean="0"/>
              <a:t>determine LOE-adjusted LMPs</a:t>
            </a:r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four-step method for Level of Excess Adjustment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18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457200" indent="-457200">
                  <a:buFont typeface="+mj-lt"/>
                  <a:buAutoNum type="arabicParenR" startAt="3"/>
                </a:pPr>
                <a:r>
                  <a:rPr lang="en-US" dirty="0" smtClean="0"/>
                  <a:t>Calculate average </a:t>
                </a:r>
                <a:r>
                  <a:rPr lang="en-US" dirty="0"/>
                  <a:t>LMPs for the base case and the LOE-adjusted case for three </a:t>
                </a:r>
                <a:r>
                  <a:rPr lang="en-US" dirty="0" smtClean="0"/>
                  <a:t>periods: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en-US" dirty="0" smtClean="0"/>
                  <a:t>On-peak hours:  HE 08 through HE 23, non-holiday weekdays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dirty="0"/>
                  <a:t>High on-peak </a:t>
                </a:r>
                <a:r>
                  <a:rPr lang="en-US" dirty="0" smtClean="0"/>
                  <a:t>hours: subset of on-peak hours, coincident with summer and winter intermittent reliability hours and all summer hours with a system-wide capacity scarcity condition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dirty="0" smtClean="0"/>
                  <a:t>Off-peak hours:  all non-on-peak hours</a:t>
                </a:r>
              </a:p>
              <a:p>
                <a:pPr marL="457200" indent="-457200">
                  <a:buFont typeface="+mj-lt"/>
                  <a:buAutoNum type="arabicParenR" startAt="3"/>
                </a:pPr>
                <a:r>
                  <a:rPr lang="en-US" dirty="0"/>
                  <a:t>L</a:t>
                </a:r>
                <a:r>
                  <a:rPr lang="en-US" dirty="0" smtClean="0"/>
                  <a:t>evel </a:t>
                </a:r>
                <a:r>
                  <a:rPr lang="en-US" dirty="0"/>
                  <a:t>of excess adjustment factor </a:t>
                </a:r>
                <a:r>
                  <a:rPr lang="en-US" dirty="0" smtClean="0"/>
                  <a:t>(“LOE AF”) is </a:t>
                </a:r>
                <a:r>
                  <a:rPr lang="en-US" dirty="0"/>
                  <a:t>calculated </a:t>
                </a:r>
                <a:r>
                  <a:rPr lang="en-US" dirty="0" smtClean="0"/>
                  <a:t>specific to </a:t>
                </a:r>
                <a:r>
                  <a:rPr lang="en-US" dirty="0"/>
                  <a:t>each </a:t>
                </a:r>
                <a:r>
                  <a:rPr lang="en-US" dirty="0" smtClean="0"/>
                  <a:t>hourly period in every month (36 LOE AF per year; 108 overall) as</a:t>
                </a:r>
              </a:p>
              <a:p>
                <a:pPr marL="0" indent="0">
                  <a:buNone/>
                </a:pPr>
                <a:endParaRPr lang="en-US" sz="800" dirty="0" smtClean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𝐿𝑂𝐸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𝐴𝐹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𝑀𝑜𝑛𝑡h𝑙𝑦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𝐴𝑣𝑒𝑟𝑎𝑔𝑒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𝐿𝑀𝑃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𝐵𝑎𝑠𝑒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𝐶𝑎𝑠𝑒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𝑀𝑜𝑛𝑡h𝑙𝑦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𝐴𝑣𝑒𝑟𝑎𝑔𝑒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𝐿𝑀𝑃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𝐿𝑂𝐸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𝐴𝑑𝑗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𝐶𝑎𝑠𝑒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40005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i="1" dirty="0" smtClean="0"/>
                  <a:t>Results on next slide</a:t>
                </a: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963" t="-2362" r="-1333" b="-2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Methodology for Level of Excess Adjustment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cont</a:t>
            </a:r>
            <a:r>
              <a:rPr lang="en-US" dirty="0" smtClean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86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Level of Excess Adjustment Factors - Results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sz="quarter" idx="14"/>
          </p:nvPr>
        </p:nvSpPr>
        <p:spPr>
          <a:xfrm>
            <a:off x="457200" y="4638675"/>
            <a:ext cx="8229600" cy="1609725"/>
          </a:xfrm>
        </p:spPr>
        <p:txBody>
          <a:bodyPr>
            <a:normAutofit/>
          </a:bodyPr>
          <a:lstStyle/>
          <a:p>
            <a:r>
              <a:rPr lang="en-US" dirty="0" smtClean="0"/>
              <a:t>Hourly prices </a:t>
            </a:r>
            <a:r>
              <a:rPr lang="en-US" dirty="0"/>
              <a:t>will be adjusted </a:t>
            </a:r>
            <a:r>
              <a:rPr lang="en-US" dirty="0" smtClean="0"/>
              <a:t>by dividing historical prices by the prospective ‘at criteria’ </a:t>
            </a:r>
            <a:r>
              <a:rPr lang="en-US" dirty="0"/>
              <a:t>adjustment </a:t>
            </a:r>
            <a:r>
              <a:rPr lang="en-US" dirty="0" smtClean="0"/>
              <a:t>factor </a:t>
            </a:r>
          </a:p>
          <a:p>
            <a:pPr marL="0" indent="0">
              <a:buNone/>
            </a:pPr>
            <a:r>
              <a:rPr lang="en-US" i="1" dirty="0" smtClean="0"/>
              <a:t>	Examples on next slide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092151"/>
              </p:ext>
            </p:extLst>
          </p:nvPr>
        </p:nvGraphicFramePr>
        <p:xfrm>
          <a:off x="844549" y="1447800"/>
          <a:ext cx="7454901" cy="771525"/>
        </p:xfrm>
        <a:graphic>
          <a:graphicData uri="http://schemas.openxmlformats.org/drawingml/2006/table">
            <a:tbl>
              <a:tblPr/>
              <a:tblGrid>
                <a:gridCol w="1056825">
                  <a:extLst>
                    <a:ext uri="{9D8B030D-6E8A-4147-A177-3AD203B41FA5}">
                      <a16:colId xmlns:a16="http://schemas.microsoft.com/office/drawing/2014/main" val="646470638"/>
                    </a:ext>
                  </a:extLst>
                </a:gridCol>
                <a:gridCol w="533173">
                  <a:extLst>
                    <a:ext uri="{9D8B030D-6E8A-4147-A177-3AD203B41FA5}">
                      <a16:colId xmlns:a16="http://schemas.microsoft.com/office/drawing/2014/main" val="2311782392"/>
                    </a:ext>
                  </a:extLst>
                </a:gridCol>
                <a:gridCol w="533173">
                  <a:extLst>
                    <a:ext uri="{9D8B030D-6E8A-4147-A177-3AD203B41FA5}">
                      <a16:colId xmlns:a16="http://schemas.microsoft.com/office/drawing/2014/main" val="1082931730"/>
                    </a:ext>
                  </a:extLst>
                </a:gridCol>
                <a:gridCol w="533173">
                  <a:extLst>
                    <a:ext uri="{9D8B030D-6E8A-4147-A177-3AD203B41FA5}">
                      <a16:colId xmlns:a16="http://schemas.microsoft.com/office/drawing/2014/main" val="1750185762"/>
                    </a:ext>
                  </a:extLst>
                </a:gridCol>
                <a:gridCol w="533173">
                  <a:extLst>
                    <a:ext uri="{9D8B030D-6E8A-4147-A177-3AD203B41FA5}">
                      <a16:colId xmlns:a16="http://schemas.microsoft.com/office/drawing/2014/main" val="929097586"/>
                    </a:ext>
                  </a:extLst>
                </a:gridCol>
                <a:gridCol w="533173">
                  <a:extLst>
                    <a:ext uri="{9D8B030D-6E8A-4147-A177-3AD203B41FA5}">
                      <a16:colId xmlns:a16="http://schemas.microsoft.com/office/drawing/2014/main" val="541739980"/>
                    </a:ext>
                  </a:extLst>
                </a:gridCol>
                <a:gridCol w="533173">
                  <a:extLst>
                    <a:ext uri="{9D8B030D-6E8A-4147-A177-3AD203B41FA5}">
                      <a16:colId xmlns:a16="http://schemas.microsoft.com/office/drawing/2014/main" val="3263834246"/>
                    </a:ext>
                  </a:extLst>
                </a:gridCol>
                <a:gridCol w="533173">
                  <a:extLst>
                    <a:ext uri="{9D8B030D-6E8A-4147-A177-3AD203B41FA5}">
                      <a16:colId xmlns:a16="http://schemas.microsoft.com/office/drawing/2014/main" val="3426339062"/>
                    </a:ext>
                  </a:extLst>
                </a:gridCol>
                <a:gridCol w="533173">
                  <a:extLst>
                    <a:ext uri="{9D8B030D-6E8A-4147-A177-3AD203B41FA5}">
                      <a16:colId xmlns:a16="http://schemas.microsoft.com/office/drawing/2014/main" val="2742349267"/>
                    </a:ext>
                  </a:extLst>
                </a:gridCol>
                <a:gridCol w="533173">
                  <a:extLst>
                    <a:ext uri="{9D8B030D-6E8A-4147-A177-3AD203B41FA5}">
                      <a16:colId xmlns:a16="http://schemas.microsoft.com/office/drawing/2014/main" val="1491154632"/>
                    </a:ext>
                  </a:extLst>
                </a:gridCol>
                <a:gridCol w="533173">
                  <a:extLst>
                    <a:ext uri="{9D8B030D-6E8A-4147-A177-3AD203B41FA5}">
                      <a16:colId xmlns:a16="http://schemas.microsoft.com/office/drawing/2014/main" val="3609100553"/>
                    </a:ext>
                  </a:extLst>
                </a:gridCol>
                <a:gridCol w="533173">
                  <a:extLst>
                    <a:ext uri="{9D8B030D-6E8A-4147-A177-3AD203B41FA5}">
                      <a16:colId xmlns:a16="http://schemas.microsoft.com/office/drawing/2014/main" val="4102853038"/>
                    </a:ext>
                  </a:extLst>
                </a:gridCol>
                <a:gridCol w="533173">
                  <a:extLst>
                    <a:ext uri="{9D8B030D-6E8A-4147-A177-3AD203B41FA5}">
                      <a16:colId xmlns:a16="http://schemas.microsoft.com/office/drawing/2014/main" val="409098857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Hour Category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 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 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 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 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 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 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 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 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 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 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 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 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051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 On-Peak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3415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On-Peak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0044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Off Peak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80918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014687"/>
              </p:ext>
            </p:extLst>
          </p:nvPr>
        </p:nvGraphicFramePr>
        <p:xfrm>
          <a:off x="844549" y="2505075"/>
          <a:ext cx="7454901" cy="771525"/>
        </p:xfrm>
        <a:graphic>
          <a:graphicData uri="http://schemas.openxmlformats.org/drawingml/2006/table">
            <a:tbl>
              <a:tblPr/>
              <a:tblGrid>
                <a:gridCol w="1056825">
                  <a:extLst>
                    <a:ext uri="{9D8B030D-6E8A-4147-A177-3AD203B41FA5}">
                      <a16:colId xmlns:a16="http://schemas.microsoft.com/office/drawing/2014/main" val="1688430983"/>
                    </a:ext>
                  </a:extLst>
                </a:gridCol>
                <a:gridCol w="533173">
                  <a:extLst>
                    <a:ext uri="{9D8B030D-6E8A-4147-A177-3AD203B41FA5}">
                      <a16:colId xmlns:a16="http://schemas.microsoft.com/office/drawing/2014/main" val="2034605161"/>
                    </a:ext>
                  </a:extLst>
                </a:gridCol>
                <a:gridCol w="533173">
                  <a:extLst>
                    <a:ext uri="{9D8B030D-6E8A-4147-A177-3AD203B41FA5}">
                      <a16:colId xmlns:a16="http://schemas.microsoft.com/office/drawing/2014/main" val="212362628"/>
                    </a:ext>
                  </a:extLst>
                </a:gridCol>
                <a:gridCol w="533173">
                  <a:extLst>
                    <a:ext uri="{9D8B030D-6E8A-4147-A177-3AD203B41FA5}">
                      <a16:colId xmlns:a16="http://schemas.microsoft.com/office/drawing/2014/main" val="4261421313"/>
                    </a:ext>
                  </a:extLst>
                </a:gridCol>
                <a:gridCol w="533173">
                  <a:extLst>
                    <a:ext uri="{9D8B030D-6E8A-4147-A177-3AD203B41FA5}">
                      <a16:colId xmlns:a16="http://schemas.microsoft.com/office/drawing/2014/main" val="4041543076"/>
                    </a:ext>
                  </a:extLst>
                </a:gridCol>
                <a:gridCol w="533173">
                  <a:extLst>
                    <a:ext uri="{9D8B030D-6E8A-4147-A177-3AD203B41FA5}">
                      <a16:colId xmlns:a16="http://schemas.microsoft.com/office/drawing/2014/main" val="1290560322"/>
                    </a:ext>
                  </a:extLst>
                </a:gridCol>
                <a:gridCol w="533173">
                  <a:extLst>
                    <a:ext uri="{9D8B030D-6E8A-4147-A177-3AD203B41FA5}">
                      <a16:colId xmlns:a16="http://schemas.microsoft.com/office/drawing/2014/main" val="1626299666"/>
                    </a:ext>
                  </a:extLst>
                </a:gridCol>
                <a:gridCol w="533173">
                  <a:extLst>
                    <a:ext uri="{9D8B030D-6E8A-4147-A177-3AD203B41FA5}">
                      <a16:colId xmlns:a16="http://schemas.microsoft.com/office/drawing/2014/main" val="2496834798"/>
                    </a:ext>
                  </a:extLst>
                </a:gridCol>
                <a:gridCol w="533173">
                  <a:extLst>
                    <a:ext uri="{9D8B030D-6E8A-4147-A177-3AD203B41FA5}">
                      <a16:colId xmlns:a16="http://schemas.microsoft.com/office/drawing/2014/main" val="2407827798"/>
                    </a:ext>
                  </a:extLst>
                </a:gridCol>
                <a:gridCol w="533173">
                  <a:extLst>
                    <a:ext uri="{9D8B030D-6E8A-4147-A177-3AD203B41FA5}">
                      <a16:colId xmlns:a16="http://schemas.microsoft.com/office/drawing/2014/main" val="1577853434"/>
                    </a:ext>
                  </a:extLst>
                </a:gridCol>
                <a:gridCol w="533173">
                  <a:extLst>
                    <a:ext uri="{9D8B030D-6E8A-4147-A177-3AD203B41FA5}">
                      <a16:colId xmlns:a16="http://schemas.microsoft.com/office/drawing/2014/main" val="247338186"/>
                    </a:ext>
                  </a:extLst>
                </a:gridCol>
                <a:gridCol w="533173">
                  <a:extLst>
                    <a:ext uri="{9D8B030D-6E8A-4147-A177-3AD203B41FA5}">
                      <a16:colId xmlns:a16="http://schemas.microsoft.com/office/drawing/2014/main" val="3459347228"/>
                    </a:ext>
                  </a:extLst>
                </a:gridCol>
                <a:gridCol w="533173">
                  <a:extLst>
                    <a:ext uri="{9D8B030D-6E8A-4147-A177-3AD203B41FA5}">
                      <a16:colId xmlns:a16="http://schemas.microsoft.com/office/drawing/2014/main" val="35879824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Hour Category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 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 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 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 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 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 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 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 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 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 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 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 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6349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 On-Peak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5288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On-Peak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3918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Off Peak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322438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756445"/>
              </p:ext>
            </p:extLst>
          </p:nvPr>
        </p:nvGraphicFramePr>
        <p:xfrm>
          <a:off x="844549" y="3571875"/>
          <a:ext cx="7454901" cy="771525"/>
        </p:xfrm>
        <a:graphic>
          <a:graphicData uri="http://schemas.openxmlformats.org/drawingml/2006/table">
            <a:tbl>
              <a:tblPr/>
              <a:tblGrid>
                <a:gridCol w="1056825">
                  <a:extLst>
                    <a:ext uri="{9D8B030D-6E8A-4147-A177-3AD203B41FA5}">
                      <a16:colId xmlns:a16="http://schemas.microsoft.com/office/drawing/2014/main" val="3141500456"/>
                    </a:ext>
                  </a:extLst>
                </a:gridCol>
                <a:gridCol w="533173">
                  <a:extLst>
                    <a:ext uri="{9D8B030D-6E8A-4147-A177-3AD203B41FA5}">
                      <a16:colId xmlns:a16="http://schemas.microsoft.com/office/drawing/2014/main" val="3880924588"/>
                    </a:ext>
                  </a:extLst>
                </a:gridCol>
                <a:gridCol w="533173">
                  <a:extLst>
                    <a:ext uri="{9D8B030D-6E8A-4147-A177-3AD203B41FA5}">
                      <a16:colId xmlns:a16="http://schemas.microsoft.com/office/drawing/2014/main" val="694540893"/>
                    </a:ext>
                  </a:extLst>
                </a:gridCol>
                <a:gridCol w="533173">
                  <a:extLst>
                    <a:ext uri="{9D8B030D-6E8A-4147-A177-3AD203B41FA5}">
                      <a16:colId xmlns:a16="http://schemas.microsoft.com/office/drawing/2014/main" val="2002627474"/>
                    </a:ext>
                  </a:extLst>
                </a:gridCol>
                <a:gridCol w="533173">
                  <a:extLst>
                    <a:ext uri="{9D8B030D-6E8A-4147-A177-3AD203B41FA5}">
                      <a16:colId xmlns:a16="http://schemas.microsoft.com/office/drawing/2014/main" val="3980443914"/>
                    </a:ext>
                  </a:extLst>
                </a:gridCol>
                <a:gridCol w="533173">
                  <a:extLst>
                    <a:ext uri="{9D8B030D-6E8A-4147-A177-3AD203B41FA5}">
                      <a16:colId xmlns:a16="http://schemas.microsoft.com/office/drawing/2014/main" val="4151888073"/>
                    </a:ext>
                  </a:extLst>
                </a:gridCol>
                <a:gridCol w="533173">
                  <a:extLst>
                    <a:ext uri="{9D8B030D-6E8A-4147-A177-3AD203B41FA5}">
                      <a16:colId xmlns:a16="http://schemas.microsoft.com/office/drawing/2014/main" val="1629340645"/>
                    </a:ext>
                  </a:extLst>
                </a:gridCol>
                <a:gridCol w="533173">
                  <a:extLst>
                    <a:ext uri="{9D8B030D-6E8A-4147-A177-3AD203B41FA5}">
                      <a16:colId xmlns:a16="http://schemas.microsoft.com/office/drawing/2014/main" val="4220858319"/>
                    </a:ext>
                  </a:extLst>
                </a:gridCol>
                <a:gridCol w="533173">
                  <a:extLst>
                    <a:ext uri="{9D8B030D-6E8A-4147-A177-3AD203B41FA5}">
                      <a16:colId xmlns:a16="http://schemas.microsoft.com/office/drawing/2014/main" val="2356201309"/>
                    </a:ext>
                  </a:extLst>
                </a:gridCol>
                <a:gridCol w="533173">
                  <a:extLst>
                    <a:ext uri="{9D8B030D-6E8A-4147-A177-3AD203B41FA5}">
                      <a16:colId xmlns:a16="http://schemas.microsoft.com/office/drawing/2014/main" val="2067661876"/>
                    </a:ext>
                  </a:extLst>
                </a:gridCol>
                <a:gridCol w="533173">
                  <a:extLst>
                    <a:ext uri="{9D8B030D-6E8A-4147-A177-3AD203B41FA5}">
                      <a16:colId xmlns:a16="http://schemas.microsoft.com/office/drawing/2014/main" val="710956879"/>
                    </a:ext>
                  </a:extLst>
                </a:gridCol>
                <a:gridCol w="533173">
                  <a:extLst>
                    <a:ext uri="{9D8B030D-6E8A-4147-A177-3AD203B41FA5}">
                      <a16:colId xmlns:a16="http://schemas.microsoft.com/office/drawing/2014/main" val="37905412"/>
                    </a:ext>
                  </a:extLst>
                </a:gridCol>
                <a:gridCol w="533173">
                  <a:extLst>
                    <a:ext uri="{9D8B030D-6E8A-4147-A177-3AD203B41FA5}">
                      <a16:colId xmlns:a16="http://schemas.microsoft.com/office/drawing/2014/main" val="126644934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Hour Category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 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 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 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 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 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 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 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 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 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 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 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 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30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 On-Peak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2031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On-Peak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4090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Off Peak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494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18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arkets Committee PowerPoint Presentation Template 2017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2925</Words>
  <Application>Microsoft Office PowerPoint</Application>
  <PresentationFormat>On-screen Show (4:3)</PresentationFormat>
  <Paragraphs>754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Cambria Math</vt:lpstr>
      <vt:lpstr>Markets Committee PowerPoint Presentation Template 2017</vt:lpstr>
      <vt:lpstr>PowerPoint Presentation</vt:lpstr>
      <vt:lpstr>PowerPoint Presentation</vt:lpstr>
      <vt:lpstr>E&amp;AS revenue offsets will account for (future) market conditions in CCP16 </vt:lpstr>
      <vt:lpstr>Level of Excess ADJUSTMENT TO ENERGY PRICES</vt:lpstr>
      <vt:lpstr>Net CONE calculations and the MRI-based FCM demand curves are based on a system at equilibrium</vt:lpstr>
      <vt:lpstr>Recently, the system has been “long” on capacity</vt:lpstr>
      <vt:lpstr>A four-step method for Level of Excess Adjustment</vt:lpstr>
      <vt:lpstr>Methodology for Level of Excess Adjustment (cont.)</vt:lpstr>
      <vt:lpstr>Level of Excess Adjustment Factors - Results</vt:lpstr>
      <vt:lpstr>Applying the Level of Excess Adjustment</vt:lpstr>
      <vt:lpstr>Energy Security Improvements</vt:lpstr>
      <vt:lpstr>Approach to estimating ESI revenue offsets</vt:lpstr>
      <vt:lpstr>Approach to estimating ESI revenue offsets (cont.)</vt:lpstr>
      <vt:lpstr>ESI revenue offsets example Incremental revenues for Combustion Turbine</vt:lpstr>
      <vt:lpstr>ESI revenue offsets example Incremental revenues for Combustion Turbine (cont.)</vt:lpstr>
      <vt:lpstr>Conclusion &amp; Next Steps</vt:lpstr>
      <vt:lpstr>Stakeholder Schedule</vt:lpstr>
      <vt:lpstr>PowerPoint Presentation</vt:lpstr>
      <vt:lpstr>Acronyms Used in this Presentation</vt:lpstr>
      <vt:lpstr>Appendix</vt:lpstr>
      <vt:lpstr>Approach to developing season weightings</vt:lpstr>
      <vt:lpstr>Criteria for season categories</vt:lpstr>
      <vt:lpstr>Summary of season results</vt:lpstr>
      <vt:lpstr>Winter season analysis results</vt:lpstr>
      <vt:lpstr>Non-Winter season analysis results</vt:lpstr>
      <vt:lpstr>ESI revenue offsets -  Example 2 Incremental revenues for Combustion Turbine  NEPOOL proposal</vt:lpstr>
      <vt:lpstr>ESI revenue offsets – Example 3 Incremental revenues for Combined Cycle</vt:lpstr>
      <vt:lpstr>ESI revenue offsets - Example 4 Incremental revenues for Combined Cycle NEPOOL proposal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2020-07-08T21:29:13Z</dcterms:created>
  <dcterms:modified xsi:type="dcterms:W3CDTF">2020-07-08T21:44:47Z</dcterms:modified>
  <cp:category/>
  <cp:contentStatus/>
</cp:coreProperties>
</file>