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281" r:id="rId3"/>
    <p:sldId id="349" r:id="rId4"/>
    <p:sldId id="404" r:id="rId5"/>
    <p:sldId id="405" r:id="rId6"/>
    <p:sldId id="406" r:id="rId7"/>
    <p:sldId id="407" r:id="rId8"/>
    <p:sldId id="408" r:id="rId9"/>
    <p:sldId id="409" r:id="rId10"/>
    <p:sldId id="411" r:id="rId11"/>
    <p:sldId id="410" r:id="rId12"/>
    <p:sldId id="388" r:id="rId13"/>
    <p:sldId id="412" r:id="rId14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D87FFF-2EE7-418D-AAA4-480165F839AC}">
          <p14:sldIdLst>
            <p14:sldId id="281"/>
            <p14:sldId id="349"/>
            <p14:sldId id="404"/>
            <p14:sldId id="405"/>
            <p14:sldId id="406"/>
            <p14:sldId id="407"/>
            <p14:sldId id="408"/>
            <p14:sldId id="409"/>
          </p14:sldIdLst>
        </p14:section>
        <p14:section name="Untitled Section" id="{A5431D31-C25C-4289-9D81-C41E6656D362}">
          <p14:sldIdLst>
            <p14:sldId id="411"/>
            <p14:sldId id="410"/>
            <p14:sldId id="388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1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7BD2A"/>
    <a:srgbClr val="F7F7F4"/>
    <a:srgbClr val="F7F7F5"/>
    <a:srgbClr val="FFFFFC"/>
    <a:srgbClr val="EC1F25"/>
    <a:srgbClr val="FBB92F"/>
    <a:srgbClr val="62777F"/>
    <a:srgbClr val="6FA943"/>
    <a:srgbClr val="B9D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70" autoAdjust="0"/>
    <p:restoredTop sz="94662" autoAdjust="0"/>
  </p:normalViewPr>
  <p:slideViewPr>
    <p:cSldViewPr>
      <p:cViewPr varScale="1">
        <p:scale>
          <a:sx n="121" d="100"/>
          <a:sy n="121" d="100"/>
        </p:scale>
        <p:origin x="1325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36600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9" name="Picture 8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INTERNAL</a:t>
            </a:r>
            <a:r>
              <a:rPr lang="en-US" sz="700" b="1" baseline="0" dirty="0" smtClean="0">
                <a:solidFill>
                  <a:schemeClr val="tx1"/>
                </a:solidFill>
              </a:rPr>
              <a:t> USE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INTERNAL</a:t>
            </a:r>
            <a:r>
              <a:rPr lang="en-US" sz="700" b="1" baseline="0" dirty="0" smtClean="0">
                <a:solidFill>
                  <a:schemeClr val="tx1"/>
                </a:solidFill>
              </a:rPr>
              <a:t> USE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INTERNAL</a:t>
            </a:r>
            <a:r>
              <a:rPr lang="en-US" sz="700" b="1" baseline="0" dirty="0" smtClean="0">
                <a:solidFill>
                  <a:schemeClr val="tx1"/>
                </a:solidFill>
              </a:rPr>
              <a:t> USE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13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 </a:t>
            </a:r>
            <a:endParaRPr lang="en-US" sz="700" b="1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INTERNAL USE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September 1, 2020 | Joint MC/RC Teleconference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ISO Feedback on Modeling Constructs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Future Grid Study Proposals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097279" y="5181600"/>
            <a:ext cx="2752554" cy="746651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342900" indent="-342900" algn="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Perspectives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Each of these modeling tasks could be performed by outside consultants with support from the ISO, possibly in shorter </a:t>
            </a:r>
            <a:r>
              <a:rPr lang="en-US" dirty="0" smtClean="0"/>
              <a:t>timeframes</a:t>
            </a:r>
            <a:endParaRPr lang="en-US" dirty="0"/>
          </a:p>
          <a:p>
            <a:pPr lvl="0"/>
            <a:r>
              <a:rPr lang="en-US" dirty="0" smtClean="0"/>
              <a:t>If stakeholders agree, </a:t>
            </a:r>
            <a:r>
              <a:rPr lang="en-US" dirty="0"/>
              <a:t>in the October or November </a:t>
            </a:r>
            <a:r>
              <a:rPr lang="en-US" dirty="0" smtClean="0"/>
              <a:t>timeframe, on finalizing the necessary assumptions for an ISO administered </a:t>
            </a:r>
            <a:r>
              <a:rPr lang="en-US" dirty="0"/>
              <a:t>e</a:t>
            </a:r>
            <a:r>
              <a:rPr lang="en-US" dirty="0" smtClean="0"/>
              <a:t>conomic study (from </a:t>
            </a:r>
            <a:r>
              <a:rPr lang="en-US" dirty="0"/>
              <a:t>another </a:t>
            </a:r>
            <a:r>
              <a:rPr lang="en-US" dirty="0" smtClean="0"/>
              <a:t>source such as E3/EFI), then the ISO would need support from National Grid and stakeholders for </a:t>
            </a:r>
            <a:r>
              <a:rPr lang="en-US" dirty="0"/>
              <a:t>the following</a:t>
            </a:r>
            <a:r>
              <a:rPr lang="en-US" dirty="0" smtClean="0"/>
              <a:t>: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‘new’ future </a:t>
            </a:r>
            <a:r>
              <a:rPr lang="en-US" dirty="0"/>
              <a:t>grid study request </a:t>
            </a:r>
            <a:r>
              <a:rPr lang="en-US" dirty="0" smtClean="0"/>
              <a:t>will become </a:t>
            </a:r>
            <a:r>
              <a:rPr lang="en-US" dirty="0"/>
              <a:t>the top priority and </a:t>
            </a:r>
            <a:r>
              <a:rPr lang="en-US" dirty="0" smtClean="0"/>
              <a:t>displace </a:t>
            </a:r>
            <a:r>
              <a:rPr lang="en-US" dirty="0"/>
              <a:t>the current 2020 National Grid economic study request</a:t>
            </a:r>
          </a:p>
          <a:p>
            <a:pPr lvl="2"/>
            <a:r>
              <a:rPr lang="en-US" dirty="0" smtClean="0"/>
              <a:t>The new study request will likely be completed by September 2021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Other</a:t>
            </a:r>
            <a:r>
              <a:rPr lang="en-US" dirty="0"/>
              <a:t>, new 2021 economic study requests submitted in April 2021 would be held until (a) the future grid study is complete and (b) the National Grid study is complete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8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Modeling for Future Grid – ISO Plans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our knowledge, there is currently no model yet in existence for studying the detailed, operational dispatch needs of a system with significant inverter-based </a:t>
            </a:r>
            <a:r>
              <a:rPr lang="en-US" dirty="0" smtClean="0"/>
              <a:t>resources, interaction between the transmission and distribution systems,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evolving </a:t>
            </a:r>
            <a:r>
              <a:rPr lang="en-US" dirty="0"/>
              <a:t>load profiles that may occur in the </a:t>
            </a:r>
            <a:r>
              <a:rPr lang="en-US" dirty="0" smtClean="0"/>
              <a:t>future</a:t>
            </a:r>
          </a:p>
          <a:p>
            <a:r>
              <a:rPr lang="en-US" dirty="0" smtClean="0"/>
              <a:t>The </a:t>
            </a:r>
            <a:r>
              <a:rPr lang="en-US" dirty="0"/>
              <a:t>ISO is embarking on developing this model </a:t>
            </a:r>
            <a:r>
              <a:rPr lang="en-US" dirty="0" smtClean="0"/>
              <a:t>internally, </a:t>
            </a:r>
            <a:r>
              <a:rPr lang="en-US" dirty="0"/>
              <a:t>but it </a:t>
            </a:r>
            <a:r>
              <a:rPr lang="en-US" dirty="0" smtClean="0"/>
              <a:t>is significantly more </a:t>
            </a:r>
            <a:r>
              <a:rPr lang="en-US" dirty="0"/>
              <a:t>time-intensive </a:t>
            </a:r>
            <a:r>
              <a:rPr lang="en-US" dirty="0" smtClean="0"/>
              <a:t>and will be a multi-year effort</a:t>
            </a:r>
          </a:p>
          <a:p>
            <a:r>
              <a:rPr lang="en-US" dirty="0" smtClean="0"/>
              <a:t>The ISO plans to build an enhanced simulator model between 2020-2023, in phases and with staged deliverables, and looks forward to sharing more information on its plan with stakeholders</a:t>
            </a:r>
          </a:p>
          <a:p>
            <a:pPr lvl="1"/>
            <a:r>
              <a:rPr lang="en-US" dirty="0"/>
              <a:t>The ISO is currently in the planning stage and intends to build a sustainable and robust model that can be </a:t>
            </a:r>
            <a:r>
              <a:rPr lang="en-US" dirty="0" smtClean="0"/>
              <a:t>used for a variety of simulations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2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number of modeling approaches are well within the ISO’s area of expertise and, where needed, engagement with consultants can be considered</a:t>
            </a:r>
          </a:p>
          <a:p>
            <a:r>
              <a:rPr lang="en-US" dirty="0" smtClean="0"/>
              <a:t>Timing to conduct any study will depend on the clarity and scope of the proposal, the availability of models, the granularity of the analysis, and the commencement of the engagement</a:t>
            </a:r>
          </a:p>
          <a:p>
            <a:r>
              <a:rPr lang="en-US" dirty="0"/>
              <a:t>The ISO looks forward to continued </a:t>
            </a:r>
            <a:r>
              <a:rPr lang="en-US" dirty="0" smtClean="0"/>
              <a:t>discussions </a:t>
            </a:r>
            <a:r>
              <a:rPr lang="en-US" dirty="0"/>
              <a:t>with stakeholders as </a:t>
            </a:r>
            <a:r>
              <a:rPr lang="en-US" dirty="0" smtClean="0"/>
              <a:t>their </a:t>
            </a:r>
            <a:r>
              <a:rPr lang="en-US" dirty="0"/>
              <a:t>study proposal develops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1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Proposals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ten </a:t>
            </a:r>
            <a:r>
              <a:rPr lang="en-US" dirty="0"/>
              <a:t>submitted proposals pose a wide range of questions, </a:t>
            </a:r>
            <a:r>
              <a:rPr lang="en-US" dirty="0" smtClean="0"/>
              <a:t> requiring </a:t>
            </a:r>
            <a:r>
              <a:rPr lang="en-US" dirty="0"/>
              <a:t>a range of distinct analytic methods and models to provide quantitative </a:t>
            </a:r>
            <a:r>
              <a:rPr lang="en-US" dirty="0" smtClean="0"/>
              <a:t>responses </a:t>
            </a:r>
          </a:p>
          <a:p>
            <a:r>
              <a:rPr lang="en-US" dirty="0" smtClean="0"/>
              <a:t>These </a:t>
            </a:r>
            <a:r>
              <a:rPr lang="en-US" dirty="0"/>
              <a:t>types of requests for macro-trend studies, ranging from economic studies to transmission-expansion planning scenarios to </a:t>
            </a:r>
            <a:r>
              <a:rPr lang="en-US" dirty="0" smtClean="0"/>
              <a:t>Forward Capacity Market (FCM) </a:t>
            </a:r>
            <a:r>
              <a:rPr lang="en-US" dirty="0"/>
              <a:t>forecast modeling, are not contained in one modeling platform that could accomplish all these </a:t>
            </a:r>
            <a:r>
              <a:rPr lang="en-US" dirty="0" smtClean="0"/>
              <a:t>tracks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0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Focusing </a:t>
            </a:r>
            <a:r>
              <a:rPr lang="en-US" dirty="0" smtClean="0"/>
              <a:t>on </a:t>
            </a:r>
            <a:r>
              <a:rPr lang="en-US" dirty="0"/>
              <a:t>the requests for higher-level scenario analyses, we note they cover the following distinct models: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FCM market model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Probabilistic reliability model (e.g. </a:t>
            </a:r>
            <a:r>
              <a:rPr lang="en-US" dirty="0" smtClean="0"/>
              <a:t>GE MARS)</a:t>
            </a:r>
          </a:p>
          <a:p>
            <a:pPr lvl="1"/>
            <a:endParaRPr lang="en-US" dirty="0"/>
          </a:p>
          <a:p>
            <a:r>
              <a:rPr lang="en-US" dirty="0"/>
              <a:t>Production cost model (e.g. </a:t>
            </a:r>
            <a:r>
              <a:rPr lang="en-US" dirty="0" err="1" smtClean="0"/>
              <a:t>GridView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Ancillary service needs (e.g. Dartmouth model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Detailed transmission expansion plan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5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FCM Market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ISO does not have a model of FCM </a:t>
            </a:r>
            <a:r>
              <a:rPr lang="en-US" dirty="0" smtClean="0"/>
              <a:t>clearing</a:t>
            </a:r>
          </a:p>
          <a:p>
            <a:pPr lvl="1"/>
            <a:r>
              <a:rPr lang="en-US" dirty="0" smtClean="0"/>
              <a:t>To date, The Analysis Group (TAG) </a:t>
            </a:r>
            <a:r>
              <a:rPr lang="en-US" dirty="0"/>
              <a:t>has performed FCM price projections to meet stakeholder </a:t>
            </a:r>
            <a:r>
              <a:rPr lang="en-US" dirty="0" smtClean="0"/>
              <a:t>requests </a:t>
            </a:r>
          </a:p>
          <a:p>
            <a:r>
              <a:rPr lang="en-US" dirty="0" smtClean="0"/>
              <a:t>Once </a:t>
            </a:r>
            <a:r>
              <a:rPr lang="en-US" dirty="0"/>
              <a:t>the study assumptions and modeling parameters are established (a process that has previously taken 3-6 months, using ESI impact analysis as an example), it has previously taken approximately 6-12 months for TAG to complete a study and provide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Consultant availability, scope of work, and other factors may impact timing</a:t>
            </a:r>
            <a:endParaRPr lang="en-US" dirty="0"/>
          </a:p>
          <a:p>
            <a:r>
              <a:rPr lang="en-US" dirty="0" smtClean="0"/>
              <a:t>Developing </a:t>
            </a:r>
            <a:r>
              <a:rPr lang="en-US" dirty="0"/>
              <a:t>an in-house ISO model would take at least </a:t>
            </a:r>
            <a:r>
              <a:rPr lang="en-US" dirty="0" smtClean="0"/>
              <a:t>15 </a:t>
            </a:r>
            <a:r>
              <a:rPr lang="en-US" dirty="0"/>
              <a:t>months, though the ISO remains concerned about developing such a model itself because the marketplace may view it as a projection of anticipated market outcomes by the market </a:t>
            </a:r>
            <a:r>
              <a:rPr lang="en-US" dirty="0" smtClean="0"/>
              <a:t>administrator</a:t>
            </a:r>
          </a:p>
          <a:p>
            <a:r>
              <a:rPr lang="en-US" dirty="0" smtClean="0"/>
              <a:t>Therefore</a:t>
            </a:r>
            <a:r>
              <a:rPr lang="en-US" dirty="0"/>
              <a:t>, the ISO recommends continuing the use of a consultant to perform this type of work for participants.</a:t>
            </a:r>
          </a:p>
          <a:p>
            <a:pPr lvl="0"/>
            <a:r>
              <a:rPr lang="en-US" b="1" dirty="0"/>
              <a:t>Relevant Requests</a:t>
            </a:r>
            <a:r>
              <a:rPr lang="en-US" dirty="0"/>
              <a:t>: EMA, </a:t>
            </a:r>
            <a:r>
              <a:rPr lang="en-US" dirty="0" err="1"/>
              <a:t>Eversource</a:t>
            </a:r>
            <a:r>
              <a:rPr lang="en-US" dirty="0"/>
              <a:t> </a:t>
            </a:r>
            <a:r>
              <a:rPr lang="en-US" dirty="0" smtClean="0"/>
              <a:t>(1), FirstLight</a:t>
            </a:r>
            <a:r>
              <a:rPr lang="en-US" dirty="0"/>
              <a:t>, National Grid, NextEra/Dominion</a:t>
            </a:r>
          </a:p>
          <a:p>
            <a:pPr lvl="0"/>
            <a:r>
              <a:rPr lang="en-US" b="1" dirty="0"/>
              <a:t>Timing considerations</a:t>
            </a:r>
            <a:r>
              <a:rPr lang="en-US" dirty="0"/>
              <a:t>: </a:t>
            </a:r>
            <a:r>
              <a:rPr lang="en-US" dirty="0" smtClean="0"/>
              <a:t>TBD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7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Reliability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Economic </a:t>
            </a:r>
            <a:r>
              <a:rPr lang="en-US" dirty="0"/>
              <a:t>studies often rely, at least in part, on the use of reliability </a:t>
            </a:r>
            <a:r>
              <a:rPr lang="en-US" dirty="0" smtClean="0"/>
              <a:t>models </a:t>
            </a:r>
          </a:p>
          <a:p>
            <a:r>
              <a:rPr lang="en-US" dirty="0" smtClean="0"/>
              <a:t>Economic </a:t>
            </a:r>
            <a:r>
              <a:rPr lang="en-US" dirty="0"/>
              <a:t>studies generally take more than a year to </a:t>
            </a:r>
            <a:r>
              <a:rPr lang="en-US" dirty="0" smtClean="0"/>
              <a:t>complete </a:t>
            </a:r>
          </a:p>
          <a:p>
            <a:r>
              <a:rPr lang="en-US" dirty="0" smtClean="0"/>
              <a:t>These </a:t>
            </a:r>
            <a:r>
              <a:rPr lang="en-US" dirty="0"/>
              <a:t>studies would be in addition to the regular economic studies requested by stakeholders under the </a:t>
            </a:r>
            <a:r>
              <a:rPr lang="en-US" dirty="0" smtClean="0"/>
              <a:t>Tariff</a:t>
            </a:r>
          </a:p>
          <a:p>
            <a:r>
              <a:rPr lang="en-US" dirty="0" smtClean="0"/>
              <a:t>In </a:t>
            </a:r>
            <a:r>
              <a:rPr lang="en-US" dirty="0"/>
              <a:t>that case, we would expect such a study to take longer - unless stakeholders temporarily withdrew or halted other study </a:t>
            </a:r>
            <a:r>
              <a:rPr lang="en-US" dirty="0" smtClean="0"/>
              <a:t>requests </a:t>
            </a:r>
            <a:endParaRPr lang="en-US" dirty="0"/>
          </a:p>
          <a:p>
            <a:pPr lvl="0"/>
            <a:r>
              <a:rPr lang="en-US" b="1" dirty="0"/>
              <a:t>Relevant Requests:</a:t>
            </a:r>
            <a:r>
              <a:rPr lang="en-US" dirty="0"/>
              <a:t> API, </a:t>
            </a:r>
            <a:r>
              <a:rPr lang="en-US" dirty="0" smtClean="0"/>
              <a:t>Anbaric, </a:t>
            </a:r>
            <a:r>
              <a:rPr lang="en-US" dirty="0"/>
              <a:t>EMA, </a:t>
            </a:r>
            <a:r>
              <a:rPr lang="en-US" dirty="0" err="1"/>
              <a:t>Eversource</a:t>
            </a:r>
            <a:r>
              <a:rPr lang="en-US" dirty="0"/>
              <a:t> </a:t>
            </a:r>
            <a:r>
              <a:rPr lang="en-US" dirty="0" smtClean="0"/>
              <a:t>(1) &amp; (2), FirstLight</a:t>
            </a:r>
            <a:r>
              <a:rPr lang="en-US" dirty="0"/>
              <a:t>, National Grid, </a:t>
            </a:r>
            <a:r>
              <a:rPr lang="en-US" dirty="0" smtClean="0"/>
              <a:t>NextEra/Dominion, NESCOE*</a:t>
            </a:r>
            <a:endParaRPr lang="en-US" dirty="0"/>
          </a:p>
          <a:p>
            <a:r>
              <a:rPr lang="en-US" b="1" dirty="0"/>
              <a:t>Timing considerations:</a:t>
            </a:r>
            <a:r>
              <a:rPr lang="en-US" dirty="0"/>
              <a:t> 12 </a:t>
            </a:r>
            <a:r>
              <a:rPr lang="en-US" dirty="0" smtClean="0"/>
              <a:t>months, </a:t>
            </a:r>
            <a:r>
              <a:rPr lang="en-US" dirty="0"/>
              <a:t>if done concurrently with the 2020 economic </a:t>
            </a:r>
            <a:r>
              <a:rPr lang="en-US" dirty="0" smtClean="0"/>
              <a:t>study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accelerated by 2-3 months if the future grid study </a:t>
            </a:r>
            <a:r>
              <a:rPr lang="en-US" dirty="0" smtClean="0"/>
              <a:t>scope is finalized and prioritized, with a pause on the </a:t>
            </a:r>
            <a:r>
              <a:rPr lang="en-US" dirty="0"/>
              <a:t>2020 study that is underway 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604534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*ISO infers application of this model from the NESCOE memo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1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Cost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do these studies frequently through our economic studies that often rely, at least in part, on the use of production cost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Economic </a:t>
            </a:r>
            <a:r>
              <a:rPr lang="en-US" dirty="0"/>
              <a:t>studies generally take more than a year to </a:t>
            </a:r>
            <a:r>
              <a:rPr lang="en-US" dirty="0" smtClean="0"/>
              <a:t>complete</a:t>
            </a:r>
          </a:p>
          <a:p>
            <a:r>
              <a:rPr lang="en-US" dirty="0" smtClean="0"/>
              <a:t>These </a:t>
            </a:r>
            <a:r>
              <a:rPr lang="en-US" dirty="0"/>
              <a:t>studies would be in addition to the regular economic studies that can be requested under the </a:t>
            </a:r>
            <a:r>
              <a:rPr lang="en-US" dirty="0" smtClean="0"/>
              <a:t>Tariff</a:t>
            </a:r>
          </a:p>
          <a:p>
            <a:r>
              <a:rPr lang="en-US" dirty="0"/>
              <a:t>In that case, we would expect such a study to take longer - unless stakeholders temporarily withdrew or halted other study requests</a:t>
            </a:r>
          </a:p>
          <a:p>
            <a:pPr lvl="0"/>
            <a:r>
              <a:rPr lang="en-US" b="1" dirty="0"/>
              <a:t>Relevant Requests: </a:t>
            </a:r>
            <a:r>
              <a:rPr lang="en-US" dirty="0"/>
              <a:t>API, </a:t>
            </a:r>
            <a:r>
              <a:rPr lang="en-US" dirty="0" err="1"/>
              <a:t>Eversource</a:t>
            </a:r>
            <a:r>
              <a:rPr lang="en-US" dirty="0"/>
              <a:t> </a:t>
            </a:r>
            <a:r>
              <a:rPr lang="en-US" dirty="0" smtClean="0"/>
              <a:t>(1), FirstLight</a:t>
            </a:r>
            <a:r>
              <a:rPr lang="en-US" dirty="0"/>
              <a:t>, National Grid, </a:t>
            </a:r>
            <a:r>
              <a:rPr lang="en-US" dirty="0" smtClean="0"/>
              <a:t>NextEra/Dominion, NESCOE*</a:t>
            </a:r>
            <a:endParaRPr lang="en-US" dirty="0"/>
          </a:p>
          <a:p>
            <a:r>
              <a:rPr lang="en-US" b="1" dirty="0"/>
              <a:t>Timing considerations: </a:t>
            </a:r>
            <a:r>
              <a:rPr lang="en-US" dirty="0"/>
              <a:t>12 </a:t>
            </a:r>
            <a:r>
              <a:rPr lang="en-US" dirty="0" smtClean="0"/>
              <a:t>months, </a:t>
            </a:r>
            <a:r>
              <a:rPr lang="en-US" dirty="0"/>
              <a:t>if done concurrently with 2020 economic </a:t>
            </a:r>
            <a:r>
              <a:rPr lang="en-US" dirty="0" smtClean="0"/>
              <a:t>studies</a:t>
            </a:r>
          </a:p>
          <a:p>
            <a:pPr lvl="1"/>
            <a:r>
              <a:rPr lang="en-US" dirty="0"/>
              <a:t>Can be accelerated by 2-3 months if the future grid study scope is finalized and prioritized, with a pause on the 2020 study that is underway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375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Ancillary Service Needs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55317"/>
            <a:ext cx="8229600" cy="48126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 </a:t>
            </a:r>
            <a:r>
              <a:rPr lang="en-US" dirty="0"/>
              <a:t>project ancillary service needs </a:t>
            </a:r>
            <a:r>
              <a:rPr lang="en-US" dirty="0" smtClean="0"/>
              <a:t>in </a:t>
            </a:r>
            <a:r>
              <a:rPr lang="en-US" dirty="0"/>
              <a:t>a few of the Economic Studies (2016, 2017, 2019), the ISO used </a:t>
            </a:r>
            <a:r>
              <a:rPr lang="en-US" dirty="0" smtClean="0"/>
              <a:t>pre-production versions of the Electric </a:t>
            </a:r>
            <a:r>
              <a:rPr lang="en-US" dirty="0"/>
              <a:t>Power Enterprise Control System (EPECS</a:t>
            </a:r>
            <a:r>
              <a:rPr lang="en-US" dirty="0" smtClean="0"/>
              <a:t>) model developed </a:t>
            </a:r>
            <a:r>
              <a:rPr lang="en-US" dirty="0"/>
              <a:t>by </a:t>
            </a:r>
            <a:r>
              <a:rPr lang="en-US" dirty="0" smtClean="0"/>
              <a:t>Dartmouth, which is </a:t>
            </a:r>
            <a:r>
              <a:rPr lang="en-US" dirty="0"/>
              <a:t>still a work-in-progress </a:t>
            </a:r>
            <a:endParaRPr lang="en-US" dirty="0" smtClean="0"/>
          </a:p>
          <a:p>
            <a:pPr lvl="1"/>
            <a:r>
              <a:rPr lang="en-US" dirty="0" smtClean="0"/>
              <a:t>It is limited in its flexibility, requires significant manual intervention to conduct a study, and has not yet been upgraded to a production grade quality</a:t>
            </a:r>
          </a:p>
          <a:p>
            <a:pPr lvl="1"/>
            <a:r>
              <a:rPr lang="en-US" dirty="0" smtClean="0"/>
              <a:t>In addition, this model is limited in its data transfer capability, is simplified, and is incomplete in its existing logic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The ISO has identified substantial improvements that need to be made to this tool such that it used to study multiple scenarios in a sustainable way</a:t>
            </a:r>
          </a:p>
          <a:p>
            <a:pPr lvl="1"/>
            <a:r>
              <a:rPr lang="en-US" dirty="0" smtClean="0"/>
              <a:t>The ISO anticipates </a:t>
            </a:r>
            <a:r>
              <a:rPr lang="en-US" dirty="0"/>
              <a:t>that </a:t>
            </a:r>
            <a:r>
              <a:rPr lang="en-US" dirty="0" smtClean="0"/>
              <a:t>it could </a:t>
            </a:r>
            <a:r>
              <a:rPr lang="en-US" dirty="0"/>
              <a:t>take over a year for the ISO to bring such a model to full production capabilities or we would need to rely on as </a:t>
            </a:r>
            <a:r>
              <a:rPr lang="en-US" dirty="0" smtClean="0"/>
              <a:t>is</a:t>
            </a:r>
          </a:p>
          <a:p>
            <a:pPr lvl="1"/>
            <a:r>
              <a:rPr lang="en-US" dirty="0" smtClean="0"/>
              <a:t>Reliance on the model “as-is” also requires time to compensate for existing limitations</a:t>
            </a:r>
          </a:p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worthwhile to improve this model either for this effort and/or for repeatable future </a:t>
            </a:r>
            <a:r>
              <a:rPr lang="en-US" dirty="0" smtClean="0"/>
              <a:t>uses</a:t>
            </a:r>
            <a:endParaRPr lang="en-US" dirty="0"/>
          </a:p>
          <a:p>
            <a:pPr lvl="0"/>
            <a:r>
              <a:rPr lang="en-US" b="1" dirty="0"/>
              <a:t>Relevant Requests:</a:t>
            </a:r>
            <a:r>
              <a:rPr lang="en-US" dirty="0"/>
              <a:t> Multi-Sector Group </a:t>
            </a:r>
            <a:r>
              <a:rPr lang="en-US" dirty="0" smtClean="0"/>
              <a:t>A, </a:t>
            </a:r>
            <a:r>
              <a:rPr lang="en-US" dirty="0"/>
              <a:t>NESCOE*</a:t>
            </a:r>
          </a:p>
          <a:p>
            <a:r>
              <a:rPr lang="en-US" b="1" dirty="0"/>
              <a:t>Timing considerations: </a:t>
            </a:r>
            <a:r>
              <a:rPr lang="en-US" dirty="0"/>
              <a:t>TBD, but best estimate is 15 months minimum given the upgrades required  </a:t>
            </a:r>
          </a:p>
        </p:txBody>
      </p:sp>
    </p:spTree>
    <p:extLst>
      <p:ext uri="{BB962C8B-B14F-4D97-AF65-F5344CB8AC3E}">
        <p14:creationId xmlns:p14="http://schemas.microsoft.com/office/powerpoint/2010/main" val="320357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Transmission Expansion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ISO generally studies incremental changes to the transmission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Large transmission-project </a:t>
            </a:r>
            <a:r>
              <a:rPr lang="en-US" dirty="0"/>
              <a:t>studies could certainly be addressed by ISO </a:t>
            </a:r>
            <a:r>
              <a:rPr lang="en-US" dirty="0" smtClean="0"/>
              <a:t>staff; however</a:t>
            </a:r>
            <a:r>
              <a:rPr lang="en-US" dirty="0"/>
              <a:t>, the group is not currently staffed to handle a large design/modeling project while also performing the required interconnection and reliability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Current studies include voluminous</a:t>
            </a:r>
            <a:r>
              <a:rPr lang="en-US" dirty="0"/>
              <a:t>, smaller-scale projects in the </a:t>
            </a:r>
            <a:r>
              <a:rPr lang="en-US" dirty="0" smtClean="0"/>
              <a:t>region</a:t>
            </a:r>
          </a:p>
          <a:p>
            <a:r>
              <a:rPr lang="en-US" dirty="0"/>
              <a:t>T</a:t>
            </a:r>
            <a:r>
              <a:rPr lang="en-US" dirty="0" smtClean="0"/>
              <a:t>he ISO does not have the requisite skills to estimate transmission costs and </a:t>
            </a:r>
            <a:r>
              <a:rPr lang="en-US" dirty="0"/>
              <a:t>it would be best performed by engineers with relationships with vendors and extensive cost estimation </a:t>
            </a:r>
            <a:r>
              <a:rPr lang="en-US" dirty="0" smtClean="0"/>
              <a:t>experience</a:t>
            </a:r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would be more than willing to work with ISO-led consultants to conduct this expanded effort once stakeholder have had an opportunity to derive a well-defined study </a:t>
            </a:r>
            <a:r>
              <a:rPr lang="en-US" dirty="0" smtClean="0"/>
              <a:t>scenario</a:t>
            </a:r>
            <a:endParaRPr lang="en-US" dirty="0"/>
          </a:p>
          <a:p>
            <a:pPr lvl="0"/>
            <a:r>
              <a:rPr lang="en-US" b="1" dirty="0"/>
              <a:t>Relevant Requests</a:t>
            </a:r>
            <a:r>
              <a:rPr lang="en-US" dirty="0"/>
              <a:t>: Anbaric, Multi-Sector Group B, National </a:t>
            </a:r>
            <a:r>
              <a:rPr lang="en-US" dirty="0" smtClean="0"/>
              <a:t>Grid, </a:t>
            </a:r>
            <a:r>
              <a:rPr lang="en-US" dirty="0"/>
              <a:t>NESCOE*</a:t>
            </a:r>
          </a:p>
          <a:p>
            <a:pPr lvl="0"/>
            <a:r>
              <a:rPr lang="en-US" b="1" dirty="0"/>
              <a:t>Timing considerations</a:t>
            </a:r>
            <a:r>
              <a:rPr lang="en-US" dirty="0"/>
              <a:t>: Minimum 12 months, assuming current ISO staffing is augmented with consultants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2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057400"/>
            <a:ext cx="7772400" cy="1362075"/>
          </a:xfrm>
        </p:spPr>
        <p:txBody>
          <a:bodyPr/>
          <a:lstStyle/>
          <a:p>
            <a:r>
              <a:rPr lang="en-US" dirty="0" smtClean="0"/>
              <a:t>General Considerations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24600"/>
            <a:ext cx="381000" cy="38100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0"/>
            <a:ext cx="7772400" cy="15001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SO-PPT-Template-Internal Use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Internal Use" id="{B1B4ABF5-30EE-42DC-B2C6-212E281C47F8}" vid="{B9A3880F-382F-4CEA-A912-1C9F46EC4D6D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Internal Use" id="{B1B4ABF5-30EE-42DC-B2C6-212E281C47F8}" vid="{01AED3BC-BE14-4164-B3FE-9F5FD2BDAFA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ISO-PPT-Template-Internal Use</Template>
  <TotalTime>0</TotalTime>
  <Words>1301</Words>
  <Application>Microsoft Office PowerPoint</Application>
  <PresentationFormat>On-screen Show (4:3)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ISO-PPT-Template-Internal Use</vt:lpstr>
      <vt:lpstr>blank</vt:lpstr>
      <vt:lpstr>PowerPoint Presentation</vt:lpstr>
      <vt:lpstr>Overview of Proposals</vt:lpstr>
      <vt:lpstr>Overview of Models</vt:lpstr>
      <vt:lpstr>FCM Market Model</vt:lpstr>
      <vt:lpstr>Probabilistic Reliability Model</vt:lpstr>
      <vt:lpstr>Production Cost Model</vt:lpstr>
      <vt:lpstr>Modeling Ancillary Service Needs</vt:lpstr>
      <vt:lpstr>Detailed Transmission Expansion Plan</vt:lpstr>
      <vt:lpstr>General Considerations</vt:lpstr>
      <vt:lpstr>Timing Perspectives</vt:lpstr>
      <vt:lpstr>Necessary Modeling for Future Grid – ISO Plans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2020-08-20T18:18:34Z</dcterms:created>
  <dcterms:modified xsi:type="dcterms:W3CDTF">2020-08-28T14:27:53Z</dcterms:modified>
</cp:coreProperties>
</file>