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tags/tag3.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91" r:id="rId1"/>
    <p:sldMasterId id="2147484219" r:id="rId2"/>
    <p:sldMasterId id="2147484253" r:id="rId3"/>
    <p:sldMasterId id="2147484256" r:id="rId4"/>
    <p:sldMasterId id="2147484259" r:id="rId5"/>
    <p:sldMasterId id="2147484262" r:id="rId6"/>
    <p:sldMasterId id="2147484293" r:id="rId7"/>
    <p:sldMasterId id="2147484296" r:id="rId8"/>
    <p:sldMasterId id="2147484330" r:id="rId9"/>
    <p:sldMasterId id="2147484333" r:id="rId10"/>
    <p:sldMasterId id="2147484364" r:id="rId11"/>
  </p:sldMasterIdLst>
  <p:notesMasterIdLst>
    <p:notesMasterId r:id="rId79"/>
  </p:notesMasterIdLst>
  <p:handoutMasterIdLst>
    <p:handoutMasterId r:id="rId80"/>
  </p:handoutMasterIdLst>
  <p:sldIdLst>
    <p:sldId id="256" r:id="rId12"/>
    <p:sldId id="364" r:id="rId13"/>
    <p:sldId id="666" r:id="rId14"/>
    <p:sldId id="667" r:id="rId15"/>
    <p:sldId id="537" r:id="rId16"/>
    <p:sldId id="703" r:id="rId17"/>
    <p:sldId id="720" r:id="rId18"/>
    <p:sldId id="725" r:id="rId19"/>
    <p:sldId id="549" r:id="rId20"/>
    <p:sldId id="550" r:id="rId21"/>
    <p:sldId id="553" r:id="rId22"/>
    <p:sldId id="700" r:id="rId23"/>
    <p:sldId id="721" r:id="rId24"/>
    <p:sldId id="607" r:id="rId25"/>
    <p:sldId id="608" r:id="rId26"/>
    <p:sldId id="610" r:id="rId27"/>
    <p:sldId id="717" r:id="rId28"/>
    <p:sldId id="698" r:id="rId29"/>
    <p:sldId id="718" r:id="rId30"/>
    <p:sldId id="612" r:id="rId31"/>
    <p:sldId id="719" r:id="rId32"/>
    <p:sldId id="704" r:id="rId33"/>
    <p:sldId id="705" r:id="rId34"/>
    <p:sldId id="706" r:id="rId35"/>
    <p:sldId id="707" r:id="rId36"/>
    <p:sldId id="708" r:id="rId37"/>
    <p:sldId id="709" r:id="rId38"/>
    <p:sldId id="710" r:id="rId39"/>
    <p:sldId id="711" r:id="rId40"/>
    <p:sldId id="712" r:id="rId41"/>
    <p:sldId id="756" r:id="rId42"/>
    <p:sldId id="757" r:id="rId43"/>
    <p:sldId id="758" r:id="rId44"/>
    <p:sldId id="759" r:id="rId45"/>
    <p:sldId id="713" r:id="rId46"/>
    <p:sldId id="714" r:id="rId47"/>
    <p:sldId id="715" r:id="rId48"/>
    <p:sldId id="716" r:id="rId49"/>
    <p:sldId id="551" r:id="rId50"/>
    <p:sldId id="755" r:id="rId51"/>
    <p:sldId id="727" r:id="rId52"/>
    <p:sldId id="728" r:id="rId53"/>
    <p:sldId id="729" r:id="rId54"/>
    <p:sldId id="730" r:id="rId55"/>
    <p:sldId id="731" r:id="rId56"/>
    <p:sldId id="732" r:id="rId57"/>
    <p:sldId id="733" r:id="rId58"/>
    <p:sldId id="734" r:id="rId59"/>
    <p:sldId id="735" r:id="rId60"/>
    <p:sldId id="736" r:id="rId61"/>
    <p:sldId id="737" r:id="rId62"/>
    <p:sldId id="738" r:id="rId63"/>
    <p:sldId id="739" r:id="rId64"/>
    <p:sldId id="740" r:id="rId65"/>
    <p:sldId id="741" r:id="rId66"/>
    <p:sldId id="742" r:id="rId67"/>
    <p:sldId id="743" r:id="rId68"/>
    <p:sldId id="744" r:id="rId69"/>
    <p:sldId id="745" r:id="rId70"/>
    <p:sldId id="746" r:id="rId71"/>
    <p:sldId id="747" r:id="rId72"/>
    <p:sldId id="748" r:id="rId73"/>
    <p:sldId id="749" r:id="rId74"/>
    <p:sldId id="751" r:id="rId75"/>
    <p:sldId id="752" r:id="rId76"/>
    <p:sldId id="753" r:id="rId77"/>
    <p:sldId id="754" r:id="rId7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27"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4BD97"/>
    <a:srgbClr val="0E3B84"/>
    <a:srgbClr val="A1D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9" autoAdjust="0"/>
    <p:restoredTop sz="95269" autoAdjust="0"/>
  </p:normalViewPr>
  <p:slideViewPr>
    <p:cSldViewPr>
      <p:cViewPr varScale="1">
        <p:scale>
          <a:sx n="136" d="100"/>
          <a:sy n="136" d="100"/>
        </p:scale>
        <p:origin x="465" y="69"/>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536" y="-300"/>
      </p:cViewPr>
      <p:guideLst>
        <p:guide orient="horz" pos="2947"/>
        <p:guide pos="222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presProps" Target="presProp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812">
              <a:defRPr sz="1200"/>
            </a:lvl1pPr>
          </a:lstStyle>
          <a:p>
            <a:pPr>
              <a:defRPr/>
            </a:pPr>
            <a:endParaRPr lang="en-US" dirty="0"/>
          </a:p>
        </p:txBody>
      </p:sp>
      <p:sp>
        <p:nvSpPr>
          <p:cNvPr id="36867" name="Rectangle 3"/>
          <p:cNvSpPr>
            <a:spLocks noGrp="1" noChangeArrowheads="1"/>
          </p:cNvSpPr>
          <p:nvPr>
            <p:ph type="dt" sz="quarter" idx="1"/>
          </p:nvPr>
        </p:nvSpPr>
        <p:spPr bwMode="auto">
          <a:xfrm>
            <a:off x="3972561" y="0"/>
            <a:ext cx="3037840" cy="46513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812">
              <a:defRPr sz="1200"/>
            </a:lvl1pPr>
          </a:lstStyle>
          <a:p>
            <a:pPr>
              <a:defRPr/>
            </a:pPr>
            <a:endParaRPr lang="en-US" dirty="0"/>
          </a:p>
        </p:txBody>
      </p:sp>
      <p:sp>
        <p:nvSpPr>
          <p:cNvPr id="36868" name="Rectangle 4"/>
          <p:cNvSpPr>
            <a:spLocks noGrp="1" noChangeArrowheads="1"/>
          </p:cNvSpPr>
          <p:nvPr>
            <p:ph type="ftr" sz="quarter" idx="2"/>
          </p:nvPr>
        </p:nvSpPr>
        <p:spPr bwMode="auto">
          <a:xfrm>
            <a:off x="0" y="8831265"/>
            <a:ext cx="3037840" cy="46513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812">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1" y="8831265"/>
            <a:ext cx="3037840" cy="46513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812">
              <a:defRPr sz="1200"/>
            </a:lvl1pPr>
          </a:lstStyle>
          <a:p>
            <a:pPr>
              <a:defRPr/>
            </a:pPr>
            <a:fld id="{36DB6174-99B3-47BA-82B4-9D663D464378}" type="slidenum">
              <a:rPr lang="en-US"/>
              <a:pPr>
                <a:defRPr/>
              </a:pPr>
              <a:t>‹#›</a:t>
            </a:fld>
            <a:endParaRPr lang="en-US" dirty="0"/>
          </a:p>
        </p:txBody>
      </p:sp>
    </p:spTree>
    <p:extLst>
      <p:ext uri="{BB962C8B-B14F-4D97-AF65-F5344CB8AC3E}">
        <p14:creationId xmlns:p14="http://schemas.microsoft.com/office/powerpoint/2010/main" val="287138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812">
              <a:defRPr sz="1200"/>
            </a:lvl1pPr>
          </a:lstStyle>
          <a:p>
            <a:pPr>
              <a:defRPr/>
            </a:pPr>
            <a:endParaRPr lang="en-US" dirty="0"/>
          </a:p>
        </p:txBody>
      </p:sp>
      <p:sp>
        <p:nvSpPr>
          <p:cNvPr id="25603" name="Rectangle 1027"/>
          <p:cNvSpPr>
            <a:spLocks noGrp="1" noChangeArrowheads="1"/>
          </p:cNvSpPr>
          <p:nvPr>
            <p:ph type="dt" idx="1"/>
          </p:nvPr>
        </p:nvSpPr>
        <p:spPr bwMode="auto">
          <a:xfrm>
            <a:off x="3972561" y="0"/>
            <a:ext cx="3037840" cy="46513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812">
              <a:defRPr sz="1200"/>
            </a:lvl1pPr>
          </a:lstStyle>
          <a:p>
            <a:pPr>
              <a:defRPr/>
            </a:pPr>
            <a:endParaRPr lang="en-US" dirty="0"/>
          </a:p>
        </p:txBody>
      </p:sp>
      <p:sp>
        <p:nvSpPr>
          <p:cNvPr id="53252"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1029"/>
          <p:cNvSpPr>
            <a:spLocks noGrp="1" noChangeArrowheads="1"/>
          </p:cNvSpPr>
          <p:nvPr>
            <p:ph type="body" sz="quarter" idx="3"/>
          </p:nvPr>
        </p:nvSpPr>
        <p:spPr bwMode="auto">
          <a:xfrm>
            <a:off x="934721" y="4416426"/>
            <a:ext cx="5140960" cy="4183063"/>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1030"/>
          <p:cNvSpPr>
            <a:spLocks noGrp="1" noChangeArrowheads="1"/>
          </p:cNvSpPr>
          <p:nvPr>
            <p:ph type="ftr" sz="quarter" idx="4"/>
          </p:nvPr>
        </p:nvSpPr>
        <p:spPr bwMode="auto">
          <a:xfrm>
            <a:off x="0" y="8831265"/>
            <a:ext cx="3037840" cy="46513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812">
              <a:defRPr sz="1200"/>
            </a:lvl1pPr>
          </a:lstStyle>
          <a:p>
            <a:pPr>
              <a:defRPr/>
            </a:pPr>
            <a:endParaRPr lang="en-US" dirty="0"/>
          </a:p>
        </p:txBody>
      </p:sp>
      <p:sp>
        <p:nvSpPr>
          <p:cNvPr id="25607" name="Rectangle 1031"/>
          <p:cNvSpPr>
            <a:spLocks noGrp="1" noChangeArrowheads="1"/>
          </p:cNvSpPr>
          <p:nvPr>
            <p:ph type="sldNum" sz="quarter" idx="5"/>
          </p:nvPr>
        </p:nvSpPr>
        <p:spPr bwMode="auto">
          <a:xfrm>
            <a:off x="3972561" y="8831265"/>
            <a:ext cx="3037840" cy="46513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812">
              <a:defRPr sz="1200"/>
            </a:lvl1pPr>
          </a:lstStyle>
          <a:p>
            <a:pPr>
              <a:defRPr/>
            </a:pPr>
            <a:fld id="{39ED75C1-E202-441A-9213-FBAC9B60310B}" type="slidenum">
              <a:rPr lang="en-US"/>
              <a:pPr>
                <a:defRPr/>
              </a:pPr>
              <a:t>‹#›</a:t>
            </a:fld>
            <a:endParaRPr lang="en-US" dirty="0"/>
          </a:p>
        </p:txBody>
      </p:sp>
    </p:spTree>
    <p:extLst>
      <p:ext uri="{BB962C8B-B14F-4D97-AF65-F5344CB8AC3E}">
        <p14:creationId xmlns:p14="http://schemas.microsoft.com/office/powerpoint/2010/main" val="4001970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14F9BD5A-2761-4F41-B507-329825232D22}" type="slidenum">
              <a:rPr lang="en-US" smtClean="0"/>
              <a:pPr/>
              <a:t>1</a:t>
            </a:fld>
            <a:endParaRPr lang="en-US" dirty="0" smtClean="0"/>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11</a:t>
            </a:fld>
            <a:endParaRPr lang="en-US" dirty="0"/>
          </a:p>
        </p:txBody>
      </p:sp>
    </p:spTree>
    <p:extLst>
      <p:ext uri="{BB962C8B-B14F-4D97-AF65-F5344CB8AC3E}">
        <p14:creationId xmlns:p14="http://schemas.microsoft.com/office/powerpoint/2010/main" val="407365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162744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128167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186287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314582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193407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274507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378994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1819160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232040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AD3236C5-2178-4020-8503-0D41F8658E9A}" type="slidenum">
              <a:rPr lang="en-US" smtClean="0"/>
              <a:pPr/>
              <a:t>2</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32</a:t>
            </a:fld>
            <a:endParaRPr lang="en-US" dirty="0"/>
          </a:p>
        </p:txBody>
      </p:sp>
    </p:spTree>
    <p:extLst>
      <p:ext uri="{BB962C8B-B14F-4D97-AF65-F5344CB8AC3E}">
        <p14:creationId xmlns:p14="http://schemas.microsoft.com/office/powerpoint/2010/main" val="1091045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719247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1354432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35</a:t>
            </a:fld>
            <a:endParaRPr lang="en-US" dirty="0"/>
          </a:p>
        </p:txBody>
      </p:sp>
    </p:spTree>
    <p:extLst>
      <p:ext uri="{BB962C8B-B14F-4D97-AF65-F5344CB8AC3E}">
        <p14:creationId xmlns:p14="http://schemas.microsoft.com/office/powerpoint/2010/main" val="14222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1586152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2613683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38</a:t>
            </a:fld>
            <a:endParaRPr lang="en-US" dirty="0"/>
          </a:p>
        </p:txBody>
      </p:sp>
    </p:spTree>
    <p:extLst>
      <p:ext uri="{BB962C8B-B14F-4D97-AF65-F5344CB8AC3E}">
        <p14:creationId xmlns:p14="http://schemas.microsoft.com/office/powerpoint/2010/main" val="2749646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28696481-3ED0-443A-A3FE-608504882F7F}" type="slidenum">
              <a:rPr lang="en-US" smtClean="0"/>
              <a:pPr/>
              <a:t>41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69016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DE19E728-484A-4CE2-B7DB-711CC8970172}" type="slidenum">
              <a:rPr lang="en-US" smtClean="0"/>
              <a:pPr/>
              <a:t>42</a:t>
            </a:fld>
            <a:endParaRPr lang="en-US" dirty="0" smtClean="0"/>
          </a:p>
        </p:txBody>
      </p:sp>
      <p:sp>
        <p:nvSpPr>
          <p:cNvPr id="57347" name="Rectangle 2"/>
          <p:cNvSpPr>
            <a:spLocks noGrp="1" noRot="1" noChangeAspect="1" noChangeArrowheads="1" noTextEdit="1"/>
          </p:cNvSpPr>
          <p:nvPr>
            <p:ph type="sldImg"/>
          </p:nvPr>
        </p:nvSpPr>
        <p:spPr>
          <a:xfrm>
            <a:off x="1182688" y="696913"/>
            <a:ext cx="4648200" cy="3486150"/>
          </a:xfrm>
          <a:ln/>
        </p:spPr>
      </p:sp>
      <p:sp>
        <p:nvSpPr>
          <p:cNvPr id="57348" name="Rectangle 3"/>
          <p:cNvSpPr>
            <a:spLocks noGrp="1" noChangeArrowheads="1"/>
          </p:cNvSpPr>
          <p:nvPr>
            <p:ph type="body" idx="1"/>
          </p:nvPr>
        </p:nvSpPr>
        <p:spPr>
          <a:xfrm>
            <a:off x="934721" y="4414838"/>
            <a:ext cx="5140960" cy="4184650"/>
          </a:xfrm>
          <a:noFill/>
          <a:ln/>
        </p:spPr>
        <p:txBody>
          <a:bodyPr/>
          <a:lstStyle/>
          <a:p>
            <a:endParaRPr lang="en-US" dirty="0" smtClean="0"/>
          </a:p>
        </p:txBody>
      </p:sp>
    </p:spTree>
    <p:extLst>
      <p:ext uri="{BB962C8B-B14F-4D97-AF65-F5344CB8AC3E}">
        <p14:creationId xmlns:p14="http://schemas.microsoft.com/office/powerpoint/2010/main" val="1897969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40F28156-23A9-48A7-A3BD-0EDAFE79ADC9}" type="slidenum">
              <a:rPr lang="en-US" smtClean="0"/>
              <a:pPr/>
              <a:t>44</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975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pPr defTabSz="876102"/>
            <a:fld id="{7418D5EE-DD1D-48F6-8C41-6BA0531561E8}" type="slidenum">
              <a:rPr lang="en-US" smtClean="0"/>
              <a:pPr defTabSz="876102"/>
              <a:t>3</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157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40F28156-23A9-48A7-A3BD-0EDAFE79ADC9}" type="slidenum">
              <a:rPr lang="en-US" smtClean="0"/>
              <a:pPr/>
              <a:t>45</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62754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6DEF51B4-55D5-4AF2-9A62-CEE918D49080}" type="slidenum">
              <a:rPr lang="en-US" smtClean="0"/>
              <a:pPr/>
              <a:t>46</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72089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48</a:t>
            </a:fld>
            <a:endParaRPr lang="en-US" dirty="0"/>
          </a:p>
        </p:txBody>
      </p:sp>
    </p:spTree>
    <p:extLst>
      <p:ext uri="{BB962C8B-B14F-4D97-AF65-F5344CB8AC3E}">
        <p14:creationId xmlns:p14="http://schemas.microsoft.com/office/powerpoint/2010/main" val="4217049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84A5C00D-D971-48A6-A3D9-97C960E7FFF9}" type="slidenum">
              <a:rPr lang="en-US" smtClean="0"/>
              <a:pPr/>
              <a:t>49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00619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A5E00B26-3957-48AA-B88E-58C4747C29A3}" type="slidenum">
              <a:rPr lang="en-US" smtClean="0"/>
              <a:pPr/>
              <a:t>50</a:t>
            </a:fld>
            <a:endParaRPr lang="en-US" dirty="0" smtClean="0"/>
          </a:p>
        </p:txBody>
      </p:sp>
    </p:spTree>
    <p:extLst>
      <p:ext uri="{BB962C8B-B14F-4D97-AF65-F5344CB8AC3E}">
        <p14:creationId xmlns:p14="http://schemas.microsoft.com/office/powerpoint/2010/main" val="2058308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2D9AD4E9-9DF7-441E-85D2-E439449454BD}" type="slidenum">
              <a:rPr lang="en-US" smtClean="0"/>
              <a:pPr/>
              <a:t>51</a:t>
            </a:fld>
            <a:endParaRPr lang="en-US" dirty="0" smtClean="0"/>
          </a:p>
        </p:txBody>
      </p:sp>
    </p:spTree>
    <p:extLst>
      <p:ext uri="{BB962C8B-B14F-4D97-AF65-F5344CB8AC3E}">
        <p14:creationId xmlns:p14="http://schemas.microsoft.com/office/powerpoint/2010/main" val="137639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B8B58FFF-4DD7-4115-9558-CA41CCBFCD2D}" type="slidenum">
              <a:rPr lang="en-US" smtClean="0"/>
              <a:pPr/>
              <a:t>52</a:t>
            </a:fld>
            <a:endParaRPr lang="en-US" dirty="0" smtClean="0"/>
          </a:p>
        </p:txBody>
      </p:sp>
    </p:spTree>
    <p:extLst>
      <p:ext uri="{BB962C8B-B14F-4D97-AF65-F5344CB8AC3E}">
        <p14:creationId xmlns:p14="http://schemas.microsoft.com/office/powerpoint/2010/main" val="2153758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A8B0E65-6410-4C50-A6DE-48B7CFBF87EC}" type="slidenum">
              <a:rPr lang="en-US" smtClean="0"/>
              <a:pPr/>
              <a:t>53</a:t>
            </a:fld>
            <a:endParaRPr lang="en-US" dirty="0" smtClean="0"/>
          </a:p>
        </p:txBody>
      </p:sp>
      <p:sp>
        <p:nvSpPr>
          <p:cNvPr id="29699" name="Rectangle 2"/>
          <p:cNvSpPr>
            <a:spLocks noGrp="1" noRot="1" noChangeAspect="1" noChangeArrowheads="1" noTextEdit="1"/>
          </p:cNvSpPr>
          <p:nvPr>
            <p:ph type="sldImg"/>
          </p:nvPr>
        </p:nvSpPr>
        <p:spPr>
          <a:xfrm>
            <a:off x="1196975" y="701675"/>
            <a:ext cx="4678363" cy="3508375"/>
          </a:xfrm>
          <a:ln/>
        </p:spPr>
      </p:sp>
      <p:sp>
        <p:nvSpPr>
          <p:cNvPr id="29700" name="Rectangle 3"/>
          <p:cNvSpPr>
            <a:spLocks noGrp="1" noChangeArrowheads="1"/>
          </p:cNvSpPr>
          <p:nvPr>
            <p:ph type="body" idx="1"/>
          </p:nvPr>
        </p:nvSpPr>
        <p:spPr>
          <a:xfrm>
            <a:off x="707126" y="4445271"/>
            <a:ext cx="5656999" cy="4210384"/>
          </a:xfrm>
          <a:noFill/>
          <a:ln/>
        </p:spPr>
        <p:txBody>
          <a:bodyPr/>
          <a:lstStyle/>
          <a:p>
            <a:pPr eaLnBrk="1" hangingPunct="1"/>
            <a:endParaRPr lang="en-US" dirty="0" smtClean="0"/>
          </a:p>
        </p:txBody>
      </p:sp>
    </p:spTree>
    <p:extLst>
      <p:ext uri="{BB962C8B-B14F-4D97-AF65-F5344CB8AC3E}">
        <p14:creationId xmlns:p14="http://schemas.microsoft.com/office/powerpoint/2010/main" val="2510202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A8B0E65-6410-4C50-A6DE-48B7CFBF87EC}" type="slidenum">
              <a:rPr lang="en-US" smtClean="0"/>
              <a:pPr/>
              <a:t>54</a:t>
            </a:fld>
            <a:endParaRPr lang="en-US" dirty="0" smtClean="0"/>
          </a:p>
        </p:txBody>
      </p:sp>
      <p:sp>
        <p:nvSpPr>
          <p:cNvPr id="29699" name="Rectangle 2"/>
          <p:cNvSpPr>
            <a:spLocks noGrp="1" noRot="1" noChangeAspect="1" noChangeArrowheads="1" noTextEdit="1"/>
          </p:cNvSpPr>
          <p:nvPr>
            <p:ph type="sldImg"/>
          </p:nvPr>
        </p:nvSpPr>
        <p:spPr>
          <a:xfrm>
            <a:off x="1181100" y="696913"/>
            <a:ext cx="4649788" cy="3486150"/>
          </a:xfrm>
          <a:ln/>
        </p:spPr>
      </p:sp>
      <p:sp>
        <p:nvSpPr>
          <p:cNvPr id="29700" name="Rectangle 3"/>
          <p:cNvSpPr>
            <a:spLocks noGrp="1" noChangeArrowheads="1"/>
          </p:cNvSpPr>
          <p:nvPr>
            <p:ph type="body" idx="1"/>
          </p:nvPr>
        </p:nvSpPr>
        <p:spPr>
          <a:xfrm>
            <a:off x="701041" y="4416427"/>
            <a:ext cx="5608320" cy="4183063"/>
          </a:xfrm>
          <a:noFill/>
          <a:ln/>
        </p:spPr>
        <p:txBody>
          <a:bodyPr/>
          <a:lstStyle/>
          <a:p>
            <a:endParaRPr lang="en-US" dirty="0" smtClean="0"/>
          </a:p>
        </p:txBody>
      </p:sp>
    </p:spTree>
    <p:extLst>
      <p:ext uri="{BB962C8B-B14F-4D97-AF65-F5344CB8AC3E}">
        <p14:creationId xmlns:p14="http://schemas.microsoft.com/office/powerpoint/2010/main" val="1307384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711A3606-AAC0-469A-BE83-A1D18C0AB18F}" type="slidenum">
              <a:rPr lang="en-US" smtClean="0"/>
              <a:pPr/>
              <a:t>55</a:t>
            </a:fld>
            <a:endParaRPr lang="en-US" dirty="0" smtClean="0"/>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35039" y="4416427"/>
            <a:ext cx="5140325" cy="4183063"/>
          </a:xfrm>
          <a:prstGeom prst="rect">
            <a:avLst/>
          </a:prstGeom>
          <a:noFill/>
          <a:ln w="9525">
            <a:noFill/>
            <a:miter lim="800000"/>
            <a:headEnd/>
            <a:tailEnd/>
          </a:ln>
        </p:spPr>
        <p:txBody>
          <a:bodyPr lIns="93155" tIns="46577" rIns="93155" bIns="46577"/>
          <a:lstStyle/>
          <a:p>
            <a:pPr eaLnBrk="0" hangingPunct="0">
              <a:spcBef>
                <a:spcPct val="30000"/>
              </a:spcBef>
            </a:pPr>
            <a:endParaRPr lang="en-US" sz="1200" dirty="0"/>
          </a:p>
        </p:txBody>
      </p:sp>
    </p:spTree>
    <p:extLst>
      <p:ext uri="{BB962C8B-B14F-4D97-AF65-F5344CB8AC3E}">
        <p14:creationId xmlns:p14="http://schemas.microsoft.com/office/powerpoint/2010/main" val="45891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4</a:t>
            </a:fld>
            <a:endParaRPr lang="en-US" dirty="0"/>
          </a:p>
        </p:txBody>
      </p:sp>
    </p:spTree>
    <p:extLst>
      <p:ext uri="{BB962C8B-B14F-4D97-AF65-F5344CB8AC3E}">
        <p14:creationId xmlns:p14="http://schemas.microsoft.com/office/powerpoint/2010/main" val="3272440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711A3606-AAC0-469A-BE83-A1D18C0AB18F}" type="slidenum">
              <a:rPr lang="en-US" smtClean="0"/>
              <a:pPr/>
              <a:t>56</a:t>
            </a:fld>
            <a:endParaRPr lang="en-US" dirty="0" smtClean="0"/>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43155" y="4445271"/>
            <a:ext cx="5184942" cy="4210384"/>
          </a:xfrm>
          <a:prstGeom prst="rect">
            <a:avLst/>
          </a:prstGeom>
          <a:noFill/>
          <a:ln w="9525">
            <a:noFill/>
            <a:miter lim="800000"/>
            <a:headEnd/>
            <a:tailEnd/>
          </a:ln>
        </p:spPr>
        <p:txBody>
          <a:bodyPr lIns="93848" tIns="46926" rIns="93848" bIns="46926"/>
          <a:lstStyle/>
          <a:p>
            <a:pPr eaLnBrk="0" hangingPunct="0">
              <a:spcBef>
                <a:spcPct val="30000"/>
              </a:spcBef>
            </a:pPr>
            <a:endParaRPr lang="en-US" sz="1200" dirty="0"/>
          </a:p>
        </p:txBody>
      </p:sp>
    </p:spTree>
    <p:extLst>
      <p:ext uri="{BB962C8B-B14F-4D97-AF65-F5344CB8AC3E}">
        <p14:creationId xmlns:p14="http://schemas.microsoft.com/office/powerpoint/2010/main" val="1633794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60</a:t>
            </a:fld>
            <a:endParaRPr lang="en-US" dirty="0"/>
          </a:p>
        </p:txBody>
      </p:sp>
    </p:spTree>
    <p:extLst>
      <p:ext uri="{BB962C8B-B14F-4D97-AF65-F5344CB8AC3E}">
        <p14:creationId xmlns:p14="http://schemas.microsoft.com/office/powerpoint/2010/main" val="1308769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63</a:t>
            </a:fld>
            <a:endParaRPr lang="en-US" dirty="0"/>
          </a:p>
        </p:txBody>
      </p:sp>
    </p:spTree>
    <p:extLst>
      <p:ext uri="{BB962C8B-B14F-4D97-AF65-F5344CB8AC3E}">
        <p14:creationId xmlns:p14="http://schemas.microsoft.com/office/powerpoint/2010/main" val="4031633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66</a:t>
            </a:fld>
            <a:endParaRPr lang="en-US" dirty="0"/>
          </a:p>
        </p:txBody>
      </p:sp>
    </p:spTree>
    <p:extLst>
      <p:ext uri="{BB962C8B-B14F-4D97-AF65-F5344CB8AC3E}">
        <p14:creationId xmlns:p14="http://schemas.microsoft.com/office/powerpoint/2010/main" val="2697022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67</a:t>
            </a:fld>
            <a:endParaRPr lang="en-US" dirty="0"/>
          </a:p>
        </p:txBody>
      </p:sp>
    </p:spTree>
    <p:extLst>
      <p:ext uri="{BB962C8B-B14F-4D97-AF65-F5344CB8AC3E}">
        <p14:creationId xmlns:p14="http://schemas.microsoft.com/office/powerpoint/2010/main" val="225432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7</a:t>
            </a:fld>
            <a:endParaRPr lang="en-US" dirty="0"/>
          </a:p>
        </p:txBody>
      </p:sp>
    </p:spTree>
    <p:extLst>
      <p:ext uri="{BB962C8B-B14F-4D97-AF65-F5344CB8AC3E}">
        <p14:creationId xmlns:p14="http://schemas.microsoft.com/office/powerpoint/2010/main" val="367146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8</a:t>
            </a:fld>
            <a:endParaRPr lang="en-US" dirty="0"/>
          </a:p>
        </p:txBody>
      </p:sp>
    </p:spTree>
    <p:extLst>
      <p:ext uri="{BB962C8B-B14F-4D97-AF65-F5344CB8AC3E}">
        <p14:creationId xmlns:p14="http://schemas.microsoft.com/office/powerpoint/2010/main" val="274864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9</a:t>
            </a:fld>
            <a:endParaRPr lang="en-US" dirty="0"/>
          </a:p>
        </p:txBody>
      </p:sp>
    </p:spTree>
    <p:extLst>
      <p:ext uri="{BB962C8B-B14F-4D97-AF65-F5344CB8AC3E}">
        <p14:creationId xmlns:p14="http://schemas.microsoft.com/office/powerpoint/2010/main" val="262076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10</a:t>
            </a:fld>
            <a:endParaRPr lang="en-US" dirty="0"/>
          </a:p>
        </p:txBody>
      </p:sp>
    </p:spTree>
    <p:extLst>
      <p:ext uri="{BB962C8B-B14F-4D97-AF65-F5344CB8AC3E}">
        <p14:creationId xmlns:p14="http://schemas.microsoft.com/office/powerpoint/2010/main" val="1666852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0.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3.xml"/></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2.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8.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6CFEFA-2F07-47E2-80BD-A2EED159764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199F5-AFC8-4D9A-89D0-759CBC10B8B2}" type="slidenum">
              <a:rPr lang="en-US" smtClean="0"/>
              <a:t>‹#›</a:t>
            </a:fld>
            <a:endParaRPr lang="en-US"/>
          </a:p>
        </p:txBody>
      </p:sp>
    </p:spTree>
    <p:extLst>
      <p:ext uri="{BB962C8B-B14F-4D97-AF65-F5344CB8AC3E}">
        <p14:creationId xmlns:p14="http://schemas.microsoft.com/office/powerpoint/2010/main" val="192511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extLst>
      <p:ext uri="{BB962C8B-B14F-4D97-AF65-F5344CB8AC3E}">
        <p14:creationId xmlns:p14="http://schemas.microsoft.com/office/powerpoint/2010/main" val="26760623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extLst>
      <p:ext uri="{BB962C8B-B14F-4D97-AF65-F5344CB8AC3E}">
        <p14:creationId xmlns:p14="http://schemas.microsoft.com/office/powerpoint/2010/main" val="38462391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CONFIDENTIAL</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577850" y="2343150"/>
            <a:ext cx="7732713" cy="1295400"/>
          </a:xfrm>
        </p:spPr>
        <p:txBody>
          <a:bodyPr/>
          <a:lstStyle>
            <a:lvl1pPr>
              <a:defRPr>
                <a:solidFill>
                  <a:srgbClr val="F9AF1C"/>
                </a:solidFill>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588963" y="4322763"/>
            <a:ext cx="7042150" cy="777875"/>
          </a:xfrm>
        </p:spPr>
        <p:txBody>
          <a:bodyPr/>
          <a:lstStyle>
            <a:lvl1pPr marL="0" indent="0">
              <a:buFontTx/>
              <a:buNone/>
              <a:defRPr sz="2000">
                <a:solidFill>
                  <a:srgbClr val="F9AF1C"/>
                </a:solidFill>
              </a:defRPr>
            </a:lvl1pPr>
          </a:lstStyle>
          <a:p>
            <a:r>
              <a:rPr lang="en-US" smtClean="0"/>
              <a:t>Click to edit Master subtitle style</a:t>
            </a:r>
            <a:endParaRPr lang="en-US"/>
          </a:p>
        </p:txBody>
      </p:sp>
      <p:sp>
        <p:nvSpPr>
          <p:cNvPr id="5" name="Rectangle 4"/>
          <p:cNvSpPr>
            <a:spLocks noGrp="1" noChangeArrowheads="1"/>
          </p:cNvSpPr>
          <p:nvPr>
            <p:ph type="sldNum" sz="quarter" idx="10"/>
          </p:nvPr>
        </p:nvSpPr>
        <p:spPr>
          <a:xfrm>
            <a:off x="6905625" y="6413500"/>
            <a:ext cx="2095500" cy="609600"/>
          </a:xfrm>
        </p:spPr>
        <p:txBody>
          <a:bodyPr/>
          <a:lstStyle>
            <a:lvl1pPr>
              <a:defRPr/>
            </a:lvl1pPr>
          </a:lstStyle>
          <a:p>
            <a:pPr>
              <a:defRPr/>
            </a:pPr>
            <a:fld id="{8F824E5A-EA0C-4BF3-9068-0B3DA3ED4D43}"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pic>
        <p:nvPicPr>
          <p:cNvPr id="13" name="Picture 12"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14"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15" name="Picture 14"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16" name="Picture 15"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17" name="Picture 16"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8" name="Picture 17"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9" name="TextBox 18"/>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20" name="TextBox 19"/>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14" name="TextBox 13"/>
          <p:cNvSpPr txBox="1"/>
          <p:nvPr/>
        </p:nvSpPr>
        <p:spPr>
          <a:xfrm>
            <a:off x="279932" y="125581"/>
            <a:ext cx="4097336" cy="1077218"/>
          </a:xfrm>
          <a:prstGeom prst="rect">
            <a:avLst/>
          </a:prstGeom>
          <a:noFill/>
        </p:spPr>
        <p:txBody>
          <a:bodyPr wrap="square" rtlCol="0">
            <a:spAutoFit/>
          </a:bodyPr>
          <a:lstStyle/>
          <a:p>
            <a:r>
              <a:rPr lang="en-US" sz="1600" dirty="0" smtClean="0">
                <a:solidFill>
                  <a:srgbClr val="000000"/>
                </a:solidFill>
              </a:rPr>
              <a:t>This template is intended for </a:t>
            </a:r>
            <a:r>
              <a:rPr lang="en-US" sz="1600" b="1" dirty="0" smtClean="0">
                <a:solidFill>
                  <a:srgbClr val="000000"/>
                </a:solidFill>
              </a:rPr>
              <a:t>ISO-NE CONFIDENTIAL </a:t>
            </a:r>
            <a:r>
              <a:rPr lang="en-US" sz="1600" b="0" dirty="0" smtClean="0">
                <a:solidFill>
                  <a:srgbClr val="000000"/>
                </a:solidFill>
              </a:rPr>
              <a:t>information</a:t>
            </a:r>
            <a:r>
              <a:rPr lang="en-US" sz="1600" dirty="0" smtClean="0">
                <a:solidFill>
                  <a:srgbClr val="000000"/>
                </a:solidFill>
              </a:rPr>
              <a:t>. It requires that you add</a:t>
            </a:r>
            <a:r>
              <a:rPr lang="en-US" sz="1600" baseline="0" dirty="0" smtClean="0">
                <a:solidFill>
                  <a:srgbClr val="000000"/>
                </a:solidFill>
              </a:rPr>
              <a:t> the applicable subcategory or, if no subcategory is needed, delete the placeholder</a:t>
            </a:r>
            <a:r>
              <a:rPr lang="en-US" sz="1600" dirty="0" smtClean="0">
                <a:solidFill>
                  <a:srgbClr val="000000"/>
                </a:solidFill>
              </a:rPr>
              <a:t>: </a:t>
            </a:r>
            <a:endParaRPr lang="en-US" sz="1600" dirty="0">
              <a:solidFill>
                <a:srgbClr val="000000"/>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223435"/>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113284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4440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218265"/>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Click the </a:t>
            </a:r>
            <a:r>
              <a:rPr lang="en-US" sz="1300" b="1" i="1" dirty="0" smtClean="0">
                <a:solidFill>
                  <a:srgbClr val="000000"/>
                </a:solidFill>
              </a:rPr>
              <a:t>View</a:t>
            </a:r>
            <a:r>
              <a:rPr lang="en-US" sz="1300" dirty="0" smtClean="0">
                <a:solidFill>
                  <a:srgbClr val="000000"/>
                </a:solidFill>
              </a:rPr>
              <a:t> tab</a:t>
            </a:r>
          </a:p>
          <a:p>
            <a:pPr marL="0" indent="0">
              <a:spcBef>
                <a:spcPts val="600"/>
              </a:spcBef>
              <a:buFont typeface="Arial" pitchFamily="34" charset="0"/>
              <a:buNone/>
            </a:pPr>
            <a:r>
              <a:rPr lang="en-US" sz="1300" dirty="0" smtClean="0">
                <a:solidFill>
                  <a:srgbClr val="000000"/>
                </a:solidFill>
              </a:rPr>
              <a:t>Click the </a:t>
            </a:r>
            <a:r>
              <a:rPr lang="en-US" sz="1300" b="1" i="1" dirty="0" smtClean="0">
                <a:solidFill>
                  <a:srgbClr val="000000"/>
                </a:solidFill>
              </a:rPr>
              <a:t>Slide Master </a:t>
            </a:r>
            <a:r>
              <a:rPr lang="en-US" sz="1300" dirty="0" smtClean="0">
                <a:solidFill>
                  <a:srgbClr val="000000"/>
                </a:solidFill>
              </a:rPr>
              <a:t>button</a:t>
            </a:r>
            <a:endParaRPr lang="en-US" sz="1300" dirty="0">
              <a:solidFill>
                <a:srgbClr val="000000"/>
              </a:solidFill>
            </a:endParaRPr>
          </a:p>
        </p:txBody>
      </p:sp>
      <p:sp>
        <p:nvSpPr>
          <p:cNvPr id="12" name="Oval 11"/>
          <p:cNvSpPr/>
          <p:nvPr/>
        </p:nvSpPr>
        <p:spPr>
          <a:xfrm>
            <a:off x="584204" y="225214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52222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204" y="2842260"/>
            <a:ext cx="1599137" cy="106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68562" y="285098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65365" y="288824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21" name="Text Placeholder 8"/>
          <p:cNvSpPr txBox="1">
            <a:spLocks/>
          </p:cNvSpPr>
          <p:nvPr/>
        </p:nvSpPr>
        <p:spPr>
          <a:xfrm>
            <a:off x="2463799" y="3970020"/>
            <a:ext cx="1955801" cy="83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300" dirty="0" smtClean="0">
                <a:solidFill>
                  <a:srgbClr val="000000"/>
                </a:solidFill>
              </a:rPr>
              <a:t>Edit the footer to reflect the appropriate subcategory.</a:t>
            </a:r>
            <a:r>
              <a:rPr lang="en-US" sz="1300" baseline="0" dirty="0" smtClean="0">
                <a:solidFill>
                  <a:srgbClr val="000000"/>
                </a:solidFill>
              </a:rPr>
              <a:t> If no subcategory is needed, </a:t>
            </a:r>
            <a:r>
              <a:rPr lang="en-US" sz="1300" dirty="0" smtClean="0">
                <a:solidFill>
                  <a:srgbClr val="000000"/>
                </a:solidFill>
              </a:rPr>
              <a:t>delete the placeholder text box.</a:t>
            </a:r>
            <a:endParaRPr lang="en-US" sz="1300" baseline="0" dirty="0" smtClean="0">
              <a:solidFill>
                <a:srgbClr val="000000"/>
              </a:solidFill>
            </a:endParaRPr>
          </a:p>
        </p:txBody>
      </p:sp>
      <p:sp>
        <p:nvSpPr>
          <p:cNvPr id="22" name="Oval 21"/>
          <p:cNvSpPr/>
          <p:nvPr/>
        </p:nvSpPr>
        <p:spPr>
          <a:xfrm>
            <a:off x="2260602" y="3999658"/>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3155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63799" y="523155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On the </a:t>
            </a:r>
            <a:r>
              <a:rPr lang="en-US" sz="1300" i="1" dirty="0" smtClean="0">
                <a:solidFill>
                  <a:srgbClr val="000000"/>
                </a:solidFill>
              </a:rPr>
              <a:t>Slide Maste</a:t>
            </a:r>
            <a:r>
              <a:rPr lang="en-US" sz="1300" dirty="0" smtClean="0">
                <a:solidFill>
                  <a:srgbClr val="000000"/>
                </a:solidFill>
              </a:rPr>
              <a:t>r ribbon, click</a:t>
            </a:r>
            <a:r>
              <a:rPr lang="en-US" sz="1300" baseline="0" dirty="0" smtClean="0">
                <a:solidFill>
                  <a:srgbClr val="000000"/>
                </a:solidFill>
              </a:rPr>
              <a:t> the </a:t>
            </a:r>
            <a:r>
              <a:rPr lang="en-US" sz="1300" b="1" i="1" baseline="0" dirty="0" smtClean="0">
                <a:solidFill>
                  <a:srgbClr val="000000"/>
                </a:solidFill>
              </a:rPr>
              <a:t>Close Master View</a:t>
            </a:r>
            <a:r>
              <a:rPr lang="en-US" sz="13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60602" y="526881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2" y="4006044"/>
            <a:ext cx="1755512" cy="39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3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Oval 35"/>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37" name="Oval 36"/>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38"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39" name="Oval 38"/>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40" name="Oval 39"/>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41"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43" name="Oval 42"/>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4" name="TextBox 4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46"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53" name="Oval 52"/>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55"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57" name="Oval 56"/>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58" name="Rectangle 5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9" name="Rectangle 58"/>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0" name="TextBox 59"/>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61" name="TextBox 60"/>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6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Oval 62"/>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64" name="Oval 63"/>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65" name="Oval 64"/>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66" name="Oval 65"/>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67" name="Oval 66"/>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68" name="Oval 67"/>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69" name="Oval 68"/>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70" name="TextBox 69"/>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71"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9" name="Rectangle 28"/>
          <p:cNvSpPr/>
          <p:nvPr/>
        </p:nvSpPr>
        <p:spPr>
          <a:xfrm>
            <a:off x="4758268" y="125581"/>
            <a:ext cx="42672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sp>
        <p:nvSpPr>
          <p:cNvPr id="42" name="TextBox 41"/>
          <p:cNvSpPr txBox="1"/>
          <p:nvPr/>
        </p:nvSpPr>
        <p:spPr>
          <a:xfrm>
            <a:off x="4851402" y="152400"/>
            <a:ext cx="4097336" cy="923330"/>
          </a:xfrm>
          <a:prstGeom prst="rect">
            <a:avLst/>
          </a:prstGeom>
          <a:noFill/>
        </p:spPr>
        <p:txBody>
          <a:bodyPr wrap="square" rtlCol="0">
            <a:spAutoFit/>
          </a:bodyPr>
          <a:lstStyle/>
          <a:p>
            <a:r>
              <a:rPr lang="en-US" sz="1800" dirty="0" smtClean="0">
                <a:solidFill>
                  <a:srgbClr val="000000"/>
                </a:solidFill>
              </a:rPr>
              <a:t>This template contains approved font</a:t>
            </a:r>
            <a:r>
              <a:rPr lang="en-US" sz="1800" baseline="0" dirty="0" smtClean="0">
                <a:solidFill>
                  <a:srgbClr val="000000"/>
                </a:solidFill>
              </a:rPr>
              <a:t> size and style which will be automatically applied. </a:t>
            </a:r>
            <a:endParaRPr lang="en-US" sz="1800" dirty="0">
              <a:solidFill>
                <a:srgbClr val="000000"/>
              </a:solidFill>
            </a:endParaRPr>
          </a:p>
        </p:txBody>
      </p:sp>
      <p:sp>
        <p:nvSpPr>
          <p:cNvPr id="43" name="TextBox 42"/>
          <p:cNvSpPr txBox="1"/>
          <p:nvPr/>
        </p:nvSpPr>
        <p:spPr>
          <a:xfrm>
            <a:off x="4969937" y="11430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3517935"/>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4876800" y="3581400"/>
            <a:ext cx="4191000" cy="923330"/>
          </a:xfrm>
          <a:prstGeom prst="rect">
            <a:avLst/>
          </a:prstGeom>
        </p:spPr>
        <p:txBody>
          <a:bodyPr wrap="square">
            <a:spAutoFit/>
          </a:bodyPr>
          <a:lstStyle/>
          <a:p>
            <a:pPr algn="l">
              <a:spcBef>
                <a:spcPts val="600"/>
              </a:spcBef>
            </a:pPr>
            <a:r>
              <a:rPr lang="en-US" sz="1800" b="0" baseline="0" dirty="0" smtClean="0">
                <a:solidFill>
                  <a:srgbClr val="000000"/>
                </a:solidFill>
              </a:rPr>
              <a:t>Font within the presentation will appear black by default, but may be changed to ISO gray if desired.</a:t>
            </a:r>
            <a:endParaRPr lang="en-US" sz="1800" b="0" dirty="0">
              <a:solidFill>
                <a:srgbClr val="000000"/>
              </a:solidFill>
            </a:endParaRPr>
          </a:p>
        </p:txBody>
      </p:sp>
      <p:sp>
        <p:nvSpPr>
          <p:cNvPr id="12"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3" name="Rectangle 12"/>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Table 15"/>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7" name="Rectangle 16"/>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20" name="TextBox 19"/>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21" name="Rectangle 20"/>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22" name="Rectangle 21"/>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TextBox 22"/>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CONFIDENTIAL</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1600200"/>
            <a:ext cx="8229600" cy="44196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14" name="TextBox 13"/>
          <p:cNvSpPr txBox="1"/>
          <p:nvPr/>
        </p:nvSpPr>
        <p:spPr>
          <a:xfrm>
            <a:off x="279932" y="125581"/>
            <a:ext cx="4097336" cy="1077218"/>
          </a:xfrm>
          <a:prstGeom prst="rect">
            <a:avLst/>
          </a:prstGeom>
          <a:noFill/>
        </p:spPr>
        <p:txBody>
          <a:bodyPr wrap="square" rtlCol="0">
            <a:spAutoFit/>
          </a:bodyPr>
          <a:lstStyle/>
          <a:p>
            <a:r>
              <a:rPr lang="en-US" sz="1600" dirty="0" smtClean="0">
                <a:solidFill>
                  <a:srgbClr val="000000"/>
                </a:solidFill>
              </a:rPr>
              <a:t>This template is intended for </a:t>
            </a:r>
            <a:r>
              <a:rPr lang="en-US" sz="1600" b="1" dirty="0" smtClean="0">
                <a:solidFill>
                  <a:srgbClr val="000000"/>
                </a:solidFill>
              </a:rPr>
              <a:t>ISO-NE CONFIDENTIAL </a:t>
            </a:r>
            <a:r>
              <a:rPr lang="en-US" sz="1600" b="0" dirty="0" smtClean="0">
                <a:solidFill>
                  <a:srgbClr val="000000"/>
                </a:solidFill>
              </a:rPr>
              <a:t>information</a:t>
            </a:r>
            <a:r>
              <a:rPr lang="en-US" sz="1600" dirty="0" smtClean="0">
                <a:solidFill>
                  <a:srgbClr val="000000"/>
                </a:solidFill>
              </a:rPr>
              <a:t>. It requires that you add</a:t>
            </a:r>
            <a:r>
              <a:rPr lang="en-US" sz="1600" baseline="0" dirty="0" smtClean="0">
                <a:solidFill>
                  <a:srgbClr val="000000"/>
                </a:solidFill>
              </a:rPr>
              <a:t> the applicable subcategory or, if no subcategory is needed, delete the placeholder</a:t>
            </a:r>
            <a:r>
              <a:rPr lang="en-US" sz="1600" dirty="0" smtClean="0">
                <a:solidFill>
                  <a:srgbClr val="000000"/>
                </a:solidFill>
              </a:rPr>
              <a:t>: </a:t>
            </a:r>
            <a:endParaRPr lang="en-US" sz="1600" dirty="0">
              <a:solidFill>
                <a:srgbClr val="000000"/>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223435"/>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113284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4440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218265"/>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Click the </a:t>
            </a:r>
            <a:r>
              <a:rPr lang="en-US" sz="1300" b="1" i="1" dirty="0" smtClean="0">
                <a:solidFill>
                  <a:srgbClr val="000000"/>
                </a:solidFill>
              </a:rPr>
              <a:t>View</a:t>
            </a:r>
            <a:r>
              <a:rPr lang="en-US" sz="1300" dirty="0" smtClean="0">
                <a:solidFill>
                  <a:srgbClr val="000000"/>
                </a:solidFill>
              </a:rPr>
              <a:t> tab</a:t>
            </a:r>
          </a:p>
          <a:p>
            <a:pPr marL="0" indent="0">
              <a:spcBef>
                <a:spcPts val="600"/>
              </a:spcBef>
              <a:buFont typeface="Arial" pitchFamily="34" charset="0"/>
              <a:buNone/>
            </a:pPr>
            <a:r>
              <a:rPr lang="en-US" sz="1300" dirty="0" smtClean="0">
                <a:solidFill>
                  <a:srgbClr val="000000"/>
                </a:solidFill>
              </a:rPr>
              <a:t>Click the </a:t>
            </a:r>
            <a:r>
              <a:rPr lang="en-US" sz="1300" b="1" i="1" dirty="0" smtClean="0">
                <a:solidFill>
                  <a:srgbClr val="000000"/>
                </a:solidFill>
              </a:rPr>
              <a:t>Slide Master </a:t>
            </a:r>
            <a:r>
              <a:rPr lang="en-US" sz="1300" dirty="0" smtClean="0">
                <a:solidFill>
                  <a:srgbClr val="000000"/>
                </a:solidFill>
              </a:rPr>
              <a:t>button</a:t>
            </a:r>
            <a:endParaRPr lang="en-US" sz="1300" dirty="0">
              <a:solidFill>
                <a:srgbClr val="000000"/>
              </a:solidFill>
            </a:endParaRPr>
          </a:p>
        </p:txBody>
      </p:sp>
      <p:sp>
        <p:nvSpPr>
          <p:cNvPr id="12" name="Oval 11"/>
          <p:cNvSpPr/>
          <p:nvPr/>
        </p:nvSpPr>
        <p:spPr>
          <a:xfrm>
            <a:off x="584204" y="225214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52222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204" y="2842260"/>
            <a:ext cx="1599137" cy="106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68562" y="285098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65365" y="288824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21" name="Text Placeholder 8"/>
          <p:cNvSpPr txBox="1">
            <a:spLocks/>
          </p:cNvSpPr>
          <p:nvPr/>
        </p:nvSpPr>
        <p:spPr>
          <a:xfrm>
            <a:off x="2463799" y="3970020"/>
            <a:ext cx="1955801" cy="83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300" dirty="0" smtClean="0">
                <a:solidFill>
                  <a:srgbClr val="000000"/>
                </a:solidFill>
              </a:rPr>
              <a:t>Edit the footer to reflect the appropriate subcategory.</a:t>
            </a:r>
            <a:r>
              <a:rPr lang="en-US" sz="1300" baseline="0" dirty="0" smtClean="0">
                <a:solidFill>
                  <a:srgbClr val="000000"/>
                </a:solidFill>
              </a:rPr>
              <a:t> If no subcategory is needed, </a:t>
            </a:r>
            <a:r>
              <a:rPr lang="en-US" sz="1300" dirty="0" smtClean="0">
                <a:solidFill>
                  <a:srgbClr val="000000"/>
                </a:solidFill>
              </a:rPr>
              <a:t>delete the placeholder text box.</a:t>
            </a:r>
            <a:endParaRPr lang="en-US" sz="1300" baseline="0" dirty="0" smtClean="0">
              <a:solidFill>
                <a:srgbClr val="000000"/>
              </a:solidFill>
            </a:endParaRPr>
          </a:p>
        </p:txBody>
      </p:sp>
      <p:sp>
        <p:nvSpPr>
          <p:cNvPr id="22" name="Oval 21"/>
          <p:cNvSpPr/>
          <p:nvPr/>
        </p:nvSpPr>
        <p:spPr>
          <a:xfrm>
            <a:off x="2260602" y="3999658"/>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3155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63799" y="523155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On the </a:t>
            </a:r>
            <a:r>
              <a:rPr lang="en-US" sz="1300" i="1" dirty="0" smtClean="0">
                <a:solidFill>
                  <a:srgbClr val="000000"/>
                </a:solidFill>
              </a:rPr>
              <a:t>Slide Maste</a:t>
            </a:r>
            <a:r>
              <a:rPr lang="en-US" sz="1300" dirty="0" smtClean="0">
                <a:solidFill>
                  <a:srgbClr val="000000"/>
                </a:solidFill>
              </a:rPr>
              <a:t>r ribbon, click</a:t>
            </a:r>
            <a:r>
              <a:rPr lang="en-US" sz="1300" baseline="0" dirty="0" smtClean="0">
                <a:solidFill>
                  <a:srgbClr val="000000"/>
                </a:solidFill>
              </a:rPr>
              <a:t> the </a:t>
            </a:r>
            <a:r>
              <a:rPr lang="en-US" sz="1300" b="1" i="1" baseline="0" dirty="0" smtClean="0">
                <a:solidFill>
                  <a:srgbClr val="000000"/>
                </a:solidFill>
              </a:rPr>
              <a:t>Close Master View</a:t>
            </a:r>
            <a:r>
              <a:rPr lang="en-US" sz="13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60602" y="526881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2" y="4006044"/>
            <a:ext cx="1755512" cy="39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9" name="Rectangle 28"/>
          <p:cNvSpPr/>
          <p:nvPr/>
        </p:nvSpPr>
        <p:spPr>
          <a:xfrm>
            <a:off x="4758268" y="125581"/>
            <a:ext cx="42672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sp>
        <p:nvSpPr>
          <p:cNvPr id="42" name="TextBox 41"/>
          <p:cNvSpPr txBox="1"/>
          <p:nvPr/>
        </p:nvSpPr>
        <p:spPr>
          <a:xfrm>
            <a:off x="4851402" y="152400"/>
            <a:ext cx="4097336" cy="923330"/>
          </a:xfrm>
          <a:prstGeom prst="rect">
            <a:avLst/>
          </a:prstGeom>
          <a:noFill/>
        </p:spPr>
        <p:txBody>
          <a:bodyPr wrap="square" rtlCol="0">
            <a:spAutoFit/>
          </a:bodyPr>
          <a:lstStyle/>
          <a:p>
            <a:r>
              <a:rPr lang="en-US" sz="1800" dirty="0" smtClean="0">
                <a:solidFill>
                  <a:srgbClr val="000000"/>
                </a:solidFill>
              </a:rPr>
              <a:t>This template contains approved font</a:t>
            </a:r>
            <a:r>
              <a:rPr lang="en-US" sz="1800" baseline="0" dirty="0" smtClean="0">
                <a:solidFill>
                  <a:srgbClr val="000000"/>
                </a:solidFill>
              </a:rPr>
              <a:t> size and style which will be automatically applied. </a:t>
            </a:r>
            <a:endParaRPr lang="en-US" sz="1800" dirty="0">
              <a:solidFill>
                <a:srgbClr val="000000"/>
              </a:solidFill>
            </a:endParaRPr>
          </a:p>
        </p:txBody>
      </p:sp>
      <p:sp>
        <p:nvSpPr>
          <p:cNvPr id="43" name="TextBox 42"/>
          <p:cNvSpPr txBox="1"/>
          <p:nvPr/>
        </p:nvSpPr>
        <p:spPr>
          <a:xfrm>
            <a:off x="4969937" y="11430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3517935"/>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4876800" y="3581400"/>
            <a:ext cx="4191000" cy="923330"/>
          </a:xfrm>
          <a:prstGeom prst="rect">
            <a:avLst/>
          </a:prstGeom>
        </p:spPr>
        <p:txBody>
          <a:bodyPr wrap="square">
            <a:spAutoFit/>
          </a:bodyPr>
          <a:lstStyle/>
          <a:p>
            <a:pPr algn="l">
              <a:spcBef>
                <a:spcPts val="600"/>
              </a:spcBef>
            </a:pPr>
            <a:r>
              <a:rPr lang="en-US" sz="1800" b="0" baseline="0" dirty="0" smtClean="0">
                <a:solidFill>
                  <a:srgbClr val="000000"/>
                </a:solidFill>
              </a:rPr>
              <a:t>Font within the presentation will appear black by default, but may be changed to ISO gray if desired.</a:t>
            </a:r>
            <a:endParaRPr lang="en-US" sz="1800" b="0" dirty="0">
              <a:solidFill>
                <a:srgbClr val="000000"/>
              </a:solidFill>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image" Target="../media/image7.png"/><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theme" Target="../theme/theme10.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55.xml"/><Relationship Id="rId1"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3.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4.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theme" Target="../theme/theme5.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image" Target="../media/image7.png"/><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561ACE11-EF18-4151-9C86-FCCC5A02727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4" r:id="rId12"/>
    <p:sldLayoutId id="2147484215" r:id="rId13"/>
    <p:sldLayoutId id="2147484216" r:id="rId14"/>
    <p:sldLayoutId id="2147484217" r:id="rId15"/>
    <p:sldLayoutId id="2147484218" r:id="rId16"/>
  </p:sldLayoutIdLst>
  <p:hf hd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65" r:id="rId1"/>
    <p:sldLayoutId id="2147484366"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65" r:id="rId3"/>
    <p:sldLayoutId id="2147484266" r:id="rId4"/>
    <p:sldLayoutId id="2147484267" r:id="rId5"/>
    <p:sldLayoutId id="2147484268" r:id="rId6"/>
    <p:sldLayoutId id="2147484269" r:id="rId7"/>
    <p:sldLayoutId id="2147484270" r:id="rId8"/>
    <p:sldLayoutId id="2147484271"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72" r:id="rId3"/>
    <p:sldLayoutId id="2147484273" r:id="rId4"/>
    <p:sldLayoutId id="2147484274" r:id="rId5"/>
    <p:sldLayoutId id="2147484275" r:id="rId6"/>
    <p:sldLayoutId id="2147484276" r:id="rId7"/>
    <p:sldLayoutId id="2147484277" r:id="rId8"/>
    <p:sldLayoutId id="2147484278"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79" r:id="rId3"/>
    <p:sldLayoutId id="2147484280" r:id="rId4"/>
    <p:sldLayoutId id="2147484281" r:id="rId5"/>
    <p:sldLayoutId id="2147484282" r:id="rId6"/>
    <p:sldLayoutId id="2147484283" r:id="rId7"/>
    <p:sldLayoutId id="2147484284" r:id="rId8"/>
    <p:sldLayoutId id="2147484285"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86" r:id="rId3"/>
    <p:sldLayoutId id="2147484287" r:id="rId4"/>
    <p:sldLayoutId id="2147484288" r:id="rId5"/>
    <p:sldLayoutId id="2147484289" r:id="rId6"/>
    <p:sldLayoutId id="2147484290" r:id="rId7"/>
    <p:sldLayoutId id="2147484291" r:id="rId8"/>
    <p:sldLayoutId id="2147484292"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94" r:id="rId1"/>
    <p:sldLayoutId id="2147484295"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3" r:id="rId27"/>
    <p:sldLayoutId id="2147484324" r:id="rId28"/>
    <p:sldLayoutId id="2147484325" r:id="rId29"/>
    <p:sldLayoutId id="2147484326" r:id="rId30"/>
    <p:sldLayoutId id="2147484327" r:id="rId31"/>
    <p:sldLayoutId id="2147484371" r:id="rId32"/>
    <p:sldLayoutId id="2147484372" r:id="rId33"/>
    <p:sldLayoutId id="2147484373" r:id="rId34"/>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31" r:id="rId1"/>
    <p:sldLayoutId id="2147484332"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hyperlink" Target="https://www.iso-ne.com/static-assets/documents/2019/09/a9_icr_and_tie_benefits_for_fca_14.zip" TargetMode="External"/><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2019/04/a6_icr_related_values_development_schedule_for_2019.pptx" TargetMode="External"/><Relationship Id="rId2" Type="http://schemas.openxmlformats.org/officeDocument/2006/relationships/notesSlide" Target="../notesSlides/notesSlide3.xml"/><Relationship Id="rId1" Type="http://schemas.openxmlformats.org/officeDocument/2006/relationships/slideLayout" Target="../slideLayouts/slideLayout118.xml"/><Relationship Id="rId6" Type="http://schemas.openxmlformats.org/officeDocument/2006/relationships/hyperlink" Target="https://www.iso-ne.com/event-details?eventId=140308" TargetMode="External"/><Relationship Id="rId5" Type="http://schemas.openxmlformats.org/officeDocument/2006/relationships/hyperlink" Target="https://www.iso-ne.com/event-details?eventId=142625" TargetMode="External"/><Relationship Id="rId4" Type="http://schemas.openxmlformats.org/officeDocument/2006/relationships/hyperlink" Target="https://www.iso-ne.com/committees/reliability/power-supply-planning/?eventId=13769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hyperlink" Target="https://www.iso-ne.com/static-assets/documents/2020/05/a05_pspc_2020_05_28_fca_15_cap_zone_formation.pdf" TargetMode="External"/><Relationship Id="rId2" Type="http://schemas.openxmlformats.org/officeDocument/2006/relationships/notesSlide" Target="../notesSlides/notesSlide27.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hyperlink" Target="http://www.iso-ne.com/markets-operations/markets/forward-capacity-market" TargetMode="Externa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hyperlink" Target="https://www.iso-ne.com/static-assets/documents/2020/04/2020_celt_report.xlsx" TargetMode="External"/><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3" Type="http://schemas.openxmlformats.org/officeDocument/2006/relationships/hyperlink" Target="https://www.iso-ne.com/static-assets/documents/2020/04/final_2020_pv_forecast.pdf" TargetMode="External"/><Relationship Id="rId2" Type="http://schemas.openxmlformats.org/officeDocument/2006/relationships/hyperlink" Target="https://www.iso-ne.com/static-assets/documents/2017/06/pspc_6_22_2017_2002_PV_profile.pdf" TargetMode="External"/><Relationship Id="rId1" Type="http://schemas.openxmlformats.org/officeDocument/2006/relationships/slideLayout" Target="../slideLayouts/slideLayout93.xml"/></Relationships>
</file>

<file path=ppt/slides/_rels/slide48.xml.rels><?xml version="1.0" encoding="UTF-8" standalone="yes"?>
<Relationships xmlns="http://schemas.openxmlformats.org/package/2006/relationships"><Relationship Id="rId3" Type="http://schemas.openxmlformats.org/officeDocument/2006/relationships/hyperlink" Target="https://www.iso-ne.com/static-assets/documents/2020/04/final_2020_transp_elec_forecast.pdf" TargetMode="External"/><Relationship Id="rId2" Type="http://schemas.openxmlformats.org/officeDocument/2006/relationships/notesSlide" Target="../notesSlides/notesSlide32.xml"/><Relationship Id="rId1" Type="http://schemas.openxmlformats.org/officeDocument/2006/relationships/slideLayout" Target="../slideLayouts/slideLayout93.xml"/><Relationship Id="rId5" Type="http://schemas.openxmlformats.org/officeDocument/2006/relationships/hyperlink" Target="https://www.iso-ne.com/static-assets/documents/2020/04/final_2020_heat_elec_forecast.pdf" TargetMode="External"/><Relationship Id="rId4" Type="http://schemas.openxmlformats.org/officeDocument/2006/relationships/hyperlink" Target="https://www.iso-ne.com/static-assets/documents/2020/04/forecast_data_2020.xls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iso-ne.com/static-assets/documents/2020/04/forecast_data_2020.xlsx" TargetMode="External"/><Relationship Id="rId2" Type="http://schemas.openxmlformats.org/officeDocument/2006/relationships/notesSlide" Target="../notesSlides/notesSlide33.xml"/><Relationship Id="rId1" Type="http://schemas.openxmlformats.org/officeDocument/2006/relationships/slideLayout" Target="../slideLayouts/slideLayout120.xml"/><Relationship Id="rId4" Type="http://schemas.openxmlformats.org/officeDocument/2006/relationships/hyperlink" Target="https://www.iso-ne.com/static-assets/documents/2020/04/2020_celt_report.xls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3.xml"/></Relationships>
</file>

<file path=ppt/slides/_rels/slide54.xml.rels><?xml version="1.0" encoding="UTF-8" standalone="yes"?>
<Relationships xmlns="http://schemas.openxmlformats.org/package/2006/relationships"><Relationship Id="rId3" Type="http://schemas.openxmlformats.org/officeDocument/2006/relationships/hyperlink" Target="https://www.iso-ne.com/static-assets/documents/2020/03/a08.0_rc_2020_03_17_presentation.pdf" TargetMode="External"/><Relationship Id="rId2" Type="http://schemas.openxmlformats.org/officeDocument/2006/relationships/notesSlide" Target="../notesSlides/notesSlide38.xml"/><Relationship Id="rId1" Type="http://schemas.openxmlformats.org/officeDocument/2006/relationships/slideLayout" Target="../slideLayouts/slideLayout1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2" Type="http://schemas.openxmlformats.org/officeDocument/2006/relationships/hyperlink" Target="https://www.iso-ne.com/static-assets/documents/2020/05/a04_pspc_dr_avail_assumptions_icr.pdf" TargetMode="External"/><Relationship Id="rId1" Type="http://schemas.openxmlformats.org/officeDocument/2006/relationships/slideLayout" Target="../slideLayouts/slideLayout9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hyperlink" Target="https://www.iso-ne.com/static-assets/documents/2019/09/a9_icr_and_tie_benefits_for_fca_14.zip" TargetMode="External"/><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3" Type="http://schemas.openxmlformats.org/officeDocument/2006/relationships/hyperlink" Target="https://www.iso-ne.com/static-assets/documents/2019/05/a5_tie_line_availability_05302019.pdf" TargetMode="External"/><Relationship Id="rId2" Type="http://schemas.openxmlformats.org/officeDocument/2006/relationships/notesSlide" Target="../notesSlides/notesSlide41.xml"/><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3" Type="http://schemas.openxmlformats.org/officeDocument/2006/relationships/hyperlink" Target="https://www.iso-ne.com/static-assets/documents/2020/08/a02_pspc_2020_08_14_.results_tie_benefits.pptx" TargetMode="External"/><Relationship Id="rId2" Type="http://schemas.openxmlformats.org/officeDocument/2006/relationships/notesSlide" Target="../notesSlides/notesSlide42.xml"/><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3" Type="http://schemas.openxmlformats.org/officeDocument/2006/relationships/hyperlink" Target="https://www.iso-ne.com/static-assets/documents/2020/04/forecast_data_2020.xlsx" TargetMode="External"/><Relationship Id="rId2" Type="http://schemas.openxmlformats.org/officeDocument/2006/relationships/notesSlide" Target="../notesSlides/notesSlide7.xml"/><Relationship Id="rId1" Type="http://schemas.openxmlformats.org/officeDocument/2006/relationships/slideLayout" Target="../slideLayouts/slideLayout119.xml"/><Relationship Id="rId4" Type="http://schemas.openxmlformats.org/officeDocument/2006/relationships/hyperlink" Target="https://www.iso-ne.com/static-assets/documents/2020/05/a07_pspc_impact_electrification_icr.ppt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md.iso-ne.com/operations-services/ceii/pac/2020/02/a4_boston_import_transfer.pdf" TargetMode="External"/><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289002" y="228600"/>
            <a:ext cx="5559552" cy="734798"/>
          </a:xfrm>
        </p:spPr>
        <p:txBody>
          <a:bodyPr/>
          <a:lstStyle/>
          <a:p>
            <a:r>
              <a:rPr lang="en-US" dirty="0" smtClean="0"/>
              <a:t>RELIABILITY Committee</a:t>
            </a:r>
          </a:p>
          <a:p>
            <a:r>
              <a:rPr lang="en-US" dirty="0" smtClean="0"/>
              <a:t>SEPTEMBER 1, 2020 | WEBEX</a:t>
            </a:r>
            <a:endParaRPr lang="en-US" dirty="0"/>
          </a:p>
        </p:txBody>
      </p:sp>
      <p:sp>
        <p:nvSpPr>
          <p:cNvPr id="3" name="Text Placeholder 2"/>
          <p:cNvSpPr>
            <a:spLocks noGrp="1"/>
          </p:cNvSpPr>
          <p:nvPr>
            <p:ph type="body" sz="quarter" idx="17"/>
          </p:nvPr>
        </p:nvSpPr>
        <p:spPr/>
        <p:txBody>
          <a:bodyPr/>
          <a:lstStyle/>
          <a:p>
            <a:r>
              <a:rPr lang="en-US" smtClean="0"/>
              <a:t>Manasa Kotha</a:t>
            </a:r>
            <a:endParaRPr lang="en-US" dirty="0" smtClean="0"/>
          </a:p>
        </p:txBody>
      </p:sp>
      <p:sp>
        <p:nvSpPr>
          <p:cNvPr id="12" name="Text Placeholder 11"/>
          <p:cNvSpPr>
            <a:spLocks noGrp="1"/>
          </p:cNvSpPr>
          <p:nvPr>
            <p:ph type="body" sz="quarter" idx="18"/>
          </p:nvPr>
        </p:nvSpPr>
        <p:spPr/>
        <p:txBody>
          <a:bodyPr/>
          <a:lstStyle/>
          <a:p>
            <a:r>
              <a:rPr lang="en-US" dirty="0" smtClean="0"/>
              <a:t>Senior engineer | Resource Studies and assessments</a:t>
            </a:r>
          </a:p>
          <a:p>
            <a:endParaRPr lang="en-US" dirty="0"/>
          </a:p>
        </p:txBody>
      </p:sp>
      <p:sp>
        <p:nvSpPr>
          <p:cNvPr id="9" name="Text Placeholder 8"/>
          <p:cNvSpPr>
            <a:spLocks noGrp="1"/>
          </p:cNvSpPr>
          <p:nvPr>
            <p:ph type="body" sz="quarter" idx="16"/>
          </p:nvPr>
        </p:nvSpPr>
        <p:spPr/>
        <p:txBody>
          <a:bodyPr/>
          <a:lstStyle/>
          <a:p>
            <a:r>
              <a:rPr lang="en-US" smtClean="0"/>
              <a:t>Fifteenth Forward Capacity Auction (FCA 15)</a:t>
            </a:r>
          </a:p>
          <a:p>
            <a:endParaRPr lang="en-US" dirty="0"/>
          </a:p>
        </p:txBody>
      </p:sp>
      <p:sp>
        <p:nvSpPr>
          <p:cNvPr id="5" name="Text Placeholder 4"/>
          <p:cNvSpPr>
            <a:spLocks noGrp="1"/>
          </p:cNvSpPr>
          <p:nvPr>
            <p:ph type="body" sz="quarter" idx="19"/>
          </p:nvPr>
        </p:nvSpPr>
        <p:spPr/>
        <p:txBody>
          <a:bodyPr/>
          <a:lstStyle/>
          <a:p>
            <a:r>
              <a:rPr lang="en-US" dirty="0" smtClean="0"/>
              <a:t>Proposed Installed Capacity Requirement Related Values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a:t>
            </a:r>
            <a:r>
              <a:rPr lang="en-US" dirty="0" smtClean="0"/>
              <a:t>TSA Requirement – SENE (MW)</a:t>
            </a:r>
            <a:br>
              <a:rPr lang="en-US" dirty="0" smtClean="0"/>
            </a:br>
            <a:endParaRPr lang="en-US" sz="2400" dirty="0"/>
          </a:p>
        </p:txBody>
      </p:sp>
      <p:sp>
        <p:nvSpPr>
          <p:cNvPr id="4" name="Slide Number Placeholder 3"/>
          <p:cNvSpPr>
            <a:spLocks noGrp="1"/>
          </p:cNvSpPr>
          <p:nvPr>
            <p:ph type="sldNum" sz="quarter" idx="4294967295"/>
          </p:nvPr>
        </p:nvSpPr>
        <p:spPr>
          <a:xfrm>
            <a:off x="8534400" y="6337294"/>
            <a:ext cx="373711" cy="263518"/>
          </a:xfrm>
          <a:prstGeom prst="rect">
            <a:avLst/>
          </a:prstGeom>
        </p:spPr>
        <p:txBody>
          <a:bodyPr/>
          <a:lstStyle/>
          <a:p>
            <a:fld id="{12E8A364-C398-4F64-93D0-3A917F8BFDCF}" type="slidenum">
              <a:rPr lang="en-US" smtClean="0">
                <a:latin typeface="+mn-lt"/>
                <a:cs typeface="Times New Roman" panose="02020603050405020304" pitchFamily="18" charset="0"/>
              </a:rPr>
              <a:pPr/>
              <a:t>10</a:t>
            </a:fld>
            <a:endParaRPr lang="en-US" dirty="0">
              <a:latin typeface="+mn-lt"/>
              <a:cs typeface="Times New Roman" panose="02020603050405020304" pitchFamily="18" charset="0"/>
            </a:endParaRPr>
          </a:p>
        </p:txBody>
      </p:sp>
      <p:sp>
        <p:nvSpPr>
          <p:cNvPr id="3" name="TextBox 2"/>
          <p:cNvSpPr txBox="1"/>
          <p:nvPr/>
        </p:nvSpPr>
        <p:spPr>
          <a:xfrm>
            <a:off x="761911" y="4732171"/>
            <a:ext cx="8080248" cy="2369880"/>
          </a:xfrm>
          <a:prstGeom prst="rect">
            <a:avLst/>
          </a:prstGeom>
          <a:noFill/>
        </p:spPr>
        <p:txBody>
          <a:bodyPr wrap="square" rtlCol="0">
            <a:spAutoFit/>
          </a:bodyPr>
          <a:lstStyle/>
          <a:p>
            <a:r>
              <a:rPr lang="en-US" sz="1200" dirty="0" smtClean="0">
                <a:solidFill>
                  <a:srgbClr val="000000"/>
                </a:solidFill>
                <a:latin typeface="+mn-lt"/>
              </a:rPr>
              <a:t>Notes:</a:t>
            </a:r>
          </a:p>
          <a:p>
            <a:pPr marL="230188" indent="-230188">
              <a:spcBef>
                <a:spcPts val="0"/>
              </a:spcBef>
              <a:buFont typeface="Arial" charset="0"/>
              <a:buChar char="•"/>
            </a:pPr>
            <a:r>
              <a:rPr lang="en-US" sz="1200" dirty="0">
                <a:solidFill>
                  <a:srgbClr val="000000"/>
                </a:solidFill>
                <a:latin typeface="+mn-lt"/>
              </a:rPr>
              <a:t>The 90/10 peak load Net of BTM </a:t>
            </a:r>
            <a:r>
              <a:rPr lang="en-US" sz="1200" dirty="0" smtClean="0">
                <a:solidFill>
                  <a:srgbClr val="000000"/>
                </a:solidFill>
                <a:latin typeface="+mn-lt"/>
              </a:rPr>
              <a:t>PV (includes </a:t>
            </a:r>
            <a:r>
              <a:rPr lang="en-US" sz="1200" dirty="0">
                <a:solidFill>
                  <a:srgbClr val="000000"/>
                </a:solidFill>
                <a:latin typeface="+mn-lt"/>
              </a:rPr>
              <a:t>both transportation and heating electrification forecast) is shown for informational purposes</a:t>
            </a:r>
          </a:p>
          <a:p>
            <a:pPr marL="227013" indent="-227013">
              <a:buFont typeface="Arial" panose="020B0604020202020204" pitchFamily="34" charset="0"/>
              <a:buChar char="•"/>
            </a:pPr>
            <a:r>
              <a:rPr lang="en-US" sz="1200" dirty="0" smtClean="0">
                <a:solidFill>
                  <a:srgbClr val="000000"/>
                </a:solidFill>
              </a:rPr>
              <a:t>Line-Line </a:t>
            </a:r>
            <a:r>
              <a:rPr lang="en-US" sz="1200" dirty="0">
                <a:solidFill>
                  <a:srgbClr val="000000"/>
                </a:solidFill>
              </a:rPr>
              <a:t>TSA produced higher TSA </a:t>
            </a:r>
            <a:r>
              <a:rPr lang="en-US" sz="1200" dirty="0" smtClean="0">
                <a:solidFill>
                  <a:srgbClr val="000000"/>
                </a:solidFill>
              </a:rPr>
              <a:t>requirement for FCA 15 and Line-Gen </a:t>
            </a:r>
            <a:r>
              <a:rPr lang="en-US" sz="1200" dirty="0">
                <a:solidFill>
                  <a:srgbClr val="000000"/>
                </a:solidFill>
              </a:rPr>
              <a:t>TSA produced the higher TSA </a:t>
            </a:r>
            <a:r>
              <a:rPr lang="en-US" sz="1200" dirty="0" smtClean="0">
                <a:solidFill>
                  <a:srgbClr val="000000"/>
                </a:solidFill>
              </a:rPr>
              <a:t>requirement for FCA 14 </a:t>
            </a:r>
            <a:endParaRPr lang="en-US" sz="1200" dirty="0">
              <a:solidFill>
                <a:srgbClr val="000000"/>
              </a:solidFill>
            </a:endParaRPr>
          </a:p>
          <a:p>
            <a:pPr marL="227013" indent="-227013">
              <a:buFont typeface="Arial" panose="020B0604020202020204" pitchFamily="34" charset="0"/>
              <a:buChar char="•"/>
            </a:pPr>
            <a:r>
              <a:rPr lang="en-US" sz="1200" dirty="0" smtClean="0">
                <a:solidFill>
                  <a:srgbClr val="000000"/>
                </a:solidFill>
                <a:latin typeface="+mn-lt"/>
              </a:rPr>
              <a:t>All values have been rounded off to the nearest whole number</a:t>
            </a:r>
          </a:p>
          <a:p>
            <a:pPr marL="227013" indent="-227013">
              <a:buFont typeface="Arial" panose="020B0604020202020204" pitchFamily="34" charset="0"/>
              <a:buChar char="•"/>
            </a:pPr>
            <a:r>
              <a:rPr lang="en-US" sz="1200" dirty="0" smtClean="0">
                <a:solidFill>
                  <a:srgbClr val="000000"/>
                </a:solidFill>
                <a:latin typeface="+mn-lt"/>
              </a:rPr>
              <a:t>Information </a:t>
            </a:r>
            <a:r>
              <a:rPr lang="en-US" sz="1200" dirty="0">
                <a:solidFill>
                  <a:srgbClr val="000000"/>
                </a:solidFill>
                <a:latin typeface="+mn-lt"/>
              </a:rPr>
              <a:t>on the </a:t>
            </a:r>
            <a:r>
              <a:rPr lang="en-US" sz="1200" dirty="0" smtClean="0">
                <a:solidFill>
                  <a:srgbClr val="000000"/>
                </a:solidFill>
                <a:latin typeface="+mn-lt"/>
              </a:rPr>
              <a:t>CCP 2023-2024 CCP </a:t>
            </a:r>
            <a:r>
              <a:rPr lang="en-US" sz="1200" dirty="0">
                <a:solidFill>
                  <a:srgbClr val="000000"/>
                </a:solidFill>
                <a:latin typeface="+mn-lt"/>
              </a:rPr>
              <a:t>(FCA </a:t>
            </a:r>
            <a:r>
              <a:rPr lang="en-US" sz="1200" dirty="0" smtClean="0">
                <a:solidFill>
                  <a:srgbClr val="000000"/>
                </a:solidFill>
                <a:latin typeface="+mn-lt"/>
              </a:rPr>
              <a:t>14) TSA </a:t>
            </a:r>
            <a:r>
              <a:rPr lang="en-US" sz="1200" dirty="0">
                <a:solidFill>
                  <a:srgbClr val="000000"/>
                </a:solidFill>
                <a:latin typeface="+mn-lt"/>
              </a:rPr>
              <a:t>calculation available at</a:t>
            </a:r>
            <a:r>
              <a:rPr lang="en-US" sz="1200" dirty="0" smtClean="0">
                <a:solidFill>
                  <a:srgbClr val="000000"/>
                </a:solidFill>
                <a:latin typeface="+mn-lt"/>
              </a:rPr>
              <a:t>: </a:t>
            </a:r>
            <a:r>
              <a:rPr lang="en-US" sz="1200" dirty="0">
                <a:solidFill>
                  <a:schemeClr val="tx1">
                    <a:lumMod val="50000"/>
                  </a:schemeClr>
                </a:solidFill>
                <a:hlinkClick r:id="rId3"/>
              </a:rPr>
              <a:t>https://www.iso-ne.com/static-assets/documents/2019/09/a9_icr_and_tie_benefits_for_fca_14.zip</a:t>
            </a:r>
            <a:r>
              <a:rPr lang="en-US" sz="1200" dirty="0">
                <a:solidFill>
                  <a:schemeClr val="tx1">
                    <a:lumMod val="50000"/>
                  </a:schemeClr>
                </a:solidFill>
              </a:rPr>
              <a:t> </a:t>
            </a:r>
            <a:endParaRPr lang="en-US" sz="1200" dirty="0"/>
          </a:p>
          <a:p>
            <a:pPr marL="227013" indent="-227013">
              <a:buFont typeface="Arial" panose="020B0604020202020204" pitchFamily="34" charset="0"/>
              <a:buChar char="•"/>
            </a:pPr>
            <a:endParaRPr lang="en-US" sz="1400" dirty="0">
              <a:solidFill>
                <a:schemeClr val="tx1">
                  <a:lumMod val="50000"/>
                </a:schemeClr>
              </a:solidFill>
              <a:latin typeface="+mn-lt"/>
            </a:endParaRPr>
          </a:p>
          <a:p>
            <a:endParaRPr lang="en-US" sz="1400" dirty="0" smtClean="0">
              <a:solidFill>
                <a:schemeClr val="tx1">
                  <a:lumMod val="50000"/>
                </a:schemeClr>
              </a:solidFill>
              <a:latin typeface="+mn-lt"/>
            </a:endParaRPr>
          </a:p>
          <a:p>
            <a:endParaRPr lang="en-US" dirty="0">
              <a:latin typeface="+mn-lt"/>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72507386"/>
              </p:ext>
            </p:extLst>
          </p:nvPr>
        </p:nvGraphicFramePr>
        <p:xfrm>
          <a:off x="758952" y="1066800"/>
          <a:ext cx="7543799" cy="2971800"/>
        </p:xfrm>
        <a:graphic>
          <a:graphicData uri="http://schemas.openxmlformats.org/drawingml/2006/table">
            <a:tbl>
              <a:tblPr/>
              <a:tblGrid>
                <a:gridCol w="3780531">
                  <a:extLst>
                    <a:ext uri="{9D8B030D-6E8A-4147-A177-3AD203B41FA5}">
                      <a16:colId xmlns:a16="http://schemas.microsoft.com/office/drawing/2014/main" val="20000"/>
                    </a:ext>
                  </a:extLst>
                </a:gridCol>
                <a:gridCol w="1881634">
                  <a:extLst>
                    <a:ext uri="{9D8B030D-6E8A-4147-A177-3AD203B41FA5}">
                      <a16:colId xmlns:a16="http://schemas.microsoft.com/office/drawing/2014/main" val="20001"/>
                    </a:ext>
                  </a:extLst>
                </a:gridCol>
                <a:gridCol w="1881634">
                  <a:extLst>
                    <a:ext uri="{9D8B030D-6E8A-4147-A177-3AD203B41FA5}">
                      <a16:colId xmlns:a16="http://schemas.microsoft.com/office/drawing/2014/main" val="20002"/>
                    </a:ext>
                  </a:extLst>
                </a:gridCol>
              </a:tblGrid>
              <a:tr h="330200">
                <a:tc>
                  <a:txBody>
                    <a:bodyPr/>
                    <a:lstStyle/>
                    <a:p>
                      <a:pPr algn="l" fontAlgn="ctr"/>
                      <a:r>
                        <a:rPr lang="en-US" sz="1200" b="1" i="0" u="none" strike="noStrike" dirty="0">
                          <a:solidFill>
                            <a:srgbClr val="000000"/>
                          </a:solidFill>
                          <a:effectLst/>
                          <a:latin typeface="Arial"/>
                        </a:rPr>
                        <a:t>SENE Capacity Zone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200" b="1" i="0" u="none" strike="noStrike" dirty="0">
                          <a:solidFill>
                            <a:srgbClr val="000000"/>
                          </a:solidFill>
                          <a:effectLst/>
                          <a:latin typeface="Arial" panose="020B0604020202020204" pitchFamily="34" charset="0"/>
                        </a:rPr>
                        <a:t>2024-2025 FCA 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200" b="1" i="0" u="none" strike="noStrike" dirty="0">
                          <a:solidFill>
                            <a:srgbClr val="000000"/>
                          </a:solidFill>
                          <a:effectLst/>
                          <a:latin typeface="Arial" panose="020B0604020202020204" pitchFamily="34" charset="0"/>
                        </a:rPr>
                        <a:t>2023-2024 FCA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330200">
                <a:tc>
                  <a:txBody>
                    <a:bodyPr/>
                    <a:lstStyle/>
                    <a:p>
                      <a:pPr algn="l" fontAlgn="ctr"/>
                      <a:r>
                        <a:rPr lang="en-US" sz="1100" b="0" i="0" u="none" strike="noStrike" dirty="0">
                          <a:solidFill>
                            <a:srgbClr val="000000"/>
                          </a:solidFill>
                          <a:effectLst/>
                          <a:latin typeface="Arial"/>
                        </a:rPr>
                        <a:t> Sub-area 90/10 </a:t>
                      </a:r>
                      <a:r>
                        <a:rPr lang="en-US" sz="1100" b="0" i="0" u="none" strike="noStrike" dirty="0" smtClean="0">
                          <a:solidFill>
                            <a:srgbClr val="000000"/>
                          </a:solidFill>
                          <a:effectLst/>
                          <a:latin typeface="Arial"/>
                        </a:rPr>
                        <a:t>Load Ne</a:t>
                      </a:r>
                      <a:r>
                        <a:rPr lang="en-US" sz="1100" b="0" i="0" u="none" strike="noStrike" baseline="0" dirty="0" smtClean="0">
                          <a:solidFill>
                            <a:srgbClr val="000000"/>
                          </a:solidFill>
                          <a:effectLst/>
                          <a:latin typeface="Arial"/>
                        </a:rPr>
                        <a:t>t of BTM PV</a:t>
                      </a:r>
                      <a:endParaRPr lang="en-US" sz="11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13,739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13,571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algn="l" fontAlgn="ctr"/>
                      <a:r>
                        <a:rPr lang="en-US" sz="1100" b="0" i="0" u="none" strike="noStrike" dirty="0">
                          <a:solidFill>
                            <a:srgbClr val="000000"/>
                          </a:solidFill>
                          <a:effectLst/>
                          <a:latin typeface="Arial"/>
                        </a:rPr>
                        <a:t> Reserves (Largest unit or loss of import capability)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850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1,413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algn="l" rtl="0" fontAlgn="ctr"/>
                      <a:r>
                        <a:rPr lang="en-US" sz="1200" b="1" i="0" u="none" strike="noStrike" dirty="0">
                          <a:solidFill>
                            <a:srgbClr val="434343"/>
                          </a:solidFill>
                          <a:effectLst/>
                          <a:latin typeface="Arial"/>
                        </a:rPr>
                        <a:t>Sub-area Transmission Security Need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14,589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14,984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algn="l" fontAlgn="ctr"/>
                      <a:r>
                        <a:rPr lang="en-US" sz="1100" b="0" i="0" u="none" strike="noStrike">
                          <a:solidFill>
                            <a:srgbClr val="000000"/>
                          </a:solidFill>
                          <a:effectLst/>
                          <a:latin typeface="Arial"/>
                        </a:rPr>
                        <a:t> Existing Resources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9,665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10,928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algn="l" fontAlgn="ctr"/>
                      <a:r>
                        <a:rPr lang="en-US" sz="1100" b="0" i="0" u="none" strike="noStrike" dirty="0">
                          <a:solidFill>
                            <a:srgbClr val="000000"/>
                          </a:solidFill>
                          <a:effectLst/>
                          <a:latin typeface="Arial"/>
                        </a:rPr>
                        <a:t> Assumed Unavailable Capacity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rgbClr val="000000"/>
                          </a:solidFill>
                          <a:effectLst/>
                          <a:latin typeface="Arial" panose="020B0604020202020204" pitchFamily="34" charset="0"/>
                        </a:rPr>
                        <a:t>-546</a:t>
                      </a:r>
                      <a:endParaRPr lang="en-US" sz="11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-530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0">
                <a:tc>
                  <a:txBody>
                    <a:bodyPr/>
                    <a:lstStyle/>
                    <a:p>
                      <a:pPr algn="l" fontAlgn="ctr"/>
                      <a:r>
                        <a:rPr lang="en-US" sz="1100" b="0" i="0" u="none" strike="noStrike">
                          <a:solidFill>
                            <a:srgbClr val="000000"/>
                          </a:solidFill>
                          <a:effectLst/>
                          <a:latin typeface="Arial"/>
                        </a:rPr>
                        <a:t> Sub-area N-1 Import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5,150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5,700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rtl="0" fontAlgn="ctr"/>
                      <a:r>
                        <a:rPr lang="en-US" sz="1200" b="1" i="0" u="none" strike="noStrike">
                          <a:solidFill>
                            <a:srgbClr val="434343"/>
                          </a:solidFill>
                          <a:effectLst/>
                          <a:latin typeface="Arial"/>
                        </a:rPr>
                        <a:t>Sub-area Available Resources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rPr>
                        <a:t>14,269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16,098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62777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0">
                <a:tc>
                  <a:txBody>
                    <a:bodyPr/>
                    <a:lstStyle/>
                    <a:p>
                      <a:pPr algn="ctr" rtl="0" fontAlgn="ctr"/>
                      <a:r>
                        <a:rPr lang="en-US" sz="1200" b="1" i="0" u="none" strike="noStrike" dirty="0">
                          <a:solidFill>
                            <a:srgbClr val="434343"/>
                          </a:solidFill>
                          <a:effectLst/>
                          <a:latin typeface="Arial"/>
                        </a:rPr>
                        <a:t>TSA Requirement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rPr>
                        <a:t>10,005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rPr>
                        <a:t>9,757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12" name="Group 10"/>
          <p:cNvGrpSpPr>
            <a:grpSpLocks/>
          </p:cNvGrpSpPr>
          <p:nvPr/>
        </p:nvGrpSpPr>
        <p:grpSpPr bwMode="auto">
          <a:xfrm>
            <a:off x="758952" y="4267200"/>
            <a:ext cx="7543800" cy="612775"/>
            <a:chOff x="914400" y="3200400"/>
            <a:chExt cx="7543800" cy="612577"/>
          </a:xfrm>
        </p:grpSpPr>
        <p:cxnSp>
          <p:nvCxnSpPr>
            <p:cNvPr id="13" name="Straight Connector 5"/>
            <p:cNvCxnSpPr>
              <a:cxnSpLocks noChangeShapeType="1"/>
            </p:cNvCxnSpPr>
            <p:nvPr/>
          </p:nvCxnSpPr>
          <p:spPr bwMode="auto">
            <a:xfrm>
              <a:off x="3352800" y="3505200"/>
              <a:ext cx="4876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TextBox 6"/>
            <p:cNvSpPr txBox="1">
              <a:spLocks noChangeArrowheads="1"/>
            </p:cNvSpPr>
            <p:nvPr/>
          </p:nvSpPr>
          <p:spPr bwMode="auto">
            <a:xfrm>
              <a:off x="3276600" y="3200400"/>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solidFill>
                    <a:srgbClr val="000000"/>
                  </a:solidFill>
                </a:rPr>
                <a:t>(Need – Import Limit)</a:t>
              </a:r>
            </a:p>
          </p:txBody>
        </p:sp>
        <p:sp>
          <p:nvSpPr>
            <p:cNvPr id="15" name="TextBox 9"/>
            <p:cNvSpPr txBox="1">
              <a:spLocks noChangeArrowheads="1"/>
            </p:cNvSpPr>
            <p:nvPr/>
          </p:nvSpPr>
          <p:spPr bwMode="auto">
            <a:xfrm>
              <a:off x="3276600" y="3505200"/>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dirty="0">
                  <a:solidFill>
                    <a:srgbClr val="000000"/>
                  </a:solidFill>
                </a:rPr>
                <a:t>1 - ( Assumed Unavailable Capacity / Existing Resources)</a:t>
              </a:r>
            </a:p>
          </p:txBody>
        </p:sp>
        <p:cxnSp>
          <p:nvCxnSpPr>
            <p:cNvPr id="16" name="Straight Connector 15"/>
            <p:cNvCxnSpPr>
              <a:cxnSpLocks noChangeShapeType="1"/>
            </p:cNvCxnSpPr>
            <p:nvPr/>
          </p:nvCxnSpPr>
          <p:spPr bwMode="auto">
            <a:xfrm>
              <a:off x="2971800" y="3429000"/>
              <a:ext cx="228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3"/>
            <p:cNvCxnSpPr>
              <a:cxnSpLocks noChangeShapeType="1"/>
            </p:cNvCxnSpPr>
            <p:nvPr/>
          </p:nvCxnSpPr>
          <p:spPr bwMode="auto">
            <a:xfrm>
              <a:off x="2971800" y="3505200"/>
              <a:ext cx="228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 name="TextBox 15"/>
            <p:cNvSpPr txBox="1">
              <a:spLocks noChangeArrowheads="1"/>
            </p:cNvSpPr>
            <p:nvPr/>
          </p:nvSpPr>
          <p:spPr bwMode="auto">
            <a:xfrm>
              <a:off x="914400" y="3276600"/>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solidFill>
                    <a:srgbClr val="000000"/>
                  </a:solidFill>
                </a:rPr>
                <a:t>TSA  Requirement</a:t>
              </a:r>
            </a:p>
          </p:txBody>
        </p:sp>
      </p:grpSp>
    </p:spTree>
    <p:extLst>
      <p:ext uri="{BB962C8B-B14F-4D97-AF65-F5344CB8AC3E}">
        <p14:creationId xmlns:p14="http://schemas.microsoft.com/office/powerpoint/2010/main" val="334077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a:t>
            </a:r>
            <a:r>
              <a:rPr lang="en-US" dirty="0" smtClean="0"/>
              <a:t>MCL – NNE</a:t>
            </a:r>
            <a:br>
              <a:rPr lang="en-US" dirty="0" smtClean="0"/>
            </a:br>
            <a:endParaRPr lang="en-US" sz="2800" i="1" dirty="0"/>
          </a:p>
        </p:txBody>
      </p:sp>
      <p:sp>
        <p:nvSpPr>
          <p:cNvPr id="4" name="Slide Number Placeholder 3"/>
          <p:cNvSpPr>
            <a:spLocks noGrp="1"/>
          </p:cNvSpPr>
          <p:nvPr>
            <p:ph type="sldNum" sz="quarter" idx="11"/>
          </p:nvPr>
        </p:nvSpPr>
        <p:spPr/>
        <p:txBody>
          <a:bodyPr/>
          <a:lstStyle/>
          <a:p>
            <a:pPr>
              <a:defRPr/>
            </a:pPr>
            <a:fld id="{8D8725CD-6A91-4E83-9D53-1642D377C37F}" type="slidenum">
              <a:rPr lang="en-US" smtClean="0">
                <a:latin typeface="+mn-lt"/>
              </a:rPr>
              <a:pPr>
                <a:defRPr/>
              </a:pPr>
              <a:t>11</a:t>
            </a:fld>
            <a:endParaRPr lang="en-US" dirty="0">
              <a:latin typeface="+mn-lt"/>
            </a:endParaRPr>
          </a:p>
        </p:txBody>
      </p:sp>
      <p:sp>
        <p:nvSpPr>
          <p:cNvPr id="6" name="TextBox 5"/>
          <p:cNvSpPr txBox="1"/>
          <p:nvPr/>
        </p:nvSpPr>
        <p:spPr>
          <a:xfrm>
            <a:off x="653807" y="5465009"/>
            <a:ext cx="8153400" cy="1003352"/>
          </a:xfrm>
          <a:prstGeom prst="rect">
            <a:avLst/>
          </a:prstGeom>
          <a:noFill/>
        </p:spPr>
        <p:txBody>
          <a:bodyPr wrap="square">
            <a:spAutoFit/>
          </a:bodyPr>
          <a:lstStyle/>
          <a:p>
            <a:pPr marL="228600" indent="-228600">
              <a:spcBef>
                <a:spcPct val="10000"/>
              </a:spcBef>
              <a:defRPr/>
            </a:pPr>
            <a:r>
              <a:rPr lang="en-US" sz="1200" dirty="0" smtClean="0">
                <a:solidFill>
                  <a:srgbClr val="000000"/>
                </a:solidFill>
                <a:latin typeface="+mn-lt"/>
              </a:rPr>
              <a:t>Notes:</a:t>
            </a:r>
          </a:p>
          <a:p>
            <a:pPr marL="228600" indent="-228600">
              <a:spcBef>
                <a:spcPct val="10000"/>
              </a:spcBef>
              <a:buFont typeface="Arial" pitchFamily="34" charset="0"/>
              <a:buChar char="•"/>
              <a:defRPr/>
            </a:pPr>
            <a:r>
              <a:rPr lang="en-US" sz="1200" dirty="0" smtClean="0">
                <a:solidFill>
                  <a:srgbClr val="000000"/>
                </a:solidFill>
                <a:latin typeface="+mn-lt"/>
              </a:rPr>
              <a:t>All values in the table are in MW except the </a:t>
            </a:r>
            <a:r>
              <a:rPr lang="en-US" sz="1200" dirty="0" err="1" smtClean="0">
                <a:solidFill>
                  <a:srgbClr val="000000"/>
                </a:solidFill>
                <a:latin typeface="+mn-lt"/>
              </a:rPr>
              <a:t>FOR</a:t>
            </a:r>
            <a:r>
              <a:rPr lang="en-US" sz="1200" baseline="-25000" dirty="0" err="1" smtClean="0">
                <a:solidFill>
                  <a:srgbClr val="000000"/>
                </a:solidFill>
                <a:latin typeface="+mn-lt"/>
              </a:rPr>
              <a:t>z</a:t>
            </a:r>
            <a:endParaRPr lang="en-US" sz="1200" baseline="-25000" dirty="0" smtClean="0">
              <a:solidFill>
                <a:srgbClr val="000000"/>
              </a:solidFill>
              <a:latin typeface="+mn-lt"/>
            </a:endParaRPr>
          </a:p>
          <a:p>
            <a:pPr marL="228600" indent="-228600">
              <a:spcBef>
                <a:spcPct val="10000"/>
              </a:spcBef>
              <a:buFont typeface="Arial" pitchFamily="34" charset="0"/>
              <a:buChar char="•"/>
              <a:defRPr/>
            </a:pPr>
            <a:r>
              <a:rPr lang="en-US" sz="1200" dirty="0">
                <a:solidFill>
                  <a:srgbClr val="000000"/>
                </a:solidFill>
                <a:latin typeface="+mn-lt"/>
              </a:rPr>
              <a:t>The 50/50 peak load Net of BTM PV </a:t>
            </a:r>
            <a:r>
              <a:rPr lang="en-US" sz="1200" dirty="0" smtClean="0">
                <a:solidFill>
                  <a:srgbClr val="000000"/>
                </a:solidFill>
                <a:latin typeface="+mn-lt"/>
              </a:rPr>
              <a:t>(</a:t>
            </a:r>
            <a:r>
              <a:rPr lang="en-US" sz="1200" dirty="0">
                <a:solidFill>
                  <a:srgbClr val="000000"/>
                </a:solidFill>
                <a:latin typeface="+mn-lt"/>
              </a:rPr>
              <a:t>includes both transportation and heating electrification forecast) is shown for informational purposes</a:t>
            </a:r>
          </a:p>
          <a:p>
            <a:pPr marL="228600" indent="-228600">
              <a:spcBef>
                <a:spcPct val="10000"/>
              </a:spcBef>
              <a:buFont typeface="Arial" pitchFamily="34" charset="0"/>
              <a:buChar char="•"/>
              <a:defRPr/>
            </a:pPr>
            <a:endParaRPr lang="en-US" sz="1200" baseline="-25000" dirty="0" smtClean="0">
              <a:solidFill>
                <a:srgbClr val="000000"/>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146640245"/>
              </p:ext>
            </p:extLst>
          </p:nvPr>
        </p:nvGraphicFramePr>
        <p:xfrm>
          <a:off x="774215" y="762000"/>
          <a:ext cx="7912585" cy="4327594"/>
        </p:xfrm>
        <a:graphic>
          <a:graphicData uri="http://schemas.openxmlformats.org/drawingml/2006/table">
            <a:tbl>
              <a:tblPr/>
              <a:tblGrid>
                <a:gridCol w="2478281">
                  <a:extLst>
                    <a:ext uri="{9D8B030D-6E8A-4147-A177-3AD203B41FA5}">
                      <a16:colId xmlns:a16="http://schemas.microsoft.com/office/drawing/2014/main" val="1976854332"/>
                    </a:ext>
                  </a:extLst>
                </a:gridCol>
                <a:gridCol w="2090116">
                  <a:extLst>
                    <a:ext uri="{9D8B030D-6E8A-4147-A177-3AD203B41FA5}">
                      <a16:colId xmlns:a16="http://schemas.microsoft.com/office/drawing/2014/main" val="1320402360"/>
                    </a:ext>
                  </a:extLst>
                </a:gridCol>
                <a:gridCol w="1672094">
                  <a:extLst>
                    <a:ext uri="{9D8B030D-6E8A-4147-A177-3AD203B41FA5}">
                      <a16:colId xmlns:a16="http://schemas.microsoft.com/office/drawing/2014/main" val="110909329"/>
                    </a:ext>
                  </a:extLst>
                </a:gridCol>
                <a:gridCol w="1672094">
                  <a:extLst>
                    <a:ext uri="{9D8B030D-6E8A-4147-A177-3AD203B41FA5}">
                      <a16:colId xmlns:a16="http://schemas.microsoft.com/office/drawing/2014/main" val="3861328921"/>
                    </a:ext>
                  </a:extLst>
                </a:gridCol>
              </a:tblGrid>
              <a:tr h="218222">
                <a:tc gridSpan="3">
                  <a:txBody>
                    <a:bodyPr/>
                    <a:lstStyle/>
                    <a:p>
                      <a:pPr algn="ctr" fontAlgn="b"/>
                      <a:r>
                        <a:rPr lang="en-US" sz="1200" b="1" i="0" u="none" strike="noStrike" dirty="0">
                          <a:solidFill>
                            <a:srgbClr val="000000"/>
                          </a:solidFill>
                          <a:effectLst/>
                          <a:latin typeface="Arial" panose="020B0604020202020204" pitchFamily="34" charset="0"/>
                        </a:rPr>
                        <a:t>LRA - Rest of New England (for NNE MCL calculation)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22641227"/>
                  </a:ext>
                </a:extLst>
              </a:tr>
              <a:tr h="227314">
                <a:tc>
                  <a:txBody>
                    <a:bodyPr/>
                    <a:lstStyle/>
                    <a:p>
                      <a:pPr algn="l" fontAlgn="b"/>
                      <a:r>
                        <a:rPr lang="en-US" sz="1100" b="1" i="0" u="none" strike="noStrike">
                          <a:solidFill>
                            <a:srgbClr val="000000"/>
                          </a:solidFill>
                          <a:effectLst/>
                          <a:latin typeface="Arial" panose="020B0604020202020204" pitchFamily="34" charset="0"/>
                        </a:rPr>
                        <a:t>Rest of New England Zone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1"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b"/>
                      <a:r>
                        <a:rPr lang="en-US" sz="1100" b="1" i="0" u="none" strike="noStrike">
                          <a:solidFill>
                            <a:srgbClr val="000000"/>
                          </a:solidFill>
                          <a:effectLst/>
                          <a:latin typeface="Arial" panose="020B0604020202020204" pitchFamily="34" charset="0"/>
                        </a:rPr>
                        <a:t>2024-2025 FCA 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b"/>
                      <a:r>
                        <a:rPr lang="en-US" sz="1100" b="1" i="0" u="none" strike="noStrike">
                          <a:solidFill>
                            <a:srgbClr val="000000"/>
                          </a:solidFill>
                          <a:effectLst/>
                          <a:latin typeface="Arial" panose="020B0604020202020204" pitchFamily="34" charset="0"/>
                        </a:rPr>
                        <a:t>2023-2024 FCA 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287701537"/>
                  </a:ext>
                </a:extLst>
              </a:tr>
              <a:tr h="236408">
                <a:tc>
                  <a:txBody>
                    <a:bodyPr/>
                    <a:lstStyle/>
                    <a:p>
                      <a:pPr algn="l" fontAlgn="b"/>
                      <a:r>
                        <a:rPr lang="en-US" sz="1100" b="0" i="0" u="none" strike="noStrike">
                          <a:solidFill>
                            <a:srgbClr val="000000"/>
                          </a:solidFill>
                          <a:effectLst/>
                          <a:latin typeface="Arial" panose="020B0604020202020204" pitchFamily="34" charset="0"/>
                        </a:rPr>
                        <a:t>  Resource</a:t>
                      </a:r>
                      <a:r>
                        <a:rPr lang="en-US" sz="1100" b="0" i="0" u="none" strike="noStrike" baseline="-25000">
                          <a:solidFill>
                            <a:srgbClr val="000000"/>
                          </a:solidFill>
                          <a:effectLst/>
                          <a:latin typeface="Arial" panose="020B0604020202020204" pitchFamily="34" charset="0"/>
                        </a:rPr>
                        <a:t>z</a:t>
                      </a:r>
                      <a:r>
                        <a:rPr lang="en-US" sz="11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25,008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26,368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43701"/>
                  </a:ext>
                </a:extLst>
              </a:tr>
              <a:tr h="227314">
                <a:tc>
                  <a:txBody>
                    <a:bodyPr/>
                    <a:lstStyle/>
                    <a:p>
                      <a:pPr algn="l" fontAlgn="b"/>
                      <a:r>
                        <a:rPr lang="en-US" sz="1100" b="0" i="0" u="none" strike="noStrike">
                          <a:solidFill>
                            <a:srgbClr val="000000"/>
                          </a:solidFill>
                          <a:effectLst/>
                          <a:latin typeface="Arial" panose="020B0604020202020204" pitchFamily="34" charset="0"/>
                        </a:rPr>
                        <a:t>  Proxy Units</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685414"/>
                  </a:ext>
                </a:extLst>
              </a:tr>
              <a:tr h="227314">
                <a:tc>
                  <a:txBody>
                    <a:bodyPr/>
                    <a:lstStyle/>
                    <a:p>
                      <a:pPr algn="l" fontAlgn="b"/>
                      <a:r>
                        <a:rPr lang="en-US" sz="1100" b="0" i="0" u="none" strike="noStrike" dirty="0">
                          <a:solidFill>
                            <a:srgbClr val="000000"/>
                          </a:solidFill>
                          <a:effectLst/>
                          <a:latin typeface="Arial" panose="020B0604020202020204" pitchFamily="34" charset="0"/>
                        </a:rPr>
                        <a:t> </a:t>
                      </a:r>
                      <a:r>
                        <a:rPr lang="en-US" sz="1100" b="0" i="0" u="none" strike="noStrike" dirty="0" smtClean="0">
                          <a:solidFill>
                            <a:srgbClr val="000000"/>
                          </a:solidFill>
                          <a:effectLst/>
                          <a:latin typeface="Arial" panose="020B0604020202020204" pitchFamily="34" charset="0"/>
                        </a:rPr>
                        <a:t> Surplus </a:t>
                      </a:r>
                      <a:r>
                        <a:rPr lang="en-US" sz="1100" b="0" i="0" u="none" strike="noStrike" dirty="0">
                          <a:solidFill>
                            <a:srgbClr val="000000"/>
                          </a:solidFill>
                          <a:effectLst/>
                          <a:latin typeface="Arial" panose="020B0604020202020204" pitchFamily="34" charset="0"/>
                        </a:rPr>
                        <a:t>Capacity </a:t>
                      </a:r>
                      <a:r>
                        <a:rPr lang="en-US" sz="1100" b="0" i="0" u="none" strike="noStrike" dirty="0" err="1">
                          <a:solidFill>
                            <a:srgbClr val="000000"/>
                          </a:solidFill>
                          <a:effectLst/>
                          <a:latin typeface="Arial" panose="020B0604020202020204" pitchFamily="34" charset="0"/>
                        </a:rPr>
                        <a:t>Adjustment</a:t>
                      </a:r>
                      <a:r>
                        <a:rPr lang="en-US" sz="1100" b="0" i="0" u="none" strike="noStrike" baseline="-25000" dirty="0" err="1">
                          <a:solidFill>
                            <a:srgbClr val="000000"/>
                          </a:solidFill>
                          <a:effectLst/>
                          <a:latin typeface="Arial" panose="020B0604020202020204" pitchFamily="34" charset="0"/>
                        </a:rPr>
                        <a:t>z</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818426"/>
                  </a:ext>
                </a:extLst>
              </a:tr>
              <a:tr h="227314">
                <a:tc>
                  <a:txBody>
                    <a:bodyPr/>
                    <a:lstStyle/>
                    <a:p>
                      <a:pPr algn="l" fontAlgn="b"/>
                      <a:r>
                        <a:rPr lang="en-US" sz="1100" b="0" i="0" u="none" strike="noStrike">
                          <a:solidFill>
                            <a:srgbClr val="000000"/>
                          </a:solidFill>
                          <a:effectLst/>
                          <a:latin typeface="Arial" panose="020B0604020202020204" pitchFamily="34" charset="0"/>
                        </a:rPr>
                        <a:t>  Firm Load Adjustment</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713993"/>
                  </a:ext>
                </a:extLst>
              </a:tr>
              <a:tr h="227314">
                <a:tc>
                  <a:txBody>
                    <a:bodyPr/>
                    <a:lstStyle/>
                    <a:p>
                      <a:pPr algn="l" fontAlgn="b"/>
                      <a:r>
                        <a:rPr lang="en-US" sz="1100" b="0" i="0" u="none" strike="noStrike">
                          <a:solidFill>
                            <a:srgbClr val="000000"/>
                          </a:solidFill>
                          <a:effectLst/>
                          <a:latin typeface="Arial" panose="020B0604020202020204" pitchFamily="34" charset="0"/>
                        </a:rPr>
                        <a:t>  FOR</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0.0592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35973"/>
                  </a:ext>
                </a:extLst>
              </a:tr>
              <a:tr h="237596">
                <a:tc>
                  <a:txBody>
                    <a:bodyPr/>
                    <a:lstStyle/>
                    <a:p>
                      <a:pPr algn="l" fontAlgn="b"/>
                      <a:r>
                        <a:rPr lang="en-US" sz="1100" b="0" i="0"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LRA</a:t>
                      </a:r>
                      <a:r>
                        <a:rPr lang="en-US" sz="1100" b="0" i="0" u="none" strike="noStrike" baseline="-25000" dirty="0" err="1">
                          <a:solidFill>
                            <a:srgbClr val="000000"/>
                          </a:solidFill>
                          <a:effectLst/>
                          <a:latin typeface="Arial" panose="020B0604020202020204" pitchFamily="34" charset="0"/>
                        </a:rPr>
                        <a:t>z</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[6]=[1]+[2]-([3]/(1-[5]))-([4]/(1-[5]))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24,590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24,046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52176"/>
                  </a:ext>
                </a:extLst>
              </a:tr>
              <a:tr h="227314">
                <a:tc>
                  <a:txBody>
                    <a:bodyPr/>
                    <a:lstStyle/>
                    <a:p>
                      <a:pPr algn="l" fontAlgn="ctr"/>
                      <a:r>
                        <a:rPr lang="en-US" sz="1100" b="1" i="0" u="none" strike="noStrike">
                          <a:solidFill>
                            <a:srgbClr val="000000"/>
                          </a:solidFill>
                          <a:effectLst/>
                          <a:latin typeface="Arial" panose="020B0604020202020204" pitchFamily="34" charset="0"/>
                        </a:rPr>
                        <a:t>NNE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562115160"/>
                  </a:ext>
                </a:extLst>
              </a:tr>
              <a:tr h="227314">
                <a:tc>
                  <a:txBody>
                    <a:bodyPr/>
                    <a:lstStyle/>
                    <a:p>
                      <a:pPr algn="l" fontAlgn="ctr"/>
                      <a:r>
                        <a:rPr lang="en-US" sz="1100" b="0" i="0" u="none" strike="noStrike">
                          <a:solidFill>
                            <a:srgbClr val="000000"/>
                          </a:solidFill>
                          <a:effectLst/>
                          <a:latin typeface="Arial" panose="020B0604020202020204" pitchFamily="34" charset="0"/>
                        </a:rPr>
                        <a:t>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8,324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8,270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319193"/>
                  </a:ext>
                </a:extLst>
              </a:tr>
              <a:tr h="227314">
                <a:tc>
                  <a:txBody>
                    <a:bodyPr/>
                    <a:lstStyle/>
                    <a:p>
                      <a:pPr algn="l" fontAlgn="ctr"/>
                      <a:r>
                        <a:rPr lang="en-US" sz="1100" b="0" i="0" u="none" strike="noStrike">
                          <a:solidFill>
                            <a:srgbClr val="000000"/>
                          </a:solidFill>
                          <a:effectLst/>
                          <a:latin typeface="Arial" panose="020B0604020202020204" pitchFamily="34" charset="0"/>
                        </a:rPr>
                        <a:t>  Proxy 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073792"/>
                  </a:ext>
                </a:extLst>
              </a:tr>
              <a:tr h="218222">
                <a:tc>
                  <a:txBody>
                    <a:bodyPr/>
                    <a:lstStyle/>
                    <a:p>
                      <a:pPr algn="l" fontAlgn="ctr"/>
                      <a:r>
                        <a:rPr lang="en-US" sz="1100" b="0" i="0" u="none" strike="noStrike">
                          <a:solidFill>
                            <a:srgbClr val="000000"/>
                          </a:solidFill>
                          <a:effectLst/>
                          <a:latin typeface="Arial" panose="020B0604020202020204" pitchFamily="34" charset="0"/>
                        </a:rPr>
                        <a:t>  Firm Load Adjustment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[9]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287168"/>
                  </a:ext>
                </a:extLst>
              </a:tr>
              <a:tr h="218222">
                <a:tc>
                  <a:txBody>
                    <a:bodyPr/>
                    <a:lstStyle/>
                    <a:p>
                      <a:pPr algn="l" fontAlgn="ctr"/>
                      <a:r>
                        <a:rPr lang="en-US" sz="1100" b="0" i="0" u="none" strike="noStrike" dirty="0" smtClean="0">
                          <a:solidFill>
                            <a:srgbClr val="000000"/>
                          </a:solidFill>
                          <a:effectLst/>
                          <a:latin typeface="Arial" panose="020B0604020202020204" pitchFamily="34" charset="0"/>
                        </a:rPr>
                        <a:t>  Total </a:t>
                      </a:r>
                      <a:r>
                        <a:rPr lang="en-US" sz="1100" b="0" i="0" u="none" strike="noStrike" dirty="0">
                          <a:solidFill>
                            <a:srgbClr val="000000"/>
                          </a:solidFill>
                          <a:effectLst/>
                          <a:latin typeface="Arial" panose="020B0604020202020204" pitchFamily="34" charset="0"/>
                        </a:rPr>
                        <a:t>System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[10]=[1]+[2]-[4]+[7]+[8]-[9]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33,332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34,637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283415"/>
                  </a:ext>
                </a:extLst>
              </a:tr>
              <a:tr h="241448">
                <a:tc>
                  <a:txBody>
                    <a:bodyPr/>
                    <a:lstStyle/>
                    <a:p>
                      <a:pPr algn="l" fontAlgn="b"/>
                      <a:r>
                        <a:rPr lang="en-US" sz="12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420068"/>
                  </a:ext>
                </a:extLst>
              </a:tr>
              <a:tr h="227314">
                <a:tc gridSpan="3">
                  <a:txBody>
                    <a:bodyPr/>
                    <a:lstStyle/>
                    <a:p>
                      <a:pPr algn="ctr" fontAlgn="b"/>
                      <a:r>
                        <a:rPr lang="en-US" sz="1200" b="1" i="0" u="none" strike="noStrike">
                          <a:solidFill>
                            <a:srgbClr val="000000"/>
                          </a:solidFill>
                          <a:effectLst/>
                          <a:latin typeface="Arial" panose="020B0604020202020204" pitchFamily="34" charset="0"/>
                        </a:rPr>
                        <a:t>Maximum Capacity Limit - NNE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0903515"/>
                  </a:ext>
                </a:extLst>
              </a:tr>
              <a:tr h="227314">
                <a:tc>
                  <a:txBody>
                    <a:bodyPr/>
                    <a:lstStyle/>
                    <a:p>
                      <a:pPr algn="l" fontAlgn="b"/>
                      <a:r>
                        <a:rPr lang="en-US" sz="1100" b="1" i="0" u="none" strike="noStrike">
                          <a:solidFill>
                            <a:srgbClr val="000000"/>
                          </a:solidFill>
                          <a:effectLst/>
                          <a:latin typeface="Arial" panose="020B0604020202020204" pitchFamily="34" charset="0"/>
                        </a:rPr>
                        <a:t>Commitment Period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100" b="1" i="0" u="none" strike="noStrike" dirty="0" smtClean="0">
                          <a:solidFill>
                            <a:srgbClr val="000000"/>
                          </a:solidFill>
                          <a:effectLst/>
                          <a:latin typeface="Arial" panose="020B0604020202020204" pitchFamily="34" charset="0"/>
                        </a:rPr>
                        <a:t>2024-2025 </a:t>
                      </a:r>
                      <a:r>
                        <a:rPr lang="en-US" sz="1100" b="1" i="0" u="none" strike="noStrike" dirty="0">
                          <a:solidFill>
                            <a:srgbClr val="000000"/>
                          </a:solidFill>
                          <a:effectLst/>
                          <a:latin typeface="Arial" panose="020B0604020202020204" pitchFamily="34" charset="0"/>
                        </a:rPr>
                        <a:t>FCA </a:t>
                      </a:r>
                      <a:r>
                        <a:rPr lang="en-US" sz="1100" b="1" i="0" u="none" strike="noStrike" dirty="0" smtClean="0">
                          <a:solidFill>
                            <a:srgbClr val="000000"/>
                          </a:solidFill>
                          <a:effectLst/>
                          <a:latin typeface="Arial" panose="020B0604020202020204" pitchFamily="34" charset="0"/>
                        </a:rPr>
                        <a:t>15</a:t>
                      </a:r>
                      <a:endParaRPr lang="en-US" sz="11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100" b="1" i="0" u="none" strike="noStrike" dirty="0" smtClean="0">
                          <a:solidFill>
                            <a:srgbClr val="000000"/>
                          </a:solidFill>
                          <a:effectLst/>
                          <a:latin typeface="Arial" panose="020B0604020202020204" pitchFamily="34" charset="0"/>
                        </a:rPr>
                        <a:t>2023-2024 FCA 14</a:t>
                      </a:r>
                      <a:endParaRPr lang="en-US" sz="11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477770224"/>
                  </a:ext>
                </a:extLst>
              </a:tr>
              <a:tr h="218222">
                <a:tc>
                  <a:txBody>
                    <a:bodyPr/>
                    <a:lstStyle/>
                    <a:p>
                      <a:pPr algn="l" fontAlgn="b"/>
                      <a:r>
                        <a:rPr lang="en-US" sz="1100" b="0" i="0" u="none" strike="noStrike" dirty="0" smtClean="0">
                          <a:solidFill>
                            <a:srgbClr val="000000"/>
                          </a:solidFill>
                          <a:effectLst/>
                          <a:latin typeface="Arial" panose="020B0604020202020204" pitchFamily="34" charset="0"/>
                        </a:rPr>
                        <a:t>  NICR </a:t>
                      </a:r>
                      <a:r>
                        <a:rPr lang="en-US" sz="1100" b="0" i="0" u="none" strike="noStrike" dirty="0">
                          <a:solidFill>
                            <a:srgbClr val="000000"/>
                          </a:solidFill>
                          <a:effectLst/>
                          <a:latin typeface="Arial" panose="020B0604020202020204" pitchFamily="34" charset="0"/>
                        </a:rPr>
                        <a:t>for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33,270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32,490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44821"/>
                  </a:ext>
                </a:extLst>
              </a:tr>
              <a:tr h="227314">
                <a:tc>
                  <a:txBody>
                    <a:bodyPr/>
                    <a:lstStyle/>
                    <a:p>
                      <a:pPr algn="l" fontAlgn="b"/>
                      <a:r>
                        <a:rPr lang="en-US" sz="1100" b="0" i="0" u="none" strike="noStrike" dirty="0" smtClean="0">
                          <a:solidFill>
                            <a:srgbClr val="000000"/>
                          </a:solidFill>
                          <a:effectLst/>
                          <a:latin typeface="Arial" panose="020B0604020202020204" pitchFamily="34" charset="0"/>
                        </a:rPr>
                        <a:t>  </a:t>
                      </a:r>
                      <a:r>
                        <a:rPr lang="en-US" sz="1100" b="0" i="0" u="none" strike="noStrike" dirty="0" err="1" smtClean="0">
                          <a:solidFill>
                            <a:srgbClr val="000000"/>
                          </a:solidFill>
                          <a:effectLst/>
                          <a:latin typeface="Arial" panose="020B0604020202020204" pitchFamily="34" charset="0"/>
                        </a:rPr>
                        <a:t>LRA</a:t>
                      </a:r>
                      <a:r>
                        <a:rPr lang="en-US" sz="1100" b="0" i="0" u="none" strike="noStrike" baseline="-25000" dirty="0" err="1" smtClean="0">
                          <a:solidFill>
                            <a:srgbClr val="000000"/>
                          </a:solidFill>
                          <a:effectLst/>
                          <a:latin typeface="Arial" panose="020B0604020202020204" pitchFamily="34" charset="0"/>
                        </a:rPr>
                        <a:t>RestofNewEngland</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24,590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24,046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936032"/>
                  </a:ext>
                </a:extLst>
              </a:tr>
              <a:tr h="236408">
                <a:tc>
                  <a:txBody>
                    <a:bodyPr/>
                    <a:lstStyle/>
                    <a:p>
                      <a:pPr algn="l" fontAlgn="b"/>
                      <a:r>
                        <a:rPr lang="en-US" sz="1100" b="0" i="0" u="none" strike="noStrike" dirty="0" smtClean="0">
                          <a:solidFill>
                            <a:srgbClr val="000000"/>
                          </a:solidFill>
                          <a:effectLst/>
                          <a:latin typeface="Arial" panose="020B0604020202020204" pitchFamily="34" charset="0"/>
                        </a:rPr>
                        <a:t>  Maximum </a:t>
                      </a:r>
                      <a:r>
                        <a:rPr lang="en-US" sz="1100" b="0" i="0" u="none" strike="noStrike" dirty="0">
                          <a:solidFill>
                            <a:srgbClr val="000000"/>
                          </a:solidFill>
                          <a:effectLst/>
                          <a:latin typeface="Arial" panose="020B0604020202020204" pitchFamily="34" charset="0"/>
                        </a:rPr>
                        <a:t>Capacity </a:t>
                      </a:r>
                      <a:r>
                        <a:rPr lang="en-US" sz="1100" b="0" i="0" u="none" strike="noStrike" dirty="0" err="1">
                          <a:solidFill>
                            <a:srgbClr val="000000"/>
                          </a:solidFill>
                          <a:effectLst/>
                          <a:latin typeface="Arial" panose="020B0604020202020204" pitchFamily="34" charset="0"/>
                        </a:rPr>
                        <a:t>Limit</a:t>
                      </a:r>
                      <a:r>
                        <a:rPr lang="en-US" sz="1100" b="0" i="0" u="none" strike="noStrike" baseline="-25000" dirty="0" err="1">
                          <a:solidFill>
                            <a:srgbClr val="000000"/>
                          </a:solidFill>
                          <a:effectLst/>
                          <a:latin typeface="Arial" panose="020B0604020202020204" pitchFamily="34" charset="0"/>
                        </a:rPr>
                        <a:t>Y</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8,680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rPr>
                        <a:t>8,445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87084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24064322"/>
              </p:ext>
            </p:extLst>
          </p:nvPr>
        </p:nvGraphicFramePr>
        <p:xfrm>
          <a:off x="774215" y="5181600"/>
          <a:ext cx="7912585" cy="283409"/>
        </p:xfrm>
        <a:graphic>
          <a:graphicData uri="http://schemas.openxmlformats.org/drawingml/2006/table">
            <a:tbl>
              <a:tblPr/>
              <a:tblGrid>
                <a:gridCol w="4559785">
                  <a:extLst>
                    <a:ext uri="{9D8B030D-6E8A-4147-A177-3AD203B41FA5}">
                      <a16:colId xmlns:a16="http://schemas.microsoft.com/office/drawing/2014/main" val="1575156136"/>
                    </a:ext>
                  </a:extLst>
                </a:gridCol>
                <a:gridCol w="1676400">
                  <a:extLst>
                    <a:ext uri="{9D8B030D-6E8A-4147-A177-3AD203B41FA5}">
                      <a16:colId xmlns:a16="http://schemas.microsoft.com/office/drawing/2014/main" val="2512691370"/>
                    </a:ext>
                  </a:extLst>
                </a:gridCol>
                <a:gridCol w="1676400">
                  <a:extLst>
                    <a:ext uri="{9D8B030D-6E8A-4147-A177-3AD203B41FA5}">
                      <a16:colId xmlns:a16="http://schemas.microsoft.com/office/drawing/2014/main" val="2770652751"/>
                    </a:ext>
                  </a:extLst>
                </a:gridCol>
              </a:tblGrid>
              <a:tr h="283409">
                <a:tc>
                  <a:txBody>
                    <a:bodyPr/>
                    <a:lstStyle/>
                    <a:p>
                      <a:pPr algn="l" fontAlgn="ctr"/>
                      <a:r>
                        <a:rPr lang="en-US" sz="1100" b="1" i="0" u="none" strike="noStrike" dirty="0" smtClean="0">
                          <a:solidFill>
                            <a:srgbClr val="000000"/>
                          </a:solidFill>
                          <a:effectLst/>
                          <a:latin typeface="+mn-lt"/>
                        </a:rPr>
                        <a:t>Peak Load Net of BTM PV (50/50)</a:t>
                      </a:r>
                      <a:endParaRPr lang="en-US"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kern="1200" dirty="0" smtClean="0">
                          <a:solidFill>
                            <a:srgbClr val="000000"/>
                          </a:solidFill>
                          <a:effectLst/>
                          <a:latin typeface="Arial" panose="020B0604020202020204" pitchFamily="34" charset="0"/>
                          <a:ea typeface="+mn-ea"/>
                          <a:cs typeface="+mn-cs"/>
                        </a:rPr>
                        <a:t>5,645</a:t>
                      </a:r>
                      <a:endParaRPr lang="en-US" sz="1100" b="0" i="0" u="none" strike="noStrike" kern="1200" dirty="0">
                        <a:solidFill>
                          <a:srgbClr val="000000"/>
                        </a:solidFill>
                        <a:effectLst/>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kern="1200" dirty="0" smtClean="0">
                          <a:solidFill>
                            <a:srgbClr val="000000"/>
                          </a:solidFill>
                          <a:effectLst/>
                          <a:latin typeface="Arial" panose="020B0604020202020204" pitchFamily="34" charset="0"/>
                          <a:ea typeface="+mn-ea"/>
                          <a:cs typeface="+mn-cs"/>
                        </a:rPr>
                        <a:t>5,430</a:t>
                      </a:r>
                      <a:endParaRPr lang="en-US" sz="1100" b="0" i="0" u="none" strike="noStrike" kern="1200" dirty="0">
                        <a:solidFill>
                          <a:srgbClr val="000000"/>
                        </a:solidFill>
                        <a:effectLst/>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90259214"/>
                  </a:ext>
                </a:extLst>
              </a:tr>
            </a:tbl>
          </a:graphicData>
        </a:graphic>
      </p:graphicFrame>
    </p:spTree>
    <p:extLst>
      <p:ext uri="{BB962C8B-B14F-4D97-AF65-F5344CB8AC3E}">
        <p14:creationId xmlns:p14="http://schemas.microsoft.com/office/powerpoint/2010/main" val="248845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a:t>
            </a:r>
            <a:r>
              <a:rPr lang="en-US" dirty="0" smtClean="0"/>
              <a:t>MCL – </a:t>
            </a:r>
            <a:r>
              <a:rPr lang="en-US" dirty="0"/>
              <a:t>M</a:t>
            </a:r>
            <a:r>
              <a:rPr lang="en-US" dirty="0" smtClean="0"/>
              <a:t>E</a:t>
            </a:r>
            <a:br>
              <a:rPr lang="en-US" dirty="0" smtClean="0"/>
            </a:br>
            <a:endParaRPr lang="en-US" i="1" dirty="0"/>
          </a:p>
        </p:txBody>
      </p:sp>
      <p:sp>
        <p:nvSpPr>
          <p:cNvPr id="4" name="Slide Number Placeholder 3"/>
          <p:cNvSpPr>
            <a:spLocks noGrp="1"/>
          </p:cNvSpPr>
          <p:nvPr>
            <p:ph type="sldNum" sz="quarter" idx="11"/>
          </p:nvPr>
        </p:nvSpPr>
        <p:spPr/>
        <p:txBody>
          <a:bodyPr/>
          <a:lstStyle/>
          <a:p>
            <a:pPr>
              <a:defRPr/>
            </a:pPr>
            <a:fld id="{8D8725CD-6A91-4E83-9D53-1642D377C37F}" type="slidenum">
              <a:rPr lang="en-US" smtClean="0">
                <a:latin typeface="+mn-lt"/>
              </a:rPr>
              <a:pPr>
                <a:defRPr/>
              </a:pPr>
              <a:t>12</a:t>
            </a:fld>
            <a:endParaRPr lang="en-US" dirty="0">
              <a:latin typeface="+mn-lt"/>
            </a:endParaRPr>
          </a:p>
        </p:txBody>
      </p:sp>
      <p:sp>
        <p:nvSpPr>
          <p:cNvPr id="6" name="TextBox 5"/>
          <p:cNvSpPr txBox="1"/>
          <p:nvPr/>
        </p:nvSpPr>
        <p:spPr>
          <a:xfrm>
            <a:off x="733425" y="5497952"/>
            <a:ext cx="8153400" cy="867930"/>
          </a:xfrm>
          <a:prstGeom prst="rect">
            <a:avLst/>
          </a:prstGeom>
          <a:noFill/>
        </p:spPr>
        <p:txBody>
          <a:bodyPr wrap="square">
            <a:spAutoFit/>
          </a:bodyPr>
          <a:lstStyle/>
          <a:p>
            <a:pPr marL="228600" indent="-228600">
              <a:spcBef>
                <a:spcPct val="10000"/>
              </a:spcBef>
              <a:defRPr/>
            </a:pPr>
            <a:r>
              <a:rPr lang="en-US" sz="1200" dirty="0" smtClean="0">
                <a:solidFill>
                  <a:srgbClr val="000000"/>
                </a:solidFill>
                <a:latin typeface="+mn-lt"/>
              </a:rPr>
              <a:t>Notes:</a:t>
            </a:r>
          </a:p>
          <a:p>
            <a:pPr marL="228600" indent="-228600">
              <a:spcBef>
                <a:spcPct val="10000"/>
              </a:spcBef>
              <a:buFont typeface="Arial" pitchFamily="34" charset="0"/>
              <a:buChar char="•"/>
              <a:defRPr/>
            </a:pPr>
            <a:r>
              <a:rPr lang="en-US" sz="1200" dirty="0" smtClean="0">
                <a:solidFill>
                  <a:srgbClr val="000000"/>
                </a:solidFill>
                <a:latin typeface="+mn-lt"/>
              </a:rPr>
              <a:t>All values in the table are in MW except the </a:t>
            </a:r>
            <a:r>
              <a:rPr lang="en-US" sz="1200" dirty="0" err="1" smtClean="0">
                <a:solidFill>
                  <a:srgbClr val="000000"/>
                </a:solidFill>
                <a:latin typeface="+mn-lt"/>
              </a:rPr>
              <a:t>FOR</a:t>
            </a:r>
            <a:r>
              <a:rPr lang="en-US" sz="1200" baseline="-25000" dirty="0" err="1" smtClean="0">
                <a:solidFill>
                  <a:srgbClr val="000000"/>
                </a:solidFill>
                <a:latin typeface="+mn-lt"/>
              </a:rPr>
              <a:t>z</a:t>
            </a:r>
            <a:endParaRPr lang="en-US" sz="1200" baseline="-25000" dirty="0" smtClean="0">
              <a:solidFill>
                <a:srgbClr val="000000"/>
              </a:solidFill>
              <a:latin typeface="+mn-lt"/>
            </a:endParaRPr>
          </a:p>
          <a:p>
            <a:pPr marL="228600" indent="-228600">
              <a:spcBef>
                <a:spcPct val="10000"/>
              </a:spcBef>
              <a:buFont typeface="Arial" pitchFamily="34" charset="0"/>
              <a:buChar char="•"/>
              <a:defRPr/>
            </a:pPr>
            <a:r>
              <a:rPr lang="en-US" sz="1200" dirty="0">
                <a:solidFill>
                  <a:srgbClr val="000000"/>
                </a:solidFill>
                <a:latin typeface="+mn-lt"/>
              </a:rPr>
              <a:t>The 50/50 peak load Net of BTM PV </a:t>
            </a:r>
            <a:r>
              <a:rPr lang="en-US" sz="1200" dirty="0" smtClean="0">
                <a:solidFill>
                  <a:srgbClr val="000000"/>
                </a:solidFill>
                <a:latin typeface="+mn-lt"/>
              </a:rPr>
              <a:t>(</a:t>
            </a:r>
            <a:r>
              <a:rPr lang="en-US" sz="1200" dirty="0">
                <a:solidFill>
                  <a:srgbClr val="000000"/>
                </a:solidFill>
                <a:latin typeface="+mn-lt"/>
              </a:rPr>
              <a:t>includes both transportation and heating electrification forecast) is shown for informational </a:t>
            </a:r>
            <a:r>
              <a:rPr lang="en-US" sz="1200" dirty="0" smtClean="0">
                <a:solidFill>
                  <a:srgbClr val="000000"/>
                </a:solidFill>
                <a:latin typeface="+mn-lt"/>
              </a:rPr>
              <a:t>purposes</a:t>
            </a:r>
            <a:endParaRPr lang="en-US" sz="1200" dirty="0">
              <a:solidFill>
                <a:srgbClr val="000000"/>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287222455"/>
              </p:ext>
            </p:extLst>
          </p:nvPr>
        </p:nvGraphicFramePr>
        <p:xfrm>
          <a:off x="746861" y="762000"/>
          <a:ext cx="7912585" cy="4283160"/>
        </p:xfrm>
        <a:graphic>
          <a:graphicData uri="http://schemas.openxmlformats.org/drawingml/2006/table">
            <a:tbl>
              <a:tblPr/>
              <a:tblGrid>
                <a:gridCol w="2478281">
                  <a:extLst>
                    <a:ext uri="{9D8B030D-6E8A-4147-A177-3AD203B41FA5}">
                      <a16:colId xmlns:a16="http://schemas.microsoft.com/office/drawing/2014/main" val="1976854332"/>
                    </a:ext>
                  </a:extLst>
                </a:gridCol>
                <a:gridCol w="2090116">
                  <a:extLst>
                    <a:ext uri="{9D8B030D-6E8A-4147-A177-3AD203B41FA5}">
                      <a16:colId xmlns:a16="http://schemas.microsoft.com/office/drawing/2014/main" val="1320402360"/>
                    </a:ext>
                  </a:extLst>
                </a:gridCol>
                <a:gridCol w="1672094">
                  <a:extLst>
                    <a:ext uri="{9D8B030D-6E8A-4147-A177-3AD203B41FA5}">
                      <a16:colId xmlns:a16="http://schemas.microsoft.com/office/drawing/2014/main" val="110909329"/>
                    </a:ext>
                  </a:extLst>
                </a:gridCol>
                <a:gridCol w="1672094">
                  <a:extLst>
                    <a:ext uri="{9D8B030D-6E8A-4147-A177-3AD203B41FA5}">
                      <a16:colId xmlns:a16="http://schemas.microsoft.com/office/drawing/2014/main" val="3861328921"/>
                    </a:ext>
                  </a:extLst>
                </a:gridCol>
              </a:tblGrid>
              <a:tr h="218222">
                <a:tc gridSpan="3">
                  <a:txBody>
                    <a:bodyPr/>
                    <a:lstStyle/>
                    <a:p>
                      <a:pPr algn="ctr" fontAlgn="b"/>
                      <a:r>
                        <a:rPr lang="en-US" sz="1200" b="1" i="0" u="none" strike="noStrike" dirty="0">
                          <a:solidFill>
                            <a:srgbClr val="000000"/>
                          </a:solidFill>
                          <a:effectLst/>
                          <a:latin typeface="Arial" panose="020B0604020202020204" pitchFamily="34" charset="0"/>
                        </a:rPr>
                        <a:t>LRA - Rest of New England (for </a:t>
                      </a:r>
                      <a:r>
                        <a:rPr lang="en-US" sz="1200" b="1" i="0" u="none" strike="noStrike" dirty="0" smtClean="0">
                          <a:solidFill>
                            <a:srgbClr val="000000"/>
                          </a:solidFill>
                          <a:effectLst/>
                          <a:latin typeface="Arial" panose="020B0604020202020204" pitchFamily="34" charset="0"/>
                        </a:rPr>
                        <a:t>ME </a:t>
                      </a:r>
                      <a:r>
                        <a:rPr lang="en-US" sz="1200" b="1" i="0" u="none" strike="noStrike" dirty="0">
                          <a:solidFill>
                            <a:srgbClr val="000000"/>
                          </a:solidFill>
                          <a:effectLst/>
                          <a:latin typeface="Arial" panose="020B0604020202020204" pitchFamily="34" charset="0"/>
                        </a:rPr>
                        <a:t>MCL calculation)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22641227"/>
                  </a:ext>
                </a:extLst>
              </a:tr>
              <a:tr h="227314">
                <a:tc>
                  <a:txBody>
                    <a:bodyPr/>
                    <a:lstStyle/>
                    <a:p>
                      <a:pPr algn="l" fontAlgn="b"/>
                      <a:r>
                        <a:rPr lang="en-US" sz="1100" b="1" i="0" u="none" strike="noStrike">
                          <a:solidFill>
                            <a:srgbClr val="000000"/>
                          </a:solidFill>
                          <a:effectLst/>
                          <a:latin typeface="Arial" panose="020B0604020202020204" pitchFamily="34" charset="0"/>
                        </a:rPr>
                        <a:t>Rest of New England Zone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1"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b"/>
                      <a:r>
                        <a:rPr lang="en-US" sz="1100" b="1" i="0" u="none" strike="noStrike" dirty="0">
                          <a:solidFill>
                            <a:srgbClr val="000000"/>
                          </a:solidFill>
                          <a:effectLst/>
                          <a:latin typeface="Arial" panose="020B0604020202020204" pitchFamily="34" charset="0"/>
                        </a:rPr>
                        <a:t>2024-2025 FCA 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b"/>
                      <a:r>
                        <a:rPr lang="en-US" sz="1100" b="1" i="0" u="none" strike="noStrike" dirty="0">
                          <a:solidFill>
                            <a:srgbClr val="000000"/>
                          </a:solidFill>
                          <a:effectLst/>
                          <a:latin typeface="Arial" panose="020B0604020202020204" pitchFamily="34" charset="0"/>
                        </a:rPr>
                        <a:t>2023-2024 FCA 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287701537"/>
                  </a:ext>
                </a:extLst>
              </a:tr>
              <a:tr h="236408">
                <a:tc>
                  <a:txBody>
                    <a:bodyPr/>
                    <a:lstStyle/>
                    <a:p>
                      <a:pPr algn="l" fontAlgn="b"/>
                      <a:r>
                        <a:rPr lang="en-US" sz="1100" b="0" i="0" u="none" strike="noStrike">
                          <a:solidFill>
                            <a:srgbClr val="000000"/>
                          </a:solidFill>
                          <a:effectLst/>
                          <a:latin typeface="Arial" panose="020B0604020202020204" pitchFamily="34" charset="0"/>
                        </a:rPr>
                        <a:t>  Resource</a:t>
                      </a:r>
                      <a:r>
                        <a:rPr lang="en-US" sz="1100" b="0" i="0" u="none" strike="noStrike" baseline="-25000">
                          <a:solidFill>
                            <a:srgbClr val="000000"/>
                          </a:solidFill>
                          <a:effectLst/>
                          <a:latin typeface="Arial" panose="020B0604020202020204" pitchFamily="34" charset="0"/>
                        </a:rPr>
                        <a:t>z</a:t>
                      </a:r>
                      <a:r>
                        <a:rPr lang="en-US" sz="11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29,849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31,181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43701"/>
                  </a:ext>
                </a:extLst>
              </a:tr>
              <a:tr h="227314">
                <a:tc>
                  <a:txBody>
                    <a:bodyPr/>
                    <a:lstStyle/>
                    <a:p>
                      <a:pPr algn="l" fontAlgn="b"/>
                      <a:r>
                        <a:rPr lang="en-US" sz="1100" b="0" i="0" u="none" strike="noStrike">
                          <a:solidFill>
                            <a:srgbClr val="000000"/>
                          </a:solidFill>
                          <a:effectLst/>
                          <a:latin typeface="Arial" panose="020B0604020202020204" pitchFamily="34" charset="0"/>
                        </a:rPr>
                        <a:t>  Proxy Units</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685414"/>
                  </a:ext>
                </a:extLst>
              </a:tr>
              <a:tr h="227314">
                <a:tc>
                  <a:txBody>
                    <a:bodyPr/>
                    <a:lstStyle/>
                    <a:p>
                      <a:pPr algn="l" fontAlgn="b"/>
                      <a:r>
                        <a:rPr lang="en-US" sz="1100" b="0" i="0" u="none" strike="noStrike" dirty="0">
                          <a:solidFill>
                            <a:srgbClr val="000000"/>
                          </a:solidFill>
                          <a:effectLst/>
                          <a:latin typeface="Arial" panose="020B0604020202020204" pitchFamily="34" charset="0"/>
                        </a:rPr>
                        <a:t> </a:t>
                      </a:r>
                      <a:r>
                        <a:rPr lang="en-US" sz="1100" b="0" i="0" u="none" strike="noStrike" dirty="0" smtClean="0">
                          <a:solidFill>
                            <a:srgbClr val="000000"/>
                          </a:solidFill>
                          <a:effectLst/>
                          <a:latin typeface="Arial" panose="020B0604020202020204" pitchFamily="34" charset="0"/>
                        </a:rPr>
                        <a:t> Surplus </a:t>
                      </a:r>
                      <a:r>
                        <a:rPr lang="en-US" sz="1100" b="0" i="0" u="none" strike="noStrike" dirty="0">
                          <a:solidFill>
                            <a:srgbClr val="000000"/>
                          </a:solidFill>
                          <a:effectLst/>
                          <a:latin typeface="Arial" panose="020B0604020202020204" pitchFamily="34" charset="0"/>
                        </a:rPr>
                        <a:t>Capacity </a:t>
                      </a:r>
                      <a:r>
                        <a:rPr lang="en-US" sz="1100" b="0" i="0" u="none" strike="noStrike" dirty="0" err="1">
                          <a:solidFill>
                            <a:srgbClr val="000000"/>
                          </a:solidFill>
                          <a:effectLst/>
                          <a:latin typeface="Arial" panose="020B0604020202020204" pitchFamily="34" charset="0"/>
                        </a:rPr>
                        <a:t>Adjustment</a:t>
                      </a:r>
                      <a:r>
                        <a:rPr lang="en-US" sz="1100" b="0" i="0" u="none" strike="noStrike" baseline="-25000" dirty="0" err="1">
                          <a:solidFill>
                            <a:srgbClr val="000000"/>
                          </a:solidFill>
                          <a:effectLst/>
                          <a:latin typeface="Arial" panose="020B0604020202020204" pitchFamily="34" charset="0"/>
                        </a:rPr>
                        <a:t>z</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818426"/>
                  </a:ext>
                </a:extLst>
              </a:tr>
              <a:tr h="227314">
                <a:tc>
                  <a:txBody>
                    <a:bodyPr/>
                    <a:lstStyle/>
                    <a:p>
                      <a:pPr algn="l" fontAlgn="b"/>
                      <a:r>
                        <a:rPr lang="en-US" sz="1100" b="0" i="0" u="none" strike="noStrike">
                          <a:solidFill>
                            <a:srgbClr val="000000"/>
                          </a:solidFill>
                          <a:effectLst/>
                          <a:latin typeface="Arial" panose="020B0604020202020204" pitchFamily="34" charset="0"/>
                        </a:rPr>
                        <a:t>  Firm Load Adjustment</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713993"/>
                  </a:ext>
                </a:extLst>
              </a:tr>
              <a:tr h="227314">
                <a:tc>
                  <a:txBody>
                    <a:bodyPr/>
                    <a:lstStyle/>
                    <a:p>
                      <a:pPr algn="l" fontAlgn="b"/>
                      <a:r>
                        <a:rPr lang="en-US" sz="1100" b="0" i="0" u="none" strike="noStrike">
                          <a:solidFill>
                            <a:srgbClr val="000000"/>
                          </a:solidFill>
                          <a:effectLst/>
                          <a:latin typeface="Arial" panose="020B0604020202020204" pitchFamily="34" charset="0"/>
                        </a:rPr>
                        <a:t>  FOR</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35973"/>
                  </a:ext>
                </a:extLst>
              </a:tr>
              <a:tr h="237596">
                <a:tc>
                  <a:txBody>
                    <a:bodyPr/>
                    <a:lstStyle/>
                    <a:p>
                      <a:pPr algn="l" fontAlgn="b"/>
                      <a:r>
                        <a:rPr lang="en-US" sz="1100" b="0" i="0"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LRA</a:t>
                      </a:r>
                      <a:r>
                        <a:rPr lang="en-US" sz="1100" b="0" i="0" u="none" strike="noStrike" baseline="-25000" dirty="0" err="1">
                          <a:solidFill>
                            <a:srgbClr val="000000"/>
                          </a:solidFill>
                          <a:effectLst/>
                          <a:latin typeface="Arial" panose="020B0604020202020204" pitchFamily="34" charset="0"/>
                        </a:rPr>
                        <a:t>z</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[6]=[1]+[2]-([3]/(1-[5]))-([4]/(1-[5]))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29,125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28,470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52176"/>
                  </a:ext>
                </a:extLst>
              </a:tr>
              <a:tr h="227314">
                <a:tc>
                  <a:txBody>
                    <a:bodyPr/>
                    <a:lstStyle/>
                    <a:p>
                      <a:pPr algn="l" fontAlgn="ctr"/>
                      <a:r>
                        <a:rPr lang="en-US" sz="1100" b="1" i="0" u="none" strike="noStrike">
                          <a:solidFill>
                            <a:srgbClr val="000000"/>
                          </a:solidFill>
                          <a:effectLst/>
                          <a:latin typeface="Arial" panose="020B0604020202020204" pitchFamily="34" charset="0"/>
                        </a:rPr>
                        <a:t>NNE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562115160"/>
                  </a:ext>
                </a:extLst>
              </a:tr>
              <a:tr h="227314">
                <a:tc>
                  <a:txBody>
                    <a:bodyPr/>
                    <a:lstStyle/>
                    <a:p>
                      <a:pPr algn="l" fontAlgn="ctr"/>
                      <a:r>
                        <a:rPr lang="en-US" sz="1100" b="0" i="0" u="none" strike="noStrike">
                          <a:solidFill>
                            <a:srgbClr val="000000"/>
                          </a:solidFill>
                          <a:effectLst/>
                          <a:latin typeface="Arial" panose="020B0604020202020204" pitchFamily="34" charset="0"/>
                        </a:rPr>
                        <a:t>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319193"/>
                  </a:ext>
                </a:extLst>
              </a:tr>
              <a:tr h="227314">
                <a:tc>
                  <a:txBody>
                    <a:bodyPr/>
                    <a:lstStyle/>
                    <a:p>
                      <a:pPr algn="l" fontAlgn="ctr"/>
                      <a:r>
                        <a:rPr lang="en-US" sz="1100" b="0" i="0" u="none" strike="noStrike">
                          <a:solidFill>
                            <a:srgbClr val="000000"/>
                          </a:solidFill>
                          <a:effectLst/>
                          <a:latin typeface="Arial" panose="020B0604020202020204" pitchFamily="34" charset="0"/>
                        </a:rPr>
                        <a:t>  Proxy 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073792"/>
                  </a:ext>
                </a:extLst>
              </a:tr>
              <a:tr h="218222">
                <a:tc>
                  <a:txBody>
                    <a:bodyPr/>
                    <a:lstStyle/>
                    <a:p>
                      <a:pPr algn="l" fontAlgn="ctr"/>
                      <a:r>
                        <a:rPr lang="en-US" sz="1100" b="0" i="0" u="none" strike="noStrike">
                          <a:solidFill>
                            <a:srgbClr val="000000"/>
                          </a:solidFill>
                          <a:effectLst/>
                          <a:latin typeface="Arial" panose="020B0604020202020204" pitchFamily="34" charset="0"/>
                        </a:rPr>
                        <a:t>  Firm Load Adjustment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[9]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287168"/>
                  </a:ext>
                </a:extLst>
              </a:tr>
              <a:tr h="218222">
                <a:tc>
                  <a:txBody>
                    <a:bodyPr/>
                    <a:lstStyle/>
                    <a:p>
                      <a:pPr algn="l" fontAlgn="ctr"/>
                      <a:r>
                        <a:rPr lang="en-US" sz="1100" b="0" i="0" u="none" strike="noStrike" dirty="0" smtClean="0">
                          <a:solidFill>
                            <a:srgbClr val="000000"/>
                          </a:solidFill>
                          <a:effectLst/>
                          <a:latin typeface="Arial" panose="020B0604020202020204" pitchFamily="34" charset="0"/>
                        </a:rPr>
                        <a:t>  Total </a:t>
                      </a:r>
                      <a:r>
                        <a:rPr lang="en-US" sz="1100" b="0" i="0" u="none" strike="noStrike" dirty="0">
                          <a:solidFill>
                            <a:srgbClr val="000000"/>
                          </a:solidFill>
                          <a:effectLst/>
                          <a:latin typeface="Arial" panose="020B0604020202020204" pitchFamily="34" charset="0"/>
                        </a:rPr>
                        <a:t>System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rPr>
                        <a:t>[10]=[1]+[2]-[4]+[7]+[8]-[9]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33,332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34,637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283415"/>
                  </a:ext>
                </a:extLst>
              </a:tr>
              <a:tr h="241448">
                <a:tc>
                  <a:txBody>
                    <a:bodyPr/>
                    <a:lstStyle/>
                    <a:p>
                      <a:pPr algn="l" fontAlgn="b"/>
                      <a:r>
                        <a:rPr lang="en-US" sz="12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420068"/>
                  </a:ext>
                </a:extLst>
              </a:tr>
              <a:tr h="85578">
                <a:tc gridSpan="3">
                  <a:txBody>
                    <a:bodyPr/>
                    <a:lstStyle/>
                    <a:p>
                      <a:pPr algn="ctr" fontAlgn="b"/>
                      <a:r>
                        <a:rPr lang="en-US" sz="1200" b="1" i="0" u="none" strike="noStrike" dirty="0">
                          <a:solidFill>
                            <a:srgbClr val="000000"/>
                          </a:solidFill>
                          <a:effectLst/>
                          <a:latin typeface="Arial" panose="020B0604020202020204" pitchFamily="34" charset="0"/>
                        </a:rPr>
                        <a:t>Maximum Capacity Limit - </a:t>
                      </a:r>
                      <a:r>
                        <a:rPr lang="en-US" sz="1200" b="1" i="0" u="none" strike="noStrike" dirty="0" smtClean="0">
                          <a:solidFill>
                            <a:srgbClr val="000000"/>
                          </a:solidFill>
                          <a:effectLst/>
                          <a:latin typeface="Arial" panose="020B0604020202020204" pitchFamily="34" charset="0"/>
                        </a:rPr>
                        <a:t>ME</a:t>
                      </a:r>
                      <a:endParaRPr lang="en-US" sz="12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0903515"/>
                  </a:ext>
                </a:extLst>
              </a:tr>
              <a:tr h="227314">
                <a:tc>
                  <a:txBody>
                    <a:bodyPr/>
                    <a:lstStyle/>
                    <a:p>
                      <a:pPr algn="l" fontAlgn="b"/>
                      <a:r>
                        <a:rPr lang="en-US" sz="1100" b="1" i="0" u="none" strike="noStrike">
                          <a:solidFill>
                            <a:srgbClr val="000000"/>
                          </a:solidFill>
                          <a:effectLst/>
                          <a:latin typeface="Arial" panose="020B0604020202020204" pitchFamily="34" charset="0"/>
                        </a:rPr>
                        <a:t>Commitment Period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100" b="1" i="0" u="none" strike="noStrike" dirty="0" smtClean="0">
                          <a:solidFill>
                            <a:srgbClr val="000000"/>
                          </a:solidFill>
                          <a:effectLst/>
                          <a:latin typeface="Arial" panose="020B0604020202020204" pitchFamily="34" charset="0"/>
                        </a:rPr>
                        <a:t>2024-2025 </a:t>
                      </a:r>
                      <a:r>
                        <a:rPr lang="en-US" sz="1100" b="1" i="0" u="none" strike="noStrike" dirty="0">
                          <a:solidFill>
                            <a:srgbClr val="000000"/>
                          </a:solidFill>
                          <a:effectLst/>
                          <a:latin typeface="Arial" panose="020B0604020202020204" pitchFamily="34" charset="0"/>
                        </a:rPr>
                        <a:t>FCA </a:t>
                      </a:r>
                      <a:r>
                        <a:rPr lang="en-US" sz="1100" b="1" i="0" u="none" strike="noStrike" dirty="0" smtClean="0">
                          <a:solidFill>
                            <a:srgbClr val="000000"/>
                          </a:solidFill>
                          <a:effectLst/>
                          <a:latin typeface="Arial" panose="020B0604020202020204" pitchFamily="34" charset="0"/>
                        </a:rPr>
                        <a:t>15</a:t>
                      </a:r>
                      <a:endParaRPr lang="en-US" sz="11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100" b="1" i="0" u="none" strike="noStrike" dirty="0" smtClean="0">
                          <a:solidFill>
                            <a:srgbClr val="000000"/>
                          </a:solidFill>
                          <a:effectLst/>
                          <a:latin typeface="Arial" panose="020B0604020202020204" pitchFamily="34" charset="0"/>
                        </a:rPr>
                        <a:t>2023-2024 FCA </a:t>
                      </a:r>
                      <a:r>
                        <a:rPr lang="en-US" sz="1100" b="1" i="0" u="none" strike="noStrike" dirty="0">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477770224"/>
                  </a:ext>
                </a:extLst>
              </a:tr>
              <a:tr h="218222">
                <a:tc>
                  <a:txBody>
                    <a:bodyPr/>
                    <a:lstStyle/>
                    <a:p>
                      <a:pPr algn="l" fontAlgn="b"/>
                      <a:r>
                        <a:rPr lang="en-US" sz="1100" b="0" i="0" u="none" strike="noStrike" dirty="0" smtClean="0">
                          <a:solidFill>
                            <a:srgbClr val="000000"/>
                          </a:solidFill>
                          <a:effectLst/>
                          <a:latin typeface="Arial" panose="020B0604020202020204" pitchFamily="34" charset="0"/>
                        </a:rPr>
                        <a:t>  NICR </a:t>
                      </a:r>
                      <a:r>
                        <a:rPr lang="en-US" sz="1100" b="0" i="0" u="none" strike="noStrike" dirty="0">
                          <a:solidFill>
                            <a:srgbClr val="000000"/>
                          </a:solidFill>
                          <a:effectLst/>
                          <a:latin typeface="Arial" panose="020B0604020202020204" pitchFamily="34" charset="0"/>
                        </a:rPr>
                        <a:t>for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33,270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32,490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44821"/>
                  </a:ext>
                </a:extLst>
              </a:tr>
              <a:tr h="227314">
                <a:tc>
                  <a:txBody>
                    <a:bodyPr/>
                    <a:lstStyle/>
                    <a:p>
                      <a:pPr algn="l" fontAlgn="b"/>
                      <a:r>
                        <a:rPr lang="en-US" sz="1100" b="0" i="0" u="none" strike="noStrike" dirty="0" smtClean="0">
                          <a:solidFill>
                            <a:srgbClr val="000000"/>
                          </a:solidFill>
                          <a:effectLst/>
                          <a:latin typeface="Arial" panose="020B0604020202020204" pitchFamily="34" charset="0"/>
                        </a:rPr>
                        <a:t>  </a:t>
                      </a:r>
                      <a:r>
                        <a:rPr lang="en-US" sz="1100" b="0" i="0" u="none" strike="noStrike" dirty="0" err="1" smtClean="0">
                          <a:solidFill>
                            <a:srgbClr val="000000"/>
                          </a:solidFill>
                          <a:effectLst/>
                          <a:latin typeface="Arial" panose="020B0604020202020204" pitchFamily="34" charset="0"/>
                        </a:rPr>
                        <a:t>LRA</a:t>
                      </a:r>
                      <a:r>
                        <a:rPr lang="en-US" sz="1100" b="0" i="0" u="none" strike="noStrike" baseline="-25000" dirty="0" err="1" smtClean="0">
                          <a:solidFill>
                            <a:srgbClr val="000000"/>
                          </a:solidFill>
                          <a:effectLst/>
                          <a:latin typeface="Arial" panose="020B0604020202020204" pitchFamily="34" charset="0"/>
                        </a:rPr>
                        <a:t>RestofNewEngland</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29,125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28,470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936032"/>
                  </a:ext>
                </a:extLst>
              </a:tr>
              <a:tr h="236408">
                <a:tc>
                  <a:txBody>
                    <a:bodyPr/>
                    <a:lstStyle/>
                    <a:p>
                      <a:pPr algn="l" fontAlgn="b"/>
                      <a:r>
                        <a:rPr lang="en-US" sz="1100" b="0" i="0" u="none" strike="noStrike" dirty="0" smtClean="0">
                          <a:solidFill>
                            <a:srgbClr val="000000"/>
                          </a:solidFill>
                          <a:effectLst/>
                          <a:latin typeface="Arial" panose="020B0604020202020204" pitchFamily="34" charset="0"/>
                        </a:rPr>
                        <a:t>  Maximum </a:t>
                      </a:r>
                      <a:r>
                        <a:rPr lang="en-US" sz="1100" b="0" i="0" u="none" strike="noStrike" dirty="0">
                          <a:solidFill>
                            <a:srgbClr val="000000"/>
                          </a:solidFill>
                          <a:effectLst/>
                          <a:latin typeface="Arial" panose="020B0604020202020204" pitchFamily="34" charset="0"/>
                        </a:rPr>
                        <a:t>Capacity </a:t>
                      </a:r>
                      <a:r>
                        <a:rPr lang="en-US" sz="1100" b="0" i="0" u="none" strike="noStrike" dirty="0" err="1">
                          <a:solidFill>
                            <a:srgbClr val="000000"/>
                          </a:solidFill>
                          <a:effectLst/>
                          <a:latin typeface="Arial" panose="020B0604020202020204" pitchFamily="34" charset="0"/>
                        </a:rPr>
                        <a:t>Limit</a:t>
                      </a:r>
                      <a:r>
                        <a:rPr lang="en-US" sz="1100" b="0" i="0" u="none" strike="noStrike" baseline="-25000" dirty="0" err="1">
                          <a:solidFill>
                            <a:srgbClr val="000000"/>
                          </a:solidFill>
                          <a:effectLst/>
                          <a:latin typeface="Arial" panose="020B0604020202020204" pitchFamily="34" charset="0"/>
                        </a:rPr>
                        <a:t>Y</a:t>
                      </a:r>
                      <a:endParaRPr lang="en-US" sz="11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4,145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rPr>
                        <a:t>4,020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87084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70317557"/>
              </p:ext>
            </p:extLst>
          </p:nvPr>
        </p:nvGraphicFramePr>
        <p:xfrm>
          <a:off x="774215" y="5181600"/>
          <a:ext cx="7912585" cy="283409"/>
        </p:xfrm>
        <a:graphic>
          <a:graphicData uri="http://schemas.openxmlformats.org/drawingml/2006/table">
            <a:tbl>
              <a:tblPr/>
              <a:tblGrid>
                <a:gridCol w="4559785">
                  <a:extLst>
                    <a:ext uri="{9D8B030D-6E8A-4147-A177-3AD203B41FA5}">
                      <a16:colId xmlns:a16="http://schemas.microsoft.com/office/drawing/2014/main" val="1575156136"/>
                    </a:ext>
                  </a:extLst>
                </a:gridCol>
                <a:gridCol w="1676400">
                  <a:extLst>
                    <a:ext uri="{9D8B030D-6E8A-4147-A177-3AD203B41FA5}">
                      <a16:colId xmlns:a16="http://schemas.microsoft.com/office/drawing/2014/main" val="2512691370"/>
                    </a:ext>
                  </a:extLst>
                </a:gridCol>
                <a:gridCol w="1676400">
                  <a:extLst>
                    <a:ext uri="{9D8B030D-6E8A-4147-A177-3AD203B41FA5}">
                      <a16:colId xmlns:a16="http://schemas.microsoft.com/office/drawing/2014/main" val="2770652751"/>
                    </a:ext>
                  </a:extLst>
                </a:gridCol>
              </a:tblGrid>
              <a:tr h="283409">
                <a:tc>
                  <a:txBody>
                    <a:bodyPr/>
                    <a:lstStyle/>
                    <a:p>
                      <a:pPr algn="l" fontAlgn="ctr"/>
                      <a:r>
                        <a:rPr lang="en-US" sz="1100" b="1" i="0" u="none" strike="noStrike" dirty="0" smtClean="0">
                          <a:solidFill>
                            <a:srgbClr val="000000"/>
                          </a:solidFill>
                          <a:effectLst/>
                          <a:latin typeface="+mn-lt"/>
                        </a:rPr>
                        <a:t>Peak Load Net of BTM PV (50/50)</a:t>
                      </a:r>
                      <a:r>
                        <a:rPr lang="en-US"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kern="1200" dirty="0" smtClean="0">
                          <a:solidFill>
                            <a:srgbClr val="000000"/>
                          </a:solidFill>
                          <a:effectLst/>
                          <a:latin typeface="Arial" panose="020B0604020202020204" pitchFamily="34" charset="0"/>
                          <a:ea typeface="+mn-ea"/>
                          <a:cs typeface="+mn-cs"/>
                        </a:rPr>
                        <a:t>2,230</a:t>
                      </a:r>
                      <a:endParaRPr lang="en-US" sz="1100" b="0" i="0" u="none" strike="noStrike" kern="1200" dirty="0">
                        <a:solidFill>
                          <a:srgbClr val="000000"/>
                        </a:solidFill>
                        <a:effectLst/>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kern="1200" dirty="0" smtClean="0">
                          <a:solidFill>
                            <a:srgbClr val="000000"/>
                          </a:solidFill>
                          <a:effectLst/>
                          <a:latin typeface="Arial" panose="020B0604020202020204" pitchFamily="34" charset="0"/>
                          <a:ea typeface="+mn-ea"/>
                          <a:cs typeface="+mn-cs"/>
                        </a:rPr>
                        <a:t>2,117</a:t>
                      </a:r>
                      <a:endParaRPr lang="en-US" sz="1100" b="0" i="0" u="none" strike="noStrike" kern="1200" dirty="0">
                        <a:solidFill>
                          <a:srgbClr val="000000"/>
                        </a:solidFill>
                        <a:effectLst/>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90259214"/>
                  </a:ext>
                </a:extLst>
              </a:tr>
            </a:tbl>
          </a:graphicData>
        </a:graphic>
      </p:graphicFrame>
    </p:spTree>
    <p:extLst>
      <p:ext uri="{BB962C8B-B14F-4D97-AF65-F5344CB8AC3E}">
        <p14:creationId xmlns:p14="http://schemas.microsoft.com/office/powerpoint/2010/main" val="144332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Demand curves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119159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System-wide MRI Curve	</a:t>
            </a:r>
            <a:endParaRPr lang="en-US" dirty="0"/>
          </a:p>
        </p:txBody>
      </p:sp>
      <p:sp>
        <p:nvSpPr>
          <p:cNvPr id="4" name="Slide Number Placeholder 3"/>
          <p:cNvSpPr>
            <a:spLocks noGrp="1"/>
          </p:cNvSpPr>
          <p:nvPr>
            <p:ph type="sldNum" sz="quarter" idx="11"/>
          </p:nvPr>
        </p:nvSpPr>
        <p:spPr/>
        <p:txBody>
          <a:bodyPr/>
          <a:lstStyle/>
          <a:p>
            <a:pPr>
              <a:defRPr/>
            </a:pPr>
            <a:fld id="{8D8725CD-6A91-4E83-9D53-1642D377C37F}" type="slidenum">
              <a:rPr lang="en-US" smtClean="0">
                <a:latin typeface="+mn-lt"/>
              </a:rPr>
              <a:pPr>
                <a:defRPr/>
              </a:pPr>
              <a:t>14</a:t>
            </a:fld>
            <a:endParaRPr lang="en-US" dirty="0">
              <a:latin typeface="+mn-lt"/>
            </a:endParaRPr>
          </a:p>
        </p:txBody>
      </p:sp>
      <p:pic>
        <p:nvPicPr>
          <p:cNvPr id="5" name="Picture 4"/>
          <p:cNvPicPr>
            <a:picLocks noChangeAspect="1"/>
          </p:cNvPicPr>
          <p:nvPr/>
        </p:nvPicPr>
        <p:blipFill>
          <a:blip r:embed="rId2"/>
          <a:stretch>
            <a:fillRect/>
          </a:stretch>
        </p:blipFill>
        <p:spPr>
          <a:xfrm>
            <a:off x="990600" y="1066800"/>
            <a:ext cx="7010400" cy="5088392"/>
          </a:xfrm>
          <a:prstGeom prst="rect">
            <a:avLst/>
          </a:prstGeom>
        </p:spPr>
      </p:pic>
    </p:spTree>
    <p:extLst>
      <p:ext uri="{BB962C8B-B14F-4D97-AF65-F5344CB8AC3E}">
        <p14:creationId xmlns:p14="http://schemas.microsoft.com/office/powerpoint/2010/main" val="428333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FCA 15 System-wide </a:t>
            </a:r>
            <a:r>
              <a:rPr lang="en-US" dirty="0"/>
              <a:t>Demand Curve </a:t>
            </a:r>
          </a:p>
        </p:txBody>
      </p:sp>
      <p:sp>
        <p:nvSpPr>
          <p:cNvPr id="4" name="Slide Number Placeholder 3"/>
          <p:cNvSpPr>
            <a:spLocks noGrp="1"/>
          </p:cNvSpPr>
          <p:nvPr>
            <p:ph type="sldNum" sz="quarter" idx="11"/>
          </p:nvPr>
        </p:nvSpPr>
        <p:spPr/>
        <p:txBody>
          <a:bodyPr/>
          <a:lstStyle/>
          <a:p>
            <a:pPr>
              <a:defRPr/>
            </a:pPr>
            <a:fld id="{8D8725CD-6A91-4E83-9D53-1642D377C37F}" type="slidenum">
              <a:rPr lang="en-US" smtClean="0">
                <a:latin typeface="+mn-lt"/>
              </a:rPr>
              <a:pPr>
                <a:defRPr/>
              </a:pPr>
              <a:t>15</a:t>
            </a:fld>
            <a:endParaRPr lang="en-US" dirty="0">
              <a:latin typeface="+mn-lt"/>
            </a:endParaRPr>
          </a:p>
        </p:txBody>
      </p:sp>
      <p:pic>
        <p:nvPicPr>
          <p:cNvPr id="3" name="Picture 2"/>
          <p:cNvPicPr>
            <a:picLocks noChangeAspect="1"/>
          </p:cNvPicPr>
          <p:nvPr/>
        </p:nvPicPr>
        <p:blipFill>
          <a:blip r:embed="rId2"/>
          <a:stretch>
            <a:fillRect/>
          </a:stretch>
        </p:blipFill>
        <p:spPr>
          <a:xfrm>
            <a:off x="990600" y="1066800"/>
            <a:ext cx="7162800" cy="5200734"/>
          </a:xfrm>
          <a:prstGeom prst="rect">
            <a:avLst/>
          </a:prstGeom>
        </p:spPr>
      </p:pic>
    </p:spTree>
    <p:extLst>
      <p:ext uri="{BB962C8B-B14F-4D97-AF65-F5344CB8AC3E}">
        <p14:creationId xmlns:p14="http://schemas.microsoft.com/office/powerpoint/2010/main" val="424336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SENE MRI Curve</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latin typeface="+mn-lt"/>
              </a:rPr>
              <a:pPr>
                <a:defRPr/>
              </a:pPr>
              <a:t>16</a:t>
            </a:fld>
            <a:endParaRPr lang="en-US" dirty="0">
              <a:latin typeface="+mn-lt"/>
            </a:endParaRPr>
          </a:p>
        </p:txBody>
      </p:sp>
      <p:pic>
        <p:nvPicPr>
          <p:cNvPr id="6" name="Picture 5"/>
          <p:cNvPicPr>
            <a:picLocks noChangeAspect="1"/>
          </p:cNvPicPr>
          <p:nvPr/>
        </p:nvPicPr>
        <p:blipFill>
          <a:blip r:embed="rId2"/>
          <a:stretch>
            <a:fillRect/>
          </a:stretch>
        </p:blipFill>
        <p:spPr>
          <a:xfrm>
            <a:off x="918210" y="990600"/>
            <a:ext cx="7307580" cy="5304096"/>
          </a:xfrm>
          <a:prstGeom prst="rect">
            <a:avLst/>
          </a:prstGeom>
        </p:spPr>
      </p:pic>
    </p:spTree>
    <p:extLst>
      <p:ext uri="{BB962C8B-B14F-4D97-AF65-F5344CB8AC3E}">
        <p14:creationId xmlns:p14="http://schemas.microsoft.com/office/powerpoint/2010/main" val="2943511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SENE Demand Curve</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latin typeface="+mn-lt"/>
              </a:rPr>
              <a:pPr>
                <a:defRPr/>
              </a:pPr>
              <a:t>17</a:t>
            </a:fld>
            <a:endParaRPr lang="en-US" dirty="0">
              <a:latin typeface="+mn-lt"/>
            </a:endParaRPr>
          </a:p>
        </p:txBody>
      </p:sp>
      <p:pic>
        <p:nvPicPr>
          <p:cNvPr id="6" name="Picture 5"/>
          <p:cNvPicPr>
            <a:picLocks noChangeAspect="1"/>
          </p:cNvPicPr>
          <p:nvPr/>
        </p:nvPicPr>
        <p:blipFill>
          <a:blip r:embed="rId2"/>
          <a:stretch>
            <a:fillRect/>
          </a:stretch>
        </p:blipFill>
        <p:spPr>
          <a:xfrm>
            <a:off x="918210" y="914400"/>
            <a:ext cx="7307580" cy="5304096"/>
          </a:xfrm>
          <a:prstGeom prst="rect">
            <a:avLst/>
          </a:prstGeom>
        </p:spPr>
      </p:pic>
    </p:spTree>
    <p:extLst>
      <p:ext uri="{BB962C8B-B14F-4D97-AF65-F5344CB8AC3E}">
        <p14:creationId xmlns:p14="http://schemas.microsoft.com/office/powerpoint/2010/main" val="1154807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Maine MRI Curve</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latin typeface="+mn-lt"/>
              </a:rPr>
              <a:pPr>
                <a:defRPr/>
              </a:pPr>
              <a:t>18</a:t>
            </a:fld>
            <a:endParaRPr lang="en-US" dirty="0">
              <a:latin typeface="+mn-lt"/>
            </a:endParaRPr>
          </a:p>
        </p:txBody>
      </p:sp>
      <p:pic>
        <p:nvPicPr>
          <p:cNvPr id="6" name="Picture 5"/>
          <p:cNvPicPr>
            <a:picLocks noChangeAspect="1"/>
          </p:cNvPicPr>
          <p:nvPr/>
        </p:nvPicPr>
        <p:blipFill>
          <a:blip r:embed="rId2"/>
          <a:stretch>
            <a:fillRect/>
          </a:stretch>
        </p:blipFill>
        <p:spPr>
          <a:xfrm>
            <a:off x="1066800" y="990600"/>
            <a:ext cx="7231380" cy="5248787"/>
          </a:xfrm>
          <a:prstGeom prst="rect">
            <a:avLst/>
          </a:prstGeom>
        </p:spPr>
      </p:pic>
    </p:spTree>
    <p:extLst>
      <p:ext uri="{BB962C8B-B14F-4D97-AF65-F5344CB8AC3E}">
        <p14:creationId xmlns:p14="http://schemas.microsoft.com/office/powerpoint/2010/main" val="2910306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Maine Demand Curve</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latin typeface="+mn-lt"/>
              </a:rPr>
              <a:pPr>
                <a:defRPr/>
              </a:pPr>
              <a:t>19</a:t>
            </a:fld>
            <a:endParaRPr lang="en-US" dirty="0">
              <a:latin typeface="+mn-lt"/>
            </a:endParaRPr>
          </a:p>
        </p:txBody>
      </p:sp>
      <p:pic>
        <p:nvPicPr>
          <p:cNvPr id="4" name="Picture 3"/>
          <p:cNvPicPr>
            <a:picLocks noChangeAspect="1"/>
          </p:cNvPicPr>
          <p:nvPr/>
        </p:nvPicPr>
        <p:blipFill>
          <a:blip r:embed="rId2"/>
          <a:stretch>
            <a:fillRect/>
          </a:stretch>
        </p:blipFill>
        <p:spPr>
          <a:xfrm>
            <a:off x="956310" y="990600"/>
            <a:ext cx="7231380" cy="5248787"/>
          </a:xfrm>
          <a:prstGeom prst="rect">
            <a:avLst/>
          </a:prstGeom>
        </p:spPr>
      </p:pic>
    </p:spTree>
    <p:extLst>
      <p:ext uri="{BB962C8B-B14F-4D97-AF65-F5344CB8AC3E}">
        <p14:creationId xmlns:p14="http://schemas.microsoft.com/office/powerpoint/2010/main" val="354445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76200"/>
            <a:ext cx="8229600" cy="1143000"/>
          </a:xfrm>
        </p:spPr>
        <p:txBody>
          <a:bodyPr/>
          <a:lstStyle/>
          <a:p>
            <a:pPr eaLnBrk="1" hangingPunct="1"/>
            <a:r>
              <a:rPr lang="en-US" dirty="0" smtClean="0"/>
              <a:t>Objective of this Presentation</a:t>
            </a:r>
          </a:p>
        </p:txBody>
      </p:sp>
      <p:sp>
        <p:nvSpPr>
          <p:cNvPr id="5125" name="Rectangle 3"/>
          <p:cNvSpPr>
            <a:spLocks noGrp="1" noChangeArrowheads="1"/>
          </p:cNvSpPr>
          <p:nvPr>
            <p:ph idx="1"/>
          </p:nvPr>
        </p:nvSpPr>
        <p:spPr>
          <a:xfrm>
            <a:off x="457200" y="1066800"/>
            <a:ext cx="8397240" cy="4876800"/>
          </a:xfrm>
          <a:noFill/>
        </p:spPr>
        <p:txBody>
          <a:bodyPr>
            <a:normAutofit/>
          </a:bodyPr>
          <a:lstStyle/>
          <a:p>
            <a:pPr eaLnBrk="1" hangingPunct="1">
              <a:spcBef>
                <a:spcPts val="300"/>
              </a:spcBef>
              <a:spcAft>
                <a:spcPts val="300"/>
              </a:spcAft>
            </a:pPr>
            <a:r>
              <a:rPr lang="en-US" sz="2000" dirty="0" smtClean="0">
                <a:cs typeface="Times New Roman" pitchFamily="18" charset="0"/>
              </a:rPr>
              <a:t>Review the ICR-Related Values* development schedule</a:t>
            </a:r>
          </a:p>
          <a:p>
            <a:pPr eaLnBrk="1" hangingPunct="1">
              <a:spcBef>
                <a:spcPts val="300"/>
              </a:spcBef>
              <a:spcAft>
                <a:spcPts val="300"/>
              </a:spcAft>
            </a:pPr>
            <a:r>
              <a:rPr lang="en-US" sz="2000" dirty="0" smtClean="0">
                <a:cs typeface="Times New Roman" pitchFamily="18" charset="0"/>
              </a:rPr>
              <a:t>Review the proposed ICR-Related Values consisting of: </a:t>
            </a:r>
          </a:p>
          <a:p>
            <a:pPr lvl="1">
              <a:spcBef>
                <a:spcPts val="300"/>
              </a:spcBef>
              <a:spcAft>
                <a:spcPts val="300"/>
              </a:spcAft>
            </a:pPr>
            <a:r>
              <a:rPr lang="en-US" sz="1800" dirty="0" smtClean="0">
                <a:cs typeface="Times New Roman" pitchFamily="18" charset="0"/>
              </a:rPr>
              <a:t>Installed Capacity Requirement (ICR)</a:t>
            </a:r>
          </a:p>
          <a:p>
            <a:pPr lvl="1">
              <a:spcBef>
                <a:spcPts val="300"/>
              </a:spcBef>
              <a:spcAft>
                <a:spcPts val="300"/>
              </a:spcAft>
            </a:pPr>
            <a:r>
              <a:rPr lang="en-US" sz="1800" dirty="0" smtClean="0">
                <a:cs typeface="Times New Roman" pitchFamily="18" charset="0"/>
              </a:rPr>
              <a:t>Local Resource Adequacy Requirement (LRA), Transmission Security Analysis (TSA), and Local Sourcing Requirement (LSR) for the import-constrained Capacity Zone of Southeast New England (SENE) </a:t>
            </a:r>
          </a:p>
          <a:p>
            <a:pPr lvl="2">
              <a:spcBef>
                <a:spcPts val="300"/>
              </a:spcBef>
              <a:spcAft>
                <a:spcPts val="300"/>
              </a:spcAft>
            </a:pPr>
            <a:r>
              <a:rPr lang="en-US" sz="1600" dirty="0" smtClean="0">
                <a:cs typeface="Times New Roman" pitchFamily="18" charset="0"/>
              </a:rPr>
              <a:t>SENE is the combined Load Zones of NEMA/Boston, SEMA, and RI</a:t>
            </a:r>
          </a:p>
          <a:p>
            <a:pPr lvl="1">
              <a:spcBef>
                <a:spcPts val="300"/>
              </a:spcBef>
              <a:spcAft>
                <a:spcPts val="300"/>
              </a:spcAft>
            </a:pPr>
            <a:r>
              <a:rPr lang="en-US" sz="1800" dirty="0" smtClean="0">
                <a:cs typeface="Times New Roman" pitchFamily="18" charset="0"/>
              </a:rPr>
              <a:t>Maximum Capacity Limit (MCL) for the export-constrained Capacity Zones of Northern </a:t>
            </a:r>
            <a:r>
              <a:rPr lang="en-US" sz="1800" dirty="0">
                <a:cs typeface="Times New Roman" pitchFamily="18" charset="0"/>
              </a:rPr>
              <a:t>New England (</a:t>
            </a:r>
            <a:r>
              <a:rPr lang="en-US" sz="1800" dirty="0" smtClean="0">
                <a:cs typeface="Times New Roman" pitchFamily="18" charset="0"/>
              </a:rPr>
              <a:t>NNE) and </a:t>
            </a:r>
            <a:r>
              <a:rPr lang="en-US" sz="1800" dirty="0">
                <a:cs typeface="Times New Roman" pitchFamily="18" charset="0"/>
              </a:rPr>
              <a:t>Maine (nested in NNE) </a:t>
            </a:r>
            <a:endParaRPr lang="en-US" sz="1800" dirty="0" smtClean="0">
              <a:cs typeface="Times New Roman" pitchFamily="18" charset="0"/>
            </a:endParaRPr>
          </a:p>
          <a:p>
            <a:pPr lvl="2">
              <a:spcBef>
                <a:spcPts val="300"/>
              </a:spcBef>
              <a:spcAft>
                <a:spcPts val="300"/>
              </a:spcAft>
            </a:pPr>
            <a:r>
              <a:rPr lang="en-US" sz="1600" dirty="0" smtClean="0">
                <a:cs typeface="Times New Roman" pitchFamily="18" charset="0"/>
              </a:rPr>
              <a:t>NNE is the combined </a:t>
            </a:r>
            <a:r>
              <a:rPr lang="en-US" sz="1600" dirty="0">
                <a:cs typeface="Times New Roman" pitchFamily="18" charset="0"/>
              </a:rPr>
              <a:t>Load Zones of Maine, </a:t>
            </a:r>
            <a:r>
              <a:rPr lang="en-US" sz="1600" dirty="0" smtClean="0">
                <a:cs typeface="Times New Roman" pitchFamily="18" charset="0"/>
              </a:rPr>
              <a:t>VT, </a:t>
            </a:r>
            <a:r>
              <a:rPr lang="en-US" sz="1600" dirty="0">
                <a:cs typeface="Times New Roman" pitchFamily="18" charset="0"/>
              </a:rPr>
              <a:t>and </a:t>
            </a:r>
            <a:r>
              <a:rPr lang="en-US" sz="1600" dirty="0" smtClean="0">
                <a:cs typeface="Times New Roman" pitchFamily="18" charset="0"/>
              </a:rPr>
              <a:t>NH</a:t>
            </a:r>
          </a:p>
          <a:p>
            <a:pPr lvl="1">
              <a:spcBef>
                <a:spcPts val="300"/>
              </a:spcBef>
              <a:spcAft>
                <a:spcPts val="300"/>
              </a:spcAft>
            </a:pPr>
            <a:r>
              <a:rPr lang="en-US" sz="1800" dirty="0" smtClean="0">
                <a:cs typeface="Times New Roman" pitchFamily="18" charset="0"/>
              </a:rPr>
              <a:t>Marginal </a:t>
            </a:r>
            <a:r>
              <a:rPr lang="en-US" sz="1800" dirty="0">
                <a:cs typeface="Times New Roman" pitchFamily="18" charset="0"/>
              </a:rPr>
              <a:t>Reliability Impact Demand Curves (MRI Demand Curves</a:t>
            </a:r>
            <a:r>
              <a:rPr lang="en-US" sz="1800" dirty="0" smtClean="0">
                <a:cs typeface="Times New Roman" pitchFamily="18" charset="0"/>
              </a:rPr>
              <a:t>) </a:t>
            </a:r>
            <a:endParaRPr lang="en-US" dirty="0" smtClean="0">
              <a:cs typeface="Times New Roman" pitchFamily="18" charset="0"/>
            </a:endParaRPr>
          </a:p>
          <a:p>
            <a:pPr eaLnBrk="1" hangingPunct="1">
              <a:spcBef>
                <a:spcPts val="300"/>
              </a:spcBef>
              <a:spcAft>
                <a:spcPts val="300"/>
              </a:spcAft>
              <a:buNone/>
            </a:pPr>
            <a:endParaRPr lang="en-US" dirty="0" smtClean="0">
              <a:cs typeface="Times New Roman" pitchFamily="18" charset="0"/>
            </a:endParaRPr>
          </a:p>
        </p:txBody>
      </p:sp>
      <p:sp>
        <p:nvSpPr>
          <p:cNvPr id="6" name="Slide Number Placeholder 4"/>
          <p:cNvSpPr>
            <a:spLocks noGrp="1"/>
          </p:cNvSpPr>
          <p:nvPr>
            <p:ph type="sldNum" sz="quarter" idx="11"/>
          </p:nvPr>
        </p:nvSpPr>
        <p:spPr/>
        <p:txBody>
          <a:bodyPr/>
          <a:lstStyle/>
          <a:p>
            <a:pPr defTabSz="1019175">
              <a:defRPr/>
            </a:pPr>
            <a:fld id="{32562FAA-F3EA-4F8B-8043-9078A9D16300}" type="slidenum">
              <a:rPr lang="en-US" smtClean="0">
                <a:latin typeface="+mn-lt"/>
              </a:rPr>
              <a:pPr defTabSz="1019175">
                <a:defRPr/>
              </a:pPr>
              <a:t>2</a:t>
            </a:fld>
            <a:endParaRPr lang="en-US" dirty="0">
              <a:latin typeface="+mn-lt"/>
            </a:endParaRPr>
          </a:p>
        </p:txBody>
      </p:sp>
      <p:sp>
        <p:nvSpPr>
          <p:cNvPr id="5" name="TextBox 4"/>
          <p:cNvSpPr txBox="1"/>
          <p:nvPr/>
        </p:nvSpPr>
        <p:spPr>
          <a:xfrm>
            <a:off x="673608" y="5701904"/>
            <a:ext cx="8180832" cy="800219"/>
          </a:xfrm>
          <a:prstGeom prst="rect">
            <a:avLst/>
          </a:prstGeom>
          <a:noFill/>
        </p:spPr>
        <p:txBody>
          <a:bodyPr wrap="square" rtlCol="0">
            <a:spAutoFit/>
          </a:bodyPr>
          <a:lstStyle/>
          <a:p>
            <a:pPr marL="0" lvl="1"/>
            <a:r>
              <a:rPr lang="en-US" sz="1600" kern="0" dirty="0" smtClean="0">
                <a:solidFill>
                  <a:schemeClr val="tx1">
                    <a:lumMod val="75000"/>
                  </a:schemeClr>
                </a:solidFill>
                <a:latin typeface="+mn-lt"/>
                <a:cs typeface="Times New Roman" pitchFamily="18" charset="0"/>
              </a:rPr>
              <a:t>* </a:t>
            </a:r>
            <a:r>
              <a:rPr lang="en-US" sz="1400" kern="0" dirty="0" smtClean="0">
                <a:solidFill>
                  <a:srgbClr val="000000"/>
                </a:solidFill>
                <a:latin typeface="+mn-lt"/>
                <a:cs typeface="Times New Roman" pitchFamily="18" charset="0"/>
              </a:rPr>
              <a:t>The ICR, LRA, TSA, LSR, MCL, the Marginal Reliability Impact (MRI) system and zonal Demand Curves and the Hydro-Quebec Interconnection Capability Credits</a:t>
            </a:r>
            <a:r>
              <a:rPr lang="en-US" sz="1400" kern="0" dirty="0" smtClean="0">
                <a:solidFill>
                  <a:srgbClr val="FF0000"/>
                </a:solidFill>
                <a:latin typeface="+mn-lt"/>
                <a:cs typeface="Times New Roman" pitchFamily="18" charset="0"/>
              </a:rPr>
              <a:t> </a:t>
            </a:r>
            <a:r>
              <a:rPr lang="en-US" sz="1400" kern="0" dirty="0" smtClean="0">
                <a:solidFill>
                  <a:srgbClr val="000000"/>
                </a:solidFill>
                <a:latin typeface="+mn-lt"/>
                <a:cs typeface="Times New Roman" pitchFamily="18" charset="0"/>
              </a:rPr>
              <a:t>(HQICCs) are collectively called the ICR-Related Values</a:t>
            </a:r>
          </a:p>
          <a:p>
            <a:pPr marL="0" lvl="1"/>
            <a:endParaRPr lang="en-US" sz="1600" b="1" dirty="0" smtClean="0">
              <a:solidFill>
                <a:schemeClr val="tx1">
                  <a:lumMod val="50000"/>
                </a:schemeClr>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NNE MRI Curve</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latin typeface="+mn-lt"/>
              </a:rPr>
              <a:pPr>
                <a:defRPr/>
              </a:pPr>
              <a:t>20</a:t>
            </a:fld>
            <a:endParaRPr lang="en-US" dirty="0">
              <a:latin typeface="+mn-lt"/>
            </a:endParaRPr>
          </a:p>
        </p:txBody>
      </p:sp>
      <p:pic>
        <p:nvPicPr>
          <p:cNvPr id="4" name="Picture 3"/>
          <p:cNvPicPr>
            <a:picLocks noChangeAspect="1"/>
          </p:cNvPicPr>
          <p:nvPr/>
        </p:nvPicPr>
        <p:blipFill>
          <a:blip r:embed="rId2"/>
          <a:stretch>
            <a:fillRect/>
          </a:stretch>
        </p:blipFill>
        <p:spPr>
          <a:xfrm>
            <a:off x="918210" y="990600"/>
            <a:ext cx="7307580" cy="5304096"/>
          </a:xfrm>
          <a:prstGeom prst="rect">
            <a:avLst/>
          </a:prstGeom>
        </p:spPr>
      </p:pic>
    </p:spTree>
    <p:extLst>
      <p:ext uri="{BB962C8B-B14F-4D97-AF65-F5344CB8AC3E}">
        <p14:creationId xmlns:p14="http://schemas.microsoft.com/office/powerpoint/2010/main" val="111141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15 NNE Demand Curve</a:t>
            </a:r>
            <a:endParaRPr lang="en-US" dirty="0"/>
          </a:p>
        </p:txBody>
      </p:sp>
      <p:sp>
        <p:nvSpPr>
          <p:cNvPr id="3" name="Slide Number Placeholder 2"/>
          <p:cNvSpPr>
            <a:spLocks noGrp="1"/>
          </p:cNvSpPr>
          <p:nvPr>
            <p:ph type="sldNum" sz="quarter" idx="10"/>
          </p:nvPr>
        </p:nvSpPr>
        <p:spPr/>
        <p:txBody>
          <a:bodyPr/>
          <a:lstStyle/>
          <a:p>
            <a:pPr>
              <a:defRPr/>
            </a:pPr>
            <a:fld id="{561ACE11-EF18-4151-9C86-FCCC5A027270}" type="slidenum">
              <a:rPr lang="en-US" smtClean="0">
                <a:latin typeface="+mn-lt"/>
              </a:rPr>
              <a:pPr>
                <a:defRPr/>
              </a:pPr>
              <a:t>21</a:t>
            </a:fld>
            <a:endParaRPr lang="en-US" dirty="0">
              <a:latin typeface="+mn-lt"/>
            </a:endParaRPr>
          </a:p>
        </p:txBody>
      </p:sp>
      <p:pic>
        <p:nvPicPr>
          <p:cNvPr id="4" name="Picture 3"/>
          <p:cNvPicPr>
            <a:picLocks noChangeAspect="1"/>
          </p:cNvPicPr>
          <p:nvPr/>
        </p:nvPicPr>
        <p:blipFill>
          <a:blip r:embed="rId2"/>
          <a:stretch>
            <a:fillRect/>
          </a:stretch>
        </p:blipFill>
        <p:spPr>
          <a:xfrm>
            <a:off x="990600" y="990600"/>
            <a:ext cx="7307580" cy="5304096"/>
          </a:xfrm>
          <a:prstGeom prst="rect">
            <a:avLst/>
          </a:prstGeom>
        </p:spPr>
      </p:pic>
    </p:spTree>
    <p:extLst>
      <p:ext uri="{BB962C8B-B14F-4D97-AF65-F5344CB8AC3E}">
        <p14:creationId xmlns:p14="http://schemas.microsoft.com/office/powerpoint/2010/main" val="2660938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curve comparison</a:t>
            </a:r>
            <a:endParaRPr lang="en-US" dirty="0"/>
          </a:p>
        </p:txBody>
      </p:sp>
      <p:sp>
        <p:nvSpPr>
          <p:cNvPr id="3" name="Text Placeholder 2"/>
          <p:cNvSpPr>
            <a:spLocks noGrp="1"/>
          </p:cNvSpPr>
          <p:nvPr>
            <p:ph type="body" idx="1"/>
          </p:nvPr>
        </p:nvSpPr>
        <p:spPr/>
        <p:txBody>
          <a:bodyPr/>
          <a:lstStyle/>
          <a:p>
            <a:r>
              <a:rPr lang="en-US" b="1" dirty="0" smtClean="0"/>
              <a:t>FCA 15 vs FCA 14</a:t>
            </a:r>
            <a:endParaRPr lang="en-US" b="1"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26986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System MRI Curves </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23</a:t>
            </a:fld>
            <a:endParaRPr lang="en-US" dirty="0"/>
          </a:p>
        </p:txBody>
      </p:sp>
      <p:pic>
        <p:nvPicPr>
          <p:cNvPr id="8" name="Picture 7"/>
          <p:cNvPicPr>
            <a:picLocks noChangeAspect="1"/>
          </p:cNvPicPr>
          <p:nvPr/>
        </p:nvPicPr>
        <p:blipFill>
          <a:blip r:embed="rId3"/>
          <a:stretch>
            <a:fillRect/>
          </a:stretch>
        </p:blipFill>
        <p:spPr>
          <a:xfrm>
            <a:off x="1524000" y="1199561"/>
            <a:ext cx="6743700" cy="5067300"/>
          </a:xfrm>
          <a:prstGeom prst="rect">
            <a:avLst/>
          </a:prstGeom>
        </p:spPr>
      </p:pic>
    </p:spTree>
    <p:extLst>
      <p:ext uri="{BB962C8B-B14F-4D97-AF65-F5344CB8AC3E}">
        <p14:creationId xmlns:p14="http://schemas.microsoft.com/office/powerpoint/2010/main" val="4272441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System </a:t>
            </a:r>
            <a:r>
              <a:rPr lang="en-US" sz="3600" dirty="0"/>
              <a:t>MRI Curves - Relative to Net ICR </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24</a:t>
            </a:fld>
            <a:endParaRPr lang="en-US" dirty="0"/>
          </a:p>
        </p:txBody>
      </p:sp>
      <p:pic>
        <p:nvPicPr>
          <p:cNvPr id="3" name="Picture 2"/>
          <p:cNvPicPr>
            <a:picLocks noChangeAspect="1"/>
          </p:cNvPicPr>
          <p:nvPr/>
        </p:nvPicPr>
        <p:blipFill>
          <a:blip r:embed="rId3"/>
          <a:stretch>
            <a:fillRect/>
          </a:stretch>
        </p:blipFill>
        <p:spPr>
          <a:xfrm>
            <a:off x="1295400" y="1182278"/>
            <a:ext cx="6743700" cy="5067300"/>
          </a:xfrm>
          <a:prstGeom prst="rect">
            <a:avLst/>
          </a:prstGeom>
        </p:spPr>
      </p:pic>
    </p:spTree>
    <p:extLst>
      <p:ext uri="{BB962C8B-B14F-4D97-AF65-F5344CB8AC3E}">
        <p14:creationId xmlns:p14="http://schemas.microsoft.com/office/powerpoint/2010/main" val="398509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System Demand Curves </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25</a:t>
            </a:fld>
            <a:endParaRPr lang="en-US" dirty="0"/>
          </a:p>
        </p:txBody>
      </p:sp>
      <p:pic>
        <p:nvPicPr>
          <p:cNvPr id="3" name="Picture 2"/>
          <p:cNvPicPr>
            <a:picLocks noChangeAspect="1"/>
          </p:cNvPicPr>
          <p:nvPr/>
        </p:nvPicPr>
        <p:blipFill>
          <a:blip r:embed="rId3"/>
          <a:stretch>
            <a:fillRect/>
          </a:stretch>
        </p:blipFill>
        <p:spPr>
          <a:xfrm>
            <a:off x="1196340" y="1184910"/>
            <a:ext cx="6751320" cy="5097780"/>
          </a:xfrm>
          <a:prstGeom prst="rect">
            <a:avLst/>
          </a:prstGeom>
        </p:spPr>
      </p:pic>
    </p:spTree>
    <p:extLst>
      <p:ext uri="{BB962C8B-B14F-4D97-AF65-F5344CB8AC3E}">
        <p14:creationId xmlns:p14="http://schemas.microsoft.com/office/powerpoint/2010/main" val="343818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System Demand </a:t>
            </a:r>
            <a:r>
              <a:rPr lang="en-US" sz="3600" dirty="0"/>
              <a:t>Curves - Relative to Net ICR </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26</a:t>
            </a:fld>
            <a:endParaRPr lang="en-US" dirty="0"/>
          </a:p>
        </p:txBody>
      </p:sp>
      <p:pic>
        <p:nvPicPr>
          <p:cNvPr id="3" name="Picture 2"/>
          <p:cNvPicPr>
            <a:picLocks noChangeAspect="1"/>
          </p:cNvPicPr>
          <p:nvPr/>
        </p:nvPicPr>
        <p:blipFill>
          <a:blip r:embed="rId3"/>
          <a:stretch>
            <a:fillRect/>
          </a:stretch>
        </p:blipFill>
        <p:spPr>
          <a:xfrm>
            <a:off x="1371600" y="1066800"/>
            <a:ext cx="6751320" cy="5105400"/>
          </a:xfrm>
          <a:prstGeom prst="rect">
            <a:avLst/>
          </a:prstGeom>
        </p:spPr>
      </p:pic>
    </p:spTree>
    <p:extLst>
      <p:ext uri="{BB962C8B-B14F-4D97-AF65-F5344CB8AC3E}">
        <p14:creationId xmlns:p14="http://schemas.microsoft.com/office/powerpoint/2010/main" val="204738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SENE MRI Curves </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1295400" y="1143000"/>
            <a:ext cx="6751320" cy="5074920"/>
          </a:xfrm>
          <a:prstGeom prst="rect">
            <a:avLst/>
          </a:prstGeom>
        </p:spPr>
      </p:pic>
    </p:spTree>
    <p:extLst>
      <p:ext uri="{BB962C8B-B14F-4D97-AF65-F5344CB8AC3E}">
        <p14:creationId xmlns:p14="http://schemas.microsoft.com/office/powerpoint/2010/main" val="2040349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SENE </a:t>
            </a:r>
            <a:r>
              <a:rPr lang="en-US" sz="3600" dirty="0"/>
              <a:t>MRI Curves - Relative to </a:t>
            </a:r>
            <a:r>
              <a:rPr lang="en-US" sz="3600" dirty="0" smtClean="0"/>
              <a:t>LSR</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28</a:t>
            </a:fld>
            <a:endParaRPr lang="en-US" dirty="0"/>
          </a:p>
        </p:txBody>
      </p:sp>
      <p:pic>
        <p:nvPicPr>
          <p:cNvPr id="3" name="Picture 2"/>
          <p:cNvPicPr>
            <a:picLocks noChangeAspect="1"/>
          </p:cNvPicPr>
          <p:nvPr/>
        </p:nvPicPr>
        <p:blipFill>
          <a:blip r:embed="rId3"/>
          <a:stretch>
            <a:fillRect/>
          </a:stretch>
        </p:blipFill>
        <p:spPr>
          <a:xfrm>
            <a:off x="1371600" y="1191705"/>
            <a:ext cx="6743700" cy="5067300"/>
          </a:xfrm>
          <a:prstGeom prst="rect">
            <a:avLst/>
          </a:prstGeom>
        </p:spPr>
      </p:pic>
    </p:spTree>
    <p:extLst>
      <p:ext uri="{BB962C8B-B14F-4D97-AF65-F5344CB8AC3E}">
        <p14:creationId xmlns:p14="http://schemas.microsoft.com/office/powerpoint/2010/main" val="387856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SENE Demand Curves </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29</a:t>
            </a:fld>
            <a:endParaRPr lang="en-US" dirty="0"/>
          </a:p>
        </p:txBody>
      </p:sp>
      <p:pic>
        <p:nvPicPr>
          <p:cNvPr id="3" name="Picture 2"/>
          <p:cNvPicPr>
            <a:picLocks noChangeAspect="1"/>
          </p:cNvPicPr>
          <p:nvPr/>
        </p:nvPicPr>
        <p:blipFill>
          <a:blip r:embed="rId3"/>
          <a:stretch>
            <a:fillRect/>
          </a:stretch>
        </p:blipFill>
        <p:spPr>
          <a:xfrm>
            <a:off x="1295400" y="1143000"/>
            <a:ext cx="6751320" cy="5097780"/>
          </a:xfrm>
          <a:prstGeom prst="rect">
            <a:avLst/>
          </a:prstGeom>
        </p:spPr>
      </p:pic>
    </p:spTree>
    <p:extLst>
      <p:ext uri="{BB962C8B-B14F-4D97-AF65-F5344CB8AC3E}">
        <p14:creationId xmlns:p14="http://schemas.microsoft.com/office/powerpoint/2010/main" val="17494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a:xfrm>
            <a:off x="152400" y="30480"/>
            <a:ext cx="9022080" cy="1143000"/>
          </a:xfrm>
        </p:spPr>
        <p:txBody>
          <a:bodyPr/>
          <a:lstStyle/>
          <a:p>
            <a:r>
              <a:rPr lang="en-US" dirty="0" smtClean="0"/>
              <a:t>FCA 15 ICR-Related Values Development Schedule </a:t>
            </a:r>
          </a:p>
        </p:txBody>
      </p:sp>
      <p:sp>
        <p:nvSpPr>
          <p:cNvPr id="7170" name="Rectangle 6"/>
          <p:cNvSpPr>
            <a:spLocks noGrp="1" noChangeArrowheads="1"/>
          </p:cNvSpPr>
          <p:nvPr>
            <p:ph type="sldNum" sz="quarter" idx="11"/>
          </p:nvPr>
        </p:nvSpPr>
        <p:spPr/>
        <p:txBody>
          <a:bodyPr/>
          <a:lstStyle/>
          <a:p>
            <a:fld id="{87C35361-1C9D-4137-A112-7D547DB1E1A4}" type="slidenum">
              <a:rPr lang="en-US" smtClean="0"/>
              <a:pPr/>
              <a:t>3</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835822174"/>
              </p:ext>
            </p:extLst>
          </p:nvPr>
        </p:nvGraphicFramePr>
        <p:xfrm>
          <a:off x="685800" y="1301457"/>
          <a:ext cx="7924800" cy="3205647"/>
        </p:xfrm>
        <a:graphic>
          <a:graphicData uri="http://schemas.openxmlformats.org/drawingml/2006/table">
            <a:tbl>
              <a:tblPr firstRow="1" bandRow="1">
                <a:tableStyleId>{5C22544A-7EE6-4342-B048-85BDC9FD1C3A}</a:tableStyleId>
              </a:tblPr>
              <a:tblGrid>
                <a:gridCol w="1556657">
                  <a:extLst>
                    <a:ext uri="{9D8B030D-6E8A-4147-A177-3AD203B41FA5}">
                      <a16:colId xmlns:a16="http://schemas.microsoft.com/office/drawing/2014/main" val="1046519615"/>
                    </a:ext>
                  </a:extLst>
                </a:gridCol>
                <a:gridCol w="6368143">
                  <a:extLst>
                    <a:ext uri="{9D8B030D-6E8A-4147-A177-3AD203B41FA5}">
                      <a16:colId xmlns:a16="http://schemas.microsoft.com/office/drawing/2014/main" val="3767135431"/>
                    </a:ext>
                  </a:extLst>
                </a:gridCol>
              </a:tblGrid>
              <a:tr h="361083">
                <a:tc>
                  <a:txBody>
                    <a:bodyPr/>
                    <a:lstStyle/>
                    <a:p>
                      <a:r>
                        <a:rPr lang="en-US" sz="1800" dirty="0" smtClean="0"/>
                        <a:t>Date</a:t>
                      </a:r>
                      <a:endParaRPr lang="en-US" sz="1800" dirty="0"/>
                    </a:p>
                  </a:txBody>
                  <a:tcPr/>
                </a:tc>
                <a:tc>
                  <a:txBody>
                    <a:bodyPr/>
                    <a:lstStyle/>
                    <a:p>
                      <a:r>
                        <a:rPr lang="en-US" sz="1800" dirty="0" smtClean="0"/>
                        <a:t>Topic</a:t>
                      </a:r>
                      <a:endParaRPr lang="en-US" sz="1800" dirty="0"/>
                    </a:p>
                  </a:txBody>
                  <a:tcPr/>
                </a:tc>
                <a:extLst>
                  <a:ext uri="{0D108BD9-81ED-4DB2-BD59-A6C34878D82A}">
                    <a16:rowId xmlns:a16="http://schemas.microsoft.com/office/drawing/2014/main" val="390015205"/>
                  </a:ext>
                </a:extLst>
              </a:tr>
              <a:tr h="511534">
                <a:tc>
                  <a:txBody>
                    <a:bodyPr/>
                    <a:lstStyle/>
                    <a:p>
                      <a:r>
                        <a:rPr lang="en-US" sz="1400" b="0" dirty="0" smtClean="0">
                          <a:solidFill>
                            <a:schemeClr val="tx1">
                              <a:lumMod val="50000"/>
                            </a:schemeClr>
                          </a:solidFill>
                          <a:hlinkClick r:id="rId3"/>
                        </a:rPr>
                        <a:t>May 24</a:t>
                      </a:r>
                      <a:endParaRPr lang="en-US" sz="1400" b="0" dirty="0" smtClean="0">
                        <a:solidFill>
                          <a:schemeClr val="tx1">
                            <a:lumMod val="50000"/>
                          </a:schemeClr>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50000"/>
                            </a:schemeClr>
                          </a:solidFill>
                        </a:rPr>
                        <a:t>PSPC reviewed the 2020 ICR-Related</a:t>
                      </a:r>
                      <a:r>
                        <a:rPr lang="en-US" sz="1400" baseline="0" dirty="0" smtClean="0">
                          <a:solidFill>
                            <a:schemeClr val="tx1">
                              <a:lumMod val="50000"/>
                            </a:schemeClr>
                          </a:solidFill>
                        </a:rPr>
                        <a:t> values</a:t>
                      </a:r>
                      <a:r>
                        <a:rPr lang="en-US" sz="1400" dirty="0" smtClean="0">
                          <a:solidFill>
                            <a:schemeClr val="tx1">
                              <a:lumMod val="50000"/>
                            </a:schemeClr>
                          </a:solidFill>
                        </a:rPr>
                        <a:t> development schedule for the FCM auctions to be conducted</a:t>
                      </a:r>
                      <a:r>
                        <a:rPr lang="en-US" sz="1400" baseline="0" dirty="0" smtClean="0">
                          <a:solidFill>
                            <a:schemeClr val="tx1">
                              <a:lumMod val="50000"/>
                            </a:schemeClr>
                          </a:solidFill>
                        </a:rPr>
                        <a:t> in 2021</a:t>
                      </a:r>
                      <a:endParaRPr lang="en-US" sz="1400" dirty="0">
                        <a:solidFill>
                          <a:schemeClr val="tx1">
                            <a:lumMod val="50000"/>
                          </a:schemeClr>
                        </a:solidFill>
                      </a:endParaRPr>
                    </a:p>
                  </a:txBody>
                  <a:tcPr>
                    <a:solidFill>
                      <a:schemeClr val="bg1">
                        <a:lumMod val="85000"/>
                      </a:schemeClr>
                    </a:solidFill>
                  </a:tcPr>
                </a:tc>
                <a:extLst>
                  <a:ext uri="{0D108BD9-81ED-4DB2-BD59-A6C34878D82A}">
                    <a16:rowId xmlns:a16="http://schemas.microsoft.com/office/drawing/2014/main" val="2542624267"/>
                  </a:ext>
                </a:extLst>
              </a:tr>
              <a:tr h="338123">
                <a:tc>
                  <a:txBody>
                    <a:bodyPr/>
                    <a:lstStyle/>
                    <a:p>
                      <a:r>
                        <a:rPr lang="en-US" sz="1400" b="0" dirty="0" smtClean="0">
                          <a:solidFill>
                            <a:schemeClr val="tx1">
                              <a:lumMod val="50000"/>
                            </a:schemeClr>
                          </a:solidFill>
                          <a:hlinkClick r:id="rId4"/>
                        </a:rPr>
                        <a:t>June 30</a:t>
                      </a:r>
                      <a:endParaRPr lang="en-US" sz="1400" b="0" dirty="0" smtClean="0">
                        <a:solidFill>
                          <a:schemeClr val="tx1">
                            <a:lumMod val="50000"/>
                          </a:schemeClr>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kern="1200" dirty="0" smtClean="0">
                          <a:solidFill>
                            <a:schemeClr val="tx1">
                              <a:lumMod val="50000"/>
                            </a:schemeClr>
                          </a:solidFill>
                          <a:latin typeface="+mn-lt"/>
                          <a:ea typeface="+mn-ea"/>
                          <a:cs typeface="+mn-cs"/>
                        </a:rPr>
                        <a:t>PSPC reviewed FCA 15 </a:t>
                      </a:r>
                      <a:r>
                        <a:rPr lang="en-US" sz="1400" strike="noStrike" kern="1200" baseline="0" dirty="0" smtClean="0">
                          <a:solidFill>
                            <a:schemeClr val="tx1">
                              <a:lumMod val="50000"/>
                            </a:schemeClr>
                          </a:solidFill>
                          <a:latin typeface="+mn-lt"/>
                          <a:ea typeface="+mn-ea"/>
                          <a:cs typeface="+mn-cs"/>
                        </a:rPr>
                        <a:t>ICR-Related Values calculation </a:t>
                      </a:r>
                      <a:r>
                        <a:rPr lang="en-US" sz="1400" strike="noStrike" kern="1200" dirty="0" smtClean="0">
                          <a:solidFill>
                            <a:schemeClr val="tx1">
                              <a:lumMod val="50000"/>
                            </a:schemeClr>
                          </a:solidFill>
                          <a:latin typeface="+mn-lt"/>
                          <a:ea typeface="+mn-ea"/>
                          <a:cs typeface="+mn-cs"/>
                        </a:rPr>
                        <a:t>assumptions</a:t>
                      </a:r>
                      <a:endParaRPr lang="en-US" sz="1400" dirty="0">
                        <a:solidFill>
                          <a:schemeClr val="tx1">
                            <a:lumMod val="50000"/>
                          </a:schemeClr>
                        </a:solidFill>
                      </a:endParaRPr>
                    </a:p>
                  </a:txBody>
                  <a:tcPr>
                    <a:solidFill>
                      <a:schemeClr val="bg1">
                        <a:lumMod val="85000"/>
                      </a:schemeClr>
                    </a:solidFill>
                  </a:tcPr>
                </a:tc>
                <a:extLst>
                  <a:ext uri="{0D108BD9-81ED-4DB2-BD59-A6C34878D82A}">
                    <a16:rowId xmlns:a16="http://schemas.microsoft.com/office/drawing/2014/main" val="539626377"/>
                  </a:ext>
                </a:extLst>
              </a:tr>
              <a:tr h="323947">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hlinkClick r:id="rId5"/>
                        </a:rPr>
                        <a:t>August 14</a:t>
                      </a:r>
                      <a:endParaRPr lang="en-US" sz="1400" b="0" kern="1200" dirty="0" smtClean="0">
                        <a:solidFill>
                          <a:schemeClr val="tx1">
                            <a:lumMod val="50000"/>
                          </a:schemeClr>
                        </a:solidFill>
                        <a:latin typeface="+mn-lt"/>
                        <a:ea typeface="+mn-ea"/>
                        <a:cs typeface="+mn-cs"/>
                      </a:endParaRPr>
                    </a:p>
                  </a:txBody>
                  <a:tcPr anchor="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50000"/>
                            </a:schemeClr>
                          </a:solidFill>
                          <a:latin typeface="+mn-lt"/>
                          <a:ea typeface="+mn-ea"/>
                          <a:cs typeface="+mn-cs"/>
                        </a:rPr>
                        <a:t>PSPC reviewed</a:t>
                      </a:r>
                      <a:r>
                        <a:rPr lang="en-US" sz="1400" b="0" kern="1200" baseline="0" dirty="0" smtClean="0">
                          <a:solidFill>
                            <a:schemeClr val="tx1">
                              <a:lumMod val="50000"/>
                            </a:schemeClr>
                          </a:solidFill>
                          <a:latin typeface="+mn-lt"/>
                          <a:ea typeface="+mn-ea"/>
                          <a:cs typeface="+mn-cs"/>
                        </a:rPr>
                        <a:t> </a:t>
                      </a:r>
                      <a:r>
                        <a:rPr lang="en-US" sz="1400" b="0" kern="1200" dirty="0" smtClean="0">
                          <a:solidFill>
                            <a:schemeClr val="tx1">
                              <a:lumMod val="50000"/>
                            </a:schemeClr>
                          </a:solidFill>
                          <a:latin typeface="+mn-lt"/>
                          <a:ea typeface="+mn-ea"/>
                          <a:cs typeface="+mn-cs"/>
                        </a:rPr>
                        <a:t>tie benefits study results</a:t>
                      </a:r>
                    </a:p>
                  </a:txBody>
                  <a:tcPr>
                    <a:solidFill>
                      <a:schemeClr val="bg1">
                        <a:lumMod val="85000"/>
                      </a:schemeClr>
                    </a:solidFill>
                  </a:tcPr>
                </a:tc>
                <a:extLst>
                  <a:ext uri="{0D108BD9-81ED-4DB2-BD59-A6C34878D82A}">
                    <a16:rowId xmlns:a16="http://schemas.microsoft.com/office/drawing/2014/main" val="3291444168"/>
                  </a:ext>
                </a:extLst>
              </a:tr>
              <a:tr h="323947">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hlinkClick r:id="rId6"/>
                        </a:rPr>
                        <a:t>August 25</a:t>
                      </a:r>
                      <a:endParaRPr lang="en-US" sz="1400" b="0" kern="1200" dirty="0">
                        <a:solidFill>
                          <a:schemeClr val="tx1">
                            <a:lumMod val="50000"/>
                          </a:schemeClr>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PSPC to review proposed FCA 15 ICR-Related Values</a:t>
                      </a:r>
                      <a:endParaRPr lang="en-US" sz="1400" b="0" kern="1200" dirty="0">
                        <a:solidFill>
                          <a:schemeClr val="tx1">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858238967"/>
                  </a:ext>
                </a:extLst>
              </a:tr>
              <a:tr h="337788">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September 1</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RC review proposed FCA 15 ICR-Related Values</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2975640306"/>
                  </a:ext>
                </a:extLst>
              </a:tr>
              <a:tr h="343093">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September 23</a:t>
                      </a:r>
                      <a:endParaRPr lang="en-US" sz="1400" b="0" kern="1200" dirty="0">
                        <a:solidFill>
                          <a:schemeClr val="tx1">
                            <a:lumMod val="50000"/>
                          </a:schemeClr>
                        </a:solidFill>
                        <a:latin typeface="+mn-lt"/>
                        <a:ea typeface="+mn-ea"/>
                        <a:cs typeface="+mn-cs"/>
                      </a:endParaRPr>
                    </a:p>
                  </a:txBody>
                  <a:tcPr/>
                </a:tc>
                <a:tc>
                  <a:txBody>
                    <a:bodyPr/>
                    <a:lstStyle/>
                    <a:p>
                      <a:pPr marL="0" algn="l" defTabSz="914400" rtl="0" eaLnBrk="1" latinLnBrk="0" hangingPunct="1"/>
                      <a:r>
                        <a:rPr lang="en-US" sz="1400" b="0" kern="1200" dirty="0" smtClean="0">
                          <a:solidFill>
                            <a:schemeClr val="tx1">
                              <a:lumMod val="50000"/>
                            </a:schemeClr>
                          </a:solidFill>
                          <a:latin typeface="+mn-lt"/>
                          <a:ea typeface="+mn-ea"/>
                          <a:cs typeface="+mn-cs"/>
                        </a:rPr>
                        <a:t>RC </a:t>
                      </a:r>
                      <a:r>
                        <a:rPr lang="en-US" sz="1400" kern="1200" dirty="0" smtClean="0">
                          <a:solidFill>
                            <a:schemeClr val="tx1">
                              <a:lumMod val="50000"/>
                            </a:schemeClr>
                          </a:solidFill>
                          <a:latin typeface="+mn-lt"/>
                          <a:ea typeface="+mn-ea"/>
                          <a:cs typeface="+mn-cs"/>
                        </a:rPr>
                        <a:t>review/vote proposed FCA 15 ICR-Related </a:t>
                      </a:r>
                      <a:r>
                        <a:rPr lang="en-US" sz="1400" b="0" kern="1200" dirty="0" smtClean="0">
                          <a:solidFill>
                            <a:schemeClr val="tx1">
                              <a:lumMod val="50000"/>
                            </a:schemeClr>
                          </a:solidFill>
                          <a:latin typeface="+mn-lt"/>
                          <a:ea typeface="+mn-ea"/>
                          <a:cs typeface="+mn-cs"/>
                        </a:rPr>
                        <a:t>Values</a:t>
                      </a:r>
                      <a:endParaRPr lang="en-US" sz="1400" b="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2421146471"/>
                  </a:ext>
                </a:extLst>
              </a:tr>
              <a:tr h="323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50000"/>
                            </a:schemeClr>
                          </a:solidFill>
                          <a:latin typeface="+mn-lt"/>
                          <a:ea typeface="+mn-ea"/>
                          <a:cs typeface="+mn-cs"/>
                        </a:rPr>
                        <a:t>October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50000"/>
                            </a:schemeClr>
                          </a:solidFill>
                          <a:latin typeface="+mn-lt"/>
                          <a:ea typeface="+mn-ea"/>
                          <a:cs typeface="+mn-cs"/>
                        </a:rPr>
                        <a:t>PC review/vote of proposed ICR-Related Values</a:t>
                      </a:r>
                    </a:p>
                  </a:txBody>
                  <a:tcPr/>
                </a:tc>
                <a:extLst>
                  <a:ext uri="{0D108BD9-81ED-4DB2-BD59-A6C34878D82A}">
                    <a16:rowId xmlns:a16="http://schemas.microsoft.com/office/drawing/2014/main" val="3527089739"/>
                  </a:ext>
                </a:extLst>
              </a:tr>
              <a:tr h="330882">
                <a:tc>
                  <a:txBody>
                    <a:bodyPr/>
                    <a:lstStyle/>
                    <a:p>
                      <a:r>
                        <a:rPr lang="en-US" sz="1400" b="0" dirty="0" smtClean="0">
                          <a:solidFill>
                            <a:schemeClr val="tx1">
                              <a:lumMod val="50000"/>
                            </a:schemeClr>
                          </a:solidFill>
                        </a:rPr>
                        <a:t>By November 10</a:t>
                      </a:r>
                      <a:endParaRPr lang="en-US" sz="1400" b="0" dirty="0">
                        <a:solidFill>
                          <a:schemeClr val="tx1">
                            <a:lumMod val="50000"/>
                          </a:schemeClr>
                        </a:solidFill>
                      </a:endParaRPr>
                    </a:p>
                  </a:txBody>
                  <a:tcPr/>
                </a:tc>
                <a:tc>
                  <a:txBody>
                    <a:bodyPr/>
                    <a:lstStyle/>
                    <a:p>
                      <a:r>
                        <a:rPr lang="en-US" sz="1400" dirty="0" smtClean="0">
                          <a:solidFill>
                            <a:schemeClr val="tx1">
                              <a:lumMod val="50000"/>
                            </a:schemeClr>
                          </a:solidFill>
                        </a:rPr>
                        <a:t>File with FERC FCA 15 ICR-Related Values</a:t>
                      </a:r>
                      <a:endParaRPr lang="en-US" sz="1400" dirty="0">
                        <a:solidFill>
                          <a:schemeClr val="tx1">
                            <a:lumMod val="50000"/>
                          </a:schemeClr>
                        </a:solidFill>
                      </a:endParaRPr>
                    </a:p>
                  </a:txBody>
                  <a:tcPr/>
                </a:tc>
                <a:extLst>
                  <a:ext uri="{0D108BD9-81ED-4DB2-BD59-A6C34878D82A}">
                    <a16:rowId xmlns:a16="http://schemas.microsoft.com/office/drawing/2014/main" val="2383056474"/>
                  </a:ext>
                </a:extLst>
              </a:tr>
            </a:tbl>
          </a:graphicData>
        </a:graphic>
      </p:graphicFrame>
    </p:spTree>
    <p:extLst>
      <p:ext uri="{BB962C8B-B14F-4D97-AF65-F5344CB8AC3E}">
        <p14:creationId xmlns:p14="http://schemas.microsoft.com/office/powerpoint/2010/main" val="1882610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SENE Demand </a:t>
            </a:r>
            <a:r>
              <a:rPr lang="en-US" sz="3600" dirty="0"/>
              <a:t>Curves - Relative to </a:t>
            </a:r>
            <a:r>
              <a:rPr lang="en-US" sz="3600" dirty="0" smtClean="0"/>
              <a:t>LSR</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30</a:t>
            </a:fld>
            <a:endParaRPr lang="en-US" dirty="0"/>
          </a:p>
        </p:txBody>
      </p:sp>
      <p:pic>
        <p:nvPicPr>
          <p:cNvPr id="3" name="Picture 2"/>
          <p:cNvPicPr>
            <a:picLocks noChangeAspect="1"/>
          </p:cNvPicPr>
          <p:nvPr/>
        </p:nvPicPr>
        <p:blipFill>
          <a:blip r:embed="rId3"/>
          <a:stretch>
            <a:fillRect/>
          </a:stretch>
        </p:blipFill>
        <p:spPr>
          <a:xfrm>
            <a:off x="1295400" y="1066800"/>
            <a:ext cx="6751320" cy="5097780"/>
          </a:xfrm>
          <a:prstGeom prst="rect">
            <a:avLst/>
          </a:prstGeom>
        </p:spPr>
      </p:pic>
    </p:spTree>
    <p:extLst>
      <p:ext uri="{BB962C8B-B14F-4D97-AF65-F5344CB8AC3E}">
        <p14:creationId xmlns:p14="http://schemas.microsoft.com/office/powerpoint/2010/main" val="54901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Maine MRI Curves </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31</a:t>
            </a:fld>
            <a:endParaRPr lang="en-US" dirty="0"/>
          </a:p>
        </p:txBody>
      </p:sp>
      <p:pic>
        <p:nvPicPr>
          <p:cNvPr id="5" name="Picture 4"/>
          <p:cNvPicPr>
            <a:picLocks noChangeAspect="1"/>
          </p:cNvPicPr>
          <p:nvPr/>
        </p:nvPicPr>
        <p:blipFill>
          <a:blip r:embed="rId3"/>
          <a:stretch>
            <a:fillRect/>
          </a:stretch>
        </p:blipFill>
        <p:spPr>
          <a:xfrm>
            <a:off x="1371600" y="1219200"/>
            <a:ext cx="6743700" cy="5067300"/>
          </a:xfrm>
          <a:prstGeom prst="rect">
            <a:avLst/>
          </a:prstGeom>
        </p:spPr>
      </p:pic>
    </p:spTree>
    <p:extLst>
      <p:ext uri="{BB962C8B-B14F-4D97-AF65-F5344CB8AC3E}">
        <p14:creationId xmlns:p14="http://schemas.microsoft.com/office/powerpoint/2010/main" val="97328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Maine MRI Curves - Relative to </a:t>
            </a:r>
            <a:r>
              <a:rPr lang="en-US" sz="3600" dirty="0" smtClean="0"/>
              <a:t>MCL</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1219200" y="1161128"/>
            <a:ext cx="7048500" cy="4867196"/>
          </a:xfrm>
          <a:prstGeom prst="rect">
            <a:avLst/>
          </a:prstGeom>
        </p:spPr>
      </p:pic>
    </p:spTree>
    <p:extLst>
      <p:ext uri="{BB962C8B-B14F-4D97-AF65-F5344CB8AC3E}">
        <p14:creationId xmlns:p14="http://schemas.microsoft.com/office/powerpoint/2010/main" val="1641123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Maine </a:t>
            </a:r>
            <a:r>
              <a:rPr lang="en-US" sz="3600" dirty="0" smtClean="0"/>
              <a:t>Demand Curves </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33</a:t>
            </a:fld>
            <a:endParaRPr lang="en-US" dirty="0"/>
          </a:p>
        </p:txBody>
      </p:sp>
      <p:pic>
        <p:nvPicPr>
          <p:cNvPr id="5" name="Picture 4"/>
          <p:cNvPicPr>
            <a:picLocks noChangeAspect="1"/>
          </p:cNvPicPr>
          <p:nvPr/>
        </p:nvPicPr>
        <p:blipFill>
          <a:blip r:embed="rId3"/>
          <a:stretch>
            <a:fillRect/>
          </a:stretch>
        </p:blipFill>
        <p:spPr>
          <a:xfrm>
            <a:off x="1196340" y="1066800"/>
            <a:ext cx="6751320" cy="5105400"/>
          </a:xfrm>
          <a:prstGeom prst="rect">
            <a:avLst/>
          </a:prstGeom>
        </p:spPr>
      </p:pic>
    </p:spTree>
    <p:extLst>
      <p:ext uri="{BB962C8B-B14F-4D97-AF65-F5344CB8AC3E}">
        <p14:creationId xmlns:p14="http://schemas.microsoft.com/office/powerpoint/2010/main" val="2372118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Maine </a:t>
            </a:r>
            <a:r>
              <a:rPr lang="en-US" sz="3600" dirty="0" smtClean="0"/>
              <a:t>Demand </a:t>
            </a:r>
            <a:r>
              <a:rPr lang="en-US" sz="3600" dirty="0"/>
              <a:t>Curves - Relative to </a:t>
            </a:r>
            <a:r>
              <a:rPr lang="en-US" sz="3600" dirty="0" smtClean="0"/>
              <a:t>MCL</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34</a:t>
            </a:fld>
            <a:endParaRPr lang="en-US" dirty="0"/>
          </a:p>
        </p:txBody>
      </p:sp>
      <p:pic>
        <p:nvPicPr>
          <p:cNvPr id="5" name="Picture 4"/>
          <p:cNvPicPr>
            <a:picLocks noChangeAspect="1"/>
          </p:cNvPicPr>
          <p:nvPr/>
        </p:nvPicPr>
        <p:blipFill>
          <a:blip r:embed="rId3"/>
          <a:stretch>
            <a:fillRect/>
          </a:stretch>
        </p:blipFill>
        <p:spPr>
          <a:xfrm>
            <a:off x="1371600" y="1066800"/>
            <a:ext cx="6751320" cy="5097780"/>
          </a:xfrm>
          <a:prstGeom prst="rect">
            <a:avLst/>
          </a:prstGeom>
        </p:spPr>
      </p:pic>
    </p:spTree>
    <p:extLst>
      <p:ext uri="{BB962C8B-B14F-4D97-AF65-F5344CB8AC3E}">
        <p14:creationId xmlns:p14="http://schemas.microsoft.com/office/powerpoint/2010/main" val="2017928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NNE MRI Curves </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1200150" y="1143000"/>
            <a:ext cx="6743700" cy="5067300"/>
          </a:xfrm>
          <a:prstGeom prst="rect">
            <a:avLst/>
          </a:prstGeom>
        </p:spPr>
      </p:pic>
    </p:spTree>
    <p:extLst>
      <p:ext uri="{BB962C8B-B14F-4D97-AF65-F5344CB8AC3E}">
        <p14:creationId xmlns:p14="http://schemas.microsoft.com/office/powerpoint/2010/main" val="2472579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NNE </a:t>
            </a:r>
            <a:r>
              <a:rPr lang="en-US" sz="3600" dirty="0"/>
              <a:t>MRI Curves - Relative to </a:t>
            </a:r>
            <a:r>
              <a:rPr lang="en-US" sz="3600" dirty="0" smtClean="0"/>
              <a:t>MCL</a:t>
            </a:r>
            <a:endParaRPr lang="en-US" sz="2800" dirty="0">
              <a:solidFill>
                <a:srgbClr val="FF0000"/>
              </a:solidFill>
            </a:endParaRPr>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914400" y="1447800"/>
            <a:ext cx="6976241" cy="4572000"/>
          </a:xfrm>
          <a:prstGeom prst="rect">
            <a:avLst/>
          </a:prstGeom>
        </p:spPr>
      </p:pic>
    </p:spTree>
    <p:extLst>
      <p:ext uri="{BB962C8B-B14F-4D97-AF65-F5344CB8AC3E}">
        <p14:creationId xmlns:p14="http://schemas.microsoft.com/office/powerpoint/2010/main" val="19557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NNE Demand Curves </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37</a:t>
            </a:fld>
            <a:endParaRPr lang="en-US" dirty="0"/>
          </a:p>
        </p:txBody>
      </p:sp>
      <p:pic>
        <p:nvPicPr>
          <p:cNvPr id="3" name="Picture 2"/>
          <p:cNvPicPr>
            <a:picLocks noChangeAspect="1"/>
          </p:cNvPicPr>
          <p:nvPr/>
        </p:nvPicPr>
        <p:blipFill>
          <a:blip r:embed="rId3"/>
          <a:stretch>
            <a:fillRect/>
          </a:stretch>
        </p:blipFill>
        <p:spPr>
          <a:xfrm>
            <a:off x="1196340" y="1143000"/>
            <a:ext cx="6751320" cy="5105400"/>
          </a:xfrm>
          <a:prstGeom prst="rect">
            <a:avLst/>
          </a:prstGeom>
        </p:spPr>
      </p:pic>
    </p:spTree>
    <p:extLst>
      <p:ext uri="{BB962C8B-B14F-4D97-AF65-F5344CB8AC3E}">
        <p14:creationId xmlns:p14="http://schemas.microsoft.com/office/powerpoint/2010/main" val="37646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NNE Demand </a:t>
            </a:r>
            <a:r>
              <a:rPr lang="en-US" sz="3600" dirty="0"/>
              <a:t>Curves - Relative to </a:t>
            </a:r>
            <a:r>
              <a:rPr lang="en-US" sz="3600" dirty="0" smtClean="0"/>
              <a:t>MCL</a:t>
            </a:r>
            <a:endParaRPr lang="en-US" sz="2800" dirty="0"/>
          </a:p>
        </p:txBody>
      </p:sp>
      <p:sp>
        <p:nvSpPr>
          <p:cNvPr id="4" name="Slide Number Placeholder 3"/>
          <p:cNvSpPr>
            <a:spLocks noGrp="1"/>
          </p:cNvSpPr>
          <p:nvPr>
            <p:ph type="sldNum" sz="quarter" idx="4294967295"/>
          </p:nvPr>
        </p:nvSpPr>
        <p:spPr>
          <a:xfrm>
            <a:off x="8534400" y="6400800"/>
            <a:ext cx="313326" cy="263518"/>
          </a:xfrm>
          <a:prstGeom prst="rect">
            <a:avLst/>
          </a:prstGeom>
        </p:spPr>
        <p:txBody>
          <a:bodyPr/>
          <a:lstStyle/>
          <a:p>
            <a:fld id="{10C7F894-2A36-495D-AB7C-1055F7AC0F9D}" type="slidenum">
              <a:rPr lang="en-US" smtClean="0"/>
              <a:pPr/>
              <a:t>38</a:t>
            </a:fld>
            <a:endParaRPr lang="en-US" dirty="0"/>
          </a:p>
        </p:txBody>
      </p:sp>
      <p:pic>
        <p:nvPicPr>
          <p:cNvPr id="3" name="Picture 2"/>
          <p:cNvPicPr>
            <a:picLocks noChangeAspect="1"/>
          </p:cNvPicPr>
          <p:nvPr/>
        </p:nvPicPr>
        <p:blipFill>
          <a:blip r:embed="rId3"/>
          <a:stretch>
            <a:fillRect/>
          </a:stretch>
        </p:blipFill>
        <p:spPr>
          <a:xfrm>
            <a:off x="1196340" y="1219200"/>
            <a:ext cx="6751320" cy="5097780"/>
          </a:xfrm>
          <a:prstGeom prst="rect">
            <a:avLst/>
          </a:prstGeom>
        </p:spPr>
      </p:pic>
    </p:spTree>
    <p:extLst>
      <p:ext uri="{BB962C8B-B14F-4D97-AF65-F5344CB8AC3E}">
        <p14:creationId xmlns:p14="http://schemas.microsoft.com/office/powerpoint/2010/main" val="2603006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294967295"/>
          </p:nvPr>
        </p:nvSpPr>
        <p:spPr>
          <a:xfrm>
            <a:off x="8534400" y="6365882"/>
            <a:ext cx="381000" cy="263518"/>
          </a:xfrm>
          <a:prstGeom prst="rect">
            <a:avLst/>
          </a:prstGeom>
        </p:spPr>
        <p:txBody>
          <a:bodyPr/>
          <a:lstStyle/>
          <a:p>
            <a:pPr defTabSz="1019175">
              <a:defRPr/>
            </a:pPr>
            <a:fld id="{32562FAA-F3EA-4F8B-8043-9078A9D16300}" type="slidenum">
              <a:rPr lang="en-US" sz="1400" smtClean="0">
                <a:latin typeface="+mn-lt"/>
              </a:rPr>
              <a:pPr defTabSz="1019175">
                <a:defRPr/>
              </a:pPr>
              <a:t>39</a:t>
            </a:fld>
            <a:endParaRPr lang="en-US" sz="1400" dirty="0">
              <a:latin typeface="+mn-lt"/>
            </a:endParaRPr>
          </a:p>
        </p:txBody>
      </p:sp>
    </p:spTree>
    <p:extLst>
      <p:ext uri="{BB962C8B-B14F-4D97-AF65-F5344CB8AC3E}">
        <p14:creationId xmlns:p14="http://schemas.microsoft.com/office/powerpoint/2010/main" val="38125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7400"/>
            <a:ext cx="7772400" cy="1362075"/>
          </a:xfrm>
        </p:spPr>
        <p:txBody>
          <a:bodyPr>
            <a:normAutofit/>
          </a:bodyPr>
          <a:lstStyle/>
          <a:p>
            <a:r>
              <a:rPr lang="en-US" dirty="0" smtClean="0"/>
              <a:t>Proposed ICR-Related Values for FCA 15</a:t>
            </a:r>
            <a:endParaRPr lang="en-US" dirty="0"/>
          </a:p>
        </p:txBody>
      </p:sp>
      <p:sp>
        <p:nvSpPr>
          <p:cNvPr id="4" name="Slide Number Placeholder 3"/>
          <p:cNvSpPr>
            <a:spLocks noGrp="1"/>
          </p:cNvSpPr>
          <p:nvPr>
            <p:ph type="sldNum" sz="quarter" idx="4"/>
          </p:nvPr>
        </p:nvSpPr>
        <p:spPr/>
        <p:txBody>
          <a:bodyPr/>
          <a:lstStyle/>
          <a:p>
            <a:pPr>
              <a:defRPr/>
            </a:pPr>
            <a:fld id="{8D8725CD-6A91-4E83-9D53-1642D377C37F}" type="slidenum">
              <a:rPr lang="en-US" smtClean="0">
                <a:latin typeface="+mn-lt"/>
              </a:rPr>
              <a:pPr>
                <a:defRPr/>
              </a:pPr>
              <a:t>4</a:t>
            </a:fld>
            <a:endParaRPr lang="en-US" dirty="0">
              <a:latin typeface="+mn-lt"/>
            </a:endParaRPr>
          </a:p>
        </p:txBody>
      </p:sp>
    </p:spTree>
    <p:extLst>
      <p:ext uri="{BB962C8B-B14F-4D97-AF65-F5344CB8AC3E}">
        <p14:creationId xmlns:p14="http://schemas.microsoft.com/office/powerpoint/2010/main" val="2223816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Appendix-I </a:t>
            </a:r>
            <a:endParaRPr lang="en-US" dirty="0"/>
          </a:p>
        </p:txBody>
      </p:sp>
      <p:sp>
        <p:nvSpPr>
          <p:cNvPr id="10" name="Text Placeholder 9"/>
          <p:cNvSpPr>
            <a:spLocks noGrp="1"/>
          </p:cNvSpPr>
          <p:nvPr>
            <p:ph type="body" idx="1"/>
          </p:nvPr>
        </p:nvSpPr>
        <p:spPr/>
        <p:txBody>
          <a:bodyPr/>
          <a:lstStyle/>
          <a:p>
            <a:r>
              <a:rPr lang="en-US" dirty="0"/>
              <a:t>Assumptions for the FCA 15 ICR-Related Values Calculations</a:t>
            </a:r>
          </a:p>
        </p:txBody>
      </p:sp>
      <p:sp>
        <p:nvSpPr>
          <p:cNvPr id="2" name="Slide Number Placeholder 1"/>
          <p:cNvSpPr>
            <a:spLocks noGrp="1"/>
          </p:cNvSpPr>
          <p:nvPr>
            <p:ph type="sldNum" sz="quarter" idx="4"/>
          </p:nvPr>
        </p:nvSpPr>
        <p:spPr/>
        <p:txBody>
          <a:bodyPr/>
          <a:lstStyle/>
          <a:p>
            <a:fld id="{561ACE11-EF18-4151-9C86-FCCC5A027270}" type="slidenum">
              <a:rPr lang="en-US" smtClean="0"/>
              <a:pPr/>
              <a:t>40</a:t>
            </a:fld>
            <a:endParaRPr lang="en-US" dirty="0"/>
          </a:p>
        </p:txBody>
      </p:sp>
    </p:spTree>
    <p:extLst>
      <p:ext uri="{BB962C8B-B14F-4D97-AF65-F5344CB8AC3E}">
        <p14:creationId xmlns:p14="http://schemas.microsoft.com/office/powerpoint/2010/main" val="2127668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smtClean="0"/>
              <a:t>Modeling the New England Control Area for FCA 15</a:t>
            </a:r>
          </a:p>
        </p:txBody>
      </p:sp>
      <p:sp>
        <p:nvSpPr>
          <p:cNvPr id="8197" name="Rectangle 3"/>
          <p:cNvSpPr>
            <a:spLocks noGrp="1" noChangeArrowheads="1"/>
          </p:cNvSpPr>
          <p:nvPr>
            <p:ph idx="1"/>
          </p:nvPr>
        </p:nvSpPr>
        <p:spPr>
          <a:xfrm>
            <a:off x="435769" y="1219200"/>
            <a:ext cx="8382000" cy="4800600"/>
          </a:xfrm>
        </p:spPr>
        <p:txBody>
          <a:bodyPr>
            <a:normAutofit fontScale="25000" lnSpcReduction="20000"/>
          </a:bodyPr>
          <a:lstStyle/>
          <a:p>
            <a:r>
              <a:rPr lang="en-US" sz="8000" dirty="0" smtClean="0">
                <a:solidFill>
                  <a:srgbClr val="090B0B"/>
                </a:solidFill>
                <a:cs typeface="Times New Roman" pitchFamily="18" charset="0"/>
              </a:rPr>
              <a:t>The General Electric Multi-Area Reliability Simulation model (GE MARS) is used to calculate several of the ICR-Related Values</a:t>
            </a:r>
          </a:p>
          <a:p>
            <a:r>
              <a:rPr lang="en-US" sz="8000" dirty="0" smtClean="0">
                <a:cs typeface="Times New Roman" pitchFamily="18" charset="0"/>
              </a:rPr>
              <a:t>Internal transmission constraints are not modeled in the ICR calculation. All loads and resources are assumed to be connected to a single electric bus</a:t>
            </a:r>
          </a:p>
          <a:p>
            <a:pPr lvl="1"/>
            <a:r>
              <a:rPr lang="en-US" sz="6400" dirty="0" smtClean="0">
                <a:cs typeface="Times New Roman" pitchFamily="18" charset="0"/>
              </a:rPr>
              <a:t>Internal transmission constraints are </a:t>
            </a:r>
            <a:r>
              <a:rPr lang="en-US" sz="6400" dirty="0" smtClean="0">
                <a:solidFill>
                  <a:srgbClr val="090B0B"/>
                </a:solidFill>
                <a:cs typeface="Times New Roman" pitchFamily="18" charset="0"/>
              </a:rPr>
              <a:t>addressed through the LSR and MCLs</a:t>
            </a:r>
          </a:p>
          <a:p>
            <a:r>
              <a:rPr lang="en-US" sz="8000" dirty="0" smtClean="0">
                <a:solidFill>
                  <a:srgbClr val="090B0B"/>
                </a:solidFill>
                <a:cs typeface="Times New Roman" pitchFamily="18" charset="0"/>
              </a:rPr>
              <a:t>A LSR </a:t>
            </a:r>
            <a:r>
              <a:rPr lang="en-US" sz="8000" dirty="0">
                <a:solidFill>
                  <a:srgbClr val="090B0B"/>
                </a:solidFill>
                <a:cs typeface="Times New Roman" pitchFamily="18" charset="0"/>
              </a:rPr>
              <a:t>will be calculated for the </a:t>
            </a:r>
            <a:r>
              <a:rPr lang="en-US" sz="8000" dirty="0" smtClean="0">
                <a:solidFill>
                  <a:srgbClr val="090B0B"/>
                </a:solidFill>
                <a:cs typeface="Times New Roman" pitchFamily="18" charset="0"/>
              </a:rPr>
              <a:t>import-constrained Southeast New England (SENE) Capacity Zone, consisting of the NEMA/Boston</a:t>
            </a:r>
            <a:r>
              <a:rPr lang="en-US" sz="8000" dirty="0">
                <a:solidFill>
                  <a:srgbClr val="090B0B"/>
                </a:solidFill>
                <a:cs typeface="Times New Roman" pitchFamily="18" charset="0"/>
              </a:rPr>
              <a:t>, SEMA and RI L</a:t>
            </a:r>
            <a:r>
              <a:rPr lang="en-US" sz="8000" dirty="0" smtClean="0">
                <a:solidFill>
                  <a:srgbClr val="090B0B"/>
                </a:solidFill>
                <a:cs typeface="Times New Roman" pitchFamily="18" charset="0"/>
              </a:rPr>
              <a:t>oad </a:t>
            </a:r>
            <a:r>
              <a:rPr lang="en-US" sz="8000" dirty="0">
                <a:solidFill>
                  <a:srgbClr val="090B0B"/>
                </a:solidFill>
                <a:cs typeface="Times New Roman" pitchFamily="18" charset="0"/>
              </a:rPr>
              <a:t>Z</a:t>
            </a:r>
            <a:r>
              <a:rPr lang="en-US" sz="8000" dirty="0" smtClean="0">
                <a:solidFill>
                  <a:srgbClr val="090B0B"/>
                </a:solidFill>
                <a:cs typeface="Times New Roman" pitchFamily="18" charset="0"/>
              </a:rPr>
              <a:t>ones</a:t>
            </a:r>
          </a:p>
          <a:p>
            <a:r>
              <a:rPr lang="en-US" sz="8000" dirty="0" smtClean="0">
                <a:cs typeface="Times New Roman" pitchFamily="18" charset="0"/>
              </a:rPr>
              <a:t>MC</a:t>
            </a:r>
            <a:r>
              <a:rPr lang="en-US" sz="8000" dirty="0" smtClean="0">
                <a:solidFill>
                  <a:srgbClr val="090B0B"/>
                </a:solidFill>
                <a:cs typeface="Times New Roman" pitchFamily="18" charset="0"/>
              </a:rPr>
              <a:t>Ls will be calculated for two export-constrained Capacity Zones: the Maine Capacity Zone and the Northern New England (NNE) Capacity Zone, consisting of the combined </a:t>
            </a:r>
            <a:r>
              <a:rPr lang="en-US" sz="8000" dirty="0">
                <a:solidFill>
                  <a:srgbClr val="090B0B"/>
                </a:solidFill>
                <a:cs typeface="Times New Roman" pitchFamily="18" charset="0"/>
              </a:rPr>
              <a:t>L</a:t>
            </a:r>
            <a:r>
              <a:rPr lang="en-US" sz="8000" dirty="0" smtClean="0">
                <a:solidFill>
                  <a:srgbClr val="090B0B"/>
                </a:solidFill>
                <a:cs typeface="Times New Roman" pitchFamily="18" charset="0"/>
              </a:rPr>
              <a:t>oad Zones of Maine</a:t>
            </a:r>
            <a:r>
              <a:rPr lang="en-US" sz="8000" dirty="0">
                <a:solidFill>
                  <a:srgbClr val="090B0B"/>
                </a:solidFill>
                <a:cs typeface="Times New Roman" pitchFamily="18" charset="0"/>
              </a:rPr>
              <a:t>, New Hampshire and </a:t>
            </a:r>
            <a:r>
              <a:rPr lang="en-US" sz="8000" dirty="0" smtClean="0">
                <a:solidFill>
                  <a:srgbClr val="090B0B"/>
                </a:solidFill>
                <a:cs typeface="Times New Roman" pitchFamily="18" charset="0"/>
              </a:rPr>
              <a:t>Vermont</a:t>
            </a:r>
          </a:p>
          <a:p>
            <a:pPr lvl="1"/>
            <a:r>
              <a:rPr lang="en-US" sz="6400" dirty="0" smtClean="0">
                <a:cs typeface="Times New Roman" pitchFamily="18" charset="0"/>
              </a:rPr>
              <a:t>The Maine Capacity Zone will be nested in the NNE Capacity Zone</a:t>
            </a:r>
            <a:r>
              <a:rPr lang="en-US" sz="5600" dirty="0" smtClean="0">
                <a:cs typeface="Times New Roman" pitchFamily="18" charset="0"/>
              </a:rPr>
              <a:t> </a:t>
            </a:r>
          </a:p>
          <a:p>
            <a:r>
              <a:rPr lang="en-US" sz="8000" dirty="0">
                <a:solidFill>
                  <a:srgbClr val="090B0B"/>
                </a:solidFill>
                <a:cs typeface="Times New Roman" pitchFamily="18" charset="0"/>
              </a:rPr>
              <a:t>The </a:t>
            </a:r>
            <a:r>
              <a:rPr lang="en-US" sz="8000" dirty="0" smtClean="0">
                <a:solidFill>
                  <a:srgbClr val="090B0B"/>
                </a:solidFill>
                <a:cs typeface="Times New Roman" pitchFamily="18" charset="0"/>
              </a:rPr>
              <a:t>MRI based method </a:t>
            </a:r>
            <a:r>
              <a:rPr lang="en-US" sz="8000" dirty="0">
                <a:solidFill>
                  <a:srgbClr val="090B0B"/>
                </a:solidFill>
                <a:cs typeface="Times New Roman" pitchFamily="18" charset="0"/>
              </a:rPr>
              <a:t>for </a:t>
            </a:r>
            <a:r>
              <a:rPr lang="en-US" sz="8000" dirty="0">
                <a:cs typeface="Times New Roman" pitchFamily="18" charset="0"/>
              </a:rPr>
              <a:t>calculating </a:t>
            </a:r>
            <a:r>
              <a:rPr lang="en-US" sz="8000" dirty="0" smtClean="0">
                <a:cs typeface="Times New Roman" pitchFamily="18" charset="0"/>
              </a:rPr>
              <a:t>demand </a:t>
            </a:r>
            <a:r>
              <a:rPr lang="en-US" sz="8000" dirty="0">
                <a:cs typeface="Times New Roman" pitchFamily="18" charset="0"/>
              </a:rPr>
              <a:t>c</a:t>
            </a:r>
            <a:r>
              <a:rPr lang="en-US" sz="8000" dirty="0" smtClean="0">
                <a:cs typeface="Times New Roman" pitchFamily="18" charset="0"/>
              </a:rPr>
              <a:t>urves </a:t>
            </a:r>
            <a:r>
              <a:rPr lang="en-US" sz="8000" dirty="0">
                <a:cs typeface="Times New Roman" pitchFamily="18" charset="0"/>
              </a:rPr>
              <a:t>will be used to </a:t>
            </a:r>
            <a:r>
              <a:rPr lang="en-US" sz="8000" dirty="0" smtClean="0">
                <a:cs typeface="Times New Roman" pitchFamily="18" charset="0"/>
              </a:rPr>
              <a:t>develop </a:t>
            </a:r>
            <a:r>
              <a:rPr lang="en-US" sz="8000" dirty="0">
                <a:cs typeface="Times New Roman" pitchFamily="18" charset="0"/>
              </a:rPr>
              <a:t>System and Capacity Zone </a:t>
            </a:r>
            <a:r>
              <a:rPr lang="en-US" sz="8000" dirty="0" smtClean="0">
                <a:cs typeface="Times New Roman" pitchFamily="18" charset="0"/>
              </a:rPr>
              <a:t>Demand Curves</a:t>
            </a:r>
            <a:endParaRPr lang="en-US" sz="3200" dirty="0" smtClean="0">
              <a:cs typeface="Times New Roman" pitchFamily="18" charset="0"/>
            </a:endParaRPr>
          </a:p>
          <a:p>
            <a:pPr lvl="1" eaLnBrk="1" hangingPunct="1"/>
            <a:endParaRPr lang="en-US" dirty="0" smtClean="0">
              <a:cs typeface="Times New Roman" pitchFamily="18" charset="0"/>
            </a:endParaRPr>
          </a:p>
          <a:p>
            <a:pPr eaLnBrk="1" hangingPunct="1">
              <a:buFontTx/>
              <a:buNone/>
            </a:pPr>
            <a:endParaRPr lang="en-US" dirty="0" smtClean="0">
              <a:cs typeface="Times New Roman" pitchFamily="18" charset="0"/>
            </a:endParaRPr>
          </a:p>
        </p:txBody>
      </p:sp>
      <p:sp>
        <p:nvSpPr>
          <p:cNvPr id="6" name="Slide Number Placeholder 4"/>
          <p:cNvSpPr>
            <a:spLocks noGrp="1"/>
          </p:cNvSpPr>
          <p:nvPr>
            <p:ph type="sldNum" sz="quarter" idx="11"/>
          </p:nvPr>
        </p:nvSpPr>
        <p:spPr/>
        <p:txBody>
          <a:bodyPr/>
          <a:lstStyle/>
          <a:p>
            <a:pPr defTabSz="1019175">
              <a:defRPr/>
            </a:pPr>
            <a:fld id="{8EB8DF0E-AA56-43EF-8D7F-70ADCAECF36D}" type="slidenum">
              <a:rPr lang="en-US">
                <a:latin typeface="+mn-lt"/>
              </a:rPr>
              <a:pPr defTabSz="1019175">
                <a:defRPr/>
              </a:pPr>
              <a:t>41</a:t>
            </a:fld>
            <a:endParaRPr lang="en-US" dirty="0">
              <a:latin typeface="+mn-lt"/>
            </a:endParaRPr>
          </a:p>
        </p:txBody>
      </p:sp>
      <p:sp>
        <p:nvSpPr>
          <p:cNvPr id="2" name="TextBox 1"/>
          <p:cNvSpPr txBox="1"/>
          <p:nvPr/>
        </p:nvSpPr>
        <p:spPr>
          <a:xfrm>
            <a:off x="571500" y="5638800"/>
            <a:ext cx="8153400" cy="646331"/>
          </a:xfrm>
          <a:prstGeom prst="rect">
            <a:avLst/>
          </a:prstGeom>
          <a:noFill/>
        </p:spPr>
        <p:txBody>
          <a:bodyPr wrap="square" rtlCol="0">
            <a:spAutoFit/>
          </a:bodyPr>
          <a:lstStyle/>
          <a:p>
            <a:r>
              <a:rPr lang="en-US" sz="1200" dirty="0" smtClean="0">
                <a:solidFill>
                  <a:schemeClr val="tx1">
                    <a:lumMod val="50000"/>
                  </a:schemeClr>
                </a:solidFill>
                <a:latin typeface="+mn-lt"/>
              </a:rPr>
              <a:t>Note:</a:t>
            </a:r>
          </a:p>
          <a:p>
            <a:r>
              <a:rPr lang="en-US" sz="1200" dirty="0" smtClean="0">
                <a:solidFill>
                  <a:schemeClr val="tx1">
                    <a:lumMod val="50000"/>
                  </a:schemeClr>
                </a:solidFill>
                <a:latin typeface="+mn-lt"/>
              </a:rPr>
              <a:t>For more info on </a:t>
            </a:r>
            <a:r>
              <a:rPr lang="en-US" sz="1200" dirty="0">
                <a:solidFill>
                  <a:schemeClr val="tx1">
                    <a:lumMod val="50000"/>
                  </a:schemeClr>
                </a:solidFill>
                <a:latin typeface="+mn-lt"/>
              </a:rPr>
              <a:t>the </a:t>
            </a:r>
            <a:r>
              <a:rPr lang="en-US" sz="1200" dirty="0" smtClean="0">
                <a:solidFill>
                  <a:schemeClr val="tx1">
                    <a:lumMod val="50000"/>
                  </a:schemeClr>
                </a:solidFill>
                <a:latin typeface="+mn-lt"/>
              </a:rPr>
              <a:t> development of FCA 15 Capacity Zones, see  </a:t>
            </a:r>
            <a:r>
              <a:rPr lang="en-US" sz="1200" dirty="0">
                <a:solidFill>
                  <a:schemeClr val="tx1">
                    <a:lumMod val="50000"/>
                  </a:schemeClr>
                </a:solidFill>
                <a:latin typeface="+mn-lt"/>
                <a:hlinkClick r:id="rId3"/>
              </a:rPr>
              <a:t>https://www.iso-ne.com/static-assets/documents/2020/05/a05_pspc_2020_05_28_fca_15_cap_zone_formation.pdf</a:t>
            </a:r>
            <a:r>
              <a:rPr lang="en-US" sz="1200" dirty="0">
                <a:solidFill>
                  <a:schemeClr val="tx1">
                    <a:lumMod val="50000"/>
                  </a:schemeClr>
                </a:solidFill>
                <a:latin typeface="+mn-lt"/>
              </a:rPr>
              <a:t> </a:t>
            </a:r>
          </a:p>
        </p:txBody>
      </p:sp>
    </p:spTree>
    <p:extLst>
      <p:ext uri="{BB962C8B-B14F-4D97-AF65-F5344CB8AC3E}">
        <p14:creationId xmlns:p14="http://schemas.microsoft.com/office/powerpoint/2010/main" val="4107085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dirty="0" smtClean="0"/>
              <a:t>Assumptions for the 2024-2025 FCA</a:t>
            </a:r>
            <a:br>
              <a:rPr lang="en-US" dirty="0" smtClean="0"/>
            </a:br>
            <a:r>
              <a:rPr lang="en-US" dirty="0" smtClean="0"/>
              <a:t> ICR-Related Values Calculations</a:t>
            </a:r>
          </a:p>
        </p:txBody>
      </p:sp>
      <p:sp>
        <p:nvSpPr>
          <p:cNvPr id="4" name="Slide Number Placeholder 4"/>
          <p:cNvSpPr>
            <a:spLocks noGrp="1"/>
          </p:cNvSpPr>
          <p:nvPr>
            <p:ph type="sldNum" sz="quarter" idx="4"/>
          </p:nvPr>
        </p:nvSpPr>
        <p:spPr/>
        <p:txBody>
          <a:bodyPr/>
          <a:lstStyle/>
          <a:p>
            <a:fld id="{30863963-650C-4485-81F4-434FED09F15A}" type="slidenum">
              <a:rPr lang="en-US" smtClean="0"/>
              <a:pPr/>
              <a:t>42</a:t>
            </a:fld>
            <a:endParaRPr lang="en-US" dirty="0"/>
          </a:p>
        </p:txBody>
      </p:sp>
    </p:spTree>
    <p:extLst>
      <p:ext uri="{BB962C8B-B14F-4D97-AF65-F5344CB8AC3E}">
        <p14:creationId xmlns:p14="http://schemas.microsoft.com/office/powerpoint/2010/main" val="335425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1ACE11-EF18-4151-9C86-FCCC5A027270}" type="slidenum">
              <a:rPr lang="en-US" smtClean="0"/>
              <a:pPr/>
              <a:t>43</a:t>
            </a:fld>
            <a:endParaRPr lang="en-US" dirty="0"/>
          </a:p>
        </p:txBody>
      </p:sp>
      <p:sp>
        <p:nvSpPr>
          <p:cNvPr id="5" name="Title 4"/>
          <p:cNvSpPr>
            <a:spLocks noGrp="1"/>
          </p:cNvSpPr>
          <p:nvPr>
            <p:ph type="title"/>
          </p:nvPr>
        </p:nvSpPr>
        <p:spPr/>
        <p:txBody>
          <a:bodyPr/>
          <a:lstStyle/>
          <a:p>
            <a:r>
              <a:rPr lang="en-US" smtClean="0"/>
              <a:t>Cost of New Entry (CONE)</a:t>
            </a:r>
            <a:br>
              <a:rPr lang="en-US" smtClean="0"/>
            </a:br>
            <a:r>
              <a:rPr lang="en-US" smtClean="0"/>
              <a:t>	- for the MRI Demand Curve</a:t>
            </a:r>
            <a:endParaRPr lang="en-US" dirty="0"/>
          </a:p>
        </p:txBody>
      </p:sp>
      <p:sp>
        <p:nvSpPr>
          <p:cNvPr id="6" name="Text Placeholder 5"/>
          <p:cNvSpPr>
            <a:spLocks noGrp="1"/>
          </p:cNvSpPr>
          <p:nvPr>
            <p:ph idx="1"/>
          </p:nvPr>
        </p:nvSpPr>
        <p:spPr>
          <a:xfrm>
            <a:off x="457200" y="1295400"/>
            <a:ext cx="8229600" cy="4660288"/>
          </a:xfrm>
        </p:spPr>
        <p:txBody>
          <a:bodyPr>
            <a:normAutofit lnSpcReduction="10000"/>
          </a:bodyPr>
          <a:lstStyle/>
          <a:p>
            <a:r>
              <a:rPr lang="en-US" sz="2800" dirty="0" smtClean="0"/>
              <a:t>CONE for </a:t>
            </a:r>
            <a:r>
              <a:rPr lang="en-US" sz="2800" dirty="0" smtClean="0">
                <a:solidFill>
                  <a:srgbClr val="090B0B"/>
                </a:solidFill>
              </a:rPr>
              <a:t>the cap </a:t>
            </a:r>
            <a:r>
              <a:rPr lang="en-US" sz="2800" dirty="0" smtClean="0"/>
              <a:t>of the MRI system Demand Curve for FCA 15 has been calculated as:</a:t>
            </a:r>
          </a:p>
          <a:p>
            <a:pPr lvl="1"/>
            <a:r>
              <a:rPr lang="en-US" sz="2400" dirty="0" smtClean="0"/>
              <a:t>Gross CONE: 	$11.951/kW-month </a:t>
            </a:r>
          </a:p>
          <a:p>
            <a:pPr lvl="1"/>
            <a:r>
              <a:rPr lang="en-US" sz="2400" dirty="0" smtClean="0"/>
              <a:t>Net CONE : 	$8.707/kW-month</a:t>
            </a:r>
          </a:p>
          <a:p>
            <a:pPr lvl="1"/>
            <a:r>
              <a:rPr lang="en-US" sz="2400" dirty="0" smtClean="0"/>
              <a:t>FCA Starting Price : $13.932/kW-month</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0" indent="0">
              <a:buNone/>
            </a:pPr>
            <a:r>
              <a:rPr lang="en-US" sz="1400" dirty="0">
                <a:cs typeface="Times New Roman" pitchFamily="18" charset="0"/>
              </a:rPr>
              <a:t>*</a:t>
            </a:r>
            <a:r>
              <a:rPr lang="en-US" sz="1400" dirty="0" smtClean="0">
                <a:cs typeface="Times New Roman" pitchFamily="18" charset="0"/>
              </a:rPr>
              <a:t>See </a:t>
            </a:r>
            <a:r>
              <a:rPr lang="en-US" sz="1400" dirty="0">
                <a:cs typeface="Times New Roman" pitchFamily="18" charset="0"/>
              </a:rPr>
              <a:t>link to Forward Capacity Market (FCM) parameters by Capacity Commitment Period: </a:t>
            </a:r>
            <a:r>
              <a:rPr lang="en-US" sz="1400" dirty="0">
                <a:cs typeface="Times New Roman" pitchFamily="18" charset="0"/>
                <a:hlinkClick r:id="rId2"/>
              </a:rPr>
              <a:t>https://www.iso-ne.com/static-assets/documents/2015/09/FCA_Parameters_Final_Table.xlsx</a:t>
            </a:r>
          </a:p>
          <a:p>
            <a:endParaRPr lang="en-US" sz="1400" dirty="0">
              <a:cs typeface="Times New Roman" pitchFamily="18" charset="0"/>
            </a:endParaRPr>
          </a:p>
          <a:p>
            <a:pPr marL="0" indent="0">
              <a:buNone/>
            </a:pPr>
            <a:endParaRPr lang="en-US" sz="1400" dirty="0">
              <a:cs typeface="Times New Roman" pitchFamily="18" charset="0"/>
            </a:endParaRPr>
          </a:p>
        </p:txBody>
      </p:sp>
    </p:spTree>
    <p:extLst>
      <p:ext uri="{BB962C8B-B14F-4D97-AF65-F5344CB8AC3E}">
        <p14:creationId xmlns:p14="http://schemas.microsoft.com/office/powerpoint/2010/main" val="2708033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9008BAE5-53FB-4A8D-92BF-AD00358B8E64}" type="slidenum">
              <a:rPr lang="en-US" smtClean="0"/>
              <a:pPr/>
              <a:t>44</a:t>
            </a:fld>
            <a:endParaRPr lang="en-US" dirty="0"/>
          </a:p>
        </p:txBody>
      </p:sp>
      <p:sp>
        <p:nvSpPr>
          <p:cNvPr id="9220" name="Rectangle 2"/>
          <p:cNvSpPr>
            <a:spLocks noGrp="1" noChangeArrowheads="1"/>
          </p:cNvSpPr>
          <p:nvPr>
            <p:ph type="title"/>
          </p:nvPr>
        </p:nvSpPr>
        <p:spPr>
          <a:xfrm>
            <a:off x="457199" y="228600"/>
            <a:ext cx="8229600" cy="533400"/>
          </a:xfrm>
        </p:spPr>
        <p:txBody>
          <a:bodyPr>
            <a:normAutofit fontScale="90000"/>
          </a:bodyPr>
          <a:lstStyle/>
          <a:p>
            <a:r>
              <a:rPr lang="en-US" dirty="0" smtClean="0"/>
              <a:t>Assumptions for the ICR-Related Values </a:t>
            </a:r>
            <a:br>
              <a:rPr lang="en-US" dirty="0" smtClean="0"/>
            </a:br>
            <a:r>
              <a:rPr lang="en-US" dirty="0" smtClean="0"/>
              <a:t>Calculations</a:t>
            </a:r>
          </a:p>
        </p:txBody>
      </p:sp>
      <p:sp>
        <p:nvSpPr>
          <p:cNvPr id="6" name="Rectangle 3"/>
          <p:cNvSpPr txBox="1">
            <a:spLocks noChangeArrowheads="1"/>
          </p:cNvSpPr>
          <p:nvPr/>
        </p:nvSpPr>
        <p:spPr bwMode="auto">
          <a:xfrm>
            <a:off x="326750" y="1066800"/>
            <a:ext cx="8490497" cy="5715000"/>
          </a:xfrm>
          <a:prstGeom prst="rect">
            <a:avLst/>
          </a:prstGeom>
          <a:noFill/>
          <a:ln w="9525">
            <a:noFill/>
            <a:miter lim="800000"/>
            <a:headEnd/>
            <a:tailEnd/>
          </a:ln>
        </p:spPr>
        <p:txBody>
          <a:bodyPr lIns="101882" tIns="50941" rIns="101882" bIns="50941"/>
          <a:lstStyle/>
          <a:p>
            <a:pPr marL="342900" indent="-342900">
              <a:lnSpc>
                <a:spcPct val="80000"/>
              </a:lnSpc>
              <a:spcBef>
                <a:spcPct val="25000"/>
              </a:spcBef>
              <a:buFontTx/>
              <a:buChar char="•"/>
              <a:defRPr/>
            </a:pPr>
            <a:r>
              <a:rPr lang="en-US" i="1" kern="0" dirty="0" smtClean="0">
                <a:solidFill>
                  <a:srgbClr val="000000"/>
                </a:solidFill>
                <a:latin typeface="+mn-lt"/>
              </a:rPr>
              <a:t>Load forecast based on 2020 CELT report</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Net of behind-the-meter (BTM) photovoltaic (PV) forecast</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Transportation </a:t>
            </a:r>
            <a:r>
              <a:rPr lang="en-US" sz="1800" kern="0" dirty="0" smtClean="0">
                <a:solidFill>
                  <a:srgbClr val="090B0B"/>
                </a:solidFill>
                <a:latin typeface="+mn-lt"/>
              </a:rPr>
              <a:t>and heating </a:t>
            </a:r>
            <a:r>
              <a:rPr lang="en-US" sz="1800" kern="0" dirty="0">
                <a:solidFill>
                  <a:srgbClr val="090B0B"/>
                </a:solidFill>
                <a:latin typeface="+mn-lt"/>
              </a:rPr>
              <a:t>e</a:t>
            </a:r>
            <a:r>
              <a:rPr lang="en-US" sz="1800" kern="0" dirty="0" smtClean="0">
                <a:solidFill>
                  <a:srgbClr val="090B0B"/>
                </a:solidFill>
                <a:latin typeface="+mn-lt"/>
              </a:rPr>
              <a:t>lectrification</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Load forecast distribution</a:t>
            </a:r>
          </a:p>
          <a:p>
            <a:pPr marL="342900" indent="-342900">
              <a:lnSpc>
                <a:spcPct val="80000"/>
              </a:lnSpc>
              <a:spcBef>
                <a:spcPct val="25000"/>
              </a:spcBef>
              <a:buFontTx/>
              <a:buChar char="•"/>
              <a:defRPr/>
            </a:pPr>
            <a:r>
              <a:rPr lang="en-US" i="1" kern="0" dirty="0" smtClean="0">
                <a:solidFill>
                  <a:srgbClr val="000000"/>
                </a:solidFill>
                <a:latin typeface="+mn-lt"/>
              </a:rPr>
              <a:t>Resource data will be based on qualified </a:t>
            </a:r>
            <a:r>
              <a:rPr lang="en-US" i="1" kern="0" dirty="0" smtClean="0">
                <a:solidFill>
                  <a:srgbClr val="090B0B"/>
                </a:solidFill>
                <a:latin typeface="+mn-lt"/>
              </a:rPr>
              <a:t>existing capacity values </a:t>
            </a:r>
            <a:r>
              <a:rPr lang="en-US" i="1" kern="0" dirty="0" smtClean="0">
                <a:solidFill>
                  <a:srgbClr val="000000"/>
                </a:solidFill>
                <a:latin typeface="+mn-lt"/>
              </a:rPr>
              <a:t>for FCA 15 </a:t>
            </a:r>
            <a:endParaRPr lang="en-US" sz="1800" kern="0" dirty="0" smtClean="0">
              <a:solidFill>
                <a:srgbClr val="000000"/>
              </a:solidFill>
              <a:latin typeface="+mn-lt"/>
            </a:endParaRPr>
          </a:p>
          <a:p>
            <a:pPr marL="742950" lvl="1" indent="-285750">
              <a:lnSpc>
                <a:spcPct val="80000"/>
              </a:lnSpc>
              <a:spcBef>
                <a:spcPct val="25000"/>
              </a:spcBef>
              <a:spcAft>
                <a:spcPct val="10000"/>
              </a:spcAft>
              <a:buFontTx/>
              <a:buChar char="–"/>
              <a:defRPr/>
            </a:pPr>
            <a:r>
              <a:rPr lang="en-US" sz="1800" kern="0" dirty="0">
                <a:solidFill>
                  <a:srgbClr val="000000"/>
                </a:solidFill>
                <a:latin typeface="+mn-lt"/>
              </a:rPr>
              <a:t>Non-Intermittent Generating Resources</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Intermittent Power Resources (IPR)</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Import Capacity Resources</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Demand Capacity Resources </a:t>
            </a:r>
          </a:p>
          <a:p>
            <a:pPr marL="342900" indent="-342900">
              <a:lnSpc>
                <a:spcPct val="80000"/>
              </a:lnSpc>
              <a:spcBef>
                <a:spcPct val="25000"/>
              </a:spcBef>
              <a:buFontTx/>
              <a:buChar char="•"/>
              <a:defRPr/>
            </a:pPr>
            <a:r>
              <a:rPr lang="en-US" i="1" kern="0" dirty="0" smtClean="0">
                <a:solidFill>
                  <a:srgbClr val="090B0B"/>
                </a:solidFill>
                <a:latin typeface="+mn-lt"/>
              </a:rPr>
              <a:t>These qualified capacity values reflect</a:t>
            </a:r>
          </a:p>
          <a:p>
            <a:pPr marL="742950" lvl="1" indent="-285750" fontAlgn="auto">
              <a:lnSpc>
                <a:spcPct val="90000"/>
              </a:lnSpc>
              <a:spcBef>
                <a:spcPts val="0"/>
              </a:spcBef>
              <a:spcAft>
                <a:spcPts val="0"/>
              </a:spcAft>
              <a:buFont typeface="Arial" pitchFamily="34" charset="0"/>
              <a:buChar char="–"/>
            </a:pPr>
            <a:r>
              <a:rPr lang="en-US" sz="2000" dirty="0" smtClean="0">
                <a:solidFill>
                  <a:srgbClr val="090B0B"/>
                </a:solidFill>
                <a:latin typeface="Calibri"/>
                <a:cs typeface="Times New Roman" pitchFamily="18" charset="0"/>
              </a:rPr>
              <a:t>Significant </a:t>
            </a:r>
            <a:r>
              <a:rPr lang="en-US" sz="2000" dirty="0">
                <a:solidFill>
                  <a:srgbClr val="090B0B"/>
                </a:solidFill>
                <a:latin typeface="Calibri"/>
                <a:cs typeface="Times New Roman" pitchFamily="18" charset="0"/>
              </a:rPr>
              <a:t>decrease of existing qualified resources</a:t>
            </a:r>
          </a:p>
          <a:p>
            <a:pPr marL="742950" lvl="1" indent="-285750" fontAlgn="auto">
              <a:lnSpc>
                <a:spcPct val="90000"/>
              </a:lnSpc>
              <a:spcBef>
                <a:spcPts val="0"/>
              </a:spcBef>
              <a:spcAft>
                <a:spcPts val="0"/>
              </a:spcAft>
              <a:buFont typeface="Arial" pitchFamily="34" charset="0"/>
              <a:buChar char="–"/>
            </a:pPr>
            <a:r>
              <a:rPr lang="en-US" sz="2000" dirty="0">
                <a:solidFill>
                  <a:srgbClr val="090B0B"/>
                </a:solidFill>
                <a:latin typeface="Calibri"/>
                <a:cs typeface="Times New Roman" pitchFamily="18" charset="0"/>
              </a:rPr>
              <a:t>R</a:t>
            </a:r>
            <a:r>
              <a:rPr lang="en-US" sz="2000" dirty="0" smtClean="0">
                <a:solidFill>
                  <a:srgbClr val="090B0B"/>
                </a:solidFill>
                <a:latin typeface="Calibri"/>
                <a:cs typeface="Times New Roman" pitchFamily="18" charset="0"/>
              </a:rPr>
              <a:t>esource retirements and terminations</a:t>
            </a:r>
            <a:endParaRPr lang="en-US" sz="2000" dirty="0">
              <a:solidFill>
                <a:srgbClr val="090B0B"/>
              </a:solidFill>
              <a:latin typeface="Calibri"/>
              <a:cs typeface="Times New Roman" pitchFamily="18" charset="0"/>
            </a:endParaRPr>
          </a:p>
          <a:p>
            <a:pPr marL="1143000" lvl="2" indent="-228600" fontAlgn="auto">
              <a:lnSpc>
                <a:spcPct val="90000"/>
              </a:lnSpc>
              <a:spcBef>
                <a:spcPts val="0"/>
              </a:spcBef>
              <a:spcAft>
                <a:spcPts val="0"/>
              </a:spcAft>
              <a:buFont typeface="Arial" pitchFamily="34" charset="0"/>
              <a:buChar char="•"/>
            </a:pPr>
            <a:r>
              <a:rPr lang="en-US" sz="1800" dirty="0" smtClean="0">
                <a:solidFill>
                  <a:srgbClr val="090B0B"/>
                </a:solidFill>
                <a:latin typeface="Calibri"/>
                <a:cs typeface="Times New Roman" pitchFamily="18" charset="0"/>
              </a:rPr>
              <a:t>Permanent </a:t>
            </a:r>
            <a:r>
              <a:rPr lang="en-US" sz="1800" dirty="0">
                <a:solidFill>
                  <a:srgbClr val="090B0B"/>
                </a:solidFill>
                <a:latin typeface="Calibri"/>
                <a:cs typeface="Times New Roman" pitchFamily="18" charset="0"/>
              </a:rPr>
              <a:t>and Retirement De-List </a:t>
            </a:r>
            <a:r>
              <a:rPr lang="en-US" sz="1800" dirty="0" smtClean="0">
                <a:solidFill>
                  <a:srgbClr val="000000"/>
                </a:solidFill>
                <a:latin typeface="Calibri"/>
                <a:cs typeface="Times New Roman" pitchFamily="18" charset="0"/>
              </a:rPr>
              <a:t>Bids elected </a:t>
            </a:r>
            <a:r>
              <a:rPr lang="en-US" sz="1800" dirty="0" smtClean="0">
                <a:solidFill>
                  <a:srgbClr val="090B0B"/>
                </a:solidFill>
                <a:latin typeface="Calibri"/>
                <a:cs typeface="Times New Roman" pitchFamily="18" charset="0"/>
              </a:rPr>
              <a:t>unconditional treatment</a:t>
            </a:r>
            <a:r>
              <a:rPr lang="en-US" sz="1800" dirty="0" smtClean="0">
                <a:solidFill>
                  <a:srgbClr val="000000"/>
                </a:solidFill>
                <a:latin typeface="Calibri"/>
                <a:cs typeface="Times New Roman" pitchFamily="18" charset="0"/>
              </a:rPr>
              <a:t> </a:t>
            </a:r>
            <a:r>
              <a:rPr lang="en-US" sz="1800" dirty="0">
                <a:solidFill>
                  <a:srgbClr val="090B0B"/>
                </a:solidFill>
                <a:latin typeface="Calibri"/>
                <a:cs typeface="Times New Roman" pitchFamily="18" charset="0"/>
              </a:rPr>
              <a:t>and </a:t>
            </a:r>
            <a:r>
              <a:rPr lang="en-US" sz="1800" dirty="0" smtClean="0">
                <a:solidFill>
                  <a:srgbClr val="000000"/>
                </a:solidFill>
                <a:latin typeface="Calibri"/>
                <a:cs typeface="Times New Roman" pitchFamily="18" charset="0"/>
              </a:rPr>
              <a:t>that </a:t>
            </a:r>
            <a:r>
              <a:rPr lang="en-US" sz="1800" dirty="0">
                <a:solidFill>
                  <a:srgbClr val="090B0B"/>
                </a:solidFill>
                <a:latin typeface="Calibri"/>
                <a:cs typeface="Times New Roman" pitchFamily="18" charset="0"/>
              </a:rPr>
              <a:t>are </a:t>
            </a:r>
            <a:r>
              <a:rPr lang="en-US" sz="1800" kern="0" dirty="0">
                <a:solidFill>
                  <a:srgbClr val="090B0B"/>
                </a:solidFill>
                <a:latin typeface="Calibri"/>
              </a:rPr>
              <a:t>at or above the </a:t>
            </a:r>
            <a:r>
              <a:rPr lang="en-US" sz="1800" kern="0" dirty="0" smtClean="0">
                <a:solidFill>
                  <a:srgbClr val="090B0B"/>
                </a:solidFill>
                <a:latin typeface="Calibri"/>
              </a:rPr>
              <a:t>FCA 15 </a:t>
            </a:r>
            <a:r>
              <a:rPr lang="en-US" sz="1800" kern="0" dirty="0">
                <a:solidFill>
                  <a:srgbClr val="090B0B"/>
                </a:solidFill>
                <a:latin typeface="Calibri"/>
              </a:rPr>
              <a:t>Starting Price</a:t>
            </a:r>
          </a:p>
          <a:p>
            <a:pPr marL="285750" indent="-285750">
              <a:lnSpc>
                <a:spcPct val="80000"/>
              </a:lnSpc>
              <a:spcBef>
                <a:spcPct val="25000"/>
              </a:spcBef>
              <a:spcAft>
                <a:spcPct val="10000"/>
              </a:spcAft>
              <a:buFontTx/>
              <a:buChar char="–"/>
              <a:defRPr/>
            </a:pPr>
            <a:endParaRPr lang="en-US" sz="1800" kern="0" dirty="0" smtClean="0">
              <a:solidFill>
                <a:srgbClr val="000000"/>
              </a:solidFill>
            </a:endParaRPr>
          </a:p>
        </p:txBody>
      </p:sp>
    </p:spTree>
    <p:extLst>
      <p:ext uri="{BB962C8B-B14F-4D97-AF65-F5344CB8AC3E}">
        <p14:creationId xmlns:p14="http://schemas.microsoft.com/office/powerpoint/2010/main" val="139109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9008BAE5-53FB-4A8D-92BF-AD00358B8E64}" type="slidenum">
              <a:rPr lang="en-US" smtClean="0"/>
              <a:pPr/>
              <a:t>45</a:t>
            </a:fld>
            <a:endParaRPr lang="en-US" dirty="0"/>
          </a:p>
        </p:txBody>
      </p:sp>
      <p:sp>
        <p:nvSpPr>
          <p:cNvPr id="9220" name="Rectangle 2"/>
          <p:cNvSpPr>
            <a:spLocks noGrp="1" noChangeArrowheads="1"/>
          </p:cNvSpPr>
          <p:nvPr>
            <p:ph type="title"/>
          </p:nvPr>
        </p:nvSpPr>
        <p:spPr>
          <a:xfrm>
            <a:off x="457199" y="304800"/>
            <a:ext cx="8229600" cy="533400"/>
          </a:xfrm>
        </p:spPr>
        <p:txBody>
          <a:bodyPr>
            <a:normAutofit fontScale="90000"/>
          </a:bodyPr>
          <a:lstStyle/>
          <a:p>
            <a:r>
              <a:rPr lang="en-US" dirty="0" smtClean="0"/>
              <a:t>Assumptions for the ICR-Related Values Calculations, cont.</a:t>
            </a:r>
          </a:p>
        </p:txBody>
      </p:sp>
      <p:sp>
        <p:nvSpPr>
          <p:cNvPr id="6" name="Rectangle 3"/>
          <p:cNvSpPr txBox="1">
            <a:spLocks noChangeArrowheads="1"/>
          </p:cNvSpPr>
          <p:nvPr/>
        </p:nvSpPr>
        <p:spPr bwMode="auto">
          <a:xfrm>
            <a:off x="326751" y="1143000"/>
            <a:ext cx="8490497" cy="5715000"/>
          </a:xfrm>
          <a:prstGeom prst="rect">
            <a:avLst/>
          </a:prstGeom>
          <a:noFill/>
          <a:ln w="9525">
            <a:noFill/>
            <a:miter lim="800000"/>
            <a:headEnd/>
            <a:tailEnd/>
          </a:ln>
        </p:spPr>
        <p:txBody>
          <a:bodyPr lIns="101882" tIns="50941" rIns="101882" bIns="50941"/>
          <a:lstStyle/>
          <a:p>
            <a:pPr marL="342900" indent="-342900">
              <a:lnSpc>
                <a:spcPct val="80000"/>
              </a:lnSpc>
              <a:spcBef>
                <a:spcPct val="25000"/>
              </a:spcBef>
              <a:buFontTx/>
              <a:buChar char="•"/>
              <a:defRPr/>
            </a:pPr>
            <a:r>
              <a:rPr lang="en-US" i="1" kern="0" dirty="0" smtClean="0">
                <a:solidFill>
                  <a:srgbClr val="000000"/>
                </a:solidFill>
                <a:latin typeface="+mn-lt"/>
              </a:rPr>
              <a:t>Resource availability</a:t>
            </a:r>
            <a:endParaRPr lang="en-US" i="1" kern="0" dirty="0">
              <a:solidFill>
                <a:srgbClr val="000000"/>
              </a:solidFill>
              <a:latin typeface="+mn-lt"/>
            </a:endParaRPr>
          </a:p>
          <a:p>
            <a:pPr marL="742950" lvl="1" indent="-285750">
              <a:lnSpc>
                <a:spcPct val="80000"/>
              </a:lnSpc>
              <a:spcBef>
                <a:spcPct val="25000"/>
              </a:spcBef>
              <a:spcAft>
                <a:spcPct val="10000"/>
              </a:spcAft>
              <a:buFontTx/>
              <a:buChar char="–"/>
              <a:defRPr/>
            </a:pPr>
            <a:r>
              <a:rPr lang="en-US" sz="1800" kern="0" dirty="0">
                <a:solidFill>
                  <a:srgbClr val="000000"/>
                </a:solidFill>
                <a:latin typeface="+mn-lt"/>
              </a:rPr>
              <a:t>Non-Intermittent Generating Resources availability</a:t>
            </a: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IPR availability</a:t>
            </a:r>
            <a:endParaRPr lang="en-US" sz="1800" kern="0" dirty="0">
              <a:solidFill>
                <a:srgbClr val="000000"/>
              </a:solidFill>
              <a:latin typeface="+mn-lt"/>
            </a:endParaRPr>
          </a:p>
          <a:p>
            <a:pPr marL="742950" lvl="1" indent="-285750">
              <a:lnSpc>
                <a:spcPct val="80000"/>
              </a:lnSpc>
              <a:spcBef>
                <a:spcPct val="25000"/>
              </a:spcBef>
              <a:spcAft>
                <a:spcPct val="10000"/>
              </a:spcAft>
              <a:buFontTx/>
              <a:buChar char="–"/>
              <a:defRPr/>
            </a:pPr>
            <a:r>
              <a:rPr lang="en-US" sz="1800" kern="0" dirty="0" smtClean="0">
                <a:solidFill>
                  <a:srgbClr val="000000"/>
                </a:solidFill>
                <a:latin typeface="+mn-lt"/>
              </a:rPr>
              <a:t>DR availability </a:t>
            </a:r>
            <a:endParaRPr lang="en-US" sz="1800" kern="0" dirty="0">
              <a:solidFill>
                <a:srgbClr val="000000"/>
              </a:solidFill>
              <a:latin typeface="+mn-lt"/>
            </a:endParaRPr>
          </a:p>
          <a:p>
            <a:pPr marL="342900" indent="-342900">
              <a:lnSpc>
                <a:spcPct val="80000"/>
              </a:lnSpc>
              <a:spcBef>
                <a:spcPct val="25000"/>
              </a:spcBef>
              <a:buFontTx/>
              <a:buChar char="•"/>
              <a:defRPr/>
            </a:pPr>
            <a:r>
              <a:rPr lang="en-US" i="1" kern="0" dirty="0">
                <a:solidFill>
                  <a:srgbClr val="000000"/>
                </a:solidFill>
                <a:latin typeface="+mn-lt"/>
              </a:rPr>
              <a:t>Load </a:t>
            </a:r>
            <a:r>
              <a:rPr lang="en-US" i="1" kern="0" dirty="0" smtClean="0">
                <a:solidFill>
                  <a:srgbClr val="000000"/>
                </a:solidFill>
                <a:latin typeface="+mn-lt"/>
              </a:rPr>
              <a:t>relief </a:t>
            </a:r>
            <a:r>
              <a:rPr lang="en-US" i="1" kern="0" dirty="0">
                <a:solidFill>
                  <a:srgbClr val="000000"/>
                </a:solidFill>
                <a:latin typeface="+mn-lt"/>
              </a:rPr>
              <a:t>from </a:t>
            </a:r>
            <a:r>
              <a:rPr lang="en-US" i="1" kern="0" dirty="0" smtClean="0">
                <a:solidFill>
                  <a:srgbClr val="000000"/>
                </a:solidFill>
                <a:latin typeface="+mn-lt"/>
              </a:rPr>
              <a:t>Operating Procedure No. 4, Action During a Capacity Deficiency (OP-4) </a:t>
            </a:r>
            <a:r>
              <a:rPr lang="en-US" i="1" kern="0" dirty="0">
                <a:solidFill>
                  <a:srgbClr val="000000"/>
                </a:solidFill>
                <a:latin typeface="+mn-lt"/>
              </a:rPr>
              <a:t>a</a:t>
            </a:r>
            <a:r>
              <a:rPr lang="en-US" i="1" kern="0" dirty="0" smtClean="0">
                <a:solidFill>
                  <a:srgbClr val="000000"/>
                </a:solidFill>
                <a:latin typeface="+mn-lt"/>
              </a:rPr>
              <a:t>ctions</a:t>
            </a:r>
            <a:endParaRPr lang="en-US" i="1" kern="0" dirty="0">
              <a:solidFill>
                <a:srgbClr val="000000"/>
              </a:solidFill>
              <a:latin typeface="+mn-lt"/>
            </a:endParaRPr>
          </a:p>
          <a:p>
            <a:pPr marL="742950" lvl="1" indent="-285750">
              <a:lnSpc>
                <a:spcPct val="80000"/>
              </a:lnSpc>
              <a:spcBef>
                <a:spcPct val="25000"/>
              </a:spcBef>
              <a:spcAft>
                <a:spcPct val="10000"/>
              </a:spcAft>
              <a:buFontTx/>
              <a:buChar char="–"/>
              <a:defRPr/>
            </a:pPr>
            <a:r>
              <a:rPr lang="en-US" sz="1800" kern="0" dirty="0">
                <a:solidFill>
                  <a:srgbClr val="000000"/>
                </a:solidFill>
                <a:latin typeface="+mn-lt"/>
              </a:rPr>
              <a:t>Tie </a:t>
            </a:r>
            <a:r>
              <a:rPr lang="en-US" sz="1800" kern="0" dirty="0" smtClean="0">
                <a:solidFill>
                  <a:srgbClr val="000000"/>
                </a:solidFill>
                <a:latin typeface="+mn-lt"/>
              </a:rPr>
              <a:t>reliability </a:t>
            </a:r>
            <a:r>
              <a:rPr lang="en-US" sz="1800" kern="0" dirty="0">
                <a:solidFill>
                  <a:srgbClr val="000000"/>
                </a:solidFill>
                <a:latin typeface="+mn-lt"/>
              </a:rPr>
              <a:t>b</a:t>
            </a:r>
            <a:r>
              <a:rPr lang="en-US" sz="1800" kern="0" dirty="0" smtClean="0">
                <a:solidFill>
                  <a:srgbClr val="000000"/>
                </a:solidFill>
                <a:latin typeface="+mn-lt"/>
              </a:rPr>
              <a:t>enefits</a:t>
            </a:r>
            <a:endParaRPr lang="en-US" sz="1800" kern="0" dirty="0">
              <a:solidFill>
                <a:srgbClr val="000000"/>
              </a:solidFill>
              <a:latin typeface="+mn-lt"/>
            </a:endParaRPr>
          </a:p>
          <a:p>
            <a:pPr marL="1143000" lvl="2" indent="-228600">
              <a:lnSpc>
                <a:spcPct val="80000"/>
              </a:lnSpc>
              <a:spcBef>
                <a:spcPct val="25000"/>
              </a:spcBef>
              <a:spcAft>
                <a:spcPct val="10000"/>
              </a:spcAft>
              <a:buFontTx/>
              <a:buChar char="•"/>
              <a:defRPr/>
            </a:pPr>
            <a:r>
              <a:rPr lang="en-US" sz="1400" kern="0" dirty="0" smtClean="0">
                <a:solidFill>
                  <a:srgbClr val="000000"/>
                </a:solidFill>
                <a:latin typeface="+mn-lt"/>
              </a:rPr>
              <a:t>Quebec</a:t>
            </a:r>
            <a:endParaRPr lang="en-US" sz="1400" kern="0" dirty="0">
              <a:solidFill>
                <a:srgbClr val="000000"/>
              </a:solidFill>
              <a:latin typeface="+mn-lt"/>
            </a:endParaRPr>
          </a:p>
          <a:p>
            <a:pPr marL="1143000" lvl="2" indent="-228600">
              <a:lnSpc>
                <a:spcPct val="80000"/>
              </a:lnSpc>
              <a:spcBef>
                <a:spcPct val="25000"/>
              </a:spcBef>
              <a:spcAft>
                <a:spcPct val="10000"/>
              </a:spcAft>
              <a:buFontTx/>
              <a:buChar char="•"/>
              <a:defRPr/>
            </a:pPr>
            <a:r>
              <a:rPr lang="en-US" sz="1400" kern="0" dirty="0">
                <a:solidFill>
                  <a:srgbClr val="000000"/>
                </a:solidFill>
                <a:latin typeface="+mn-lt"/>
              </a:rPr>
              <a:t>Maritimes</a:t>
            </a:r>
          </a:p>
          <a:p>
            <a:pPr marL="1143000" lvl="2" indent="-228600">
              <a:lnSpc>
                <a:spcPct val="80000"/>
              </a:lnSpc>
              <a:spcBef>
                <a:spcPct val="25000"/>
              </a:spcBef>
              <a:spcAft>
                <a:spcPct val="10000"/>
              </a:spcAft>
              <a:buFontTx/>
              <a:buChar char="•"/>
              <a:defRPr/>
            </a:pPr>
            <a:r>
              <a:rPr lang="en-US" sz="1400" kern="0" dirty="0">
                <a:solidFill>
                  <a:srgbClr val="000000"/>
                </a:solidFill>
                <a:latin typeface="+mn-lt"/>
              </a:rPr>
              <a:t>New York</a:t>
            </a:r>
          </a:p>
          <a:p>
            <a:pPr marL="742950" lvl="1" indent="-285750">
              <a:lnSpc>
                <a:spcPct val="80000"/>
              </a:lnSpc>
              <a:spcBef>
                <a:spcPct val="25000"/>
              </a:spcBef>
              <a:spcAft>
                <a:spcPct val="10000"/>
              </a:spcAft>
              <a:buFontTx/>
              <a:buChar char="–"/>
              <a:defRPr/>
            </a:pPr>
            <a:r>
              <a:rPr lang="en-US" sz="1800" kern="0" dirty="0">
                <a:solidFill>
                  <a:srgbClr val="000000"/>
                </a:solidFill>
                <a:latin typeface="+mn-lt"/>
              </a:rPr>
              <a:t>5% </a:t>
            </a:r>
            <a:r>
              <a:rPr lang="en-US" sz="1800" kern="0" dirty="0" smtClean="0">
                <a:solidFill>
                  <a:srgbClr val="000000"/>
                </a:solidFill>
                <a:latin typeface="+mn-lt"/>
              </a:rPr>
              <a:t>voltage </a:t>
            </a:r>
            <a:r>
              <a:rPr lang="en-US" sz="1800" kern="0" dirty="0">
                <a:solidFill>
                  <a:srgbClr val="000000"/>
                </a:solidFill>
                <a:latin typeface="+mn-lt"/>
              </a:rPr>
              <a:t>r</a:t>
            </a:r>
            <a:r>
              <a:rPr lang="en-US" sz="1800" kern="0" dirty="0" smtClean="0">
                <a:solidFill>
                  <a:srgbClr val="000000"/>
                </a:solidFill>
                <a:latin typeface="+mn-lt"/>
              </a:rPr>
              <a:t>eduction</a:t>
            </a:r>
            <a:endParaRPr lang="en-US" sz="1800" kern="0" dirty="0">
              <a:solidFill>
                <a:srgbClr val="000000"/>
              </a:solidFill>
              <a:latin typeface="+mn-lt"/>
            </a:endParaRPr>
          </a:p>
          <a:p>
            <a:pPr marL="342900" indent="-342900">
              <a:lnSpc>
                <a:spcPct val="80000"/>
              </a:lnSpc>
              <a:spcBef>
                <a:spcPct val="25000"/>
              </a:spcBef>
              <a:buFontTx/>
              <a:buChar char="•"/>
              <a:defRPr/>
            </a:pPr>
            <a:endParaRPr lang="en-US" sz="1200" kern="0" dirty="0">
              <a:solidFill>
                <a:srgbClr val="11479D"/>
              </a:solidFill>
              <a:latin typeface="+mn-lt"/>
            </a:endParaRPr>
          </a:p>
        </p:txBody>
      </p:sp>
    </p:spTree>
    <p:extLst>
      <p:ext uri="{BB962C8B-B14F-4D97-AF65-F5344CB8AC3E}">
        <p14:creationId xmlns:p14="http://schemas.microsoft.com/office/powerpoint/2010/main" val="629071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Load Forecast Data</a:t>
            </a:r>
          </a:p>
        </p:txBody>
      </p:sp>
      <p:sp>
        <p:nvSpPr>
          <p:cNvPr id="10245" name="Rectangle 3"/>
          <p:cNvSpPr>
            <a:spLocks noGrp="1" noChangeArrowheads="1"/>
          </p:cNvSpPr>
          <p:nvPr>
            <p:ph idx="1"/>
          </p:nvPr>
        </p:nvSpPr>
        <p:spPr>
          <a:xfrm>
            <a:off x="381000" y="1219200"/>
            <a:ext cx="8382000" cy="4876800"/>
          </a:xfrm>
        </p:spPr>
        <p:txBody>
          <a:bodyPr>
            <a:normAutofit/>
          </a:bodyPr>
          <a:lstStyle/>
          <a:p>
            <a:pPr eaLnBrk="1" hangingPunct="1"/>
            <a:r>
              <a:rPr lang="en-US" dirty="0" smtClean="0">
                <a:latin typeface="Calibri" panose="020F0502020204030204" pitchFamily="34" charset="0"/>
                <a:cs typeface="Times New Roman" pitchFamily="18" charset="0"/>
              </a:rPr>
              <a:t>Load forecast assumption from the 2020 Forecast Report of Capacity, Energy, Loads and Transmission (CELT) load forecast</a:t>
            </a:r>
          </a:p>
          <a:p>
            <a:pPr lvl="1"/>
            <a:r>
              <a:rPr lang="en-US" dirty="0" smtClean="0">
                <a:cs typeface="Times New Roman" pitchFamily="18" charset="0"/>
              </a:rPr>
              <a:t>The </a:t>
            </a:r>
            <a:r>
              <a:rPr lang="en-US" dirty="0">
                <a:cs typeface="Times New Roman" pitchFamily="18" charset="0"/>
              </a:rPr>
              <a:t>2020 CELT load forecast is available at </a:t>
            </a:r>
            <a:r>
              <a:rPr lang="en-US" dirty="0">
                <a:cs typeface="Times New Roman" pitchFamily="18" charset="0"/>
                <a:hlinkClick r:id="rId3"/>
              </a:rPr>
              <a:t> https://www.iso-ne.com/static-assets/documents/2020/04/2020_celt_report.xlsx</a:t>
            </a:r>
            <a:r>
              <a:rPr lang="en-US" dirty="0">
                <a:cs typeface="Times New Roman" pitchFamily="18" charset="0"/>
              </a:rPr>
              <a:t> </a:t>
            </a:r>
            <a:endParaRPr lang="en-US" dirty="0" smtClean="0">
              <a:latin typeface="Calibri" panose="020F0502020204030204" pitchFamily="34" charset="0"/>
              <a:cs typeface="Times New Roman" pitchFamily="18" charset="0"/>
            </a:endParaRPr>
          </a:p>
          <a:p>
            <a:pPr eaLnBrk="1" hangingPunct="1"/>
            <a:r>
              <a:rPr lang="en-US" dirty="0" smtClean="0">
                <a:latin typeface="Calibri" panose="020F0502020204030204" pitchFamily="34" charset="0"/>
              </a:rPr>
              <a:t>The load forecast weather-related uncertainty is represented by specifying a series of multipliers on the peak load and the associated probabilities of each load level occurring</a:t>
            </a:r>
          </a:p>
          <a:p>
            <a:pPr lvl="1" eaLnBrk="1" hangingPunct="1">
              <a:defRPr/>
            </a:pPr>
            <a:r>
              <a:rPr lang="en-US" dirty="0" smtClean="0"/>
              <a:t>The multipliers used to describe the load forecast uncertainty are derived from the 52 weekly peak load distributions described by the expected value (mean), the standard deviation and the skewness</a:t>
            </a:r>
            <a:endParaRPr lang="en-US" sz="1400" dirty="0" smtClean="0">
              <a:cs typeface="Times New Roman" pitchFamily="18" charset="0"/>
            </a:endParaRPr>
          </a:p>
          <a:p>
            <a:pPr marL="0" indent="0">
              <a:buNone/>
            </a:pPr>
            <a:endParaRPr lang="en-US" sz="1400" dirty="0">
              <a:cs typeface="Times New Roman" pitchFamily="18" charset="0"/>
            </a:endParaRPr>
          </a:p>
          <a:p>
            <a:pPr marL="0" indent="0">
              <a:buNone/>
            </a:pPr>
            <a:endParaRPr lang="en-US" sz="1400" dirty="0" smtClean="0">
              <a:cs typeface="Times New Roman" pitchFamily="18" charset="0"/>
            </a:endParaRPr>
          </a:p>
        </p:txBody>
      </p:sp>
      <p:sp>
        <p:nvSpPr>
          <p:cNvPr id="5" name="Slide Number Placeholder 4"/>
          <p:cNvSpPr>
            <a:spLocks noGrp="1"/>
          </p:cNvSpPr>
          <p:nvPr>
            <p:ph type="sldNum" sz="quarter" idx="11"/>
          </p:nvPr>
        </p:nvSpPr>
        <p:spPr/>
        <p:txBody>
          <a:bodyPr/>
          <a:lstStyle/>
          <a:p>
            <a:pPr defTabSz="1019175">
              <a:defRPr/>
            </a:pPr>
            <a:fld id="{14239043-6700-446B-9247-0CE1F79AE1EC}" type="slidenum">
              <a:rPr lang="en-US">
                <a:latin typeface="+mn-lt"/>
              </a:rPr>
              <a:pPr defTabSz="1019175">
                <a:defRPr/>
              </a:pPr>
              <a:t>46</a:t>
            </a:fld>
            <a:endParaRPr lang="en-US" dirty="0">
              <a:latin typeface="+mn-lt"/>
            </a:endParaRPr>
          </a:p>
        </p:txBody>
      </p:sp>
    </p:spTree>
    <p:extLst>
      <p:ext uri="{BB962C8B-B14F-4D97-AF65-F5344CB8AC3E}">
        <p14:creationId xmlns:p14="http://schemas.microsoft.com/office/powerpoint/2010/main" val="465395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32562FAA-F3EA-4F8B-8043-9078A9D16300}" type="slidenum">
              <a:rPr lang="en-US" smtClean="0"/>
              <a:pPr/>
              <a:t>47</a:t>
            </a:fld>
            <a:endParaRPr lang="en-US" dirty="0"/>
          </a:p>
        </p:txBody>
      </p:sp>
      <p:sp>
        <p:nvSpPr>
          <p:cNvPr id="5" name="Title 4"/>
          <p:cNvSpPr>
            <a:spLocks noGrp="1"/>
          </p:cNvSpPr>
          <p:nvPr>
            <p:ph type="title"/>
          </p:nvPr>
        </p:nvSpPr>
        <p:spPr/>
        <p:txBody>
          <a:bodyPr/>
          <a:lstStyle/>
          <a:p>
            <a:r>
              <a:rPr lang="en-US" smtClean="0"/>
              <a:t>Load Forecast Data, cont.</a:t>
            </a:r>
            <a:br>
              <a:rPr lang="en-US" smtClean="0"/>
            </a:br>
            <a:r>
              <a:rPr lang="en-US" smtClean="0"/>
              <a:t>Modeling of BTM PV</a:t>
            </a:r>
            <a:endParaRPr lang="en-US" dirty="0"/>
          </a:p>
        </p:txBody>
      </p:sp>
      <p:sp>
        <p:nvSpPr>
          <p:cNvPr id="6" name="Text Placeholder 5"/>
          <p:cNvSpPr>
            <a:spLocks noGrp="1"/>
          </p:cNvSpPr>
          <p:nvPr>
            <p:ph idx="1"/>
          </p:nvPr>
        </p:nvSpPr>
        <p:spPr/>
        <p:txBody>
          <a:bodyPr>
            <a:normAutofit fontScale="85000" lnSpcReduction="20000"/>
          </a:bodyPr>
          <a:lstStyle/>
          <a:p>
            <a:r>
              <a:rPr lang="en-US" dirty="0" smtClean="0"/>
              <a:t>FCA 15 ICR calculations will use an hourly profile of BTM PV corresponding to the load shape for the year 2002, used by the Northeast Power Coordinating Council (NPCC) for reliability studies.  For more information on the development of the hourly profile see: </a:t>
            </a:r>
            <a:r>
              <a:rPr lang="en-US" dirty="0" smtClean="0">
                <a:hlinkClick r:id="rId2"/>
              </a:rPr>
              <a:t>https://www.iso-ne.com/static-assets/documents/2017/06/pspc_6_22_2017_2002_PV_profile.pdf</a:t>
            </a:r>
            <a:endParaRPr lang="en-US" dirty="0" smtClean="0"/>
          </a:p>
          <a:p>
            <a:pPr lvl="1"/>
            <a:r>
              <a:rPr lang="en-US" dirty="0" smtClean="0"/>
              <a:t>Used for all probabilistic ICR-Related Values calculations</a:t>
            </a:r>
          </a:p>
          <a:p>
            <a:pPr lvl="1"/>
            <a:r>
              <a:rPr lang="en-US" dirty="0" smtClean="0"/>
              <a:t>Modeled in GE MARS by groupings using the Regional System Plan (RSP) 13-subarea representation</a:t>
            </a:r>
          </a:p>
          <a:p>
            <a:pPr lvl="1"/>
            <a:r>
              <a:rPr lang="en-US" dirty="0" smtClean="0"/>
              <a:t>Includes an 8% transmission and distribution gross-up</a:t>
            </a:r>
          </a:p>
          <a:p>
            <a:pPr lvl="1"/>
            <a:r>
              <a:rPr lang="en-US" dirty="0" smtClean="0"/>
              <a:t>Peak load reduction uncertainty is modeled (randomly selected by MARS from a seven day window distribution)</a:t>
            </a:r>
          </a:p>
          <a:p>
            <a:r>
              <a:rPr lang="en-US" dirty="0" smtClean="0"/>
              <a:t>The values of BTM PV published in the 2020 CELT Report are the values of BTM PV subtracted from the gross load forecast to determine the net load forecast</a:t>
            </a:r>
          </a:p>
          <a:p>
            <a:pPr lvl="1"/>
            <a:r>
              <a:rPr lang="en-US" dirty="0" smtClean="0"/>
              <a:t>For more info on the PV forecast, see </a:t>
            </a:r>
            <a:r>
              <a:rPr lang="en-US" dirty="0" smtClean="0">
                <a:hlinkClick r:id="rId3"/>
              </a:rPr>
              <a:t>https://www.iso-ne.com/static-assets/documents/2020/04/final_2020_pv_forecast.pdf</a:t>
            </a:r>
            <a:r>
              <a:rPr lang="en-US" dirty="0" smtClean="0"/>
              <a:t> </a:t>
            </a:r>
          </a:p>
          <a:p>
            <a:r>
              <a:rPr lang="en-US" dirty="0" smtClean="0"/>
              <a:t>The published 90/10 net load forecast for the SENE sub-areas is used in the TSA</a:t>
            </a:r>
          </a:p>
        </p:txBody>
      </p:sp>
    </p:spTree>
    <p:extLst>
      <p:ext uri="{BB962C8B-B14F-4D97-AF65-F5344CB8AC3E}">
        <p14:creationId xmlns:p14="http://schemas.microsoft.com/office/powerpoint/2010/main" val="1257502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1ACE11-EF18-4151-9C86-FCCC5A027270}" type="slidenum">
              <a:rPr lang="en-US" smtClean="0"/>
              <a:pPr>
                <a:defRPr/>
              </a:pPr>
              <a:t>48</a:t>
            </a:fld>
            <a:endParaRPr lang="en-US" dirty="0"/>
          </a:p>
        </p:txBody>
      </p:sp>
      <p:sp>
        <p:nvSpPr>
          <p:cNvPr id="3" name="Title 2"/>
          <p:cNvSpPr>
            <a:spLocks noGrp="1"/>
          </p:cNvSpPr>
          <p:nvPr>
            <p:ph type="title"/>
          </p:nvPr>
        </p:nvSpPr>
        <p:spPr/>
        <p:txBody>
          <a:bodyPr/>
          <a:lstStyle/>
          <a:p>
            <a:r>
              <a:rPr lang="en-US" dirty="0"/>
              <a:t>Load Forecast Data, cont.</a:t>
            </a:r>
            <a:r>
              <a:rPr lang="en-US" dirty="0">
                <a:solidFill>
                  <a:srgbClr val="090B0B"/>
                </a:solidFill>
              </a:rPr>
              <a:t/>
            </a:r>
            <a:br>
              <a:rPr lang="en-US" dirty="0">
                <a:solidFill>
                  <a:srgbClr val="090B0B"/>
                </a:solidFill>
              </a:rPr>
            </a:br>
            <a:r>
              <a:rPr lang="en-US" sz="2000" dirty="0">
                <a:solidFill>
                  <a:srgbClr val="090B0B"/>
                </a:solidFill>
              </a:rPr>
              <a:t>Modeling of </a:t>
            </a:r>
            <a:r>
              <a:rPr lang="en-US" sz="2000" dirty="0" smtClean="0">
                <a:solidFill>
                  <a:srgbClr val="090B0B"/>
                </a:solidFill>
              </a:rPr>
              <a:t>Transportation and Heating </a:t>
            </a:r>
            <a:r>
              <a:rPr lang="en-US" sz="2000" dirty="0">
                <a:solidFill>
                  <a:srgbClr val="090B0B"/>
                </a:solidFill>
              </a:rPr>
              <a:t>Electrification</a:t>
            </a:r>
            <a:endParaRPr lang="en-US" dirty="0"/>
          </a:p>
        </p:txBody>
      </p:sp>
      <p:sp>
        <p:nvSpPr>
          <p:cNvPr id="4" name="Content Placeholder 3"/>
          <p:cNvSpPr>
            <a:spLocks noGrp="1"/>
          </p:cNvSpPr>
          <p:nvPr>
            <p:ph idx="1"/>
          </p:nvPr>
        </p:nvSpPr>
        <p:spPr>
          <a:xfrm>
            <a:off x="454090" y="1219200"/>
            <a:ext cx="8229600" cy="4812688"/>
          </a:xfrm>
        </p:spPr>
        <p:txBody>
          <a:bodyPr/>
          <a:lstStyle/>
          <a:p>
            <a:pPr marL="0" indent="0">
              <a:buNone/>
            </a:pPr>
            <a:r>
              <a:rPr lang="en-US" b="1" dirty="0" smtClean="0"/>
              <a:t>Transportation Electrification</a:t>
            </a:r>
          </a:p>
          <a:p>
            <a:pPr marL="627063" lvl="1" indent="-227013"/>
            <a:r>
              <a:rPr lang="en-US" sz="1600" dirty="0" smtClean="0"/>
              <a:t>The ICR-Related Values calculations </a:t>
            </a:r>
            <a:r>
              <a:rPr lang="en-US" sz="1600" dirty="0"/>
              <a:t>will use an </a:t>
            </a:r>
            <a:r>
              <a:rPr lang="en-US" sz="1600" b="1" dirty="0"/>
              <a:t>hourly profile </a:t>
            </a:r>
            <a:r>
              <a:rPr lang="en-US" sz="1600" dirty="0" smtClean="0"/>
              <a:t>for </a:t>
            </a:r>
            <a:r>
              <a:rPr lang="en-US" sz="1600" dirty="0" smtClean="0">
                <a:solidFill>
                  <a:srgbClr val="090B0B"/>
                </a:solidFill>
              </a:rPr>
              <a:t>transportation electrification</a:t>
            </a:r>
            <a:r>
              <a:rPr lang="en-US" sz="1600" dirty="0" smtClean="0"/>
              <a:t> forecast </a:t>
            </a:r>
          </a:p>
          <a:p>
            <a:pPr marL="1027113" lvl="2" indent="-227013"/>
            <a:r>
              <a:rPr lang="en-US" sz="1400" dirty="0"/>
              <a:t>Includes an 8% transmission and distribution gross-up</a:t>
            </a:r>
          </a:p>
          <a:p>
            <a:pPr marL="1027113" lvl="2" indent="-227013"/>
            <a:r>
              <a:rPr lang="en-US" sz="1400" dirty="0"/>
              <a:t>Uncertainty is currently not modeled </a:t>
            </a:r>
            <a:r>
              <a:rPr lang="en-US" sz="1400" dirty="0" smtClean="0"/>
              <a:t>due to lack of performance data</a:t>
            </a:r>
            <a:endParaRPr lang="en-US" dirty="0" smtClean="0"/>
          </a:p>
          <a:p>
            <a:pPr marL="627063" lvl="1" indent="-227013"/>
            <a:r>
              <a:rPr lang="en-US" sz="1600" dirty="0" smtClean="0"/>
              <a:t>More information </a:t>
            </a:r>
            <a:r>
              <a:rPr lang="en-US" sz="1600" dirty="0"/>
              <a:t>on the development of the </a:t>
            </a:r>
            <a:r>
              <a:rPr lang="en-US" sz="1600" dirty="0" smtClean="0"/>
              <a:t>transportation electrification forecast can be found at : </a:t>
            </a:r>
            <a:r>
              <a:rPr lang="en-US" sz="1400" dirty="0">
                <a:hlinkClick r:id="rId3"/>
              </a:rPr>
              <a:t>https://</a:t>
            </a:r>
            <a:r>
              <a:rPr lang="en-US" sz="1400" dirty="0" smtClean="0">
                <a:hlinkClick r:id="rId3"/>
              </a:rPr>
              <a:t>www.iso-ne.com/static-assets/documents/2020/04/final_2020_transp_elec_forecast.pdf</a:t>
            </a:r>
            <a:r>
              <a:rPr lang="en-US" sz="1400" dirty="0" smtClean="0"/>
              <a:t> </a:t>
            </a:r>
            <a:endParaRPr lang="en-US" sz="1400" dirty="0"/>
          </a:p>
          <a:p>
            <a:pPr marL="0" indent="0">
              <a:buNone/>
            </a:pPr>
            <a:r>
              <a:rPr lang="en-US" b="1" dirty="0"/>
              <a:t>Heating </a:t>
            </a:r>
            <a:r>
              <a:rPr lang="en-US" b="1" dirty="0" smtClean="0"/>
              <a:t>Electrification</a:t>
            </a:r>
          </a:p>
          <a:p>
            <a:pPr marL="627063" lvl="1" indent="-227013"/>
            <a:r>
              <a:rPr lang="en-US" sz="1600" dirty="0" smtClean="0"/>
              <a:t>The ICR-Related </a:t>
            </a:r>
            <a:r>
              <a:rPr lang="en-US" sz="1600" dirty="0"/>
              <a:t>Values calculations </a:t>
            </a:r>
            <a:r>
              <a:rPr lang="en-US" sz="1600" dirty="0" smtClean="0"/>
              <a:t>will </a:t>
            </a:r>
            <a:r>
              <a:rPr lang="en-US" sz="1600" dirty="0"/>
              <a:t>use </a:t>
            </a:r>
            <a:r>
              <a:rPr lang="en-US" sz="1600" dirty="0" smtClean="0"/>
              <a:t>the 2020 CELT gross load forecast that include the </a:t>
            </a:r>
            <a:r>
              <a:rPr lang="en-US" sz="1600" dirty="0" smtClean="0">
                <a:solidFill>
                  <a:srgbClr val="090B0B"/>
                </a:solidFill>
              </a:rPr>
              <a:t>heating electrification loads which occur during the winter months</a:t>
            </a:r>
            <a:r>
              <a:rPr lang="en-US" sz="1600" dirty="0" smtClean="0"/>
              <a:t> </a:t>
            </a:r>
          </a:p>
          <a:p>
            <a:pPr marL="1027113" lvl="2" indent="-227013"/>
            <a:r>
              <a:rPr lang="en-US" sz="1400" dirty="0" smtClean="0"/>
              <a:t>The hourly gross load forecast (</a:t>
            </a:r>
            <a:r>
              <a:rPr lang="en-US" sz="1400" dirty="0" smtClean="0">
                <a:hlinkClick r:id="rId4"/>
              </a:rPr>
              <a:t>2020 Forecast Data workbook</a:t>
            </a:r>
            <a:r>
              <a:rPr lang="en-US" sz="1400" dirty="0" smtClean="0"/>
              <a:t>) is inclusive of heating electrification forecast. The heating electrification loads are </a:t>
            </a:r>
            <a:r>
              <a:rPr lang="en-US" sz="1400" dirty="0" smtClean="0">
                <a:latin typeface="Calibri" panose="020F0502020204030204" pitchFamily="34" charset="0"/>
              </a:rPr>
              <a:t>weather sensitive and therefore, the uncertainties relating to weather also apply to these loads</a:t>
            </a:r>
            <a:endParaRPr lang="en-US" sz="1400" dirty="0" smtClean="0"/>
          </a:p>
          <a:p>
            <a:pPr marL="627063" lvl="1" indent="-227013"/>
            <a:r>
              <a:rPr lang="en-US" sz="1600" dirty="0" smtClean="0"/>
              <a:t>More information on the development of the heating electrification forecast can be found at : </a:t>
            </a:r>
            <a:r>
              <a:rPr lang="en-US" sz="1600" dirty="0" smtClean="0">
                <a:hlinkClick r:id="rId5"/>
              </a:rPr>
              <a:t>https://www.iso-ne.com/static-assets/documents/2020/04/final_2020_heat_elec_forecast.pdf</a:t>
            </a:r>
            <a:r>
              <a:rPr lang="en-US" sz="1600" dirty="0" smtClean="0"/>
              <a:t> </a:t>
            </a:r>
            <a:endParaRPr lang="en-US" sz="1800" dirty="0"/>
          </a:p>
        </p:txBody>
      </p:sp>
    </p:spTree>
    <p:extLst>
      <p:ext uri="{BB962C8B-B14F-4D97-AF65-F5344CB8AC3E}">
        <p14:creationId xmlns:p14="http://schemas.microsoft.com/office/powerpoint/2010/main" val="4217404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17556" y="0"/>
            <a:ext cx="8302625" cy="1295400"/>
          </a:xfrm>
        </p:spPr>
        <p:txBody>
          <a:bodyPr/>
          <a:lstStyle/>
          <a:p>
            <a:pPr eaLnBrk="1" hangingPunct="1"/>
            <a:r>
              <a:rPr lang="en-US" dirty="0" smtClean="0">
                <a:solidFill>
                  <a:srgbClr val="090B0B"/>
                </a:solidFill>
              </a:rPr>
              <a:t>Load Forecast Data, cont.                   </a:t>
            </a:r>
            <a:br>
              <a:rPr lang="en-US" dirty="0" smtClean="0">
                <a:solidFill>
                  <a:srgbClr val="090B0B"/>
                </a:solidFill>
              </a:rPr>
            </a:br>
            <a:r>
              <a:rPr lang="en-US" sz="2000" dirty="0" smtClean="0">
                <a:solidFill>
                  <a:srgbClr val="090B0B"/>
                </a:solidFill>
              </a:rPr>
              <a:t>New England System Load Forecast</a:t>
            </a:r>
            <a:endParaRPr lang="en-US" sz="2400" dirty="0" smtClean="0">
              <a:solidFill>
                <a:srgbClr val="090B0B"/>
              </a:solidFill>
            </a:endParaRPr>
          </a:p>
        </p:txBody>
      </p:sp>
      <p:sp>
        <p:nvSpPr>
          <p:cNvPr id="11269" name="Rectangle 3"/>
          <p:cNvSpPr>
            <a:spLocks noGrp="1" noChangeArrowheads="1"/>
          </p:cNvSpPr>
          <p:nvPr>
            <p:ph type="body" sz="half" idx="1"/>
          </p:nvPr>
        </p:nvSpPr>
        <p:spPr>
          <a:xfrm>
            <a:off x="445194" y="3820179"/>
            <a:ext cx="7921625" cy="457200"/>
          </a:xfrm>
        </p:spPr>
        <p:txBody>
          <a:bodyPr/>
          <a:lstStyle/>
          <a:p>
            <a:pPr algn="ctr" eaLnBrk="1" hangingPunct="1">
              <a:buFontTx/>
              <a:buNone/>
            </a:pPr>
            <a:r>
              <a:rPr lang="en-US" sz="2200" b="1" dirty="0">
                <a:cs typeface="Times New Roman" pitchFamily="18" charset="0"/>
              </a:rPr>
              <a:t>Probability D</a:t>
            </a:r>
            <a:r>
              <a:rPr lang="en-US" sz="2200" b="1" dirty="0" smtClean="0">
                <a:cs typeface="Times New Roman" pitchFamily="18" charset="0"/>
              </a:rPr>
              <a:t>istribution of Seasonal Peak Load (MW)</a:t>
            </a:r>
          </a:p>
        </p:txBody>
      </p:sp>
      <p:sp>
        <p:nvSpPr>
          <p:cNvPr id="9" name="Slide Number Placeholder 6"/>
          <p:cNvSpPr>
            <a:spLocks noGrp="1"/>
          </p:cNvSpPr>
          <p:nvPr>
            <p:ph type="sldNum" sz="quarter" idx="11"/>
          </p:nvPr>
        </p:nvSpPr>
        <p:spPr/>
        <p:txBody>
          <a:bodyPr/>
          <a:lstStyle/>
          <a:p>
            <a:pPr defTabSz="1019175">
              <a:defRPr/>
            </a:pPr>
            <a:fld id="{A13D8A1E-8B14-41FC-BF2E-9A6C33C7B64E}" type="slidenum">
              <a:rPr lang="en-US">
                <a:latin typeface="+mn-lt"/>
              </a:rPr>
              <a:pPr defTabSz="1019175">
                <a:defRPr/>
              </a:pPr>
              <a:t>49</a:t>
            </a:fld>
            <a:endParaRPr lang="en-US" dirty="0">
              <a:latin typeface="+mn-lt"/>
            </a:endParaRPr>
          </a:p>
        </p:txBody>
      </p:sp>
      <p:sp>
        <p:nvSpPr>
          <p:cNvPr id="11270" name="Text Box 6"/>
          <p:cNvSpPr txBox="1">
            <a:spLocks noChangeArrowheads="1"/>
          </p:cNvSpPr>
          <p:nvPr/>
        </p:nvSpPr>
        <p:spPr bwMode="auto">
          <a:xfrm>
            <a:off x="533400" y="1323401"/>
            <a:ext cx="7467600" cy="430887"/>
          </a:xfrm>
          <a:prstGeom prst="rect">
            <a:avLst/>
          </a:prstGeom>
          <a:noFill/>
          <a:ln w="9525">
            <a:noFill/>
            <a:miter lim="800000"/>
            <a:headEnd/>
            <a:tailEnd/>
          </a:ln>
        </p:spPr>
        <p:txBody>
          <a:bodyPr>
            <a:spAutoFit/>
          </a:bodyPr>
          <a:lstStyle/>
          <a:p>
            <a:pPr algn="ctr">
              <a:spcBef>
                <a:spcPct val="50000"/>
              </a:spcBef>
            </a:pPr>
            <a:r>
              <a:rPr lang="en-US" sz="2200" b="1" dirty="0">
                <a:solidFill>
                  <a:srgbClr val="000000"/>
                </a:solidFill>
                <a:latin typeface="+mn-lt"/>
                <a:cs typeface="Times New Roman" pitchFamily="18" charset="0"/>
              </a:rPr>
              <a:t>Monthly Peak Load (MW</a:t>
            </a:r>
            <a:r>
              <a:rPr lang="en-US" sz="2200" b="1" dirty="0" smtClean="0">
                <a:solidFill>
                  <a:srgbClr val="000000"/>
                </a:solidFill>
                <a:latin typeface="+mn-lt"/>
                <a:cs typeface="Times New Roman" pitchFamily="18" charset="0"/>
              </a:rPr>
              <a:t>) </a:t>
            </a:r>
            <a:r>
              <a:rPr lang="en-US" sz="2200" b="1" dirty="0" smtClean="0">
                <a:solidFill>
                  <a:srgbClr val="090B0B"/>
                </a:solidFill>
                <a:latin typeface="+mn-lt"/>
                <a:cs typeface="Times New Roman" pitchFamily="18" charset="0"/>
              </a:rPr>
              <a:t>- Net of BTM PV</a:t>
            </a:r>
            <a:endParaRPr lang="en-US" sz="2200" b="1" dirty="0">
              <a:solidFill>
                <a:srgbClr val="090B0B"/>
              </a:solidFill>
              <a:latin typeface="+mn-lt"/>
              <a:cs typeface="Times New Roman" pitchFamily="18" charset="0"/>
            </a:endParaRPr>
          </a:p>
        </p:txBody>
      </p:sp>
      <p:sp>
        <p:nvSpPr>
          <p:cNvPr id="11271" name="Rectangle 7"/>
          <p:cNvSpPr>
            <a:spLocks noChangeArrowheads="1"/>
          </p:cNvSpPr>
          <p:nvPr/>
        </p:nvSpPr>
        <p:spPr bwMode="auto">
          <a:xfrm rot="10804831" flipV="1">
            <a:off x="481634" y="3234135"/>
            <a:ext cx="8159750" cy="646331"/>
          </a:xfrm>
          <a:prstGeom prst="rect">
            <a:avLst/>
          </a:prstGeom>
          <a:noFill/>
          <a:ln w="9525">
            <a:noFill/>
            <a:miter lim="800000"/>
            <a:headEnd/>
            <a:tailEnd/>
          </a:ln>
        </p:spPr>
        <p:txBody>
          <a:bodyPr>
            <a:spAutoFit/>
          </a:bodyPr>
          <a:lstStyle/>
          <a:p>
            <a:r>
              <a:rPr lang="en-US" sz="1800" dirty="0">
                <a:solidFill>
                  <a:srgbClr val="090B0B"/>
                </a:solidFill>
                <a:latin typeface="+mn-lt"/>
              </a:rPr>
              <a:t>There is a distribution associated with each monthly peak. The distribution associated with the </a:t>
            </a:r>
            <a:r>
              <a:rPr lang="en-US" sz="1800" dirty="0">
                <a:solidFill>
                  <a:srgbClr val="000000"/>
                </a:solidFill>
                <a:latin typeface="+mn-lt"/>
              </a:rPr>
              <a:t>s</a:t>
            </a:r>
            <a:r>
              <a:rPr lang="en-US" sz="1800" dirty="0" smtClean="0">
                <a:solidFill>
                  <a:srgbClr val="000000"/>
                </a:solidFill>
                <a:latin typeface="+mn-lt"/>
              </a:rPr>
              <a:t>easonal </a:t>
            </a:r>
            <a:r>
              <a:rPr lang="en-US" sz="1800" dirty="0">
                <a:solidFill>
                  <a:srgbClr val="000000"/>
                </a:solidFill>
                <a:latin typeface="+mn-lt"/>
              </a:rPr>
              <a:t>p</a:t>
            </a:r>
            <a:r>
              <a:rPr lang="en-US" sz="1800" dirty="0" smtClean="0">
                <a:solidFill>
                  <a:srgbClr val="000000"/>
                </a:solidFill>
                <a:latin typeface="+mn-lt"/>
              </a:rPr>
              <a:t>eak </a:t>
            </a:r>
            <a:r>
              <a:rPr lang="en-US" sz="1800" dirty="0">
                <a:solidFill>
                  <a:srgbClr val="000000"/>
                </a:solidFill>
                <a:latin typeface="+mn-lt"/>
              </a:rPr>
              <a:t>l</a:t>
            </a:r>
            <a:r>
              <a:rPr lang="en-US" sz="1800" dirty="0" smtClean="0">
                <a:solidFill>
                  <a:srgbClr val="000000"/>
                </a:solidFill>
                <a:latin typeface="+mn-lt"/>
              </a:rPr>
              <a:t>oad </a:t>
            </a:r>
            <a:r>
              <a:rPr lang="en-US" sz="1800" dirty="0">
                <a:solidFill>
                  <a:srgbClr val="000000"/>
                </a:solidFill>
                <a:latin typeface="+mn-lt"/>
              </a:rPr>
              <a:t>f</a:t>
            </a:r>
            <a:r>
              <a:rPr lang="en-US" sz="1800" dirty="0" smtClean="0">
                <a:solidFill>
                  <a:srgbClr val="000000"/>
                </a:solidFill>
                <a:latin typeface="+mn-lt"/>
              </a:rPr>
              <a:t>orecast is shown </a:t>
            </a:r>
            <a:r>
              <a:rPr lang="en-US" sz="1800" dirty="0">
                <a:solidFill>
                  <a:srgbClr val="000000"/>
                </a:solidFill>
                <a:latin typeface="+mn-lt"/>
              </a:rPr>
              <a:t>below:</a:t>
            </a:r>
          </a:p>
        </p:txBody>
      </p:sp>
      <p:sp>
        <p:nvSpPr>
          <p:cNvPr id="10" name="Content Placeholder 7"/>
          <p:cNvSpPr txBox="1">
            <a:spLocks/>
          </p:cNvSpPr>
          <p:nvPr/>
        </p:nvSpPr>
        <p:spPr>
          <a:xfrm>
            <a:off x="324555" y="2314001"/>
            <a:ext cx="8302625" cy="762000"/>
          </a:xfrm>
          <a:prstGeom prst="rect">
            <a:avLst/>
          </a:prstGeom>
        </p:spPr>
        <p:txBody>
          <a:bodyPr/>
          <a:lstStyle/>
          <a:p>
            <a:pPr marL="342900" marR="0" lvl="0" indent="-342900" defTabSz="914400" eaLnBrk="0" latinLnBrk="0" hangingPunct="0">
              <a:lnSpc>
                <a:spcPct val="100000"/>
              </a:lnSpc>
              <a:spcBef>
                <a:spcPct val="10000"/>
              </a:spcBef>
              <a:buClrTx/>
              <a:buSzTx/>
              <a:buFont typeface="Arial" pitchFamily="34" charset="0"/>
              <a:buChar char="•"/>
              <a:tabLst/>
              <a:defRPr/>
            </a:pPr>
            <a:r>
              <a:rPr lang="en-US" sz="1400" dirty="0" smtClean="0">
                <a:solidFill>
                  <a:schemeClr val="tx1">
                    <a:lumMod val="50000"/>
                  </a:schemeClr>
                </a:solidFill>
                <a:latin typeface="+mn-lt"/>
              </a:rPr>
              <a:t>Corresponds to the reference forecast labeled </a:t>
            </a:r>
            <a:r>
              <a:rPr lang="en-US" sz="1400" dirty="0">
                <a:solidFill>
                  <a:schemeClr val="tx1">
                    <a:lumMod val="50000"/>
                  </a:schemeClr>
                </a:solidFill>
                <a:latin typeface="+mn-lt"/>
              </a:rPr>
              <a:t>“</a:t>
            </a:r>
            <a:r>
              <a:rPr lang="en-US" sz="1400" dirty="0" smtClean="0">
                <a:solidFill>
                  <a:schemeClr val="tx1">
                    <a:lumMod val="50000"/>
                  </a:schemeClr>
                </a:solidFill>
                <a:latin typeface="+mn-lt"/>
              </a:rPr>
              <a:t>ISO-NE </a:t>
            </a:r>
            <a:r>
              <a:rPr lang="en-US" sz="1400" dirty="0">
                <a:solidFill>
                  <a:schemeClr val="tx1">
                    <a:lumMod val="50000"/>
                  </a:schemeClr>
                </a:solidFill>
                <a:latin typeface="+mn-lt"/>
              </a:rPr>
              <a:t>Control Area &amp;</a:t>
            </a:r>
            <a:r>
              <a:rPr lang="en-US" sz="1400" dirty="0" smtClean="0">
                <a:solidFill>
                  <a:schemeClr val="tx1">
                    <a:lumMod val="50000"/>
                  </a:schemeClr>
                </a:solidFill>
                <a:latin typeface="+mn-lt"/>
              </a:rPr>
              <a:t> </a:t>
            </a:r>
            <a:r>
              <a:rPr lang="en-US" sz="1400" dirty="0">
                <a:solidFill>
                  <a:schemeClr val="tx1">
                    <a:lumMod val="50000"/>
                  </a:schemeClr>
                </a:solidFill>
                <a:latin typeface="+mn-lt"/>
              </a:rPr>
              <a:t>New England States Monthly Peak Load Forecast</a:t>
            </a:r>
            <a:r>
              <a:rPr lang="en-US" sz="1200" i="1" dirty="0" smtClean="0">
                <a:solidFill>
                  <a:schemeClr val="tx1">
                    <a:lumMod val="50000"/>
                  </a:schemeClr>
                </a:solidFill>
                <a:latin typeface="+mn-lt"/>
              </a:rPr>
              <a:t>“  </a:t>
            </a:r>
            <a:r>
              <a:rPr lang="en-US" sz="1400" dirty="0">
                <a:solidFill>
                  <a:schemeClr val="tx1">
                    <a:lumMod val="50000"/>
                  </a:schemeClr>
                </a:solidFill>
                <a:latin typeface="+mn-lt"/>
              </a:rPr>
              <a:t>from </a:t>
            </a:r>
            <a:r>
              <a:rPr lang="en-US" sz="1400" dirty="0" smtClean="0">
                <a:solidFill>
                  <a:schemeClr val="tx1">
                    <a:lumMod val="50000"/>
                  </a:schemeClr>
                </a:solidFill>
                <a:latin typeface="+mn-lt"/>
              </a:rPr>
              <a:t>worksheet “4 </a:t>
            </a:r>
            <a:r>
              <a:rPr lang="en-US" sz="1400" dirty="0" err="1" smtClean="0">
                <a:solidFill>
                  <a:schemeClr val="tx1">
                    <a:lumMod val="50000"/>
                  </a:schemeClr>
                </a:solidFill>
                <a:latin typeface="+mn-lt"/>
              </a:rPr>
              <a:t>Mnth</a:t>
            </a:r>
            <a:r>
              <a:rPr lang="en-US" sz="1400" dirty="0" smtClean="0">
                <a:solidFill>
                  <a:schemeClr val="tx1">
                    <a:lumMod val="50000"/>
                  </a:schemeClr>
                </a:solidFill>
                <a:latin typeface="+mn-lt"/>
              </a:rPr>
              <a:t> </a:t>
            </a:r>
            <a:r>
              <a:rPr lang="en-US" sz="1400" dirty="0" smtClean="0">
                <a:solidFill>
                  <a:schemeClr val="tx1">
                    <a:lumMod val="50000"/>
                  </a:schemeClr>
                </a:solidFill>
                <a:latin typeface="+mn-lt"/>
              </a:rPr>
              <a:t>Peak” </a:t>
            </a:r>
            <a:r>
              <a:rPr lang="en-US" sz="1400" dirty="0">
                <a:solidFill>
                  <a:schemeClr val="tx1">
                    <a:lumMod val="50000"/>
                  </a:schemeClr>
                </a:solidFill>
                <a:latin typeface="+mn-lt"/>
              </a:rPr>
              <a:t>of the </a:t>
            </a:r>
            <a:r>
              <a:rPr lang="en-US" sz="1400" dirty="0" smtClean="0">
                <a:solidFill>
                  <a:schemeClr val="tx1">
                    <a:lumMod val="50000"/>
                  </a:schemeClr>
                </a:solidFill>
                <a:latin typeface="+mn-lt"/>
              </a:rPr>
              <a:t>2020 </a:t>
            </a:r>
            <a:r>
              <a:rPr lang="en-US" sz="1400" dirty="0">
                <a:solidFill>
                  <a:schemeClr val="tx1">
                    <a:lumMod val="50000"/>
                  </a:schemeClr>
                </a:solidFill>
                <a:latin typeface="+mn-lt"/>
              </a:rPr>
              <a:t>Forecast </a:t>
            </a:r>
            <a:r>
              <a:rPr lang="en-US" sz="1400" dirty="0" smtClean="0">
                <a:solidFill>
                  <a:schemeClr val="tx1">
                    <a:lumMod val="50000"/>
                  </a:schemeClr>
                </a:solidFill>
                <a:latin typeface="+mn-lt"/>
              </a:rPr>
              <a:t>Data</a:t>
            </a:r>
          </a:p>
          <a:p>
            <a:pPr marL="800100" lvl="1" indent="-342900" eaLnBrk="0" hangingPunct="0">
              <a:spcBef>
                <a:spcPct val="10000"/>
              </a:spcBef>
              <a:buFont typeface="Arial" pitchFamily="34" charset="0"/>
              <a:buChar char="•"/>
              <a:defRPr/>
            </a:pPr>
            <a:r>
              <a:rPr lang="en-US" sz="1400" dirty="0">
                <a:solidFill>
                  <a:schemeClr val="tx1">
                    <a:lumMod val="50000"/>
                  </a:schemeClr>
                </a:solidFill>
                <a:latin typeface="+mn-lt"/>
                <a:hlinkClick r:id="rId3"/>
              </a:rPr>
              <a:t>https://</a:t>
            </a:r>
            <a:r>
              <a:rPr lang="en-US" sz="1400" dirty="0" smtClean="0">
                <a:solidFill>
                  <a:schemeClr val="tx1">
                    <a:lumMod val="50000"/>
                  </a:schemeClr>
                </a:solidFill>
                <a:latin typeface="+mn-lt"/>
                <a:hlinkClick r:id="rId3"/>
              </a:rPr>
              <a:t>www.iso-ne.com/static-assets/documents/2020/04/forecast_data_2020.xlsx</a:t>
            </a:r>
            <a:endParaRPr lang="en-US" sz="1400" dirty="0" smtClean="0">
              <a:solidFill>
                <a:schemeClr val="tx1">
                  <a:lumMod val="50000"/>
                </a:schemeClr>
              </a:solidFill>
              <a:latin typeface="+mn-lt"/>
            </a:endParaRPr>
          </a:p>
          <a:p>
            <a:pPr marL="342900" marR="0" lvl="0" indent="-342900" defTabSz="914400" eaLnBrk="0" latinLnBrk="0" hangingPunct="0">
              <a:lnSpc>
                <a:spcPct val="100000"/>
              </a:lnSpc>
              <a:spcBef>
                <a:spcPct val="10000"/>
              </a:spcBef>
              <a:buClrTx/>
              <a:buSzTx/>
              <a:buFont typeface="Arial" pitchFamily="34" charset="0"/>
              <a:buChar char="•"/>
              <a:tabLst/>
              <a:defRPr/>
            </a:pPr>
            <a:endParaRPr lang="en-US" sz="1400" dirty="0" smtClean="0">
              <a:solidFill>
                <a:schemeClr val="tx1">
                  <a:lumMod val="50000"/>
                </a:schemeClr>
              </a:solidFill>
              <a:latin typeface="+mn-lt"/>
            </a:endParaRPr>
          </a:p>
          <a:p>
            <a:pPr marL="342900" marR="0" lvl="0" indent="-342900" defTabSz="914400" eaLnBrk="0" latinLnBrk="0" hangingPunct="0">
              <a:lnSpc>
                <a:spcPct val="100000"/>
              </a:lnSpc>
              <a:spcBef>
                <a:spcPct val="10000"/>
              </a:spcBef>
              <a:buClrTx/>
              <a:buSzTx/>
              <a:buFont typeface="Arial" pitchFamily="34" charset="0"/>
              <a:buChar char="•"/>
              <a:tabLst/>
              <a:defRPr/>
            </a:pPr>
            <a:endParaRPr lang="en-US" sz="1400" dirty="0">
              <a:solidFill>
                <a:schemeClr val="tx1">
                  <a:lumMod val="50000"/>
                </a:schemeClr>
              </a:solidFill>
              <a:latin typeface="+mn-lt"/>
            </a:endParaRPr>
          </a:p>
        </p:txBody>
      </p:sp>
      <p:sp>
        <p:nvSpPr>
          <p:cNvPr id="2" name="TextBox 1"/>
          <p:cNvSpPr txBox="1"/>
          <p:nvPr/>
        </p:nvSpPr>
        <p:spPr>
          <a:xfrm>
            <a:off x="423856" y="5267980"/>
            <a:ext cx="8034343" cy="997196"/>
          </a:xfrm>
          <a:prstGeom prst="rect">
            <a:avLst/>
          </a:prstGeom>
          <a:noFill/>
        </p:spPr>
        <p:txBody>
          <a:bodyPr wrap="square" rtlCol="0">
            <a:spAutoFit/>
          </a:bodyPr>
          <a:lstStyle/>
          <a:p>
            <a:pPr marL="342900" indent="-342900" eaLnBrk="0" hangingPunct="0">
              <a:spcBef>
                <a:spcPct val="10000"/>
              </a:spcBef>
              <a:buFont typeface="Arial" pitchFamily="34" charset="0"/>
              <a:buChar char="•"/>
              <a:defRPr/>
            </a:pPr>
            <a:r>
              <a:rPr lang="en-US" sz="1400" dirty="0" smtClean="0">
                <a:solidFill>
                  <a:schemeClr val="tx1">
                    <a:lumMod val="50000"/>
                  </a:schemeClr>
                </a:solidFill>
                <a:latin typeface="+mn-lt"/>
              </a:rPr>
              <a:t>From Table 1.6 </a:t>
            </a:r>
            <a:r>
              <a:rPr lang="en-US" sz="1400" dirty="0">
                <a:solidFill>
                  <a:schemeClr val="tx1">
                    <a:lumMod val="50000"/>
                  </a:schemeClr>
                </a:solidFill>
                <a:latin typeface="+mn-lt"/>
              </a:rPr>
              <a:t>- Seasonal Peak Load Forecast Distributions (forecast is reference with reduction for BTM PV) </a:t>
            </a:r>
            <a:r>
              <a:rPr lang="en-US" sz="1400" dirty="0" smtClean="0">
                <a:solidFill>
                  <a:schemeClr val="tx1">
                    <a:lumMod val="50000"/>
                  </a:schemeClr>
                </a:solidFill>
                <a:latin typeface="+mn-lt"/>
              </a:rPr>
              <a:t>of </a:t>
            </a:r>
            <a:r>
              <a:rPr lang="en-US" sz="1400" dirty="0">
                <a:solidFill>
                  <a:schemeClr val="tx1">
                    <a:lumMod val="50000"/>
                  </a:schemeClr>
                </a:solidFill>
                <a:latin typeface="+mn-lt"/>
              </a:rPr>
              <a:t>the </a:t>
            </a:r>
            <a:r>
              <a:rPr lang="en-US" sz="1400" dirty="0" smtClean="0">
                <a:solidFill>
                  <a:schemeClr val="tx1">
                    <a:lumMod val="50000"/>
                  </a:schemeClr>
                </a:solidFill>
                <a:latin typeface="+mn-lt"/>
              </a:rPr>
              <a:t>2020 CELT </a:t>
            </a:r>
          </a:p>
          <a:p>
            <a:pPr marL="285750" indent="-285750">
              <a:buFont typeface="Arial" panose="020B0604020202020204" pitchFamily="34" charset="0"/>
              <a:buChar char="•"/>
            </a:pPr>
            <a:r>
              <a:rPr lang="en-US" sz="1400" dirty="0">
                <a:cs typeface="Times New Roman" pitchFamily="18" charset="0"/>
                <a:hlinkClick r:id="rId4"/>
              </a:rPr>
              <a:t>https://www.iso-ne.com/static-assets/documents/2020/04/2020_celt_report.xlsx </a:t>
            </a:r>
            <a:endParaRPr lang="en-US" sz="1800" dirty="0">
              <a:cs typeface="Times New Roman" pitchFamily="18" charset="0"/>
            </a:endParaRPr>
          </a:p>
          <a:p>
            <a:pPr marL="0" lvl="1" eaLnBrk="0" hangingPunct="0">
              <a:spcBef>
                <a:spcPct val="10000"/>
              </a:spcBef>
              <a:defRPr/>
            </a:pPr>
            <a:endParaRPr lang="en-US" sz="1400" dirty="0" smtClean="0">
              <a:cs typeface="Times New Roman" pitchFamily="18" charset="0"/>
            </a:endParaRPr>
          </a:p>
        </p:txBody>
      </p:sp>
      <p:graphicFrame>
        <p:nvGraphicFramePr>
          <p:cNvPr id="11" name="Table 10"/>
          <p:cNvGraphicFramePr>
            <a:graphicFrameLocks noGrp="1"/>
          </p:cNvGraphicFramePr>
          <p:nvPr>
            <p:extLst/>
          </p:nvPr>
        </p:nvGraphicFramePr>
        <p:xfrm>
          <a:off x="423856" y="1817661"/>
          <a:ext cx="8229598" cy="343940"/>
        </p:xfrm>
        <a:graphic>
          <a:graphicData uri="http://schemas.openxmlformats.org/drawingml/2006/table">
            <a:tbl>
              <a:tblPr/>
              <a:tblGrid>
                <a:gridCol w="633046">
                  <a:extLst>
                    <a:ext uri="{9D8B030D-6E8A-4147-A177-3AD203B41FA5}">
                      <a16:colId xmlns:a16="http://schemas.microsoft.com/office/drawing/2014/main" val="20000"/>
                    </a:ext>
                  </a:extLst>
                </a:gridCol>
                <a:gridCol w="633046">
                  <a:extLst>
                    <a:ext uri="{9D8B030D-6E8A-4147-A177-3AD203B41FA5}">
                      <a16:colId xmlns:a16="http://schemas.microsoft.com/office/drawing/2014/main" val="20001"/>
                    </a:ext>
                  </a:extLst>
                </a:gridCol>
                <a:gridCol w="633046">
                  <a:extLst>
                    <a:ext uri="{9D8B030D-6E8A-4147-A177-3AD203B41FA5}">
                      <a16:colId xmlns:a16="http://schemas.microsoft.com/office/drawing/2014/main" val="20002"/>
                    </a:ext>
                  </a:extLst>
                </a:gridCol>
                <a:gridCol w="633046">
                  <a:extLst>
                    <a:ext uri="{9D8B030D-6E8A-4147-A177-3AD203B41FA5}">
                      <a16:colId xmlns:a16="http://schemas.microsoft.com/office/drawing/2014/main" val="20003"/>
                    </a:ext>
                  </a:extLst>
                </a:gridCol>
                <a:gridCol w="633046">
                  <a:extLst>
                    <a:ext uri="{9D8B030D-6E8A-4147-A177-3AD203B41FA5}">
                      <a16:colId xmlns:a16="http://schemas.microsoft.com/office/drawing/2014/main" val="20004"/>
                    </a:ext>
                  </a:extLst>
                </a:gridCol>
                <a:gridCol w="633046">
                  <a:extLst>
                    <a:ext uri="{9D8B030D-6E8A-4147-A177-3AD203B41FA5}">
                      <a16:colId xmlns:a16="http://schemas.microsoft.com/office/drawing/2014/main" val="20005"/>
                    </a:ext>
                  </a:extLst>
                </a:gridCol>
                <a:gridCol w="633046">
                  <a:extLst>
                    <a:ext uri="{9D8B030D-6E8A-4147-A177-3AD203B41FA5}">
                      <a16:colId xmlns:a16="http://schemas.microsoft.com/office/drawing/2014/main" val="20006"/>
                    </a:ext>
                  </a:extLst>
                </a:gridCol>
                <a:gridCol w="633046">
                  <a:extLst>
                    <a:ext uri="{9D8B030D-6E8A-4147-A177-3AD203B41FA5}">
                      <a16:colId xmlns:a16="http://schemas.microsoft.com/office/drawing/2014/main" val="20007"/>
                    </a:ext>
                  </a:extLst>
                </a:gridCol>
                <a:gridCol w="633046">
                  <a:extLst>
                    <a:ext uri="{9D8B030D-6E8A-4147-A177-3AD203B41FA5}">
                      <a16:colId xmlns:a16="http://schemas.microsoft.com/office/drawing/2014/main" val="20008"/>
                    </a:ext>
                  </a:extLst>
                </a:gridCol>
                <a:gridCol w="633046">
                  <a:extLst>
                    <a:ext uri="{9D8B030D-6E8A-4147-A177-3AD203B41FA5}">
                      <a16:colId xmlns:a16="http://schemas.microsoft.com/office/drawing/2014/main" val="20009"/>
                    </a:ext>
                  </a:extLst>
                </a:gridCol>
                <a:gridCol w="633046">
                  <a:extLst>
                    <a:ext uri="{9D8B030D-6E8A-4147-A177-3AD203B41FA5}">
                      <a16:colId xmlns:a16="http://schemas.microsoft.com/office/drawing/2014/main" val="20010"/>
                    </a:ext>
                  </a:extLst>
                </a:gridCol>
                <a:gridCol w="633046">
                  <a:extLst>
                    <a:ext uri="{9D8B030D-6E8A-4147-A177-3AD203B41FA5}">
                      <a16:colId xmlns:a16="http://schemas.microsoft.com/office/drawing/2014/main" val="20011"/>
                    </a:ext>
                  </a:extLst>
                </a:gridCol>
                <a:gridCol w="633046">
                  <a:extLst>
                    <a:ext uri="{9D8B030D-6E8A-4147-A177-3AD203B41FA5}">
                      <a16:colId xmlns:a16="http://schemas.microsoft.com/office/drawing/2014/main" val="20012"/>
                    </a:ext>
                  </a:extLst>
                </a:gridCol>
              </a:tblGrid>
              <a:tr h="179859">
                <a:tc>
                  <a:txBody>
                    <a:bodyPr/>
                    <a:lstStyle/>
                    <a:p>
                      <a:pPr algn="l" fontAlgn="b"/>
                      <a:r>
                        <a:rPr lang="en-US" sz="900" b="1" i="0" u="none" strike="noStrike" dirty="0" smtClean="0">
                          <a:solidFill>
                            <a:srgbClr val="000000"/>
                          </a:solidFill>
                          <a:effectLst/>
                          <a:latin typeface="Arial" panose="020B0604020202020204" pitchFamily="34" charset="0"/>
                          <a:cs typeface="Arial" panose="020B0604020202020204" pitchFamily="34" charset="0"/>
                        </a:rPr>
                        <a:t>CCP</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OCT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DEC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Arial" panose="020B0604020202020204" pitchFamily="34" charset="0"/>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081">
                <a:tc>
                  <a:txBody>
                    <a:bodyPr/>
                    <a:lstStyle/>
                    <a:p>
                      <a:pPr algn="l" fontAlgn="b"/>
                      <a:r>
                        <a:rPr lang="en-US" sz="900" b="0" i="0" u="none" strike="noStrike" dirty="0" smtClean="0">
                          <a:solidFill>
                            <a:srgbClr val="000000"/>
                          </a:solidFill>
                          <a:effectLst/>
                          <a:latin typeface="Arial" panose="020B0604020202020204" pitchFamily="34" charset="0"/>
                          <a:cs typeface="Arial" panose="020B0604020202020204" pitchFamily="34" charset="0"/>
                        </a:rPr>
                        <a:t>2024-2025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26,095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28,202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27,426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24,068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19,507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21,190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23,094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24,073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23,383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21,571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Arial" panose="020B0604020202020204" pitchFamily="34" charset="0"/>
                        </a:rPr>
                        <a:t>19,488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Arial" panose="020B0604020202020204" pitchFamily="34" charset="0"/>
                        </a:rPr>
                        <a:t>22,756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nvPr>
        </p:nvGraphicFramePr>
        <p:xfrm>
          <a:off x="480653" y="4505978"/>
          <a:ext cx="8229600" cy="548646"/>
        </p:xfrm>
        <a:graphic>
          <a:graphicData uri="http://schemas.openxmlformats.org/drawingml/2006/table">
            <a:tbl>
              <a:tblPr/>
              <a:tblGrid>
                <a:gridCol w="967147">
                  <a:extLst>
                    <a:ext uri="{9D8B030D-6E8A-4147-A177-3AD203B41FA5}">
                      <a16:colId xmlns:a16="http://schemas.microsoft.com/office/drawing/2014/main" val="20000"/>
                    </a:ext>
                  </a:extLst>
                </a:gridCol>
                <a:gridCol w="631277">
                  <a:extLst>
                    <a:ext uri="{9D8B030D-6E8A-4147-A177-3AD203B41FA5}">
                      <a16:colId xmlns:a16="http://schemas.microsoft.com/office/drawing/2014/main" val="20001"/>
                    </a:ext>
                  </a:extLst>
                </a:gridCol>
                <a:gridCol w="721574">
                  <a:extLst>
                    <a:ext uri="{9D8B030D-6E8A-4147-A177-3AD203B41FA5}">
                      <a16:colId xmlns:a16="http://schemas.microsoft.com/office/drawing/2014/main" val="20002"/>
                    </a:ext>
                  </a:extLst>
                </a:gridCol>
                <a:gridCol w="721574">
                  <a:extLst>
                    <a:ext uri="{9D8B030D-6E8A-4147-A177-3AD203B41FA5}">
                      <a16:colId xmlns:a16="http://schemas.microsoft.com/office/drawing/2014/main" val="20003"/>
                    </a:ext>
                  </a:extLst>
                </a:gridCol>
                <a:gridCol w="721574">
                  <a:extLst>
                    <a:ext uri="{9D8B030D-6E8A-4147-A177-3AD203B41FA5}">
                      <a16:colId xmlns:a16="http://schemas.microsoft.com/office/drawing/2014/main" val="20004"/>
                    </a:ext>
                  </a:extLst>
                </a:gridCol>
                <a:gridCol w="721574">
                  <a:extLst>
                    <a:ext uri="{9D8B030D-6E8A-4147-A177-3AD203B41FA5}">
                      <a16:colId xmlns:a16="http://schemas.microsoft.com/office/drawing/2014/main" val="20005"/>
                    </a:ext>
                  </a:extLst>
                </a:gridCol>
                <a:gridCol w="721574">
                  <a:extLst>
                    <a:ext uri="{9D8B030D-6E8A-4147-A177-3AD203B41FA5}">
                      <a16:colId xmlns:a16="http://schemas.microsoft.com/office/drawing/2014/main" val="20006"/>
                    </a:ext>
                  </a:extLst>
                </a:gridCol>
                <a:gridCol w="721574">
                  <a:extLst>
                    <a:ext uri="{9D8B030D-6E8A-4147-A177-3AD203B41FA5}">
                      <a16:colId xmlns:a16="http://schemas.microsoft.com/office/drawing/2014/main" val="20007"/>
                    </a:ext>
                  </a:extLst>
                </a:gridCol>
                <a:gridCol w="767244">
                  <a:extLst>
                    <a:ext uri="{9D8B030D-6E8A-4147-A177-3AD203B41FA5}">
                      <a16:colId xmlns:a16="http://schemas.microsoft.com/office/drawing/2014/main" val="20008"/>
                    </a:ext>
                  </a:extLst>
                </a:gridCol>
                <a:gridCol w="767244">
                  <a:extLst>
                    <a:ext uri="{9D8B030D-6E8A-4147-A177-3AD203B41FA5}">
                      <a16:colId xmlns:a16="http://schemas.microsoft.com/office/drawing/2014/main" val="20009"/>
                    </a:ext>
                  </a:extLst>
                </a:gridCol>
                <a:gridCol w="767244">
                  <a:extLst>
                    <a:ext uri="{9D8B030D-6E8A-4147-A177-3AD203B41FA5}">
                      <a16:colId xmlns:a16="http://schemas.microsoft.com/office/drawing/2014/main" val="20010"/>
                    </a:ext>
                  </a:extLst>
                </a:gridCol>
              </a:tblGrid>
              <a:tr h="209816">
                <a:tc>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10/90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20/80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30/70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40/60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50/50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60/40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70/30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80/20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90/10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95/5</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3151">
                <a:tc>
                  <a:txBody>
                    <a:bodyPr/>
                    <a:lstStyle/>
                    <a:p>
                      <a:pPr algn="l" fontAlgn="b"/>
                      <a:r>
                        <a:rPr lang="en-US" sz="900" b="0" i="0" u="none" strike="noStrike" dirty="0">
                          <a:solidFill>
                            <a:srgbClr val="000000"/>
                          </a:solidFill>
                          <a:effectLst/>
                          <a:latin typeface="Arial" panose="020B0604020202020204" pitchFamily="34" charset="0"/>
                        </a:rPr>
                        <a:t>Summer 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27,771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28,202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28,581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28,933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29,303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29,836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30,251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30,667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31,377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31,889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679">
                <a:tc>
                  <a:txBody>
                    <a:bodyPr/>
                    <a:lstStyle/>
                    <a:p>
                      <a:pPr algn="l" fontAlgn="b"/>
                      <a:r>
                        <a:rPr lang="en-US" sz="900" b="0" i="0" u="none" strike="noStrike" dirty="0">
                          <a:solidFill>
                            <a:srgbClr val="000000"/>
                          </a:solidFill>
                          <a:effectLst/>
                          <a:latin typeface="Arial" panose="020B0604020202020204" pitchFamily="34" charset="0"/>
                        </a:rPr>
                        <a:t>Winter 2024-25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23,958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25,020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25,195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95336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04800"/>
            <a:ext cx="8610600" cy="1143000"/>
          </a:xfrm>
        </p:spPr>
        <p:txBody>
          <a:bodyPr>
            <a:noAutofit/>
          </a:bodyPr>
          <a:lstStyle/>
          <a:p>
            <a:r>
              <a:rPr lang="en-US" sz="2400" dirty="0" smtClean="0"/>
              <a:t>ISO Proposed FCA 15 ICR-Related Values for CCP 2024-2025 (MW)</a:t>
            </a:r>
          </a:p>
        </p:txBody>
      </p:sp>
      <p:sp>
        <p:nvSpPr>
          <p:cNvPr id="10245" name="Slide Number Placeholder 4"/>
          <p:cNvSpPr>
            <a:spLocks noGrp="1"/>
          </p:cNvSpPr>
          <p:nvPr>
            <p:ph type="sldNum" sz="quarter" idx="11"/>
          </p:nvPr>
        </p:nvSpPr>
        <p:spPr>
          <a:noFill/>
        </p:spPr>
        <p:txBody>
          <a:bodyPr/>
          <a:lstStyle/>
          <a:p>
            <a:fld id="{16E401B4-CA5A-4D52-8EE1-C3C301DCAAB8}" type="slidenum">
              <a:rPr lang="en-US" smtClean="0">
                <a:latin typeface="+mn-lt"/>
              </a:rPr>
              <a:pPr/>
              <a:t>5</a:t>
            </a:fld>
            <a:endParaRPr lang="en-US" dirty="0" smtClean="0">
              <a:latin typeface="+mn-lt"/>
            </a:endParaRPr>
          </a:p>
        </p:txBody>
      </p:sp>
      <p:sp>
        <p:nvSpPr>
          <p:cNvPr id="8" name="Content Placeholder 2"/>
          <p:cNvSpPr txBox="1">
            <a:spLocks/>
          </p:cNvSpPr>
          <p:nvPr/>
        </p:nvSpPr>
        <p:spPr>
          <a:xfrm>
            <a:off x="400050" y="4800600"/>
            <a:ext cx="8591550" cy="1447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400" dirty="0" smtClean="0">
                <a:solidFill>
                  <a:srgbClr val="000000"/>
                </a:solidFill>
              </a:rPr>
              <a:t>Notes:</a:t>
            </a:r>
          </a:p>
          <a:p>
            <a:pPr marL="230188" indent="-230188" fontAlgn="auto">
              <a:spcBef>
                <a:spcPts val="0"/>
              </a:spcBef>
              <a:spcAft>
                <a:spcPts val="0"/>
              </a:spcAft>
            </a:pPr>
            <a:r>
              <a:rPr lang="en-US" sz="1400" dirty="0" smtClean="0">
                <a:solidFill>
                  <a:srgbClr val="000000"/>
                </a:solidFill>
              </a:rPr>
              <a:t>The Existing Capacity Resources value reflects the existing resources with Qualified Capacity for FCA 15 at </a:t>
            </a:r>
            <a:r>
              <a:rPr lang="en-US" sz="1400" dirty="0">
                <a:solidFill>
                  <a:srgbClr val="000000"/>
                </a:solidFill>
              </a:rPr>
              <a:t>the time of the </a:t>
            </a:r>
            <a:r>
              <a:rPr lang="en-US" sz="1400" dirty="0" smtClean="0">
                <a:solidFill>
                  <a:srgbClr val="000000"/>
                </a:solidFill>
              </a:rPr>
              <a:t>ICR calculation </a:t>
            </a:r>
            <a:r>
              <a:rPr lang="en-US" sz="1400" dirty="0">
                <a:solidFill>
                  <a:srgbClr val="000000"/>
                </a:solidFill>
              </a:rPr>
              <a:t>and </a:t>
            </a:r>
            <a:r>
              <a:rPr lang="en-US" sz="1400" dirty="0" smtClean="0">
                <a:solidFill>
                  <a:srgbClr val="000000"/>
                </a:solidFill>
              </a:rPr>
              <a:t>reflects applicable retirements and terminations</a:t>
            </a:r>
          </a:p>
          <a:p>
            <a:pPr marL="230188" indent="-230188" fontAlgn="auto">
              <a:spcBef>
                <a:spcPts val="0"/>
              </a:spcBef>
              <a:spcAft>
                <a:spcPts val="0"/>
              </a:spcAft>
            </a:pPr>
            <a:r>
              <a:rPr lang="en-US" sz="1400" dirty="0" smtClean="0">
                <a:solidFill>
                  <a:srgbClr val="000000"/>
                </a:solidFill>
              </a:rPr>
              <a:t>50/50 and 90/10 peak loads, net of BTM PV (includes </a:t>
            </a:r>
            <a:r>
              <a:rPr lang="en-US" sz="1400" dirty="0">
                <a:solidFill>
                  <a:srgbClr val="000000"/>
                </a:solidFill>
              </a:rPr>
              <a:t>both transportation and heating electrification </a:t>
            </a:r>
            <a:r>
              <a:rPr lang="en-US" sz="1400" dirty="0" smtClean="0">
                <a:solidFill>
                  <a:srgbClr val="000000"/>
                </a:solidFill>
              </a:rPr>
              <a:t>forecast) is shown for informational purpose</a:t>
            </a:r>
          </a:p>
        </p:txBody>
      </p:sp>
      <p:graphicFrame>
        <p:nvGraphicFramePr>
          <p:cNvPr id="9" name="Table 8"/>
          <p:cNvGraphicFramePr>
            <a:graphicFrameLocks noGrp="1"/>
          </p:cNvGraphicFramePr>
          <p:nvPr>
            <p:extLst>
              <p:ext uri="{D42A27DB-BD31-4B8C-83A1-F6EECF244321}">
                <p14:modId xmlns:p14="http://schemas.microsoft.com/office/powerpoint/2010/main" val="3265647157"/>
              </p:ext>
            </p:extLst>
          </p:nvPr>
        </p:nvGraphicFramePr>
        <p:xfrm>
          <a:off x="495300" y="1752600"/>
          <a:ext cx="8229600" cy="2051586"/>
        </p:xfrm>
        <a:graphic>
          <a:graphicData uri="http://schemas.openxmlformats.org/drawingml/2006/table">
            <a:tbl>
              <a:tblPr/>
              <a:tblGrid>
                <a:gridCol w="2929180">
                  <a:extLst>
                    <a:ext uri="{9D8B030D-6E8A-4147-A177-3AD203B41FA5}">
                      <a16:colId xmlns:a16="http://schemas.microsoft.com/office/drawing/2014/main" val="1605301931"/>
                    </a:ext>
                  </a:extLst>
                </a:gridCol>
                <a:gridCol w="1325105">
                  <a:extLst>
                    <a:ext uri="{9D8B030D-6E8A-4147-A177-3AD203B41FA5}">
                      <a16:colId xmlns:a16="http://schemas.microsoft.com/office/drawing/2014/main" val="3106644261"/>
                    </a:ext>
                  </a:extLst>
                </a:gridCol>
                <a:gridCol w="1325105">
                  <a:extLst>
                    <a:ext uri="{9D8B030D-6E8A-4147-A177-3AD203B41FA5}">
                      <a16:colId xmlns:a16="http://schemas.microsoft.com/office/drawing/2014/main" val="3645966219"/>
                    </a:ext>
                  </a:extLst>
                </a:gridCol>
                <a:gridCol w="1325105">
                  <a:extLst>
                    <a:ext uri="{9D8B030D-6E8A-4147-A177-3AD203B41FA5}">
                      <a16:colId xmlns:a16="http://schemas.microsoft.com/office/drawing/2014/main" val="2346334589"/>
                    </a:ext>
                  </a:extLst>
                </a:gridCol>
                <a:gridCol w="1325105">
                  <a:extLst>
                    <a:ext uri="{9D8B030D-6E8A-4147-A177-3AD203B41FA5}">
                      <a16:colId xmlns:a16="http://schemas.microsoft.com/office/drawing/2014/main" val="626517298"/>
                    </a:ext>
                  </a:extLst>
                </a:gridCol>
              </a:tblGrid>
              <a:tr h="401019">
                <a:tc>
                  <a:txBody>
                    <a:bodyPr/>
                    <a:lstStyle/>
                    <a:p>
                      <a:pPr algn="ctr" rtl="0" fontAlgn="ctr"/>
                      <a:r>
                        <a:rPr lang="en-US" sz="1200" b="1" i="0" u="none" strike="noStrike">
                          <a:solidFill>
                            <a:srgbClr val="000000"/>
                          </a:solidFill>
                          <a:effectLst/>
                          <a:latin typeface="Calibri" panose="020F0502020204030204" pitchFamily="34" charset="0"/>
                        </a:rPr>
                        <a:t>2024-2025 FCA 15</a:t>
                      </a:r>
                    </a:p>
                  </a:txBody>
                  <a:tcPr marL="0" marR="0" marT="0" marB="0" anchor="ctr">
                    <a:lnL w="12700" cap="flat" cmpd="sng" algn="ctr">
                      <a:solidFill>
                        <a:srgbClr val="62777F"/>
                      </a:solidFill>
                      <a:prstDash val="solid"/>
                      <a:round/>
                      <a:headEnd type="none" w="med" len="med"/>
                      <a:tailEnd type="none" w="med" len="med"/>
                    </a:lnL>
                    <a:lnR w="12700" cap="flat" cmpd="sng" algn="ctr">
                      <a:solidFill>
                        <a:srgbClr val="62777F"/>
                      </a:solidFill>
                      <a:prstDash val="solid"/>
                      <a:round/>
                      <a:headEnd type="none" w="med" len="med"/>
                      <a:tailEnd type="none" w="med" len="med"/>
                    </a:lnR>
                    <a:lnT w="12700" cap="flat" cmpd="sng" algn="ctr">
                      <a:solidFill>
                        <a:srgbClr val="62777F"/>
                      </a:solidFill>
                      <a:prstDash val="solid"/>
                      <a:round/>
                      <a:headEnd type="none" w="med" len="med"/>
                      <a:tailEnd type="none" w="med" len="med"/>
                    </a:lnT>
                    <a:lnB w="12700" cap="flat" cmpd="sng" algn="ctr">
                      <a:solidFill>
                        <a:srgbClr val="62777F"/>
                      </a:solidFill>
                      <a:prstDash val="solid"/>
                      <a:round/>
                      <a:headEnd type="none" w="med" len="med"/>
                      <a:tailEnd type="none" w="med" len="med"/>
                    </a:lnB>
                    <a:solidFill>
                      <a:srgbClr val="F2F2F2"/>
                    </a:solidFill>
                  </a:tcPr>
                </a:tc>
                <a:tc>
                  <a:txBody>
                    <a:bodyPr/>
                    <a:lstStyle/>
                    <a:p>
                      <a:pPr algn="ctr" rtl="0" fontAlgn="ctr"/>
                      <a:r>
                        <a:rPr lang="en-US" sz="1200" b="1" i="0" u="none" strike="noStrike">
                          <a:solidFill>
                            <a:srgbClr val="000000"/>
                          </a:solidFill>
                          <a:effectLst/>
                          <a:latin typeface="Calibri" panose="020F0502020204030204" pitchFamily="34" charset="0"/>
                        </a:rPr>
                        <a:t>New England</a:t>
                      </a:r>
                    </a:p>
                  </a:txBody>
                  <a:tcPr marL="0" marR="0" marT="0" marB="0" anchor="ctr">
                    <a:lnL w="12700" cap="flat" cmpd="sng" algn="ctr">
                      <a:solidFill>
                        <a:srgbClr val="62777F"/>
                      </a:solidFill>
                      <a:prstDash val="solid"/>
                      <a:round/>
                      <a:headEnd type="none" w="med" len="med"/>
                      <a:tailEnd type="none" w="med" len="med"/>
                    </a:lnL>
                    <a:lnR w="12700" cap="flat" cmpd="sng" algn="ctr">
                      <a:solidFill>
                        <a:srgbClr val="62777F"/>
                      </a:solidFill>
                      <a:prstDash val="solid"/>
                      <a:round/>
                      <a:headEnd type="none" w="med" len="med"/>
                      <a:tailEnd type="none" w="med" len="med"/>
                    </a:lnR>
                    <a:lnT w="12700" cap="flat" cmpd="sng" algn="ctr">
                      <a:solidFill>
                        <a:srgbClr val="62777F"/>
                      </a:solidFill>
                      <a:prstDash val="solid"/>
                      <a:round/>
                      <a:headEnd type="none" w="med" len="med"/>
                      <a:tailEnd type="none" w="med" len="med"/>
                    </a:lnT>
                    <a:lnB w="12700" cap="flat" cmpd="sng" algn="ctr">
                      <a:solidFill>
                        <a:srgbClr val="62777F"/>
                      </a:solidFill>
                      <a:prstDash val="solid"/>
                      <a:round/>
                      <a:headEnd type="none" w="med" len="med"/>
                      <a:tailEnd type="none" w="med" len="med"/>
                    </a:lnB>
                    <a:solidFill>
                      <a:srgbClr val="F2F2F2"/>
                    </a:solidFill>
                  </a:tcPr>
                </a:tc>
                <a:tc>
                  <a:txBody>
                    <a:bodyPr/>
                    <a:lstStyle/>
                    <a:p>
                      <a:pPr algn="ctr" rtl="0" fontAlgn="ctr"/>
                      <a:r>
                        <a:rPr lang="en-US" sz="1200" b="1" i="0" u="none" strike="noStrike" dirty="0">
                          <a:solidFill>
                            <a:srgbClr val="000000"/>
                          </a:solidFill>
                          <a:effectLst/>
                          <a:latin typeface="Calibri" panose="020F0502020204030204" pitchFamily="34" charset="0"/>
                        </a:rPr>
                        <a:t>Southeast </a:t>
                      </a:r>
                      <a:endParaRPr lang="en-US" sz="1200" b="1" i="0" u="none" strike="noStrike" dirty="0" smtClean="0">
                        <a:solidFill>
                          <a:srgbClr val="000000"/>
                        </a:solidFill>
                        <a:effectLst/>
                        <a:latin typeface="Calibri" panose="020F0502020204030204" pitchFamily="34" charset="0"/>
                      </a:endParaRPr>
                    </a:p>
                    <a:p>
                      <a:pPr algn="ctr" rtl="0" fontAlgn="ctr"/>
                      <a:r>
                        <a:rPr lang="en-US" sz="1200" b="1" i="0" u="none" strike="noStrike" dirty="0" smtClean="0">
                          <a:solidFill>
                            <a:srgbClr val="000000"/>
                          </a:solidFill>
                          <a:effectLst/>
                          <a:latin typeface="Calibri" panose="020F0502020204030204" pitchFamily="34" charset="0"/>
                        </a:rPr>
                        <a:t>New </a:t>
                      </a:r>
                      <a:r>
                        <a:rPr lang="en-US" sz="1200" b="1" i="0" u="none" strike="noStrike" dirty="0">
                          <a:solidFill>
                            <a:srgbClr val="000000"/>
                          </a:solidFill>
                          <a:effectLst/>
                          <a:latin typeface="Calibri" panose="020F0502020204030204" pitchFamily="34" charset="0"/>
                        </a:rPr>
                        <a:t>England</a:t>
                      </a:r>
                    </a:p>
                  </a:txBody>
                  <a:tcPr marL="0" marR="0" marT="0" marB="0" anchor="ctr">
                    <a:lnL w="12700" cap="flat" cmpd="sng" algn="ctr">
                      <a:solidFill>
                        <a:srgbClr val="62777F"/>
                      </a:solidFill>
                      <a:prstDash val="solid"/>
                      <a:round/>
                      <a:headEnd type="none" w="med" len="med"/>
                      <a:tailEnd type="none" w="med" len="med"/>
                    </a:lnL>
                    <a:lnR w="12700" cap="flat" cmpd="sng" algn="ctr">
                      <a:solidFill>
                        <a:srgbClr val="62777F"/>
                      </a:solidFill>
                      <a:prstDash val="solid"/>
                      <a:round/>
                      <a:headEnd type="none" w="med" len="med"/>
                      <a:tailEnd type="none" w="med" len="med"/>
                    </a:lnR>
                    <a:lnT w="12700" cap="flat" cmpd="sng" algn="ctr">
                      <a:solidFill>
                        <a:srgbClr val="62777F"/>
                      </a:solidFill>
                      <a:prstDash val="solid"/>
                      <a:round/>
                      <a:headEnd type="none" w="med" len="med"/>
                      <a:tailEnd type="none" w="med" len="med"/>
                    </a:lnT>
                    <a:lnB w="12700" cap="flat" cmpd="sng" algn="ctr">
                      <a:solidFill>
                        <a:srgbClr val="62777F"/>
                      </a:solidFill>
                      <a:prstDash val="solid"/>
                      <a:round/>
                      <a:headEnd type="none" w="med" len="med"/>
                      <a:tailEnd type="none" w="med" len="med"/>
                    </a:lnB>
                    <a:solidFill>
                      <a:srgbClr val="F2F2F2"/>
                    </a:solidFill>
                  </a:tcPr>
                </a:tc>
                <a:tc>
                  <a:txBody>
                    <a:bodyPr/>
                    <a:lstStyle/>
                    <a:p>
                      <a:pPr algn="ctr" rtl="0" fontAlgn="ctr"/>
                      <a:r>
                        <a:rPr lang="en-US" sz="1200" b="1" i="0" u="none" strike="noStrike">
                          <a:solidFill>
                            <a:srgbClr val="000000"/>
                          </a:solidFill>
                          <a:effectLst/>
                          <a:latin typeface="Calibri" panose="020F0502020204030204" pitchFamily="34" charset="0"/>
                        </a:rPr>
                        <a:t>Maine</a:t>
                      </a:r>
                    </a:p>
                  </a:txBody>
                  <a:tcPr marL="0" marR="0" marT="0" marB="0" anchor="ctr">
                    <a:lnL w="12700" cap="flat" cmpd="sng" algn="ctr">
                      <a:solidFill>
                        <a:srgbClr val="62777F"/>
                      </a:solidFill>
                      <a:prstDash val="solid"/>
                      <a:round/>
                      <a:headEnd type="none" w="med" len="med"/>
                      <a:tailEnd type="none" w="med" len="med"/>
                    </a:lnL>
                    <a:lnR w="12700" cap="flat" cmpd="sng" algn="ctr">
                      <a:solidFill>
                        <a:srgbClr val="62777F"/>
                      </a:solidFill>
                      <a:prstDash val="solid"/>
                      <a:round/>
                      <a:headEnd type="none" w="med" len="med"/>
                      <a:tailEnd type="none" w="med" len="med"/>
                    </a:lnR>
                    <a:lnT w="12700" cap="flat" cmpd="sng" algn="ctr">
                      <a:solidFill>
                        <a:srgbClr val="62777F"/>
                      </a:solidFill>
                      <a:prstDash val="solid"/>
                      <a:round/>
                      <a:headEnd type="none" w="med" len="med"/>
                      <a:tailEnd type="none" w="med" len="med"/>
                    </a:lnT>
                    <a:lnB w="12700" cap="flat" cmpd="sng" algn="ctr">
                      <a:solidFill>
                        <a:srgbClr val="62777F"/>
                      </a:solidFill>
                      <a:prstDash val="solid"/>
                      <a:round/>
                      <a:headEnd type="none" w="med" len="med"/>
                      <a:tailEnd type="none" w="med" len="med"/>
                    </a:lnB>
                    <a:solidFill>
                      <a:srgbClr val="F2F2F2"/>
                    </a:solidFill>
                  </a:tcPr>
                </a:tc>
                <a:tc>
                  <a:txBody>
                    <a:bodyPr/>
                    <a:lstStyle/>
                    <a:p>
                      <a:pPr algn="ctr" rtl="0" fontAlgn="ctr"/>
                      <a:r>
                        <a:rPr lang="en-US" sz="1200" b="1" i="0" u="none" strike="noStrike" dirty="0">
                          <a:solidFill>
                            <a:srgbClr val="000000"/>
                          </a:solidFill>
                          <a:effectLst/>
                          <a:latin typeface="Calibri" panose="020F0502020204030204" pitchFamily="34" charset="0"/>
                        </a:rPr>
                        <a:t>Northern </a:t>
                      </a:r>
                      <a:endParaRPr lang="en-US" sz="1200" b="1" i="0" u="none" strike="noStrike" dirty="0" smtClean="0">
                        <a:solidFill>
                          <a:srgbClr val="000000"/>
                        </a:solidFill>
                        <a:effectLst/>
                        <a:latin typeface="Calibri" panose="020F0502020204030204" pitchFamily="34" charset="0"/>
                      </a:endParaRPr>
                    </a:p>
                    <a:p>
                      <a:pPr algn="ctr" rtl="0" fontAlgn="ctr"/>
                      <a:r>
                        <a:rPr lang="en-US" sz="1200" b="1" i="0" u="none" strike="noStrike" dirty="0" smtClean="0">
                          <a:solidFill>
                            <a:srgbClr val="000000"/>
                          </a:solidFill>
                          <a:effectLst/>
                          <a:latin typeface="Calibri" panose="020F0502020204030204" pitchFamily="34" charset="0"/>
                        </a:rPr>
                        <a:t>New </a:t>
                      </a:r>
                      <a:r>
                        <a:rPr lang="en-US" sz="1200" b="1" i="0" u="none" strike="noStrike" dirty="0">
                          <a:solidFill>
                            <a:srgbClr val="000000"/>
                          </a:solidFill>
                          <a:effectLst/>
                          <a:latin typeface="Calibri" panose="020F0502020204030204" pitchFamily="34" charset="0"/>
                        </a:rPr>
                        <a:t>England</a:t>
                      </a:r>
                    </a:p>
                  </a:txBody>
                  <a:tcPr marL="0" marR="0" marT="0" marB="0" anchor="ctr">
                    <a:lnL w="12700" cap="flat" cmpd="sng" algn="ctr">
                      <a:solidFill>
                        <a:srgbClr val="62777F"/>
                      </a:solidFill>
                      <a:prstDash val="solid"/>
                      <a:round/>
                      <a:headEnd type="none" w="med" len="med"/>
                      <a:tailEnd type="none" w="med" len="med"/>
                    </a:lnL>
                    <a:lnR w="12700" cap="flat" cmpd="sng" algn="ctr">
                      <a:solidFill>
                        <a:srgbClr val="62777F"/>
                      </a:solidFill>
                      <a:prstDash val="solid"/>
                      <a:round/>
                      <a:headEnd type="none" w="med" len="med"/>
                      <a:tailEnd type="none" w="med" len="med"/>
                    </a:lnR>
                    <a:lnT w="12700" cap="flat" cmpd="sng" algn="ctr">
                      <a:solidFill>
                        <a:srgbClr val="62777F"/>
                      </a:solidFill>
                      <a:prstDash val="solid"/>
                      <a:round/>
                      <a:headEnd type="none" w="med" len="med"/>
                      <a:tailEnd type="none" w="med" len="med"/>
                    </a:lnT>
                    <a:lnB w="12700" cap="flat" cmpd="sng" algn="ctr">
                      <a:solidFill>
                        <a:srgbClr val="62777F"/>
                      </a:solidFill>
                      <a:prstDash val="solid"/>
                      <a:round/>
                      <a:headEnd type="none" w="med" len="med"/>
                      <a:tailEnd type="none" w="med" len="med"/>
                    </a:lnB>
                    <a:solidFill>
                      <a:srgbClr val="F2F2F2"/>
                    </a:solidFill>
                  </a:tcPr>
                </a:tc>
                <a:extLst>
                  <a:ext uri="{0D108BD9-81ED-4DB2-BD59-A6C34878D82A}">
                    <a16:rowId xmlns:a16="http://schemas.microsoft.com/office/drawing/2014/main" val="351997786"/>
                  </a:ext>
                </a:extLst>
              </a:tr>
              <a:tr h="203415">
                <a:tc>
                  <a:txBody>
                    <a:bodyPr/>
                    <a:lstStyle/>
                    <a:p>
                      <a:pPr algn="l" rtl="0" fontAlgn="b"/>
                      <a:r>
                        <a:rPr lang="en-US" sz="1200" b="1" i="0" u="none" strike="noStrike" dirty="0">
                          <a:solidFill>
                            <a:srgbClr val="000000"/>
                          </a:solidFill>
                          <a:effectLst/>
                          <a:latin typeface="Calibri" panose="020F0502020204030204" pitchFamily="34" charset="0"/>
                        </a:rPr>
                        <a:t>Peak Load (50/50) net of BTM </a:t>
                      </a:r>
                      <a:r>
                        <a:rPr lang="en-US" sz="1200" b="1" i="0" u="none" strike="noStrike" dirty="0" smtClean="0">
                          <a:solidFill>
                            <a:srgbClr val="000000"/>
                          </a:solidFill>
                          <a:effectLst/>
                          <a:latin typeface="Calibri" panose="020F0502020204030204" pitchFamily="34" charset="0"/>
                        </a:rPr>
                        <a:t>PV*</a:t>
                      </a:r>
                      <a:endParaRPr lang="en-US" sz="1200" b="1" i="0" u="none" strike="noStrike" dirty="0">
                        <a:solidFill>
                          <a:srgbClr val="000000"/>
                        </a:solidFill>
                        <a:effectLst/>
                        <a:latin typeface="Calibri" panose="020F0502020204030204" pitchFamily="34" charset="0"/>
                      </a:endParaRP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2777F"/>
                      </a:solidFill>
                      <a:prstDash val="solid"/>
                      <a:round/>
                      <a:headEnd type="none" w="med" len="med"/>
                      <a:tailEnd type="none" w="med" len="med"/>
                    </a:lnT>
                    <a:lnB w="12700" cap="flat" cmpd="sng" algn="ctr">
                      <a:solidFill>
                        <a:srgbClr val="62777F"/>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29,303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2777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12,679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2777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2777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5,645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2777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55183"/>
                  </a:ext>
                </a:extLst>
              </a:tr>
              <a:tr h="197603">
                <a:tc>
                  <a:txBody>
                    <a:bodyPr/>
                    <a:lstStyle/>
                    <a:p>
                      <a:pPr algn="l" rtl="0" fontAlgn="b"/>
                      <a:r>
                        <a:rPr lang="en-US" sz="1200" b="1" i="0" u="none" strike="noStrike" dirty="0">
                          <a:solidFill>
                            <a:srgbClr val="000000"/>
                          </a:solidFill>
                          <a:effectLst/>
                          <a:latin typeface="Calibri" panose="020F0502020204030204" pitchFamily="34" charset="0"/>
                        </a:rPr>
                        <a:t>Peak Load (90/10) net of BTM </a:t>
                      </a:r>
                      <a:r>
                        <a:rPr lang="en-US" sz="1200" b="1" i="0" u="none" strike="noStrike" dirty="0" smtClean="0">
                          <a:solidFill>
                            <a:srgbClr val="000000"/>
                          </a:solidFill>
                          <a:effectLst/>
                          <a:latin typeface="Calibri" panose="020F0502020204030204" pitchFamily="34" charset="0"/>
                        </a:rPr>
                        <a:t>PV*</a:t>
                      </a:r>
                      <a:endParaRPr lang="en-US" sz="1200" b="1" i="0" u="none" strike="noStrike" dirty="0">
                        <a:solidFill>
                          <a:srgbClr val="000000"/>
                        </a:solidFill>
                        <a:effectLst/>
                        <a:latin typeface="Calibri" panose="020F0502020204030204" pitchFamily="34" charset="0"/>
                      </a:endParaRP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6277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31,377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13,739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2,332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5,908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900717"/>
                  </a:ext>
                </a:extLst>
              </a:tr>
              <a:tr h="197603">
                <a:tc>
                  <a:txBody>
                    <a:bodyPr/>
                    <a:lstStyle/>
                    <a:p>
                      <a:pPr algn="l" rtl="0" fontAlgn="b"/>
                      <a:r>
                        <a:rPr lang="en-US" sz="1200" b="1" i="0" u="none" strike="noStrike">
                          <a:solidFill>
                            <a:srgbClr val="000000"/>
                          </a:solidFill>
                          <a:effectLst/>
                          <a:latin typeface="Calibri" panose="020F0502020204030204" pitchFamily="34" charset="0"/>
                        </a:rPr>
                        <a:t>Existing Capacity Resources</a:t>
                      </a: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33,332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9,665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3,483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8,324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48109"/>
                  </a:ext>
                </a:extLst>
              </a:tr>
              <a:tr h="197603">
                <a:tc>
                  <a:txBody>
                    <a:bodyPr/>
                    <a:lstStyle/>
                    <a:p>
                      <a:pPr algn="l" rtl="0" fontAlgn="b"/>
                      <a:r>
                        <a:rPr lang="en-US" sz="1200" b="1" i="0" u="none" strike="noStrike">
                          <a:solidFill>
                            <a:srgbClr val="000000"/>
                          </a:solidFill>
                          <a:effectLst/>
                          <a:latin typeface="Calibri" panose="020F0502020204030204" pitchFamily="34" charset="0"/>
                        </a:rPr>
                        <a:t>Installed Capacity Requirement</a:t>
                      </a: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34,153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0715"/>
                  </a:ext>
                </a:extLst>
              </a:tr>
              <a:tr h="261534">
                <a:tc>
                  <a:txBody>
                    <a:bodyPr/>
                    <a:lstStyle/>
                    <a:p>
                      <a:pPr algn="l" rtl="0" fontAlgn="b"/>
                      <a:r>
                        <a:rPr lang="en-US" sz="1200" b="1" i="0" u="none" strike="noStrike">
                          <a:solidFill>
                            <a:srgbClr val="000000"/>
                          </a:solidFill>
                          <a:effectLst/>
                          <a:latin typeface="Calibri" panose="020F0502020204030204" pitchFamily="34" charset="0"/>
                        </a:rPr>
                        <a:t>HQICCs</a:t>
                      </a: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883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12577"/>
                  </a:ext>
                </a:extLst>
              </a:tr>
              <a:tr h="197603">
                <a:tc>
                  <a:txBody>
                    <a:bodyPr/>
                    <a:lstStyle/>
                    <a:p>
                      <a:pPr algn="l" rtl="0" fontAlgn="b"/>
                      <a:r>
                        <a:rPr lang="en-US" sz="1200" b="1" i="0" u="none" strike="noStrike">
                          <a:solidFill>
                            <a:srgbClr val="000000"/>
                          </a:solidFill>
                          <a:effectLst/>
                          <a:latin typeface="Calibri" panose="020F0502020204030204" pitchFamily="34" charset="0"/>
                        </a:rPr>
                        <a:t>Net ICR (ICR minus HQICCs)</a:t>
                      </a: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33,270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690669"/>
                  </a:ext>
                </a:extLst>
              </a:tr>
              <a:tr h="197603">
                <a:tc>
                  <a:txBody>
                    <a:bodyPr/>
                    <a:lstStyle/>
                    <a:p>
                      <a:pPr algn="l" rtl="0" fontAlgn="b"/>
                      <a:r>
                        <a:rPr lang="en-US" sz="1200" b="1" i="0" u="none" strike="noStrike">
                          <a:solidFill>
                            <a:srgbClr val="000000"/>
                          </a:solidFill>
                          <a:effectLst/>
                          <a:latin typeface="Calibri" panose="020F0502020204030204" pitchFamily="34" charset="0"/>
                        </a:rPr>
                        <a:t>Local Sourcing Requirement</a:t>
                      </a: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10,305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826963"/>
                  </a:ext>
                </a:extLst>
              </a:tr>
              <a:tr h="197603">
                <a:tc>
                  <a:txBody>
                    <a:bodyPr/>
                    <a:lstStyle/>
                    <a:p>
                      <a:pPr algn="l" rtl="0" fontAlgn="b"/>
                      <a:r>
                        <a:rPr lang="en-US" sz="1200" b="1" i="0" u="none" strike="noStrike">
                          <a:solidFill>
                            <a:srgbClr val="000000"/>
                          </a:solidFill>
                          <a:effectLst/>
                          <a:latin typeface="Calibri" panose="020F0502020204030204" pitchFamily="34" charset="0"/>
                        </a:rPr>
                        <a:t>Maximum Capacity Limit</a:t>
                      </a:r>
                    </a:p>
                  </a:txBody>
                  <a:tcPr marL="87178"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Calibri" panose="020F0502020204030204" pitchFamily="34" charset="0"/>
                        </a:rPr>
                        <a:t>4,145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8,680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650592"/>
                  </a:ext>
                </a:extLst>
              </a:tr>
            </a:tbl>
          </a:graphicData>
        </a:graphic>
      </p:graphicFrame>
    </p:spTree>
    <p:extLst>
      <p:ext uri="{BB962C8B-B14F-4D97-AF65-F5344CB8AC3E}">
        <p14:creationId xmlns:p14="http://schemas.microsoft.com/office/powerpoint/2010/main" val="795902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pPr defTabSz="1019175">
              <a:defRPr/>
            </a:pPr>
            <a:fld id="{A627DD24-F708-4C18-B1FF-79ADC1FF1A7C}" type="slidenum">
              <a:rPr lang="en-US">
                <a:latin typeface="+mn-lt"/>
              </a:rPr>
              <a:pPr defTabSz="1019175">
                <a:defRPr/>
              </a:pPr>
              <a:t>50</a:t>
            </a:fld>
            <a:endParaRPr lang="en-US" dirty="0">
              <a:latin typeface="+mn-lt"/>
            </a:endParaRPr>
          </a:p>
        </p:txBody>
      </p:sp>
      <p:sp>
        <p:nvSpPr>
          <p:cNvPr id="13316" name="Rectangle 2"/>
          <p:cNvSpPr>
            <a:spLocks noChangeArrowheads="1"/>
          </p:cNvSpPr>
          <p:nvPr/>
        </p:nvSpPr>
        <p:spPr bwMode="auto">
          <a:xfrm>
            <a:off x="422275" y="-64379"/>
            <a:ext cx="8302625" cy="1295400"/>
          </a:xfrm>
          <a:prstGeom prst="rect">
            <a:avLst/>
          </a:prstGeom>
          <a:noFill/>
          <a:ln w="9525">
            <a:noFill/>
            <a:miter lim="800000"/>
            <a:headEnd/>
            <a:tailEnd/>
          </a:ln>
        </p:spPr>
        <p:txBody>
          <a:bodyPr lIns="101882" tIns="50941" rIns="101882" bIns="50941" anchor="ctr"/>
          <a:lstStyle/>
          <a:p>
            <a:r>
              <a:rPr lang="en-US" sz="2800" b="1" dirty="0">
                <a:solidFill>
                  <a:srgbClr val="090B0B"/>
                </a:solidFill>
                <a:latin typeface="+mj-lt"/>
                <a:ea typeface="+mj-ea"/>
                <a:cs typeface="+mj-cs"/>
              </a:rPr>
              <a:t>Resource Data – Generating Capacity Resources (MW</a:t>
            </a:r>
            <a:r>
              <a:rPr lang="en-US" sz="2800" b="1" dirty="0" smtClean="0">
                <a:solidFill>
                  <a:srgbClr val="090B0B"/>
                </a:solidFill>
                <a:latin typeface="+mj-lt"/>
                <a:ea typeface="+mj-ea"/>
                <a:cs typeface="+mj-cs"/>
              </a:rPr>
              <a:t>)</a:t>
            </a:r>
            <a:endParaRPr lang="en-US" sz="2800" b="1" i="1" dirty="0">
              <a:solidFill>
                <a:srgbClr val="090B0B"/>
              </a:solidFill>
              <a:latin typeface="+mj-lt"/>
              <a:ea typeface="+mj-ea"/>
              <a:cs typeface="+mj-cs"/>
            </a:endParaRPr>
          </a:p>
        </p:txBody>
      </p:sp>
      <p:sp>
        <p:nvSpPr>
          <p:cNvPr id="13317" name="Rectangle 3"/>
          <p:cNvSpPr>
            <a:spLocks noChangeArrowheads="1"/>
          </p:cNvSpPr>
          <p:nvPr/>
        </p:nvSpPr>
        <p:spPr bwMode="auto">
          <a:xfrm>
            <a:off x="4572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sp>
        <p:nvSpPr>
          <p:cNvPr id="8" name="Rectangle 50"/>
          <p:cNvSpPr>
            <a:spLocks noChangeArrowheads="1"/>
          </p:cNvSpPr>
          <p:nvPr/>
        </p:nvSpPr>
        <p:spPr bwMode="auto">
          <a:xfrm>
            <a:off x="266700" y="4530280"/>
            <a:ext cx="8648700" cy="1600199"/>
          </a:xfrm>
          <a:prstGeom prst="rect">
            <a:avLst/>
          </a:prstGeom>
          <a:noFill/>
          <a:ln w="9525">
            <a:noFill/>
            <a:miter lim="800000"/>
            <a:headEnd/>
            <a:tailEnd/>
          </a:ln>
          <a:effectLst/>
        </p:spPr>
        <p:txBody>
          <a:bodyPr lIns="101882" tIns="50941" rIns="101882" bIns="50941"/>
          <a:lstStyle/>
          <a:p>
            <a:pPr>
              <a:spcBef>
                <a:spcPct val="10000"/>
              </a:spcBef>
              <a:defRPr/>
            </a:pPr>
            <a:r>
              <a:rPr lang="en-US" sz="1400" dirty="0" smtClean="0">
                <a:solidFill>
                  <a:srgbClr val="000000"/>
                </a:solidFill>
                <a:latin typeface="+mn-lt"/>
              </a:rPr>
              <a:t>Qualified Existing Generating Capacity Resources for FCA 15 reflect:</a:t>
            </a:r>
          </a:p>
          <a:p>
            <a:pPr marL="573088" lvl="1" indent="-342900">
              <a:spcBef>
                <a:spcPct val="10000"/>
              </a:spcBef>
              <a:buFont typeface="Arial" pitchFamily="34" charset="0"/>
              <a:buChar char="•"/>
              <a:defRPr/>
            </a:pPr>
            <a:r>
              <a:rPr lang="en-US" sz="1400" dirty="0">
                <a:solidFill>
                  <a:srgbClr val="090B0B"/>
                </a:solidFill>
                <a:latin typeface="+mn-lt"/>
              </a:rPr>
              <a:t>S</a:t>
            </a:r>
            <a:r>
              <a:rPr lang="en-US" sz="1400" dirty="0" smtClean="0">
                <a:solidFill>
                  <a:srgbClr val="090B0B"/>
                </a:solidFill>
                <a:latin typeface="+mn-lt"/>
              </a:rPr>
              <a:t>ignificant decreases</a:t>
            </a:r>
          </a:p>
          <a:p>
            <a:pPr marL="573088" lvl="1" indent="-342900">
              <a:lnSpc>
                <a:spcPct val="90000"/>
              </a:lnSpc>
              <a:spcBef>
                <a:spcPct val="10000"/>
              </a:spcBef>
              <a:buFont typeface="Arial" pitchFamily="34" charset="0"/>
              <a:buChar char="•"/>
              <a:defRPr/>
            </a:pPr>
            <a:r>
              <a:rPr lang="en-US" sz="1400" dirty="0">
                <a:solidFill>
                  <a:srgbClr val="090B0B"/>
                </a:solidFill>
                <a:latin typeface="+mn-lt"/>
              </a:rPr>
              <a:t>R</a:t>
            </a:r>
            <a:r>
              <a:rPr lang="en-US" sz="1400" dirty="0" smtClean="0">
                <a:solidFill>
                  <a:srgbClr val="090B0B"/>
                </a:solidFill>
                <a:latin typeface="+mn-lt"/>
              </a:rPr>
              <a:t>esource retirements and known terminations</a:t>
            </a:r>
            <a:endParaRPr lang="en-US" sz="1400" dirty="0">
              <a:solidFill>
                <a:srgbClr val="090B0B"/>
              </a:solidFill>
              <a:latin typeface="+mn-lt"/>
            </a:endParaRPr>
          </a:p>
          <a:p>
            <a:pPr marL="1030288" lvl="3" indent="-342900" fontAlgn="auto">
              <a:lnSpc>
                <a:spcPct val="90000"/>
              </a:lnSpc>
              <a:spcBef>
                <a:spcPts val="0"/>
              </a:spcBef>
              <a:spcAft>
                <a:spcPts val="0"/>
              </a:spcAft>
              <a:buFont typeface="Arial" pitchFamily="34" charset="0"/>
              <a:buChar char="•"/>
            </a:pPr>
            <a:r>
              <a:rPr lang="en-US" sz="1200" dirty="0">
                <a:solidFill>
                  <a:srgbClr val="090B0B"/>
                </a:solidFill>
                <a:latin typeface="Calibri"/>
                <a:cs typeface="Times New Roman" pitchFamily="18" charset="0"/>
              </a:rPr>
              <a:t>U</a:t>
            </a:r>
            <a:r>
              <a:rPr lang="en-US" sz="1200" dirty="0" smtClean="0">
                <a:solidFill>
                  <a:srgbClr val="090B0B"/>
                </a:solidFill>
                <a:latin typeface="Calibri"/>
                <a:cs typeface="Times New Roman" pitchFamily="18" charset="0"/>
              </a:rPr>
              <a:t>nconditional </a:t>
            </a:r>
            <a:r>
              <a:rPr lang="en-US" sz="1200" dirty="0">
                <a:solidFill>
                  <a:srgbClr val="090B0B"/>
                </a:solidFill>
                <a:latin typeface="Calibri"/>
                <a:cs typeface="Times New Roman" pitchFamily="18" charset="0"/>
              </a:rPr>
              <a:t>Permanent and Retirement De-List Bids </a:t>
            </a:r>
            <a:endParaRPr lang="en-US" sz="1200" strike="sngStrike" dirty="0">
              <a:solidFill>
                <a:srgbClr val="090B0B"/>
              </a:solidFill>
              <a:latin typeface="Calibri"/>
              <a:cs typeface="Times New Roman" pitchFamily="18" charset="0"/>
            </a:endParaRPr>
          </a:p>
          <a:p>
            <a:pPr marL="1030288" lvl="3" indent="-342900" fontAlgn="auto">
              <a:lnSpc>
                <a:spcPct val="90000"/>
              </a:lnSpc>
              <a:spcBef>
                <a:spcPts val="0"/>
              </a:spcBef>
              <a:spcAft>
                <a:spcPts val="0"/>
              </a:spcAft>
              <a:buFont typeface="Arial" pitchFamily="34" charset="0"/>
              <a:buChar char="•"/>
            </a:pPr>
            <a:r>
              <a:rPr lang="en-US" sz="1200" dirty="0">
                <a:solidFill>
                  <a:srgbClr val="090B0B"/>
                </a:solidFill>
                <a:latin typeface="Calibri"/>
                <a:cs typeface="Times New Roman" pitchFamily="18" charset="0"/>
              </a:rPr>
              <a:t>Permanent De-List Bids that are </a:t>
            </a:r>
            <a:r>
              <a:rPr lang="en-US" sz="1200" kern="0" dirty="0">
                <a:solidFill>
                  <a:srgbClr val="090B0B"/>
                </a:solidFill>
                <a:latin typeface="Calibri"/>
              </a:rPr>
              <a:t>at or above the </a:t>
            </a:r>
            <a:r>
              <a:rPr lang="en-US" sz="1200" kern="0" dirty="0" smtClean="0">
                <a:solidFill>
                  <a:srgbClr val="090B0B"/>
                </a:solidFill>
                <a:latin typeface="Calibri"/>
              </a:rPr>
              <a:t>FCA 15 Starting Price</a:t>
            </a:r>
            <a:endParaRPr lang="en-US" sz="1200" dirty="0" smtClean="0">
              <a:solidFill>
                <a:srgbClr val="090B0B"/>
              </a:solidFill>
              <a:latin typeface="+mn-lt"/>
            </a:endParaRPr>
          </a:p>
          <a:p>
            <a:pPr marL="573088" lvl="1" indent="-342900">
              <a:spcBef>
                <a:spcPct val="10000"/>
              </a:spcBef>
              <a:buFont typeface="Arial" pitchFamily="34" charset="0"/>
              <a:buChar char="•"/>
              <a:defRPr/>
            </a:pPr>
            <a:r>
              <a:rPr lang="en-US" sz="1400" dirty="0" smtClean="0">
                <a:solidFill>
                  <a:srgbClr val="090B0B"/>
                </a:solidFill>
                <a:latin typeface="+mn-lt"/>
              </a:rPr>
              <a:t>IPR </a:t>
            </a:r>
            <a:r>
              <a:rPr lang="en-US" sz="1400" dirty="0">
                <a:solidFill>
                  <a:srgbClr val="090B0B"/>
                </a:solidFill>
                <a:latin typeface="+mn-lt"/>
              </a:rPr>
              <a:t>have both summer and winter values modeled; </a:t>
            </a:r>
            <a:r>
              <a:rPr lang="en-US" sz="1400" dirty="0" smtClean="0">
                <a:solidFill>
                  <a:srgbClr val="090B0B"/>
                </a:solidFill>
                <a:latin typeface="+mn-lt"/>
              </a:rPr>
              <a:t>Non-Intermittent </a:t>
            </a:r>
            <a:r>
              <a:rPr lang="en-US" sz="1400" dirty="0">
                <a:solidFill>
                  <a:srgbClr val="090B0B"/>
                </a:solidFill>
                <a:latin typeface="+mn-lt"/>
              </a:rPr>
              <a:t>Generating </a:t>
            </a:r>
            <a:r>
              <a:rPr lang="en-US" sz="1400" dirty="0" smtClean="0">
                <a:solidFill>
                  <a:srgbClr val="090B0B"/>
                </a:solidFill>
                <a:latin typeface="+mn-lt"/>
              </a:rPr>
              <a:t>Resources </a:t>
            </a:r>
            <a:r>
              <a:rPr lang="en-US" sz="1400" dirty="0">
                <a:solidFill>
                  <a:srgbClr val="090B0B"/>
                </a:solidFill>
                <a:latin typeface="+mn-lt"/>
              </a:rPr>
              <a:t>winter values provided for informational purpose</a:t>
            </a:r>
          </a:p>
          <a:p>
            <a:pPr marL="342900" indent="-342900">
              <a:spcBef>
                <a:spcPct val="10000"/>
              </a:spcBef>
              <a:buFont typeface="Arial" pitchFamily="34" charset="0"/>
              <a:buChar char="•"/>
              <a:defRPr/>
            </a:pPr>
            <a:endParaRPr lang="en-US" sz="1400" dirty="0">
              <a:solidFill>
                <a:srgbClr val="0E3B84"/>
              </a:solidFill>
              <a:latin typeface="+mn-lt"/>
            </a:endParaRPr>
          </a:p>
          <a:p>
            <a:pPr marL="342900" indent="-342900">
              <a:spcBef>
                <a:spcPct val="10000"/>
              </a:spcBef>
              <a:defRPr/>
            </a:pPr>
            <a:endParaRPr lang="en-US" sz="1600" dirty="0">
              <a:solidFill>
                <a:srgbClr val="11479D"/>
              </a:solidFill>
              <a:latin typeface="Arial" charset="0"/>
              <a:cs typeface="Times New Roman" pitchFamily="18" charset="0"/>
            </a:endParaRPr>
          </a:p>
        </p:txBody>
      </p:sp>
      <p:graphicFrame>
        <p:nvGraphicFramePr>
          <p:cNvPr id="11" name="Table 10"/>
          <p:cNvGraphicFramePr>
            <a:graphicFrameLocks noGrp="1"/>
          </p:cNvGraphicFramePr>
          <p:nvPr>
            <p:extLst/>
          </p:nvPr>
        </p:nvGraphicFramePr>
        <p:xfrm>
          <a:off x="481304" y="1488193"/>
          <a:ext cx="8229600" cy="2681137"/>
        </p:xfrm>
        <a:graphic>
          <a:graphicData uri="http://schemas.openxmlformats.org/drawingml/2006/table">
            <a:tbl>
              <a:tblPr/>
              <a:tblGrid>
                <a:gridCol w="1930698">
                  <a:extLst>
                    <a:ext uri="{9D8B030D-6E8A-4147-A177-3AD203B41FA5}">
                      <a16:colId xmlns:a16="http://schemas.microsoft.com/office/drawing/2014/main" val="3203997775"/>
                    </a:ext>
                  </a:extLst>
                </a:gridCol>
                <a:gridCol w="1049817">
                  <a:extLst>
                    <a:ext uri="{9D8B030D-6E8A-4147-A177-3AD203B41FA5}">
                      <a16:colId xmlns:a16="http://schemas.microsoft.com/office/drawing/2014/main" val="4196310089"/>
                    </a:ext>
                  </a:extLst>
                </a:gridCol>
                <a:gridCol w="1049817">
                  <a:extLst>
                    <a:ext uri="{9D8B030D-6E8A-4147-A177-3AD203B41FA5}">
                      <a16:colId xmlns:a16="http://schemas.microsoft.com/office/drawing/2014/main" val="1464678489"/>
                    </a:ext>
                  </a:extLst>
                </a:gridCol>
                <a:gridCol w="1049817">
                  <a:extLst>
                    <a:ext uri="{9D8B030D-6E8A-4147-A177-3AD203B41FA5}">
                      <a16:colId xmlns:a16="http://schemas.microsoft.com/office/drawing/2014/main" val="3707519389"/>
                    </a:ext>
                  </a:extLst>
                </a:gridCol>
                <a:gridCol w="1049817">
                  <a:extLst>
                    <a:ext uri="{9D8B030D-6E8A-4147-A177-3AD203B41FA5}">
                      <a16:colId xmlns:a16="http://schemas.microsoft.com/office/drawing/2014/main" val="2096746425"/>
                    </a:ext>
                  </a:extLst>
                </a:gridCol>
                <a:gridCol w="1049817">
                  <a:extLst>
                    <a:ext uri="{9D8B030D-6E8A-4147-A177-3AD203B41FA5}">
                      <a16:colId xmlns:a16="http://schemas.microsoft.com/office/drawing/2014/main" val="1052210196"/>
                    </a:ext>
                  </a:extLst>
                </a:gridCol>
                <a:gridCol w="1049817">
                  <a:extLst>
                    <a:ext uri="{9D8B030D-6E8A-4147-A177-3AD203B41FA5}">
                      <a16:colId xmlns:a16="http://schemas.microsoft.com/office/drawing/2014/main" val="895571682"/>
                    </a:ext>
                  </a:extLst>
                </a:gridCol>
              </a:tblGrid>
              <a:tr h="407717">
                <a:tc rowSpan="2">
                  <a:txBody>
                    <a:bodyPr/>
                    <a:lstStyle/>
                    <a:p>
                      <a:pPr algn="ctr" fontAlgn="ctr"/>
                      <a:r>
                        <a:rPr lang="en-US" sz="900" b="1" i="0" u="none" strike="noStrike" dirty="0">
                          <a:solidFill>
                            <a:srgbClr val="000000"/>
                          </a:solidFill>
                          <a:effectLst/>
                          <a:latin typeface="Arial" panose="020B0604020202020204" pitchFamily="34" charset="0"/>
                        </a:rPr>
                        <a:t> Load Zone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000000"/>
                          </a:solidFill>
                          <a:effectLst/>
                          <a:latin typeface="Arial" panose="020B0604020202020204" pitchFamily="34" charset="0"/>
                        </a:rPr>
                        <a:t>Non-Intermittent Generating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Intermittent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67348469"/>
                  </a:ext>
                </a:extLst>
              </a:tr>
              <a:tr h="287576">
                <a:tc vMerge="1">
                  <a:txBody>
                    <a:bodyPr/>
                    <a:lstStyle/>
                    <a:p>
                      <a:endParaRPr lang="en-US"/>
                    </a:p>
                  </a:txBody>
                  <a:tcPr/>
                </a:tc>
                <a:tc>
                  <a:txBody>
                    <a:bodyPr/>
                    <a:lstStyle/>
                    <a:p>
                      <a:pPr algn="ctr" fontAlgn="b"/>
                      <a:r>
                        <a:rPr lang="en-US" sz="900" b="1" i="0" u="none" strike="noStrike">
                          <a:solidFill>
                            <a:srgbClr val="000000"/>
                          </a:solidFill>
                          <a:effectLst/>
                          <a:latin typeface="Arial" panose="020B0604020202020204" pitchFamily="34" charset="0"/>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Winter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898073"/>
                  </a:ext>
                </a:extLst>
              </a:tr>
              <a:tr h="203859">
                <a:tc>
                  <a:txBody>
                    <a:bodyPr/>
                    <a:lstStyle/>
                    <a:p>
                      <a:pPr algn="l" fontAlgn="b"/>
                      <a:r>
                        <a:rPr lang="en-US" sz="900" b="0" i="0" u="none" strike="noStrike">
                          <a:solidFill>
                            <a:srgbClr val="000000"/>
                          </a:solidFill>
                          <a:effectLst/>
                          <a:latin typeface="Arial" panose="020B0604020202020204" pitchFamily="34" charset="0"/>
                        </a:rPr>
                        <a:t>MAINE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2844.953</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3026.457</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281.313</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329.956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3126.266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3356.413</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91747"/>
                  </a:ext>
                </a:extLst>
              </a:tr>
              <a:tr h="203859">
                <a:tc>
                  <a:txBody>
                    <a:bodyPr/>
                    <a:lstStyle/>
                    <a:p>
                      <a:pPr algn="l" fontAlgn="b"/>
                      <a:r>
                        <a:rPr lang="en-US" sz="900" b="0" i="0" u="none" strike="noStrike">
                          <a:solidFill>
                            <a:srgbClr val="000000"/>
                          </a:solidFill>
                          <a:effectLst/>
                          <a:latin typeface="Arial" panose="020B0604020202020204" pitchFamily="34" charset="0"/>
                        </a:rPr>
                        <a:t>NEW HAMPSHIRE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4152.612</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4306.116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82.170</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161.120</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4234.782</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4467.236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723452"/>
                  </a:ext>
                </a:extLst>
              </a:tr>
              <a:tr h="203859">
                <a:tc>
                  <a:txBody>
                    <a:bodyPr/>
                    <a:lstStyle/>
                    <a:p>
                      <a:pPr algn="l" fontAlgn="b"/>
                      <a:r>
                        <a:rPr lang="en-US" sz="900" b="0" i="0" u="none" strike="noStrike">
                          <a:solidFill>
                            <a:srgbClr val="000000"/>
                          </a:solidFill>
                          <a:effectLst/>
                          <a:latin typeface="Arial" panose="020B0604020202020204" pitchFamily="34" charset="0"/>
                        </a:rPr>
                        <a:t>VERMONT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206.814</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245.674</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64.118</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107.785</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270.932</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353.459</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176594"/>
                  </a:ext>
                </a:extLst>
              </a:tr>
              <a:tr h="203859">
                <a:tc>
                  <a:txBody>
                    <a:bodyPr/>
                    <a:lstStyle/>
                    <a:p>
                      <a:pPr algn="l" fontAlgn="b"/>
                      <a:r>
                        <a:rPr lang="en-US" sz="900" b="0" i="0" u="none" strike="noStrike">
                          <a:solidFill>
                            <a:srgbClr val="000000"/>
                          </a:solidFill>
                          <a:effectLst/>
                          <a:latin typeface="Arial" panose="020B0604020202020204" pitchFamily="34" charset="0"/>
                        </a:rPr>
                        <a:t>CONNECTICUT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9741.155</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10183.737</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120.887</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99.409</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9862.042</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10283.146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043147"/>
                  </a:ext>
                </a:extLst>
              </a:tr>
              <a:tr h="203859">
                <a:tc>
                  <a:txBody>
                    <a:bodyPr/>
                    <a:lstStyle/>
                    <a:p>
                      <a:pPr algn="l" fontAlgn="b"/>
                      <a:r>
                        <a:rPr lang="en-US" sz="900" b="0" i="0" u="none" strike="noStrike">
                          <a:solidFill>
                            <a:srgbClr val="000000"/>
                          </a:solidFill>
                          <a:effectLst/>
                          <a:latin typeface="Arial" panose="020B0604020202020204" pitchFamily="34" charset="0"/>
                        </a:rPr>
                        <a:t>RHODE ISLAND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1826.126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2025.848</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47.318</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41.508</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1873.444</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2067.356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434470"/>
                  </a:ext>
                </a:extLst>
              </a:tr>
              <a:tr h="203859">
                <a:tc>
                  <a:txBody>
                    <a:bodyPr/>
                    <a:lstStyle/>
                    <a:p>
                      <a:pPr algn="l" fontAlgn="b"/>
                      <a:r>
                        <a:rPr lang="en-US" sz="900" b="0" i="0" u="none" strike="noStrike">
                          <a:solidFill>
                            <a:srgbClr val="000000"/>
                          </a:solidFill>
                          <a:effectLst/>
                          <a:latin typeface="Arial" panose="020B0604020202020204" pitchFamily="34" charset="0"/>
                        </a:rPr>
                        <a:t>SOUTH EAST MASSACHUSETTS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4460.967</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4763.884</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289.751</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357.617</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4750.718</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5121.501</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12910"/>
                  </a:ext>
                </a:extLst>
              </a:tr>
              <a:tr h="203859">
                <a:tc>
                  <a:txBody>
                    <a:bodyPr/>
                    <a:lstStyle/>
                    <a:p>
                      <a:pPr algn="l" fontAlgn="b"/>
                      <a:r>
                        <a:rPr lang="en-US" sz="900" b="0" i="0" u="none" strike="noStrike">
                          <a:solidFill>
                            <a:srgbClr val="000000"/>
                          </a:solidFill>
                          <a:effectLst/>
                          <a:latin typeface="Arial" panose="020B0604020202020204" pitchFamily="34" charset="0"/>
                        </a:rPr>
                        <a:t>WEST CENTRAL MASSACHUSETTS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3740.827</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3984.596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173.579</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109.119</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3914.406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4093.715</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92099"/>
                  </a:ext>
                </a:extLst>
              </a:tr>
              <a:tr h="214050">
                <a:tc>
                  <a:txBody>
                    <a:bodyPr/>
                    <a:lstStyle/>
                    <a:p>
                      <a:pPr algn="l" fontAlgn="b"/>
                      <a:r>
                        <a:rPr lang="en-US" sz="900" b="0" i="0" u="none" strike="noStrike">
                          <a:solidFill>
                            <a:srgbClr val="000000"/>
                          </a:solidFill>
                          <a:effectLst/>
                          <a:latin typeface="Arial" panose="020B0604020202020204" pitchFamily="34" charset="0"/>
                        </a:rPr>
                        <a:t>NORTH EAST MASSACHUSETTS &amp; BOSTON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1296.241</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1399.331</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54.483</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43.609</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1350.724</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1442.940</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283727"/>
                  </a:ext>
                </a:extLst>
              </a:tr>
              <a:tr h="214050">
                <a:tc>
                  <a:txBody>
                    <a:bodyPr/>
                    <a:lstStyle/>
                    <a:p>
                      <a:pPr algn="ctr" fontAlgn="b"/>
                      <a:r>
                        <a:rPr lang="en-US" sz="900" b="1" i="0" u="none" strike="noStrike">
                          <a:solidFill>
                            <a:srgbClr val="000000"/>
                          </a:solidFill>
                          <a:effectLst/>
                          <a:latin typeface="Arial" panose="020B0604020202020204" pitchFamily="34" charset="0"/>
                        </a:rPr>
                        <a:t>Total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28269.695</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29935.643</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1113.619</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1250.123</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29383.314</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31185.766</a:t>
                      </a:r>
                    </a:p>
                  </a:txBody>
                  <a:tcPr marL="0" marR="65047"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912453"/>
                  </a:ext>
                </a:extLst>
              </a:tr>
            </a:tbl>
          </a:graphicData>
        </a:graphic>
      </p:graphicFrame>
    </p:spTree>
    <p:extLst>
      <p:ext uri="{BB962C8B-B14F-4D97-AF65-F5344CB8AC3E}">
        <p14:creationId xmlns:p14="http://schemas.microsoft.com/office/powerpoint/2010/main" val="1421548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pPr defTabSz="1019175">
              <a:defRPr/>
            </a:pPr>
            <a:fld id="{DC1948EA-F225-4EE1-8E02-788DEB982D5D}" type="slidenum">
              <a:rPr lang="en-US">
                <a:latin typeface="+mn-lt"/>
              </a:rPr>
              <a:pPr defTabSz="1019175">
                <a:defRPr/>
              </a:pPr>
              <a:t>51</a:t>
            </a:fld>
            <a:endParaRPr lang="en-US" dirty="0">
              <a:latin typeface="+mn-lt"/>
            </a:endParaRPr>
          </a:p>
        </p:txBody>
      </p:sp>
      <p:sp>
        <p:nvSpPr>
          <p:cNvPr id="15364" name="Rectangle 4"/>
          <p:cNvSpPr>
            <a:spLocks noChangeArrowheads="1"/>
          </p:cNvSpPr>
          <p:nvPr/>
        </p:nvSpPr>
        <p:spPr bwMode="auto">
          <a:xfrm>
            <a:off x="533400" y="23446"/>
            <a:ext cx="8991600" cy="1295400"/>
          </a:xfrm>
          <a:prstGeom prst="rect">
            <a:avLst/>
          </a:prstGeom>
          <a:noFill/>
          <a:ln w="9525">
            <a:noFill/>
            <a:miter lim="800000"/>
            <a:headEnd/>
            <a:tailEnd/>
          </a:ln>
        </p:spPr>
        <p:txBody>
          <a:bodyPr lIns="101882" tIns="50941" rIns="101882" bIns="50941" anchor="ctr"/>
          <a:lstStyle/>
          <a:p>
            <a:r>
              <a:rPr lang="en-US" sz="2800" b="1" dirty="0">
                <a:solidFill>
                  <a:srgbClr val="000000"/>
                </a:solidFill>
                <a:latin typeface="+mn-lt"/>
              </a:rPr>
              <a:t>Resource Data – Import Capacity </a:t>
            </a:r>
            <a:r>
              <a:rPr lang="en-US" sz="2800" b="1" dirty="0" smtClean="0">
                <a:solidFill>
                  <a:srgbClr val="000000"/>
                </a:solidFill>
                <a:latin typeface="+mn-lt"/>
              </a:rPr>
              <a:t>Resources (MW)</a:t>
            </a:r>
            <a:endParaRPr lang="en-US" sz="2800" b="1" dirty="0">
              <a:solidFill>
                <a:srgbClr val="000000"/>
              </a:solidFill>
              <a:latin typeface="+mn-lt"/>
            </a:endParaRPr>
          </a:p>
        </p:txBody>
      </p:sp>
      <p:sp>
        <p:nvSpPr>
          <p:cNvPr id="15365" name="Rectangle 5"/>
          <p:cNvSpPr>
            <a:spLocks noChangeArrowheads="1"/>
          </p:cNvSpPr>
          <p:nvPr/>
        </p:nvSpPr>
        <p:spPr bwMode="auto">
          <a:xfrm>
            <a:off x="609600" y="1143000"/>
            <a:ext cx="8534400" cy="4343400"/>
          </a:xfrm>
          <a:prstGeom prst="rect">
            <a:avLst/>
          </a:prstGeom>
          <a:noFill/>
          <a:ln w="9525">
            <a:noFill/>
            <a:miter lim="800000"/>
            <a:headEnd/>
            <a:tailEnd/>
          </a:ln>
        </p:spPr>
        <p:txBody>
          <a:bodyPr lIns="101882" tIns="50941" rIns="101882" bIns="50941"/>
          <a:lstStyle/>
          <a:p>
            <a:pPr marL="342900" indent="-342900">
              <a:spcBef>
                <a:spcPct val="10000"/>
              </a:spcBef>
              <a:buFontTx/>
              <a:buChar char="•"/>
            </a:pPr>
            <a:endParaRPr lang="en-US" dirty="0">
              <a:solidFill>
                <a:srgbClr val="11479D"/>
              </a:solidFill>
              <a:latin typeface="Arial" charset="0"/>
            </a:endParaRPr>
          </a:p>
          <a:p>
            <a:pPr marL="342900" indent="-342900">
              <a:spcBef>
                <a:spcPct val="10000"/>
              </a:spcBef>
              <a:buFontTx/>
              <a:buChar char="•"/>
            </a:pPr>
            <a:endParaRPr lang="en-US" dirty="0">
              <a:solidFill>
                <a:srgbClr val="11479D"/>
              </a:solidFill>
              <a:latin typeface="Arial" charset="0"/>
              <a:cs typeface="Times New Roman" pitchFamily="18" charset="0"/>
            </a:endParaRPr>
          </a:p>
        </p:txBody>
      </p:sp>
      <p:sp>
        <p:nvSpPr>
          <p:cNvPr id="10" name="Rectangle 50"/>
          <p:cNvSpPr>
            <a:spLocks noChangeArrowheads="1"/>
          </p:cNvSpPr>
          <p:nvPr/>
        </p:nvSpPr>
        <p:spPr bwMode="auto">
          <a:xfrm>
            <a:off x="609600" y="4191000"/>
            <a:ext cx="8153400" cy="1905000"/>
          </a:xfrm>
          <a:prstGeom prst="rect">
            <a:avLst/>
          </a:prstGeom>
          <a:noFill/>
          <a:ln w="9525">
            <a:noFill/>
            <a:miter lim="800000"/>
            <a:headEnd/>
            <a:tailEnd/>
          </a:ln>
          <a:effectLst/>
        </p:spPr>
        <p:txBody>
          <a:bodyPr lIns="101882" tIns="50941" rIns="101882" bIns="50941"/>
          <a:lstStyle/>
          <a:p>
            <a:pPr marL="342900" indent="-342900">
              <a:spcBef>
                <a:spcPct val="10000"/>
              </a:spcBef>
              <a:buFont typeface="Arial" pitchFamily="34" charset="0"/>
              <a:buChar char="•"/>
              <a:defRPr/>
            </a:pPr>
            <a:endParaRPr lang="en-US" sz="1400" dirty="0">
              <a:solidFill>
                <a:srgbClr val="0E3B84"/>
              </a:solidFill>
              <a:latin typeface="+mn-lt"/>
            </a:endParaRPr>
          </a:p>
          <a:p>
            <a:pPr>
              <a:spcBef>
                <a:spcPct val="10000"/>
              </a:spcBef>
              <a:defRPr/>
            </a:pPr>
            <a:r>
              <a:rPr lang="en-US" sz="1600" dirty="0" smtClean="0">
                <a:solidFill>
                  <a:srgbClr val="000000"/>
                </a:solidFill>
                <a:latin typeface="+mn-lt"/>
              </a:rPr>
              <a:t>Notes:</a:t>
            </a:r>
          </a:p>
          <a:p>
            <a:pPr marL="342900" indent="-342900">
              <a:spcBef>
                <a:spcPct val="10000"/>
              </a:spcBef>
              <a:buFont typeface="Arial" pitchFamily="34" charset="0"/>
              <a:buChar char="•"/>
              <a:defRPr/>
            </a:pPr>
            <a:r>
              <a:rPr lang="en-US" sz="1600" dirty="0" smtClean="0">
                <a:solidFill>
                  <a:srgbClr val="000000"/>
                </a:solidFill>
                <a:latin typeface="+mn-lt"/>
              </a:rPr>
              <a:t>Qualified Existing Import Capacity Resources for FCA 15</a:t>
            </a:r>
          </a:p>
          <a:p>
            <a:pPr marL="342900" indent="-342900">
              <a:spcBef>
                <a:spcPct val="10000"/>
              </a:spcBef>
              <a:buFont typeface="Arial" pitchFamily="34" charset="0"/>
              <a:buChar char="•"/>
              <a:defRPr/>
            </a:pPr>
            <a:r>
              <a:rPr lang="en-US" sz="1600" dirty="0">
                <a:solidFill>
                  <a:srgbClr val="000000"/>
                </a:solidFill>
                <a:latin typeface="+mn-lt"/>
              </a:rPr>
              <a:t>The NYPA supplied Import Capacity Resources’ performance (availability) </a:t>
            </a:r>
            <a:r>
              <a:rPr lang="en-US" sz="1600" dirty="0" smtClean="0">
                <a:solidFill>
                  <a:srgbClr val="000000"/>
                </a:solidFill>
                <a:latin typeface="+mn-lt"/>
              </a:rPr>
              <a:t>will be modeled </a:t>
            </a:r>
            <a:r>
              <a:rPr lang="en-US" sz="1600" dirty="0">
                <a:solidFill>
                  <a:srgbClr val="000000"/>
                </a:solidFill>
                <a:latin typeface="+mn-lt"/>
              </a:rPr>
              <a:t>with the performance assumptions associated with the New York AC ties </a:t>
            </a:r>
          </a:p>
        </p:txBody>
      </p:sp>
      <p:graphicFrame>
        <p:nvGraphicFramePr>
          <p:cNvPr id="3" name="Table 2"/>
          <p:cNvGraphicFramePr>
            <a:graphicFrameLocks noGrp="1"/>
          </p:cNvGraphicFramePr>
          <p:nvPr>
            <p:extLst>
              <p:ext uri="{D42A27DB-BD31-4B8C-83A1-F6EECF244321}">
                <p14:modId xmlns:p14="http://schemas.microsoft.com/office/powerpoint/2010/main" val="3384282989"/>
              </p:ext>
            </p:extLst>
          </p:nvPr>
        </p:nvGraphicFramePr>
        <p:xfrm>
          <a:off x="1346200" y="1440935"/>
          <a:ext cx="6527799" cy="2439036"/>
        </p:xfrm>
        <a:graphic>
          <a:graphicData uri="http://schemas.openxmlformats.org/drawingml/2006/table">
            <a:tbl>
              <a:tblPr/>
              <a:tblGrid>
                <a:gridCol w="3123349">
                  <a:extLst>
                    <a:ext uri="{9D8B030D-6E8A-4147-A177-3AD203B41FA5}">
                      <a16:colId xmlns:a16="http://schemas.microsoft.com/office/drawing/2014/main" val="221392159"/>
                    </a:ext>
                  </a:extLst>
                </a:gridCol>
                <a:gridCol w="1702225">
                  <a:extLst>
                    <a:ext uri="{9D8B030D-6E8A-4147-A177-3AD203B41FA5}">
                      <a16:colId xmlns:a16="http://schemas.microsoft.com/office/drawing/2014/main" val="2646875746"/>
                    </a:ext>
                  </a:extLst>
                </a:gridCol>
                <a:gridCol w="1702225">
                  <a:extLst>
                    <a:ext uri="{9D8B030D-6E8A-4147-A177-3AD203B41FA5}">
                      <a16:colId xmlns:a16="http://schemas.microsoft.com/office/drawing/2014/main" val="1042584312"/>
                    </a:ext>
                  </a:extLst>
                </a:gridCol>
              </a:tblGrid>
              <a:tr h="732793">
                <a:tc>
                  <a:txBody>
                    <a:bodyPr/>
                    <a:lstStyle/>
                    <a:p>
                      <a:pPr algn="ctr" fontAlgn="b"/>
                      <a:r>
                        <a:rPr lang="en-US" sz="2800" b="1" i="0" u="none" strike="noStrike" dirty="0">
                          <a:solidFill>
                            <a:srgbClr val="000000"/>
                          </a:solidFill>
                          <a:effectLst/>
                          <a:latin typeface="Calibri" panose="020F0502020204030204" pitchFamily="34" charset="0"/>
                        </a:rPr>
                        <a:t>Import Resource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effectLst/>
                          <a:latin typeface="Calibri" panose="020F0502020204030204" pitchFamily="34" charset="0"/>
                        </a:rPr>
                        <a:t>Summer </a:t>
                      </a:r>
                      <a:r>
                        <a:rPr lang="en-US" sz="2800" b="1" i="0" u="none" strike="noStrike" dirty="0">
                          <a:solidFill>
                            <a:srgbClr val="000000"/>
                          </a:solidFill>
                          <a:effectLst/>
                          <a:latin typeface="Calibri" panose="020F0502020204030204" pitchFamily="34" charset="0"/>
                        </a:rPr>
                        <a:t>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rPr>
                        <a:t>External Interface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967226"/>
                  </a:ext>
                </a:extLst>
              </a:tr>
              <a:tr h="366396">
                <a:tc>
                  <a:txBody>
                    <a:bodyPr/>
                    <a:lstStyle/>
                    <a:p>
                      <a:pPr algn="ctr" fontAlgn="b"/>
                      <a:r>
                        <a:rPr lang="en-US" sz="2000" b="0" i="0" u="none" strike="noStrike" dirty="0">
                          <a:solidFill>
                            <a:srgbClr val="000000"/>
                          </a:solidFill>
                          <a:effectLst/>
                          <a:latin typeface="Arial" panose="020B0604020202020204" pitchFamily="34" charset="0"/>
                        </a:rPr>
                        <a:t>NYPA - CMR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68.000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New York </a:t>
                      </a:r>
                      <a:endParaRPr lang="en-US" sz="2000" b="0" i="0" u="none" strike="noStrike" dirty="0" smtClean="0">
                        <a:solidFill>
                          <a:srgbClr val="000000"/>
                        </a:solidFill>
                        <a:effectLst/>
                        <a:latin typeface="Arial" panose="020B0604020202020204" pitchFamily="34" charset="0"/>
                      </a:endParaRPr>
                    </a:p>
                    <a:p>
                      <a:pPr algn="ctr" fontAlgn="b"/>
                      <a:r>
                        <a:rPr lang="en-US" sz="2000" b="0" i="0" u="none" strike="noStrike" dirty="0" smtClean="0">
                          <a:solidFill>
                            <a:srgbClr val="000000"/>
                          </a:solidFill>
                          <a:effectLst/>
                          <a:latin typeface="Arial" panose="020B0604020202020204" pitchFamily="34" charset="0"/>
                        </a:rPr>
                        <a:t>AC </a:t>
                      </a:r>
                      <a:r>
                        <a:rPr lang="en-US" sz="2000" b="0" i="0" u="none" strike="noStrike" dirty="0">
                          <a:solidFill>
                            <a:srgbClr val="000000"/>
                          </a:solidFill>
                          <a:effectLst/>
                          <a:latin typeface="Arial" panose="020B0604020202020204" pitchFamily="34" charset="0"/>
                        </a:rPr>
                        <a:t>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95044"/>
                  </a:ext>
                </a:extLst>
              </a:tr>
              <a:tr h="366396">
                <a:tc>
                  <a:txBody>
                    <a:bodyPr/>
                    <a:lstStyle/>
                    <a:p>
                      <a:pPr algn="ctr" fontAlgn="b"/>
                      <a:r>
                        <a:rPr lang="en-US" sz="2000" b="0" i="0" u="none" strike="noStrike" dirty="0">
                          <a:solidFill>
                            <a:srgbClr val="000000"/>
                          </a:solidFill>
                          <a:effectLst/>
                          <a:latin typeface="Arial" panose="020B0604020202020204" pitchFamily="34" charset="0"/>
                        </a:rPr>
                        <a:t>NYPA - 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14.000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New York </a:t>
                      </a:r>
                      <a:endParaRPr lang="en-US" sz="2000" b="0" i="0" u="none" strike="noStrike" dirty="0" smtClean="0">
                        <a:solidFill>
                          <a:srgbClr val="000000"/>
                        </a:solidFill>
                        <a:effectLst/>
                        <a:latin typeface="Arial" panose="020B0604020202020204" pitchFamily="34" charset="0"/>
                      </a:endParaRPr>
                    </a:p>
                    <a:p>
                      <a:pPr algn="ctr" fontAlgn="b"/>
                      <a:r>
                        <a:rPr lang="en-US" sz="2000" b="0" i="0" u="none" strike="noStrike" dirty="0" smtClean="0">
                          <a:solidFill>
                            <a:srgbClr val="000000"/>
                          </a:solidFill>
                          <a:effectLst/>
                          <a:latin typeface="Arial" panose="020B0604020202020204" pitchFamily="34" charset="0"/>
                        </a:rPr>
                        <a:t>AC </a:t>
                      </a:r>
                      <a:r>
                        <a:rPr lang="en-US" sz="2000" b="0" i="0" u="none" strike="noStrike" dirty="0">
                          <a:solidFill>
                            <a:srgbClr val="000000"/>
                          </a:solidFill>
                          <a:effectLst/>
                          <a:latin typeface="Arial" panose="020B0604020202020204" pitchFamily="34" charset="0"/>
                        </a:rPr>
                        <a:t>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166355"/>
                  </a:ext>
                </a:extLst>
              </a:tr>
              <a:tr h="366396">
                <a:tc>
                  <a:txBody>
                    <a:bodyPr/>
                    <a:lstStyle/>
                    <a:p>
                      <a:pPr algn="ctr" fontAlgn="b"/>
                      <a:r>
                        <a:rPr lang="en-US" sz="2000" b="1" i="0" u="none" strike="noStrike" dirty="0">
                          <a:solidFill>
                            <a:srgbClr val="000000"/>
                          </a:solidFill>
                          <a:effectLst/>
                          <a:latin typeface="Arial" panose="020B0604020202020204" pitchFamily="34" charset="0"/>
                        </a:rPr>
                        <a:t>Total 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panose="020B0604020202020204" pitchFamily="34" charset="0"/>
                        </a:rPr>
                        <a:t>82.000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706467"/>
                  </a:ext>
                </a:extLst>
              </a:tr>
            </a:tbl>
          </a:graphicData>
        </a:graphic>
      </p:graphicFrame>
    </p:spTree>
    <p:extLst>
      <p:ext uri="{BB962C8B-B14F-4D97-AF65-F5344CB8AC3E}">
        <p14:creationId xmlns:p14="http://schemas.microsoft.com/office/powerpoint/2010/main" val="32077854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pPr defTabSz="1019175">
              <a:defRPr/>
            </a:pPr>
            <a:fld id="{5A25E323-ACC5-4857-927A-E0B14D656255}" type="slidenum">
              <a:rPr lang="en-US">
                <a:latin typeface="+mn-lt"/>
              </a:rPr>
              <a:pPr defTabSz="1019175">
                <a:defRPr/>
              </a:pPr>
              <a:t>52</a:t>
            </a:fld>
            <a:endParaRPr lang="en-US" dirty="0">
              <a:latin typeface="+mn-lt"/>
            </a:endParaRPr>
          </a:p>
        </p:txBody>
      </p:sp>
      <p:sp>
        <p:nvSpPr>
          <p:cNvPr id="17412" name="Rectangle 2"/>
          <p:cNvSpPr>
            <a:spLocks noChangeArrowheads="1"/>
          </p:cNvSpPr>
          <p:nvPr/>
        </p:nvSpPr>
        <p:spPr bwMode="auto">
          <a:xfrm>
            <a:off x="536575" y="0"/>
            <a:ext cx="8302625" cy="1295400"/>
          </a:xfrm>
          <a:prstGeom prst="rect">
            <a:avLst/>
          </a:prstGeom>
          <a:noFill/>
          <a:ln w="9525">
            <a:noFill/>
            <a:miter lim="800000"/>
            <a:headEnd/>
            <a:tailEnd/>
          </a:ln>
        </p:spPr>
        <p:txBody>
          <a:bodyPr lIns="101882" tIns="50941" rIns="101882" bIns="50941" anchor="ctr"/>
          <a:lstStyle/>
          <a:p>
            <a:r>
              <a:rPr lang="en-US" sz="2800" b="1" dirty="0">
                <a:solidFill>
                  <a:srgbClr val="000000"/>
                </a:solidFill>
                <a:latin typeface="+mn-lt"/>
              </a:rPr>
              <a:t>Resource Data – Demand </a:t>
            </a:r>
            <a:r>
              <a:rPr lang="en-US" sz="2800" b="1" dirty="0" smtClean="0">
                <a:solidFill>
                  <a:srgbClr val="000000"/>
                </a:solidFill>
                <a:latin typeface="+mn-lt"/>
              </a:rPr>
              <a:t>Capacity Resources </a:t>
            </a:r>
            <a:r>
              <a:rPr lang="en-US" sz="2800" b="1" dirty="0">
                <a:solidFill>
                  <a:srgbClr val="000000"/>
                </a:solidFill>
                <a:latin typeface="+mn-lt"/>
              </a:rPr>
              <a:t>(MW)</a:t>
            </a:r>
          </a:p>
        </p:txBody>
      </p:sp>
      <p:sp>
        <p:nvSpPr>
          <p:cNvPr id="8" name="Rectangle 3"/>
          <p:cNvSpPr txBox="1">
            <a:spLocks noChangeArrowheads="1"/>
          </p:cNvSpPr>
          <p:nvPr/>
        </p:nvSpPr>
        <p:spPr>
          <a:xfrm>
            <a:off x="457200" y="4876800"/>
            <a:ext cx="8305800" cy="990600"/>
          </a:xfrm>
          <a:prstGeom prst="rect">
            <a:avLst/>
          </a:prstGeom>
        </p:spPr>
        <p:txBody>
          <a:bodyPr/>
          <a:lstStyle/>
          <a:p>
            <a:pPr>
              <a:spcBef>
                <a:spcPct val="10000"/>
              </a:spcBef>
              <a:defRPr/>
            </a:pPr>
            <a:r>
              <a:rPr lang="en-US" sz="1400" dirty="0" smtClean="0">
                <a:solidFill>
                  <a:srgbClr val="000000"/>
                </a:solidFill>
                <a:latin typeface="+mn-lt"/>
              </a:rPr>
              <a:t>Notes:</a:t>
            </a:r>
          </a:p>
          <a:p>
            <a:pPr marL="342900" indent="-342900">
              <a:spcBef>
                <a:spcPct val="10000"/>
              </a:spcBef>
              <a:buFont typeface="Arial" pitchFamily="34" charset="0"/>
              <a:buChar char="•"/>
              <a:defRPr/>
            </a:pPr>
            <a:r>
              <a:rPr lang="en-US" sz="1400" dirty="0" smtClean="0">
                <a:solidFill>
                  <a:srgbClr val="000000"/>
                </a:solidFill>
                <a:latin typeface="+mn-lt"/>
              </a:rPr>
              <a:t>Qualified Existing Demand Resources for FCA 15</a:t>
            </a:r>
            <a:endParaRPr lang="en-US" sz="1400" dirty="0">
              <a:solidFill>
                <a:srgbClr val="000000"/>
              </a:solidFill>
              <a:latin typeface="+mn-lt"/>
            </a:endParaRPr>
          </a:p>
          <a:p>
            <a:pPr marL="342900" indent="-342900">
              <a:spcBef>
                <a:spcPct val="10000"/>
              </a:spcBef>
              <a:buFont typeface="Arial" pitchFamily="34" charset="0"/>
              <a:buChar char="•"/>
              <a:defRPr/>
            </a:pPr>
            <a:r>
              <a:rPr lang="en-US" sz="1400" dirty="0">
                <a:solidFill>
                  <a:srgbClr val="000000"/>
                </a:solidFill>
                <a:latin typeface="+mn-lt"/>
              </a:rPr>
              <a:t>Includes the </a:t>
            </a:r>
            <a:r>
              <a:rPr lang="en-US" sz="1400" dirty="0" smtClean="0">
                <a:solidFill>
                  <a:srgbClr val="000000"/>
                </a:solidFill>
                <a:latin typeface="+mn-lt"/>
              </a:rPr>
              <a:t>8% transmission and distribution loss adjustment (gross-up)</a:t>
            </a:r>
            <a:endParaRPr lang="en-US" b="1" kern="0" dirty="0">
              <a:solidFill>
                <a:srgbClr val="000000"/>
              </a:solidFill>
              <a:latin typeface="+mn-lt"/>
            </a:endParaRPr>
          </a:p>
          <a:p>
            <a:pPr marL="742950" lvl="1" indent="-285750">
              <a:spcBef>
                <a:spcPct val="10000"/>
              </a:spcBef>
              <a:spcAft>
                <a:spcPct val="10000"/>
              </a:spcAft>
              <a:defRPr/>
            </a:pPr>
            <a:endParaRPr lang="en-US" sz="2000" b="1" kern="0" dirty="0">
              <a:solidFill>
                <a:srgbClr val="000000"/>
              </a:solidFill>
              <a:latin typeface="+mn-lt"/>
            </a:endParaRPr>
          </a:p>
        </p:txBody>
      </p:sp>
      <p:graphicFrame>
        <p:nvGraphicFramePr>
          <p:cNvPr id="10" name="Table 9"/>
          <p:cNvGraphicFramePr>
            <a:graphicFrameLocks noGrp="1"/>
          </p:cNvGraphicFramePr>
          <p:nvPr>
            <p:extLst/>
          </p:nvPr>
        </p:nvGraphicFramePr>
        <p:xfrm>
          <a:off x="304800" y="1331167"/>
          <a:ext cx="8229600" cy="2936032"/>
        </p:xfrm>
        <a:graphic>
          <a:graphicData uri="http://schemas.openxmlformats.org/drawingml/2006/table">
            <a:tbl>
              <a:tblPr/>
              <a:tblGrid>
                <a:gridCol w="1161199">
                  <a:extLst>
                    <a:ext uri="{9D8B030D-6E8A-4147-A177-3AD203B41FA5}">
                      <a16:colId xmlns:a16="http://schemas.microsoft.com/office/drawing/2014/main" val="701593840"/>
                    </a:ext>
                  </a:extLst>
                </a:gridCol>
                <a:gridCol w="884216">
                  <a:extLst>
                    <a:ext uri="{9D8B030D-6E8A-4147-A177-3AD203B41FA5}">
                      <a16:colId xmlns:a16="http://schemas.microsoft.com/office/drawing/2014/main" val="2004366073"/>
                    </a:ext>
                  </a:extLst>
                </a:gridCol>
                <a:gridCol w="884216">
                  <a:extLst>
                    <a:ext uri="{9D8B030D-6E8A-4147-A177-3AD203B41FA5}">
                      <a16:colId xmlns:a16="http://schemas.microsoft.com/office/drawing/2014/main" val="368357215"/>
                    </a:ext>
                  </a:extLst>
                </a:gridCol>
                <a:gridCol w="884216">
                  <a:extLst>
                    <a:ext uri="{9D8B030D-6E8A-4147-A177-3AD203B41FA5}">
                      <a16:colId xmlns:a16="http://schemas.microsoft.com/office/drawing/2014/main" val="1418919866"/>
                    </a:ext>
                  </a:extLst>
                </a:gridCol>
                <a:gridCol w="884216">
                  <a:extLst>
                    <a:ext uri="{9D8B030D-6E8A-4147-A177-3AD203B41FA5}">
                      <a16:colId xmlns:a16="http://schemas.microsoft.com/office/drawing/2014/main" val="3055328153"/>
                    </a:ext>
                  </a:extLst>
                </a:gridCol>
                <a:gridCol w="884216">
                  <a:extLst>
                    <a:ext uri="{9D8B030D-6E8A-4147-A177-3AD203B41FA5}">
                      <a16:colId xmlns:a16="http://schemas.microsoft.com/office/drawing/2014/main" val="1833985562"/>
                    </a:ext>
                  </a:extLst>
                </a:gridCol>
                <a:gridCol w="884216">
                  <a:extLst>
                    <a:ext uri="{9D8B030D-6E8A-4147-A177-3AD203B41FA5}">
                      <a16:colId xmlns:a16="http://schemas.microsoft.com/office/drawing/2014/main" val="3445272150"/>
                    </a:ext>
                  </a:extLst>
                </a:gridCol>
                <a:gridCol w="884216">
                  <a:extLst>
                    <a:ext uri="{9D8B030D-6E8A-4147-A177-3AD203B41FA5}">
                      <a16:colId xmlns:a16="http://schemas.microsoft.com/office/drawing/2014/main" val="510252233"/>
                    </a:ext>
                  </a:extLst>
                </a:gridCol>
                <a:gridCol w="878889">
                  <a:extLst>
                    <a:ext uri="{9D8B030D-6E8A-4147-A177-3AD203B41FA5}">
                      <a16:colId xmlns:a16="http://schemas.microsoft.com/office/drawing/2014/main" val="3565390712"/>
                    </a:ext>
                  </a:extLst>
                </a:gridCol>
              </a:tblGrid>
              <a:tr h="365468">
                <a:tc rowSpan="2">
                  <a:txBody>
                    <a:bodyPr/>
                    <a:lstStyle/>
                    <a:p>
                      <a:pPr algn="ctr" fontAlgn="ctr"/>
                      <a:r>
                        <a:rPr lang="en-US" sz="900" b="1" i="0" u="none" strike="noStrike" dirty="0">
                          <a:solidFill>
                            <a:srgbClr val="000000"/>
                          </a:solidFill>
                          <a:effectLst/>
                          <a:latin typeface="Arial" panose="020B0604020202020204" pitchFamily="34" charset="0"/>
                        </a:rPr>
                        <a:t>Load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900" b="1" i="0" u="none" strike="noStrike">
                          <a:solidFill>
                            <a:srgbClr val="000000"/>
                          </a:solidFill>
                          <a:effectLst/>
                          <a:latin typeface="Arial" panose="020B0604020202020204" pitchFamily="34" charset="0"/>
                        </a:rPr>
                        <a:t>On-Peak Demand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Seasonal Peak Demand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Active Demand Capacity Resource (ADCR)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04307790"/>
                  </a:ext>
                </a:extLst>
              </a:tr>
              <a:tr h="197550">
                <a:tc vMerge="1">
                  <a:txBody>
                    <a:bodyPr/>
                    <a:lstStyle/>
                    <a:p>
                      <a:endParaRPr lang="en-US"/>
                    </a:p>
                  </a:txBody>
                  <a:tcPr/>
                </a:tc>
                <a:tc>
                  <a:txBody>
                    <a:bodyPr/>
                    <a:lstStyle/>
                    <a:p>
                      <a:pPr algn="ctr" fontAlgn="ctr"/>
                      <a:r>
                        <a:rPr lang="en-US" sz="900" b="1" i="0" u="none" strike="noStrike" dirty="0">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505819"/>
                  </a:ext>
                </a:extLst>
              </a:tr>
              <a:tr h="197550">
                <a:tc>
                  <a:txBody>
                    <a:bodyPr/>
                    <a:lstStyle/>
                    <a:p>
                      <a:pPr algn="l" fontAlgn="ctr"/>
                      <a:r>
                        <a:rPr lang="en-US" sz="900" b="0" i="0" u="none" strike="noStrike" dirty="0">
                          <a:solidFill>
                            <a:srgbClr val="000000"/>
                          </a:solidFill>
                          <a:effectLst/>
                          <a:latin typeface="Arial" panose="020B0604020202020204" pitchFamily="34" charset="0"/>
                        </a:rPr>
                        <a:t>MAINE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224.411</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201.876</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137.803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155.699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362.214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357.575</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448468"/>
                  </a:ext>
                </a:extLst>
              </a:tr>
              <a:tr h="197550">
                <a:tc>
                  <a:txBody>
                    <a:bodyPr/>
                    <a:lstStyle/>
                    <a:p>
                      <a:pPr algn="l" fontAlgn="ctr"/>
                      <a:r>
                        <a:rPr lang="en-US" sz="900" b="0" i="0" u="none" strike="noStrike">
                          <a:solidFill>
                            <a:srgbClr val="000000"/>
                          </a:solidFill>
                          <a:effectLst/>
                          <a:latin typeface="Arial" panose="020B0604020202020204" pitchFamily="34" charset="0"/>
                        </a:rPr>
                        <a:t>NEW HAMPSHIRE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136.625</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134.384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48.408</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47.688</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185.033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182.072</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999677"/>
                  </a:ext>
                </a:extLst>
              </a:tr>
              <a:tr h="197550">
                <a:tc>
                  <a:txBody>
                    <a:bodyPr/>
                    <a:lstStyle/>
                    <a:p>
                      <a:pPr algn="l" fontAlgn="ctr"/>
                      <a:r>
                        <a:rPr lang="en-US" sz="900" b="0" i="0" u="none" strike="noStrike">
                          <a:solidFill>
                            <a:srgbClr val="000000"/>
                          </a:solidFill>
                          <a:effectLst/>
                          <a:latin typeface="Arial" panose="020B0604020202020204" pitchFamily="34" charset="0"/>
                        </a:rPr>
                        <a:t>VERMONT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111.485</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111.751</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51.904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57.510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163.389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169.261</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325671"/>
                  </a:ext>
                </a:extLst>
              </a:tr>
              <a:tr h="197550">
                <a:tc>
                  <a:txBody>
                    <a:bodyPr/>
                    <a:lstStyle/>
                    <a:p>
                      <a:pPr algn="l" fontAlgn="ctr"/>
                      <a:r>
                        <a:rPr lang="en-US" sz="900" b="0" i="0" u="none" strike="noStrike">
                          <a:solidFill>
                            <a:srgbClr val="000000"/>
                          </a:solidFill>
                          <a:effectLst/>
                          <a:latin typeface="Arial" panose="020B0604020202020204" pitchFamily="34" charset="0"/>
                        </a:rPr>
                        <a:t>CONNECTICUT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130.311</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68.194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561.440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635.793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192.829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192.123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884.580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896.110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367581"/>
                  </a:ext>
                </a:extLst>
              </a:tr>
              <a:tr h="197550">
                <a:tc>
                  <a:txBody>
                    <a:bodyPr/>
                    <a:lstStyle/>
                    <a:p>
                      <a:pPr algn="l" fontAlgn="ctr"/>
                      <a:r>
                        <a:rPr lang="en-US" sz="900" b="0" i="0" u="none" strike="noStrike">
                          <a:solidFill>
                            <a:srgbClr val="000000"/>
                          </a:solidFill>
                          <a:effectLst/>
                          <a:latin typeface="Arial" panose="020B0604020202020204" pitchFamily="34" charset="0"/>
                        </a:rPr>
                        <a:t>RHODE ISLAND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270.390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281.671</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44.736</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41.207</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315.126</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322.878</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252239"/>
                  </a:ext>
                </a:extLst>
              </a:tr>
              <a:tr h="339347">
                <a:tc>
                  <a:txBody>
                    <a:bodyPr/>
                    <a:lstStyle/>
                    <a:p>
                      <a:pPr algn="l" fontAlgn="ctr"/>
                      <a:r>
                        <a:rPr lang="en-US" sz="900" b="0" i="0" u="none" strike="noStrike">
                          <a:solidFill>
                            <a:srgbClr val="000000"/>
                          </a:solidFill>
                          <a:effectLst/>
                          <a:latin typeface="Arial" panose="020B0604020202020204" pitchFamily="34" charset="0"/>
                        </a:rPr>
                        <a:t>SOUTH EAST MASSACHUSETTS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463.678</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467.793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56.954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55.126</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520.632</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522.919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739875"/>
                  </a:ext>
                </a:extLst>
              </a:tr>
              <a:tr h="339347">
                <a:tc>
                  <a:txBody>
                    <a:bodyPr/>
                    <a:lstStyle/>
                    <a:p>
                      <a:pPr algn="l" fontAlgn="ctr"/>
                      <a:r>
                        <a:rPr lang="en-US" sz="900" b="0" i="0" u="none" strike="noStrike">
                          <a:solidFill>
                            <a:srgbClr val="000000"/>
                          </a:solidFill>
                          <a:effectLst/>
                          <a:latin typeface="Arial" panose="020B0604020202020204" pitchFamily="34" charset="0"/>
                        </a:rPr>
                        <a:t>WEST CENTRAL MASSACHUSETTS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476.249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490.808</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20.010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3.616</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112.074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108.419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608.333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602.843</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756972"/>
                  </a:ext>
                </a:extLst>
              </a:tr>
              <a:tr h="509020">
                <a:tc>
                  <a:txBody>
                    <a:bodyPr/>
                    <a:lstStyle/>
                    <a:p>
                      <a:pPr algn="l" fontAlgn="ctr"/>
                      <a:r>
                        <a:rPr lang="en-US" sz="900" b="0" i="0" u="none" strike="noStrike">
                          <a:solidFill>
                            <a:srgbClr val="000000"/>
                          </a:solidFill>
                          <a:effectLst/>
                          <a:latin typeface="Arial" panose="020B0604020202020204" pitchFamily="34" charset="0"/>
                        </a:rPr>
                        <a:t>NORTH EAST MASSACHUSETTS &amp; BOSTON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727.791</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712.015</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99.906</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100.007</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827.697</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812.022</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11294"/>
                  </a:ext>
                </a:extLst>
              </a:tr>
              <a:tr h="197550">
                <a:tc>
                  <a:txBody>
                    <a:bodyPr/>
                    <a:lstStyle/>
                    <a:p>
                      <a:pPr algn="ctr" fontAlgn="ctr"/>
                      <a:r>
                        <a:rPr lang="en-US" sz="900" b="1" i="0" u="none" strike="noStrike">
                          <a:solidFill>
                            <a:srgbClr val="000000"/>
                          </a:solidFill>
                          <a:effectLst/>
                          <a:latin typeface="Arial" panose="020B0604020202020204" pitchFamily="34" charset="0"/>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2540.940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2468.492</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581.450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639.409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744.614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757.779</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3867.004</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3865.680</a:t>
                      </a:r>
                    </a:p>
                  </a:txBody>
                  <a:tcPr marL="0" marR="71863"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293976"/>
                  </a:ext>
                </a:extLst>
              </a:tr>
            </a:tbl>
          </a:graphicData>
        </a:graphic>
      </p:graphicFrame>
    </p:spTree>
    <p:extLst>
      <p:ext uri="{BB962C8B-B14F-4D97-AF65-F5344CB8AC3E}">
        <p14:creationId xmlns:p14="http://schemas.microsoft.com/office/powerpoint/2010/main" val="658750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C49D259-2E94-495F-AB4C-0F595A1CB045}" type="slidenum">
              <a:rPr lang="en-US" smtClean="0"/>
              <a:pPr/>
              <a:t>53</a:t>
            </a:fld>
            <a:endParaRPr lang="en-US" dirty="0"/>
          </a:p>
        </p:txBody>
      </p:sp>
      <p:sp>
        <p:nvSpPr>
          <p:cNvPr id="18435" name="Rectangle 2"/>
          <p:cNvSpPr>
            <a:spLocks noGrp="1" noChangeArrowheads="1"/>
          </p:cNvSpPr>
          <p:nvPr>
            <p:ph type="title"/>
          </p:nvPr>
        </p:nvSpPr>
        <p:spPr>
          <a:xfrm>
            <a:off x="457200" y="274638"/>
            <a:ext cx="8382000" cy="1477962"/>
          </a:xfrm>
        </p:spPr>
        <p:txBody>
          <a:bodyPr>
            <a:normAutofit fontScale="90000"/>
          </a:bodyPr>
          <a:lstStyle/>
          <a:p>
            <a:r>
              <a:rPr lang="en-US" sz="2700" dirty="0"/>
              <a:t>Capacity Zone Resource </a:t>
            </a:r>
            <a:r>
              <a:rPr lang="en-US" sz="2700" dirty="0" smtClean="0"/>
              <a:t>Breakdown and </a:t>
            </a:r>
            <a:r>
              <a:rPr lang="en-US" sz="2700" dirty="0"/>
              <a:t>50/50 &amp; 90/10 Peak Load Forecast Assumptions </a:t>
            </a:r>
            <a:br>
              <a:rPr lang="en-US" sz="2700" dirty="0"/>
            </a:br>
            <a:r>
              <a:rPr lang="en-US" sz="2700" dirty="0"/>
              <a:t>Used in LRA and MCL Calculations (MW)</a:t>
            </a:r>
            <a:r>
              <a:rPr lang="en-US" dirty="0" smtClean="0">
                <a:solidFill>
                  <a:srgbClr val="090B0B"/>
                </a:solidFill>
              </a:rPr>
              <a:t/>
            </a:r>
            <a:br>
              <a:rPr lang="en-US" dirty="0" smtClean="0">
                <a:solidFill>
                  <a:srgbClr val="090B0B"/>
                </a:solidFill>
              </a:rPr>
            </a:br>
            <a:r>
              <a:rPr lang="en-US" dirty="0" smtClean="0">
                <a:solidFill>
                  <a:schemeClr val="tx1"/>
                </a:solidFill>
              </a:rPr>
              <a:t>	</a:t>
            </a:r>
          </a:p>
        </p:txBody>
      </p:sp>
      <p:sp>
        <p:nvSpPr>
          <p:cNvPr id="8" name="Content Placeholder 7"/>
          <p:cNvSpPr txBox="1">
            <a:spLocks/>
          </p:cNvSpPr>
          <p:nvPr/>
        </p:nvSpPr>
        <p:spPr>
          <a:xfrm>
            <a:off x="533400" y="4876800"/>
            <a:ext cx="8302625" cy="1371600"/>
          </a:xfrm>
          <a:prstGeom prst="rect">
            <a:avLst/>
          </a:prstGeom>
        </p:spPr>
        <p:txBody>
          <a:bodyPr/>
          <a:lstStyle/>
          <a:p>
            <a:pPr marL="342900" marR="0" lvl="0" indent="-342900" algn="l" defTabSz="914400" rtl="0" eaLnBrk="0" fontAlgn="base" latinLnBrk="0" hangingPunct="0">
              <a:lnSpc>
                <a:spcPct val="100000"/>
              </a:lnSpc>
              <a:spcBef>
                <a:spcPct val="10000"/>
              </a:spcBef>
              <a:spcAft>
                <a:spcPct val="0"/>
              </a:spcAft>
              <a:buClrTx/>
              <a:buSzTx/>
              <a:buFontTx/>
              <a:buNone/>
              <a:tabLst/>
              <a:defRPr/>
            </a:pPr>
            <a:endParaRPr kumimoji="0" lang="en-US" sz="1200" b="0" i="0" u="none" strike="noStrike" kern="0" cap="none" spc="0" normalizeH="0" baseline="0" noProof="0" dirty="0" smtClean="0">
              <a:ln>
                <a:noFill/>
              </a:ln>
              <a:solidFill>
                <a:srgbClr val="11479D"/>
              </a:solidFill>
              <a:effectLst/>
              <a:uLnTx/>
              <a:uFillTx/>
              <a:latin typeface="+mn-lt"/>
              <a:ea typeface="+mn-ea"/>
              <a:cs typeface="+mn-cs"/>
            </a:endParaRPr>
          </a:p>
        </p:txBody>
      </p:sp>
      <p:sp>
        <p:nvSpPr>
          <p:cNvPr id="10" name="Content Placeholder 7"/>
          <p:cNvSpPr txBox="1">
            <a:spLocks/>
          </p:cNvSpPr>
          <p:nvPr/>
        </p:nvSpPr>
        <p:spPr>
          <a:xfrm>
            <a:off x="496887" y="4278316"/>
            <a:ext cx="8302625" cy="2028825"/>
          </a:xfrm>
          <a:prstGeom prst="rect">
            <a:avLst/>
          </a:prstGeom>
        </p:spPr>
        <p:txBody>
          <a:bodyPr/>
          <a:lstStyle/>
          <a:p>
            <a:pPr eaLnBrk="0" hangingPunct="0">
              <a:spcBef>
                <a:spcPct val="10000"/>
              </a:spcBef>
              <a:defRPr/>
            </a:pPr>
            <a:r>
              <a:rPr lang="en-US" sz="1400" dirty="0" smtClean="0">
                <a:solidFill>
                  <a:srgbClr val="000000"/>
                </a:solidFill>
                <a:latin typeface="+mn-lt"/>
              </a:rPr>
              <a:t>Notes: </a:t>
            </a:r>
          </a:p>
          <a:p>
            <a:pPr marL="342900" indent="-342900" eaLnBrk="0" hangingPunct="0">
              <a:spcBef>
                <a:spcPct val="10000"/>
              </a:spcBef>
              <a:buFont typeface="Arial" pitchFamily="34" charset="0"/>
              <a:buChar char="•"/>
              <a:defRPr/>
            </a:pPr>
            <a:r>
              <a:rPr lang="en-US" sz="1400" dirty="0" smtClean="0">
                <a:solidFill>
                  <a:srgbClr val="090B0B"/>
                </a:solidFill>
                <a:latin typeface="+mn-lt"/>
              </a:rPr>
              <a:t>An LSR </a:t>
            </a:r>
            <a:r>
              <a:rPr lang="en-US" sz="1400" dirty="0" smtClean="0">
                <a:solidFill>
                  <a:srgbClr val="000000"/>
                </a:solidFill>
                <a:latin typeface="+mn-lt"/>
              </a:rPr>
              <a:t>will be calculated for the SENE Capacity Zone; MCLs will be calculated for the Maine and NNE Capacity Zones</a:t>
            </a:r>
          </a:p>
          <a:p>
            <a:pPr marL="342900" indent="-342900" eaLnBrk="0" hangingPunct="0">
              <a:spcBef>
                <a:spcPct val="10000"/>
              </a:spcBef>
              <a:buFont typeface="Arial" pitchFamily="34" charset="0"/>
              <a:buChar char="•"/>
              <a:defRPr/>
            </a:pPr>
            <a:r>
              <a:rPr lang="en-US" sz="1400" dirty="0" smtClean="0">
                <a:solidFill>
                  <a:srgbClr val="000000"/>
                </a:solidFill>
                <a:latin typeface="+mn-lt"/>
              </a:rPr>
              <a:t>Zonal requirements will be determined using the load forecast and resource assumptions for the identified Capacity Zones for FCA 15 </a:t>
            </a:r>
          </a:p>
          <a:p>
            <a:pPr marL="342900" indent="-342900" eaLnBrk="0" hangingPunct="0">
              <a:spcBef>
                <a:spcPct val="10000"/>
              </a:spcBef>
              <a:buFont typeface="Arial" pitchFamily="34" charset="0"/>
              <a:buChar char="•"/>
              <a:defRPr/>
            </a:pPr>
            <a:r>
              <a:rPr lang="en-US" sz="1400" dirty="0" smtClean="0">
                <a:solidFill>
                  <a:srgbClr val="000000"/>
                </a:solidFill>
                <a:latin typeface="+mn-lt"/>
              </a:rPr>
              <a:t>The 50/50 and 90/10 load </a:t>
            </a:r>
            <a:r>
              <a:rPr lang="en-US" sz="1400" dirty="0">
                <a:solidFill>
                  <a:srgbClr val="000000"/>
                </a:solidFill>
                <a:latin typeface="+mn-lt"/>
              </a:rPr>
              <a:t>f</a:t>
            </a:r>
            <a:r>
              <a:rPr lang="en-US" sz="1400" dirty="0" smtClean="0">
                <a:solidFill>
                  <a:srgbClr val="000000"/>
                </a:solidFill>
                <a:latin typeface="+mn-lt"/>
              </a:rPr>
              <a:t>orecast values for the Capacity Zones will be the sum of the appropriate </a:t>
            </a:r>
            <a:r>
              <a:rPr lang="en-US" sz="1400" dirty="0" smtClean="0">
                <a:solidFill>
                  <a:srgbClr val="090B0B"/>
                </a:solidFill>
                <a:latin typeface="+mn-lt"/>
              </a:rPr>
              <a:t>RSP sub-areas and are shown for informational purposes</a:t>
            </a:r>
          </a:p>
          <a:p>
            <a:pPr marL="342900" marR="0" lvl="0" indent="-342900" defTabSz="914400" eaLnBrk="0" latinLnBrk="0" hangingPunct="0">
              <a:lnSpc>
                <a:spcPct val="100000"/>
              </a:lnSpc>
              <a:spcBef>
                <a:spcPct val="10000"/>
              </a:spcBef>
              <a:buClrTx/>
              <a:buSzTx/>
              <a:buFont typeface="Arial" pitchFamily="34" charset="0"/>
              <a:buChar char="•"/>
              <a:tabLst/>
              <a:defRPr/>
            </a:pPr>
            <a:r>
              <a:rPr lang="en-US" sz="1400" dirty="0" smtClean="0">
                <a:solidFill>
                  <a:srgbClr val="000000"/>
                </a:solidFill>
                <a:latin typeface="+mn-lt"/>
              </a:rPr>
              <a:t>Values are presented based on RSP subarea</a:t>
            </a:r>
            <a:endParaRPr lang="en-US" sz="1400" dirty="0">
              <a:solidFill>
                <a:srgbClr val="000000"/>
              </a:solidFill>
              <a:latin typeface="+mn-lt"/>
            </a:endParaRPr>
          </a:p>
        </p:txBody>
      </p:sp>
      <p:graphicFrame>
        <p:nvGraphicFramePr>
          <p:cNvPr id="7" name="Table 6"/>
          <p:cNvGraphicFramePr>
            <a:graphicFrameLocks noGrp="1"/>
          </p:cNvGraphicFramePr>
          <p:nvPr>
            <p:extLst/>
          </p:nvPr>
        </p:nvGraphicFramePr>
        <p:xfrm>
          <a:off x="1219200" y="1773241"/>
          <a:ext cx="6261101" cy="2286000"/>
        </p:xfrm>
        <a:graphic>
          <a:graphicData uri="http://schemas.openxmlformats.org/drawingml/2006/table">
            <a:tbl>
              <a:tblPr/>
              <a:tblGrid>
                <a:gridCol w="2046837">
                  <a:extLst>
                    <a:ext uri="{9D8B030D-6E8A-4147-A177-3AD203B41FA5}">
                      <a16:colId xmlns:a16="http://schemas.microsoft.com/office/drawing/2014/main" val="1629404239"/>
                    </a:ext>
                  </a:extLst>
                </a:gridCol>
                <a:gridCol w="1053566">
                  <a:extLst>
                    <a:ext uri="{9D8B030D-6E8A-4147-A177-3AD203B41FA5}">
                      <a16:colId xmlns:a16="http://schemas.microsoft.com/office/drawing/2014/main" val="2042657557"/>
                    </a:ext>
                  </a:extLst>
                </a:gridCol>
                <a:gridCol w="1053566">
                  <a:extLst>
                    <a:ext uri="{9D8B030D-6E8A-4147-A177-3AD203B41FA5}">
                      <a16:colId xmlns:a16="http://schemas.microsoft.com/office/drawing/2014/main" val="2695593517"/>
                    </a:ext>
                  </a:extLst>
                </a:gridCol>
                <a:gridCol w="1053566">
                  <a:extLst>
                    <a:ext uri="{9D8B030D-6E8A-4147-A177-3AD203B41FA5}">
                      <a16:colId xmlns:a16="http://schemas.microsoft.com/office/drawing/2014/main" val="2545050227"/>
                    </a:ext>
                  </a:extLst>
                </a:gridCol>
                <a:gridCol w="1053566">
                  <a:extLst>
                    <a:ext uri="{9D8B030D-6E8A-4147-A177-3AD203B41FA5}">
                      <a16:colId xmlns:a16="http://schemas.microsoft.com/office/drawing/2014/main" val="1115160252"/>
                    </a:ext>
                  </a:extLst>
                </a:gridCol>
              </a:tblGrid>
              <a:tr h="190500">
                <a:tc>
                  <a:txBody>
                    <a:bodyPr/>
                    <a:lstStyle/>
                    <a:p>
                      <a:pPr algn="ctr" fontAlgn="ctr"/>
                      <a:r>
                        <a:rPr lang="en-US" sz="900" b="1" i="0" u="none" strike="noStrike">
                          <a:solidFill>
                            <a:srgbClr val="000000"/>
                          </a:solidFill>
                          <a:effectLst/>
                          <a:latin typeface="Arial" panose="020B0604020202020204" pitchFamily="34" charset="0"/>
                        </a:rPr>
                        <a:t>Resource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000000"/>
                          </a:solidFill>
                          <a:effectLst/>
                          <a:latin typeface="Calibri" panose="020F0502020204030204" pitchFamily="34" charset="0"/>
                          <a:ea typeface="+mn-ea"/>
                          <a:cs typeface="+mn-cs"/>
                        </a:rPr>
                        <a:t>SENE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000000"/>
                          </a:solidFill>
                          <a:effectLst/>
                          <a:latin typeface="Calibri" panose="020F0502020204030204" pitchFamily="34" charset="0"/>
                          <a:ea typeface="+mn-ea"/>
                          <a:cs typeface="+mn-cs"/>
                        </a:rPr>
                        <a:t>NNE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000000"/>
                          </a:solidFill>
                          <a:effectLst/>
                          <a:latin typeface="Calibri" panose="020F0502020204030204" pitchFamily="34" charset="0"/>
                          <a:ea typeface="+mn-ea"/>
                          <a:cs typeface="+mn-cs"/>
                        </a:rPr>
                        <a:t>Maine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000000"/>
                          </a:solidFill>
                          <a:effectLst/>
                          <a:latin typeface="Calibri" panose="020F0502020204030204" pitchFamily="34" charset="0"/>
                          <a:ea typeface="+mn-ea"/>
                          <a:cs typeface="+mn-cs"/>
                        </a:rPr>
                        <a:t>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313487"/>
                  </a:ext>
                </a:extLst>
              </a:tr>
              <a:tr h="190500">
                <a:tc>
                  <a:txBody>
                    <a:bodyPr/>
                    <a:lstStyle/>
                    <a:p>
                      <a:pPr algn="l" fontAlgn="ctr"/>
                      <a:r>
                        <a:rPr lang="en-US" sz="900" b="0" i="0" u="none" strike="noStrike">
                          <a:solidFill>
                            <a:srgbClr val="000000"/>
                          </a:solidFill>
                          <a:effectLst/>
                          <a:latin typeface="Arial" panose="020B0604020202020204" pitchFamily="34" charset="0"/>
                        </a:rPr>
                        <a:t>Non-Intermittent Generating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7,583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7,204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2,845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28,270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823145"/>
                  </a:ext>
                </a:extLst>
              </a:tr>
              <a:tr h="190500">
                <a:tc>
                  <a:txBody>
                    <a:bodyPr/>
                    <a:lstStyle/>
                    <a:p>
                      <a:pPr algn="l" fontAlgn="ctr"/>
                      <a:r>
                        <a:rPr lang="en-US" sz="900" b="0" i="0" u="none" strike="noStrike">
                          <a:solidFill>
                            <a:srgbClr val="000000"/>
                          </a:solidFill>
                          <a:effectLst/>
                          <a:latin typeface="Arial" panose="020B0604020202020204" pitchFamily="34" charset="0"/>
                        </a:rPr>
                        <a:t>Intermittent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392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420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1,114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944304"/>
                  </a:ext>
                </a:extLst>
              </a:tr>
              <a:tr h="190500">
                <a:tc>
                  <a:txBody>
                    <a:bodyPr/>
                    <a:lstStyle/>
                    <a:p>
                      <a:pPr algn="l" fontAlgn="ctr"/>
                      <a:r>
                        <a:rPr lang="en-US" sz="900" b="0" i="0" u="none" strike="noStrike">
                          <a:solidFill>
                            <a:srgbClr val="000000"/>
                          </a:solidFill>
                          <a:effectLst/>
                          <a:latin typeface="Arial" panose="020B0604020202020204" pitchFamily="34" charset="0"/>
                        </a:rPr>
                        <a:t>Import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829166"/>
                  </a:ext>
                </a:extLst>
              </a:tr>
              <a:tr h="190500">
                <a:tc>
                  <a:txBody>
                    <a:bodyPr/>
                    <a:lstStyle/>
                    <a:p>
                      <a:pPr algn="l" fontAlgn="ctr"/>
                      <a:r>
                        <a:rPr lang="en-US" sz="900" b="0" i="0" u="none" strike="noStrike">
                          <a:solidFill>
                            <a:srgbClr val="000000"/>
                          </a:solidFill>
                          <a:effectLst/>
                          <a:latin typeface="Arial" panose="020B0604020202020204" pitchFamily="34" charset="0"/>
                        </a:rPr>
                        <a:t>On-Peak Demand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1,482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465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2,541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365520"/>
                  </a:ext>
                </a:extLst>
              </a:tr>
              <a:tr h="190500">
                <a:tc>
                  <a:txBody>
                    <a:bodyPr/>
                    <a:lstStyle/>
                    <a:p>
                      <a:pPr algn="l" fontAlgn="ctr"/>
                      <a:r>
                        <a:rPr lang="en-US" sz="900" b="0" i="0" u="none" strike="noStrike" dirty="0">
                          <a:solidFill>
                            <a:srgbClr val="000000"/>
                          </a:solidFill>
                          <a:effectLst/>
                          <a:latin typeface="Arial" panose="020B0604020202020204" pitchFamily="34" charset="0"/>
                        </a:rPr>
                        <a:t>Seasonal-Peak Demand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581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723587"/>
                  </a:ext>
                </a:extLst>
              </a:tr>
              <a:tr h="190500">
                <a:tc>
                  <a:txBody>
                    <a:bodyPr/>
                    <a:lstStyle/>
                    <a:p>
                      <a:pPr algn="l" fontAlgn="ctr"/>
                      <a:r>
                        <a:rPr lang="en-US" sz="900" b="0" i="0" u="none" strike="noStrike">
                          <a:solidFill>
                            <a:srgbClr val="000000"/>
                          </a:solidFill>
                          <a:effectLst/>
                          <a:latin typeface="Arial" panose="020B0604020202020204" pitchFamily="34" charset="0"/>
                        </a:rPr>
                        <a:t>Active Demand Capacity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207</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136</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745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811559"/>
                  </a:ext>
                </a:extLst>
              </a:tr>
              <a:tr h="190500">
                <a:tc>
                  <a:txBody>
                    <a:bodyPr/>
                    <a:lstStyle/>
                    <a:p>
                      <a:pPr algn="l" fontAlgn="ctr"/>
                      <a:r>
                        <a:rPr lang="en-US" sz="900" b="0" i="0" u="none" strike="noStrike" dirty="0" smtClean="0">
                          <a:solidFill>
                            <a:srgbClr val="000000"/>
                          </a:solidFill>
                          <a:effectLst/>
                          <a:latin typeface="Arial" panose="020B0604020202020204" pitchFamily="34" charset="0"/>
                        </a:rPr>
                        <a:t>Total Capacity</a:t>
                      </a:r>
                      <a:endParaRPr lang="en-US"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9,665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8,324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3,483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33,332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36943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544988"/>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Maine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New England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141616"/>
                  </a:ext>
                </a:extLst>
              </a:tr>
              <a:tr h="190500">
                <a:tc>
                  <a:txBody>
                    <a:bodyPr/>
                    <a:lstStyle/>
                    <a:p>
                      <a:pPr algn="l" fontAlgn="ctr"/>
                      <a:r>
                        <a:rPr lang="en-US" sz="1100" b="0" i="0" u="none" strike="noStrike">
                          <a:solidFill>
                            <a:srgbClr val="000000"/>
                          </a:solidFill>
                          <a:effectLst/>
                          <a:latin typeface="Calibri" panose="020F0502020204030204" pitchFamily="34" charset="0"/>
                        </a:rPr>
                        <a:t>50/50 Load Forecast Net BTM 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a:solidFill>
                            <a:srgbClr val="000000"/>
                          </a:solidFill>
                          <a:effectLst/>
                          <a:latin typeface="Calibri" panose="020F0502020204030204" pitchFamily="34" charset="0"/>
                        </a:rPr>
                        <a:t>12,679</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a:solidFill>
                            <a:srgbClr val="000000"/>
                          </a:solidFill>
                          <a:effectLst/>
                          <a:latin typeface="Calibri" panose="020F0502020204030204" pitchFamily="34" charset="0"/>
                        </a:rPr>
                        <a:t>5,645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a:solidFill>
                            <a:srgbClr val="000000"/>
                          </a:solidFill>
                          <a:effectLst/>
                          <a:latin typeface="Calibri" panose="020F0502020204030204" pitchFamily="34" charset="0"/>
                        </a:rPr>
                        <a:t>2,230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a:solidFill>
                            <a:srgbClr val="000000"/>
                          </a:solidFill>
                          <a:effectLst/>
                          <a:latin typeface="Calibri" panose="020F0502020204030204" pitchFamily="34" charset="0"/>
                        </a:rPr>
                        <a:t>29,303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568228214"/>
                  </a:ext>
                </a:extLst>
              </a:tr>
              <a:tr h="190500">
                <a:tc>
                  <a:txBody>
                    <a:bodyPr/>
                    <a:lstStyle/>
                    <a:p>
                      <a:pPr algn="l" fontAlgn="ctr"/>
                      <a:r>
                        <a:rPr lang="en-US" sz="1100" b="0" i="0" u="none" strike="noStrike">
                          <a:solidFill>
                            <a:srgbClr val="000000"/>
                          </a:solidFill>
                          <a:effectLst/>
                          <a:latin typeface="Calibri" panose="020F0502020204030204" pitchFamily="34" charset="0"/>
                        </a:rPr>
                        <a:t>90/10 Load Forecast Net BTM 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a:solidFill>
                            <a:srgbClr val="000000"/>
                          </a:solidFill>
                          <a:effectLst/>
                          <a:latin typeface="Calibri" panose="020F0502020204030204" pitchFamily="34" charset="0"/>
                        </a:rPr>
                        <a:t>13,739</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a:solidFill>
                            <a:srgbClr val="000000"/>
                          </a:solidFill>
                          <a:effectLst/>
                          <a:latin typeface="Calibri" panose="020F0502020204030204" pitchFamily="34" charset="0"/>
                        </a:rPr>
                        <a:t>5,908</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dirty="0">
                          <a:solidFill>
                            <a:srgbClr val="000000"/>
                          </a:solidFill>
                          <a:effectLst/>
                          <a:latin typeface="Calibri" panose="020F0502020204030204" pitchFamily="34" charset="0"/>
                        </a:rPr>
                        <a:t>2,332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100" b="0" i="0" u="none" strike="noStrike" dirty="0">
                          <a:solidFill>
                            <a:srgbClr val="000000"/>
                          </a:solidFill>
                          <a:effectLst/>
                          <a:latin typeface="Calibri" panose="020F0502020204030204" pitchFamily="34" charset="0"/>
                        </a:rPr>
                        <a:t>31,377</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065956811"/>
                  </a:ext>
                </a:extLst>
              </a:tr>
            </a:tbl>
          </a:graphicData>
        </a:graphic>
      </p:graphicFrame>
    </p:spTree>
    <p:extLst>
      <p:ext uri="{BB962C8B-B14F-4D97-AF65-F5344CB8AC3E}">
        <p14:creationId xmlns:p14="http://schemas.microsoft.com/office/powerpoint/2010/main" val="2925711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22275" y="38099"/>
            <a:ext cx="8302625" cy="1295401"/>
          </a:xfrm>
        </p:spPr>
        <p:txBody>
          <a:bodyPr/>
          <a:lstStyle/>
          <a:p>
            <a:r>
              <a:rPr lang="en-US" sz="2800" dirty="0" smtClean="0"/>
              <a:t>LRA, TSA &amp; MCL Internal Transmission Transfer Capability Assumptions</a:t>
            </a:r>
            <a:r>
              <a:rPr lang="en-US" sz="2000" dirty="0" smtClean="0"/>
              <a:t/>
            </a:r>
            <a:br>
              <a:rPr lang="en-US" sz="2000" dirty="0" smtClean="0"/>
            </a:br>
            <a:r>
              <a:rPr lang="en-US" sz="1600" dirty="0" smtClean="0">
                <a:solidFill>
                  <a:schemeClr val="tx1"/>
                </a:solidFill>
              </a:rPr>
              <a:t>	</a:t>
            </a:r>
            <a:endParaRPr lang="en-US" sz="1600" i="1" dirty="0" smtClean="0">
              <a:solidFill>
                <a:schemeClr val="tx1"/>
              </a:solidFill>
            </a:endParaRPr>
          </a:p>
        </p:txBody>
      </p:sp>
      <p:sp>
        <p:nvSpPr>
          <p:cNvPr id="6" name="Rectangle 3"/>
          <p:cNvSpPr>
            <a:spLocks noGrp="1" noChangeArrowheads="1"/>
          </p:cNvSpPr>
          <p:nvPr>
            <p:ph idx="1"/>
          </p:nvPr>
        </p:nvSpPr>
        <p:spPr>
          <a:xfrm>
            <a:off x="506793" y="1295400"/>
            <a:ext cx="8408607" cy="4495800"/>
          </a:xfrm>
        </p:spPr>
        <p:txBody>
          <a:bodyPr>
            <a:normAutofit/>
          </a:bodyPr>
          <a:lstStyle/>
          <a:p>
            <a:pPr lvl="2">
              <a:spcBef>
                <a:spcPts val="400"/>
              </a:spcBef>
              <a:spcAft>
                <a:spcPts val="400"/>
              </a:spcAft>
            </a:pPr>
            <a:r>
              <a:rPr lang="en-US" sz="2000" dirty="0"/>
              <a:t>Maine - New Hampshire Export</a:t>
            </a:r>
          </a:p>
          <a:p>
            <a:pPr lvl="3">
              <a:spcBef>
                <a:spcPts val="400"/>
              </a:spcBef>
              <a:spcAft>
                <a:spcPts val="400"/>
              </a:spcAft>
            </a:pPr>
            <a:r>
              <a:rPr lang="en-US" sz="2000" dirty="0"/>
              <a:t>N-1 Limit: 1,900 MW</a:t>
            </a:r>
          </a:p>
          <a:p>
            <a:pPr lvl="2">
              <a:spcBef>
                <a:spcPts val="400"/>
              </a:spcBef>
              <a:spcAft>
                <a:spcPts val="400"/>
              </a:spcAft>
            </a:pPr>
            <a:r>
              <a:rPr lang="en-US" sz="2000" dirty="0"/>
              <a:t>Northern New England Export (North-South interface)</a:t>
            </a:r>
          </a:p>
          <a:p>
            <a:pPr marL="1651000" lvl="4" indent="-217488">
              <a:spcBef>
                <a:spcPts val="400"/>
              </a:spcBef>
              <a:spcAft>
                <a:spcPts val="400"/>
              </a:spcAft>
              <a:buFont typeface="Arial" charset="0"/>
              <a:buChar char="–"/>
            </a:pPr>
            <a:r>
              <a:rPr lang="en-US" sz="2000" dirty="0"/>
              <a:t>N-1 Limit: </a:t>
            </a:r>
            <a:r>
              <a:rPr lang="en-US" sz="2000" dirty="0" smtClean="0"/>
              <a:t>2,725 MW</a:t>
            </a:r>
            <a:endParaRPr lang="en-US" sz="1800" dirty="0" smtClean="0"/>
          </a:p>
          <a:p>
            <a:pPr lvl="2">
              <a:spcBef>
                <a:spcPts val="400"/>
              </a:spcBef>
              <a:spcAft>
                <a:spcPts val="400"/>
              </a:spcAft>
            </a:pPr>
            <a:r>
              <a:rPr lang="en-US" sz="2000" dirty="0" smtClean="0"/>
              <a:t>Southeast New England Import</a:t>
            </a:r>
          </a:p>
          <a:p>
            <a:pPr marL="1651000" lvl="4" indent="-217488">
              <a:spcBef>
                <a:spcPts val="400"/>
              </a:spcBef>
              <a:spcAft>
                <a:spcPts val="400"/>
              </a:spcAft>
              <a:buFont typeface="Arial" charset="0"/>
              <a:buChar char="–"/>
            </a:pPr>
            <a:r>
              <a:rPr lang="en-US" sz="2000" dirty="0" smtClean="0"/>
              <a:t>N-1 Limit: 5,150 MW</a:t>
            </a:r>
          </a:p>
          <a:p>
            <a:pPr marL="1651000" lvl="4" indent="-217488">
              <a:spcBef>
                <a:spcPts val="400"/>
              </a:spcBef>
              <a:spcAft>
                <a:spcPts val="400"/>
              </a:spcAft>
              <a:buFont typeface="Arial" charset="0"/>
              <a:buChar char="–"/>
            </a:pPr>
            <a:r>
              <a:rPr lang="en-US" sz="2000" dirty="0" smtClean="0"/>
              <a:t>N-1-1 Limit: 4,300 MW</a:t>
            </a:r>
            <a:endParaRPr lang="en-US" sz="1800" dirty="0"/>
          </a:p>
        </p:txBody>
      </p:sp>
      <p:sp>
        <p:nvSpPr>
          <p:cNvPr id="5" name="Slide Number Placeholder 4"/>
          <p:cNvSpPr>
            <a:spLocks noGrp="1"/>
          </p:cNvSpPr>
          <p:nvPr>
            <p:ph type="sldNum" sz="quarter" idx="11"/>
          </p:nvPr>
        </p:nvSpPr>
        <p:spPr/>
        <p:txBody>
          <a:bodyPr/>
          <a:lstStyle/>
          <a:p>
            <a:pPr defTabSz="1019175">
              <a:defRPr/>
            </a:pPr>
            <a:fld id="{1C49D259-2E94-495F-AB4C-0F595A1CB045}" type="slidenum">
              <a:rPr lang="en-US">
                <a:latin typeface="+mn-lt"/>
              </a:rPr>
              <a:pPr defTabSz="1019175">
                <a:defRPr/>
              </a:pPr>
              <a:t>54</a:t>
            </a:fld>
            <a:endParaRPr lang="en-US" dirty="0">
              <a:latin typeface="+mn-lt"/>
            </a:endParaRPr>
          </a:p>
        </p:txBody>
      </p:sp>
      <p:sp>
        <p:nvSpPr>
          <p:cNvPr id="7" name="Content Placeholder 7"/>
          <p:cNvSpPr txBox="1">
            <a:spLocks/>
          </p:cNvSpPr>
          <p:nvPr/>
        </p:nvSpPr>
        <p:spPr>
          <a:xfrm>
            <a:off x="381000" y="4724400"/>
            <a:ext cx="8302625" cy="1371600"/>
          </a:xfrm>
          <a:prstGeom prst="rect">
            <a:avLst/>
          </a:prstGeom>
        </p:spPr>
        <p:txBody>
          <a:bodyPr/>
          <a:lstStyle/>
          <a:p>
            <a:pPr marL="342900" lvl="1" indent="-342900" eaLnBrk="0" hangingPunct="0">
              <a:spcBef>
                <a:spcPct val="10000"/>
              </a:spcBef>
              <a:buFont typeface="Arial" pitchFamily="34" charset="0"/>
              <a:buChar char="•"/>
              <a:defRPr/>
            </a:pPr>
            <a:endParaRPr lang="en-US" sz="1200" kern="0" dirty="0" smtClean="0">
              <a:solidFill>
                <a:schemeClr val="bg2"/>
              </a:solidFill>
              <a:latin typeface="+mn-lt"/>
            </a:endParaRPr>
          </a:p>
        </p:txBody>
      </p:sp>
      <p:sp>
        <p:nvSpPr>
          <p:cNvPr id="8" name="Content Placeholder 7"/>
          <p:cNvSpPr txBox="1">
            <a:spLocks/>
          </p:cNvSpPr>
          <p:nvPr/>
        </p:nvSpPr>
        <p:spPr>
          <a:xfrm>
            <a:off x="530352" y="4495800"/>
            <a:ext cx="8302625" cy="685800"/>
          </a:xfrm>
          <a:prstGeom prst="rect">
            <a:avLst/>
          </a:prstGeom>
        </p:spPr>
        <p:txBody>
          <a:bodyPr/>
          <a:lstStyle/>
          <a:p>
            <a:r>
              <a:rPr lang="en-US" sz="1200" dirty="0" smtClean="0">
                <a:solidFill>
                  <a:schemeClr val="tx1">
                    <a:lumMod val="50000"/>
                  </a:schemeClr>
                </a:solidFill>
                <a:latin typeface="+mn-lt"/>
              </a:rPr>
              <a:t>Note:</a:t>
            </a:r>
          </a:p>
          <a:p>
            <a:r>
              <a:rPr lang="en-US" sz="1200" dirty="0" smtClean="0">
                <a:solidFill>
                  <a:schemeClr val="tx1">
                    <a:lumMod val="50000"/>
                  </a:schemeClr>
                </a:solidFill>
                <a:latin typeface="+mn-lt"/>
              </a:rPr>
              <a:t>Based on </a:t>
            </a:r>
            <a:r>
              <a:rPr lang="en-US" sz="1200" dirty="0">
                <a:solidFill>
                  <a:schemeClr val="tx1">
                    <a:lumMod val="50000"/>
                  </a:schemeClr>
                </a:solidFill>
                <a:latin typeface="+mn-lt"/>
              </a:rPr>
              <a:t>t</a:t>
            </a:r>
            <a:r>
              <a:rPr lang="en-US" sz="1200" dirty="0" smtClean="0">
                <a:solidFill>
                  <a:schemeClr val="tx1">
                    <a:lumMod val="50000"/>
                  </a:schemeClr>
                </a:solidFill>
                <a:latin typeface="+mn-lt"/>
              </a:rPr>
              <a:t>ransmission transfer capability limits presented </a:t>
            </a:r>
            <a:r>
              <a:rPr lang="en-US" sz="1200" dirty="0">
                <a:solidFill>
                  <a:schemeClr val="tx1">
                    <a:lumMod val="50000"/>
                  </a:schemeClr>
                </a:solidFill>
                <a:latin typeface="+mn-lt"/>
              </a:rPr>
              <a:t>at the </a:t>
            </a:r>
            <a:r>
              <a:rPr lang="en-US" sz="1200" dirty="0" smtClean="0">
                <a:solidFill>
                  <a:srgbClr val="000000"/>
                </a:solidFill>
                <a:latin typeface="+mn-lt"/>
              </a:rPr>
              <a:t>March 17, 2020 Reliability </a:t>
            </a:r>
            <a:r>
              <a:rPr lang="en-US" sz="1200" dirty="0" smtClean="0">
                <a:solidFill>
                  <a:schemeClr val="tx1">
                    <a:lumMod val="50000"/>
                  </a:schemeClr>
                </a:solidFill>
                <a:latin typeface="+mn-lt"/>
              </a:rPr>
              <a:t>Committee meeting</a:t>
            </a:r>
            <a:r>
              <a:rPr lang="en-US" sz="1200" dirty="0" smtClean="0">
                <a:solidFill>
                  <a:srgbClr val="000000"/>
                </a:solidFill>
                <a:latin typeface="+mn-lt"/>
              </a:rPr>
              <a:t>.  The presentation is available at</a:t>
            </a:r>
            <a:r>
              <a:rPr lang="en-US" sz="1200" dirty="0">
                <a:solidFill>
                  <a:schemeClr val="tx1">
                    <a:lumMod val="50000"/>
                  </a:schemeClr>
                </a:solidFill>
                <a:latin typeface="+mn-lt"/>
              </a:rPr>
              <a:t>: </a:t>
            </a:r>
            <a:r>
              <a:rPr lang="en-US" sz="1200" dirty="0">
                <a:solidFill>
                  <a:schemeClr val="tx1">
                    <a:lumMod val="50000"/>
                  </a:schemeClr>
                </a:solidFill>
                <a:latin typeface="+mn-lt"/>
                <a:hlinkClick r:id="rId3"/>
              </a:rPr>
              <a:t>https://</a:t>
            </a:r>
            <a:r>
              <a:rPr lang="en-US" sz="1200" dirty="0" smtClean="0">
                <a:solidFill>
                  <a:schemeClr val="tx1">
                    <a:lumMod val="50000"/>
                  </a:schemeClr>
                </a:solidFill>
                <a:latin typeface="+mn-lt"/>
                <a:hlinkClick r:id="rId3"/>
              </a:rPr>
              <a:t>www.iso-ne.com/static-assets/documents/2020/03/a08.0_rc_2020_03_17_presentation.pdf</a:t>
            </a:r>
            <a:r>
              <a:rPr lang="en-US" sz="1200" dirty="0" smtClean="0">
                <a:solidFill>
                  <a:schemeClr val="tx1">
                    <a:lumMod val="50000"/>
                  </a:schemeClr>
                </a:solidFill>
                <a:latin typeface="+mn-lt"/>
              </a:rPr>
              <a:t> </a:t>
            </a:r>
          </a:p>
          <a:p>
            <a:endParaRPr lang="en-US" sz="1200" dirty="0">
              <a:solidFill>
                <a:schemeClr val="tx1">
                  <a:lumMod val="50000"/>
                </a:schemeClr>
              </a:solidFill>
              <a:latin typeface="+mn-lt"/>
            </a:endParaRPr>
          </a:p>
        </p:txBody>
      </p:sp>
    </p:spTree>
    <p:extLst>
      <p:ext uri="{BB962C8B-B14F-4D97-AF65-F5344CB8AC3E}">
        <p14:creationId xmlns:p14="http://schemas.microsoft.com/office/powerpoint/2010/main" val="141569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81000" y="-76200"/>
            <a:ext cx="8763000" cy="1295400"/>
          </a:xfrm>
        </p:spPr>
        <p:txBody>
          <a:bodyPr/>
          <a:lstStyle/>
          <a:p>
            <a:r>
              <a:rPr lang="en-US" sz="2800" dirty="0" smtClean="0"/>
              <a:t>Availability Assumptions - </a:t>
            </a:r>
            <a:r>
              <a:rPr lang="en-US" sz="2800" dirty="0">
                <a:solidFill>
                  <a:srgbClr val="090B0B"/>
                </a:solidFill>
              </a:rPr>
              <a:t>Non-Intermittent Generating Resources</a:t>
            </a:r>
            <a:endParaRPr lang="en-US" sz="2800" dirty="0" smtClean="0"/>
          </a:p>
        </p:txBody>
      </p:sp>
      <p:sp>
        <p:nvSpPr>
          <p:cNvPr id="16389" name="Rectangle 76"/>
          <p:cNvSpPr>
            <a:spLocks noGrp="1" noChangeArrowheads="1"/>
          </p:cNvSpPr>
          <p:nvPr>
            <p:ph idx="1"/>
          </p:nvPr>
        </p:nvSpPr>
        <p:spPr>
          <a:xfrm>
            <a:off x="429419" y="1066800"/>
            <a:ext cx="8302625" cy="5105400"/>
          </a:xfrm>
        </p:spPr>
        <p:txBody>
          <a:bodyPr/>
          <a:lstStyle/>
          <a:p>
            <a:pPr eaLnBrk="1" hangingPunct="1">
              <a:lnSpc>
                <a:spcPct val="90000"/>
              </a:lnSpc>
              <a:defRPr/>
            </a:pPr>
            <a:r>
              <a:rPr lang="en-US" b="1" dirty="0" smtClean="0"/>
              <a:t>Forced outages </a:t>
            </a:r>
            <a:r>
              <a:rPr lang="en-US" b="1" dirty="0"/>
              <a:t>a</a:t>
            </a:r>
            <a:r>
              <a:rPr lang="en-US" b="1" dirty="0" smtClean="0"/>
              <a:t>ssumption</a:t>
            </a:r>
          </a:p>
          <a:p>
            <a:pPr lvl="1" eaLnBrk="1" hangingPunct="1">
              <a:lnSpc>
                <a:spcPct val="90000"/>
              </a:lnSpc>
              <a:defRPr/>
            </a:pPr>
            <a:r>
              <a:rPr lang="en-US" dirty="0" smtClean="0"/>
              <a:t>Each generating unit’s Equivalent Forced Outage Rate on Demand (non-weighted EFORd) will be modeled</a:t>
            </a:r>
          </a:p>
          <a:p>
            <a:pPr lvl="1" eaLnBrk="1" hangingPunct="1">
              <a:lnSpc>
                <a:spcPct val="90000"/>
              </a:lnSpc>
              <a:defRPr/>
            </a:pPr>
            <a:r>
              <a:rPr lang="en-US" dirty="0" smtClean="0"/>
              <a:t>Based on a 5-year average (January 2015 – December 2019) of Generation Availability Data System (GADS) data submitted by generators</a:t>
            </a:r>
          </a:p>
          <a:p>
            <a:pPr lvl="1" eaLnBrk="1" hangingPunct="1">
              <a:lnSpc>
                <a:spcPct val="90000"/>
              </a:lnSpc>
              <a:defRPr/>
            </a:pPr>
            <a:r>
              <a:rPr lang="en-US" dirty="0" smtClean="0">
                <a:cs typeface="Times New Roman" pitchFamily="18" charset="0"/>
              </a:rPr>
              <a:t>NERC GADS class average data will be used for immature/non-commercial units</a:t>
            </a:r>
            <a:endParaRPr lang="en-US" dirty="0" smtClean="0"/>
          </a:p>
          <a:p>
            <a:pPr eaLnBrk="1" hangingPunct="1">
              <a:lnSpc>
                <a:spcPct val="90000"/>
              </a:lnSpc>
              <a:defRPr/>
            </a:pPr>
            <a:r>
              <a:rPr lang="en-US" b="1" dirty="0" smtClean="0"/>
              <a:t>Scheduled outage </a:t>
            </a:r>
            <a:r>
              <a:rPr lang="en-US" b="1" dirty="0"/>
              <a:t>a</a:t>
            </a:r>
            <a:r>
              <a:rPr lang="en-US" b="1" dirty="0" smtClean="0"/>
              <a:t>ssumption</a:t>
            </a:r>
          </a:p>
          <a:p>
            <a:pPr lvl="1" eaLnBrk="1" hangingPunct="1">
              <a:lnSpc>
                <a:spcPct val="90000"/>
              </a:lnSpc>
              <a:defRPr/>
            </a:pPr>
            <a:r>
              <a:rPr lang="en-US" dirty="0" smtClean="0"/>
              <a:t>Each generating unit’s weeks of maintenance modeled</a:t>
            </a:r>
          </a:p>
          <a:p>
            <a:pPr lvl="1" eaLnBrk="1" hangingPunct="1">
              <a:lnSpc>
                <a:spcPct val="90000"/>
              </a:lnSpc>
              <a:defRPr/>
            </a:pPr>
            <a:r>
              <a:rPr lang="en-US" dirty="0" smtClean="0"/>
              <a:t>Based on a 5-year average (January 2015 – December 2019) of each generator’s </a:t>
            </a:r>
            <a:r>
              <a:rPr lang="en-US" dirty="0" smtClean="0">
                <a:cs typeface="Times New Roman" pitchFamily="18" charset="0"/>
              </a:rPr>
              <a:t>actual historical average of planned and maintenance outages scheduled at least 14 days in advance</a:t>
            </a:r>
          </a:p>
          <a:p>
            <a:pPr lvl="1">
              <a:lnSpc>
                <a:spcPct val="90000"/>
              </a:lnSpc>
              <a:defRPr/>
            </a:pPr>
            <a:r>
              <a:rPr lang="en-US" dirty="0" smtClean="0">
                <a:cs typeface="Times New Roman" pitchFamily="18" charset="0"/>
              </a:rPr>
              <a:t>NERC GADS class average data will </a:t>
            </a:r>
            <a:r>
              <a:rPr lang="en-US" dirty="0">
                <a:cs typeface="Times New Roman" pitchFamily="18" charset="0"/>
              </a:rPr>
              <a:t>be</a:t>
            </a:r>
            <a:r>
              <a:rPr lang="en-US" dirty="0" smtClean="0">
                <a:cs typeface="Times New Roman" pitchFamily="18" charset="0"/>
              </a:rPr>
              <a:t> used for immature/non-commercial units</a:t>
            </a:r>
            <a:endParaRPr lang="en-US" dirty="0" smtClean="0"/>
          </a:p>
          <a:p>
            <a:pPr lvl="1" eaLnBrk="1" hangingPunct="1">
              <a:lnSpc>
                <a:spcPct val="90000"/>
              </a:lnSpc>
              <a:defRPr/>
            </a:pPr>
            <a:endParaRPr lang="en-US" b="1" dirty="0" smtClean="0">
              <a:cs typeface="Times New Roman" pitchFamily="18" charset="0"/>
            </a:endParaRPr>
          </a:p>
        </p:txBody>
      </p:sp>
      <p:sp>
        <p:nvSpPr>
          <p:cNvPr id="5" name="Slide Number Placeholder 4"/>
          <p:cNvSpPr>
            <a:spLocks noGrp="1"/>
          </p:cNvSpPr>
          <p:nvPr>
            <p:ph type="sldNum" sz="quarter" idx="11"/>
          </p:nvPr>
        </p:nvSpPr>
        <p:spPr/>
        <p:txBody>
          <a:bodyPr/>
          <a:lstStyle/>
          <a:p>
            <a:pPr defTabSz="1019175">
              <a:defRPr/>
            </a:pPr>
            <a:fld id="{7EF11047-EE74-45EF-BFD4-230BBCA40949}" type="slidenum">
              <a:rPr lang="en-US">
                <a:latin typeface="+mn-lt"/>
              </a:rPr>
              <a:pPr defTabSz="1019175">
                <a:defRPr/>
              </a:pPr>
              <a:t>55</a:t>
            </a:fld>
            <a:endParaRPr lang="en-US" dirty="0">
              <a:latin typeface="+mn-lt"/>
            </a:endParaRPr>
          </a:p>
        </p:txBody>
      </p:sp>
    </p:spTree>
    <p:extLst>
      <p:ext uri="{BB962C8B-B14F-4D97-AF65-F5344CB8AC3E}">
        <p14:creationId xmlns:p14="http://schemas.microsoft.com/office/powerpoint/2010/main" val="2524259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36575" y="0"/>
            <a:ext cx="8607425" cy="1295400"/>
          </a:xfrm>
        </p:spPr>
        <p:txBody>
          <a:bodyPr/>
          <a:lstStyle/>
          <a:p>
            <a:r>
              <a:rPr lang="en-US" sz="2800" dirty="0" smtClean="0"/>
              <a:t>Availability Assumptions - </a:t>
            </a:r>
            <a:r>
              <a:rPr lang="en-US" sz="2800" dirty="0">
                <a:solidFill>
                  <a:srgbClr val="090B0B"/>
                </a:solidFill>
              </a:rPr>
              <a:t>Non-Intermittent Generating Resources</a:t>
            </a:r>
            <a:endParaRPr lang="en-US" sz="2800" dirty="0" smtClean="0"/>
          </a:p>
        </p:txBody>
      </p:sp>
      <p:sp>
        <p:nvSpPr>
          <p:cNvPr id="5" name="Slide Number Placeholder 4"/>
          <p:cNvSpPr>
            <a:spLocks noGrp="1"/>
          </p:cNvSpPr>
          <p:nvPr>
            <p:ph type="sldNum" sz="quarter" idx="11"/>
          </p:nvPr>
        </p:nvSpPr>
        <p:spPr/>
        <p:txBody>
          <a:bodyPr/>
          <a:lstStyle/>
          <a:p>
            <a:pPr defTabSz="1019175">
              <a:defRPr/>
            </a:pPr>
            <a:fld id="{7EF11047-EE74-45EF-BFD4-230BBCA40949}" type="slidenum">
              <a:rPr lang="en-US">
                <a:latin typeface="+mn-lt"/>
              </a:rPr>
              <a:pPr defTabSz="1019175">
                <a:defRPr/>
              </a:pPr>
              <a:t>56</a:t>
            </a:fld>
            <a:endParaRPr lang="en-US" dirty="0">
              <a:latin typeface="+mn-lt"/>
            </a:endParaRPr>
          </a:p>
        </p:txBody>
      </p:sp>
      <p:sp>
        <p:nvSpPr>
          <p:cNvPr id="8" name="Rectangle 50"/>
          <p:cNvSpPr>
            <a:spLocks noChangeArrowheads="1"/>
          </p:cNvSpPr>
          <p:nvPr/>
        </p:nvSpPr>
        <p:spPr bwMode="auto">
          <a:xfrm>
            <a:off x="457200" y="5257800"/>
            <a:ext cx="8458200" cy="838200"/>
          </a:xfrm>
          <a:prstGeom prst="rect">
            <a:avLst/>
          </a:prstGeom>
          <a:noFill/>
          <a:ln w="9525">
            <a:noFill/>
            <a:miter lim="800000"/>
            <a:headEnd/>
            <a:tailEnd/>
          </a:ln>
          <a:effectLst/>
        </p:spPr>
        <p:txBody>
          <a:bodyPr lIns="101882" tIns="50941" rIns="101882" bIns="50941"/>
          <a:lstStyle/>
          <a:p>
            <a:pPr>
              <a:spcBef>
                <a:spcPct val="10000"/>
              </a:spcBef>
              <a:defRPr/>
            </a:pPr>
            <a:r>
              <a:rPr lang="en-US" sz="1400" dirty="0" smtClean="0">
                <a:solidFill>
                  <a:srgbClr val="000000"/>
                </a:solidFill>
                <a:latin typeface="+mn-lt"/>
              </a:rPr>
              <a:t>Note:</a:t>
            </a:r>
          </a:p>
          <a:p>
            <a:pPr marL="342900" indent="-342900">
              <a:spcBef>
                <a:spcPct val="10000"/>
              </a:spcBef>
              <a:buFont typeface="Arial" pitchFamily="34" charset="0"/>
              <a:buChar char="•"/>
              <a:defRPr/>
            </a:pPr>
            <a:r>
              <a:rPr lang="en-US" sz="1400" dirty="0" smtClean="0">
                <a:solidFill>
                  <a:srgbClr val="000000"/>
                </a:solidFill>
                <a:latin typeface="+mn-lt"/>
              </a:rPr>
              <a:t>Average summer </a:t>
            </a:r>
            <a:r>
              <a:rPr lang="en-US" sz="1400" dirty="0">
                <a:solidFill>
                  <a:srgbClr val="000000"/>
                </a:solidFill>
                <a:latin typeface="+mn-lt"/>
              </a:rPr>
              <a:t>MW weighted EFORd and </a:t>
            </a:r>
            <a:r>
              <a:rPr lang="en-US" sz="1400" dirty="0" smtClean="0">
                <a:solidFill>
                  <a:srgbClr val="000000"/>
                </a:solidFill>
                <a:latin typeface="+mn-lt"/>
              </a:rPr>
              <a:t>maintenance </a:t>
            </a:r>
            <a:r>
              <a:rPr lang="en-US" sz="1400" dirty="0">
                <a:solidFill>
                  <a:srgbClr val="000000"/>
                </a:solidFill>
                <a:latin typeface="+mn-lt"/>
              </a:rPr>
              <a:t>w</a:t>
            </a:r>
            <a:r>
              <a:rPr lang="en-US" sz="1400" dirty="0" smtClean="0">
                <a:solidFill>
                  <a:srgbClr val="000000"/>
                </a:solidFill>
                <a:latin typeface="+mn-lt"/>
              </a:rPr>
              <a:t>eeks </a:t>
            </a:r>
            <a:r>
              <a:rPr lang="en-US" sz="1400" dirty="0">
                <a:solidFill>
                  <a:srgbClr val="000000"/>
                </a:solidFill>
                <a:latin typeface="+mn-lt"/>
              </a:rPr>
              <a:t>are shown by resource category for informational purposes. In the LOLE </a:t>
            </a:r>
            <a:r>
              <a:rPr lang="en-US" sz="1400" dirty="0" smtClean="0">
                <a:solidFill>
                  <a:srgbClr val="000000"/>
                </a:solidFill>
                <a:latin typeface="+mn-lt"/>
              </a:rPr>
              <a:t>simulations used for determining ICR and Related Values, </a:t>
            </a:r>
            <a:r>
              <a:rPr lang="en-US" sz="1400" dirty="0">
                <a:solidFill>
                  <a:srgbClr val="000000"/>
                </a:solidFill>
                <a:latin typeface="+mn-lt"/>
              </a:rPr>
              <a:t>individual unit </a:t>
            </a:r>
            <a:r>
              <a:rPr lang="en-US" sz="1400" dirty="0" smtClean="0">
                <a:solidFill>
                  <a:srgbClr val="000000"/>
                </a:solidFill>
                <a:latin typeface="+mn-lt"/>
              </a:rPr>
              <a:t>assumptions will be modeled.</a:t>
            </a:r>
            <a:endParaRPr lang="en-US" sz="1400" strike="sngStrike" dirty="0">
              <a:solidFill>
                <a:schemeClr val="accent6"/>
              </a:solidFill>
              <a:latin typeface="+mn-lt"/>
            </a:endParaRPr>
          </a:p>
          <a:p>
            <a:pPr>
              <a:spcBef>
                <a:spcPct val="10000"/>
              </a:spcBef>
              <a:defRPr/>
            </a:pPr>
            <a:endParaRPr lang="en-US" sz="1400" strike="sngStrike" dirty="0">
              <a:solidFill>
                <a:schemeClr val="accent6"/>
              </a:solidFill>
              <a:latin typeface="+mn-lt"/>
            </a:endParaRPr>
          </a:p>
          <a:p>
            <a:pPr marL="342900" indent="-342900">
              <a:spcBef>
                <a:spcPct val="10000"/>
              </a:spcBef>
              <a:defRPr/>
            </a:pPr>
            <a:endParaRPr lang="en-US" sz="1600" dirty="0">
              <a:solidFill>
                <a:srgbClr val="11479D"/>
              </a:solidFill>
              <a:latin typeface="Arial" charset="0"/>
              <a:cs typeface="Times New Roman" pitchFamily="18" charset="0"/>
            </a:endParaRPr>
          </a:p>
        </p:txBody>
      </p:sp>
      <p:graphicFrame>
        <p:nvGraphicFramePr>
          <p:cNvPr id="7" name="Table 6"/>
          <p:cNvGraphicFramePr>
            <a:graphicFrameLocks noGrp="1"/>
          </p:cNvGraphicFramePr>
          <p:nvPr>
            <p:extLst/>
          </p:nvPr>
        </p:nvGraphicFramePr>
        <p:xfrm>
          <a:off x="1219200" y="1676400"/>
          <a:ext cx="5715000" cy="2590800"/>
        </p:xfrm>
        <a:graphic>
          <a:graphicData uri="http://schemas.openxmlformats.org/drawingml/2006/table">
            <a:tbl>
              <a:tblPr/>
              <a:tblGrid>
                <a:gridCol w="2125822">
                  <a:extLst>
                    <a:ext uri="{9D8B030D-6E8A-4147-A177-3AD203B41FA5}">
                      <a16:colId xmlns:a16="http://schemas.microsoft.com/office/drawing/2014/main" val="2117347389"/>
                    </a:ext>
                  </a:extLst>
                </a:gridCol>
                <a:gridCol w="1054671">
                  <a:extLst>
                    <a:ext uri="{9D8B030D-6E8A-4147-A177-3AD203B41FA5}">
                      <a16:colId xmlns:a16="http://schemas.microsoft.com/office/drawing/2014/main" val="3079243669"/>
                    </a:ext>
                  </a:extLst>
                </a:gridCol>
                <a:gridCol w="1081038">
                  <a:extLst>
                    <a:ext uri="{9D8B030D-6E8A-4147-A177-3AD203B41FA5}">
                      <a16:colId xmlns:a16="http://schemas.microsoft.com/office/drawing/2014/main" val="46030814"/>
                    </a:ext>
                  </a:extLst>
                </a:gridCol>
                <a:gridCol w="1453469">
                  <a:extLst>
                    <a:ext uri="{9D8B030D-6E8A-4147-A177-3AD203B41FA5}">
                      <a16:colId xmlns:a16="http://schemas.microsoft.com/office/drawing/2014/main" val="659606314"/>
                    </a:ext>
                  </a:extLst>
                </a:gridCol>
              </a:tblGrid>
              <a:tr h="1008632">
                <a:tc>
                  <a:txBody>
                    <a:bodyPr/>
                    <a:lstStyle/>
                    <a:p>
                      <a:pPr algn="l" fontAlgn="ctr"/>
                      <a:r>
                        <a:rPr lang="en-US" sz="1100" b="1" i="0" u="none" strike="noStrike">
                          <a:solidFill>
                            <a:srgbClr val="000000"/>
                          </a:solidFill>
                          <a:effectLst/>
                          <a:latin typeface="Calibri" panose="020F0502020204030204" pitchFamily="34" charset="0"/>
                        </a:rPr>
                        <a:t>Resource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Arial" panose="020B0604020202020204" pitchFamily="34" charset="0"/>
                        </a:rPr>
                        <a:t>Average </a:t>
                      </a:r>
                      <a:r>
                        <a:rPr lang="en-US" sz="1000" b="1" i="0" u="none" strike="noStrike" dirty="0" err="1">
                          <a:solidFill>
                            <a:srgbClr val="000000"/>
                          </a:solidFill>
                          <a:effectLst/>
                          <a:latin typeface="Arial" panose="020B0604020202020204" pitchFamily="34" charset="0"/>
                        </a:rPr>
                        <a:t>EFORd</a:t>
                      </a:r>
                      <a:r>
                        <a:rPr lang="en-US" sz="1000" b="1" i="0" u="none" strike="noStrike" dirty="0">
                          <a:solidFill>
                            <a:srgbClr val="000000"/>
                          </a:solidFill>
                          <a:effectLst/>
                          <a:latin typeface="Arial" panose="020B0604020202020204" pitchFamily="34" charset="0"/>
                        </a:rPr>
                        <a:t> (%) Weighted by Summer Ratings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Arial" panose="020B0604020202020204" pitchFamily="34" charset="0"/>
                        </a:rPr>
                        <a:t>Average </a:t>
                      </a:r>
                      <a:r>
                        <a:rPr lang="en-US" sz="1000" b="1" i="0" u="none" strike="noStrike" dirty="0">
                          <a:solidFill>
                            <a:srgbClr val="000000"/>
                          </a:solidFill>
                          <a:effectLst/>
                          <a:latin typeface="Arial" panose="020B0604020202020204" pitchFamily="34" charset="0"/>
                        </a:rPr>
                        <a:t>Maintenance Weeks Weighted by Summer Ratings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482163"/>
                  </a:ext>
                </a:extLst>
              </a:tr>
              <a:tr h="197771">
                <a:tc>
                  <a:txBody>
                    <a:bodyPr/>
                    <a:lstStyle/>
                    <a:p>
                      <a:pPr algn="l" fontAlgn="b"/>
                      <a:r>
                        <a:rPr lang="en-US" sz="1100" b="0" i="0" u="none" strike="noStrike">
                          <a:solidFill>
                            <a:srgbClr val="000000"/>
                          </a:solidFill>
                          <a:effectLst/>
                          <a:latin typeface="Calibri" panose="020F0502020204030204" pitchFamily="34" charset="0"/>
                        </a:rPr>
                        <a:t>Combined 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13,222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4.8</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86235"/>
                  </a:ext>
                </a:extLst>
              </a:tr>
              <a:tr h="197771">
                <a:tc>
                  <a:txBody>
                    <a:bodyPr/>
                    <a:lstStyle/>
                    <a:p>
                      <a:pPr algn="l" fontAlgn="b"/>
                      <a:r>
                        <a:rPr lang="en-US" sz="1100" b="0" i="0" u="none" strike="noStrike" dirty="0">
                          <a:solidFill>
                            <a:srgbClr val="000000"/>
                          </a:solidFill>
                          <a:effectLst/>
                          <a:latin typeface="Calibri" panose="020F0502020204030204" pitchFamily="34" charset="0"/>
                        </a:rPr>
                        <a:t>Fossil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5,030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15.4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981453"/>
                  </a:ext>
                </a:extLst>
              </a:tr>
              <a:tr h="197771">
                <a:tc>
                  <a:txBody>
                    <a:bodyPr/>
                    <a:lstStyle/>
                    <a:p>
                      <a:pPr algn="l" fontAlgn="b"/>
                      <a:r>
                        <a:rPr lang="en-US" sz="1100" b="0" i="0" u="none" strike="noStrike">
                          <a:solidFill>
                            <a:srgbClr val="000000"/>
                          </a:solidFill>
                          <a:effectLst/>
                          <a:latin typeface="Calibri" panose="020F0502020204030204" pitchFamily="34" charset="0"/>
                        </a:rPr>
                        <a:t>Combustion Turbine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3,463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038690"/>
                  </a:ext>
                </a:extLst>
              </a:tr>
              <a:tr h="197771">
                <a:tc>
                  <a:txBody>
                    <a:bodyPr/>
                    <a:lstStyle/>
                    <a:p>
                      <a:pPr algn="l" fontAlgn="b"/>
                      <a:r>
                        <a:rPr lang="en-US" sz="1100" b="0" i="0" u="none" strike="noStrike">
                          <a:solidFill>
                            <a:srgbClr val="000000"/>
                          </a:solidFill>
                          <a:effectLst/>
                          <a:latin typeface="Calibri" panose="020F0502020204030204" pitchFamily="34" charset="0"/>
                        </a:rPr>
                        <a:t>Nuclear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3,326</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846687"/>
                  </a:ext>
                </a:extLst>
              </a:tr>
              <a:tr h="197771">
                <a:tc>
                  <a:txBody>
                    <a:bodyPr/>
                    <a:lstStyle/>
                    <a:p>
                      <a:pPr algn="l" fontAlgn="b"/>
                      <a:r>
                        <a:rPr lang="en-US" sz="1100" b="0" i="0" u="none" strike="noStrike">
                          <a:solidFill>
                            <a:srgbClr val="000000"/>
                          </a:solidFill>
                          <a:effectLst/>
                          <a:latin typeface="Calibri" panose="020F0502020204030204" pitchFamily="34" charset="0"/>
                        </a:rPr>
                        <a:t>Hydros (includes pumped Storage)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3,050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729698"/>
                  </a:ext>
                </a:extLst>
              </a:tr>
              <a:tr h="197771">
                <a:tc>
                  <a:txBody>
                    <a:bodyPr/>
                    <a:lstStyle/>
                    <a:p>
                      <a:pPr algn="l" fontAlgn="b"/>
                      <a:r>
                        <a:rPr lang="en-US" sz="1100" b="0" i="0" u="none" strike="noStrike">
                          <a:solidFill>
                            <a:srgbClr val="000000"/>
                          </a:solidFill>
                          <a:effectLst/>
                          <a:latin typeface="Calibri" panose="020F0502020204030204" pitchFamily="34" charset="0"/>
                        </a:rPr>
                        <a:t>Diesel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389718"/>
                  </a:ext>
                </a:extLst>
              </a:tr>
              <a:tr h="197771">
                <a:tc>
                  <a:txBody>
                    <a:bodyPr/>
                    <a:lstStyle/>
                    <a:p>
                      <a:pPr algn="l" fontAlgn="b"/>
                      <a:r>
                        <a:rPr lang="en-US" sz="1100" b="0" i="0" u="none" strike="noStrike">
                          <a:solidFill>
                            <a:srgbClr val="000000"/>
                          </a:solidFill>
                          <a:effectLst/>
                          <a:latin typeface="Calibri" panose="020F0502020204030204" pitchFamily="34" charset="0"/>
                        </a:rPr>
                        <a:t>Miscellaneous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63</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13.1</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108938"/>
                  </a:ext>
                </a:extLst>
              </a:tr>
              <a:tr h="197771">
                <a:tc>
                  <a:txBody>
                    <a:bodyPr/>
                    <a:lstStyle/>
                    <a:p>
                      <a:pPr algn="l" fontAlgn="b"/>
                      <a:r>
                        <a:rPr lang="en-US" sz="1100" b="0" i="0" u="none" strike="noStrike" dirty="0">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28,270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41348"/>
                  </a:ext>
                </a:extLst>
              </a:tr>
            </a:tbl>
          </a:graphicData>
        </a:graphic>
      </p:graphicFrame>
    </p:spTree>
    <p:extLst>
      <p:ext uri="{BB962C8B-B14F-4D97-AF65-F5344CB8AC3E}">
        <p14:creationId xmlns:p14="http://schemas.microsoft.com/office/powerpoint/2010/main" val="2272145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dirty="0" smtClean="0"/>
              <a:t>Availability Assumptions - IPR</a:t>
            </a:r>
          </a:p>
        </p:txBody>
      </p:sp>
      <p:sp>
        <p:nvSpPr>
          <p:cNvPr id="20485" name="Rectangle 3"/>
          <p:cNvSpPr>
            <a:spLocks noGrp="1" noChangeArrowheads="1"/>
          </p:cNvSpPr>
          <p:nvPr>
            <p:ph idx="1"/>
          </p:nvPr>
        </p:nvSpPr>
        <p:spPr/>
        <p:txBody>
          <a:bodyPr/>
          <a:lstStyle/>
          <a:p>
            <a:r>
              <a:rPr lang="en-US" dirty="0"/>
              <a:t>M</a:t>
            </a:r>
            <a:r>
              <a:rPr lang="en-US" dirty="0" smtClean="0"/>
              <a:t>odeled as 100% available since their outages have been incorporated in their 5-year historical output used in calculating </a:t>
            </a:r>
            <a:r>
              <a:rPr lang="en-US" dirty="0" smtClean="0">
                <a:solidFill>
                  <a:srgbClr val="090B0B"/>
                </a:solidFill>
              </a:rPr>
              <a:t>their existing </a:t>
            </a:r>
            <a:r>
              <a:rPr lang="en-US" dirty="0" smtClean="0"/>
              <a:t>Qualified Capacity</a:t>
            </a:r>
            <a:endParaRPr lang="en-US" strike="sngStrike" dirty="0" smtClean="0"/>
          </a:p>
          <a:p>
            <a:pPr marL="0" indent="0" eaLnBrk="1" hangingPunct="1">
              <a:buNone/>
            </a:pPr>
            <a:endParaRPr lang="en-US" dirty="0"/>
          </a:p>
        </p:txBody>
      </p:sp>
      <p:sp>
        <p:nvSpPr>
          <p:cNvPr id="5" name="Slide Number Placeholder 4"/>
          <p:cNvSpPr>
            <a:spLocks noGrp="1"/>
          </p:cNvSpPr>
          <p:nvPr>
            <p:ph type="sldNum" sz="quarter" idx="11"/>
          </p:nvPr>
        </p:nvSpPr>
        <p:spPr/>
        <p:txBody>
          <a:bodyPr/>
          <a:lstStyle/>
          <a:p>
            <a:pPr defTabSz="1019175">
              <a:defRPr/>
            </a:pPr>
            <a:fld id="{80EB0474-8146-4763-99F0-ADB224609393}" type="slidenum">
              <a:rPr lang="en-US">
                <a:latin typeface="+mn-lt"/>
              </a:rPr>
              <a:pPr defTabSz="1019175">
                <a:defRPr/>
              </a:pPr>
              <a:t>57</a:t>
            </a:fld>
            <a:endParaRPr lang="en-US" dirty="0">
              <a:latin typeface="+mn-lt"/>
            </a:endParaRPr>
          </a:p>
        </p:txBody>
      </p:sp>
    </p:spTree>
    <p:extLst>
      <p:ext uri="{BB962C8B-B14F-4D97-AF65-F5344CB8AC3E}">
        <p14:creationId xmlns:p14="http://schemas.microsoft.com/office/powerpoint/2010/main" val="1587789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1401762"/>
          </a:xfrm>
        </p:spPr>
        <p:txBody>
          <a:bodyPr>
            <a:normAutofit/>
          </a:bodyPr>
          <a:lstStyle/>
          <a:p>
            <a:r>
              <a:rPr lang="en-US" dirty="0" smtClean="0">
                <a:solidFill>
                  <a:srgbClr val="000000"/>
                </a:solidFill>
              </a:rPr>
              <a:t>Availability Assumptions – Demand </a:t>
            </a:r>
            <a:r>
              <a:rPr lang="en-US" dirty="0" smtClean="0"/>
              <a:t>Resources (DR)</a:t>
            </a:r>
            <a:endParaRPr lang="en-US" dirty="0"/>
          </a:p>
        </p:txBody>
      </p:sp>
      <p:sp>
        <p:nvSpPr>
          <p:cNvPr id="7" name="Slide Number Placeholder 1"/>
          <p:cNvSpPr>
            <a:spLocks noGrp="1"/>
          </p:cNvSpPr>
          <p:nvPr>
            <p:ph type="sldNum" sz="quarter" idx="4294967295"/>
          </p:nvPr>
        </p:nvSpPr>
        <p:spPr>
          <a:xfrm>
            <a:off x="8534400" y="6365882"/>
            <a:ext cx="381000" cy="263518"/>
          </a:xfrm>
          <a:prstGeom prst="rect">
            <a:avLst/>
          </a:prstGeom>
        </p:spPr>
        <p:txBody>
          <a:bodyPr/>
          <a:lstStyle/>
          <a:p>
            <a:pPr algn="ctr"/>
            <a:fld id="{10C7F894-2A36-495D-AB7C-1055F7AC0F9D}" type="slidenum">
              <a:rPr lang="en-US" sz="1400" smtClean="0"/>
              <a:pPr algn="ctr"/>
              <a:t>58</a:t>
            </a:fld>
            <a:endParaRPr lang="en-US" sz="1400" dirty="0"/>
          </a:p>
        </p:txBody>
      </p:sp>
      <p:graphicFrame>
        <p:nvGraphicFramePr>
          <p:cNvPr id="10" name="Table 9"/>
          <p:cNvGraphicFramePr>
            <a:graphicFrameLocks noGrp="1"/>
          </p:cNvGraphicFramePr>
          <p:nvPr>
            <p:extLst>
              <p:ext uri="{D42A27DB-BD31-4B8C-83A1-F6EECF244321}">
                <p14:modId xmlns:p14="http://schemas.microsoft.com/office/powerpoint/2010/main" val="2296895209"/>
              </p:ext>
            </p:extLst>
          </p:nvPr>
        </p:nvGraphicFramePr>
        <p:xfrm>
          <a:off x="421105" y="1490894"/>
          <a:ext cx="8229598" cy="2079054"/>
        </p:xfrm>
        <a:graphic>
          <a:graphicData uri="http://schemas.openxmlformats.org/drawingml/2006/table">
            <a:tbl>
              <a:tblPr/>
              <a:tblGrid>
                <a:gridCol w="2428273">
                  <a:extLst>
                    <a:ext uri="{9D8B030D-6E8A-4147-A177-3AD203B41FA5}">
                      <a16:colId xmlns:a16="http://schemas.microsoft.com/office/drawing/2014/main" val="384821579"/>
                    </a:ext>
                  </a:extLst>
                </a:gridCol>
                <a:gridCol w="725504">
                  <a:extLst>
                    <a:ext uri="{9D8B030D-6E8A-4147-A177-3AD203B41FA5}">
                      <a16:colId xmlns:a16="http://schemas.microsoft.com/office/drawing/2014/main" val="498616620"/>
                    </a:ext>
                  </a:extLst>
                </a:gridCol>
                <a:gridCol w="725504">
                  <a:extLst>
                    <a:ext uri="{9D8B030D-6E8A-4147-A177-3AD203B41FA5}">
                      <a16:colId xmlns:a16="http://schemas.microsoft.com/office/drawing/2014/main" val="3064710407"/>
                    </a:ext>
                  </a:extLst>
                </a:gridCol>
                <a:gridCol w="725504">
                  <a:extLst>
                    <a:ext uri="{9D8B030D-6E8A-4147-A177-3AD203B41FA5}">
                      <a16:colId xmlns:a16="http://schemas.microsoft.com/office/drawing/2014/main" val="3039291875"/>
                    </a:ext>
                  </a:extLst>
                </a:gridCol>
                <a:gridCol w="725504">
                  <a:extLst>
                    <a:ext uri="{9D8B030D-6E8A-4147-A177-3AD203B41FA5}">
                      <a16:colId xmlns:a16="http://schemas.microsoft.com/office/drawing/2014/main" val="1034127831"/>
                    </a:ext>
                  </a:extLst>
                </a:gridCol>
                <a:gridCol w="725504">
                  <a:extLst>
                    <a:ext uri="{9D8B030D-6E8A-4147-A177-3AD203B41FA5}">
                      <a16:colId xmlns:a16="http://schemas.microsoft.com/office/drawing/2014/main" val="3213030369"/>
                    </a:ext>
                  </a:extLst>
                </a:gridCol>
                <a:gridCol w="725504">
                  <a:extLst>
                    <a:ext uri="{9D8B030D-6E8A-4147-A177-3AD203B41FA5}">
                      <a16:colId xmlns:a16="http://schemas.microsoft.com/office/drawing/2014/main" val="2342267754"/>
                    </a:ext>
                  </a:extLst>
                </a:gridCol>
                <a:gridCol w="725504">
                  <a:extLst>
                    <a:ext uri="{9D8B030D-6E8A-4147-A177-3AD203B41FA5}">
                      <a16:colId xmlns:a16="http://schemas.microsoft.com/office/drawing/2014/main" val="2898369714"/>
                    </a:ext>
                  </a:extLst>
                </a:gridCol>
                <a:gridCol w="722797">
                  <a:extLst>
                    <a:ext uri="{9D8B030D-6E8A-4147-A177-3AD203B41FA5}">
                      <a16:colId xmlns:a16="http://schemas.microsoft.com/office/drawing/2014/main" val="373411352"/>
                    </a:ext>
                  </a:extLst>
                </a:gridCol>
              </a:tblGrid>
              <a:tr h="300489">
                <a:tc rowSpan="2">
                  <a:txBody>
                    <a:bodyPr/>
                    <a:lstStyle/>
                    <a:p>
                      <a:pPr algn="ctr" fontAlgn="ctr"/>
                      <a:r>
                        <a:rPr lang="en-US" sz="900" b="1" i="0" u="none" strike="noStrike">
                          <a:solidFill>
                            <a:srgbClr val="000000"/>
                          </a:solidFill>
                          <a:effectLst/>
                          <a:latin typeface="Arial" panose="020B0604020202020204" pitchFamily="34" charset="0"/>
                        </a:rPr>
                        <a:t>Load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900" b="1" i="0" u="none" strike="noStrike" dirty="0">
                          <a:solidFill>
                            <a:srgbClr val="000000"/>
                          </a:solidFill>
                          <a:effectLst/>
                          <a:latin typeface="Arial" panose="020B0604020202020204" pitchFamily="34" charset="0"/>
                        </a:rPr>
                        <a:t>On-Peak Demand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Seasonal Peak Demand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dirty="0">
                          <a:solidFill>
                            <a:srgbClr val="000000"/>
                          </a:solidFill>
                          <a:effectLst/>
                          <a:latin typeface="Arial" panose="020B0604020202020204" pitchFamily="34" charset="0"/>
                        </a:rPr>
                        <a:t>Active Demand Capacity </a:t>
                      </a:r>
                      <a:r>
                        <a:rPr lang="en-US" sz="800" b="1" i="0" u="none" strike="noStrike" dirty="0" smtClean="0">
                          <a:solidFill>
                            <a:srgbClr val="000000"/>
                          </a:solidFill>
                          <a:effectLst/>
                          <a:latin typeface="Arial" panose="020B0604020202020204" pitchFamily="34" charset="0"/>
                        </a:rPr>
                        <a:t>Resource (ADCR)</a:t>
                      </a:r>
                      <a:endParaRPr lang="en-US"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70811454"/>
                  </a:ext>
                </a:extLst>
              </a:tr>
              <a:tr h="316731">
                <a:tc vMerge="1">
                  <a:txBody>
                    <a:bodyPr/>
                    <a:lstStyle/>
                    <a:p>
                      <a:endParaRPr lang="en-US"/>
                    </a:p>
                  </a:txBody>
                  <a:tcPr/>
                </a:tc>
                <a:tc>
                  <a:txBody>
                    <a:bodyPr/>
                    <a:lstStyle/>
                    <a:p>
                      <a:pPr algn="ctr" fontAlgn="ctr"/>
                      <a:r>
                        <a:rPr lang="en-US" sz="9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smtClean="0">
                          <a:solidFill>
                            <a:srgbClr val="000000"/>
                          </a:solidFill>
                          <a:effectLst/>
                          <a:latin typeface="Arial" panose="020B0604020202020204" pitchFamily="34" charset="0"/>
                        </a:rPr>
                        <a:t>Performance </a:t>
                      </a:r>
                      <a:r>
                        <a:rPr lang="en-US" sz="900" b="1" i="0" u="none" strike="noStrike" dirty="0">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68958"/>
                  </a:ext>
                </a:extLst>
              </a:tr>
              <a:tr h="162426">
                <a:tc>
                  <a:txBody>
                    <a:bodyPr/>
                    <a:lstStyle/>
                    <a:p>
                      <a:pPr algn="l" fontAlgn="ctr"/>
                      <a:r>
                        <a:rPr lang="en-US" sz="800" b="0" i="0" u="none" strike="noStrike">
                          <a:solidFill>
                            <a:srgbClr val="000000"/>
                          </a:solidFill>
                          <a:effectLst/>
                          <a:latin typeface="Arial" panose="020B0604020202020204" pitchFamily="34" charset="0"/>
                        </a:rPr>
                        <a:t>MAINE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224</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138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362</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442859"/>
                  </a:ext>
                </a:extLst>
              </a:tr>
              <a:tr h="162426">
                <a:tc>
                  <a:txBody>
                    <a:bodyPr/>
                    <a:lstStyle/>
                    <a:p>
                      <a:pPr algn="l" fontAlgn="ctr"/>
                      <a:r>
                        <a:rPr lang="en-US" sz="800" b="0" i="0" u="none" strike="noStrike">
                          <a:solidFill>
                            <a:srgbClr val="000000"/>
                          </a:solidFill>
                          <a:effectLst/>
                          <a:latin typeface="Arial" panose="020B0604020202020204" pitchFamily="34" charset="0"/>
                        </a:rPr>
                        <a:t>NEW HAMPSHIRE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137</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48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185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99</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201173"/>
                  </a:ext>
                </a:extLst>
              </a:tr>
              <a:tr h="162426">
                <a:tc>
                  <a:txBody>
                    <a:bodyPr/>
                    <a:lstStyle/>
                    <a:p>
                      <a:pPr algn="l" fontAlgn="ctr"/>
                      <a:r>
                        <a:rPr lang="en-US" sz="800" b="0" i="0" u="none" strike="noStrike">
                          <a:solidFill>
                            <a:srgbClr val="000000"/>
                          </a:solidFill>
                          <a:effectLst/>
                          <a:latin typeface="Arial" panose="020B0604020202020204" pitchFamily="34" charset="0"/>
                        </a:rPr>
                        <a:t>VERMONT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111</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52</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163</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99</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751616"/>
                  </a:ext>
                </a:extLst>
              </a:tr>
              <a:tr h="162426">
                <a:tc>
                  <a:txBody>
                    <a:bodyPr/>
                    <a:lstStyle/>
                    <a:p>
                      <a:pPr algn="l" fontAlgn="ctr"/>
                      <a:r>
                        <a:rPr lang="en-US" sz="800" b="0" i="0" u="none" strike="noStrike">
                          <a:solidFill>
                            <a:srgbClr val="000000"/>
                          </a:solidFill>
                          <a:effectLst/>
                          <a:latin typeface="Arial" panose="020B0604020202020204" pitchFamily="34" charset="0"/>
                        </a:rPr>
                        <a:t>CONNECTICUT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130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561</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193</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97</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885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99</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096866"/>
                  </a:ext>
                </a:extLst>
              </a:tr>
              <a:tr h="162426">
                <a:tc>
                  <a:txBody>
                    <a:bodyPr/>
                    <a:lstStyle/>
                    <a:p>
                      <a:pPr algn="l" fontAlgn="ctr"/>
                      <a:r>
                        <a:rPr lang="en-US" sz="800" b="0" i="0" u="none" strike="noStrike">
                          <a:solidFill>
                            <a:srgbClr val="000000"/>
                          </a:solidFill>
                          <a:effectLst/>
                          <a:latin typeface="Arial" panose="020B0604020202020204" pitchFamily="34" charset="0"/>
                        </a:rPr>
                        <a:t>RHODE ISLAND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270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45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85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315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18988"/>
                  </a:ext>
                </a:extLst>
              </a:tr>
              <a:tr h="162426">
                <a:tc>
                  <a:txBody>
                    <a:bodyPr/>
                    <a:lstStyle/>
                    <a:p>
                      <a:pPr algn="l" fontAlgn="ctr"/>
                      <a:r>
                        <a:rPr lang="en-US" sz="800" b="0" i="0" u="none" strike="noStrike">
                          <a:solidFill>
                            <a:srgbClr val="000000"/>
                          </a:solidFill>
                          <a:effectLst/>
                          <a:latin typeface="Arial" panose="020B0604020202020204" pitchFamily="34" charset="0"/>
                        </a:rPr>
                        <a:t>SOUTH EAST MASSACHUSETTS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464</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57</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94</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521</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99</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237753"/>
                  </a:ext>
                </a:extLst>
              </a:tr>
              <a:tr h="162426">
                <a:tc>
                  <a:txBody>
                    <a:bodyPr/>
                    <a:lstStyle/>
                    <a:p>
                      <a:pPr algn="l" fontAlgn="ctr"/>
                      <a:r>
                        <a:rPr lang="en-US" sz="800" b="0" i="0" u="none" strike="noStrike">
                          <a:solidFill>
                            <a:srgbClr val="000000"/>
                          </a:solidFill>
                          <a:effectLst/>
                          <a:latin typeface="Arial" panose="020B0604020202020204" pitchFamily="34" charset="0"/>
                        </a:rPr>
                        <a:t>WEST CENTRAL MASSACHUSETTS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476</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20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112</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91</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608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205737"/>
                  </a:ext>
                </a:extLst>
              </a:tr>
              <a:tr h="162426">
                <a:tc>
                  <a:txBody>
                    <a:bodyPr/>
                    <a:lstStyle/>
                    <a:p>
                      <a:pPr algn="l" fontAlgn="ctr"/>
                      <a:r>
                        <a:rPr lang="en-US" sz="800" b="0" i="0" u="none" strike="noStrike">
                          <a:solidFill>
                            <a:srgbClr val="000000"/>
                          </a:solidFill>
                          <a:effectLst/>
                          <a:latin typeface="Arial" panose="020B0604020202020204" pitchFamily="34" charset="0"/>
                        </a:rPr>
                        <a:t>NORTH EAST MASSACHUSETTS &amp; BOSTON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728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a:t>
                      </a:r>
                      <a:r>
                        <a:rPr lang="en-US" sz="900" b="0" i="0" u="none" strike="noStrike" dirty="0">
                          <a:solidFill>
                            <a:srgbClr val="000000"/>
                          </a:solidFill>
                          <a:effectLst/>
                          <a:latin typeface="Arial" panose="020B0604020202020204" pitchFamily="34" charset="0"/>
                        </a:rPr>
                        <a:t> </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88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828</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Arial" panose="020B0604020202020204" pitchFamily="34" charset="0"/>
                        </a:rPr>
                        <a:t>99</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627590"/>
                  </a:ext>
                </a:extLst>
              </a:tr>
              <a:tr h="162426">
                <a:tc>
                  <a:txBody>
                    <a:bodyPr/>
                    <a:lstStyle/>
                    <a:p>
                      <a:pPr algn="ctr" fontAlgn="ctr"/>
                      <a:r>
                        <a:rPr lang="en-US" sz="900" b="1" i="0" u="none" strike="noStrike">
                          <a:solidFill>
                            <a:srgbClr val="000000"/>
                          </a:solidFill>
                          <a:effectLst/>
                          <a:latin typeface="Arial" panose="020B0604020202020204" pitchFamily="34" charset="0"/>
                        </a:rPr>
                        <a:t>Total New England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2,541</a:t>
                      </a:r>
                      <a:endParaRPr lang="en-US" sz="900" b="0" i="0" u="none" strike="noStrike" dirty="0">
                        <a:solidFill>
                          <a:srgbClr val="000000"/>
                        </a:solidFill>
                        <a:effectLst/>
                        <a:latin typeface="Arial" panose="020B0604020202020204" pitchFamily="34" charset="0"/>
                      </a:endParaRP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581</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100</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745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95</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panose="020B0604020202020204" pitchFamily="34" charset="0"/>
                        </a:rPr>
                        <a:t>3,867</a:t>
                      </a:r>
                      <a:endParaRPr lang="en-US" sz="900" b="0" i="0" u="none" strike="noStrike" dirty="0">
                        <a:solidFill>
                          <a:srgbClr val="000000"/>
                        </a:solidFill>
                        <a:effectLst/>
                        <a:latin typeface="Arial" panose="020B0604020202020204" pitchFamily="34" charset="0"/>
                      </a:endParaRP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Arial" panose="020B0604020202020204" pitchFamily="34" charset="0"/>
                        </a:rPr>
                        <a:t>99</a:t>
                      </a:r>
                    </a:p>
                  </a:txBody>
                  <a:tcPr marL="0" marR="73092"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08251"/>
                  </a:ext>
                </a:extLst>
              </a:tr>
            </a:tbl>
          </a:graphicData>
        </a:graphic>
      </p:graphicFrame>
      <p:sp>
        <p:nvSpPr>
          <p:cNvPr id="12" name="Rectangle 11"/>
          <p:cNvSpPr/>
          <p:nvPr/>
        </p:nvSpPr>
        <p:spPr>
          <a:xfrm>
            <a:off x="394634" y="3607878"/>
            <a:ext cx="8229600" cy="1815882"/>
          </a:xfrm>
          <a:prstGeom prst="rect">
            <a:avLst/>
          </a:prstGeom>
        </p:spPr>
        <p:txBody>
          <a:bodyPr wrap="square">
            <a:spAutoFit/>
          </a:bodyPr>
          <a:lstStyle/>
          <a:p>
            <a:pPr marL="233363" indent="-233363">
              <a:buFont typeface="Arial" pitchFamily="34" charset="0"/>
              <a:buChar char="•"/>
            </a:pPr>
            <a:r>
              <a:rPr lang="en-US" sz="1600" dirty="0">
                <a:solidFill>
                  <a:srgbClr val="000000"/>
                </a:solidFill>
                <a:latin typeface="+mn-lt"/>
              </a:rPr>
              <a:t>DR average performance percentages will be applied to FCA 15 qualified Existing DR</a:t>
            </a:r>
          </a:p>
          <a:p>
            <a:pPr marL="233363" indent="-233363">
              <a:buFont typeface="Arial" pitchFamily="34" charset="0"/>
              <a:buChar char="•"/>
            </a:pPr>
            <a:r>
              <a:rPr lang="en-US" sz="1600" dirty="0">
                <a:solidFill>
                  <a:srgbClr val="000000"/>
                </a:solidFill>
                <a:latin typeface="+mn-lt"/>
              </a:rPr>
              <a:t>Average of 2015 – 2019 historical summer and winter DR performance</a:t>
            </a:r>
          </a:p>
          <a:p>
            <a:pPr marL="233363" indent="-233363">
              <a:buFont typeface="Arial" pitchFamily="34" charset="0"/>
              <a:buChar char="•"/>
            </a:pPr>
            <a:r>
              <a:rPr lang="en-US" sz="1600" dirty="0">
                <a:solidFill>
                  <a:srgbClr val="000000"/>
                </a:solidFill>
                <a:latin typeface="+mn-lt"/>
              </a:rPr>
              <a:t>Modeled as a forced outage rate of 1-performance in blocks by DR type and Load Zone </a:t>
            </a:r>
          </a:p>
          <a:p>
            <a:pPr marL="233363" indent="-233363">
              <a:buFont typeface="Arial" pitchFamily="34" charset="0"/>
              <a:buChar char="•"/>
            </a:pPr>
            <a:r>
              <a:rPr lang="en-US" sz="1600" dirty="0">
                <a:solidFill>
                  <a:srgbClr val="000000"/>
                </a:solidFill>
                <a:latin typeface="+mn-lt"/>
              </a:rPr>
              <a:t>Historical DR performance in ICR</a:t>
            </a:r>
          </a:p>
          <a:p>
            <a:pPr marL="742950" lvl="1" indent="-285750">
              <a:buFont typeface="Calibri" panose="020F0502020204030204" pitchFamily="34" charset="0"/>
              <a:buChar char="–"/>
            </a:pPr>
            <a:r>
              <a:rPr lang="en-US" sz="1600" dirty="0">
                <a:solidFill>
                  <a:srgbClr val="000000"/>
                </a:solidFill>
                <a:latin typeface="+mn-lt"/>
              </a:rPr>
              <a:t>FCA 12 total New England DR modeled was 3,211 MW at 98%</a:t>
            </a:r>
          </a:p>
          <a:p>
            <a:pPr marL="742950" lvl="1" indent="-285750">
              <a:buFont typeface="Calibri" panose="020F0502020204030204" pitchFamily="34" charset="0"/>
              <a:buChar char="–"/>
            </a:pPr>
            <a:r>
              <a:rPr lang="en-US" sz="1600" dirty="0">
                <a:solidFill>
                  <a:srgbClr val="000000"/>
                </a:solidFill>
                <a:latin typeface="+mn-lt"/>
              </a:rPr>
              <a:t>FCA 13 was 3,502 MW at 99%</a:t>
            </a:r>
          </a:p>
          <a:p>
            <a:pPr marL="742950" lvl="1" indent="-285750">
              <a:buFont typeface="Calibri" panose="020F0502020204030204" pitchFamily="34" charset="0"/>
              <a:buChar char="–"/>
            </a:pPr>
            <a:r>
              <a:rPr lang="en-US" sz="1600" dirty="0">
                <a:solidFill>
                  <a:srgbClr val="000000"/>
                </a:solidFill>
                <a:latin typeface="+mn-lt"/>
              </a:rPr>
              <a:t>FCA 14 was 3,859 MW at 99%</a:t>
            </a:r>
          </a:p>
        </p:txBody>
      </p:sp>
      <p:sp>
        <p:nvSpPr>
          <p:cNvPr id="2" name="TextBox 1"/>
          <p:cNvSpPr txBox="1"/>
          <p:nvPr/>
        </p:nvSpPr>
        <p:spPr>
          <a:xfrm>
            <a:off x="228600" y="5551032"/>
            <a:ext cx="8686800" cy="646331"/>
          </a:xfrm>
          <a:prstGeom prst="rect">
            <a:avLst/>
          </a:prstGeom>
          <a:noFill/>
        </p:spPr>
        <p:txBody>
          <a:bodyPr wrap="square" rtlCol="0">
            <a:spAutoFit/>
          </a:bodyPr>
          <a:lstStyle/>
          <a:p>
            <a:r>
              <a:rPr lang="en-US" sz="1200" dirty="0" smtClean="0">
                <a:solidFill>
                  <a:srgbClr val="000000"/>
                </a:solidFill>
                <a:latin typeface="+mn-lt"/>
              </a:rPr>
              <a:t>Note:</a:t>
            </a:r>
          </a:p>
          <a:p>
            <a:r>
              <a:rPr lang="en-US" sz="1200" dirty="0" smtClean="0">
                <a:solidFill>
                  <a:srgbClr val="000000"/>
                </a:solidFill>
                <a:latin typeface="+mn-lt"/>
              </a:rPr>
              <a:t>For calculation details on ADCR Availability (performance), see </a:t>
            </a:r>
            <a:r>
              <a:rPr lang="en-US" sz="1200" dirty="0">
                <a:solidFill>
                  <a:srgbClr val="000000"/>
                </a:solidFill>
                <a:latin typeface="+mn-lt"/>
                <a:hlinkClick r:id="rId2"/>
              </a:rPr>
              <a:t>https://</a:t>
            </a:r>
            <a:r>
              <a:rPr lang="en-US" sz="1200" dirty="0" smtClean="0">
                <a:solidFill>
                  <a:srgbClr val="000000"/>
                </a:solidFill>
                <a:latin typeface="+mn-lt"/>
                <a:hlinkClick r:id="rId2"/>
              </a:rPr>
              <a:t>www.iso-ne.com/static-assets/documents/2020/05/a04_pspc_dr_avail_assumptions_icr.pdf</a:t>
            </a:r>
            <a:r>
              <a:rPr lang="en-US" sz="1200" dirty="0" smtClean="0">
                <a:solidFill>
                  <a:srgbClr val="000000"/>
                </a:solidFill>
                <a:latin typeface="+mn-lt"/>
              </a:rPr>
              <a:t> </a:t>
            </a:r>
            <a:endParaRPr lang="en-US" sz="1200" dirty="0">
              <a:solidFill>
                <a:srgbClr val="000000"/>
              </a:solidFill>
              <a:latin typeface="+mn-lt"/>
            </a:endParaRPr>
          </a:p>
        </p:txBody>
      </p:sp>
    </p:spTree>
    <p:extLst>
      <p:ext uri="{BB962C8B-B14F-4D97-AF65-F5344CB8AC3E}">
        <p14:creationId xmlns:p14="http://schemas.microsoft.com/office/powerpoint/2010/main" val="32746105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Availability Assumptions – Import Capacity Resources</a:t>
            </a:r>
            <a:endParaRPr lang="en-US" dirty="0"/>
          </a:p>
        </p:txBody>
      </p:sp>
      <p:sp>
        <p:nvSpPr>
          <p:cNvPr id="3" name="Slide Number Placeholder 2"/>
          <p:cNvSpPr>
            <a:spLocks noGrp="1"/>
          </p:cNvSpPr>
          <p:nvPr>
            <p:ph type="sldNum" sz="quarter" idx="10"/>
          </p:nvPr>
        </p:nvSpPr>
        <p:spPr/>
        <p:txBody>
          <a:bodyPr/>
          <a:lstStyle/>
          <a:p>
            <a:fld id="{561ACE11-EF18-4151-9C86-FCCC5A027270}" type="slidenum">
              <a:rPr lang="en-US" smtClean="0"/>
              <a:pPr/>
              <a:t>59</a:t>
            </a:fld>
            <a:endParaRPr lang="en-US" dirty="0"/>
          </a:p>
        </p:txBody>
      </p:sp>
      <p:sp>
        <p:nvSpPr>
          <p:cNvPr id="4" name="Rectangle 3"/>
          <p:cNvSpPr txBox="1">
            <a:spLocks noChangeArrowheads="1"/>
          </p:cNvSpPr>
          <p:nvPr/>
        </p:nvSpPr>
        <p:spPr>
          <a:xfrm>
            <a:off x="457200" y="1143000"/>
            <a:ext cx="8229600" cy="5041288"/>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System Import Capacity Resources</a:t>
            </a:r>
          </a:p>
          <a:p>
            <a:pPr lvl="1"/>
            <a:r>
              <a:rPr lang="en-US" sz="1600" dirty="0"/>
              <a:t>T</a:t>
            </a:r>
            <a:r>
              <a:rPr lang="en-US" sz="1600" dirty="0" smtClean="0"/>
              <a:t>he forced and planned outage assumptions will be based on the availability assumptions associated with the transmission line used to import the capacity resource</a:t>
            </a:r>
            <a:r>
              <a:rPr lang="en-US" sz="1600" dirty="0"/>
              <a:t>. The following table shows the </a:t>
            </a:r>
            <a:r>
              <a:rPr lang="en-US" sz="1600" dirty="0" smtClean="0"/>
              <a:t>availability assumptions updated for the external ties based on the </a:t>
            </a:r>
            <a:r>
              <a:rPr lang="en-US" sz="1600" dirty="0"/>
              <a:t>new proposed methodology for developing external tie lines’ forced and scheduled outage rates</a:t>
            </a:r>
            <a:r>
              <a:rPr lang="en-US" sz="1600" dirty="0" smtClean="0"/>
              <a:t>:</a:t>
            </a:r>
          </a:p>
          <a:p>
            <a:pPr lvl="1"/>
            <a:endParaRPr lang="en-US"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a:defRPr/>
            </a:pPr>
            <a:r>
              <a:rPr lang="en-US" sz="2000" dirty="0" smtClean="0"/>
              <a:t>Unit/plant </a:t>
            </a:r>
            <a:r>
              <a:rPr lang="en-US" sz="2000" dirty="0"/>
              <a:t>Import Capacity Resources</a:t>
            </a:r>
          </a:p>
          <a:p>
            <a:pPr lvl="1">
              <a:defRPr/>
            </a:pPr>
            <a:r>
              <a:rPr lang="en-US" sz="1600" dirty="0" smtClean="0"/>
              <a:t>The </a:t>
            </a:r>
            <a:r>
              <a:rPr lang="en-US" sz="1600" dirty="0"/>
              <a:t>forced and planned outage assumptions </a:t>
            </a:r>
            <a:r>
              <a:rPr lang="en-US" sz="1600" dirty="0" smtClean="0"/>
              <a:t>will be </a:t>
            </a:r>
            <a:r>
              <a:rPr lang="en-US" sz="1600" dirty="0"/>
              <a:t>based on the assumptions associated with the unit/plant supplying the import capacity</a:t>
            </a:r>
          </a:p>
        </p:txBody>
      </p:sp>
      <p:graphicFrame>
        <p:nvGraphicFramePr>
          <p:cNvPr id="7" name="Table 6"/>
          <p:cNvGraphicFramePr>
            <a:graphicFrameLocks noGrp="1"/>
          </p:cNvGraphicFramePr>
          <p:nvPr>
            <p:extLst/>
          </p:nvPr>
        </p:nvGraphicFramePr>
        <p:xfrm>
          <a:off x="1676400" y="2895600"/>
          <a:ext cx="5181600" cy="1845730"/>
        </p:xfrm>
        <a:graphic>
          <a:graphicData uri="http://schemas.openxmlformats.org/drawingml/2006/table">
            <a:tbl>
              <a:tblPr/>
              <a:tblGrid>
                <a:gridCol w="2301802">
                  <a:extLst>
                    <a:ext uri="{9D8B030D-6E8A-4147-A177-3AD203B41FA5}">
                      <a16:colId xmlns:a16="http://schemas.microsoft.com/office/drawing/2014/main" val="20000"/>
                    </a:ext>
                  </a:extLst>
                </a:gridCol>
                <a:gridCol w="1508198">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6858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US" alt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External Ties</a:t>
                      </a:r>
                      <a:endParaRPr lang="en-US" alt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en-US" sz="12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Forced Outage Rate (%)</a:t>
                      </a:r>
                    </a:p>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Maintenance</a:t>
                      </a:r>
                    </a:p>
                    <a:p>
                      <a:pPr algn="ctr" fontAlgn="b"/>
                      <a:r>
                        <a:rPr lang="en-US" sz="1400" b="1" i="0" u="none" strike="noStrike" baseline="0" dirty="0" smtClean="0">
                          <a:solidFill>
                            <a:srgbClr val="000000"/>
                          </a:solidFill>
                          <a:effectLst/>
                          <a:latin typeface="Arial" panose="020B0604020202020204" pitchFamily="34" charset="0"/>
                          <a:cs typeface="Arial" panose="020B0604020202020204" pitchFamily="34" charset="0"/>
                        </a:rPr>
                        <a:t> (Weeks)</a:t>
                      </a:r>
                    </a:p>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986">
                <a:tc>
                  <a:txBody>
                    <a:bodyPr/>
                    <a:lstStyle/>
                    <a:p>
                      <a:pPr algn="ctr" rtl="0" fontAlgn="ctr"/>
                      <a:r>
                        <a:rPr lang="en-US" sz="1200" b="0" i="0" u="none" strike="noStrike">
                          <a:solidFill>
                            <a:srgbClr val="000000"/>
                          </a:solidFill>
                          <a:effectLst/>
                          <a:latin typeface="Arial" panose="020B0604020202020204" pitchFamily="34" charset="0"/>
                        </a:rPr>
                        <a:t>Cross Sound 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986">
                <a:tc>
                  <a:txBody>
                    <a:bodyPr/>
                    <a:lstStyle/>
                    <a:p>
                      <a:pPr algn="ctr" rtl="0" fontAlgn="ctr"/>
                      <a:r>
                        <a:rPr lang="en-US" sz="1200" b="0" i="0" u="none" strike="noStrike">
                          <a:solidFill>
                            <a:srgbClr val="000000"/>
                          </a:solidFill>
                          <a:effectLst/>
                          <a:latin typeface="Arial" panose="020B0604020202020204" pitchFamily="34" charset="0"/>
                        </a:rPr>
                        <a:t>Highgate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986">
                <a:tc>
                  <a:txBody>
                    <a:bodyPr/>
                    <a:lstStyle/>
                    <a:p>
                      <a:pPr algn="ctr" rtl="0" fontAlgn="ctr"/>
                      <a:r>
                        <a:rPr lang="en-US" sz="1200" b="0" i="0" u="none" strike="noStrike">
                          <a:solidFill>
                            <a:srgbClr val="000000"/>
                          </a:solidFill>
                          <a:effectLst/>
                          <a:latin typeface="Arial" panose="020B0604020202020204" pitchFamily="34" charset="0"/>
                        </a:rPr>
                        <a:t>HQ Phase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35680"/>
                  </a:ext>
                </a:extLst>
              </a:tr>
              <a:tr h="231986">
                <a:tc>
                  <a:txBody>
                    <a:bodyPr/>
                    <a:lstStyle/>
                    <a:p>
                      <a:pPr algn="ctr" rtl="0" fontAlgn="ctr"/>
                      <a:r>
                        <a:rPr lang="en-US" sz="1200" b="0" i="0" u="none" strike="noStrike">
                          <a:solidFill>
                            <a:srgbClr val="000000"/>
                          </a:solidFill>
                          <a:effectLst/>
                          <a:latin typeface="Arial" panose="020B0604020202020204" pitchFamily="34" charset="0"/>
                        </a:rPr>
                        <a:t>New Brunswick 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559260"/>
                  </a:ext>
                </a:extLst>
              </a:tr>
              <a:tr h="231986">
                <a:tc>
                  <a:txBody>
                    <a:bodyPr/>
                    <a:lstStyle/>
                    <a:p>
                      <a:pPr algn="ctr" rtl="0" fontAlgn="ctr"/>
                      <a:r>
                        <a:rPr lang="en-US" sz="1200" b="0" i="0" u="none" strike="noStrike">
                          <a:solidFill>
                            <a:srgbClr val="000000"/>
                          </a:solidFill>
                          <a:effectLst/>
                          <a:latin typeface="Arial" panose="020B0604020202020204" pitchFamily="34" charset="0"/>
                        </a:rPr>
                        <a:t>New York AC 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549434"/>
                  </a:ext>
                </a:extLst>
              </a:tr>
            </a:tbl>
          </a:graphicData>
        </a:graphic>
      </p:graphicFrame>
    </p:spTree>
    <p:extLst>
      <p:ext uri="{BB962C8B-B14F-4D97-AF65-F5344CB8AC3E}">
        <p14:creationId xmlns:p14="http://schemas.microsoft.com/office/powerpoint/2010/main" val="127978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52400"/>
            <a:ext cx="8229600" cy="1143000"/>
          </a:xfrm>
        </p:spPr>
        <p:txBody>
          <a:bodyPr>
            <a:normAutofit fontScale="90000"/>
          </a:bodyPr>
          <a:lstStyle/>
          <a:p>
            <a:r>
              <a:rPr lang="en-US" dirty="0" smtClean="0"/>
              <a:t>Comparison of ICR-Related Values (MW)</a:t>
            </a:r>
            <a:br>
              <a:rPr lang="en-US" dirty="0" smtClean="0"/>
            </a:br>
            <a:r>
              <a:rPr lang="en-US" sz="2400" i="1" dirty="0" smtClean="0"/>
              <a:t>CCP 2024-2025 (FCA 15) vs CCP 2023-2024 (FCA 14)</a:t>
            </a:r>
            <a:br>
              <a:rPr lang="en-US" sz="2400" i="1" dirty="0" smtClean="0"/>
            </a:br>
            <a:endParaRPr lang="en-US" sz="2800" i="1" dirty="0" smtClean="0"/>
          </a:p>
        </p:txBody>
      </p:sp>
      <p:sp>
        <p:nvSpPr>
          <p:cNvPr id="11268" name="Slide Number Placeholder 4"/>
          <p:cNvSpPr>
            <a:spLocks noGrp="1"/>
          </p:cNvSpPr>
          <p:nvPr>
            <p:ph type="sldNum" sz="quarter" idx="11"/>
          </p:nvPr>
        </p:nvSpPr>
        <p:spPr>
          <a:noFill/>
        </p:spPr>
        <p:txBody>
          <a:bodyPr/>
          <a:lstStyle/>
          <a:p>
            <a:fld id="{4E7822A5-F612-4D6D-A11B-BC7D76224714}" type="slidenum">
              <a:rPr lang="en-US" smtClean="0">
                <a:latin typeface="+mn-lt"/>
              </a:rPr>
              <a:pPr/>
              <a:t>6</a:t>
            </a:fld>
            <a:endParaRPr lang="en-US" dirty="0" smtClean="0">
              <a:latin typeface="+mn-lt"/>
            </a:endParaRPr>
          </a:p>
        </p:txBody>
      </p:sp>
      <p:sp>
        <p:nvSpPr>
          <p:cNvPr id="7" name="Content Placeholder 2"/>
          <p:cNvSpPr>
            <a:spLocks noGrp="1"/>
          </p:cNvSpPr>
          <p:nvPr>
            <p:ph idx="1"/>
          </p:nvPr>
        </p:nvSpPr>
        <p:spPr>
          <a:xfrm>
            <a:off x="533400" y="5334000"/>
            <a:ext cx="8496300" cy="1031881"/>
          </a:xfrm>
        </p:spPr>
        <p:txBody>
          <a:bodyPr wrap="square" lIns="0" tIns="0" rIns="0" bIns="0">
            <a:normAutofit fontScale="25000" lnSpcReduction="20000"/>
          </a:bodyPr>
          <a:lstStyle/>
          <a:p>
            <a:pPr marL="0" indent="0">
              <a:spcBef>
                <a:spcPts val="0"/>
              </a:spcBef>
              <a:buNone/>
            </a:pPr>
            <a:r>
              <a:rPr lang="en-US" sz="4400" dirty="0" smtClean="0"/>
              <a:t>Notes:</a:t>
            </a:r>
          </a:p>
          <a:p>
            <a:pPr marL="230188" indent="-230188" fontAlgn="auto">
              <a:spcBef>
                <a:spcPts val="0"/>
              </a:spcBef>
              <a:spcAft>
                <a:spcPts val="0"/>
              </a:spcAft>
            </a:pPr>
            <a:r>
              <a:rPr lang="en-US" sz="4400" dirty="0"/>
              <a:t>The Existing Capacity Resources value reflects the existing resources with Qualified Capacity for </a:t>
            </a:r>
            <a:r>
              <a:rPr lang="en-US" sz="4400" dirty="0" smtClean="0"/>
              <a:t>FCA 15 at </a:t>
            </a:r>
            <a:r>
              <a:rPr lang="en-US" sz="4400" dirty="0"/>
              <a:t>the time of the ICR calculation and reflects applicable retirements and terminations</a:t>
            </a:r>
          </a:p>
          <a:p>
            <a:pPr marL="230188" indent="-230188">
              <a:spcBef>
                <a:spcPts val="0"/>
              </a:spcBef>
              <a:buFont typeface="Arial" charset="0"/>
              <a:buChar char="•"/>
            </a:pPr>
            <a:r>
              <a:rPr lang="en-US" sz="4400" dirty="0" smtClean="0"/>
              <a:t>For </a:t>
            </a:r>
            <a:r>
              <a:rPr lang="en-US" sz="4400" dirty="0"/>
              <a:t>details on the </a:t>
            </a:r>
            <a:r>
              <a:rPr lang="en-US" sz="4400" dirty="0" smtClean="0"/>
              <a:t>calculation of the ICR and related values for FCA 14 (associated with the Capacity Commitment Period 2023-2024) see</a:t>
            </a:r>
            <a:r>
              <a:rPr lang="en-US" sz="4400" dirty="0">
                <a:solidFill>
                  <a:schemeClr val="tx1"/>
                </a:solidFill>
              </a:rPr>
              <a:t>: </a:t>
            </a:r>
            <a:r>
              <a:rPr lang="en-US" sz="4400" dirty="0">
                <a:solidFill>
                  <a:schemeClr val="tx1">
                    <a:lumMod val="50000"/>
                  </a:schemeClr>
                </a:solidFill>
                <a:hlinkClick r:id="rId2"/>
              </a:rPr>
              <a:t>https://</a:t>
            </a:r>
            <a:r>
              <a:rPr lang="en-US" sz="4400" dirty="0" smtClean="0">
                <a:solidFill>
                  <a:schemeClr val="tx1">
                    <a:lumMod val="50000"/>
                  </a:schemeClr>
                </a:solidFill>
                <a:hlinkClick r:id="rId2"/>
              </a:rPr>
              <a:t>www.iso-ne.com/static-assets/documents/2019/09/a9_icr_and_tie_benefits_for_fca_14.zip</a:t>
            </a:r>
            <a:r>
              <a:rPr lang="en-US" sz="4400" dirty="0" smtClean="0">
                <a:solidFill>
                  <a:schemeClr val="tx1">
                    <a:lumMod val="50000"/>
                  </a:schemeClr>
                </a:solidFill>
              </a:rPr>
              <a:t> </a:t>
            </a:r>
            <a:endParaRPr lang="en-US" sz="4400" dirty="0" smtClean="0">
              <a:solidFill>
                <a:schemeClr val="tx1"/>
              </a:solidFill>
            </a:endParaRPr>
          </a:p>
          <a:p>
            <a:pPr marL="230188" indent="-230188">
              <a:spcBef>
                <a:spcPts val="0"/>
              </a:spcBef>
              <a:buFont typeface="Arial" charset="0"/>
              <a:buChar char="•"/>
            </a:pPr>
            <a:r>
              <a:rPr lang="en-US" sz="4400" dirty="0"/>
              <a:t>The 50/50 peak load Net of BTM PV </a:t>
            </a:r>
            <a:r>
              <a:rPr lang="en-US" sz="4400" dirty="0" smtClean="0"/>
              <a:t>(</a:t>
            </a:r>
            <a:r>
              <a:rPr lang="en-US" sz="4400" dirty="0"/>
              <a:t>includes both transportation and heating electrification forecast) is shown for informational purposes</a:t>
            </a:r>
          </a:p>
        </p:txBody>
      </p:sp>
      <p:graphicFrame>
        <p:nvGraphicFramePr>
          <p:cNvPr id="6" name="Table 5"/>
          <p:cNvGraphicFramePr>
            <a:graphicFrameLocks noGrp="1"/>
          </p:cNvGraphicFramePr>
          <p:nvPr>
            <p:extLst>
              <p:ext uri="{D42A27DB-BD31-4B8C-83A1-F6EECF244321}">
                <p14:modId xmlns:p14="http://schemas.microsoft.com/office/powerpoint/2010/main" val="3590994746"/>
              </p:ext>
            </p:extLst>
          </p:nvPr>
        </p:nvGraphicFramePr>
        <p:xfrm>
          <a:off x="685800" y="1345476"/>
          <a:ext cx="7696202" cy="3668273"/>
        </p:xfrm>
        <a:graphic>
          <a:graphicData uri="http://schemas.openxmlformats.org/drawingml/2006/table">
            <a:tbl>
              <a:tblPr/>
              <a:tblGrid>
                <a:gridCol w="1905000">
                  <a:extLst>
                    <a:ext uri="{9D8B030D-6E8A-4147-A177-3AD203B41FA5}">
                      <a16:colId xmlns:a16="http://schemas.microsoft.com/office/drawing/2014/main" val="20000"/>
                    </a:ext>
                  </a:extLst>
                </a:gridCol>
                <a:gridCol w="724645">
                  <a:extLst>
                    <a:ext uri="{9D8B030D-6E8A-4147-A177-3AD203B41FA5}">
                      <a16:colId xmlns:a16="http://schemas.microsoft.com/office/drawing/2014/main" val="20001"/>
                    </a:ext>
                  </a:extLst>
                </a:gridCol>
                <a:gridCol w="646955">
                  <a:extLst>
                    <a:ext uri="{9D8B030D-6E8A-4147-A177-3AD203B41FA5}">
                      <a16:colId xmlns:a16="http://schemas.microsoft.com/office/drawing/2014/main" val="20002"/>
                    </a:ext>
                  </a:extLst>
                </a:gridCol>
                <a:gridCol w="610701">
                  <a:extLst>
                    <a:ext uri="{9D8B030D-6E8A-4147-A177-3AD203B41FA5}">
                      <a16:colId xmlns:a16="http://schemas.microsoft.com/office/drawing/2014/main" val="20003"/>
                    </a:ext>
                  </a:extLst>
                </a:gridCol>
                <a:gridCol w="760899">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646365">
                  <a:extLst>
                    <a:ext uri="{9D8B030D-6E8A-4147-A177-3AD203B41FA5}">
                      <a16:colId xmlns:a16="http://schemas.microsoft.com/office/drawing/2014/main" val="201430717"/>
                    </a:ext>
                  </a:extLst>
                </a:gridCol>
                <a:gridCol w="877637">
                  <a:extLst>
                    <a:ext uri="{9D8B030D-6E8A-4147-A177-3AD203B41FA5}">
                      <a16:colId xmlns:a16="http://schemas.microsoft.com/office/drawing/2014/main" val="1850559451"/>
                    </a:ext>
                  </a:extLst>
                </a:gridCol>
              </a:tblGrid>
              <a:tr h="457200">
                <a:tc rowSpan="2">
                  <a:txBody>
                    <a:bodyPr/>
                    <a:lstStyle/>
                    <a:p>
                      <a:pPr algn="ctr" fontAlgn="ctr"/>
                      <a:endParaRPr lang="en-US" sz="1000" b="1" i="0" u="none" strike="sng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1000" b="1" i="0" u="none" strike="noStrike" dirty="0">
                          <a:solidFill>
                            <a:srgbClr val="000000"/>
                          </a:solidFill>
                          <a:effectLst/>
                          <a:latin typeface="Calibri"/>
                        </a:rPr>
                        <a:t>New England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gridSpan="2">
                  <a:txBody>
                    <a:bodyPr/>
                    <a:lstStyle/>
                    <a:p>
                      <a:pPr algn="ctr" fontAlgn="ctr"/>
                      <a:r>
                        <a:rPr lang="en-US" sz="1000" b="1" i="0" u="none" strike="noStrike" dirty="0">
                          <a:solidFill>
                            <a:srgbClr val="000000"/>
                          </a:solidFill>
                          <a:effectLst/>
                          <a:latin typeface="Calibri"/>
                        </a:rPr>
                        <a:t>Southeast New England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gridSpan="2">
                  <a:txBody>
                    <a:bodyPr/>
                    <a:lstStyle/>
                    <a:p>
                      <a:pPr algn="ctr" fontAlgn="ctr"/>
                      <a:r>
                        <a:rPr lang="en-US" sz="1000" b="1" i="0" u="none" strike="noStrike" dirty="0" smtClean="0">
                          <a:solidFill>
                            <a:srgbClr val="000000"/>
                          </a:solidFill>
                          <a:effectLst/>
                          <a:latin typeface="Calibri"/>
                        </a:rPr>
                        <a:t>Maine</a:t>
                      </a:r>
                      <a:endParaRPr lang="en-US" sz="10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algn="ctr" fontAlgn="ctr"/>
                      <a:r>
                        <a:rPr lang="en-US" sz="1000" b="1" i="0" u="none" strike="noStrike" dirty="0">
                          <a:solidFill>
                            <a:srgbClr val="000000"/>
                          </a:solidFill>
                          <a:effectLst/>
                          <a:latin typeface="Calibri"/>
                        </a:rPr>
                        <a:t>Northern New England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304321">
                <a:tc vMerge="1">
                  <a:txBody>
                    <a:bodyPr/>
                    <a:lstStyle/>
                    <a:p>
                      <a:endParaRPr lang="en-US"/>
                    </a:p>
                  </a:txBody>
                  <a:tcPr/>
                </a:tc>
                <a:tc>
                  <a:txBody>
                    <a:bodyPr/>
                    <a:lstStyle/>
                    <a:p>
                      <a:pPr algn="ctr" fontAlgn="ctr"/>
                      <a:r>
                        <a:rPr lang="en-US" sz="1000" b="1" i="0" u="none" strike="noStrike" dirty="0" smtClean="0">
                          <a:solidFill>
                            <a:srgbClr val="000000"/>
                          </a:solidFill>
                          <a:effectLst/>
                          <a:latin typeface="+mn-lt"/>
                        </a:rPr>
                        <a:t>2024-2025 </a:t>
                      </a:r>
                    </a:p>
                    <a:p>
                      <a:pPr algn="ctr" fontAlgn="ctr"/>
                      <a:r>
                        <a:rPr lang="en-US" sz="1000" b="1" i="0" u="none" strike="noStrike" dirty="0" smtClean="0">
                          <a:solidFill>
                            <a:srgbClr val="000000"/>
                          </a:solidFill>
                          <a:effectLst/>
                          <a:latin typeface="+mn-lt"/>
                        </a:rPr>
                        <a:t>FCA 15</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algn="ctr" fontAlgn="ctr"/>
                      <a:r>
                        <a:rPr lang="en-US" sz="1000" b="1" i="0" u="none" strike="noStrike" dirty="0" smtClean="0">
                          <a:solidFill>
                            <a:srgbClr val="000000"/>
                          </a:solidFill>
                          <a:effectLst/>
                          <a:latin typeface="+mn-lt"/>
                        </a:rPr>
                        <a:t>2023-2024</a:t>
                      </a:r>
                    </a:p>
                    <a:p>
                      <a:pPr algn="ctr" fontAlgn="ctr"/>
                      <a:r>
                        <a:rPr lang="en-US" sz="1000" b="1" i="0" u="none" strike="noStrike" dirty="0" smtClean="0">
                          <a:solidFill>
                            <a:srgbClr val="000000"/>
                          </a:solidFill>
                          <a:effectLst/>
                          <a:latin typeface="+mn-lt"/>
                        </a:rPr>
                        <a:t>FCA 14</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algn="ctr" fontAlgn="ctr"/>
                      <a:r>
                        <a:rPr lang="en-US" sz="1000" b="1" i="0" u="none" strike="noStrike" dirty="0" smtClean="0">
                          <a:solidFill>
                            <a:srgbClr val="000000"/>
                          </a:solidFill>
                          <a:effectLst/>
                          <a:latin typeface="+mn-lt"/>
                        </a:rPr>
                        <a:t>2024-2025 </a:t>
                      </a:r>
                    </a:p>
                    <a:p>
                      <a:pPr algn="ctr" fontAlgn="ctr"/>
                      <a:r>
                        <a:rPr lang="en-US" sz="1000" b="1" i="0" u="none" strike="noStrike" dirty="0" smtClean="0">
                          <a:solidFill>
                            <a:srgbClr val="000000"/>
                          </a:solidFill>
                          <a:effectLst/>
                          <a:latin typeface="+mn-lt"/>
                        </a:rPr>
                        <a:t>FCA 15</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US" sz="1000" b="1" i="0" u="none" strike="noStrike" dirty="0" smtClean="0">
                          <a:solidFill>
                            <a:srgbClr val="000000"/>
                          </a:solidFill>
                          <a:effectLst/>
                          <a:latin typeface="+mn-lt"/>
                        </a:rPr>
                        <a:t>2023-2024</a:t>
                      </a:r>
                    </a:p>
                    <a:p>
                      <a:pPr algn="ctr" fontAlgn="ctr"/>
                      <a:r>
                        <a:rPr lang="en-US" sz="1000" b="1" i="0" u="none" strike="noStrike" dirty="0" smtClean="0">
                          <a:solidFill>
                            <a:srgbClr val="000000"/>
                          </a:solidFill>
                          <a:effectLst/>
                          <a:latin typeface="+mn-lt"/>
                        </a:rPr>
                        <a:t>FCA 14</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US" sz="1000" b="1" i="0" u="none" strike="noStrike" dirty="0" smtClean="0">
                          <a:solidFill>
                            <a:srgbClr val="000000"/>
                          </a:solidFill>
                          <a:effectLst/>
                          <a:latin typeface="+mn-lt"/>
                        </a:rPr>
                        <a:t>2024-2025 </a:t>
                      </a:r>
                    </a:p>
                    <a:p>
                      <a:pPr algn="ctr" fontAlgn="ctr"/>
                      <a:r>
                        <a:rPr lang="en-US" sz="1000" b="1" i="0" u="none" strike="noStrike" dirty="0" smtClean="0">
                          <a:solidFill>
                            <a:srgbClr val="000000"/>
                          </a:solidFill>
                          <a:effectLst/>
                          <a:latin typeface="+mn-lt"/>
                        </a:rPr>
                        <a:t>FCA 15</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000" b="1" i="0" u="none" strike="noStrike" dirty="0" smtClean="0">
                          <a:solidFill>
                            <a:srgbClr val="000000"/>
                          </a:solidFill>
                          <a:effectLst/>
                          <a:latin typeface="+mn-lt"/>
                        </a:rPr>
                        <a:t>2023-2024</a:t>
                      </a:r>
                    </a:p>
                    <a:p>
                      <a:pPr algn="ctr" fontAlgn="ctr"/>
                      <a:r>
                        <a:rPr lang="en-US" sz="1000" b="1" i="0" u="none" strike="noStrike" dirty="0" smtClean="0">
                          <a:solidFill>
                            <a:srgbClr val="000000"/>
                          </a:solidFill>
                          <a:effectLst/>
                          <a:latin typeface="+mn-lt"/>
                        </a:rPr>
                        <a:t>FCA 14</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000" b="1" i="0" u="none" strike="noStrike" dirty="0" smtClean="0">
                          <a:solidFill>
                            <a:srgbClr val="000000"/>
                          </a:solidFill>
                          <a:effectLst/>
                          <a:latin typeface="+mn-lt"/>
                        </a:rPr>
                        <a:t>2024-2025 </a:t>
                      </a:r>
                    </a:p>
                    <a:p>
                      <a:pPr algn="ctr" fontAlgn="ctr"/>
                      <a:r>
                        <a:rPr lang="en-US" sz="1000" b="1" i="0" u="none" strike="noStrike" dirty="0" smtClean="0">
                          <a:solidFill>
                            <a:srgbClr val="000000"/>
                          </a:solidFill>
                          <a:effectLst/>
                          <a:latin typeface="+mn-lt"/>
                        </a:rPr>
                        <a:t>FCA 15</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fontAlgn="ctr"/>
                      <a:r>
                        <a:rPr lang="en-US" sz="1000" b="1" i="0" u="none" strike="noStrike" dirty="0" smtClean="0">
                          <a:solidFill>
                            <a:srgbClr val="000000"/>
                          </a:solidFill>
                          <a:effectLst/>
                          <a:latin typeface="+mn-lt"/>
                        </a:rPr>
                        <a:t>2023-2024</a:t>
                      </a:r>
                    </a:p>
                    <a:p>
                      <a:pPr algn="ctr" fontAlgn="ctr"/>
                      <a:r>
                        <a:rPr lang="en-US" sz="1000" b="1" i="0" u="none" strike="noStrike" dirty="0" smtClean="0">
                          <a:solidFill>
                            <a:srgbClr val="000000"/>
                          </a:solidFill>
                          <a:effectLst/>
                          <a:latin typeface="+mn-lt"/>
                        </a:rPr>
                        <a:t>FCA 14</a:t>
                      </a:r>
                      <a:endParaRPr lang="en-US" sz="10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336509">
                <a:tc>
                  <a:txBody>
                    <a:bodyPr/>
                    <a:lstStyle/>
                    <a:p>
                      <a:pPr algn="l" fontAlgn="ctr"/>
                      <a:r>
                        <a:rPr lang="en-US" sz="1100" b="1" i="0" u="none" strike="noStrike" dirty="0">
                          <a:solidFill>
                            <a:srgbClr val="000000"/>
                          </a:solidFill>
                          <a:effectLst/>
                          <a:latin typeface="Calibri"/>
                        </a:rPr>
                        <a:t>Peak Load Net of BTM PV (50/50)</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29,303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28,838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12,679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12,540</a:t>
                      </a:r>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2,230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smtClean="0">
                          <a:solidFill>
                            <a:srgbClr val="000000"/>
                          </a:solidFill>
                          <a:effectLst/>
                          <a:latin typeface="Calibri" panose="020F0502020204030204" pitchFamily="34" charset="0"/>
                        </a:rPr>
                        <a:t>2,117</a:t>
                      </a:r>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a:solidFill>
                            <a:srgbClr val="000000"/>
                          </a:solidFill>
                          <a:effectLst/>
                          <a:latin typeface="Calibri" panose="020F0502020204030204" pitchFamily="34" charset="0"/>
                        </a:rPr>
                        <a:t>5,645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a:solidFill>
                            <a:srgbClr val="000000"/>
                          </a:solidFill>
                          <a:effectLst/>
                          <a:latin typeface="Calibri" panose="020F0502020204030204" pitchFamily="34" charset="0"/>
                        </a:rPr>
                        <a:t>5,430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2"/>
                  </a:ext>
                </a:extLst>
              </a:tr>
              <a:tr h="289828">
                <a:tc>
                  <a:txBody>
                    <a:bodyPr/>
                    <a:lstStyle/>
                    <a:p>
                      <a:pPr algn="l" fontAlgn="ctr"/>
                      <a:r>
                        <a:rPr lang="en-US" sz="1100" b="1" i="0" u="none" strike="noStrike" dirty="0">
                          <a:solidFill>
                            <a:srgbClr val="000000"/>
                          </a:solidFill>
                          <a:effectLst/>
                          <a:latin typeface="Calibri"/>
                        </a:rPr>
                        <a:t>Existing Capacity Resources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33,332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34,637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9,665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10,928</a:t>
                      </a:r>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3,483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smtClean="0">
                          <a:solidFill>
                            <a:srgbClr val="000000"/>
                          </a:solidFill>
                          <a:effectLst/>
                          <a:latin typeface="Calibri" panose="020F0502020204030204" pitchFamily="34" charset="0"/>
                        </a:rPr>
                        <a:t>3,456</a:t>
                      </a:r>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8,324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8,270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3"/>
                  </a:ext>
                </a:extLst>
              </a:tr>
              <a:tr h="289828">
                <a:tc>
                  <a:txBody>
                    <a:bodyPr/>
                    <a:lstStyle/>
                    <a:p>
                      <a:pPr algn="l" fontAlgn="ctr"/>
                      <a:r>
                        <a:rPr lang="en-US" sz="1100" b="1" i="0" u="none" strike="noStrike" dirty="0">
                          <a:solidFill>
                            <a:srgbClr val="000000"/>
                          </a:solidFill>
                          <a:effectLst/>
                          <a:latin typeface="Calibri"/>
                        </a:rPr>
                        <a:t>Installed Capacity Requirement</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34,153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33,431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4"/>
                  </a:ext>
                </a:extLst>
              </a:tr>
              <a:tr h="289828">
                <a:tc>
                  <a:txBody>
                    <a:bodyPr/>
                    <a:lstStyle/>
                    <a:p>
                      <a:pPr algn="l" fontAlgn="ctr"/>
                      <a:r>
                        <a:rPr lang="en-US" sz="1100" b="1" i="0" u="none" strike="noStrike" dirty="0" smtClean="0">
                          <a:solidFill>
                            <a:srgbClr val="000000"/>
                          </a:solidFill>
                          <a:effectLst/>
                          <a:latin typeface="Calibri"/>
                        </a:rPr>
                        <a:t>HQICCs</a:t>
                      </a:r>
                      <a:endParaRPr lang="en-US" sz="1100" b="1" i="0" u="none" strike="noStrike" dirty="0">
                        <a:solidFill>
                          <a:srgbClr val="000000"/>
                        </a:solidFill>
                        <a:effectLst/>
                        <a:latin typeface="Calibri"/>
                      </a:endParaRP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883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941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2683387339"/>
                  </a:ext>
                </a:extLst>
              </a:tr>
              <a:tr h="289828">
                <a:tc>
                  <a:txBody>
                    <a:bodyPr/>
                    <a:lstStyle/>
                    <a:p>
                      <a:pPr algn="l" fontAlgn="ctr"/>
                      <a:r>
                        <a:rPr lang="en-US" sz="1100" b="1" i="0" u="none" strike="noStrike" dirty="0">
                          <a:solidFill>
                            <a:srgbClr val="000000"/>
                          </a:solidFill>
                          <a:effectLst/>
                          <a:latin typeface="Calibri"/>
                        </a:rPr>
                        <a:t>NET ICR (ICR </a:t>
                      </a:r>
                      <a:r>
                        <a:rPr lang="en-US" sz="1100" b="1" i="0" u="none" strike="noStrike" dirty="0" smtClean="0">
                          <a:solidFill>
                            <a:srgbClr val="000000"/>
                          </a:solidFill>
                          <a:effectLst/>
                          <a:latin typeface="Calibri"/>
                        </a:rPr>
                        <a:t>minus </a:t>
                      </a:r>
                      <a:r>
                        <a:rPr lang="en-US" sz="1100" b="1" i="0" u="none" strike="noStrike" dirty="0">
                          <a:solidFill>
                            <a:srgbClr val="000000"/>
                          </a:solidFill>
                          <a:effectLst/>
                          <a:latin typeface="Calibri"/>
                        </a:rPr>
                        <a:t>HQICCs)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33,270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32,490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5"/>
                  </a:ext>
                </a:extLst>
              </a:tr>
              <a:tr h="289828">
                <a:tc>
                  <a:txBody>
                    <a:bodyPr/>
                    <a:lstStyle/>
                    <a:p>
                      <a:pPr algn="l" fontAlgn="ctr"/>
                      <a:r>
                        <a:rPr lang="en-US" sz="1100" b="1" i="0" u="none" strike="noStrike" dirty="0">
                          <a:solidFill>
                            <a:srgbClr val="000000"/>
                          </a:solidFill>
                          <a:effectLst/>
                          <a:latin typeface="Calibri"/>
                        </a:rPr>
                        <a:t>Local Resource Adequacy Requirement</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10,305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9,525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6"/>
                  </a:ext>
                </a:extLst>
              </a:tr>
              <a:tr h="435571">
                <a:tc>
                  <a:txBody>
                    <a:bodyPr/>
                    <a:lstStyle/>
                    <a:p>
                      <a:pPr algn="l" fontAlgn="ctr"/>
                      <a:r>
                        <a:rPr lang="en-US" sz="1100" b="1" i="0" u="none" strike="noStrike" dirty="0">
                          <a:solidFill>
                            <a:srgbClr val="000000"/>
                          </a:solidFill>
                          <a:effectLst/>
                          <a:latin typeface="Calibri"/>
                        </a:rPr>
                        <a:t>Transmission Security Analysis Requirement</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10,005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9,757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7"/>
                  </a:ext>
                </a:extLst>
              </a:tr>
              <a:tr h="289828">
                <a:tc>
                  <a:txBody>
                    <a:bodyPr/>
                    <a:lstStyle/>
                    <a:p>
                      <a:pPr algn="l" fontAlgn="ctr"/>
                      <a:r>
                        <a:rPr lang="en-US" sz="1100" b="1" i="0" u="none" strike="noStrike" dirty="0">
                          <a:solidFill>
                            <a:srgbClr val="000000"/>
                          </a:solidFill>
                          <a:effectLst/>
                          <a:latin typeface="Calibri"/>
                        </a:rPr>
                        <a:t>Local Sourcing Requirement</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10,305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9,757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8"/>
                  </a:ext>
                </a:extLst>
              </a:tr>
              <a:tr h="304321">
                <a:tc>
                  <a:txBody>
                    <a:bodyPr/>
                    <a:lstStyle/>
                    <a:p>
                      <a:pPr algn="l" fontAlgn="ctr"/>
                      <a:r>
                        <a:rPr lang="en-US" sz="1100" b="1" i="0" u="none" strike="noStrike" dirty="0">
                          <a:solidFill>
                            <a:srgbClr val="000000"/>
                          </a:solidFill>
                          <a:effectLst/>
                          <a:latin typeface="Calibri"/>
                        </a:rPr>
                        <a:t>Maximum Capacity Limit</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4,145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4,020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a:solidFill>
                            <a:srgbClr val="000000"/>
                          </a:solidFill>
                          <a:effectLst/>
                          <a:latin typeface="Calibri" panose="020F0502020204030204" pitchFamily="34" charset="0"/>
                        </a:rPr>
                        <a:t>8,680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b"/>
                      <a:r>
                        <a:rPr lang="en-US" sz="1100" b="0" i="0" u="none" strike="noStrike" dirty="0">
                          <a:solidFill>
                            <a:srgbClr val="000000"/>
                          </a:solidFill>
                          <a:effectLst/>
                          <a:latin typeface="Calibri" panose="020F0502020204030204" pitchFamily="34" charset="0"/>
                        </a:rPr>
                        <a:t>8,445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76575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1C90-9107-46A6-857E-1E185121F78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5" name="Title 4"/>
          <p:cNvSpPr>
            <a:spLocks noGrp="1"/>
          </p:cNvSpPr>
          <p:nvPr>
            <p:ph type="title"/>
          </p:nvPr>
        </p:nvSpPr>
        <p:spPr/>
        <p:txBody>
          <a:bodyPr/>
          <a:lstStyle/>
          <a:p>
            <a:r>
              <a:rPr lang="en-US" dirty="0" smtClean="0"/>
              <a:t>Comparison of Availability </a:t>
            </a:r>
            <a:r>
              <a:rPr lang="en-US" dirty="0"/>
              <a:t>Assumptions – Tie Benefits</a:t>
            </a:r>
          </a:p>
        </p:txBody>
      </p:sp>
      <p:sp>
        <p:nvSpPr>
          <p:cNvPr id="6" name="Content Placeholder 5"/>
          <p:cNvSpPr>
            <a:spLocks noGrp="1"/>
          </p:cNvSpPr>
          <p:nvPr>
            <p:ph idx="1"/>
          </p:nvPr>
        </p:nvSpPr>
        <p:spPr>
          <a:xfrm>
            <a:off x="304800" y="1175056"/>
            <a:ext cx="8229600" cy="4812688"/>
          </a:xfrm>
        </p:spPr>
        <p:txBody>
          <a:bodyPr>
            <a:normAutofit/>
          </a:bodyPr>
          <a:lstStyle/>
          <a:p>
            <a:r>
              <a:rPr lang="en-US" sz="2000" dirty="0" smtClean="0"/>
              <a:t>Annual </a:t>
            </a:r>
            <a:r>
              <a:rPr lang="en-US" sz="2000" dirty="0"/>
              <a:t>maintenance weeks and forced outage rates </a:t>
            </a:r>
            <a:r>
              <a:rPr lang="en-US" sz="2000" dirty="0" smtClean="0"/>
              <a:t>associated with the external transmission ties are applied to their corresponding tie benefit assumptions.  These maintenance weeks and forced outage rates are developed based on each tie line’s 5-year (</a:t>
            </a:r>
            <a:r>
              <a:rPr lang="en-US" sz="2000" dirty="0"/>
              <a:t>2015- 2019) </a:t>
            </a:r>
            <a:r>
              <a:rPr lang="en-US" sz="2000" dirty="0" smtClean="0"/>
              <a:t>historical rolling average performance data</a:t>
            </a:r>
          </a:p>
          <a:p>
            <a:pPr lvl="1"/>
            <a:r>
              <a:rPr lang="en-US" sz="1600" dirty="0" smtClean="0"/>
              <a:t>These assumptions are calculated using the methodology established in 2019</a:t>
            </a:r>
          </a:p>
          <a:p>
            <a:pPr marL="857250" lvl="2" indent="0">
              <a:buNone/>
            </a:pPr>
            <a:r>
              <a:rPr lang="en-US" sz="1600" dirty="0" smtClean="0">
                <a:hlinkClick r:id="rId3"/>
              </a:rPr>
              <a:t>https</a:t>
            </a:r>
            <a:r>
              <a:rPr lang="en-US" sz="1600" dirty="0">
                <a:hlinkClick r:id="rId3"/>
              </a:rPr>
              <a:t>://</a:t>
            </a:r>
            <a:r>
              <a:rPr lang="en-US" sz="1600" dirty="0" smtClean="0">
                <a:hlinkClick r:id="rId3"/>
              </a:rPr>
              <a:t>www.iso-ne.com/static-assets/documents/2019/05/a5_tie_line_availability_05302019.pdf</a:t>
            </a:r>
            <a:endParaRPr lang="en-US" sz="1600" dirty="0" smtClean="0"/>
          </a:p>
          <a:p>
            <a:pPr marL="0" indent="0">
              <a:buNone/>
            </a:pPr>
            <a:endParaRPr lang="en-US" dirty="0" smtClean="0"/>
          </a:p>
          <a:p>
            <a:pPr lvl="1"/>
            <a:endParaRPr lang="en-US" dirty="0" smtClean="0"/>
          </a:p>
          <a:p>
            <a:pPr marL="457200" lvl="1" indent="0">
              <a:buNone/>
            </a:pP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574930668"/>
              </p:ext>
            </p:extLst>
          </p:nvPr>
        </p:nvGraphicFramePr>
        <p:xfrm>
          <a:off x="390523" y="3642494"/>
          <a:ext cx="8534402" cy="1801961"/>
        </p:xfrm>
        <a:graphic>
          <a:graphicData uri="http://schemas.openxmlformats.org/drawingml/2006/table">
            <a:tbl>
              <a:tblPr firstRow="1" bandRow="1">
                <a:tableStyleId>{5C22544A-7EE6-4342-B048-85BDC9FD1C3A}</a:tableStyleId>
              </a:tblPr>
              <a:tblGrid>
                <a:gridCol w="1661438">
                  <a:extLst>
                    <a:ext uri="{9D8B030D-6E8A-4147-A177-3AD203B41FA5}">
                      <a16:colId xmlns:a16="http://schemas.microsoft.com/office/drawing/2014/main" val="2778800319"/>
                    </a:ext>
                  </a:extLst>
                </a:gridCol>
                <a:gridCol w="683742">
                  <a:extLst>
                    <a:ext uri="{9D8B030D-6E8A-4147-A177-3AD203B41FA5}">
                      <a16:colId xmlns:a16="http://schemas.microsoft.com/office/drawing/2014/main" val="646563380"/>
                    </a:ext>
                  </a:extLst>
                </a:gridCol>
                <a:gridCol w="683742">
                  <a:extLst>
                    <a:ext uri="{9D8B030D-6E8A-4147-A177-3AD203B41FA5}">
                      <a16:colId xmlns:a16="http://schemas.microsoft.com/office/drawing/2014/main" val="68121574"/>
                    </a:ext>
                  </a:extLst>
                </a:gridCol>
                <a:gridCol w="683742">
                  <a:extLst>
                    <a:ext uri="{9D8B030D-6E8A-4147-A177-3AD203B41FA5}">
                      <a16:colId xmlns:a16="http://schemas.microsoft.com/office/drawing/2014/main" val="1723773201"/>
                    </a:ext>
                  </a:extLst>
                </a:gridCol>
                <a:gridCol w="683742">
                  <a:extLst>
                    <a:ext uri="{9D8B030D-6E8A-4147-A177-3AD203B41FA5}">
                      <a16:colId xmlns:a16="http://schemas.microsoft.com/office/drawing/2014/main" val="2143517585"/>
                    </a:ext>
                  </a:extLst>
                </a:gridCol>
                <a:gridCol w="683742">
                  <a:extLst>
                    <a:ext uri="{9D8B030D-6E8A-4147-A177-3AD203B41FA5}">
                      <a16:colId xmlns:a16="http://schemas.microsoft.com/office/drawing/2014/main" val="680561826"/>
                    </a:ext>
                  </a:extLst>
                </a:gridCol>
                <a:gridCol w="683742">
                  <a:extLst>
                    <a:ext uri="{9D8B030D-6E8A-4147-A177-3AD203B41FA5}">
                      <a16:colId xmlns:a16="http://schemas.microsoft.com/office/drawing/2014/main" val="1320183798"/>
                    </a:ext>
                  </a:extLst>
                </a:gridCol>
                <a:gridCol w="683742">
                  <a:extLst>
                    <a:ext uri="{9D8B030D-6E8A-4147-A177-3AD203B41FA5}">
                      <a16:colId xmlns:a16="http://schemas.microsoft.com/office/drawing/2014/main" val="1696827657"/>
                    </a:ext>
                  </a:extLst>
                </a:gridCol>
                <a:gridCol w="639633">
                  <a:extLst>
                    <a:ext uri="{9D8B030D-6E8A-4147-A177-3AD203B41FA5}">
                      <a16:colId xmlns:a16="http://schemas.microsoft.com/office/drawing/2014/main" val="3013049796"/>
                    </a:ext>
                  </a:extLst>
                </a:gridCol>
                <a:gridCol w="733786">
                  <a:extLst>
                    <a:ext uri="{9D8B030D-6E8A-4147-A177-3AD203B41FA5}">
                      <a16:colId xmlns:a16="http://schemas.microsoft.com/office/drawing/2014/main" val="1301475895"/>
                    </a:ext>
                  </a:extLst>
                </a:gridCol>
                <a:gridCol w="713351">
                  <a:extLst>
                    <a:ext uri="{9D8B030D-6E8A-4147-A177-3AD203B41FA5}">
                      <a16:colId xmlns:a16="http://schemas.microsoft.com/office/drawing/2014/main" val="760785369"/>
                    </a:ext>
                  </a:extLst>
                </a:gridCol>
              </a:tblGrid>
              <a:tr h="429765">
                <a:tc rowSpan="2">
                  <a:txBody>
                    <a:bodyPr/>
                    <a:lstStyle/>
                    <a:p>
                      <a:pPr algn="ctr"/>
                      <a:endParaRPr lang="en-US" sz="1350" dirty="0">
                        <a:solidFill>
                          <a:srgbClr val="00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ctr"/>
                      <a:r>
                        <a:rPr lang="en-US" sz="1350" b="1" i="0" u="none" strike="noStrike" dirty="0">
                          <a:solidFill>
                            <a:srgbClr val="000000"/>
                          </a:solidFill>
                          <a:effectLst/>
                          <a:latin typeface="Calibri" panose="020F0502020204030204" pitchFamily="34" charset="0"/>
                        </a:rPr>
                        <a:t>Cross Sound Cable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Highgate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HQ Phase II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New Brunswick 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 New York AC 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5128096"/>
                  </a:ext>
                </a:extLst>
              </a:tr>
              <a:tr h="148163">
                <a:tc vMerge="1">
                  <a:txBody>
                    <a:bodyPr/>
                    <a:lstStyle/>
                    <a:p>
                      <a:pPr algn="ctr"/>
                      <a:endParaRPr lang="en-US" sz="1600" dirty="0">
                        <a:solidFill>
                          <a:srgbClr val="00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a:solidFill>
                            <a:srgbClr val="000000"/>
                          </a:solidFill>
                          <a:effectLst/>
                          <a:latin typeface="Calibri" panose="020F0502020204030204" pitchFamily="34" charset="0"/>
                        </a:rPr>
                        <a:t>FCA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a:solidFill>
                            <a:srgbClr val="000000"/>
                          </a:solidFill>
                          <a:effectLst/>
                          <a:latin typeface="Calibri" panose="020F0502020204030204" pitchFamily="34" charset="0"/>
                        </a:rPr>
                        <a:t>FCA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a:solidFill>
                            <a:srgbClr val="000000"/>
                          </a:solidFill>
                          <a:effectLst/>
                          <a:latin typeface="Calibri" panose="020F0502020204030204" pitchFamily="34" charset="0"/>
                        </a:rPr>
                        <a:t>FCA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a:solidFill>
                            <a:srgbClr val="000000"/>
                          </a:solidFill>
                          <a:effectLst/>
                          <a:latin typeface="Calibri" panose="020F0502020204030204" pitchFamily="34" charset="0"/>
                        </a:rPr>
                        <a:t>FCA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a:solidFill>
                            <a:srgbClr val="000000"/>
                          </a:solidFill>
                          <a:effectLst/>
                          <a:latin typeface="Calibri" panose="020F0502020204030204" pitchFamily="34" charset="0"/>
                        </a:rPr>
                        <a:t>FCA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a:solidFill>
                            <a:srgbClr val="000000"/>
                          </a:solidFill>
                          <a:effectLst/>
                          <a:latin typeface="Calibri" panose="020F0502020204030204" pitchFamily="34" charset="0"/>
                        </a:rPr>
                        <a:t>FCA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a:solidFill>
                            <a:srgbClr val="000000"/>
                          </a:solidFill>
                          <a:effectLst/>
                          <a:latin typeface="Calibri" panose="020F0502020204030204" pitchFamily="34" charset="0"/>
                        </a:rPr>
                        <a:t>FCA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a:solidFill>
                            <a:srgbClr val="000000"/>
                          </a:solidFill>
                          <a:effectLst/>
                          <a:latin typeface="Calibri" panose="020F0502020204030204" pitchFamily="34" charset="0"/>
                        </a:rPr>
                        <a:t>FCA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a:solidFill>
                            <a:srgbClr val="000000"/>
                          </a:solidFill>
                          <a:effectLst/>
                          <a:latin typeface="Calibri" panose="020F0502020204030204" pitchFamily="34" charset="0"/>
                        </a:rPr>
                        <a:t>FCA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048435"/>
                  </a:ext>
                </a:extLst>
              </a:tr>
              <a:tr h="556260">
                <a:tc>
                  <a:txBody>
                    <a:bodyPr/>
                    <a:lstStyle/>
                    <a:p>
                      <a:pPr algn="ctr"/>
                      <a:r>
                        <a:rPr lang="en-US" sz="1350" dirty="0" smtClean="0">
                          <a:solidFill>
                            <a:srgbClr val="000000"/>
                          </a:solidFill>
                        </a:rPr>
                        <a:t>Annual maintenance requirement</a:t>
                      </a:r>
                      <a:r>
                        <a:rPr lang="en-US" sz="1350" baseline="0" dirty="0" smtClean="0">
                          <a:solidFill>
                            <a:srgbClr val="000000"/>
                          </a:solidFill>
                        </a:rPr>
                        <a:t> (</a:t>
                      </a:r>
                      <a:r>
                        <a:rPr lang="en-US" sz="1350" dirty="0" smtClean="0">
                          <a:solidFill>
                            <a:srgbClr val="000000"/>
                          </a:solidFill>
                        </a:rPr>
                        <a:t>weeks)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dirty="0">
                          <a:solidFill>
                            <a:srgbClr val="000000"/>
                          </a:solidFill>
                          <a:effectLst/>
                          <a:latin typeface="Arial" panose="020B0604020202020204"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dirty="0">
                          <a:solidFill>
                            <a:srgbClr val="000000"/>
                          </a:solidFill>
                          <a:effectLst/>
                          <a:latin typeface="Arial" panose="020B0604020202020204" pitchFamily="34" charset="0"/>
                        </a:rPr>
                        <a:t>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dirty="0">
                          <a:solidFill>
                            <a:srgbClr val="000000"/>
                          </a:solidFill>
                          <a:effectLst/>
                          <a:latin typeface="Arial" panose="020B0604020202020204" pitchFamily="34" charset="0"/>
                        </a:rPr>
                        <a:t>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a:solidFill>
                            <a:srgbClr val="000000"/>
                          </a:solidFill>
                          <a:effectLst/>
                          <a:latin typeface="Arial" panose="020B0604020202020204" pitchFamily="34" charset="0"/>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a:solidFill>
                            <a:srgbClr val="000000"/>
                          </a:solidFill>
                          <a:effectLst/>
                          <a:latin typeface="Arial" panose="020B0604020202020204" pitchFamily="34" charset="0"/>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a:solidFill>
                            <a:srgbClr val="000000"/>
                          </a:solidFill>
                          <a:effectLst/>
                          <a:latin typeface="Arial" panose="020B0604020202020204" pitchFamily="34" charset="0"/>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5366097"/>
                  </a:ext>
                </a:extLst>
              </a:tr>
              <a:tr h="610196">
                <a:tc>
                  <a:txBody>
                    <a:bodyPr/>
                    <a:lstStyle/>
                    <a:p>
                      <a:pPr algn="ctr"/>
                      <a:r>
                        <a:rPr lang="en-US" sz="1350" dirty="0" smtClean="0">
                          <a:solidFill>
                            <a:srgbClr val="000000"/>
                          </a:solidFill>
                        </a:rPr>
                        <a:t>Annual forced outage rate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a:solidFill>
                            <a:srgbClr val="000000"/>
                          </a:solidFill>
                          <a:effectLst/>
                          <a:latin typeface="Arial" panose="020B0604020202020204" pitchFamily="34" charset="0"/>
                        </a:rPr>
                        <a:t>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a:solidFill>
                            <a:srgbClr val="000000"/>
                          </a:solidFill>
                          <a:effectLst/>
                          <a:latin typeface="Arial" panose="020B0604020202020204" pitchFamily="34" charset="0"/>
                        </a:rPr>
                        <a:t>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dirty="0">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1350" b="0" i="0" u="none" strike="noStrike" dirty="0">
                          <a:solidFill>
                            <a:srgbClr val="000000"/>
                          </a:solidFill>
                          <a:effectLst/>
                          <a:latin typeface="Arial" panose="020B0604020202020204" pitchFamily="34" charset="0"/>
                        </a:rPr>
                        <a:t>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350" b="0" i="0" u="none" strike="noStrike" dirty="0">
                          <a:solidFill>
                            <a:srgbClr val="000000"/>
                          </a:solidFill>
                          <a:effectLst/>
                          <a:latin typeface="Arial" panose="020B0604020202020204" pitchFamily="34" charset="0"/>
                        </a:rPr>
                        <a:t>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3551542"/>
                  </a:ext>
                </a:extLst>
              </a:tr>
            </a:tbl>
          </a:graphicData>
        </a:graphic>
      </p:graphicFrame>
      <p:sp>
        <p:nvSpPr>
          <p:cNvPr id="2" name="TextBox 1"/>
          <p:cNvSpPr txBox="1"/>
          <p:nvPr/>
        </p:nvSpPr>
        <p:spPr>
          <a:xfrm>
            <a:off x="381000" y="5668413"/>
            <a:ext cx="8077200" cy="1015663"/>
          </a:xfrm>
          <a:prstGeom prst="rect">
            <a:avLst/>
          </a:prstGeom>
          <a:noFill/>
        </p:spPr>
        <p:txBody>
          <a:bodyPr wrap="square" rtlCol="0">
            <a:spAutoFit/>
          </a:bodyPr>
          <a:lstStyle/>
          <a:p>
            <a:r>
              <a:rPr lang="en-US" sz="1200" dirty="0">
                <a:solidFill>
                  <a:srgbClr val="000000"/>
                </a:solidFill>
              </a:rPr>
              <a:t>Note: </a:t>
            </a:r>
          </a:p>
          <a:p>
            <a:r>
              <a:rPr lang="en-US" sz="1200" dirty="0" smtClean="0">
                <a:solidFill>
                  <a:srgbClr val="000000"/>
                </a:solidFill>
              </a:rPr>
              <a:t>These </a:t>
            </a:r>
            <a:r>
              <a:rPr lang="en-US" sz="1200" dirty="0">
                <a:solidFill>
                  <a:srgbClr val="000000"/>
                </a:solidFill>
              </a:rPr>
              <a:t>are the same values used to model the performance of the Import Capacity Resources that are system based as shown in previous slide</a:t>
            </a:r>
          </a:p>
          <a:p>
            <a:endParaRPr lang="en-US" dirty="0"/>
          </a:p>
        </p:txBody>
      </p:sp>
    </p:spTree>
    <p:extLst>
      <p:ext uri="{BB962C8B-B14F-4D97-AF65-F5344CB8AC3E}">
        <p14:creationId xmlns:p14="http://schemas.microsoft.com/office/powerpoint/2010/main" val="42184262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pPr eaLnBrk="1" hangingPunct="1"/>
            <a:r>
              <a:rPr lang="en-US" sz="2800" dirty="0" smtClean="0">
                <a:solidFill>
                  <a:srgbClr val="090B0B"/>
                </a:solidFill>
              </a:rPr>
              <a:t>OP</a:t>
            </a:r>
            <a:r>
              <a:rPr lang="en-US" sz="2800" dirty="0" smtClean="0"/>
              <a:t>-</a:t>
            </a:r>
            <a:r>
              <a:rPr lang="en-US" sz="2800" dirty="0" smtClean="0">
                <a:solidFill>
                  <a:srgbClr val="090B0B"/>
                </a:solidFill>
              </a:rPr>
              <a:t>4 Assumptions </a:t>
            </a:r>
            <a:br>
              <a:rPr lang="en-US" sz="2800" dirty="0" smtClean="0">
                <a:solidFill>
                  <a:srgbClr val="090B0B"/>
                </a:solidFill>
              </a:rPr>
            </a:br>
            <a:r>
              <a:rPr lang="en-US" sz="2800" i="1" dirty="0" smtClean="0">
                <a:solidFill>
                  <a:srgbClr val="090B0B"/>
                </a:solidFill>
              </a:rPr>
              <a:t>Action 6 &amp; 8 (5% Voltage Reduction (MW))</a:t>
            </a:r>
            <a:endParaRPr lang="en-US" sz="2800" i="1" dirty="0" smtClean="0">
              <a:solidFill>
                <a:srgbClr val="FF0000"/>
              </a:solidFill>
            </a:endParaRPr>
          </a:p>
        </p:txBody>
      </p:sp>
      <p:sp>
        <p:nvSpPr>
          <p:cNvPr id="7" name="Content Placeholder 6"/>
          <p:cNvSpPr>
            <a:spLocks noGrp="1"/>
          </p:cNvSpPr>
          <p:nvPr>
            <p:ph idx="1"/>
          </p:nvPr>
        </p:nvSpPr>
        <p:spPr>
          <a:xfrm>
            <a:off x="533400" y="4953000"/>
            <a:ext cx="7997825" cy="1143000"/>
          </a:xfrm>
        </p:spPr>
        <p:txBody>
          <a:bodyPr>
            <a:normAutofit/>
          </a:bodyPr>
          <a:lstStyle/>
          <a:p>
            <a:pPr marL="0" indent="0">
              <a:spcBef>
                <a:spcPts val="0"/>
              </a:spcBef>
              <a:buNone/>
            </a:pPr>
            <a:r>
              <a:rPr lang="en-US" sz="1200" dirty="0"/>
              <a:t>Note:</a:t>
            </a:r>
          </a:p>
          <a:p>
            <a:pPr>
              <a:spcBef>
                <a:spcPts val="0"/>
              </a:spcBef>
            </a:pPr>
            <a:r>
              <a:rPr lang="en-US" sz="1200" dirty="0"/>
              <a:t>Uses the 90-10 peak Gross load (including both transportation and heating electrification forecast) forecast minus BTM PV and all passive DR and </a:t>
            </a:r>
            <a:r>
              <a:rPr lang="en-US" sz="1200" dirty="0" smtClean="0"/>
              <a:t>Active Demand Capacity Resources (ADCR)</a:t>
            </a:r>
            <a:endParaRPr lang="en-US" sz="1200" dirty="0"/>
          </a:p>
          <a:p>
            <a:pPr>
              <a:spcBef>
                <a:spcPts val="0"/>
              </a:spcBef>
            </a:pPr>
            <a:r>
              <a:rPr lang="en-US" sz="1200" dirty="0"/>
              <a:t>Multiplied by the 1.0% estimated relief obtainable from OP-4 voltage reduction</a:t>
            </a:r>
          </a:p>
        </p:txBody>
      </p:sp>
      <p:sp>
        <p:nvSpPr>
          <p:cNvPr id="14" name="Slide Number Placeholder 4"/>
          <p:cNvSpPr>
            <a:spLocks noGrp="1"/>
          </p:cNvSpPr>
          <p:nvPr>
            <p:ph type="sldNum" sz="quarter" idx="11"/>
          </p:nvPr>
        </p:nvSpPr>
        <p:spPr/>
        <p:txBody>
          <a:bodyPr/>
          <a:lstStyle/>
          <a:p>
            <a:pPr defTabSz="1019175">
              <a:defRPr/>
            </a:pPr>
            <a:fld id="{54F8D9EF-9F81-4EE9-A4E2-EE286A2F8B1C}" type="slidenum">
              <a:rPr lang="en-US">
                <a:latin typeface="+mn-lt"/>
              </a:rPr>
              <a:pPr defTabSz="1019175">
                <a:defRPr/>
              </a:pPr>
              <a:t>61</a:t>
            </a:fld>
            <a:endParaRPr lang="en-US" dirty="0">
              <a:latin typeface="+mn-lt"/>
            </a:endParaRPr>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indent="-342900">
              <a:spcBef>
                <a:spcPct val="10000"/>
              </a:spcBef>
              <a:buFont typeface="Arial" charset="0"/>
              <a:buChar char="•"/>
            </a:pPr>
            <a:endParaRPr lang="en-US" sz="1600" dirty="0">
              <a:solidFill>
                <a:srgbClr val="11479D"/>
              </a:solidFill>
              <a:latin typeface="Arial"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62612401"/>
              </p:ext>
            </p:extLst>
          </p:nvPr>
        </p:nvGraphicFramePr>
        <p:xfrm>
          <a:off x="914400" y="2247900"/>
          <a:ext cx="6781800" cy="1366324"/>
        </p:xfrm>
        <a:graphic>
          <a:graphicData uri="http://schemas.openxmlformats.org/drawingml/2006/table">
            <a:tbl>
              <a:tblPr/>
              <a:tblGrid>
                <a:gridCol w="1981200">
                  <a:extLst>
                    <a:ext uri="{9D8B030D-6E8A-4147-A177-3AD203B41FA5}">
                      <a16:colId xmlns:a16="http://schemas.microsoft.com/office/drawing/2014/main" val="627846589"/>
                    </a:ext>
                  </a:extLst>
                </a:gridCol>
                <a:gridCol w="1186484">
                  <a:extLst>
                    <a:ext uri="{9D8B030D-6E8A-4147-A177-3AD203B41FA5}">
                      <a16:colId xmlns:a16="http://schemas.microsoft.com/office/drawing/2014/main" val="3452110766"/>
                    </a:ext>
                  </a:extLst>
                </a:gridCol>
                <a:gridCol w="1175716">
                  <a:extLst>
                    <a:ext uri="{9D8B030D-6E8A-4147-A177-3AD203B41FA5}">
                      <a16:colId xmlns:a16="http://schemas.microsoft.com/office/drawing/2014/main" val="4144402082"/>
                    </a:ext>
                  </a:extLst>
                </a:gridCol>
                <a:gridCol w="1348585">
                  <a:extLst>
                    <a:ext uri="{9D8B030D-6E8A-4147-A177-3AD203B41FA5}">
                      <a16:colId xmlns:a16="http://schemas.microsoft.com/office/drawing/2014/main" val="3556901978"/>
                    </a:ext>
                  </a:extLst>
                </a:gridCol>
                <a:gridCol w="1089815">
                  <a:extLst>
                    <a:ext uri="{9D8B030D-6E8A-4147-A177-3AD203B41FA5}">
                      <a16:colId xmlns:a16="http://schemas.microsoft.com/office/drawing/2014/main" val="2750933557"/>
                    </a:ext>
                  </a:extLst>
                </a:gridCol>
              </a:tblGrid>
              <a:tr h="410308">
                <a:tc>
                  <a:txBody>
                    <a:bodyPr/>
                    <a:lstStyle/>
                    <a:p>
                      <a:pPr algn="ctr" fontAlgn="b"/>
                      <a:endParaRPr lang="en-US" sz="12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90-10 Peak Load</a:t>
                      </a:r>
                      <a:br>
                        <a:rPr lang="en-US" sz="1400" b="1" i="0" u="none" strike="noStrike" dirty="0">
                          <a:solidFill>
                            <a:srgbClr val="000000"/>
                          </a:solidFill>
                          <a:effectLst/>
                          <a:latin typeface="Arial" panose="020B0604020202020204" pitchFamily="34" charset="0"/>
                        </a:rPr>
                      </a:br>
                      <a:r>
                        <a:rPr lang="en-US" sz="1400" b="1" i="0" u="none" strike="noStrike" dirty="0">
                          <a:solidFill>
                            <a:srgbClr val="000000"/>
                          </a:solidFill>
                          <a:effectLst/>
                          <a:latin typeface="Arial" panose="020B0604020202020204" pitchFamily="34" charset="0"/>
                        </a:rPr>
                        <a:t>(Net BTMPV)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Passive DR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rPr>
                        <a:t>ADCR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rPr>
                        <a:t>Actions </a:t>
                      </a:r>
                      <a:r>
                        <a:rPr lang="en-US" sz="1400" b="1" i="0" u="none" strike="noStrike" dirty="0">
                          <a:solidFill>
                            <a:srgbClr val="000000"/>
                          </a:solidFill>
                          <a:effectLst/>
                          <a:latin typeface="Arial" panose="020B0604020202020204" pitchFamily="34" charset="0"/>
                        </a:rPr>
                        <a:t>6 &amp; 8    </a:t>
                      </a:r>
                      <a:br>
                        <a:rPr lang="en-US" sz="1400" b="1" i="0" u="none" strike="noStrike" dirty="0">
                          <a:solidFill>
                            <a:srgbClr val="000000"/>
                          </a:solidFill>
                          <a:effectLst/>
                          <a:latin typeface="Arial" panose="020B0604020202020204" pitchFamily="34" charset="0"/>
                        </a:rPr>
                      </a:br>
                      <a:r>
                        <a:rPr lang="en-US" sz="1400" b="1" i="0" u="none" strike="noStrike" dirty="0">
                          <a:solidFill>
                            <a:srgbClr val="000000"/>
                          </a:solidFill>
                          <a:effectLst/>
                          <a:latin typeface="Arial" panose="020B0604020202020204" pitchFamily="34" charset="0"/>
                        </a:rPr>
                        <a:t> 5%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889743"/>
                  </a:ext>
                </a:extLst>
              </a:tr>
              <a:tr h="256442">
                <a:tc>
                  <a:txBody>
                    <a:bodyPr/>
                    <a:lstStyle/>
                    <a:p>
                      <a:pPr algn="ctr" fontAlgn="ctr"/>
                      <a:r>
                        <a:rPr lang="en-US" sz="1400" b="1" i="0" u="none" strike="noStrike" dirty="0">
                          <a:solidFill>
                            <a:srgbClr val="000000"/>
                          </a:solidFill>
                          <a:effectLst/>
                          <a:latin typeface="Arial" panose="020B0604020202020204" pitchFamily="34" charset="0"/>
                        </a:rPr>
                        <a:t>June 2024-Sept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31,377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panose="020B0604020202020204" pitchFamily="34" charset="0"/>
                        </a:rPr>
                        <a:t>3,122</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694392"/>
                  </a:ext>
                </a:extLst>
              </a:tr>
              <a:tr h="256442">
                <a:tc>
                  <a:txBody>
                    <a:bodyPr/>
                    <a:lstStyle/>
                    <a:p>
                      <a:pPr algn="ctr" fontAlgn="ctr"/>
                      <a:r>
                        <a:rPr lang="en-US" sz="1400" b="1" i="0" u="none" strike="noStrike" dirty="0">
                          <a:solidFill>
                            <a:srgbClr val="000000"/>
                          </a:solidFill>
                          <a:effectLst/>
                          <a:latin typeface="Arial" panose="020B0604020202020204" pitchFamily="34" charset="0"/>
                        </a:rPr>
                        <a:t>October 2024-May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25,020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3,108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022152"/>
                  </a:ext>
                </a:extLst>
              </a:tr>
            </a:tbl>
          </a:graphicData>
        </a:graphic>
      </p:graphicFrame>
    </p:spTree>
    <p:extLst>
      <p:ext uri="{BB962C8B-B14F-4D97-AF65-F5344CB8AC3E}">
        <p14:creationId xmlns:p14="http://schemas.microsoft.com/office/powerpoint/2010/main" val="2279598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fontScale="90000"/>
          </a:bodyPr>
          <a:lstStyle/>
          <a:p>
            <a:r>
              <a:rPr lang="en-US" dirty="0" smtClean="0"/>
              <a:t>OP-4 Assumptions, cont. </a:t>
            </a:r>
            <a:br>
              <a:rPr lang="en-US" dirty="0" smtClean="0"/>
            </a:br>
            <a:r>
              <a:rPr lang="en-US" i="1" dirty="0" smtClean="0"/>
              <a:t>Minimum Operating Reserve Requirement (MW)</a:t>
            </a:r>
          </a:p>
        </p:txBody>
      </p:sp>
      <p:sp>
        <p:nvSpPr>
          <p:cNvPr id="4" name="Content Placeholder 3"/>
          <p:cNvSpPr>
            <a:spLocks noGrp="1"/>
          </p:cNvSpPr>
          <p:nvPr>
            <p:ph idx="1"/>
          </p:nvPr>
        </p:nvSpPr>
        <p:spPr/>
        <p:txBody>
          <a:bodyPr/>
          <a:lstStyle/>
          <a:p>
            <a:pPr>
              <a:defRPr/>
            </a:pPr>
            <a:r>
              <a:rPr lang="en-US" dirty="0" smtClean="0">
                <a:solidFill>
                  <a:srgbClr val="090B0B"/>
                </a:solidFill>
              </a:rPr>
              <a:t>The system reserves assumption will </a:t>
            </a:r>
            <a:r>
              <a:rPr lang="en-US" dirty="0">
                <a:solidFill>
                  <a:srgbClr val="090B0B"/>
                </a:solidFill>
              </a:rPr>
              <a:t>be </a:t>
            </a:r>
            <a:r>
              <a:rPr lang="en-US" dirty="0" smtClean="0">
                <a:solidFill>
                  <a:srgbClr val="090B0B"/>
                </a:solidFill>
              </a:rPr>
              <a:t>consistent with those needed for reliable system operations during Emergency Conditions </a:t>
            </a:r>
          </a:p>
          <a:p>
            <a:pPr>
              <a:defRPr/>
            </a:pPr>
            <a:r>
              <a:rPr lang="en-US" dirty="0" smtClean="0"/>
              <a:t>Modeled </a:t>
            </a:r>
            <a:r>
              <a:rPr lang="en-US" dirty="0"/>
              <a:t>at 700 MW in the ICR calculations</a:t>
            </a:r>
            <a:endParaRPr lang="en-US" sz="1050" dirty="0">
              <a:solidFill>
                <a:srgbClr val="595959"/>
              </a:solidFill>
            </a:endParaRPr>
          </a:p>
          <a:p>
            <a:endParaRPr lang="en-US" dirty="0"/>
          </a:p>
        </p:txBody>
      </p:sp>
      <p:sp>
        <p:nvSpPr>
          <p:cNvPr id="14" name="Slide Number Placeholder 4"/>
          <p:cNvSpPr>
            <a:spLocks noGrp="1"/>
          </p:cNvSpPr>
          <p:nvPr>
            <p:ph type="sldNum" sz="quarter" idx="11"/>
          </p:nvPr>
        </p:nvSpPr>
        <p:spPr/>
        <p:txBody>
          <a:bodyPr/>
          <a:lstStyle/>
          <a:p>
            <a:fld id="{54F8D9EF-9F81-4EE9-A4E2-EE286A2F8B1C}" type="slidenum">
              <a:rPr lang="en-US" smtClean="0"/>
              <a:pPr/>
              <a:t>62</a:t>
            </a:fld>
            <a:endParaRPr lang="en-US" dirty="0"/>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indent="-342900">
              <a:spcBef>
                <a:spcPct val="10000"/>
              </a:spcBef>
              <a:buFont typeface="Arial" charset="0"/>
              <a:buChar char="•"/>
            </a:pPr>
            <a:endParaRPr lang="en-US" sz="1600" dirty="0">
              <a:solidFill>
                <a:srgbClr val="11479D"/>
              </a:solidFill>
              <a:latin typeface="Arial" charset="0"/>
              <a:cs typeface="Times New Roman" pitchFamily="18" charset="0"/>
            </a:endParaRPr>
          </a:p>
        </p:txBody>
      </p:sp>
      <p:sp>
        <p:nvSpPr>
          <p:cNvPr id="10" name="Content Placeholder 6"/>
          <p:cNvSpPr txBox="1">
            <a:spLocks/>
          </p:cNvSpPr>
          <p:nvPr/>
        </p:nvSpPr>
        <p:spPr>
          <a:xfrm>
            <a:off x="3048000" y="1600200"/>
            <a:ext cx="7997825" cy="4191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1200"/>
              </a:spcBef>
              <a:spcAft>
                <a:spcPts val="0"/>
              </a:spcAft>
              <a:buClrTx/>
              <a:buSzTx/>
              <a:tabLst/>
              <a:defRPr/>
            </a:pPr>
            <a:endParaRPr kumimoji="0" lang="en-US" sz="2800" b="0" i="0" u="none" strike="noStrike" kern="1200" cap="none" spc="0" normalizeH="0" baseline="0" noProof="0" dirty="0" smtClean="0">
              <a:ln>
                <a:noFill/>
              </a:ln>
              <a:solidFill>
                <a:srgbClr val="595959"/>
              </a:solidFill>
              <a:effectLst/>
              <a:uLnTx/>
              <a:uFillTx/>
              <a:latin typeface="+mn-lt"/>
              <a:ea typeface="+mn-ea"/>
              <a:cs typeface="+mn-cs"/>
            </a:endParaRPr>
          </a:p>
        </p:txBody>
      </p:sp>
    </p:spTree>
    <p:extLst>
      <p:ext uri="{BB962C8B-B14F-4D97-AF65-F5344CB8AC3E}">
        <p14:creationId xmlns:p14="http://schemas.microsoft.com/office/powerpoint/2010/main" val="4060494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229600" cy="1143000"/>
          </a:xfrm>
        </p:spPr>
        <p:txBody>
          <a:bodyPr>
            <a:normAutofit fontScale="90000"/>
          </a:bodyPr>
          <a:lstStyle/>
          <a:p>
            <a:r>
              <a:rPr lang="en-US" dirty="0" smtClean="0">
                <a:solidFill>
                  <a:srgbClr val="090B0B"/>
                </a:solidFill>
              </a:rPr>
              <a:t>Summary of all MW Modeled in the ICR-Related Values Calculations</a:t>
            </a:r>
            <a:r>
              <a:rPr lang="en-US" i="1" dirty="0">
                <a:solidFill>
                  <a:srgbClr val="090B0B"/>
                </a:solidFill>
              </a:rPr>
              <a:t/>
            </a:r>
            <a:br>
              <a:rPr lang="en-US" i="1" dirty="0">
                <a:solidFill>
                  <a:srgbClr val="090B0B"/>
                </a:solidFill>
              </a:rPr>
            </a:br>
            <a:endParaRPr lang="en-US" sz="2400" dirty="0" smtClean="0">
              <a:solidFill>
                <a:srgbClr val="FF0000"/>
              </a:solidFill>
            </a:endParaRPr>
          </a:p>
        </p:txBody>
      </p:sp>
      <p:sp>
        <p:nvSpPr>
          <p:cNvPr id="24579" name="Content Placeholder 7"/>
          <p:cNvSpPr>
            <a:spLocks noGrp="1"/>
          </p:cNvSpPr>
          <p:nvPr>
            <p:ph idx="1"/>
          </p:nvPr>
        </p:nvSpPr>
        <p:spPr>
          <a:xfrm>
            <a:off x="228600" y="4800600"/>
            <a:ext cx="8302625" cy="1447800"/>
          </a:xfrm>
        </p:spPr>
        <p:txBody>
          <a:bodyPr>
            <a:normAutofit/>
          </a:bodyPr>
          <a:lstStyle/>
          <a:p>
            <a:pPr>
              <a:spcBef>
                <a:spcPts val="0"/>
              </a:spcBef>
              <a:buFontTx/>
              <a:buNone/>
            </a:pPr>
            <a:r>
              <a:rPr lang="en-US" sz="1400" dirty="0" smtClean="0"/>
              <a:t>Notes: </a:t>
            </a:r>
          </a:p>
          <a:p>
            <a:pPr>
              <a:spcBef>
                <a:spcPts val="0"/>
              </a:spcBef>
            </a:pPr>
            <a:r>
              <a:rPr lang="en-US" sz="1400" dirty="0" smtClean="0"/>
              <a:t>The tie </a:t>
            </a:r>
            <a:r>
              <a:rPr lang="en-US" sz="1400" dirty="0"/>
              <a:t>b</a:t>
            </a:r>
            <a:r>
              <a:rPr lang="en-US" sz="1400" dirty="0" smtClean="0"/>
              <a:t>enefits assumptions are based on the </a:t>
            </a:r>
            <a:r>
              <a:rPr lang="en-US" sz="1400" dirty="0"/>
              <a:t>study. </a:t>
            </a:r>
            <a:r>
              <a:rPr lang="en-US" sz="1400" dirty="0" smtClean="0"/>
              <a:t>See </a:t>
            </a:r>
            <a:r>
              <a:rPr lang="en-US" sz="1400" dirty="0" smtClean="0">
                <a:hlinkClick r:id="rId3"/>
              </a:rPr>
              <a:t>https</a:t>
            </a:r>
            <a:r>
              <a:rPr lang="en-US" sz="1400" dirty="0">
                <a:hlinkClick r:id="rId3"/>
              </a:rPr>
              <a:t>://www.iso-ne.com/static-assets/documents/2020/08/a02_pspc_2020_08_14_.</a:t>
            </a:r>
            <a:r>
              <a:rPr lang="en-US" sz="1400" dirty="0" smtClean="0">
                <a:hlinkClick r:id="rId3"/>
              </a:rPr>
              <a:t>results_tie_benefits.pptx</a:t>
            </a:r>
            <a:r>
              <a:rPr lang="en-US" sz="1400" dirty="0" smtClean="0"/>
              <a:t> </a:t>
            </a:r>
          </a:p>
          <a:p>
            <a:pPr>
              <a:spcBef>
                <a:spcPts val="0"/>
              </a:spcBef>
            </a:pPr>
            <a:r>
              <a:rPr lang="en-US" sz="1400" dirty="0" smtClean="0"/>
              <a:t>IPRs have both the summer and winter capacity values modeled</a:t>
            </a:r>
          </a:p>
          <a:p>
            <a:pPr>
              <a:spcBef>
                <a:spcPts val="0"/>
              </a:spcBef>
            </a:pPr>
            <a:r>
              <a:rPr lang="en-US" sz="1400" dirty="0" smtClean="0"/>
              <a:t>OP-4 voltage reduction includes Action 6 and Action 8 MW assumptions</a:t>
            </a:r>
            <a:endParaRPr lang="en-US" sz="1400" strike="sngStrike" dirty="0" smtClean="0"/>
          </a:p>
        </p:txBody>
      </p:sp>
      <p:sp>
        <p:nvSpPr>
          <p:cNvPr id="14" name="Slide Number Placeholder 4"/>
          <p:cNvSpPr>
            <a:spLocks noGrp="1"/>
          </p:cNvSpPr>
          <p:nvPr>
            <p:ph type="sldNum" sz="quarter" idx="11"/>
          </p:nvPr>
        </p:nvSpPr>
        <p:spPr/>
        <p:txBody>
          <a:bodyPr/>
          <a:lstStyle/>
          <a:p>
            <a:pPr defTabSz="1019175">
              <a:defRPr/>
            </a:pPr>
            <a:fld id="{7EDD4BE7-291F-408D-A8CD-1C6BE9DF0A5B}" type="slidenum">
              <a:rPr lang="en-US">
                <a:latin typeface="+mn-lt"/>
              </a:rPr>
              <a:pPr defTabSz="1019175">
                <a:defRPr/>
              </a:pPr>
              <a:t>63</a:t>
            </a:fld>
            <a:endParaRPr lang="en-US"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680282325"/>
              </p:ext>
            </p:extLst>
          </p:nvPr>
        </p:nvGraphicFramePr>
        <p:xfrm>
          <a:off x="1295400" y="1254118"/>
          <a:ext cx="6781800" cy="2971800"/>
        </p:xfrm>
        <a:graphic>
          <a:graphicData uri="http://schemas.openxmlformats.org/drawingml/2006/table">
            <a:tbl>
              <a:tblPr/>
              <a:tblGrid>
                <a:gridCol w="4456612">
                  <a:extLst>
                    <a:ext uri="{9D8B030D-6E8A-4147-A177-3AD203B41FA5}">
                      <a16:colId xmlns:a16="http://schemas.microsoft.com/office/drawing/2014/main" val="20000"/>
                    </a:ext>
                  </a:extLst>
                </a:gridCol>
                <a:gridCol w="2325188">
                  <a:extLst>
                    <a:ext uri="{9D8B030D-6E8A-4147-A177-3AD203B41FA5}">
                      <a16:colId xmlns:a16="http://schemas.microsoft.com/office/drawing/2014/main" val="20001"/>
                    </a:ext>
                  </a:extLst>
                </a:gridCol>
              </a:tblGrid>
              <a:tr h="330200">
                <a:tc>
                  <a:txBody>
                    <a:bodyPr/>
                    <a:lstStyle/>
                    <a:p>
                      <a:pPr algn="ctr" fontAlgn="b"/>
                      <a:r>
                        <a:rPr lang="en-US" sz="1400" b="1" i="0" u="none" strike="noStrike" dirty="0">
                          <a:solidFill>
                            <a:srgbClr val="090B0B"/>
                          </a:solidFill>
                          <a:effectLst/>
                          <a:latin typeface="Arial" panose="020B0604020202020204" pitchFamily="34" charset="0"/>
                          <a:cs typeface="Arial" panose="020B0604020202020204" pitchFamily="34" charset="0"/>
                        </a:rPr>
                        <a:t>Resource </a:t>
                      </a:r>
                      <a:r>
                        <a:rPr lang="en-US" sz="1400" b="1" i="0" u="none" strike="noStrike" dirty="0" smtClean="0">
                          <a:solidFill>
                            <a:srgbClr val="090B0B"/>
                          </a:solidFill>
                          <a:effectLst/>
                          <a:latin typeface="Arial" panose="020B0604020202020204" pitchFamily="34" charset="0"/>
                          <a:cs typeface="Arial" panose="020B0604020202020204" pitchFamily="34" charset="0"/>
                        </a:rPr>
                        <a:t>Type/OP-4</a:t>
                      </a:r>
                      <a:endParaRPr lang="en-US" sz="1400" b="1"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90B0B"/>
                          </a:solidFill>
                          <a:effectLst/>
                          <a:latin typeface="Arial" panose="020B0604020202020204" pitchFamily="34" charset="0"/>
                          <a:cs typeface="Arial" panose="020B0604020202020204" pitchFamily="34" charset="0"/>
                        </a:rPr>
                        <a:t>FCA 15</a:t>
                      </a:r>
                      <a:endParaRPr lang="en-US" sz="1400" b="1"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algn="l" rtl="0" fontAlgn="b"/>
                      <a:r>
                        <a:rPr lang="en-US" sz="1400" b="0" i="0" u="none" strike="noStrike" dirty="0" smtClean="0">
                          <a:solidFill>
                            <a:srgbClr val="090B0B"/>
                          </a:solidFill>
                          <a:effectLst/>
                          <a:latin typeface="Arial" panose="020B0604020202020204" pitchFamily="34" charset="0"/>
                          <a:cs typeface="Arial" panose="020B0604020202020204" pitchFamily="34" charset="0"/>
                        </a:rPr>
                        <a:t>Non-Intermittent </a:t>
                      </a:r>
                      <a:r>
                        <a:rPr lang="en-US" sz="1400" b="0" i="0" u="none" strike="noStrike" dirty="0">
                          <a:solidFill>
                            <a:srgbClr val="090B0B"/>
                          </a:solidFill>
                          <a:effectLst/>
                          <a:latin typeface="Arial" panose="020B0604020202020204" pitchFamily="34" charset="0"/>
                          <a:cs typeface="Arial" panose="020B0604020202020204" pitchFamily="34" charset="0"/>
                        </a:rPr>
                        <a:t>Generating </a:t>
                      </a:r>
                      <a:r>
                        <a:rPr lang="en-US" sz="1400" b="0" i="0" u="none" strike="noStrike" dirty="0" smtClean="0">
                          <a:solidFill>
                            <a:srgbClr val="090B0B"/>
                          </a:solidFill>
                          <a:effectLst/>
                          <a:latin typeface="Arial" panose="020B0604020202020204" pitchFamily="34" charset="0"/>
                          <a:cs typeface="Arial" panose="020B0604020202020204" pitchFamily="34" charset="0"/>
                        </a:rPr>
                        <a:t>Resource</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28,270</a:t>
                      </a:r>
                      <a:endParaRPr lang="en-US" sz="1600" b="0" i="0" u="none" strike="noStrike" dirty="0">
                        <a:solidFill>
                          <a:srgbClr val="000000"/>
                        </a:solidFill>
                        <a:effectLst/>
                        <a:latin typeface="Calibri" panose="020F050202020403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Intermittent </a:t>
                      </a:r>
                      <a:r>
                        <a:rPr lang="en-US" sz="1400" b="0" i="0" u="none" strike="noStrike" dirty="0" smtClean="0">
                          <a:solidFill>
                            <a:srgbClr val="090B0B"/>
                          </a:solidFill>
                          <a:effectLst/>
                          <a:latin typeface="Arial" panose="020B0604020202020204" pitchFamily="34" charset="0"/>
                          <a:cs typeface="Arial" panose="020B0604020202020204" pitchFamily="34" charset="0"/>
                        </a:rPr>
                        <a:t>Power Resource</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1,114</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Import </a:t>
                      </a:r>
                      <a:r>
                        <a:rPr lang="en-US" sz="1400" b="0" i="0" u="none" strike="noStrike" dirty="0" smtClean="0">
                          <a:solidFill>
                            <a:srgbClr val="090B0B"/>
                          </a:solidFill>
                          <a:effectLst/>
                          <a:latin typeface="Arial" panose="020B0604020202020204" pitchFamily="34" charset="0"/>
                          <a:cs typeface="Arial" panose="020B0604020202020204" pitchFamily="34" charset="0"/>
                        </a:rPr>
                        <a:t>Capacity Resource</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82</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Demand Resource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3,867</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algn="l" rtl="0" fontAlgn="b"/>
                      <a:r>
                        <a:rPr lang="en-US" sz="1400" b="0" i="0" u="none" strike="noStrike" dirty="0" smtClean="0">
                          <a:solidFill>
                            <a:srgbClr val="090B0B"/>
                          </a:solidFill>
                          <a:effectLst/>
                          <a:latin typeface="Arial" panose="020B0604020202020204" pitchFamily="34" charset="0"/>
                          <a:cs typeface="Arial" panose="020B0604020202020204" pitchFamily="34" charset="0"/>
                        </a:rPr>
                        <a:t>OP-4 voltage reduction</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275</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Minimum Operating Reserves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-700</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algn="l" rtl="0" fontAlgn="b"/>
                      <a:r>
                        <a:rPr lang="en-US" sz="1400" b="0" i="0" u="none" strike="noStrike" dirty="0">
                          <a:solidFill>
                            <a:srgbClr val="090B0B"/>
                          </a:solidFill>
                          <a:effectLst/>
                          <a:latin typeface="Arial" panose="020B0604020202020204" pitchFamily="34" charset="0"/>
                          <a:cs typeface="Arial" panose="020B0604020202020204" pitchFamily="34" charset="0"/>
                        </a:rPr>
                        <a:t>Tie </a:t>
                      </a:r>
                      <a:r>
                        <a:rPr lang="en-US" sz="1400" b="0" i="0" u="none" strike="noStrike" dirty="0" smtClean="0">
                          <a:solidFill>
                            <a:srgbClr val="090B0B"/>
                          </a:solidFill>
                          <a:effectLst/>
                          <a:latin typeface="Arial" panose="020B0604020202020204" pitchFamily="34" charset="0"/>
                          <a:cs typeface="Arial" panose="020B0604020202020204" pitchFamily="34" charset="0"/>
                        </a:rPr>
                        <a:t>benefits</a:t>
                      </a:r>
                      <a:endParaRPr lang="en-US" sz="1400" b="0" i="0" u="none" strike="noStrike" dirty="0">
                        <a:solidFill>
                          <a:srgbClr val="090B0B"/>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1,735</a:t>
                      </a:r>
                      <a:endParaRPr lang="en-US" sz="1600" b="0" i="0" u="none" strike="noStrike" dirty="0">
                        <a:solidFill>
                          <a:srgbClr val="000000"/>
                        </a:solidFill>
                        <a:effectLst/>
                        <a:latin typeface="Calibri" panose="020F050202020403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0">
                <a:tc>
                  <a:txBody>
                    <a:bodyPr/>
                    <a:lstStyle/>
                    <a:p>
                      <a:pPr algn="l" rtl="0" fontAlgn="b"/>
                      <a:r>
                        <a:rPr lang="en-US" sz="1400" b="1" i="0" u="none" strike="noStrike" dirty="0">
                          <a:solidFill>
                            <a:srgbClr val="090B0B"/>
                          </a:solidFill>
                          <a:effectLst/>
                          <a:latin typeface="Arial" panose="020B0604020202020204" pitchFamily="34" charset="0"/>
                          <a:cs typeface="Arial" panose="020B0604020202020204" pitchFamily="34" charset="0"/>
                        </a:rPr>
                        <a:t>Total MW </a:t>
                      </a:r>
                      <a:r>
                        <a:rPr lang="en-US" sz="1400" b="1" i="0" u="none" strike="noStrike" dirty="0" smtClean="0">
                          <a:solidFill>
                            <a:srgbClr val="090B0B"/>
                          </a:solidFill>
                          <a:effectLst/>
                          <a:latin typeface="Arial" panose="020B0604020202020204" pitchFamily="34" charset="0"/>
                          <a:cs typeface="Arial" panose="020B0604020202020204" pitchFamily="34" charset="0"/>
                        </a:rPr>
                        <a:t>modeled </a:t>
                      </a:r>
                      <a:r>
                        <a:rPr lang="en-US" sz="1400" b="1" i="0" u="none" strike="noStrike" dirty="0">
                          <a:solidFill>
                            <a:srgbClr val="090B0B"/>
                          </a:solidFill>
                          <a:effectLst/>
                          <a:latin typeface="Arial" panose="020B0604020202020204" pitchFamily="34" charset="0"/>
                          <a:cs typeface="Arial" panose="020B0604020202020204" pitchFamily="34" charset="0"/>
                        </a:rPr>
                        <a:t>in 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34,642</a:t>
                      </a:r>
                      <a:endParaRPr lang="en-US" sz="1600" b="0" i="0" u="none" strike="noStrike" dirty="0">
                        <a:solidFill>
                          <a:srgbClr val="000000"/>
                        </a:solidFill>
                        <a:effectLst/>
                        <a:latin typeface="Calibri" panose="020F0502020204030204" pitchFamily="34" charset="0"/>
                      </a:endParaRP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80050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Appendix-II </a:t>
            </a:r>
            <a:endParaRPr lang="en-US" dirty="0"/>
          </a:p>
        </p:txBody>
      </p:sp>
      <p:sp>
        <p:nvSpPr>
          <p:cNvPr id="10" name="Text Placeholder 9"/>
          <p:cNvSpPr>
            <a:spLocks noGrp="1"/>
          </p:cNvSpPr>
          <p:nvPr>
            <p:ph type="body" idx="1"/>
          </p:nvPr>
        </p:nvSpPr>
        <p:spPr/>
        <p:txBody>
          <a:bodyPr/>
          <a:lstStyle/>
          <a:p>
            <a:r>
              <a:rPr lang="en-US" dirty="0" smtClean="0"/>
              <a:t>Acronyms </a:t>
            </a:r>
            <a:r>
              <a:rPr lang="en-US" dirty="0"/>
              <a:t>for ICR-Related </a:t>
            </a:r>
            <a:r>
              <a:rPr lang="en-US" dirty="0" smtClean="0"/>
              <a:t>Values*</a:t>
            </a:r>
            <a:endParaRPr lang="en-US" dirty="0"/>
          </a:p>
        </p:txBody>
      </p:sp>
      <p:sp>
        <p:nvSpPr>
          <p:cNvPr id="2" name="Slide Number Placeholder 1"/>
          <p:cNvSpPr>
            <a:spLocks noGrp="1"/>
          </p:cNvSpPr>
          <p:nvPr>
            <p:ph type="sldNum" sz="quarter" idx="4"/>
          </p:nvPr>
        </p:nvSpPr>
        <p:spPr/>
        <p:txBody>
          <a:bodyPr/>
          <a:lstStyle/>
          <a:p>
            <a:fld id="{561ACE11-EF18-4151-9C86-FCCC5A027270}" type="slidenum">
              <a:rPr lang="en-US" smtClean="0"/>
              <a:pPr/>
              <a:t>64</a:t>
            </a:fld>
            <a:endParaRPr lang="en-US" dirty="0"/>
          </a:p>
        </p:txBody>
      </p:sp>
      <p:sp>
        <p:nvSpPr>
          <p:cNvPr id="11" name="TextBox 10"/>
          <p:cNvSpPr txBox="1"/>
          <p:nvPr/>
        </p:nvSpPr>
        <p:spPr>
          <a:xfrm>
            <a:off x="762000" y="5943600"/>
            <a:ext cx="5715000" cy="307777"/>
          </a:xfrm>
          <a:prstGeom prst="rect">
            <a:avLst/>
          </a:prstGeom>
          <a:noFill/>
        </p:spPr>
        <p:txBody>
          <a:bodyPr wrap="square" rtlCol="0">
            <a:spAutoFit/>
          </a:bodyPr>
          <a:lstStyle/>
          <a:p>
            <a:r>
              <a:rPr lang="en-US" sz="1400" dirty="0" smtClean="0">
                <a:latin typeface="+mn-lt"/>
              </a:rPr>
              <a:t>*</a:t>
            </a:r>
            <a:r>
              <a:rPr lang="en-US" sz="1400" dirty="0">
                <a:latin typeface="+mn-lt"/>
              </a:rPr>
              <a:t>Not all acronyms are used in this </a:t>
            </a:r>
            <a:r>
              <a:rPr lang="en-US" sz="1400" dirty="0" smtClean="0">
                <a:latin typeface="+mn-lt"/>
              </a:rPr>
              <a:t>presentation</a:t>
            </a:r>
            <a:endParaRPr lang="en-US" sz="1400" dirty="0">
              <a:latin typeface="+mn-lt"/>
            </a:endParaRPr>
          </a:p>
        </p:txBody>
      </p:sp>
    </p:spTree>
    <p:extLst>
      <p:ext uri="{BB962C8B-B14F-4D97-AF65-F5344CB8AC3E}">
        <p14:creationId xmlns:p14="http://schemas.microsoft.com/office/powerpoint/2010/main" val="35784525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a:t>
            </a:r>
          </a:p>
        </p:txBody>
      </p:sp>
      <p:sp>
        <p:nvSpPr>
          <p:cNvPr id="4099" name="Content Placeholder 2"/>
          <p:cNvSpPr>
            <a:spLocks noGrp="1"/>
          </p:cNvSpPr>
          <p:nvPr>
            <p:ph idx="1"/>
          </p:nvPr>
        </p:nvSpPr>
        <p:spPr>
          <a:xfrm>
            <a:off x="457200" y="838200"/>
            <a:ext cx="8607425" cy="5486400"/>
          </a:xfrm>
        </p:spPr>
        <p:txBody>
          <a:bodyPr>
            <a:normAutofit fontScale="70000" lnSpcReduction="20000"/>
          </a:bodyPr>
          <a:lstStyle/>
          <a:p>
            <a:r>
              <a:rPr lang="en-US" dirty="0"/>
              <a:t>ADCR – Active Demand Capacity Resource</a:t>
            </a:r>
          </a:p>
          <a:p>
            <a:r>
              <a:rPr lang="en-US" dirty="0" smtClean="0"/>
              <a:t>ALCC – Additional Load Carrying Capability</a:t>
            </a:r>
          </a:p>
          <a:p>
            <a:r>
              <a:rPr lang="en-US" dirty="0" err="1" smtClean="0"/>
              <a:t>APk</a:t>
            </a:r>
            <a:r>
              <a:rPr lang="en-US" dirty="0" smtClean="0"/>
              <a:t> – Gross peak load net of BTM PV</a:t>
            </a:r>
          </a:p>
          <a:p>
            <a:r>
              <a:rPr lang="en-US" dirty="0" smtClean="0"/>
              <a:t>ARA – Annual Reconfiguration Auction</a:t>
            </a:r>
          </a:p>
          <a:p>
            <a:r>
              <a:rPr lang="en-US" dirty="0">
                <a:solidFill>
                  <a:schemeClr val="tx1">
                    <a:lumMod val="50000"/>
                  </a:schemeClr>
                </a:solidFill>
              </a:rPr>
              <a:t>ART – Annual Reconfiguration </a:t>
            </a:r>
            <a:r>
              <a:rPr lang="en-US" dirty="0" smtClean="0">
                <a:solidFill>
                  <a:schemeClr val="tx1">
                    <a:lumMod val="50000"/>
                  </a:schemeClr>
                </a:solidFill>
              </a:rPr>
              <a:t>Transaction</a:t>
            </a:r>
            <a:endParaRPr lang="en-US" dirty="0" smtClean="0"/>
          </a:p>
          <a:p>
            <a:r>
              <a:rPr lang="en-US" dirty="0" smtClean="0"/>
              <a:t>BTM PV – Behind-the-meter Photovoltaic</a:t>
            </a:r>
          </a:p>
          <a:p>
            <a:r>
              <a:rPr lang="en-US" dirty="0" smtClean="0"/>
              <a:t>CCP – Capacity Commitment Period</a:t>
            </a:r>
          </a:p>
          <a:p>
            <a:r>
              <a:rPr lang="en-US" dirty="0" smtClean="0"/>
              <a:t>CDD – Cooling Degree Days</a:t>
            </a:r>
          </a:p>
          <a:p>
            <a:r>
              <a:rPr lang="en-US" dirty="0"/>
              <a:t>CELT – Capacity, Energy, Loads and </a:t>
            </a:r>
            <a:r>
              <a:rPr lang="en-US" dirty="0" smtClean="0"/>
              <a:t>Transmission</a:t>
            </a:r>
          </a:p>
          <a:p>
            <a:r>
              <a:rPr lang="en-US" dirty="0" smtClean="0"/>
              <a:t>CSC – Cross Sound Cable</a:t>
            </a:r>
          </a:p>
          <a:p>
            <a:r>
              <a:rPr lang="en-US" dirty="0" smtClean="0"/>
              <a:t>CSO – Capacity Supply Obligation</a:t>
            </a:r>
          </a:p>
          <a:p>
            <a:r>
              <a:rPr lang="en-US" dirty="0" smtClean="0"/>
              <a:t>CT – Connecticut</a:t>
            </a:r>
          </a:p>
          <a:p>
            <a:r>
              <a:rPr lang="en-US" dirty="0" smtClean="0"/>
              <a:t>DR – Demand Resource</a:t>
            </a:r>
          </a:p>
          <a:p>
            <a:r>
              <a:rPr lang="en-US" dirty="0" smtClean="0"/>
              <a:t>EE – Energy Efficiency</a:t>
            </a:r>
          </a:p>
          <a:p>
            <a:r>
              <a:rPr lang="en-US" dirty="0" err="1" smtClean="0"/>
              <a:t>EFORd</a:t>
            </a:r>
            <a:r>
              <a:rPr lang="en-US" dirty="0" smtClean="0"/>
              <a:t> – Equivalent Forced Outage Rate on Demand</a:t>
            </a:r>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65</a:t>
            </a:fld>
            <a:endParaRPr lang="en-US" dirty="0"/>
          </a:p>
        </p:txBody>
      </p:sp>
    </p:spTree>
    <p:extLst>
      <p:ext uri="{BB962C8B-B14F-4D97-AF65-F5344CB8AC3E}">
        <p14:creationId xmlns:p14="http://schemas.microsoft.com/office/powerpoint/2010/main" val="34327581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 cont.</a:t>
            </a:r>
          </a:p>
        </p:txBody>
      </p:sp>
      <p:sp>
        <p:nvSpPr>
          <p:cNvPr id="4099" name="Content Placeholder 2"/>
          <p:cNvSpPr>
            <a:spLocks noGrp="1"/>
          </p:cNvSpPr>
          <p:nvPr>
            <p:ph idx="1"/>
          </p:nvPr>
        </p:nvSpPr>
        <p:spPr>
          <a:xfrm>
            <a:off x="457200" y="838200"/>
            <a:ext cx="8607425" cy="5638800"/>
          </a:xfrm>
        </p:spPr>
        <p:txBody>
          <a:bodyPr>
            <a:normAutofit lnSpcReduction="10000"/>
          </a:bodyPr>
          <a:lstStyle/>
          <a:p>
            <a:r>
              <a:rPr lang="en-US" sz="1800" dirty="0"/>
              <a:t>FCA – Forward Capacity </a:t>
            </a:r>
            <a:r>
              <a:rPr lang="en-US" sz="1800" dirty="0" smtClean="0"/>
              <a:t>Auction</a:t>
            </a:r>
          </a:p>
          <a:p>
            <a:r>
              <a:rPr lang="en-US" sz="1800" dirty="0" smtClean="0"/>
              <a:t>FCM </a:t>
            </a:r>
            <a:r>
              <a:rPr lang="en-US" sz="1800" dirty="0"/>
              <a:t>– Forward Capacity </a:t>
            </a:r>
            <a:r>
              <a:rPr lang="en-US" sz="1800" dirty="0" smtClean="0"/>
              <a:t>Market</a:t>
            </a:r>
            <a:endParaRPr lang="en-US" sz="1700" dirty="0" smtClean="0"/>
          </a:p>
          <a:p>
            <a:r>
              <a:rPr lang="en-US" sz="1700" dirty="0" smtClean="0"/>
              <a:t>FERC </a:t>
            </a:r>
            <a:r>
              <a:rPr lang="en-US" sz="1700" dirty="0"/>
              <a:t>– Federal Energy Regulatory Commission</a:t>
            </a:r>
          </a:p>
          <a:p>
            <a:r>
              <a:rPr lang="en-US" sz="1700" dirty="0"/>
              <a:t>HQICCs – Hydro-Quebec Interconnection Capability Credits</a:t>
            </a:r>
          </a:p>
          <a:p>
            <a:r>
              <a:rPr lang="en-US" sz="1700" dirty="0"/>
              <a:t>ICR – Installed Capacity Requirement</a:t>
            </a:r>
          </a:p>
          <a:p>
            <a:r>
              <a:rPr lang="en-US" sz="1700" dirty="0" smtClean="0"/>
              <a:t>ISO – ISO New England</a:t>
            </a:r>
          </a:p>
          <a:p>
            <a:r>
              <a:rPr lang="en-US" sz="1700" dirty="0" smtClean="0"/>
              <a:t>LRA – Local Resource Adequacy</a:t>
            </a:r>
          </a:p>
          <a:p>
            <a:r>
              <a:rPr lang="en-US" sz="1700" dirty="0" smtClean="0"/>
              <a:t>LSR – Local Sourcing Requirement</a:t>
            </a:r>
          </a:p>
          <a:p>
            <a:r>
              <a:rPr lang="en-US" sz="1700" dirty="0" smtClean="0"/>
              <a:t>MARS  -Multi-Area Reliability Simulation</a:t>
            </a:r>
          </a:p>
          <a:p>
            <a:r>
              <a:rPr lang="en-US" sz="1700" dirty="0" smtClean="0"/>
              <a:t>MCL – Maximum Capacity Limit</a:t>
            </a:r>
          </a:p>
          <a:p>
            <a:r>
              <a:rPr lang="en-US" sz="1700" dirty="0" smtClean="0"/>
              <a:t>MRI – Marginal Reliability Impact</a:t>
            </a:r>
          </a:p>
          <a:p>
            <a:r>
              <a:rPr lang="en-US" sz="1700" dirty="0" smtClean="0"/>
              <a:t>NEPOOL – New England Power Pool</a:t>
            </a:r>
          </a:p>
          <a:p>
            <a:r>
              <a:rPr lang="en-US" sz="1700" dirty="0" smtClean="0"/>
              <a:t>Net ICR – ICR minus HQICCs</a:t>
            </a:r>
          </a:p>
          <a:p>
            <a:r>
              <a:rPr lang="en-US" sz="1700" dirty="0" smtClean="0"/>
              <a:t>NNE – Northern New England</a:t>
            </a:r>
            <a:endParaRPr lang="en-US" dirty="0" smtClean="0"/>
          </a:p>
          <a:p>
            <a:endParaRPr lang="en-US" dirty="0" smtClean="0"/>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66</a:t>
            </a:fld>
            <a:endParaRPr lang="en-US" dirty="0"/>
          </a:p>
        </p:txBody>
      </p:sp>
    </p:spTree>
    <p:extLst>
      <p:ext uri="{BB962C8B-B14F-4D97-AF65-F5344CB8AC3E}">
        <p14:creationId xmlns:p14="http://schemas.microsoft.com/office/powerpoint/2010/main" val="21830769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 cont.</a:t>
            </a:r>
          </a:p>
        </p:txBody>
      </p:sp>
      <p:sp>
        <p:nvSpPr>
          <p:cNvPr id="4099" name="Content Placeholder 2"/>
          <p:cNvSpPr>
            <a:spLocks noGrp="1"/>
          </p:cNvSpPr>
          <p:nvPr>
            <p:ph idx="1"/>
          </p:nvPr>
        </p:nvSpPr>
        <p:spPr>
          <a:xfrm>
            <a:off x="457200" y="838200"/>
            <a:ext cx="8607425" cy="5638800"/>
          </a:xfrm>
        </p:spPr>
        <p:txBody>
          <a:bodyPr>
            <a:normAutofit lnSpcReduction="10000"/>
          </a:bodyPr>
          <a:lstStyle/>
          <a:p>
            <a:r>
              <a:rPr lang="en-US" sz="1700" dirty="0"/>
              <a:t>NPCC – Northeast Power Coordinating </a:t>
            </a:r>
            <a:r>
              <a:rPr lang="en-US" sz="1700" dirty="0" smtClean="0"/>
              <a:t>Council</a:t>
            </a:r>
          </a:p>
          <a:p>
            <a:r>
              <a:rPr lang="en-US" sz="1700" dirty="0" smtClean="0"/>
              <a:t>OP-4 – Operating Procedure No. 4, Action During a Capacity Deficiency</a:t>
            </a:r>
          </a:p>
          <a:p>
            <a:r>
              <a:rPr lang="en-US" sz="1700" dirty="0" smtClean="0"/>
              <a:t>PAC – Planning Advisory Committee</a:t>
            </a:r>
          </a:p>
          <a:p>
            <a:r>
              <a:rPr lang="en-US" sz="1700" dirty="0" smtClean="0"/>
              <a:t>PC – Participants Committee</a:t>
            </a:r>
          </a:p>
          <a:p>
            <a:r>
              <a:rPr lang="en-US" sz="1700" dirty="0" smtClean="0"/>
              <a:t>PK – Peak (gross load forecast)</a:t>
            </a:r>
          </a:p>
          <a:p>
            <a:r>
              <a:rPr lang="en-US" sz="1700" dirty="0" smtClean="0"/>
              <a:t>PSPC – Power Supply Planning Committee</a:t>
            </a:r>
          </a:p>
          <a:p>
            <a:r>
              <a:rPr lang="en-US" sz="1700" dirty="0" smtClean="0"/>
              <a:t>RC – Reliability Committee</a:t>
            </a:r>
          </a:p>
          <a:p>
            <a:r>
              <a:rPr lang="en-US" sz="1700" dirty="0" smtClean="0"/>
              <a:t>RI – Rhode Island</a:t>
            </a:r>
          </a:p>
          <a:p>
            <a:r>
              <a:rPr lang="en-US" sz="1700" dirty="0" smtClean="0"/>
              <a:t>SEMA – Southeastern Massachusetts</a:t>
            </a:r>
          </a:p>
          <a:p>
            <a:r>
              <a:rPr lang="en-US" sz="1700" dirty="0" smtClean="0"/>
              <a:t>SENE – Southern New England</a:t>
            </a:r>
          </a:p>
          <a:p>
            <a:r>
              <a:rPr lang="en-US" sz="1700" dirty="0" smtClean="0"/>
              <a:t>SWCT – Southwest Connecticut</a:t>
            </a:r>
          </a:p>
          <a:p>
            <a:r>
              <a:rPr lang="en-US" sz="1700" dirty="0" smtClean="0"/>
              <a:t>TSA – Transmission Security Analysis</a:t>
            </a:r>
          </a:p>
          <a:p>
            <a:r>
              <a:rPr lang="en-US" sz="1700" dirty="0" smtClean="0"/>
              <a:t>VR – Voltage Reduction</a:t>
            </a:r>
          </a:p>
          <a:p>
            <a:r>
              <a:rPr lang="en-US" sz="1700" dirty="0" err="1" smtClean="0"/>
              <a:t>WEFORd</a:t>
            </a:r>
            <a:r>
              <a:rPr lang="en-US" sz="1700" dirty="0" smtClean="0"/>
              <a:t> – Weighted Equivalent Forced Outage Rated on Demand</a:t>
            </a:r>
          </a:p>
          <a:p>
            <a:pPr>
              <a:buNone/>
            </a:pPr>
            <a:endParaRPr lang="en-US" dirty="0" smtClean="0"/>
          </a:p>
          <a:p>
            <a:endParaRPr lang="en-US" dirty="0" smtClean="0"/>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67</a:t>
            </a:fld>
            <a:endParaRPr lang="en-US" dirty="0"/>
          </a:p>
        </p:txBody>
      </p:sp>
    </p:spTree>
    <p:extLst>
      <p:ext uri="{BB962C8B-B14F-4D97-AF65-F5344CB8AC3E}">
        <p14:creationId xmlns:p14="http://schemas.microsoft.com/office/powerpoint/2010/main" val="428689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20100"/>
            <a:ext cx="7004447" cy="857250"/>
          </a:xfrm>
        </p:spPr>
        <p:txBody>
          <a:bodyPr>
            <a:normAutofit fontScale="90000"/>
          </a:bodyPr>
          <a:lstStyle/>
          <a:p>
            <a:r>
              <a:rPr lang="en-US" dirty="0" smtClean="0"/>
              <a:t>ICR Calculation Details </a:t>
            </a:r>
            <a:br>
              <a:rPr lang="en-US" dirty="0" smtClean="0"/>
            </a:br>
            <a:endParaRPr lang="en-US" i="1" dirty="0" smtClean="0"/>
          </a:p>
        </p:txBody>
      </p:sp>
      <p:sp>
        <p:nvSpPr>
          <p:cNvPr id="12292" name="Slide Number Placeholder 4"/>
          <p:cNvSpPr>
            <a:spLocks noGrp="1"/>
          </p:cNvSpPr>
          <p:nvPr>
            <p:ph type="sldNum" sz="quarter" idx="11"/>
          </p:nvPr>
        </p:nvSpPr>
        <p:spPr>
          <a:noFill/>
        </p:spPr>
        <p:txBody>
          <a:bodyPr/>
          <a:lstStyle/>
          <a:p>
            <a:pPr defTabSz="685800">
              <a:defRPr/>
            </a:pPr>
            <a:fld id="{76F909E2-2C30-47EE-B8B1-DDCA204900E1}" type="slidenum">
              <a:rPr lang="en-US" sz="1050">
                <a:solidFill>
                  <a:srgbClr val="62777F"/>
                </a:solidFill>
                <a:latin typeface="Calibri"/>
              </a:rPr>
              <a:pPr defTabSz="685800">
                <a:defRPr/>
              </a:pPr>
              <a:t>7</a:t>
            </a:fld>
            <a:endParaRPr lang="en-US" sz="1050" dirty="0">
              <a:solidFill>
                <a:srgbClr val="62777F"/>
              </a:solidFill>
              <a:latin typeface="Calibri"/>
            </a:endParaRPr>
          </a:p>
        </p:txBody>
      </p:sp>
      <p:sp>
        <p:nvSpPr>
          <p:cNvPr id="7" name="TextBox 6"/>
          <p:cNvSpPr txBox="1"/>
          <p:nvPr/>
        </p:nvSpPr>
        <p:spPr>
          <a:xfrm>
            <a:off x="720923" y="5422913"/>
            <a:ext cx="6934200" cy="982448"/>
          </a:xfrm>
          <a:prstGeom prst="rect">
            <a:avLst/>
          </a:prstGeom>
          <a:noFill/>
        </p:spPr>
        <p:txBody>
          <a:bodyPr wrap="square">
            <a:spAutoFit/>
          </a:bodyPr>
          <a:lstStyle/>
          <a:p>
            <a:pPr>
              <a:lnSpc>
                <a:spcPct val="80000"/>
              </a:lnSpc>
              <a:spcBef>
                <a:spcPts val="0"/>
              </a:spcBef>
              <a:defRPr/>
            </a:pPr>
            <a:r>
              <a:rPr lang="en-US" sz="1200" dirty="0">
                <a:solidFill>
                  <a:srgbClr val="000000"/>
                </a:solidFill>
                <a:latin typeface="+mn-lt"/>
              </a:rPr>
              <a:t>Notes:</a:t>
            </a:r>
          </a:p>
          <a:p>
            <a:pPr marL="171450" indent="-171450">
              <a:lnSpc>
                <a:spcPct val="80000"/>
              </a:lnSpc>
              <a:spcBef>
                <a:spcPts val="0"/>
              </a:spcBef>
              <a:buFont typeface="Arial" pitchFamily="34" charset="0"/>
              <a:buChar char="•"/>
              <a:defRPr/>
            </a:pPr>
            <a:r>
              <a:rPr lang="en-US" sz="1200" dirty="0">
                <a:solidFill>
                  <a:srgbClr val="000000"/>
                </a:solidFill>
                <a:latin typeface="+mn-lt"/>
              </a:rPr>
              <a:t>All values in the table are in MW except the reserve margin which is shown in percent</a:t>
            </a:r>
          </a:p>
          <a:p>
            <a:pPr marL="171450" indent="-171450">
              <a:lnSpc>
                <a:spcPct val="80000"/>
              </a:lnSpc>
              <a:spcBef>
                <a:spcPts val="0"/>
              </a:spcBef>
              <a:buFont typeface="Arial" pitchFamily="34" charset="0"/>
              <a:buChar char="•"/>
              <a:defRPr/>
            </a:pPr>
            <a:r>
              <a:rPr lang="en-US" sz="1200" dirty="0">
                <a:solidFill>
                  <a:srgbClr val="000000"/>
                </a:solidFill>
                <a:latin typeface="+mn-lt"/>
              </a:rPr>
              <a:t>ALCC is the “additional load carrying capability” used to bring the system to the target reliability criterion</a:t>
            </a:r>
          </a:p>
          <a:p>
            <a:pPr marL="171450" indent="-171450">
              <a:lnSpc>
                <a:spcPct val="80000"/>
              </a:lnSpc>
              <a:spcBef>
                <a:spcPts val="0"/>
              </a:spcBef>
              <a:buFont typeface="Arial" pitchFamily="34" charset="0"/>
              <a:buChar char="•"/>
              <a:defRPr/>
            </a:pPr>
            <a:r>
              <a:rPr lang="en-US" sz="1200" dirty="0" err="1">
                <a:solidFill>
                  <a:srgbClr val="000000"/>
                </a:solidFill>
                <a:latin typeface="+mn-lt"/>
              </a:rPr>
              <a:t>APk</a:t>
            </a:r>
            <a:r>
              <a:rPr lang="en-US" sz="1200" dirty="0">
                <a:solidFill>
                  <a:srgbClr val="000000"/>
                </a:solidFill>
                <a:latin typeface="+mn-lt"/>
              </a:rPr>
              <a:t> is the forecast gross 50/50 peak load net of BTM PV (includes both transportation and heating electrification forecast) is for informational purpose</a:t>
            </a:r>
          </a:p>
          <a:p>
            <a:pPr marL="171450" indent="-171450">
              <a:lnSpc>
                <a:spcPct val="80000"/>
              </a:lnSpc>
              <a:spcBef>
                <a:spcPts val="0"/>
              </a:spcBef>
              <a:buFont typeface="Arial" pitchFamily="34" charset="0"/>
              <a:buChar char="•"/>
              <a:defRPr/>
            </a:pPr>
            <a:endParaRPr lang="en-US" sz="1200" dirty="0">
              <a:solidFill>
                <a:srgbClr val="000000"/>
              </a:solidFill>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704810343"/>
              </p:ext>
            </p:extLst>
          </p:nvPr>
        </p:nvGraphicFramePr>
        <p:xfrm>
          <a:off x="1676400" y="1142159"/>
          <a:ext cx="5527118" cy="3514937"/>
        </p:xfrm>
        <a:graphic>
          <a:graphicData uri="http://schemas.openxmlformats.org/drawingml/2006/table">
            <a:tbl>
              <a:tblPr/>
              <a:tblGrid>
                <a:gridCol w="3582385">
                  <a:extLst>
                    <a:ext uri="{9D8B030D-6E8A-4147-A177-3AD203B41FA5}">
                      <a16:colId xmlns:a16="http://schemas.microsoft.com/office/drawing/2014/main" val="46760804"/>
                    </a:ext>
                  </a:extLst>
                </a:gridCol>
                <a:gridCol w="1944733">
                  <a:extLst>
                    <a:ext uri="{9D8B030D-6E8A-4147-A177-3AD203B41FA5}">
                      <a16:colId xmlns:a16="http://schemas.microsoft.com/office/drawing/2014/main" val="4277691293"/>
                    </a:ext>
                  </a:extLst>
                </a:gridCol>
              </a:tblGrid>
              <a:tr h="141502">
                <a:tc>
                  <a:txBody>
                    <a:bodyPr/>
                    <a:lstStyle/>
                    <a:p>
                      <a:pPr algn="ctr" fontAlgn="b"/>
                      <a:r>
                        <a:rPr lang="en-US" sz="1000" b="1" i="0" u="none" strike="noStrike" dirty="0">
                          <a:solidFill>
                            <a:srgbClr val="000000"/>
                          </a:solidFill>
                          <a:effectLst/>
                          <a:latin typeface="Calibri" panose="020F0502020204030204" pitchFamily="34" charset="0"/>
                        </a:rPr>
                        <a:t>Total Capacity Breakdown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2024-2025 </a:t>
                      </a:r>
                      <a:r>
                        <a:rPr lang="en-US" sz="1000" b="1" i="0" u="none" strike="noStrike" dirty="0">
                          <a:solidFill>
                            <a:srgbClr val="000000"/>
                          </a:solidFill>
                          <a:effectLst/>
                          <a:latin typeface="Calibri" panose="020F0502020204030204" pitchFamily="34" charset="0"/>
                        </a:rPr>
                        <a:t>FCA </a:t>
                      </a:r>
                      <a:r>
                        <a:rPr lang="en-US" sz="1000" b="1" i="0" u="none" strike="noStrike" dirty="0" smtClean="0">
                          <a:solidFill>
                            <a:srgbClr val="000000"/>
                          </a:solidFill>
                          <a:effectLst/>
                          <a:latin typeface="Calibri" panose="020F0502020204030204" pitchFamily="34" charset="0"/>
                        </a:rPr>
                        <a:t>15 ICR (MW)</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9421503"/>
                  </a:ext>
                </a:extLst>
              </a:tr>
              <a:tr h="141502">
                <a:tc>
                  <a:txBody>
                    <a:bodyPr/>
                    <a:lstStyle/>
                    <a:p>
                      <a:pPr algn="l" fontAlgn="b"/>
                      <a:r>
                        <a:rPr lang="en-US" sz="1000" b="0" i="0" u="none" strike="noStrike" dirty="0">
                          <a:solidFill>
                            <a:srgbClr val="000000"/>
                          </a:solidFill>
                          <a:effectLst/>
                          <a:latin typeface="Calibri" panose="020F0502020204030204" pitchFamily="34" charset="0"/>
                        </a:rPr>
                        <a:t>Generating </a:t>
                      </a:r>
                      <a:r>
                        <a:rPr lang="en-US" sz="1000" b="0" i="0" u="none" strike="noStrike" dirty="0" smtClean="0">
                          <a:solidFill>
                            <a:srgbClr val="000000"/>
                          </a:solidFill>
                          <a:effectLst/>
                          <a:latin typeface="Calibri" panose="020F0502020204030204" pitchFamily="34" charset="0"/>
                        </a:rPr>
                        <a:t>Capacity Resources</a:t>
                      </a:r>
                      <a:endParaRPr lang="en-U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29,383 </a:t>
                      </a:r>
                      <a:endParaRPr lang="en-U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640488"/>
                  </a:ext>
                </a:extLst>
              </a:tr>
              <a:tr h="141502">
                <a:tc>
                  <a:txBody>
                    <a:bodyPr/>
                    <a:lstStyle/>
                    <a:p>
                      <a:pPr algn="l" fontAlgn="b"/>
                      <a:r>
                        <a:rPr lang="en-US" sz="1000" b="0" i="0" u="none" strike="noStrike" dirty="0">
                          <a:solidFill>
                            <a:srgbClr val="000000"/>
                          </a:solidFill>
                          <a:effectLst/>
                          <a:latin typeface="Calibri" panose="020F0502020204030204" pitchFamily="34" charset="0"/>
                        </a:rPr>
                        <a:t>Demand Resources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3,867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81034"/>
                  </a:ext>
                </a:extLst>
              </a:tr>
              <a:tr h="141502">
                <a:tc>
                  <a:txBody>
                    <a:bodyPr/>
                    <a:lstStyle/>
                    <a:p>
                      <a:pPr algn="l" fontAlgn="b"/>
                      <a:r>
                        <a:rPr lang="en-US" sz="1000" b="0" i="0" u="none" strike="noStrike" dirty="0" smtClean="0">
                          <a:solidFill>
                            <a:srgbClr val="000000"/>
                          </a:solidFill>
                          <a:effectLst/>
                          <a:latin typeface="Calibri" panose="020F0502020204030204" pitchFamily="34" charset="0"/>
                        </a:rPr>
                        <a:t>Import Capacity </a:t>
                      </a:r>
                      <a:r>
                        <a:rPr lang="en-US" sz="1000" b="0" i="0" u="none" strike="noStrike" dirty="0">
                          <a:solidFill>
                            <a:srgbClr val="000000"/>
                          </a:solidFill>
                          <a:effectLst/>
                          <a:latin typeface="Calibri" panose="020F0502020204030204" pitchFamily="34" charset="0"/>
                        </a:rPr>
                        <a:t>Resources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893757"/>
                  </a:ext>
                </a:extLst>
              </a:tr>
              <a:tr h="141502">
                <a:tc>
                  <a:txBody>
                    <a:bodyPr/>
                    <a:lstStyle/>
                    <a:p>
                      <a:pPr algn="l" fontAlgn="b"/>
                      <a:r>
                        <a:rPr lang="en-US" sz="1000" b="0" i="0" u="none" strike="noStrike" dirty="0">
                          <a:solidFill>
                            <a:srgbClr val="000000"/>
                          </a:solidFill>
                          <a:effectLst/>
                          <a:latin typeface="Calibri" panose="020F0502020204030204" pitchFamily="34" charset="0"/>
                        </a:rPr>
                        <a:t>Tie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703692"/>
                  </a:ext>
                </a:extLst>
              </a:tr>
              <a:tr h="141502">
                <a:tc>
                  <a:txBody>
                    <a:bodyPr/>
                    <a:lstStyle/>
                    <a:p>
                      <a:pPr algn="l" fontAlgn="b"/>
                      <a:r>
                        <a:rPr lang="en-US" sz="1000" b="0" i="0" u="none" strike="noStrike" dirty="0" smtClean="0">
                          <a:solidFill>
                            <a:srgbClr val="000000"/>
                          </a:solidFill>
                          <a:effectLst/>
                          <a:latin typeface="Calibri" panose="020F0502020204030204" pitchFamily="34" charset="0"/>
                        </a:rPr>
                        <a:t>OP-4 Actions </a:t>
                      </a:r>
                      <a:r>
                        <a:rPr lang="en-US" sz="1000" b="0" i="0" u="none" strike="noStrike" dirty="0">
                          <a:solidFill>
                            <a:srgbClr val="000000"/>
                          </a:solidFill>
                          <a:effectLst/>
                          <a:latin typeface="Calibri" panose="020F0502020204030204" pitchFamily="34" charset="0"/>
                        </a:rPr>
                        <a:t>6 &amp; 8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310930"/>
                  </a:ext>
                </a:extLst>
              </a:tr>
              <a:tr h="141502">
                <a:tc>
                  <a:txBody>
                    <a:bodyPr/>
                    <a:lstStyle/>
                    <a:p>
                      <a:pPr algn="l" fontAlgn="b"/>
                      <a:r>
                        <a:rPr lang="en-US" sz="1000" b="0" i="0" u="none" strike="noStrike" dirty="0">
                          <a:solidFill>
                            <a:srgbClr val="000000"/>
                          </a:solidFill>
                          <a:effectLst/>
                          <a:latin typeface="Calibri" panose="020F0502020204030204" pitchFamily="34" charset="0"/>
                        </a:rPr>
                        <a:t>Minimum </a:t>
                      </a:r>
                      <a:r>
                        <a:rPr lang="en-US" sz="1000" b="0" i="0" u="none" strike="noStrike" dirty="0" smtClean="0">
                          <a:solidFill>
                            <a:srgbClr val="000000"/>
                          </a:solidFill>
                          <a:effectLst/>
                          <a:latin typeface="Calibri" panose="020F0502020204030204" pitchFamily="34" charset="0"/>
                        </a:rPr>
                        <a:t>System Reserve</a:t>
                      </a:r>
                      <a:endParaRPr lang="en-U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430264"/>
                  </a:ext>
                </a:extLst>
              </a:tr>
              <a:tr h="141502">
                <a:tc>
                  <a:txBody>
                    <a:bodyPr/>
                    <a:lstStyle/>
                    <a:p>
                      <a:pPr algn="l" fontAlgn="b"/>
                      <a:r>
                        <a:rPr lang="en-US" sz="1000" b="0" i="0" u="none" strike="noStrike" dirty="0">
                          <a:solidFill>
                            <a:srgbClr val="000000"/>
                          </a:solidFill>
                          <a:effectLst/>
                          <a:latin typeface="Calibri" panose="020F0502020204030204" pitchFamily="34" charset="0"/>
                        </a:rPr>
                        <a:t>Total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smtClean="0">
                          <a:solidFill>
                            <a:srgbClr val="000000"/>
                          </a:solidFill>
                          <a:effectLst/>
                          <a:latin typeface="Calibri" panose="020F0502020204030204" pitchFamily="34" charset="0"/>
                          <a:ea typeface="+mn-ea"/>
                          <a:cs typeface="+mn-cs"/>
                        </a:rPr>
                        <a:t>34,642   </a:t>
                      </a:r>
                      <a:endParaRPr lang="en-US" sz="1000" b="0" i="0" u="none" strike="noStrike" kern="1200" dirty="0">
                        <a:solidFill>
                          <a:srgbClr val="000000"/>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968380"/>
                  </a:ext>
                </a:extLst>
              </a:tr>
              <a:tr h="141502">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2090302"/>
                  </a:ext>
                </a:extLst>
              </a:tr>
              <a:tr h="141502">
                <a:tc>
                  <a:txBody>
                    <a:bodyPr/>
                    <a:lstStyle/>
                    <a:p>
                      <a:pPr algn="ctr" fontAlgn="b"/>
                      <a:r>
                        <a:rPr lang="en-US" sz="1000" b="0" i="0" u="sng"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sng"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64161"/>
                  </a:ext>
                </a:extLst>
              </a:tr>
              <a:tr h="141502">
                <a:tc>
                  <a:txBody>
                    <a:bodyPr/>
                    <a:lstStyle/>
                    <a:p>
                      <a:pPr algn="ctr" fontAlgn="b"/>
                      <a:r>
                        <a:rPr lang="en-US" sz="1000" b="1" i="0" u="none" strike="noStrike" dirty="0">
                          <a:solidFill>
                            <a:srgbClr val="000000"/>
                          </a:solidFill>
                          <a:effectLst/>
                          <a:latin typeface="Calibri" panose="020F0502020204030204" pitchFamily="34" charset="0"/>
                        </a:rPr>
                        <a:t>Installed Capacity Requirement Calculation Details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2024-2025 </a:t>
                      </a:r>
                      <a:r>
                        <a:rPr lang="en-US" sz="1000" b="1" i="0" u="none" strike="noStrike" dirty="0">
                          <a:solidFill>
                            <a:srgbClr val="000000"/>
                          </a:solidFill>
                          <a:effectLst/>
                          <a:latin typeface="Calibri" panose="020F0502020204030204" pitchFamily="34" charset="0"/>
                        </a:rPr>
                        <a:t>FCA </a:t>
                      </a:r>
                      <a:r>
                        <a:rPr lang="en-US" sz="1000" b="1" i="0" u="none" strike="noStrike" dirty="0" smtClean="0">
                          <a:solidFill>
                            <a:srgbClr val="000000"/>
                          </a:solidFill>
                          <a:effectLst/>
                          <a:latin typeface="Calibri" panose="020F0502020204030204" pitchFamily="34" charset="0"/>
                        </a:rPr>
                        <a:t>15 ICR (MW)</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95749747"/>
                  </a:ext>
                </a:extLst>
              </a:tr>
              <a:tr h="141502">
                <a:tc>
                  <a:txBody>
                    <a:bodyPr/>
                    <a:lstStyle/>
                    <a:p>
                      <a:pPr algn="l" fontAlgn="b"/>
                      <a:r>
                        <a:rPr lang="en-US" sz="1000" b="0" i="0" u="none" strike="noStrike" dirty="0">
                          <a:solidFill>
                            <a:srgbClr val="000000"/>
                          </a:solidFill>
                          <a:effectLst/>
                          <a:latin typeface="Calibri" panose="020F0502020204030204" pitchFamily="34" charset="0"/>
                        </a:rPr>
                        <a:t>Annual 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29,303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48972"/>
                  </a:ext>
                </a:extLst>
              </a:tr>
              <a:tr h="141502">
                <a:tc>
                  <a:txBody>
                    <a:bodyPr/>
                    <a:lstStyle/>
                    <a:p>
                      <a:pPr algn="l" fontAlgn="b"/>
                      <a:r>
                        <a:rPr lang="en-US" sz="1000" b="0" i="0" u="none" strike="noStrike" dirty="0">
                          <a:solidFill>
                            <a:srgbClr val="000000"/>
                          </a:solidFill>
                          <a:effectLst/>
                          <a:latin typeface="Calibri" panose="020F0502020204030204" pitchFamily="34" charset="0"/>
                        </a:rPr>
                        <a:t>Total Capacity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34,642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917193"/>
                  </a:ext>
                </a:extLst>
              </a:tr>
              <a:tr h="141502">
                <a:tc>
                  <a:txBody>
                    <a:bodyPr/>
                    <a:lstStyle/>
                    <a:p>
                      <a:pPr algn="l" fontAlgn="b"/>
                      <a:r>
                        <a:rPr lang="en-US" sz="1000" b="0" i="0" u="none" strike="noStrike" dirty="0">
                          <a:solidFill>
                            <a:srgbClr val="000000"/>
                          </a:solidFill>
                          <a:effectLst/>
                          <a:latin typeface="Calibri" panose="020F0502020204030204" pitchFamily="34" charset="0"/>
                        </a:rPr>
                        <a:t>Tie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901456"/>
                  </a:ext>
                </a:extLst>
              </a:tr>
              <a:tr h="141502">
                <a:tc>
                  <a:txBody>
                    <a:bodyPr/>
                    <a:lstStyle/>
                    <a:p>
                      <a:pPr algn="l" fontAlgn="b"/>
                      <a:r>
                        <a:rPr lang="en-US" sz="1000" b="0" i="0" u="none" strike="noStrike" dirty="0">
                          <a:solidFill>
                            <a:srgbClr val="000000"/>
                          </a:solidFill>
                          <a:effectLst/>
                          <a:latin typeface="Calibri" panose="020F0502020204030204" pitchFamily="34" charset="0"/>
                        </a:rPr>
                        <a:t>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883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927372"/>
                  </a:ext>
                </a:extLst>
              </a:tr>
              <a:tr h="162137">
                <a:tc>
                  <a:txBody>
                    <a:bodyPr/>
                    <a:lstStyle/>
                    <a:p>
                      <a:pPr algn="l" fontAlgn="b"/>
                      <a:r>
                        <a:rPr lang="en-US" sz="1000" b="0" i="0" u="none" strike="noStrike" dirty="0" smtClean="0">
                          <a:solidFill>
                            <a:srgbClr val="000000"/>
                          </a:solidFill>
                          <a:effectLst/>
                          <a:latin typeface="Calibri" panose="020F0502020204030204" pitchFamily="34" charset="0"/>
                        </a:rPr>
                        <a:t>OP-4 Actions </a:t>
                      </a:r>
                      <a:r>
                        <a:rPr lang="en-US" sz="1000" b="0" i="0" u="none" strike="noStrike" dirty="0">
                          <a:solidFill>
                            <a:srgbClr val="000000"/>
                          </a:solidFill>
                          <a:effectLst/>
                          <a:latin typeface="Calibri" panose="020F0502020204030204" pitchFamily="34" charset="0"/>
                        </a:rPr>
                        <a:t>6 &amp; 8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128789"/>
                  </a:ext>
                </a:extLst>
              </a:tr>
              <a:tr h="141502">
                <a:tc>
                  <a:txBody>
                    <a:bodyPr/>
                    <a:lstStyle/>
                    <a:p>
                      <a:pPr algn="l" fontAlgn="b"/>
                      <a:r>
                        <a:rPr lang="en-US" sz="1000" b="0" i="0" u="none" strike="noStrike" dirty="0">
                          <a:solidFill>
                            <a:srgbClr val="000000"/>
                          </a:solidFill>
                          <a:effectLst/>
                          <a:latin typeface="Calibri" panose="020F0502020204030204" pitchFamily="34" charset="0"/>
                        </a:rPr>
                        <a:t>Minimum </a:t>
                      </a:r>
                      <a:r>
                        <a:rPr lang="en-US" sz="1000" b="0" i="0" u="none" strike="noStrike" dirty="0" smtClean="0">
                          <a:solidFill>
                            <a:srgbClr val="000000"/>
                          </a:solidFill>
                          <a:effectLst/>
                          <a:latin typeface="Calibri" panose="020F0502020204030204" pitchFamily="34" charset="0"/>
                        </a:rPr>
                        <a:t>System</a:t>
                      </a:r>
                      <a:r>
                        <a:rPr lang="en-US" sz="1000" b="0" i="0" u="none" strike="noStrike" baseline="0" dirty="0" smtClean="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Reserve</a:t>
                      </a:r>
                      <a:endParaRPr lang="en-U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49129"/>
                  </a:ext>
                </a:extLst>
              </a:tr>
              <a:tr h="141502">
                <a:tc>
                  <a:txBody>
                    <a:bodyPr/>
                    <a:lstStyle/>
                    <a:p>
                      <a:pPr algn="l" fontAlgn="b"/>
                      <a:r>
                        <a:rPr lang="en-US" sz="1000" b="0" i="0" u="none" strike="noStrike" dirty="0">
                          <a:solidFill>
                            <a:srgbClr val="000000"/>
                          </a:solidFill>
                          <a:effectLst/>
                          <a:latin typeface="Calibri" panose="020F0502020204030204" pitchFamily="34" charset="0"/>
                        </a:rPr>
                        <a:t>ALCC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953767"/>
                  </a:ext>
                </a:extLst>
              </a:tr>
              <a:tr h="141502">
                <a:tc>
                  <a:txBody>
                    <a:bodyPr/>
                    <a:lstStyle/>
                    <a:p>
                      <a:pPr algn="l" fontAlgn="b"/>
                      <a:r>
                        <a:rPr lang="en-US" sz="1000" b="1" i="0" u="none" strike="noStrike" dirty="0">
                          <a:solidFill>
                            <a:srgbClr val="000000"/>
                          </a:solidFill>
                          <a:effectLst/>
                          <a:latin typeface="Calibri" panose="020F0502020204030204" pitchFamily="34" charset="0"/>
                        </a:rPr>
                        <a:t>Installed Capacity Requirement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34,153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388410"/>
                  </a:ext>
                </a:extLst>
              </a:tr>
              <a:tr h="141502">
                <a:tc>
                  <a:txBody>
                    <a:bodyPr/>
                    <a:lstStyle/>
                    <a:p>
                      <a:pPr algn="l" fontAlgn="b"/>
                      <a:r>
                        <a:rPr lang="en-US" sz="1000" b="1" i="0" u="none" strike="noStrike" dirty="0">
                          <a:solidFill>
                            <a:srgbClr val="000000"/>
                          </a:solidFill>
                          <a:effectLst/>
                          <a:latin typeface="Calibri" panose="020F0502020204030204" pitchFamily="34" charset="0"/>
                        </a:rPr>
                        <a:t>Net 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33,270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19775"/>
                  </a:ext>
                </a:extLst>
              </a:tr>
              <a:tr h="141502">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029378"/>
                  </a:ext>
                </a:extLst>
              </a:tr>
              <a:tr h="141502">
                <a:tc>
                  <a:txBody>
                    <a:bodyPr/>
                    <a:lstStyle/>
                    <a:p>
                      <a:pPr algn="l" fontAlgn="b"/>
                      <a:r>
                        <a:rPr lang="en-US" sz="1000" b="0" i="0" u="none" strike="noStrike">
                          <a:solidFill>
                            <a:srgbClr val="000000"/>
                          </a:solidFill>
                          <a:effectLst/>
                          <a:latin typeface="Calibri" panose="020F0502020204030204" pitchFamily="34" charset="0"/>
                        </a:rPr>
                        <a:t>Reserve Margin with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r>
                        <a:rPr lang="en-US" sz="1000" b="0" i="0" u="none" strike="noStrike">
                          <a:solidFill>
                            <a:srgbClr val="000000"/>
                          </a:solidFill>
                          <a:effectLst/>
                          <a:latin typeface="Calibri" panose="020F0502020204030204" pitchFamily="34" charset="0"/>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623868"/>
                  </a:ext>
                </a:extLst>
              </a:tr>
              <a:tr h="141502">
                <a:tc>
                  <a:txBody>
                    <a:bodyPr/>
                    <a:lstStyle/>
                    <a:p>
                      <a:pPr algn="l" fontAlgn="b"/>
                      <a:r>
                        <a:rPr lang="en-US" sz="1000" b="0" i="0" u="none" strike="noStrike">
                          <a:solidFill>
                            <a:srgbClr val="000000"/>
                          </a:solidFill>
                          <a:effectLst/>
                          <a:latin typeface="Calibri" panose="020F0502020204030204" pitchFamily="34" charset="0"/>
                        </a:rPr>
                        <a:t>Reserve Margin without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r>
                        <a:rPr lang="en-US" sz="1000" b="0" i="0" u="none" strike="noStrike" dirty="0">
                          <a:solidFill>
                            <a:srgbClr val="000000"/>
                          </a:solidFill>
                          <a:effectLst/>
                          <a:latin typeface="Calibri" panose="020F050202020403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183233"/>
                  </a:ext>
                </a:extLst>
              </a:tr>
            </a:tbl>
          </a:graphicData>
        </a:graphic>
      </p:graphicFrame>
      <p:pic>
        <p:nvPicPr>
          <p:cNvPr id="8" name="Picture 7"/>
          <p:cNvPicPr>
            <a:picLocks noChangeAspect="1" noChangeArrowheads="1"/>
          </p:cNvPicPr>
          <p:nvPr/>
        </p:nvPicPr>
        <p:blipFill>
          <a:blip r:embed="rId3" cstate="print"/>
          <a:srcRect/>
          <a:stretch>
            <a:fillRect/>
          </a:stretch>
        </p:blipFill>
        <p:spPr bwMode="auto">
          <a:xfrm>
            <a:off x="1847540" y="4749706"/>
            <a:ext cx="7058716" cy="806548"/>
          </a:xfrm>
          <a:prstGeom prst="rect">
            <a:avLst/>
          </a:prstGeom>
          <a:noFill/>
          <a:ln w="9525">
            <a:noFill/>
            <a:miter lim="800000"/>
            <a:headEnd/>
            <a:tailEnd/>
          </a:ln>
        </p:spPr>
      </p:pic>
    </p:spTree>
    <p:extLst>
      <p:ext uri="{BB962C8B-B14F-4D97-AF65-F5344CB8AC3E}">
        <p14:creationId xmlns:p14="http://schemas.microsoft.com/office/powerpoint/2010/main" val="174152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621" y="396889"/>
            <a:ext cx="8229600" cy="746111"/>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dirty="0"/>
              <a:t>Effect of Updated </a:t>
            </a:r>
            <a:r>
              <a:rPr lang="en-US" dirty="0" smtClean="0"/>
              <a:t>FCA 15 Assumptions </a:t>
            </a:r>
            <a:r>
              <a:rPr lang="en-US" dirty="0"/>
              <a:t>on </a:t>
            </a:r>
            <a:r>
              <a:rPr lang="en-US" dirty="0" smtClean="0"/>
              <a:t>Net ICR</a:t>
            </a:r>
          </a:p>
          <a:p>
            <a:r>
              <a:rPr lang="en-US" dirty="0"/>
              <a:t/>
            </a:r>
            <a:br>
              <a:rPr lang="en-US" dirty="0"/>
            </a:br>
            <a:endParaRPr lang="en-US" sz="1200" i="1" dirty="0" smtClean="0"/>
          </a:p>
        </p:txBody>
      </p:sp>
      <p:sp>
        <p:nvSpPr>
          <p:cNvPr id="5" name="Rectangle 50"/>
          <p:cNvSpPr>
            <a:spLocks noChangeArrowheads="1"/>
          </p:cNvSpPr>
          <p:nvPr/>
        </p:nvSpPr>
        <p:spPr bwMode="auto">
          <a:xfrm>
            <a:off x="415031" y="4382478"/>
            <a:ext cx="8534400" cy="1781331"/>
          </a:xfrm>
          <a:prstGeom prst="rect">
            <a:avLst/>
          </a:prstGeom>
          <a:noFill/>
          <a:ln w="9525">
            <a:noFill/>
            <a:miter lim="800000"/>
            <a:headEnd/>
            <a:tailEnd/>
          </a:ln>
          <a:effectLst/>
        </p:spPr>
        <p:txBody>
          <a:bodyPr lIns="101882" tIns="50941" rIns="101882" bIns="50941"/>
          <a:lstStyle/>
          <a:p>
            <a:pPr>
              <a:spcBef>
                <a:spcPct val="10000"/>
              </a:spcBef>
              <a:defRPr/>
            </a:pPr>
            <a:r>
              <a:rPr lang="en-US" sz="1050" dirty="0" smtClean="0">
                <a:solidFill>
                  <a:srgbClr val="000000"/>
                </a:solidFill>
                <a:latin typeface="+mn-lt"/>
              </a:rPr>
              <a:t>Notes:</a:t>
            </a:r>
          </a:p>
          <a:p>
            <a:pPr marL="230188" indent="-230188">
              <a:spcBef>
                <a:spcPct val="10000"/>
              </a:spcBef>
              <a:buFont typeface="Arial" pitchFamily="34" charset="0"/>
              <a:buChar char="•"/>
              <a:defRPr/>
            </a:pPr>
            <a:r>
              <a:rPr lang="en-US" sz="1050" dirty="0" smtClean="0">
                <a:solidFill>
                  <a:srgbClr val="000000"/>
                </a:solidFill>
                <a:latin typeface="+mn-lt"/>
              </a:rPr>
              <a:t>Methodology: Using the model associated with the 2023-2024 FCA 14 ICR calculation, </a:t>
            </a:r>
            <a:r>
              <a:rPr lang="en-US" sz="1050" dirty="0">
                <a:solidFill>
                  <a:srgbClr val="000000"/>
                </a:solidFill>
                <a:latin typeface="+mn-lt"/>
              </a:rPr>
              <a:t>c</a:t>
            </a:r>
            <a:r>
              <a:rPr lang="en-US" sz="1050" dirty="0" smtClean="0">
                <a:solidFill>
                  <a:srgbClr val="000000"/>
                </a:solidFill>
                <a:latin typeface="+mn-lt"/>
              </a:rPr>
              <a:t>hange one assumption at a time and note the change in Net ICR</a:t>
            </a:r>
          </a:p>
          <a:p>
            <a:pPr marL="230188" indent="-230188">
              <a:spcBef>
                <a:spcPct val="10000"/>
              </a:spcBef>
              <a:buFont typeface="Arial" pitchFamily="34" charset="0"/>
              <a:buChar char="•"/>
              <a:defRPr/>
            </a:pPr>
            <a:r>
              <a:rPr lang="en-US" sz="1050" dirty="0" smtClean="0">
                <a:solidFill>
                  <a:srgbClr val="000000"/>
                </a:solidFill>
                <a:latin typeface="Calibri"/>
              </a:rPr>
              <a:t>The </a:t>
            </a:r>
            <a:r>
              <a:rPr lang="en-US" sz="1050" dirty="0">
                <a:solidFill>
                  <a:srgbClr val="000000"/>
                </a:solidFill>
                <a:latin typeface="Calibri"/>
              </a:rPr>
              <a:t>impact of each assumption change on </a:t>
            </a:r>
            <a:r>
              <a:rPr lang="en-US" sz="1050" dirty="0" smtClean="0">
                <a:solidFill>
                  <a:srgbClr val="000000"/>
                </a:solidFill>
                <a:latin typeface="Calibri"/>
              </a:rPr>
              <a:t>Net ICR is </a:t>
            </a:r>
            <a:r>
              <a:rPr lang="en-US" sz="1050" dirty="0">
                <a:solidFill>
                  <a:srgbClr val="000000"/>
                </a:solidFill>
                <a:latin typeface="Calibri"/>
              </a:rPr>
              <a:t>not additive since they are evaluated one assumption at a time. </a:t>
            </a:r>
            <a:r>
              <a:rPr lang="en-US" sz="1050" dirty="0" smtClean="0">
                <a:solidFill>
                  <a:srgbClr val="000000"/>
                </a:solidFill>
                <a:latin typeface="Calibri"/>
              </a:rPr>
              <a:t>The </a:t>
            </a:r>
            <a:r>
              <a:rPr lang="en-US" sz="1050" dirty="0">
                <a:solidFill>
                  <a:srgbClr val="000000"/>
                </a:solidFill>
                <a:latin typeface="Calibri"/>
              </a:rPr>
              <a:t>approach would not capture the compound effects of these assumptions changes when modeled </a:t>
            </a:r>
            <a:r>
              <a:rPr lang="en-US" sz="1050" dirty="0" smtClean="0">
                <a:solidFill>
                  <a:srgbClr val="000000"/>
                </a:solidFill>
                <a:latin typeface="Calibri"/>
              </a:rPr>
              <a:t>together</a:t>
            </a:r>
            <a:endParaRPr lang="en-US" sz="1050" dirty="0" smtClean="0">
              <a:solidFill>
                <a:srgbClr val="000000"/>
              </a:solidFill>
              <a:latin typeface="+mn-lt"/>
            </a:endParaRPr>
          </a:p>
          <a:p>
            <a:pPr marL="230188" indent="-230188">
              <a:spcBef>
                <a:spcPct val="10000"/>
              </a:spcBef>
              <a:buFont typeface="Arial" pitchFamily="34" charset="0"/>
              <a:buChar char="•"/>
              <a:defRPr/>
            </a:pPr>
            <a:r>
              <a:rPr lang="en-US" sz="1050" dirty="0" smtClean="0">
                <a:solidFill>
                  <a:srgbClr val="000000"/>
                </a:solidFill>
                <a:latin typeface="+mn-lt"/>
              </a:rPr>
              <a:t>Generation </a:t>
            </a:r>
            <a:r>
              <a:rPr lang="en-US" sz="1050" dirty="0">
                <a:solidFill>
                  <a:srgbClr val="000000"/>
                </a:solidFill>
                <a:latin typeface="+mn-lt"/>
              </a:rPr>
              <a:t>f</a:t>
            </a:r>
            <a:r>
              <a:rPr lang="en-US" sz="1050" dirty="0" smtClean="0">
                <a:solidFill>
                  <a:srgbClr val="000000"/>
                </a:solidFill>
                <a:latin typeface="+mn-lt"/>
              </a:rPr>
              <a:t>orced </a:t>
            </a:r>
            <a:r>
              <a:rPr lang="en-US" sz="1050" dirty="0">
                <a:solidFill>
                  <a:srgbClr val="000000"/>
                </a:solidFill>
                <a:latin typeface="+mn-lt"/>
              </a:rPr>
              <a:t>o</a:t>
            </a:r>
            <a:r>
              <a:rPr lang="en-US" sz="1050" dirty="0" smtClean="0">
                <a:solidFill>
                  <a:srgbClr val="000000"/>
                </a:solidFill>
                <a:latin typeface="+mn-lt"/>
              </a:rPr>
              <a:t>utage </a:t>
            </a:r>
            <a:r>
              <a:rPr lang="en-US" sz="1050" dirty="0">
                <a:solidFill>
                  <a:srgbClr val="000000"/>
                </a:solidFill>
                <a:latin typeface="+mn-lt"/>
              </a:rPr>
              <a:t>assumption is a weighted average </a:t>
            </a:r>
            <a:r>
              <a:rPr lang="en-US" sz="1050" dirty="0" smtClean="0">
                <a:solidFill>
                  <a:srgbClr val="000000"/>
                </a:solidFill>
                <a:latin typeface="+mn-lt"/>
              </a:rPr>
              <a:t>(WA) of </a:t>
            </a:r>
            <a:r>
              <a:rPr lang="en-US" sz="1050" dirty="0">
                <a:solidFill>
                  <a:srgbClr val="000000"/>
                </a:solidFill>
                <a:latin typeface="+mn-lt"/>
              </a:rPr>
              <a:t>individual </a:t>
            </a:r>
            <a:r>
              <a:rPr lang="en-US" sz="1050" dirty="0" smtClean="0">
                <a:solidFill>
                  <a:srgbClr val="000000"/>
                </a:solidFill>
                <a:latin typeface="+mn-lt"/>
              </a:rPr>
              <a:t>generators’ </a:t>
            </a:r>
            <a:r>
              <a:rPr lang="en-US" sz="1050" dirty="0">
                <a:solidFill>
                  <a:srgbClr val="000000"/>
                </a:solidFill>
                <a:latin typeface="+mn-lt"/>
              </a:rPr>
              <a:t>5-year average </a:t>
            </a:r>
            <a:r>
              <a:rPr lang="en-US" sz="1050" dirty="0" err="1">
                <a:solidFill>
                  <a:srgbClr val="000000"/>
                </a:solidFill>
                <a:latin typeface="+mn-lt"/>
              </a:rPr>
              <a:t>EFORd</a:t>
            </a:r>
            <a:r>
              <a:rPr lang="en-US" sz="1050" dirty="0">
                <a:solidFill>
                  <a:srgbClr val="000000"/>
                </a:solidFill>
                <a:latin typeface="+mn-lt"/>
              </a:rPr>
              <a:t> </a:t>
            </a:r>
            <a:r>
              <a:rPr lang="en-US" sz="1050" dirty="0" smtClean="0">
                <a:solidFill>
                  <a:srgbClr val="000000"/>
                </a:solidFill>
                <a:latin typeface="+mn-lt"/>
              </a:rPr>
              <a:t>and </a:t>
            </a:r>
            <a:r>
              <a:rPr lang="en-US" sz="1050" dirty="0">
                <a:solidFill>
                  <a:srgbClr val="000000"/>
                </a:solidFill>
                <a:latin typeface="+mn-lt"/>
              </a:rPr>
              <a:t>Intermittent </a:t>
            </a:r>
            <a:r>
              <a:rPr lang="en-US" sz="1050" dirty="0" smtClean="0">
                <a:solidFill>
                  <a:srgbClr val="000000"/>
                </a:solidFill>
                <a:latin typeface="+mn-lt"/>
              </a:rPr>
              <a:t>Power Resources </a:t>
            </a:r>
            <a:r>
              <a:rPr lang="en-US" sz="1050" dirty="0">
                <a:solidFill>
                  <a:srgbClr val="000000"/>
                </a:solidFill>
                <a:latin typeface="+mn-lt"/>
              </a:rPr>
              <a:t>assumed 100% </a:t>
            </a:r>
            <a:r>
              <a:rPr lang="en-US" sz="1050" dirty="0" smtClean="0">
                <a:solidFill>
                  <a:srgbClr val="000000"/>
                </a:solidFill>
                <a:latin typeface="+mn-lt"/>
              </a:rPr>
              <a:t>available</a:t>
            </a:r>
          </a:p>
          <a:p>
            <a:pPr marL="230188" indent="-230188">
              <a:spcBef>
                <a:spcPct val="10000"/>
              </a:spcBef>
              <a:buFont typeface="Arial" pitchFamily="34" charset="0"/>
              <a:buChar char="•"/>
              <a:defRPr/>
            </a:pPr>
            <a:r>
              <a:rPr lang="en-US" sz="1050" dirty="0">
                <a:solidFill>
                  <a:srgbClr val="000000"/>
                </a:solidFill>
                <a:latin typeface="Calibri"/>
              </a:rPr>
              <a:t>*The </a:t>
            </a:r>
            <a:r>
              <a:rPr lang="en-US" sz="1050" dirty="0">
                <a:solidFill>
                  <a:srgbClr val="000000"/>
                </a:solidFill>
                <a:latin typeface="Calibri"/>
                <a:hlinkClick r:id="rId3"/>
              </a:rPr>
              <a:t>2020 CELT load forecast</a:t>
            </a:r>
            <a:r>
              <a:rPr lang="en-US" sz="1050" dirty="0">
                <a:solidFill>
                  <a:srgbClr val="000000"/>
                </a:solidFill>
                <a:latin typeface="Calibri"/>
              </a:rPr>
              <a:t> (FCA 15) include electrification loads which were not in the 2019 CELT forecast used for FCA 14. Impact of electrification transportation on ICR is </a:t>
            </a:r>
            <a:r>
              <a:rPr lang="en-US" sz="1050" dirty="0" smtClean="0">
                <a:solidFill>
                  <a:srgbClr val="000000"/>
                </a:solidFill>
                <a:latin typeface="Calibri"/>
              </a:rPr>
              <a:t>approximately 100 </a:t>
            </a:r>
            <a:r>
              <a:rPr lang="en-US" sz="1050" dirty="0">
                <a:solidFill>
                  <a:srgbClr val="000000"/>
                </a:solidFill>
                <a:latin typeface="Calibri"/>
              </a:rPr>
              <a:t>MW. See</a:t>
            </a:r>
            <a:r>
              <a:rPr lang="en-US" sz="1050" dirty="0">
                <a:solidFill>
                  <a:srgbClr val="000000"/>
                </a:solidFill>
                <a:latin typeface="+mn-lt"/>
              </a:rPr>
              <a:t> </a:t>
            </a:r>
            <a:r>
              <a:rPr lang="en-US" sz="1050" dirty="0">
                <a:hlinkClick r:id="rId4"/>
              </a:rPr>
              <a:t>https://</a:t>
            </a:r>
            <a:r>
              <a:rPr lang="en-US" sz="1050" dirty="0" smtClean="0">
                <a:hlinkClick r:id="rId4"/>
              </a:rPr>
              <a:t>www.iso-ne.com/static-assets/documents/2020/05/a07_pspc_impact_electrification_icr.pptx</a:t>
            </a:r>
            <a:r>
              <a:rPr lang="en-US" sz="1050" dirty="0" smtClean="0"/>
              <a:t> </a:t>
            </a:r>
            <a:endParaRPr lang="en-US" sz="1050" dirty="0">
              <a:solidFill>
                <a:srgbClr val="FF0000"/>
              </a:solidFill>
              <a:latin typeface="+mn-lt"/>
            </a:endParaRPr>
          </a:p>
        </p:txBody>
      </p:sp>
      <p:sp>
        <p:nvSpPr>
          <p:cNvPr id="6" name="Slide Number Placeholder 4"/>
          <p:cNvSpPr>
            <a:spLocks noGrp="1"/>
          </p:cNvSpPr>
          <p:nvPr>
            <p:ph type="sldNum" sz="quarter" idx="11"/>
          </p:nvPr>
        </p:nvSpPr>
        <p:spPr>
          <a:xfrm>
            <a:off x="8534400" y="6365882"/>
            <a:ext cx="381000" cy="263518"/>
          </a:xfrm>
          <a:noFill/>
        </p:spPr>
        <p:txBody>
          <a:bodyPr/>
          <a:lstStyle/>
          <a:p>
            <a:pPr algn="ctr" defTabSz="685800">
              <a:defRPr/>
            </a:pPr>
            <a:r>
              <a:rPr lang="en-US" sz="1050" dirty="0">
                <a:solidFill>
                  <a:srgbClr val="62777F"/>
                </a:solidFill>
                <a:latin typeface="Calibri"/>
              </a:rPr>
              <a:t> 8</a:t>
            </a:r>
          </a:p>
        </p:txBody>
      </p:sp>
      <p:graphicFrame>
        <p:nvGraphicFramePr>
          <p:cNvPr id="7" name="Table 6"/>
          <p:cNvGraphicFramePr>
            <a:graphicFrameLocks noGrp="1"/>
          </p:cNvGraphicFramePr>
          <p:nvPr>
            <p:extLst>
              <p:ext uri="{D42A27DB-BD31-4B8C-83A1-F6EECF244321}">
                <p14:modId xmlns:p14="http://schemas.microsoft.com/office/powerpoint/2010/main" val="3077953052"/>
              </p:ext>
            </p:extLst>
          </p:nvPr>
        </p:nvGraphicFramePr>
        <p:xfrm>
          <a:off x="504824" y="914400"/>
          <a:ext cx="8153397" cy="3418556"/>
        </p:xfrm>
        <a:graphic>
          <a:graphicData uri="http://schemas.openxmlformats.org/drawingml/2006/table">
            <a:tbl>
              <a:tblPr/>
              <a:tblGrid>
                <a:gridCol w="2448936">
                  <a:extLst>
                    <a:ext uri="{9D8B030D-6E8A-4147-A177-3AD203B41FA5}">
                      <a16:colId xmlns:a16="http://schemas.microsoft.com/office/drawing/2014/main" val="1460111128"/>
                    </a:ext>
                  </a:extLst>
                </a:gridCol>
                <a:gridCol w="1107851">
                  <a:extLst>
                    <a:ext uri="{9D8B030D-6E8A-4147-A177-3AD203B41FA5}">
                      <a16:colId xmlns:a16="http://schemas.microsoft.com/office/drawing/2014/main" val="1723201285"/>
                    </a:ext>
                  </a:extLst>
                </a:gridCol>
                <a:gridCol w="1107851">
                  <a:extLst>
                    <a:ext uri="{9D8B030D-6E8A-4147-A177-3AD203B41FA5}">
                      <a16:colId xmlns:a16="http://schemas.microsoft.com/office/drawing/2014/main" val="2734239382"/>
                    </a:ext>
                  </a:extLst>
                </a:gridCol>
                <a:gridCol w="1107851">
                  <a:extLst>
                    <a:ext uri="{9D8B030D-6E8A-4147-A177-3AD203B41FA5}">
                      <a16:colId xmlns:a16="http://schemas.microsoft.com/office/drawing/2014/main" val="627176201"/>
                    </a:ext>
                  </a:extLst>
                </a:gridCol>
                <a:gridCol w="1107851">
                  <a:extLst>
                    <a:ext uri="{9D8B030D-6E8A-4147-A177-3AD203B41FA5}">
                      <a16:colId xmlns:a16="http://schemas.microsoft.com/office/drawing/2014/main" val="3859337098"/>
                    </a:ext>
                  </a:extLst>
                </a:gridCol>
                <a:gridCol w="1273057">
                  <a:extLst>
                    <a:ext uri="{9D8B030D-6E8A-4147-A177-3AD203B41FA5}">
                      <a16:colId xmlns:a16="http://schemas.microsoft.com/office/drawing/2014/main" val="2343945119"/>
                    </a:ext>
                  </a:extLst>
                </a:gridCol>
              </a:tblGrid>
              <a:tr h="414810">
                <a:tc>
                  <a:txBody>
                    <a:bodyPr/>
                    <a:lstStyle/>
                    <a:p>
                      <a:pPr algn="ctr" fontAlgn="b"/>
                      <a:r>
                        <a:rPr lang="en-US" sz="1050" b="1" i="0" u="none" strike="noStrike" dirty="0">
                          <a:solidFill>
                            <a:srgbClr val="000000"/>
                          </a:solidFill>
                          <a:effectLst/>
                          <a:latin typeface="Arial" panose="020B0604020202020204" pitchFamily="34" charset="0"/>
                        </a:rPr>
                        <a:t>Assumption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gridSpan="2">
                  <a:txBody>
                    <a:bodyPr/>
                    <a:lstStyle/>
                    <a:p>
                      <a:pPr algn="ctr" fontAlgn="b"/>
                      <a:r>
                        <a:rPr lang="en-US" sz="1050" b="1" i="0" u="none" strike="noStrike" dirty="0" smtClean="0">
                          <a:solidFill>
                            <a:srgbClr val="000000"/>
                          </a:solidFill>
                          <a:effectLst/>
                          <a:latin typeface="Arial" panose="020B0604020202020204" pitchFamily="34" charset="0"/>
                        </a:rPr>
                        <a:t>2024-2025 </a:t>
                      </a:r>
                      <a:r>
                        <a:rPr lang="en-US" sz="1050" b="1" i="0" u="none" strike="noStrike" dirty="0">
                          <a:solidFill>
                            <a:srgbClr val="000000"/>
                          </a:solidFill>
                          <a:effectLst/>
                          <a:latin typeface="Arial" panose="020B0604020202020204" pitchFamily="34" charset="0"/>
                        </a:rPr>
                        <a:t>FCA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hMerge="1">
                  <a:txBody>
                    <a:bodyPr/>
                    <a:lstStyle/>
                    <a:p>
                      <a:pPr algn="l" fontAlgn="b"/>
                      <a:endParaRPr lang="en-US" sz="105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gridSpan="2">
                  <a:txBody>
                    <a:bodyPr/>
                    <a:lstStyle/>
                    <a:p>
                      <a:pPr algn="ctr" fontAlgn="b"/>
                      <a:r>
                        <a:rPr lang="en-US" sz="1050" b="0" i="0" u="none" strike="noStrike" dirty="0">
                          <a:solidFill>
                            <a:srgbClr val="000000"/>
                          </a:solidFill>
                          <a:effectLst/>
                          <a:latin typeface="Arial" panose="020B0604020202020204" pitchFamily="34" charset="0"/>
                        </a:rPr>
                        <a:t> </a:t>
                      </a:r>
                      <a:r>
                        <a:rPr lang="en-US" sz="1050" b="1" i="0" u="none" strike="noStrike" dirty="0" smtClean="0">
                          <a:solidFill>
                            <a:srgbClr val="000000"/>
                          </a:solidFill>
                          <a:effectLst/>
                          <a:latin typeface="Arial" panose="020B0604020202020204" pitchFamily="34" charset="0"/>
                        </a:rPr>
                        <a:t>2023-2024 </a:t>
                      </a:r>
                      <a:r>
                        <a:rPr lang="en-US" sz="1050" b="1" i="0" u="none" strike="noStrike" dirty="0">
                          <a:solidFill>
                            <a:srgbClr val="000000"/>
                          </a:solidFill>
                          <a:effectLst/>
                          <a:latin typeface="Arial" panose="020B0604020202020204" pitchFamily="34" charset="0"/>
                        </a:rPr>
                        <a:t>FCA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hMerge="1">
                  <a:txBody>
                    <a:bodyPr/>
                    <a:lstStyle/>
                    <a:p>
                      <a:pPr algn="l" fontAlgn="b"/>
                      <a:endParaRPr lang="en-US" sz="105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nl-NL" sz="1050" b="1" i="0" u="none" strike="noStrike" dirty="0">
                          <a:solidFill>
                            <a:srgbClr val="000000"/>
                          </a:solidFill>
                          <a:effectLst/>
                          <a:latin typeface="Arial" panose="020B0604020202020204" pitchFamily="34" charset="0"/>
                        </a:rPr>
                        <a:t>Effect on Net ICR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6285299"/>
                  </a:ext>
                </a:extLst>
              </a:tr>
              <a:tr h="217282">
                <a:tc rowSpan="4">
                  <a:txBody>
                    <a:bodyPr/>
                    <a:lstStyle/>
                    <a:p>
                      <a:pPr algn="ctr" fontAlgn="ctr"/>
                      <a:r>
                        <a:rPr lang="en-US" sz="1000" b="1" i="0" u="none" strike="noStrike" dirty="0">
                          <a:solidFill>
                            <a:srgbClr val="000000"/>
                          </a:solidFill>
                          <a:effectLst/>
                          <a:latin typeface="Arial" panose="020B0604020202020204" pitchFamily="34" charset="0"/>
                        </a:rPr>
                        <a:t>Tie Benefits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a:solidFill>
                            <a:srgbClr val="000000"/>
                          </a:solidFill>
                          <a:effectLst/>
                          <a:latin typeface="Arial" panose="020B0604020202020204" pitchFamily="34" charset="0"/>
                        </a:rPr>
                        <a:t>258 MW New York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362 MW New York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5">
                  <a:txBody>
                    <a:bodyPr/>
                    <a:lstStyle/>
                    <a:p>
                      <a:pPr algn="ctr" fontAlgn="ctr"/>
                      <a:r>
                        <a:rPr lang="en-US" sz="1050" b="0" i="0" u="none" strike="noStrike" dirty="0" smtClean="0">
                          <a:solidFill>
                            <a:srgbClr val="000000"/>
                          </a:solidFill>
                          <a:effectLst/>
                          <a:latin typeface="Arial" panose="020B0604020202020204" pitchFamily="34" charset="0"/>
                        </a:rPr>
                        <a:t>205</a:t>
                      </a:r>
                      <a:endParaRPr lang="en-US" sz="105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172664"/>
                  </a:ext>
                </a:extLst>
              </a:tr>
              <a:tr h="197528">
                <a:tc v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454 MW Maritimes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501 MW Maritimes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283148393"/>
                  </a:ext>
                </a:extLst>
              </a:tr>
              <a:tr h="197528">
                <a:tc v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883 MW Quebec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941 MW Quebec (HQICCs)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430353811"/>
                  </a:ext>
                </a:extLst>
              </a:tr>
              <a:tr h="197528">
                <a:tc v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140 MW Quebec via </a:t>
                      </a:r>
                      <a:r>
                        <a:rPr lang="en-US" sz="1000" b="0" i="0" u="none" strike="noStrike" dirty="0" err="1">
                          <a:solidFill>
                            <a:srgbClr val="000000"/>
                          </a:solidFill>
                          <a:effectLst/>
                          <a:latin typeface="Arial" panose="020B0604020202020204" pitchFamily="34" charset="0"/>
                        </a:rPr>
                        <a:t>Highgate</a:t>
                      </a:r>
                      <a:endParaRPr lang="en-US"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136 MW Quebec via Highgate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136934032"/>
                  </a:ext>
                </a:extLst>
              </a:tr>
              <a:tr h="197528">
                <a:tc>
                  <a:txBody>
                    <a:bodyPr/>
                    <a:lstStyle/>
                    <a:p>
                      <a:pPr algn="ctr" fontAlgn="ctr"/>
                      <a:r>
                        <a:rPr lang="en-US" sz="10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smtClean="0">
                          <a:solidFill>
                            <a:srgbClr val="000000"/>
                          </a:solidFill>
                          <a:effectLst/>
                          <a:latin typeface="Arial" panose="020B0604020202020204" pitchFamily="34" charset="0"/>
                        </a:rPr>
                        <a:t>1,735 MW</a:t>
                      </a:r>
                      <a:endParaRPr lang="en-US"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1940 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343838132"/>
                  </a:ext>
                </a:extLst>
              </a:tr>
              <a:tr h="316046">
                <a:tc>
                  <a:txBody>
                    <a:bodyPr/>
                    <a:lstStyle/>
                    <a:p>
                      <a:pPr algn="ctr" fontAlgn="ctr"/>
                      <a:r>
                        <a:rPr lang="en-US" sz="10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a:solidFill>
                            <a:srgbClr val="000000"/>
                          </a:solidFill>
                          <a:effectLst/>
                          <a:latin typeface="Arial" panose="020B0604020202020204" pitchFamily="34" charset="0"/>
                        </a:rPr>
                        <a:t>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err="1" smtClean="0">
                          <a:solidFill>
                            <a:srgbClr val="000000"/>
                          </a:solidFill>
                          <a:effectLst/>
                          <a:latin typeface="Arial" panose="020B0604020202020204" pitchFamily="34" charset="0"/>
                        </a:rPr>
                        <a:t>WAEFORd</a:t>
                      </a:r>
                      <a:r>
                        <a:rPr lang="en-US" sz="1000" b="1" i="0" u="none" strike="noStrike" dirty="0" smtClean="0">
                          <a:solidFill>
                            <a:srgbClr val="000000"/>
                          </a:solidFill>
                          <a:effectLst/>
                          <a:latin typeface="Arial" panose="020B0604020202020204" pitchFamily="34" charset="0"/>
                        </a:rPr>
                        <a:t> </a:t>
                      </a:r>
                      <a:r>
                        <a:rPr lang="en-US" sz="1000" b="1" i="0" u="none" strike="noStrike" dirty="0">
                          <a:solidFill>
                            <a:srgbClr val="000000"/>
                          </a:solidFill>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dirty="0">
                          <a:solidFill>
                            <a:srgbClr val="000000"/>
                          </a:solidFill>
                          <a:effectLst/>
                          <a:latin typeface="Arial" panose="020B0604020202020204" pitchFamily="34" charset="0"/>
                        </a:rPr>
                        <a:t>MW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err="1" smtClean="0">
                          <a:solidFill>
                            <a:srgbClr val="000000"/>
                          </a:solidFill>
                          <a:effectLst/>
                          <a:latin typeface="Arial" panose="020B0604020202020204" pitchFamily="34" charset="0"/>
                        </a:rPr>
                        <a:t>WAEFORd</a:t>
                      </a:r>
                      <a:r>
                        <a:rPr lang="en-US" sz="1000" b="1" i="0" u="none" strike="noStrike" baseline="0" dirty="0" smtClean="0">
                          <a:solidFill>
                            <a:srgbClr val="000000"/>
                          </a:solidFill>
                          <a:effectLst/>
                          <a:latin typeface="Arial" panose="020B0604020202020204" pitchFamily="34" charset="0"/>
                        </a:rPr>
                        <a:t> (%)</a:t>
                      </a:r>
                      <a:endParaRPr lang="en-US" sz="10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2992830"/>
                  </a:ext>
                </a:extLst>
              </a:tr>
              <a:tr h="190944">
                <a:tc>
                  <a:txBody>
                    <a:bodyPr/>
                    <a:lstStyle/>
                    <a:p>
                      <a:pPr algn="ctr" fontAlgn="ctr"/>
                      <a:r>
                        <a:rPr lang="en-US" sz="1000" b="1" i="0" u="none" strike="noStrike">
                          <a:solidFill>
                            <a:srgbClr val="000000"/>
                          </a:solidFill>
                          <a:effectLst/>
                          <a:latin typeface="Arial" panose="020B0604020202020204" pitchFamily="34" charset="0"/>
                        </a:rPr>
                        <a:t>Generation &amp; IPR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29,383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30,843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50" b="0" i="0" u="none" strike="noStrike" dirty="0" smtClean="0">
                          <a:solidFill>
                            <a:srgbClr val="000000"/>
                          </a:solidFill>
                          <a:effectLst/>
                          <a:latin typeface="Arial" panose="020B0604020202020204" pitchFamily="34" charset="0"/>
                        </a:rPr>
                        <a:t>50</a:t>
                      </a:r>
                      <a:endParaRPr lang="en-US" sz="105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109954"/>
                  </a:ext>
                </a:extLst>
              </a:tr>
              <a:tr h="190944">
                <a:tc>
                  <a:txBody>
                    <a:bodyPr/>
                    <a:lstStyle/>
                    <a:p>
                      <a:pPr algn="ctr" fontAlgn="ctr"/>
                      <a:r>
                        <a:rPr lang="en-US" sz="1000" b="1" i="0" u="none" strike="noStrike">
                          <a:solidFill>
                            <a:srgbClr val="000000"/>
                          </a:solidFill>
                          <a:effectLst/>
                          <a:latin typeface="Arial" panose="020B0604020202020204" pitchFamily="34" charset="0"/>
                        </a:rPr>
                        <a:t>Demand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3,885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44741826"/>
                  </a:ext>
                </a:extLst>
              </a:tr>
              <a:tr h="190944">
                <a:tc>
                  <a:txBody>
                    <a:bodyPr/>
                    <a:lstStyle/>
                    <a:p>
                      <a:pPr algn="ctr" fontAlgn="b"/>
                      <a:r>
                        <a:rPr lang="en-US" sz="1000" b="1" i="0" u="none" strike="noStrike">
                          <a:solidFill>
                            <a:srgbClr val="000000"/>
                          </a:solidFill>
                          <a:effectLst/>
                          <a:latin typeface="Arial" panose="020B0604020202020204" pitchFamily="34" charset="0"/>
                        </a:rPr>
                        <a:t>Imports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06521251"/>
                  </a:ext>
                </a:extLst>
              </a:tr>
              <a:tr h="229842">
                <a:tc>
                  <a:txBody>
                    <a:bodyPr/>
                    <a:lstStyle/>
                    <a:p>
                      <a:pPr algn="ctr" fontAlgn="ctr"/>
                      <a:r>
                        <a:rPr lang="en-US" sz="9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050" b="1" i="0" u="none" strike="noStrike" dirty="0">
                          <a:solidFill>
                            <a:srgbClr val="000000"/>
                          </a:solidFill>
                          <a:effectLst/>
                          <a:latin typeface="Arial" panose="020B0604020202020204" pitchFamily="34" charset="0"/>
                        </a:rPr>
                        <a:t>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ctr"/>
                      <a:r>
                        <a:rPr lang="en-US" sz="1050" b="1" i="0" u="none" strike="noStrike" dirty="0">
                          <a:solidFill>
                            <a:srgbClr val="000000"/>
                          </a:solidFill>
                          <a:effectLst/>
                          <a:latin typeface="Arial" panose="020B0604020202020204" pitchFamily="34" charset="0"/>
                        </a:rPr>
                        <a:t>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05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636733"/>
                  </a:ext>
                </a:extLst>
              </a:tr>
              <a:tr h="190944">
                <a:tc>
                  <a:txBody>
                    <a:bodyPr/>
                    <a:lstStyle/>
                    <a:p>
                      <a:pPr algn="ctr" fontAlgn="b"/>
                      <a:r>
                        <a:rPr lang="en-US" sz="1000" b="1" i="0" u="none" strike="noStrike" dirty="0" smtClean="0">
                          <a:solidFill>
                            <a:srgbClr val="000000"/>
                          </a:solidFill>
                          <a:effectLst/>
                          <a:latin typeface="Arial" panose="020B0604020202020204" pitchFamily="34" charset="0"/>
                        </a:rPr>
                        <a:t>Load Forecast &amp; BTM PV/EV*</a:t>
                      </a:r>
                      <a:endParaRPr lang="en-US" sz="1000" b="1"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dirty="0" smtClean="0">
                          <a:solidFill>
                            <a:srgbClr val="000000"/>
                          </a:solidFill>
                          <a:effectLst/>
                          <a:latin typeface="Arial" panose="020B0604020202020204" pitchFamily="34" charset="0"/>
                        </a:rPr>
                        <a:t>(50/50 Gross</a:t>
                      </a:r>
                      <a:r>
                        <a:rPr lang="en-US" sz="1000" b="0" i="0" u="none" strike="noStrike" baseline="0" dirty="0" smtClean="0">
                          <a:solidFill>
                            <a:srgbClr val="000000"/>
                          </a:solidFill>
                          <a:effectLst/>
                          <a:latin typeface="Arial" panose="020B0604020202020204" pitchFamily="34" charset="0"/>
                        </a:rPr>
                        <a:t> Load – BTM PV) </a:t>
                      </a:r>
                    </a:p>
                    <a:p>
                      <a:pPr algn="ctr" fontAlgn="ctr"/>
                      <a:r>
                        <a:rPr lang="en-US" sz="1000" b="0" i="0" u="none" strike="noStrike" dirty="0" smtClean="0">
                          <a:solidFill>
                            <a:srgbClr val="000000"/>
                          </a:solidFill>
                          <a:effectLst/>
                          <a:latin typeface="Arial" panose="020B0604020202020204" pitchFamily="34" charset="0"/>
                        </a:rPr>
                        <a:t>29,303</a:t>
                      </a:r>
                      <a:endParaRPr lang="en-US"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0" i="0" u="none" strike="noStrike" dirty="0" smtClean="0">
                          <a:solidFill>
                            <a:srgbClr val="000000"/>
                          </a:solidFill>
                          <a:effectLst/>
                          <a:latin typeface="Arial" panose="020B0604020202020204" pitchFamily="34" charset="0"/>
                        </a:rPr>
                        <a:t>(50/50 Gross</a:t>
                      </a:r>
                      <a:r>
                        <a:rPr lang="en-US" sz="1000" b="0" i="0" u="none" strike="noStrike" baseline="0" dirty="0" smtClean="0">
                          <a:solidFill>
                            <a:srgbClr val="000000"/>
                          </a:solidFill>
                          <a:effectLst/>
                          <a:latin typeface="Arial" panose="020B0604020202020204" pitchFamily="34" charset="0"/>
                        </a:rPr>
                        <a:t> Load –BTM PV)</a:t>
                      </a:r>
                    </a:p>
                    <a:p>
                      <a:pPr algn="ctr" fontAlgn="ctr"/>
                      <a:r>
                        <a:rPr lang="en-US" sz="1000" b="0" i="0" u="none" strike="noStrike" baseline="0" dirty="0" smtClean="0">
                          <a:solidFill>
                            <a:srgbClr val="000000"/>
                          </a:solidFill>
                          <a:effectLst/>
                          <a:latin typeface="Arial" panose="020B0604020202020204" pitchFamily="34" charset="0"/>
                        </a:rPr>
                        <a:t> </a:t>
                      </a:r>
                      <a:r>
                        <a:rPr lang="en-US" sz="1000" b="0" i="0" u="none" strike="noStrike" dirty="0" smtClean="0">
                          <a:solidFill>
                            <a:srgbClr val="000000"/>
                          </a:solidFill>
                          <a:effectLst/>
                          <a:latin typeface="Arial" panose="020B0604020202020204" pitchFamily="34" charset="0"/>
                        </a:rPr>
                        <a:t>28,838</a:t>
                      </a:r>
                      <a:endParaRPr lang="en-US"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50" b="0" i="0" u="none" strike="noStrike" dirty="0" smtClean="0">
                          <a:solidFill>
                            <a:srgbClr val="000000"/>
                          </a:solidFill>
                          <a:effectLst/>
                          <a:latin typeface="Arial" panose="020B0604020202020204" pitchFamily="34" charset="0"/>
                        </a:rPr>
                        <a:t>545*</a:t>
                      </a:r>
                      <a:endParaRPr lang="en-US" sz="105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695889"/>
                  </a:ext>
                </a:extLst>
              </a:tr>
              <a:tr h="190944">
                <a:tc>
                  <a:txBody>
                    <a:bodyPr/>
                    <a:lstStyle/>
                    <a:p>
                      <a:pPr algn="ctr" fontAlgn="ctr"/>
                      <a:r>
                        <a:rPr lang="en-US" sz="9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050" b="1" i="0" u="none" strike="noStrike" dirty="0">
                          <a:solidFill>
                            <a:srgbClr val="000000"/>
                          </a:solidFill>
                          <a:effectLst/>
                          <a:latin typeface="Arial" panose="020B0604020202020204" pitchFamily="34" charset="0"/>
                        </a:rPr>
                        <a:t>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ctr"/>
                      <a:r>
                        <a:rPr lang="en-US" sz="1050" b="1" i="0" u="none" strike="noStrike" dirty="0">
                          <a:solidFill>
                            <a:srgbClr val="000000"/>
                          </a:solidFill>
                          <a:effectLst/>
                          <a:latin typeface="Arial" panose="020B0604020202020204" pitchFamily="34" charset="0"/>
                        </a:rPr>
                        <a:t>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28931255"/>
                  </a:ext>
                </a:extLst>
              </a:tr>
              <a:tr h="190944">
                <a:tc>
                  <a:txBody>
                    <a:bodyPr/>
                    <a:lstStyle/>
                    <a:p>
                      <a:pPr algn="ctr" fontAlgn="b"/>
                      <a:r>
                        <a:rPr lang="en-US" sz="1000" b="1" i="0" u="none" strike="noStrike">
                          <a:solidFill>
                            <a:srgbClr val="000000"/>
                          </a:solidFill>
                          <a:effectLst/>
                          <a:latin typeface="Arial" panose="020B0604020202020204" pitchFamily="34" charset="0"/>
                        </a:rPr>
                        <a:t>Net 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a:solidFill>
                            <a:srgbClr val="000000"/>
                          </a:solidFill>
                          <a:effectLst/>
                          <a:latin typeface="Arial" panose="020B0604020202020204" pitchFamily="34" charset="0"/>
                        </a:rPr>
                        <a:t>33,270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0" i="0" u="none" strike="noStrike">
                          <a:solidFill>
                            <a:srgbClr val="000000"/>
                          </a:solidFill>
                          <a:effectLst/>
                          <a:latin typeface="Arial" panose="020B0604020202020204" pitchFamily="34" charset="0"/>
                        </a:rPr>
                        <a:t>32,490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50" b="0" i="0" u="none" strike="noStrike" dirty="0">
                          <a:solidFill>
                            <a:srgbClr val="000000"/>
                          </a:solidFill>
                          <a:effectLst/>
                          <a:latin typeface="Arial" panose="020B060402020202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632417"/>
                  </a:ext>
                </a:extLst>
              </a:tr>
              <a:tr h="190944">
                <a:tc>
                  <a:txBody>
                    <a:bodyPr/>
                    <a:lstStyle/>
                    <a:p>
                      <a:pPr algn="ctr" fontAlgn="b"/>
                      <a:r>
                        <a:rPr lang="en-US" sz="1000" b="1" i="0" u="none" strike="noStrike">
                          <a:solidFill>
                            <a:srgbClr val="000000"/>
                          </a:solidFill>
                          <a:effectLst/>
                          <a:latin typeface="Arial" panose="020B0604020202020204" pitchFamily="34" charset="0"/>
                        </a:rPr>
                        <a:t>ICR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a:solidFill>
                            <a:srgbClr val="000000"/>
                          </a:solidFill>
                          <a:effectLst/>
                          <a:latin typeface="Arial" panose="020B0604020202020204" pitchFamily="34" charset="0"/>
                        </a:rPr>
                        <a:t>34,153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0" i="0" u="none" strike="noStrike">
                          <a:solidFill>
                            <a:srgbClr val="000000"/>
                          </a:solidFill>
                          <a:effectLst/>
                          <a:latin typeface="Arial" panose="020B0604020202020204" pitchFamily="34" charset="0"/>
                        </a:rPr>
                        <a:t>33,431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50" b="0" i="0" u="none" strike="noStrike" dirty="0">
                          <a:solidFill>
                            <a:srgbClr val="000000"/>
                          </a:solidFill>
                          <a:effectLst/>
                          <a:latin typeface="Arial" panose="020B0604020202020204" pitchFamily="34" charset="0"/>
                        </a:rPr>
                        <a:t>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48070"/>
                  </a:ext>
                </a:extLst>
              </a:tr>
            </a:tbl>
          </a:graphicData>
        </a:graphic>
      </p:graphicFrame>
    </p:spTree>
    <p:extLst>
      <p:ext uri="{BB962C8B-B14F-4D97-AF65-F5344CB8AC3E}">
        <p14:creationId xmlns:p14="http://schemas.microsoft.com/office/powerpoint/2010/main" val="155445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42" y="321509"/>
            <a:ext cx="8229600" cy="1143000"/>
          </a:xfrm>
        </p:spPr>
        <p:txBody>
          <a:bodyPr>
            <a:normAutofit fontScale="90000"/>
          </a:bodyPr>
          <a:lstStyle/>
          <a:p>
            <a:r>
              <a:rPr lang="en-US" dirty="0" smtClean="0"/>
              <a:t>Comparison of LRA – SENE</a:t>
            </a:r>
            <a:br>
              <a:rPr lang="en-US" dirty="0" smtClean="0"/>
            </a:br>
            <a:r>
              <a:rPr lang="en-US" dirty="0" smtClean="0"/>
              <a:t/>
            </a:r>
            <a:br>
              <a:rPr lang="en-US" dirty="0" smtClean="0"/>
            </a:br>
            <a:endParaRPr lang="en-US" dirty="0"/>
          </a:p>
        </p:txBody>
      </p:sp>
      <p:sp>
        <p:nvSpPr>
          <p:cNvPr id="5" name="Slide Number Placeholder 4"/>
          <p:cNvSpPr>
            <a:spLocks noGrp="1"/>
          </p:cNvSpPr>
          <p:nvPr>
            <p:ph type="sldNum" sz="quarter" idx="11"/>
          </p:nvPr>
        </p:nvSpPr>
        <p:spPr/>
        <p:txBody>
          <a:bodyPr/>
          <a:lstStyle/>
          <a:p>
            <a:pPr>
              <a:defRPr/>
            </a:pPr>
            <a:fld id="{8D8725CD-6A91-4E83-9D53-1642D377C37F}" type="slidenum">
              <a:rPr lang="en-US" smtClean="0">
                <a:latin typeface="+mn-lt"/>
              </a:rPr>
              <a:pPr>
                <a:defRPr/>
              </a:pPr>
              <a:t>9</a:t>
            </a:fld>
            <a:endParaRPr lang="en-US" dirty="0">
              <a:latin typeface="+mn-lt"/>
            </a:endParaRPr>
          </a:p>
        </p:txBody>
      </p:sp>
      <p:sp>
        <p:nvSpPr>
          <p:cNvPr id="6" name="TextBox 5"/>
          <p:cNvSpPr txBox="1"/>
          <p:nvPr/>
        </p:nvSpPr>
        <p:spPr>
          <a:xfrm>
            <a:off x="625242" y="4931609"/>
            <a:ext cx="8153400" cy="1421928"/>
          </a:xfrm>
          <a:prstGeom prst="rect">
            <a:avLst/>
          </a:prstGeom>
          <a:noFill/>
        </p:spPr>
        <p:txBody>
          <a:bodyPr wrap="square">
            <a:spAutoFit/>
          </a:bodyPr>
          <a:lstStyle/>
          <a:p>
            <a:pPr>
              <a:spcBef>
                <a:spcPct val="10000"/>
              </a:spcBef>
              <a:defRPr/>
            </a:pPr>
            <a:r>
              <a:rPr lang="en-US" sz="1200" dirty="0" smtClean="0">
                <a:solidFill>
                  <a:srgbClr val="000000"/>
                </a:solidFill>
                <a:latin typeface="+mn-lt"/>
              </a:rPr>
              <a:t>Notes:</a:t>
            </a:r>
          </a:p>
          <a:p>
            <a:pPr marL="228600" indent="-228600">
              <a:spcBef>
                <a:spcPct val="10000"/>
              </a:spcBef>
              <a:buFont typeface="Arial" pitchFamily="34" charset="0"/>
              <a:buChar char="•"/>
              <a:defRPr/>
            </a:pPr>
            <a:r>
              <a:rPr lang="en-US" sz="1200" dirty="0" smtClean="0">
                <a:solidFill>
                  <a:srgbClr val="000000"/>
                </a:solidFill>
                <a:latin typeface="+mn-lt"/>
              </a:rPr>
              <a:t>All values in the table are in MW except the Forced Outage Rate</a:t>
            </a:r>
            <a:r>
              <a:rPr lang="en-US" sz="1200" baseline="-25000" dirty="0">
                <a:solidFill>
                  <a:srgbClr val="000000"/>
                </a:solidFill>
              </a:rPr>
              <a:t>z</a:t>
            </a:r>
            <a:r>
              <a:rPr lang="en-US" sz="1200" dirty="0" smtClean="0">
                <a:solidFill>
                  <a:srgbClr val="000000"/>
                </a:solidFill>
                <a:latin typeface="+mn-lt"/>
              </a:rPr>
              <a:t> (</a:t>
            </a:r>
            <a:r>
              <a:rPr lang="en-US" sz="1200" dirty="0" err="1" smtClean="0">
                <a:solidFill>
                  <a:srgbClr val="000000"/>
                </a:solidFill>
                <a:latin typeface="+mn-lt"/>
              </a:rPr>
              <a:t>FOR</a:t>
            </a:r>
            <a:r>
              <a:rPr lang="en-US" sz="1200" baseline="-25000" dirty="0" err="1" smtClean="0">
                <a:solidFill>
                  <a:srgbClr val="000000"/>
                </a:solidFill>
                <a:latin typeface="+mn-lt"/>
              </a:rPr>
              <a:t>z</a:t>
            </a:r>
            <a:r>
              <a:rPr lang="en-US" sz="1200" dirty="0" smtClean="0">
                <a:solidFill>
                  <a:srgbClr val="000000"/>
                </a:solidFill>
                <a:latin typeface="+mn-lt"/>
              </a:rPr>
              <a:t>)</a:t>
            </a:r>
          </a:p>
          <a:p>
            <a:pPr marL="228600" indent="-228600">
              <a:spcBef>
                <a:spcPct val="10000"/>
              </a:spcBef>
              <a:buFont typeface="Arial" pitchFamily="34" charset="0"/>
              <a:buChar char="•"/>
              <a:defRPr/>
            </a:pPr>
            <a:r>
              <a:rPr lang="en-US" sz="1200" dirty="0" smtClean="0">
                <a:solidFill>
                  <a:srgbClr val="000000"/>
                </a:solidFill>
                <a:latin typeface="+mn-lt"/>
              </a:rPr>
              <a:t>SENE Interface transfer limits have been reduced from 5,700 MW for FCA 14 to 5,150 MW for FCA 15 by 550 MW. </a:t>
            </a:r>
            <a:r>
              <a:rPr lang="en-US" sz="1200" dirty="0">
                <a:solidFill>
                  <a:srgbClr val="000000"/>
                </a:solidFill>
                <a:latin typeface="+mn-lt"/>
              </a:rPr>
              <a:t>See February 20, 2020 PAC presentation (CEII) available at:  </a:t>
            </a:r>
            <a:r>
              <a:rPr lang="en-US" sz="1200" dirty="0">
                <a:solidFill>
                  <a:srgbClr val="000000"/>
                </a:solidFill>
                <a:latin typeface="+mn-lt"/>
                <a:hlinkClick r:id="rId3"/>
              </a:rPr>
              <a:t>https://</a:t>
            </a:r>
            <a:r>
              <a:rPr lang="en-US" sz="1200" dirty="0" smtClean="0">
                <a:solidFill>
                  <a:srgbClr val="000000"/>
                </a:solidFill>
                <a:latin typeface="+mn-lt"/>
                <a:hlinkClick r:id="rId3"/>
              </a:rPr>
              <a:t>smd.iso-ne.com/operations-services/ceii/pac/2020/02/a4_boston_import_transfer.pdf</a:t>
            </a:r>
            <a:endParaRPr lang="en-US" sz="1200" dirty="0" smtClean="0">
              <a:solidFill>
                <a:srgbClr val="000000"/>
              </a:solidFill>
              <a:latin typeface="+mn-lt"/>
            </a:endParaRPr>
          </a:p>
          <a:p>
            <a:pPr marL="230188" lvl="0" indent="-230188" fontAlgn="auto">
              <a:spcBef>
                <a:spcPts val="0"/>
              </a:spcBef>
              <a:spcAft>
                <a:spcPts val="0"/>
              </a:spcAft>
              <a:buFont typeface="Arial" charset="0"/>
              <a:buChar char="•"/>
            </a:pPr>
            <a:r>
              <a:rPr lang="en-US" sz="1200" dirty="0">
                <a:solidFill>
                  <a:srgbClr val="000000"/>
                </a:solidFill>
                <a:latin typeface="+mn-lt"/>
              </a:rPr>
              <a:t>The 50/50 peak load Net of BTM PV </a:t>
            </a:r>
            <a:r>
              <a:rPr lang="en-US" sz="1200" dirty="0" smtClean="0">
                <a:solidFill>
                  <a:srgbClr val="000000"/>
                </a:solidFill>
                <a:latin typeface="+mn-lt"/>
              </a:rPr>
              <a:t>(</a:t>
            </a:r>
            <a:r>
              <a:rPr lang="en-US" sz="1200" dirty="0">
                <a:solidFill>
                  <a:srgbClr val="000000"/>
                </a:solidFill>
                <a:latin typeface="+mn-lt"/>
              </a:rPr>
              <a:t>includes both transportation and heating electrification forecast) is shown for informational </a:t>
            </a:r>
            <a:r>
              <a:rPr lang="en-US" sz="1200" dirty="0" smtClean="0">
                <a:solidFill>
                  <a:srgbClr val="000000"/>
                </a:solidFill>
                <a:latin typeface="+mn-lt"/>
              </a:rPr>
              <a:t>purposes</a:t>
            </a:r>
            <a:endParaRPr lang="en-US" sz="1200" dirty="0">
              <a:solidFill>
                <a:srgbClr val="00000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367301235"/>
              </p:ext>
            </p:extLst>
          </p:nvPr>
        </p:nvGraphicFramePr>
        <p:xfrm>
          <a:off x="657539" y="990600"/>
          <a:ext cx="8001001" cy="3568394"/>
        </p:xfrm>
        <a:graphic>
          <a:graphicData uri="http://schemas.openxmlformats.org/drawingml/2006/table">
            <a:tbl>
              <a:tblPr/>
              <a:tblGrid>
                <a:gridCol w="2780917">
                  <a:extLst>
                    <a:ext uri="{9D8B030D-6E8A-4147-A177-3AD203B41FA5}">
                      <a16:colId xmlns:a16="http://schemas.microsoft.com/office/drawing/2014/main" val="4038577674"/>
                    </a:ext>
                  </a:extLst>
                </a:gridCol>
                <a:gridCol w="1467520">
                  <a:extLst>
                    <a:ext uri="{9D8B030D-6E8A-4147-A177-3AD203B41FA5}">
                      <a16:colId xmlns:a16="http://schemas.microsoft.com/office/drawing/2014/main" val="258430438"/>
                    </a:ext>
                  </a:extLst>
                </a:gridCol>
                <a:gridCol w="1876282">
                  <a:extLst>
                    <a:ext uri="{9D8B030D-6E8A-4147-A177-3AD203B41FA5}">
                      <a16:colId xmlns:a16="http://schemas.microsoft.com/office/drawing/2014/main" val="3949588190"/>
                    </a:ext>
                  </a:extLst>
                </a:gridCol>
                <a:gridCol w="1876282">
                  <a:extLst>
                    <a:ext uri="{9D8B030D-6E8A-4147-A177-3AD203B41FA5}">
                      <a16:colId xmlns:a16="http://schemas.microsoft.com/office/drawing/2014/main" val="1283865191"/>
                    </a:ext>
                  </a:extLst>
                </a:gridCol>
              </a:tblGrid>
              <a:tr h="283409">
                <a:tc>
                  <a:txBody>
                    <a:bodyPr/>
                    <a:lstStyle/>
                    <a:p>
                      <a:pPr algn="l" fontAlgn="ctr"/>
                      <a:r>
                        <a:rPr lang="en-US" sz="1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fontAlgn="ctr"/>
                      <a:r>
                        <a:rPr lang="en-US" sz="1200" b="1" i="0" u="none" strike="noStrike">
                          <a:solidFill>
                            <a:srgbClr val="000000"/>
                          </a:solidFill>
                          <a:effectLst/>
                          <a:latin typeface="Arial" panose="020B0604020202020204" pitchFamily="34" charset="0"/>
                        </a:rPr>
                        <a:t>Local Resource Adequacy Requirement - SENE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0025093"/>
                  </a:ext>
                </a:extLst>
              </a:tr>
              <a:tr h="326195">
                <a:tc>
                  <a:txBody>
                    <a:bodyPr/>
                    <a:lstStyle/>
                    <a:p>
                      <a:pPr algn="l" fontAlgn="ctr"/>
                      <a:r>
                        <a:rPr lang="en-US" sz="1100" b="1" i="0" u="none" strike="noStrike">
                          <a:solidFill>
                            <a:srgbClr val="000000"/>
                          </a:solidFill>
                          <a:effectLst/>
                          <a:latin typeface="Arial" panose="020B0604020202020204" pitchFamily="34" charset="0"/>
                        </a:rPr>
                        <a:t>Southeast New England Capacity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1" i="0" u="none" strike="noStrike">
                          <a:solidFill>
                            <a:srgbClr val="000000"/>
                          </a:solidFill>
                          <a:effectLst/>
                          <a:latin typeface="Arial" panose="020B0604020202020204" pitchFamily="34" charset="0"/>
                        </a:rPr>
                        <a:t>2024-2025 FCA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1" i="0" u="none" strike="noStrike">
                          <a:solidFill>
                            <a:srgbClr val="000000"/>
                          </a:solidFill>
                          <a:effectLst/>
                          <a:latin typeface="Arial" panose="020B0604020202020204" pitchFamily="34" charset="0"/>
                        </a:rPr>
                        <a:t>2023-2024 FCA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980887465"/>
                  </a:ext>
                </a:extLst>
              </a:tr>
              <a:tr h="283409">
                <a:tc>
                  <a:txBody>
                    <a:bodyPr/>
                    <a:lstStyle/>
                    <a:p>
                      <a:pPr algn="l" fontAlgn="ctr"/>
                      <a:r>
                        <a:rPr lang="en-US" sz="1100" b="0" i="0"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Resource</a:t>
                      </a:r>
                      <a:r>
                        <a:rPr lang="en-US" sz="1100" b="0" i="0" u="none" strike="noStrike" baseline="-25000" dirty="0" err="1">
                          <a:solidFill>
                            <a:srgbClr val="000000"/>
                          </a:solidFill>
                          <a:effectLst/>
                          <a:latin typeface="Arial" panose="020B0604020202020204" pitchFamily="34" charset="0"/>
                        </a:rPr>
                        <a:t>z</a:t>
                      </a:r>
                      <a:r>
                        <a:rPr lang="en-US" sz="11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9,665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10,928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237920"/>
                  </a:ext>
                </a:extLst>
              </a:tr>
              <a:tr h="283409">
                <a:tc>
                  <a:txBody>
                    <a:bodyPr/>
                    <a:lstStyle/>
                    <a:p>
                      <a:pPr algn="l" fontAlgn="ctr"/>
                      <a:r>
                        <a:rPr lang="en-US" sz="1100" b="0" i="0" u="none" strike="noStrike">
                          <a:solidFill>
                            <a:srgbClr val="000000"/>
                          </a:solidFill>
                          <a:effectLst/>
                          <a:latin typeface="Arial" panose="020B0604020202020204" pitchFamily="34" charset="0"/>
                        </a:rPr>
                        <a:t>  Proxy Units</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098790"/>
                  </a:ext>
                </a:extLst>
              </a:tr>
              <a:tr h="283409">
                <a:tc>
                  <a:txBody>
                    <a:bodyPr/>
                    <a:lstStyle/>
                    <a:p>
                      <a:pPr algn="l" fontAlgn="ctr"/>
                      <a:r>
                        <a:rPr lang="en-US" sz="1100" b="0" i="0" u="none" strike="noStrike">
                          <a:solidFill>
                            <a:srgbClr val="000000"/>
                          </a:solidFill>
                          <a:effectLst/>
                          <a:latin typeface="Arial" panose="020B0604020202020204" pitchFamily="34" charset="0"/>
                        </a:rPr>
                        <a:t>  Firm Load Adjustment</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1333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281467"/>
                  </a:ext>
                </a:extLst>
              </a:tr>
              <a:tr h="283409">
                <a:tc>
                  <a:txBody>
                    <a:bodyPr/>
                    <a:lstStyle/>
                    <a:p>
                      <a:pPr algn="l" fontAlgn="ctr"/>
                      <a:r>
                        <a:rPr lang="en-US" sz="1100" b="0" i="0" u="none" strike="noStrike">
                          <a:solidFill>
                            <a:srgbClr val="000000"/>
                          </a:solidFill>
                          <a:effectLst/>
                          <a:latin typeface="Arial" panose="020B0604020202020204" pitchFamily="34" charset="0"/>
                        </a:rPr>
                        <a:t>  FOR</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0.057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0.050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487677"/>
                  </a:ext>
                </a:extLst>
              </a:tr>
              <a:tr h="283409">
                <a:tc>
                  <a:txBody>
                    <a:bodyPr/>
                    <a:lstStyle/>
                    <a:p>
                      <a:pPr algn="l" fontAlgn="ctr"/>
                      <a:r>
                        <a:rPr lang="en-US" sz="1100" b="0" i="0" u="none" strike="noStrike">
                          <a:solidFill>
                            <a:srgbClr val="000000"/>
                          </a:solidFill>
                          <a:effectLst/>
                          <a:latin typeface="Arial" panose="020B0604020202020204" pitchFamily="34" charset="0"/>
                        </a:rPr>
                        <a:t>  LRA</a:t>
                      </a:r>
                      <a:r>
                        <a:rPr lang="en-US" sz="1100" b="0" i="0" u="none" strike="noStrike" baseline="-25000">
                          <a:solidFill>
                            <a:srgbClr val="000000"/>
                          </a:solidFill>
                          <a:effectLst/>
                          <a:latin typeface="Arial" panose="020B0604020202020204" pitchFamily="34" charset="0"/>
                        </a:rPr>
                        <a:t>z</a:t>
                      </a:r>
                      <a:endParaRPr lang="en-US" sz="11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[5]=[1]+[2]-([3]/(1-[4]))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10,305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rPr>
                        <a:t>9,525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194891"/>
                  </a:ext>
                </a:extLst>
              </a:tr>
              <a:tr h="283409">
                <a:tc>
                  <a:txBody>
                    <a:bodyPr/>
                    <a:lstStyle/>
                    <a:p>
                      <a:pPr algn="l" fontAlgn="ctr"/>
                      <a:r>
                        <a:rPr lang="en-US" sz="1100" b="1" i="0" u="none" strike="noStrike" dirty="0">
                          <a:solidFill>
                            <a:srgbClr val="000000"/>
                          </a:solidFill>
                          <a:effectLst/>
                          <a:latin typeface="Arial" panose="020B0604020202020204" pitchFamily="34" charset="0"/>
                        </a:rPr>
                        <a:t>Rest of New England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ctr"/>
                      <a:r>
                        <a:rPr lang="en-US" sz="11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2607785255"/>
                  </a:ext>
                </a:extLst>
              </a:tr>
              <a:tr h="283409">
                <a:tc>
                  <a:txBody>
                    <a:bodyPr/>
                    <a:lstStyle/>
                    <a:p>
                      <a:pPr algn="l" fontAlgn="ctr"/>
                      <a:r>
                        <a:rPr lang="en-US" sz="1100" b="0" i="0" u="none" strike="noStrike">
                          <a:solidFill>
                            <a:srgbClr val="000000"/>
                          </a:solidFill>
                          <a:effectLst/>
                          <a:latin typeface="Arial" panose="020B0604020202020204" pitchFamily="34" charset="0"/>
                        </a:rPr>
                        <a:t>  Resource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23,667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23,710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284708"/>
                  </a:ext>
                </a:extLst>
              </a:tr>
              <a:tr h="283409">
                <a:tc>
                  <a:txBody>
                    <a:bodyPr/>
                    <a:lstStyle/>
                    <a:p>
                      <a:pPr algn="l" fontAlgn="ctr"/>
                      <a:r>
                        <a:rPr lang="en-US" sz="1100" b="0" i="0" u="none" strike="noStrike" dirty="0">
                          <a:solidFill>
                            <a:srgbClr val="000000"/>
                          </a:solidFill>
                          <a:effectLst/>
                          <a:latin typeface="Arial" panose="020B0604020202020204" pitchFamily="34" charset="0"/>
                        </a:rPr>
                        <a:t>  Proxy 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256640"/>
                  </a:ext>
                </a:extLst>
              </a:tr>
              <a:tr h="283409">
                <a:tc>
                  <a:txBody>
                    <a:bodyPr/>
                    <a:lstStyle/>
                    <a:p>
                      <a:pPr algn="l" fontAlgn="ctr"/>
                      <a:r>
                        <a:rPr lang="en-US" sz="1100" b="0" i="0" u="none" strike="noStrike">
                          <a:solidFill>
                            <a:srgbClr val="000000"/>
                          </a:solidFill>
                          <a:effectLst/>
                          <a:latin typeface="Arial" panose="020B0604020202020204" pitchFamily="34" charset="0"/>
                        </a:rPr>
                        <a:t>  Firm Load Adjustment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[8] =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603.71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Arial" panose="020B0604020202020204" pitchFamily="34" charset="0"/>
                        </a:rPr>
                        <a:t>-1333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331570"/>
                  </a:ext>
                </a:extLst>
              </a:tr>
              <a:tr h="408109">
                <a:tc>
                  <a:txBody>
                    <a:bodyPr/>
                    <a:lstStyle/>
                    <a:p>
                      <a:pPr algn="l" fontAlgn="ctr"/>
                      <a:r>
                        <a:rPr lang="en-US" sz="1100" b="0" i="0" u="none" strike="noStrike" dirty="0" smtClean="0">
                          <a:solidFill>
                            <a:srgbClr val="000000"/>
                          </a:solidFill>
                          <a:effectLst/>
                          <a:latin typeface="Arial" panose="020B0604020202020204" pitchFamily="34" charset="0"/>
                        </a:rPr>
                        <a:t>  Total </a:t>
                      </a:r>
                      <a:r>
                        <a:rPr lang="en-US" sz="1100" b="0" i="0" u="none" strike="noStrike" dirty="0">
                          <a:solidFill>
                            <a:srgbClr val="000000"/>
                          </a:solidFill>
                          <a:effectLst/>
                          <a:latin typeface="Arial" panose="020B0604020202020204" pitchFamily="34" charset="0"/>
                        </a:rPr>
                        <a:t>System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[9]=[1]+[2]-[3]+[6]+[7]-[8]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33,332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rPr>
                        <a:t>34,637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51165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293304"/>
              </p:ext>
            </p:extLst>
          </p:nvPr>
        </p:nvGraphicFramePr>
        <p:xfrm>
          <a:off x="657538" y="4648200"/>
          <a:ext cx="8001001" cy="283409"/>
        </p:xfrm>
        <a:graphic>
          <a:graphicData uri="http://schemas.openxmlformats.org/drawingml/2006/table">
            <a:tbl>
              <a:tblPr/>
              <a:tblGrid>
                <a:gridCol w="4248437">
                  <a:extLst>
                    <a:ext uri="{9D8B030D-6E8A-4147-A177-3AD203B41FA5}">
                      <a16:colId xmlns:a16="http://schemas.microsoft.com/office/drawing/2014/main" val="1575156136"/>
                    </a:ext>
                  </a:extLst>
                </a:gridCol>
                <a:gridCol w="1876282">
                  <a:extLst>
                    <a:ext uri="{9D8B030D-6E8A-4147-A177-3AD203B41FA5}">
                      <a16:colId xmlns:a16="http://schemas.microsoft.com/office/drawing/2014/main" val="2512691370"/>
                    </a:ext>
                  </a:extLst>
                </a:gridCol>
                <a:gridCol w="1876282">
                  <a:extLst>
                    <a:ext uri="{9D8B030D-6E8A-4147-A177-3AD203B41FA5}">
                      <a16:colId xmlns:a16="http://schemas.microsoft.com/office/drawing/2014/main" val="2770652751"/>
                    </a:ext>
                  </a:extLst>
                </a:gridCol>
              </a:tblGrid>
              <a:tr h="283409">
                <a:tc>
                  <a:txBody>
                    <a:bodyPr/>
                    <a:lstStyle/>
                    <a:p>
                      <a:pPr algn="l" fontAlgn="ctr"/>
                      <a:r>
                        <a:rPr lang="en-US" sz="1100" b="1" i="0" u="none" strike="noStrike" dirty="0" smtClean="0">
                          <a:solidFill>
                            <a:srgbClr val="000000"/>
                          </a:solidFill>
                          <a:effectLst/>
                          <a:latin typeface="+mn-lt"/>
                        </a:rPr>
                        <a:t>Peak Load Net of BTM PV (50/50)</a:t>
                      </a:r>
                      <a:r>
                        <a:rPr lang="en-US" sz="1100" b="1" i="0" u="none" strike="noStrike" dirty="0" smtClean="0">
                          <a:solidFill>
                            <a:srgbClr val="000000"/>
                          </a:solidFill>
                          <a:effectLst/>
                          <a:latin typeface="Arial" panose="020B0604020202020204" pitchFamily="34" charset="0"/>
                        </a:rPr>
                        <a:t>*</a:t>
                      </a:r>
                      <a:endParaRPr lang="en-US"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kern="1200" dirty="0">
                          <a:solidFill>
                            <a:srgbClr val="000000"/>
                          </a:solidFill>
                          <a:effectLst/>
                          <a:latin typeface="Arial" panose="020B0604020202020204" pitchFamily="34" charset="0"/>
                          <a:ea typeface="+mn-ea"/>
                          <a:cs typeface="+mn-cs"/>
                        </a:rPr>
                        <a:t>12,679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0" i="0" u="none" strike="noStrike" kern="1200" dirty="0" smtClean="0">
                          <a:solidFill>
                            <a:srgbClr val="000000"/>
                          </a:solidFill>
                          <a:effectLst/>
                          <a:latin typeface="Arial" panose="020B0604020202020204" pitchFamily="34" charset="0"/>
                          <a:ea typeface="+mn-ea"/>
                          <a:cs typeface="+mn-cs"/>
                        </a:rPr>
                        <a:t>12,540</a:t>
                      </a:r>
                      <a:endParaRPr lang="en-US" sz="1100" b="0" i="0" u="none" strike="noStrike" kern="1200" dirty="0">
                        <a:solidFill>
                          <a:srgbClr val="000000"/>
                        </a:solidFill>
                        <a:effectLst/>
                        <a:latin typeface="Arial" panose="020B0604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90259214"/>
                  </a:ext>
                </a:extLst>
              </a:tr>
            </a:tbl>
          </a:graphicData>
        </a:graphic>
      </p:graphicFrame>
    </p:spTree>
    <p:extLst>
      <p:ext uri="{BB962C8B-B14F-4D97-AF65-F5344CB8AC3E}">
        <p14:creationId xmlns:p14="http://schemas.microsoft.com/office/powerpoint/2010/main" val="2655288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 corporate template">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ISONE2015">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ONE2015">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SO Template 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iso_white_cover</Template>
  <TotalTime>0</TotalTime>
  <Words>5147</Words>
  <Application>Microsoft Office PowerPoint</Application>
  <PresentationFormat>On-screen Show (4:3)</PresentationFormat>
  <Paragraphs>1432</Paragraphs>
  <Slides>67</Slides>
  <Notes>44</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67</vt:i4>
      </vt:variant>
    </vt:vector>
  </HeadingPairs>
  <TitlesOfParts>
    <vt:vector size="81" baseType="lpstr">
      <vt:lpstr>Arial</vt:lpstr>
      <vt:lpstr>Calibri</vt:lpstr>
      <vt:lpstr>Times New Roman</vt:lpstr>
      <vt:lpstr>iso corporate template</vt:lpstr>
      <vt:lpstr>ISONE2015</vt:lpstr>
      <vt:lpstr>blank</vt:lpstr>
      <vt:lpstr>1_blank</vt:lpstr>
      <vt:lpstr>2_blank</vt:lpstr>
      <vt:lpstr>3_blank</vt:lpstr>
      <vt:lpstr>4_blank</vt:lpstr>
      <vt:lpstr>ISO Template public</vt:lpstr>
      <vt:lpstr>5_blank</vt:lpstr>
      <vt:lpstr>1_ISONE2015</vt:lpstr>
      <vt:lpstr>6_blank</vt:lpstr>
      <vt:lpstr>PowerPoint Presentation</vt:lpstr>
      <vt:lpstr>Objective of this Presentation</vt:lpstr>
      <vt:lpstr>FCA 15 ICR-Related Values Development Schedule </vt:lpstr>
      <vt:lpstr>Proposed ICR-Related Values for FCA 15</vt:lpstr>
      <vt:lpstr>ISO Proposed FCA 15 ICR-Related Values for CCP 2024-2025 (MW)</vt:lpstr>
      <vt:lpstr>Comparison of ICR-Related Values (MW) CCP 2024-2025 (FCA 15) vs CCP 2023-2024 (FCA 14) </vt:lpstr>
      <vt:lpstr>ICR Calculation Details  </vt:lpstr>
      <vt:lpstr>PowerPoint Presentation</vt:lpstr>
      <vt:lpstr>Comparison of LRA – SENE  </vt:lpstr>
      <vt:lpstr>Comparison of TSA Requirement – SENE (MW) </vt:lpstr>
      <vt:lpstr>Comparison of MCL – NNE </vt:lpstr>
      <vt:lpstr>Comparison of MCL – ME </vt:lpstr>
      <vt:lpstr>FCA 15 Demand curves</vt:lpstr>
      <vt:lpstr>FCA 15 System-wide MRI Curve </vt:lpstr>
      <vt:lpstr>FCA 15 System-wide Demand Curve </vt:lpstr>
      <vt:lpstr>FCA 15 SENE MRI Curve</vt:lpstr>
      <vt:lpstr>FCA 15 SENE Demand Curve</vt:lpstr>
      <vt:lpstr>FCA 15 Maine MRI Curve</vt:lpstr>
      <vt:lpstr>FCA 15 Maine Demand Curve</vt:lpstr>
      <vt:lpstr>FCA 15 NNE MRI Curve</vt:lpstr>
      <vt:lpstr>FCA 15 NNE Demand Curve</vt:lpstr>
      <vt:lpstr>Demand curve comparison</vt:lpstr>
      <vt:lpstr>System MRI Curves </vt:lpstr>
      <vt:lpstr>System MRI Curves - Relative to Net ICR </vt:lpstr>
      <vt:lpstr>System Demand Curves </vt:lpstr>
      <vt:lpstr>System Demand Curves - Relative to Net ICR </vt:lpstr>
      <vt:lpstr>SENE MRI Curves </vt:lpstr>
      <vt:lpstr>SENE MRI Curves - Relative to LSR</vt:lpstr>
      <vt:lpstr>SENE Demand Curves </vt:lpstr>
      <vt:lpstr>SENE Demand Curves - Relative to LSR</vt:lpstr>
      <vt:lpstr>Maine MRI Curves </vt:lpstr>
      <vt:lpstr>Maine MRI Curves - Relative to MCL</vt:lpstr>
      <vt:lpstr>Maine Demand Curves </vt:lpstr>
      <vt:lpstr>Maine Demand Curves - Relative to MCL</vt:lpstr>
      <vt:lpstr>NNE MRI Curves </vt:lpstr>
      <vt:lpstr>NNE MRI Curves - Relative to MCL</vt:lpstr>
      <vt:lpstr>NNE Demand Curves </vt:lpstr>
      <vt:lpstr>NNE Demand Curves - Relative to MCL</vt:lpstr>
      <vt:lpstr>PowerPoint Presentation</vt:lpstr>
      <vt:lpstr>Appendix-I </vt:lpstr>
      <vt:lpstr>Modeling the New England Control Area for FCA 15</vt:lpstr>
      <vt:lpstr>Assumptions for the 2024-2025 FCA  ICR-Related Values Calculations</vt:lpstr>
      <vt:lpstr>Cost of New Entry (CONE)  - for the MRI Demand Curve</vt:lpstr>
      <vt:lpstr>Assumptions for the ICR-Related Values  Calculations</vt:lpstr>
      <vt:lpstr>Assumptions for the ICR-Related Values Calculations, cont.</vt:lpstr>
      <vt:lpstr>Load Forecast Data</vt:lpstr>
      <vt:lpstr>Load Forecast Data, cont. Modeling of BTM PV</vt:lpstr>
      <vt:lpstr>Load Forecast Data, cont. Modeling of Transportation and Heating Electrification</vt:lpstr>
      <vt:lpstr>Load Forecast Data, cont.                    New England System Load Forecast</vt:lpstr>
      <vt:lpstr>PowerPoint Presentation</vt:lpstr>
      <vt:lpstr>PowerPoint Presentation</vt:lpstr>
      <vt:lpstr>PowerPoint Presentation</vt:lpstr>
      <vt:lpstr>Capacity Zone Resource Breakdown and 50/50 &amp; 90/10 Peak Load Forecast Assumptions  Used in LRA and MCL Calculations (MW)  </vt:lpstr>
      <vt:lpstr>LRA, TSA &amp; MCL Internal Transmission Transfer Capability Assumptions  </vt:lpstr>
      <vt:lpstr>Availability Assumptions - Non-Intermittent Generating Resources</vt:lpstr>
      <vt:lpstr>Availability Assumptions - Non-Intermittent Generating Resources</vt:lpstr>
      <vt:lpstr>Availability Assumptions - IPR</vt:lpstr>
      <vt:lpstr>Availability Assumptions – Demand Resources (DR)</vt:lpstr>
      <vt:lpstr>Availability Assumptions – Import Capacity Resources</vt:lpstr>
      <vt:lpstr>Comparison of Availability Assumptions – Tie Benefits</vt:lpstr>
      <vt:lpstr>OP-4 Assumptions  Action 6 &amp; 8 (5% Voltage Reduction (MW))</vt:lpstr>
      <vt:lpstr>OP-4 Assumptions, cont.  Minimum Operating Reserve Requirement (MW)</vt:lpstr>
      <vt:lpstr>Summary of all MW Modeled in the ICR-Related Values Calculations </vt:lpstr>
      <vt:lpstr>Appendix-II </vt:lpstr>
      <vt:lpstr>Acronyms</vt:lpstr>
      <vt:lpstr>Acronyms, cont.</vt:lpstr>
      <vt:lpstr>Acronyms,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2017-08-14T16:18:05Z</dcterms:created>
  <dcterms:modified xsi:type="dcterms:W3CDTF">2020-08-26T17:54:44Z</dcterms:modified>
</cp:coreProperties>
</file>