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58"/>
  </p:notesMasterIdLst>
  <p:handoutMasterIdLst>
    <p:handoutMasterId r:id="rId59"/>
  </p:handoutMasterIdLst>
  <p:sldIdLst>
    <p:sldId id="455" r:id="rId2"/>
    <p:sldId id="456" r:id="rId3"/>
    <p:sldId id="457" r:id="rId4"/>
    <p:sldId id="511" r:id="rId5"/>
    <p:sldId id="365" r:id="rId6"/>
    <p:sldId id="440" r:id="rId7"/>
    <p:sldId id="366" r:id="rId8"/>
    <p:sldId id="461" r:id="rId9"/>
    <p:sldId id="462" r:id="rId10"/>
    <p:sldId id="463" r:id="rId11"/>
    <p:sldId id="464" r:id="rId12"/>
    <p:sldId id="465" r:id="rId13"/>
    <p:sldId id="466" r:id="rId14"/>
    <p:sldId id="514" r:id="rId15"/>
    <p:sldId id="512" r:id="rId16"/>
    <p:sldId id="454" r:id="rId17"/>
    <p:sldId id="376" r:id="rId18"/>
    <p:sldId id="513" r:id="rId19"/>
    <p:sldId id="499" r:id="rId20"/>
    <p:sldId id="507" r:id="rId21"/>
    <p:sldId id="510" r:id="rId22"/>
    <p:sldId id="508" r:id="rId23"/>
    <p:sldId id="419" r:id="rId24"/>
    <p:sldId id="442" r:id="rId25"/>
    <p:sldId id="357" r:id="rId26"/>
    <p:sldId id="358" r:id="rId27"/>
    <p:sldId id="359" r:id="rId28"/>
    <p:sldId id="360" r:id="rId29"/>
    <p:sldId id="361" r:id="rId30"/>
    <p:sldId id="362" r:id="rId31"/>
    <p:sldId id="363" r:id="rId32"/>
    <p:sldId id="474" r:id="rId33"/>
    <p:sldId id="475" r:id="rId34"/>
    <p:sldId id="476" r:id="rId35"/>
    <p:sldId id="477" r:id="rId36"/>
    <p:sldId id="478" r:id="rId37"/>
    <p:sldId id="479" r:id="rId38"/>
    <p:sldId id="480" r:id="rId39"/>
    <p:sldId id="481" r:id="rId40"/>
    <p:sldId id="487" r:id="rId41"/>
    <p:sldId id="488" r:id="rId42"/>
    <p:sldId id="482" r:id="rId43"/>
    <p:sldId id="485" r:id="rId44"/>
    <p:sldId id="486" r:id="rId45"/>
    <p:sldId id="483" r:id="rId46"/>
    <p:sldId id="484" r:id="rId47"/>
    <p:sldId id="489" r:id="rId48"/>
    <p:sldId id="490" r:id="rId49"/>
    <p:sldId id="491" r:id="rId50"/>
    <p:sldId id="492" r:id="rId51"/>
    <p:sldId id="493" r:id="rId52"/>
    <p:sldId id="494" r:id="rId53"/>
    <p:sldId id="498" r:id="rId54"/>
    <p:sldId id="495" r:id="rId55"/>
    <p:sldId id="496" r:id="rId56"/>
    <p:sldId id="497" r:id="rId57"/>
  </p:sldIdLst>
  <p:sldSz cx="9144000" cy="6858000" type="screen4x3"/>
  <p:notesSz cx="7010400" cy="92964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FA943"/>
    <a:srgbClr val="62777F"/>
    <a:srgbClr val="77BD2A"/>
    <a:srgbClr val="EC1F25"/>
    <a:srgbClr val="FBB92F"/>
    <a:srgbClr val="B9D257"/>
    <a:srgbClr val="F68920"/>
    <a:srgbClr val="8555A1"/>
    <a:srgbClr val="1E6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99" autoAdjust="0"/>
    <p:restoredTop sz="79566" autoAdjust="0"/>
  </p:normalViewPr>
  <p:slideViewPr>
    <p:cSldViewPr>
      <p:cViewPr varScale="1">
        <p:scale>
          <a:sx n="70" d="100"/>
          <a:sy n="70" d="100"/>
        </p:scale>
        <p:origin x="1312"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130"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037627" cy="464980"/>
          </a:xfrm>
          <a:prstGeom prst="rect">
            <a:avLst/>
          </a:prstGeom>
        </p:spPr>
        <p:txBody>
          <a:bodyPr vert="horz" lIns="92092" tIns="46044" rIns="92092" bIns="46044" rtlCol="0"/>
          <a:lstStyle>
            <a:lvl1pPr algn="l">
              <a:defRPr sz="1200"/>
            </a:lvl1pPr>
          </a:lstStyle>
          <a:p>
            <a:endParaRPr lang="en-US" dirty="0"/>
          </a:p>
        </p:txBody>
      </p:sp>
      <p:sp>
        <p:nvSpPr>
          <p:cNvPr id="3" name="Date Placeholder 2"/>
          <p:cNvSpPr>
            <a:spLocks noGrp="1"/>
          </p:cNvSpPr>
          <p:nvPr>
            <p:ph type="dt" sz="quarter" idx="1"/>
          </p:nvPr>
        </p:nvSpPr>
        <p:spPr>
          <a:xfrm>
            <a:off x="3971172" y="5"/>
            <a:ext cx="3037627" cy="464980"/>
          </a:xfrm>
          <a:prstGeom prst="rect">
            <a:avLst/>
          </a:prstGeom>
        </p:spPr>
        <p:txBody>
          <a:bodyPr vert="horz" lIns="92092" tIns="46044" rIns="92092" bIns="46044" rtlCol="0"/>
          <a:lstStyle>
            <a:lvl1pPr algn="r">
              <a:defRPr sz="1200"/>
            </a:lvl1pPr>
          </a:lstStyle>
          <a:p>
            <a:fld id="{F87AAE7F-D37E-4830-9F5E-F36A5F180179}" type="datetimeFigureOut">
              <a:rPr lang="en-US" smtClean="0"/>
              <a:t>9/8/2020</a:t>
            </a:fld>
            <a:endParaRPr lang="en-US" dirty="0"/>
          </a:p>
        </p:txBody>
      </p:sp>
      <p:sp>
        <p:nvSpPr>
          <p:cNvPr id="4" name="Footer Placeholder 3"/>
          <p:cNvSpPr>
            <a:spLocks noGrp="1"/>
          </p:cNvSpPr>
          <p:nvPr>
            <p:ph type="ftr" sz="quarter" idx="2"/>
          </p:nvPr>
        </p:nvSpPr>
        <p:spPr>
          <a:xfrm>
            <a:off x="0" y="8829825"/>
            <a:ext cx="3037627" cy="464980"/>
          </a:xfrm>
          <a:prstGeom prst="rect">
            <a:avLst/>
          </a:prstGeom>
        </p:spPr>
        <p:txBody>
          <a:bodyPr vert="horz" lIns="92092" tIns="46044" rIns="92092" bIns="460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172" y="8829825"/>
            <a:ext cx="3037627" cy="464980"/>
          </a:xfrm>
          <a:prstGeom prst="rect">
            <a:avLst/>
          </a:prstGeom>
        </p:spPr>
        <p:txBody>
          <a:bodyPr vert="horz" lIns="92092" tIns="46044" rIns="92092" bIns="46044" rtlCol="0" anchor="b"/>
          <a:lstStyle>
            <a:lvl1pPr algn="r">
              <a:defRPr sz="12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1" tIns="46574" rIns="93151" bIns="46574" rtlCol="0"/>
          <a:lstStyle>
            <a:lvl1pPr algn="l">
              <a:defRPr sz="1200"/>
            </a:lvl1pPr>
          </a:lstStyle>
          <a:p>
            <a:endParaRPr lang="en-US" dirty="0"/>
          </a:p>
        </p:txBody>
      </p:sp>
      <p:sp>
        <p:nvSpPr>
          <p:cNvPr id="3" name="Date Placeholder 2"/>
          <p:cNvSpPr>
            <a:spLocks noGrp="1"/>
          </p:cNvSpPr>
          <p:nvPr>
            <p:ph type="dt" idx="1"/>
          </p:nvPr>
        </p:nvSpPr>
        <p:spPr>
          <a:xfrm>
            <a:off x="3970943" y="0"/>
            <a:ext cx="3037840" cy="464820"/>
          </a:xfrm>
          <a:prstGeom prst="rect">
            <a:avLst/>
          </a:prstGeom>
        </p:spPr>
        <p:txBody>
          <a:bodyPr vert="horz" lIns="93151" tIns="46574" rIns="93151" bIns="46574" rtlCol="0"/>
          <a:lstStyle>
            <a:lvl1pPr algn="r">
              <a:defRPr sz="1200"/>
            </a:lvl1pPr>
          </a:lstStyle>
          <a:p>
            <a:fld id="{9EDDEDB6-CD57-44C2-AB19-AC7D3BB8FF8E}" type="datetimeFigureOut">
              <a:rPr lang="en-US" smtClean="0"/>
              <a:pPr/>
              <a:t>9/8/2020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1" tIns="46574" rIns="93151" bIns="46574"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51" tIns="46574" rIns="93151" bIns="4657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51" tIns="46574" rIns="93151" bIns="4657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3" y="8829966"/>
            <a:ext cx="3037840" cy="464820"/>
          </a:xfrm>
          <a:prstGeom prst="rect">
            <a:avLst/>
          </a:prstGeom>
        </p:spPr>
        <p:txBody>
          <a:bodyPr vert="horz" lIns="93151" tIns="46574" rIns="93151" bIns="46574" rtlCol="0" anchor="b"/>
          <a:lstStyle>
            <a:lvl1pPr algn="r">
              <a:defRPr sz="12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2605359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6</a:t>
            </a:fld>
            <a:endParaRPr lang="en-US" dirty="0"/>
          </a:p>
        </p:txBody>
      </p:sp>
    </p:spTree>
    <p:extLst>
      <p:ext uri="{BB962C8B-B14F-4D97-AF65-F5344CB8AC3E}">
        <p14:creationId xmlns:p14="http://schemas.microsoft.com/office/powerpoint/2010/main" val="277218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7</a:t>
            </a:fld>
            <a:endParaRPr lang="en-US" dirty="0"/>
          </a:p>
        </p:txBody>
      </p:sp>
    </p:spTree>
    <p:extLst>
      <p:ext uri="{BB962C8B-B14F-4D97-AF65-F5344CB8AC3E}">
        <p14:creationId xmlns:p14="http://schemas.microsoft.com/office/powerpoint/2010/main" val="2939811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16</a:t>
            </a:fld>
            <a:endParaRPr lang="en-US" dirty="0"/>
          </a:p>
        </p:txBody>
      </p:sp>
    </p:spTree>
    <p:extLst>
      <p:ext uri="{BB962C8B-B14F-4D97-AF65-F5344CB8AC3E}">
        <p14:creationId xmlns:p14="http://schemas.microsoft.com/office/powerpoint/2010/main" val="1467745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24</a:t>
            </a:fld>
            <a:endParaRPr lang="en-US" dirty="0"/>
          </a:p>
        </p:txBody>
      </p:sp>
    </p:spTree>
    <p:extLst>
      <p:ext uri="{BB962C8B-B14F-4D97-AF65-F5344CB8AC3E}">
        <p14:creationId xmlns:p14="http://schemas.microsoft.com/office/powerpoint/2010/main" val="2765595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idx="5"/>
          </p:nvPr>
        </p:nvSpPr>
        <p:spPr>
          <a:noFill/>
        </p:spPr>
        <p:txBody>
          <a:bodyPr/>
          <a:lstStyle/>
          <a:p>
            <a:fld id="{6DEF51B4-55D5-4AF2-9A62-CEE918D49080}" type="slidenum">
              <a:rPr lang="en-US" smtClean="0"/>
              <a:pPr/>
              <a:t>34</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67887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ED75C1-E202-441A-9213-FBAC9B60310B}" type="slidenum">
              <a:rPr lang="en-US" smtClean="0"/>
              <a:pPr>
                <a:defRPr/>
              </a:pPr>
              <a:t>45</a:t>
            </a:fld>
            <a:endParaRPr lang="en-US" dirty="0"/>
          </a:p>
        </p:txBody>
      </p:sp>
    </p:spTree>
    <p:extLst>
      <p:ext uri="{BB962C8B-B14F-4D97-AF65-F5344CB8AC3E}">
        <p14:creationId xmlns:p14="http://schemas.microsoft.com/office/powerpoint/2010/main" val="1431590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8" name="Rectangle 7"/>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7"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1068" y="1037170"/>
            <a:ext cx="3063875" cy="9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userDrawn="1"/>
        </p:nvSpPr>
        <p:spPr>
          <a:xfrm>
            <a:off x="2988734" y="93133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0" name="Oval 9"/>
          <p:cNvSpPr/>
          <p:nvPr userDrawn="1"/>
        </p:nvSpPr>
        <p:spPr>
          <a:xfrm>
            <a:off x="464610" y="1257832"/>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11" name="Text Placeholder 8"/>
          <p:cNvSpPr txBox="1">
            <a:spLocks/>
          </p:cNvSpPr>
          <p:nvPr userDrawn="1"/>
        </p:nvSpPr>
        <p:spPr>
          <a:xfrm>
            <a:off x="787401" y="2032000"/>
            <a:ext cx="2759075"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View</a:t>
            </a:r>
            <a:r>
              <a:rPr lang="en-US" sz="1400" dirty="0" smtClean="0">
                <a:solidFill>
                  <a:srgbClr val="000000"/>
                </a:solidFill>
              </a:rPr>
              <a:t> tab</a:t>
            </a:r>
          </a:p>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Slide Master </a:t>
            </a:r>
            <a:r>
              <a:rPr lang="en-US" sz="1400" dirty="0" smtClean="0">
                <a:solidFill>
                  <a:srgbClr val="000000"/>
                </a:solidFill>
              </a:rPr>
              <a:t>button</a:t>
            </a:r>
            <a:endParaRPr lang="en-US" sz="1400" dirty="0">
              <a:solidFill>
                <a:srgbClr val="000000"/>
              </a:solidFill>
            </a:endParaRPr>
          </a:p>
        </p:txBody>
      </p:sp>
      <p:sp>
        <p:nvSpPr>
          <p:cNvPr id="12" name="Oval 11"/>
          <p:cNvSpPr/>
          <p:nvPr userDrawn="1"/>
        </p:nvSpPr>
        <p:spPr>
          <a:xfrm>
            <a:off x="584204" y="2065875"/>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3" name="Oval 12"/>
          <p:cNvSpPr/>
          <p:nvPr userDrawn="1"/>
        </p:nvSpPr>
        <p:spPr>
          <a:xfrm>
            <a:off x="584204" y="2434171"/>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pic>
        <p:nvPicPr>
          <p:cNvPr id="2050"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464610" y="2827870"/>
            <a:ext cx="1676399" cy="126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8"/>
          <p:cNvSpPr txBox="1">
            <a:spLocks/>
          </p:cNvSpPr>
          <p:nvPr userDrawn="1"/>
        </p:nvSpPr>
        <p:spPr>
          <a:xfrm>
            <a:off x="2426230" y="2836596"/>
            <a:ext cx="1951038"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In the left-hand pane scroll up to the first and largest of the slides</a:t>
            </a:r>
            <a:endParaRPr lang="en-US" sz="1400" dirty="0">
              <a:solidFill>
                <a:srgbClr val="000000"/>
              </a:solidFill>
            </a:endParaRPr>
          </a:p>
        </p:txBody>
      </p:sp>
      <p:sp>
        <p:nvSpPr>
          <p:cNvPr id="17" name="Oval 16"/>
          <p:cNvSpPr/>
          <p:nvPr userDrawn="1"/>
        </p:nvSpPr>
        <p:spPr>
          <a:xfrm>
            <a:off x="2223033" y="2866234"/>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14" name="TextBox 13"/>
          <p:cNvSpPr txBox="1"/>
          <p:nvPr userDrawn="1"/>
        </p:nvSpPr>
        <p:spPr>
          <a:xfrm>
            <a:off x="279932" y="125581"/>
            <a:ext cx="4097336" cy="830997"/>
          </a:xfrm>
          <a:prstGeom prst="rect">
            <a:avLst/>
          </a:prstGeom>
          <a:noFill/>
        </p:spPr>
        <p:txBody>
          <a:bodyPr wrap="square" rtlCol="0">
            <a:spAutoFit/>
          </a:bodyPr>
          <a:lstStyle/>
          <a:p>
            <a:r>
              <a:rPr lang="en-US" sz="1600" dirty="0" smtClean="0">
                <a:solidFill>
                  <a:srgbClr val="000000"/>
                </a:solidFill>
              </a:rPr>
              <a:t>This template is intended for content considered </a:t>
            </a:r>
            <a:r>
              <a:rPr lang="en-US" sz="1600" b="1" dirty="0" smtClean="0">
                <a:solidFill>
                  <a:srgbClr val="000000"/>
                </a:solidFill>
              </a:rPr>
              <a:t>ISO-NE PUBLIC</a:t>
            </a:r>
            <a:r>
              <a:rPr lang="en-US" sz="1600" dirty="0" smtClean="0">
                <a:solidFill>
                  <a:srgbClr val="000000"/>
                </a:solidFill>
              </a:rPr>
              <a:t>. If at any point you need to change the label within the footer: </a:t>
            </a:r>
            <a:endParaRPr lang="en-US" sz="1600" dirty="0">
              <a:solidFill>
                <a:srgbClr val="000000"/>
              </a:solidFill>
            </a:endParaRPr>
          </a:p>
        </p:txBody>
      </p:sp>
      <p:sp>
        <p:nvSpPr>
          <p:cNvPr id="21" name="Text Placeholder 8"/>
          <p:cNvSpPr txBox="1">
            <a:spLocks/>
          </p:cNvSpPr>
          <p:nvPr userDrawn="1"/>
        </p:nvSpPr>
        <p:spPr>
          <a:xfrm>
            <a:off x="2421467" y="4233335"/>
            <a:ext cx="1955801"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Edit the footer to reflect the appropriate label</a:t>
            </a:r>
            <a:r>
              <a:rPr lang="en-US" sz="1400" baseline="0" dirty="0" smtClean="0">
                <a:solidFill>
                  <a:srgbClr val="000000"/>
                </a:solidFill>
              </a:rPr>
              <a:t> </a:t>
            </a:r>
          </a:p>
          <a:p>
            <a:pPr marL="0" indent="0">
              <a:buFont typeface="Arial" pitchFamily="34" charset="0"/>
              <a:buNone/>
            </a:pPr>
            <a:endParaRPr lang="en-US" sz="1400" dirty="0">
              <a:solidFill>
                <a:srgbClr val="000000"/>
              </a:solidFill>
            </a:endParaRPr>
          </a:p>
        </p:txBody>
      </p:sp>
      <p:sp>
        <p:nvSpPr>
          <p:cNvPr id="22" name="Oval 21"/>
          <p:cNvSpPr/>
          <p:nvPr userDrawn="1"/>
        </p:nvSpPr>
        <p:spPr>
          <a:xfrm>
            <a:off x="2218270" y="42629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pic>
        <p:nvPicPr>
          <p:cNvPr id="2052"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95968" y="5071535"/>
            <a:ext cx="5715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8"/>
          <p:cNvSpPr txBox="1">
            <a:spLocks/>
          </p:cNvSpPr>
          <p:nvPr userDrawn="1"/>
        </p:nvSpPr>
        <p:spPr>
          <a:xfrm>
            <a:off x="2422525" y="5071535"/>
            <a:ext cx="2030943"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On the </a:t>
            </a:r>
            <a:r>
              <a:rPr lang="en-US" sz="1400" i="1" dirty="0" smtClean="0">
                <a:solidFill>
                  <a:srgbClr val="000000"/>
                </a:solidFill>
              </a:rPr>
              <a:t>Slide Maste</a:t>
            </a:r>
            <a:r>
              <a:rPr lang="en-US" sz="1400" dirty="0" smtClean="0">
                <a:solidFill>
                  <a:srgbClr val="000000"/>
                </a:solidFill>
              </a:rPr>
              <a:t>r ribbon, click</a:t>
            </a:r>
            <a:r>
              <a:rPr lang="en-US" sz="1400" baseline="0" dirty="0" smtClean="0">
                <a:solidFill>
                  <a:srgbClr val="000000"/>
                </a:solidFill>
              </a:rPr>
              <a:t> the </a:t>
            </a:r>
            <a:r>
              <a:rPr lang="en-US" sz="1400" b="1" i="1" baseline="0" dirty="0" smtClean="0">
                <a:solidFill>
                  <a:srgbClr val="000000"/>
                </a:solidFill>
              </a:rPr>
              <a:t>Close Master View</a:t>
            </a:r>
            <a:r>
              <a:rPr lang="en-US" sz="1400" baseline="0" dirty="0" smtClean="0">
                <a:solidFill>
                  <a:srgbClr val="000000"/>
                </a:solidFill>
              </a:rPr>
              <a:t> button</a:t>
            </a:r>
          </a:p>
          <a:p>
            <a:pPr marL="0" indent="0">
              <a:buFont typeface="Arial" pitchFamily="34" charset="0"/>
              <a:buNone/>
            </a:pPr>
            <a:endParaRPr lang="en-US" sz="1400" dirty="0">
              <a:solidFill>
                <a:srgbClr val="000000"/>
              </a:solidFill>
            </a:endParaRPr>
          </a:p>
        </p:txBody>
      </p:sp>
      <p:sp>
        <p:nvSpPr>
          <p:cNvPr id="25" name="Oval 24"/>
          <p:cNvSpPr/>
          <p:nvPr userDrawn="1"/>
        </p:nvSpPr>
        <p:spPr>
          <a:xfrm>
            <a:off x="2219328" y="51011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5</a:t>
            </a:r>
            <a:endParaRPr lang="en-US" sz="1200" b="1" dirty="0">
              <a:solidFill>
                <a:schemeClr val="bg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7" name="Rectangle 26"/>
          <p:cNvSpPr/>
          <p:nvPr userDrawn="1"/>
        </p:nvSpPr>
        <p:spPr>
          <a:xfrm>
            <a:off x="4758268" y="125580"/>
            <a:ext cx="4267200" cy="6199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8" name="TextBox 27"/>
          <p:cNvSpPr txBox="1"/>
          <p:nvPr userDrawn="1"/>
        </p:nvSpPr>
        <p:spPr>
          <a:xfrm>
            <a:off x="186268" y="5862935"/>
            <a:ext cx="4360066" cy="461665"/>
          </a:xfrm>
          <a:prstGeom prst="rect">
            <a:avLst/>
          </a:prstGeom>
          <a:noFill/>
        </p:spPr>
        <p:txBody>
          <a:bodyPr wrap="square" rtlCol="0">
            <a:spAutoFit/>
          </a:bodyPr>
          <a:lstStyle/>
          <a:p>
            <a:r>
              <a:rPr lang="en-US" sz="1200" i="1" dirty="0" smtClean="0">
                <a:solidFill>
                  <a:srgbClr val="000000"/>
                </a:solidFill>
              </a:rPr>
              <a:t>Note: If using transitional slides,</a:t>
            </a:r>
            <a:r>
              <a:rPr lang="en-US" sz="1200" i="1" baseline="0" dirty="0" smtClean="0">
                <a:solidFill>
                  <a:srgbClr val="000000"/>
                </a:solidFill>
              </a:rPr>
              <a:t> you must also locate these within the Slide Master and edit the footer label accordingly</a:t>
            </a:r>
            <a:endParaRPr lang="en-US" sz="1200" i="1" dirty="0">
              <a:solidFill>
                <a:srgbClr val="000000"/>
              </a:solidFill>
            </a:endParaRPr>
          </a:p>
        </p:txBody>
      </p:sp>
      <p:sp>
        <p:nvSpPr>
          <p:cNvPr id="30" name="TextBox 29"/>
          <p:cNvSpPr txBox="1"/>
          <p:nvPr userDrawn="1"/>
        </p:nvSpPr>
        <p:spPr>
          <a:xfrm>
            <a:off x="5029200" y="135466"/>
            <a:ext cx="3886200" cy="2487861"/>
          </a:xfrm>
          <a:prstGeom prst="rect">
            <a:avLst/>
          </a:prstGeom>
          <a:noFill/>
        </p:spPr>
        <p:txBody>
          <a:bodyPr wrap="square" rtlCol="0">
            <a:spAutoFit/>
          </a:bodyPr>
          <a:lstStyle/>
          <a:p>
            <a:r>
              <a:rPr lang="en-US" sz="1600" dirty="0" smtClean="0">
                <a:solidFill>
                  <a:srgbClr val="000000"/>
                </a:solidFill>
              </a:rPr>
              <a:t>This template</a:t>
            </a:r>
            <a:r>
              <a:rPr lang="en-US" sz="1600" baseline="0" dirty="0" smtClean="0">
                <a:solidFill>
                  <a:srgbClr val="000000"/>
                </a:solidFill>
              </a:rPr>
              <a:t> contains a variety of slide options to support your presentation needs.  </a:t>
            </a:r>
          </a:p>
          <a:p>
            <a:endParaRPr lang="en-US" sz="1400" baseline="0" dirty="0" smtClean="0">
              <a:solidFill>
                <a:srgbClr val="000000"/>
              </a:solidFill>
            </a:endParaRPr>
          </a:p>
          <a:p>
            <a:r>
              <a:rPr lang="en-US" sz="1400" baseline="0" dirty="0" smtClean="0">
                <a:solidFill>
                  <a:srgbClr val="000000"/>
                </a:solidFill>
              </a:rPr>
              <a:t>To change a slide layout:</a:t>
            </a:r>
          </a:p>
          <a:p>
            <a:pPr marL="457200" lvl="1" indent="0">
              <a:spcBef>
                <a:spcPts val="200"/>
              </a:spcBef>
              <a:spcAft>
                <a:spcPts val="200"/>
              </a:spcAft>
              <a:buNone/>
            </a:pPr>
            <a:r>
              <a:rPr lang="en-US" sz="1400" baseline="0" dirty="0" smtClean="0">
                <a:solidFill>
                  <a:srgbClr val="000000"/>
                </a:solidFill>
              </a:rPr>
              <a:t>Select the </a:t>
            </a:r>
            <a:r>
              <a:rPr lang="en-US" sz="1400" b="1" i="1" baseline="0" dirty="0" smtClean="0">
                <a:solidFill>
                  <a:srgbClr val="000000"/>
                </a:solidFill>
              </a:rPr>
              <a:t>slide</a:t>
            </a:r>
            <a:r>
              <a:rPr lang="en-US" sz="1400" baseline="0" dirty="0" smtClean="0">
                <a:solidFill>
                  <a:srgbClr val="000000"/>
                </a:solidFill>
              </a:rPr>
              <a:t> you wish to change.</a:t>
            </a:r>
          </a:p>
          <a:p>
            <a:pPr marL="457200" lvl="1" indent="0">
              <a:spcBef>
                <a:spcPts val="200"/>
              </a:spcBef>
              <a:spcAft>
                <a:spcPts val="200"/>
              </a:spcAft>
              <a:buNone/>
            </a:pPr>
            <a:r>
              <a:rPr lang="en-US" sz="1400" baseline="0" dirty="0" smtClean="0">
                <a:solidFill>
                  <a:srgbClr val="000000"/>
                </a:solidFill>
              </a:rPr>
              <a:t>In the PowerPoint ribbon, click to view the </a:t>
            </a:r>
            <a:r>
              <a:rPr lang="en-US" sz="1400" b="1" i="1" baseline="0" dirty="0" smtClean="0">
                <a:solidFill>
                  <a:srgbClr val="000000"/>
                </a:solidFill>
              </a:rPr>
              <a:t>Home</a:t>
            </a:r>
            <a:r>
              <a:rPr lang="en-US" sz="1400" baseline="0" dirty="0" smtClean="0">
                <a:solidFill>
                  <a:srgbClr val="000000"/>
                </a:solidFill>
              </a:rPr>
              <a:t> tab.</a:t>
            </a:r>
          </a:p>
          <a:p>
            <a:pPr marL="457200" lvl="1" indent="0">
              <a:spcBef>
                <a:spcPts val="200"/>
              </a:spcBef>
              <a:spcAft>
                <a:spcPts val="200"/>
              </a:spcAft>
              <a:buNone/>
            </a:pPr>
            <a:r>
              <a:rPr lang="en-US" sz="1400" dirty="0" smtClean="0">
                <a:solidFill>
                  <a:srgbClr val="000000"/>
                </a:solidFill>
              </a:rPr>
              <a:t>Click the </a:t>
            </a:r>
            <a:r>
              <a:rPr lang="en-US" sz="1400" b="1" i="1" dirty="0" smtClean="0">
                <a:solidFill>
                  <a:srgbClr val="000000"/>
                </a:solidFill>
              </a:rPr>
              <a:t>Layout</a:t>
            </a:r>
            <a:r>
              <a:rPr lang="en-US" sz="1400" dirty="0" smtClean="0">
                <a:solidFill>
                  <a:srgbClr val="000000"/>
                </a:solidFill>
              </a:rPr>
              <a:t> button.</a:t>
            </a:r>
          </a:p>
          <a:p>
            <a:pPr marL="457200" lvl="1" indent="0">
              <a:spcBef>
                <a:spcPts val="200"/>
              </a:spcBef>
              <a:spcAft>
                <a:spcPts val="200"/>
              </a:spcAft>
              <a:buNone/>
            </a:pPr>
            <a:r>
              <a:rPr lang="en-US" sz="1400" dirty="0" smtClean="0">
                <a:solidFill>
                  <a:srgbClr val="000000"/>
                </a:solidFill>
              </a:rPr>
              <a:t>From</a:t>
            </a:r>
            <a:r>
              <a:rPr lang="en-US" sz="1400" baseline="0" dirty="0" smtClean="0">
                <a:solidFill>
                  <a:srgbClr val="000000"/>
                </a:solidFill>
              </a:rPr>
              <a:t> the window of layout options that appears, choose the </a:t>
            </a:r>
            <a:r>
              <a:rPr lang="en-US" sz="1400" b="1" i="1" baseline="0" dirty="0" smtClean="0">
                <a:solidFill>
                  <a:srgbClr val="000000"/>
                </a:solidFill>
              </a:rPr>
              <a:t>desired layout</a:t>
            </a:r>
            <a:r>
              <a:rPr lang="en-US" sz="1400" baseline="0" dirty="0" smtClean="0">
                <a:solidFill>
                  <a:srgbClr val="000000"/>
                </a:solidFill>
              </a:rPr>
              <a:t>.</a:t>
            </a:r>
            <a:endParaRPr lang="en-US" sz="1400" dirty="0" smtClean="0">
              <a:solidFill>
                <a:srgbClr val="000000"/>
              </a:solidFill>
            </a:endParaRPr>
          </a:p>
        </p:txBody>
      </p:sp>
      <p:pic>
        <p:nvPicPr>
          <p:cNvPr id="1028"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49341" y="2891357"/>
            <a:ext cx="3632192" cy="174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p:nvPr userDrawn="1"/>
        </p:nvSpPr>
        <p:spPr>
          <a:xfrm>
            <a:off x="5249342" y="14060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47" name="Oval 46"/>
          <p:cNvSpPr/>
          <p:nvPr userDrawn="1"/>
        </p:nvSpPr>
        <p:spPr>
          <a:xfrm>
            <a:off x="5249341" y="1866896"/>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48" name="Oval 47"/>
          <p:cNvSpPr/>
          <p:nvPr userDrawn="1"/>
        </p:nvSpPr>
        <p:spPr>
          <a:xfrm>
            <a:off x="5249342" y="21336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49" name="Oval 48"/>
          <p:cNvSpPr/>
          <p:nvPr userDrawn="1"/>
        </p:nvSpPr>
        <p:spPr>
          <a:xfrm>
            <a:off x="5249341" y="11101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50" name="Oval 49"/>
          <p:cNvSpPr/>
          <p:nvPr userDrawn="1"/>
        </p:nvSpPr>
        <p:spPr>
          <a:xfrm>
            <a:off x="5477942" y="27432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51" name="Oval 50"/>
          <p:cNvSpPr/>
          <p:nvPr userDrawn="1"/>
        </p:nvSpPr>
        <p:spPr>
          <a:xfrm>
            <a:off x="6400800" y="29419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52" name="Oval 51"/>
          <p:cNvSpPr/>
          <p:nvPr userDrawn="1"/>
        </p:nvSpPr>
        <p:spPr>
          <a:xfrm>
            <a:off x="7772400" y="394970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54" name="TextBox 53"/>
          <p:cNvSpPr txBox="1"/>
          <p:nvPr userDrawn="1"/>
        </p:nvSpPr>
        <p:spPr>
          <a:xfrm>
            <a:off x="5029200" y="4812695"/>
            <a:ext cx="3886200" cy="584775"/>
          </a:xfrm>
          <a:prstGeom prst="rect">
            <a:avLst/>
          </a:prstGeom>
          <a:noFill/>
        </p:spPr>
        <p:txBody>
          <a:bodyPr wrap="square" rtlCol="0">
            <a:spAutoFit/>
          </a:bodyPr>
          <a:lstStyle/>
          <a:p>
            <a:r>
              <a:rPr lang="en-US" sz="1600" dirty="0" smtClean="0">
                <a:solidFill>
                  <a:srgbClr val="000000"/>
                </a:solidFill>
              </a:rPr>
              <a:t>Note:</a:t>
            </a:r>
            <a:r>
              <a:rPr lang="en-US" sz="1600" baseline="0" dirty="0" smtClean="0">
                <a:solidFill>
                  <a:srgbClr val="000000"/>
                </a:solidFill>
              </a:rPr>
              <a:t> these same layout options are available to you when inserting a new slide.</a:t>
            </a:r>
            <a:endParaRPr lang="en-US" sz="1600" dirty="0" smtClean="0">
              <a:solidFill>
                <a:srgbClr val="000000"/>
              </a:solidFill>
            </a:endParaRPr>
          </a:p>
        </p:txBody>
      </p:sp>
      <p:pic>
        <p:nvPicPr>
          <p:cNvPr id="1026"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5066" y="4179125"/>
            <a:ext cx="1736725"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4260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6" name="Picture 5"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000000"/>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0" name="TextBox 29"/>
          <p:cNvSpPr txBox="1"/>
          <p:nvPr userDrawn="1"/>
        </p:nvSpPr>
        <p:spPr>
          <a:xfrm>
            <a:off x="152400" y="135466"/>
            <a:ext cx="2628900" cy="954107"/>
          </a:xfrm>
          <a:prstGeom prst="rect">
            <a:avLst/>
          </a:prstGeom>
          <a:noFill/>
        </p:spPr>
        <p:txBody>
          <a:bodyPr wrap="square" rtlCol="0">
            <a:spAutoFit/>
          </a:bodyPr>
          <a:lstStyle/>
          <a:p>
            <a:r>
              <a:rPr lang="en-US" sz="1400" dirty="0" smtClean="0">
                <a:solidFill>
                  <a:srgbClr val="000000"/>
                </a:solidFill>
              </a:rPr>
              <a:t>This template contains approved ISO-NE colors,</a:t>
            </a:r>
            <a:r>
              <a:rPr lang="en-US" sz="1400" baseline="0" dirty="0" smtClean="0">
                <a:solidFill>
                  <a:srgbClr val="000000"/>
                </a:solidFill>
              </a:rPr>
              <a:t> which can be accessed from any color palette (e.g., font color, shape fill):</a:t>
            </a:r>
            <a:endParaRPr lang="en-US" sz="1400" dirty="0">
              <a:solidFill>
                <a:srgbClr val="000000"/>
              </a:solidFill>
            </a:endParaRPr>
          </a:p>
        </p:txBody>
      </p:sp>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68600" y="330200"/>
            <a:ext cx="1562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userDrawn="1">
            <p:extLst>
              <p:ext uri="{D42A27DB-BD31-4B8C-83A1-F6EECF244321}">
                <p14:modId xmlns:p14="http://schemas.microsoft.com/office/powerpoint/2010/main" val="1709699927"/>
              </p:ext>
            </p:extLst>
          </p:nvPr>
        </p:nvGraphicFramePr>
        <p:xfrm>
          <a:off x="228600" y="1092200"/>
          <a:ext cx="4165068" cy="5212080"/>
        </p:xfrm>
        <a:graphic>
          <a:graphicData uri="http://schemas.openxmlformats.org/drawingml/2006/table">
            <a:tbl>
              <a:tblPr firstRow="1" bandRow="1">
                <a:tableStyleId>{7E9639D4-E3E2-4D34-9284-5A2195B3D0D7}</a:tableStyleId>
              </a:tblPr>
              <a:tblGrid>
                <a:gridCol w="812268">
                  <a:extLst>
                    <a:ext uri="{9D8B030D-6E8A-4147-A177-3AD203B41FA5}">
                      <a16:colId xmlns:a16="http://schemas.microsoft.com/office/drawing/2014/main" val="20000"/>
                    </a:ext>
                  </a:extLst>
                </a:gridCol>
                <a:gridCol w="1066799">
                  <a:extLst>
                    <a:ext uri="{9D8B030D-6E8A-4147-A177-3AD203B41FA5}">
                      <a16:colId xmlns:a16="http://schemas.microsoft.com/office/drawing/2014/main" val="20001"/>
                    </a:ext>
                  </a:extLst>
                </a:gridCol>
                <a:gridCol w="2286001">
                  <a:extLst>
                    <a:ext uri="{9D8B030D-6E8A-4147-A177-3AD203B41FA5}">
                      <a16:colId xmlns:a16="http://schemas.microsoft.com/office/drawing/2014/main" val="20002"/>
                    </a:ext>
                  </a:extLst>
                </a:gridCol>
              </a:tblGrid>
              <a:tr h="0">
                <a:tc>
                  <a:txBody>
                    <a:bodyPr/>
                    <a:lstStyle/>
                    <a:p>
                      <a:pPr algn="l"/>
                      <a:r>
                        <a:rPr lang="en-US" sz="1400" dirty="0" smtClean="0"/>
                        <a:t>Color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RGB Value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23.149.210</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Blue: Use as primary color for headers and accents</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251.185.47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Yellow: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246.137.32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Orange: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236.51.37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Red: Use as an accent color</a:t>
                      </a:r>
                    </a:p>
                    <a:p>
                      <a:pPr algn="l"/>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180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133.85.161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Purple: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119.189.42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Green: Use as an accent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109.207.246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Light Blue: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30.106.154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a:t>
                      </a:r>
                      <a:r>
                        <a:rPr lang="en-US" sz="1200" b="0" kern="1200" baseline="0" dirty="0" smtClean="0">
                          <a:solidFill>
                            <a:srgbClr val="000000"/>
                          </a:solidFill>
                          <a:latin typeface="+mn-lt"/>
                          <a:ea typeface="+mn-ea"/>
                          <a:cs typeface="+mn-cs"/>
                        </a:rPr>
                        <a:t> Dark Blue: </a:t>
                      </a:r>
                      <a:r>
                        <a:rPr lang="en-US" sz="1200" b="0" kern="1200" dirty="0" smtClean="0">
                          <a:solidFill>
                            <a:srgbClr val="000000"/>
                          </a:solidFill>
                          <a:latin typeface="+mn-lt"/>
                          <a:ea typeface="+mn-ea"/>
                          <a:cs typeface="+mn-cs"/>
                        </a:rPr>
                        <a:t>Use as an accent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98.119.127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Gray: Use as a secondary font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en-US" sz="1200" dirty="0" smtClean="0">
                          <a:solidFill>
                            <a:srgbClr val="000000"/>
                          </a:solidFill>
                        </a:rPr>
                        <a:t>0.0.0</a:t>
                      </a:r>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Black: Use as a primary font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200" b="0" kern="1200" dirty="0" smtClean="0">
                          <a:solidFill>
                            <a:srgbClr val="000000"/>
                          </a:solidFill>
                          <a:latin typeface="+mn-lt"/>
                          <a:ea typeface="+mn-ea"/>
                          <a:cs typeface="+mn-cs"/>
                        </a:rPr>
                        <a:t>255.255.255</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b="0" kern="1200" dirty="0" smtClean="0">
                          <a:solidFill>
                            <a:srgbClr val="000000"/>
                          </a:solidFill>
                          <a:latin typeface="+mn-lt"/>
                          <a:ea typeface="+mn-ea"/>
                          <a:cs typeface="+mn-cs"/>
                        </a:rPr>
                        <a:t>White: Use as needed</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3" name="Rectangle 12"/>
          <p:cNvSpPr/>
          <p:nvPr userDrawn="1"/>
        </p:nvSpPr>
        <p:spPr>
          <a:xfrm>
            <a:off x="4758268" y="125581"/>
            <a:ext cx="4267200" cy="40654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4" name="TextBox 13"/>
          <p:cNvSpPr txBox="1"/>
          <p:nvPr userDrawn="1"/>
        </p:nvSpPr>
        <p:spPr>
          <a:xfrm>
            <a:off x="4851402" y="152400"/>
            <a:ext cx="4097336" cy="584775"/>
          </a:xfrm>
          <a:prstGeom prst="rect">
            <a:avLst/>
          </a:prstGeom>
          <a:noFill/>
        </p:spPr>
        <p:txBody>
          <a:bodyPr wrap="square" rtlCol="0">
            <a:spAutoFit/>
          </a:bodyPr>
          <a:lstStyle/>
          <a:p>
            <a:r>
              <a:rPr lang="en-US" sz="1600" dirty="0" smtClean="0">
                <a:solidFill>
                  <a:srgbClr val="000000"/>
                </a:solidFill>
              </a:rPr>
              <a:t>This template contains approved font</a:t>
            </a:r>
            <a:r>
              <a:rPr lang="en-US" sz="1600" baseline="0" dirty="0" smtClean="0">
                <a:solidFill>
                  <a:srgbClr val="000000"/>
                </a:solidFill>
              </a:rPr>
              <a:t> size and style which will be automatically applied. </a:t>
            </a:r>
            <a:endParaRPr lang="en-US" sz="1600" dirty="0">
              <a:solidFill>
                <a:srgbClr val="000000"/>
              </a:solidFill>
            </a:endParaRPr>
          </a:p>
        </p:txBody>
      </p:sp>
      <p:sp>
        <p:nvSpPr>
          <p:cNvPr id="15" name="TextBox 14"/>
          <p:cNvSpPr txBox="1"/>
          <p:nvPr userDrawn="1"/>
        </p:nvSpPr>
        <p:spPr>
          <a:xfrm>
            <a:off x="4969937" y="685800"/>
            <a:ext cx="4038070" cy="2438400"/>
          </a:xfrm>
          <a:prstGeom prst="rect">
            <a:avLst/>
          </a:prstGeom>
          <a:noFill/>
        </p:spPr>
        <p:txBody>
          <a:bodyPr wrap="none" rtlCol="0">
            <a:noAutofit/>
          </a:bodyPr>
          <a:lstStyle/>
          <a:p>
            <a:pPr algn="r">
              <a:spcBef>
                <a:spcPts val="600"/>
              </a:spcBef>
            </a:pPr>
            <a:r>
              <a:rPr lang="en-US" sz="2800" b="1" baseline="0" dirty="0" smtClean="0">
                <a:solidFill>
                  <a:srgbClr val="000000"/>
                </a:solidFill>
              </a:rPr>
              <a:t>Slide Title – Calibri 28</a:t>
            </a:r>
          </a:p>
          <a:p>
            <a:pPr algn="r">
              <a:spcBef>
                <a:spcPts val="600"/>
              </a:spcBef>
            </a:pPr>
            <a:r>
              <a:rPr lang="en-US" sz="2400" baseline="0" dirty="0" smtClean="0">
                <a:solidFill>
                  <a:srgbClr val="000000"/>
                </a:solidFill>
              </a:rPr>
              <a:t>Content Title/Bullet 1 – Calibri 24</a:t>
            </a:r>
            <a:endParaRPr lang="en-US" baseline="0" dirty="0" smtClean="0">
              <a:solidFill>
                <a:srgbClr val="000000"/>
              </a:solidFill>
            </a:endParaRPr>
          </a:p>
          <a:p>
            <a:pPr algn="r">
              <a:spcBef>
                <a:spcPts val="600"/>
              </a:spcBef>
            </a:pPr>
            <a:r>
              <a:rPr lang="en-US" sz="2000" baseline="0" dirty="0" smtClean="0">
                <a:solidFill>
                  <a:srgbClr val="000000"/>
                </a:solidFill>
              </a:rPr>
              <a:t>Content Text/Bullet 2 – Calibri 20</a:t>
            </a:r>
            <a:endParaRPr lang="en-US" baseline="0" dirty="0" smtClean="0">
              <a:solidFill>
                <a:srgbClr val="000000"/>
              </a:solidFill>
            </a:endParaRPr>
          </a:p>
          <a:p>
            <a:pPr algn="r">
              <a:spcBef>
                <a:spcPts val="600"/>
              </a:spcBef>
            </a:pPr>
            <a:r>
              <a:rPr lang="en-US" baseline="0" dirty="0" smtClean="0">
                <a:solidFill>
                  <a:srgbClr val="000000"/>
                </a:solidFill>
              </a:rPr>
              <a:t>Chart Content/Bullet 3 – Calibri18</a:t>
            </a:r>
          </a:p>
          <a:p>
            <a:pPr algn="r">
              <a:spcBef>
                <a:spcPts val="600"/>
              </a:spcBef>
            </a:pPr>
            <a:r>
              <a:rPr lang="en-US" sz="1600" baseline="0" dirty="0" smtClean="0">
                <a:solidFill>
                  <a:srgbClr val="000000"/>
                </a:solidFill>
              </a:rPr>
              <a:t>Bullet 4 &amp; Bullet 5 – Calibri 16</a:t>
            </a:r>
            <a:endParaRPr lang="en-US" baseline="0" dirty="0" smtClean="0">
              <a:solidFill>
                <a:srgbClr val="000000"/>
              </a:solidFill>
            </a:endParaRPr>
          </a:p>
          <a:p>
            <a:pPr algn="r">
              <a:spcBef>
                <a:spcPts val="600"/>
              </a:spcBef>
            </a:pPr>
            <a:r>
              <a:rPr lang="en-US" sz="1600" b="0" baseline="0" dirty="0" smtClean="0">
                <a:solidFill>
                  <a:srgbClr val="000000"/>
                </a:solidFill>
              </a:rPr>
              <a:t>Slide Number – Calibri 14</a:t>
            </a:r>
          </a:p>
          <a:p>
            <a:pPr algn="r">
              <a:spcBef>
                <a:spcPts val="600"/>
              </a:spcBef>
            </a:pPr>
            <a:endParaRPr lang="en-US" sz="1600" b="0" baseline="0" dirty="0" smtClean="0">
              <a:solidFill>
                <a:srgbClr val="000000"/>
              </a:solidFill>
            </a:endParaRPr>
          </a:p>
        </p:txBody>
      </p:sp>
      <p:sp>
        <p:nvSpPr>
          <p:cNvPr id="16" name="Rectangle 15"/>
          <p:cNvSpPr/>
          <p:nvPr userDrawn="1"/>
        </p:nvSpPr>
        <p:spPr>
          <a:xfrm>
            <a:off x="4876800" y="3200400"/>
            <a:ext cx="4191000" cy="830997"/>
          </a:xfrm>
          <a:prstGeom prst="rect">
            <a:avLst/>
          </a:prstGeom>
        </p:spPr>
        <p:txBody>
          <a:bodyPr wrap="square">
            <a:spAutoFit/>
          </a:bodyPr>
          <a:lstStyle/>
          <a:p>
            <a:pPr algn="l">
              <a:spcBef>
                <a:spcPts val="600"/>
              </a:spcBef>
            </a:pPr>
            <a:r>
              <a:rPr lang="en-US" sz="1600" b="0" baseline="0" dirty="0" smtClean="0">
                <a:solidFill>
                  <a:srgbClr val="000000"/>
                </a:solidFill>
              </a:rPr>
              <a:t>Font within the presentation will appear black by default, but may be changed to ISO gray if desired.</a:t>
            </a:r>
            <a:endParaRPr lang="en-US" sz="1600" b="0" dirty="0">
              <a:solidFill>
                <a:srgbClr val="000000"/>
              </a:solidFill>
            </a:endParaRPr>
          </a:p>
        </p:txBody>
      </p:sp>
      <p:sp>
        <p:nvSpPr>
          <p:cNvPr id="17" name="Rectangle 16"/>
          <p:cNvSpPr/>
          <p:nvPr userDrawn="1"/>
        </p:nvSpPr>
        <p:spPr>
          <a:xfrm>
            <a:off x="4757058" y="4267200"/>
            <a:ext cx="4267200" cy="2057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9" name="TextBox 18"/>
          <p:cNvSpPr txBox="1"/>
          <p:nvPr userDrawn="1"/>
        </p:nvSpPr>
        <p:spPr>
          <a:xfrm>
            <a:off x="4800600" y="4293275"/>
            <a:ext cx="4114800" cy="2031325"/>
          </a:xfrm>
          <a:prstGeom prst="rect">
            <a:avLst/>
          </a:prstGeom>
          <a:noFill/>
        </p:spPr>
        <p:txBody>
          <a:bodyPr wrap="square" rtlCol="0">
            <a:spAutoFit/>
          </a:bodyPr>
          <a:lstStyle/>
          <a:p>
            <a:r>
              <a:rPr lang="en-US" sz="1400" b="1" kern="1200" dirty="0" smtClean="0">
                <a:solidFill>
                  <a:srgbClr val="000000"/>
                </a:solidFill>
                <a:effectLst/>
                <a:latin typeface="+mn-lt"/>
                <a:ea typeface="+mn-ea"/>
                <a:cs typeface="+mn-cs"/>
              </a:rPr>
              <a:t>TIP</a:t>
            </a:r>
            <a:r>
              <a:rPr lang="en-US" sz="1400" kern="1200" dirty="0" smtClean="0">
                <a:solidFill>
                  <a:srgbClr val="000000"/>
                </a:solidFill>
                <a:effectLst/>
                <a:latin typeface="+mn-lt"/>
                <a:ea typeface="+mn-ea"/>
                <a:cs typeface="+mn-cs"/>
              </a:rPr>
              <a:t>: If you experience issues with page numbering:</a:t>
            </a:r>
          </a:p>
          <a:p>
            <a:pPr marL="571500" lvl="0" indent="-342900">
              <a:buFont typeface="+mj-lt"/>
              <a:buAutoNum type="arabicPeriod"/>
            </a:pPr>
            <a:r>
              <a:rPr lang="en-US" sz="1400" kern="1200" dirty="0" smtClean="0">
                <a:solidFill>
                  <a:srgbClr val="000000"/>
                </a:solidFill>
                <a:effectLst/>
                <a:latin typeface="+mn-lt"/>
                <a:ea typeface="+mn-ea"/>
                <a:cs typeface="+mn-cs"/>
              </a:rPr>
              <a:t>Click to view the </a:t>
            </a:r>
            <a:r>
              <a:rPr lang="en-US" sz="1400" b="1" i="1" kern="1200" dirty="0" smtClean="0">
                <a:solidFill>
                  <a:srgbClr val="000000"/>
                </a:solidFill>
                <a:effectLst/>
                <a:latin typeface="+mn-lt"/>
                <a:ea typeface="+mn-ea"/>
                <a:cs typeface="+mn-cs"/>
              </a:rPr>
              <a:t>Insert</a:t>
            </a:r>
            <a:r>
              <a:rPr lang="en-US" sz="1400" i="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tab.</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Header &amp; Footer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In the dialog box that opens, uncheck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 </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Return to the Header and Footer dialog</a:t>
            </a:r>
            <a:r>
              <a:rPr lang="en-US" sz="1400" kern="1200" baseline="0" dirty="0" smtClean="0">
                <a:solidFill>
                  <a:srgbClr val="000000"/>
                </a:solidFill>
                <a:effectLst/>
                <a:latin typeface="+mn-lt"/>
                <a:ea typeface="+mn-ea"/>
                <a:cs typeface="+mn-cs"/>
              </a:rPr>
              <a:t> box and </a:t>
            </a:r>
            <a:r>
              <a:rPr lang="en-US" sz="1400" kern="1200" dirty="0" smtClean="0">
                <a:solidFill>
                  <a:srgbClr val="000000"/>
                </a:solidFill>
                <a:effectLst/>
                <a:latin typeface="+mn-lt"/>
                <a:ea typeface="+mn-ea"/>
                <a:cs typeface="+mn-cs"/>
              </a:rPr>
              <a:t>recheck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endParaRPr lang="en-US" sz="1400" kern="1200" dirty="0">
              <a:solidFill>
                <a:srgbClr val="000000"/>
              </a:solidFill>
              <a:effectLst/>
              <a:latin typeface="+mn-lt"/>
              <a:ea typeface="+mn-ea"/>
              <a:cs typeface="+mn-cs"/>
            </a:endParaRPr>
          </a:p>
        </p:txBody>
      </p:sp>
    </p:spTree>
    <p:extLst>
      <p:ext uri="{BB962C8B-B14F-4D97-AF65-F5344CB8AC3E}">
        <p14:creationId xmlns:p14="http://schemas.microsoft.com/office/powerpoint/2010/main" val="371528398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D8725CD-6A91-4E83-9D53-1642D377C37F}" type="slidenum">
              <a:rPr lang="en-US"/>
              <a:pPr>
                <a:defRPr/>
              </a:pPr>
              <a:t>‹#›</a:t>
            </a:fld>
            <a:endParaRPr lang="en-US" dirty="0"/>
          </a:p>
        </p:txBody>
      </p:sp>
    </p:spTree>
    <p:extLst>
      <p:ext uri="{BB962C8B-B14F-4D97-AF65-F5344CB8AC3E}">
        <p14:creationId xmlns:p14="http://schemas.microsoft.com/office/powerpoint/2010/main" val="1111784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4" name="Rectangle 3"/>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 id="2147483718" r:id="rId29"/>
    <p:sldLayoutId id="2147483719" r:id="rId30"/>
    <p:sldLayoutId id="2147483721" r:id="rId31"/>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iso-ne.com/static-assets/documents/2020/01/er20-311-000_1-3-20_order_accept_icr_for_fca_14.pdf"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smd.iso-ne.com/operations-services/ceii/pac/2020/02/a4_boston_import_transfer.pdf"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iso-ne.com/static-assets/documents/2020/06/a02c_pspc_2020_06_30_tie_benefits_study_assumptions.pdf" TargetMode="External"/><Relationship Id="rId2" Type="http://schemas.openxmlformats.org/officeDocument/2006/relationships/hyperlink" Target="https://www.iso-ne.com/static-assets/documents/2020/05/a05_pspc_2020_05_28_fca_15_cap_zone_formation.pdf"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s://www.iso-ne.com/static-assets/documents/2020/04/2020_celt_report.xlsx"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iso-ne.com/static-assets/documents/2017/06/pspc_6_22_2017_2002_PV_profile.pdf" TargetMode="External"/><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hyperlink" Target="https://www.iso-ne.com/static-assets/documents/2020/04/final_2020_pv_forecast.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iso-ne.com/static-assets/documents/2020/04/forecast_data_2020.xlsx" TargetMode="External"/><Relationship Id="rId2" Type="http://schemas.openxmlformats.org/officeDocument/2006/relationships/hyperlink" Target="https://www.iso-ne.com/static-assets/documents/2020/04/final_2020_transp_elec_forecast.pdf" TargetMode="External"/><Relationship Id="rId1" Type="http://schemas.openxmlformats.org/officeDocument/2006/relationships/slideLayout" Target="../slideLayouts/slideLayout6.xml"/><Relationship Id="rId4" Type="http://schemas.openxmlformats.org/officeDocument/2006/relationships/hyperlink" Target="https://www.iso-ne.com/static-assets/documents/2020/04/final_2020_heat_elec_forecast.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www.iso-ne.com/static-assets/documents/2020/05/a05_pspc_2020_05_28_fca_15_cap_zone_formation.pdf" TargetMode="External"/><Relationship Id="rId2" Type="http://schemas.openxmlformats.org/officeDocument/2006/relationships/hyperlink" Target="https://www.iso-ne.com/static-assets/documents/2020/03/a08.0_rc_2020_03_17_presentation.pdf" TargetMode="Externa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iso-ne.com/static-assets/documents/2020/03/a08.0_rc_2020_03_17_presentation.pdf" TargetMode="Externa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iso-ne.com/static-assets/documents/2020/03/a08.0_rc_2020_03_17_presentation.pdf" TargetMode="Externa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iso-ne.com/static-assets/documents/2014/12/mr1_sec_1_12.pdf"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289002" y="495291"/>
            <a:ext cx="5559552" cy="304800"/>
          </a:xfrm>
        </p:spPr>
        <p:txBody>
          <a:bodyPr/>
          <a:lstStyle/>
          <a:p>
            <a:r>
              <a:rPr lang="en-US" dirty="0"/>
              <a:t>S</a:t>
            </a:r>
            <a:r>
              <a:rPr lang="en-US" dirty="0" smtClean="0"/>
              <a:t>eptember 1, 2020 |</a:t>
            </a:r>
            <a:r>
              <a:rPr lang="en-US" dirty="0" smtClean="0">
                <a:solidFill>
                  <a:srgbClr val="FF0000"/>
                </a:solidFill>
              </a:rPr>
              <a:t> </a:t>
            </a:r>
            <a:r>
              <a:rPr lang="en-US" dirty="0"/>
              <a:t>R</a:t>
            </a:r>
            <a:r>
              <a:rPr lang="en-US" dirty="0" smtClean="0"/>
              <a:t>C</a:t>
            </a:r>
            <a:r>
              <a:rPr lang="en-US" dirty="0" smtClean="0">
                <a:solidFill>
                  <a:srgbClr val="FF0000"/>
                </a:solidFill>
              </a:rPr>
              <a:t> </a:t>
            </a:r>
            <a:r>
              <a:rPr lang="en-US" dirty="0" smtClean="0"/>
              <a:t>WEBEX</a:t>
            </a:r>
          </a:p>
          <a:p>
            <a:r>
              <a:rPr lang="en-US" dirty="0" smtClean="0">
                <a:solidFill>
                  <a:srgbClr val="FF0000"/>
                </a:solidFill>
              </a:rPr>
              <a:t>revised</a:t>
            </a:r>
          </a:p>
          <a:p>
            <a:endParaRPr lang="en-US" dirty="0"/>
          </a:p>
        </p:txBody>
      </p:sp>
      <p:sp>
        <p:nvSpPr>
          <p:cNvPr id="6" name="Text Placeholder 5"/>
          <p:cNvSpPr>
            <a:spLocks noGrp="1"/>
          </p:cNvSpPr>
          <p:nvPr>
            <p:ph type="body" sz="quarter" idx="17"/>
          </p:nvPr>
        </p:nvSpPr>
        <p:spPr>
          <a:xfrm>
            <a:off x="5715000" y="5114264"/>
            <a:ext cx="3133554" cy="381000"/>
          </a:xfrm>
        </p:spPr>
        <p:txBody>
          <a:bodyPr/>
          <a:lstStyle/>
          <a:p>
            <a:r>
              <a:rPr lang="en-US" dirty="0"/>
              <a:t>Quan Chen and Fei Zeng</a:t>
            </a:r>
          </a:p>
        </p:txBody>
      </p:sp>
      <p:sp>
        <p:nvSpPr>
          <p:cNvPr id="7" name="Text Placeholder 6"/>
          <p:cNvSpPr>
            <a:spLocks noGrp="1"/>
          </p:cNvSpPr>
          <p:nvPr>
            <p:ph type="body" sz="quarter" idx="18"/>
          </p:nvPr>
        </p:nvSpPr>
        <p:spPr/>
        <p:txBody>
          <a:bodyPr/>
          <a:lstStyle/>
          <a:p>
            <a:r>
              <a:rPr lang="en-US" dirty="0" smtClean="0"/>
              <a:t>Resource Studies and Assessments</a:t>
            </a:r>
            <a:endParaRPr lang="en-US" dirty="0"/>
          </a:p>
        </p:txBody>
      </p:sp>
      <p:sp>
        <p:nvSpPr>
          <p:cNvPr id="5" name="Text Placeholder 4"/>
          <p:cNvSpPr>
            <a:spLocks noGrp="1"/>
          </p:cNvSpPr>
          <p:nvPr>
            <p:ph type="body" sz="quarter" idx="16"/>
          </p:nvPr>
        </p:nvSpPr>
        <p:spPr/>
        <p:txBody>
          <a:bodyPr/>
          <a:lstStyle/>
          <a:p>
            <a:pPr algn="r"/>
            <a:r>
              <a:rPr lang="en-US" dirty="0" smtClean="0"/>
              <a:t>Reliability Committee Meeting</a:t>
            </a:r>
            <a:endParaRPr lang="en-US" dirty="0"/>
          </a:p>
        </p:txBody>
      </p:sp>
      <p:sp>
        <p:nvSpPr>
          <p:cNvPr id="8" name="Text Placeholder 7"/>
          <p:cNvSpPr>
            <a:spLocks noGrp="1"/>
          </p:cNvSpPr>
          <p:nvPr>
            <p:ph type="body" sz="quarter" idx="19"/>
          </p:nvPr>
        </p:nvSpPr>
        <p:spPr/>
        <p:txBody>
          <a:bodyPr/>
          <a:lstStyle/>
          <a:p>
            <a:r>
              <a:rPr lang="en-US" dirty="0" smtClean="0"/>
              <a:t>Tie Benefits Study Results For Capacity Commitment Period 2024-2025 Fifteenth Forward Capacity Auction (FCA 15)</a:t>
            </a:r>
            <a:endParaRPr lang="en-US" dirty="0"/>
          </a:p>
        </p:txBody>
      </p:sp>
    </p:spTree>
    <p:extLst>
      <p:ext uri="{BB962C8B-B14F-4D97-AF65-F5344CB8AC3E}">
        <p14:creationId xmlns:p14="http://schemas.microsoft.com/office/powerpoint/2010/main" val="120656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u="sng" dirty="0"/>
              <a:t>Process </a:t>
            </a:r>
            <a:r>
              <a:rPr lang="en-US" u="sng" dirty="0" smtClean="0"/>
              <a:t>4</a:t>
            </a:r>
            <a:r>
              <a:rPr lang="en-US" dirty="0" smtClean="0"/>
              <a:t> Calculation </a:t>
            </a:r>
            <a:r>
              <a:rPr lang="en-US" dirty="0"/>
              <a:t>of Tie Benefits for Individual or Group of </a:t>
            </a:r>
            <a:r>
              <a:rPr lang="en-US" dirty="0" smtClean="0"/>
              <a:t>Interconnections </a:t>
            </a:r>
            <a:endParaRPr lang="en-US" dirty="0">
              <a:solidFill>
                <a:srgbClr val="FF0000"/>
              </a:solidFill>
            </a:endParaRPr>
          </a:p>
        </p:txBody>
      </p:sp>
      <p:sp>
        <p:nvSpPr>
          <p:cNvPr id="3" name="Text Placeholder 2"/>
          <p:cNvSpPr>
            <a:spLocks noGrp="1"/>
          </p:cNvSpPr>
          <p:nvPr>
            <p:ph type="body" sz="quarter" idx="4294967295"/>
          </p:nvPr>
        </p:nvSpPr>
        <p:spPr>
          <a:xfrm>
            <a:off x="457200" y="1371600"/>
            <a:ext cx="8390526" cy="4876800"/>
          </a:xfrm>
          <a:prstGeom prst="rect">
            <a:avLst/>
          </a:prstGeom>
        </p:spPr>
        <p:txBody>
          <a:bodyPr>
            <a:normAutofit fontScale="92500" lnSpcReduction="10000"/>
          </a:bodyPr>
          <a:lstStyle/>
          <a:p>
            <a:pPr>
              <a:lnSpc>
                <a:spcPct val="90000"/>
              </a:lnSpc>
            </a:pPr>
            <a:r>
              <a:rPr lang="en-US" sz="1800" dirty="0"/>
              <a:t>Each individual interconnection or group of interconnections subject to</a:t>
            </a:r>
            <a:r>
              <a:rPr lang="en-US" sz="1800" dirty="0">
                <a:solidFill>
                  <a:srgbClr val="FF0000"/>
                </a:solidFill>
              </a:rPr>
              <a:t> </a:t>
            </a:r>
            <a:r>
              <a:rPr lang="en-US" sz="1800" dirty="0" smtClean="0"/>
              <a:t>the individual </a:t>
            </a:r>
            <a:r>
              <a:rPr lang="en-US" sz="1800" dirty="0"/>
              <a:t>tie benefits contribution calculation is treated independently. The simple average of values for all the interconnection states represents tie benefits of the target interconnection or group of interconnections</a:t>
            </a:r>
          </a:p>
          <a:p>
            <a:pPr>
              <a:lnSpc>
                <a:spcPct val="90000"/>
              </a:lnSpc>
            </a:pPr>
            <a:r>
              <a:rPr lang="en-US" sz="1800" dirty="0"/>
              <a:t>Interconnections with Maritimes</a:t>
            </a:r>
          </a:p>
          <a:p>
            <a:pPr lvl="1">
              <a:lnSpc>
                <a:spcPct val="90000"/>
              </a:lnSpc>
            </a:pPr>
            <a:r>
              <a:rPr lang="en-US" sz="1600" dirty="0"/>
              <a:t>No individual interconnections subject to the calculation</a:t>
            </a:r>
          </a:p>
          <a:p>
            <a:pPr>
              <a:lnSpc>
                <a:spcPct val="90000"/>
              </a:lnSpc>
            </a:pPr>
            <a:r>
              <a:rPr lang="en-US" sz="1800" dirty="0"/>
              <a:t>Interconnections with Quebec</a:t>
            </a:r>
          </a:p>
          <a:p>
            <a:pPr lvl="1">
              <a:lnSpc>
                <a:spcPct val="90000"/>
              </a:lnSpc>
            </a:pPr>
            <a:r>
              <a:rPr lang="en-US" sz="1600" dirty="0" smtClean="0"/>
              <a:t>HQ Phase </a:t>
            </a:r>
            <a:r>
              <a:rPr lang="en-US" sz="1600" dirty="0"/>
              <a:t>II and Highgate are subject to the </a:t>
            </a:r>
            <a:r>
              <a:rPr lang="en-US" sz="1600" dirty="0" smtClean="0"/>
              <a:t>calculation</a:t>
            </a:r>
          </a:p>
          <a:p>
            <a:pPr marL="457200" lvl="1" indent="0">
              <a:lnSpc>
                <a:spcPct val="90000"/>
              </a:lnSpc>
              <a:buNone/>
            </a:pPr>
            <a:endParaRPr lang="en-US" sz="1600" dirty="0"/>
          </a:p>
          <a:p>
            <a:pPr lvl="1">
              <a:lnSpc>
                <a:spcPct val="90000"/>
              </a:lnSpc>
            </a:pPr>
            <a:r>
              <a:rPr lang="en-US" sz="1600" dirty="0" smtClean="0"/>
              <a:t>HQ Phase </a:t>
            </a:r>
            <a:r>
              <a:rPr lang="en-US" sz="1600" dirty="0"/>
              <a:t>II </a:t>
            </a:r>
          </a:p>
          <a:p>
            <a:pPr lvl="2">
              <a:lnSpc>
                <a:spcPct val="90000"/>
              </a:lnSpc>
            </a:pPr>
            <a:r>
              <a:rPr lang="en-US" sz="1600" dirty="0"/>
              <a:t>1 vs. 31 = </a:t>
            </a:r>
            <a:r>
              <a:rPr lang="en-US" sz="1600" dirty="0" smtClean="0"/>
              <a:t>1040                </a:t>
            </a:r>
            <a:r>
              <a:rPr lang="en-US" sz="1600" dirty="0"/>
              <a:t>2 vs. 4 = </a:t>
            </a:r>
            <a:r>
              <a:rPr lang="en-US" sz="1600" dirty="0" smtClean="0"/>
              <a:t>800          3 </a:t>
            </a:r>
            <a:r>
              <a:rPr lang="en-US" sz="1600" dirty="0"/>
              <a:t>vs. 8 = </a:t>
            </a:r>
            <a:r>
              <a:rPr lang="en-US" sz="1600" dirty="0" smtClean="0"/>
              <a:t>730             5 </a:t>
            </a:r>
            <a:r>
              <a:rPr lang="en-US" sz="1600" dirty="0"/>
              <a:t>vs. 12 = </a:t>
            </a:r>
            <a:r>
              <a:rPr lang="en-US" sz="1600" dirty="0" smtClean="0"/>
              <a:t>765</a:t>
            </a:r>
            <a:endParaRPr lang="en-US" sz="1600" dirty="0"/>
          </a:p>
          <a:p>
            <a:pPr lvl="2">
              <a:lnSpc>
                <a:spcPct val="90000"/>
              </a:lnSpc>
            </a:pPr>
            <a:r>
              <a:rPr lang="en-US" sz="1600" dirty="0"/>
              <a:t>9 vs. 18 =  </a:t>
            </a:r>
            <a:r>
              <a:rPr lang="en-US" sz="1600" dirty="0" smtClean="0"/>
              <a:t>715              </a:t>
            </a:r>
            <a:r>
              <a:rPr lang="en-US" sz="1600" dirty="0"/>
              <a:t>17 vs. 26 = </a:t>
            </a:r>
            <a:r>
              <a:rPr lang="en-US" sz="1600" dirty="0" smtClean="0"/>
              <a:t>890     </a:t>
            </a:r>
            <a:r>
              <a:rPr lang="en-US" sz="1600" dirty="0"/>
              <a:t>23 vs. 30 = </a:t>
            </a:r>
            <a:r>
              <a:rPr lang="en-US" sz="1600" dirty="0" smtClean="0"/>
              <a:t>990        </a:t>
            </a:r>
            <a:r>
              <a:rPr lang="en-US" sz="1600" dirty="0"/>
              <a:t>27 vs. 32 = </a:t>
            </a:r>
            <a:r>
              <a:rPr lang="en-US" sz="1600" dirty="0" smtClean="0"/>
              <a:t>895</a:t>
            </a:r>
            <a:endParaRPr lang="en-US" sz="1600" dirty="0"/>
          </a:p>
          <a:p>
            <a:pPr lvl="2">
              <a:lnSpc>
                <a:spcPct val="90000"/>
              </a:lnSpc>
            </a:pPr>
            <a:r>
              <a:rPr lang="en-US" sz="1600" dirty="0"/>
              <a:t>Average = </a:t>
            </a:r>
            <a:r>
              <a:rPr lang="en-US" sz="1600" dirty="0" smtClean="0"/>
              <a:t>853.1 MW</a:t>
            </a:r>
          </a:p>
          <a:p>
            <a:pPr marL="914400" lvl="2" indent="0">
              <a:lnSpc>
                <a:spcPct val="90000"/>
              </a:lnSpc>
              <a:buNone/>
            </a:pPr>
            <a:endParaRPr lang="en-US" sz="1600" dirty="0" smtClean="0"/>
          </a:p>
          <a:p>
            <a:pPr lvl="1">
              <a:lnSpc>
                <a:spcPct val="90000"/>
              </a:lnSpc>
            </a:pPr>
            <a:r>
              <a:rPr lang="en-US" sz="1600" dirty="0" err="1" smtClean="0"/>
              <a:t>Highgate</a:t>
            </a:r>
            <a:endParaRPr lang="en-US" sz="1600" dirty="0"/>
          </a:p>
          <a:p>
            <a:pPr lvl="2">
              <a:lnSpc>
                <a:spcPct val="90000"/>
              </a:lnSpc>
            </a:pPr>
            <a:r>
              <a:rPr lang="en-US" sz="1600" dirty="0"/>
              <a:t>1 vs. 30 = </a:t>
            </a:r>
            <a:r>
              <a:rPr lang="en-US" sz="1600" dirty="0" smtClean="0"/>
              <a:t>200                   </a:t>
            </a:r>
            <a:r>
              <a:rPr lang="en-US" sz="1600" dirty="0"/>
              <a:t>2 vs. 5 = </a:t>
            </a:r>
            <a:r>
              <a:rPr lang="en-US" sz="1600" dirty="0" smtClean="0"/>
              <a:t>140              </a:t>
            </a:r>
            <a:r>
              <a:rPr lang="en-US" sz="1600" dirty="0"/>
              <a:t>3 vs. 9 = </a:t>
            </a:r>
            <a:r>
              <a:rPr lang="en-US" sz="1600" dirty="0" smtClean="0"/>
              <a:t>120            </a:t>
            </a:r>
            <a:r>
              <a:rPr lang="en-US" sz="1600" dirty="0"/>
              <a:t>4 vs. 12 = </a:t>
            </a:r>
            <a:r>
              <a:rPr lang="en-US" sz="1600" dirty="0" smtClean="0"/>
              <a:t>105</a:t>
            </a:r>
            <a:endParaRPr lang="en-US" sz="1600" dirty="0"/>
          </a:p>
          <a:p>
            <a:pPr lvl="2">
              <a:lnSpc>
                <a:spcPct val="90000"/>
              </a:lnSpc>
            </a:pPr>
            <a:r>
              <a:rPr lang="en-US" sz="1600" dirty="0"/>
              <a:t>8 vs. 18 = </a:t>
            </a:r>
            <a:r>
              <a:rPr lang="en-US" sz="1600" dirty="0" smtClean="0"/>
              <a:t>105                17 </a:t>
            </a:r>
            <a:r>
              <a:rPr lang="en-US" sz="1600" dirty="0"/>
              <a:t>vs. 27 = </a:t>
            </a:r>
            <a:r>
              <a:rPr lang="en-US" sz="1600" dirty="0" smtClean="0"/>
              <a:t>130         </a:t>
            </a:r>
            <a:r>
              <a:rPr lang="en-US" sz="1600" dirty="0"/>
              <a:t>23 vs. 31 = </a:t>
            </a:r>
            <a:r>
              <a:rPr lang="en-US" sz="1600" dirty="0" smtClean="0"/>
              <a:t>150          </a:t>
            </a:r>
            <a:r>
              <a:rPr lang="en-US" sz="1600" dirty="0"/>
              <a:t>26 vs. 32 = </a:t>
            </a:r>
            <a:r>
              <a:rPr lang="en-US" sz="1600" dirty="0" smtClean="0"/>
              <a:t>135</a:t>
            </a:r>
            <a:endParaRPr lang="en-US" sz="1600" dirty="0"/>
          </a:p>
          <a:p>
            <a:pPr lvl="2">
              <a:lnSpc>
                <a:spcPct val="90000"/>
              </a:lnSpc>
            </a:pPr>
            <a:r>
              <a:rPr lang="en-US" sz="1600" dirty="0"/>
              <a:t>Average = </a:t>
            </a:r>
            <a:r>
              <a:rPr lang="en-US" sz="1600" dirty="0" smtClean="0"/>
              <a:t>135.6 MW</a:t>
            </a:r>
          </a:p>
          <a:p>
            <a:pPr lvl="2">
              <a:lnSpc>
                <a:spcPct val="90000"/>
              </a:lnSpc>
            </a:pPr>
            <a:endParaRPr lang="en-US" sz="1600" dirty="0" smtClean="0"/>
          </a:p>
          <a:p>
            <a:pPr lvl="1">
              <a:lnSpc>
                <a:spcPct val="90000"/>
              </a:lnSpc>
            </a:pPr>
            <a:r>
              <a:rPr lang="en-US" sz="1600" dirty="0" smtClean="0"/>
              <a:t>Tie </a:t>
            </a:r>
            <a:r>
              <a:rPr lang="en-US" sz="1600" dirty="0"/>
              <a:t>b</a:t>
            </a:r>
            <a:r>
              <a:rPr lang="en-US" sz="1600" dirty="0" smtClean="0"/>
              <a:t>enefits </a:t>
            </a:r>
            <a:r>
              <a:rPr lang="en-US" sz="1600" dirty="0"/>
              <a:t>after </a:t>
            </a:r>
            <a:r>
              <a:rPr lang="en-US" sz="1600" dirty="0" smtClean="0"/>
              <a:t>proration </a:t>
            </a:r>
            <a:r>
              <a:rPr lang="en-US" sz="1600" dirty="0"/>
              <a:t>(since 853.1 + 135.6 = </a:t>
            </a:r>
            <a:r>
              <a:rPr lang="en-US" sz="1600" dirty="0" smtClean="0"/>
              <a:t>988.7 </a:t>
            </a:r>
            <a:r>
              <a:rPr lang="en-US" sz="1600" dirty="0"/>
              <a:t>≠ </a:t>
            </a:r>
            <a:r>
              <a:rPr lang="en-US" sz="1600" dirty="0" smtClean="0"/>
              <a:t>1,023)</a:t>
            </a:r>
            <a:endParaRPr lang="en-US" sz="1600" dirty="0"/>
          </a:p>
          <a:p>
            <a:pPr lvl="2">
              <a:lnSpc>
                <a:spcPct val="90000"/>
              </a:lnSpc>
            </a:pPr>
            <a:r>
              <a:rPr lang="en-US" sz="1600" dirty="0" smtClean="0"/>
              <a:t>HQ Phase II initial tie benefits </a:t>
            </a:r>
            <a:r>
              <a:rPr lang="en-US" sz="1600" dirty="0"/>
              <a:t>= </a:t>
            </a:r>
            <a:r>
              <a:rPr lang="en-US" sz="1600" dirty="0" smtClean="0"/>
              <a:t>1,023 </a:t>
            </a:r>
            <a:r>
              <a:rPr lang="en-US" sz="1600" dirty="0"/>
              <a:t>* </a:t>
            </a:r>
            <a:r>
              <a:rPr lang="en-US" sz="1600" dirty="0" smtClean="0"/>
              <a:t>853.1 / (853.1 </a:t>
            </a:r>
            <a:r>
              <a:rPr lang="en-US" sz="1600" dirty="0"/>
              <a:t>+ </a:t>
            </a:r>
            <a:r>
              <a:rPr lang="en-US" sz="1600" dirty="0" smtClean="0"/>
              <a:t>135.6) = 1,023 * 0.8628 </a:t>
            </a:r>
            <a:r>
              <a:rPr lang="en-US" sz="1600" dirty="0"/>
              <a:t>=  </a:t>
            </a:r>
            <a:r>
              <a:rPr lang="en-US" sz="1600" dirty="0" smtClean="0"/>
              <a:t>883 MW </a:t>
            </a:r>
            <a:endParaRPr lang="en-US" sz="1600" dirty="0"/>
          </a:p>
          <a:p>
            <a:pPr lvl="2">
              <a:lnSpc>
                <a:spcPct val="90000"/>
              </a:lnSpc>
            </a:pPr>
            <a:r>
              <a:rPr lang="en-US" sz="1600" dirty="0" err="1" smtClean="0"/>
              <a:t>Highgate</a:t>
            </a:r>
            <a:r>
              <a:rPr lang="en-US" sz="1600" dirty="0" smtClean="0"/>
              <a:t> initial tie benefits </a:t>
            </a:r>
            <a:r>
              <a:rPr lang="en-US" sz="1600" dirty="0"/>
              <a:t>= </a:t>
            </a:r>
            <a:r>
              <a:rPr lang="en-US" sz="1600" dirty="0" smtClean="0"/>
              <a:t>1,023 </a:t>
            </a:r>
            <a:r>
              <a:rPr lang="en-US" sz="1600" dirty="0"/>
              <a:t>* </a:t>
            </a:r>
            <a:r>
              <a:rPr lang="en-US" sz="1600" dirty="0" smtClean="0"/>
              <a:t>135.6 / </a:t>
            </a:r>
            <a:r>
              <a:rPr lang="en-US" sz="1600" dirty="0"/>
              <a:t>(</a:t>
            </a:r>
            <a:r>
              <a:rPr lang="en-US" sz="1600" dirty="0" smtClean="0"/>
              <a:t>853.1 </a:t>
            </a:r>
            <a:r>
              <a:rPr lang="en-US" sz="1600" dirty="0"/>
              <a:t>+ </a:t>
            </a:r>
            <a:r>
              <a:rPr lang="en-US" sz="1600" dirty="0" smtClean="0"/>
              <a:t>135.6)  </a:t>
            </a:r>
            <a:r>
              <a:rPr lang="en-US" sz="1600" dirty="0"/>
              <a:t>= </a:t>
            </a:r>
            <a:r>
              <a:rPr lang="en-US" sz="1600" dirty="0" smtClean="0"/>
              <a:t>1,023 * 0.1372 = 140 </a:t>
            </a:r>
            <a:r>
              <a:rPr lang="en-US" sz="1600" dirty="0"/>
              <a:t>MW</a:t>
            </a:r>
          </a:p>
        </p:txBody>
      </p:sp>
      <p:sp>
        <p:nvSpPr>
          <p:cNvPr id="4" name="Slide Number Placeholder 3"/>
          <p:cNvSpPr>
            <a:spLocks noGrp="1"/>
          </p:cNvSpPr>
          <p:nvPr>
            <p:ph type="sldNum" sz="quarter" idx="4294967295"/>
          </p:nvPr>
        </p:nvSpPr>
        <p:spPr>
          <a:xfrm>
            <a:off x="8610600" y="6365882"/>
            <a:ext cx="237126" cy="263518"/>
          </a:xfrm>
          <a:prstGeom prst="rect">
            <a:avLst/>
          </a:prstGeom>
        </p:spPr>
        <p:txBody>
          <a:bodyPr/>
          <a:lstStyle/>
          <a:p>
            <a:fld id="{10C7F894-2A36-495D-AB7C-1055F7AC0F9D}" type="slidenum">
              <a:rPr lang="en-US" smtClean="0"/>
              <a:pPr/>
              <a:t>10</a:t>
            </a:fld>
            <a:endParaRPr lang="en-US" dirty="0"/>
          </a:p>
        </p:txBody>
      </p:sp>
    </p:spTree>
    <p:extLst>
      <p:ext uri="{BB962C8B-B14F-4D97-AF65-F5344CB8AC3E}">
        <p14:creationId xmlns:p14="http://schemas.microsoft.com/office/powerpoint/2010/main" val="2565447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u="sng" dirty="0"/>
              <a:t>Process </a:t>
            </a:r>
            <a:r>
              <a:rPr lang="en-US" u="sng" dirty="0" smtClean="0"/>
              <a:t>4</a:t>
            </a:r>
            <a:r>
              <a:rPr lang="en-US" dirty="0" smtClean="0"/>
              <a:t> </a:t>
            </a:r>
            <a:r>
              <a:rPr lang="en-US" dirty="0"/>
              <a:t>(</a:t>
            </a:r>
            <a:r>
              <a:rPr lang="en-US" i="1" dirty="0"/>
              <a:t>cont</a:t>
            </a:r>
            <a:r>
              <a:rPr lang="en-US" i="1" dirty="0" smtClean="0"/>
              <a:t>.</a:t>
            </a:r>
            <a:r>
              <a:rPr lang="en-US" dirty="0" smtClean="0"/>
              <a:t>) </a:t>
            </a:r>
            <a:br>
              <a:rPr lang="en-US" dirty="0" smtClean="0"/>
            </a:br>
            <a:endParaRPr lang="en-US" dirty="0"/>
          </a:p>
        </p:txBody>
      </p:sp>
      <p:sp>
        <p:nvSpPr>
          <p:cNvPr id="3" name="Text Placeholder 2"/>
          <p:cNvSpPr>
            <a:spLocks noGrp="1"/>
          </p:cNvSpPr>
          <p:nvPr>
            <p:ph type="body" sz="quarter" idx="4294967295"/>
          </p:nvPr>
        </p:nvSpPr>
        <p:spPr>
          <a:xfrm>
            <a:off x="457200" y="1371600"/>
            <a:ext cx="8229600" cy="4419600"/>
          </a:xfrm>
          <a:prstGeom prst="rect">
            <a:avLst/>
          </a:prstGeom>
        </p:spPr>
        <p:txBody>
          <a:bodyPr>
            <a:normAutofit/>
          </a:bodyPr>
          <a:lstStyle/>
          <a:p>
            <a:pPr>
              <a:lnSpc>
                <a:spcPct val="90000"/>
              </a:lnSpc>
            </a:pPr>
            <a:r>
              <a:rPr lang="en-US" sz="1800" dirty="0"/>
              <a:t>Interconnections with New York</a:t>
            </a:r>
          </a:p>
          <a:p>
            <a:pPr lvl="1">
              <a:lnSpc>
                <a:spcPct val="90000"/>
              </a:lnSpc>
            </a:pPr>
            <a:r>
              <a:rPr lang="en-US" sz="1600" dirty="0"/>
              <a:t>NY AC ties and Cross Sound Cable (CSC) are subject to the </a:t>
            </a:r>
            <a:r>
              <a:rPr lang="en-US" sz="1600" dirty="0" smtClean="0"/>
              <a:t>calculation</a:t>
            </a:r>
          </a:p>
          <a:p>
            <a:pPr marL="457200" lvl="1" indent="0">
              <a:lnSpc>
                <a:spcPct val="90000"/>
              </a:lnSpc>
              <a:buNone/>
            </a:pPr>
            <a:endParaRPr lang="en-US" sz="1600" dirty="0"/>
          </a:p>
          <a:p>
            <a:pPr lvl="1">
              <a:lnSpc>
                <a:spcPct val="90000"/>
              </a:lnSpc>
            </a:pPr>
            <a:r>
              <a:rPr lang="en-US" sz="1600" dirty="0"/>
              <a:t>NY AC ties</a:t>
            </a:r>
          </a:p>
          <a:p>
            <a:pPr lvl="2">
              <a:lnSpc>
                <a:spcPct val="90000"/>
              </a:lnSpc>
            </a:pPr>
            <a:r>
              <a:rPr lang="en-US" sz="1600" dirty="0" smtClean="0"/>
              <a:t>  1 </a:t>
            </a:r>
            <a:r>
              <a:rPr lang="en-US" sz="1600" dirty="0"/>
              <a:t>vs. 29 = </a:t>
            </a:r>
            <a:r>
              <a:rPr lang="en-US" sz="1600" dirty="0" smtClean="0"/>
              <a:t>495                     </a:t>
            </a:r>
            <a:r>
              <a:rPr lang="en-US" sz="1600" dirty="0"/>
              <a:t>2 vs. 6 = </a:t>
            </a:r>
            <a:r>
              <a:rPr lang="en-US" sz="1600" dirty="0" smtClean="0"/>
              <a:t>120         </a:t>
            </a:r>
            <a:r>
              <a:rPr lang="en-US" sz="1600" dirty="0"/>
              <a:t>3 vs. 10 = </a:t>
            </a:r>
            <a:r>
              <a:rPr lang="en-US" sz="1600" dirty="0" smtClean="0"/>
              <a:t>140          </a:t>
            </a:r>
            <a:r>
              <a:rPr lang="en-US" sz="1600" dirty="0"/>
              <a:t>7 vs. 17 = </a:t>
            </a:r>
            <a:r>
              <a:rPr lang="en-US" sz="1600" dirty="0" smtClean="0"/>
              <a:t>120</a:t>
            </a:r>
            <a:endParaRPr lang="en-US" sz="1600" dirty="0"/>
          </a:p>
          <a:p>
            <a:pPr lvl="2">
              <a:lnSpc>
                <a:spcPct val="90000"/>
              </a:lnSpc>
            </a:pPr>
            <a:r>
              <a:rPr lang="en-US" sz="1600" dirty="0"/>
              <a:t>11 vs. 23 = </a:t>
            </a:r>
            <a:r>
              <a:rPr lang="en-US" sz="1600" dirty="0" smtClean="0"/>
              <a:t>140                </a:t>
            </a:r>
            <a:r>
              <a:rPr lang="en-US" sz="1600" dirty="0"/>
              <a:t>12 vs. 24 = </a:t>
            </a:r>
            <a:r>
              <a:rPr lang="en-US" sz="1600" dirty="0" smtClean="0"/>
              <a:t>240       </a:t>
            </a:r>
            <a:r>
              <a:rPr lang="en-US" sz="1600" dirty="0"/>
              <a:t>18 vs. 28 = </a:t>
            </a:r>
            <a:r>
              <a:rPr lang="en-US" sz="1600" dirty="0" smtClean="0"/>
              <a:t>495        </a:t>
            </a:r>
            <a:r>
              <a:rPr lang="en-US" sz="1600" dirty="0"/>
              <a:t>25 vs. 32 = </a:t>
            </a:r>
            <a:r>
              <a:rPr lang="en-US" sz="1600" dirty="0" smtClean="0"/>
              <a:t>240</a:t>
            </a:r>
            <a:endParaRPr lang="en-US" sz="1600" dirty="0"/>
          </a:p>
          <a:p>
            <a:pPr lvl="2">
              <a:lnSpc>
                <a:spcPct val="90000"/>
              </a:lnSpc>
            </a:pPr>
            <a:r>
              <a:rPr lang="en-US" sz="1600" dirty="0"/>
              <a:t>Average = </a:t>
            </a:r>
            <a:r>
              <a:rPr lang="en-US" sz="1600" dirty="0" smtClean="0"/>
              <a:t>248.8 </a:t>
            </a:r>
            <a:r>
              <a:rPr lang="en-US" sz="1600" dirty="0"/>
              <a:t>MW</a:t>
            </a:r>
          </a:p>
          <a:p>
            <a:pPr>
              <a:lnSpc>
                <a:spcPct val="90000"/>
              </a:lnSpc>
            </a:pPr>
            <a:endParaRPr lang="en-US" sz="1600" dirty="0" smtClean="0"/>
          </a:p>
          <a:p>
            <a:pPr lvl="1">
              <a:lnSpc>
                <a:spcPct val="90000"/>
              </a:lnSpc>
            </a:pPr>
            <a:r>
              <a:rPr lang="en-US" sz="1600" dirty="0" smtClean="0"/>
              <a:t>CSC</a:t>
            </a:r>
            <a:endParaRPr lang="en-US" sz="1600" dirty="0"/>
          </a:p>
          <a:p>
            <a:pPr lvl="2">
              <a:lnSpc>
                <a:spcPct val="90000"/>
              </a:lnSpc>
            </a:pPr>
            <a:r>
              <a:rPr lang="en-US" sz="1600" dirty="0" smtClean="0"/>
              <a:t>  1 </a:t>
            </a:r>
            <a:r>
              <a:rPr lang="en-US" sz="1600" dirty="0"/>
              <a:t>vs. 28 = 0                       </a:t>
            </a:r>
            <a:r>
              <a:rPr lang="en-US" sz="1600" dirty="0" smtClean="0"/>
              <a:t>   2 </a:t>
            </a:r>
            <a:r>
              <a:rPr lang="en-US" sz="1600" dirty="0"/>
              <a:t>vs. 7 = 0          </a:t>
            </a:r>
            <a:r>
              <a:rPr lang="en-US" sz="1600" dirty="0" smtClean="0"/>
              <a:t>3 </a:t>
            </a:r>
            <a:r>
              <a:rPr lang="en-US" sz="1600" dirty="0"/>
              <a:t>vs. 11 = 0          6 vs. 17 = 0</a:t>
            </a:r>
          </a:p>
          <a:p>
            <a:pPr lvl="2">
              <a:lnSpc>
                <a:spcPct val="90000"/>
              </a:lnSpc>
            </a:pPr>
            <a:r>
              <a:rPr lang="en-US" sz="1600" dirty="0"/>
              <a:t>10 vs. 23 = 0                     12 vs. 25 = 0        18 vs. 29 = 0        24 vs. 32 = 0</a:t>
            </a:r>
          </a:p>
          <a:p>
            <a:pPr lvl="2">
              <a:lnSpc>
                <a:spcPct val="90000"/>
              </a:lnSpc>
            </a:pPr>
            <a:r>
              <a:rPr lang="en-US" sz="1600" dirty="0"/>
              <a:t>Average = 0 MW</a:t>
            </a:r>
          </a:p>
          <a:p>
            <a:pPr>
              <a:lnSpc>
                <a:spcPct val="90000"/>
              </a:lnSpc>
            </a:pPr>
            <a:endParaRPr lang="en-US" sz="1600" dirty="0" smtClean="0"/>
          </a:p>
          <a:p>
            <a:pPr lvl="1">
              <a:lnSpc>
                <a:spcPct val="90000"/>
              </a:lnSpc>
            </a:pPr>
            <a:r>
              <a:rPr lang="en-US" sz="1600" dirty="0" smtClean="0"/>
              <a:t>Tie benefits after proration (since 248.8+ 0 = 248.8 </a:t>
            </a:r>
            <a:r>
              <a:rPr lang="en-US" sz="1600" dirty="0"/>
              <a:t>≠ </a:t>
            </a:r>
            <a:r>
              <a:rPr lang="en-US" sz="1600" dirty="0" smtClean="0"/>
              <a:t>258 )</a:t>
            </a:r>
          </a:p>
          <a:p>
            <a:pPr lvl="2">
              <a:lnSpc>
                <a:spcPct val="90000"/>
              </a:lnSpc>
            </a:pPr>
            <a:r>
              <a:rPr lang="en-US" sz="1600" dirty="0" smtClean="0"/>
              <a:t>NY AC initial tie benefits  </a:t>
            </a:r>
            <a:r>
              <a:rPr lang="en-US" sz="1600" dirty="0"/>
              <a:t>= </a:t>
            </a:r>
            <a:r>
              <a:rPr lang="en-US" sz="1600" dirty="0" smtClean="0"/>
              <a:t>258 * 248.8 / </a:t>
            </a:r>
            <a:r>
              <a:rPr lang="en-US" sz="1600" dirty="0"/>
              <a:t>(</a:t>
            </a:r>
            <a:r>
              <a:rPr lang="en-US" sz="1600" dirty="0" smtClean="0"/>
              <a:t>248.8 + 0) = 258 * 1.0 = 258 MW</a:t>
            </a:r>
            <a:endParaRPr lang="en-US" sz="1600" dirty="0"/>
          </a:p>
          <a:p>
            <a:pPr lvl="2">
              <a:lnSpc>
                <a:spcPct val="90000"/>
              </a:lnSpc>
            </a:pPr>
            <a:r>
              <a:rPr lang="en-US" sz="1600" dirty="0" smtClean="0"/>
              <a:t>CSC initial tie benefits </a:t>
            </a:r>
            <a:r>
              <a:rPr lang="en-US" sz="1600" dirty="0"/>
              <a:t>= </a:t>
            </a:r>
            <a:r>
              <a:rPr lang="en-US" sz="1600" dirty="0" smtClean="0"/>
              <a:t>258 * </a:t>
            </a:r>
            <a:r>
              <a:rPr lang="en-US" sz="1600" dirty="0"/>
              <a:t>0</a:t>
            </a:r>
            <a:r>
              <a:rPr lang="en-US" sz="1600" dirty="0" smtClean="0"/>
              <a:t> / </a:t>
            </a:r>
            <a:r>
              <a:rPr lang="en-US" sz="1600" dirty="0"/>
              <a:t>(</a:t>
            </a:r>
            <a:r>
              <a:rPr lang="en-US" sz="1600" dirty="0" smtClean="0"/>
              <a:t>248.8 + 0) = 258 * 0 = 0 MW</a:t>
            </a:r>
            <a:endParaRPr lang="en-US" sz="1600" dirty="0"/>
          </a:p>
        </p:txBody>
      </p:sp>
      <p:sp>
        <p:nvSpPr>
          <p:cNvPr id="4" name="Slide Number Placeholder 3"/>
          <p:cNvSpPr>
            <a:spLocks noGrp="1"/>
          </p:cNvSpPr>
          <p:nvPr>
            <p:ph type="sldNum" sz="quarter" idx="4294967295"/>
          </p:nvPr>
        </p:nvSpPr>
        <p:spPr>
          <a:xfrm>
            <a:off x="8610600" y="6365882"/>
            <a:ext cx="237126" cy="263518"/>
          </a:xfrm>
          <a:prstGeom prst="rect">
            <a:avLst/>
          </a:prstGeom>
        </p:spPr>
        <p:txBody>
          <a:bodyPr/>
          <a:lstStyle/>
          <a:p>
            <a:fld id="{10C7F894-2A36-495D-AB7C-1055F7AC0F9D}" type="slidenum">
              <a:rPr lang="en-US" smtClean="0"/>
              <a:pPr/>
              <a:t>11</a:t>
            </a:fld>
            <a:endParaRPr lang="en-US" dirty="0"/>
          </a:p>
        </p:txBody>
      </p:sp>
    </p:spTree>
    <p:extLst>
      <p:ext uri="{BB962C8B-B14F-4D97-AF65-F5344CB8AC3E}">
        <p14:creationId xmlns:p14="http://schemas.microsoft.com/office/powerpoint/2010/main" val="3005395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u="sng" dirty="0"/>
              <a:t>Process </a:t>
            </a:r>
            <a:r>
              <a:rPr lang="en-US" u="sng" dirty="0" smtClean="0"/>
              <a:t>5</a:t>
            </a:r>
            <a:r>
              <a:rPr lang="en-US" dirty="0" smtClean="0"/>
              <a:t> Adjustment </a:t>
            </a:r>
            <a:r>
              <a:rPr lang="en-US" dirty="0"/>
              <a:t>to Initial Tie Benefits </a:t>
            </a:r>
            <a:r>
              <a:rPr lang="en-US" dirty="0" smtClean="0"/>
              <a:t>Values to Account for Firm Capacity Imports </a:t>
            </a:r>
            <a:endParaRPr lang="en-US" dirty="0"/>
          </a:p>
        </p:txBody>
      </p:sp>
      <p:sp>
        <p:nvSpPr>
          <p:cNvPr id="3" name="Text Placeholder 2"/>
          <p:cNvSpPr>
            <a:spLocks noGrp="1"/>
          </p:cNvSpPr>
          <p:nvPr>
            <p:ph type="body" sz="quarter" idx="4294967295"/>
          </p:nvPr>
        </p:nvSpPr>
        <p:spPr>
          <a:xfrm>
            <a:off x="457200" y="1371600"/>
            <a:ext cx="8229600" cy="4800600"/>
          </a:xfrm>
          <a:prstGeom prst="rect">
            <a:avLst/>
          </a:prstGeom>
        </p:spPr>
        <p:txBody>
          <a:bodyPr>
            <a:normAutofit lnSpcReduction="10000"/>
          </a:bodyPr>
          <a:lstStyle/>
          <a:p>
            <a:pPr>
              <a:lnSpc>
                <a:spcPct val="90000"/>
              </a:lnSpc>
            </a:pPr>
            <a:r>
              <a:rPr lang="en-US" sz="1800" dirty="0"/>
              <a:t>Tie benefits determined in Process </a:t>
            </a:r>
            <a:r>
              <a:rPr lang="en-US" sz="1800" dirty="0" smtClean="0"/>
              <a:t>4 </a:t>
            </a:r>
            <a:r>
              <a:rPr lang="en-US" sz="1800" dirty="0"/>
              <a:t>for individual interconnection or group of interconnections are adjusted to account for </a:t>
            </a:r>
            <a:r>
              <a:rPr lang="en-US" sz="1800" dirty="0" smtClean="0"/>
              <a:t>firm capacity </a:t>
            </a:r>
            <a:r>
              <a:rPr lang="en-US" sz="1800" dirty="0"/>
              <a:t>imports</a:t>
            </a:r>
          </a:p>
          <a:p>
            <a:pPr>
              <a:lnSpc>
                <a:spcPct val="90000"/>
              </a:lnSpc>
            </a:pPr>
            <a:r>
              <a:rPr lang="en-US" sz="1800" dirty="0" smtClean="0"/>
              <a:t>Interconnections </a:t>
            </a:r>
            <a:r>
              <a:rPr lang="en-US" sz="1800" dirty="0"/>
              <a:t>with Maritimes</a:t>
            </a:r>
          </a:p>
          <a:p>
            <a:pPr lvl="1">
              <a:lnSpc>
                <a:spcPct val="90000"/>
              </a:lnSpc>
            </a:pPr>
            <a:r>
              <a:rPr lang="en-US" sz="1600" dirty="0"/>
              <a:t>No adjustments required as no existing </a:t>
            </a:r>
            <a:r>
              <a:rPr lang="en-US" sz="1600" dirty="0" smtClean="0"/>
              <a:t>firm capacity imports</a:t>
            </a:r>
            <a:endParaRPr lang="en-US" sz="1600" dirty="0"/>
          </a:p>
          <a:p>
            <a:pPr>
              <a:lnSpc>
                <a:spcPct val="90000"/>
              </a:lnSpc>
            </a:pPr>
            <a:r>
              <a:rPr lang="en-US" sz="1800" dirty="0"/>
              <a:t>Interconnections with Quebec</a:t>
            </a:r>
          </a:p>
          <a:p>
            <a:pPr lvl="1">
              <a:lnSpc>
                <a:spcPct val="90000"/>
              </a:lnSpc>
            </a:pPr>
            <a:r>
              <a:rPr lang="en-US" sz="1600" dirty="0" smtClean="0"/>
              <a:t>HQ Phase </a:t>
            </a:r>
            <a:r>
              <a:rPr lang="en-US" sz="1600" dirty="0"/>
              <a:t>II </a:t>
            </a:r>
          </a:p>
          <a:p>
            <a:pPr lvl="2">
              <a:lnSpc>
                <a:spcPct val="90000"/>
              </a:lnSpc>
            </a:pPr>
            <a:r>
              <a:rPr lang="en-US" sz="1600" dirty="0"/>
              <a:t>No adjustments required as no existing </a:t>
            </a:r>
            <a:r>
              <a:rPr lang="en-US" sz="1600" dirty="0" smtClean="0"/>
              <a:t>firm capacity imports</a:t>
            </a:r>
            <a:endParaRPr lang="en-US" sz="1600" dirty="0">
              <a:cs typeface="Times New Roman" pitchFamily="18" charset="0"/>
            </a:endParaRPr>
          </a:p>
          <a:p>
            <a:pPr lvl="1">
              <a:lnSpc>
                <a:spcPct val="90000"/>
              </a:lnSpc>
            </a:pPr>
            <a:r>
              <a:rPr lang="en-US" sz="1600" dirty="0" err="1"/>
              <a:t>Highgate</a:t>
            </a:r>
            <a:r>
              <a:rPr lang="en-US" sz="1600" dirty="0"/>
              <a:t> </a:t>
            </a:r>
          </a:p>
          <a:p>
            <a:pPr lvl="2">
              <a:lnSpc>
                <a:spcPct val="90000"/>
              </a:lnSpc>
            </a:pPr>
            <a:r>
              <a:rPr lang="en-US" sz="1600" dirty="0"/>
              <a:t>No adjustments required as no existing </a:t>
            </a:r>
            <a:r>
              <a:rPr lang="en-US" sz="1600" dirty="0" smtClean="0"/>
              <a:t>firm capacity imports</a:t>
            </a:r>
          </a:p>
          <a:p>
            <a:pPr>
              <a:lnSpc>
                <a:spcPct val="90000"/>
              </a:lnSpc>
            </a:pPr>
            <a:r>
              <a:rPr lang="en-US" sz="1800" dirty="0"/>
              <a:t>Interconnections with New York</a:t>
            </a:r>
          </a:p>
          <a:p>
            <a:pPr lvl="1">
              <a:lnSpc>
                <a:spcPct val="90000"/>
              </a:lnSpc>
            </a:pPr>
            <a:r>
              <a:rPr lang="en-US" sz="1600" dirty="0"/>
              <a:t>NY AC </a:t>
            </a:r>
            <a:r>
              <a:rPr lang="en-US" sz="1600" dirty="0" smtClean="0"/>
              <a:t>Ties </a:t>
            </a:r>
            <a:r>
              <a:rPr lang="en-US" sz="1600" dirty="0"/>
              <a:t>(NY ACT)</a:t>
            </a:r>
          </a:p>
          <a:p>
            <a:pPr lvl="2">
              <a:lnSpc>
                <a:spcPct val="90000"/>
              </a:lnSpc>
            </a:pPr>
            <a:r>
              <a:rPr lang="en-US" sz="1600" dirty="0"/>
              <a:t>Existing import = </a:t>
            </a:r>
            <a:r>
              <a:rPr lang="en-US" sz="1600" dirty="0" smtClean="0"/>
              <a:t>82.8 </a:t>
            </a:r>
            <a:r>
              <a:rPr lang="en-US" sz="1600" dirty="0"/>
              <a:t>MW</a:t>
            </a:r>
          </a:p>
          <a:p>
            <a:pPr lvl="2">
              <a:lnSpc>
                <a:spcPct val="90000"/>
              </a:lnSpc>
            </a:pPr>
            <a:r>
              <a:rPr lang="en-US" sz="1600" dirty="0"/>
              <a:t>Assumed total import capability = </a:t>
            </a:r>
            <a:r>
              <a:rPr lang="en-US" sz="1600" dirty="0" smtClean="0"/>
              <a:t>1,400 </a:t>
            </a:r>
            <a:r>
              <a:rPr lang="en-US" sz="1600" dirty="0"/>
              <a:t>MW</a:t>
            </a:r>
          </a:p>
          <a:p>
            <a:pPr lvl="2">
              <a:lnSpc>
                <a:spcPct val="90000"/>
              </a:lnSpc>
            </a:pPr>
            <a:r>
              <a:rPr lang="en-US" sz="1600" dirty="0"/>
              <a:t>Remaining import capability after import = </a:t>
            </a:r>
            <a:r>
              <a:rPr lang="en-US" sz="1600" dirty="0" smtClean="0"/>
              <a:t>1,400 </a:t>
            </a:r>
            <a:r>
              <a:rPr lang="en-US" sz="1600" dirty="0"/>
              <a:t>– </a:t>
            </a:r>
            <a:r>
              <a:rPr lang="en-US" sz="1600" dirty="0" smtClean="0"/>
              <a:t>82.8 </a:t>
            </a:r>
            <a:r>
              <a:rPr lang="en-US" sz="1600" dirty="0"/>
              <a:t>= </a:t>
            </a:r>
            <a:r>
              <a:rPr lang="en-US" sz="1600" dirty="0" smtClean="0"/>
              <a:t>1,317.2 </a:t>
            </a:r>
            <a:r>
              <a:rPr lang="en-US" sz="1600" dirty="0"/>
              <a:t>MW</a:t>
            </a:r>
          </a:p>
          <a:p>
            <a:pPr lvl="2">
              <a:lnSpc>
                <a:spcPct val="90000"/>
              </a:lnSpc>
            </a:pPr>
            <a:r>
              <a:rPr lang="en-US" sz="1600" dirty="0"/>
              <a:t>Tie benefits value calculated in Process </a:t>
            </a:r>
            <a:r>
              <a:rPr lang="en-US" sz="1600" dirty="0" smtClean="0"/>
              <a:t>4 </a:t>
            </a:r>
            <a:r>
              <a:rPr lang="en-US" sz="1600" dirty="0"/>
              <a:t>= </a:t>
            </a:r>
            <a:r>
              <a:rPr lang="en-US" sz="1600" dirty="0" smtClean="0"/>
              <a:t>258 </a:t>
            </a:r>
            <a:r>
              <a:rPr lang="en-US" sz="1600" dirty="0"/>
              <a:t>MW</a:t>
            </a:r>
          </a:p>
          <a:p>
            <a:pPr lvl="2">
              <a:lnSpc>
                <a:spcPct val="90000"/>
              </a:lnSpc>
            </a:pPr>
            <a:r>
              <a:rPr lang="en-US" sz="1600" dirty="0"/>
              <a:t>Since </a:t>
            </a:r>
            <a:r>
              <a:rPr lang="en-US" sz="1600" dirty="0" smtClean="0"/>
              <a:t>258 </a:t>
            </a:r>
            <a:r>
              <a:rPr lang="en-US" sz="1600" dirty="0"/>
              <a:t>&lt; </a:t>
            </a:r>
            <a:r>
              <a:rPr lang="en-US" sz="1600" dirty="0" smtClean="0"/>
              <a:t>1,317.2 </a:t>
            </a:r>
            <a:r>
              <a:rPr lang="en-US" sz="1600" dirty="0"/>
              <a:t>MW, no adjustment is required</a:t>
            </a:r>
          </a:p>
          <a:p>
            <a:pPr lvl="2">
              <a:lnSpc>
                <a:spcPct val="90000"/>
              </a:lnSpc>
            </a:pPr>
            <a:r>
              <a:rPr lang="en-US" sz="1600" dirty="0" smtClean="0"/>
              <a:t>NY ACT tie benefits </a:t>
            </a:r>
            <a:r>
              <a:rPr lang="en-US" sz="1600" dirty="0"/>
              <a:t>= </a:t>
            </a:r>
            <a:r>
              <a:rPr lang="en-US" sz="1600" dirty="0" smtClean="0"/>
              <a:t>258 MW</a:t>
            </a:r>
            <a:endParaRPr lang="en-US" sz="1600" dirty="0"/>
          </a:p>
          <a:p>
            <a:pPr lvl="1">
              <a:lnSpc>
                <a:spcPct val="90000"/>
              </a:lnSpc>
            </a:pPr>
            <a:r>
              <a:rPr lang="en-US" sz="1600" dirty="0"/>
              <a:t>CSC </a:t>
            </a:r>
          </a:p>
          <a:p>
            <a:pPr lvl="2">
              <a:lnSpc>
                <a:spcPct val="90000"/>
              </a:lnSpc>
            </a:pPr>
            <a:r>
              <a:rPr lang="en-US" sz="1600" dirty="0"/>
              <a:t>No adjustments required since there are no tie benefits</a:t>
            </a:r>
          </a:p>
          <a:p>
            <a:pPr lvl="2">
              <a:lnSpc>
                <a:spcPct val="90000"/>
              </a:lnSpc>
            </a:pPr>
            <a:r>
              <a:rPr lang="en-US" sz="1600" dirty="0" smtClean="0"/>
              <a:t>CSC tie benefits </a:t>
            </a:r>
            <a:r>
              <a:rPr lang="en-US" sz="1600" dirty="0"/>
              <a:t>= 0 </a:t>
            </a:r>
            <a:r>
              <a:rPr lang="en-US" sz="1600" dirty="0" smtClean="0"/>
              <a:t>MW</a:t>
            </a:r>
            <a:endParaRPr lang="en-US" sz="1600" dirty="0"/>
          </a:p>
        </p:txBody>
      </p:sp>
      <p:sp>
        <p:nvSpPr>
          <p:cNvPr id="4" name="Slide Number Placeholder 3"/>
          <p:cNvSpPr>
            <a:spLocks noGrp="1"/>
          </p:cNvSpPr>
          <p:nvPr>
            <p:ph type="sldNum" sz="quarter" idx="4294967295"/>
          </p:nvPr>
        </p:nvSpPr>
        <p:spPr>
          <a:xfrm>
            <a:off x="8610600" y="6365882"/>
            <a:ext cx="237126" cy="263518"/>
          </a:xfrm>
          <a:prstGeom prst="rect">
            <a:avLst/>
          </a:prstGeom>
        </p:spPr>
        <p:txBody>
          <a:bodyPr/>
          <a:lstStyle/>
          <a:p>
            <a:fld id="{10C7F894-2A36-495D-AB7C-1055F7AC0F9D}" type="slidenum">
              <a:rPr lang="en-US" smtClean="0"/>
              <a:pPr/>
              <a:t>12</a:t>
            </a:fld>
            <a:endParaRPr lang="en-US" dirty="0"/>
          </a:p>
        </p:txBody>
      </p:sp>
    </p:spTree>
    <p:extLst>
      <p:ext uri="{BB962C8B-B14F-4D97-AF65-F5344CB8AC3E}">
        <p14:creationId xmlns:p14="http://schemas.microsoft.com/office/powerpoint/2010/main" val="1463454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u="sng" dirty="0"/>
              <a:t>Process </a:t>
            </a:r>
            <a:r>
              <a:rPr lang="en-US" u="sng" dirty="0" smtClean="0"/>
              <a:t>6</a:t>
            </a:r>
            <a:r>
              <a:rPr lang="en-US" dirty="0" smtClean="0"/>
              <a:t> Calculate Final </a:t>
            </a:r>
            <a:r>
              <a:rPr lang="en-US" dirty="0"/>
              <a:t>Tie Benefits for Individual Neighboring Control Area </a:t>
            </a:r>
            <a:r>
              <a:rPr lang="en-US" dirty="0" smtClean="0"/>
              <a:t> </a:t>
            </a:r>
            <a:endParaRPr lang="en-US" dirty="0"/>
          </a:p>
        </p:txBody>
      </p:sp>
      <p:sp>
        <p:nvSpPr>
          <p:cNvPr id="3" name="Text Placeholder 2"/>
          <p:cNvSpPr>
            <a:spLocks noGrp="1"/>
          </p:cNvSpPr>
          <p:nvPr>
            <p:ph type="body" sz="quarter" idx="4294967295"/>
          </p:nvPr>
        </p:nvSpPr>
        <p:spPr>
          <a:xfrm>
            <a:off x="457200" y="1371600"/>
            <a:ext cx="8229600" cy="4419600"/>
          </a:xfrm>
          <a:prstGeom prst="rect">
            <a:avLst/>
          </a:prstGeom>
        </p:spPr>
        <p:txBody>
          <a:bodyPr>
            <a:normAutofit/>
          </a:bodyPr>
          <a:lstStyle/>
          <a:p>
            <a:pPr>
              <a:lnSpc>
                <a:spcPct val="90000"/>
              </a:lnSpc>
            </a:pPr>
            <a:r>
              <a:rPr lang="en-US" sz="2000" dirty="0"/>
              <a:t>Final tie benefits for each neighboring </a:t>
            </a:r>
            <a:r>
              <a:rPr lang="en-US" sz="2000" dirty="0" smtClean="0"/>
              <a:t>Control </a:t>
            </a:r>
            <a:r>
              <a:rPr lang="en-US" sz="2000" dirty="0"/>
              <a:t>A</a:t>
            </a:r>
            <a:r>
              <a:rPr lang="en-US" sz="2000" dirty="0" smtClean="0"/>
              <a:t>rea </a:t>
            </a:r>
            <a:r>
              <a:rPr lang="en-US" sz="2000" dirty="0"/>
              <a:t>are the sum of the tie benefits from the individual interconnections or groups of interconnections with that </a:t>
            </a:r>
            <a:r>
              <a:rPr lang="en-US" sz="2000" dirty="0" smtClean="0"/>
              <a:t>Control </a:t>
            </a:r>
            <a:r>
              <a:rPr lang="en-US" sz="2000" dirty="0"/>
              <a:t>A</a:t>
            </a:r>
            <a:r>
              <a:rPr lang="en-US" sz="2000" dirty="0" smtClean="0"/>
              <a:t>rea</a:t>
            </a:r>
            <a:r>
              <a:rPr lang="en-US" sz="2000" dirty="0"/>
              <a:t>, after accounting for the adjustments for </a:t>
            </a:r>
            <a:r>
              <a:rPr lang="en-US" sz="2000" dirty="0" smtClean="0"/>
              <a:t>firm capacity </a:t>
            </a:r>
            <a:r>
              <a:rPr lang="en-US" sz="2000" dirty="0"/>
              <a:t>imports as determined in Process </a:t>
            </a:r>
            <a:r>
              <a:rPr lang="en-US" sz="2000" dirty="0" smtClean="0"/>
              <a:t>5</a:t>
            </a:r>
            <a:endParaRPr lang="en-US" sz="2000" dirty="0"/>
          </a:p>
          <a:p>
            <a:pPr>
              <a:lnSpc>
                <a:spcPct val="90000"/>
              </a:lnSpc>
            </a:pPr>
            <a:endParaRPr lang="en-US" sz="1800" dirty="0"/>
          </a:p>
          <a:p>
            <a:pPr lvl="1">
              <a:lnSpc>
                <a:spcPct val="90000"/>
              </a:lnSpc>
            </a:pPr>
            <a:r>
              <a:rPr lang="en-US" dirty="0" smtClean="0"/>
              <a:t>Maritimes </a:t>
            </a:r>
            <a:r>
              <a:rPr lang="en-US" dirty="0"/>
              <a:t>= </a:t>
            </a:r>
            <a:r>
              <a:rPr lang="en-US" dirty="0" smtClean="0"/>
              <a:t>454 </a:t>
            </a:r>
            <a:r>
              <a:rPr lang="en-US" dirty="0"/>
              <a:t>MW</a:t>
            </a:r>
          </a:p>
          <a:p>
            <a:pPr lvl="2">
              <a:lnSpc>
                <a:spcPct val="90000"/>
              </a:lnSpc>
            </a:pPr>
            <a:endParaRPr lang="en-US" sz="2000" dirty="0"/>
          </a:p>
          <a:p>
            <a:pPr lvl="1">
              <a:lnSpc>
                <a:spcPct val="90000"/>
              </a:lnSpc>
            </a:pPr>
            <a:r>
              <a:rPr lang="en-US" dirty="0" smtClean="0"/>
              <a:t>Quebec = 883 </a:t>
            </a:r>
            <a:r>
              <a:rPr lang="en-US" dirty="0"/>
              <a:t>+ </a:t>
            </a:r>
            <a:r>
              <a:rPr lang="en-US" dirty="0" smtClean="0"/>
              <a:t>140 </a:t>
            </a:r>
            <a:r>
              <a:rPr lang="en-US" dirty="0"/>
              <a:t>= </a:t>
            </a:r>
            <a:r>
              <a:rPr lang="en-US" dirty="0" smtClean="0"/>
              <a:t>1,023 </a:t>
            </a:r>
            <a:r>
              <a:rPr lang="en-US" dirty="0"/>
              <a:t>MW</a:t>
            </a:r>
          </a:p>
          <a:p>
            <a:pPr lvl="2">
              <a:lnSpc>
                <a:spcPct val="90000"/>
              </a:lnSpc>
            </a:pPr>
            <a:endParaRPr lang="en-US" sz="2000" dirty="0"/>
          </a:p>
          <a:p>
            <a:pPr lvl="1">
              <a:lnSpc>
                <a:spcPct val="90000"/>
              </a:lnSpc>
            </a:pPr>
            <a:r>
              <a:rPr lang="en-US" dirty="0"/>
              <a:t>New </a:t>
            </a:r>
            <a:r>
              <a:rPr lang="en-US" dirty="0" smtClean="0"/>
              <a:t>York </a:t>
            </a:r>
            <a:r>
              <a:rPr lang="en-US" dirty="0"/>
              <a:t>= </a:t>
            </a:r>
            <a:r>
              <a:rPr lang="en-US" dirty="0" smtClean="0"/>
              <a:t>258 </a:t>
            </a:r>
            <a:r>
              <a:rPr lang="en-US" dirty="0"/>
              <a:t>+ 0 = </a:t>
            </a:r>
            <a:r>
              <a:rPr lang="en-US" dirty="0" smtClean="0"/>
              <a:t>258 </a:t>
            </a:r>
            <a:r>
              <a:rPr lang="en-US" dirty="0"/>
              <a:t>MW</a:t>
            </a:r>
          </a:p>
        </p:txBody>
      </p:sp>
      <p:sp>
        <p:nvSpPr>
          <p:cNvPr id="4" name="Slide Number Placeholder 3"/>
          <p:cNvSpPr>
            <a:spLocks noGrp="1"/>
          </p:cNvSpPr>
          <p:nvPr>
            <p:ph type="sldNum" sz="quarter" idx="4294967295"/>
          </p:nvPr>
        </p:nvSpPr>
        <p:spPr>
          <a:xfrm>
            <a:off x="8610600" y="6365882"/>
            <a:ext cx="237126" cy="263518"/>
          </a:xfrm>
          <a:prstGeom prst="rect">
            <a:avLst/>
          </a:prstGeom>
        </p:spPr>
        <p:txBody>
          <a:bodyPr/>
          <a:lstStyle/>
          <a:p>
            <a:fld id="{10C7F894-2A36-495D-AB7C-1055F7AC0F9D}" type="slidenum">
              <a:rPr lang="en-US" smtClean="0"/>
              <a:pPr/>
              <a:t>13</a:t>
            </a:fld>
            <a:endParaRPr lang="en-US" dirty="0"/>
          </a:p>
        </p:txBody>
      </p:sp>
    </p:spTree>
    <p:extLst>
      <p:ext uri="{BB962C8B-B14F-4D97-AF65-F5344CB8AC3E}">
        <p14:creationId xmlns:p14="http://schemas.microsoft.com/office/powerpoint/2010/main" val="1566859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u="sng" dirty="0"/>
              <a:t>Process </a:t>
            </a:r>
            <a:r>
              <a:rPr lang="en-US" u="sng" dirty="0" smtClean="0"/>
              <a:t>7</a:t>
            </a:r>
            <a:r>
              <a:rPr lang="en-US" dirty="0" smtClean="0"/>
              <a:t> Sum the Final </a:t>
            </a:r>
            <a:r>
              <a:rPr lang="en-US" dirty="0"/>
              <a:t>Total Tie Benefits for New </a:t>
            </a:r>
            <a:r>
              <a:rPr lang="en-US" dirty="0" smtClean="0"/>
              <a:t>England </a:t>
            </a:r>
            <a:r>
              <a:rPr lang="en-US" dirty="0" smtClean="0">
                <a:solidFill>
                  <a:srgbClr val="FF0000"/>
                </a:solidFill>
              </a:rPr>
              <a:t>(Revised)</a:t>
            </a:r>
            <a:endParaRPr lang="en-US" dirty="0">
              <a:solidFill>
                <a:srgbClr val="FF0000"/>
              </a:solidFill>
            </a:endParaRPr>
          </a:p>
        </p:txBody>
      </p:sp>
      <p:sp>
        <p:nvSpPr>
          <p:cNvPr id="3" name="Text Placeholder 2"/>
          <p:cNvSpPr>
            <a:spLocks noGrp="1"/>
          </p:cNvSpPr>
          <p:nvPr>
            <p:ph type="body" sz="quarter" idx="4294967295"/>
          </p:nvPr>
        </p:nvSpPr>
        <p:spPr>
          <a:xfrm>
            <a:off x="457200" y="1371600"/>
            <a:ext cx="8229600" cy="4419600"/>
          </a:xfrm>
          <a:prstGeom prst="rect">
            <a:avLst/>
          </a:prstGeom>
        </p:spPr>
        <p:txBody>
          <a:bodyPr>
            <a:normAutofit/>
          </a:bodyPr>
          <a:lstStyle/>
          <a:p>
            <a:pPr>
              <a:lnSpc>
                <a:spcPct val="90000"/>
              </a:lnSpc>
            </a:pPr>
            <a:r>
              <a:rPr lang="en-US" sz="2000" dirty="0">
                <a:solidFill>
                  <a:srgbClr val="FF0000"/>
                </a:solidFill>
              </a:rPr>
              <a:t>Final total tie benefits from all neighboring control areas are the sum of the Control Area tie benefits after accounting for any adjustment for capacity imports as determined in Process </a:t>
            </a:r>
            <a:r>
              <a:rPr lang="en-US" sz="2000" dirty="0" smtClean="0">
                <a:solidFill>
                  <a:srgbClr val="FF0000"/>
                </a:solidFill>
              </a:rPr>
              <a:t>6</a:t>
            </a:r>
            <a:endParaRPr lang="en-US" sz="2000" dirty="0" smtClean="0">
              <a:solidFill>
                <a:srgbClr val="FF0000"/>
              </a:solidFill>
              <a:cs typeface="Times New Roman" pitchFamily="18" charset="0"/>
            </a:endParaRPr>
          </a:p>
          <a:p>
            <a:pPr marL="0" indent="0">
              <a:lnSpc>
                <a:spcPct val="90000"/>
              </a:lnSpc>
              <a:buNone/>
            </a:pPr>
            <a:endParaRPr lang="en-US" sz="2000" dirty="0"/>
          </a:p>
          <a:p>
            <a:pPr lvl="1">
              <a:lnSpc>
                <a:spcPct val="90000"/>
              </a:lnSpc>
            </a:pPr>
            <a:r>
              <a:rPr lang="en-US" sz="1800" dirty="0" smtClean="0">
                <a:cs typeface="Times New Roman" pitchFamily="18" charset="0"/>
              </a:rPr>
              <a:t>Total tie benefits = 454 </a:t>
            </a:r>
            <a:r>
              <a:rPr lang="en-US" sz="1800" dirty="0">
                <a:cs typeface="Times New Roman" pitchFamily="18" charset="0"/>
              </a:rPr>
              <a:t>+ </a:t>
            </a:r>
            <a:r>
              <a:rPr lang="en-US" sz="1800" dirty="0" smtClean="0">
                <a:cs typeface="Times New Roman" pitchFamily="18" charset="0"/>
              </a:rPr>
              <a:t>1,023 + 258 </a:t>
            </a:r>
            <a:r>
              <a:rPr lang="en-US" sz="1800" dirty="0">
                <a:cs typeface="Times New Roman" pitchFamily="18" charset="0"/>
              </a:rPr>
              <a:t>= </a:t>
            </a:r>
            <a:r>
              <a:rPr lang="en-US" sz="1800" dirty="0" smtClean="0">
                <a:cs typeface="Times New Roman" pitchFamily="18" charset="0"/>
              </a:rPr>
              <a:t>1,735 MW</a:t>
            </a:r>
            <a:endParaRPr lang="en-US" sz="1800" dirty="0">
              <a:cs typeface="Times New Roman" pitchFamily="18" charset="0"/>
            </a:endParaRPr>
          </a:p>
        </p:txBody>
      </p:sp>
      <p:sp>
        <p:nvSpPr>
          <p:cNvPr id="4" name="Slide Number Placeholder 3"/>
          <p:cNvSpPr>
            <a:spLocks noGrp="1"/>
          </p:cNvSpPr>
          <p:nvPr>
            <p:ph type="sldNum" sz="quarter" idx="4294967295"/>
          </p:nvPr>
        </p:nvSpPr>
        <p:spPr>
          <a:xfrm>
            <a:off x="8610600" y="6365882"/>
            <a:ext cx="237126" cy="263518"/>
          </a:xfrm>
          <a:prstGeom prst="rect">
            <a:avLst/>
          </a:prstGeom>
        </p:spPr>
        <p:txBody>
          <a:bodyPr/>
          <a:lstStyle/>
          <a:p>
            <a:fld id="{10C7F894-2A36-495D-AB7C-1055F7AC0F9D}" type="slidenum">
              <a:rPr lang="en-US" smtClean="0"/>
              <a:pPr/>
              <a:t>14</a:t>
            </a:fld>
            <a:endParaRPr lang="en-US" dirty="0"/>
          </a:p>
        </p:txBody>
      </p:sp>
    </p:spTree>
    <p:extLst>
      <p:ext uri="{BB962C8B-B14F-4D97-AF65-F5344CB8AC3E}">
        <p14:creationId xmlns:p14="http://schemas.microsoft.com/office/powerpoint/2010/main" val="2425293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15</a:t>
            </a:fld>
            <a:endParaRPr lang="en-US" dirty="0"/>
          </a:p>
        </p:txBody>
      </p:sp>
      <p:sp>
        <p:nvSpPr>
          <p:cNvPr id="2" name="Title 1"/>
          <p:cNvSpPr>
            <a:spLocks noGrp="1"/>
          </p:cNvSpPr>
          <p:nvPr>
            <p:ph type="title"/>
          </p:nvPr>
        </p:nvSpPr>
        <p:spPr/>
        <p:txBody>
          <a:bodyPr/>
          <a:lstStyle/>
          <a:p>
            <a:r>
              <a:rPr lang="en-US" dirty="0" smtClean="0"/>
              <a:t>Summary of Tie Benefits Study Results</a:t>
            </a:r>
            <a:r>
              <a:rPr lang="en-US" strike="sngStrike" dirty="0" smtClean="0"/>
              <a:t> </a:t>
            </a:r>
            <a:endParaRPr lang="en-US" strike="sngStrike" dirty="0"/>
          </a:p>
        </p:txBody>
      </p:sp>
      <p:sp>
        <p:nvSpPr>
          <p:cNvPr id="3" name="Text Placeholder 2"/>
          <p:cNvSpPr>
            <a:spLocks noGrp="1"/>
          </p:cNvSpPr>
          <p:nvPr>
            <p:ph type="body" sz="quarter" idx="1"/>
          </p:nvPr>
        </p:nvSpPr>
        <p:spPr/>
        <p:txBody>
          <a:bodyPr/>
          <a:lstStyle/>
          <a:p>
            <a:pPr marL="0" indent="0">
              <a:buNone/>
            </a:pPr>
            <a:r>
              <a:rPr lang="en-US" dirty="0" smtClean="0"/>
              <a:t>For FCA 15, the total tie benefits </a:t>
            </a:r>
            <a:r>
              <a:rPr lang="en-US" dirty="0"/>
              <a:t>are 1,735 </a:t>
            </a:r>
            <a:r>
              <a:rPr lang="en-US" dirty="0" smtClean="0"/>
              <a:t>MW, with the following contributions:</a:t>
            </a:r>
          </a:p>
          <a:p>
            <a:pPr marL="457200" lvl="1" indent="0">
              <a:buNone/>
            </a:pP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4009379705"/>
              </p:ext>
            </p:extLst>
          </p:nvPr>
        </p:nvGraphicFramePr>
        <p:xfrm>
          <a:off x="1219200" y="2651760"/>
          <a:ext cx="6096000" cy="2225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603016830"/>
                    </a:ext>
                  </a:extLst>
                </a:gridCol>
                <a:gridCol w="3048000">
                  <a:extLst>
                    <a:ext uri="{9D8B030D-6E8A-4147-A177-3AD203B41FA5}">
                      <a16:colId xmlns:a16="http://schemas.microsoft.com/office/drawing/2014/main" val="190803482"/>
                    </a:ext>
                  </a:extLst>
                </a:gridCol>
              </a:tblGrid>
              <a:tr h="343794">
                <a:tc>
                  <a:txBody>
                    <a:bodyPr/>
                    <a:lstStyle/>
                    <a:p>
                      <a:r>
                        <a:rPr lang="en-US" sz="2000" b="0" kern="1200" baseline="0" dirty="0" smtClean="0">
                          <a:solidFill>
                            <a:schemeClr val="bg1"/>
                          </a:solidFill>
                          <a:latin typeface="+mn-lt"/>
                          <a:ea typeface="+mn-ea"/>
                          <a:cs typeface="+mn-cs"/>
                        </a:rPr>
                        <a:t>Interface</a:t>
                      </a:r>
                      <a:endParaRPr lang="en-US" sz="2000" b="0" kern="1200" baseline="0" dirty="0">
                        <a:solidFill>
                          <a:schemeClr val="bg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baseline="0" dirty="0" smtClean="0">
                          <a:solidFill>
                            <a:schemeClr val="bg1"/>
                          </a:solidFill>
                        </a:rPr>
                        <a:t>Tie Benefits Amount (MW)</a:t>
                      </a:r>
                    </a:p>
                  </a:txBody>
                  <a:tcPr/>
                </a:tc>
                <a:extLst>
                  <a:ext uri="{0D108BD9-81ED-4DB2-BD59-A6C34878D82A}">
                    <a16:rowId xmlns:a16="http://schemas.microsoft.com/office/drawing/2014/main" val="3980536445"/>
                  </a:ext>
                </a:extLst>
              </a:tr>
              <a:tr h="317348">
                <a:tc>
                  <a:txBody>
                    <a:bodyPr/>
                    <a:lstStyle/>
                    <a:p>
                      <a:r>
                        <a:rPr lang="en-US" sz="1800" b="0" dirty="0" smtClean="0">
                          <a:solidFill>
                            <a:srgbClr val="000000"/>
                          </a:solidFill>
                        </a:rPr>
                        <a:t>Maritimes</a:t>
                      </a:r>
                      <a:endParaRPr lang="en-US" sz="1800" b="0" dirty="0">
                        <a:solidFill>
                          <a:srgbClr val="000000"/>
                        </a:solidFill>
                      </a:endParaRPr>
                    </a:p>
                  </a:txBody>
                  <a:tcPr/>
                </a:tc>
                <a:tc>
                  <a:txBody>
                    <a:bodyPr/>
                    <a:lstStyle/>
                    <a:p>
                      <a:pPr algn="ctr"/>
                      <a:r>
                        <a:rPr lang="en-US" sz="1800" b="0" dirty="0" smtClean="0">
                          <a:solidFill>
                            <a:srgbClr val="000000"/>
                          </a:solidFill>
                        </a:rPr>
                        <a:t>454</a:t>
                      </a:r>
                      <a:endParaRPr lang="en-US" sz="1800" b="0" dirty="0">
                        <a:solidFill>
                          <a:srgbClr val="000000"/>
                        </a:solidFill>
                      </a:endParaRPr>
                    </a:p>
                  </a:txBody>
                  <a:tcPr/>
                </a:tc>
                <a:extLst>
                  <a:ext uri="{0D108BD9-81ED-4DB2-BD59-A6C34878D82A}">
                    <a16:rowId xmlns:a16="http://schemas.microsoft.com/office/drawing/2014/main" val="992800825"/>
                  </a:ext>
                </a:extLst>
              </a:tr>
              <a:tr h="317348">
                <a:tc>
                  <a:txBody>
                    <a:bodyPr/>
                    <a:lstStyle/>
                    <a:p>
                      <a:r>
                        <a:rPr lang="en-US" sz="1800" b="0" dirty="0" smtClean="0">
                          <a:solidFill>
                            <a:srgbClr val="000000"/>
                          </a:solidFill>
                        </a:rPr>
                        <a:t>HQ Phase II</a:t>
                      </a:r>
                      <a:endParaRPr lang="en-US" sz="1800" b="0" dirty="0">
                        <a:solidFill>
                          <a:srgbClr val="000000"/>
                        </a:solidFill>
                      </a:endParaRPr>
                    </a:p>
                  </a:txBody>
                  <a:tcPr/>
                </a:tc>
                <a:tc>
                  <a:txBody>
                    <a:bodyPr/>
                    <a:lstStyle/>
                    <a:p>
                      <a:pPr algn="ctr"/>
                      <a:r>
                        <a:rPr lang="en-US" sz="1800" b="0" dirty="0" smtClean="0">
                          <a:solidFill>
                            <a:srgbClr val="000000"/>
                          </a:solidFill>
                        </a:rPr>
                        <a:t>883</a:t>
                      </a:r>
                      <a:endParaRPr lang="en-US" sz="1800" b="0" dirty="0">
                        <a:solidFill>
                          <a:srgbClr val="000000"/>
                        </a:solidFill>
                      </a:endParaRPr>
                    </a:p>
                  </a:txBody>
                  <a:tcPr/>
                </a:tc>
                <a:extLst>
                  <a:ext uri="{0D108BD9-81ED-4DB2-BD59-A6C34878D82A}">
                    <a16:rowId xmlns:a16="http://schemas.microsoft.com/office/drawing/2014/main" val="1476516988"/>
                  </a:ext>
                </a:extLst>
              </a:tr>
              <a:tr h="317348">
                <a:tc>
                  <a:txBody>
                    <a:bodyPr/>
                    <a:lstStyle/>
                    <a:p>
                      <a:r>
                        <a:rPr lang="en-US" sz="1800" b="0" dirty="0" err="1" smtClean="0">
                          <a:solidFill>
                            <a:srgbClr val="000000"/>
                          </a:solidFill>
                        </a:rPr>
                        <a:t>Highgate</a:t>
                      </a:r>
                      <a:endParaRPr lang="en-US" sz="1800" b="0" dirty="0">
                        <a:solidFill>
                          <a:srgbClr val="000000"/>
                        </a:solidFill>
                      </a:endParaRPr>
                    </a:p>
                  </a:txBody>
                  <a:tcPr/>
                </a:tc>
                <a:tc>
                  <a:txBody>
                    <a:bodyPr/>
                    <a:lstStyle/>
                    <a:p>
                      <a:pPr algn="ctr"/>
                      <a:r>
                        <a:rPr lang="en-US" sz="1800" b="0" dirty="0" smtClean="0">
                          <a:solidFill>
                            <a:srgbClr val="000000"/>
                          </a:solidFill>
                        </a:rPr>
                        <a:t>140</a:t>
                      </a:r>
                      <a:endParaRPr lang="en-US" sz="1800" b="0" dirty="0">
                        <a:solidFill>
                          <a:srgbClr val="000000"/>
                        </a:solidFill>
                      </a:endParaRPr>
                    </a:p>
                  </a:txBody>
                  <a:tcPr/>
                </a:tc>
                <a:extLst>
                  <a:ext uri="{0D108BD9-81ED-4DB2-BD59-A6C34878D82A}">
                    <a16:rowId xmlns:a16="http://schemas.microsoft.com/office/drawing/2014/main" val="55994601"/>
                  </a:ext>
                </a:extLst>
              </a:tr>
              <a:tr h="317348">
                <a:tc>
                  <a:txBody>
                    <a:bodyPr/>
                    <a:lstStyle/>
                    <a:p>
                      <a:r>
                        <a:rPr lang="en-US" sz="1800" b="0" dirty="0" smtClean="0">
                          <a:solidFill>
                            <a:srgbClr val="000000"/>
                          </a:solidFill>
                        </a:rPr>
                        <a:t>New York AC ties</a:t>
                      </a:r>
                      <a:endParaRPr lang="en-US" sz="1800" b="0" dirty="0">
                        <a:solidFill>
                          <a:srgbClr val="000000"/>
                        </a:solidFill>
                      </a:endParaRPr>
                    </a:p>
                  </a:txBody>
                  <a:tcPr/>
                </a:tc>
                <a:tc>
                  <a:txBody>
                    <a:bodyPr/>
                    <a:lstStyle/>
                    <a:p>
                      <a:pPr algn="ctr"/>
                      <a:r>
                        <a:rPr lang="en-US" sz="1800" b="0" dirty="0" smtClean="0">
                          <a:solidFill>
                            <a:srgbClr val="000000"/>
                          </a:solidFill>
                        </a:rPr>
                        <a:t>258</a:t>
                      </a:r>
                      <a:endParaRPr lang="en-US" sz="1800" b="0" dirty="0">
                        <a:solidFill>
                          <a:srgbClr val="000000"/>
                        </a:solidFill>
                      </a:endParaRPr>
                    </a:p>
                  </a:txBody>
                  <a:tcPr/>
                </a:tc>
                <a:extLst>
                  <a:ext uri="{0D108BD9-81ED-4DB2-BD59-A6C34878D82A}">
                    <a16:rowId xmlns:a16="http://schemas.microsoft.com/office/drawing/2014/main" val="3106183214"/>
                  </a:ext>
                </a:extLst>
              </a:tr>
              <a:tr h="350519">
                <a:tc>
                  <a:txBody>
                    <a:bodyPr/>
                    <a:lstStyle/>
                    <a:p>
                      <a:r>
                        <a:rPr lang="en-US" sz="1800" b="0" dirty="0" smtClean="0">
                          <a:solidFill>
                            <a:srgbClr val="000000"/>
                          </a:solidFill>
                        </a:rPr>
                        <a:t>CSC</a:t>
                      </a:r>
                      <a:endParaRPr lang="en-US" sz="1800" b="0" dirty="0">
                        <a:solidFill>
                          <a:srgbClr val="000000"/>
                        </a:solidFill>
                      </a:endParaRPr>
                    </a:p>
                  </a:txBody>
                  <a:tcPr/>
                </a:tc>
                <a:tc>
                  <a:txBody>
                    <a:bodyPr/>
                    <a:lstStyle/>
                    <a:p>
                      <a:pPr algn="ctr"/>
                      <a:r>
                        <a:rPr lang="en-US" sz="1800" b="0" dirty="0" smtClean="0">
                          <a:solidFill>
                            <a:srgbClr val="000000"/>
                          </a:solidFill>
                        </a:rPr>
                        <a:t>0</a:t>
                      </a:r>
                      <a:endParaRPr lang="en-US" sz="1800" b="0" dirty="0">
                        <a:solidFill>
                          <a:srgbClr val="000000"/>
                        </a:solidFill>
                      </a:endParaRPr>
                    </a:p>
                  </a:txBody>
                  <a:tcPr/>
                </a:tc>
                <a:extLst>
                  <a:ext uri="{0D108BD9-81ED-4DB2-BD59-A6C34878D82A}">
                    <a16:rowId xmlns:a16="http://schemas.microsoft.com/office/drawing/2014/main" val="740220802"/>
                  </a:ext>
                </a:extLst>
              </a:tr>
            </a:tbl>
          </a:graphicData>
        </a:graphic>
      </p:graphicFrame>
    </p:spTree>
    <p:extLst>
      <p:ext uri="{BB962C8B-B14F-4D97-AF65-F5344CB8AC3E}">
        <p14:creationId xmlns:p14="http://schemas.microsoft.com/office/powerpoint/2010/main" val="2664880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57400"/>
            <a:ext cx="8229600" cy="1362075"/>
          </a:xfrm>
        </p:spPr>
        <p:txBody>
          <a:bodyPr>
            <a:normAutofit/>
          </a:bodyPr>
          <a:lstStyle/>
          <a:p>
            <a:r>
              <a:rPr lang="en-US" dirty="0" smtClean="0"/>
              <a:t>Comparison of FCA 15 </a:t>
            </a:r>
            <a:r>
              <a:rPr lang="en-US" dirty="0"/>
              <a:t>&amp;</a:t>
            </a:r>
            <a:r>
              <a:rPr lang="en-US" dirty="0" smtClean="0"/>
              <a:t> FCA </a:t>
            </a:r>
            <a:r>
              <a:rPr lang="en-US" dirty="0"/>
              <a:t>14 Tie </a:t>
            </a:r>
            <a:r>
              <a:rPr lang="en-US" dirty="0" smtClean="0"/>
              <a:t>benefits</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16</a:t>
            </a:fld>
            <a:endParaRPr lang="en-US" dirty="0"/>
          </a:p>
        </p:txBody>
      </p:sp>
    </p:spTree>
    <p:extLst>
      <p:ext uri="{BB962C8B-B14F-4D97-AF65-F5344CB8AC3E}">
        <p14:creationId xmlns:p14="http://schemas.microsoft.com/office/powerpoint/2010/main" val="1653979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a:t>Comparison of </a:t>
            </a:r>
            <a:r>
              <a:rPr lang="en-US" dirty="0" smtClean="0"/>
              <a:t>FCA 15 </a:t>
            </a:r>
            <a:r>
              <a:rPr lang="en-US" dirty="0"/>
              <a:t>&amp;</a:t>
            </a:r>
            <a:r>
              <a:rPr lang="en-US" dirty="0" smtClean="0"/>
              <a:t> FCA 14 Tie Benefits</a:t>
            </a:r>
            <a:endParaRPr lang="en-US" dirty="0"/>
          </a:p>
        </p:txBody>
      </p:sp>
      <p:sp>
        <p:nvSpPr>
          <p:cNvPr id="4" name="Slide Number Placeholder 3"/>
          <p:cNvSpPr>
            <a:spLocks noGrp="1"/>
          </p:cNvSpPr>
          <p:nvPr>
            <p:ph type="sldNum" sz="quarter" idx="4294967295"/>
          </p:nvPr>
        </p:nvSpPr>
        <p:spPr>
          <a:xfrm>
            <a:off x="8610600" y="6365882"/>
            <a:ext cx="237126" cy="263518"/>
          </a:xfrm>
          <a:prstGeom prst="rect">
            <a:avLst/>
          </a:prstGeom>
        </p:spPr>
        <p:txBody>
          <a:bodyPr/>
          <a:lstStyle/>
          <a:p>
            <a:fld id="{10C7F894-2A36-495D-AB7C-1055F7AC0F9D}" type="slidenum">
              <a:rPr lang="en-US" smtClean="0"/>
              <a:pPr/>
              <a:t>17</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605312670"/>
              </p:ext>
            </p:extLst>
          </p:nvPr>
        </p:nvGraphicFramePr>
        <p:xfrm>
          <a:off x="643437" y="1905000"/>
          <a:ext cx="8085726" cy="2468880"/>
        </p:xfrm>
        <a:graphic>
          <a:graphicData uri="http://schemas.openxmlformats.org/drawingml/2006/table">
            <a:tbl>
              <a:tblPr firstRow="1" bandRow="1">
                <a:tableStyleId>{5C22544A-7EE6-4342-B048-85BDC9FD1C3A}</a:tableStyleId>
              </a:tblPr>
              <a:tblGrid>
                <a:gridCol w="1881146">
                  <a:extLst>
                    <a:ext uri="{9D8B030D-6E8A-4147-A177-3AD203B41FA5}">
                      <a16:colId xmlns:a16="http://schemas.microsoft.com/office/drawing/2014/main" val="1606541804"/>
                    </a:ext>
                  </a:extLst>
                </a:gridCol>
                <a:gridCol w="2139609">
                  <a:extLst>
                    <a:ext uri="{9D8B030D-6E8A-4147-A177-3AD203B41FA5}">
                      <a16:colId xmlns:a16="http://schemas.microsoft.com/office/drawing/2014/main" val="1683715440"/>
                    </a:ext>
                  </a:extLst>
                </a:gridCol>
                <a:gridCol w="1989973">
                  <a:extLst>
                    <a:ext uri="{9D8B030D-6E8A-4147-A177-3AD203B41FA5}">
                      <a16:colId xmlns:a16="http://schemas.microsoft.com/office/drawing/2014/main" val="4088253445"/>
                    </a:ext>
                  </a:extLst>
                </a:gridCol>
                <a:gridCol w="2074998">
                  <a:extLst>
                    <a:ext uri="{9D8B030D-6E8A-4147-A177-3AD203B41FA5}">
                      <a16:colId xmlns:a16="http://schemas.microsoft.com/office/drawing/2014/main" val="693142918"/>
                    </a:ext>
                  </a:extLst>
                </a:gridCol>
              </a:tblGrid>
              <a:tr h="223573">
                <a:tc>
                  <a:txBody>
                    <a:bodyPr/>
                    <a:lstStyle/>
                    <a:p>
                      <a:pPr algn="ctr" fontAlgn="b"/>
                      <a:r>
                        <a:rPr lang="en-US" sz="2000" b="0" kern="1200" baseline="0" dirty="0" smtClean="0">
                          <a:solidFill>
                            <a:schemeClr val="bg1"/>
                          </a:solidFill>
                          <a:latin typeface="+mn-lt"/>
                          <a:ea typeface="+mn-ea"/>
                          <a:cs typeface="+mn-cs"/>
                        </a:rPr>
                        <a:t>Interface</a:t>
                      </a:r>
                      <a:endParaRPr lang="en-US" sz="2000" b="0" kern="1200" baseline="0" dirty="0">
                        <a:solidFill>
                          <a:schemeClr val="bg1"/>
                        </a:solidFill>
                        <a:latin typeface="+mn-lt"/>
                        <a:ea typeface="+mn-ea"/>
                        <a:cs typeface="+mn-cs"/>
                      </a:endParaRPr>
                    </a:p>
                  </a:txBody>
                  <a:tcPr marL="0" marR="0" marT="0" marB="0" anchor="ctr"/>
                </a:tc>
                <a:tc>
                  <a:txBody>
                    <a:bodyPr/>
                    <a:lstStyle/>
                    <a:p>
                      <a:pPr algn="ctr" rtl="0" fontAlgn="ctr"/>
                      <a:r>
                        <a:rPr lang="en-US" sz="2000" b="0" kern="1200" baseline="0" dirty="0" smtClean="0">
                          <a:solidFill>
                            <a:schemeClr val="bg1"/>
                          </a:solidFill>
                          <a:latin typeface="+mn-lt"/>
                          <a:ea typeface="+mn-ea"/>
                          <a:cs typeface="+mn-cs"/>
                        </a:rPr>
                        <a:t>FCA 15 (MW)</a:t>
                      </a:r>
                      <a:endParaRPr lang="en-US" sz="2000" b="0" kern="1200" baseline="0" dirty="0">
                        <a:solidFill>
                          <a:schemeClr val="bg1"/>
                        </a:solidFill>
                        <a:latin typeface="+mn-lt"/>
                        <a:ea typeface="+mn-ea"/>
                        <a:cs typeface="+mn-cs"/>
                      </a:endParaRPr>
                    </a:p>
                  </a:txBody>
                  <a:tcPr marL="0" marR="0" marT="0" marB="0" anchor="ctr"/>
                </a:tc>
                <a:tc>
                  <a:txBody>
                    <a:bodyPr/>
                    <a:lstStyle/>
                    <a:p>
                      <a:pPr algn="ctr" rtl="0" fontAlgn="ctr"/>
                      <a:r>
                        <a:rPr lang="en-US" sz="2000" b="0" kern="1200" baseline="0" dirty="0" smtClean="0">
                          <a:solidFill>
                            <a:schemeClr val="bg1"/>
                          </a:solidFill>
                          <a:latin typeface="+mn-lt"/>
                          <a:ea typeface="+mn-ea"/>
                          <a:cs typeface="+mn-cs"/>
                        </a:rPr>
                        <a:t>FCA 14 (MW)</a:t>
                      </a:r>
                      <a:endParaRPr lang="en-US" sz="2000" b="0" kern="1200" baseline="0" dirty="0">
                        <a:solidFill>
                          <a:schemeClr val="bg1"/>
                        </a:solidFill>
                        <a:latin typeface="+mn-lt"/>
                        <a:ea typeface="+mn-ea"/>
                        <a:cs typeface="+mn-cs"/>
                      </a:endParaRPr>
                    </a:p>
                  </a:txBody>
                  <a:tcPr marL="0" marR="0" marT="0" marB="0" anchor="ctr"/>
                </a:tc>
                <a:tc>
                  <a:txBody>
                    <a:bodyPr/>
                    <a:lstStyle/>
                    <a:p>
                      <a:pPr marL="0" algn="ctr" defTabSz="914400" rtl="0" eaLnBrk="1" fontAlgn="ctr" latinLnBrk="0" hangingPunct="1"/>
                      <a:r>
                        <a:rPr lang="en-US" sz="2000" b="0" kern="1200" baseline="0" dirty="0" smtClean="0">
                          <a:solidFill>
                            <a:schemeClr val="bg1"/>
                          </a:solidFill>
                          <a:latin typeface="+mn-lt"/>
                          <a:ea typeface="+mn-ea"/>
                          <a:cs typeface="+mn-cs"/>
                        </a:rPr>
                        <a:t>DELTA (MW)</a:t>
                      </a:r>
                    </a:p>
                    <a:p>
                      <a:pPr marL="0" algn="ctr" defTabSz="914400" rtl="0" eaLnBrk="1" fontAlgn="ctr" latinLnBrk="0" hangingPunct="1"/>
                      <a:r>
                        <a:rPr lang="en-US" sz="1600" b="0" kern="1200" baseline="0" dirty="0" smtClean="0">
                          <a:solidFill>
                            <a:schemeClr val="bg1"/>
                          </a:solidFill>
                          <a:latin typeface="+mn-lt"/>
                          <a:ea typeface="+mn-ea"/>
                          <a:cs typeface="+mn-cs"/>
                        </a:rPr>
                        <a:t>(FCA 15 minus FCA 14)</a:t>
                      </a:r>
                      <a:endParaRPr lang="en-US" sz="1600" b="0" kern="1200" baseline="0" dirty="0">
                        <a:solidFill>
                          <a:schemeClr val="bg1"/>
                        </a:solidFill>
                        <a:latin typeface="+mn-lt"/>
                        <a:ea typeface="+mn-ea"/>
                        <a:cs typeface="+mn-cs"/>
                      </a:endParaRPr>
                    </a:p>
                  </a:txBody>
                  <a:tcPr marL="0" marR="0" marT="0" marB="0" anchor="ctr"/>
                </a:tc>
                <a:extLst>
                  <a:ext uri="{0D108BD9-81ED-4DB2-BD59-A6C34878D82A}">
                    <a16:rowId xmlns:a16="http://schemas.microsoft.com/office/drawing/2014/main" val="2638130391"/>
                  </a:ext>
                </a:extLst>
              </a:tr>
              <a:tr h="255512">
                <a:tc>
                  <a:txBody>
                    <a:bodyPr/>
                    <a:lstStyle/>
                    <a:p>
                      <a:pPr algn="l" rtl="0" fontAlgn="ctr"/>
                      <a:r>
                        <a:rPr lang="en-US" sz="1500" u="none" strike="noStrike" dirty="0">
                          <a:solidFill>
                            <a:srgbClr val="000000"/>
                          </a:solidFill>
                          <a:effectLst/>
                        </a:rPr>
                        <a:t>Maritimes</a:t>
                      </a:r>
                      <a:endParaRPr lang="en-US" sz="15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n-US" sz="1600" dirty="0" smtClean="0">
                          <a:solidFill>
                            <a:srgbClr val="000000"/>
                          </a:solidFill>
                          <a:cs typeface="Times New Roman" pitchFamily="18" charset="0"/>
                        </a:rPr>
                        <a:t>454</a:t>
                      </a:r>
                      <a:endParaRPr lang="en-US" sz="1500" b="0" i="0" u="none" strike="noStrike" dirty="0">
                        <a:solidFill>
                          <a:srgbClr val="000000"/>
                        </a:solidFill>
                        <a:effectLst/>
                        <a:latin typeface="Calibri" panose="020F0502020204030204" pitchFamily="34" charset="0"/>
                      </a:endParaRPr>
                    </a:p>
                  </a:txBody>
                  <a:tcPr marL="0" marR="0" marT="0" marB="0" anchor="ctr"/>
                </a:tc>
                <a:tc>
                  <a:txBody>
                    <a:bodyPr/>
                    <a:lstStyle/>
                    <a:p>
                      <a:pPr marL="0" algn="ctr" defTabSz="914400" rtl="0" eaLnBrk="1" fontAlgn="ctr" latinLnBrk="0" hangingPunct="1"/>
                      <a:r>
                        <a:rPr lang="en-US" sz="1500" u="none" strike="noStrike" kern="1200" dirty="0" smtClean="0">
                          <a:solidFill>
                            <a:srgbClr val="000000"/>
                          </a:solidFill>
                          <a:effectLst/>
                          <a:latin typeface="+mn-lt"/>
                          <a:ea typeface="+mn-ea"/>
                          <a:cs typeface="+mn-cs"/>
                        </a:rPr>
                        <a:t>501</a:t>
                      </a:r>
                      <a:endParaRPr lang="en-US" sz="1500" u="none" strike="noStrike" kern="1200" dirty="0">
                        <a:solidFill>
                          <a:srgbClr val="000000"/>
                        </a:solidFill>
                        <a:effectLst/>
                        <a:latin typeface="+mn-lt"/>
                        <a:ea typeface="+mn-ea"/>
                        <a:cs typeface="+mn-cs"/>
                      </a:endParaRPr>
                    </a:p>
                  </a:txBody>
                  <a:tcPr/>
                </a:tc>
                <a:tc>
                  <a:txBody>
                    <a:bodyPr/>
                    <a:lstStyle/>
                    <a:p>
                      <a:pPr marL="0" algn="ctr" defTabSz="914400" rtl="0" eaLnBrk="1" fontAlgn="ctr" latinLnBrk="0" hangingPunct="1"/>
                      <a:r>
                        <a:rPr lang="en-US" sz="1500" u="none" strike="noStrike" kern="1200" dirty="0" smtClean="0">
                          <a:solidFill>
                            <a:srgbClr val="000000"/>
                          </a:solidFill>
                          <a:effectLst/>
                          <a:latin typeface="+mn-lt"/>
                          <a:ea typeface="+mn-ea"/>
                          <a:cs typeface="+mn-cs"/>
                        </a:rPr>
                        <a:t>-47</a:t>
                      </a:r>
                      <a:endParaRPr lang="en-US" sz="1500" u="none" strike="noStrike" kern="1200" dirty="0">
                        <a:solidFill>
                          <a:srgbClr val="000000"/>
                        </a:solidFill>
                        <a:effectLst/>
                        <a:latin typeface="+mn-lt"/>
                        <a:ea typeface="+mn-ea"/>
                        <a:cs typeface="+mn-cs"/>
                      </a:endParaRPr>
                    </a:p>
                  </a:txBody>
                  <a:tcPr/>
                </a:tc>
                <a:extLst>
                  <a:ext uri="{0D108BD9-81ED-4DB2-BD59-A6C34878D82A}">
                    <a16:rowId xmlns:a16="http://schemas.microsoft.com/office/drawing/2014/main" val="2279435457"/>
                  </a:ext>
                </a:extLst>
              </a:tr>
              <a:tr h="255512">
                <a:tc>
                  <a:txBody>
                    <a:bodyPr/>
                    <a:lstStyle/>
                    <a:p>
                      <a:pPr algn="l" rtl="0" fontAlgn="ctr"/>
                      <a:r>
                        <a:rPr lang="en-US" sz="1500" u="none" strike="noStrike" dirty="0">
                          <a:solidFill>
                            <a:srgbClr val="000000"/>
                          </a:solidFill>
                          <a:effectLst/>
                        </a:rPr>
                        <a:t>HQ Phase II</a:t>
                      </a:r>
                      <a:endParaRPr lang="en-US" sz="15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n-US" sz="1600" dirty="0" smtClean="0">
                          <a:solidFill>
                            <a:srgbClr val="000000"/>
                          </a:solidFill>
                        </a:rPr>
                        <a:t>883</a:t>
                      </a:r>
                      <a:endParaRPr lang="en-US" sz="1500" b="0" i="0" u="none" strike="noStrike" dirty="0">
                        <a:solidFill>
                          <a:srgbClr val="000000"/>
                        </a:solidFill>
                        <a:effectLst/>
                        <a:latin typeface="Calibri" panose="020F0502020204030204" pitchFamily="34" charset="0"/>
                      </a:endParaRPr>
                    </a:p>
                  </a:txBody>
                  <a:tcPr marL="0" marR="0" marT="0" marB="0" anchor="ctr"/>
                </a:tc>
                <a:tc>
                  <a:txBody>
                    <a:bodyPr/>
                    <a:lstStyle/>
                    <a:p>
                      <a:pPr marL="0" algn="ctr" defTabSz="914400" rtl="0" eaLnBrk="1" fontAlgn="ctr" latinLnBrk="0" hangingPunct="1"/>
                      <a:r>
                        <a:rPr lang="en-US" sz="1500" u="none" strike="noStrike" kern="1200" dirty="0" smtClean="0">
                          <a:solidFill>
                            <a:srgbClr val="000000"/>
                          </a:solidFill>
                          <a:effectLst/>
                          <a:latin typeface="+mn-lt"/>
                          <a:ea typeface="+mn-ea"/>
                          <a:cs typeface="+mn-cs"/>
                        </a:rPr>
                        <a:t>941</a:t>
                      </a:r>
                      <a:endParaRPr lang="en-US" sz="1500" u="none" strike="noStrike" kern="1200" dirty="0">
                        <a:solidFill>
                          <a:srgbClr val="000000"/>
                        </a:solidFill>
                        <a:effectLst/>
                        <a:latin typeface="+mn-lt"/>
                        <a:ea typeface="+mn-ea"/>
                        <a:cs typeface="+mn-cs"/>
                      </a:endParaRPr>
                    </a:p>
                  </a:txBody>
                  <a:tcPr/>
                </a:tc>
                <a:tc>
                  <a:txBody>
                    <a:bodyPr/>
                    <a:lstStyle/>
                    <a:p>
                      <a:pPr marL="0" algn="ctr" defTabSz="914400" rtl="0" eaLnBrk="1" fontAlgn="ctr" latinLnBrk="0" hangingPunct="1"/>
                      <a:r>
                        <a:rPr lang="en-US" sz="1500" u="none" strike="noStrike" kern="1200" dirty="0" smtClean="0">
                          <a:solidFill>
                            <a:srgbClr val="000000"/>
                          </a:solidFill>
                          <a:effectLst/>
                          <a:latin typeface="+mn-lt"/>
                          <a:ea typeface="+mn-ea"/>
                          <a:cs typeface="+mn-cs"/>
                        </a:rPr>
                        <a:t>-58</a:t>
                      </a:r>
                      <a:endParaRPr lang="en-US" sz="1500" u="none" strike="noStrike" kern="1200" dirty="0">
                        <a:solidFill>
                          <a:srgbClr val="000000"/>
                        </a:solidFill>
                        <a:effectLst/>
                        <a:latin typeface="+mn-lt"/>
                        <a:ea typeface="+mn-ea"/>
                        <a:cs typeface="+mn-cs"/>
                      </a:endParaRPr>
                    </a:p>
                  </a:txBody>
                  <a:tcPr/>
                </a:tc>
                <a:extLst>
                  <a:ext uri="{0D108BD9-81ED-4DB2-BD59-A6C34878D82A}">
                    <a16:rowId xmlns:a16="http://schemas.microsoft.com/office/drawing/2014/main" val="174219449"/>
                  </a:ext>
                </a:extLst>
              </a:tr>
              <a:tr h="255512">
                <a:tc>
                  <a:txBody>
                    <a:bodyPr/>
                    <a:lstStyle/>
                    <a:p>
                      <a:pPr algn="l" rtl="0" fontAlgn="ctr"/>
                      <a:r>
                        <a:rPr lang="en-US" sz="1500" u="none" strike="noStrike" dirty="0" err="1">
                          <a:solidFill>
                            <a:srgbClr val="000000"/>
                          </a:solidFill>
                          <a:effectLst/>
                        </a:rPr>
                        <a:t>Highgate</a:t>
                      </a:r>
                      <a:endParaRPr lang="en-US" sz="15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n-US" sz="1600" dirty="0" smtClean="0">
                          <a:solidFill>
                            <a:srgbClr val="000000"/>
                          </a:solidFill>
                        </a:rPr>
                        <a:t>140</a:t>
                      </a:r>
                      <a:endParaRPr lang="en-US" sz="1500" b="0" i="0" u="none" strike="noStrike" dirty="0">
                        <a:solidFill>
                          <a:srgbClr val="000000"/>
                        </a:solidFill>
                        <a:effectLst/>
                        <a:latin typeface="Calibri" panose="020F0502020204030204" pitchFamily="34" charset="0"/>
                      </a:endParaRPr>
                    </a:p>
                  </a:txBody>
                  <a:tcPr marL="0" marR="0" marT="0" marB="0" anchor="ctr"/>
                </a:tc>
                <a:tc>
                  <a:txBody>
                    <a:bodyPr/>
                    <a:lstStyle/>
                    <a:p>
                      <a:pPr marL="0" algn="ctr" defTabSz="914400" rtl="0" eaLnBrk="1" fontAlgn="ctr" latinLnBrk="0" hangingPunct="1"/>
                      <a:r>
                        <a:rPr lang="en-US" sz="1500" u="none" strike="noStrike" kern="1200" dirty="0" smtClean="0">
                          <a:solidFill>
                            <a:srgbClr val="000000"/>
                          </a:solidFill>
                          <a:effectLst/>
                          <a:latin typeface="+mn-lt"/>
                          <a:ea typeface="+mn-ea"/>
                          <a:cs typeface="+mn-cs"/>
                        </a:rPr>
                        <a:t>136</a:t>
                      </a:r>
                      <a:endParaRPr lang="en-US" sz="1500" u="none" strike="noStrike" kern="1200" dirty="0">
                        <a:solidFill>
                          <a:srgbClr val="000000"/>
                        </a:solidFill>
                        <a:effectLst/>
                        <a:latin typeface="+mn-lt"/>
                        <a:ea typeface="+mn-ea"/>
                        <a:cs typeface="+mn-cs"/>
                      </a:endParaRPr>
                    </a:p>
                  </a:txBody>
                  <a:tcPr/>
                </a:tc>
                <a:tc>
                  <a:txBody>
                    <a:bodyPr/>
                    <a:lstStyle/>
                    <a:p>
                      <a:pPr marL="0" algn="ctr" defTabSz="914400" rtl="0" eaLnBrk="1" fontAlgn="ctr" latinLnBrk="0" hangingPunct="1"/>
                      <a:r>
                        <a:rPr lang="en-US" sz="1500" u="none" strike="noStrike" kern="1200" dirty="0" smtClean="0">
                          <a:solidFill>
                            <a:srgbClr val="000000"/>
                          </a:solidFill>
                          <a:effectLst/>
                          <a:latin typeface="+mn-lt"/>
                          <a:ea typeface="+mn-ea"/>
                          <a:cs typeface="+mn-cs"/>
                        </a:rPr>
                        <a:t>4</a:t>
                      </a:r>
                      <a:endParaRPr lang="en-US" sz="1500" u="none" strike="noStrike" kern="1200" dirty="0">
                        <a:solidFill>
                          <a:srgbClr val="000000"/>
                        </a:solidFill>
                        <a:effectLst/>
                        <a:latin typeface="+mn-lt"/>
                        <a:ea typeface="+mn-ea"/>
                        <a:cs typeface="+mn-cs"/>
                      </a:endParaRPr>
                    </a:p>
                  </a:txBody>
                  <a:tcPr/>
                </a:tc>
                <a:extLst>
                  <a:ext uri="{0D108BD9-81ED-4DB2-BD59-A6C34878D82A}">
                    <a16:rowId xmlns:a16="http://schemas.microsoft.com/office/drawing/2014/main" val="405690680"/>
                  </a:ext>
                </a:extLst>
              </a:tr>
              <a:tr h="255512">
                <a:tc>
                  <a:txBody>
                    <a:bodyPr/>
                    <a:lstStyle/>
                    <a:p>
                      <a:pPr algn="l" rtl="0" fontAlgn="ctr"/>
                      <a:r>
                        <a:rPr lang="en-US" sz="1500" u="none" strike="noStrike">
                          <a:solidFill>
                            <a:srgbClr val="000000"/>
                          </a:solidFill>
                          <a:effectLst/>
                        </a:rPr>
                        <a:t>New York AC ties</a:t>
                      </a:r>
                      <a:endParaRPr lang="en-US" sz="15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US" sz="1600" dirty="0" smtClean="0">
                          <a:solidFill>
                            <a:srgbClr val="000000"/>
                          </a:solidFill>
                        </a:rPr>
                        <a:t>258 </a:t>
                      </a:r>
                      <a:endParaRPr lang="en-US" sz="1500" b="0" i="0" u="none" strike="noStrike" dirty="0">
                        <a:solidFill>
                          <a:srgbClr val="000000"/>
                        </a:solidFill>
                        <a:effectLst/>
                        <a:latin typeface="Calibri" panose="020F0502020204030204" pitchFamily="34" charset="0"/>
                      </a:endParaRPr>
                    </a:p>
                  </a:txBody>
                  <a:tcPr marL="0" marR="0" marT="0" marB="0" anchor="ctr"/>
                </a:tc>
                <a:tc>
                  <a:txBody>
                    <a:bodyPr/>
                    <a:lstStyle/>
                    <a:p>
                      <a:pPr marL="0" algn="ctr" defTabSz="914400" rtl="0" eaLnBrk="1" fontAlgn="ctr" latinLnBrk="0" hangingPunct="1"/>
                      <a:r>
                        <a:rPr lang="en-US" sz="1500" u="none" strike="noStrike" kern="1200" dirty="0" smtClean="0">
                          <a:solidFill>
                            <a:srgbClr val="000000"/>
                          </a:solidFill>
                          <a:effectLst/>
                          <a:latin typeface="+mn-lt"/>
                          <a:ea typeface="+mn-ea"/>
                          <a:cs typeface="+mn-cs"/>
                        </a:rPr>
                        <a:t>362</a:t>
                      </a:r>
                      <a:endParaRPr lang="en-US" sz="1500" u="none" strike="noStrike" kern="1200" dirty="0">
                        <a:solidFill>
                          <a:srgbClr val="000000"/>
                        </a:solidFill>
                        <a:effectLst/>
                        <a:latin typeface="+mn-lt"/>
                        <a:ea typeface="+mn-ea"/>
                        <a:cs typeface="+mn-cs"/>
                      </a:endParaRPr>
                    </a:p>
                  </a:txBody>
                  <a:tcPr/>
                </a:tc>
                <a:tc>
                  <a:txBody>
                    <a:bodyPr/>
                    <a:lstStyle/>
                    <a:p>
                      <a:pPr marL="0" algn="ctr" defTabSz="914400" rtl="0" eaLnBrk="1" fontAlgn="ctr" latinLnBrk="0" hangingPunct="1"/>
                      <a:r>
                        <a:rPr lang="en-US" sz="1500" u="none" strike="noStrike" kern="1200" dirty="0" smtClean="0">
                          <a:solidFill>
                            <a:srgbClr val="000000"/>
                          </a:solidFill>
                          <a:effectLst/>
                          <a:latin typeface="+mn-lt"/>
                          <a:ea typeface="+mn-ea"/>
                          <a:cs typeface="+mn-cs"/>
                        </a:rPr>
                        <a:t>-104</a:t>
                      </a:r>
                      <a:endParaRPr lang="en-US" sz="1500" u="none" strike="noStrike" kern="1200" dirty="0">
                        <a:solidFill>
                          <a:srgbClr val="000000"/>
                        </a:solidFill>
                        <a:effectLst/>
                        <a:latin typeface="+mn-lt"/>
                        <a:ea typeface="+mn-ea"/>
                        <a:cs typeface="+mn-cs"/>
                      </a:endParaRPr>
                    </a:p>
                  </a:txBody>
                  <a:tcPr/>
                </a:tc>
                <a:extLst>
                  <a:ext uri="{0D108BD9-81ED-4DB2-BD59-A6C34878D82A}">
                    <a16:rowId xmlns:a16="http://schemas.microsoft.com/office/drawing/2014/main" val="273254269"/>
                  </a:ext>
                </a:extLst>
              </a:tr>
              <a:tr h="255512">
                <a:tc>
                  <a:txBody>
                    <a:bodyPr/>
                    <a:lstStyle/>
                    <a:p>
                      <a:pPr algn="l" rtl="0" fontAlgn="ctr"/>
                      <a:r>
                        <a:rPr lang="en-US" sz="1500" u="none" strike="noStrike">
                          <a:solidFill>
                            <a:srgbClr val="000000"/>
                          </a:solidFill>
                          <a:effectLst/>
                        </a:rPr>
                        <a:t>CSC</a:t>
                      </a:r>
                      <a:endParaRPr lang="en-US" sz="15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US" sz="1500" u="none" strike="noStrike" dirty="0" smtClean="0">
                          <a:solidFill>
                            <a:srgbClr val="000000"/>
                          </a:solidFill>
                          <a:effectLst/>
                        </a:rPr>
                        <a:t>0 </a:t>
                      </a:r>
                      <a:endParaRPr lang="en-US" sz="1500" b="0" i="0" u="none" strike="noStrike" dirty="0">
                        <a:solidFill>
                          <a:srgbClr val="000000"/>
                        </a:solidFill>
                        <a:effectLst/>
                        <a:latin typeface="Calibri" panose="020F0502020204030204" pitchFamily="34" charset="0"/>
                      </a:endParaRPr>
                    </a:p>
                  </a:txBody>
                  <a:tcPr marL="0" marR="0" marT="0" marB="0" anchor="ctr"/>
                </a:tc>
                <a:tc>
                  <a:txBody>
                    <a:bodyPr/>
                    <a:lstStyle/>
                    <a:p>
                      <a:pPr marL="0" algn="ctr" defTabSz="914400" rtl="0" eaLnBrk="1" fontAlgn="ctr" latinLnBrk="0" hangingPunct="1"/>
                      <a:r>
                        <a:rPr lang="en-US" sz="1500" u="none" strike="noStrike" kern="1200" dirty="0" smtClean="0">
                          <a:solidFill>
                            <a:srgbClr val="000000"/>
                          </a:solidFill>
                          <a:effectLst/>
                          <a:latin typeface="+mn-lt"/>
                          <a:ea typeface="+mn-ea"/>
                          <a:cs typeface="+mn-cs"/>
                        </a:rPr>
                        <a:t>0</a:t>
                      </a:r>
                      <a:endParaRPr lang="en-US" sz="1500" u="none" strike="noStrike" kern="1200" dirty="0">
                        <a:solidFill>
                          <a:srgbClr val="000000"/>
                        </a:solidFill>
                        <a:effectLst/>
                        <a:latin typeface="+mn-lt"/>
                        <a:ea typeface="+mn-ea"/>
                        <a:cs typeface="+mn-cs"/>
                      </a:endParaRPr>
                    </a:p>
                  </a:txBody>
                  <a:tcPr/>
                </a:tc>
                <a:tc>
                  <a:txBody>
                    <a:bodyPr/>
                    <a:lstStyle/>
                    <a:p>
                      <a:pPr marL="0" algn="ctr" defTabSz="914400" rtl="0" eaLnBrk="1" fontAlgn="ctr" latinLnBrk="0" hangingPunct="1"/>
                      <a:r>
                        <a:rPr lang="en-US" sz="1500" u="none" strike="noStrike" kern="1200" dirty="0" smtClean="0">
                          <a:solidFill>
                            <a:srgbClr val="000000"/>
                          </a:solidFill>
                          <a:effectLst/>
                          <a:latin typeface="+mn-lt"/>
                          <a:ea typeface="+mn-ea"/>
                          <a:cs typeface="+mn-cs"/>
                        </a:rPr>
                        <a:t>0</a:t>
                      </a:r>
                      <a:endParaRPr lang="en-US" sz="1500" u="none" strike="noStrike" kern="1200" dirty="0">
                        <a:solidFill>
                          <a:srgbClr val="000000"/>
                        </a:solidFill>
                        <a:effectLst/>
                        <a:latin typeface="+mn-lt"/>
                        <a:ea typeface="+mn-ea"/>
                        <a:cs typeface="+mn-cs"/>
                      </a:endParaRPr>
                    </a:p>
                  </a:txBody>
                  <a:tcPr/>
                </a:tc>
                <a:extLst>
                  <a:ext uri="{0D108BD9-81ED-4DB2-BD59-A6C34878D82A}">
                    <a16:rowId xmlns:a16="http://schemas.microsoft.com/office/drawing/2014/main" val="2268757421"/>
                  </a:ext>
                </a:extLst>
              </a:tr>
              <a:tr h="255512">
                <a:tc>
                  <a:txBody>
                    <a:bodyPr/>
                    <a:lstStyle/>
                    <a:p>
                      <a:pPr algn="l" rtl="0" fontAlgn="ctr"/>
                      <a:r>
                        <a:rPr lang="en-US" sz="1500" b="1" u="none" strike="noStrike" dirty="0">
                          <a:solidFill>
                            <a:srgbClr val="000000"/>
                          </a:solidFill>
                          <a:effectLst/>
                        </a:rPr>
                        <a:t>Total Tie Benefits</a:t>
                      </a:r>
                      <a:endParaRPr lang="en-US" sz="15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n-US" sz="1500" b="1" u="none" strike="noStrike" dirty="0" smtClean="0">
                          <a:solidFill>
                            <a:srgbClr val="000000"/>
                          </a:solidFill>
                          <a:effectLst/>
                        </a:rPr>
                        <a:t>1,735</a:t>
                      </a:r>
                      <a:endParaRPr lang="en-US" sz="1500" b="1" i="0" u="none" strike="noStrike" dirty="0">
                        <a:solidFill>
                          <a:srgbClr val="000000"/>
                        </a:solidFill>
                        <a:effectLst/>
                        <a:latin typeface="Calibri" panose="020F0502020204030204" pitchFamily="34" charset="0"/>
                      </a:endParaRPr>
                    </a:p>
                  </a:txBody>
                  <a:tcPr marL="0" marR="0" marT="0" marB="0" anchor="ctr"/>
                </a:tc>
                <a:tc>
                  <a:txBody>
                    <a:bodyPr/>
                    <a:lstStyle/>
                    <a:p>
                      <a:pPr marL="0" algn="ctr" defTabSz="914400" rtl="0" eaLnBrk="1" fontAlgn="ctr" latinLnBrk="0" hangingPunct="1"/>
                      <a:r>
                        <a:rPr lang="en-US" sz="1500" b="1" u="none" strike="noStrike" kern="1200" dirty="0" smtClean="0">
                          <a:solidFill>
                            <a:srgbClr val="000000"/>
                          </a:solidFill>
                          <a:effectLst/>
                          <a:latin typeface="+mn-lt"/>
                          <a:ea typeface="+mn-ea"/>
                          <a:cs typeface="+mn-cs"/>
                        </a:rPr>
                        <a:t>1,940</a:t>
                      </a:r>
                      <a:endParaRPr lang="en-US" sz="1500" b="1" u="none" strike="noStrike" kern="1200" dirty="0">
                        <a:solidFill>
                          <a:srgbClr val="000000"/>
                        </a:solidFill>
                        <a:effectLst/>
                        <a:latin typeface="+mn-lt"/>
                        <a:ea typeface="+mn-ea"/>
                        <a:cs typeface="+mn-cs"/>
                      </a:endParaRPr>
                    </a:p>
                  </a:txBody>
                  <a:tcPr/>
                </a:tc>
                <a:tc>
                  <a:txBody>
                    <a:bodyPr/>
                    <a:lstStyle/>
                    <a:p>
                      <a:pPr marL="0" algn="ctr" defTabSz="914400" rtl="0" eaLnBrk="1" fontAlgn="ctr" latinLnBrk="0" hangingPunct="1"/>
                      <a:r>
                        <a:rPr lang="en-US" sz="1500" b="1" u="none" strike="noStrike" kern="1200" dirty="0" smtClean="0">
                          <a:solidFill>
                            <a:srgbClr val="000000"/>
                          </a:solidFill>
                          <a:effectLst/>
                          <a:latin typeface="+mn-lt"/>
                          <a:ea typeface="+mn-ea"/>
                          <a:cs typeface="+mn-cs"/>
                        </a:rPr>
                        <a:t>-205</a:t>
                      </a:r>
                      <a:endParaRPr lang="en-US" sz="1500" b="1" u="none" strike="noStrike" kern="1200" dirty="0">
                        <a:solidFill>
                          <a:srgbClr val="000000"/>
                        </a:solidFill>
                        <a:effectLst/>
                        <a:latin typeface="+mn-lt"/>
                        <a:ea typeface="+mn-ea"/>
                        <a:cs typeface="+mn-cs"/>
                      </a:endParaRPr>
                    </a:p>
                  </a:txBody>
                  <a:tcPr/>
                </a:tc>
                <a:extLst>
                  <a:ext uri="{0D108BD9-81ED-4DB2-BD59-A6C34878D82A}">
                    <a16:rowId xmlns:a16="http://schemas.microsoft.com/office/drawing/2014/main" val="2902185128"/>
                  </a:ext>
                </a:extLst>
              </a:tr>
            </a:tbl>
          </a:graphicData>
        </a:graphic>
      </p:graphicFrame>
      <p:sp>
        <p:nvSpPr>
          <p:cNvPr id="5" name="TextBox 4"/>
          <p:cNvSpPr txBox="1"/>
          <p:nvPr/>
        </p:nvSpPr>
        <p:spPr>
          <a:xfrm>
            <a:off x="609600" y="5181600"/>
            <a:ext cx="7543800" cy="646331"/>
          </a:xfrm>
          <a:prstGeom prst="rect">
            <a:avLst/>
          </a:prstGeom>
          <a:noFill/>
        </p:spPr>
        <p:txBody>
          <a:bodyPr wrap="square" rtlCol="0">
            <a:spAutoFit/>
          </a:bodyPr>
          <a:lstStyle/>
          <a:p>
            <a:r>
              <a:rPr lang="en-US" sz="1200" dirty="0" smtClean="0">
                <a:solidFill>
                  <a:srgbClr val="000000"/>
                </a:solidFill>
              </a:rPr>
              <a:t>Note:  FERC accepted the tie benefits for the 2023-2024 Capacity Commitment Period associated with the fourteenth Forward Capacity Auction (FCA 14) on January 3, 2020.  The accepted values included Mystic 8 &amp; 9. </a:t>
            </a:r>
            <a:r>
              <a:rPr lang="en-US" sz="1200" dirty="0">
                <a:solidFill>
                  <a:srgbClr val="000000"/>
                </a:solidFill>
              </a:rPr>
              <a:t>See:  </a:t>
            </a:r>
            <a:r>
              <a:rPr lang="en-US" sz="1200" dirty="0">
                <a:hlinkClick r:id="rId2"/>
              </a:rPr>
              <a:t>https://</a:t>
            </a:r>
            <a:r>
              <a:rPr lang="en-US" sz="1200" dirty="0" smtClean="0">
                <a:hlinkClick r:id="rId2"/>
              </a:rPr>
              <a:t>www.iso-ne.com/static-assets/documents/2020/01/er20-311-000_1-3-20_order_accept_icr_for_fca_14.pdf</a:t>
            </a:r>
            <a:r>
              <a:rPr lang="en-US" sz="1200" dirty="0" smtClean="0"/>
              <a:t> </a:t>
            </a:r>
            <a:endParaRPr lang="en-US" dirty="0"/>
          </a:p>
        </p:txBody>
      </p:sp>
    </p:spTree>
    <p:extLst>
      <p:ext uri="{BB962C8B-B14F-4D97-AF65-F5344CB8AC3E}">
        <p14:creationId xmlns:p14="http://schemas.microsoft.com/office/powerpoint/2010/main" val="1598558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18</a:t>
            </a:fld>
            <a:endParaRPr lang="en-US" dirty="0"/>
          </a:p>
        </p:txBody>
      </p:sp>
      <p:sp>
        <p:nvSpPr>
          <p:cNvPr id="3" name="Title 2"/>
          <p:cNvSpPr>
            <a:spLocks noGrp="1"/>
          </p:cNvSpPr>
          <p:nvPr>
            <p:ph type="title"/>
          </p:nvPr>
        </p:nvSpPr>
        <p:spPr/>
        <p:txBody>
          <a:bodyPr/>
          <a:lstStyle/>
          <a:p>
            <a:r>
              <a:rPr lang="en-US" dirty="0" smtClean="0"/>
              <a:t>Key Assumption Changes affecting Tie Benefits</a:t>
            </a:r>
            <a:endParaRPr lang="en-US" dirty="0"/>
          </a:p>
        </p:txBody>
      </p:sp>
      <p:sp>
        <p:nvSpPr>
          <p:cNvPr id="4" name="Content Placeholder 3"/>
          <p:cNvSpPr>
            <a:spLocks noGrp="1"/>
          </p:cNvSpPr>
          <p:nvPr>
            <p:ph idx="1"/>
          </p:nvPr>
        </p:nvSpPr>
        <p:spPr/>
        <p:txBody>
          <a:bodyPr>
            <a:normAutofit/>
          </a:bodyPr>
          <a:lstStyle/>
          <a:p>
            <a:r>
              <a:rPr lang="en-US" dirty="0" smtClean="0"/>
              <a:t>The ISO has conducted a comparison of this year’s and last year’s tie benefits calculations</a:t>
            </a:r>
          </a:p>
          <a:p>
            <a:r>
              <a:rPr lang="en-US" dirty="0" smtClean="0"/>
              <a:t>There are various factors that contribute to the decrease in tie benefits</a:t>
            </a:r>
          </a:p>
          <a:p>
            <a:pPr lvl="1"/>
            <a:r>
              <a:rPr lang="en-US" dirty="0" smtClean="0"/>
              <a:t>See next slide</a:t>
            </a:r>
          </a:p>
          <a:p>
            <a:pPr lvl="1"/>
            <a:r>
              <a:rPr lang="en-US" dirty="0" smtClean="0"/>
              <a:t>Each assumption change was evaluated independently. Thus, the assumptions changes are not additive </a:t>
            </a:r>
            <a:endParaRPr lang="en-US" dirty="0"/>
          </a:p>
          <a:p>
            <a:pPr lvl="1"/>
            <a:r>
              <a:rPr lang="en-US" dirty="0" smtClean="0"/>
              <a:t>The remaining MW </a:t>
            </a:r>
            <a:r>
              <a:rPr lang="en-US" dirty="0"/>
              <a:t>difference is attributable to a </a:t>
            </a:r>
            <a:r>
              <a:rPr lang="en-US" i="1" dirty="0"/>
              <a:t>combination</a:t>
            </a:r>
            <a:r>
              <a:rPr lang="en-US" dirty="0"/>
              <a:t> of </a:t>
            </a:r>
            <a:r>
              <a:rPr lang="en-US" dirty="0" smtClean="0"/>
              <a:t>minor </a:t>
            </a:r>
            <a:r>
              <a:rPr lang="en-US" dirty="0"/>
              <a:t>assumption updates since last </a:t>
            </a:r>
            <a:r>
              <a:rPr lang="en-US" dirty="0" smtClean="0"/>
              <a:t>year</a:t>
            </a:r>
          </a:p>
          <a:p>
            <a:pPr marL="0" indent="0">
              <a:buNone/>
            </a:pPr>
            <a:endParaRPr lang="en-US" dirty="0">
              <a:solidFill>
                <a:srgbClr val="FF0000"/>
              </a:solidFill>
            </a:endParaRPr>
          </a:p>
        </p:txBody>
      </p:sp>
    </p:spTree>
    <p:extLst>
      <p:ext uri="{BB962C8B-B14F-4D97-AF65-F5344CB8AC3E}">
        <p14:creationId xmlns:p14="http://schemas.microsoft.com/office/powerpoint/2010/main" val="92804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19</a:t>
            </a:fld>
            <a:endParaRPr lang="en-US" dirty="0"/>
          </a:p>
        </p:txBody>
      </p:sp>
      <p:sp>
        <p:nvSpPr>
          <p:cNvPr id="3" name="Title 2"/>
          <p:cNvSpPr>
            <a:spLocks noGrp="1"/>
          </p:cNvSpPr>
          <p:nvPr>
            <p:ph type="title"/>
          </p:nvPr>
        </p:nvSpPr>
        <p:spPr/>
        <p:txBody>
          <a:bodyPr>
            <a:normAutofit/>
          </a:bodyPr>
          <a:lstStyle/>
          <a:p>
            <a:r>
              <a:rPr lang="en-US" dirty="0"/>
              <a:t>Key Assumption Changes affecting Tie </a:t>
            </a:r>
            <a:r>
              <a:rPr lang="en-US" dirty="0" smtClean="0"/>
              <a:t>Benefits</a:t>
            </a:r>
            <a:br>
              <a:rPr lang="en-US" dirty="0" smtClean="0"/>
            </a:br>
            <a:r>
              <a:rPr lang="en-US" dirty="0" smtClean="0"/>
              <a:t>(</a:t>
            </a:r>
            <a:r>
              <a:rPr lang="en-US" i="1" dirty="0" smtClean="0"/>
              <a:t>cont.</a:t>
            </a:r>
            <a:r>
              <a:rPr lang="en-US" dirty="0" smtClean="0"/>
              <a:t>)</a:t>
            </a:r>
            <a:endParaRPr lang="en-US" dirty="0"/>
          </a:p>
        </p:txBody>
      </p:sp>
      <p:sp>
        <p:nvSpPr>
          <p:cNvPr id="6" name="Content Placeholder 5"/>
          <p:cNvSpPr>
            <a:spLocks noGrp="1"/>
          </p:cNvSpPr>
          <p:nvPr>
            <p:ph idx="1"/>
          </p:nvPr>
        </p:nvSpPr>
        <p:spPr>
          <a:xfrm>
            <a:off x="609600" y="1219200"/>
            <a:ext cx="8077200" cy="1143000"/>
          </a:xfrm>
        </p:spPr>
        <p:txBody>
          <a:bodyPr>
            <a:normAutofit/>
          </a:bodyPr>
          <a:lstStyle/>
          <a:p>
            <a:pPr marL="0" indent="0">
              <a:buNone/>
            </a:pPr>
            <a:r>
              <a:rPr lang="en-US" sz="1800" dirty="0" smtClean="0"/>
              <a:t>The following table tabulates the simulation results of key assumptions changes that </a:t>
            </a:r>
            <a:r>
              <a:rPr lang="en-US" sz="1800" dirty="0"/>
              <a:t>contributed to </a:t>
            </a:r>
            <a:r>
              <a:rPr lang="en-US" sz="1800" u="sng" dirty="0"/>
              <a:t>lowering</a:t>
            </a:r>
            <a:r>
              <a:rPr lang="en-US" sz="1800" dirty="0"/>
              <a:t> total tie </a:t>
            </a:r>
            <a:r>
              <a:rPr lang="en-US" sz="1800" dirty="0" smtClean="0"/>
              <a:t>benefits </a:t>
            </a:r>
            <a:r>
              <a:rPr lang="en-US" sz="1800" dirty="0"/>
              <a:t>for FCA </a:t>
            </a:r>
            <a:r>
              <a:rPr lang="en-US" sz="1800" dirty="0" smtClean="0"/>
              <a:t>15:</a:t>
            </a:r>
            <a:endParaRPr lang="en-US" sz="1800" dirty="0"/>
          </a:p>
        </p:txBody>
      </p:sp>
      <p:graphicFrame>
        <p:nvGraphicFramePr>
          <p:cNvPr id="5" name="Table 4"/>
          <p:cNvGraphicFramePr>
            <a:graphicFrameLocks noGrp="1"/>
          </p:cNvGraphicFramePr>
          <p:nvPr>
            <p:extLst>
              <p:ext uri="{D42A27DB-BD31-4B8C-83A1-F6EECF244321}">
                <p14:modId xmlns:p14="http://schemas.microsoft.com/office/powerpoint/2010/main" val="92322213"/>
              </p:ext>
            </p:extLst>
          </p:nvPr>
        </p:nvGraphicFramePr>
        <p:xfrm>
          <a:off x="914400" y="1981200"/>
          <a:ext cx="7048500" cy="2909271"/>
        </p:xfrm>
        <a:graphic>
          <a:graphicData uri="http://schemas.openxmlformats.org/drawingml/2006/table">
            <a:tbl>
              <a:tblPr firstRow="1" bandRow="1">
                <a:tableStyleId>{5C22544A-7EE6-4342-B048-85BDC9FD1C3A}</a:tableStyleId>
              </a:tblPr>
              <a:tblGrid>
                <a:gridCol w="304800">
                  <a:extLst>
                    <a:ext uri="{9D8B030D-6E8A-4147-A177-3AD203B41FA5}">
                      <a16:colId xmlns:a16="http://schemas.microsoft.com/office/drawing/2014/main" val="2009712237"/>
                    </a:ext>
                  </a:extLst>
                </a:gridCol>
                <a:gridCol w="4762500">
                  <a:extLst>
                    <a:ext uri="{9D8B030D-6E8A-4147-A177-3AD203B41FA5}">
                      <a16:colId xmlns:a16="http://schemas.microsoft.com/office/drawing/2014/main" val="2488087542"/>
                    </a:ext>
                  </a:extLst>
                </a:gridCol>
                <a:gridCol w="1981200">
                  <a:extLst>
                    <a:ext uri="{9D8B030D-6E8A-4147-A177-3AD203B41FA5}">
                      <a16:colId xmlns:a16="http://schemas.microsoft.com/office/drawing/2014/main" val="599230231"/>
                    </a:ext>
                  </a:extLst>
                </a:gridCol>
              </a:tblGrid>
              <a:tr h="311168">
                <a:tc>
                  <a:txBody>
                    <a:bodyPr/>
                    <a:lstStyle/>
                    <a:p>
                      <a:endParaRPr lang="en-US" sz="1600" dirty="0"/>
                    </a:p>
                  </a:txBody>
                  <a:tcPr/>
                </a:tc>
                <a:tc>
                  <a:txBody>
                    <a:bodyPr/>
                    <a:lstStyle/>
                    <a:p>
                      <a:pPr algn="ctr"/>
                      <a:r>
                        <a:rPr lang="en-US" sz="1600" dirty="0" smtClean="0"/>
                        <a:t>Key Assumption</a:t>
                      </a:r>
                      <a:r>
                        <a:rPr lang="en-US" sz="1600" baseline="0" dirty="0" smtClean="0"/>
                        <a:t> Changes</a:t>
                      </a:r>
                      <a:endParaRPr lang="en-US" sz="1600" dirty="0"/>
                    </a:p>
                  </a:txBody>
                  <a:tcPr/>
                </a:tc>
                <a:tc>
                  <a:txBody>
                    <a:bodyPr/>
                    <a:lstStyle/>
                    <a:p>
                      <a:pPr algn="ctr"/>
                      <a:r>
                        <a:rPr lang="en-US" sz="1600" dirty="0" smtClean="0"/>
                        <a:t>Amount of Decrease</a:t>
                      </a:r>
                      <a:endParaRPr lang="en-US" sz="1600" dirty="0"/>
                    </a:p>
                  </a:txBody>
                  <a:tcPr/>
                </a:tc>
                <a:extLst>
                  <a:ext uri="{0D108BD9-81ED-4DB2-BD59-A6C34878D82A}">
                    <a16:rowId xmlns:a16="http://schemas.microsoft.com/office/drawing/2014/main" val="781465117"/>
                  </a:ext>
                </a:extLst>
              </a:tr>
              <a:tr h="350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1</a:t>
                      </a:r>
                      <a:endParaRPr lang="en-US" sz="160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Retirement of Mystic 8</a:t>
                      </a:r>
                      <a:r>
                        <a:rPr lang="en-US" sz="1600" baseline="0" dirty="0" smtClean="0">
                          <a:solidFill>
                            <a:srgbClr val="000000"/>
                          </a:solidFill>
                        </a:rPr>
                        <a:t> &amp; </a:t>
                      </a:r>
                      <a:r>
                        <a:rPr lang="en-US" sz="1600" dirty="0" smtClean="0">
                          <a:solidFill>
                            <a:srgbClr val="000000"/>
                          </a:solidFill>
                        </a:rPr>
                        <a:t>9</a:t>
                      </a:r>
                      <a:endParaRPr lang="en-US" sz="1600" strike="sngStrike" dirty="0" smtClean="0">
                        <a:solidFill>
                          <a:srgbClr val="00B050"/>
                        </a:solidFill>
                      </a:endParaRPr>
                    </a:p>
                  </a:txBody>
                  <a:tcPr/>
                </a:tc>
                <a:tc>
                  <a:txBody>
                    <a:bodyPr/>
                    <a:lstStyle/>
                    <a:p>
                      <a:pPr algn="ctr"/>
                      <a:r>
                        <a:rPr lang="en-US" sz="1600" dirty="0" smtClean="0">
                          <a:solidFill>
                            <a:srgbClr val="000000"/>
                          </a:solidFill>
                        </a:rPr>
                        <a:t>25 MW</a:t>
                      </a:r>
                      <a:endParaRPr lang="en-US" sz="1600" dirty="0">
                        <a:solidFill>
                          <a:srgbClr val="000000"/>
                        </a:solidFill>
                      </a:endParaRPr>
                    </a:p>
                  </a:txBody>
                  <a:tcPr/>
                </a:tc>
                <a:extLst>
                  <a:ext uri="{0D108BD9-81ED-4DB2-BD59-A6C34878D82A}">
                    <a16:rowId xmlns:a16="http://schemas.microsoft.com/office/drawing/2014/main" val="1236351999"/>
                  </a:ext>
                </a:extLst>
              </a:tr>
              <a:tr h="1540480">
                <a:tc>
                  <a:txBody>
                    <a:bodyPr/>
                    <a:lstStyle/>
                    <a:p>
                      <a:r>
                        <a:rPr lang="en-US" sz="1600" dirty="0" smtClean="0">
                          <a:solidFill>
                            <a:srgbClr val="000000"/>
                          </a:solidFill>
                        </a:rPr>
                        <a:t>2</a:t>
                      </a:r>
                      <a:endParaRPr lang="en-US" sz="1600" dirty="0">
                        <a:solidFill>
                          <a:srgbClr val="000000"/>
                        </a:solidFill>
                      </a:endParaRPr>
                    </a:p>
                  </a:txBody>
                  <a:tcPr/>
                </a:tc>
                <a:tc>
                  <a:txBody>
                    <a:bodyPr/>
                    <a:lstStyle/>
                    <a:p>
                      <a:pPr lvl="0"/>
                      <a:r>
                        <a:rPr lang="en-US" sz="1600" dirty="0" smtClean="0">
                          <a:solidFill>
                            <a:srgbClr val="000000"/>
                          </a:solidFill>
                        </a:rPr>
                        <a:t>A</a:t>
                      </a:r>
                      <a:r>
                        <a:rPr lang="en-US" sz="1600" dirty="0" smtClean="0"/>
                        <a:t> </a:t>
                      </a:r>
                      <a:r>
                        <a:rPr lang="en-US" sz="1600" dirty="0" smtClean="0">
                          <a:solidFill>
                            <a:srgbClr val="000000"/>
                          </a:solidFill>
                        </a:rPr>
                        <a:t>550 MW Lower NEMA/Boston transmission import capability </a:t>
                      </a:r>
                    </a:p>
                    <a:p>
                      <a:pPr marL="285750" lvl="0" indent="-285750">
                        <a:buFont typeface="Arial" panose="020B0604020202020204" pitchFamily="34" charset="0"/>
                        <a:buChar char="•"/>
                      </a:pPr>
                      <a:r>
                        <a:rPr lang="en-US" sz="1400" dirty="0" smtClean="0">
                          <a:solidFill>
                            <a:srgbClr val="000000"/>
                          </a:solidFill>
                        </a:rPr>
                        <a:t>5,150 MW for FCA 15 vs. 5,700 MW for FCA 14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rgbClr val="000000"/>
                          </a:solidFill>
                        </a:rPr>
                        <a:t>See February 20, 2020</a:t>
                      </a:r>
                      <a:r>
                        <a:rPr lang="en-US" sz="1400" baseline="0" dirty="0" smtClean="0">
                          <a:solidFill>
                            <a:srgbClr val="000000"/>
                          </a:solidFill>
                        </a:rPr>
                        <a:t> PAC presentation (CEII) available at:  </a:t>
                      </a:r>
                      <a:r>
                        <a:rPr lang="en-US" sz="1400" baseline="0" dirty="0" smtClean="0">
                          <a:hlinkClick r:id="rId2"/>
                        </a:rPr>
                        <a:t>https://smd.iso-ne.com/operations-services/ceii/pac/2020/02/a4_boston_import_transfer.pdf</a:t>
                      </a:r>
                      <a:endParaRPr lang="en-US" sz="1400" dirty="0"/>
                    </a:p>
                  </a:txBody>
                  <a:tcPr/>
                </a:tc>
                <a:tc>
                  <a:txBody>
                    <a:bodyPr/>
                    <a:lstStyle/>
                    <a:p>
                      <a:pPr algn="ctr"/>
                      <a:r>
                        <a:rPr lang="en-US" sz="1600" dirty="0" smtClean="0">
                          <a:solidFill>
                            <a:srgbClr val="000000"/>
                          </a:solidFill>
                        </a:rPr>
                        <a:t>40 MW </a:t>
                      </a:r>
                      <a:endParaRPr lang="en-US" sz="1600" dirty="0">
                        <a:solidFill>
                          <a:srgbClr val="000000"/>
                        </a:solidFill>
                      </a:endParaRPr>
                    </a:p>
                  </a:txBody>
                  <a:tcPr/>
                </a:tc>
                <a:extLst>
                  <a:ext uri="{0D108BD9-81ED-4DB2-BD59-A6C34878D82A}">
                    <a16:rowId xmlns:a16="http://schemas.microsoft.com/office/drawing/2014/main" val="3234640896"/>
                  </a:ext>
                </a:extLst>
              </a:tr>
              <a:tr h="311168">
                <a:tc>
                  <a:txBody>
                    <a:bodyPr/>
                    <a:lstStyle/>
                    <a:p>
                      <a:r>
                        <a:rPr lang="en-US" sz="1600" dirty="0" smtClean="0">
                          <a:solidFill>
                            <a:srgbClr val="000000"/>
                          </a:solidFill>
                        </a:rPr>
                        <a:t>3</a:t>
                      </a:r>
                      <a:endParaRPr lang="en-US" sz="160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NY </a:t>
                      </a:r>
                      <a:r>
                        <a:rPr lang="en-US" sz="1600" kern="1200" dirty="0" smtClean="0">
                          <a:solidFill>
                            <a:srgbClr val="000000"/>
                          </a:solidFill>
                          <a:latin typeface="+mn-lt"/>
                          <a:ea typeface="+mn-ea"/>
                          <a:cs typeface="+mn-cs"/>
                        </a:rPr>
                        <a:t>Behind-the</a:t>
                      </a:r>
                      <a:r>
                        <a:rPr lang="en-US" sz="1600" kern="1200" baseline="0" dirty="0" smtClean="0">
                          <a:solidFill>
                            <a:srgbClr val="000000"/>
                          </a:solidFill>
                          <a:latin typeface="+mn-lt"/>
                          <a:ea typeface="+mn-ea"/>
                          <a:cs typeface="+mn-cs"/>
                        </a:rPr>
                        <a:t>-m</a:t>
                      </a:r>
                      <a:r>
                        <a:rPr lang="en-US" sz="1600" kern="1200" dirty="0" smtClean="0">
                          <a:solidFill>
                            <a:srgbClr val="000000"/>
                          </a:solidFill>
                          <a:latin typeface="+mn-lt"/>
                          <a:ea typeface="+mn-ea"/>
                          <a:cs typeface="+mn-cs"/>
                        </a:rPr>
                        <a:t>eter</a:t>
                      </a:r>
                      <a:r>
                        <a:rPr lang="en-US" sz="1600" kern="1200" baseline="0" dirty="0" smtClean="0">
                          <a:solidFill>
                            <a:srgbClr val="000000"/>
                          </a:solidFill>
                          <a:latin typeface="+mn-lt"/>
                          <a:ea typeface="+mn-ea"/>
                          <a:cs typeface="+mn-cs"/>
                        </a:rPr>
                        <a:t> photovoltaic (BTM PV)</a:t>
                      </a:r>
                      <a:r>
                        <a:rPr lang="en-US" sz="1600" kern="1200" dirty="0" smtClean="0">
                          <a:solidFill>
                            <a:srgbClr val="000000"/>
                          </a:solidFill>
                          <a:latin typeface="+mn-lt"/>
                          <a:ea typeface="+mn-ea"/>
                          <a:cs typeface="+mn-cs"/>
                        </a:rPr>
                        <a:t> model</a:t>
                      </a:r>
                      <a:endParaRPr lang="en-US" sz="1600" kern="1200" dirty="0">
                        <a:solidFill>
                          <a:srgbClr val="000000"/>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50 MW</a:t>
                      </a:r>
                      <a:endParaRPr lang="en-US" sz="1600" dirty="0">
                        <a:solidFill>
                          <a:srgbClr val="000000"/>
                        </a:solidFill>
                      </a:endParaRPr>
                    </a:p>
                  </a:txBody>
                  <a:tcPr/>
                </a:tc>
                <a:extLst>
                  <a:ext uri="{0D108BD9-81ED-4DB2-BD59-A6C34878D82A}">
                    <a16:rowId xmlns:a16="http://schemas.microsoft.com/office/drawing/2014/main" val="2520133860"/>
                  </a:ext>
                </a:extLst>
              </a:tr>
              <a:tr h="347711">
                <a:tc>
                  <a:txBody>
                    <a:bodyPr/>
                    <a:lstStyle/>
                    <a:p>
                      <a:r>
                        <a:rPr lang="en-US" sz="1600" dirty="0" smtClean="0">
                          <a:solidFill>
                            <a:srgbClr val="000000"/>
                          </a:solidFill>
                        </a:rPr>
                        <a:t>4</a:t>
                      </a:r>
                      <a:endParaRPr lang="en-US" sz="160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NY load forecast uncertainty </a:t>
                      </a:r>
                      <a:endParaRPr lang="en-US" sz="1600" dirty="0">
                        <a:solidFill>
                          <a:srgbClr val="000000"/>
                        </a:solidFill>
                      </a:endParaRPr>
                    </a:p>
                  </a:txBody>
                  <a:tcPr/>
                </a:tc>
                <a:tc>
                  <a:txBody>
                    <a:bodyPr/>
                    <a:lstStyle/>
                    <a:p>
                      <a:pPr algn="ctr"/>
                      <a:r>
                        <a:rPr lang="en-US" sz="1600" dirty="0" smtClean="0">
                          <a:solidFill>
                            <a:srgbClr val="000000"/>
                          </a:solidFill>
                        </a:rPr>
                        <a:t>40 MW</a:t>
                      </a:r>
                      <a:endParaRPr lang="en-US" sz="1600" dirty="0">
                        <a:solidFill>
                          <a:srgbClr val="000000"/>
                        </a:solidFill>
                      </a:endParaRPr>
                    </a:p>
                  </a:txBody>
                  <a:tcPr/>
                </a:tc>
                <a:extLst>
                  <a:ext uri="{0D108BD9-81ED-4DB2-BD59-A6C34878D82A}">
                    <a16:rowId xmlns:a16="http://schemas.microsoft.com/office/drawing/2014/main" val="1850577060"/>
                  </a:ext>
                </a:extLst>
              </a:tr>
            </a:tbl>
          </a:graphicData>
        </a:graphic>
      </p:graphicFrame>
      <p:sp>
        <p:nvSpPr>
          <p:cNvPr id="7" name="Rectangle 50"/>
          <p:cNvSpPr>
            <a:spLocks noChangeArrowheads="1"/>
          </p:cNvSpPr>
          <p:nvPr/>
        </p:nvSpPr>
        <p:spPr bwMode="auto">
          <a:xfrm>
            <a:off x="381000" y="5257800"/>
            <a:ext cx="8534400" cy="803282"/>
          </a:xfrm>
          <a:prstGeom prst="rect">
            <a:avLst/>
          </a:prstGeom>
          <a:noFill/>
          <a:ln w="9525">
            <a:noFill/>
            <a:miter lim="800000"/>
            <a:headEnd/>
            <a:tailEnd/>
          </a:ln>
          <a:effectLst/>
        </p:spPr>
        <p:txBody>
          <a:bodyPr lIns="101882" tIns="50941" rIns="101882" bIns="50941"/>
          <a:lstStyle/>
          <a:p>
            <a:pPr marL="0" marR="0" lvl="0" indent="0" algn="l" defTabSz="914400" rtl="0" eaLnBrk="1" fontAlgn="base" latinLnBrk="0" hangingPunct="1">
              <a:lnSpc>
                <a:spcPct val="100000"/>
              </a:lnSpc>
              <a:spcBef>
                <a:spcPct val="1000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Calibri"/>
              </a:rPr>
              <a:t>Notes:</a:t>
            </a:r>
          </a:p>
          <a:p>
            <a:pPr marL="342900" marR="0" lvl="0" indent="-342900" algn="l" defTabSz="914400" rtl="0" eaLnBrk="1" fontAlgn="base" latinLnBrk="0" hangingPunct="1">
              <a:lnSpc>
                <a:spcPct val="100000"/>
              </a:lnSpc>
              <a:spcBef>
                <a:spcPct val="10000"/>
              </a:spcBef>
              <a:spcAft>
                <a:spcPct val="0"/>
              </a:spcAft>
              <a:buClrTx/>
              <a:buSzTx/>
              <a:buFont typeface="Arial" pitchFamily="34" charset="0"/>
              <a:buChar char="•"/>
              <a:tabLst/>
              <a:defRPr/>
            </a:pPr>
            <a:r>
              <a:rPr kumimoji="0" lang="en-US" sz="1100" b="0" i="0" u="none" strike="noStrike" kern="1200" cap="none" spc="0" normalizeH="0" baseline="0" noProof="0" dirty="0" smtClean="0">
                <a:ln>
                  <a:noFill/>
                </a:ln>
                <a:solidFill>
                  <a:srgbClr val="000000"/>
                </a:solidFill>
                <a:effectLst/>
                <a:uLnTx/>
                <a:uFillTx/>
                <a:latin typeface="Calibri"/>
              </a:rPr>
              <a:t>Methodology:  Using the FCA 15 </a:t>
            </a:r>
            <a:r>
              <a:rPr lang="en-US" sz="1100" dirty="0" smtClean="0">
                <a:solidFill>
                  <a:srgbClr val="000000"/>
                </a:solidFill>
                <a:latin typeface="Calibri"/>
              </a:rPr>
              <a:t>base case</a:t>
            </a:r>
            <a:r>
              <a:rPr kumimoji="0" lang="en-US" sz="1100" b="0" i="0" u="none" strike="noStrike" kern="1200" cap="none" spc="0" normalizeH="0" baseline="0" noProof="0" dirty="0" smtClean="0">
                <a:ln>
                  <a:noFill/>
                </a:ln>
                <a:solidFill>
                  <a:srgbClr val="000000"/>
                </a:solidFill>
                <a:effectLst/>
                <a:uLnTx/>
                <a:uFillTx/>
                <a:latin typeface="Calibri"/>
              </a:rPr>
              <a:t>, </a:t>
            </a:r>
            <a:r>
              <a:rPr lang="en-US" sz="1100" dirty="0" smtClean="0">
                <a:solidFill>
                  <a:srgbClr val="000000"/>
                </a:solidFill>
                <a:latin typeface="Calibri"/>
              </a:rPr>
              <a:t>change the assumption of interest by using its FCA 14 value and </a:t>
            </a:r>
            <a:r>
              <a:rPr kumimoji="0" lang="en-US" sz="1100" b="0" i="0" u="none" strike="noStrike" kern="1200" cap="none" spc="0" normalizeH="0" baseline="0" noProof="0" dirty="0" smtClean="0">
                <a:ln>
                  <a:noFill/>
                </a:ln>
                <a:solidFill>
                  <a:srgbClr val="000000"/>
                </a:solidFill>
                <a:effectLst/>
                <a:uLnTx/>
                <a:uFillTx/>
                <a:latin typeface="Calibri"/>
              </a:rPr>
              <a:t>simulate the tie benefits  </a:t>
            </a:r>
            <a:endParaRPr kumimoji="0" lang="en-US" sz="1100" b="0" i="0" u="none" strike="noStrike" kern="1200" cap="none" spc="0" normalizeH="0" noProof="0" dirty="0" smtClean="0">
              <a:ln>
                <a:noFill/>
              </a:ln>
              <a:solidFill>
                <a:srgbClr val="000000"/>
              </a:solidFill>
              <a:effectLst/>
              <a:uLnTx/>
              <a:uFillTx/>
              <a:latin typeface="Calibri"/>
            </a:endParaRPr>
          </a:p>
          <a:p>
            <a:pPr marL="342900" lvl="0" indent="-342900" fontAlgn="base">
              <a:spcBef>
                <a:spcPct val="10000"/>
              </a:spcBef>
              <a:spcAft>
                <a:spcPct val="0"/>
              </a:spcAft>
              <a:buFont typeface="Arial" pitchFamily="34" charset="0"/>
              <a:buChar char="•"/>
              <a:defRPr/>
            </a:pPr>
            <a:r>
              <a:rPr lang="en-US" sz="1100" baseline="0" dirty="0" smtClean="0">
                <a:solidFill>
                  <a:srgbClr val="000000"/>
                </a:solidFill>
                <a:latin typeface="Calibri"/>
              </a:rPr>
              <a:t>Please</a:t>
            </a:r>
            <a:r>
              <a:rPr lang="en-US" sz="1100" dirty="0" smtClean="0">
                <a:solidFill>
                  <a:srgbClr val="000000"/>
                </a:solidFill>
                <a:latin typeface="Calibri"/>
              </a:rPr>
              <a:t> note the impact of each assumption change on tie benefits is not additive since they are evaluated one assumption at a time.  This approach would not capture the compound effects of these assumptions changes when modeled together</a:t>
            </a:r>
            <a:endParaRPr kumimoji="0" lang="en-US" sz="1100" b="0" i="0" u="none" strike="noStrike" kern="1200" cap="none" spc="0" normalizeH="0" baseline="0" noProof="0" dirty="0" smtClean="0">
              <a:ln>
                <a:noFill/>
              </a:ln>
              <a:solidFill>
                <a:srgbClr val="000000"/>
              </a:solidFill>
              <a:effectLst/>
              <a:uLnTx/>
              <a:uFillTx/>
              <a:latin typeface="Arial"/>
            </a:endParaRPr>
          </a:p>
          <a:p>
            <a:pPr lvl="0" fontAlgn="base">
              <a:spcBef>
                <a:spcPct val="10000"/>
              </a:spcBef>
              <a:spcAft>
                <a:spcPct val="0"/>
              </a:spcAft>
              <a:defRPr/>
            </a:pPr>
            <a:r>
              <a:rPr kumimoji="0" lang="en-US" sz="1100" b="0" i="0" u="none" strike="noStrike" kern="1200" cap="none" spc="0" normalizeH="0" baseline="0" noProof="0" dirty="0">
                <a:ln>
                  <a:noFill/>
                </a:ln>
                <a:solidFill>
                  <a:srgbClr val="FF0000"/>
                </a:solidFill>
                <a:effectLst/>
                <a:uLnTx/>
                <a:uFillTx/>
              </a:rPr>
              <a:t>	</a:t>
            </a:r>
            <a:r>
              <a:rPr kumimoji="0" lang="en-US" sz="1400" b="0" i="0" u="none" strike="noStrike" kern="1200" cap="none" spc="0" normalizeH="0" baseline="0" noProof="0" dirty="0">
                <a:ln>
                  <a:noFill/>
                </a:ln>
                <a:solidFill>
                  <a:srgbClr val="FF0000"/>
                </a:solidFill>
                <a:effectLst/>
                <a:uLnTx/>
                <a:uFillTx/>
              </a:rPr>
              <a:t>				</a:t>
            </a:r>
            <a:r>
              <a:rPr kumimoji="0" lang="en-US" sz="1400" b="0" i="0" u="none" strike="noStrike" kern="1200" cap="none" spc="0" normalizeH="0" baseline="0" noProof="0" dirty="0">
                <a:ln>
                  <a:noFill/>
                </a:ln>
                <a:solidFill>
                  <a:srgbClr val="000000"/>
                </a:solidFill>
                <a:effectLst/>
                <a:uLnTx/>
                <a:uFillTx/>
              </a:rPr>
              <a:t>		</a:t>
            </a:r>
          </a:p>
        </p:txBody>
      </p:sp>
    </p:spTree>
    <p:extLst>
      <p:ext uri="{BB962C8B-B14F-4D97-AF65-F5344CB8AC3E}">
        <p14:creationId xmlns:p14="http://schemas.microsoft.com/office/powerpoint/2010/main" val="373567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2</a:t>
            </a:fld>
            <a:endParaRPr lang="en-US" dirty="0"/>
          </a:p>
        </p:txBody>
      </p:sp>
      <p:sp>
        <p:nvSpPr>
          <p:cNvPr id="2" name="Title 1"/>
          <p:cNvSpPr>
            <a:spLocks noGrp="1"/>
          </p:cNvSpPr>
          <p:nvPr>
            <p:ph type="title"/>
          </p:nvPr>
        </p:nvSpPr>
        <p:spPr/>
        <p:txBody>
          <a:bodyPr/>
          <a:lstStyle/>
          <a:p>
            <a:r>
              <a:rPr lang="en-US" dirty="0" smtClean="0"/>
              <a:t>Objective</a:t>
            </a:r>
            <a:endParaRPr lang="en-US" dirty="0"/>
          </a:p>
        </p:txBody>
      </p:sp>
      <p:sp>
        <p:nvSpPr>
          <p:cNvPr id="3" name="Text Placeholder 2"/>
          <p:cNvSpPr>
            <a:spLocks noGrp="1"/>
          </p:cNvSpPr>
          <p:nvPr>
            <p:ph type="body" sz="quarter" idx="1"/>
          </p:nvPr>
        </p:nvSpPr>
        <p:spPr/>
        <p:txBody>
          <a:bodyPr/>
          <a:lstStyle/>
          <a:p>
            <a:r>
              <a:rPr lang="en-US" dirty="0" smtClean="0"/>
              <a:t>To review the tie benefits study results for FCA 15 for the Capacity Commitment Period (CCP) 2024-2025</a:t>
            </a:r>
          </a:p>
          <a:p>
            <a:pPr lvl="1"/>
            <a:r>
              <a:rPr lang="en-US" dirty="0" smtClean="0"/>
              <a:t>Total tie benefits for New England</a:t>
            </a:r>
          </a:p>
          <a:p>
            <a:pPr lvl="1"/>
            <a:r>
              <a:rPr lang="en-US" dirty="0" smtClean="0"/>
              <a:t>Tie benefits contribution associated with individual or group of interconnection(s)</a:t>
            </a:r>
          </a:p>
          <a:p>
            <a:pPr lvl="2"/>
            <a:r>
              <a:rPr lang="en-US" dirty="0" smtClean="0"/>
              <a:t>Maritimes (MT)</a:t>
            </a:r>
          </a:p>
          <a:p>
            <a:pPr lvl="2"/>
            <a:r>
              <a:rPr lang="en-US" dirty="0" smtClean="0"/>
              <a:t>HQ Phase II (</a:t>
            </a:r>
            <a:r>
              <a:rPr lang="en-US" dirty="0" err="1" smtClean="0"/>
              <a:t>PhII</a:t>
            </a:r>
            <a:r>
              <a:rPr lang="en-US" dirty="0" smtClean="0"/>
              <a:t>)</a:t>
            </a:r>
          </a:p>
          <a:p>
            <a:pPr lvl="2"/>
            <a:r>
              <a:rPr lang="en-US" dirty="0" err="1" smtClean="0"/>
              <a:t>Highgate</a:t>
            </a:r>
            <a:r>
              <a:rPr lang="en-US" dirty="0" smtClean="0"/>
              <a:t> </a:t>
            </a:r>
          </a:p>
          <a:p>
            <a:pPr lvl="2"/>
            <a:r>
              <a:rPr lang="en-US" dirty="0" smtClean="0"/>
              <a:t>New York AC ties (NY-AC)</a:t>
            </a:r>
          </a:p>
          <a:p>
            <a:pPr lvl="2"/>
            <a:r>
              <a:rPr lang="en-US" dirty="0" smtClean="0"/>
              <a:t>Cross Sound Cable (CSC)</a:t>
            </a:r>
          </a:p>
          <a:p>
            <a:pPr lvl="1"/>
            <a:endParaRPr lang="en-US" dirty="0" smtClean="0"/>
          </a:p>
          <a:p>
            <a:endParaRPr lang="en-US" dirty="0"/>
          </a:p>
        </p:txBody>
      </p:sp>
    </p:spTree>
    <p:extLst>
      <p:ext uri="{BB962C8B-B14F-4D97-AF65-F5344CB8AC3E}">
        <p14:creationId xmlns:p14="http://schemas.microsoft.com/office/powerpoint/2010/main" val="4215531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20</a:t>
            </a:fld>
            <a:endParaRPr lang="en-US" dirty="0"/>
          </a:p>
        </p:txBody>
      </p:sp>
      <p:sp>
        <p:nvSpPr>
          <p:cNvPr id="2" name="Title 1"/>
          <p:cNvSpPr>
            <a:spLocks noGrp="1"/>
          </p:cNvSpPr>
          <p:nvPr>
            <p:ph type="title"/>
          </p:nvPr>
        </p:nvSpPr>
        <p:spPr>
          <a:xfrm>
            <a:off x="457200" y="0"/>
            <a:ext cx="8229600" cy="1143000"/>
          </a:xfrm>
        </p:spPr>
        <p:txBody>
          <a:bodyPr/>
          <a:lstStyle/>
          <a:p>
            <a:r>
              <a:rPr lang="en-US" dirty="0"/>
              <a:t>Observations of Tie Benefits Study Results</a:t>
            </a:r>
            <a:r>
              <a:rPr lang="en-US" strike="sngStrike" dirty="0"/>
              <a:t> </a:t>
            </a:r>
          </a:p>
        </p:txBody>
      </p:sp>
      <p:sp>
        <p:nvSpPr>
          <p:cNvPr id="3" name="Text Placeholder 2"/>
          <p:cNvSpPr>
            <a:spLocks noGrp="1"/>
          </p:cNvSpPr>
          <p:nvPr>
            <p:ph type="body" sz="quarter" idx="1"/>
          </p:nvPr>
        </p:nvSpPr>
        <p:spPr>
          <a:xfrm>
            <a:off x="381000" y="1066800"/>
            <a:ext cx="8229600" cy="5147650"/>
          </a:xfrm>
        </p:spPr>
        <p:txBody>
          <a:bodyPr>
            <a:normAutofit/>
          </a:bodyPr>
          <a:lstStyle/>
          <a:p>
            <a:pPr marL="0" indent="0" algn="r">
              <a:buNone/>
            </a:pPr>
            <a:r>
              <a:rPr lang="en-US" dirty="0" smtClean="0"/>
              <a:t> </a:t>
            </a:r>
          </a:p>
        </p:txBody>
      </p:sp>
      <p:sp>
        <p:nvSpPr>
          <p:cNvPr id="8" name="Rectangle 7"/>
          <p:cNvSpPr/>
          <p:nvPr/>
        </p:nvSpPr>
        <p:spPr>
          <a:xfrm>
            <a:off x="457200" y="706309"/>
            <a:ext cx="8534400" cy="5507662"/>
          </a:xfrm>
          <a:prstGeom prst="rect">
            <a:avLst/>
          </a:prstGeom>
        </p:spPr>
        <p:txBody>
          <a:bodyPr wrap="square">
            <a:spAutoFit/>
          </a:bodyPr>
          <a:lstStyle/>
          <a:p>
            <a:pPr marL="285750" indent="-285750">
              <a:buFont typeface="Arial" panose="020B0604020202020204" pitchFamily="34" charset="0"/>
              <a:buChar char="•"/>
            </a:pPr>
            <a:endParaRPr lang="en-US" dirty="0" smtClean="0">
              <a:solidFill>
                <a:srgbClr val="000000"/>
              </a:solidFill>
            </a:endParaRPr>
          </a:p>
          <a:p>
            <a:pPr marL="285750" indent="-285750">
              <a:buFont typeface="Arial" panose="020B0604020202020204" pitchFamily="34" charset="0"/>
              <a:buChar char="•"/>
            </a:pPr>
            <a:r>
              <a:rPr lang="en-US" dirty="0" smtClean="0">
                <a:solidFill>
                  <a:srgbClr val="000000"/>
                </a:solidFill>
              </a:rPr>
              <a:t>The </a:t>
            </a:r>
            <a:r>
              <a:rPr lang="en-US" dirty="0">
                <a:solidFill>
                  <a:srgbClr val="000000"/>
                </a:solidFill>
              </a:rPr>
              <a:t>lower import limit into Boston </a:t>
            </a:r>
            <a:r>
              <a:rPr lang="en-US" dirty="0" smtClean="0">
                <a:solidFill>
                  <a:srgbClr val="000000"/>
                </a:solidFill>
              </a:rPr>
              <a:t>decreases the calculated amount of </a:t>
            </a:r>
            <a:r>
              <a:rPr lang="en-US" dirty="0">
                <a:solidFill>
                  <a:srgbClr val="000000"/>
                </a:solidFill>
              </a:rPr>
              <a:t>t</a:t>
            </a:r>
            <a:r>
              <a:rPr lang="en-US" dirty="0" smtClean="0">
                <a:solidFill>
                  <a:srgbClr val="000000"/>
                </a:solidFill>
              </a:rPr>
              <a:t>ie </a:t>
            </a:r>
            <a:r>
              <a:rPr lang="en-US" dirty="0">
                <a:solidFill>
                  <a:srgbClr val="000000"/>
                </a:solidFill>
              </a:rPr>
              <a:t>b</a:t>
            </a:r>
            <a:r>
              <a:rPr lang="en-US" dirty="0" smtClean="0">
                <a:solidFill>
                  <a:srgbClr val="000000"/>
                </a:solidFill>
              </a:rPr>
              <a:t>enefits assistance that can be delivered throughout New England</a:t>
            </a:r>
            <a:endParaRPr lang="en-US" strike="sngStrike" dirty="0">
              <a:solidFill>
                <a:srgbClr val="FF0000"/>
              </a:solidFill>
            </a:endParaRPr>
          </a:p>
          <a:p>
            <a:pPr marL="285750" indent="-285750">
              <a:buFont typeface="Arial" panose="020B0604020202020204" pitchFamily="34" charset="0"/>
              <a:buChar char="•"/>
            </a:pPr>
            <a:endParaRPr lang="en-US" dirty="0" smtClean="0">
              <a:solidFill>
                <a:srgbClr val="000000"/>
              </a:solidFill>
            </a:endParaRPr>
          </a:p>
          <a:p>
            <a:pPr marL="285750" indent="-285750">
              <a:buFont typeface="Arial" panose="020B0604020202020204" pitchFamily="34" charset="0"/>
              <a:buChar char="•"/>
            </a:pPr>
            <a:r>
              <a:rPr lang="en-US" dirty="0" smtClean="0">
                <a:solidFill>
                  <a:srgbClr val="000000"/>
                </a:solidFill>
              </a:rPr>
              <a:t>The retirement of </a:t>
            </a:r>
            <a:r>
              <a:rPr lang="en-US" dirty="0">
                <a:solidFill>
                  <a:srgbClr val="000000"/>
                </a:solidFill>
              </a:rPr>
              <a:t>Mystic </a:t>
            </a:r>
            <a:r>
              <a:rPr lang="en-US" dirty="0" smtClean="0">
                <a:solidFill>
                  <a:srgbClr val="000000"/>
                </a:solidFill>
              </a:rPr>
              <a:t>8 &amp; 9 </a:t>
            </a:r>
            <a:r>
              <a:rPr lang="en-US" dirty="0">
                <a:solidFill>
                  <a:srgbClr val="000000"/>
                </a:solidFill>
              </a:rPr>
              <a:t>in Boston </a:t>
            </a:r>
            <a:r>
              <a:rPr lang="en-US" dirty="0" smtClean="0">
                <a:solidFill>
                  <a:srgbClr val="000000"/>
                </a:solidFill>
              </a:rPr>
              <a:t>diminishes </a:t>
            </a:r>
            <a:r>
              <a:rPr lang="en-US" dirty="0">
                <a:solidFill>
                  <a:srgbClr val="000000"/>
                </a:solidFill>
              </a:rPr>
              <a:t>the need for emergency assistance to provide replacement capacity to meet the forced outages associated with </a:t>
            </a:r>
            <a:r>
              <a:rPr lang="en-US" dirty="0" smtClean="0">
                <a:solidFill>
                  <a:srgbClr val="000000"/>
                </a:solidFill>
              </a:rPr>
              <a:t>Mystic 8 &amp; 9</a:t>
            </a:r>
            <a:endParaRPr lang="en-US" dirty="0" smtClean="0">
              <a:solidFill>
                <a:srgbClr val="FF0000"/>
              </a:solidFill>
            </a:endParaRPr>
          </a:p>
          <a:p>
            <a:pPr marL="285750" indent="-285750">
              <a:buFont typeface="Arial" panose="020B0604020202020204" pitchFamily="34" charset="0"/>
              <a:buChar char="•"/>
            </a:pPr>
            <a:endParaRPr lang="en-US" dirty="0" smtClean="0">
              <a:solidFill>
                <a:srgbClr val="000000"/>
              </a:solidFill>
            </a:endParaRPr>
          </a:p>
          <a:p>
            <a:pPr marL="285750" indent="-285750">
              <a:buFont typeface="Arial" panose="020B0604020202020204" pitchFamily="34" charset="0"/>
              <a:buChar char="•"/>
            </a:pPr>
            <a:r>
              <a:rPr lang="en-US" dirty="0" smtClean="0">
                <a:solidFill>
                  <a:srgbClr val="000000"/>
                </a:solidFill>
              </a:rPr>
              <a:t>The change in the amount of tie benefits contribution of the individual or group of ties is consistent with the change in the forced outage rate assumptions of the external transmission interfaces </a:t>
            </a:r>
          </a:p>
          <a:p>
            <a:pPr marL="285750" indent="-285750">
              <a:buFont typeface="Arial" panose="020B0604020202020204" pitchFamily="34" charset="0"/>
              <a:buChar char="•"/>
            </a:pPr>
            <a:endParaRPr lang="en-US" dirty="0" smtClean="0">
              <a:solidFill>
                <a:srgbClr val="000000"/>
              </a:solidFill>
            </a:endParaRP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endParaRPr lang="en-US" dirty="0" smtClean="0">
              <a:solidFill>
                <a:srgbClr val="000000"/>
              </a:solidFill>
            </a:endParaRP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endParaRPr lang="en-US" dirty="0" smtClean="0">
              <a:solidFill>
                <a:srgbClr val="000000"/>
              </a:solidFill>
            </a:endParaRPr>
          </a:p>
          <a:p>
            <a:pPr marL="285750" indent="-285750">
              <a:buFont typeface="Arial" panose="020B0604020202020204" pitchFamily="34" charset="0"/>
              <a:buChar char="•"/>
            </a:pPr>
            <a:endParaRPr lang="en-US" dirty="0" smtClean="0">
              <a:solidFill>
                <a:srgbClr val="000000"/>
              </a:solidFill>
            </a:endParaRPr>
          </a:p>
          <a:p>
            <a:pPr marL="285750" indent="-285750">
              <a:buFont typeface="Arial" panose="020B0604020202020204" pitchFamily="34" charset="0"/>
              <a:buChar char="•"/>
            </a:pPr>
            <a:r>
              <a:rPr lang="en-US" dirty="0" smtClean="0">
                <a:solidFill>
                  <a:srgbClr val="000000"/>
                </a:solidFill>
              </a:rPr>
              <a:t>No change in NY AC ties availability assumptions so forced outage rate did not impact the change in NY AC tie benefits</a:t>
            </a:r>
          </a:p>
          <a:p>
            <a:pPr>
              <a:lnSpc>
                <a:spcPct val="90000"/>
              </a:lnSpc>
            </a:pPr>
            <a:endParaRPr lang="en-US" sz="1100" dirty="0" smtClean="0">
              <a:solidFill>
                <a:srgbClr val="0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286518117"/>
              </p:ext>
            </p:extLst>
          </p:nvPr>
        </p:nvGraphicFramePr>
        <p:xfrm>
          <a:off x="1009649" y="3886200"/>
          <a:ext cx="7124701" cy="1371600"/>
        </p:xfrm>
        <a:graphic>
          <a:graphicData uri="http://schemas.openxmlformats.org/drawingml/2006/table">
            <a:tbl>
              <a:tblPr firstRow="1" bandRow="1">
                <a:tableStyleId>{5C22544A-7EE6-4342-B048-85BDC9FD1C3A}</a:tableStyleId>
              </a:tblPr>
              <a:tblGrid>
                <a:gridCol w="1109218">
                  <a:extLst>
                    <a:ext uri="{9D8B030D-6E8A-4147-A177-3AD203B41FA5}">
                      <a16:colId xmlns:a16="http://schemas.microsoft.com/office/drawing/2014/main" val="1606541804"/>
                    </a:ext>
                  </a:extLst>
                </a:gridCol>
                <a:gridCol w="1554521">
                  <a:extLst>
                    <a:ext uri="{9D8B030D-6E8A-4147-A177-3AD203B41FA5}">
                      <a16:colId xmlns:a16="http://schemas.microsoft.com/office/drawing/2014/main" val="1683715440"/>
                    </a:ext>
                  </a:extLst>
                </a:gridCol>
                <a:gridCol w="1445804">
                  <a:extLst>
                    <a:ext uri="{9D8B030D-6E8A-4147-A177-3AD203B41FA5}">
                      <a16:colId xmlns:a16="http://schemas.microsoft.com/office/drawing/2014/main" val="4088253445"/>
                    </a:ext>
                  </a:extLst>
                </a:gridCol>
                <a:gridCol w="1507579">
                  <a:extLst>
                    <a:ext uri="{9D8B030D-6E8A-4147-A177-3AD203B41FA5}">
                      <a16:colId xmlns:a16="http://schemas.microsoft.com/office/drawing/2014/main" val="693142918"/>
                    </a:ext>
                  </a:extLst>
                </a:gridCol>
                <a:gridCol w="1507579">
                  <a:extLst>
                    <a:ext uri="{9D8B030D-6E8A-4147-A177-3AD203B41FA5}">
                      <a16:colId xmlns:a16="http://schemas.microsoft.com/office/drawing/2014/main" val="2436379897"/>
                    </a:ext>
                  </a:extLst>
                </a:gridCol>
              </a:tblGrid>
              <a:tr h="304800">
                <a:tc>
                  <a:txBody>
                    <a:bodyPr/>
                    <a:lstStyle/>
                    <a:p>
                      <a:pPr algn="ctr" fontAlgn="b"/>
                      <a:r>
                        <a:rPr lang="en-US" sz="1100" b="1" u="none" strike="noStrike" kern="1200" dirty="0" smtClean="0">
                          <a:solidFill>
                            <a:schemeClr val="lt1"/>
                          </a:solidFill>
                          <a:effectLst/>
                          <a:latin typeface="+mn-lt"/>
                          <a:ea typeface="+mn-ea"/>
                          <a:cs typeface="+mn-cs"/>
                        </a:rPr>
                        <a:t>Interface</a:t>
                      </a:r>
                      <a:endParaRPr lang="en-US" sz="1100" b="1" u="none" strike="noStrike" kern="1200" dirty="0">
                        <a:solidFill>
                          <a:schemeClr val="lt1"/>
                        </a:solidFill>
                        <a:effectLst/>
                        <a:latin typeface="+mn-lt"/>
                        <a:ea typeface="+mn-ea"/>
                        <a:cs typeface="+mn-cs"/>
                      </a:endParaRPr>
                    </a:p>
                  </a:txBody>
                  <a:tcPr marL="0" marR="0" marT="0" marB="0" anchor="ctr"/>
                </a:tc>
                <a:tc>
                  <a:txBody>
                    <a:bodyPr/>
                    <a:lstStyle/>
                    <a:p>
                      <a:pPr algn="ctr" rtl="0" fontAlgn="ctr"/>
                      <a:r>
                        <a:rPr lang="en-US" sz="1100" u="none" strike="noStrike" dirty="0" smtClean="0">
                          <a:effectLst/>
                        </a:rPr>
                        <a:t>FCA 15</a:t>
                      </a:r>
                    </a:p>
                    <a:p>
                      <a:pPr marL="0" algn="ctr" defTabSz="914400" rtl="0" eaLnBrk="1" fontAlgn="ctr" latinLnBrk="0" hangingPunct="1"/>
                      <a:r>
                        <a:rPr lang="en-US" sz="1100" b="1" u="none" strike="noStrike" kern="1200" dirty="0" smtClean="0">
                          <a:solidFill>
                            <a:schemeClr val="lt1"/>
                          </a:solidFill>
                          <a:effectLst/>
                          <a:latin typeface="+mn-lt"/>
                          <a:ea typeface="+mn-ea"/>
                          <a:cs typeface="+mn-cs"/>
                        </a:rPr>
                        <a:t>Forced Outage Rate (%) </a:t>
                      </a:r>
                    </a:p>
                  </a:txBody>
                  <a:tcPr marL="0" marR="0" marT="0" marB="0" anchor="ctr"/>
                </a:tc>
                <a:tc>
                  <a:txBody>
                    <a:bodyPr/>
                    <a:lstStyle/>
                    <a:p>
                      <a:pPr algn="ctr" rtl="0" fontAlgn="ctr"/>
                      <a:r>
                        <a:rPr lang="en-US" sz="1100" u="none" strike="noStrike" dirty="0" smtClean="0">
                          <a:effectLst/>
                        </a:rPr>
                        <a:t>FCA 14</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1" u="none" strike="noStrike" kern="1200" dirty="0" smtClean="0">
                          <a:solidFill>
                            <a:schemeClr val="lt1"/>
                          </a:solidFill>
                          <a:effectLst/>
                          <a:latin typeface="+mn-lt"/>
                          <a:ea typeface="+mn-ea"/>
                          <a:cs typeface="+mn-cs"/>
                        </a:rPr>
                        <a:t>Forced Outage Rate (%)</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marL="0" algn="ctr" defTabSz="914400" rtl="0" eaLnBrk="1" fontAlgn="ctr" latinLnBrk="0" hangingPunct="1"/>
                      <a:r>
                        <a:rPr lang="en-US" sz="1100" b="1" u="none" strike="noStrike" kern="1200" dirty="0" smtClean="0">
                          <a:solidFill>
                            <a:schemeClr val="lt1"/>
                          </a:solidFill>
                          <a:effectLst/>
                          <a:latin typeface="+mn-lt"/>
                          <a:ea typeface="+mn-ea"/>
                          <a:cs typeface="+mn-cs"/>
                        </a:rPr>
                        <a:t>DELTA (%)</a:t>
                      </a:r>
                    </a:p>
                    <a:p>
                      <a:pPr marL="0" algn="ctr" defTabSz="914400" rtl="0" eaLnBrk="1" fontAlgn="ctr" latinLnBrk="0" hangingPunct="1"/>
                      <a:r>
                        <a:rPr lang="en-US" sz="1100" b="1" u="none" strike="noStrike" kern="1200" dirty="0" smtClean="0">
                          <a:solidFill>
                            <a:schemeClr val="lt1"/>
                          </a:solidFill>
                          <a:effectLst/>
                          <a:latin typeface="+mn-lt"/>
                          <a:ea typeface="+mn-ea"/>
                          <a:cs typeface="+mn-cs"/>
                        </a:rPr>
                        <a:t>(FCA 15 minus FCA 14)</a:t>
                      </a:r>
                    </a:p>
                  </a:txBody>
                  <a:tcPr marL="0" marR="0" marT="0" marB="0" anchor="ctr"/>
                </a:tc>
                <a:tc>
                  <a:txBody>
                    <a:bodyPr/>
                    <a:lstStyle/>
                    <a:p>
                      <a:pPr marL="0" algn="ctr" defTabSz="914400" rtl="0" eaLnBrk="1" fontAlgn="ctr" latinLnBrk="0" hangingPunct="1"/>
                      <a:r>
                        <a:rPr lang="en-US" sz="1100" b="1" u="none" strike="noStrike" kern="1200" dirty="0" smtClean="0">
                          <a:solidFill>
                            <a:schemeClr val="lt1"/>
                          </a:solidFill>
                          <a:effectLst/>
                          <a:latin typeface="+mn-lt"/>
                          <a:ea typeface="+mn-ea"/>
                          <a:cs typeface="+mn-cs"/>
                        </a:rPr>
                        <a:t>DELTA (MW)</a:t>
                      </a:r>
                    </a:p>
                    <a:p>
                      <a:pPr marL="0" algn="ctr" defTabSz="914400" rtl="0" eaLnBrk="1" fontAlgn="ctr" latinLnBrk="0" hangingPunct="1"/>
                      <a:r>
                        <a:rPr lang="en-US" sz="1100" b="1" u="none" strike="noStrike" kern="1200" dirty="0" smtClean="0">
                          <a:solidFill>
                            <a:schemeClr val="lt1"/>
                          </a:solidFill>
                          <a:effectLst/>
                          <a:latin typeface="+mn-lt"/>
                          <a:ea typeface="+mn-ea"/>
                          <a:cs typeface="+mn-cs"/>
                        </a:rPr>
                        <a:t>(FCA 15 minus FCA 14)</a:t>
                      </a:r>
                    </a:p>
                  </a:txBody>
                  <a:tcPr marL="0" marR="0" marT="0" marB="0" anchor="ctr"/>
                </a:tc>
                <a:extLst>
                  <a:ext uri="{0D108BD9-81ED-4DB2-BD59-A6C34878D82A}">
                    <a16:rowId xmlns:a16="http://schemas.microsoft.com/office/drawing/2014/main" val="2638130391"/>
                  </a:ext>
                </a:extLst>
              </a:tr>
              <a:tr h="236746">
                <a:tc>
                  <a:txBody>
                    <a:bodyPr/>
                    <a:lstStyle/>
                    <a:p>
                      <a:pPr algn="l" rtl="0" fontAlgn="ctr"/>
                      <a:r>
                        <a:rPr lang="en-US" sz="1100" u="none" strike="noStrike" dirty="0">
                          <a:solidFill>
                            <a:srgbClr val="000000"/>
                          </a:solidFill>
                          <a:effectLst/>
                        </a:rPr>
                        <a:t>Maritimes</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n-US" sz="1100" b="0" i="0" u="none" strike="noStrike" dirty="0" smtClean="0">
                          <a:solidFill>
                            <a:srgbClr val="000000"/>
                          </a:solidFill>
                          <a:effectLst/>
                          <a:latin typeface="+mn-lt"/>
                          <a:cs typeface="Times New Roman" pitchFamily="18" charset="0"/>
                        </a:rPr>
                        <a:t>0.1</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marL="0" algn="ctr" defTabSz="914400" rtl="0" eaLnBrk="1" fontAlgn="ctr" latinLnBrk="0" hangingPunct="1"/>
                      <a:r>
                        <a:rPr lang="en-US" sz="1100" u="none" strike="noStrike" kern="1200" dirty="0" smtClean="0">
                          <a:solidFill>
                            <a:srgbClr val="000000"/>
                          </a:solidFill>
                          <a:effectLst/>
                          <a:latin typeface="+mn-lt"/>
                          <a:ea typeface="+mn-ea"/>
                          <a:cs typeface="+mn-cs"/>
                        </a:rPr>
                        <a:t>0.0</a:t>
                      </a:r>
                      <a:endParaRPr lang="en-US" sz="1100" u="none" strike="noStrike" kern="1200" dirty="0">
                        <a:solidFill>
                          <a:srgbClr val="000000"/>
                        </a:solidFill>
                        <a:effectLst/>
                        <a:latin typeface="+mn-lt"/>
                        <a:ea typeface="+mn-ea"/>
                        <a:cs typeface="+mn-cs"/>
                      </a:endParaRPr>
                    </a:p>
                  </a:txBody>
                  <a:tcPr/>
                </a:tc>
                <a:tc>
                  <a:txBody>
                    <a:bodyPr/>
                    <a:lstStyle/>
                    <a:p>
                      <a:pPr marL="0" algn="ctr" defTabSz="914400" rtl="0" eaLnBrk="1" fontAlgn="ctr" latinLnBrk="0" hangingPunct="1"/>
                      <a:r>
                        <a:rPr lang="en-US" sz="1100" u="none" strike="noStrike" kern="1200" dirty="0" smtClean="0">
                          <a:solidFill>
                            <a:srgbClr val="000000"/>
                          </a:solidFill>
                          <a:effectLst/>
                          <a:latin typeface="+mn-lt"/>
                          <a:ea typeface="+mn-ea"/>
                          <a:cs typeface="+mn-cs"/>
                        </a:rPr>
                        <a:t>0.1</a:t>
                      </a:r>
                      <a:endParaRPr lang="en-US" sz="1100" u="none" strike="noStrike" kern="1200" dirty="0">
                        <a:solidFill>
                          <a:srgbClr val="000000"/>
                        </a:solidFill>
                        <a:effectLst/>
                        <a:latin typeface="+mn-lt"/>
                        <a:ea typeface="+mn-ea"/>
                        <a:cs typeface="+mn-cs"/>
                      </a:endParaRPr>
                    </a:p>
                  </a:txBody>
                  <a:tcPr/>
                </a:tc>
                <a:tc>
                  <a:txBody>
                    <a:bodyPr/>
                    <a:lstStyle/>
                    <a:p>
                      <a:pPr marL="0" algn="ctr" defTabSz="914400" rtl="0" eaLnBrk="1" fontAlgn="ctr" latinLnBrk="0" hangingPunct="1"/>
                      <a:r>
                        <a:rPr lang="en-US" sz="1100" u="none" strike="noStrike" kern="1200" dirty="0" smtClean="0">
                          <a:solidFill>
                            <a:srgbClr val="000000"/>
                          </a:solidFill>
                          <a:effectLst/>
                          <a:latin typeface="+mn-lt"/>
                          <a:ea typeface="+mn-ea"/>
                          <a:cs typeface="+mn-cs"/>
                        </a:rPr>
                        <a:t>-47</a:t>
                      </a:r>
                      <a:endParaRPr lang="en-US" sz="1100" u="none" strike="noStrike" kern="1200" dirty="0">
                        <a:solidFill>
                          <a:srgbClr val="000000"/>
                        </a:solidFill>
                        <a:effectLst/>
                        <a:latin typeface="+mn-lt"/>
                        <a:ea typeface="+mn-ea"/>
                        <a:cs typeface="+mn-cs"/>
                      </a:endParaRPr>
                    </a:p>
                  </a:txBody>
                  <a:tcPr/>
                </a:tc>
                <a:extLst>
                  <a:ext uri="{0D108BD9-81ED-4DB2-BD59-A6C34878D82A}">
                    <a16:rowId xmlns:a16="http://schemas.microsoft.com/office/drawing/2014/main" val="2279435457"/>
                  </a:ext>
                </a:extLst>
              </a:tr>
              <a:tr h="236746">
                <a:tc>
                  <a:txBody>
                    <a:bodyPr/>
                    <a:lstStyle/>
                    <a:p>
                      <a:pPr algn="l" rtl="0" fontAlgn="ctr"/>
                      <a:r>
                        <a:rPr lang="en-US" sz="1100" u="none" strike="noStrike">
                          <a:solidFill>
                            <a:srgbClr val="000000"/>
                          </a:solidFill>
                          <a:effectLst/>
                        </a:rPr>
                        <a:t>HQ Phase II</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n-US" sz="1100" b="0" i="0" u="none" strike="noStrike" dirty="0" smtClean="0">
                          <a:solidFill>
                            <a:srgbClr val="000000"/>
                          </a:solidFill>
                          <a:effectLst/>
                          <a:latin typeface="+mn-lt"/>
                        </a:rPr>
                        <a:t>1.3</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marL="0" algn="ctr" defTabSz="914400" rtl="0" eaLnBrk="1" fontAlgn="ctr" latinLnBrk="0" hangingPunct="1"/>
                      <a:r>
                        <a:rPr lang="en-US" sz="1100" u="none" strike="noStrike" kern="1200" dirty="0" smtClean="0">
                          <a:solidFill>
                            <a:srgbClr val="000000"/>
                          </a:solidFill>
                          <a:effectLst/>
                          <a:latin typeface="+mn-lt"/>
                          <a:ea typeface="+mn-ea"/>
                          <a:cs typeface="+mn-cs"/>
                        </a:rPr>
                        <a:t>0.9</a:t>
                      </a:r>
                      <a:endParaRPr lang="en-US" sz="1100" u="none" strike="noStrike" kern="1200" dirty="0">
                        <a:solidFill>
                          <a:srgbClr val="000000"/>
                        </a:solidFill>
                        <a:effectLst/>
                        <a:latin typeface="+mn-lt"/>
                        <a:ea typeface="+mn-ea"/>
                        <a:cs typeface="+mn-cs"/>
                      </a:endParaRPr>
                    </a:p>
                  </a:txBody>
                  <a:tcPr/>
                </a:tc>
                <a:tc>
                  <a:txBody>
                    <a:bodyPr/>
                    <a:lstStyle/>
                    <a:p>
                      <a:pPr marL="0" algn="ctr" defTabSz="914400" rtl="0" eaLnBrk="1" fontAlgn="ctr" latinLnBrk="0" hangingPunct="1"/>
                      <a:r>
                        <a:rPr lang="en-US" sz="1100" u="none" strike="noStrike" kern="1200" dirty="0" smtClean="0">
                          <a:solidFill>
                            <a:srgbClr val="000000"/>
                          </a:solidFill>
                          <a:effectLst/>
                          <a:latin typeface="+mn-lt"/>
                          <a:ea typeface="+mn-ea"/>
                          <a:cs typeface="+mn-cs"/>
                        </a:rPr>
                        <a:t>0.4</a:t>
                      </a:r>
                      <a:endParaRPr lang="en-US" sz="1100" u="none" strike="noStrike" kern="1200" dirty="0">
                        <a:solidFill>
                          <a:srgbClr val="000000"/>
                        </a:solidFill>
                        <a:effectLst/>
                        <a:latin typeface="+mn-lt"/>
                        <a:ea typeface="+mn-ea"/>
                        <a:cs typeface="+mn-cs"/>
                      </a:endParaRPr>
                    </a:p>
                  </a:txBody>
                  <a:tcPr/>
                </a:tc>
                <a:tc>
                  <a:txBody>
                    <a:bodyPr/>
                    <a:lstStyle/>
                    <a:p>
                      <a:pPr marL="0" algn="ctr" defTabSz="914400" rtl="0" eaLnBrk="1" fontAlgn="ctr" latinLnBrk="0" hangingPunct="1"/>
                      <a:r>
                        <a:rPr lang="en-US" sz="1100" u="none" strike="noStrike" kern="1200" dirty="0" smtClean="0">
                          <a:solidFill>
                            <a:srgbClr val="000000"/>
                          </a:solidFill>
                          <a:effectLst/>
                          <a:latin typeface="+mn-lt"/>
                          <a:ea typeface="+mn-ea"/>
                          <a:cs typeface="+mn-cs"/>
                        </a:rPr>
                        <a:t>-58</a:t>
                      </a:r>
                      <a:endParaRPr lang="en-US" sz="1100" u="none" strike="noStrike" kern="1200" dirty="0">
                        <a:solidFill>
                          <a:srgbClr val="000000"/>
                        </a:solidFill>
                        <a:effectLst/>
                        <a:latin typeface="+mn-lt"/>
                        <a:ea typeface="+mn-ea"/>
                        <a:cs typeface="+mn-cs"/>
                      </a:endParaRPr>
                    </a:p>
                  </a:txBody>
                  <a:tcPr/>
                </a:tc>
                <a:extLst>
                  <a:ext uri="{0D108BD9-81ED-4DB2-BD59-A6C34878D82A}">
                    <a16:rowId xmlns:a16="http://schemas.microsoft.com/office/drawing/2014/main" val="174219449"/>
                  </a:ext>
                </a:extLst>
              </a:tr>
              <a:tr h="236746">
                <a:tc>
                  <a:txBody>
                    <a:bodyPr/>
                    <a:lstStyle/>
                    <a:p>
                      <a:pPr algn="l" rtl="0" fontAlgn="ctr"/>
                      <a:r>
                        <a:rPr lang="en-US" sz="1100" u="none" strike="noStrike" dirty="0" err="1">
                          <a:solidFill>
                            <a:srgbClr val="000000"/>
                          </a:solidFill>
                          <a:effectLst/>
                        </a:rPr>
                        <a:t>Highgate</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n-US" sz="1100" b="0" i="0" u="none" strike="noStrike" dirty="0" smtClean="0">
                          <a:solidFill>
                            <a:srgbClr val="000000"/>
                          </a:solidFill>
                          <a:effectLst/>
                          <a:latin typeface="+mn-lt"/>
                        </a:rPr>
                        <a:t>0.0</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marL="0" algn="ctr" defTabSz="914400" rtl="0" eaLnBrk="1" fontAlgn="ctr" latinLnBrk="0" hangingPunct="1"/>
                      <a:r>
                        <a:rPr lang="en-US" sz="1100" u="none" strike="noStrike" kern="1200" dirty="0" smtClean="0">
                          <a:solidFill>
                            <a:srgbClr val="000000"/>
                          </a:solidFill>
                          <a:effectLst/>
                          <a:latin typeface="+mn-lt"/>
                          <a:ea typeface="+mn-ea"/>
                          <a:cs typeface="+mn-cs"/>
                        </a:rPr>
                        <a:t>0.1</a:t>
                      </a:r>
                      <a:endParaRPr lang="en-US" sz="1100" u="none" strike="noStrike" kern="1200" dirty="0">
                        <a:solidFill>
                          <a:srgbClr val="000000"/>
                        </a:solidFill>
                        <a:effectLst/>
                        <a:latin typeface="+mn-lt"/>
                        <a:ea typeface="+mn-ea"/>
                        <a:cs typeface="+mn-cs"/>
                      </a:endParaRPr>
                    </a:p>
                  </a:txBody>
                  <a:tcPr/>
                </a:tc>
                <a:tc>
                  <a:txBody>
                    <a:bodyPr/>
                    <a:lstStyle/>
                    <a:p>
                      <a:pPr marL="0" algn="ctr" defTabSz="914400" rtl="0" eaLnBrk="1" fontAlgn="ctr" latinLnBrk="0" hangingPunct="1"/>
                      <a:r>
                        <a:rPr lang="en-US" sz="1100" u="none" strike="noStrike" kern="1200" dirty="0" smtClean="0">
                          <a:solidFill>
                            <a:srgbClr val="000000"/>
                          </a:solidFill>
                          <a:effectLst/>
                          <a:latin typeface="+mn-lt"/>
                          <a:ea typeface="+mn-ea"/>
                          <a:cs typeface="+mn-cs"/>
                        </a:rPr>
                        <a:t>-0.1</a:t>
                      </a:r>
                      <a:endParaRPr lang="en-US" sz="1100" u="none" strike="noStrike" kern="1200" dirty="0">
                        <a:solidFill>
                          <a:srgbClr val="000000"/>
                        </a:solidFill>
                        <a:effectLst/>
                        <a:latin typeface="+mn-lt"/>
                        <a:ea typeface="+mn-ea"/>
                        <a:cs typeface="+mn-cs"/>
                      </a:endParaRPr>
                    </a:p>
                  </a:txBody>
                  <a:tcPr/>
                </a:tc>
                <a:tc>
                  <a:txBody>
                    <a:bodyPr/>
                    <a:lstStyle/>
                    <a:p>
                      <a:pPr marL="0" algn="ctr" defTabSz="914400" rtl="0" eaLnBrk="1" fontAlgn="ctr" latinLnBrk="0" hangingPunct="1"/>
                      <a:r>
                        <a:rPr lang="en-US" sz="1100" u="none" strike="noStrike" kern="1200" dirty="0" smtClean="0">
                          <a:solidFill>
                            <a:srgbClr val="000000"/>
                          </a:solidFill>
                          <a:effectLst/>
                          <a:latin typeface="+mn-lt"/>
                          <a:ea typeface="+mn-ea"/>
                          <a:cs typeface="+mn-cs"/>
                        </a:rPr>
                        <a:t>4</a:t>
                      </a:r>
                      <a:endParaRPr lang="en-US" sz="1100" u="none" strike="noStrike" kern="1200" dirty="0">
                        <a:solidFill>
                          <a:srgbClr val="000000"/>
                        </a:solidFill>
                        <a:effectLst/>
                        <a:latin typeface="+mn-lt"/>
                        <a:ea typeface="+mn-ea"/>
                        <a:cs typeface="+mn-cs"/>
                      </a:endParaRPr>
                    </a:p>
                  </a:txBody>
                  <a:tcPr/>
                </a:tc>
                <a:extLst>
                  <a:ext uri="{0D108BD9-81ED-4DB2-BD59-A6C34878D82A}">
                    <a16:rowId xmlns:a16="http://schemas.microsoft.com/office/drawing/2014/main" val="405690680"/>
                  </a:ext>
                </a:extLst>
              </a:tr>
              <a:tr h="236746">
                <a:tc>
                  <a:txBody>
                    <a:bodyPr/>
                    <a:lstStyle/>
                    <a:p>
                      <a:pPr algn="l" rtl="0" fontAlgn="ctr"/>
                      <a:r>
                        <a:rPr lang="en-US" sz="1100" u="none" strike="noStrike" dirty="0">
                          <a:solidFill>
                            <a:srgbClr val="000000"/>
                          </a:solidFill>
                          <a:effectLst/>
                        </a:rPr>
                        <a:t>New York AC ties</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n-US" sz="1100" b="0" i="0" u="none" strike="noStrike" smtClean="0">
                          <a:solidFill>
                            <a:srgbClr val="000000"/>
                          </a:solidFill>
                          <a:effectLst/>
                          <a:latin typeface="+mn-lt"/>
                        </a:rPr>
                        <a:t>0.5</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marL="0" algn="ctr" defTabSz="914400" rtl="0" eaLnBrk="1" fontAlgn="ctr" latinLnBrk="0" hangingPunct="1"/>
                      <a:r>
                        <a:rPr lang="en-US" sz="1100" u="none" strike="noStrike" kern="1200" dirty="0" smtClean="0">
                          <a:solidFill>
                            <a:srgbClr val="000000"/>
                          </a:solidFill>
                          <a:effectLst/>
                          <a:latin typeface="+mn-lt"/>
                          <a:ea typeface="+mn-ea"/>
                          <a:cs typeface="+mn-cs"/>
                        </a:rPr>
                        <a:t>0.5</a:t>
                      </a:r>
                      <a:endParaRPr lang="en-US" sz="1100" u="none" strike="noStrike" kern="1200" dirty="0">
                        <a:solidFill>
                          <a:srgbClr val="000000"/>
                        </a:solidFill>
                        <a:effectLst/>
                        <a:latin typeface="+mn-lt"/>
                        <a:ea typeface="+mn-ea"/>
                        <a:cs typeface="+mn-cs"/>
                      </a:endParaRPr>
                    </a:p>
                  </a:txBody>
                  <a:tcPr/>
                </a:tc>
                <a:tc>
                  <a:txBody>
                    <a:bodyPr/>
                    <a:lstStyle/>
                    <a:p>
                      <a:pPr marL="0" algn="ctr" defTabSz="914400" rtl="0" eaLnBrk="1" fontAlgn="ctr" latinLnBrk="0" hangingPunct="1"/>
                      <a:r>
                        <a:rPr lang="en-US" sz="1100" u="none" strike="noStrike" kern="1200" dirty="0" smtClean="0">
                          <a:solidFill>
                            <a:srgbClr val="000000"/>
                          </a:solidFill>
                          <a:effectLst/>
                          <a:latin typeface="+mn-lt"/>
                          <a:ea typeface="+mn-ea"/>
                          <a:cs typeface="+mn-cs"/>
                        </a:rPr>
                        <a:t>0.0</a:t>
                      </a:r>
                      <a:endParaRPr lang="en-US" sz="1100" u="none" strike="noStrike" kern="1200" dirty="0">
                        <a:solidFill>
                          <a:srgbClr val="000000"/>
                        </a:solidFill>
                        <a:effectLst/>
                        <a:latin typeface="+mn-lt"/>
                        <a:ea typeface="+mn-ea"/>
                        <a:cs typeface="+mn-cs"/>
                      </a:endParaRPr>
                    </a:p>
                  </a:txBody>
                  <a:tcPr/>
                </a:tc>
                <a:tc>
                  <a:txBody>
                    <a:bodyPr/>
                    <a:lstStyle/>
                    <a:p>
                      <a:pPr marL="0" algn="ctr" defTabSz="914400" rtl="0" eaLnBrk="1" fontAlgn="ctr" latinLnBrk="0" hangingPunct="1"/>
                      <a:r>
                        <a:rPr lang="en-US" sz="1100" u="none" strike="noStrike" kern="1200" dirty="0" smtClean="0">
                          <a:solidFill>
                            <a:srgbClr val="000000"/>
                          </a:solidFill>
                          <a:effectLst/>
                          <a:latin typeface="+mn-lt"/>
                          <a:ea typeface="+mn-ea"/>
                          <a:cs typeface="+mn-cs"/>
                        </a:rPr>
                        <a:t>-104</a:t>
                      </a:r>
                      <a:endParaRPr lang="en-US" sz="1100" u="none" strike="noStrike" kern="1200" dirty="0">
                        <a:solidFill>
                          <a:srgbClr val="000000"/>
                        </a:solidFill>
                        <a:effectLst/>
                        <a:latin typeface="+mn-lt"/>
                        <a:ea typeface="+mn-ea"/>
                        <a:cs typeface="+mn-cs"/>
                      </a:endParaRPr>
                    </a:p>
                  </a:txBody>
                  <a:tcPr/>
                </a:tc>
                <a:extLst>
                  <a:ext uri="{0D108BD9-81ED-4DB2-BD59-A6C34878D82A}">
                    <a16:rowId xmlns:a16="http://schemas.microsoft.com/office/drawing/2014/main" val="273254269"/>
                  </a:ext>
                </a:extLst>
              </a:tr>
            </a:tbl>
          </a:graphicData>
        </a:graphic>
      </p:graphicFrame>
    </p:spTree>
    <p:extLst>
      <p:ext uri="{BB962C8B-B14F-4D97-AF65-F5344CB8AC3E}">
        <p14:creationId xmlns:p14="http://schemas.microsoft.com/office/powerpoint/2010/main" val="3104027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21</a:t>
            </a:fld>
            <a:endParaRPr lang="en-US" dirty="0"/>
          </a:p>
        </p:txBody>
      </p:sp>
      <p:sp>
        <p:nvSpPr>
          <p:cNvPr id="3" name="Title 2"/>
          <p:cNvSpPr>
            <a:spLocks noGrp="1"/>
          </p:cNvSpPr>
          <p:nvPr>
            <p:ph type="title"/>
          </p:nvPr>
        </p:nvSpPr>
        <p:spPr/>
        <p:txBody>
          <a:bodyPr/>
          <a:lstStyle/>
          <a:p>
            <a:r>
              <a:rPr lang="en-US" dirty="0"/>
              <a:t>Observations of Tie Benefits Study Results</a:t>
            </a:r>
            <a:r>
              <a:rPr lang="en-US" strike="sngStrike" dirty="0"/>
              <a:t> </a:t>
            </a:r>
            <a:r>
              <a:rPr lang="en-US" dirty="0" smtClean="0"/>
              <a:t> (</a:t>
            </a:r>
            <a:r>
              <a:rPr lang="en-US" i="1" dirty="0" smtClean="0"/>
              <a:t>cont.</a:t>
            </a:r>
            <a:r>
              <a:rPr lang="en-US" dirty="0" smtClean="0"/>
              <a:t>)</a:t>
            </a:r>
            <a:endParaRPr lang="en-US" dirty="0"/>
          </a:p>
        </p:txBody>
      </p:sp>
      <p:sp>
        <p:nvSpPr>
          <p:cNvPr id="4" name="Content Placeholder 3"/>
          <p:cNvSpPr>
            <a:spLocks noGrp="1"/>
          </p:cNvSpPr>
          <p:nvPr>
            <p:ph idx="1"/>
          </p:nvPr>
        </p:nvSpPr>
        <p:spPr>
          <a:xfrm>
            <a:off x="450980" y="1219200"/>
            <a:ext cx="8229600" cy="4812688"/>
          </a:xfrm>
        </p:spPr>
        <p:txBody>
          <a:bodyPr>
            <a:normAutofit/>
          </a:bodyPr>
          <a:lstStyle/>
          <a:p>
            <a:pPr marL="285750" indent="-285750"/>
            <a:r>
              <a:rPr lang="en-US" dirty="0"/>
              <a:t>Higher tie benefit reductions from NY AC ties as compared with the other Control Area contributions may be due to New York’s need to meet higher peak and energy demand forecast as a result of </a:t>
            </a:r>
            <a:r>
              <a:rPr lang="en-US" dirty="0" smtClean="0"/>
              <a:t>higher </a:t>
            </a:r>
            <a:r>
              <a:rPr lang="en-US" dirty="0"/>
              <a:t>load forecast uncertainty assumptions</a:t>
            </a:r>
          </a:p>
          <a:p>
            <a:pPr lvl="1"/>
            <a:r>
              <a:rPr lang="en-US" sz="1800" dirty="0"/>
              <a:t>The increase in uncertainty of the load forecast means that New York’s need of emergency assistance available from the Canadian Control Areas increases lowering the amount of assistance available to New England</a:t>
            </a:r>
          </a:p>
          <a:p>
            <a:pPr lvl="1"/>
            <a:r>
              <a:rPr lang="en-US" sz="1800" dirty="0"/>
              <a:t>Change in New York’s BTM-PV penetration and hourly shape in this year’s study result in more correlated hourly loads between NY and NE. This reduced load diversity resulting in less opportunity to help each other out, thus further lowering the tie benefits contribution from New York</a:t>
            </a:r>
          </a:p>
          <a:p>
            <a:pPr marL="0" indent="0">
              <a:lnSpc>
                <a:spcPct val="90000"/>
              </a:lnSpc>
              <a:buNone/>
            </a:pPr>
            <a:endParaRPr lang="en-US" sz="1100" dirty="0"/>
          </a:p>
        </p:txBody>
      </p:sp>
    </p:spTree>
    <p:extLst>
      <p:ext uri="{BB962C8B-B14F-4D97-AF65-F5344CB8AC3E}">
        <p14:creationId xmlns:p14="http://schemas.microsoft.com/office/powerpoint/2010/main" val="2060751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C7F894-2A36-495D-AB7C-1055F7AC0F9D}"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
        <p:nvSpPr>
          <p:cNvPr id="2" name="Title 1"/>
          <p:cNvSpPr>
            <a:spLocks noGrp="1"/>
          </p:cNvSpPr>
          <p:nvPr>
            <p:ph type="title"/>
          </p:nvPr>
        </p:nvSpPr>
        <p:spPr>
          <a:xfrm>
            <a:off x="457200" y="0"/>
            <a:ext cx="8229600" cy="1143000"/>
          </a:xfrm>
        </p:spPr>
        <p:txBody>
          <a:bodyPr/>
          <a:lstStyle/>
          <a:p>
            <a:r>
              <a:rPr lang="en-US" dirty="0"/>
              <a:t>Conclusions of Tie Benefits </a:t>
            </a:r>
            <a:r>
              <a:rPr lang="en-US" dirty="0" smtClean="0"/>
              <a:t>Study</a:t>
            </a:r>
            <a:endParaRPr lang="en-US" strike="sngStrike" dirty="0"/>
          </a:p>
        </p:txBody>
      </p:sp>
      <p:sp>
        <p:nvSpPr>
          <p:cNvPr id="3" name="Text Placeholder 2"/>
          <p:cNvSpPr>
            <a:spLocks noGrp="1"/>
          </p:cNvSpPr>
          <p:nvPr>
            <p:ph type="body" sz="quarter" idx="1"/>
          </p:nvPr>
        </p:nvSpPr>
        <p:spPr>
          <a:xfrm>
            <a:off x="381000" y="1066800"/>
            <a:ext cx="8229600" cy="3886200"/>
          </a:xfrm>
        </p:spPr>
        <p:txBody>
          <a:bodyPr>
            <a:normAutofit/>
          </a:bodyPr>
          <a:lstStyle/>
          <a:p>
            <a:pPr marL="0" indent="0" algn="r">
              <a:buNone/>
            </a:pPr>
            <a:endParaRPr lang="en-US" dirty="0" smtClean="0"/>
          </a:p>
          <a:p>
            <a:pPr marL="0" indent="0" algn="r">
              <a:buNone/>
            </a:pPr>
            <a:endParaRPr lang="en-US" dirty="0"/>
          </a:p>
          <a:p>
            <a:pPr marL="0" indent="0" algn="r">
              <a:buNone/>
            </a:pPr>
            <a:endParaRPr lang="en-US" dirty="0" smtClean="0"/>
          </a:p>
          <a:p>
            <a:pPr marL="0" indent="0" algn="r">
              <a:buNone/>
            </a:pPr>
            <a:endParaRPr lang="en-US" dirty="0"/>
          </a:p>
          <a:p>
            <a:pPr marL="0" indent="0" algn="ctr">
              <a:buNone/>
            </a:pPr>
            <a:r>
              <a:rPr lang="en-US" dirty="0" smtClean="0"/>
              <a:t> </a:t>
            </a:r>
          </a:p>
        </p:txBody>
      </p:sp>
      <p:sp>
        <p:nvSpPr>
          <p:cNvPr id="8" name="Rectangle 7"/>
          <p:cNvSpPr/>
          <p:nvPr/>
        </p:nvSpPr>
        <p:spPr>
          <a:xfrm>
            <a:off x="391886" y="1371600"/>
            <a:ext cx="8153400" cy="4745915"/>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smtClean="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000000"/>
                </a:solidFill>
                <a:latin typeface="Calibri"/>
              </a:rPr>
              <a:t>Given the changes in assumptions, the ISO considers the results</a:t>
            </a: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 of the FCA 15 tie</a:t>
            </a:r>
            <a:r>
              <a:rPr kumimoji="0" lang="en-US" sz="1800" b="0" i="0" u="none" strike="noStrike" kern="1200" cap="none" spc="0" normalizeH="0" noProof="0" dirty="0" smtClean="0">
                <a:ln>
                  <a:noFill/>
                </a:ln>
                <a:solidFill>
                  <a:srgbClr val="000000"/>
                </a:solidFill>
                <a:effectLst/>
                <a:uLnTx/>
                <a:uFillTx/>
                <a:latin typeface="Calibri"/>
                <a:ea typeface="+mn-ea"/>
                <a:cs typeface="+mn-cs"/>
              </a:rPr>
              <a:t> benefits study </a:t>
            </a:r>
            <a:r>
              <a:rPr lang="en-US" dirty="0" smtClean="0">
                <a:solidFill>
                  <a:srgbClr val="000000"/>
                </a:solidFill>
                <a:latin typeface="Calibri"/>
              </a:rPr>
              <a:t>to be </a:t>
            </a:r>
            <a:r>
              <a:rPr kumimoji="0" lang="en-US" sz="1800" b="0" i="0" u="none" strike="noStrike" kern="1200" cap="none" spc="0" normalizeH="0" noProof="0" dirty="0" smtClean="0">
                <a:ln>
                  <a:noFill/>
                </a:ln>
                <a:solidFill>
                  <a:srgbClr val="000000"/>
                </a:solidFill>
                <a:effectLst/>
                <a:uLnTx/>
                <a:uFillTx/>
                <a:latin typeface="Calibri"/>
                <a:ea typeface="+mn-ea"/>
                <a:cs typeface="+mn-cs"/>
              </a:rPr>
              <a:t>reasonable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noProof="0" dirty="0" smtClean="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solidFill>
                  <a:srgbClr val="000000"/>
                </a:solidFill>
                <a:latin typeface="Calibri"/>
              </a:rPr>
              <a:t>Total</a:t>
            </a:r>
            <a:r>
              <a:rPr lang="en-US" dirty="0" smtClean="0">
                <a:solidFill>
                  <a:srgbClr val="000000"/>
                </a:solidFill>
                <a:latin typeface="Calibri"/>
              </a:rPr>
              <a:t> tie benefits for FCA 15 ICR and related values* calculations are 1,735 MW</a:t>
            </a:r>
          </a:p>
          <a:p>
            <a:pPr marR="0" lvl="0" algn="l" defTabSz="914400" rtl="0" eaLnBrk="1" fontAlgn="auto" latinLnBrk="0" hangingPunct="1">
              <a:lnSpc>
                <a:spcPct val="100000"/>
              </a:lnSpc>
              <a:spcBef>
                <a:spcPts val="0"/>
              </a:spcBef>
              <a:spcAft>
                <a:spcPts val="0"/>
              </a:spcAft>
              <a:buClrTx/>
              <a:buSzTx/>
              <a:tabLst/>
              <a:defRPr/>
            </a:pPr>
            <a:endParaRPr lang="en-US" dirty="0" smtClean="0">
              <a:solidFill>
                <a:srgbClr val="000000"/>
              </a:solidFill>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000000"/>
                </a:solidFill>
                <a:latin typeface="Calibri"/>
              </a:rPr>
              <a:t>Hydro Quebec Interconnection Capability Credits (HQICCs) for FCA 15 are 883 MW</a:t>
            </a:r>
            <a:endParaRPr kumimoji="0" lang="en-US" sz="1800" b="0" i="0" u="none" strike="noStrike" kern="1200" cap="none" spc="0" normalizeH="0" baseline="0" noProof="0" dirty="0" smtClean="0">
              <a:ln>
                <a:noFill/>
              </a:ln>
              <a:solidFill>
                <a:srgbClr val="000000"/>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lang="en-US" sz="1100" dirty="0">
              <a:solidFill>
                <a:srgbClr val="000000"/>
              </a:solidFill>
              <a:latin typeface="Calibri"/>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lang="en-US" sz="1100" dirty="0">
              <a:solidFill>
                <a:srgbClr val="000000"/>
              </a:solidFill>
              <a:latin typeface="Calibri"/>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lang="en-US" sz="1100" dirty="0" smtClean="0">
              <a:solidFill>
                <a:srgbClr val="000000"/>
              </a:solidFill>
              <a:latin typeface="Calibri"/>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lang="en-US" sz="1100" dirty="0">
              <a:solidFill>
                <a:srgbClr val="000000"/>
              </a:solidFill>
              <a:latin typeface="Calibri"/>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lang="en-US" sz="1100" dirty="0">
              <a:solidFill>
                <a:srgbClr val="000000"/>
              </a:solidFill>
              <a:latin typeface="Calibri"/>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lang="en-US" sz="1100" dirty="0">
              <a:solidFill>
                <a:srgbClr val="000000"/>
              </a:solidFill>
              <a:latin typeface="Calibri"/>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Calibri"/>
              <a:ea typeface="+mn-ea"/>
              <a:cs typeface="+mn-cs"/>
            </a:endParaRPr>
          </a:p>
          <a:p>
            <a:pPr lvl="0">
              <a:lnSpc>
                <a:spcPct val="90000"/>
              </a:lnSpc>
            </a:pPr>
            <a:r>
              <a:rPr lang="en-US" sz="1100" dirty="0">
                <a:solidFill>
                  <a:srgbClr val="000000"/>
                </a:solidFill>
              </a:rPr>
              <a:t>* The ICR, net ICR, </a:t>
            </a:r>
            <a:r>
              <a:rPr lang="en-US" sz="1100" dirty="0" smtClean="0">
                <a:solidFill>
                  <a:srgbClr val="000000"/>
                </a:solidFill>
              </a:rPr>
              <a:t>Local Resource Adequacy, Transmission Security Analysis, Local Sourcing Requirement, Maximum Capacity Limit, </a:t>
            </a:r>
            <a:r>
              <a:rPr lang="en-US" sz="1100" dirty="0">
                <a:solidFill>
                  <a:srgbClr val="000000"/>
                </a:solidFill>
              </a:rPr>
              <a:t>the Marginal Reliability Impact </a:t>
            </a:r>
            <a:r>
              <a:rPr lang="en-US" sz="1100" dirty="0" smtClean="0">
                <a:solidFill>
                  <a:srgbClr val="000000"/>
                </a:solidFill>
              </a:rPr>
              <a:t>system </a:t>
            </a:r>
            <a:r>
              <a:rPr lang="en-US" sz="1100" dirty="0">
                <a:solidFill>
                  <a:srgbClr val="000000"/>
                </a:solidFill>
              </a:rPr>
              <a:t>and zonal Demand Curves and the </a:t>
            </a:r>
            <a:r>
              <a:rPr lang="en-US" sz="1100" dirty="0" smtClean="0">
                <a:solidFill>
                  <a:srgbClr val="000000"/>
                </a:solidFill>
              </a:rPr>
              <a:t>HQICCs </a:t>
            </a:r>
            <a:r>
              <a:rPr lang="en-US" sz="1100" dirty="0">
                <a:solidFill>
                  <a:srgbClr val="000000"/>
                </a:solidFill>
              </a:rPr>
              <a:t>are collectively referred to as the </a:t>
            </a:r>
            <a:r>
              <a:rPr lang="en-US" sz="1100" dirty="0" smtClean="0">
                <a:solidFill>
                  <a:srgbClr val="000000"/>
                </a:solidFill>
              </a:rPr>
              <a:t>ICR and related values</a:t>
            </a:r>
            <a:endParaRPr lang="en-US" sz="1100" dirty="0">
              <a:solidFill>
                <a:srgbClr val="000000"/>
              </a:solidFill>
            </a:endParaRPr>
          </a:p>
        </p:txBody>
      </p:sp>
    </p:spTree>
    <p:extLst>
      <p:ext uri="{BB962C8B-B14F-4D97-AF65-F5344CB8AC3E}">
        <p14:creationId xmlns:p14="http://schemas.microsoft.com/office/powerpoint/2010/main" val="19526257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4294967295"/>
          </p:nvPr>
        </p:nvSpPr>
        <p:spPr>
          <a:xfrm>
            <a:off x="8534400" y="6365882"/>
            <a:ext cx="381000" cy="196283"/>
          </a:xfrm>
          <a:prstGeom prst="rect">
            <a:avLst/>
          </a:prstGeom>
        </p:spPr>
        <p:txBody>
          <a:bodyPr/>
          <a:lstStyle/>
          <a:p>
            <a:fld id="{10C7F894-2A36-495D-AB7C-1055F7AC0F9D}" type="slidenum">
              <a:rPr lang="en-US" sz="1400" smtClean="0"/>
              <a:pPr/>
              <a:t>23</a:t>
            </a:fld>
            <a:endParaRPr lang="en-US" dirty="0"/>
          </a:p>
        </p:txBody>
      </p:sp>
    </p:spTree>
    <p:extLst>
      <p:ext uri="{BB962C8B-B14F-4D97-AF65-F5344CB8AC3E}">
        <p14:creationId xmlns:p14="http://schemas.microsoft.com/office/powerpoint/2010/main" val="526695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spcBef>
                <a:spcPts val="1200"/>
              </a:spcBef>
            </a:pPr>
            <a:r>
              <a:rPr lang="en-US" dirty="0" smtClean="0">
                <a:cs typeface="Times New Roman" pitchFamily="18" charset="0"/>
              </a:rPr>
              <a:t>Appendix I</a:t>
            </a:r>
            <a:r>
              <a:rPr lang="en-US" sz="2400" i="1" dirty="0">
                <a:solidFill>
                  <a:srgbClr val="000000"/>
                </a:solidFill>
                <a:ea typeface="+mn-ea"/>
                <a:cs typeface="+mn-cs"/>
              </a:rPr>
              <a:t/>
            </a:r>
            <a:br>
              <a:rPr lang="en-US" sz="2400" i="1" dirty="0">
                <a:solidFill>
                  <a:srgbClr val="000000"/>
                </a:solidFill>
                <a:ea typeface="+mn-ea"/>
                <a:cs typeface="+mn-cs"/>
              </a:rPr>
            </a:br>
            <a:r>
              <a:rPr lang="en-US" sz="2400" b="0" i="1" dirty="0" smtClean="0">
                <a:solidFill>
                  <a:srgbClr val="000000"/>
                </a:solidFill>
                <a:ea typeface="+mn-ea"/>
                <a:cs typeface="+mn-cs"/>
              </a:rPr>
              <a:t>FCA 15 tie Benefits study </a:t>
            </a:r>
            <a:r>
              <a:rPr lang="en-US" sz="2400" b="0" i="1" dirty="0">
                <a:solidFill>
                  <a:srgbClr val="000000"/>
                </a:solidFill>
                <a:ea typeface="+mn-ea"/>
                <a:cs typeface="+mn-cs"/>
              </a:rPr>
              <a:t>Methodology and assumptions</a:t>
            </a:r>
          </a:p>
        </p:txBody>
      </p:sp>
      <p:sp>
        <p:nvSpPr>
          <p:cNvPr id="2" name="Slide Number Placeholder 1"/>
          <p:cNvSpPr>
            <a:spLocks noGrp="1"/>
          </p:cNvSpPr>
          <p:nvPr>
            <p:ph type="sldNum" sz="quarter" idx="4"/>
          </p:nvPr>
        </p:nvSpPr>
        <p:spPr/>
        <p:txBody>
          <a:bodyPr/>
          <a:lstStyle/>
          <a:p>
            <a:fld id="{10C7F894-2A36-495D-AB7C-1055F7AC0F9D}" type="slidenum">
              <a:rPr lang="en-US" smtClean="0"/>
              <a:pPr/>
              <a:t>24</a:t>
            </a:fld>
            <a:endParaRPr lang="en-US" dirty="0"/>
          </a:p>
        </p:txBody>
      </p:sp>
    </p:spTree>
    <p:extLst>
      <p:ext uri="{BB962C8B-B14F-4D97-AF65-F5344CB8AC3E}">
        <p14:creationId xmlns:p14="http://schemas.microsoft.com/office/powerpoint/2010/main" val="4075237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r>
              <a:rPr lang="en-US" sz="3600" dirty="0" smtClean="0">
                <a:cs typeface="Times New Roman" pitchFamily="18" charset="0"/>
              </a:rPr>
              <a:t>Study Methodology</a:t>
            </a:r>
            <a:br>
              <a:rPr lang="en-US" sz="3600" dirty="0" smtClean="0">
                <a:cs typeface="Times New Roman" pitchFamily="18" charset="0"/>
              </a:rPr>
            </a:br>
            <a:r>
              <a:rPr lang="en-US" sz="2800" dirty="0" smtClean="0">
                <a:cs typeface="Times New Roman" pitchFamily="18" charset="0"/>
              </a:rPr>
              <a:t>Calculation Process 1 </a:t>
            </a:r>
            <a:endParaRPr lang="en-US" sz="2800" dirty="0"/>
          </a:p>
        </p:txBody>
      </p:sp>
      <p:sp>
        <p:nvSpPr>
          <p:cNvPr id="3" name="Text Placeholder 2"/>
          <p:cNvSpPr>
            <a:spLocks noGrp="1"/>
          </p:cNvSpPr>
          <p:nvPr>
            <p:ph type="body" sz="quarter" idx="4294967295"/>
          </p:nvPr>
        </p:nvSpPr>
        <p:spPr>
          <a:xfrm>
            <a:off x="457200" y="1600200"/>
            <a:ext cx="8229600" cy="4419600"/>
          </a:xfrm>
          <a:prstGeom prst="rect">
            <a:avLst/>
          </a:prstGeom>
        </p:spPr>
        <p:txBody>
          <a:bodyPr>
            <a:normAutofit/>
          </a:bodyPr>
          <a:lstStyle/>
          <a:p>
            <a:pPr>
              <a:lnSpc>
                <a:spcPct val="90000"/>
              </a:lnSpc>
            </a:pPr>
            <a:r>
              <a:rPr lang="en-US" dirty="0" smtClean="0"/>
              <a:t>Calculation of tie benefits values for all possible interconnection states</a:t>
            </a:r>
          </a:p>
          <a:p>
            <a:pPr lvl="1">
              <a:lnSpc>
                <a:spcPct val="90000"/>
              </a:lnSpc>
            </a:pPr>
            <a:r>
              <a:rPr lang="en-US" dirty="0" smtClean="0"/>
              <a:t>Bring all interconnected areas to LOLE of 0.1 days/year simultaneously</a:t>
            </a:r>
          </a:p>
          <a:p>
            <a:pPr lvl="1">
              <a:lnSpc>
                <a:spcPct val="90000"/>
              </a:lnSpc>
            </a:pPr>
            <a:r>
              <a:rPr lang="en-US" dirty="0" smtClean="0"/>
              <a:t>Calculate New England’s LOLE for all the possible interconnection states, e.g.</a:t>
            </a:r>
          </a:p>
          <a:p>
            <a:pPr lvl="2">
              <a:lnSpc>
                <a:spcPct val="90000"/>
              </a:lnSpc>
            </a:pPr>
            <a:r>
              <a:rPr lang="en-US" dirty="0" smtClean="0"/>
              <a:t>with no interconnections (isolated state)</a:t>
            </a:r>
          </a:p>
          <a:p>
            <a:pPr lvl="2">
              <a:lnSpc>
                <a:spcPct val="90000"/>
              </a:lnSpc>
            </a:pPr>
            <a:r>
              <a:rPr lang="en-US" dirty="0" smtClean="0"/>
              <a:t>With any single interconnection only</a:t>
            </a:r>
          </a:p>
          <a:p>
            <a:pPr lvl="2">
              <a:lnSpc>
                <a:spcPct val="90000"/>
              </a:lnSpc>
            </a:pPr>
            <a:r>
              <a:rPr lang="en-US" dirty="0" smtClean="0"/>
              <a:t>With any of two interconnections</a:t>
            </a:r>
          </a:p>
          <a:p>
            <a:pPr lvl="2">
              <a:lnSpc>
                <a:spcPct val="90000"/>
              </a:lnSpc>
            </a:pPr>
            <a:r>
              <a:rPr lang="en-US" dirty="0" smtClean="0"/>
              <a:t>With any of three interconnections</a:t>
            </a:r>
          </a:p>
          <a:p>
            <a:pPr lvl="2">
              <a:lnSpc>
                <a:spcPct val="90000"/>
              </a:lnSpc>
            </a:pPr>
            <a:r>
              <a:rPr lang="en-US" dirty="0" smtClean="0"/>
              <a:t>…</a:t>
            </a:r>
          </a:p>
          <a:p>
            <a:pPr lvl="1">
              <a:lnSpc>
                <a:spcPct val="90000"/>
              </a:lnSpc>
            </a:pPr>
            <a:r>
              <a:rPr lang="en-US" dirty="0" smtClean="0"/>
              <a:t>Calculate the equivalent tie benefits values for each interconnection state using the isolated state as reference</a:t>
            </a:r>
          </a:p>
          <a:p>
            <a:pPr lvl="2">
              <a:lnSpc>
                <a:spcPct val="90000"/>
              </a:lnSpc>
            </a:pPr>
            <a:r>
              <a:rPr lang="en-US" dirty="0" smtClean="0"/>
              <a:t>As the equivalent MW to bridge the LOLE delta between these two states</a:t>
            </a:r>
          </a:p>
        </p:txBody>
      </p:sp>
      <p:sp>
        <p:nvSpPr>
          <p:cNvPr id="4" name="Slide Number Placeholder 3"/>
          <p:cNvSpPr>
            <a:spLocks noGrp="1"/>
          </p:cNvSpPr>
          <p:nvPr>
            <p:ph type="sldNum" sz="quarter" idx="4294967295"/>
          </p:nvPr>
        </p:nvSpPr>
        <p:spPr>
          <a:xfrm>
            <a:off x="8534400" y="6324600"/>
            <a:ext cx="381000" cy="381000"/>
          </a:xfrm>
          <a:prstGeom prst="rect">
            <a:avLst/>
          </a:prstGeom>
        </p:spPr>
        <p:txBody>
          <a:bodyPr/>
          <a:lstStyle/>
          <a:p>
            <a:fld id="{10C7F894-2A36-495D-AB7C-1055F7AC0F9D}" type="slidenum">
              <a:rPr lang="en-US" smtClean="0"/>
              <a:pPr/>
              <a:t>25</a:t>
            </a:fld>
            <a:endParaRPr lang="en-US" dirty="0"/>
          </a:p>
        </p:txBody>
      </p:sp>
    </p:spTree>
    <p:extLst>
      <p:ext uri="{BB962C8B-B14F-4D97-AF65-F5344CB8AC3E}">
        <p14:creationId xmlns:p14="http://schemas.microsoft.com/office/powerpoint/2010/main" val="2881685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r>
              <a:rPr lang="en-US" sz="3600" dirty="0" smtClean="0">
                <a:cs typeface="Times New Roman" pitchFamily="18" charset="0"/>
              </a:rPr>
              <a:t>Study Methodology</a:t>
            </a:r>
            <a:br>
              <a:rPr lang="en-US" sz="3600" dirty="0" smtClean="0">
                <a:cs typeface="Times New Roman" pitchFamily="18" charset="0"/>
              </a:rPr>
            </a:br>
            <a:r>
              <a:rPr lang="en-US" sz="2800" dirty="0" smtClean="0">
                <a:cs typeface="Times New Roman" pitchFamily="18" charset="0"/>
              </a:rPr>
              <a:t>Calculation Process 2 </a:t>
            </a:r>
            <a:endParaRPr lang="en-US" sz="2800" dirty="0"/>
          </a:p>
        </p:txBody>
      </p:sp>
      <p:sp>
        <p:nvSpPr>
          <p:cNvPr id="3" name="Text Placeholder 2"/>
          <p:cNvSpPr>
            <a:spLocks noGrp="1"/>
          </p:cNvSpPr>
          <p:nvPr>
            <p:ph type="body" sz="quarter" idx="4294967295"/>
          </p:nvPr>
        </p:nvSpPr>
        <p:spPr>
          <a:xfrm>
            <a:off x="457200" y="1600200"/>
            <a:ext cx="8229600" cy="4419600"/>
          </a:xfrm>
          <a:prstGeom prst="rect">
            <a:avLst/>
          </a:prstGeom>
        </p:spPr>
        <p:txBody>
          <a:bodyPr>
            <a:normAutofit/>
          </a:bodyPr>
          <a:lstStyle/>
          <a:p>
            <a:pPr>
              <a:lnSpc>
                <a:spcPct val="90000"/>
              </a:lnSpc>
            </a:pPr>
            <a:r>
              <a:rPr lang="en-US" dirty="0" smtClean="0"/>
              <a:t>Calculation of initial total tie benefits for New England</a:t>
            </a:r>
          </a:p>
          <a:p>
            <a:pPr lvl="1">
              <a:lnSpc>
                <a:spcPct val="90000"/>
              </a:lnSpc>
            </a:pPr>
            <a:r>
              <a:rPr lang="en-US" dirty="0" smtClean="0"/>
              <a:t>Compare the following two interconnection states</a:t>
            </a:r>
          </a:p>
          <a:p>
            <a:pPr lvl="2">
              <a:lnSpc>
                <a:spcPct val="90000"/>
              </a:lnSpc>
            </a:pPr>
            <a:r>
              <a:rPr lang="en-US" dirty="0" smtClean="0"/>
              <a:t>New England System with all interconnections with neighboring Control </a:t>
            </a:r>
            <a:r>
              <a:rPr lang="en-US" dirty="0"/>
              <a:t>A</a:t>
            </a:r>
            <a:r>
              <a:rPr lang="en-US" dirty="0" smtClean="0"/>
              <a:t>reas connected</a:t>
            </a:r>
          </a:p>
          <a:p>
            <a:pPr lvl="2">
              <a:lnSpc>
                <a:spcPct val="90000"/>
              </a:lnSpc>
            </a:pPr>
            <a:r>
              <a:rPr lang="en-US" dirty="0" smtClean="0"/>
              <a:t>New England System with all interconnections with neighboring Control Areas disconnected </a:t>
            </a:r>
          </a:p>
          <a:p>
            <a:pPr lvl="2">
              <a:lnSpc>
                <a:spcPct val="90000"/>
              </a:lnSpc>
            </a:pPr>
            <a:endParaRPr lang="en-US" dirty="0" smtClean="0"/>
          </a:p>
          <a:p>
            <a:pPr lvl="1">
              <a:lnSpc>
                <a:spcPct val="90000"/>
              </a:lnSpc>
            </a:pPr>
            <a:r>
              <a:rPr lang="en-US" dirty="0" smtClean="0"/>
              <a:t>Total tie benefits for New England is the equivalent MW value to bridge the LOLE delta between these two states</a:t>
            </a:r>
          </a:p>
          <a:p>
            <a:pPr lvl="1">
              <a:lnSpc>
                <a:spcPct val="90000"/>
              </a:lnSpc>
            </a:pPr>
            <a:endParaRPr lang="en-US" dirty="0" smtClean="0"/>
          </a:p>
          <a:p>
            <a:pPr lvl="1">
              <a:lnSpc>
                <a:spcPct val="90000"/>
              </a:lnSpc>
            </a:pPr>
            <a:r>
              <a:rPr lang="en-US" dirty="0" smtClean="0"/>
              <a:t>This initial total tie benefits value is subject to adjustment to account for firm capacity imports in Process 5</a:t>
            </a:r>
          </a:p>
        </p:txBody>
      </p:sp>
      <p:sp>
        <p:nvSpPr>
          <p:cNvPr id="4" name="Slide Number Placeholder 3"/>
          <p:cNvSpPr>
            <a:spLocks noGrp="1"/>
          </p:cNvSpPr>
          <p:nvPr>
            <p:ph type="sldNum" sz="quarter" idx="4294967295"/>
          </p:nvPr>
        </p:nvSpPr>
        <p:spPr>
          <a:xfrm>
            <a:off x="8534400" y="6324600"/>
            <a:ext cx="389526" cy="339718"/>
          </a:xfrm>
          <a:prstGeom prst="rect">
            <a:avLst/>
          </a:prstGeom>
        </p:spPr>
        <p:txBody>
          <a:bodyPr/>
          <a:lstStyle/>
          <a:p>
            <a:fld id="{10C7F894-2A36-495D-AB7C-1055F7AC0F9D}" type="slidenum">
              <a:rPr lang="en-US" smtClean="0"/>
              <a:pPr/>
              <a:t>26</a:t>
            </a:fld>
            <a:endParaRPr lang="en-US" dirty="0"/>
          </a:p>
        </p:txBody>
      </p:sp>
    </p:spTree>
    <p:extLst>
      <p:ext uri="{BB962C8B-B14F-4D97-AF65-F5344CB8AC3E}">
        <p14:creationId xmlns:p14="http://schemas.microsoft.com/office/powerpoint/2010/main" val="4014922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r>
              <a:rPr lang="en-US" sz="3600" dirty="0" smtClean="0">
                <a:cs typeface="Times New Roman" pitchFamily="18" charset="0"/>
              </a:rPr>
              <a:t>Study Methodology</a:t>
            </a:r>
            <a:br>
              <a:rPr lang="en-US" sz="3600" dirty="0" smtClean="0">
                <a:cs typeface="Times New Roman" pitchFamily="18" charset="0"/>
              </a:rPr>
            </a:br>
            <a:r>
              <a:rPr lang="en-US" sz="2800" dirty="0" smtClean="0">
                <a:cs typeface="Times New Roman" pitchFamily="18" charset="0"/>
              </a:rPr>
              <a:t>Calculation Process 3 </a:t>
            </a:r>
            <a:endParaRPr lang="en-US" sz="2800" dirty="0"/>
          </a:p>
        </p:txBody>
      </p:sp>
      <p:sp>
        <p:nvSpPr>
          <p:cNvPr id="3" name="Text Placeholder 2"/>
          <p:cNvSpPr>
            <a:spLocks noGrp="1"/>
          </p:cNvSpPr>
          <p:nvPr>
            <p:ph type="body" sz="quarter" idx="4294967295"/>
          </p:nvPr>
        </p:nvSpPr>
        <p:spPr>
          <a:xfrm>
            <a:off x="457200" y="1600200"/>
            <a:ext cx="8229600" cy="4419600"/>
          </a:xfrm>
          <a:prstGeom prst="rect">
            <a:avLst/>
          </a:prstGeom>
        </p:spPr>
        <p:txBody>
          <a:bodyPr>
            <a:normAutofit fontScale="92500" lnSpcReduction="20000"/>
          </a:bodyPr>
          <a:lstStyle/>
          <a:p>
            <a:pPr>
              <a:lnSpc>
                <a:spcPct val="90000"/>
              </a:lnSpc>
            </a:pPr>
            <a:r>
              <a:rPr lang="en-US" dirty="0" smtClean="0"/>
              <a:t>Calculation of initial tie benefits for each individual neighboring Control </a:t>
            </a:r>
            <a:r>
              <a:rPr lang="en-US" dirty="0"/>
              <a:t>A</a:t>
            </a:r>
            <a:r>
              <a:rPr lang="en-US" dirty="0" smtClean="0"/>
              <a:t>rea</a:t>
            </a:r>
          </a:p>
          <a:p>
            <a:pPr lvl="1">
              <a:lnSpc>
                <a:spcPct val="90000"/>
              </a:lnSpc>
            </a:pPr>
            <a:endParaRPr lang="en-US" sz="1900" dirty="0" smtClean="0"/>
          </a:p>
          <a:p>
            <a:pPr lvl="1">
              <a:lnSpc>
                <a:spcPct val="90000"/>
              </a:lnSpc>
            </a:pPr>
            <a:r>
              <a:rPr lang="en-US" sz="1900" dirty="0" smtClean="0"/>
              <a:t>All interconnections connected to a given neighboring Control </a:t>
            </a:r>
            <a:r>
              <a:rPr lang="en-US" sz="1900" dirty="0"/>
              <a:t>A</a:t>
            </a:r>
            <a:r>
              <a:rPr lang="en-US" sz="1900" dirty="0" smtClean="0"/>
              <a:t>rea are grouped together to represent the state of interconnection between New England and that neighboring Control </a:t>
            </a:r>
            <a:r>
              <a:rPr lang="en-US" sz="1900" dirty="0"/>
              <a:t>A</a:t>
            </a:r>
            <a:r>
              <a:rPr lang="en-US" sz="1900" dirty="0" smtClean="0"/>
              <a:t>rea</a:t>
            </a:r>
          </a:p>
          <a:p>
            <a:pPr lvl="1">
              <a:lnSpc>
                <a:spcPct val="90000"/>
              </a:lnSpc>
            </a:pPr>
            <a:endParaRPr lang="en-US" sz="1900" dirty="0" smtClean="0"/>
          </a:p>
          <a:p>
            <a:pPr lvl="1">
              <a:lnSpc>
                <a:spcPct val="90000"/>
              </a:lnSpc>
            </a:pPr>
            <a:r>
              <a:rPr lang="en-US" sz="1900" dirty="0" smtClean="0"/>
              <a:t>For each target neighboring Control </a:t>
            </a:r>
            <a:r>
              <a:rPr lang="en-US" sz="1900" dirty="0"/>
              <a:t>A</a:t>
            </a:r>
            <a:r>
              <a:rPr lang="en-US" sz="1900" dirty="0" smtClean="0"/>
              <a:t>rea, identify all the related interconnection states and calculate the equivalent tie benefits values for each of those states</a:t>
            </a:r>
          </a:p>
          <a:p>
            <a:pPr lvl="2">
              <a:lnSpc>
                <a:spcPct val="90000"/>
              </a:lnSpc>
            </a:pPr>
            <a:r>
              <a:rPr lang="en-US" sz="1700" dirty="0" smtClean="0"/>
              <a:t>With a total of three neighboring control areas, there are four interconnection states for each neighboring Control Area</a:t>
            </a:r>
          </a:p>
          <a:p>
            <a:pPr lvl="2">
              <a:lnSpc>
                <a:spcPct val="90000"/>
              </a:lnSpc>
            </a:pPr>
            <a:r>
              <a:rPr lang="en-US" sz="1700" dirty="0" smtClean="0"/>
              <a:t>Use the simple average of values for all the interconnection states to represent the tie benefits of the target neighboring Control </a:t>
            </a:r>
            <a:r>
              <a:rPr lang="en-US" sz="1700" dirty="0"/>
              <a:t>A</a:t>
            </a:r>
            <a:r>
              <a:rPr lang="en-US" sz="1700" dirty="0" smtClean="0"/>
              <a:t>rea</a:t>
            </a:r>
          </a:p>
          <a:p>
            <a:pPr lvl="1">
              <a:lnSpc>
                <a:spcPct val="90000"/>
              </a:lnSpc>
            </a:pPr>
            <a:endParaRPr lang="en-US" sz="1900" dirty="0" smtClean="0"/>
          </a:p>
          <a:p>
            <a:pPr lvl="1">
              <a:lnSpc>
                <a:spcPct val="90000"/>
              </a:lnSpc>
            </a:pPr>
            <a:r>
              <a:rPr lang="en-US" sz="1900" dirty="0" smtClean="0"/>
              <a:t>If the sum of the individual control area tie benefits calculated above is different than the total tie benefits calculated in Process 2, each Control </a:t>
            </a:r>
            <a:r>
              <a:rPr lang="en-US" sz="1900" dirty="0"/>
              <a:t>A</a:t>
            </a:r>
            <a:r>
              <a:rPr lang="en-US" sz="1900" dirty="0" smtClean="0"/>
              <a:t>rea’s tie benefits shall be adjusted based on the ratio of the individual Control </a:t>
            </a:r>
            <a:r>
              <a:rPr lang="en-US" sz="1900" dirty="0"/>
              <a:t>A</a:t>
            </a:r>
            <a:r>
              <a:rPr lang="en-US" sz="1900" dirty="0" smtClean="0"/>
              <a:t>rea tie benefits to the total tie benefits</a:t>
            </a:r>
          </a:p>
          <a:p>
            <a:pPr lvl="1">
              <a:lnSpc>
                <a:spcPct val="90000"/>
              </a:lnSpc>
            </a:pPr>
            <a:endParaRPr lang="en-US" sz="1900" dirty="0" smtClean="0"/>
          </a:p>
          <a:p>
            <a:pPr lvl="1">
              <a:lnSpc>
                <a:spcPct val="90000"/>
              </a:lnSpc>
            </a:pPr>
            <a:r>
              <a:rPr lang="en-US" sz="1900" dirty="0" smtClean="0"/>
              <a:t>These initial individual Control </a:t>
            </a:r>
            <a:r>
              <a:rPr lang="en-US" sz="1900" dirty="0"/>
              <a:t>A</a:t>
            </a:r>
            <a:r>
              <a:rPr lang="en-US" sz="1900" dirty="0" smtClean="0"/>
              <a:t>rea tie benefits are subject to further adjustment to account for firm capacity imports in Process 5</a:t>
            </a:r>
            <a:endParaRPr lang="en-US" dirty="0" smtClean="0">
              <a:cs typeface="Times New Roman" pitchFamily="18" charset="0"/>
            </a:endParaRPr>
          </a:p>
        </p:txBody>
      </p:sp>
      <p:sp>
        <p:nvSpPr>
          <p:cNvPr id="4" name="Slide Number Placeholder 3"/>
          <p:cNvSpPr>
            <a:spLocks noGrp="1"/>
          </p:cNvSpPr>
          <p:nvPr>
            <p:ph type="sldNum" sz="quarter" idx="4294967295"/>
          </p:nvPr>
        </p:nvSpPr>
        <p:spPr>
          <a:xfrm>
            <a:off x="8534400" y="6324600"/>
            <a:ext cx="389526" cy="339718"/>
          </a:xfrm>
          <a:prstGeom prst="rect">
            <a:avLst/>
          </a:prstGeom>
        </p:spPr>
        <p:txBody>
          <a:bodyPr/>
          <a:lstStyle/>
          <a:p>
            <a:fld id="{10C7F894-2A36-495D-AB7C-1055F7AC0F9D}" type="slidenum">
              <a:rPr lang="en-US" smtClean="0"/>
              <a:pPr/>
              <a:t>27</a:t>
            </a:fld>
            <a:endParaRPr lang="en-US" dirty="0"/>
          </a:p>
        </p:txBody>
      </p:sp>
    </p:spTree>
    <p:extLst>
      <p:ext uri="{BB962C8B-B14F-4D97-AF65-F5344CB8AC3E}">
        <p14:creationId xmlns:p14="http://schemas.microsoft.com/office/powerpoint/2010/main" val="4135555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r>
              <a:rPr lang="en-US" sz="3600" dirty="0" smtClean="0">
                <a:cs typeface="Times New Roman" pitchFamily="18" charset="0"/>
              </a:rPr>
              <a:t>Study Methodology</a:t>
            </a:r>
            <a:br>
              <a:rPr lang="en-US" sz="3600" dirty="0" smtClean="0">
                <a:cs typeface="Times New Roman" pitchFamily="18" charset="0"/>
              </a:rPr>
            </a:br>
            <a:r>
              <a:rPr lang="en-US" sz="2800" dirty="0" smtClean="0">
                <a:cs typeface="Times New Roman" pitchFamily="18" charset="0"/>
              </a:rPr>
              <a:t> Calculation Process 4 </a:t>
            </a:r>
            <a:endParaRPr lang="en-US" sz="2800" dirty="0"/>
          </a:p>
        </p:txBody>
      </p:sp>
      <p:sp>
        <p:nvSpPr>
          <p:cNvPr id="3" name="Text Placeholder 2"/>
          <p:cNvSpPr>
            <a:spLocks noGrp="1"/>
          </p:cNvSpPr>
          <p:nvPr>
            <p:ph type="body" sz="quarter" idx="4294967295"/>
          </p:nvPr>
        </p:nvSpPr>
        <p:spPr>
          <a:xfrm>
            <a:off x="457200" y="1600200"/>
            <a:ext cx="8229600" cy="4419600"/>
          </a:xfrm>
          <a:prstGeom prst="rect">
            <a:avLst/>
          </a:prstGeom>
        </p:spPr>
        <p:txBody>
          <a:bodyPr>
            <a:normAutofit fontScale="92500" lnSpcReduction="20000"/>
          </a:bodyPr>
          <a:lstStyle/>
          <a:p>
            <a:pPr>
              <a:lnSpc>
                <a:spcPct val="90000"/>
              </a:lnSpc>
            </a:pPr>
            <a:r>
              <a:rPr lang="en-US" dirty="0" smtClean="0"/>
              <a:t>Calculation of initial tie benefits for individual interconnection or group of interconnections</a:t>
            </a:r>
          </a:p>
          <a:p>
            <a:pPr lvl="1">
              <a:lnSpc>
                <a:spcPct val="90000"/>
              </a:lnSpc>
            </a:pPr>
            <a:r>
              <a:rPr lang="en-US" sz="1900" dirty="0" smtClean="0"/>
              <a:t>Each individual interconnection or group of interconnections subject to individual tie benefits contribution calculation is treated independently</a:t>
            </a:r>
          </a:p>
          <a:p>
            <a:pPr lvl="1">
              <a:lnSpc>
                <a:spcPct val="90000"/>
              </a:lnSpc>
            </a:pPr>
            <a:endParaRPr lang="en-US" sz="1900" dirty="0" smtClean="0"/>
          </a:p>
          <a:p>
            <a:pPr lvl="1">
              <a:lnSpc>
                <a:spcPct val="90000"/>
              </a:lnSpc>
            </a:pPr>
            <a:r>
              <a:rPr lang="en-US" sz="1900" dirty="0" smtClean="0"/>
              <a:t>For each target interconnection or group of interconnections, identify all the related interconnection states and calculate the equivalent tie benefits values for each of these states</a:t>
            </a:r>
          </a:p>
          <a:p>
            <a:pPr lvl="2">
              <a:lnSpc>
                <a:spcPct val="90000"/>
              </a:lnSpc>
            </a:pPr>
            <a:r>
              <a:rPr lang="en-US" sz="1700" dirty="0" smtClean="0"/>
              <a:t>Use the simple average of values for all the interconnection states to represent the tie benefits of the target </a:t>
            </a:r>
            <a:r>
              <a:rPr lang="en-US" sz="1600" dirty="0" smtClean="0"/>
              <a:t>interconnection or group of interconnections </a:t>
            </a:r>
            <a:endParaRPr lang="en-US" sz="1700" dirty="0" smtClean="0"/>
          </a:p>
          <a:p>
            <a:pPr lvl="1">
              <a:lnSpc>
                <a:spcPct val="90000"/>
              </a:lnSpc>
            </a:pPr>
            <a:endParaRPr lang="en-US" sz="1900" dirty="0" smtClean="0"/>
          </a:p>
          <a:p>
            <a:pPr lvl="1">
              <a:lnSpc>
                <a:spcPct val="90000"/>
              </a:lnSpc>
            </a:pPr>
            <a:r>
              <a:rPr lang="en-US" sz="1900" dirty="0" smtClean="0"/>
              <a:t>If the sum of tie benefits of the individual interconnections or group of interconnections calculated above is different than the relative Control </a:t>
            </a:r>
            <a:r>
              <a:rPr lang="en-US" sz="1900" dirty="0"/>
              <a:t>A</a:t>
            </a:r>
            <a:r>
              <a:rPr lang="en-US" sz="1900" dirty="0" smtClean="0"/>
              <a:t>rea’s tie benefits calculated in Process 3, tie benefits of the individual interconnection or group of interconnections shall be an adjusted ratio of the tie benefits of the individual interconnection or group of interconnections to the relative Control </a:t>
            </a:r>
            <a:r>
              <a:rPr lang="en-US" sz="1900" dirty="0"/>
              <a:t>A</a:t>
            </a:r>
            <a:r>
              <a:rPr lang="en-US" sz="1900" dirty="0" smtClean="0"/>
              <a:t>rea’s tie benefits</a:t>
            </a:r>
          </a:p>
          <a:p>
            <a:pPr lvl="1">
              <a:lnSpc>
                <a:spcPct val="90000"/>
              </a:lnSpc>
            </a:pPr>
            <a:endParaRPr lang="en-US" sz="1900" dirty="0" smtClean="0"/>
          </a:p>
          <a:p>
            <a:pPr lvl="1">
              <a:lnSpc>
                <a:spcPct val="90000"/>
              </a:lnSpc>
            </a:pPr>
            <a:r>
              <a:rPr lang="en-US" sz="1900" dirty="0" smtClean="0"/>
              <a:t>These initial individual interconnection or group of interconnections’ tie benefits are subject to further adjustment to account for firm capacity imports in Process 5</a:t>
            </a:r>
            <a:endParaRPr lang="en-US" dirty="0" smtClean="0">
              <a:cs typeface="Times New Roman" pitchFamily="18" charset="0"/>
            </a:endParaRPr>
          </a:p>
        </p:txBody>
      </p:sp>
      <p:sp>
        <p:nvSpPr>
          <p:cNvPr id="4" name="Slide Number Placeholder 3"/>
          <p:cNvSpPr>
            <a:spLocks noGrp="1"/>
          </p:cNvSpPr>
          <p:nvPr>
            <p:ph type="sldNum" sz="quarter" idx="4294967295"/>
          </p:nvPr>
        </p:nvSpPr>
        <p:spPr>
          <a:xfrm>
            <a:off x="8534400" y="6324600"/>
            <a:ext cx="389526" cy="339718"/>
          </a:xfrm>
          <a:prstGeom prst="rect">
            <a:avLst/>
          </a:prstGeom>
        </p:spPr>
        <p:txBody>
          <a:bodyPr/>
          <a:lstStyle/>
          <a:p>
            <a:fld id="{10C7F894-2A36-495D-AB7C-1055F7AC0F9D}" type="slidenum">
              <a:rPr lang="en-US" smtClean="0"/>
              <a:pPr/>
              <a:t>28</a:t>
            </a:fld>
            <a:endParaRPr lang="en-US" dirty="0"/>
          </a:p>
        </p:txBody>
      </p:sp>
    </p:spTree>
    <p:extLst>
      <p:ext uri="{BB962C8B-B14F-4D97-AF65-F5344CB8AC3E}">
        <p14:creationId xmlns:p14="http://schemas.microsoft.com/office/powerpoint/2010/main" val="2334763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r>
              <a:rPr lang="en-US" sz="3600" dirty="0" smtClean="0">
                <a:cs typeface="Times New Roman" pitchFamily="18" charset="0"/>
              </a:rPr>
              <a:t>Study Methodology</a:t>
            </a:r>
            <a:br>
              <a:rPr lang="en-US" sz="3600" dirty="0" smtClean="0">
                <a:cs typeface="Times New Roman" pitchFamily="18" charset="0"/>
              </a:rPr>
            </a:br>
            <a:r>
              <a:rPr lang="en-US" sz="2800" dirty="0" smtClean="0">
                <a:cs typeface="Times New Roman" pitchFamily="18" charset="0"/>
              </a:rPr>
              <a:t> Calculation Process 5 </a:t>
            </a:r>
            <a:endParaRPr lang="en-US" sz="2800" dirty="0"/>
          </a:p>
        </p:txBody>
      </p:sp>
      <p:sp>
        <p:nvSpPr>
          <p:cNvPr id="3" name="Text Placeholder 2"/>
          <p:cNvSpPr>
            <a:spLocks noGrp="1"/>
          </p:cNvSpPr>
          <p:nvPr>
            <p:ph type="body" sz="quarter" idx="4294967295"/>
          </p:nvPr>
        </p:nvSpPr>
        <p:spPr>
          <a:xfrm>
            <a:off x="457200" y="1600200"/>
            <a:ext cx="8229600" cy="4419600"/>
          </a:xfrm>
          <a:prstGeom prst="rect">
            <a:avLst/>
          </a:prstGeom>
        </p:spPr>
        <p:txBody>
          <a:bodyPr>
            <a:normAutofit lnSpcReduction="10000"/>
          </a:bodyPr>
          <a:lstStyle/>
          <a:p>
            <a:pPr>
              <a:lnSpc>
                <a:spcPct val="90000"/>
              </a:lnSpc>
            </a:pPr>
            <a:r>
              <a:rPr lang="en-US" dirty="0" smtClean="0"/>
              <a:t>Adjustment to the initial tie benefits for individual interconnection or group of interconnections to account for firm capacity imports</a:t>
            </a:r>
          </a:p>
          <a:p>
            <a:pPr lvl="1">
              <a:lnSpc>
                <a:spcPct val="90000"/>
              </a:lnSpc>
            </a:pPr>
            <a:r>
              <a:rPr lang="en-US" sz="1800" dirty="0" smtClean="0"/>
              <a:t>Deduct firm capacity imports from the import capability of each individual interconnection or group of interconnections to determine the remaining available import capability to support tie benefits</a:t>
            </a:r>
          </a:p>
          <a:p>
            <a:pPr lvl="2">
              <a:lnSpc>
                <a:spcPct val="90000"/>
              </a:lnSpc>
            </a:pPr>
            <a:r>
              <a:rPr lang="en-US" sz="1600" dirty="0" smtClean="0"/>
              <a:t>Firm capacity imports are the Qualified Existing Import Capacity for FCA 2024-2025</a:t>
            </a:r>
          </a:p>
          <a:p>
            <a:pPr lvl="1">
              <a:lnSpc>
                <a:spcPct val="90000"/>
              </a:lnSpc>
            </a:pPr>
            <a:endParaRPr lang="en-US" sz="1800" dirty="0" smtClean="0"/>
          </a:p>
          <a:p>
            <a:pPr lvl="1">
              <a:lnSpc>
                <a:spcPct val="90000"/>
              </a:lnSpc>
            </a:pPr>
            <a:r>
              <a:rPr lang="en-US" sz="1800" dirty="0" smtClean="0"/>
              <a:t>Compare the tie benefits value of an individual interconnection or group of interconnections as determined in Process 4 to its remaining transmission import capability</a:t>
            </a:r>
          </a:p>
          <a:p>
            <a:pPr lvl="2">
              <a:lnSpc>
                <a:spcPct val="90000"/>
              </a:lnSpc>
            </a:pPr>
            <a:r>
              <a:rPr lang="en-US" dirty="0" smtClean="0"/>
              <a:t>If the tie benefits value is greater than the remaining transmission import capability, the tie benefit value of the individual interconnection or group of interconnections is capped to the remaining transmission import capability value</a:t>
            </a:r>
          </a:p>
          <a:p>
            <a:pPr lvl="2">
              <a:lnSpc>
                <a:spcPct val="90000"/>
              </a:lnSpc>
            </a:pPr>
            <a:endParaRPr lang="en-US" dirty="0" smtClean="0"/>
          </a:p>
          <a:p>
            <a:pPr lvl="2">
              <a:lnSpc>
                <a:spcPct val="90000"/>
              </a:lnSpc>
            </a:pPr>
            <a:r>
              <a:rPr lang="en-US" dirty="0" smtClean="0"/>
              <a:t>Otherwise, no adjustments are made</a:t>
            </a:r>
            <a:endParaRPr lang="en-US" dirty="0" smtClean="0">
              <a:cs typeface="Times New Roman" pitchFamily="18" charset="0"/>
            </a:endParaRPr>
          </a:p>
        </p:txBody>
      </p:sp>
      <p:sp>
        <p:nvSpPr>
          <p:cNvPr id="4" name="Slide Number Placeholder 3"/>
          <p:cNvSpPr>
            <a:spLocks noGrp="1"/>
          </p:cNvSpPr>
          <p:nvPr>
            <p:ph type="sldNum" sz="quarter" idx="4294967295"/>
          </p:nvPr>
        </p:nvSpPr>
        <p:spPr>
          <a:xfrm>
            <a:off x="8534400" y="6324600"/>
            <a:ext cx="389526" cy="339718"/>
          </a:xfrm>
          <a:prstGeom prst="rect">
            <a:avLst/>
          </a:prstGeom>
        </p:spPr>
        <p:txBody>
          <a:bodyPr/>
          <a:lstStyle/>
          <a:p>
            <a:fld id="{10C7F894-2A36-495D-AB7C-1055F7AC0F9D}" type="slidenum">
              <a:rPr lang="en-US" smtClean="0"/>
              <a:pPr/>
              <a:t>29</a:t>
            </a:fld>
            <a:endParaRPr lang="en-US" dirty="0"/>
          </a:p>
        </p:txBody>
      </p:sp>
    </p:spTree>
    <p:extLst>
      <p:ext uri="{BB962C8B-B14F-4D97-AF65-F5344CB8AC3E}">
        <p14:creationId xmlns:p14="http://schemas.microsoft.com/office/powerpoint/2010/main" val="405333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025"/>
            <a:ext cx="8229600" cy="1143000"/>
          </a:xfrm>
        </p:spPr>
        <p:txBody>
          <a:bodyPr/>
          <a:lstStyle/>
          <a:p>
            <a:r>
              <a:rPr lang="en-US" dirty="0" smtClean="0">
                <a:cs typeface="Times New Roman" pitchFamily="18" charset="0"/>
              </a:rPr>
              <a:t>Background</a:t>
            </a:r>
            <a:endParaRPr lang="en-US" strike="sngStrike" dirty="0"/>
          </a:p>
        </p:txBody>
      </p:sp>
      <p:sp>
        <p:nvSpPr>
          <p:cNvPr id="3" name="Text Placeholder 2"/>
          <p:cNvSpPr>
            <a:spLocks noGrp="1"/>
          </p:cNvSpPr>
          <p:nvPr>
            <p:ph type="body" sz="quarter" idx="4294967295"/>
          </p:nvPr>
        </p:nvSpPr>
        <p:spPr>
          <a:xfrm>
            <a:off x="535020" y="1219200"/>
            <a:ext cx="8456580" cy="4876800"/>
          </a:xfrm>
          <a:prstGeom prst="rect">
            <a:avLst/>
          </a:prstGeom>
        </p:spPr>
        <p:txBody>
          <a:bodyPr>
            <a:normAutofit fontScale="77500" lnSpcReduction="20000"/>
          </a:bodyPr>
          <a:lstStyle/>
          <a:p>
            <a:pPr>
              <a:lnSpc>
                <a:spcPct val="90000"/>
              </a:lnSpc>
            </a:pPr>
            <a:r>
              <a:rPr lang="en-US" dirty="0" smtClean="0"/>
              <a:t>Determination </a:t>
            </a:r>
            <a:r>
              <a:rPr lang="en-US" dirty="0"/>
              <a:t>of </a:t>
            </a:r>
            <a:r>
              <a:rPr lang="en-US" dirty="0" smtClean="0"/>
              <a:t>Capacity </a:t>
            </a:r>
            <a:r>
              <a:rPr lang="en-US" dirty="0"/>
              <a:t>Z</a:t>
            </a:r>
            <a:r>
              <a:rPr lang="en-US" dirty="0" smtClean="0"/>
              <a:t>ones </a:t>
            </a:r>
            <a:r>
              <a:rPr lang="en-US" dirty="0"/>
              <a:t>for </a:t>
            </a:r>
            <a:r>
              <a:rPr lang="en-US" dirty="0" smtClean="0"/>
              <a:t>FCA 15 was presented to </a:t>
            </a:r>
            <a:r>
              <a:rPr lang="en-US" dirty="0"/>
              <a:t>the </a:t>
            </a:r>
            <a:r>
              <a:rPr lang="en-US" dirty="0" smtClean="0"/>
              <a:t>Power Supply Planning Committee (PSPC) </a:t>
            </a:r>
            <a:r>
              <a:rPr lang="en-US" dirty="0"/>
              <a:t>on </a:t>
            </a:r>
            <a:r>
              <a:rPr lang="en-US" dirty="0" smtClean="0"/>
              <a:t>May 28, 2020</a:t>
            </a:r>
          </a:p>
          <a:p>
            <a:pPr lvl="1">
              <a:lnSpc>
                <a:spcPct val="90000"/>
              </a:lnSpc>
            </a:pPr>
            <a:endParaRPr lang="en-US" dirty="0" smtClean="0">
              <a:hlinkClick r:id="rId2"/>
            </a:endParaRPr>
          </a:p>
          <a:p>
            <a:pPr lvl="1">
              <a:lnSpc>
                <a:spcPct val="90000"/>
              </a:lnSpc>
            </a:pPr>
            <a:r>
              <a:rPr lang="en-US" dirty="0" smtClean="0">
                <a:hlinkClick r:id="rId2"/>
              </a:rPr>
              <a:t>https</a:t>
            </a:r>
            <a:r>
              <a:rPr lang="en-US" dirty="0">
                <a:hlinkClick r:id="rId2"/>
              </a:rPr>
              <a:t>://</a:t>
            </a:r>
            <a:r>
              <a:rPr lang="en-US" dirty="0" smtClean="0">
                <a:hlinkClick r:id="rId2"/>
              </a:rPr>
              <a:t>www.iso-ne.com/static-assets/documents/2020/05/a05_pspc_2020_05_28_fca_15_cap_zone_formation.pdf</a:t>
            </a:r>
            <a:endParaRPr lang="en-US" dirty="0" smtClean="0"/>
          </a:p>
          <a:p>
            <a:pPr marL="457200" lvl="1" indent="0">
              <a:lnSpc>
                <a:spcPct val="90000"/>
              </a:lnSpc>
              <a:buNone/>
            </a:pPr>
            <a:endParaRPr lang="en-US" dirty="0" smtClean="0"/>
          </a:p>
          <a:p>
            <a:pPr lvl="1"/>
            <a:r>
              <a:rPr lang="en-US" sz="2100" dirty="0"/>
              <a:t>Import-constrained Capacity Zone of Southeast New England (SENE) (includes the NEMA/Boston and SEMA/RI Load Zones</a:t>
            </a:r>
            <a:r>
              <a:rPr lang="en-US" sz="2100" dirty="0" smtClean="0"/>
              <a:t>)</a:t>
            </a:r>
          </a:p>
          <a:p>
            <a:pPr lvl="1"/>
            <a:endParaRPr lang="en-US" sz="2100" dirty="0"/>
          </a:p>
          <a:p>
            <a:pPr lvl="1"/>
            <a:r>
              <a:rPr lang="en-US" sz="2100" dirty="0"/>
              <a:t>Export-constrained Capacity Zones of:</a:t>
            </a:r>
          </a:p>
          <a:p>
            <a:pPr lvl="2"/>
            <a:r>
              <a:rPr lang="en-US" sz="2100" dirty="0"/>
              <a:t>Maine, and </a:t>
            </a:r>
          </a:p>
          <a:p>
            <a:pPr lvl="2"/>
            <a:r>
              <a:rPr lang="en-US" sz="2100" dirty="0"/>
              <a:t>Northern New England (NNE) </a:t>
            </a:r>
            <a:r>
              <a:rPr lang="en-US" sz="2100" dirty="0" smtClean="0"/>
              <a:t>(includes Maine</a:t>
            </a:r>
            <a:r>
              <a:rPr lang="en-US" sz="2100" dirty="0"/>
              <a:t>, New Hampshire and Vermont Load </a:t>
            </a:r>
            <a:r>
              <a:rPr lang="en-US" sz="2100" dirty="0" smtClean="0"/>
              <a:t>Zones)</a:t>
            </a:r>
          </a:p>
          <a:p>
            <a:pPr lvl="2"/>
            <a:endParaRPr lang="en-US" sz="2100" dirty="0"/>
          </a:p>
          <a:p>
            <a:pPr lvl="1"/>
            <a:r>
              <a:rPr lang="en-US" dirty="0"/>
              <a:t>Rest-of-Pool Capacity </a:t>
            </a:r>
            <a:r>
              <a:rPr lang="en-US" dirty="0" smtClean="0"/>
              <a:t>Zone </a:t>
            </a:r>
            <a:endParaRPr lang="en-US" dirty="0"/>
          </a:p>
          <a:p>
            <a:pPr>
              <a:lnSpc>
                <a:spcPct val="90000"/>
              </a:lnSpc>
            </a:pPr>
            <a:r>
              <a:rPr lang="en-US" dirty="0"/>
              <a:t>Transmission transfer capability limits associated with Capacity Zones are relaxed in the tie benefits study</a:t>
            </a:r>
          </a:p>
          <a:p>
            <a:pPr>
              <a:lnSpc>
                <a:spcPct val="90000"/>
              </a:lnSpc>
            </a:pPr>
            <a:r>
              <a:rPr lang="en-US" dirty="0"/>
              <a:t>Detailed study assumptions were presented to the PSPC on </a:t>
            </a:r>
            <a:r>
              <a:rPr lang="en-US" dirty="0" smtClean="0"/>
              <a:t>June </a:t>
            </a:r>
            <a:r>
              <a:rPr lang="en-US" dirty="0"/>
              <a:t>30, </a:t>
            </a:r>
            <a:r>
              <a:rPr lang="en-US" dirty="0" smtClean="0"/>
              <a:t>2020</a:t>
            </a:r>
          </a:p>
          <a:p>
            <a:pPr marL="400050" lvl="1" indent="0">
              <a:lnSpc>
                <a:spcPct val="90000"/>
              </a:lnSpc>
              <a:buNone/>
            </a:pPr>
            <a:endParaRPr lang="en-US" dirty="0"/>
          </a:p>
          <a:p>
            <a:pPr lvl="1">
              <a:lnSpc>
                <a:spcPct val="90000"/>
              </a:lnSpc>
            </a:pPr>
            <a:r>
              <a:rPr lang="en-US" sz="2100" dirty="0">
                <a:hlinkClick r:id="rId3"/>
              </a:rPr>
              <a:t>https://</a:t>
            </a:r>
            <a:r>
              <a:rPr lang="en-US" sz="2100" dirty="0" smtClean="0">
                <a:hlinkClick r:id="rId3"/>
              </a:rPr>
              <a:t>www.iso-ne.com/static-assets/documents/2020/06/a02c_pspc_2020_06_30_tie_benefits_study_assumptions.pdf</a:t>
            </a:r>
            <a:endParaRPr lang="en-US" sz="2100" dirty="0" smtClean="0"/>
          </a:p>
          <a:p>
            <a:pPr lvl="1">
              <a:lnSpc>
                <a:spcPct val="90000"/>
              </a:lnSpc>
            </a:pPr>
            <a:endParaRPr lang="en-US" dirty="0" smtClean="0"/>
          </a:p>
          <a:p>
            <a:pPr lvl="1">
              <a:lnSpc>
                <a:spcPct val="90000"/>
              </a:lnSpc>
            </a:pPr>
            <a:r>
              <a:rPr lang="en-US" dirty="0" smtClean="0"/>
              <a:t>Detailed </a:t>
            </a:r>
            <a:r>
              <a:rPr lang="en-US" dirty="0"/>
              <a:t>study </a:t>
            </a:r>
            <a:r>
              <a:rPr lang="en-US" dirty="0" smtClean="0"/>
              <a:t>methodology and assumptions are </a:t>
            </a:r>
            <a:r>
              <a:rPr lang="en-US" dirty="0"/>
              <a:t>included in </a:t>
            </a:r>
            <a:r>
              <a:rPr lang="en-US" dirty="0" smtClean="0"/>
              <a:t>Appendix I to </a:t>
            </a:r>
            <a:r>
              <a:rPr lang="en-US" dirty="0"/>
              <a:t>this presentation</a:t>
            </a:r>
          </a:p>
          <a:p>
            <a:pPr>
              <a:lnSpc>
                <a:spcPct val="90000"/>
              </a:lnSpc>
            </a:pPr>
            <a:endParaRPr lang="en-US" dirty="0"/>
          </a:p>
        </p:txBody>
      </p:sp>
      <p:sp>
        <p:nvSpPr>
          <p:cNvPr id="4" name="Slide Number Placeholder 3"/>
          <p:cNvSpPr>
            <a:spLocks noGrp="1"/>
          </p:cNvSpPr>
          <p:nvPr>
            <p:ph type="sldNum" sz="quarter" idx="4294967295"/>
          </p:nvPr>
        </p:nvSpPr>
        <p:spPr>
          <a:xfrm>
            <a:off x="8610600" y="6365882"/>
            <a:ext cx="237126" cy="263518"/>
          </a:xfrm>
          <a:prstGeom prst="rect">
            <a:avLst/>
          </a:prstGeom>
        </p:spPr>
        <p:txBody>
          <a:bodyPr/>
          <a:lstStyle/>
          <a:p>
            <a:fld id="{10C7F894-2A36-495D-AB7C-1055F7AC0F9D}" type="slidenum">
              <a:rPr lang="en-US" smtClean="0"/>
              <a:pPr/>
              <a:t>3</a:t>
            </a:fld>
            <a:endParaRPr lang="en-US" dirty="0"/>
          </a:p>
        </p:txBody>
      </p:sp>
    </p:spTree>
    <p:extLst>
      <p:ext uri="{BB962C8B-B14F-4D97-AF65-F5344CB8AC3E}">
        <p14:creationId xmlns:p14="http://schemas.microsoft.com/office/powerpoint/2010/main" val="2258564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r>
              <a:rPr lang="en-US" sz="3600" dirty="0" smtClean="0">
                <a:cs typeface="Times New Roman" pitchFamily="18" charset="0"/>
              </a:rPr>
              <a:t>Study Methodology</a:t>
            </a:r>
            <a:br>
              <a:rPr lang="en-US" sz="3600" dirty="0" smtClean="0">
                <a:cs typeface="Times New Roman" pitchFamily="18" charset="0"/>
              </a:rPr>
            </a:br>
            <a:r>
              <a:rPr lang="en-US" sz="2800" dirty="0" smtClean="0">
                <a:cs typeface="Times New Roman" pitchFamily="18" charset="0"/>
              </a:rPr>
              <a:t> Calculation Process 6</a:t>
            </a:r>
            <a:endParaRPr lang="en-US" sz="2800" dirty="0"/>
          </a:p>
        </p:txBody>
      </p:sp>
      <p:sp>
        <p:nvSpPr>
          <p:cNvPr id="3" name="Text Placeholder 2"/>
          <p:cNvSpPr>
            <a:spLocks noGrp="1"/>
          </p:cNvSpPr>
          <p:nvPr>
            <p:ph type="body" sz="quarter" idx="4294967295"/>
          </p:nvPr>
        </p:nvSpPr>
        <p:spPr>
          <a:xfrm>
            <a:off x="457200" y="1600200"/>
            <a:ext cx="8229600" cy="4419600"/>
          </a:xfrm>
          <a:prstGeom prst="rect">
            <a:avLst/>
          </a:prstGeom>
        </p:spPr>
        <p:txBody>
          <a:bodyPr>
            <a:normAutofit/>
          </a:bodyPr>
          <a:lstStyle/>
          <a:p>
            <a:pPr>
              <a:lnSpc>
                <a:spcPct val="90000"/>
              </a:lnSpc>
            </a:pPr>
            <a:r>
              <a:rPr lang="en-US" dirty="0" smtClean="0"/>
              <a:t>Calculate the final tie benefits for individual neighboring </a:t>
            </a:r>
            <a:r>
              <a:rPr lang="en-US" dirty="0"/>
              <a:t>C</a:t>
            </a:r>
            <a:r>
              <a:rPr lang="en-US" dirty="0" smtClean="0"/>
              <a:t>ontrol Areas </a:t>
            </a:r>
          </a:p>
          <a:p>
            <a:pPr lvl="1">
              <a:lnSpc>
                <a:spcPct val="90000"/>
              </a:lnSpc>
            </a:pPr>
            <a:r>
              <a:rPr lang="en-US" dirty="0" smtClean="0"/>
              <a:t>Final tie benefits for each neighboring Control </a:t>
            </a:r>
            <a:r>
              <a:rPr lang="en-US" dirty="0"/>
              <a:t>A</a:t>
            </a:r>
            <a:r>
              <a:rPr lang="en-US" dirty="0" smtClean="0"/>
              <a:t>rea are the sum of the tie benefits from the individual interconnection or groups of interconnections with that Control </a:t>
            </a:r>
            <a:r>
              <a:rPr lang="en-US" dirty="0"/>
              <a:t>A</a:t>
            </a:r>
            <a:r>
              <a:rPr lang="en-US" dirty="0" smtClean="0"/>
              <a:t>rea, after accounting for any adjustment for firm capacity imports as determined in Process 5</a:t>
            </a:r>
            <a:endParaRPr lang="en-US" dirty="0" smtClean="0">
              <a:cs typeface="Times New Roman" pitchFamily="18" charset="0"/>
            </a:endParaRPr>
          </a:p>
        </p:txBody>
      </p:sp>
      <p:sp>
        <p:nvSpPr>
          <p:cNvPr id="4" name="Slide Number Placeholder 3"/>
          <p:cNvSpPr>
            <a:spLocks noGrp="1"/>
          </p:cNvSpPr>
          <p:nvPr>
            <p:ph type="sldNum" sz="quarter" idx="4294967295"/>
          </p:nvPr>
        </p:nvSpPr>
        <p:spPr>
          <a:xfrm>
            <a:off x="8534400" y="6324600"/>
            <a:ext cx="389526" cy="339718"/>
          </a:xfrm>
          <a:prstGeom prst="rect">
            <a:avLst/>
          </a:prstGeom>
        </p:spPr>
        <p:txBody>
          <a:bodyPr/>
          <a:lstStyle/>
          <a:p>
            <a:fld id="{10C7F894-2A36-495D-AB7C-1055F7AC0F9D}" type="slidenum">
              <a:rPr lang="en-US" smtClean="0"/>
              <a:pPr/>
              <a:t>30</a:t>
            </a:fld>
            <a:endParaRPr lang="en-US" dirty="0"/>
          </a:p>
        </p:txBody>
      </p:sp>
    </p:spTree>
    <p:extLst>
      <p:ext uri="{BB962C8B-B14F-4D97-AF65-F5344CB8AC3E}">
        <p14:creationId xmlns:p14="http://schemas.microsoft.com/office/powerpoint/2010/main" val="3853677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r>
              <a:rPr lang="en-US" sz="3600" dirty="0" smtClean="0">
                <a:cs typeface="Times New Roman" pitchFamily="18" charset="0"/>
              </a:rPr>
              <a:t>Study Methodology</a:t>
            </a:r>
            <a:br>
              <a:rPr lang="en-US" sz="3600" dirty="0" smtClean="0">
                <a:cs typeface="Times New Roman" pitchFamily="18" charset="0"/>
              </a:rPr>
            </a:br>
            <a:r>
              <a:rPr lang="en-US" sz="2800" dirty="0" smtClean="0">
                <a:cs typeface="Times New Roman" pitchFamily="18" charset="0"/>
              </a:rPr>
              <a:t> Calculation Process 7 </a:t>
            </a:r>
            <a:endParaRPr lang="en-US" sz="2800" dirty="0"/>
          </a:p>
        </p:txBody>
      </p:sp>
      <p:sp>
        <p:nvSpPr>
          <p:cNvPr id="3" name="Text Placeholder 2"/>
          <p:cNvSpPr>
            <a:spLocks noGrp="1"/>
          </p:cNvSpPr>
          <p:nvPr>
            <p:ph type="body" sz="quarter" idx="4294967295"/>
          </p:nvPr>
        </p:nvSpPr>
        <p:spPr>
          <a:xfrm>
            <a:off x="457200" y="1600200"/>
            <a:ext cx="8229600" cy="4419600"/>
          </a:xfrm>
          <a:prstGeom prst="rect">
            <a:avLst/>
          </a:prstGeom>
        </p:spPr>
        <p:txBody>
          <a:bodyPr>
            <a:normAutofit/>
          </a:bodyPr>
          <a:lstStyle/>
          <a:p>
            <a:pPr>
              <a:lnSpc>
                <a:spcPct val="90000"/>
              </a:lnSpc>
            </a:pPr>
            <a:r>
              <a:rPr lang="en-US" dirty="0" smtClean="0"/>
              <a:t>Sum the final total tie benefits for New England</a:t>
            </a:r>
          </a:p>
          <a:p>
            <a:pPr lvl="1">
              <a:lnSpc>
                <a:spcPct val="90000"/>
              </a:lnSpc>
            </a:pPr>
            <a:r>
              <a:rPr lang="en-US" dirty="0" smtClean="0"/>
              <a:t>Final total tie benefits from all neighboring control areas are the sum of the Control </a:t>
            </a:r>
            <a:r>
              <a:rPr lang="en-US" dirty="0"/>
              <a:t>A</a:t>
            </a:r>
            <a:r>
              <a:rPr lang="en-US" dirty="0" smtClean="0"/>
              <a:t>rea tie benefits after accounting for any adjustment for firm capacity imports as determined in Process 6</a:t>
            </a:r>
            <a:endParaRPr lang="en-US" dirty="0" smtClean="0">
              <a:cs typeface="Times New Roman" pitchFamily="18" charset="0"/>
            </a:endParaRPr>
          </a:p>
        </p:txBody>
      </p:sp>
      <p:sp>
        <p:nvSpPr>
          <p:cNvPr id="4" name="Slide Number Placeholder 3"/>
          <p:cNvSpPr>
            <a:spLocks noGrp="1"/>
          </p:cNvSpPr>
          <p:nvPr>
            <p:ph type="sldNum" sz="quarter" idx="4294967295"/>
          </p:nvPr>
        </p:nvSpPr>
        <p:spPr>
          <a:xfrm>
            <a:off x="8534400" y="6324600"/>
            <a:ext cx="389526" cy="339718"/>
          </a:xfrm>
          <a:prstGeom prst="rect">
            <a:avLst/>
          </a:prstGeom>
        </p:spPr>
        <p:txBody>
          <a:bodyPr/>
          <a:lstStyle/>
          <a:p>
            <a:fld id="{10C7F894-2A36-495D-AB7C-1055F7AC0F9D}" type="slidenum">
              <a:rPr lang="en-US" smtClean="0"/>
              <a:pPr/>
              <a:t>31</a:t>
            </a:fld>
            <a:endParaRPr lang="en-US" dirty="0"/>
          </a:p>
        </p:txBody>
      </p:sp>
    </p:spTree>
    <p:extLst>
      <p:ext uri="{BB962C8B-B14F-4D97-AF65-F5344CB8AC3E}">
        <p14:creationId xmlns:p14="http://schemas.microsoft.com/office/powerpoint/2010/main" val="3181832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28600"/>
            <a:ext cx="8229600" cy="1143000"/>
          </a:xfrm>
        </p:spPr>
        <p:txBody>
          <a:bodyPr/>
          <a:lstStyle/>
          <a:p>
            <a:r>
              <a:rPr lang="en-US" sz="3600" dirty="0" smtClean="0"/>
              <a:t>Resource Assumptions </a:t>
            </a:r>
            <a:br>
              <a:rPr lang="en-US" sz="3600" dirty="0" smtClean="0"/>
            </a:br>
            <a:endParaRPr lang="en-US" sz="2000" i="1" dirty="0"/>
          </a:p>
        </p:txBody>
      </p:sp>
      <p:sp>
        <p:nvSpPr>
          <p:cNvPr id="49155" name="Rectangle 3"/>
          <p:cNvSpPr>
            <a:spLocks noGrp="1" noChangeArrowheads="1"/>
          </p:cNvSpPr>
          <p:nvPr>
            <p:ph type="body" sz="quarter" idx="4294967295"/>
          </p:nvPr>
        </p:nvSpPr>
        <p:spPr>
          <a:xfrm>
            <a:off x="457200" y="1447800"/>
            <a:ext cx="8305800" cy="4800600"/>
          </a:xfrm>
          <a:prstGeom prst="rect">
            <a:avLst/>
          </a:prstGeom>
        </p:spPr>
        <p:txBody>
          <a:bodyPr>
            <a:normAutofit/>
          </a:bodyPr>
          <a:lstStyle/>
          <a:p>
            <a:pPr marL="0" indent="0">
              <a:lnSpc>
                <a:spcPct val="90000"/>
              </a:lnSpc>
              <a:buNone/>
            </a:pPr>
            <a:r>
              <a:rPr lang="en-US" sz="2800" u="sng" dirty="0"/>
              <a:t>New England</a:t>
            </a:r>
          </a:p>
          <a:p>
            <a:pPr>
              <a:lnSpc>
                <a:spcPct val="90000"/>
              </a:lnSpc>
            </a:pPr>
            <a:r>
              <a:rPr lang="en-US" dirty="0" smtClean="0"/>
              <a:t>Model all FCA 15 Existing Capacity Resources</a:t>
            </a:r>
            <a:endParaRPr lang="en-US" dirty="0"/>
          </a:p>
          <a:p>
            <a:pPr lvl="1">
              <a:lnSpc>
                <a:spcPct val="90000"/>
              </a:lnSpc>
            </a:pPr>
            <a:r>
              <a:rPr lang="en-US" dirty="0"/>
              <a:t>Ratings, </a:t>
            </a:r>
            <a:r>
              <a:rPr lang="en-US" dirty="0" err="1" smtClean="0"/>
              <a:t>EFORd</a:t>
            </a:r>
            <a:r>
              <a:rPr lang="en-US" dirty="0" smtClean="0"/>
              <a:t> and maintenance </a:t>
            </a:r>
            <a:r>
              <a:rPr lang="en-US" dirty="0"/>
              <a:t>w</a:t>
            </a:r>
            <a:r>
              <a:rPr lang="en-US" dirty="0" smtClean="0"/>
              <a:t>eeks </a:t>
            </a:r>
            <a:r>
              <a:rPr lang="en-US" dirty="0"/>
              <a:t>consistent with assumptions for the FCA </a:t>
            </a:r>
            <a:r>
              <a:rPr lang="en-US" dirty="0" smtClean="0"/>
              <a:t>15 Installed Capacity Requirement (ICR) </a:t>
            </a:r>
            <a:r>
              <a:rPr lang="en-US" dirty="0"/>
              <a:t>calculations</a:t>
            </a:r>
          </a:p>
          <a:p>
            <a:pPr marL="0" indent="0">
              <a:lnSpc>
                <a:spcPct val="90000"/>
              </a:lnSpc>
              <a:buNone/>
            </a:pPr>
            <a:r>
              <a:rPr lang="en-US" sz="2800" u="sng" dirty="0"/>
              <a:t>Neighboring Control Areas</a:t>
            </a:r>
          </a:p>
          <a:p>
            <a:pPr>
              <a:lnSpc>
                <a:spcPct val="90000"/>
              </a:lnSpc>
            </a:pPr>
            <a:r>
              <a:rPr lang="en-US" dirty="0" smtClean="0"/>
              <a:t>Model </a:t>
            </a:r>
            <a:r>
              <a:rPr lang="en-US" dirty="0"/>
              <a:t>resources based on</a:t>
            </a:r>
          </a:p>
          <a:p>
            <a:pPr lvl="1">
              <a:lnSpc>
                <a:spcPct val="90000"/>
              </a:lnSpc>
            </a:pPr>
            <a:r>
              <a:rPr lang="en-US" dirty="0" smtClean="0"/>
              <a:t>2019 </a:t>
            </a:r>
            <a:r>
              <a:rPr lang="en-US" dirty="0"/>
              <a:t>Northeast Power Coordinating Council (NPCC) Long Range Adequacy </a:t>
            </a:r>
            <a:r>
              <a:rPr lang="en-US" dirty="0" smtClean="0"/>
              <a:t>Overview </a:t>
            </a:r>
            <a:r>
              <a:rPr lang="en-US" dirty="0" smtClean="0">
                <a:solidFill>
                  <a:srgbClr val="090B0B"/>
                </a:solidFill>
              </a:rPr>
              <a:t>data </a:t>
            </a:r>
            <a:r>
              <a:rPr lang="en-US" dirty="0"/>
              <a:t>&amp; </a:t>
            </a:r>
            <a:r>
              <a:rPr lang="en-US" dirty="0" smtClean="0"/>
              <a:t>2020 </a:t>
            </a:r>
            <a:r>
              <a:rPr lang="en-US" dirty="0"/>
              <a:t>NPCC Summer Assessment</a:t>
            </a:r>
          </a:p>
          <a:p>
            <a:pPr lvl="2">
              <a:lnSpc>
                <a:spcPct val="90000"/>
              </a:lnSpc>
            </a:pPr>
            <a:r>
              <a:rPr lang="en-US" dirty="0"/>
              <a:t>Quebec</a:t>
            </a:r>
          </a:p>
          <a:p>
            <a:pPr lvl="2">
              <a:lnSpc>
                <a:spcPct val="90000"/>
              </a:lnSpc>
            </a:pPr>
            <a:r>
              <a:rPr lang="en-US" dirty="0"/>
              <a:t>Maritimes</a:t>
            </a:r>
          </a:p>
          <a:p>
            <a:pPr lvl="2">
              <a:lnSpc>
                <a:spcPct val="90000"/>
              </a:lnSpc>
            </a:pPr>
            <a:r>
              <a:rPr lang="en-US" dirty="0"/>
              <a:t>New York</a:t>
            </a:r>
          </a:p>
          <a:p>
            <a:pPr lvl="3">
              <a:lnSpc>
                <a:spcPct val="90000"/>
              </a:lnSpc>
            </a:pPr>
            <a:r>
              <a:rPr lang="en-US" dirty="0" smtClean="0"/>
              <a:t>2020 </a:t>
            </a:r>
            <a:r>
              <a:rPr lang="en-US" dirty="0"/>
              <a:t>New York Gold Book</a:t>
            </a:r>
          </a:p>
          <a:p>
            <a:pPr lvl="2">
              <a:lnSpc>
                <a:spcPct val="90000"/>
              </a:lnSpc>
            </a:pPr>
            <a:r>
              <a:rPr lang="en-US" dirty="0"/>
              <a:t>Ontario &amp; PJM (for the purpose of </a:t>
            </a:r>
            <a:r>
              <a:rPr lang="en-US" dirty="0" smtClean="0"/>
              <a:t>modeling </a:t>
            </a:r>
            <a:r>
              <a:rPr lang="en-US" dirty="0"/>
              <a:t>the impacts of capacity imports/exports </a:t>
            </a:r>
            <a:r>
              <a:rPr lang="en-US" dirty="0" smtClean="0"/>
              <a:t>with </a:t>
            </a:r>
            <a:r>
              <a:rPr lang="en-US" dirty="0"/>
              <a:t>Quebec and New York)</a:t>
            </a:r>
          </a:p>
        </p:txBody>
      </p:sp>
      <p:sp>
        <p:nvSpPr>
          <p:cNvPr id="5" name="Slide Number Placeholder 4"/>
          <p:cNvSpPr>
            <a:spLocks noGrp="1"/>
          </p:cNvSpPr>
          <p:nvPr>
            <p:ph type="sldNum" sz="quarter" idx="4294967295"/>
          </p:nvPr>
        </p:nvSpPr>
        <p:spPr>
          <a:xfrm>
            <a:off x="8534400" y="6324600"/>
            <a:ext cx="389526" cy="339718"/>
          </a:xfrm>
          <a:prstGeom prst="rect">
            <a:avLst/>
          </a:prstGeom>
        </p:spPr>
        <p:txBody>
          <a:bodyPr/>
          <a:lstStyle/>
          <a:p>
            <a:fld id="{DA1A9232-E07A-4939-ABCC-12B8BF60FC31}" type="slidenum">
              <a:rPr lang="en-US"/>
              <a:pPr/>
              <a:t>32</a:t>
            </a:fld>
            <a:endParaRPr lang="en-US" dirty="0"/>
          </a:p>
        </p:txBody>
      </p:sp>
    </p:spTree>
    <p:extLst>
      <p:ext uri="{BB962C8B-B14F-4D97-AF65-F5344CB8AC3E}">
        <p14:creationId xmlns:p14="http://schemas.microsoft.com/office/powerpoint/2010/main" val="14529121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Autofit/>
          </a:bodyPr>
          <a:lstStyle/>
          <a:p>
            <a:r>
              <a:rPr lang="en-US" sz="3600" dirty="0" smtClean="0">
                <a:solidFill>
                  <a:srgbClr val="090B0B"/>
                </a:solidFill>
              </a:rPr>
              <a:t>Load Assumptions </a:t>
            </a:r>
            <a:endParaRPr lang="en-US" sz="3600" i="1" dirty="0">
              <a:solidFill>
                <a:srgbClr val="090B0B"/>
              </a:solidFill>
            </a:endParaRPr>
          </a:p>
        </p:txBody>
      </p:sp>
      <p:sp>
        <p:nvSpPr>
          <p:cNvPr id="49155" name="Rectangle 3"/>
          <p:cNvSpPr>
            <a:spLocks noGrp="1" noChangeArrowheads="1"/>
          </p:cNvSpPr>
          <p:nvPr>
            <p:ph type="body" sz="quarter" idx="4294967295"/>
          </p:nvPr>
        </p:nvSpPr>
        <p:spPr>
          <a:xfrm>
            <a:off x="514350" y="1042601"/>
            <a:ext cx="8305800" cy="5077599"/>
          </a:xfrm>
          <a:prstGeom prst="rect">
            <a:avLst/>
          </a:prstGeom>
        </p:spPr>
        <p:txBody>
          <a:bodyPr>
            <a:normAutofit/>
          </a:bodyPr>
          <a:lstStyle/>
          <a:p>
            <a:pPr marL="0" indent="0">
              <a:lnSpc>
                <a:spcPct val="90000"/>
              </a:lnSpc>
              <a:buNone/>
            </a:pPr>
            <a:r>
              <a:rPr lang="en-US" sz="2800" u="sng" dirty="0" smtClean="0"/>
              <a:t>New England</a:t>
            </a:r>
          </a:p>
          <a:p>
            <a:pPr>
              <a:lnSpc>
                <a:spcPct val="90000"/>
              </a:lnSpc>
            </a:pPr>
            <a:r>
              <a:rPr lang="en-US" dirty="0" smtClean="0"/>
              <a:t>Load Forecast</a:t>
            </a:r>
          </a:p>
          <a:p>
            <a:pPr lvl="1">
              <a:lnSpc>
                <a:spcPct val="90000"/>
              </a:lnSpc>
            </a:pPr>
            <a:r>
              <a:rPr lang="en-US" dirty="0" smtClean="0"/>
              <a:t>Based on the 2020 Forecast Report of Capacity, Energy, Loads and Transmission Report</a:t>
            </a:r>
            <a:r>
              <a:rPr lang="en-US" dirty="0" smtClean="0">
                <a:solidFill>
                  <a:srgbClr val="090B0B"/>
                </a:solidFill>
              </a:rPr>
              <a:t>* (2020 CELT)</a:t>
            </a:r>
            <a:endParaRPr lang="en-US" dirty="0" smtClean="0"/>
          </a:p>
          <a:p>
            <a:pPr>
              <a:lnSpc>
                <a:spcPct val="90000"/>
              </a:lnSpc>
            </a:pPr>
            <a:r>
              <a:rPr lang="en-US" dirty="0" smtClean="0"/>
              <a:t>Load Shape</a:t>
            </a:r>
          </a:p>
          <a:p>
            <a:pPr lvl="1">
              <a:lnSpc>
                <a:spcPct val="90000"/>
              </a:lnSpc>
            </a:pPr>
            <a:r>
              <a:rPr lang="en-US" dirty="0" smtClean="0"/>
              <a:t>2002 hourly shape; consistent with current NPCC studies</a:t>
            </a:r>
          </a:p>
          <a:p>
            <a:pPr>
              <a:lnSpc>
                <a:spcPct val="90000"/>
              </a:lnSpc>
            </a:pPr>
            <a:r>
              <a:rPr lang="en-US" dirty="0" smtClean="0"/>
              <a:t>Load Forecast Uncertainty</a:t>
            </a:r>
          </a:p>
          <a:p>
            <a:pPr lvl="1"/>
            <a:r>
              <a:rPr lang="en-US" dirty="0" smtClean="0">
                <a:latin typeface="Calibri" panose="020F0502020204030204" pitchFamily="34" charset="0"/>
              </a:rPr>
              <a:t>The load forecast weather-related uncertainty is represented by specifying a series of multipliers on the peak load and the associated probabilities of each load level occurring</a:t>
            </a:r>
          </a:p>
          <a:p>
            <a:pPr lvl="2">
              <a:defRPr/>
            </a:pPr>
            <a:r>
              <a:rPr lang="en-US" dirty="0" smtClean="0"/>
              <a:t>The multipliers used to describe the load forecast uncertainty are derived from the 52 weekly peak load distributions described by the expected value (mean), the standard deviation and the skewness</a:t>
            </a:r>
          </a:p>
          <a:p>
            <a:pPr marL="0" lvl="0" indent="0">
              <a:buNone/>
            </a:pPr>
            <a:r>
              <a:rPr lang="en-US" sz="1100" dirty="0">
                <a:cs typeface="Times New Roman" pitchFamily="18" charset="0"/>
              </a:rPr>
              <a:t>*The 2020 CELT load forecast is available at </a:t>
            </a:r>
            <a:r>
              <a:rPr lang="en-US" sz="1100" dirty="0">
                <a:cs typeface="Times New Roman" pitchFamily="18" charset="0"/>
                <a:hlinkClick r:id="rId2"/>
              </a:rPr>
              <a:t> https://www.iso-ne.com/static-assets/documents/2020/04/2020_celt_report.xlsx</a:t>
            </a:r>
            <a:r>
              <a:rPr lang="en-US" sz="1100" dirty="0">
                <a:cs typeface="Times New Roman" pitchFamily="18" charset="0"/>
              </a:rPr>
              <a:t> </a:t>
            </a:r>
          </a:p>
          <a:p>
            <a:pPr marL="0" indent="0">
              <a:lnSpc>
                <a:spcPct val="90000"/>
              </a:lnSpc>
              <a:buNone/>
            </a:pPr>
            <a:endParaRPr lang="en-US" dirty="0"/>
          </a:p>
        </p:txBody>
      </p:sp>
      <p:sp>
        <p:nvSpPr>
          <p:cNvPr id="5" name="Slide Number Placeholder 4"/>
          <p:cNvSpPr>
            <a:spLocks noGrp="1"/>
          </p:cNvSpPr>
          <p:nvPr>
            <p:ph type="sldNum" sz="quarter" idx="4294967295"/>
          </p:nvPr>
        </p:nvSpPr>
        <p:spPr>
          <a:xfrm>
            <a:off x="8534400" y="6324600"/>
            <a:ext cx="389526" cy="339718"/>
          </a:xfrm>
          <a:prstGeom prst="rect">
            <a:avLst/>
          </a:prstGeom>
        </p:spPr>
        <p:txBody>
          <a:bodyPr/>
          <a:lstStyle/>
          <a:p>
            <a:fld id="{DA1A9232-E07A-4939-ABCC-12B8BF60FC31}" type="slidenum">
              <a:rPr lang="en-US"/>
              <a:pPr/>
              <a:t>33</a:t>
            </a:fld>
            <a:endParaRPr lang="en-US" dirty="0"/>
          </a:p>
        </p:txBody>
      </p:sp>
      <p:sp>
        <p:nvSpPr>
          <p:cNvPr id="2" name="Rectangle 1"/>
          <p:cNvSpPr/>
          <p:nvPr/>
        </p:nvSpPr>
        <p:spPr>
          <a:xfrm>
            <a:off x="609600" y="5943600"/>
            <a:ext cx="184731" cy="276999"/>
          </a:xfrm>
          <a:prstGeom prst="rect">
            <a:avLst/>
          </a:prstGeom>
        </p:spPr>
        <p:txBody>
          <a:bodyPr wrap="none">
            <a:spAutoFit/>
          </a:bodyPr>
          <a:lstStyle/>
          <a:p>
            <a:endParaRPr lang="en-US" sz="1200" dirty="0">
              <a:solidFill>
                <a:schemeClr val="accent1">
                  <a:lumMod val="75000"/>
                </a:schemeClr>
              </a:solidFill>
            </a:endParaRPr>
          </a:p>
        </p:txBody>
      </p:sp>
    </p:spTree>
    <p:extLst>
      <p:ext uri="{BB962C8B-B14F-4D97-AF65-F5344CB8AC3E}">
        <p14:creationId xmlns:p14="http://schemas.microsoft.com/office/powerpoint/2010/main" val="30212663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US" dirty="0" smtClean="0">
                <a:solidFill>
                  <a:srgbClr val="090B0B"/>
                </a:solidFill>
              </a:rPr>
              <a:t>Load Assumptions, cont.</a:t>
            </a:r>
          </a:p>
        </p:txBody>
      </p:sp>
      <p:sp>
        <p:nvSpPr>
          <p:cNvPr id="10245" name="Rectangle 3"/>
          <p:cNvSpPr>
            <a:spLocks noGrp="1" noChangeArrowheads="1"/>
          </p:cNvSpPr>
          <p:nvPr>
            <p:ph idx="1"/>
          </p:nvPr>
        </p:nvSpPr>
        <p:spPr>
          <a:xfrm>
            <a:off x="457200" y="990600"/>
            <a:ext cx="8382000" cy="5181600"/>
          </a:xfrm>
        </p:spPr>
        <p:txBody>
          <a:bodyPr>
            <a:normAutofit fontScale="92500" lnSpcReduction="20000"/>
          </a:bodyPr>
          <a:lstStyle/>
          <a:p>
            <a:pPr marL="0" indent="0" eaLnBrk="1" hangingPunct="1">
              <a:buNone/>
            </a:pPr>
            <a:r>
              <a:rPr lang="en-US" u="sng" dirty="0" smtClean="0">
                <a:latin typeface="Calibri" panose="020F0502020204030204" pitchFamily="34" charset="0"/>
                <a:cs typeface="Times New Roman" pitchFamily="18" charset="0"/>
              </a:rPr>
              <a:t>New England, cont.</a:t>
            </a:r>
            <a:endParaRPr lang="en-US" dirty="0">
              <a:solidFill>
                <a:srgbClr val="FF0000"/>
              </a:solidFill>
            </a:endParaRPr>
          </a:p>
          <a:p>
            <a:pPr marL="342900" lvl="1" indent="-342900">
              <a:lnSpc>
                <a:spcPct val="90000"/>
              </a:lnSpc>
              <a:spcBef>
                <a:spcPts val="1200"/>
              </a:spcBef>
              <a:buFont typeface="Arial" pitchFamily="34" charset="0"/>
              <a:buChar char="•"/>
            </a:pPr>
            <a:r>
              <a:rPr lang="en-US" sz="2400" dirty="0"/>
              <a:t>Load forecast components</a:t>
            </a:r>
          </a:p>
          <a:p>
            <a:pPr lvl="1"/>
            <a:r>
              <a:rPr lang="en-US" dirty="0"/>
              <a:t>The 2020 CELT load forecast contains two new components relating to electrification (covered in later slides), in addition to the behind-the-meter photovoltaic (BTM PV</a:t>
            </a:r>
            <a:r>
              <a:rPr lang="en-US" dirty="0" smtClean="0"/>
              <a:t>)</a:t>
            </a:r>
            <a:endParaRPr lang="en-US" dirty="0"/>
          </a:p>
          <a:p>
            <a:pPr marL="457200" lvl="1" indent="0">
              <a:buNone/>
            </a:pPr>
            <a:endParaRPr lang="en-US" sz="1500" dirty="0"/>
          </a:p>
          <a:p>
            <a:pPr marL="342900" lvl="1" indent="-342900">
              <a:lnSpc>
                <a:spcPct val="90000"/>
              </a:lnSpc>
              <a:spcBef>
                <a:spcPts val="1200"/>
              </a:spcBef>
              <a:buFont typeface="Arial" pitchFamily="34" charset="0"/>
              <a:buChar char="•"/>
            </a:pPr>
            <a:r>
              <a:rPr lang="en-US" sz="2400" dirty="0"/>
              <a:t>Modeling of BTM PV</a:t>
            </a:r>
          </a:p>
          <a:p>
            <a:pPr lvl="1"/>
            <a:r>
              <a:rPr lang="en-US" sz="2100" dirty="0"/>
              <a:t>FCA 15 tie benefits calculations will use an hourly profile of BTM PV corresponding to the load shape for the year 2002, used by the NPCC for reliability studies.  For more information on the development of the hourly profile see: </a:t>
            </a:r>
            <a:r>
              <a:rPr lang="en-US" sz="2100" dirty="0">
                <a:hlinkClick r:id="rId3"/>
              </a:rPr>
              <a:t>https://</a:t>
            </a:r>
            <a:r>
              <a:rPr lang="en-US" sz="2100" dirty="0" smtClean="0">
                <a:hlinkClick r:id="rId3"/>
              </a:rPr>
              <a:t>www.iso-ne.com/static-assets/documents/2017/06/pspc_6_22_2017_2002_PV_profile.pdf</a:t>
            </a:r>
            <a:endParaRPr lang="en-US" sz="2100" dirty="0" smtClean="0">
              <a:solidFill>
                <a:srgbClr val="7030A0"/>
              </a:solidFill>
            </a:endParaRPr>
          </a:p>
          <a:p>
            <a:pPr lvl="1"/>
            <a:endParaRPr lang="en-US" sz="2100" dirty="0" smtClean="0">
              <a:solidFill>
                <a:srgbClr val="7030A0"/>
              </a:solidFill>
            </a:endParaRPr>
          </a:p>
          <a:p>
            <a:pPr marL="1027113" lvl="2" indent="-227013"/>
            <a:r>
              <a:rPr lang="en-US" sz="1700" dirty="0" smtClean="0"/>
              <a:t>Used for all probabilistic ICR-</a:t>
            </a:r>
            <a:r>
              <a:rPr lang="en-US" sz="1700" dirty="0" smtClean="0">
                <a:solidFill>
                  <a:srgbClr val="090B0B"/>
                </a:solidFill>
              </a:rPr>
              <a:t>r</a:t>
            </a:r>
            <a:r>
              <a:rPr lang="en-US" sz="1700" dirty="0" smtClean="0"/>
              <a:t>elated </a:t>
            </a:r>
            <a:r>
              <a:rPr lang="en-US" sz="1700" dirty="0">
                <a:solidFill>
                  <a:srgbClr val="090B0B"/>
                </a:solidFill>
              </a:rPr>
              <a:t>v</a:t>
            </a:r>
            <a:r>
              <a:rPr lang="en-US" sz="1700" dirty="0" smtClean="0"/>
              <a:t>alues calculations</a:t>
            </a:r>
          </a:p>
          <a:p>
            <a:pPr marL="1027113" lvl="2" indent="-227013"/>
            <a:r>
              <a:rPr lang="en-US" sz="1700" dirty="0" smtClean="0"/>
              <a:t>Modeled </a:t>
            </a:r>
            <a:r>
              <a:rPr lang="en-US" sz="1700" dirty="0"/>
              <a:t>in GE MARS by groupings using the Regional System Plan (RSP) 13-subarea representation</a:t>
            </a:r>
          </a:p>
          <a:p>
            <a:pPr marL="1027113" lvl="2" indent="-227013"/>
            <a:r>
              <a:rPr lang="en-US" sz="1700" dirty="0"/>
              <a:t>Includes an 8% transmission and distribution gross-up</a:t>
            </a:r>
          </a:p>
          <a:p>
            <a:pPr marL="1027113" lvl="2" indent="-227013"/>
            <a:r>
              <a:rPr lang="en-US" sz="1700" dirty="0"/>
              <a:t>Peak load reduction uncertainty is modeled (randomly selected by MARS from a seven day window distribution)</a:t>
            </a:r>
          </a:p>
          <a:p>
            <a:pPr marL="457200" lvl="1" indent="0">
              <a:lnSpc>
                <a:spcPct val="90000"/>
              </a:lnSpc>
              <a:buNone/>
            </a:pPr>
            <a:endParaRPr lang="en-US" sz="1500" dirty="0"/>
          </a:p>
          <a:p>
            <a:pPr marL="0" lvl="0" indent="0" fontAlgn="base">
              <a:spcBef>
                <a:spcPct val="0"/>
              </a:spcBef>
              <a:spcAft>
                <a:spcPct val="0"/>
              </a:spcAft>
              <a:buNone/>
            </a:pPr>
            <a:endParaRPr lang="en-US" sz="1500" dirty="0" smtClean="0">
              <a:solidFill>
                <a:srgbClr val="62777F">
                  <a:lumMod val="50000"/>
                </a:srgbClr>
              </a:solidFill>
            </a:endParaRPr>
          </a:p>
          <a:p>
            <a:pPr marL="0" lvl="0" indent="0" fontAlgn="base">
              <a:spcBef>
                <a:spcPct val="0"/>
              </a:spcBef>
              <a:spcAft>
                <a:spcPct val="0"/>
              </a:spcAft>
              <a:buNone/>
            </a:pPr>
            <a:r>
              <a:rPr lang="en-US" sz="1200" dirty="0" smtClean="0">
                <a:solidFill>
                  <a:srgbClr val="62777F">
                    <a:lumMod val="50000"/>
                  </a:srgbClr>
                </a:solidFill>
              </a:rPr>
              <a:t>Note:</a:t>
            </a:r>
            <a:endParaRPr lang="en-US" sz="1200" dirty="0">
              <a:solidFill>
                <a:srgbClr val="62777F">
                  <a:lumMod val="50000"/>
                </a:srgbClr>
              </a:solidFill>
            </a:endParaRPr>
          </a:p>
          <a:p>
            <a:pPr marL="0" lvl="0" indent="0" fontAlgn="base">
              <a:spcBef>
                <a:spcPct val="0"/>
              </a:spcBef>
              <a:spcAft>
                <a:spcPct val="0"/>
              </a:spcAft>
              <a:buNone/>
            </a:pPr>
            <a:r>
              <a:rPr lang="en-US" sz="1200" dirty="0">
                <a:solidFill>
                  <a:srgbClr val="62777F">
                    <a:lumMod val="50000"/>
                  </a:srgbClr>
                </a:solidFill>
              </a:rPr>
              <a:t>For more info on the PV forecast, see </a:t>
            </a:r>
            <a:r>
              <a:rPr lang="en-US" sz="1200" dirty="0">
                <a:solidFill>
                  <a:srgbClr val="62777F">
                    <a:lumMod val="50000"/>
                  </a:srgbClr>
                </a:solidFill>
                <a:hlinkClick r:id="rId4"/>
              </a:rPr>
              <a:t>https://</a:t>
            </a:r>
            <a:r>
              <a:rPr lang="en-US" sz="1200" dirty="0" smtClean="0">
                <a:solidFill>
                  <a:srgbClr val="62777F">
                    <a:lumMod val="50000"/>
                  </a:srgbClr>
                </a:solidFill>
                <a:hlinkClick r:id="rId4"/>
              </a:rPr>
              <a:t>www.iso-ne.com/static-assets/documents/2020/04/final_2020_pv_forecast.pdf</a:t>
            </a:r>
            <a:endParaRPr lang="en-US" sz="1800" dirty="0" smtClean="0">
              <a:cs typeface="Times New Roman" pitchFamily="18" charset="0"/>
            </a:endParaRPr>
          </a:p>
          <a:p>
            <a:pPr marL="0" indent="0">
              <a:buNone/>
            </a:pPr>
            <a:endParaRPr lang="en-US" sz="1400" dirty="0">
              <a:cs typeface="Times New Roman" pitchFamily="18" charset="0"/>
            </a:endParaRPr>
          </a:p>
          <a:p>
            <a:pPr marL="0" indent="0">
              <a:buNone/>
            </a:pPr>
            <a:endParaRPr lang="en-US" sz="1400" dirty="0" smtClean="0">
              <a:cs typeface="Times New Roman" pitchFamily="18" charset="0"/>
            </a:endParaRPr>
          </a:p>
        </p:txBody>
      </p:sp>
      <p:sp>
        <p:nvSpPr>
          <p:cNvPr id="5" name="Slide Number Placeholder 4"/>
          <p:cNvSpPr>
            <a:spLocks noGrp="1"/>
          </p:cNvSpPr>
          <p:nvPr>
            <p:ph type="sldNum" sz="quarter" idx="11"/>
          </p:nvPr>
        </p:nvSpPr>
        <p:spPr/>
        <p:txBody>
          <a:bodyPr/>
          <a:lstStyle/>
          <a:p>
            <a:pPr defTabSz="1019175">
              <a:defRPr/>
            </a:pPr>
            <a:fld id="{14239043-6700-446B-9247-0CE1F79AE1EC}" type="slidenum">
              <a:rPr lang="en-US">
                <a:latin typeface="+mn-lt"/>
              </a:rPr>
              <a:pPr defTabSz="1019175">
                <a:defRPr/>
              </a:pPr>
              <a:t>34</a:t>
            </a:fld>
            <a:endParaRPr lang="en-US" dirty="0">
              <a:latin typeface="+mn-lt"/>
            </a:endParaRPr>
          </a:p>
        </p:txBody>
      </p:sp>
    </p:spTree>
    <p:extLst>
      <p:ext uri="{BB962C8B-B14F-4D97-AF65-F5344CB8AC3E}">
        <p14:creationId xmlns:p14="http://schemas.microsoft.com/office/powerpoint/2010/main" val="6438155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1ACE11-EF18-4151-9C86-FCCC5A027270}" type="slidenum">
              <a:rPr lang="en-US" smtClean="0"/>
              <a:pPr>
                <a:defRPr/>
              </a:pPr>
              <a:t>35</a:t>
            </a:fld>
            <a:endParaRPr lang="en-US" dirty="0"/>
          </a:p>
        </p:txBody>
      </p:sp>
      <p:sp>
        <p:nvSpPr>
          <p:cNvPr id="3" name="Title 2"/>
          <p:cNvSpPr>
            <a:spLocks noGrp="1"/>
          </p:cNvSpPr>
          <p:nvPr>
            <p:ph type="title"/>
          </p:nvPr>
        </p:nvSpPr>
        <p:spPr/>
        <p:txBody>
          <a:bodyPr/>
          <a:lstStyle/>
          <a:p>
            <a:r>
              <a:rPr lang="en-US" dirty="0">
                <a:solidFill>
                  <a:srgbClr val="090B0B"/>
                </a:solidFill>
              </a:rPr>
              <a:t>Load </a:t>
            </a:r>
            <a:r>
              <a:rPr lang="en-US" dirty="0" smtClean="0">
                <a:solidFill>
                  <a:srgbClr val="090B0B"/>
                </a:solidFill>
              </a:rPr>
              <a:t>Assumptions, </a:t>
            </a:r>
            <a:r>
              <a:rPr lang="en-US" dirty="0">
                <a:solidFill>
                  <a:srgbClr val="090B0B"/>
                </a:solidFill>
              </a:rPr>
              <a:t>cont</a:t>
            </a:r>
            <a:r>
              <a:rPr lang="en-US" dirty="0" smtClean="0">
                <a:solidFill>
                  <a:srgbClr val="090B0B"/>
                </a:solidFill>
              </a:rPr>
              <a:t>.</a:t>
            </a:r>
            <a:endParaRPr lang="en-US" dirty="0">
              <a:solidFill>
                <a:srgbClr val="090B0B"/>
              </a:solidFill>
            </a:endParaRPr>
          </a:p>
        </p:txBody>
      </p:sp>
      <p:sp>
        <p:nvSpPr>
          <p:cNvPr id="4" name="Content Placeholder 3"/>
          <p:cNvSpPr>
            <a:spLocks noGrp="1"/>
          </p:cNvSpPr>
          <p:nvPr>
            <p:ph idx="1"/>
          </p:nvPr>
        </p:nvSpPr>
        <p:spPr>
          <a:xfrm>
            <a:off x="454090" y="1219200"/>
            <a:ext cx="8229600" cy="4812688"/>
          </a:xfrm>
        </p:spPr>
        <p:txBody>
          <a:bodyPr/>
          <a:lstStyle/>
          <a:p>
            <a:pPr marL="342900" lvl="1" indent="-342900">
              <a:lnSpc>
                <a:spcPct val="80000"/>
              </a:lnSpc>
              <a:spcBef>
                <a:spcPts val="1200"/>
              </a:spcBef>
              <a:buFont typeface="Arial" pitchFamily="34" charset="0"/>
              <a:buChar char="•"/>
            </a:pPr>
            <a:r>
              <a:rPr lang="en-US" sz="2200" dirty="0" smtClean="0">
                <a:solidFill>
                  <a:srgbClr val="090B0B"/>
                </a:solidFill>
              </a:rPr>
              <a:t>Modeling transportation </a:t>
            </a:r>
            <a:r>
              <a:rPr lang="en-US" sz="2200" dirty="0">
                <a:solidFill>
                  <a:srgbClr val="090B0B"/>
                </a:solidFill>
              </a:rPr>
              <a:t>e</a:t>
            </a:r>
            <a:r>
              <a:rPr lang="en-US" sz="2200" dirty="0" smtClean="0">
                <a:solidFill>
                  <a:srgbClr val="090B0B"/>
                </a:solidFill>
              </a:rPr>
              <a:t>lectrification</a:t>
            </a:r>
            <a:endParaRPr lang="en-US" sz="2200" dirty="0">
              <a:solidFill>
                <a:srgbClr val="090B0B"/>
              </a:solidFill>
            </a:endParaRPr>
          </a:p>
          <a:p>
            <a:pPr marL="627063" lvl="1" indent="-227013"/>
            <a:r>
              <a:rPr lang="en-US" sz="1600" dirty="0" smtClean="0"/>
              <a:t>The tie benefits calculations </a:t>
            </a:r>
            <a:r>
              <a:rPr lang="en-US" sz="1600" dirty="0"/>
              <a:t>will use an hourly profile </a:t>
            </a:r>
            <a:r>
              <a:rPr lang="en-US" sz="1600" dirty="0" smtClean="0"/>
              <a:t>for </a:t>
            </a:r>
            <a:r>
              <a:rPr lang="en-US" sz="1600" dirty="0" smtClean="0">
                <a:solidFill>
                  <a:srgbClr val="090B0B"/>
                </a:solidFill>
              </a:rPr>
              <a:t>transportation electrification</a:t>
            </a:r>
            <a:r>
              <a:rPr lang="en-US" sz="1600" dirty="0" smtClean="0"/>
              <a:t> forecast </a:t>
            </a:r>
          </a:p>
          <a:p>
            <a:pPr marL="1027113" lvl="2" indent="-227013"/>
            <a:r>
              <a:rPr lang="en-US" sz="1400" dirty="0"/>
              <a:t>Includes an 8% transmission and distribution gross-up</a:t>
            </a:r>
          </a:p>
          <a:p>
            <a:pPr marL="1027113" lvl="2" indent="-227013"/>
            <a:r>
              <a:rPr lang="en-US" sz="1400" dirty="0"/>
              <a:t>Uncertainty is currently not modeled </a:t>
            </a:r>
            <a:r>
              <a:rPr lang="en-US" sz="1400" dirty="0" smtClean="0"/>
              <a:t>due to lack of performance data</a:t>
            </a:r>
            <a:endParaRPr lang="en-US" dirty="0" smtClean="0"/>
          </a:p>
          <a:p>
            <a:pPr marL="627063" lvl="1" indent="-227013"/>
            <a:r>
              <a:rPr lang="en-US" sz="1600" dirty="0" smtClean="0"/>
              <a:t>More information </a:t>
            </a:r>
            <a:r>
              <a:rPr lang="en-US" sz="1600" dirty="0"/>
              <a:t>on the development of the </a:t>
            </a:r>
            <a:r>
              <a:rPr lang="en-US" sz="1600" dirty="0" smtClean="0"/>
              <a:t>transportation electrification forecast can be found at : </a:t>
            </a:r>
            <a:r>
              <a:rPr lang="en-US" sz="1400" dirty="0">
                <a:hlinkClick r:id="rId2"/>
              </a:rPr>
              <a:t>https://</a:t>
            </a:r>
            <a:r>
              <a:rPr lang="en-US" sz="1400" dirty="0" smtClean="0">
                <a:hlinkClick r:id="rId2"/>
              </a:rPr>
              <a:t>www.iso-ne.com/static-assets/documents/2020/04/final_2020_transp_elec_forecast.pdf</a:t>
            </a:r>
            <a:r>
              <a:rPr lang="en-US" sz="1400" dirty="0" smtClean="0"/>
              <a:t> </a:t>
            </a:r>
            <a:endParaRPr lang="en-US" sz="1400" dirty="0"/>
          </a:p>
          <a:p>
            <a:pPr marL="342900" lvl="1" indent="-342900">
              <a:lnSpc>
                <a:spcPct val="80000"/>
              </a:lnSpc>
              <a:spcBef>
                <a:spcPts val="1200"/>
              </a:spcBef>
              <a:buFont typeface="Arial" pitchFamily="34" charset="0"/>
              <a:buChar char="•"/>
            </a:pPr>
            <a:r>
              <a:rPr lang="en-US" sz="2200" dirty="0"/>
              <a:t>Modeling </a:t>
            </a:r>
            <a:r>
              <a:rPr lang="en-US" sz="2200" dirty="0" smtClean="0">
                <a:solidFill>
                  <a:srgbClr val="090B0B"/>
                </a:solidFill>
              </a:rPr>
              <a:t>heating </a:t>
            </a:r>
            <a:r>
              <a:rPr lang="en-US" sz="2200" dirty="0">
                <a:solidFill>
                  <a:srgbClr val="090B0B"/>
                </a:solidFill>
              </a:rPr>
              <a:t>e</a:t>
            </a:r>
            <a:r>
              <a:rPr lang="en-US" sz="2200" dirty="0" smtClean="0">
                <a:solidFill>
                  <a:srgbClr val="090B0B"/>
                </a:solidFill>
              </a:rPr>
              <a:t>lectrification</a:t>
            </a:r>
            <a:endParaRPr lang="en-US" sz="2200" dirty="0">
              <a:solidFill>
                <a:srgbClr val="090B0B"/>
              </a:solidFill>
            </a:endParaRPr>
          </a:p>
          <a:p>
            <a:pPr marL="627063" lvl="1" indent="-227013"/>
            <a:r>
              <a:rPr lang="en-US" sz="1600" dirty="0" smtClean="0"/>
              <a:t>The tie benefits </a:t>
            </a:r>
            <a:r>
              <a:rPr lang="en-US" sz="1600" dirty="0"/>
              <a:t>calculations </a:t>
            </a:r>
            <a:r>
              <a:rPr lang="en-US" sz="1600" dirty="0" smtClean="0"/>
              <a:t>will </a:t>
            </a:r>
            <a:r>
              <a:rPr lang="en-US" sz="1600" dirty="0"/>
              <a:t>use </a:t>
            </a:r>
            <a:r>
              <a:rPr lang="en-US" sz="1600" dirty="0" smtClean="0"/>
              <a:t>the 2020 CELT gross load forecast that include the </a:t>
            </a:r>
            <a:r>
              <a:rPr lang="en-US" sz="1600" dirty="0" smtClean="0">
                <a:solidFill>
                  <a:srgbClr val="090B0B"/>
                </a:solidFill>
              </a:rPr>
              <a:t>heating electrification loads which occur during the winter months</a:t>
            </a:r>
            <a:r>
              <a:rPr lang="en-US" sz="1600" dirty="0" smtClean="0"/>
              <a:t> </a:t>
            </a:r>
          </a:p>
          <a:p>
            <a:pPr marL="1027113" lvl="2" indent="-227013"/>
            <a:r>
              <a:rPr lang="en-US" sz="1400" dirty="0" smtClean="0"/>
              <a:t>The hourly gross load forecast (</a:t>
            </a:r>
            <a:r>
              <a:rPr lang="en-US" sz="1400" dirty="0" smtClean="0">
                <a:hlinkClick r:id="rId3"/>
              </a:rPr>
              <a:t>2020 Forecast Data workbook</a:t>
            </a:r>
            <a:r>
              <a:rPr lang="en-US" sz="1400" dirty="0" smtClean="0"/>
              <a:t>) is inclusive of heating electrification forecast. The heating electrification loads are </a:t>
            </a:r>
            <a:r>
              <a:rPr lang="en-US" sz="1400" dirty="0" smtClean="0">
                <a:latin typeface="Calibri" panose="020F0502020204030204" pitchFamily="34" charset="0"/>
              </a:rPr>
              <a:t>weather</a:t>
            </a:r>
            <a:r>
              <a:rPr lang="en-US" sz="1400" dirty="0" smtClean="0">
                <a:solidFill>
                  <a:srgbClr val="090B0B"/>
                </a:solidFill>
                <a:latin typeface="Calibri" panose="020F0502020204030204" pitchFamily="34" charset="0"/>
              </a:rPr>
              <a:t>-</a:t>
            </a:r>
            <a:r>
              <a:rPr lang="en-US" sz="1400" dirty="0" smtClean="0">
                <a:latin typeface="Calibri" panose="020F0502020204030204" pitchFamily="34" charset="0"/>
              </a:rPr>
              <a:t>sensitive and</a:t>
            </a:r>
            <a:r>
              <a:rPr lang="en-US" sz="1400" dirty="0" smtClean="0">
                <a:solidFill>
                  <a:srgbClr val="090B0B"/>
                </a:solidFill>
                <a:latin typeface="Calibri" panose="020F0502020204030204" pitchFamily="34" charset="0"/>
              </a:rPr>
              <a:t>,</a:t>
            </a:r>
            <a:r>
              <a:rPr lang="en-US" sz="1400" dirty="0" smtClean="0">
                <a:latin typeface="Calibri" panose="020F0502020204030204" pitchFamily="34" charset="0"/>
              </a:rPr>
              <a:t> therefore, the uncertainties relating to weather also apply to these loads</a:t>
            </a:r>
            <a:endParaRPr lang="en-US" sz="1400" dirty="0" smtClean="0"/>
          </a:p>
          <a:p>
            <a:pPr marL="627063" lvl="1" indent="-227013"/>
            <a:r>
              <a:rPr lang="en-US" sz="1600" dirty="0" smtClean="0"/>
              <a:t>More information on the development of the heating electrification forecast can be found at: </a:t>
            </a:r>
            <a:r>
              <a:rPr lang="en-US" sz="1400" dirty="0" smtClean="0">
                <a:hlinkClick r:id="rId4"/>
              </a:rPr>
              <a:t>https://www.iso-ne.com/static-assets/documents/2020/04/final_2020_heat_elec_forecast.pdf</a:t>
            </a:r>
            <a:r>
              <a:rPr lang="en-US" sz="1400" dirty="0" smtClean="0"/>
              <a:t> </a:t>
            </a:r>
            <a:endParaRPr lang="en-US" sz="1400" dirty="0"/>
          </a:p>
        </p:txBody>
      </p:sp>
    </p:spTree>
    <p:extLst>
      <p:ext uri="{BB962C8B-B14F-4D97-AF65-F5344CB8AC3E}">
        <p14:creationId xmlns:p14="http://schemas.microsoft.com/office/powerpoint/2010/main" val="2319195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Autofit/>
          </a:bodyPr>
          <a:lstStyle/>
          <a:p>
            <a:r>
              <a:rPr lang="en-US" sz="3600" dirty="0" smtClean="0">
                <a:solidFill>
                  <a:srgbClr val="090B0B"/>
                </a:solidFill>
              </a:rPr>
              <a:t>Load Assumptions, cont. </a:t>
            </a:r>
            <a:endParaRPr lang="en-US" sz="3600" i="1" dirty="0">
              <a:solidFill>
                <a:srgbClr val="090B0B"/>
              </a:solidFill>
            </a:endParaRPr>
          </a:p>
        </p:txBody>
      </p:sp>
      <p:sp>
        <p:nvSpPr>
          <p:cNvPr id="49155" name="Rectangle 3"/>
          <p:cNvSpPr>
            <a:spLocks noGrp="1" noChangeArrowheads="1"/>
          </p:cNvSpPr>
          <p:nvPr>
            <p:ph type="body" sz="quarter" idx="4294967295"/>
          </p:nvPr>
        </p:nvSpPr>
        <p:spPr>
          <a:xfrm>
            <a:off x="494414" y="1142999"/>
            <a:ext cx="8305800" cy="5077599"/>
          </a:xfrm>
          <a:prstGeom prst="rect">
            <a:avLst/>
          </a:prstGeom>
        </p:spPr>
        <p:txBody>
          <a:bodyPr>
            <a:normAutofit/>
          </a:bodyPr>
          <a:lstStyle/>
          <a:p>
            <a:pPr marL="0" indent="0">
              <a:lnSpc>
                <a:spcPct val="90000"/>
              </a:lnSpc>
              <a:buNone/>
            </a:pPr>
            <a:r>
              <a:rPr lang="en-US" sz="2800" u="sng" dirty="0" smtClean="0"/>
              <a:t>Neighboring </a:t>
            </a:r>
            <a:r>
              <a:rPr lang="en-US" sz="2800" u="sng" dirty="0"/>
              <a:t>Control Areas</a:t>
            </a:r>
          </a:p>
          <a:p>
            <a:pPr marL="342900" lvl="1" indent="-342900">
              <a:lnSpc>
                <a:spcPct val="90000"/>
              </a:lnSpc>
              <a:spcBef>
                <a:spcPts val="1200"/>
              </a:spcBef>
              <a:buFont typeface="Arial" pitchFamily="34" charset="0"/>
              <a:buChar char="•"/>
            </a:pPr>
            <a:r>
              <a:rPr lang="en-US" sz="2400" dirty="0"/>
              <a:t>Load </a:t>
            </a:r>
            <a:r>
              <a:rPr lang="en-US" sz="2400" dirty="0" smtClean="0"/>
              <a:t>Forecast</a:t>
            </a:r>
            <a:endParaRPr lang="en-US" dirty="0" smtClean="0"/>
          </a:p>
          <a:p>
            <a:pPr lvl="1">
              <a:lnSpc>
                <a:spcPct val="90000"/>
              </a:lnSpc>
            </a:pPr>
            <a:r>
              <a:rPr lang="en-US" dirty="0"/>
              <a:t>B</a:t>
            </a:r>
            <a:r>
              <a:rPr lang="en-US" dirty="0" smtClean="0"/>
              <a:t>ased </a:t>
            </a:r>
            <a:r>
              <a:rPr lang="en-US" dirty="0"/>
              <a:t>on their latest load models used in NPCC studies for the year </a:t>
            </a:r>
            <a:r>
              <a:rPr lang="en-US" dirty="0" smtClean="0"/>
              <a:t>2024</a:t>
            </a:r>
          </a:p>
          <a:p>
            <a:pPr lvl="1">
              <a:lnSpc>
                <a:spcPct val="90000"/>
              </a:lnSpc>
            </a:pPr>
            <a:r>
              <a:rPr lang="en-US" dirty="0"/>
              <a:t>2002 hourly </a:t>
            </a:r>
            <a:r>
              <a:rPr lang="en-US" dirty="0" smtClean="0"/>
              <a:t>shape; </a:t>
            </a:r>
            <a:r>
              <a:rPr lang="en-US" dirty="0"/>
              <a:t>consistent with current NPCC studies</a:t>
            </a:r>
          </a:p>
          <a:p>
            <a:pPr lvl="1">
              <a:lnSpc>
                <a:spcPct val="90000"/>
              </a:lnSpc>
            </a:pPr>
            <a:endParaRPr lang="en-US" dirty="0"/>
          </a:p>
          <a:p>
            <a:pPr lvl="1">
              <a:lnSpc>
                <a:spcPct val="90000"/>
              </a:lnSpc>
            </a:pPr>
            <a:endParaRPr lang="en-US" dirty="0" smtClean="0"/>
          </a:p>
        </p:txBody>
      </p:sp>
      <p:sp>
        <p:nvSpPr>
          <p:cNvPr id="5" name="Slide Number Placeholder 4"/>
          <p:cNvSpPr>
            <a:spLocks noGrp="1"/>
          </p:cNvSpPr>
          <p:nvPr>
            <p:ph type="sldNum" sz="quarter" idx="4294967295"/>
          </p:nvPr>
        </p:nvSpPr>
        <p:spPr>
          <a:xfrm>
            <a:off x="8534400" y="6324600"/>
            <a:ext cx="389526" cy="339718"/>
          </a:xfrm>
          <a:prstGeom prst="rect">
            <a:avLst/>
          </a:prstGeom>
        </p:spPr>
        <p:txBody>
          <a:bodyPr/>
          <a:lstStyle/>
          <a:p>
            <a:fld id="{DA1A9232-E07A-4939-ABCC-12B8BF60FC31}" type="slidenum">
              <a:rPr lang="en-US"/>
              <a:pPr/>
              <a:t>36</a:t>
            </a:fld>
            <a:endParaRPr lang="en-US" dirty="0"/>
          </a:p>
        </p:txBody>
      </p:sp>
      <p:sp>
        <p:nvSpPr>
          <p:cNvPr id="2" name="Rectangle 1"/>
          <p:cNvSpPr/>
          <p:nvPr/>
        </p:nvSpPr>
        <p:spPr>
          <a:xfrm>
            <a:off x="609600" y="5943600"/>
            <a:ext cx="184731" cy="276999"/>
          </a:xfrm>
          <a:prstGeom prst="rect">
            <a:avLst/>
          </a:prstGeom>
        </p:spPr>
        <p:txBody>
          <a:bodyPr wrap="none">
            <a:spAutoFit/>
          </a:bodyPr>
          <a:lstStyle/>
          <a:p>
            <a:endParaRPr lang="en-US" sz="1200" dirty="0">
              <a:solidFill>
                <a:schemeClr val="accent1">
                  <a:lumMod val="75000"/>
                </a:schemeClr>
              </a:solidFill>
            </a:endParaRPr>
          </a:p>
        </p:txBody>
      </p:sp>
    </p:spTree>
    <p:extLst>
      <p:ext uri="{BB962C8B-B14F-4D97-AF65-F5344CB8AC3E}">
        <p14:creationId xmlns:p14="http://schemas.microsoft.com/office/powerpoint/2010/main" val="30570213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1A9232-E07A-4939-ABCC-12B8BF60FC31}" type="slidenum">
              <a:rPr lang="en-US" smtClean="0"/>
              <a:pPr/>
              <a:t>37</a:t>
            </a:fld>
            <a:endParaRPr lang="en-US" dirty="0"/>
          </a:p>
        </p:txBody>
      </p:sp>
      <p:sp>
        <p:nvSpPr>
          <p:cNvPr id="49154" name="Rectangle 2"/>
          <p:cNvSpPr>
            <a:spLocks noGrp="1" noChangeArrowheads="1"/>
          </p:cNvSpPr>
          <p:nvPr>
            <p:ph type="title"/>
          </p:nvPr>
        </p:nvSpPr>
        <p:spPr/>
        <p:txBody>
          <a:bodyPr/>
          <a:lstStyle/>
          <a:p>
            <a:r>
              <a:rPr lang="en-US" dirty="0" smtClean="0"/>
              <a:t>Control Area Modeling</a:t>
            </a:r>
            <a:endParaRPr lang="en-US" dirty="0"/>
          </a:p>
        </p:txBody>
      </p:sp>
      <p:sp>
        <p:nvSpPr>
          <p:cNvPr id="49155" name="Rectangle 3"/>
          <p:cNvSpPr>
            <a:spLocks noGrp="1" noChangeArrowheads="1"/>
          </p:cNvSpPr>
          <p:nvPr>
            <p:ph type="body" sz="quarter" idx="1"/>
          </p:nvPr>
        </p:nvSpPr>
        <p:spPr/>
        <p:txBody>
          <a:bodyPr/>
          <a:lstStyle/>
          <a:p>
            <a:pPr marL="342900" lvl="2" indent="-342900">
              <a:lnSpc>
                <a:spcPct val="90000"/>
              </a:lnSpc>
              <a:spcBef>
                <a:spcPts val="1200"/>
              </a:spcBef>
            </a:pPr>
            <a:r>
              <a:rPr lang="en-US" sz="2200" dirty="0"/>
              <a:t>Quebec, Maritimes, New England, and New York are simulated </a:t>
            </a:r>
            <a:r>
              <a:rPr lang="en-US" sz="2200" dirty="0">
                <a:solidFill>
                  <a:srgbClr val="090B0B"/>
                </a:solidFill>
              </a:rPr>
              <a:t>using </a:t>
            </a:r>
            <a:r>
              <a:rPr lang="en-US" sz="2200" dirty="0" smtClean="0">
                <a:solidFill>
                  <a:srgbClr val="090B0B"/>
                </a:solidFill>
              </a:rPr>
              <a:t>a multi-area </a:t>
            </a:r>
            <a:r>
              <a:rPr lang="en-US" sz="2200" dirty="0"/>
              <a:t>transportation model</a:t>
            </a:r>
          </a:p>
          <a:p>
            <a:pPr marL="342900" lvl="2" indent="-342900">
              <a:lnSpc>
                <a:spcPct val="90000"/>
              </a:lnSpc>
              <a:spcBef>
                <a:spcPts val="1200"/>
              </a:spcBef>
            </a:pPr>
            <a:r>
              <a:rPr lang="en-US" sz="2200" dirty="0" smtClean="0">
                <a:solidFill>
                  <a:srgbClr val="090B0B"/>
                </a:solidFill>
              </a:rPr>
              <a:t>An equivalent </a:t>
            </a:r>
            <a:r>
              <a:rPr lang="en-US" sz="2200" dirty="0">
                <a:solidFill>
                  <a:srgbClr val="090B0B"/>
                </a:solidFill>
              </a:rPr>
              <a:t>model is used to reflect the impacts of the known </a:t>
            </a:r>
            <a:r>
              <a:rPr lang="en-US" sz="2200" dirty="0" smtClean="0">
                <a:solidFill>
                  <a:srgbClr val="090B0B"/>
                </a:solidFill>
              </a:rPr>
              <a:t>firm capacity imports/exports </a:t>
            </a:r>
            <a:r>
              <a:rPr lang="en-US" sz="2200" dirty="0">
                <a:solidFill>
                  <a:srgbClr val="090B0B"/>
                </a:solidFill>
              </a:rPr>
              <a:t>between </a:t>
            </a:r>
            <a:r>
              <a:rPr lang="en-US" sz="2200" dirty="0" smtClean="0">
                <a:solidFill>
                  <a:srgbClr val="090B0B"/>
                </a:solidFill>
              </a:rPr>
              <a:t>New England’s </a:t>
            </a:r>
            <a:r>
              <a:rPr lang="en-US" sz="2200" dirty="0">
                <a:solidFill>
                  <a:srgbClr val="090B0B"/>
                </a:solidFill>
              </a:rPr>
              <a:t>directly interconnected neighboring </a:t>
            </a:r>
            <a:r>
              <a:rPr lang="en-US" sz="2200" dirty="0" smtClean="0">
                <a:solidFill>
                  <a:srgbClr val="090B0B"/>
                </a:solidFill>
              </a:rPr>
              <a:t>Control Areas </a:t>
            </a:r>
            <a:r>
              <a:rPr lang="en-US" sz="2200" dirty="0">
                <a:solidFill>
                  <a:srgbClr val="090B0B"/>
                </a:solidFill>
              </a:rPr>
              <a:t>and their respective </a:t>
            </a:r>
            <a:r>
              <a:rPr lang="en-US" sz="2200" dirty="0" smtClean="0">
                <a:solidFill>
                  <a:srgbClr val="090B0B"/>
                </a:solidFill>
              </a:rPr>
              <a:t>neighboring Control Areas </a:t>
            </a:r>
            <a:r>
              <a:rPr lang="en-US" sz="2200" i="1" dirty="0" smtClean="0">
                <a:solidFill>
                  <a:srgbClr val="090B0B"/>
                </a:solidFill>
              </a:rPr>
              <a:t>(i.e</a:t>
            </a:r>
            <a:r>
              <a:rPr lang="en-US" sz="2200" dirty="0" smtClean="0">
                <a:solidFill>
                  <a:srgbClr val="090B0B"/>
                </a:solidFill>
              </a:rPr>
              <a:t>., PJM </a:t>
            </a:r>
            <a:r>
              <a:rPr lang="en-US" sz="2200" dirty="0">
                <a:solidFill>
                  <a:srgbClr val="090B0B"/>
                </a:solidFill>
              </a:rPr>
              <a:t>and </a:t>
            </a:r>
            <a:r>
              <a:rPr lang="en-US" sz="2200" dirty="0" smtClean="0">
                <a:solidFill>
                  <a:srgbClr val="090B0B"/>
                </a:solidFill>
              </a:rPr>
              <a:t>Ontario)</a:t>
            </a:r>
            <a:endParaRPr lang="en-US" sz="2200" dirty="0">
              <a:solidFill>
                <a:srgbClr val="090B0B"/>
              </a:solidFill>
            </a:endParaRPr>
          </a:p>
          <a:p>
            <a:pPr marL="342900" lvl="2" indent="-342900">
              <a:lnSpc>
                <a:spcPct val="90000"/>
              </a:lnSpc>
              <a:spcBef>
                <a:spcPts val="1200"/>
              </a:spcBef>
            </a:pPr>
            <a:endParaRPr lang="en-US" sz="2200" dirty="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3856660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a:lnSpc>
                <a:spcPct val="90000"/>
              </a:lnSpc>
            </a:pPr>
            <a:r>
              <a:rPr lang="en-US" sz="3600" dirty="0" smtClean="0"/>
              <a:t>FCA 15 Transmission Interfaces </a:t>
            </a:r>
            <a:r>
              <a:rPr lang="en-US" sz="3600" dirty="0"/>
              <a:t>and </a:t>
            </a:r>
            <a:r>
              <a:rPr lang="en-US" sz="3600" dirty="0" smtClean="0"/>
              <a:t>Transfer </a:t>
            </a:r>
            <a:r>
              <a:rPr lang="en-US" sz="3600" dirty="0"/>
              <a:t>C</a:t>
            </a:r>
            <a:r>
              <a:rPr lang="en-US" sz="3600" dirty="0" smtClean="0"/>
              <a:t>apabilities</a:t>
            </a:r>
            <a:endParaRPr lang="en-US" sz="3600" dirty="0"/>
          </a:p>
        </p:txBody>
      </p:sp>
      <p:sp>
        <p:nvSpPr>
          <p:cNvPr id="49155" name="Rectangle 3"/>
          <p:cNvSpPr>
            <a:spLocks noGrp="1" noChangeArrowheads="1"/>
          </p:cNvSpPr>
          <p:nvPr>
            <p:ph type="body" sz="quarter" idx="4294967295"/>
          </p:nvPr>
        </p:nvSpPr>
        <p:spPr>
          <a:xfrm>
            <a:off x="457200" y="1219200"/>
            <a:ext cx="8458200" cy="5257800"/>
          </a:xfrm>
          <a:prstGeom prst="rect">
            <a:avLst/>
          </a:prstGeom>
        </p:spPr>
        <p:txBody>
          <a:bodyPr>
            <a:normAutofit fontScale="70000" lnSpcReduction="20000"/>
          </a:bodyPr>
          <a:lstStyle/>
          <a:p>
            <a:pPr marL="0" indent="0">
              <a:lnSpc>
                <a:spcPct val="90000"/>
              </a:lnSpc>
              <a:buNone/>
            </a:pPr>
            <a:r>
              <a:rPr lang="en-US" sz="3000" u="sng" dirty="0" smtClean="0"/>
              <a:t>New England</a:t>
            </a:r>
          </a:p>
          <a:p>
            <a:pPr marL="342900" lvl="2" indent="-342900">
              <a:lnSpc>
                <a:spcPct val="90000"/>
              </a:lnSpc>
              <a:spcBef>
                <a:spcPts val="1200"/>
              </a:spcBef>
            </a:pPr>
            <a:r>
              <a:rPr lang="en-US" sz="2400" dirty="0"/>
              <a:t>Regional System Plan (RSP) subarea representation</a:t>
            </a:r>
          </a:p>
          <a:p>
            <a:pPr marL="342900" lvl="2" indent="-342900">
              <a:lnSpc>
                <a:spcPct val="90000"/>
              </a:lnSpc>
              <a:spcBef>
                <a:spcPts val="1200"/>
              </a:spcBef>
            </a:pPr>
            <a:r>
              <a:rPr lang="en-US" sz="2400" dirty="0"/>
              <a:t>Transfer capabilities consistent with FCA </a:t>
            </a:r>
            <a:r>
              <a:rPr lang="en-US" sz="2400" dirty="0" smtClean="0"/>
              <a:t>15 </a:t>
            </a:r>
            <a:r>
              <a:rPr lang="en-US" sz="2400" dirty="0"/>
              <a:t>transmission transfer capabilities* reviewed at the Planning Advisory Committee (PAC)</a:t>
            </a:r>
          </a:p>
          <a:p>
            <a:pPr marL="342900" lvl="2" indent="-342900">
              <a:lnSpc>
                <a:spcPct val="90000"/>
              </a:lnSpc>
              <a:spcBef>
                <a:spcPts val="1200"/>
              </a:spcBef>
            </a:pPr>
            <a:r>
              <a:rPr lang="en-US" sz="2400" dirty="0"/>
              <a:t>Interfaces associated with </a:t>
            </a:r>
            <a:r>
              <a:rPr lang="en-US" sz="2400" dirty="0" smtClean="0"/>
              <a:t>FCA 15 Capacity Zones** </a:t>
            </a:r>
            <a:r>
              <a:rPr lang="en-US" sz="2400" dirty="0"/>
              <a:t>are not </a:t>
            </a:r>
            <a:r>
              <a:rPr lang="en-US" sz="2400" dirty="0" smtClean="0"/>
              <a:t>modeled</a:t>
            </a:r>
          </a:p>
          <a:p>
            <a:pPr marL="800100" lvl="4" indent="-342900">
              <a:lnSpc>
                <a:spcPct val="90000"/>
              </a:lnSpc>
              <a:spcBef>
                <a:spcPts val="1200"/>
              </a:spcBef>
              <a:buFont typeface="Arial" panose="020B0604020202020204" pitchFamily="34" charset="0"/>
              <a:buChar char="•"/>
            </a:pPr>
            <a:r>
              <a:rPr lang="en-US" sz="1900" dirty="0" smtClean="0"/>
              <a:t>Northern New England (</a:t>
            </a:r>
            <a:r>
              <a:rPr lang="fr-FR" sz="1900" dirty="0" smtClean="0"/>
              <a:t>“NNE” - Vermont, New </a:t>
            </a:r>
          </a:p>
          <a:p>
            <a:pPr marL="801688" lvl="4" indent="0">
              <a:lnSpc>
                <a:spcPct val="90000"/>
              </a:lnSpc>
              <a:spcBef>
                <a:spcPts val="1200"/>
              </a:spcBef>
              <a:buNone/>
            </a:pPr>
            <a:r>
              <a:rPr lang="fr-FR" sz="1900" dirty="0" smtClean="0"/>
              <a:t>Hampshire </a:t>
            </a:r>
            <a:r>
              <a:rPr lang="fr-FR" sz="1900" dirty="0"/>
              <a:t>&amp; Maine</a:t>
            </a:r>
            <a:r>
              <a:rPr lang="en-US" sz="1900" dirty="0" smtClean="0"/>
              <a:t>) – export-constrained</a:t>
            </a:r>
          </a:p>
          <a:p>
            <a:pPr marL="800100" lvl="4" indent="-342900">
              <a:lnSpc>
                <a:spcPct val="90000"/>
              </a:lnSpc>
              <a:spcBef>
                <a:spcPts val="1200"/>
              </a:spcBef>
              <a:buFont typeface="Arial" pitchFamily="34" charset="0"/>
              <a:buChar char="•"/>
            </a:pPr>
            <a:r>
              <a:rPr lang="en-US" sz="1900" dirty="0"/>
              <a:t>Maine –  nested within </a:t>
            </a:r>
            <a:r>
              <a:rPr lang="en-US" sz="1900" dirty="0" smtClean="0"/>
              <a:t>NNE, export-constrained</a:t>
            </a:r>
            <a:endParaRPr lang="en-US" sz="1900" dirty="0"/>
          </a:p>
          <a:p>
            <a:pPr marL="800100" lvl="4" indent="-342900">
              <a:lnSpc>
                <a:spcPct val="90000"/>
              </a:lnSpc>
              <a:spcBef>
                <a:spcPts val="1200"/>
              </a:spcBef>
              <a:buFont typeface="Arial" pitchFamily="34" charset="0"/>
              <a:buChar char="•"/>
            </a:pPr>
            <a:r>
              <a:rPr lang="en-US" sz="1900" dirty="0" smtClean="0"/>
              <a:t>Southeast </a:t>
            </a:r>
            <a:r>
              <a:rPr lang="en-US" sz="1900" dirty="0"/>
              <a:t>New England (“SENE” - </a:t>
            </a:r>
            <a:r>
              <a:rPr lang="en-US" sz="1900" dirty="0" smtClean="0"/>
              <a:t>Northeast</a:t>
            </a:r>
            <a:r>
              <a:rPr lang="en-US" sz="1900" dirty="0" smtClean="0">
                <a:solidFill>
                  <a:srgbClr val="090B0B"/>
                </a:solidFill>
              </a:rPr>
              <a:t>ern</a:t>
            </a:r>
            <a:r>
              <a:rPr lang="en-US" sz="1900" dirty="0" smtClean="0"/>
              <a:t> </a:t>
            </a:r>
          </a:p>
          <a:p>
            <a:pPr marL="801688" lvl="4" indent="0">
              <a:lnSpc>
                <a:spcPct val="90000"/>
              </a:lnSpc>
              <a:spcBef>
                <a:spcPts val="1200"/>
              </a:spcBef>
              <a:buNone/>
            </a:pPr>
            <a:r>
              <a:rPr lang="en-US" sz="1900" dirty="0" smtClean="0"/>
              <a:t>Massachusetts/Boston &amp; Southeas</a:t>
            </a:r>
            <a:r>
              <a:rPr lang="en-US" sz="1900" dirty="0" smtClean="0">
                <a:solidFill>
                  <a:srgbClr val="090B0B"/>
                </a:solidFill>
              </a:rPr>
              <a:t>tern</a:t>
            </a:r>
            <a:r>
              <a:rPr lang="en-US" sz="1900" dirty="0" smtClean="0"/>
              <a:t> </a:t>
            </a:r>
          </a:p>
          <a:p>
            <a:pPr marL="801688" lvl="4" indent="0">
              <a:lnSpc>
                <a:spcPct val="90000"/>
              </a:lnSpc>
              <a:spcBef>
                <a:spcPts val="1200"/>
              </a:spcBef>
              <a:buNone/>
            </a:pPr>
            <a:r>
              <a:rPr lang="en-US" sz="1900" dirty="0" smtClean="0"/>
              <a:t>Massachusetts/Rhode Island) – import-constrained</a:t>
            </a:r>
          </a:p>
          <a:p>
            <a:pPr marL="0" lvl="3" indent="0">
              <a:lnSpc>
                <a:spcPct val="90000"/>
              </a:lnSpc>
              <a:spcBef>
                <a:spcPts val="1200"/>
              </a:spcBef>
              <a:buNone/>
            </a:pPr>
            <a:r>
              <a:rPr lang="en-US" sz="3000" u="sng" dirty="0"/>
              <a:t>Neighboring Control Areas</a:t>
            </a:r>
          </a:p>
          <a:p>
            <a:pPr marL="342900" lvl="2" indent="-342900">
              <a:spcBef>
                <a:spcPts val="1200"/>
              </a:spcBef>
            </a:pPr>
            <a:r>
              <a:rPr lang="en-US" sz="2400" dirty="0"/>
              <a:t>Consistent with their latest model used in NPCC </a:t>
            </a:r>
            <a:r>
              <a:rPr lang="en-US" sz="2400" dirty="0" smtClean="0"/>
              <a:t>studies</a:t>
            </a:r>
            <a:endParaRPr lang="en-US" sz="2400" dirty="0"/>
          </a:p>
          <a:p>
            <a:pPr marL="342900" lvl="2" indent="-342900">
              <a:spcBef>
                <a:spcPts val="1200"/>
              </a:spcBef>
            </a:pPr>
            <a:endParaRPr lang="en-US" sz="2400" dirty="0"/>
          </a:p>
          <a:p>
            <a:pPr>
              <a:lnSpc>
                <a:spcPct val="90000"/>
              </a:lnSpc>
              <a:spcBef>
                <a:spcPts val="600"/>
              </a:spcBef>
              <a:buNone/>
            </a:pPr>
            <a:r>
              <a:rPr lang="en-US" sz="1400" dirty="0" smtClean="0">
                <a:solidFill>
                  <a:schemeClr val="tx1">
                    <a:lumMod val="50000"/>
                  </a:schemeClr>
                </a:solidFill>
              </a:rPr>
              <a:t>* Based </a:t>
            </a:r>
            <a:r>
              <a:rPr lang="en-US" sz="1400" dirty="0">
                <a:solidFill>
                  <a:schemeClr val="tx1">
                    <a:lumMod val="50000"/>
                  </a:schemeClr>
                </a:solidFill>
              </a:rPr>
              <a:t>on transmission transfer capability limits presented at the March </a:t>
            </a:r>
            <a:r>
              <a:rPr lang="en-US" sz="1400" dirty="0" smtClean="0">
                <a:solidFill>
                  <a:schemeClr val="tx1">
                    <a:lumMod val="50000"/>
                  </a:schemeClr>
                </a:solidFill>
              </a:rPr>
              <a:t>17, 2020 </a:t>
            </a:r>
            <a:r>
              <a:rPr lang="en-US" sz="1400" dirty="0">
                <a:solidFill>
                  <a:schemeClr val="tx1">
                    <a:lumMod val="50000"/>
                  </a:schemeClr>
                </a:solidFill>
              </a:rPr>
              <a:t>Reliability Committee meeting. </a:t>
            </a:r>
            <a:r>
              <a:rPr lang="en-US" sz="1400" dirty="0" smtClean="0">
                <a:solidFill>
                  <a:schemeClr val="tx1">
                    <a:lumMod val="50000"/>
                  </a:schemeClr>
                </a:solidFill>
              </a:rPr>
              <a:t> </a:t>
            </a:r>
            <a:r>
              <a:rPr lang="en-US" sz="1400" dirty="0" smtClean="0">
                <a:solidFill>
                  <a:srgbClr val="090B0B"/>
                </a:solidFill>
              </a:rPr>
              <a:t>The presentation is available at</a:t>
            </a:r>
            <a:r>
              <a:rPr lang="en-US" sz="1400" dirty="0" smtClean="0">
                <a:solidFill>
                  <a:schemeClr val="tx1">
                    <a:lumMod val="50000"/>
                  </a:schemeClr>
                </a:solidFill>
              </a:rPr>
              <a:t>: </a:t>
            </a:r>
            <a:r>
              <a:rPr lang="en-US" sz="1400" dirty="0" smtClean="0">
                <a:solidFill>
                  <a:schemeClr val="tx1">
                    <a:lumMod val="50000"/>
                  </a:schemeClr>
                </a:solidFill>
                <a:hlinkClick r:id="rId2"/>
              </a:rPr>
              <a:t>https</a:t>
            </a:r>
            <a:r>
              <a:rPr lang="en-US" sz="1400" dirty="0">
                <a:solidFill>
                  <a:schemeClr val="tx1">
                    <a:lumMod val="50000"/>
                  </a:schemeClr>
                </a:solidFill>
                <a:hlinkClick r:id="rId2"/>
              </a:rPr>
              <a:t>://</a:t>
            </a:r>
            <a:r>
              <a:rPr lang="en-US" sz="1400" dirty="0" smtClean="0">
                <a:solidFill>
                  <a:schemeClr val="tx1">
                    <a:lumMod val="50000"/>
                  </a:schemeClr>
                </a:solidFill>
                <a:hlinkClick r:id="rId2"/>
              </a:rPr>
              <a:t>www.iso-ne.com/static-assets/documents/2020/03/a08.0_rc_2020_03_17_presentation.pdf</a:t>
            </a:r>
            <a:endParaRPr lang="en-US" sz="1400" dirty="0" smtClean="0">
              <a:solidFill>
                <a:schemeClr val="tx1">
                  <a:lumMod val="50000"/>
                </a:schemeClr>
              </a:solidFill>
            </a:endParaRPr>
          </a:p>
          <a:p>
            <a:pPr>
              <a:lnSpc>
                <a:spcPct val="90000"/>
              </a:lnSpc>
              <a:spcBef>
                <a:spcPts val="600"/>
              </a:spcBef>
              <a:buNone/>
            </a:pPr>
            <a:r>
              <a:rPr lang="en-US" sz="1400" dirty="0" smtClean="0">
                <a:solidFill>
                  <a:schemeClr val="tx1">
                    <a:lumMod val="50000"/>
                  </a:schemeClr>
                </a:solidFill>
              </a:rPr>
              <a:t>** For </a:t>
            </a:r>
            <a:r>
              <a:rPr lang="en-US" sz="1400" dirty="0">
                <a:solidFill>
                  <a:schemeClr val="tx1">
                    <a:lumMod val="50000"/>
                  </a:schemeClr>
                </a:solidFill>
              </a:rPr>
              <a:t>more info on the  development of FCA 15 Capacity Zones, see  </a:t>
            </a:r>
            <a:r>
              <a:rPr lang="en-US" sz="1400" dirty="0">
                <a:solidFill>
                  <a:schemeClr val="tx1">
                    <a:lumMod val="50000"/>
                  </a:schemeClr>
                </a:solidFill>
                <a:hlinkClick r:id="rId3"/>
              </a:rPr>
              <a:t>https</a:t>
            </a:r>
            <a:r>
              <a:rPr lang="en-US" sz="1400" dirty="0" smtClean="0">
                <a:solidFill>
                  <a:schemeClr val="tx1">
                    <a:lumMod val="50000"/>
                  </a:schemeClr>
                </a:solidFill>
                <a:hlinkClick r:id="rId3"/>
              </a:rPr>
              <a:t>://www.iso-ne.com/static-assets/documents/2020/05/a05_pspc_2020_05_28_fca_15_cap_zone_formation.pdf</a:t>
            </a:r>
            <a:r>
              <a:rPr lang="en-US" sz="1400" dirty="0" smtClean="0">
                <a:solidFill>
                  <a:schemeClr val="tx1">
                    <a:lumMod val="50000"/>
                  </a:schemeClr>
                </a:solidFill>
              </a:rPr>
              <a:t> </a:t>
            </a:r>
            <a:endParaRPr lang="en-US" sz="1400" dirty="0">
              <a:solidFill>
                <a:schemeClr val="tx1">
                  <a:lumMod val="50000"/>
                </a:schemeClr>
              </a:solidFill>
            </a:endParaRPr>
          </a:p>
          <a:p>
            <a:pPr>
              <a:lnSpc>
                <a:spcPct val="90000"/>
              </a:lnSpc>
              <a:spcBef>
                <a:spcPts val="600"/>
              </a:spcBef>
              <a:buNone/>
            </a:pPr>
            <a:endParaRPr lang="en-US" sz="1400" dirty="0" smtClean="0">
              <a:solidFill>
                <a:schemeClr val="tx1">
                  <a:lumMod val="50000"/>
                </a:schemeClr>
              </a:solidFill>
            </a:endParaRPr>
          </a:p>
          <a:p>
            <a:pPr>
              <a:lnSpc>
                <a:spcPct val="90000"/>
              </a:lnSpc>
              <a:spcBef>
                <a:spcPts val="600"/>
              </a:spcBef>
              <a:buNone/>
            </a:pPr>
            <a:endParaRPr lang="en-US" sz="1400" dirty="0" smtClean="0">
              <a:solidFill>
                <a:schemeClr val="tx1">
                  <a:lumMod val="50000"/>
                </a:schemeClr>
              </a:solidFill>
            </a:endParaRPr>
          </a:p>
          <a:p>
            <a:pPr>
              <a:lnSpc>
                <a:spcPct val="90000"/>
              </a:lnSpc>
              <a:spcBef>
                <a:spcPts val="600"/>
              </a:spcBef>
              <a:buNone/>
            </a:pPr>
            <a:endParaRPr lang="en-US" sz="1400" dirty="0">
              <a:solidFill>
                <a:schemeClr val="tx1">
                  <a:lumMod val="50000"/>
                </a:schemeClr>
              </a:solidFill>
            </a:endParaRPr>
          </a:p>
          <a:p>
            <a:pPr>
              <a:lnSpc>
                <a:spcPct val="90000"/>
              </a:lnSpc>
              <a:spcBef>
                <a:spcPts val="600"/>
              </a:spcBef>
              <a:buNone/>
            </a:pPr>
            <a:endParaRPr lang="en-US" sz="1300" dirty="0" smtClean="0"/>
          </a:p>
          <a:p>
            <a:pPr>
              <a:lnSpc>
                <a:spcPct val="90000"/>
              </a:lnSpc>
              <a:buNone/>
            </a:pPr>
            <a:endParaRPr lang="en-US" sz="1300" dirty="0" smtClean="0"/>
          </a:p>
          <a:p>
            <a:pPr>
              <a:lnSpc>
                <a:spcPct val="90000"/>
              </a:lnSpc>
              <a:buNone/>
            </a:pPr>
            <a:endParaRPr lang="en-US" sz="1300" dirty="0" smtClean="0"/>
          </a:p>
          <a:p>
            <a:pPr>
              <a:lnSpc>
                <a:spcPct val="90000"/>
              </a:lnSpc>
              <a:buNone/>
            </a:pPr>
            <a:endParaRPr lang="en-US" sz="1300" dirty="0" smtClean="0"/>
          </a:p>
          <a:p>
            <a:pPr>
              <a:lnSpc>
                <a:spcPct val="90000"/>
              </a:lnSpc>
              <a:buNone/>
            </a:pPr>
            <a:endParaRPr lang="en-US" sz="1300" dirty="0" smtClean="0"/>
          </a:p>
        </p:txBody>
      </p:sp>
      <p:sp>
        <p:nvSpPr>
          <p:cNvPr id="5" name="Slide Number Placeholder 4"/>
          <p:cNvSpPr>
            <a:spLocks noGrp="1"/>
          </p:cNvSpPr>
          <p:nvPr>
            <p:ph type="sldNum" sz="quarter" idx="4294967295"/>
          </p:nvPr>
        </p:nvSpPr>
        <p:spPr>
          <a:xfrm>
            <a:off x="8534400" y="6324600"/>
            <a:ext cx="389526" cy="339718"/>
          </a:xfrm>
          <a:prstGeom prst="rect">
            <a:avLst/>
          </a:prstGeom>
        </p:spPr>
        <p:txBody>
          <a:bodyPr/>
          <a:lstStyle/>
          <a:p>
            <a:fld id="{DA1A9232-E07A-4939-ABCC-12B8BF60FC31}" type="slidenum">
              <a:rPr lang="en-US"/>
              <a:pPr/>
              <a:t>38</a:t>
            </a:fld>
            <a:endParaRPr lang="en-US" dirty="0"/>
          </a:p>
        </p:txBody>
      </p:sp>
      <p:pic>
        <p:nvPicPr>
          <p:cNvPr id="8" name="Picture 7"/>
          <p:cNvPicPr>
            <a:picLocks noChangeAspect="1"/>
          </p:cNvPicPr>
          <p:nvPr/>
        </p:nvPicPr>
        <p:blipFill>
          <a:blip r:embed="rId4"/>
          <a:stretch>
            <a:fillRect/>
          </a:stretch>
        </p:blipFill>
        <p:spPr>
          <a:xfrm>
            <a:off x="5621757" y="2743200"/>
            <a:ext cx="2952985" cy="2133599"/>
          </a:xfrm>
          <a:prstGeom prst="rect">
            <a:avLst/>
          </a:prstGeom>
        </p:spPr>
      </p:pic>
    </p:spTree>
    <p:extLst>
      <p:ext uri="{BB962C8B-B14F-4D97-AF65-F5344CB8AC3E}">
        <p14:creationId xmlns:p14="http://schemas.microsoft.com/office/powerpoint/2010/main" val="30367135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FCA 15 Internal Transmission Interface Transfer Capability (MW)</a:t>
            </a:r>
            <a:endParaRPr lang="en-US" sz="3600" dirty="0"/>
          </a:p>
        </p:txBody>
      </p:sp>
      <p:sp>
        <p:nvSpPr>
          <p:cNvPr id="6" name="TextBox 5"/>
          <p:cNvSpPr txBox="1"/>
          <p:nvPr/>
        </p:nvSpPr>
        <p:spPr>
          <a:xfrm>
            <a:off x="98989" y="5711532"/>
            <a:ext cx="8153400" cy="646331"/>
          </a:xfrm>
          <a:prstGeom prst="rect">
            <a:avLst/>
          </a:prstGeom>
          <a:noFill/>
        </p:spPr>
        <p:txBody>
          <a:bodyPr wrap="square" rtlCol="0">
            <a:spAutoFit/>
          </a:bodyPr>
          <a:lstStyle/>
          <a:p>
            <a:r>
              <a:rPr lang="en-US" sz="1200" i="1" dirty="0" smtClean="0">
                <a:solidFill>
                  <a:srgbClr val="090B0B"/>
                </a:solidFill>
              </a:rPr>
              <a:t>Notes are discussed in the following presentation:</a:t>
            </a:r>
          </a:p>
          <a:p>
            <a:r>
              <a:rPr lang="en-US" sz="1200" i="1" dirty="0">
                <a:hlinkClick r:id="rId2"/>
              </a:rPr>
              <a:t>https://</a:t>
            </a:r>
            <a:r>
              <a:rPr lang="en-US" sz="1200" i="1" dirty="0" smtClean="0">
                <a:hlinkClick r:id="rId2"/>
              </a:rPr>
              <a:t>www.iso-ne.com/static-assets/documents/2020/03/a08.0_rc_2020_03_17_presentation.pdf</a:t>
            </a:r>
            <a:endParaRPr lang="en-US" sz="1200" i="1" dirty="0" smtClean="0"/>
          </a:p>
          <a:p>
            <a:endParaRPr lang="en-US" sz="1200" i="1" dirty="0" smtClean="0"/>
          </a:p>
        </p:txBody>
      </p:sp>
      <p:sp>
        <p:nvSpPr>
          <p:cNvPr id="7" name="Slide Number Placeholder 6"/>
          <p:cNvSpPr>
            <a:spLocks noGrp="1"/>
          </p:cNvSpPr>
          <p:nvPr>
            <p:ph type="sldNum" sz="quarter" idx="10"/>
          </p:nvPr>
        </p:nvSpPr>
        <p:spPr/>
        <p:txBody>
          <a:bodyPr/>
          <a:lstStyle/>
          <a:p>
            <a:fld id="{10C7F894-2A36-495D-AB7C-1055F7AC0F9D}" type="slidenum">
              <a:rPr lang="en-US" smtClean="0"/>
              <a:pPr/>
              <a:t>39</a:t>
            </a:fld>
            <a:endParaRPr lang="en-US" dirty="0"/>
          </a:p>
        </p:txBody>
      </p:sp>
      <p:pic>
        <p:nvPicPr>
          <p:cNvPr id="3" name="Picture 2"/>
          <p:cNvPicPr>
            <a:picLocks noChangeAspect="1"/>
          </p:cNvPicPr>
          <p:nvPr/>
        </p:nvPicPr>
        <p:blipFill>
          <a:blip r:embed="rId3"/>
          <a:stretch>
            <a:fillRect/>
          </a:stretch>
        </p:blipFill>
        <p:spPr>
          <a:xfrm>
            <a:off x="128587" y="1390650"/>
            <a:ext cx="8886825" cy="4076700"/>
          </a:xfrm>
          <a:prstGeom prst="rect">
            <a:avLst/>
          </a:prstGeom>
        </p:spPr>
      </p:pic>
      <p:pic>
        <p:nvPicPr>
          <p:cNvPr id="5" name="Picture 4"/>
          <p:cNvPicPr>
            <a:picLocks noChangeAspect="1"/>
          </p:cNvPicPr>
          <p:nvPr/>
        </p:nvPicPr>
        <p:blipFill>
          <a:blip r:embed="rId4"/>
          <a:stretch>
            <a:fillRect/>
          </a:stretch>
        </p:blipFill>
        <p:spPr>
          <a:xfrm>
            <a:off x="5181600" y="1548167"/>
            <a:ext cx="560881" cy="4011516"/>
          </a:xfrm>
          <a:prstGeom prst="rect">
            <a:avLst/>
          </a:prstGeom>
        </p:spPr>
      </p:pic>
    </p:spTree>
    <p:extLst>
      <p:ext uri="{BB962C8B-B14F-4D97-AF65-F5344CB8AC3E}">
        <p14:creationId xmlns:p14="http://schemas.microsoft.com/office/powerpoint/2010/main" val="187586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4</a:t>
            </a:fld>
            <a:endParaRPr lang="en-US" dirty="0"/>
          </a:p>
        </p:txBody>
      </p:sp>
      <p:sp>
        <p:nvSpPr>
          <p:cNvPr id="2" name="Title 1"/>
          <p:cNvSpPr>
            <a:spLocks noGrp="1"/>
          </p:cNvSpPr>
          <p:nvPr>
            <p:ph type="title"/>
          </p:nvPr>
        </p:nvSpPr>
        <p:spPr/>
        <p:txBody>
          <a:bodyPr/>
          <a:lstStyle/>
          <a:p>
            <a:r>
              <a:rPr lang="en-US" smtClean="0"/>
              <a:t>Summary of Tie Benefits Study Results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236390431"/>
              </p:ext>
            </p:extLst>
          </p:nvPr>
        </p:nvGraphicFramePr>
        <p:xfrm>
          <a:off x="1219200" y="1524000"/>
          <a:ext cx="6096000" cy="29260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603016830"/>
                    </a:ext>
                  </a:extLst>
                </a:gridCol>
                <a:gridCol w="3048000">
                  <a:extLst>
                    <a:ext uri="{9D8B030D-6E8A-4147-A177-3AD203B41FA5}">
                      <a16:colId xmlns:a16="http://schemas.microsoft.com/office/drawing/2014/main" val="190803482"/>
                    </a:ext>
                  </a:extLst>
                </a:gridCol>
              </a:tblGrid>
              <a:tr h="457201">
                <a:tc>
                  <a:txBody>
                    <a:bodyPr/>
                    <a:lstStyle/>
                    <a:p>
                      <a:r>
                        <a:rPr lang="en-US" sz="2000" b="0" kern="1200" baseline="0" dirty="0" smtClean="0">
                          <a:solidFill>
                            <a:schemeClr val="bg1"/>
                          </a:solidFill>
                          <a:latin typeface="+mn-lt"/>
                          <a:ea typeface="+mn-ea"/>
                          <a:cs typeface="+mn-cs"/>
                        </a:rPr>
                        <a:t>Interface</a:t>
                      </a:r>
                      <a:endParaRPr lang="en-US" sz="2000" b="0" kern="1200" baseline="0" dirty="0">
                        <a:solidFill>
                          <a:schemeClr val="bg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baseline="0" dirty="0" smtClean="0">
                          <a:solidFill>
                            <a:schemeClr val="bg1"/>
                          </a:solidFill>
                        </a:rPr>
                        <a:t>FCA 15 Tie Benefits Amount (MW)</a:t>
                      </a:r>
                    </a:p>
                  </a:txBody>
                  <a:tcPr/>
                </a:tc>
                <a:extLst>
                  <a:ext uri="{0D108BD9-81ED-4DB2-BD59-A6C34878D82A}">
                    <a16:rowId xmlns:a16="http://schemas.microsoft.com/office/drawing/2014/main" val="3980536445"/>
                  </a:ext>
                </a:extLst>
              </a:tr>
              <a:tr h="370840">
                <a:tc>
                  <a:txBody>
                    <a:bodyPr/>
                    <a:lstStyle/>
                    <a:p>
                      <a:r>
                        <a:rPr lang="en-US" sz="1800" b="0" dirty="0" smtClean="0">
                          <a:solidFill>
                            <a:srgbClr val="000000"/>
                          </a:solidFill>
                        </a:rPr>
                        <a:t>Maritimes</a:t>
                      </a:r>
                      <a:endParaRPr lang="en-US" sz="1800" b="0" dirty="0">
                        <a:solidFill>
                          <a:srgbClr val="000000"/>
                        </a:solidFill>
                      </a:endParaRPr>
                    </a:p>
                  </a:txBody>
                  <a:tcPr/>
                </a:tc>
                <a:tc>
                  <a:txBody>
                    <a:bodyPr/>
                    <a:lstStyle/>
                    <a:p>
                      <a:pPr algn="ctr"/>
                      <a:r>
                        <a:rPr lang="en-US" sz="1800" b="0" dirty="0" smtClean="0">
                          <a:solidFill>
                            <a:srgbClr val="000000"/>
                          </a:solidFill>
                        </a:rPr>
                        <a:t>454</a:t>
                      </a:r>
                      <a:endParaRPr lang="en-US" sz="1800" b="0" dirty="0">
                        <a:solidFill>
                          <a:srgbClr val="000000"/>
                        </a:solidFill>
                      </a:endParaRPr>
                    </a:p>
                  </a:txBody>
                  <a:tcPr/>
                </a:tc>
                <a:extLst>
                  <a:ext uri="{0D108BD9-81ED-4DB2-BD59-A6C34878D82A}">
                    <a16:rowId xmlns:a16="http://schemas.microsoft.com/office/drawing/2014/main" val="992800825"/>
                  </a:ext>
                </a:extLst>
              </a:tr>
              <a:tr h="370840">
                <a:tc>
                  <a:txBody>
                    <a:bodyPr/>
                    <a:lstStyle/>
                    <a:p>
                      <a:r>
                        <a:rPr lang="en-US" sz="1800" b="0" dirty="0" smtClean="0">
                          <a:solidFill>
                            <a:srgbClr val="000000"/>
                          </a:solidFill>
                        </a:rPr>
                        <a:t>HQ Phase II</a:t>
                      </a:r>
                      <a:endParaRPr lang="en-US" sz="1800" b="0" dirty="0">
                        <a:solidFill>
                          <a:srgbClr val="000000"/>
                        </a:solidFill>
                      </a:endParaRPr>
                    </a:p>
                  </a:txBody>
                  <a:tcPr/>
                </a:tc>
                <a:tc>
                  <a:txBody>
                    <a:bodyPr/>
                    <a:lstStyle/>
                    <a:p>
                      <a:pPr algn="ctr"/>
                      <a:r>
                        <a:rPr lang="en-US" sz="1800" b="0" dirty="0" smtClean="0">
                          <a:solidFill>
                            <a:srgbClr val="000000"/>
                          </a:solidFill>
                        </a:rPr>
                        <a:t>883</a:t>
                      </a:r>
                      <a:endParaRPr lang="en-US" sz="1800" b="0" dirty="0">
                        <a:solidFill>
                          <a:srgbClr val="000000"/>
                        </a:solidFill>
                      </a:endParaRPr>
                    </a:p>
                  </a:txBody>
                  <a:tcPr/>
                </a:tc>
                <a:extLst>
                  <a:ext uri="{0D108BD9-81ED-4DB2-BD59-A6C34878D82A}">
                    <a16:rowId xmlns:a16="http://schemas.microsoft.com/office/drawing/2014/main" val="1476516988"/>
                  </a:ext>
                </a:extLst>
              </a:tr>
              <a:tr h="370840">
                <a:tc>
                  <a:txBody>
                    <a:bodyPr/>
                    <a:lstStyle/>
                    <a:p>
                      <a:r>
                        <a:rPr lang="en-US" sz="1800" b="0" dirty="0" err="1" smtClean="0">
                          <a:solidFill>
                            <a:srgbClr val="000000"/>
                          </a:solidFill>
                        </a:rPr>
                        <a:t>Highgate</a:t>
                      </a:r>
                      <a:endParaRPr lang="en-US" sz="1800" b="0" dirty="0">
                        <a:solidFill>
                          <a:srgbClr val="000000"/>
                        </a:solidFill>
                      </a:endParaRPr>
                    </a:p>
                  </a:txBody>
                  <a:tcPr/>
                </a:tc>
                <a:tc>
                  <a:txBody>
                    <a:bodyPr/>
                    <a:lstStyle/>
                    <a:p>
                      <a:pPr algn="ctr"/>
                      <a:r>
                        <a:rPr lang="en-US" sz="1800" b="0" dirty="0" smtClean="0">
                          <a:solidFill>
                            <a:srgbClr val="000000"/>
                          </a:solidFill>
                        </a:rPr>
                        <a:t>140</a:t>
                      </a:r>
                      <a:endParaRPr lang="en-US" sz="1800" b="0" dirty="0">
                        <a:solidFill>
                          <a:srgbClr val="000000"/>
                        </a:solidFill>
                      </a:endParaRPr>
                    </a:p>
                  </a:txBody>
                  <a:tcPr/>
                </a:tc>
                <a:extLst>
                  <a:ext uri="{0D108BD9-81ED-4DB2-BD59-A6C34878D82A}">
                    <a16:rowId xmlns:a16="http://schemas.microsoft.com/office/drawing/2014/main" val="55994601"/>
                  </a:ext>
                </a:extLst>
              </a:tr>
              <a:tr h="370840">
                <a:tc>
                  <a:txBody>
                    <a:bodyPr/>
                    <a:lstStyle/>
                    <a:p>
                      <a:r>
                        <a:rPr lang="en-US" sz="1800" b="0" dirty="0" smtClean="0">
                          <a:solidFill>
                            <a:srgbClr val="000000"/>
                          </a:solidFill>
                        </a:rPr>
                        <a:t>New York AC ties</a:t>
                      </a:r>
                      <a:endParaRPr lang="en-US" sz="1800" b="0" dirty="0">
                        <a:solidFill>
                          <a:srgbClr val="000000"/>
                        </a:solidFill>
                      </a:endParaRPr>
                    </a:p>
                  </a:txBody>
                  <a:tcPr/>
                </a:tc>
                <a:tc>
                  <a:txBody>
                    <a:bodyPr/>
                    <a:lstStyle/>
                    <a:p>
                      <a:pPr algn="ctr"/>
                      <a:r>
                        <a:rPr lang="en-US" sz="1800" b="0" dirty="0" smtClean="0">
                          <a:solidFill>
                            <a:srgbClr val="000000"/>
                          </a:solidFill>
                        </a:rPr>
                        <a:t>258</a:t>
                      </a:r>
                      <a:endParaRPr lang="en-US" sz="1800" b="0" dirty="0">
                        <a:solidFill>
                          <a:srgbClr val="000000"/>
                        </a:solidFill>
                      </a:endParaRPr>
                    </a:p>
                  </a:txBody>
                  <a:tcPr/>
                </a:tc>
                <a:extLst>
                  <a:ext uri="{0D108BD9-81ED-4DB2-BD59-A6C34878D82A}">
                    <a16:rowId xmlns:a16="http://schemas.microsoft.com/office/drawing/2014/main" val="3106183214"/>
                  </a:ext>
                </a:extLst>
              </a:tr>
              <a:tr h="370840">
                <a:tc>
                  <a:txBody>
                    <a:bodyPr/>
                    <a:lstStyle/>
                    <a:p>
                      <a:r>
                        <a:rPr lang="en-US" sz="1800" b="0" dirty="0" smtClean="0">
                          <a:solidFill>
                            <a:srgbClr val="000000"/>
                          </a:solidFill>
                        </a:rPr>
                        <a:t>CSC</a:t>
                      </a:r>
                      <a:endParaRPr lang="en-US" sz="1800" b="0" dirty="0">
                        <a:solidFill>
                          <a:srgbClr val="000000"/>
                        </a:solidFill>
                      </a:endParaRPr>
                    </a:p>
                  </a:txBody>
                  <a:tcPr/>
                </a:tc>
                <a:tc>
                  <a:txBody>
                    <a:bodyPr/>
                    <a:lstStyle/>
                    <a:p>
                      <a:pPr algn="ctr"/>
                      <a:r>
                        <a:rPr lang="en-US" sz="1800" b="0" dirty="0" smtClean="0">
                          <a:solidFill>
                            <a:srgbClr val="000000"/>
                          </a:solidFill>
                        </a:rPr>
                        <a:t>0</a:t>
                      </a:r>
                      <a:endParaRPr lang="en-US" sz="1800" b="0" dirty="0">
                        <a:solidFill>
                          <a:srgbClr val="000000"/>
                        </a:solidFill>
                      </a:endParaRPr>
                    </a:p>
                  </a:txBody>
                  <a:tcPr/>
                </a:tc>
                <a:extLst>
                  <a:ext uri="{0D108BD9-81ED-4DB2-BD59-A6C34878D82A}">
                    <a16:rowId xmlns:a16="http://schemas.microsoft.com/office/drawing/2014/main" val="740220802"/>
                  </a:ext>
                </a:extLst>
              </a:tr>
              <a:tr h="370840">
                <a:tc>
                  <a:txBody>
                    <a:bodyPr/>
                    <a:lstStyle/>
                    <a:p>
                      <a:r>
                        <a:rPr lang="en-US" sz="1800" b="1" dirty="0" smtClean="0">
                          <a:solidFill>
                            <a:srgbClr val="000000"/>
                          </a:solidFill>
                        </a:rPr>
                        <a:t>Total Tie</a:t>
                      </a:r>
                      <a:r>
                        <a:rPr lang="en-US" sz="1800" b="1" baseline="0" dirty="0" smtClean="0">
                          <a:solidFill>
                            <a:srgbClr val="000000"/>
                          </a:solidFill>
                        </a:rPr>
                        <a:t> Benefits</a:t>
                      </a:r>
                      <a:endParaRPr lang="en-US" sz="1800" b="1" dirty="0">
                        <a:solidFill>
                          <a:srgbClr val="000000"/>
                        </a:solidFill>
                      </a:endParaRPr>
                    </a:p>
                  </a:txBody>
                  <a:tcPr/>
                </a:tc>
                <a:tc>
                  <a:txBody>
                    <a:bodyPr/>
                    <a:lstStyle/>
                    <a:p>
                      <a:pPr algn="ctr"/>
                      <a:r>
                        <a:rPr lang="en-US" sz="1800" b="1" dirty="0" smtClean="0">
                          <a:solidFill>
                            <a:srgbClr val="000000"/>
                          </a:solidFill>
                        </a:rPr>
                        <a:t>1,735 </a:t>
                      </a:r>
                      <a:endParaRPr lang="en-US" sz="1800" b="1" dirty="0">
                        <a:solidFill>
                          <a:srgbClr val="000000"/>
                        </a:solidFill>
                      </a:endParaRPr>
                    </a:p>
                  </a:txBody>
                  <a:tcPr/>
                </a:tc>
                <a:extLst>
                  <a:ext uri="{0D108BD9-81ED-4DB2-BD59-A6C34878D82A}">
                    <a16:rowId xmlns:a16="http://schemas.microsoft.com/office/drawing/2014/main" val="3213152208"/>
                  </a:ext>
                </a:extLst>
              </a:tr>
            </a:tbl>
          </a:graphicData>
        </a:graphic>
      </p:graphicFrame>
    </p:spTree>
    <p:extLst>
      <p:ext uri="{BB962C8B-B14F-4D97-AF65-F5344CB8AC3E}">
        <p14:creationId xmlns:p14="http://schemas.microsoft.com/office/powerpoint/2010/main" val="33650396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FCA 15 </a:t>
            </a:r>
            <a:r>
              <a:rPr lang="en-US" sz="3600" dirty="0"/>
              <a:t>Internal </a:t>
            </a:r>
            <a:r>
              <a:rPr lang="en-US" sz="3600" dirty="0" smtClean="0"/>
              <a:t>Transmission Interface </a:t>
            </a:r>
            <a:r>
              <a:rPr lang="en-US" sz="3600" dirty="0"/>
              <a:t>Transfer </a:t>
            </a:r>
            <a:r>
              <a:rPr lang="en-US" sz="3600" dirty="0" smtClean="0"/>
              <a:t>Capability (Notes)</a:t>
            </a:r>
            <a:endParaRPr lang="en-US" sz="3600" dirty="0"/>
          </a:p>
        </p:txBody>
      </p:sp>
      <p:sp>
        <p:nvSpPr>
          <p:cNvPr id="3" name="Content Placeholder 2"/>
          <p:cNvSpPr>
            <a:spLocks noGrp="1"/>
          </p:cNvSpPr>
          <p:nvPr>
            <p:ph idx="1"/>
          </p:nvPr>
        </p:nvSpPr>
        <p:spPr/>
        <p:txBody>
          <a:bodyPr>
            <a:normAutofit/>
          </a:bodyPr>
          <a:lstStyle/>
          <a:p>
            <a:pPr>
              <a:buNone/>
            </a:pPr>
            <a:r>
              <a:rPr lang="en-US" dirty="0" smtClean="0"/>
              <a:t>a)  Limits are for the summer period, except where noted to be winter</a:t>
            </a:r>
          </a:p>
          <a:p>
            <a:pPr lvl="1"/>
            <a:r>
              <a:rPr lang="en-US" dirty="0" smtClean="0"/>
              <a:t>The limits may not include possible simultaneous impacts and should not be considered as “firm”</a:t>
            </a:r>
          </a:p>
          <a:p>
            <a:pPr lvl="1"/>
            <a:r>
              <a:rPr lang="en-US" dirty="0" smtClean="0"/>
              <a:t>For the years within the FCM horizon (CCP 2024-2025 and sooner), only accepted certified transmission projects are included when identifying transfer limits</a:t>
            </a:r>
          </a:p>
          <a:p>
            <a:pPr lvl="1"/>
            <a:r>
              <a:rPr lang="en-US" dirty="0" smtClean="0"/>
              <a:t>For the years beyond the FCM horizon (CCP 2025-2026 and later), </a:t>
            </a:r>
            <a:r>
              <a:rPr lang="en-US" dirty="0" smtClean="0">
                <a:solidFill>
                  <a:srgbClr val="090B0B"/>
                </a:solidFill>
              </a:rPr>
              <a:t>transmission upgrades with an approved proposed plan are included </a:t>
            </a:r>
            <a:r>
              <a:rPr lang="en-US" dirty="0" smtClean="0"/>
              <a:t>according to their expected in-service dates</a:t>
            </a:r>
          </a:p>
          <a:p>
            <a:endParaRPr lang="en-US" dirty="0"/>
          </a:p>
        </p:txBody>
      </p:sp>
      <p:sp>
        <p:nvSpPr>
          <p:cNvPr id="4" name="Slide Number Placeholder 3"/>
          <p:cNvSpPr>
            <a:spLocks noGrp="1"/>
          </p:cNvSpPr>
          <p:nvPr>
            <p:ph type="sldNum" sz="quarter" idx="11"/>
          </p:nvPr>
        </p:nvSpPr>
        <p:spPr>
          <a:xfrm>
            <a:off x="8534401" y="6324600"/>
            <a:ext cx="381000" cy="381000"/>
          </a:xfrm>
        </p:spPr>
        <p:txBody>
          <a:bodyPr/>
          <a:lstStyle/>
          <a:p>
            <a:pPr>
              <a:defRPr/>
            </a:pPr>
            <a:fld id="{31E6B14B-7B61-4194-8A2D-CCDC24EC3428}" type="slidenum">
              <a:rPr lang="en-US" smtClean="0"/>
              <a:pPr>
                <a:defRPr/>
              </a:pPr>
              <a:t>40</a:t>
            </a:fld>
            <a:endParaRPr lang="en-US" dirty="0"/>
          </a:p>
        </p:txBody>
      </p:sp>
    </p:spTree>
    <p:extLst>
      <p:ext uri="{BB962C8B-B14F-4D97-AF65-F5344CB8AC3E}">
        <p14:creationId xmlns:p14="http://schemas.microsoft.com/office/powerpoint/2010/main" val="3173330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41</a:t>
            </a:fld>
            <a:endParaRPr lang="en-US" dirty="0"/>
          </a:p>
        </p:txBody>
      </p:sp>
      <p:sp>
        <p:nvSpPr>
          <p:cNvPr id="3" name="Title 2"/>
          <p:cNvSpPr>
            <a:spLocks noGrp="1"/>
          </p:cNvSpPr>
          <p:nvPr>
            <p:ph type="title"/>
          </p:nvPr>
        </p:nvSpPr>
        <p:spPr/>
        <p:txBody>
          <a:bodyPr>
            <a:noAutofit/>
          </a:bodyPr>
          <a:lstStyle/>
          <a:p>
            <a:r>
              <a:rPr lang="en-US" sz="3600" dirty="0" smtClean="0"/>
              <a:t>FCA 15 </a:t>
            </a:r>
            <a:r>
              <a:rPr lang="en-US" sz="3600" dirty="0"/>
              <a:t>Internal </a:t>
            </a:r>
            <a:r>
              <a:rPr lang="en-US" sz="3600" dirty="0" smtClean="0"/>
              <a:t>Transmission Interface </a:t>
            </a:r>
            <a:r>
              <a:rPr lang="en-US" sz="3600" dirty="0"/>
              <a:t>Transfer </a:t>
            </a:r>
            <a:r>
              <a:rPr lang="en-US" sz="3600" dirty="0" smtClean="0"/>
              <a:t>Capability </a:t>
            </a:r>
            <a:r>
              <a:rPr lang="en-US" sz="3600" dirty="0">
                <a:solidFill>
                  <a:srgbClr val="090B0B"/>
                </a:solidFill>
              </a:rPr>
              <a:t>(Notes)</a:t>
            </a:r>
            <a:r>
              <a:rPr lang="en-US" sz="3600" dirty="0" smtClean="0">
                <a:solidFill>
                  <a:srgbClr val="090B0B"/>
                </a:solidFill>
              </a:rPr>
              <a:t> </a:t>
            </a:r>
            <a:r>
              <a:rPr lang="en-US" sz="2800" i="1" dirty="0"/>
              <a:t>(cont.)</a:t>
            </a:r>
            <a:endParaRPr lang="en-US" sz="2800" dirty="0"/>
          </a:p>
        </p:txBody>
      </p:sp>
      <p:sp>
        <p:nvSpPr>
          <p:cNvPr id="4" name="Content Placeholder 3"/>
          <p:cNvSpPr>
            <a:spLocks noGrp="1"/>
          </p:cNvSpPr>
          <p:nvPr>
            <p:ph idx="1"/>
          </p:nvPr>
        </p:nvSpPr>
        <p:spPr/>
        <p:txBody>
          <a:bodyPr>
            <a:normAutofit lnSpcReduction="10000"/>
          </a:bodyPr>
          <a:lstStyle/>
          <a:p>
            <a:pPr marL="285750" indent="-285750">
              <a:buNone/>
            </a:pPr>
            <a:r>
              <a:rPr lang="en-US" dirty="0"/>
              <a:t>b) Increase associated with the Greater Boston upgrades, with the Wakefield </a:t>
            </a:r>
            <a:r>
              <a:rPr lang="en-US" dirty="0" smtClean="0"/>
              <a:t>– Woburn </a:t>
            </a:r>
            <a:r>
              <a:rPr lang="en-US" dirty="0"/>
              <a:t>345 kV line in service (CCP 2021-2022 and later)</a:t>
            </a:r>
          </a:p>
          <a:p>
            <a:pPr marL="285750" indent="-285750">
              <a:buNone/>
            </a:pPr>
            <a:r>
              <a:rPr lang="en-US" dirty="0"/>
              <a:t>c) Increase associated with the Greater Hartford/Central Connecticut upgrades</a:t>
            </a:r>
          </a:p>
          <a:p>
            <a:pPr marL="285750" indent="-285750">
              <a:buNone/>
            </a:pPr>
            <a:r>
              <a:rPr lang="en-US" dirty="0"/>
              <a:t>d) Increase associated with the Southwest Connecticut (SWCT) upgrades</a:t>
            </a:r>
          </a:p>
          <a:p>
            <a:pPr marL="285750" indent="-285750">
              <a:buNone/>
            </a:pPr>
            <a:r>
              <a:rPr lang="en-US" dirty="0"/>
              <a:t>e) Increase associated with the Southeast Massachusetts/Rhode </a:t>
            </a:r>
            <a:r>
              <a:rPr lang="en-US" dirty="0" smtClean="0"/>
              <a:t>Island (SEMA/RI</a:t>
            </a:r>
            <a:r>
              <a:rPr lang="en-US" dirty="0"/>
              <a:t>) Reliability project upgrades</a:t>
            </a:r>
          </a:p>
          <a:p>
            <a:pPr marL="285750" indent="-285750">
              <a:buNone/>
            </a:pPr>
            <a:r>
              <a:rPr lang="en-US" dirty="0"/>
              <a:t>f) Decrease associated with the updated load assumptions, updated </a:t>
            </a:r>
            <a:r>
              <a:rPr lang="en-US" dirty="0" smtClean="0"/>
              <a:t>Northern New </a:t>
            </a:r>
            <a:r>
              <a:rPr lang="en-US" dirty="0"/>
              <a:t>England (NNE)-</a:t>
            </a:r>
            <a:r>
              <a:rPr lang="en-US" dirty="0" err="1"/>
              <a:t>Scobie</a:t>
            </a:r>
            <a:r>
              <a:rPr lang="en-US" dirty="0"/>
              <a:t> transfer capability and retirement of Mystic 7, 8 </a:t>
            </a:r>
            <a:r>
              <a:rPr lang="en-US" dirty="0" smtClean="0"/>
              <a:t>&amp; 9</a:t>
            </a:r>
            <a:endParaRPr lang="en-US" dirty="0"/>
          </a:p>
        </p:txBody>
      </p:sp>
    </p:spTree>
    <p:extLst>
      <p:ext uri="{BB962C8B-B14F-4D97-AF65-F5344CB8AC3E}">
        <p14:creationId xmlns:p14="http://schemas.microsoft.com/office/powerpoint/2010/main" val="1482221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Autofit/>
          </a:bodyPr>
          <a:lstStyle/>
          <a:p>
            <a:r>
              <a:rPr lang="en-US" sz="3600" dirty="0" smtClean="0"/>
              <a:t>FCA 15 External Transmission Interface Import Capability (MW) </a:t>
            </a:r>
            <a:endParaRPr lang="en-US" sz="3600" dirty="0"/>
          </a:p>
        </p:txBody>
      </p:sp>
      <p:sp>
        <p:nvSpPr>
          <p:cNvPr id="4" name="Slide Number Placeholder 3"/>
          <p:cNvSpPr>
            <a:spLocks noGrp="1"/>
          </p:cNvSpPr>
          <p:nvPr>
            <p:ph type="sldNum" sz="quarter" idx="10"/>
          </p:nvPr>
        </p:nvSpPr>
        <p:spPr>
          <a:prstGeom prst="rect">
            <a:avLst/>
          </a:prstGeom>
        </p:spPr>
        <p:txBody>
          <a:bodyPr/>
          <a:lstStyle/>
          <a:p>
            <a:fld id="{10C7F894-2A36-495D-AB7C-1055F7AC0F9D}" type="slidenum">
              <a:rPr lang="en-US" smtClean="0"/>
              <a:pPr/>
              <a:t>42</a:t>
            </a:fld>
            <a:endParaRPr lang="en-US" dirty="0"/>
          </a:p>
        </p:txBody>
      </p:sp>
      <p:sp>
        <p:nvSpPr>
          <p:cNvPr id="6" name="TextBox 5"/>
          <p:cNvSpPr txBox="1"/>
          <p:nvPr/>
        </p:nvSpPr>
        <p:spPr>
          <a:xfrm>
            <a:off x="523741" y="5754498"/>
            <a:ext cx="8191500" cy="1200329"/>
          </a:xfrm>
          <a:prstGeom prst="rect">
            <a:avLst/>
          </a:prstGeom>
          <a:noFill/>
        </p:spPr>
        <p:txBody>
          <a:bodyPr wrap="square" rtlCol="0">
            <a:spAutoFit/>
          </a:bodyPr>
          <a:lstStyle/>
          <a:p>
            <a:endParaRPr lang="en-US" sz="1200" i="1" dirty="0" smtClean="0">
              <a:solidFill>
                <a:srgbClr val="090B0B"/>
              </a:solidFill>
            </a:endParaRPr>
          </a:p>
          <a:p>
            <a:r>
              <a:rPr lang="en-US" sz="1200" i="1" dirty="0" smtClean="0">
                <a:solidFill>
                  <a:srgbClr val="090B0B"/>
                </a:solidFill>
              </a:rPr>
              <a:t>Notes are discussed in the following presentation:</a:t>
            </a:r>
          </a:p>
          <a:p>
            <a:r>
              <a:rPr lang="en-US" sz="1200" i="1" dirty="0">
                <a:solidFill>
                  <a:srgbClr val="090B0B"/>
                </a:solidFill>
                <a:hlinkClick r:id="rId2"/>
              </a:rPr>
              <a:t>https://</a:t>
            </a:r>
            <a:r>
              <a:rPr lang="en-US" sz="1200" i="1" dirty="0" smtClean="0">
                <a:solidFill>
                  <a:srgbClr val="090B0B"/>
                </a:solidFill>
                <a:hlinkClick r:id="rId2"/>
              </a:rPr>
              <a:t>www.iso-ne.com/static-assets/documents/2020/03/a08.0_rc_2020_03_17_presentation.pdf</a:t>
            </a:r>
            <a:endParaRPr lang="en-US" sz="1200" i="1" dirty="0" smtClean="0">
              <a:solidFill>
                <a:srgbClr val="090B0B"/>
              </a:solidFill>
            </a:endParaRPr>
          </a:p>
          <a:p>
            <a:endParaRPr lang="en-US" sz="1200" i="1" dirty="0" smtClean="0">
              <a:solidFill>
                <a:srgbClr val="090B0B"/>
              </a:solidFill>
            </a:endParaRPr>
          </a:p>
          <a:p>
            <a:endParaRPr lang="en-US" sz="1200" i="1" dirty="0" smtClean="0"/>
          </a:p>
          <a:p>
            <a:endParaRPr lang="en-US" sz="1200" i="1" dirty="0"/>
          </a:p>
        </p:txBody>
      </p:sp>
      <p:pic>
        <p:nvPicPr>
          <p:cNvPr id="5" name="Picture 4"/>
          <p:cNvPicPr>
            <a:picLocks noChangeAspect="1"/>
          </p:cNvPicPr>
          <p:nvPr/>
        </p:nvPicPr>
        <p:blipFill>
          <a:blip r:embed="rId3"/>
          <a:stretch>
            <a:fillRect/>
          </a:stretch>
        </p:blipFill>
        <p:spPr>
          <a:xfrm>
            <a:off x="523741" y="1446672"/>
            <a:ext cx="8267700" cy="4524375"/>
          </a:xfrm>
          <a:prstGeom prst="rect">
            <a:avLst/>
          </a:prstGeom>
        </p:spPr>
      </p:pic>
      <p:pic>
        <p:nvPicPr>
          <p:cNvPr id="9" name="Picture 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257800" y="1635000"/>
            <a:ext cx="434595" cy="4370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869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pPr>
              <a:defRPr/>
            </a:pPr>
            <a:fld id="{31E6B14B-7B61-4194-8A2D-CCDC24EC3428}" type="slidenum">
              <a:rPr lang="en-US" smtClean="0"/>
              <a:pPr>
                <a:defRPr/>
              </a:pPr>
              <a:t>43</a:t>
            </a:fld>
            <a:endParaRPr lang="en-US" dirty="0"/>
          </a:p>
        </p:txBody>
      </p:sp>
      <p:sp>
        <p:nvSpPr>
          <p:cNvPr id="2" name="Title 1"/>
          <p:cNvSpPr>
            <a:spLocks noGrp="1"/>
          </p:cNvSpPr>
          <p:nvPr>
            <p:ph type="title"/>
          </p:nvPr>
        </p:nvSpPr>
        <p:spPr>
          <a:xfrm>
            <a:off x="457200" y="76200"/>
            <a:ext cx="8382000" cy="1143000"/>
          </a:xfrm>
        </p:spPr>
        <p:txBody>
          <a:bodyPr>
            <a:noAutofit/>
          </a:bodyPr>
          <a:lstStyle/>
          <a:p>
            <a:r>
              <a:rPr lang="en-US" sz="3600" dirty="0" smtClean="0"/>
              <a:t>FCA </a:t>
            </a:r>
            <a:r>
              <a:rPr lang="en-US" sz="3600" dirty="0" smtClean="0">
                <a:solidFill>
                  <a:srgbClr val="090B0B"/>
                </a:solidFill>
              </a:rPr>
              <a:t>15</a:t>
            </a:r>
            <a:r>
              <a:rPr lang="en-US" sz="3600" dirty="0" smtClean="0"/>
              <a:t> External Interface Transmission Import Capability</a:t>
            </a:r>
            <a:r>
              <a:rPr lang="en-US" sz="3600" dirty="0"/>
              <a:t> </a:t>
            </a:r>
            <a:r>
              <a:rPr lang="en-US" sz="3600" dirty="0" smtClean="0"/>
              <a:t>(Notes)</a:t>
            </a:r>
            <a:endParaRPr lang="en-US" sz="3600" i="1" dirty="0"/>
          </a:p>
        </p:txBody>
      </p:sp>
      <p:sp>
        <p:nvSpPr>
          <p:cNvPr id="3" name="Content Placeholder 2"/>
          <p:cNvSpPr>
            <a:spLocks noGrp="1"/>
          </p:cNvSpPr>
          <p:nvPr>
            <p:ph idx="1"/>
          </p:nvPr>
        </p:nvSpPr>
        <p:spPr>
          <a:prstGeom prst="rect">
            <a:avLst/>
          </a:prstGeom>
        </p:spPr>
        <p:txBody>
          <a:bodyPr>
            <a:noAutofit/>
          </a:bodyPr>
          <a:lstStyle/>
          <a:p>
            <a:pPr marL="457200" indent="-457200">
              <a:spcBef>
                <a:spcPts val="400"/>
              </a:spcBef>
              <a:spcAft>
                <a:spcPts val="400"/>
              </a:spcAft>
              <a:buFont typeface="+mj-lt"/>
              <a:buAutoNum type="arabicPeriod"/>
            </a:pPr>
            <a:r>
              <a:rPr lang="en-US" dirty="0" smtClean="0"/>
              <a:t>Limits are for the summer period</a:t>
            </a:r>
          </a:p>
          <a:p>
            <a:pPr marL="857250" lvl="1" indent="-284163">
              <a:spcBef>
                <a:spcPts val="400"/>
              </a:spcBef>
              <a:spcAft>
                <a:spcPts val="400"/>
              </a:spcAft>
            </a:pPr>
            <a:r>
              <a:rPr lang="en-US" dirty="0" smtClean="0"/>
              <a:t>The limits may not include possible simultaneous impacts and should not be considered as “firm” (the bases for these limits are subject to more detailed review in the future)</a:t>
            </a:r>
            <a:endParaRPr lang="en-US" sz="2800" dirty="0" smtClean="0"/>
          </a:p>
          <a:p>
            <a:pPr marL="457200" indent="-457200">
              <a:spcBef>
                <a:spcPts val="400"/>
              </a:spcBef>
              <a:spcAft>
                <a:spcPts val="400"/>
              </a:spcAft>
              <a:buFont typeface="+mj-lt"/>
              <a:buAutoNum type="arabicPeriod" startAt="2"/>
            </a:pPr>
            <a:r>
              <a:rPr lang="en-US" dirty="0" smtClean="0"/>
              <a:t>The electrical limit of the New Brunswick-New England (NB-NE</a:t>
            </a:r>
            <a:r>
              <a:rPr lang="en-US" dirty="0" smtClean="0">
                <a:solidFill>
                  <a:srgbClr val="090B0B"/>
                </a:solidFill>
              </a:rPr>
              <a:t>) tie </a:t>
            </a:r>
            <a:r>
              <a:rPr lang="en-US" dirty="0" smtClean="0"/>
              <a:t>is 1,000 MW  </a:t>
            </a:r>
          </a:p>
          <a:p>
            <a:pPr marL="857250" lvl="1" indent="-284163">
              <a:spcBef>
                <a:spcPts val="400"/>
              </a:spcBef>
              <a:spcAft>
                <a:spcPts val="400"/>
              </a:spcAft>
            </a:pPr>
            <a:r>
              <a:rPr lang="en-US" dirty="0" smtClean="0"/>
              <a:t>When adjusted for the ability to deliver capacity to the greater New England Control area, the NB-NE transfer capability is 700 MW </a:t>
            </a:r>
          </a:p>
          <a:p>
            <a:pPr marL="1257300" lvl="2" indent="-284163">
              <a:spcBef>
                <a:spcPts val="400"/>
              </a:spcBef>
              <a:spcAft>
                <a:spcPts val="400"/>
              </a:spcAft>
            </a:pPr>
            <a:r>
              <a:rPr lang="en-US" dirty="0" smtClean="0"/>
              <a:t>This is because of downstream constraints; in particular Orrington South</a:t>
            </a:r>
          </a:p>
          <a:p>
            <a:pPr marL="457200" indent="-457200">
              <a:spcBef>
                <a:spcPts val="400"/>
              </a:spcBef>
              <a:spcAft>
                <a:spcPts val="400"/>
              </a:spcAft>
              <a:buFont typeface="+mj-lt"/>
              <a:buAutoNum type="arabicPeriod" startAt="3"/>
            </a:pPr>
            <a:r>
              <a:rPr lang="en-US" dirty="0" smtClean="0"/>
              <a:t>The capability for the Highgate facility is listed at the New England AC side of the Highgate terminal</a:t>
            </a:r>
          </a:p>
        </p:txBody>
      </p:sp>
    </p:spTree>
    <p:extLst>
      <p:ext uri="{BB962C8B-B14F-4D97-AF65-F5344CB8AC3E}">
        <p14:creationId xmlns:p14="http://schemas.microsoft.com/office/powerpoint/2010/main" val="20804425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pPr>
              <a:defRPr/>
            </a:pPr>
            <a:fld id="{31E6B14B-7B61-4194-8A2D-CCDC24EC3428}" type="slidenum">
              <a:rPr lang="en-US" smtClean="0"/>
              <a:pPr>
                <a:defRPr/>
              </a:pPr>
              <a:t>44</a:t>
            </a:fld>
            <a:endParaRPr lang="en-US" dirty="0"/>
          </a:p>
        </p:txBody>
      </p:sp>
      <p:sp>
        <p:nvSpPr>
          <p:cNvPr id="2" name="Title 1"/>
          <p:cNvSpPr>
            <a:spLocks noGrp="1"/>
          </p:cNvSpPr>
          <p:nvPr>
            <p:ph type="title"/>
          </p:nvPr>
        </p:nvSpPr>
        <p:spPr/>
        <p:txBody>
          <a:bodyPr>
            <a:normAutofit fontScale="90000"/>
          </a:bodyPr>
          <a:lstStyle/>
          <a:p>
            <a:r>
              <a:rPr lang="en-US" sz="3600" dirty="0" smtClean="0">
                <a:solidFill>
                  <a:srgbClr val="090B0B"/>
                </a:solidFill>
              </a:rPr>
              <a:t>FCA 15 </a:t>
            </a:r>
            <a:r>
              <a:rPr lang="en-US" sz="3600" dirty="0">
                <a:solidFill>
                  <a:srgbClr val="090B0B"/>
                </a:solidFill>
              </a:rPr>
              <a:t>External </a:t>
            </a:r>
            <a:r>
              <a:rPr lang="en-US" sz="3600" dirty="0" smtClean="0">
                <a:solidFill>
                  <a:srgbClr val="090B0B"/>
                </a:solidFill>
              </a:rPr>
              <a:t>Transmission Interface </a:t>
            </a:r>
            <a:r>
              <a:rPr lang="en-US" sz="3600" dirty="0">
                <a:solidFill>
                  <a:srgbClr val="090B0B"/>
                </a:solidFill>
              </a:rPr>
              <a:t>Import Capability (Notes) </a:t>
            </a:r>
            <a:r>
              <a:rPr lang="en-US" sz="3600" i="1" dirty="0"/>
              <a:t>(cont.)</a:t>
            </a:r>
            <a:endParaRPr lang="en-US" sz="2000" dirty="0"/>
          </a:p>
        </p:txBody>
      </p:sp>
      <p:sp>
        <p:nvSpPr>
          <p:cNvPr id="3" name="Content Placeholder 2"/>
          <p:cNvSpPr>
            <a:spLocks noGrp="1"/>
          </p:cNvSpPr>
          <p:nvPr>
            <p:ph idx="1"/>
          </p:nvPr>
        </p:nvSpPr>
        <p:spPr>
          <a:prstGeom prst="rect">
            <a:avLst/>
          </a:prstGeom>
        </p:spPr>
        <p:txBody>
          <a:bodyPr>
            <a:normAutofit lnSpcReduction="10000"/>
          </a:bodyPr>
          <a:lstStyle/>
          <a:p>
            <a:pPr marL="457200" indent="-457200">
              <a:spcBef>
                <a:spcPts val="400"/>
              </a:spcBef>
              <a:spcAft>
                <a:spcPts val="400"/>
              </a:spcAft>
              <a:buFont typeface="+mj-lt"/>
              <a:buAutoNum type="arabicPeriod" startAt="4"/>
            </a:pPr>
            <a:r>
              <a:rPr lang="en-US" dirty="0" smtClean="0"/>
              <a:t>The Hydro-Quebec Phase II interconnection is a DC tie with equipment ratings of 2,000 MW. Due to the need to protect for the loss of this line at full import level in the PJM and NY Control Areas’ systems, ISO-NE has assumed its transfer capability for capacity and reliability calculation purposes to be 1,400 MW</a:t>
            </a:r>
          </a:p>
          <a:p>
            <a:pPr marL="857250" lvl="1" indent="-284163">
              <a:spcBef>
                <a:spcPts val="400"/>
              </a:spcBef>
              <a:spcAft>
                <a:spcPts val="400"/>
              </a:spcAft>
            </a:pPr>
            <a:r>
              <a:rPr lang="en-US" sz="1600" dirty="0" smtClean="0"/>
              <a:t>This assumption is based on the results of loss-of-source analyses conducted by PJM and NY</a:t>
            </a:r>
            <a:endParaRPr lang="en-US" dirty="0" smtClean="0">
              <a:solidFill>
                <a:srgbClr val="FF0000"/>
              </a:solidFill>
            </a:endParaRPr>
          </a:p>
          <a:p>
            <a:pPr marL="457200" indent="-457200">
              <a:spcBef>
                <a:spcPts val="400"/>
              </a:spcBef>
              <a:spcAft>
                <a:spcPts val="400"/>
              </a:spcAft>
              <a:buFont typeface="+mj-lt"/>
              <a:buAutoNum type="arabicPeriod" startAt="5"/>
            </a:pPr>
            <a:r>
              <a:rPr lang="en-US" dirty="0" smtClean="0"/>
              <a:t>Import capability on the Cross Sound Cable (CSC) is dependent on the level of local generation in CT</a:t>
            </a:r>
          </a:p>
          <a:p>
            <a:pPr marL="457200" indent="-457200">
              <a:spcBef>
                <a:spcPts val="400"/>
              </a:spcBef>
              <a:spcAft>
                <a:spcPts val="400"/>
              </a:spcAft>
              <a:buFont typeface="+mj-lt"/>
              <a:buAutoNum type="arabicPeriod" startAt="5"/>
            </a:pPr>
            <a:r>
              <a:rPr lang="en-US" dirty="0" smtClean="0"/>
              <a:t>New York interface limits</a:t>
            </a:r>
          </a:p>
          <a:p>
            <a:pPr marL="857250" lvl="1" indent="-284163">
              <a:spcBef>
                <a:spcPts val="400"/>
              </a:spcBef>
              <a:spcAft>
                <a:spcPts val="400"/>
              </a:spcAft>
            </a:pPr>
            <a:r>
              <a:rPr lang="en-US" sz="1600" dirty="0" smtClean="0"/>
              <a:t>These are without CSC and with the Northport-Norwalk Cable at 0 MW flow</a:t>
            </a:r>
          </a:p>
          <a:p>
            <a:pPr marL="857250" lvl="1" indent="-284163">
              <a:spcBef>
                <a:spcPts val="400"/>
              </a:spcBef>
              <a:spcAft>
                <a:spcPts val="400"/>
              </a:spcAft>
            </a:pPr>
            <a:r>
              <a:rPr lang="en-US" sz="1600" dirty="0" smtClean="0"/>
              <a:t>Simultaneously importing into NE and SWCT or CT can lower the NY-NE capability (very rough decrease = 200 MW)</a:t>
            </a:r>
            <a:endParaRPr lang="en-US" dirty="0" smtClean="0"/>
          </a:p>
          <a:p>
            <a:endParaRPr lang="en-US" dirty="0" smtClean="0"/>
          </a:p>
        </p:txBody>
      </p:sp>
    </p:spTree>
    <p:extLst>
      <p:ext uri="{BB962C8B-B14F-4D97-AF65-F5344CB8AC3E}">
        <p14:creationId xmlns:p14="http://schemas.microsoft.com/office/powerpoint/2010/main" val="25667779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a:lnSpc>
                <a:spcPct val="90000"/>
              </a:lnSpc>
            </a:pPr>
            <a:r>
              <a:rPr lang="en-US" sz="3600" dirty="0" smtClean="0"/>
              <a:t>FCA 15 Transmission </a:t>
            </a:r>
            <a:r>
              <a:rPr lang="en-US" sz="3600" dirty="0"/>
              <a:t>I</a:t>
            </a:r>
            <a:r>
              <a:rPr lang="en-US" sz="3600" dirty="0" smtClean="0"/>
              <a:t>nterfaces </a:t>
            </a:r>
            <a:r>
              <a:rPr lang="en-US" sz="3600" dirty="0"/>
              <a:t>A</a:t>
            </a:r>
            <a:r>
              <a:rPr lang="en-US" sz="3600" dirty="0" smtClean="0"/>
              <a:t>vailability Assumptions</a:t>
            </a:r>
            <a:endParaRPr lang="en-US" sz="3600" dirty="0"/>
          </a:p>
        </p:txBody>
      </p:sp>
      <p:sp>
        <p:nvSpPr>
          <p:cNvPr id="49155" name="Rectangle 3"/>
          <p:cNvSpPr>
            <a:spLocks noGrp="1" noChangeArrowheads="1"/>
          </p:cNvSpPr>
          <p:nvPr>
            <p:ph type="body" sz="quarter" idx="4294967295"/>
          </p:nvPr>
        </p:nvSpPr>
        <p:spPr>
          <a:xfrm>
            <a:off x="457200" y="1219200"/>
            <a:ext cx="8458200" cy="5257800"/>
          </a:xfrm>
          <a:prstGeom prst="rect">
            <a:avLst/>
          </a:prstGeom>
        </p:spPr>
        <p:txBody>
          <a:bodyPr>
            <a:normAutofit fontScale="92500" lnSpcReduction="20000"/>
          </a:bodyPr>
          <a:lstStyle/>
          <a:p>
            <a:pPr marL="0" lvl="3" indent="0">
              <a:lnSpc>
                <a:spcPct val="90000"/>
              </a:lnSpc>
              <a:spcBef>
                <a:spcPts val="1200"/>
              </a:spcBef>
              <a:buNone/>
            </a:pPr>
            <a:r>
              <a:rPr lang="en-US" sz="2400" u="sng" dirty="0"/>
              <a:t>New England</a:t>
            </a:r>
          </a:p>
          <a:p>
            <a:pPr>
              <a:lnSpc>
                <a:spcPct val="90000"/>
              </a:lnSpc>
            </a:pPr>
            <a:r>
              <a:rPr lang="en-US" sz="1800" dirty="0"/>
              <a:t>Internal transmission interfaces are modeled 100 % </a:t>
            </a:r>
            <a:r>
              <a:rPr lang="en-US" sz="1800" dirty="0" smtClean="0"/>
              <a:t>available because the power can be delivered using multiple paths</a:t>
            </a:r>
          </a:p>
          <a:p>
            <a:pPr>
              <a:lnSpc>
                <a:spcPct val="90000"/>
              </a:lnSpc>
            </a:pPr>
            <a:r>
              <a:rPr lang="en-US" sz="1800" dirty="0" smtClean="0"/>
              <a:t>External </a:t>
            </a:r>
            <a:r>
              <a:rPr lang="en-US" sz="1800" dirty="0" smtClean="0">
                <a:solidFill>
                  <a:srgbClr val="090B0B"/>
                </a:solidFill>
              </a:rPr>
              <a:t>transmission interface availability </a:t>
            </a:r>
            <a:r>
              <a:rPr lang="en-US" sz="1800" dirty="0" smtClean="0"/>
              <a:t>assumptions are based on </a:t>
            </a:r>
            <a:r>
              <a:rPr lang="en-US" sz="1800" dirty="0"/>
              <a:t>values updated this year. </a:t>
            </a:r>
            <a:r>
              <a:rPr lang="en-US" sz="1800" dirty="0" smtClean="0"/>
              <a:t>The previous values used in FCA 14 are listed for comparison.</a:t>
            </a:r>
            <a:endParaRPr lang="en-US" sz="1800" strike="sngStrike" dirty="0" smtClean="0"/>
          </a:p>
          <a:p>
            <a:pPr>
              <a:lnSpc>
                <a:spcPct val="90000"/>
              </a:lnSpc>
            </a:pPr>
            <a:endParaRPr lang="en-US" dirty="0"/>
          </a:p>
          <a:p>
            <a:pPr>
              <a:lnSpc>
                <a:spcPct val="90000"/>
              </a:lnSpc>
            </a:pPr>
            <a:endParaRPr lang="en-US" dirty="0" smtClean="0"/>
          </a:p>
          <a:p>
            <a:pPr marL="0" indent="0">
              <a:lnSpc>
                <a:spcPct val="90000"/>
              </a:lnSpc>
              <a:buNone/>
            </a:pPr>
            <a:endParaRPr lang="en-US" dirty="0"/>
          </a:p>
          <a:p>
            <a:pPr marL="0" lvl="3" indent="0">
              <a:lnSpc>
                <a:spcPct val="90000"/>
              </a:lnSpc>
              <a:spcBef>
                <a:spcPts val="1200"/>
              </a:spcBef>
              <a:buNone/>
            </a:pPr>
            <a:endParaRPr lang="en-US" sz="2400" u="sng" dirty="0" smtClean="0"/>
          </a:p>
          <a:p>
            <a:pPr marL="0" lvl="3" indent="0">
              <a:lnSpc>
                <a:spcPct val="90000"/>
              </a:lnSpc>
              <a:spcBef>
                <a:spcPts val="1200"/>
              </a:spcBef>
              <a:buNone/>
            </a:pPr>
            <a:endParaRPr lang="en-US" sz="2400" u="sng" dirty="0" smtClean="0"/>
          </a:p>
          <a:p>
            <a:pPr marL="342900" lvl="3" indent="-342900">
              <a:lnSpc>
                <a:spcPct val="90000"/>
              </a:lnSpc>
              <a:spcBef>
                <a:spcPts val="1200"/>
              </a:spcBef>
              <a:buFont typeface="Arial" pitchFamily="34" charset="0"/>
              <a:buChar char="•"/>
            </a:pPr>
            <a:r>
              <a:rPr lang="en-US" sz="1800" dirty="0"/>
              <a:t>Please note that the </a:t>
            </a:r>
            <a:r>
              <a:rPr lang="en-US" sz="1800" dirty="0" smtClean="0"/>
              <a:t>MARS program </a:t>
            </a:r>
            <a:r>
              <a:rPr lang="en-US" sz="1800" dirty="0"/>
              <a:t>only allows modeling </a:t>
            </a:r>
            <a:r>
              <a:rPr lang="en-US" sz="1800" dirty="0" smtClean="0"/>
              <a:t>the </a:t>
            </a:r>
            <a:r>
              <a:rPr lang="en-US" sz="1800" dirty="0"/>
              <a:t>forced outage </a:t>
            </a:r>
            <a:r>
              <a:rPr lang="en-US" sz="1800" dirty="0" smtClean="0"/>
              <a:t>rate of a transmission interface.  It is assumed that maintenance needs will have minimum reliability impact because they are scheduled during periods when the system is deemed reliable </a:t>
            </a:r>
            <a:endParaRPr lang="en-US" sz="1800" dirty="0"/>
          </a:p>
          <a:p>
            <a:pPr marL="0" lvl="3" indent="0">
              <a:lnSpc>
                <a:spcPct val="90000"/>
              </a:lnSpc>
              <a:spcBef>
                <a:spcPts val="1200"/>
              </a:spcBef>
              <a:buNone/>
            </a:pPr>
            <a:r>
              <a:rPr lang="en-US" sz="2400" u="sng" dirty="0" smtClean="0"/>
              <a:t>Neighboring </a:t>
            </a:r>
            <a:r>
              <a:rPr lang="en-US" sz="2400" u="sng" dirty="0"/>
              <a:t>Control Areas</a:t>
            </a:r>
          </a:p>
          <a:p>
            <a:pPr marL="342900" lvl="2" indent="-342900">
              <a:lnSpc>
                <a:spcPct val="90000"/>
              </a:lnSpc>
              <a:spcBef>
                <a:spcPts val="1200"/>
              </a:spcBef>
            </a:pPr>
            <a:r>
              <a:rPr lang="en-US" dirty="0"/>
              <a:t>Consistent with their latest model used in NPCC </a:t>
            </a:r>
            <a:r>
              <a:rPr lang="en-US" dirty="0" smtClean="0"/>
              <a:t>studies</a:t>
            </a:r>
            <a:endParaRPr lang="en-US" sz="1400" dirty="0" smtClean="0"/>
          </a:p>
          <a:p>
            <a:pPr>
              <a:lnSpc>
                <a:spcPct val="90000"/>
              </a:lnSpc>
            </a:pPr>
            <a:endParaRPr lang="en-US" sz="1400" dirty="0" smtClean="0">
              <a:solidFill>
                <a:srgbClr val="090B0B"/>
              </a:solidFill>
            </a:endParaRPr>
          </a:p>
          <a:p>
            <a:pPr>
              <a:lnSpc>
                <a:spcPct val="90000"/>
              </a:lnSpc>
              <a:buNone/>
            </a:pPr>
            <a:endParaRPr lang="en-US" sz="1300" strike="sngStrike" dirty="0" smtClean="0"/>
          </a:p>
          <a:p>
            <a:pPr>
              <a:lnSpc>
                <a:spcPct val="90000"/>
              </a:lnSpc>
              <a:buNone/>
            </a:pPr>
            <a:endParaRPr lang="en-US" sz="1300" dirty="0" smtClean="0"/>
          </a:p>
        </p:txBody>
      </p:sp>
      <p:sp>
        <p:nvSpPr>
          <p:cNvPr id="5" name="Slide Number Placeholder 4"/>
          <p:cNvSpPr>
            <a:spLocks noGrp="1"/>
          </p:cNvSpPr>
          <p:nvPr>
            <p:ph type="sldNum" sz="quarter" idx="4294967295"/>
          </p:nvPr>
        </p:nvSpPr>
        <p:spPr>
          <a:xfrm>
            <a:off x="8534400" y="6324600"/>
            <a:ext cx="389526" cy="339718"/>
          </a:xfrm>
          <a:prstGeom prst="rect">
            <a:avLst/>
          </a:prstGeom>
        </p:spPr>
        <p:txBody>
          <a:bodyPr/>
          <a:lstStyle/>
          <a:p>
            <a:fld id="{DA1A9232-E07A-4939-ABCC-12B8BF60FC31}" type="slidenum">
              <a:rPr lang="en-US"/>
              <a:pPr/>
              <a:t>45</a:t>
            </a:fld>
            <a:endParaRPr lang="en-US" dirty="0"/>
          </a:p>
        </p:txBody>
      </p:sp>
      <p:pic>
        <p:nvPicPr>
          <p:cNvPr id="2" name="Picture 1"/>
          <p:cNvPicPr>
            <a:picLocks noChangeAspect="1"/>
          </p:cNvPicPr>
          <p:nvPr/>
        </p:nvPicPr>
        <p:blipFill>
          <a:blip r:embed="rId3"/>
          <a:stretch>
            <a:fillRect/>
          </a:stretch>
        </p:blipFill>
        <p:spPr>
          <a:xfrm>
            <a:off x="485888" y="2667000"/>
            <a:ext cx="8400823" cy="1920701"/>
          </a:xfrm>
          <a:prstGeom prst="rect">
            <a:avLst/>
          </a:prstGeom>
        </p:spPr>
      </p:pic>
    </p:spTree>
    <p:extLst>
      <p:ext uri="{BB962C8B-B14F-4D97-AF65-F5344CB8AC3E}">
        <p14:creationId xmlns:p14="http://schemas.microsoft.com/office/powerpoint/2010/main" val="14042938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1A9232-E07A-4939-ABCC-12B8BF60FC31}" type="slidenum">
              <a:rPr lang="en-US" smtClean="0"/>
              <a:pPr/>
              <a:t>46</a:t>
            </a:fld>
            <a:endParaRPr lang="en-US" dirty="0"/>
          </a:p>
        </p:txBody>
      </p:sp>
      <p:sp>
        <p:nvSpPr>
          <p:cNvPr id="49154" name="Rectangle 2"/>
          <p:cNvSpPr>
            <a:spLocks noGrp="1" noChangeArrowheads="1"/>
          </p:cNvSpPr>
          <p:nvPr>
            <p:ph type="title"/>
          </p:nvPr>
        </p:nvSpPr>
        <p:spPr>
          <a:xfrm>
            <a:off x="381000" y="381484"/>
            <a:ext cx="8458200" cy="1143000"/>
          </a:xfrm>
        </p:spPr>
        <p:txBody>
          <a:bodyPr>
            <a:normAutofit fontScale="90000"/>
          </a:bodyPr>
          <a:lstStyle/>
          <a:p>
            <a:r>
              <a:rPr lang="en-US" dirty="0" smtClean="0"/>
              <a:t>Other Assumptions</a:t>
            </a:r>
            <a:r>
              <a:rPr lang="en-US" dirty="0" smtClean="0">
                <a:solidFill>
                  <a:srgbClr val="090B0B"/>
                </a:solidFill>
              </a:rPr>
              <a:t>:</a:t>
            </a:r>
            <a:r>
              <a:rPr lang="en-US" dirty="0" smtClean="0"/>
              <a:t/>
            </a:r>
            <a:br>
              <a:rPr lang="en-US" dirty="0" smtClean="0"/>
            </a:br>
            <a:r>
              <a:rPr lang="en-US" dirty="0" smtClean="0"/>
              <a:t>Operating Reserv</a:t>
            </a:r>
            <a:r>
              <a:rPr lang="en-US" dirty="0" smtClean="0">
                <a:solidFill>
                  <a:srgbClr val="090B0B"/>
                </a:solidFill>
              </a:rPr>
              <a:t>es</a:t>
            </a:r>
            <a:r>
              <a:rPr lang="en-US" dirty="0" smtClean="0"/>
              <a:t> and Relief from Voltage Reduction  </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49155" name="Rectangle 3"/>
          <p:cNvSpPr>
            <a:spLocks noGrp="1" noChangeArrowheads="1"/>
          </p:cNvSpPr>
          <p:nvPr>
            <p:ph type="body" sz="quarter" idx="1"/>
          </p:nvPr>
        </p:nvSpPr>
        <p:spPr>
          <a:xfrm>
            <a:off x="457200" y="1600200"/>
            <a:ext cx="8229600" cy="4614250"/>
          </a:xfrm>
        </p:spPr>
        <p:txBody>
          <a:bodyPr>
            <a:normAutofit fontScale="62500" lnSpcReduction="20000"/>
          </a:bodyPr>
          <a:lstStyle/>
          <a:p>
            <a:pPr marL="0" lvl="1" indent="0">
              <a:buNone/>
            </a:pPr>
            <a:r>
              <a:rPr lang="en-US" sz="3000" u="sng" dirty="0" smtClean="0">
                <a:solidFill>
                  <a:srgbClr val="090B0B"/>
                </a:solidFill>
              </a:rPr>
              <a:t>New England</a:t>
            </a:r>
          </a:p>
          <a:p>
            <a:r>
              <a:rPr lang="en-US" sz="2800" dirty="0" smtClean="0">
                <a:solidFill>
                  <a:srgbClr val="090B0B"/>
                </a:solidFill>
              </a:rPr>
              <a:t>Assume 2,305 MW of system-wide operating reserves</a:t>
            </a:r>
          </a:p>
          <a:p>
            <a:pPr lvl="1"/>
            <a:r>
              <a:rPr lang="en-US" sz="2600" dirty="0" smtClean="0">
                <a:solidFill>
                  <a:srgbClr val="090B0B"/>
                </a:solidFill>
              </a:rPr>
              <a:t>Allowed to deplete to a minimum of 700 MW as OP-4 actions progress prior to firm load shedding</a:t>
            </a:r>
          </a:p>
          <a:p>
            <a:pPr lvl="1"/>
            <a:r>
              <a:rPr lang="en-US" sz="2600" dirty="0" smtClean="0">
                <a:solidFill>
                  <a:srgbClr val="090B0B"/>
                </a:solidFill>
              </a:rPr>
              <a:t>Local reserve requirements are based on the latest Forward </a:t>
            </a:r>
            <a:r>
              <a:rPr lang="en-US" sz="2600" dirty="0">
                <a:solidFill>
                  <a:srgbClr val="090B0B"/>
                </a:solidFill>
              </a:rPr>
              <a:t>R</a:t>
            </a:r>
            <a:r>
              <a:rPr lang="en-US" sz="2600" dirty="0" smtClean="0">
                <a:solidFill>
                  <a:srgbClr val="090B0B"/>
                </a:solidFill>
              </a:rPr>
              <a:t>eserve </a:t>
            </a:r>
            <a:r>
              <a:rPr lang="en-US" sz="2600" dirty="0">
                <a:solidFill>
                  <a:srgbClr val="090B0B"/>
                </a:solidFill>
              </a:rPr>
              <a:t>M</a:t>
            </a:r>
            <a:r>
              <a:rPr lang="en-US" sz="2600" dirty="0" smtClean="0">
                <a:solidFill>
                  <a:srgbClr val="090B0B"/>
                </a:solidFill>
              </a:rPr>
              <a:t>arket auction requirements </a:t>
            </a:r>
          </a:p>
          <a:p>
            <a:pPr lvl="1"/>
            <a:endParaRPr lang="en-US" sz="2200" dirty="0" smtClean="0">
              <a:solidFill>
                <a:srgbClr val="090B0B"/>
              </a:solidFill>
            </a:endParaRPr>
          </a:p>
          <a:p>
            <a:pPr lvl="2"/>
            <a:r>
              <a:rPr lang="en-US" sz="2200" dirty="0" smtClean="0">
                <a:solidFill>
                  <a:srgbClr val="090B0B"/>
                </a:solidFill>
              </a:rPr>
              <a:t>CT: 0 MW (summer); 0 MW (winter)</a:t>
            </a:r>
          </a:p>
          <a:p>
            <a:pPr lvl="2"/>
            <a:r>
              <a:rPr lang="en-US" sz="2200" dirty="0" smtClean="0">
                <a:solidFill>
                  <a:srgbClr val="090B0B"/>
                </a:solidFill>
              </a:rPr>
              <a:t>SWCT: 0 MW (summer); 0 MW (winter)</a:t>
            </a:r>
          </a:p>
          <a:p>
            <a:pPr lvl="2"/>
            <a:r>
              <a:rPr lang="en-US" sz="2200" dirty="0" smtClean="0">
                <a:solidFill>
                  <a:srgbClr val="090B0B"/>
                </a:solidFill>
              </a:rPr>
              <a:t>BOSTON: 0 MW (summer); </a:t>
            </a:r>
            <a:r>
              <a:rPr lang="en-US" sz="2200" dirty="0"/>
              <a:t>0</a:t>
            </a:r>
            <a:r>
              <a:rPr lang="en-US" sz="2200" dirty="0" smtClean="0">
                <a:solidFill>
                  <a:srgbClr val="090B0B"/>
                </a:solidFill>
              </a:rPr>
              <a:t> MW (winter)</a:t>
            </a:r>
          </a:p>
          <a:p>
            <a:r>
              <a:rPr lang="en-US" sz="2800" dirty="0" smtClean="0">
                <a:solidFill>
                  <a:srgbClr val="090B0B"/>
                </a:solidFill>
              </a:rPr>
              <a:t>Voltage </a:t>
            </a:r>
            <a:r>
              <a:rPr lang="en-US" sz="2800" dirty="0">
                <a:solidFill>
                  <a:srgbClr val="090B0B"/>
                </a:solidFill>
              </a:rPr>
              <a:t>reductions</a:t>
            </a:r>
          </a:p>
          <a:p>
            <a:pPr lvl="1"/>
            <a:r>
              <a:rPr lang="en-US" sz="2900" dirty="0" smtClean="0">
                <a:solidFill>
                  <a:srgbClr val="090B0B"/>
                </a:solidFill>
              </a:rPr>
              <a:t>Consistent with the ICR calculation, and the amount for subareas calculated as</a:t>
            </a:r>
          </a:p>
          <a:p>
            <a:pPr lvl="2"/>
            <a:r>
              <a:rPr lang="en-US" sz="2200" dirty="0" smtClean="0">
                <a:solidFill>
                  <a:srgbClr val="090B0B"/>
                </a:solidFill>
              </a:rPr>
              <a:t>(90/10 subarea net peak load* MW minus all Active Demand Capacity Resources and Passive Demand Resources) x 1.0%  </a:t>
            </a:r>
          </a:p>
          <a:p>
            <a:pPr marL="0" lvl="1" indent="0">
              <a:buNone/>
            </a:pPr>
            <a:endParaRPr lang="en-US" sz="2200" u="sng" dirty="0" smtClean="0">
              <a:solidFill>
                <a:srgbClr val="090B0B"/>
              </a:solidFill>
            </a:endParaRPr>
          </a:p>
          <a:p>
            <a:pPr marL="0" lvl="1" indent="0">
              <a:buNone/>
            </a:pPr>
            <a:r>
              <a:rPr lang="en-US" sz="3000" u="sng" dirty="0">
                <a:solidFill>
                  <a:srgbClr val="090B0B"/>
                </a:solidFill>
              </a:rPr>
              <a:t>Neighboring Control </a:t>
            </a:r>
            <a:r>
              <a:rPr lang="en-US" sz="3000" u="sng" dirty="0" smtClean="0">
                <a:solidFill>
                  <a:srgbClr val="090B0B"/>
                </a:solidFill>
              </a:rPr>
              <a:t>Areas</a:t>
            </a:r>
          </a:p>
          <a:p>
            <a:r>
              <a:rPr lang="en-US" sz="2800" dirty="0" smtClean="0">
                <a:solidFill>
                  <a:srgbClr val="090B0B"/>
                </a:solidFill>
              </a:rPr>
              <a:t>Consistent </a:t>
            </a:r>
            <a:r>
              <a:rPr lang="en-US" sz="2800" dirty="0">
                <a:solidFill>
                  <a:srgbClr val="090B0B"/>
                </a:solidFill>
              </a:rPr>
              <a:t>with their latest model in NPCC studies</a:t>
            </a:r>
          </a:p>
          <a:p>
            <a:pPr marL="914400" lvl="2" indent="0">
              <a:buNone/>
            </a:pPr>
            <a:endParaRPr lang="en-US" dirty="0" smtClean="0">
              <a:solidFill>
                <a:srgbClr val="090B0B"/>
              </a:solidFill>
            </a:endParaRPr>
          </a:p>
          <a:p>
            <a:pPr lvl="2"/>
            <a:endParaRPr lang="en-US" dirty="0" smtClean="0">
              <a:solidFill>
                <a:srgbClr val="090B0B"/>
              </a:solidFill>
            </a:endParaRPr>
          </a:p>
          <a:p>
            <a:pPr lvl="1"/>
            <a:endParaRPr lang="en-US" dirty="0" smtClean="0">
              <a:solidFill>
                <a:srgbClr val="090B0B"/>
              </a:solidFill>
            </a:endParaRPr>
          </a:p>
          <a:p>
            <a:pPr marL="0" lvl="1" indent="0">
              <a:buNone/>
            </a:pPr>
            <a:r>
              <a:rPr lang="en-US" dirty="0" smtClean="0">
                <a:solidFill>
                  <a:srgbClr val="090B0B"/>
                </a:solidFill>
              </a:rPr>
              <a:t>*</a:t>
            </a:r>
            <a:r>
              <a:rPr lang="en-US" sz="1600" dirty="0">
                <a:solidFill>
                  <a:srgbClr val="090B0B"/>
                </a:solidFill>
              </a:rPr>
              <a:t>Net peak load is the gross load (including both transportation and heating electrification forecast) minus the load </a:t>
            </a:r>
            <a:r>
              <a:rPr lang="en-US" sz="1600" dirty="0" smtClean="0">
                <a:solidFill>
                  <a:srgbClr val="090B0B"/>
                </a:solidFill>
              </a:rPr>
              <a:t>reduction </a:t>
            </a:r>
            <a:r>
              <a:rPr lang="en-US" sz="1600" dirty="0">
                <a:solidFill>
                  <a:srgbClr val="090B0B"/>
                </a:solidFill>
              </a:rPr>
              <a:t>associated with BTM PV</a:t>
            </a:r>
            <a:endParaRPr lang="en-US" sz="1600" dirty="0">
              <a:solidFill>
                <a:srgbClr val="FF0000"/>
              </a:solidFill>
            </a:endParaRPr>
          </a:p>
        </p:txBody>
      </p:sp>
    </p:spTree>
    <p:extLst>
      <p:ext uri="{BB962C8B-B14F-4D97-AF65-F5344CB8AC3E}">
        <p14:creationId xmlns:p14="http://schemas.microsoft.com/office/powerpoint/2010/main" val="8845611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Appendix II </a:t>
            </a:r>
            <a:endParaRPr lang="en-US" dirty="0"/>
          </a:p>
        </p:txBody>
      </p:sp>
      <p:sp>
        <p:nvSpPr>
          <p:cNvPr id="10" name="Text Placeholder 9"/>
          <p:cNvSpPr>
            <a:spLocks noGrp="1"/>
          </p:cNvSpPr>
          <p:nvPr>
            <p:ph type="body" idx="1"/>
          </p:nvPr>
        </p:nvSpPr>
        <p:spPr/>
        <p:txBody>
          <a:bodyPr>
            <a:normAutofit/>
          </a:bodyPr>
          <a:lstStyle/>
          <a:p>
            <a:r>
              <a:rPr lang="en-US" cap="all" dirty="0"/>
              <a:t>System diagrams for informational purposes </a:t>
            </a:r>
          </a:p>
        </p:txBody>
      </p:sp>
      <p:sp>
        <p:nvSpPr>
          <p:cNvPr id="2" name="Slide Number Placeholder 1"/>
          <p:cNvSpPr>
            <a:spLocks noGrp="1"/>
          </p:cNvSpPr>
          <p:nvPr>
            <p:ph type="sldNum" sz="quarter" idx="4"/>
          </p:nvPr>
        </p:nvSpPr>
        <p:spPr/>
        <p:txBody>
          <a:bodyPr/>
          <a:lstStyle/>
          <a:p>
            <a:fld id="{561ACE11-EF18-4151-9C86-FCCC5A027270}" type="slidenum">
              <a:rPr lang="en-US" smtClean="0"/>
              <a:pPr/>
              <a:t>47</a:t>
            </a:fld>
            <a:endParaRPr lang="en-US" dirty="0"/>
          </a:p>
        </p:txBody>
      </p:sp>
    </p:spTree>
    <p:extLst>
      <p:ext uri="{BB962C8B-B14F-4D97-AF65-F5344CB8AC3E}">
        <p14:creationId xmlns:p14="http://schemas.microsoft.com/office/powerpoint/2010/main" val="2531071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4374"/>
            <a:ext cx="8692575" cy="1143000"/>
          </a:xfrm>
        </p:spPr>
        <p:txBody>
          <a:bodyPr anchor="t">
            <a:noAutofit/>
          </a:bodyPr>
          <a:lstStyle/>
          <a:p>
            <a:r>
              <a:rPr lang="en-US" sz="3600" dirty="0" smtClean="0">
                <a:cs typeface="Times New Roman" pitchFamily="18" charset="0"/>
              </a:rPr>
              <a:t>Interconnected System Representation </a:t>
            </a:r>
            <a:br>
              <a:rPr lang="en-US" sz="3600" dirty="0" smtClean="0">
                <a:cs typeface="Times New Roman" pitchFamily="18" charset="0"/>
              </a:rPr>
            </a:br>
            <a:r>
              <a:rPr lang="en-US" sz="3600" dirty="0" smtClean="0">
                <a:cs typeface="Times New Roman" pitchFamily="18" charset="0"/>
              </a:rPr>
              <a:t>for 2024 (MW)</a:t>
            </a:r>
            <a:r>
              <a:rPr lang="en-US" sz="3600" dirty="0">
                <a:solidFill>
                  <a:srgbClr val="FF0000"/>
                </a:solidFill>
                <a:cs typeface="Times New Roman" pitchFamily="18" charset="0"/>
              </a:rPr>
              <a:t> </a:t>
            </a:r>
            <a:endParaRPr lang="en-US" sz="3600" dirty="0"/>
          </a:p>
        </p:txBody>
      </p:sp>
      <p:sp>
        <p:nvSpPr>
          <p:cNvPr id="4" name="Slide Number Placeholder 3"/>
          <p:cNvSpPr>
            <a:spLocks noGrp="1"/>
          </p:cNvSpPr>
          <p:nvPr>
            <p:ph type="sldNum" sz="quarter" idx="4294967295"/>
          </p:nvPr>
        </p:nvSpPr>
        <p:spPr>
          <a:xfrm>
            <a:off x="8534400" y="6347605"/>
            <a:ext cx="389526" cy="316713"/>
          </a:xfrm>
          <a:prstGeom prst="rect">
            <a:avLst/>
          </a:prstGeom>
        </p:spPr>
        <p:txBody>
          <a:bodyPr/>
          <a:lstStyle/>
          <a:p>
            <a:fld id="{10C7F894-2A36-495D-AB7C-1055F7AC0F9D}" type="slidenum">
              <a:rPr lang="en-US" smtClean="0"/>
              <a:pPr/>
              <a:t>48</a:t>
            </a:fld>
            <a:endParaRPr lang="en-US" dirty="0"/>
          </a:p>
        </p:txBody>
      </p:sp>
      <p:grpSp>
        <p:nvGrpSpPr>
          <p:cNvPr id="3" name="Group 4"/>
          <p:cNvGrpSpPr/>
          <p:nvPr/>
        </p:nvGrpSpPr>
        <p:grpSpPr>
          <a:xfrm>
            <a:off x="816480" y="892943"/>
            <a:ext cx="7364413" cy="5507857"/>
            <a:chOff x="558801" y="562726"/>
            <a:chExt cx="7364413" cy="5715481"/>
          </a:xfrm>
        </p:grpSpPr>
        <p:sp>
          <p:nvSpPr>
            <p:cNvPr id="6" name="Oval 2"/>
            <p:cNvSpPr>
              <a:spLocks noChangeArrowheads="1"/>
            </p:cNvSpPr>
            <p:nvPr/>
          </p:nvSpPr>
          <p:spPr bwMode="auto">
            <a:xfrm>
              <a:off x="5848351" y="3478214"/>
              <a:ext cx="381000" cy="388937"/>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endParaRPr lang="en-US" sz="800" dirty="0"/>
            </a:p>
          </p:txBody>
        </p:sp>
        <p:sp>
          <p:nvSpPr>
            <p:cNvPr id="7" name="Oval 3"/>
            <p:cNvSpPr>
              <a:spLocks noChangeArrowheads="1"/>
            </p:cNvSpPr>
            <p:nvPr/>
          </p:nvSpPr>
          <p:spPr bwMode="auto">
            <a:xfrm rot="5192771">
              <a:off x="5149851" y="3362326"/>
              <a:ext cx="2971800" cy="2057400"/>
            </a:xfrm>
            <a:prstGeom prst="ellipse">
              <a:avLst/>
            </a:prstGeom>
            <a:solidFill>
              <a:srgbClr val="C0C0C0"/>
            </a:solidFill>
            <a:ln w="12700">
              <a:noFill/>
              <a:round/>
              <a:headEnd type="none" w="sm" len="sm"/>
              <a:tailEnd type="none" w="sm" len="sm"/>
            </a:ln>
            <a:effectLst/>
          </p:spPr>
          <p:txBody>
            <a:bodyPr wrap="none" anchor="ctr"/>
            <a:lstStyle/>
            <a:p>
              <a:endParaRPr lang="en-US" dirty="0"/>
            </a:p>
          </p:txBody>
        </p:sp>
        <p:sp>
          <p:nvSpPr>
            <p:cNvPr id="8" name="Oval 4"/>
            <p:cNvSpPr>
              <a:spLocks noChangeArrowheads="1"/>
            </p:cNvSpPr>
            <p:nvPr/>
          </p:nvSpPr>
          <p:spPr bwMode="auto">
            <a:xfrm rot="1013103">
              <a:off x="558801" y="3146440"/>
              <a:ext cx="4973638" cy="1635125"/>
            </a:xfrm>
            <a:prstGeom prst="ellipse">
              <a:avLst/>
            </a:prstGeom>
            <a:solidFill>
              <a:srgbClr val="C0C0C0"/>
            </a:solidFill>
            <a:ln w="12700">
              <a:noFill/>
              <a:round/>
              <a:headEnd type="none" w="sm" len="sm"/>
              <a:tailEnd type="none" w="sm" len="sm"/>
            </a:ln>
            <a:effectLst/>
          </p:spPr>
          <p:txBody>
            <a:bodyPr wrap="none" anchor="ctr"/>
            <a:lstStyle/>
            <a:p>
              <a:endParaRPr lang="en-US" dirty="0"/>
            </a:p>
          </p:txBody>
        </p:sp>
        <p:sp>
          <p:nvSpPr>
            <p:cNvPr id="9" name="Oval 8"/>
            <p:cNvSpPr>
              <a:spLocks noChangeArrowheads="1"/>
            </p:cNvSpPr>
            <p:nvPr/>
          </p:nvSpPr>
          <p:spPr bwMode="auto">
            <a:xfrm>
              <a:off x="5607051" y="1016001"/>
              <a:ext cx="2316163" cy="1774825"/>
            </a:xfrm>
            <a:prstGeom prst="ellipse">
              <a:avLst/>
            </a:prstGeom>
            <a:solidFill>
              <a:srgbClr val="C0C0C0"/>
            </a:solidFill>
            <a:ln w="12700">
              <a:noFill/>
              <a:round/>
              <a:headEnd type="none" w="sm" len="sm"/>
              <a:tailEnd type="none" w="sm" len="sm"/>
            </a:ln>
            <a:effectLst/>
          </p:spPr>
          <p:txBody>
            <a:bodyPr wrap="none" anchor="ctr"/>
            <a:lstStyle/>
            <a:p>
              <a:endParaRPr lang="en-US" dirty="0"/>
            </a:p>
          </p:txBody>
        </p:sp>
        <p:sp>
          <p:nvSpPr>
            <p:cNvPr id="10" name="Oval 9"/>
            <p:cNvSpPr>
              <a:spLocks noChangeArrowheads="1"/>
            </p:cNvSpPr>
            <p:nvPr/>
          </p:nvSpPr>
          <p:spPr bwMode="auto">
            <a:xfrm rot="20582683">
              <a:off x="2561813" y="562726"/>
              <a:ext cx="2689698" cy="2740397"/>
            </a:xfrm>
            <a:prstGeom prst="ellipse">
              <a:avLst/>
            </a:prstGeom>
            <a:solidFill>
              <a:srgbClr val="C0C0C0"/>
            </a:solidFill>
            <a:ln w="12700">
              <a:noFill/>
              <a:round/>
              <a:headEnd type="none" w="sm" len="sm"/>
              <a:tailEnd type="none" w="sm" len="sm"/>
            </a:ln>
            <a:effectLst/>
          </p:spPr>
          <p:txBody>
            <a:bodyPr wrap="none" anchor="ctr"/>
            <a:lstStyle/>
            <a:p>
              <a:endParaRPr lang="en-US" dirty="0"/>
            </a:p>
          </p:txBody>
        </p:sp>
        <p:sp>
          <p:nvSpPr>
            <p:cNvPr id="11" name="Oval 12"/>
            <p:cNvSpPr>
              <a:spLocks noChangeArrowheads="1"/>
            </p:cNvSpPr>
            <p:nvPr/>
          </p:nvSpPr>
          <p:spPr bwMode="auto">
            <a:xfrm>
              <a:off x="920751" y="3486151"/>
              <a:ext cx="304800" cy="304800"/>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A</a:t>
              </a:r>
              <a:endParaRPr lang="en-US" sz="1000" dirty="0"/>
            </a:p>
          </p:txBody>
        </p:sp>
        <p:sp>
          <p:nvSpPr>
            <p:cNvPr id="12" name="Oval 13"/>
            <p:cNvSpPr>
              <a:spLocks noChangeArrowheads="1"/>
            </p:cNvSpPr>
            <p:nvPr/>
          </p:nvSpPr>
          <p:spPr bwMode="auto">
            <a:xfrm>
              <a:off x="1981201" y="3733801"/>
              <a:ext cx="304800" cy="304800"/>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C</a:t>
              </a:r>
              <a:endParaRPr lang="en-US" sz="1000" dirty="0"/>
            </a:p>
          </p:txBody>
        </p:sp>
        <p:sp>
          <p:nvSpPr>
            <p:cNvPr id="13" name="Oval 14"/>
            <p:cNvSpPr>
              <a:spLocks noChangeArrowheads="1"/>
            </p:cNvSpPr>
            <p:nvPr/>
          </p:nvSpPr>
          <p:spPr bwMode="auto">
            <a:xfrm>
              <a:off x="2557464" y="3367089"/>
              <a:ext cx="304800" cy="304800"/>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D</a:t>
              </a:r>
              <a:endParaRPr lang="en-US" sz="1000" dirty="0"/>
            </a:p>
          </p:txBody>
        </p:sp>
        <p:sp>
          <p:nvSpPr>
            <p:cNvPr id="14" name="Oval 15"/>
            <p:cNvSpPr>
              <a:spLocks noChangeArrowheads="1"/>
            </p:cNvSpPr>
            <p:nvPr/>
          </p:nvSpPr>
          <p:spPr bwMode="auto">
            <a:xfrm>
              <a:off x="4438651" y="3771901"/>
              <a:ext cx="304800" cy="304800"/>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F</a:t>
              </a:r>
              <a:endParaRPr lang="en-US" sz="1000" dirty="0"/>
            </a:p>
          </p:txBody>
        </p:sp>
        <p:sp>
          <p:nvSpPr>
            <p:cNvPr id="15" name="Oval 16"/>
            <p:cNvSpPr>
              <a:spLocks noChangeArrowheads="1"/>
            </p:cNvSpPr>
            <p:nvPr/>
          </p:nvSpPr>
          <p:spPr bwMode="auto">
            <a:xfrm>
              <a:off x="3282951" y="3695701"/>
              <a:ext cx="304800" cy="304800"/>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smtClean="0">
                  <a:latin typeface="Helvetica" pitchFamily="34" charset="0"/>
                </a:rPr>
                <a:t>G</a:t>
              </a:r>
              <a:endParaRPr lang="en-US" sz="1000" dirty="0"/>
            </a:p>
          </p:txBody>
        </p:sp>
        <p:sp>
          <p:nvSpPr>
            <p:cNvPr id="16" name="Oval 17"/>
            <p:cNvSpPr>
              <a:spLocks noChangeArrowheads="1"/>
            </p:cNvSpPr>
            <p:nvPr/>
          </p:nvSpPr>
          <p:spPr bwMode="auto">
            <a:xfrm>
              <a:off x="3626430" y="4021221"/>
              <a:ext cx="304800" cy="304800"/>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J</a:t>
              </a:r>
              <a:endParaRPr lang="en-US" sz="1000" dirty="0"/>
            </a:p>
          </p:txBody>
        </p:sp>
        <p:sp>
          <p:nvSpPr>
            <p:cNvPr id="17" name="Oval 18"/>
            <p:cNvSpPr>
              <a:spLocks noChangeArrowheads="1"/>
            </p:cNvSpPr>
            <p:nvPr/>
          </p:nvSpPr>
          <p:spPr bwMode="auto">
            <a:xfrm>
              <a:off x="4572000" y="4572000"/>
              <a:ext cx="304800" cy="304800"/>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K</a:t>
              </a:r>
              <a:endParaRPr lang="en-US" sz="1000" dirty="0"/>
            </a:p>
          </p:txBody>
        </p:sp>
        <p:sp>
          <p:nvSpPr>
            <p:cNvPr id="18" name="Line 27"/>
            <p:cNvSpPr>
              <a:spLocks noChangeShapeType="1"/>
            </p:cNvSpPr>
            <p:nvPr/>
          </p:nvSpPr>
          <p:spPr bwMode="auto">
            <a:xfrm flipH="1" flipV="1">
              <a:off x="1112839" y="3760789"/>
              <a:ext cx="404812" cy="167397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9" name="Line 31"/>
            <p:cNvSpPr>
              <a:spLocks noChangeShapeType="1"/>
            </p:cNvSpPr>
            <p:nvPr/>
          </p:nvSpPr>
          <p:spPr bwMode="auto">
            <a:xfrm flipH="1">
              <a:off x="2456477" y="4762856"/>
              <a:ext cx="1089134" cy="766406"/>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0" name="Line 32"/>
            <p:cNvSpPr>
              <a:spLocks noChangeShapeType="1"/>
            </p:cNvSpPr>
            <p:nvPr/>
          </p:nvSpPr>
          <p:spPr bwMode="auto">
            <a:xfrm flipH="1">
              <a:off x="2374093" y="4259138"/>
              <a:ext cx="1358954" cy="1236712"/>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1" name="Line 37"/>
            <p:cNvSpPr>
              <a:spLocks noChangeShapeType="1"/>
            </p:cNvSpPr>
            <p:nvPr/>
          </p:nvSpPr>
          <p:spPr bwMode="auto">
            <a:xfrm flipH="1">
              <a:off x="4267199" y="1905000"/>
              <a:ext cx="2285999" cy="7620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2" name="Line 39"/>
            <p:cNvSpPr>
              <a:spLocks noChangeShapeType="1"/>
            </p:cNvSpPr>
            <p:nvPr/>
          </p:nvSpPr>
          <p:spPr bwMode="auto">
            <a:xfrm flipH="1" flipV="1">
              <a:off x="3200399" y="1905000"/>
              <a:ext cx="3505201" cy="1766888"/>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3" name="Line 40"/>
            <p:cNvSpPr>
              <a:spLocks noChangeShapeType="1"/>
            </p:cNvSpPr>
            <p:nvPr/>
          </p:nvSpPr>
          <p:spPr bwMode="auto">
            <a:xfrm>
              <a:off x="6705599" y="2133600"/>
              <a:ext cx="152401" cy="990601"/>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4" name="Line 41"/>
            <p:cNvSpPr>
              <a:spLocks noChangeShapeType="1"/>
            </p:cNvSpPr>
            <p:nvPr/>
          </p:nvSpPr>
          <p:spPr bwMode="auto">
            <a:xfrm flipH="1" flipV="1">
              <a:off x="4737101" y="3949701"/>
              <a:ext cx="2032000" cy="40005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5" name="Line 42"/>
            <p:cNvSpPr>
              <a:spLocks noChangeShapeType="1"/>
            </p:cNvSpPr>
            <p:nvPr/>
          </p:nvSpPr>
          <p:spPr bwMode="auto">
            <a:xfrm flipH="1" flipV="1">
              <a:off x="3587751" y="3886201"/>
              <a:ext cx="3243263" cy="942975"/>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6" name="Line 43"/>
            <p:cNvSpPr>
              <a:spLocks noChangeShapeType="1"/>
            </p:cNvSpPr>
            <p:nvPr/>
          </p:nvSpPr>
          <p:spPr bwMode="auto">
            <a:xfrm flipH="1" flipV="1">
              <a:off x="4864243" y="4863534"/>
              <a:ext cx="1238105" cy="538729"/>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7" name="Line 45"/>
            <p:cNvSpPr>
              <a:spLocks noChangeShapeType="1"/>
            </p:cNvSpPr>
            <p:nvPr/>
          </p:nvSpPr>
          <p:spPr bwMode="auto">
            <a:xfrm flipV="1">
              <a:off x="1981202" y="4021221"/>
              <a:ext cx="184149" cy="1359087"/>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8" name="Text Box 46"/>
            <p:cNvSpPr txBox="1">
              <a:spLocks noChangeArrowheads="1"/>
            </p:cNvSpPr>
            <p:nvPr/>
          </p:nvSpPr>
          <p:spPr bwMode="auto">
            <a:xfrm>
              <a:off x="5867400" y="1600200"/>
              <a:ext cx="622300" cy="336550"/>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900 S</a:t>
              </a:r>
            </a:p>
            <a:p>
              <a:pPr algn="ctr" eaLnBrk="0" hangingPunct="0"/>
              <a:r>
                <a:rPr lang="en-US" sz="800" b="1" dirty="0">
                  <a:latin typeface="Helvetica" pitchFamily="34" charset="0"/>
                </a:rPr>
                <a:t>1,000 W</a:t>
              </a:r>
            </a:p>
          </p:txBody>
        </p:sp>
        <p:sp>
          <p:nvSpPr>
            <p:cNvPr id="29" name="Text Box 47"/>
            <p:cNvSpPr txBox="1">
              <a:spLocks noChangeArrowheads="1"/>
            </p:cNvSpPr>
            <p:nvPr/>
          </p:nvSpPr>
          <p:spPr bwMode="auto">
            <a:xfrm>
              <a:off x="4114800" y="1828800"/>
              <a:ext cx="825500" cy="351316"/>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solidFill>
                    <a:schemeClr val="bg1">
                      <a:lumMod val="50000"/>
                    </a:schemeClr>
                  </a:solidFill>
                  <a:latin typeface="Helvetica" pitchFamily="34" charset="0"/>
                </a:rPr>
                <a:t>575 </a:t>
              </a:r>
              <a:r>
                <a:rPr lang="en-US" sz="800" b="1" dirty="0" smtClean="0">
                  <a:latin typeface="Helvetica" pitchFamily="34" charset="0"/>
                </a:rPr>
                <a:t> </a:t>
              </a:r>
              <a:r>
                <a:rPr lang="en-US" sz="800" b="1" dirty="0">
                  <a:latin typeface="Helvetica" pitchFamily="34" charset="0"/>
                </a:rPr>
                <a:t>S </a:t>
              </a:r>
            </a:p>
            <a:p>
              <a:pPr algn="ctr" eaLnBrk="0" hangingPunct="0"/>
              <a:r>
                <a:rPr lang="en-US" sz="800" b="1" dirty="0" smtClean="0">
                  <a:latin typeface="Helvetica" pitchFamily="34" charset="0"/>
                </a:rPr>
                <a:t>575  </a:t>
              </a:r>
              <a:r>
                <a:rPr lang="en-US" sz="800" b="1" dirty="0">
                  <a:latin typeface="Helvetica" pitchFamily="34" charset="0"/>
                </a:rPr>
                <a:t>W</a:t>
              </a:r>
            </a:p>
          </p:txBody>
        </p:sp>
        <p:sp>
          <p:nvSpPr>
            <p:cNvPr id="30" name="Text Box 48"/>
            <p:cNvSpPr txBox="1">
              <a:spLocks noChangeArrowheads="1"/>
            </p:cNvSpPr>
            <p:nvPr/>
          </p:nvSpPr>
          <p:spPr bwMode="auto">
            <a:xfrm>
              <a:off x="5772151" y="3411539"/>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200</a:t>
              </a:r>
              <a:endParaRPr lang="en-US" sz="800" b="1" dirty="0">
                <a:latin typeface="Helvetica" pitchFamily="34" charset="0"/>
              </a:endParaRPr>
            </a:p>
          </p:txBody>
        </p:sp>
        <p:sp>
          <p:nvSpPr>
            <p:cNvPr id="31" name="Text Box 55"/>
            <p:cNvSpPr txBox="1">
              <a:spLocks noChangeArrowheads="1"/>
            </p:cNvSpPr>
            <p:nvPr/>
          </p:nvSpPr>
          <p:spPr bwMode="auto">
            <a:xfrm>
              <a:off x="6235701" y="3235326"/>
              <a:ext cx="4699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1,400</a:t>
              </a:r>
            </a:p>
          </p:txBody>
        </p:sp>
        <p:sp>
          <p:nvSpPr>
            <p:cNvPr id="32" name="Text Box 56"/>
            <p:cNvSpPr txBox="1">
              <a:spLocks noChangeArrowheads="1"/>
            </p:cNvSpPr>
            <p:nvPr/>
          </p:nvSpPr>
          <p:spPr bwMode="auto">
            <a:xfrm>
              <a:off x="6629401" y="2286001"/>
              <a:ext cx="500063"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550</a:t>
              </a:r>
            </a:p>
          </p:txBody>
        </p:sp>
        <p:sp>
          <p:nvSpPr>
            <p:cNvPr id="33" name="Text Box 57"/>
            <p:cNvSpPr txBox="1">
              <a:spLocks noChangeArrowheads="1"/>
            </p:cNvSpPr>
            <p:nvPr/>
          </p:nvSpPr>
          <p:spPr bwMode="auto">
            <a:xfrm>
              <a:off x="6705601" y="2819401"/>
              <a:ext cx="7112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700</a:t>
              </a:r>
              <a:endParaRPr lang="en-US" sz="800" b="1" dirty="0">
                <a:latin typeface="Helvetica" pitchFamily="34" charset="0"/>
              </a:endParaRPr>
            </a:p>
          </p:txBody>
        </p:sp>
        <p:sp>
          <p:nvSpPr>
            <p:cNvPr id="34" name="Text Box 58"/>
            <p:cNvSpPr txBox="1">
              <a:spLocks noChangeArrowheads="1"/>
            </p:cNvSpPr>
            <p:nvPr/>
          </p:nvSpPr>
          <p:spPr bwMode="auto">
            <a:xfrm>
              <a:off x="5441951" y="3576639"/>
              <a:ext cx="469900"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sp>
          <p:nvSpPr>
            <p:cNvPr id="35" name="Line 64"/>
            <p:cNvSpPr>
              <a:spLocks noChangeShapeType="1"/>
            </p:cNvSpPr>
            <p:nvPr/>
          </p:nvSpPr>
          <p:spPr bwMode="auto">
            <a:xfrm flipH="1">
              <a:off x="2797027" y="2687781"/>
              <a:ext cx="687389" cy="715964"/>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36" name="Text Box 65"/>
            <p:cNvSpPr txBox="1">
              <a:spLocks noChangeArrowheads="1"/>
            </p:cNvSpPr>
            <p:nvPr/>
          </p:nvSpPr>
          <p:spPr bwMode="auto">
            <a:xfrm>
              <a:off x="3075711" y="2604654"/>
              <a:ext cx="469900"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1,000</a:t>
              </a:r>
              <a:endParaRPr lang="en-US" sz="800" b="1" dirty="0">
                <a:latin typeface="Helvetica" pitchFamily="34" charset="0"/>
              </a:endParaRPr>
            </a:p>
          </p:txBody>
        </p:sp>
        <p:sp>
          <p:nvSpPr>
            <p:cNvPr id="37" name="Text Box 66"/>
            <p:cNvSpPr txBox="1">
              <a:spLocks noChangeArrowheads="1"/>
            </p:cNvSpPr>
            <p:nvPr/>
          </p:nvSpPr>
          <p:spPr bwMode="auto">
            <a:xfrm>
              <a:off x="2360614" y="3067051"/>
              <a:ext cx="57785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1,500</a:t>
              </a:r>
            </a:p>
          </p:txBody>
        </p:sp>
        <p:sp>
          <p:nvSpPr>
            <p:cNvPr id="38" name="Text Box 71"/>
            <p:cNvSpPr txBox="1">
              <a:spLocks noChangeArrowheads="1"/>
            </p:cNvSpPr>
            <p:nvPr/>
          </p:nvSpPr>
          <p:spPr bwMode="auto">
            <a:xfrm>
              <a:off x="4768851" y="3790951"/>
              <a:ext cx="525463"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800</a:t>
              </a:r>
            </a:p>
          </p:txBody>
        </p:sp>
        <p:sp>
          <p:nvSpPr>
            <p:cNvPr id="39" name="Text Box 72"/>
            <p:cNvSpPr txBox="1">
              <a:spLocks noChangeArrowheads="1"/>
            </p:cNvSpPr>
            <p:nvPr/>
          </p:nvSpPr>
          <p:spPr bwMode="auto">
            <a:xfrm>
              <a:off x="3562351" y="3695701"/>
              <a:ext cx="4699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600</a:t>
              </a:r>
            </a:p>
          </p:txBody>
        </p:sp>
        <p:sp>
          <p:nvSpPr>
            <p:cNvPr id="40" name="Text Box 73"/>
            <p:cNvSpPr txBox="1">
              <a:spLocks noChangeArrowheads="1"/>
            </p:cNvSpPr>
            <p:nvPr/>
          </p:nvSpPr>
          <p:spPr bwMode="auto">
            <a:xfrm>
              <a:off x="6335714" y="4578351"/>
              <a:ext cx="4699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800</a:t>
              </a:r>
            </a:p>
          </p:txBody>
        </p:sp>
        <p:sp>
          <p:nvSpPr>
            <p:cNvPr id="41" name="Text Box 74"/>
            <p:cNvSpPr txBox="1">
              <a:spLocks noChangeArrowheads="1"/>
            </p:cNvSpPr>
            <p:nvPr/>
          </p:nvSpPr>
          <p:spPr bwMode="auto">
            <a:xfrm>
              <a:off x="6280151" y="4076701"/>
              <a:ext cx="4699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800</a:t>
              </a:r>
            </a:p>
          </p:txBody>
        </p:sp>
        <p:sp>
          <p:nvSpPr>
            <p:cNvPr id="42" name="Text Box 75"/>
            <p:cNvSpPr txBox="1">
              <a:spLocks noChangeArrowheads="1"/>
            </p:cNvSpPr>
            <p:nvPr/>
          </p:nvSpPr>
          <p:spPr bwMode="auto">
            <a:xfrm>
              <a:off x="5160964" y="5799139"/>
              <a:ext cx="941387" cy="479068"/>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solidFill>
                    <a:srgbClr val="595959"/>
                  </a:solidFill>
                  <a:latin typeface="Helvetica" pitchFamily="34" charset="0"/>
                </a:rPr>
                <a:t>Total NY-NE</a:t>
              </a:r>
            </a:p>
            <a:p>
              <a:pPr algn="ctr" eaLnBrk="0" hangingPunct="0"/>
              <a:r>
                <a:rPr lang="en-US" sz="800" b="1" dirty="0">
                  <a:solidFill>
                    <a:srgbClr val="595959"/>
                  </a:solidFill>
                  <a:latin typeface="Helvetica" pitchFamily="34" charset="0"/>
                </a:rPr>
                <a:t>(Excludes CSC)</a:t>
              </a:r>
            </a:p>
          </p:txBody>
        </p:sp>
        <p:sp>
          <p:nvSpPr>
            <p:cNvPr id="43" name="Text Box 76"/>
            <p:cNvSpPr txBox="1">
              <a:spLocks noChangeArrowheads="1"/>
            </p:cNvSpPr>
            <p:nvPr/>
          </p:nvSpPr>
          <p:spPr bwMode="auto">
            <a:xfrm>
              <a:off x="4665663" y="4834345"/>
              <a:ext cx="396875"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414</a:t>
              </a:r>
              <a:endParaRPr lang="en-US" sz="800" b="1" dirty="0">
                <a:latin typeface="Helvetica" pitchFamily="34" charset="0"/>
              </a:endParaRPr>
            </a:p>
          </p:txBody>
        </p:sp>
        <p:sp>
          <p:nvSpPr>
            <p:cNvPr id="44" name="Text Box 79"/>
            <p:cNvSpPr txBox="1">
              <a:spLocks noChangeArrowheads="1"/>
            </p:cNvSpPr>
            <p:nvPr/>
          </p:nvSpPr>
          <p:spPr bwMode="auto">
            <a:xfrm rot="19438241">
              <a:off x="3000950" y="4800468"/>
              <a:ext cx="469900"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3</a:t>
              </a:r>
              <a:r>
                <a:rPr lang="en-US" sz="800" b="1" dirty="0" smtClean="0">
                  <a:latin typeface="Helvetica" pitchFamily="34" charset="0"/>
                </a:rPr>
                <a:t>15</a:t>
              </a:r>
              <a:endParaRPr lang="en-US" sz="800" b="1" dirty="0">
                <a:latin typeface="Helvetica" pitchFamily="34" charset="0"/>
              </a:endParaRPr>
            </a:p>
          </p:txBody>
        </p:sp>
        <p:sp>
          <p:nvSpPr>
            <p:cNvPr id="45" name="Text Box 80"/>
            <p:cNvSpPr txBox="1">
              <a:spLocks noChangeArrowheads="1"/>
            </p:cNvSpPr>
            <p:nvPr/>
          </p:nvSpPr>
          <p:spPr bwMode="auto">
            <a:xfrm>
              <a:off x="3176155" y="4000502"/>
              <a:ext cx="469900"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150</a:t>
              </a:r>
              <a:endParaRPr lang="en-US" sz="800" b="1" dirty="0">
                <a:latin typeface="Helvetica" pitchFamily="34" charset="0"/>
              </a:endParaRPr>
            </a:p>
          </p:txBody>
        </p:sp>
        <p:sp>
          <p:nvSpPr>
            <p:cNvPr id="46" name="Text Box 81"/>
            <p:cNvSpPr txBox="1">
              <a:spLocks noChangeArrowheads="1"/>
            </p:cNvSpPr>
            <p:nvPr/>
          </p:nvSpPr>
          <p:spPr bwMode="auto">
            <a:xfrm rot="19675612">
              <a:off x="2479142" y="5437513"/>
              <a:ext cx="388938"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660</a:t>
              </a:r>
              <a:endParaRPr lang="en-US" sz="800" b="1" dirty="0">
                <a:latin typeface="Helvetica" pitchFamily="34" charset="0"/>
              </a:endParaRPr>
            </a:p>
          </p:txBody>
        </p:sp>
        <p:sp>
          <p:nvSpPr>
            <p:cNvPr id="47" name="Text Box 82"/>
            <p:cNvSpPr txBox="1">
              <a:spLocks noChangeArrowheads="1"/>
            </p:cNvSpPr>
            <p:nvPr/>
          </p:nvSpPr>
          <p:spPr bwMode="auto">
            <a:xfrm rot="19803832">
              <a:off x="3841531" y="4522900"/>
              <a:ext cx="366056" cy="223565"/>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sp>
          <p:nvSpPr>
            <p:cNvPr id="48" name="Text Box 97"/>
            <p:cNvSpPr txBox="1">
              <a:spLocks noChangeArrowheads="1"/>
            </p:cNvSpPr>
            <p:nvPr/>
          </p:nvSpPr>
          <p:spPr bwMode="auto">
            <a:xfrm>
              <a:off x="3124200" y="1752600"/>
              <a:ext cx="617538" cy="336550"/>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1,200 S</a:t>
              </a:r>
            </a:p>
            <a:p>
              <a:pPr algn="ctr" eaLnBrk="0" hangingPunct="0"/>
              <a:r>
                <a:rPr lang="en-US" sz="800" b="1" dirty="0">
                  <a:latin typeface="Helvetica" pitchFamily="34" charset="0"/>
                </a:rPr>
                <a:t>0 W</a:t>
              </a:r>
            </a:p>
          </p:txBody>
        </p:sp>
        <p:sp>
          <p:nvSpPr>
            <p:cNvPr id="49" name="Oval 109"/>
            <p:cNvSpPr>
              <a:spLocks noChangeArrowheads="1"/>
            </p:cNvSpPr>
            <p:nvPr/>
          </p:nvSpPr>
          <p:spPr bwMode="auto">
            <a:xfrm>
              <a:off x="6062664" y="5248276"/>
              <a:ext cx="381000" cy="388938"/>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r>
                <a:rPr lang="en-US" sz="800" b="1" dirty="0">
                  <a:latin typeface="Helvetica" pitchFamily="34" charset="0"/>
                </a:rPr>
                <a:t>NOR</a:t>
              </a:r>
              <a:endParaRPr lang="en-US" sz="800" dirty="0"/>
            </a:p>
          </p:txBody>
        </p:sp>
        <p:sp>
          <p:nvSpPr>
            <p:cNvPr id="50" name="Oval 110"/>
            <p:cNvSpPr>
              <a:spLocks noChangeArrowheads="1"/>
            </p:cNvSpPr>
            <p:nvPr/>
          </p:nvSpPr>
          <p:spPr bwMode="auto">
            <a:xfrm>
              <a:off x="6775451" y="4714876"/>
              <a:ext cx="381000" cy="388938"/>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r>
                <a:rPr lang="en-US" sz="800" b="1" dirty="0">
                  <a:latin typeface="Helvetica" pitchFamily="34" charset="0"/>
                </a:rPr>
                <a:t>CT</a:t>
              </a:r>
              <a:endParaRPr lang="en-US" sz="800" dirty="0"/>
            </a:p>
          </p:txBody>
        </p:sp>
        <p:sp>
          <p:nvSpPr>
            <p:cNvPr id="51" name="Oval 111"/>
            <p:cNvSpPr>
              <a:spLocks noChangeArrowheads="1"/>
            </p:cNvSpPr>
            <p:nvPr/>
          </p:nvSpPr>
          <p:spPr bwMode="auto">
            <a:xfrm>
              <a:off x="6775451" y="4183064"/>
              <a:ext cx="381000" cy="388937"/>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r>
                <a:rPr lang="en-US" sz="800" b="1" dirty="0">
                  <a:latin typeface="Helvetica" pitchFamily="34" charset="0"/>
                </a:rPr>
                <a:t>W-MA</a:t>
              </a:r>
              <a:endParaRPr lang="en-US" sz="800" dirty="0"/>
            </a:p>
          </p:txBody>
        </p:sp>
        <p:sp>
          <p:nvSpPr>
            <p:cNvPr id="52" name="Oval 112"/>
            <p:cNvSpPr>
              <a:spLocks noChangeArrowheads="1"/>
            </p:cNvSpPr>
            <p:nvPr/>
          </p:nvSpPr>
          <p:spPr bwMode="auto">
            <a:xfrm>
              <a:off x="6775451" y="3117851"/>
              <a:ext cx="381000" cy="388938"/>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r>
                <a:rPr lang="en-US" sz="800" b="1" dirty="0">
                  <a:latin typeface="Helvetica" pitchFamily="34" charset="0"/>
                </a:rPr>
                <a:t>BHE</a:t>
              </a:r>
              <a:endParaRPr lang="en-US" sz="800" dirty="0"/>
            </a:p>
          </p:txBody>
        </p:sp>
        <p:sp>
          <p:nvSpPr>
            <p:cNvPr id="53" name="Oval 113"/>
            <p:cNvSpPr>
              <a:spLocks noChangeArrowheads="1"/>
            </p:cNvSpPr>
            <p:nvPr/>
          </p:nvSpPr>
          <p:spPr bwMode="auto">
            <a:xfrm>
              <a:off x="6597651" y="3656014"/>
              <a:ext cx="381000" cy="388937"/>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r>
                <a:rPr lang="en-US" sz="800" b="1" dirty="0">
                  <a:latin typeface="Helvetica" pitchFamily="34" charset="0"/>
                </a:rPr>
                <a:t>CMA</a:t>
              </a:r>
              <a:endParaRPr lang="en-US" sz="800" dirty="0"/>
            </a:p>
          </p:txBody>
        </p:sp>
        <p:sp>
          <p:nvSpPr>
            <p:cNvPr id="54" name="Text Box 132"/>
            <p:cNvSpPr txBox="1">
              <a:spLocks noChangeArrowheads="1"/>
            </p:cNvSpPr>
            <p:nvPr/>
          </p:nvSpPr>
          <p:spPr bwMode="auto">
            <a:xfrm>
              <a:off x="4876800" y="4572000"/>
              <a:ext cx="382587"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330</a:t>
              </a:r>
            </a:p>
          </p:txBody>
        </p:sp>
        <p:sp>
          <p:nvSpPr>
            <p:cNvPr id="55" name="Line 133"/>
            <p:cNvSpPr>
              <a:spLocks noChangeShapeType="1"/>
            </p:cNvSpPr>
            <p:nvPr/>
          </p:nvSpPr>
          <p:spPr bwMode="auto">
            <a:xfrm rot="1629841">
              <a:off x="5420587" y="4918317"/>
              <a:ext cx="322263" cy="560387"/>
            </a:xfrm>
            <a:prstGeom prst="line">
              <a:avLst/>
            </a:prstGeom>
            <a:noFill/>
            <a:ln w="12700">
              <a:solidFill>
                <a:srgbClr val="969696"/>
              </a:solidFill>
              <a:prstDash val="dash"/>
              <a:round/>
              <a:headEnd type="none" w="sm" len="sm"/>
              <a:tailEnd type="none" w="sm" len="sm"/>
            </a:ln>
            <a:effectLst/>
          </p:spPr>
          <p:txBody>
            <a:bodyPr wrap="none" anchor="ctr"/>
            <a:lstStyle/>
            <a:p>
              <a:endParaRPr lang="en-US" dirty="0"/>
            </a:p>
          </p:txBody>
        </p:sp>
        <p:sp>
          <p:nvSpPr>
            <p:cNvPr id="56" name="Oval 138"/>
            <p:cNvSpPr>
              <a:spLocks noChangeArrowheads="1"/>
            </p:cNvSpPr>
            <p:nvPr/>
          </p:nvSpPr>
          <p:spPr bwMode="auto">
            <a:xfrm>
              <a:off x="5935664" y="3584576"/>
              <a:ext cx="381000" cy="388938"/>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endParaRPr lang="en-US" sz="800" dirty="0"/>
            </a:p>
          </p:txBody>
        </p:sp>
        <p:sp>
          <p:nvSpPr>
            <p:cNvPr id="57" name="Text Box 139"/>
            <p:cNvSpPr txBox="1">
              <a:spLocks noChangeArrowheads="1"/>
            </p:cNvSpPr>
            <p:nvPr/>
          </p:nvSpPr>
          <p:spPr bwMode="auto">
            <a:xfrm>
              <a:off x="5886451" y="3671889"/>
              <a:ext cx="500063" cy="214312"/>
            </a:xfrm>
            <a:prstGeom prst="rect">
              <a:avLst/>
            </a:prstGeom>
            <a:noFill/>
            <a:ln w="9525">
              <a:noFill/>
              <a:miter lim="800000"/>
              <a:headEnd/>
              <a:tailEnd/>
            </a:ln>
            <a:effectLst/>
          </p:spPr>
          <p:txBody>
            <a:bodyPr>
              <a:spAutoFit/>
            </a:bodyPr>
            <a:lstStyle/>
            <a:p>
              <a:pPr algn="ctr" eaLnBrk="0" hangingPunct="0"/>
              <a:r>
                <a:rPr lang="en-US" sz="800" b="1" dirty="0">
                  <a:latin typeface="Helvetica" pitchFamily="34" charset="0"/>
                </a:rPr>
                <a:t>VT</a:t>
              </a:r>
              <a:endParaRPr lang="en-US" dirty="0"/>
            </a:p>
          </p:txBody>
        </p:sp>
        <p:sp>
          <p:nvSpPr>
            <p:cNvPr id="58" name="Line 140"/>
            <p:cNvSpPr>
              <a:spLocks noChangeShapeType="1"/>
            </p:cNvSpPr>
            <p:nvPr/>
          </p:nvSpPr>
          <p:spPr bwMode="auto">
            <a:xfrm flipH="1" flipV="1">
              <a:off x="2862264" y="3506789"/>
              <a:ext cx="3068637" cy="27305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59" name="Text Box 183"/>
            <p:cNvSpPr txBox="1">
              <a:spLocks noChangeArrowheads="1"/>
            </p:cNvSpPr>
            <p:nvPr/>
          </p:nvSpPr>
          <p:spPr bwMode="auto">
            <a:xfrm>
              <a:off x="2749064" y="3505200"/>
              <a:ext cx="4699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0</a:t>
              </a:r>
            </a:p>
          </p:txBody>
        </p:sp>
        <p:sp>
          <p:nvSpPr>
            <p:cNvPr id="60" name="Oval 188"/>
            <p:cNvSpPr>
              <a:spLocks noChangeArrowheads="1"/>
            </p:cNvSpPr>
            <p:nvPr/>
          </p:nvSpPr>
          <p:spPr bwMode="auto">
            <a:xfrm>
              <a:off x="1097758" y="5380310"/>
              <a:ext cx="1551781" cy="842696"/>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r>
                <a:rPr lang="en-US" sz="1000" b="1" dirty="0" smtClean="0">
                  <a:latin typeface="Helvetica" pitchFamily="34" charset="0"/>
                </a:rPr>
                <a:t>Equivalent for PJM-NY boundary</a:t>
              </a:r>
              <a:endParaRPr lang="en-US" sz="1000" dirty="0"/>
            </a:p>
          </p:txBody>
        </p:sp>
        <p:sp>
          <p:nvSpPr>
            <p:cNvPr id="61" name="Text Box 196"/>
            <p:cNvSpPr txBox="1">
              <a:spLocks noChangeArrowheads="1"/>
            </p:cNvSpPr>
            <p:nvPr/>
          </p:nvSpPr>
          <p:spPr bwMode="auto">
            <a:xfrm>
              <a:off x="990601" y="4495801"/>
              <a:ext cx="469900" cy="223565"/>
            </a:xfrm>
            <a:prstGeom prst="rect">
              <a:avLst/>
            </a:prstGeom>
            <a:noFill/>
            <a:ln w="12700">
              <a:noFill/>
              <a:miter lim="800000"/>
              <a:headEnd type="none" w="sm" len="sm"/>
              <a:tailEnd type="none" w="sm" len="sm"/>
            </a:ln>
            <a:effectLst/>
          </p:spPr>
          <p:txBody>
            <a:bodyPr>
              <a:spAutoFit/>
            </a:bodyPr>
            <a:lstStyle/>
            <a:p>
              <a:pPr algn="ctr" eaLnBrk="0" hangingPunct="0"/>
              <a:endParaRPr lang="en-US" sz="800" b="1" dirty="0">
                <a:solidFill>
                  <a:srgbClr val="FF0000"/>
                </a:solidFill>
                <a:latin typeface="Helvetica" pitchFamily="34" charset="0"/>
              </a:endParaRPr>
            </a:p>
          </p:txBody>
        </p:sp>
        <p:sp>
          <p:nvSpPr>
            <p:cNvPr id="62" name="Text Box 197"/>
            <p:cNvSpPr txBox="1">
              <a:spLocks noChangeArrowheads="1"/>
            </p:cNvSpPr>
            <p:nvPr/>
          </p:nvSpPr>
          <p:spPr bwMode="auto">
            <a:xfrm>
              <a:off x="1765301" y="5081771"/>
              <a:ext cx="4699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300</a:t>
              </a:r>
            </a:p>
          </p:txBody>
        </p:sp>
        <p:sp>
          <p:nvSpPr>
            <p:cNvPr id="63" name="Line 202"/>
            <p:cNvSpPr>
              <a:spLocks noChangeShapeType="1"/>
            </p:cNvSpPr>
            <p:nvPr/>
          </p:nvSpPr>
          <p:spPr bwMode="auto">
            <a:xfrm flipV="1">
              <a:off x="1830388" y="3973512"/>
              <a:ext cx="169863" cy="1406795"/>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64" name="Text Box 203"/>
            <p:cNvSpPr txBox="1">
              <a:spLocks noChangeArrowheads="1"/>
            </p:cNvSpPr>
            <p:nvPr/>
          </p:nvSpPr>
          <p:spPr bwMode="auto">
            <a:xfrm>
              <a:off x="1625601" y="4005264"/>
              <a:ext cx="469900"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600</a:t>
              </a:r>
              <a:endParaRPr lang="en-US" sz="800" b="1" dirty="0">
                <a:latin typeface="Helvetica" pitchFamily="34" charset="0"/>
              </a:endParaRPr>
            </a:p>
          </p:txBody>
        </p:sp>
        <p:sp>
          <p:nvSpPr>
            <p:cNvPr id="65" name="Text Box 204"/>
            <p:cNvSpPr txBox="1">
              <a:spLocks noChangeArrowheads="1"/>
            </p:cNvSpPr>
            <p:nvPr/>
          </p:nvSpPr>
          <p:spPr bwMode="auto">
            <a:xfrm>
              <a:off x="1495426" y="3221039"/>
              <a:ext cx="669925" cy="457200"/>
            </a:xfrm>
            <a:prstGeom prst="rect">
              <a:avLst/>
            </a:prstGeom>
            <a:noFill/>
            <a:ln w="9525">
              <a:noFill/>
              <a:miter lim="800000"/>
              <a:headEnd/>
              <a:tailEnd/>
            </a:ln>
            <a:effectLst/>
          </p:spPr>
          <p:txBody>
            <a:bodyPr>
              <a:spAutoFit/>
            </a:bodyPr>
            <a:lstStyle/>
            <a:p>
              <a:r>
                <a:rPr lang="en-US" sz="1200" b="1" dirty="0">
                  <a:latin typeface="Arial" charset="0"/>
                </a:rPr>
                <a:t>New</a:t>
              </a:r>
            </a:p>
            <a:p>
              <a:r>
                <a:rPr lang="en-US" sz="1200" b="1" dirty="0">
                  <a:latin typeface="Arial" charset="0"/>
                </a:rPr>
                <a:t>York</a:t>
              </a:r>
            </a:p>
          </p:txBody>
        </p:sp>
        <p:sp>
          <p:nvSpPr>
            <p:cNvPr id="66" name="Text Box 206"/>
            <p:cNvSpPr txBox="1">
              <a:spLocks noChangeArrowheads="1"/>
            </p:cNvSpPr>
            <p:nvPr/>
          </p:nvSpPr>
          <p:spPr bwMode="auto">
            <a:xfrm>
              <a:off x="6019800" y="1219200"/>
              <a:ext cx="946150" cy="274637"/>
            </a:xfrm>
            <a:prstGeom prst="rect">
              <a:avLst/>
            </a:prstGeom>
            <a:noFill/>
            <a:ln w="9525">
              <a:noFill/>
              <a:miter lim="800000"/>
              <a:headEnd/>
              <a:tailEnd/>
            </a:ln>
            <a:effectLst/>
          </p:spPr>
          <p:txBody>
            <a:bodyPr>
              <a:spAutoFit/>
            </a:bodyPr>
            <a:lstStyle/>
            <a:p>
              <a:pPr>
                <a:spcBef>
                  <a:spcPct val="50000"/>
                </a:spcBef>
              </a:pPr>
              <a:r>
                <a:rPr lang="en-US" sz="1200" b="1" dirty="0">
                  <a:latin typeface="Arial" charset="0"/>
                </a:rPr>
                <a:t>Maritimes</a:t>
              </a:r>
            </a:p>
          </p:txBody>
        </p:sp>
        <p:sp>
          <p:nvSpPr>
            <p:cNvPr id="67" name="Text Box 207"/>
            <p:cNvSpPr txBox="1">
              <a:spLocks noChangeArrowheads="1"/>
            </p:cNvSpPr>
            <p:nvPr/>
          </p:nvSpPr>
          <p:spPr bwMode="auto">
            <a:xfrm>
              <a:off x="3200400" y="914400"/>
              <a:ext cx="766763" cy="274638"/>
            </a:xfrm>
            <a:prstGeom prst="rect">
              <a:avLst/>
            </a:prstGeom>
            <a:noFill/>
            <a:ln w="9525">
              <a:noFill/>
              <a:miter lim="800000"/>
              <a:headEnd/>
              <a:tailEnd/>
            </a:ln>
            <a:effectLst/>
          </p:spPr>
          <p:txBody>
            <a:bodyPr>
              <a:spAutoFit/>
            </a:bodyPr>
            <a:lstStyle/>
            <a:p>
              <a:pPr>
                <a:spcBef>
                  <a:spcPct val="50000"/>
                </a:spcBef>
              </a:pPr>
              <a:r>
                <a:rPr lang="en-US" sz="1200" b="1" dirty="0">
                  <a:latin typeface="Arial" charset="0"/>
                </a:rPr>
                <a:t>Quebec</a:t>
              </a:r>
            </a:p>
          </p:txBody>
        </p:sp>
        <p:sp>
          <p:nvSpPr>
            <p:cNvPr id="68" name="Text Box 208"/>
            <p:cNvSpPr txBox="1">
              <a:spLocks noChangeArrowheads="1"/>
            </p:cNvSpPr>
            <p:nvPr/>
          </p:nvSpPr>
          <p:spPr bwMode="auto">
            <a:xfrm>
              <a:off x="6565901" y="5114926"/>
              <a:ext cx="1101725" cy="457200"/>
            </a:xfrm>
            <a:prstGeom prst="rect">
              <a:avLst/>
            </a:prstGeom>
            <a:noFill/>
            <a:ln w="9525">
              <a:noFill/>
              <a:miter lim="800000"/>
              <a:headEnd/>
              <a:tailEnd/>
            </a:ln>
            <a:effectLst/>
          </p:spPr>
          <p:txBody>
            <a:bodyPr>
              <a:spAutoFit/>
            </a:bodyPr>
            <a:lstStyle/>
            <a:p>
              <a:r>
                <a:rPr lang="en-US" sz="1200" b="1" dirty="0">
                  <a:latin typeface="Arial" charset="0"/>
                </a:rPr>
                <a:t>New</a:t>
              </a:r>
            </a:p>
            <a:p>
              <a:r>
                <a:rPr lang="en-US" sz="1200" b="1" dirty="0">
                  <a:latin typeface="Arial" charset="0"/>
                </a:rPr>
                <a:t>England</a:t>
              </a:r>
            </a:p>
          </p:txBody>
        </p:sp>
        <p:grpSp>
          <p:nvGrpSpPr>
            <p:cNvPr id="5" name="Group 119"/>
            <p:cNvGrpSpPr/>
            <p:nvPr/>
          </p:nvGrpSpPr>
          <p:grpSpPr>
            <a:xfrm>
              <a:off x="3352800" y="2362199"/>
              <a:ext cx="533400" cy="388937"/>
              <a:chOff x="3498270" y="1600199"/>
              <a:chExt cx="533400" cy="388937"/>
            </a:xfrm>
          </p:grpSpPr>
          <p:sp>
            <p:nvSpPr>
              <p:cNvPr id="142" name="Oval 217"/>
              <p:cNvSpPr>
                <a:spLocks noChangeArrowheads="1"/>
              </p:cNvSpPr>
              <p:nvPr/>
            </p:nvSpPr>
            <p:spPr bwMode="auto">
              <a:xfrm>
                <a:off x="3581401" y="1600199"/>
                <a:ext cx="380999" cy="388937"/>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endParaRPr lang="en-US" sz="800" dirty="0"/>
              </a:p>
            </p:txBody>
          </p:sp>
          <p:sp>
            <p:nvSpPr>
              <p:cNvPr id="143" name="Text Box 218"/>
              <p:cNvSpPr txBox="1">
                <a:spLocks noChangeArrowheads="1"/>
              </p:cNvSpPr>
              <p:nvPr/>
            </p:nvSpPr>
            <p:spPr bwMode="auto">
              <a:xfrm>
                <a:off x="3498270" y="1703407"/>
                <a:ext cx="533400" cy="215444"/>
              </a:xfrm>
              <a:prstGeom prst="rect">
                <a:avLst/>
              </a:prstGeom>
              <a:noFill/>
              <a:ln w="9525">
                <a:noFill/>
                <a:miter lim="800000"/>
                <a:headEnd/>
                <a:tailEnd/>
              </a:ln>
              <a:effectLst/>
            </p:spPr>
            <p:txBody>
              <a:bodyPr wrap="square">
                <a:spAutoFit/>
              </a:bodyPr>
              <a:lstStyle/>
              <a:p>
                <a:pPr algn="ctr" eaLnBrk="0" hangingPunct="0"/>
                <a:r>
                  <a:rPr lang="en-US" sz="800" b="1" dirty="0" smtClean="0">
                    <a:latin typeface="Helvetica" pitchFamily="34" charset="0"/>
                  </a:rPr>
                  <a:t>Mtl</a:t>
                </a:r>
                <a:endParaRPr lang="en-US" dirty="0"/>
              </a:p>
            </p:txBody>
          </p:sp>
        </p:grpSp>
        <p:sp>
          <p:nvSpPr>
            <p:cNvPr id="70" name="Line 228"/>
            <p:cNvSpPr>
              <a:spLocks noChangeShapeType="1"/>
            </p:cNvSpPr>
            <p:nvPr/>
          </p:nvSpPr>
          <p:spPr bwMode="auto">
            <a:xfrm flipH="1" flipV="1">
              <a:off x="3796145" y="2666999"/>
              <a:ext cx="2190316" cy="989011"/>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71" name="Text Box 238"/>
            <p:cNvSpPr txBox="1">
              <a:spLocks noChangeArrowheads="1"/>
            </p:cNvSpPr>
            <p:nvPr/>
          </p:nvSpPr>
          <p:spPr bwMode="auto">
            <a:xfrm>
              <a:off x="3733803" y="2563089"/>
              <a:ext cx="508000"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a:latin typeface="Helvetica" pitchFamily="34" charset="0"/>
                </a:rPr>
                <a:t>100</a:t>
              </a:r>
            </a:p>
          </p:txBody>
        </p:sp>
        <p:sp>
          <p:nvSpPr>
            <p:cNvPr id="72" name="Text Box 239"/>
            <p:cNvSpPr txBox="1">
              <a:spLocks noChangeArrowheads="1"/>
            </p:cNvSpPr>
            <p:nvPr/>
          </p:nvSpPr>
          <p:spPr bwMode="auto">
            <a:xfrm>
              <a:off x="1517651" y="5002242"/>
              <a:ext cx="4699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200</a:t>
              </a:r>
            </a:p>
          </p:txBody>
        </p:sp>
        <p:sp>
          <p:nvSpPr>
            <p:cNvPr id="73" name="Text Box 240"/>
            <p:cNvSpPr txBox="1">
              <a:spLocks noChangeArrowheads="1"/>
            </p:cNvSpPr>
            <p:nvPr/>
          </p:nvSpPr>
          <p:spPr bwMode="auto">
            <a:xfrm>
              <a:off x="2027822" y="4000502"/>
              <a:ext cx="469900"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300</a:t>
              </a:r>
              <a:endParaRPr lang="en-US" sz="800" b="1" dirty="0">
                <a:latin typeface="Helvetica" pitchFamily="34" charset="0"/>
              </a:endParaRPr>
            </a:p>
          </p:txBody>
        </p:sp>
        <p:sp>
          <p:nvSpPr>
            <p:cNvPr id="74" name="Line 250"/>
            <p:cNvSpPr>
              <a:spLocks noChangeShapeType="1"/>
            </p:cNvSpPr>
            <p:nvPr/>
          </p:nvSpPr>
          <p:spPr bwMode="auto">
            <a:xfrm flipH="1">
              <a:off x="5307014" y="5529264"/>
              <a:ext cx="554037" cy="0"/>
            </a:xfrm>
            <a:prstGeom prst="line">
              <a:avLst/>
            </a:prstGeom>
            <a:noFill/>
            <a:ln w="12700">
              <a:solidFill>
                <a:schemeClr val="tx1"/>
              </a:solidFill>
              <a:round/>
              <a:headEnd type="triangle" w="sm" len="med"/>
              <a:tailEnd type="triangle" w="sm" len="med"/>
            </a:ln>
            <a:effectLst/>
          </p:spPr>
          <p:txBody>
            <a:bodyPr wrap="none" anchor="ctr"/>
            <a:lstStyle/>
            <a:p>
              <a:endParaRPr lang="en-US" dirty="0">
                <a:ln>
                  <a:solidFill>
                    <a:schemeClr val="tx1">
                      <a:lumMod val="90000"/>
                      <a:lumOff val="10000"/>
                    </a:schemeClr>
                  </a:solidFill>
                </a:ln>
              </a:endParaRPr>
            </a:p>
          </p:txBody>
        </p:sp>
        <p:sp>
          <p:nvSpPr>
            <p:cNvPr id="75" name="Text Box 252"/>
            <p:cNvSpPr txBox="1">
              <a:spLocks noChangeArrowheads="1"/>
            </p:cNvSpPr>
            <p:nvPr/>
          </p:nvSpPr>
          <p:spPr bwMode="auto">
            <a:xfrm>
              <a:off x="4978401" y="5559426"/>
              <a:ext cx="569913"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solidFill>
                    <a:sysClr val="windowText" lastClr="000000"/>
                  </a:solidFill>
                  <a:latin typeface="Helvetica" pitchFamily="34" charset="0"/>
                </a:rPr>
                <a:t>1,400 </a:t>
              </a:r>
            </a:p>
          </p:txBody>
        </p:sp>
        <p:sp>
          <p:nvSpPr>
            <p:cNvPr id="76" name="Text Box 253"/>
            <p:cNvSpPr txBox="1">
              <a:spLocks noChangeArrowheads="1"/>
            </p:cNvSpPr>
            <p:nvPr/>
          </p:nvSpPr>
          <p:spPr bwMode="auto">
            <a:xfrm>
              <a:off x="5594351" y="5535614"/>
              <a:ext cx="635000"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solidFill>
                    <a:sysClr val="windowText" lastClr="000000"/>
                  </a:solidFill>
                  <a:latin typeface="Helvetica" pitchFamily="34" charset="0"/>
                </a:rPr>
                <a:t>1,400 </a:t>
              </a:r>
            </a:p>
          </p:txBody>
        </p:sp>
        <p:sp>
          <p:nvSpPr>
            <p:cNvPr id="77" name="Line 255"/>
            <p:cNvSpPr>
              <a:spLocks noChangeShapeType="1"/>
            </p:cNvSpPr>
            <p:nvPr/>
          </p:nvSpPr>
          <p:spPr bwMode="auto">
            <a:xfrm flipH="1">
              <a:off x="3956233" y="4800600"/>
              <a:ext cx="615765" cy="388327"/>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78" name="Text Box 258"/>
            <p:cNvSpPr txBox="1">
              <a:spLocks noChangeArrowheads="1"/>
            </p:cNvSpPr>
            <p:nvPr/>
          </p:nvSpPr>
          <p:spPr bwMode="auto">
            <a:xfrm rot="20314992">
              <a:off x="3120241" y="5198510"/>
              <a:ext cx="776288"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660</a:t>
              </a:r>
            </a:p>
          </p:txBody>
        </p:sp>
        <p:sp>
          <p:nvSpPr>
            <p:cNvPr id="79" name="Line 294"/>
            <p:cNvSpPr>
              <a:spLocks noChangeShapeType="1"/>
            </p:cNvSpPr>
            <p:nvPr/>
          </p:nvSpPr>
          <p:spPr bwMode="auto">
            <a:xfrm flipH="1" flipV="1">
              <a:off x="4876800" y="4724400"/>
              <a:ext cx="1903414" cy="207964"/>
            </a:xfrm>
            <a:prstGeom prst="line">
              <a:avLst/>
            </a:prstGeom>
            <a:noFill/>
            <a:ln w="9525">
              <a:solidFill>
                <a:schemeClr val="tx1"/>
              </a:solidFill>
              <a:round/>
              <a:headEnd type="triangle" w="sm" len="med"/>
              <a:tailEnd type="triangle" w="sm" len="med"/>
            </a:ln>
            <a:effectLst/>
          </p:spPr>
          <p:txBody>
            <a:bodyPr wrap="none" anchor="ctr"/>
            <a:lstStyle/>
            <a:p>
              <a:endParaRPr lang="en-US" dirty="0"/>
            </a:p>
          </p:txBody>
        </p:sp>
        <p:sp>
          <p:nvSpPr>
            <p:cNvPr id="80" name="Line 308"/>
            <p:cNvSpPr>
              <a:spLocks noChangeShapeType="1"/>
            </p:cNvSpPr>
            <p:nvPr/>
          </p:nvSpPr>
          <p:spPr bwMode="auto">
            <a:xfrm rot="1629841">
              <a:off x="5186364" y="3629026"/>
              <a:ext cx="590550" cy="939800"/>
            </a:xfrm>
            <a:prstGeom prst="line">
              <a:avLst/>
            </a:prstGeom>
            <a:noFill/>
            <a:ln w="12700">
              <a:solidFill>
                <a:srgbClr val="969696"/>
              </a:solidFill>
              <a:prstDash val="dash"/>
              <a:round/>
              <a:headEnd type="none" w="sm" len="sm"/>
              <a:tailEnd type="none" w="sm" len="sm"/>
            </a:ln>
            <a:effectLst/>
          </p:spPr>
          <p:txBody>
            <a:bodyPr wrap="none" anchor="ctr"/>
            <a:lstStyle/>
            <a:p>
              <a:endParaRPr lang="en-US" dirty="0"/>
            </a:p>
          </p:txBody>
        </p:sp>
        <p:sp>
          <p:nvSpPr>
            <p:cNvPr id="81" name="Line 312"/>
            <p:cNvSpPr>
              <a:spLocks noChangeShapeType="1"/>
            </p:cNvSpPr>
            <p:nvPr/>
          </p:nvSpPr>
          <p:spPr bwMode="auto">
            <a:xfrm rot="1629841">
              <a:off x="2048364" y="4973182"/>
              <a:ext cx="1280283" cy="167551"/>
            </a:xfrm>
            <a:prstGeom prst="line">
              <a:avLst/>
            </a:prstGeom>
            <a:noFill/>
            <a:ln w="12700">
              <a:solidFill>
                <a:srgbClr val="969696"/>
              </a:solidFill>
              <a:prstDash val="dash"/>
              <a:round/>
              <a:headEnd type="none" w="sm" len="sm"/>
              <a:tailEnd type="none" w="sm" len="sm"/>
            </a:ln>
            <a:effectLst/>
          </p:spPr>
          <p:txBody>
            <a:bodyPr wrap="none" anchor="ctr"/>
            <a:lstStyle/>
            <a:p>
              <a:endParaRPr lang="en-US" dirty="0"/>
            </a:p>
          </p:txBody>
        </p:sp>
        <p:sp>
          <p:nvSpPr>
            <p:cNvPr id="82" name="Line 313"/>
            <p:cNvSpPr>
              <a:spLocks noChangeShapeType="1"/>
            </p:cNvSpPr>
            <p:nvPr/>
          </p:nvSpPr>
          <p:spPr bwMode="auto">
            <a:xfrm flipH="1">
              <a:off x="2165351" y="4451477"/>
              <a:ext cx="134144" cy="468187"/>
            </a:xfrm>
            <a:prstGeom prst="line">
              <a:avLst/>
            </a:prstGeom>
            <a:noFill/>
            <a:ln w="12700">
              <a:solidFill>
                <a:schemeClr val="tx1"/>
              </a:solidFill>
              <a:round/>
              <a:headEnd type="triangle" w="sm" len="med"/>
              <a:tailEnd type="triangle" w="sm" len="med"/>
            </a:ln>
            <a:effectLst/>
          </p:spPr>
          <p:txBody>
            <a:bodyPr wrap="none" anchor="ctr"/>
            <a:lstStyle/>
            <a:p>
              <a:endParaRPr lang="en-US" dirty="0">
                <a:ln>
                  <a:solidFill>
                    <a:schemeClr val="tx1"/>
                  </a:solidFill>
                </a:ln>
              </a:endParaRPr>
            </a:p>
          </p:txBody>
        </p:sp>
        <p:sp>
          <p:nvSpPr>
            <p:cNvPr id="83" name="Text Box 314"/>
            <p:cNvSpPr txBox="1">
              <a:spLocks noChangeArrowheads="1"/>
            </p:cNvSpPr>
            <p:nvPr/>
          </p:nvSpPr>
          <p:spPr bwMode="auto">
            <a:xfrm>
              <a:off x="1995489" y="4322219"/>
              <a:ext cx="608012"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9999</a:t>
              </a:r>
              <a:endParaRPr lang="en-US" sz="800" b="1" dirty="0">
                <a:latin typeface="Helvetica" pitchFamily="34" charset="0"/>
              </a:endParaRPr>
            </a:p>
          </p:txBody>
        </p:sp>
        <p:sp>
          <p:nvSpPr>
            <p:cNvPr id="84" name="Text Box 315"/>
            <p:cNvSpPr txBox="1">
              <a:spLocks noChangeArrowheads="1"/>
            </p:cNvSpPr>
            <p:nvPr/>
          </p:nvSpPr>
          <p:spPr bwMode="auto">
            <a:xfrm>
              <a:off x="1848467" y="4887120"/>
              <a:ext cx="608013"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2,000</a:t>
              </a:r>
              <a:endParaRPr lang="en-US" sz="800" b="1" dirty="0">
                <a:latin typeface="Helvetica" pitchFamily="34" charset="0"/>
              </a:endParaRPr>
            </a:p>
          </p:txBody>
        </p:sp>
        <p:grpSp>
          <p:nvGrpSpPr>
            <p:cNvPr id="256" name="Group 323"/>
            <p:cNvGrpSpPr>
              <a:grpSpLocks/>
            </p:cNvGrpSpPr>
            <p:nvPr/>
          </p:nvGrpSpPr>
          <p:grpSpPr bwMode="auto">
            <a:xfrm>
              <a:off x="3460760" y="4322773"/>
              <a:ext cx="984253" cy="1057277"/>
              <a:chOff x="2632" y="2556"/>
              <a:chExt cx="620" cy="666"/>
            </a:xfrm>
          </p:grpSpPr>
          <p:sp>
            <p:nvSpPr>
              <p:cNvPr id="140" name="Oval 321"/>
              <p:cNvSpPr>
                <a:spLocks noChangeArrowheads="1"/>
              </p:cNvSpPr>
              <p:nvPr/>
            </p:nvSpPr>
            <p:spPr bwMode="auto">
              <a:xfrm>
                <a:off x="2662" y="2715"/>
                <a:ext cx="136" cy="133"/>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141" name="Text Box 322"/>
              <p:cNvSpPr txBox="1">
                <a:spLocks noChangeArrowheads="1"/>
              </p:cNvSpPr>
              <p:nvPr/>
            </p:nvSpPr>
            <p:spPr bwMode="auto">
              <a:xfrm>
                <a:off x="2632" y="2713"/>
                <a:ext cx="199" cy="151"/>
              </a:xfrm>
              <a:prstGeom prst="rect">
                <a:avLst/>
              </a:prstGeom>
              <a:noFill/>
              <a:ln w="9525">
                <a:noFill/>
                <a:miter lim="800000"/>
                <a:headEnd/>
                <a:tailEnd/>
              </a:ln>
              <a:effectLst/>
            </p:spPr>
            <p:txBody>
              <a:bodyPr>
                <a:spAutoFit/>
              </a:bodyPr>
              <a:lstStyle/>
              <a:p>
                <a:pPr>
                  <a:spcBef>
                    <a:spcPct val="50000"/>
                  </a:spcBef>
                </a:pPr>
                <a:r>
                  <a:rPr lang="en-US" sz="900" b="1" dirty="0" smtClean="0">
                    <a:latin typeface="Helvetica" pitchFamily="34" charset="0"/>
                  </a:rPr>
                  <a:t>J3</a:t>
                </a:r>
                <a:endParaRPr lang="en-US" sz="900" b="1" dirty="0">
                  <a:latin typeface="Helvetica" pitchFamily="34" charset="0"/>
                </a:endParaRPr>
              </a:p>
            </p:txBody>
          </p:sp>
          <p:sp>
            <p:nvSpPr>
              <p:cNvPr id="315" name="Text Box 322"/>
              <p:cNvSpPr txBox="1">
                <a:spLocks noChangeArrowheads="1"/>
              </p:cNvSpPr>
              <p:nvPr/>
            </p:nvSpPr>
            <p:spPr bwMode="auto">
              <a:xfrm>
                <a:off x="3040" y="2556"/>
                <a:ext cx="199" cy="151"/>
              </a:xfrm>
              <a:prstGeom prst="rect">
                <a:avLst/>
              </a:prstGeom>
              <a:noFill/>
              <a:ln w="9525">
                <a:noFill/>
                <a:miter lim="800000"/>
                <a:headEnd/>
                <a:tailEnd/>
              </a:ln>
              <a:effectLst/>
            </p:spPr>
            <p:txBody>
              <a:bodyPr>
                <a:spAutoFit/>
              </a:bodyPr>
              <a:lstStyle/>
              <a:p>
                <a:pPr>
                  <a:spcBef>
                    <a:spcPct val="50000"/>
                  </a:spcBef>
                </a:pPr>
                <a:r>
                  <a:rPr lang="en-US" sz="900" b="1" dirty="0" smtClean="0">
                    <a:latin typeface="Helvetica" pitchFamily="34" charset="0"/>
                  </a:rPr>
                  <a:t>J3</a:t>
                </a:r>
                <a:endParaRPr lang="en-US" sz="900" b="1" dirty="0">
                  <a:latin typeface="Helvetica" pitchFamily="34" charset="0"/>
                </a:endParaRPr>
              </a:p>
            </p:txBody>
          </p:sp>
          <p:sp>
            <p:nvSpPr>
              <p:cNvPr id="318" name="Oval 321"/>
              <p:cNvSpPr>
                <a:spLocks noChangeArrowheads="1"/>
              </p:cNvSpPr>
              <p:nvPr/>
            </p:nvSpPr>
            <p:spPr bwMode="auto">
              <a:xfrm>
                <a:off x="3085" y="2569"/>
                <a:ext cx="136" cy="133"/>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319" name="Text Box 322"/>
              <p:cNvSpPr txBox="1">
                <a:spLocks noChangeArrowheads="1"/>
              </p:cNvSpPr>
              <p:nvPr/>
            </p:nvSpPr>
            <p:spPr bwMode="auto">
              <a:xfrm>
                <a:off x="3053" y="2566"/>
                <a:ext cx="199" cy="151"/>
              </a:xfrm>
              <a:prstGeom prst="rect">
                <a:avLst/>
              </a:prstGeom>
              <a:noFill/>
              <a:ln w="9525">
                <a:noFill/>
                <a:miter lim="800000"/>
                <a:headEnd/>
                <a:tailEnd/>
              </a:ln>
              <a:effectLst/>
            </p:spPr>
            <p:txBody>
              <a:bodyPr>
                <a:spAutoFit/>
              </a:bodyPr>
              <a:lstStyle/>
              <a:p>
                <a:pPr>
                  <a:spcBef>
                    <a:spcPct val="50000"/>
                  </a:spcBef>
                </a:pPr>
                <a:r>
                  <a:rPr lang="en-US" sz="900" b="1" dirty="0" smtClean="0">
                    <a:latin typeface="Helvetica" pitchFamily="34" charset="0"/>
                  </a:rPr>
                  <a:t>J4</a:t>
                </a:r>
                <a:endParaRPr lang="en-US" sz="900" b="1" dirty="0">
                  <a:latin typeface="Helvetica" pitchFamily="34" charset="0"/>
                </a:endParaRPr>
              </a:p>
            </p:txBody>
          </p:sp>
          <p:sp>
            <p:nvSpPr>
              <p:cNvPr id="325" name="Oval 321"/>
              <p:cNvSpPr>
                <a:spLocks noChangeArrowheads="1"/>
              </p:cNvSpPr>
              <p:nvPr/>
            </p:nvSpPr>
            <p:spPr bwMode="auto">
              <a:xfrm>
                <a:off x="2832" y="3083"/>
                <a:ext cx="136" cy="133"/>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323" name="Text Box 322"/>
              <p:cNvSpPr txBox="1">
                <a:spLocks noChangeArrowheads="1"/>
              </p:cNvSpPr>
              <p:nvPr/>
            </p:nvSpPr>
            <p:spPr bwMode="auto">
              <a:xfrm>
                <a:off x="2805" y="3081"/>
                <a:ext cx="199" cy="141"/>
              </a:xfrm>
              <a:prstGeom prst="rect">
                <a:avLst/>
              </a:prstGeom>
              <a:noFill/>
              <a:ln w="9525">
                <a:noFill/>
                <a:miter lim="800000"/>
                <a:headEnd/>
                <a:tailEnd/>
              </a:ln>
              <a:effectLst/>
            </p:spPr>
            <p:txBody>
              <a:bodyPr>
                <a:spAutoFit/>
              </a:bodyPr>
              <a:lstStyle/>
              <a:p>
                <a:pPr>
                  <a:spcBef>
                    <a:spcPct val="50000"/>
                  </a:spcBef>
                </a:pPr>
                <a:r>
                  <a:rPr lang="en-US" sz="800" b="1" dirty="0" smtClean="0">
                    <a:latin typeface="Helvetica" pitchFamily="34" charset="0"/>
                  </a:rPr>
                  <a:t>K2</a:t>
                </a:r>
                <a:endParaRPr lang="en-US" sz="800" b="1" dirty="0">
                  <a:latin typeface="Helvetica" pitchFamily="34" charset="0"/>
                </a:endParaRPr>
              </a:p>
            </p:txBody>
          </p:sp>
        </p:grpSp>
        <p:sp>
          <p:nvSpPr>
            <p:cNvPr id="87" name="Line 329"/>
            <p:cNvSpPr>
              <a:spLocks noChangeShapeType="1"/>
            </p:cNvSpPr>
            <p:nvPr/>
          </p:nvSpPr>
          <p:spPr bwMode="auto">
            <a:xfrm flipH="1">
              <a:off x="2235200" y="3973513"/>
              <a:ext cx="1130299" cy="1461245"/>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88" name="Line 330"/>
            <p:cNvSpPr>
              <a:spLocks noChangeShapeType="1"/>
            </p:cNvSpPr>
            <p:nvPr/>
          </p:nvSpPr>
          <p:spPr bwMode="auto">
            <a:xfrm>
              <a:off x="3911601" y="4228830"/>
              <a:ext cx="279399" cy="171585"/>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89" name="Text Box 331"/>
            <p:cNvSpPr txBox="1">
              <a:spLocks noChangeArrowheads="1"/>
            </p:cNvSpPr>
            <p:nvPr/>
          </p:nvSpPr>
          <p:spPr bwMode="auto">
            <a:xfrm>
              <a:off x="2190575" y="5206461"/>
              <a:ext cx="234950" cy="223565"/>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sp>
          <p:nvSpPr>
            <p:cNvPr id="90" name="Text Box 332"/>
            <p:cNvSpPr txBox="1">
              <a:spLocks noChangeArrowheads="1"/>
            </p:cNvSpPr>
            <p:nvPr/>
          </p:nvSpPr>
          <p:spPr bwMode="auto">
            <a:xfrm rot="19174354">
              <a:off x="3304395" y="4185482"/>
              <a:ext cx="400432" cy="223565"/>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200</a:t>
              </a:r>
              <a:endParaRPr lang="en-US" sz="800" b="1" dirty="0">
                <a:latin typeface="Helvetica" pitchFamily="34" charset="0"/>
              </a:endParaRPr>
            </a:p>
          </p:txBody>
        </p:sp>
        <p:sp>
          <p:nvSpPr>
            <p:cNvPr id="91" name="Text Box 344"/>
            <p:cNvSpPr txBox="1">
              <a:spLocks noChangeArrowheads="1"/>
            </p:cNvSpPr>
            <p:nvPr/>
          </p:nvSpPr>
          <p:spPr bwMode="auto">
            <a:xfrm>
              <a:off x="5791200" y="5105400"/>
              <a:ext cx="396875"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grpSp>
          <p:nvGrpSpPr>
            <p:cNvPr id="257" name="Group 96"/>
            <p:cNvGrpSpPr/>
            <p:nvPr/>
          </p:nvGrpSpPr>
          <p:grpSpPr>
            <a:xfrm>
              <a:off x="6400800" y="1752600"/>
              <a:ext cx="609600" cy="388936"/>
              <a:chOff x="6213759" y="1524001"/>
              <a:chExt cx="609600" cy="388936"/>
            </a:xfrm>
          </p:grpSpPr>
          <p:sp>
            <p:nvSpPr>
              <p:cNvPr id="138" name="Oval 217"/>
              <p:cNvSpPr>
                <a:spLocks noChangeArrowheads="1"/>
              </p:cNvSpPr>
              <p:nvPr/>
            </p:nvSpPr>
            <p:spPr bwMode="auto">
              <a:xfrm>
                <a:off x="6324601" y="1524001"/>
                <a:ext cx="380999" cy="388936"/>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endParaRPr lang="en-US" sz="800" dirty="0"/>
              </a:p>
            </p:txBody>
          </p:sp>
          <p:sp>
            <p:nvSpPr>
              <p:cNvPr id="139" name="Text Box 218"/>
              <p:cNvSpPr txBox="1">
                <a:spLocks noChangeArrowheads="1"/>
              </p:cNvSpPr>
              <p:nvPr/>
            </p:nvSpPr>
            <p:spPr bwMode="auto">
              <a:xfrm>
                <a:off x="6213759" y="1620981"/>
                <a:ext cx="609600" cy="215444"/>
              </a:xfrm>
              <a:prstGeom prst="rect">
                <a:avLst/>
              </a:prstGeom>
              <a:noFill/>
              <a:ln w="9525">
                <a:noFill/>
                <a:miter lim="800000"/>
                <a:headEnd/>
                <a:tailEnd/>
              </a:ln>
              <a:effectLst/>
            </p:spPr>
            <p:txBody>
              <a:bodyPr wrap="square">
                <a:spAutoFit/>
              </a:bodyPr>
              <a:lstStyle/>
              <a:p>
                <a:pPr algn="ctr" eaLnBrk="0" hangingPunct="0"/>
                <a:r>
                  <a:rPr lang="en-US" sz="800" b="1" dirty="0" smtClean="0">
                    <a:latin typeface="Helvetica" pitchFamily="34" charset="0"/>
                  </a:rPr>
                  <a:t>NB</a:t>
                </a:r>
                <a:endParaRPr lang="en-US" dirty="0"/>
              </a:p>
            </p:txBody>
          </p:sp>
        </p:grpSp>
        <p:sp>
          <p:nvSpPr>
            <p:cNvPr id="93" name="Text Box 132"/>
            <p:cNvSpPr txBox="1">
              <a:spLocks noChangeArrowheads="1"/>
            </p:cNvSpPr>
            <p:nvPr/>
          </p:nvSpPr>
          <p:spPr bwMode="auto">
            <a:xfrm>
              <a:off x="6324600" y="4724400"/>
              <a:ext cx="382587"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grpSp>
          <p:nvGrpSpPr>
            <p:cNvPr id="258" name="Group 97"/>
            <p:cNvGrpSpPr/>
            <p:nvPr/>
          </p:nvGrpSpPr>
          <p:grpSpPr>
            <a:xfrm>
              <a:off x="5867400" y="2133600"/>
              <a:ext cx="609600" cy="388936"/>
              <a:chOff x="6213759" y="1524001"/>
              <a:chExt cx="609600" cy="388936"/>
            </a:xfrm>
          </p:grpSpPr>
          <p:sp>
            <p:nvSpPr>
              <p:cNvPr id="136" name="Oval 217"/>
              <p:cNvSpPr>
                <a:spLocks noChangeArrowheads="1"/>
              </p:cNvSpPr>
              <p:nvPr/>
            </p:nvSpPr>
            <p:spPr bwMode="auto">
              <a:xfrm>
                <a:off x="6324601" y="1524001"/>
                <a:ext cx="380999" cy="388936"/>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endParaRPr lang="en-US" sz="800" dirty="0"/>
              </a:p>
            </p:txBody>
          </p:sp>
          <p:sp>
            <p:nvSpPr>
              <p:cNvPr id="137" name="Text Box 218"/>
              <p:cNvSpPr txBox="1">
                <a:spLocks noChangeArrowheads="1"/>
              </p:cNvSpPr>
              <p:nvPr/>
            </p:nvSpPr>
            <p:spPr bwMode="auto">
              <a:xfrm>
                <a:off x="6213759" y="1620981"/>
                <a:ext cx="609600" cy="215444"/>
              </a:xfrm>
              <a:prstGeom prst="rect">
                <a:avLst/>
              </a:prstGeom>
              <a:noFill/>
              <a:ln w="9525">
                <a:noFill/>
                <a:miter lim="800000"/>
                <a:headEnd/>
                <a:tailEnd/>
              </a:ln>
              <a:effectLst/>
            </p:spPr>
            <p:txBody>
              <a:bodyPr wrap="square">
                <a:spAutoFit/>
              </a:bodyPr>
              <a:lstStyle/>
              <a:p>
                <a:pPr algn="ctr" eaLnBrk="0" hangingPunct="0"/>
                <a:r>
                  <a:rPr lang="en-US" sz="800" b="1" dirty="0" smtClean="0">
                    <a:latin typeface="Helvetica" pitchFamily="34" charset="0"/>
                  </a:rPr>
                  <a:t>NM</a:t>
                </a:r>
                <a:endParaRPr lang="en-US" dirty="0"/>
              </a:p>
            </p:txBody>
          </p:sp>
        </p:grpSp>
        <p:grpSp>
          <p:nvGrpSpPr>
            <p:cNvPr id="259" name="Group 100"/>
            <p:cNvGrpSpPr/>
            <p:nvPr/>
          </p:nvGrpSpPr>
          <p:grpSpPr>
            <a:xfrm>
              <a:off x="7225143" y="1905000"/>
              <a:ext cx="609600" cy="388936"/>
              <a:chOff x="6213759" y="1524001"/>
              <a:chExt cx="609600" cy="388936"/>
            </a:xfrm>
          </p:grpSpPr>
          <p:sp>
            <p:nvSpPr>
              <p:cNvPr id="134" name="Oval 217"/>
              <p:cNvSpPr>
                <a:spLocks noChangeArrowheads="1"/>
              </p:cNvSpPr>
              <p:nvPr/>
            </p:nvSpPr>
            <p:spPr bwMode="auto">
              <a:xfrm>
                <a:off x="6324601" y="1524001"/>
                <a:ext cx="380999" cy="388936"/>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endParaRPr lang="en-US" sz="800" dirty="0"/>
              </a:p>
            </p:txBody>
          </p:sp>
          <p:sp>
            <p:nvSpPr>
              <p:cNvPr id="135" name="Text Box 218"/>
              <p:cNvSpPr txBox="1">
                <a:spLocks noChangeArrowheads="1"/>
              </p:cNvSpPr>
              <p:nvPr/>
            </p:nvSpPr>
            <p:spPr bwMode="auto">
              <a:xfrm>
                <a:off x="6213759" y="1620981"/>
                <a:ext cx="609600" cy="215444"/>
              </a:xfrm>
              <a:prstGeom prst="rect">
                <a:avLst/>
              </a:prstGeom>
              <a:noFill/>
              <a:ln w="9525">
                <a:noFill/>
                <a:miter lim="800000"/>
                <a:headEnd/>
                <a:tailEnd/>
              </a:ln>
              <a:effectLst/>
            </p:spPr>
            <p:txBody>
              <a:bodyPr wrap="square">
                <a:spAutoFit/>
              </a:bodyPr>
              <a:lstStyle/>
              <a:p>
                <a:pPr algn="ctr" eaLnBrk="0" hangingPunct="0"/>
                <a:r>
                  <a:rPr lang="en-US" sz="800" b="1" dirty="0" smtClean="0">
                    <a:latin typeface="Helvetica" pitchFamily="34" charset="0"/>
                  </a:rPr>
                  <a:t>NS</a:t>
                </a:r>
                <a:endParaRPr lang="en-US" dirty="0"/>
              </a:p>
            </p:txBody>
          </p:sp>
        </p:grpSp>
        <p:grpSp>
          <p:nvGrpSpPr>
            <p:cNvPr id="260" name="Group 103"/>
            <p:cNvGrpSpPr/>
            <p:nvPr/>
          </p:nvGrpSpPr>
          <p:grpSpPr>
            <a:xfrm>
              <a:off x="6934200" y="1371600"/>
              <a:ext cx="609600" cy="388936"/>
              <a:chOff x="6213759" y="1524001"/>
              <a:chExt cx="609600" cy="388936"/>
            </a:xfrm>
          </p:grpSpPr>
          <p:sp>
            <p:nvSpPr>
              <p:cNvPr id="132" name="Oval 217"/>
              <p:cNvSpPr>
                <a:spLocks noChangeArrowheads="1"/>
              </p:cNvSpPr>
              <p:nvPr/>
            </p:nvSpPr>
            <p:spPr bwMode="auto">
              <a:xfrm>
                <a:off x="6324601" y="1524001"/>
                <a:ext cx="380999" cy="388936"/>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endParaRPr lang="en-US" sz="800" dirty="0"/>
              </a:p>
            </p:txBody>
          </p:sp>
          <p:sp>
            <p:nvSpPr>
              <p:cNvPr id="133" name="Text Box 218"/>
              <p:cNvSpPr txBox="1">
                <a:spLocks noChangeArrowheads="1"/>
              </p:cNvSpPr>
              <p:nvPr/>
            </p:nvSpPr>
            <p:spPr bwMode="auto">
              <a:xfrm>
                <a:off x="6213759" y="1620981"/>
                <a:ext cx="609600" cy="215444"/>
              </a:xfrm>
              <a:prstGeom prst="rect">
                <a:avLst/>
              </a:prstGeom>
              <a:noFill/>
              <a:ln w="9525">
                <a:noFill/>
                <a:miter lim="800000"/>
                <a:headEnd/>
                <a:tailEnd/>
              </a:ln>
              <a:effectLst/>
            </p:spPr>
            <p:txBody>
              <a:bodyPr wrap="square">
                <a:spAutoFit/>
              </a:bodyPr>
              <a:lstStyle/>
              <a:p>
                <a:pPr algn="ctr" eaLnBrk="0" hangingPunct="0"/>
                <a:r>
                  <a:rPr lang="en-US" sz="800" b="1" dirty="0" smtClean="0">
                    <a:latin typeface="Helvetica" pitchFamily="34" charset="0"/>
                  </a:rPr>
                  <a:t>PEI</a:t>
                </a:r>
                <a:endParaRPr lang="en-US" dirty="0"/>
              </a:p>
            </p:txBody>
          </p:sp>
        </p:grpSp>
        <p:sp>
          <p:nvSpPr>
            <p:cNvPr id="97" name="Line 40"/>
            <p:cNvSpPr>
              <a:spLocks noChangeShapeType="1"/>
            </p:cNvSpPr>
            <p:nvPr/>
          </p:nvSpPr>
          <p:spPr bwMode="auto">
            <a:xfrm>
              <a:off x="6892635" y="1981201"/>
              <a:ext cx="457200" cy="7620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98" name="Line 40"/>
            <p:cNvSpPr>
              <a:spLocks noChangeShapeType="1"/>
            </p:cNvSpPr>
            <p:nvPr/>
          </p:nvSpPr>
          <p:spPr bwMode="auto">
            <a:xfrm flipV="1">
              <a:off x="6858000" y="1676400"/>
              <a:ext cx="228600" cy="15240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99" name="Line 40"/>
            <p:cNvSpPr>
              <a:spLocks noChangeShapeType="1"/>
            </p:cNvSpPr>
            <p:nvPr/>
          </p:nvSpPr>
          <p:spPr bwMode="auto">
            <a:xfrm flipV="1">
              <a:off x="6324600" y="2057400"/>
              <a:ext cx="228600" cy="15240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00" name="Text Box 56"/>
            <p:cNvSpPr txBox="1">
              <a:spLocks noChangeArrowheads="1"/>
            </p:cNvSpPr>
            <p:nvPr/>
          </p:nvSpPr>
          <p:spPr bwMode="auto">
            <a:xfrm>
              <a:off x="6629400" y="1600200"/>
              <a:ext cx="500063"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solidFill>
                    <a:schemeClr val="tx1">
                      <a:lumMod val="75000"/>
                    </a:schemeClr>
                  </a:solidFill>
                  <a:latin typeface="Helvetica" pitchFamily="34" charset="0"/>
                </a:rPr>
                <a:t>300</a:t>
              </a:r>
              <a:endParaRPr lang="en-US" sz="800" b="1" dirty="0">
                <a:solidFill>
                  <a:schemeClr val="tx1">
                    <a:lumMod val="75000"/>
                  </a:schemeClr>
                </a:solidFill>
                <a:latin typeface="Helvetica" pitchFamily="34" charset="0"/>
              </a:endParaRPr>
            </a:p>
          </p:txBody>
        </p:sp>
        <p:sp>
          <p:nvSpPr>
            <p:cNvPr id="101" name="Text Box 56"/>
            <p:cNvSpPr txBox="1">
              <a:spLocks noChangeArrowheads="1"/>
            </p:cNvSpPr>
            <p:nvPr/>
          </p:nvSpPr>
          <p:spPr bwMode="auto">
            <a:xfrm>
              <a:off x="6684168" y="1495406"/>
              <a:ext cx="500063"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solidFill>
                    <a:schemeClr val="tx1">
                      <a:lumMod val="75000"/>
                    </a:schemeClr>
                  </a:solidFill>
                  <a:latin typeface="Helvetica" pitchFamily="34" charset="0"/>
                </a:rPr>
                <a:t>300</a:t>
              </a:r>
              <a:endParaRPr lang="en-US" sz="800" b="1" dirty="0">
                <a:solidFill>
                  <a:schemeClr val="tx1">
                    <a:lumMod val="75000"/>
                  </a:schemeClr>
                </a:solidFill>
                <a:latin typeface="Helvetica" pitchFamily="34" charset="0"/>
              </a:endParaRPr>
            </a:p>
          </p:txBody>
        </p:sp>
        <p:sp>
          <p:nvSpPr>
            <p:cNvPr id="102" name="Text Box 56"/>
            <p:cNvSpPr txBox="1">
              <a:spLocks noChangeArrowheads="1"/>
            </p:cNvSpPr>
            <p:nvPr/>
          </p:nvSpPr>
          <p:spPr bwMode="auto">
            <a:xfrm>
              <a:off x="6096000" y="1981200"/>
              <a:ext cx="500063"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9,999</a:t>
              </a:r>
              <a:endParaRPr lang="en-US" sz="800" b="1" dirty="0">
                <a:latin typeface="Helvetica" pitchFamily="34" charset="0"/>
              </a:endParaRPr>
            </a:p>
          </p:txBody>
        </p:sp>
        <p:sp>
          <p:nvSpPr>
            <p:cNvPr id="103" name="Text Box 56"/>
            <p:cNvSpPr txBox="1">
              <a:spLocks noChangeArrowheads="1"/>
            </p:cNvSpPr>
            <p:nvPr/>
          </p:nvSpPr>
          <p:spPr bwMode="auto">
            <a:xfrm>
              <a:off x="6705600" y="1981200"/>
              <a:ext cx="500063"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350</a:t>
              </a:r>
              <a:endParaRPr lang="en-US" sz="800" b="1" dirty="0">
                <a:latin typeface="Helvetica" pitchFamily="34" charset="0"/>
              </a:endParaRPr>
            </a:p>
          </p:txBody>
        </p:sp>
        <p:sp>
          <p:nvSpPr>
            <p:cNvPr id="104" name="Text Box 56"/>
            <p:cNvSpPr txBox="1">
              <a:spLocks noChangeArrowheads="1"/>
            </p:cNvSpPr>
            <p:nvPr/>
          </p:nvSpPr>
          <p:spPr bwMode="auto">
            <a:xfrm>
              <a:off x="6934200" y="1863438"/>
              <a:ext cx="500063"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150</a:t>
              </a:r>
              <a:endParaRPr lang="en-US" sz="800" b="1" dirty="0">
                <a:latin typeface="Helvetica" pitchFamily="34" charset="0"/>
              </a:endParaRPr>
            </a:p>
          </p:txBody>
        </p:sp>
        <p:grpSp>
          <p:nvGrpSpPr>
            <p:cNvPr id="261" name="Group 120"/>
            <p:cNvGrpSpPr/>
            <p:nvPr/>
          </p:nvGrpSpPr>
          <p:grpSpPr>
            <a:xfrm>
              <a:off x="2757054" y="1614054"/>
              <a:ext cx="533400" cy="388937"/>
              <a:chOff x="3498270" y="1600200"/>
              <a:chExt cx="533400" cy="388937"/>
            </a:xfrm>
          </p:grpSpPr>
          <p:sp>
            <p:nvSpPr>
              <p:cNvPr id="130" name="Oval 217"/>
              <p:cNvSpPr>
                <a:spLocks noChangeArrowheads="1"/>
              </p:cNvSpPr>
              <p:nvPr/>
            </p:nvSpPr>
            <p:spPr bwMode="auto">
              <a:xfrm>
                <a:off x="3581401" y="1600200"/>
                <a:ext cx="380999" cy="388937"/>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endParaRPr lang="en-US" sz="800" dirty="0"/>
              </a:p>
            </p:txBody>
          </p:sp>
          <p:sp>
            <p:nvSpPr>
              <p:cNvPr id="131" name="Text Box 218"/>
              <p:cNvSpPr txBox="1">
                <a:spLocks noChangeArrowheads="1"/>
              </p:cNvSpPr>
              <p:nvPr/>
            </p:nvSpPr>
            <p:spPr bwMode="auto">
              <a:xfrm>
                <a:off x="3498270" y="1703407"/>
                <a:ext cx="533400" cy="215444"/>
              </a:xfrm>
              <a:prstGeom prst="rect">
                <a:avLst/>
              </a:prstGeom>
              <a:noFill/>
              <a:ln w="9525">
                <a:noFill/>
                <a:miter lim="800000"/>
                <a:headEnd/>
                <a:tailEnd/>
              </a:ln>
              <a:effectLst/>
            </p:spPr>
            <p:txBody>
              <a:bodyPr wrap="square">
                <a:spAutoFit/>
              </a:bodyPr>
              <a:lstStyle/>
              <a:p>
                <a:pPr algn="ctr" eaLnBrk="0" hangingPunct="0"/>
                <a:r>
                  <a:rPr lang="en-US" sz="800" b="1" dirty="0" smtClean="0">
                    <a:latin typeface="Helvetica" pitchFamily="34" charset="0"/>
                  </a:rPr>
                  <a:t>ND</a:t>
                </a:r>
                <a:endParaRPr lang="en-US" dirty="0"/>
              </a:p>
            </p:txBody>
          </p:sp>
        </p:grpSp>
        <p:grpSp>
          <p:nvGrpSpPr>
            <p:cNvPr id="262" name="Group 123"/>
            <p:cNvGrpSpPr/>
            <p:nvPr/>
          </p:nvGrpSpPr>
          <p:grpSpPr>
            <a:xfrm>
              <a:off x="3810003" y="1780311"/>
              <a:ext cx="533400" cy="388937"/>
              <a:chOff x="3498270" y="1600200"/>
              <a:chExt cx="533400" cy="388937"/>
            </a:xfrm>
          </p:grpSpPr>
          <p:sp>
            <p:nvSpPr>
              <p:cNvPr id="128" name="Oval 217"/>
              <p:cNvSpPr>
                <a:spLocks noChangeArrowheads="1"/>
              </p:cNvSpPr>
              <p:nvPr/>
            </p:nvSpPr>
            <p:spPr bwMode="auto">
              <a:xfrm>
                <a:off x="3581401" y="1600200"/>
                <a:ext cx="380999" cy="388937"/>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endParaRPr lang="en-US" sz="800" dirty="0"/>
              </a:p>
            </p:txBody>
          </p:sp>
          <p:sp>
            <p:nvSpPr>
              <p:cNvPr id="129" name="Text Box 218"/>
              <p:cNvSpPr txBox="1">
                <a:spLocks noChangeArrowheads="1"/>
              </p:cNvSpPr>
              <p:nvPr/>
            </p:nvSpPr>
            <p:spPr bwMode="auto">
              <a:xfrm>
                <a:off x="3498270" y="1648689"/>
                <a:ext cx="533400" cy="338554"/>
              </a:xfrm>
              <a:prstGeom prst="rect">
                <a:avLst/>
              </a:prstGeom>
              <a:noFill/>
              <a:ln w="9525">
                <a:noFill/>
                <a:miter lim="800000"/>
                <a:headEnd/>
                <a:tailEnd/>
              </a:ln>
              <a:effectLst/>
            </p:spPr>
            <p:txBody>
              <a:bodyPr wrap="square">
                <a:spAutoFit/>
              </a:bodyPr>
              <a:lstStyle/>
              <a:p>
                <a:pPr algn="ctr" eaLnBrk="0" hangingPunct="0"/>
                <a:r>
                  <a:rPr lang="en-US" sz="800" b="1" dirty="0" smtClean="0">
                    <a:latin typeface="Helvetica" pitchFamily="34" charset="0"/>
                  </a:rPr>
                  <a:t>Que</a:t>
                </a:r>
              </a:p>
              <a:p>
                <a:pPr algn="ctr" eaLnBrk="0" hangingPunct="0"/>
                <a:r>
                  <a:rPr lang="en-US" sz="800" b="1" dirty="0" smtClean="0">
                    <a:latin typeface="Helvetica" pitchFamily="34" charset="0"/>
                  </a:rPr>
                  <a:t>Cent.</a:t>
                </a:r>
                <a:endParaRPr lang="en-US" dirty="0"/>
              </a:p>
            </p:txBody>
          </p:sp>
        </p:grpSp>
        <p:grpSp>
          <p:nvGrpSpPr>
            <p:cNvPr id="263" name="Group 126"/>
            <p:cNvGrpSpPr/>
            <p:nvPr/>
          </p:nvGrpSpPr>
          <p:grpSpPr>
            <a:xfrm>
              <a:off x="3262746" y="1184565"/>
              <a:ext cx="533400" cy="388937"/>
              <a:chOff x="3498270" y="1600200"/>
              <a:chExt cx="533400" cy="388937"/>
            </a:xfrm>
          </p:grpSpPr>
          <p:sp>
            <p:nvSpPr>
              <p:cNvPr id="126" name="Oval 217"/>
              <p:cNvSpPr>
                <a:spLocks noChangeArrowheads="1"/>
              </p:cNvSpPr>
              <p:nvPr/>
            </p:nvSpPr>
            <p:spPr bwMode="auto">
              <a:xfrm>
                <a:off x="3581401" y="1600200"/>
                <a:ext cx="380999" cy="388937"/>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endParaRPr lang="en-US" sz="800" dirty="0"/>
              </a:p>
            </p:txBody>
          </p:sp>
          <p:sp>
            <p:nvSpPr>
              <p:cNvPr id="127" name="Text Box 218"/>
              <p:cNvSpPr txBox="1">
                <a:spLocks noChangeArrowheads="1"/>
              </p:cNvSpPr>
              <p:nvPr/>
            </p:nvSpPr>
            <p:spPr bwMode="auto">
              <a:xfrm>
                <a:off x="3498270" y="1703407"/>
                <a:ext cx="533400" cy="215444"/>
              </a:xfrm>
              <a:prstGeom prst="rect">
                <a:avLst/>
              </a:prstGeom>
              <a:noFill/>
              <a:ln w="9525">
                <a:noFill/>
                <a:miter lim="800000"/>
                <a:headEnd/>
                <a:tailEnd/>
              </a:ln>
              <a:effectLst/>
            </p:spPr>
            <p:txBody>
              <a:bodyPr wrap="square">
                <a:spAutoFit/>
              </a:bodyPr>
              <a:lstStyle/>
              <a:p>
                <a:pPr algn="ctr" eaLnBrk="0" hangingPunct="0"/>
                <a:r>
                  <a:rPr lang="en-US" sz="800" b="1" dirty="0" smtClean="0">
                    <a:latin typeface="Helvetica" pitchFamily="34" charset="0"/>
                  </a:rPr>
                  <a:t>JB</a:t>
                </a:r>
                <a:endParaRPr lang="en-US" dirty="0"/>
              </a:p>
            </p:txBody>
          </p:sp>
        </p:grpSp>
        <p:grpSp>
          <p:nvGrpSpPr>
            <p:cNvPr id="264" name="Group 129"/>
            <p:cNvGrpSpPr/>
            <p:nvPr/>
          </p:nvGrpSpPr>
          <p:grpSpPr>
            <a:xfrm>
              <a:off x="4405746" y="1330035"/>
              <a:ext cx="533400" cy="388937"/>
              <a:chOff x="3498270" y="1600200"/>
              <a:chExt cx="533400" cy="388937"/>
            </a:xfrm>
          </p:grpSpPr>
          <p:sp>
            <p:nvSpPr>
              <p:cNvPr id="124" name="Oval 217"/>
              <p:cNvSpPr>
                <a:spLocks noChangeArrowheads="1"/>
              </p:cNvSpPr>
              <p:nvPr/>
            </p:nvSpPr>
            <p:spPr bwMode="auto">
              <a:xfrm>
                <a:off x="3581401" y="1600200"/>
                <a:ext cx="380999" cy="388937"/>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endParaRPr lang="en-US" sz="800" dirty="0"/>
              </a:p>
            </p:txBody>
          </p:sp>
          <p:sp>
            <p:nvSpPr>
              <p:cNvPr id="125" name="Text Box 218"/>
              <p:cNvSpPr txBox="1">
                <a:spLocks noChangeArrowheads="1"/>
              </p:cNvSpPr>
              <p:nvPr/>
            </p:nvSpPr>
            <p:spPr bwMode="auto">
              <a:xfrm>
                <a:off x="3498270" y="1703407"/>
                <a:ext cx="533400" cy="215444"/>
              </a:xfrm>
              <a:prstGeom prst="rect">
                <a:avLst/>
              </a:prstGeom>
              <a:noFill/>
              <a:ln w="9525">
                <a:noFill/>
                <a:miter lim="800000"/>
                <a:headEnd/>
                <a:tailEnd/>
              </a:ln>
              <a:effectLst/>
            </p:spPr>
            <p:txBody>
              <a:bodyPr wrap="square">
                <a:spAutoFit/>
              </a:bodyPr>
              <a:lstStyle/>
              <a:p>
                <a:pPr algn="ctr" eaLnBrk="0" hangingPunct="0"/>
                <a:r>
                  <a:rPr lang="en-US" sz="800" b="1" dirty="0" smtClean="0">
                    <a:latin typeface="Helvetica" pitchFamily="34" charset="0"/>
                  </a:rPr>
                  <a:t>MAN</a:t>
                </a:r>
                <a:endParaRPr lang="en-US" dirty="0"/>
              </a:p>
            </p:txBody>
          </p:sp>
        </p:grpSp>
        <p:grpSp>
          <p:nvGrpSpPr>
            <p:cNvPr id="265" name="Group 132"/>
            <p:cNvGrpSpPr/>
            <p:nvPr/>
          </p:nvGrpSpPr>
          <p:grpSpPr>
            <a:xfrm>
              <a:off x="3962400" y="824346"/>
              <a:ext cx="533400" cy="388937"/>
              <a:chOff x="3498270" y="1586346"/>
              <a:chExt cx="533400" cy="388937"/>
            </a:xfrm>
          </p:grpSpPr>
          <p:sp>
            <p:nvSpPr>
              <p:cNvPr id="122" name="Oval 217"/>
              <p:cNvSpPr>
                <a:spLocks noChangeArrowheads="1"/>
              </p:cNvSpPr>
              <p:nvPr/>
            </p:nvSpPr>
            <p:spPr bwMode="auto">
              <a:xfrm>
                <a:off x="3553693" y="1586346"/>
                <a:ext cx="380999" cy="388937"/>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endParaRPr lang="en-US" sz="800" dirty="0"/>
              </a:p>
            </p:txBody>
          </p:sp>
          <p:sp>
            <p:nvSpPr>
              <p:cNvPr id="123" name="Text Box 218"/>
              <p:cNvSpPr txBox="1">
                <a:spLocks noChangeArrowheads="1"/>
              </p:cNvSpPr>
              <p:nvPr/>
            </p:nvSpPr>
            <p:spPr bwMode="auto">
              <a:xfrm>
                <a:off x="3498270" y="1703407"/>
                <a:ext cx="533400" cy="215444"/>
              </a:xfrm>
              <a:prstGeom prst="rect">
                <a:avLst/>
              </a:prstGeom>
              <a:noFill/>
              <a:ln w="9525">
                <a:noFill/>
                <a:miter lim="800000"/>
                <a:headEnd/>
                <a:tailEnd/>
              </a:ln>
              <a:effectLst/>
            </p:spPr>
            <p:txBody>
              <a:bodyPr wrap="square">
                <a:spAutoFit/>
              </a:bodyPr>
              <a:lstStyle/>
              <a:p>
                <a:pPr algn="ctr" eaLnBrk="0" hangingPunct="0"/>
                <a:r>
                  <a:rPr lang="en-US" sz="800" b="1" dirty="0" smtClean="0">
                    <a:latin typeface="Helvetica" pitchFamily="34" charset="0"/>
                  </a:rPr>
                  <a:t>Chur.</a:t>
                </a:r>
                <a:endParaRPr lang="en-US" dirty="0"/>
              </a:p>
            </p:txBody>
          </p:sp>
        </p:grpSp>
        <p:sp>
          <p:nvSpPr>
            <p:cNvPr id="110" name="Text Box 56"/>
            <p:cNvSpPr txBox="1">
              <a:spLocks noChangeArrowheads="1"/>
            </p:cNvSpPr>
            <p:nvPr/>
          </p:nvSpPr>
          <p:spPr bwMode="auto">
            <a:xfrm>
              <a:off x="3685308" y="2292927"/>
              <a:ext cx="500063"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22,290</a:t>
              </a:r>
              <a:endParaRPr lang="en-US" sz="800" b="1" dirty="0">
                <a:latin typeface="Helvetica" pitchFamily="34" charset="0"/>
              </a:endParaRPr>
            </a:p>
          </p:txBody>
        </p:sp>
        <p:sp>
          <p:nvSpPr>
            <p:cNvPr id="111" name="Line 40"/>
            <p:cNvSpPr>
              <a:spLocks noChangeShapeType="1"/>
            </p:cNvSpPr>
            <p:nvPr/>
          </p:nvSpPr>
          <p:spPr bwMode="auto">
            <a:xfrm flipV="1">
              <a:off x="3733800" y="2133600"/>
              <a:ext cx="228600" cy="30480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12" name="Line 40"/>
            <p:cNvSpPr>
              <a:spLocks noChangeShapeType="1"/>
            </p:cNvSpPr>
            <p:nvPr/>
          </p:nvSpPr>
          <p:spPr bwMode="auto">
            <a:xfrm flipV="1">
              <a:off x="3165762" y="1510146"/>
              <a:ext cx="228600" cy="15240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13" name="Line 40"/>
            <p:cNvSpPr>
              <a:spLocks noChangeShapeType="1"/>
            </p:cNvSpPr>
            <p:nvPr/>
          </p:nvSpPr>
          <p:spPr bwMode="auto">
            <a:xfrm>
              <a:off x="3657600" y="1524000"/>
              <a:ext cx="304800" cy="30480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14" name="Line 40"/>
            <p:cNvSpPr>
              <a:spLocks noChangeShapeType="1"/>
            </p:cNvSpPr>
            <p:nvPr/>
          </p:nvSpPr>
          <p:spPr bwMode="auto">
            <a:xfrm flipV="1">
              <a:off x="4191000" y="1600200"/>
              <a:ext cx="304800" cy="22860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15" name="Line 40"/>
            <p:cNvSpPr>
              <a:spLocks noChangeShapeType="1"/>
            </p:cNvSpPr>
            <p:nvPr/>
          </p:nvSpPr>
          <p:spPr bwMode="auto">
            <a:xfrm>
              <a:off x="4343400" y="1143000"/>
              <a:ext cx="228600" cy="22860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16" name="Text Box 56"/>
            <p:cNvSpPr txBox="1">
              <a:spLocks noChangeArrowheads="1"/>
            </p:cNvSpPr>
            <p:nvPr/>
          </p:nvSpPr>
          <p:spPr bwMode="auto">
            <a:xfrm>
              <a:off x="4364181" y="1129146"/>
              <a:ext cx="500063"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5,200</a:t>
              </a:r>
              <a:endParaRPr lang="en-US" sz="800" b="1" dirty="0">
                <a:latin typeface="Helvetica" pitchFamily="34" charset="0"/>
              </a:endParaRPr>
            </a:p>
          </p:txBody>
        </p:sp>
        <p:sp>
          <p:nvSpPr>
            <p:cNvPr id="117" name="Text Box 56"/>
            <p:cNvSpPr txBox="1">
              <a:spLocks noChangeArrowheads="1"/>
            </p:cNvSpPr>
            <p:nvPr/>
          </p:nvSpPr>
          <p:spPr bwMode="auto">
            <a:xfrm>
              <a:off x="4003965" y="1523999"/>
              <a:ext cx="500063"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12,900</a:t>
              </a:r>
              <a:endParaRPr lang="en-US" sz="800" b="1" dirty="0">
                <a:latin typeface="Helvetica" pitchFamily="34" charset="0"/>
              </a:endParaRPr>
            </a:p>
          </p:txBody>
        </p:sp>
        <p:sp>
          <p:nvSpPr>
            <p:cNvPr id="118" name="Text Box 56"/>
            <p:cNvSpPr txBox="1">
              <a:spLocks noChangeArrowheads="1"/>
            </p:cNvSpPr>
            <p:nvPr/>
          </p:nvSpPr>
          <p:spPr bwMode="auto">
            <a:xfrm>
              <a:off x="3650670" y="1489365"/>
              <a:ext cx="500063"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15,050</a:t>
              </a:r>
              <a:endParaRPr lang="en-US" sz="800" b="1" dirty="0">
                <a:latin typeface="Helvetica" pitchFamily="34" charset="0"/>
              </a:endParaRPr>
            </a:p>
          </p:txBody>
        </p:sp>
        <p:sp>
          <p:nvSpPr>
            <p:cNvPr id="119" name="Text Box 56"/>
            <p:cNvSpPr txBox="1">
              <a:spLocks noChangeArrowheads="1"/>
            </p:cNvSpPr>
            <p:nvPr/>
          </p:nvSpPr>
          <p:spPr bwMode="auto">
            <a:xfrm>
              <a:off x="2937165" y="1413165"/>
              <a:ext cx="500063"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2,250</a:t>
              </a:r>
              <a:endParaRPr lang="en-US" sz="800" b="1" dirty="0">
                <a:latin typeface="Helvetica" pitchFamily="34" charset="0"/>
              </a:endParaRPr>
            </a:p>
          </p:txBody>
        </p:sp>
        <p:sp>
          <p:nvSpPr>
            <p:cNvPr id="120" name="Text Box 56"/>
            <p:cNvSpPr txBox="1">
              <a:spLocks noChangeArrowheads="1"/>
            </p:cNvSpPr>
            <p:nvPr/>
          </p:nvSpPr>
          <p:spPr bwMode="auto">
            <a:xfrm>
              <a:off x="2951016" y="2195946"/>
              <a:ext cx="500063"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2,138</a:t>
              </a:r>
              <a:endParaRPr lang="en-US" sz="800" b="1" dirty="0">
                <a:latin typeface="Helvetica" pitchFamily="34" charset="0"/>
              </a:endParaRPr>
            </a:p>
          </p:txBody>
        </p:sp>
        <p:sp>
          <p:nvSpPr>
            <p:cNvPr id="121" name="Line 40"/>
            <p:cNvSpPr>
              <a:spLocks noChangeShapeType="1"/>
            </p:cNvSpPr>
            <p:nvPr/>
          </p:nvSpPr>
          <p:spPr bwMode="auto">
            <a:xfrm>
              <a:off x="3124200" y="1981200"/>
              <a:ext cx="381000" cy="45720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97" name="Line 40"/>
            <p:cNvSpPr>
              <a:spLocks noChangeShapeType="1"/>
            </p:cNvSpPr>
            <p:nvPr/>
          </p:nvSpPr>
          <p:spPr bwMode="auto">
            <a:xfrm flipV="1">
              <a:off x="2844801" y="3085144"/>
              <a:ext cx="838200" cy="395362"/>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98" name="Text Box 183"/>
            <p:cNvSpPr txBox="1">
              <a:spLocks noChangeArrowheads="1"/>
            </p:cNvSpPr>
            <p:nvPr/>
          </p:nvSpPr>
          <p:spPr bwMode="auto">
            <a:xfrm>
              <a:off x="3302001" y="2926999"/>
              <a:ext cx="469900"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a:t>
              </a:r>
              <a:endParaRPr lang="en-US" sz="800" b="1" dirty="0">
                <a:latin typeface="Helvetica" pitchFamily="34" charset="0"/>
              </a:endParaRPr>
            </a:p>
          </p:txBody>
        </p:sp>
        <p:sp>
          <p:nvSpPr>
            <p:cNvPr id="299" name="Text Box 183"/>
            <p:cNvSpPr txBox="1">
              <a:spLocks noChangeArrowheads="1"/>
            </p:cNvSpPr>
            <p:nvPr/>
          </p:nvSpPr>
          <p:spPr bwMode="auto">
            <a:xfrm rot="20105704">
              <a:off x="2840952" y="3171964"/>
              <a:ext cx="565118" cy="351316"/>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190 S</a:t>
              </a:r>
            </a:p>
            <a:p>
              <a:pPr algn="ctr" eaLnBrk="0" hangingPunct="0"/>
              <a:r>
                <a:rPr lang="en-US" sz="800" b="1" dirty="0" smtClean="0">
                  <a:latin typeface="Helvetica" pitchFamily="34" charset="0"/>
                </a:rPr>
                <a:t>198 W</a:t>
              </a:r>
              <a:endParaRPr lang="en-US" sz="800" b="1" dirty="0">
                <a:latin typeface="Helvetica" pitchFamily="34" charset="0"/>
              </a:endParaRPr>
            </a:p>
          </p:txBody>
        </p:sp>
        <p:sp>
          <p:nvSpPr>
            <p:cNvPr id="149" name="Line 40"/>
            <p:cNvSpPr>
              <a:spLocks noChangeShapeType="1"/>
            </p:cNvSpPr>
            <p:nvPr/>
          </p:nvSpPr>
          <p:spPr bwMode="auto">
            <a:xfrm>
              <a:off x="3771901" y="2716436"/>
              <a:ext cx="51322" cy="297956"/>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313" name="Line 313"/>
            <p:cNvSpPr>
              <a:spLocks noChangeShapeType="1"/>
            </p:cNvSpPr>
            <p:nvPr/>
          </p:nvSpPr>
          <p:spPr bwMode="auto">
            <a:xfrm flipH="1">
              <a:off x="2709864" y="3898107"/>
              <a:ext cx="570198" cy="100036"/>
            </a:xfrm>
            <a:prstGeom prst="line">
              <a:avLst/>
            </a:prstGeom>
            <a:noFill/>
            <a:ln w="12700">
              <a:solidFill>
                <a:schemeClr val="tx1"/>
              </a:solidFill>
              <a:round/>
              <a:headEnd type="triangle" w="sm" len="med"/>
              <a:tailEnd type="triangle" w="sm" len="med"/>
            </a:ln>
            <a:effectLst/>
          </p:spPr>
          <p:txBody>
            <a:bodyPr wrap="none" anchor="ctr"/>
            <a:lstStyle/>
            <a:p>
              <a:endParaRPr lang="en-US" dirty="0">
                <a:ln>
                  <a:solidFill>
                    <a:schemeClr val="tx1"/>
                  </a:solidFill>
                </a:ln>
              </a:endParaRPr>
            </a:p>
          </p:txBody>
        </p:sp>
        <p:sp>
          <p:nvSpPr>
            <p:cNvPr id="314" name="Line 313"/>
            <p:cNvSpPr>
              <a:spLocks noChangeShapeType="1"/>
            </p:cNvSpPr>
            <p:nvPr/>
          </p:nvSpPr>
          <p:spPr bwMode="auto">
            <a:xfrm flipH="1">
              <a:off x="2165351" y="4038601"/>
              <a:ext cx="450850" cy="1341710"/>
            </a:xfrm>
            <a:prstGeom prst="line">
              <a:avLst/>
            </a:prstGeom>
            <a:noFill/>
            <a:ln w="12700">
              <a:solidFill>
                <a:schemeClr val="tx1"/>
              </a:solidFill>
              <a:round/>
              <a:headEnd type="triangle" w="sm" len="med"/>
              <a:tailEnd type="triangle" w="sm" len="med"/>
            </a:ln>
            <a:effectLst/>
          </p:spPr>
          <p:txBody>
            <a:bodyPr wrap="none" anchor="ctr"/>
            <a:lstStyle/>
            <a:p>
              <a:endParaRPr lang="en-US" dirty="0">
                <a:ln>
                  <a:solidFill>
                    <a:schemeClr val="tx1"/>
                  </a:solidFill>
                </a:ln>
              </a:endParaRPr>
            </a:p>
          </p:txBody>
        </p:sp>
        <p:sp>
          <p:nvSpPr>
            <p:cNvPr id="320" name="Line 330"/>
            <p:cNvSpPr>
              <a:spLocks noChangeShapeType="1"/>
            </p:cNvSpPr>
            <p:nvPr/>
          </p:nvSpPr>
          <p:spPr bwMode="auto">
            <a:xfrm flipH="1">
              <a:off x="3657599" y="4330671"/>
              <a:ext cx="121229" cy="26320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326" name="Line 255"/>
            <p:cNvSpPr>
              <a:spLocks noChangeShapeType="1"/>
            </p:cNvSpPr>
            <p:nvPr/>
          </p:nvSpPr>
          <p:spPr bwMode="auto">
            <a:xfrm flipH="1">
              <a:off x="2643132" y="5328965"/>
              <a:ext cx="1153013" cy="470174"/>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327" name="Text Box 80"/>
            <p:cNvSpPr txBox="1">
              <a:spLocks noChangeArrowheads="1"/>
            </p:cNvSpPr>
            <p:nvPr/>
          </p:nvSpPr>
          <p:spPr bwMode="auto">
            <a:xfrm rot="20959796">
              <a:off x="2620549" y="3764965"/>
              <a:ext cx="469900"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425</a:t>
              </a:r>
              <a:endParaRPr lang="en-US" sz="800" b="1" dirty="0">
                <a:latin typeface="Helvetica" pitchFamily="34" charset="0"/>
              </a:endParaRPr>
            </a:p>
          </p:txBody>
        </p:sp>
        <p:sp>
          <p:nvSpPr>
            <p:cNvPr id="328" name="Text Box 80"/>
            <p:cNvSpPr txBox="1">
              <a:spLocks noChangeArrowheads="1"/>
            </p:cNvSpPr>
            <p:nvPr/>
          </p:nvSpPr>
          <p:spPr bwMode="auto">
            <a:xfrm rot="17489721">
              <a:off x="2266894" y="4469638"/>
              <a:ext cx="487613" cy="215444"/>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1,000</a:t>
              </a:r>
              <a:endParaRPr lang="en-US" sz="800" b="1" dirty="0">
                <a:latin typeface="Helvetica" pitchFamily="34" charset="0"/>
              </a:endParaRPr>
            </a:p>
          </p:txBody>
        </p:sp>
        <p:sp>
          <p:nvSpPr>
            <p:cNvPr id="329" name="Text Box 331"/>
            <p:cNvSpPr txBox="1">
              <a:spLocks noChangeArrowheads="1"/>
            </p:cNvSpPr>
            <p:nvPr/>
          </p:nvSpPr>
          <p:spPr bwMode="auto">
            <a:xfrm>
              <a:off x="2295171" y="5267509"/>
              <a:ext cx="234950" cy="223565"/>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sp>
          <p:nvSpPr>
            <p:cNvPr id="330" name="Text Box 332"/>
            <p:cNvSpPr txBox="1">
              <a:spLocks noChangeArrowheads="1"/>
            </p:cNvSpPr>
            <p:nvPr/>
          </p:nvSpPr>
          <p:spPr bwMode="auto">
            <a:xfrm>
              <a:off x="3600086" y="4282844"/>
              <a:ext cx="623030" cy="223565"/>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815</a:t>
              </a:r>
              <a:endParaRPr lang="en-US" sz="800" b="1" dirty="0">
                <a:latin typeface="Helvetica" pitchFamily="34" charset="0"/>
              </a:endParaRPr>
            </a:p>
          </p:txBody>
        </p:sp>
        <p:sp>
          <p:nvSpPr>
            <p:cNvPr id="331" name="Text Box 332"/>
            <p:cNvSpPr txBox="1">
              <a:spLocks noChangeArrowheads="1"/>
            </p:cNvSpPr>
            <p:nvPr/>
          </p:nvSpPr>
          <p:spPr bwMode="auto">
            <a:xfrm rot="567708">
              <a:off x="3589003" y="4450702"/>
              <a:ext cx="400432" cy="223565"/>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315</a:t>
              </a:r>
              <a:endParaRPr lang="en-US" sz="800" b="1" dirty="0">
                <a:latin typeface="Helvetica" pitchFamily="34" charset="0"/>
              </a:endParaRPr>
            </a:p>
          </p:txBody>
        </p:sp>
        <p:sp>
          <p:nvSpPr>
            <p:cNvPr id="332" name="Text Box 82"/>
            <p:cNvSpPr txBox="1">
              <a:spLocks noChangeArrowheads="1"/>
            </p:cNvSpPr>
            <p:nvPr/>
          </p:nvSpPr>
          <p:spPr bwMode="auto">
            <a:xfrm rot="1676304">
              <a:off x="3841730" y="4074100"/>
              <a:ext cx="366056" cy="223565"/>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660</a:t>
              </a:r>
              <a:endParaRPr lang="en-US" sz="800" b="1" dirty="0">
                <a:latin typeface="Helvetica" pitchFamily="34" charset="0"/>
              </a:endParaRPr>
            </a:p>
          </p:txBody>
        </p:sp>
        <p:sp>
          <p:nvSpPr>
            <p:cNvPr id="333" name="Text Box 81"/>
            <p:cNvSpPr txBox="1">
              <a:spLocks noChangeArrowheads="1"/>
            </p:cNvSpPr>
            <p:nvPr/>
          </p:nvSpPr>
          <p:spPr bwMode="auto">
            <a:xfrm rot="1629594">
              <a:off x="4016343" y="4218887"/>
              <a:ext cx="388938"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sp>
          <p:nvSpPr>
            <p:cNvPr id="334" name="Text Box 81"/>
            <p:cNvSpPr txBox="1">
              <a:spLocks noChangeArrowheads="1"/>
            </p:cNvSpPr>
            <p:nvPr/>
          </p:nvSpPr>
          <p:spPr bwMode="auto">
            <a:xfrm rot="19675612">
              <a:off x="2650331" y="5553018"/>
              <a:ext cx="388938"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660</a:t>
              </a:r>
              <a:endParaRPr lang="en-US" sz="800" b="1" dirty="0">
                <a:latin typeface="Helvetica" pitchFamily="34" charset="0"/>
              </a:endParaRPr>
            </a:p>
          </p:txBody>
        </p:sp>
        <p:sp>
          <p:nvSpPr>
            <p:cNvPr id="335" name="Text Box 81"/>
            <p:cNvSpPr txBox="1">
              <a:spLocks noChangeArrowheads="1"/>
            </p:cNvSpPr>
            <p:nvPr/>
          </p:nvSpPr>
          <p:spPr bwMode="auto">
            <a:xfrm rot="19675612">
              <a:off x="3846840" y="4950886"/>
              <a:ext cx="452967" cy="223565"/>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  0 </a:t>
              </a:r>
              <a:endParaRPr lang="en-US" sz="800" b="1" dirty="0">
                <a:solidFill>
                  <a:srgbClr val="FF0000"/>
                </a:solidFill>
                <a:latin typeface="Helvetica" pitchFamily="34" charset="0"/>
              </a:endParaRPr>
            </a:p>
          </p:txBody>
        </p:sp>
        <p:sp>
          <p:nvSpPr>
            <p:cNvPr id="496" name="Line 312"/>
            <p:cNvSpPr>
              <a:spLocks noChangeShapeType="1"/>
            </p:cNvSpPr>
            <p:nvPr/>
          </p:nvSpPr>
          <p:spPr bwMode="auto">
            <a:xfrm rot="1629841" flipV="1">
              <a:off x="2424189" y="4191618"/>
              <a:ext cx="742910" cy="180177"/>
            </a:xfrm>
            <a:prstGeom prst="line">
              <a:avLst/>
            </a:prstGeom>
            <a:noFill/>
            <a:ln w="12700">
              <a:solidFill>
                <a:srgbClr val="969696"/>
              </a:solidFill>
              <a:prstDash val="dash"/>
              <a:round/>
              <a:headEnd type="none" w="sm" len="sm"/>
              <a:tailEnd type="none" w="sm" len="sm"/>
            </a:ln>
            <a:effectLst/>
          </p:spPr>
          <p:txBody>
            <a:bodyPr wrap="none" anchor="ctr"/>
            <a:lstStyle/>
            <a:p>
              <a:endParaRPr lang="en-US" dirty="0"/>
            </a:p>
          </p:txBody>
        </p:sp>
        <p:sp>
          <p:nvSpPr>
            <p:cNvPr id="497" name="Line 313"/>
            <p:cNvSpPr>
              <a:spLocks noChangeShapeType="1"/>
            </p:cNvSpPr>
            <p:nvPr/>
          </p:nvSpPr>
          <p:spPr bwMode="auto">
            <a:xfrm flipV="1">
              <a:off x="2739301" y="4149726"/>
              <a:ext cx="105500" cy="279648"/>
            </a:xfrm>
            <a:prstGeom prst="line">
              <a:avLst/>
            </a:prstGeom>
            <a:noFill/>
            <a:ln w="12700">
              <a:solidFill>
                <a:schemeClr val="tx1"/>
              </a:solidFill>
              <a:round/>
              <a:headEnd type="none" w="sm" len="med"/>
              <a:tailEnd type="triangle" w="sm" len="med"/>
            </a:ln>
            <a:effectLst/>
          </p:spPr>
          <p:txBody>
            <a:bodyPr wrap="none" anchor="ctr"/>
            <a:lstStyle/>
            <a:p>
              <a:endParaRPr lang="en-US" dirty="0">
                <a:ln>
                  <a:solidFill>
                    <a:schemeClr val="tx1"/>
                  </a:solidFill>
                </a:ln>
              </a:endParaRPr>
            </a:p>
          </p:txBody>
        </p:sp>
        <p:sp>
          <p:nvSpPr>
            <p:cNvPr id="498" name="Text Box 314"/>
            <p:cNvSpPr txBox="1">
              <a:spLocks noChangeArrowheads="1"/>
            </p:cNvSpPr>
            <p:nvPr/>
          </p:nvSpPr>
          <p:spPr bwMode="auto">
            <a:xfrm rot="1417443">
              <a:off x="2584780" y="4292660"/>
              <a:ext cx="608012"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1,045</a:t>
              </a:r>
              <a:endParaRPr lang="en-US" sz="800" b="1" dirty="0">
                <a:latin typeface="Helvetica" pitchFamily="34" charset="0"/>
              </a:endParaRPr>
            </a:p>
          </p:txBody>
        </p:sp>
        <p:sp>
          <p:nvSpPr>
            <p:cNvPr id="499" name="Text Box 183"/>
            <p:cNvSpPr txBox="1">
              <a:spLocks noChangeArrowheads="1"/>
            </p:cNvSpPr>
            <p:nvPr/>
          </p:nvSpPr>
          <p:spPr bwMode="auto">
            <a:xfrm>
              <a:off x="3411105" y="2702992"/>
              <a:ext cx="436995" cy="223565"/>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100</a:t>
              </a:r>
              <a:endParaRPr lang="en-US" sz="800" b="1" dirty="0">
                <a:latin typeface="Helvetica" pitchFamily="34" charset="0"/>
              </a:endParaRPr>
            </a:p>
          </p:txBody>
        </p:sp>
        <p:sp>
          <p:nvSpPr>
            <p:cNvPr id="500" name="Text Box 183"/>
            <p:cNvSpPr txBox="1">
              <a:spLocks noChangeArrowheads="1"/>
            </p:cNvSpPr>
            <p:nvPr/>
          </p:nvSpPr>
          <p:spPr bwMode="auto">
            <a:xfrm>
              <a:off x="3320254" y="2790826"/>
              <a:ext cx="469900" cy="22356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199</a:t>
              </a:r>
              <a:endParaRPr lang="en-US" sz="800" b="1" dirty="0">
                <a:latin typeface="Helvetica" pitchFamily="34" charset="0"/>
              </a:endParaRPr>
            </a:p>
          </p:txBody>
        </p:sp>
      </p:grpSp>
      <p:sp>
        <p:nvSpPr>
          <p:cNvPr id="283" name="Line 32"/>
          <p:cNvSpPr>
            <a:spLocks noChangeShapeType="1"/>
          </p:cNvSpPr>
          <p:nvPr/>
        </p:nvSpPr>
        <p:spPr bwMode="auto">
          <a:xfrm flipH="1">
            <a:off x="2810324" y="4650831"/>
            <a:ext cx="1660083" cy="1072854"/>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84" name="Text Box 82"/>
          <p:cNvSpPr txBox="1">
            <a:spLocks noChangeArrowheads="1"/>
          </p:cNvSpPr>
          <p:nvPr/>
        </p:nvSpPr>
        <p:spPr bwMode="auto">
          <a:xfrm rot="19683991">
            <a:off x="4438772" y="4936210"/>
            <a:ext cx="363537" cy="215444"/>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660</a:t>
            </a:r>
            <a:endParaRPr lang="en-US" sz="800" b="1" dirty="0">
              <a:latin typeface="Helvetica" pitchFamily="34" charset="0"/>
            </a:endParaRPr>
          </a:p>
        </p:txBody>
      </p:sp>
      <p:sp>
        <p:nvSpPr>
          <p:cNvPr id="296" name="Oval 217"/>
          <p:cNvSpPr>
            <a:spLocks noChangeArrowheads="1"/>
          </p:cNvSpPr>
          <p:nvPr/>
        </p:nvSpPr>
        <p:spPr bwMode="auto">
          <a:xfrm>
            <a:off x="3733800" y="3200400"/>
            <a:ext cx="457200" cy="304800"/>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r>
              <a:rPr lang="en-US" sz="800" dirty="0" smtClean="0"/>
              <a:t>Cedars</a:t>
            </a:r>
            <a:endParaRPr lang="en-US" sz="800" dirty="0"/>
          </a:p>
        </p:txBody>
      </p:sp>
      <p:sp>
        <p:nvSpPr>
          <p:cNvPr id="153" name="Oval 217"/>
          <p:cNvSpPr>
            <a:spLocks noChangeArrowheads="1"/>
          </p:cNvSpPr>
          <p:nvPr/>
        </p:nvSpPr>
        <p:spPr bwMode="auto">
          <a:xfrm>
            <a:off x="2561500" y="3990991"/>
            <a:ext cx="457200" cy="304800"/>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r>
              <a:rPr lang="en-US" sz="800" dirty="0" smtClean="0"/>
              <a:t>RECO</a:t>
            </a:r>
            <a:endParaRPr lang="en-US" sz="800" dirty="0"/>
          </a:p>
        </p:txBody>
      </p:sp>
      <p:sp>
        <p:nvSpPr>
          <p:cNvPr id="173" name="Text Box 80"/>
          <p:cNvSpPr txBox="1">
            <a:spLocks noChangeArrowheads="1"/>
          </p:cNvSpPr>
          <p:nvPr/>
        </p:nvSpPr>
        <p:spPr bwMode="auto">
          <a:xfrm>
            <a:off x="3175803" y="3952140"/>
            <a:ext cx="469900" cy="215444"/>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sp>
        <p:nvSpPr>
          <p:cNvPr id="174" name="Text Box 79"/>
          <p:cNvSpPr txBox="1">
            <a:spLocks noChangeArrowheads="1"/>
          </p:cNvSpPr>
          <p:nvPr/>
        </p:nvSpPr>
        <p:spPr bwMode="auto">
          <a:xfrm rot="19438241">
            <a:off x="2727888" y="5349087"/>
            <a:ext cx="469900" cy="215444"/>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3</a:t>
            </a:r>
            <a:r>
              <a:rPr lang="en-US" sz="800" b="1" dirty="0" smtClean="0">
                <a:latin typeface="Helvetica" pitchFamily="34" charset="0"/>
              </a:rPr>
              <a:t>15</a:t>
            </a:r>
            <a:endParaRPr lang="en-US" sz="800" b="1" dirty="0">
              <a:latin typeface="Helvetica" pitchFamily="34" charset="0"/>
            </a:endParaRPr>
          </a:p>
        </p:txBody>
      </p:sp>
      <p:sp>
        <p:nvSpPr>
          <p:cNvPr id="175" name="Text Box 203"/>
          <p:cNvSpPr txBox="1">
            <a:spLocks noChangeArrowheads="1"/>
          </p:cNvSpPr>
          <p:nvPr/>
        </p:nvSpPr>
        <p:spPr bwMode="auto">
          <a:xfrm>
            <a:off x="949574" y="4065007"/>
            <a:ext cx="469900" cy="215444"/>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140</a:t>
            </a:r>
            <a:endParaRPr lang="en-US" sz="800" b="1" dirty="0">
              <a:latin typeface="Helvetica" pitchFamily="34" charset="0"/>
            </a:endParaRPr>
          </a:p>
        </p:txBody>
      </p:sp>
      <p:sp>
        <p:nvSpPr>
          <p:cNvPr id="176" name="Text Box 203"/>
          <p:cNvSpPr txBox="1">
            <a:spLocks noChangeArrowheads="1"/>
          </p:cNvSpPr>
          <p:nvPr/>
        </p:nvSpPr>
        <p:spPr bwMode="auto">
          <a:xfrm>
            <a:off x="1314349" y="5286040"/>
            <a:ext cx="469900" cy="215444"/>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385</a:t>
            </a:r>
            <a:endParaRPr lang="en-US" sz="800" b="1" dirty="0">
              <a:latin typeface="Helvetica" pitchFamily="34" charset="0"/>
            </a:endParaRPr>
          </a:p>
        </p:txBody>
      </p:sp>
    </p:spTree>
    <p:extLst>
      <p:ext uri="{BB962C8B-B14F-4D97-AF65-F5344CB8AC3E}">
        <p14:creationId xmlns:p14="http://schemas.microsoft.com/office/powerpoint/2010/main" val="30183990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Oval 204"/>
          <p:cNvSpPr>
            <a:spLocks noChangeArrowheads="1"/>
          </p:cNvSpPr>
          <p:nvPr/>
        </p:nvSpPr>
        <p:spPr bwMode="auto">
          <a:xfrm>
            <a:off x="5061746" y="4035057"/>
            <a:ext cx="249238" cy="261939"/>
          </a:xfrm>
          <a:prstGeom prst="ellipse">
            <a:avLst/>
          </a:prstGeom>
          <a:solidFill>
            <a:srgbClr val="FFFFFF"/>
          </a:solidFill>
          <a:ln w="12700">
            <a:solidFill>
              <a:schemeClr val="tx1"/>
            </a:solidFill>
            <a:round/>
            <a:headEnd/>
            <a:tailEnd/>
          </a:ln>
          <a:effectLst/>
        </p:spPr>
        <p:txBody>
          <a:bodyPr lIns="92075" tIns="46038" rIns="92075" bIns="46038"/>
          <a:lstStyle/>
          <a:p>
            <a:pPr algn="ctr" eaLnBrk="0" hangingPunct="0"/>
            <a:endParaRPr lang="en-US" sz="800" dirty="0">
              <a:solidFill>
                <a:srgbClr val="FF0000"/>
              </a:solidFill>
            </a:endParaRPr>
          </a:p>
        </p:txBody>
      </p:sp>
      <p:sp>
        <p:nvSpPr>
          <p:cNvPr id="181" name="Oval 204"/>
          <p:cNvSpPr>
            <a:spLocks noChangeArrowheads="1"/>
          </p:cNvSpPr>
          <p:nvPr/>
        </p:nvSpPr>
        <p:spPr bwMode="auto">
          <a:xfrm>
            <a:off x="5007502" y="4855620"/>
            <a:ext cx="249238" cy="250696"/>
          </a:xfrm>
          <a:prstGeom prst="ellipse">
            <a:avLst/>
          </a:prstGeom>
          <a:solidFill>
            <a:srgbClr val="FFFFFF"/>
          </a:solidFill>
          <a:ln w="12700">
            <a:solidFill>
              <a:schemeClr val="tx1"/>
            </a:solidFill>
            <a:round/>
            <a:headEnd/>
            <a:tailEnd/>
          </a:ln>
          <a:effectLst/>
        </p:spPr>
        <p:txBody>
          <a:bodyPr lIns="92075" tIns="46038" rIns="92075" bIns="46038"/>
          <a:lstStyle/>
          <a:p>
            <a:pPr algn="ctr" eaLnBrk="0" hangingPunct="0"/>
            <a:endParaRPr lang="en-US" sz="800" dirty="0">
              <a:solidFill>
                <a:srgbClr val="FF0000"/>
              </a:solidFill>
            </a:endParaRPr>
          </a:p>
        </p:txBody>
      </p:sp>
      <p:sp>
        <p:nvSpPr>
          <p:cNvPr id="2" name="Title 1"/>
          <p:cNvSpPr>
            <a:spLocks noGrp="1"/>
          </p:cNvSpPr>
          <p:nvPr>
            <p:ph type="title"/>
          </p:nvPr>
        </p:nvSpPr>
        <p:spPr/>
        <p:txBody>
          <a:bodyPr anchor="t">
            <a:normAutofit fontScale="90000"/>
          </a:bodyPr>
          <a:lstStyle/>
          <a:p>
            <a:r>
              <a:rPr lang="en-US" sz="3600" dirty="0" smtClean="0">
                <a:cs typeface="Times New Roman" pitchFamily="18" charset="0"/>
              </a:rPr>
              <a:t>New York System Representation </a:t>
            </a:r>
            <a:br>
              <a:rPr lang="en-US" sz="3600" dirty="0" smtClean="0">
                <a:cs typeface="Times New Roman" pitchFamily="18" charset="0"/>
              </a:rPr>
            </a:br>
            <a:r>
              <a:rPr lang="en-US" sz="3600" dirty="0" smtClean="0">
                <a:cs typeface="Times New Roman" pitchFamily="18" charset="0"/>
              </a:rPr>
              <a:t>for 2024 (MW)</a:t>
            </a:r>
            <a:r>
              <a:rPr lang="en-US" sz="3600" dirty="0">
                <a:solidFill>
                  <a:srgbClr val="FF0000"/>
                </a:solidFill>
                <a:cs typeface="Times New Roman" pitchFamily="18" charset="0"/>
              </a:rPr>
              <a:t> </a:t>
            </a:r>
            <a:endParaRPr lang="en-US" sz="3600" dirty="0"/>
          </a:p>
        </p:txBody>
      </p:sp>
      <p:sp>
        <p:nvSpPr>
          <p:cNvPr id="3" name="Slide Number Placeholder 2"/>
          <p:cNvSpPr>
            <a:spLocks noGrp="1"/>
          </p:cNvSpPr>
          <p:nvPr>
            <p:ph type="sldNum" sz="quarter" idx="4294967295"/>
          </p:nvPr>
        </p:nvSpPr>
        <p:spPr>
          <a:xfrm>
            <a:off x="8574855" y="6396125"/>
            <a:ext cx="314326" cy="233275"/>
          </a:xfrm>
          <a:prstGeom prst="rect">
            <a:avLst/>
          </a:prstGeom>
        </p:spPr>
        <p:txBody>
          <a:bodyPr/>
          <a:lstStyle/>
          <a:p>
            <a:fld id="{10C7F894-2A36-495D-AB7C-1055F7AC0F9D}" type="slidenum">
              <a:rPr lang="en-US" smtClean="0"/>
              <a:pPr/>
              <a:t>49</a:t>
            </a:fld>
            <a:endParaRPr lang="en-US" dirty="0"/>
          </a:p>
        </p:txBody>
      </p:sp>
      <p:grpSp>
        <p:nvGrpSpPr>
          <p:cNvPr id="4" name="Group 3"/>
          <p:cNvGrpSpPr/>
          <p:nvPr/>
        </p:nvGrpSpPr>
        <p:grpSpPr>
          <a:xfrm>
            <a:off x="456465" y="941784"/>
            <a:ext cx="8637503" cy="5361481"/>
            <a:chOff x="339809" y="725424"/>
            <a:chExt cx="8637503" cy="5361481"/>
          </a:xfrm>
        </p:grpSpPr>
        <p:sp>
          <p:nvSpPr>
            <p:cNvPr id="5" name="Oval 3"/>
            <p:cNvSpPr>
              <a:spLocks noChangeArrowheads="1"/>
            </p:cNvSpPr>
            <p:nvPr/>
          </p:nvSpPr>
          <p:spPr bwMode="auto">
            <a:xfrm>
              <a:off x="6033608" y="1224523"/>
              <a:ext cx="330200" cy="350837"/>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F</a:t>
              </a:r>
              <a:endParaRPr lang="en-US" sz="1000" dirty="0"/>
            </a:p>
          </p:txBody>
        </p:sp>
        <p:sp>
          <p:nvSpPr>
            <p:cNvPr id="6" name="Oval 4"/>
            <p:cNvSpPr>
              <a:spLocks noChangeArrowheads="1"/>
            </p:cNvSpPr>
            <p:nvPr/>
          </p:nvSpPr>
          <p:spPr bwMode="auto">
            <a:xfrm>
              <a:off x="6033608" y="2213535"/>
              <a:ext cx="330200" cy="352425"/>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G</a:t>
              </a:r>
              <a:endParaRPr lang="en-US" sz="1000" dirty="0"/>
            </a:p>
          </p:txBody>
        </p:sp>
        <p:sp>
          <p:nvSpPr>
            <p:cNvPr id="7" name="Oval 5"/>
            <p:cNvSpPr>
              <a:spLocks noChangeArrowheads="1"/>
            </p:cNvSpPr>
            <p:nvPr/>
          </p:nvSpPr>
          <p:spPr bwMode="auto">
            <a:xfrm>
              <a:off x="6538433" y="3027923"/>
              <a:ext cx="347663" cy="350837"/>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H</a:t>
              </a:r>
              <a:endParaRPr lang="en-US" sz="1000" dirty="0"/>
            </a:p>
          </p:txBody>
        </p:sp>
        <p:sp>
          <p:nvSpPr>
            <p:cNvPr id="8" name="Oval 6"/>
            <p:cNvSpPr>
              <a:spLocks noChangeArrowheads="1"/>
            </p:cNvSpPr>
            <p:nvPr/>
          </p:nvSpPr>
          <p:spPr bwMode="auto">
            <a:xfrm>
              <a:off x="6541608" y="3716898"/>
              <a:ext cx="347663" cy="350837"/>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I</a:t>
              </a:r>
              <a:endParaRPr lang="en-US" sz="1000" dirty="0"/>
            </a:p>
          </p:txBody>
        </p:sp>
        <p:sp>
          <p:nvSpPr>
            <p:cNvPr id="9" name="Oval 7"/>
            <p:cNvSpPr>
              <a:spLocks noChangeArrowheads="1"/>
            </p:cNvSpPr>
            <p:nvPr/>
          </p:nvSpPr>
          <p:spPr bwMode="auto">
            <a:xfrm>
              <a:off x="6590821" y="4969435"/>
              <a:ext cx="330200" cy="350838"/>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J</a:t>
              </a:r>
              <a:endParaRPr lang="en-US" sz="1000" dirty="0"/>
            </a:p>
          </p:txBody>
        </p:sp>
        <p:sp>
          <p:nvSpPr>
            <p:cNvPr id="10" name="Oval 8"/>
            <p:cNvSpPr>
              <a:spLocks noChangeArrowheads="1"/>
            </p:cNvSpPr>
            <p:nvPr/>
          </p:nvSpPr>
          <p:spPr bwMode="auto">
            <a:xfrm>
              <a:off x="7641746" y="4967848"/>
              <a:ext cx="328612" cy="352425"/>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K</a:t>
              </a:r>
              <a:endParaRPr lang="en-US" sz="1000" dirty="0"/>
            </a:p>
          </p:txBody>
        </p:sp>
        <p:sp>
          <p:nvSpPr>
            <p:cNvPr id="11" name="Line 9"/>
            <p:cNvSpPr>
              <a:spLocks noChangeShapeType="1"/>
            </p:cNvSpPr>
            <p:nvPr/>
          </p:nvSpPr>
          <p:spPr bwMode="auto">
            <a:xfrm flipH="1">
              <a:off x="729771" y="2286560"/>
              <a:ext cx="700087" cy="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2" name="Line 10"/>
            <p:cNvSpPr>
              <a:spLocks noChangeShapeType="1"/>
            </p:cNvSpPr>
            <p:nvPr/>
          </p:nvSpPr>
          <p:spPr bwMode="auto">
            <a:xfrm flipH="1">
              <a:off x="3809521" y="1443598"/>
              <a:ext cx="2247900" cy="763587"/>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3" name="Line 11"/>
            <p:cNvSpPr>
              <a:spLocks noChangeShapeType="1"/>
            </p:cNvSpPr>
            <p:nvPr/>
          </p:nvSpPr>
          <p:spPr bwMode="auto">
            <a:xfrm flipH="1">
              <a:off x="6198708" y="1573773"/>
              <a:ext cx="4763" cy="639762"/>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4" name="Line 12"/>
            <p:cNvSpPr>
              <a:spLocks noChangeShapeType="1"/>
            </p:cNvSpPr>
            <p:nvPr/>
          </p:nvSpPr>
          <p:spPr bwMode="auto">
            <a:xfrm flipH="1">
              <a:off x="4146070" y="2470711"/>
              <a:ext cx="1900235" cy="458790"/>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16" name="Line 14"/>
            <p:cNvSpPr>
              <a:spLocks noChangeShapeType="1"/>
            </p:cNvSpPr>
            <p:nvPr/>
          </p:nvSpPr>
          <p:spPr bwMode="auto">
            <a:xfrm flipH="1" flipV="1">
              <a:off x="6840058" y="4053448"/>
              <a:ext cx="855663" cy="97790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7" name="Line 15"/>
            <p:cNvSpPr>
              <a:spLocks noChangeShapeType="1"/>
            </p:cNvSpPr>
            <p:nvPr/>
          </p:nvSpPr>
          <p:spPr bwMode="auto">
            <a:xfrm flipV="1">
              <a:off x="6713058" y="4067735"/>
              <a:ext cx="3175" cy="93345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8" name="Line 16"/>
            <p:cNvSpPr>
              <a:spLocks noChangeShapeType="1"/>
            </p:cNvSpPr>
            <p:nvPr/>
          </p:nvSpPr>
          <p:spPr bwMode="auto">
            <a:xfrm flipV="1">
              <a:off x="6921021" y="5131360"/>
              <a:ext cx="720725" cy="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9" name="Line 17"/>
            <p:cNvSpPr>
              <a:spLocks noChangeShapeType="1"/>
            </p:cNvSpPr>
            <p:nvPr/>
          </p:nvSpPr>
          <p:spPr bwMode="auto">
            <a:xfrm flipH="1" flipV="1">
              <a:off x="6389208" y="1403910"/>
              <a:ext cx="990600" cy="0"/>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20" name="Line 18"/>
            <p:cNvSpPr>
              <a:spLocks noChangeShapeType="1"/>
            </p:cNvSpPr>
            <p:nvPr/>
          </p:nvSpPr>
          <p:spPr bwMode="auto">
            <a:xfrm flipH="1" flipV="1">
              <a:off x="6363808" y="2375460"/>
              <a:ext cx="1116013" cy="0"/>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21" name="Line 19"/>
            <p:cNvSpPr>
              <a:spLocks noChangeShapeType="1"/>
            </p:cNvSpPr>
            <p:nvPr/>
          </p:nvSpPr>
          <p:spPr bwMode="auto">
            <a:xfrm flipH="1" flipV="1">
              <a:off x="7964007" y="5193272"/>
              <a:ext cx="341792" cy="263313"/>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22" name="Text Box 20"/>
            <p:cNvSpPr txBox="1">
              <a:spLocks noChangeArrowheads="1"/>
            </p:cNvSpPr>
            <p:nvPr/>
          </p:nvSpPr>
          <p:spPr bwMode="auto">
            <a:xfrm>
              <a:off x="923544" y="2020824"/>
              <a:ext cx="838200"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1,700</a:t>
              </a:r>
              <a:endParaRPr lang="en-US" sz="800" b="1" dirty="0">
                <a:latin typeface="Helvetica" pitchFamily="34" charset="0"/>
              </a:endParaRPr>
            </a:p>
          </p:txBody>
        </p:sp>
        <p:sp>
          <p:nvSpPr>
            <p:cNvPr id="23" name="Text Box 21"/>
            <p:cNvSpPr txBox="1">
              <a:spLocks noChangeArrowheads="1"/>
            </p:cNvSpPr>
            <p:nvPr/>
          </p:nvSpPr>
          <p:spPr bwMode="auto">
            <a:xfrm>
              <a:off x="3031646" y="2321485"/>
              <a:ext cx="714375"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5,650</a:t>
              </a:r>
              <a:endParaRPr lang="en-US" sz="800" b="1" dirty="0">
                <a:latin typeface="Helvetica" pitchFamily="34" charset="0"/>
              </a:endParaRPr>
            </a:p>
          </p:txBody>
        </p:sp>
        <p:sp>
          <p:nvSpPr>
            <p:cNvPr id="24" name="Text Box 22"/>
            <p:cNvSpPr txBox="1">
              <a:spLocks noChangeArrowheads="1"/>
            </p:cNvSpPr>
            <p:nvPr/>
          </p:nvSpPr>
          <p:spPr bwMode="auto">
            <a:xfrm>
              <a:off x="3203096" y="1530910"/>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1,600</a:t>
              </a:r>
            </a:p>
          </p:txBody>
        </p:sp>
        <p:sp>
          <p:nvSpPr>
            <p:cNvPr id="25" name="Text Box 23"/>
            <p:cNvSpPr txBox="1">
              <a:spLocks noChangeArrowheads="1"/>
            </p:cNvSpPr>
            <p:nvPr/>
          </p:nvSpPr>
          <p:spPr bwMode="auto">
            <a:xfrm>
              <a:off x="3115783" y="1859523"/>
              <a:ext cx="712788"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2,650</a:t>
              </a:r>
            </a:p>
          </p:txBody>
        </p:sp>
        <p:sp>
          <p:nvSpPr>
            <p:cNvPr id="26" name="Text Box 24"/>
            <p:cNvSpPr txBox="1">
              <a:spLocks noChangeArrowheads="1"/>
            </p:cNvSpPr>
            <p:nvPr/>
          </p:nvSpPr>
          <p:spPr bwMode="auto">
            <a:xfrm>
              <a:off x="3828571" y="1921435"/>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1,999 </a:t>
              </a:r>
            </a:p>
          </p:txBody>
        </p:sp>
        <p:sp>
          <p:nvSpPr>
            <p:cNvPr id="27" name="Text Box 25"/>
            <p:cNvSpPr txBox="1">
              <a:spLocks noChangeArrowheads="1"/>
            </p:cNvSpPr>
            <p:nvPr/>
          </p:nvSpPr>
          <p:spPr bwMode="auto">
            <a:xfrm>
              <a:off x="5449408" y="1219760"/>
              <a:ext cx="760413" cy="338554"/>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2,770 -</a:t>
              </a:r>
            </a:p>
            <a:p>
              <a:pPr algn="ctr" eaLnBrk="0" hangingPunct="0"/>
              <a:r>
                <a:rPr lang="en-US" sz="800" b="1" dirty="0" smtClean="0">
                  <a:latin typeface="Helvetica" pitchFamily="34" charset="0"/>
                </a:rPr>
                <a:t>3,100* </a:t>
              </a:r>
              <a:endParaRPr lang="en-US" sz="800" b="1" dirty="0">
                <a:latin typeface="Helvetica" pitchFamily="34" charset="0"/>
              </a:endParaRPr>
            </a:p>
          </p:txBody>
        </p:sp>
        <p:sp>
          <p:nvSpPr>
            <p:cNvPr id="28" name="Text Box 26"/>
            <p:cNvSpPr txBox="1">
              <a:spLocks noChangeArrowheads="1"/>
            </p:cNvSpPr>
            <p:nvPr/>
          </p:nvSpPr>
          <p:spPr bwMode="auto">
            <a:xfrm>
              <a:off x="3885721" y="2167498"/>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1,600</a:t>
              </a:r>
            </a:p>
          </p:txBody>
        </p:sp>
        <p:sp>
          <p:nvSpPr>
            <p:cNvPr id="29" name="Text Box 27"/>
            <p:cNvSpPr txBox="1">
              <a:spLocks noChangeArrowheads="1"/>
            </p:cNvSpPr>
            <p:nvPr/>
          </p:nvSpPr>
          <p:spPr bwMode="auto">
            <a:xfrm>
              <a:off x="6155846" y="1967473"/>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3,475</a:t>
              </a:r>
              <a:endParaRPr lang="en-US" sz="800" b="1" dirty="0">
                <a:latin typeface="Helvetica" pitchFamily="34" charset="0"/>
              </a:endParaRPr>
            </a:p>
          </p:txBody>
        </p:sp>
        <p:sp>
          <p:nvSpPr>
            <p:cNvPr id="30" name="Text Box 28"/>
            <p:cNvSpPr txBox="1">
              <a:spLocks noChangeArrowheads="1"/>
            </p:cNvSpPr>
            <p:nvPr/>
          </p:nvSpPr>
          <p:spPr bwMode="auto">
            <a:xfrm>
              <a:off x="6287608" y="4094723"/>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1,999 </a:t>
              </a:r>
            </a:p>
          </p:txBody>
        </p:sp>
        <p:sp>
          <p:nvSpPr>
            <p:cNvPr id="31" name="Text Box 29"/>
            <p:cNvSpPr txBox="1">
              <a:spLocks noChangeArrowheads="1"/>
            </p:cNvSpPr>
            <p:nvPr/>
          </p:nvSpPr>
          <p:spPr bwMode="auto">
            <a:xfrm>
              <a:off x="6332058" y="2427848"/>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1,999 </a:t>
              </a:r>
            </a:p>
          </p:txBody>
        </p:sp>
        <p:sp>
          <p:nvSpPr>
            <p:cNvPr id="32" name="Text Box 30"/>
            <p:cNvSpPr txBox="1">
              <a:spLocks noChangeArrowheads="1"/>
            </p:cNvSpPr>
            <p:nvPr/>
          </p:nvSpPr>
          <p:spPr bwMode="auto">
            <a:xfrm>
              <a:off x="6524146" y="2754873"/>
              <a:ext cx="723998"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6,000</a:t>
              </a:r>
              <a:endParaRPr lang="en-US" sz="800" b="1" dirty="0">
                <a:latin typeface="Helvetica" pitchFamily="34" charset="0"/>
              </a:endParaRPr>
            </a:p>
          </p:txBody>
        </p:sp>
        <p:sp>
          <p:nvSpPr>
            <p:cNvPr id="33" name="Text Box 31"/>
            <p:cNvSpPr txBox="1">
              <a:spLocks noChangeArrowheads="1"/>
            </p:cNvSpPr>
            <p:nvPr/>
          </p:nvSpPr>
          <p:spPr bwMode="auto">
            <a:xfrm>
              <a:off x="6667021" y="3523223"/>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8,450 </a:t>
              </a:r>
            </a:p>
          </p:txBody>
        </p:sp>
        <p:sp>
          <p:nvSpPr>
            <p:cNvPr id="34" name="Text Box 32"/>
            <p:cNvSpPr txBox="1">
              <a:spLocks noChangeArrowheads="1"/>
            </p:cNvSpPr>
            <p:nvPr/>
          </p:nvSpPr>
          <p:spPr bwMode="auto">
            <a:xfrm>
              <a:off x="6233633" y="3370823"/>
              <a:ext cx="508000" cy="21272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1,999 </a:t>
              </a:r>
            </a:p>
          </p:txBody>
        </p:sp>
        <p:sp>
          <p:nvSpPr>
            <p:cNvPr id="35" name="Text Box 33"/>
            <p:cNvSpPr txBox="1">
              <a:spLocks noChangeArrowheads="1"/>
            </p:cNvSpPr>
            <p:nvPr/>
          </p:nvSpPr>
          <p:spPr bwMode="auto">
            <a:xfrm>
              <a:off x="6514621" y="4737660"/>
              <a:ext cx="735012"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4,400</a:t>
              </a:r>
              <a:endParaRPr lang="en-US" sz="800" b="1" dirty="0">
                <a:latin typeface="Helvetica" pitchFamily="34" charset="0"/>
              </a:endParaRPr>
            </a:p>
          </p:txBody>
        </p:sp>
        <p:sp>
          <p:nvSpPr>
            <p:cNvPr id="36" name="Text Box 34"/>
            <p:cNvSpPr txBox="1">
              <a:spLocks noChangeArrowheads="1"/>
            </p:cNvSpPr>
            <p:nvPr/>
          </p:nvSpPr>
          <p:spPr bwMode="auto">
            <a:xfrm>
              <a:off x="6773383" y="5131360"/>
              <a:ext cx="508000" cy="338554"/>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235- </a:t>
              </a:r>
              <a:r>
                <a:rPr lang="en-US" sz="800" b="1" dirty="0" smtClean="0">
                  <a:solidFill>
                    <a:srgbClr val="000000"/>
                  </a:solidFill>
                  <a:latin typeface="Helvetica" pitchFamily="34" charset="0"/>
                </a:rPr>
                <a:t>505 </a:t>
              </a:r>
              <a:r>
                <a:rPr lang="en-US" sz="800" b="1" dirty="0">
                  <a:solidFill>
                    <a:srgbClr val="000000"/>
                  </a:solidFill>
                  <a:latin typeface="Helvetica" pitchFamily="34" charset="0"/>
                </a:rPr>
                <a:t>*</a:t>
              </a:r>
              <a:r>
                <a:rPr lang="en-US" sz="800" b="1" dirty="0">
                  <a:solidFill>
                    <a:srgbClr val="FF0000"/>
                  </a:solidFill>
                  <a:latin typeface="Helvetica" pitchFamily="34" charset="0"/>
                </a:rPr>
                <a:t> </a:t>
              </a:r>
            </a:p>
          </p:txBody>
        </p:sp>
        <p:sp>
          <p:nvSpPr>
            <p:cNvPr id="37" name="Text Box 35"/>
            <p:cNvSpPr txBox="1">
              <a:spLocks noChangeArrowheads="1"/>
            </p:cNvSpPr>
            <p:nvPr/>
          </p:nvSpPr>
          <p:spPr bwMode="auto">
            <a:xfrm>
              <a:off x="6652733" y="4212198"/>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solidFill>
                    <a:srgbClr val="000000"/>
                  </a:solidFill>
                  <a:latin typeface="Helvetica" pitchFamily="34" charset="0"/>
                </a:rPr>
                <a:t>342 </a:t>
              </a:r>
              <a:endParaRPr lang="en-US" sz="800" b="1" dirty="0">
                <a:solidFill>
                  <a:srgbClr val="000000"/>
                </a:solidFill>
                <a:latin typeface="Helvetica" pitchFamily="34" charset="0"/>
              </a:endParaRPr>
            </a:p>
          </p:txBody>
        </p:sp>
        <p:sp>
          <p:nvSpPr>
            <p:cNvPr id="38" name="Text Box 36"/>
            <p:cNvSpPr txBox="1">
              <a:spLocks noChangeArrowheads="1"/>
            </p:cNvSpPr>
            <p:nvPr/>
          </p:nvSpPr>
          <p:spPr bwMode="auto">
            <a:xfrm>
              <a:off x="7419496" y="4704323"/>
              <a:ext cx="508000" cy="215444"/>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1,293</a:t>
              </a:r>
              <a:endParaRPr lang="en-US" sz="800" b="1" dirty="0">
                <a:latin typeface="Helvetica" pitchFamily="34" charset="0"/>
              </a:endParaRPr>
            </a:p>
          </p:txBody>
        </p:sp>
        <p:sp>
          <p:nvSpPr>
            <p:cNvPr id="39" name="Text Box 40"/>
            <p:cNvSpPr txBox="1">
              <a:spLocks noChangeArrowheads="1"/>
            </p:cNvSpPr>
            <p:nvPr/>
          </p:nvSpPr>
          <p:spPr bwMode="auto">
            <a:xfrm>
              <a:off x="6125820" y="788508"/>
              <a:ext cx="822325" cy="246063"/>
            </a:xfrm>
            <a:prstGeom prst="rect">
              <a:avLst/>
            </a:prstGeom>
            <a:noFill/>
            <a:ln w="9525">
              <a:noFill/>
              <a:miter lim="800000"/>
              <a:headEnd/>
              <a:tailEnd/>
            </a:ln>
            <a:effectLst/>
          </p:spPr>
          <p:txBody>
            <a:bodyPr>
              <a:spAutoFit/>
            </a:bodyPr>
            <a:lstStyle/>
            <a:p>
              <a:pPr algn="ctr">
                <a:spcBef>
                  <a:spcPct val="50000"/>
                </a:spcBef>
              </a:pPr>
              <a:r>
                <a:rPr lang="en-US" sz="1000" b="1" dirty="0">
                  <a:latin typeface="Helvetica" pitchFamily="34" charset="0"/>
                </a:rPr>
                <a:t>To VT</a:t>
              </a:r>
            </a:p>
          </p:txBody>
        </p:sp>
        <p:sp>
          <p:nvSpPr>
            <p:cNvPr id="40" name="Text Box 41"/>
            <p:cNvSpPr txBox="1">
              <a:spLocks noChangeArrowheads="1"/>
            </p:cNvSpPr>
            <p:nvPr/>
          </p:nvSpPr>
          <p:spPr bwMode="auto">
            <a:xfrm>
              <a:off x="7379808" y="1302310"/>
              <a:ext cx="823913" cy="244475"/>
            </a:xfrm>
            <a:prstGeom prst="rect">
              <a:avLst/>
            </a:prstGeom>
            <a:noFill/>
            <a:ln w="9525">
              <a:noFill/>
              <a:miter lim="800000"/>
              <a:headEnd/>
              <a:tailEnd/>
            </a:ln>
            <a:effectLst/>
          </p:spPr>
          <p:txBody>
            <a:bodyPr>
              <a:spAutoFit/>
            </a:bodyPr>
            <a:lstStyle/>
            <a:p>
              <a:pPr algn="ctr">
                <a:spcBef>
                  <a:spcPct val="50000"/>
                </a:spcBef>
              </a:pPr>
              <a:r>
                <a:rPr lang="en-US" sz="1000" b="1" dirty="0">
                  <a:latin typeface="Helvetica" pitchFamily="34" charset="0"/>
                </a:rPr>
                <a:t>To </a:t>
              </a:r>
              <a:r>
                <a:rPr lang="en-US" sz="1000" b="1" dirty="0" smtClean="0">
                  <a:latin typeface="Helvetica" pitchFamily="34" charset="0"/>
                </a:rPr>
                <a:t>WMA</a:t>
              </a:r>
              <a:endParaRPr lang="en-US" sz="1000" b="1" dirty="0">
                <a:latin typeface="Helvetica" pitchFamily="34" charset="0"/>
              </a:endParaRPr>
            </a:p>
          </p:txBody>
        </p:sp>
        <p:sp>
          <p:nvSpPr>
            <p:cNvPr id="41" name="Text Box 42"/>
            <p:cNvSpPr txBox="1">
              <a:spLocks noChangeArrowheads="1"/>
            </p:cNvSpPr>
            <p:nvPr/>
          </p:nvSpPr>
          <p:spPr bwMode="auto">
            <a:xfrm>
              <a:off x="8153400" y="5380386"/>
              <a:ext cx="823912" cy="246062"/>
            </a:xfrm>
            <a:prstGeom prst="rect">
              <a:avLst/>
            </a:prstGeom>
            <a:noFill/>
            <a:ln w="9525">
              <a:noFill/>
              <a:miter lim="800000"/>
              <a:headEnd/>
              <a:tailEnd/>
            </a:ln>
            <a:effectLst/>
          </p:spPr>
          <p:txBody>
            <a:bodyPr>
              <a:spAutoFit/>
            </a:bodyPr>
            <a:lstStyle/>
            <a:p>
              <a:pPr algn="ctr">
                <a:spcBef>
                  <a:spcPct val="50000"/>
                </a:spcBef>
              </a:pPr>
              <a:r>
                <a:rPr lang="en-US" sz="1000" b="1" dirty="0">
                  <a:latin typeface="Helvetica" pitchFamily="34" charset="0"/>
                </a:rPr>
                <a:t>To NOR</a:t>
              </a:r>
            </a:p>
          </p:txBody>
        </p:sp>
        <p:sp>
          <p:nvSpPr>
            <p:cNvPr id="42" name="Text Box 45"/>
            <p:cNvSpPr txBox="1">
              <a:spLocks noChangeArrowheads="1"/>
            </p:cNvSpPr>
            <p:nvPr/>
          </p:nvSpPr>
          <p:spPr bwMode="auto">
            <a:xfrm rot="20168334">
              <a:off x="2083908" y="3594660"/>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1,000</a:t>
              </a:r>
            </a:p>
          </p:txBody>
        </p:sp>
        <p:sp>
          <p:nvSpPr>
            <p:cNvPr id="43" name="Text Box 47"/>
            <p:cNvSpPr txBox="1">
              <a:spLocks noChangeArrowheads="1"/>
            </p:cNvSpPr>
            <p:nvPr/>
          </p:nvSpPr>
          <p:spPr bwMode="auto">
            <a:xfrm>
              <a:off x="7778257" y="5075586"/>
              <a:ext cx="781529"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414</a:t>
              </a:r>
              <a:endParaRPr lang="en-US" sz="800" b="1" dirty="0">
                <a:latin typeface="Helvetica" pitchFamily="34" charset="0"/>
              </a:endParaRPr>
            </a:p>
          </p:txBody>
        </p:sp>
        <p:sp>
          <p:nvSpPr>
            <p:cNvPr id="44" name="Text Box 48"/>
            <p:cNvSpPr txBox="1">
              <a:spLocks noChangeArrowheads="1"/>
            </p:cNvSpPr>
            <p:nvPr/>
          </p:nvSpPr>
          <p:spPr bwMode="auto">
            <a:xfrm>
              <a:off x="7133746" y="2161148"/>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800</a:t>
              </a:r>
            </a:p>
          </p:txBody>
        </p:sp>
        <p:sp>
          <p:nvSpPr>
            <p:cNvPr id="45" name="Text Box 49"/>
            <p:cNvSpPr txBox="1">
              <a:spLocks noChangeArrowheads="1"/>
            </p:cNvSpPr>
            <p:nvPr/>
          </p:nvSpPr>
          <p:spPr bwMode="auto">
            <a:xfrm>
              <a:off x="7048021" y="1197535"/>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800</a:t>
              </a:r>
            </a:p>
          </p:txBody>
        </p:sp>
        <p:sp>
          <p:nvSpPr>
            <p:cNvPr id="46" name="Text Box 50"/>
            <p:cNvSpPr txBox="1">
              <a:spLocks noChangeArrowheads="1"/>
            </p:cNvSpPr>
            <p:nvPr/>
          </p:nvSpPr>
          <p:spPr bwMode="auto">
            <a:xfrm>
              <a:off x="5715000" y="732186"/>
              <a:ext cx="4699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sp>
          <p:nvSpPr>
            <p:cNvPr id="47" name="Text Box 51"/>
            <p:cNvSpPr txBox="1">
              <a:spLocks noChangeArrowheads="1"/>
            </p:cNvSpPr>
            <p:nvPr/>
          </p:nvSpPr>
          <p:spPr bwMode="auto">
            <a:xfrm>
              <a:off x="3048000" y="1189386"/>
              <a:ext cx="57785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1,500</a:t>
              </a:r>
            </a:p>
          </p:txBody>
        </p:sp>
        <p:sp>
          <p:nvSpPr>
            <p:cNvPr id="48" name="Oval 52"/>
            <p:cNvSpPr>
              <a:spLocks noChangeArrowheads="1"/>
            </p:cNvSpPr>
            <p:nvPr/>
          </p:nvSpPr>
          <p:spPr bwMode="auto">
            <a:xfrm>
              <a:off x="401158" y="2102410"/>
              <a:ext cx="328613" cy="352425"/>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A</a:t>
              </a:r>
              <a:endParaRPr lang="en-US" sz="1000" dirty="0"/>
            </a:p>
          </p:txBody>
        </p:sp>
        <p:sp>
          <p:nvSpPr>
            <p:cNvPr id="49" name="Oval 53"/>
            <p:cNvSpPr>
              <a:spLocks noChangeArrowheads="1"/>
            </p:cNvSpPr>
            <p:nvPr/>
          </p:nvSpPr>
          <p:spPr bwMode="auto">
            <a:xfrm>
              <a:off x="1429858" y="2102410"/>
              <a:ext cx="328613" cy="352425"/>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B</a:t>
              </a:r>
              <a:endParaRPr lang="en-US" sz="1000" dirty="0"/>
            </a:p>
          </p:txBody>
        </p:sp>
        <p:sp>
          <p:nvSpPr>
            <p:cNvPr id="50" name="Oval 54"/>
            <p:cNvSpPr>
              <a:spLocks noChangeArrowheads="1"/>
            </p:cNvSpPr>
            <p:nvPr/>
          </p:nvSpPr>
          <p:spPr bwMode="auto">
            <a:xfrm>
              <a:off x="2458558" y="2102410"/>
              <a:ext cx="328613" cy="352425"/>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C</a:t>
              </a:r>
              <a:endParaRPr lang="en-US" sz="1000" dirty="0"/>
            </a:p>
          </p:txBody>
        </p:sp>
        <p:sp>
          <p:nvSpPr>
            <p:cNvPr id="51" name="Oval 55"/>
            <p:cNvSpPr>
              <a:spLocks noChangeArrowheads="1"/>
            </p:cNvSpPr>
            <p:nvPr/>
          </p:nvSpPr>
          <p:spPr bwMode="auto">
            <a:xfrm>
              <a:off x="3487258" y="2103998"/>
              <a:ext cx="328613" cy="352425"/>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E</a:t>
              </a:r>
              <a:endParaRPr lang="en-US" sz="1000" dirty="0"/>
            </a:p>
          </p:txBody>
        </p:sp>
        <p:sp>
          <p:nvSpPr>
            <p:cNvPr id="52" name="Oval 56"/>
            <p:cNvSpPr>
              <a:spLocks noChangeArrowheads="1"/>
            </p:cNvSpPr>
            <p:nvPr/>
          </p:nvSpPr>
          <p:spPr bwMode="auto">
            <a:xfrm>
              <a:off x="3499958" y="1167373"/>
              <a:ext cx="328613" cy="352425"/>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r>
                <a:rPr lang="en-US" sz="1000" b="1" dirty="0">
                  <a:latin typeface="Helvetica" pitchFamily="34" charset="0"/>
                </a:rPr>
                <a:t>D</a:t>
              </a:r>
              <a:endParaRPr lang="en-US" sz="1000" dirty="0"/>
            </a:p>
          </p:txBody>
        </p:sp>
        <p:sp>
          <p:nvSpPr>
            <p:cNvPr id="53" name="Line 59"/>
            <p:cNvSpPr>
              <a:spLocks noChangeShapeType="1"/>
            </p:cNvSpPr>
            <p:nvPr/>
          </p:nvSpPr>
          <p:spPr bwMode="auto">
            <a:xfrm flipH="1" flipV="1">
              <a:off x="582132" y="2426259"/>
              <a:ext cx="663575" cy="1397000"/>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54" name="Line 60"/>
            <p:cNvSpPr>
              <a:spLocks noChangeShapeType="1"/>
            </p:cNvSpPr>
            <p:nvPr/>
          </p:nvSpPr>
          <p:spPr bwMode="auto">
            <a:xfrm>
              <a:off x="3669821" y="1519798"/>
              <a:ext cx="0" cy="58420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55" name="Line 61"/>
            <p:cNvSpPr>
              <a:spLocks noChangeShapeType="1"/>
            </p:cNvSpPr>
            <p:nvPr/>
          </p:nvSpPr>
          <p:spPr bwMode="auto">
            <a:xfrm flipV="1">
              <a:off x="1626708" y="2400860"/>
              <a:ext cx="908050" cy="1270000"/>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56" name="Line 62"/>
            <p:cNvSpPr>
              <a:spLocks noChangeShapeType="1"/>
            </p:cNvSpPr>
            <p:nvPr/>
          </p:nvSpPr>
          <p:spPr bwMode="auto">
            <a:xfrm>
              <a:off x="3048001" y="960786"/>
              <a:ext cx="540858" cy="244687"/>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57" name="Text Box 63"/>
            <p:cNvSpPr txBox="1">
              <a:spLocks noChangeArrowheads="1"/>
            </p:cNvSpPr>
            <p:nvPr/>
          </p:nvSpPr>
          <p:spPr bwMode="auto">
            <a:xfrm>
              <a:off x="640871" y="2037323"/>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1,999</a:t>
              </a:r>
            </a:p>
          </p:txBody>
        </p:sp>
        <p:sp>
          <p:nvSpPr>
            <p:cNvPr id="58" name="Text Box 64"/>
            <p:cNvSpPr txBox="1">
              <a:spLocks noChangeArrowheads="1"/>
            </p:cNvSpPr>
            <p:nvPr/>
          </p:nvSpPr>
          <p:spPr bwMode="auto">
            <a:xfrm>
              <a:off x="1990344" y="2097024"/>
              <a:ext cx="579437" cy="215444"/>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1,300</a:t>
              </a:r>
              <a:endParaRPr lang="en-US" sz="800" b="1" dirty="0">
                <a:latin typeface="Helvetica" pitchFamily="34" charset="0"/>
              </a:endParaRPr>
            </a:p>
          </p:txBody>
        </p:sp>
        <p:sp>
          <p:nvSpPr>
            <p:cNvPr id="59" name="Text Box 65"/>
            <p:cNvSpPr txBox="1">
              <a:spLocks noChangeArrowheads="1"/>
            </p:cNvSpPr>
            <p:nvPr/>
          </p:nvSpPr>
          <p:spPr bwMode="auto">
            <a:xfrm>
              <a:off x="1663221" y="2318310"/>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1,600</a:t>
              </a:r>
              <a:endParaRPr lang="en-US" sz="800" b="1" dirty="0">
                <a:latin typeface="Helvetica" pitchFamily="34" charset="0"/>
              </a:endParaRPr>
            </a:p>
          </p:txBody>
        </p:sp>
        <p:sp>
          <p:nvSpPr>
            <p:cNvPr id="60" name="Text Box 66"/>
            <p:cNvSpPr txBox="1">
              <a:spLocks noChangeArrowheads="1"/>
            </p:cNvSpPr>
            <p:nvPr/>
          </p:nvSpPr>
          <p:spPr bwMode="auto">
            <a:xfrm>
              <a:off x="2695096" y="2038910"/>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1,999</a:t>
              </a:r>
            </a:p>
          </p:txBody>
        </p:sp>
        <p:sp>
          <p:nvSpPr>
            <p:cNvPr id="61" name="Text Box 70"/>
            <p:cNvSpPr txBox="1">
              <a:spLocks noChangeArrowheads="1"/>
            </p:cNvSpPr>
            <p:nvPr/>
          </p:nvSpPr>
          <p:spPr bwMode="auto">
            <a:xfrm>
              <a:off x="2286000" y="762000"/>
              <a:ext cx="914400" cy="246221"/>
            </a:xfrm>
            <a:prstGeom prst="rect">
              <a:avLst/>
            </a:prstGeom>
            <a:noFill/>
            <a:ln w="9525">
              <a:noFill/>
              <a:miter lim="800000"/>
              <a:headEnd/>
              <a:tailEnd/>
            </a:ln>
            <a:effectLst/>
          </p:spPr>
          <p:txBody>
            <a:bodyPr wrap="square">
              <a:spAutoFit/>
            </a:bodyPr>
            <a:lstStyle/>
            <a:p>
              <a:pPr>
                <a:spcBef>
                  <a:spcPct val="50000"/>
                </a:spcBef>
              </a:pPr>
              <a:r>
                <a:rPr lang="en-US" sz="1000" b="1" dirty="0">
                  <a:latin typeface="Helvetica" pitchFamily="34" charset="0"/>
                </a:rPr>
                <a:t>To </a:t>
              </a:r>
              <a:r>
                <a:rPr lang="en-US" sz="1000" b="1" dirty="0" smtClean="0">
                  <a:latin typeface="Helvetica" pitchFamily="34" charset="0"/>
                </a:rPr>
                <a:t>Quebec</a:t>
              </a:r>
              <a:endParaRPr lang="en-US" sz="1000" b="1" dirty="0">
                <a:latin typeface="Helvetica" pitchFamily="34" charset="0"/>
              </a:endParaRPr>
            </a:p>
          </p:txBody>
        </p:sp>
        <p:sp>
          <p:nvSpPr>
            <p:cNvPr id="62" name="Text Box 73"/>
            <p:cNvSpPr txBox="1">
              <a:spLocks noChangeArrowheads="1"/>
            </p:cNvSpPr>
            <p:nvPr/>
          </p:nvSpPr>
          <p:spPr bwMode="auto">
            <a:xfrm>
              <a:off x="2353783" y="2565960"/>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3</a:t>
              </a:r>
              <a:r>
                <a:rPr lang="en-US" sz="800" b="1" dirty="0" smtClean="0">
                  <a:latin typeface="Helvetica" pitchFamily="34" charset="0"/>
                </a:rPr>
                <a:t>00</a:t>
              </a:r>
              <a:endParaRPr lang="en-US" sz="800" b="1" dirty="0">
                <a:latin typeface="Helvetica" pitchFamily="34" charset="0"/>
              </a:endParaRPr>
            </a:p>
          </p:txBody>
        </p:sp>
        <p:sp>
          <p:nvSpPr>
            <p:cNvPr id="63" name="Text Box 74"/>
            <p:cNvSpPr txBox="1">
              <a:spLocks noChangeArrowheads="1"/>
            </p:cNvSpPr>
            <p:nvPr/>
          </p:nvSpPr>
          <p:spPr bwMode="auto">
            <a:xfrm>
              <a:off x="339809" y="2884215"/>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140</a:t>
              </a:r>
              <a:endParaRPr lang="en-US" sz="800" b="1" dirty="0">
                <a:latin typeface="Helvetica" pitchFamily="34" charset="0"/>
              </a:endParaRPr>
            </a:p>
          </p:txBody>
        </p:sp>
        <p:sp>
          <p:nvSpPr>
            <p:cNvPr id="64" name="Text Box 75"/>
            <p:cNvSpPr txBox="1">
              <a:spLocks noChangeArrowheads="1"/>
            </p:cNvSpPr>
            <p:nvPr/>
          </p:nvSpPr>
          <p:spPr bwMode="auto">
            <a:xfrm>
              <a:off x="3044688" y="824952"/>
              <a:ext cx="4699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1,000</a:t>
              </a:r>
              <a:endParaRPr lang="en-US" sz="800" b="1" dirty="0">
                <a:latin typeface="Helvetica" pitchFamily="34" charset="0"/>
              </a:endParaRPr>
            </a:p>
          </p:txBody>
        </p:sp>
        <p:sp>
          <p:nvSpPr>
            <p:cNvPr id="65" name="Text Box 77"/>
            <p:cNvSpPr txBox="1">
              <a:spLocks noChangeArrowheads="1"/>
            </p:cNvSpPr>
            <p:nvPr/>
          </p:nvSpPr>
          <p:spPr bwMode="auto">
            <a:xfrm>
              <a:off x="7352821" y="2253223"/>
              <a:ext cx="822325" cy="244475"/>
            </a:xfrm>
            <a:prstGeom prst="rect">
              <a:avLst/>
            </a:prstGeom>
            <a:noFill/>
            <a:ln w="9525">
              <a:noFill/>
              <a:miter lim="800000"/>
              <a:headEnd/>
              <a:tailEnd/>
            </a:ln>
            <a:effectLst/>
          </p:spPr>
          <p:txBody>
            <a:bodyPr>
              <a:spAutoFit/>
            </a:bodyPr>
            <a:lstStyle/>
            <a:p>
              <a:pPr algn="ctr">
                <a:spcBef>
                  <a:spcPct val="50000"/>
                </a:spcBef>
              </a:pPr>
              <a:r>
                <a:rPr lang="en-US" sz="1000" b="1" dirty="0">
                  <a:latin typeface="Helvetica" pitchFamily="34" charset="0"/>
                </a:rPr>
                <a:t>To CT</a:t>
              </a:r>
            </a:p>
          </p:txBody>
        </p:sp>
        <p:sp>
          <p:nvSpPr>
            <p:cNvPr id="66" name="Text Box 79"/>
            <p:cNvSpPr txBox="1">
              <a:spLocks noChangeArrowheads="1"/>
            </p:cNvSpPr>
            <p:nvPr/>
          </p:nvSpPr>
          <p:spPr bwMode="auto">
            <a:xfrm>
              <a:off x="7510977" y="4786533"/>
              <a:ext cx="847725"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330</a:t>
              </a:r>
            </a:p>
          </p:txBody>
        </p:sp>
        <p:sp>
          <p:nvSpPr>
            <p:cNvPr id="67" name="Line 80"/>
            <p:cNvSpPr>
              <a:spLocks noChangeShapeType="1"/>
            </p:cNvSpPr>
            <p:nvPr/>
          </p:nvSpPr>
          <p:spPr bwMode="auto">
            <a:xfrm flipH="1">
              <a:off x="3828570" y="884586"/>
              <a:ext cx="2496029" cy="457412"/>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68" name="Line 81"/>
            <p:cNvSpPr>
              <a:spLocks noChangeShapeType="1"/>
            </p:cNvSpPr>
            <p:nvPr/>
          </p:nvSpPr>
          <p:spPr bwMode="auto">
            <a:xfrm flipV="1">
              <a:off x="4876321" y="1548373"/>
              <a:ext cx="0" cy="915987"/>
            </a:xfrm>
            <a:prstGeom prst="line">
              <a:avLst/>
            </a:prstGeom>
            <a:noFill/>
            <a:ln w="9525">
              <a:solidFill>
                <a:srgbClr val="969696"/>
              </a:solidFill>
              <a:prstDash val="dash"/>
              <a:round/>
              <a:headEnd/>
              <a:tailEnd/>
            </a:ln>
            <a:effectLst/>
          </p:spPr>
          <p:txBody>
            <a:bodyPr wrap="none" anchor="ctr"/>
            <a:lstStyle/>
            <a:p>
              <a:endParaRPr lang="en-US" dirty="0"/>
            </a:p>
          </p:txBody>
        </p:sp>
        <p:sp>
          <p:nvSpPr>
            <p:cNvPr id="69" name="Text Box 82"/>
            <p:cNvSpPr txBox="1">
              <a:spLocks noChangeArrowheads="1"/>
            </p:cNvSpPr>
            <p:nvPr/>
          </p:nvSpPr>
          <p:spPr bwMode="auto">
            <a:xfrm>
              <a:off x="4374671" y="1248335"/>
              <a:ext cx="1014412" cy="228600"/>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CE Group</a:t>
              </a:r>
            </a:p>
          </p:txBody>
        </p:sp>
        <p:sp>
          <p:nvSpPr>
            <p:cNvPr id="70" name="Text Box 83"/>
            <p:cNvSpPr txBox="1">
              <a:spLocks noChangeArrowheads="1"/>
            </p:cNvSpPr>
            <p:nvPr/>
          </p:nvSpPr>
          <p:spPr bwMode="auto">
            <a:xfrm>
              <a:off x="4755671" y="1467410"/>
              <a:ext cx="833437"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5,000-5,650*</a:t>
              </a:r>
              <a:endParaRPr lang="en-US" sz="800" b="1" dirty="0">
                <a:latin typeface="Helvetica" pitchFamily="34" charset="0"/>
              </a:endParaRPr>
            </a:p>
          </p:txBody>
        </p:sp>
        <p:sp>
          <p:nvSpPr>
            <p:cNvPr id="71" name="Text Box 84"/>
            <p:cNvSpPr txBox="1">
              <a:spLocks noChangeArrowheads="1"/>
            </p:cNvSpPr>
            <p:nvPr/>
          </p:nvSpPr>
          <p:spPr bwMode="auto">
            <a:xfrm>
              <a:off x="4439758" y="1476935"/>
              <a:ext cx="4699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3,400</a:t>
              </a:r>
            </a:p>
          </p:txBody>
        </p:sp>
        <p:sp>
          <p:nvSpPr>
            <p:cNvPr id="72" name="Arc 85"/>
            <p:cNvSpPr>
              <a:spLocks/>
            </p:cNvSpPr>
            <p:nvPr/>
          </p:nvSpPr>
          <p:spPr bwMode="auto">
            <a:xfrm flipH="1">
              <a:off x="5593346" y="1872222"/>
              <a:ext cx="1391174" cy="733425"/>
            </a:xfrm>
            <a:custGeom>
              <a:avLst/>
              <a:gdLst>
                <a:gd name="G0" fmla="+- 21600 0 0"/>
                <a:gd name="G1" fmla="+- 21600 0 0"/>
                <a:gd name="G2" fmla="+- 21600 0 0"/>
                <a:gd name="T0" fmla="*/ 1039 w 43200"/>
                <a:gd name="T1" fmla="*/ 28217 h 28217"/>
                <a:gd name="T2" fmla="*/ 42691 w 43200"/>
                <a:gd name="T3" fmla="*/ 26263 h 28217"/>
                <a:gd name="T4" fmla="*/ 21600 w 43200"/>
                <a:gd name="T5" fmla="*/ 21600 h 28217"/>
              </a:gdLst>
              <a:ahLst/>
              <a:cxnLst>
                <a:cxn ang="0">
                  <a:pos x="T0" y="T1"/>
                </a:cxn>
                <a:cxn ang="0">
                  <a:pos x="T2" y="T3"/>
                </a:cxn>
                <a:cxn ang="0">
                  <a:pos x="T4" y="T5"/>
                </a:cxn>
              </a:cxnLst>
              <a:rect l="0" t="0" r="r" b="b"/>
              <a:pathLst>
                <a:path w="43200" h="28217" fill="none" extrusionOk="0">
                  <a:moveTo>
                    <a:pt x="1038" y="28217"/>
                  </a:moveTo>
                  <a:cubicBezTo>
                    <a:pt x="350" y="26078"/>
                    <a:pt x="0" y="23846"/>
                    <a:pt x="0" y="21600"/>
                  </a:cubicBezTo>
                  <a:cubicBezTo>
                    <a:pt x="0" y="9670"/>
                    <a:pt x="9670" y="0"/>
                    <a:pt x="21600" y="0"/>
                  </a:cubicBezTo>
                  <a:cubicBezTo>
                    <a:pt x="33529" y="0"/>
                    <a:pt x="43200" y="9670"/>
                    <a:pt x="43200" y="21600"/>
                  </a:cubicBezTo>
                  <a:cubicBezTo>
                    <a:pt x="43200" y="23168"/>
                    <a:pt x="43029" y="24731"/>
                    <a:pt x="42690" y="26262"/>
                  </a:cubicBezTo>
                </a:path>
                <a:path w="43200" h="28217" stroke="0" extrusionOk="0">
                  <a:moveTo>
                    <a:pt x="1038" y="28217"/>
                  </a:moveTo>
                  <a:cubicBezTo>
                    <a:pt x="350" y="26078"/>
                    <a:pt x="0" y="23846"/>
                    <a:pt x="0" y="21600"/>
                  </a:cubicBezTo>
                  <a:cubicBezTo>
                    <a:pt x="0" y="9670"/>
                    <a:pt x="9670" y="0"/>
                    <a:pt x="21600" y="0"/>
                  </a:cubicBezTo>
                  <a:cubicBezTo>
                    <a:pt x="33529" y="0"/>
                    <a:pt x="43200" y="9670"/>
                    <a:pt x="43200" y="21600"/>
                  </a:cubicBezTo>
                  <a:cubicBezTo>
                    <a:pt x="43200" y="23168"/>
                    <a:pt x="43029" y="24731"/>
                    <a:pt x="42690" y="26262"/>
                  </a:cubicBezTo>
                  <a:lnTo>
                    <a:pt x="21600" y="21600"/>
                  </a:lnTo>
                  <a:close/>
                </a:path>
              </a:pathLst>
            </a:custGeom>
            <a:noFill/>
            <a:ln w="9525">
              <a:solidFill>
                <a:srgbClr val="969696"/>
              </a:solidFill>
              <a:prstDash val="dash"/>
              <a:round/>
              <a:headEnd/>
              <a:tailEnd/>
            </a:ln>
            <a:effectLst/>
          </p:spPr>
          <p:txBody>
            <a:bodyPr wrap="none" anchor="ctr"/>
            <a:lstStyle/>
            <a:p>
              <a:endParaRPr lang="en-US" dirty="0"/>
            </a:p>
          </p:txBody>
        </p:sp>
        <p:sp>
          <p:nvSpPr>
            <p:cNvPr id="73" name="Line 86"/>
            <p:cNvSpPr>
              <a:spLocks noChangeShapeType="1"/>
            </p:cNvSpPr>
            <p:nvPr/>
          </p:nvSpPr>
          <p:spPr bwMode="auto">
            <a:xfrm flipH="1">
              <a:off x="1752121" y="2292910"/>
              <a:ext cx="700087" cy="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74" name="Line 87"/>
            <p:cNvSpPr>
              <a:spLocks noChangeShapeType="1"/>
            </p:cNvSpPr>
            <p:nvPr/>
          </p:nvSpPr>
          <p:spPr bwMode="auto">
            <a:xfrm flipH="1">
              <a:off x="2787171" y="2292910"/>
              <a:ext cx="700087" cy="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75" name="Line 88"/>
            <p:cNvSpPr>
              <a:spLocks noChangeShapeType="1"/>
            </p:cNvSpPr>
            <p:nvPr/>
          </p:nvSpPr>
          <p:spPr bwMode="auto">
            <a:xfrm>
              <a:off x="6325708" y="2488173"/>
              <a:ext cx="387350" cy="549275"/>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76" name="Line 89"/>
            <p:cNvSpPr>
              <a:spLocks noChangeShapeType="1"/>
            </p:cNvSpPr>
            <p:nvPr/>
          </p:nvSpPr>
          <p:spPr bwMode="auto">
            <a:xfrm flipH="1">
              <a:off x="6709883" y="3361298"/>
              <a:ext cx="3175" cy="354012"/>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77" name="Text Box 92"/>
            <p:cNvSpPr txBox="1">
              <a:spLocks noChangeArrowheads="1"/>
            </p:cNvSpPr>
            <p:nvPr/>
          </p:nvSpPr>
          <p:spPr bwMode="auto">
            <a:xfrm>
              <a:off x="7302021" y="5144060"/>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320</a:t>
              </a:r>
              <a:endParaRPr lang="en-US" sz="800" b="1" dirty="0">
                <a:latin typeface="Helvetica" pitchFamily="34" charset="0"/>
              </a:endParaRPr>
            </a:p>
          </p:txBody>
        </p:sp>
        <p:sp>
          <p:nvSpPr>
            <p:cNvPr id="78" name="Line 93"/>
            <p:cNvSpPr>
              <a:spLocks noChangeShapeType="1"/>
            </p:cNvSpPr>
            <p:nvPr/>
          </p:nvSpPr>
          <p:spPr bwMode="auto">
            <a:xfrm flipH="1" flipV="1">
              <a:off x="3809521" y="2346885"/>
              <a:ext cx="2224087" cy="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79" name="Text Box 94"/>
            <p:cNvSpPr txBox="1">
              <a:spLocks noChangeArrowheads="1"/>
            </p:cNvSpPr>
            <p:nvPr/>
          </p:nvSpPr>
          <p:spPr bwMode="auto">
            <a:xfrm>
              <a:off x="6139971" y="1575360"/>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1,999 </a:t>
              </a:r>
            </a:p>
          </p:txBody>
        </p:sp>
        <p:sp>
          <p:nvSpPr>
            <p:cNvPr id="80" name="Text Box 95"/>
            <p:cNvSpPr txBox="1">
              <a:spLocks noChangeArrowheads="1"/>
            </p:cNvSpPr>
            <p:nvPr/>
          </p:nvSpPr>
          <p:spPr bwMode="auto">
            <a:xfrm>
              <a:off x="6286021" y="1186423"/>
              <a:ext cx="57785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800</a:t>
              </a:r>
            </a:p>
          </p:txBody>
        </p:sp>
        <p:sp>
          <p:nvSpPr>
            <p:cNvPr id="81" name="Text Box 96"/>
            <p:cNvSpPr txBox="1">
              <a:spLocks noChangeArrowheads="1"/>
            </p:cNvSpPr>
            <p:nvPr/>
          </p:nvSpPr>
          <p:spPr bwMode="auto">
            <a:xfrm>
              <a:off x="6328883" y="2184960"/>
              <a:ext cx="57785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600</a:t>
              </a:r>
            </a:p>
          </p:txBody>
        </p:sp>
        <p:sp>
          <p:nvSpPr>
            <p:cNvPr id="82" name="Text Box 97"/>
            <p:cNvSpPr txBox="1">
              <a:spLocks noChangeArrowheads="1"/>
            </p:cNvSpPr>
            <p:nvPr/>
          </p:nvSpPr>
          <p:spPr bwMode="auto">
            <a:xfrm>
              <a:off x="3828571" y="1272148"/>
              <a:ext cx="4699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0</a:t>
              </a:r>
            </a:p>
          </p:txBody>
        </p:sp>
        <p:sp>
          <p:nvSpPr>
            <p:cNvPr id="83" name="Text Box 98"/>
            <p:cNvSpPr txBox="1">
              <a:spLocks noChangeArrowheads="1"/>
            </p:cNvSpPr>
            <p:nvPr/>
          </p:nvSpPr>
          <p:spPr bwMode="auto">
            <a:xfrm>
              <a:off x="2050571" y="2499285"/>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6</a:t>
              </a:r>
              <a:r>
                <a:rPr lang="en-US" sz="800" b="1" dirty="0" smtClean="0">
                  <a:latin typeface="Helvetica" pitchFamily="34" charset="0"/>
                </a:rPr>
                <a:t>00</a:t>
              </a:r>
              <a:endParaRPr lang="en-US" sz="800" b="1" dirty="0">
                <a:latin typeface="Helvetica" pitchFamily="34" charset="0"/>
              </a:endParaRPr>
            </a:p>
          </p:txBody>
        </p:sp>
        <p:sp>
          <p:nvSpPr>
            <p:cNvPr id="84" name="Text Box 99"/>
            <p:cNvSpPr txBox="1">
              <a:spLocks noChangeArrowheads="1"/>
            </p:cNvSpPr>
            <p:nvPr/>
          </p:nvSpPr>
          <p:spPr bwMode="auto">
            <a:xfrm rot="20374986">
              <a:off x="5415283" y="2457333"/>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solidFill>
                    <a:schemeClr val="tx1">
                      <a:lumMod val="75000"/>
                    </a:schemeClr>
                  </a:solidFill>
                  <a:latin typeface="Helvetica" pitchFamily="34" charset="0"/>
                </a:rPr>
                <a:t>0</a:t>
              </a:r>
              <a:endParaRPr lang="en-US" sz="800" b="1" dirty="0">
                <a:solidFill>
                  <a:schemeClr val="tx1">
                    <a:lumMod val="75000"/>
                  </a:schemeClr>
                </a:solidFill>
                <a:latin typeface="Helvetica" pitchFamily="34" charset="0"/>
              </a:endParaRPr>
            </a:p>
          </p:txBody>
        </p:sp>
        <p:sp>
          <p:nvSpPr>
            <p:cNvPr id="85" name="Text Box 101"/>
            <p:cNvSpPr txBox="1">
              <a:spLocks noChangeArrowheads="1"/>
            </p:cNvSpPr>
            <p:nvPr/>
          </p:nvSpPr>
          <p:spPr bwMode="auto">
            <a:xfrm>
              <a:off x="3855558" y="2346885"/>
              <a:ext cx="1131888" cy="228600"/>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Total East</a:t>
              </a:r>
            </a:p>
          </p:txBody>
        </p:sp>
        <p:sp>
          <p:nvSpPr>
            <p:cNvPr id="86" name="Line 102"/>
            <p:cNvSpPr>
              <a:spLocks noChangeShapeType="1"/>
            </p:cNvSpPr>
            <p:nvPr/>
          </p:nvSpPr>
          <p:spPr bwMode="auto">
            <a:xfrm flipH="1">
              <a:off x="4084158" y="2651685"/>
              <a:ext cx="700088" cy="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87" name="Text Box 103"/>
            <p:cNvSpPr txBox="1">
              <a:spLocks noChangeArrowheads="1"/>
            </p:cNvSpPr>
            <p:nvPr/>
          </p:nvSpPr>
          <p:spPr bwMode="auto">
            <a:xfrm>
              <a:off x="4396985" y="2485008"/>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9,999</a:t>
              </a:r>
              <a:endParaRPr lang="en-US" sz="800" b="1" dirty="0">
                <a:latin typeface="Helvetica" pitchFamily="34" charset="0"/>
              </a:endParaRPr>
            </a:p>
          </p:txBody>
        </p:sp>
        <p:sp>
          <p:nvSpPr>
            <p:cNvPr id="88" name="Text Box 104"/>
            <p:cNvSpPr txBox="1">
              <a:spLocks noChangeArrowheads="1"/>
            </p:cNvSpPr>
            <p:nvPr/>
          </p:nvSpPr>
          <p:spPr bwMode="auto">
            <a:xfrm>
              <a:off x="3892070" y="2488173"/>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9,999</a:t>
              </a:r>
              <a:endParaRPr lang="en-US" sz="800" b="1" dirty="0">
                <a:latin typeface="Helvetica" pitchFamily="34" charset="0"/>
              </a:endParaRPr>
            </a:p>
          </p:txBody>
        </p:sp>
        <p:sp>
          <p:nvSpPr>
            <p:cNvPr id="89" name="Text Box 105"/>
            <p:cNvSpPr txBox="1">
              <a:spLocks noChangeArrowheads="1"/>
            </p:cNvSpPr>
            <p:nvPr/>
          </p:nvSpPr>
          <p:spPr bwMode="auto">
            <a:xfrm>
              <a:off x="5074758" y="1757923"/>
              <a:ext cx="1135063" cy="228600"/>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UPNY-SENY</a:t>
              </a:r>
            </a:p>
          </p:txBody>
        </p:sp>
        <p:sp>
          <p:nvSpPr>
            <p:cNvPr id="90" name="Line 106"/>
            <p:cNvSpPr>
              <a:spLocks noChangeShapeType="1"/>
            </p:cNvSpPr>
            <p:nvPr/>
          </p:nvSpPr>
          <p:spPr bwMode="auto">
            <a:xfrm flipH="1">
              <a:off x="5343046" y="2016685"/>
              <a:ext cx="701675" cy="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91" name="Text Box 107"/>
            <p:cNvSpPr txBox="1">
              <a:spLocks noChangeArrowheads="1"/>
            </p:cNvSpPr>
            <p:nvPr/>
          </p:nvSpPr>
          <p:spPr bwMode="auto">
            <a:xfrm>
              <a:off x="5127146" y="1996807"/>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1,999</a:t>
              </a:r>
            </a:p>
          </p:txBody>
        </p:sp>
        <p:sp>
          <p:nvSpPr>
            <p:cNvPr id="92" name="Text Box 108"/>
            <p:cNvSpPr txBox="1">
              <a:spLocks noChangeArrowheads="1"/>
            </p:cNvSpPr>
            <p:nvPr/>
          </p:nvSpPr>
          <p:spPr bwMode="auto">
            <a:xfrm>
              <a:off x="5647846" y="2029385"/>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5,600</a:t>
              </a:r>
              <a:endParaRPr lang="en-US" sz="800" b="1" dirty="0">
                <a:latin typeface="Helvetica" pitchFamily="34" charset="0"/>
              </a:endParaRPr>
            </a:p>
          </p:txBody>
        </p:sp>
        <p:sp>
          <p:nvSpPr>
            <p:cNvPr id="93" name="Line 109"/>
            <p:cNvSpPr>
              <a:spLocks noChangeShapeType="1"/>
            </p:cNvSpPr>
            <p:nvPr/>
          </p:nvSpPr>
          <p:spPr bwMode="auto">
            <a:xfrm flipH="1">
              <a:off x="4549296" y="1662673"/>
              <a:ext cx="701675" cy="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grpSp>
          <p:nvGrpSpPr>
            <p:cNvPr id="512" name="Group 172"/>
            <p:cNvGrpSpPr>
              <a:grpSpLocks/>
            </p:cNvGrpSpPr>
            <p:nvPr/>
          </p:nvGrpSpPr>
          <p:grpSpPr bwMode="auto">
            <a:xfrm>
              <a:off x="6955946" y="3570861"/>
              <a:ext cx="971550" cy="580939"/>
              <a:chOff x="4591" y="3137"/>
              <a:chExt cx="612" cy="326"/>
            </a:xfrm>
          </p:grpSpPr>
          <p:sp>
            <p:nvSpPr>
              <p:cNvPr id="170" name="Text Box 37"/>
              <p:cNvSpPr txBox="1">
                <a:spLocks noChangeArrowheads="1"/>
              </p:cNvSpPr>
              <p:nvPr/>
            </p:nvSpPr>
            <p:spPr bwMode="auto">
              <a:xfrm>
                <a:off x="4883" y="3311"/>
                <a:ext cx="320" cy="121"/>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1,528 </a:t>
                </a:r>
                <a:endParaRPr lang="en-US" sz="800" b="1" dirty="0">
                  <a:latin typeface="Helvetica" pitchFamily="34" charset="0"/>
                </a:endParaRPr>
              </a:p>
            </p:txBody>
          </p:sp>
          <p:sp>
            <p:nvSpPr>
              <p:cNvPr id="171" name="Text Box 38"/>
              <p:cNvSpPr txBox="1">
                <a:spLocks noChangeArrowheads="1"/>
              </p:cNvSpPr>
              <p:nvPr/>
            </p:nvSpPr>
            <p:spPr bwMode="auto">
              <a:xfrm>
                <a:off x="4591" y="3273"/>
                <a:ext cx="320" cy="190"/>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29 –282 </a:t>
                </a:r>
                <a:r>
                  <a:rPr lang="en-US" sz="800" b="1" dirty="0">
                    <a:latin typeface="Helvetica" pitchFamily="34" charset="0"/>
                  </a:rPr>
                  <a:t>*</a:t>
                </a:r>
                <a:r>
                  <a:rPr lang="en-US" sz="800" b="1" dirty="0">
                    <a:solidFill>
                      <a:schemeClr val="bg2"/>
                    </a:solidFill>
                    <a:latin typeface="Helvetica" pitchFamily="34" charset="0"/>
                  </a:rPr>
                  <a:t> </a:t>
                </a:r>
              </a:p>
            </p:txBody>
          </p:sp>
          <p:sp>
            <p:nvSpPr>
              <p:cNvPr id="172" name="Line 91"/>
              <p:cNvSpPr>
                <a:spLocks noChangeShapeType="1"/>
              </p:cNvSpPr>
              <p:nvPr/>
            </p:nvSpPr>
            <p:spPr bwMode="auto">
              <a:xfrm flipH="1">
                <a:off x="4703" y="3273"/>
                <a:ext cx="349" cy="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73" name="Text Box 110"/>
              <p:cNvSpPr txBox="1">
                <a:spLocks noChangeArrowheads="1"/>
              </p:cNvSpPr>
              <p:nvPr/>
            </p:nvSpPr>
            <p:spPr bwMode="auto">
              <a:xfrm>
                <a:off x="4624" y="3137"/>
                <a:ext cx="512" cy="144"/>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LI Sum</a:t>
                </a:r>
              </a:p>
            </p:txBody>
          </p:sp>
        </p:grpSp>
        <p:sp>
          <p:nvSpPr>
            <p:cNvPr id="95" name="Line 115"/>
            <p:cNvSpPr>
              <a:spLocks noChangeShapeType="1"/>
            </p:cNvSpPr>
            <p:nvPr/>
          </p:nvSpPr>
          <p:spPr bwMode="auto">
            <a:xfrm flipV="1">
              <a:off x="1779108" y="2465947"/>
              <a:ext cx="879475" cy="1204912"/>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96" name="Text Box 116"/>
            <p:cNvSpPr txBox="1">
              <a:spLocks noChangeArrowheads="1"/>
            </p:cNvSpPr>
            <p:nvPr/>
          </p:nvSpPr>
          <p:spPr bwMode="auto">
            <a:xfrm>
              <a:off x="1398108" y="3289860"/>
              <a:ext cx="508000"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a:latin typeface="Helvetica" pitchFamily="34" charset="0"/>
                </a:rPr>
                <a:t>200</a:t>
              </a:r>
            </a:p>
          </p:txBody>
        </p:sp>
        <p:sp>
          <p:nvSpPr>
            <p:cNvPr id="97" name="Text Box 117"/>
            <p:cNvSpPr txBox="1">
              <a:spLocks noChangeArrowheads="1"/>
            </p:cNvSpPr>
            <p:nvPr/>
          </p:nvSpPr>
          <p:spPr bwMode="auto">
            <a:xfrm>
              <a:off x="1879121" y="3285098"/>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300</a:t>
              </a:r>
            </a:p>
          </p:txBody>
        </p:sp>
        <p:cxnSp>
          <p:nvCxnSpPr>
            <p:cNvPr id="101" name="AutoShape 136"/>
            <p:cNvCxnSpPr>
              <a:cxnSpLocks noChangeShapeType="1"/>
              <a:endCxn id="10" idx="4"/>
            </p:cNvCxnSpPr>
            <p:nvPr/>
          </p:nvCxnSpPr>
          <p:spPr bwMode="auto">
            <a:xfrm>
              <a:off x="1828800" y="4618386"/>
              <a:ext cx="5977252" cy="701887"/>
            </a:xfrm>
            <a:prstGeom prst="curvedConnector4">
              <a:avLst>
                <a:gd name="adj1" fmla="val -2256"/>
                <a:gd name="adj2" fmla="val 158059"/>
              </a:avLst>
            </a:prstGeom>
            <a:noFill/>
            <a:ln w="9525">
              <a:solidFill>
                <a:schemeClr val="tx1"/>
              </a:solidFill>
              <a:prstDash val="dash"/>
              <a:round/>
              <a:headEnd type="triangle" w="sm" len="med"/>
              <a:tailEnd type="triangle" w="sm" len="med"/>
            </a:ln>
            <a:effectLst/>
          </p:spPr>
        </p:cxnSp>
        <p:sp>
          <p:nvSpPr>
            <p:cNvPr id="102" name="Text Box 141"/>
            <p:cNvSpPr txBox="1">
              <a:spLocks noChangeArrowheads="1"/>
            </p:cNvSpPr>
            <p:nvPr/>
          </p:nvSpPr>
          <p:spPr bwMode="auto">
            <a:xfrm>
              <a:off x="4962144" y="5526024"/>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660</a:t>
              </a:r>
            </a:p>
          </p:txBody>
        </p:sp>
        <p:sp>
          <p:nvSpPr>
            <p:cNvPr id="103" name="Line 143"/>
            <p:cNvSpPr>
              <a:spLocks noChangeShapeType="1"/>
            </p:cNvSpPr>
            <p:nvPr/>
          </p:nvSpPr>
          <p:spPr bwMode="auto">
            <a:xfrm flipH="1">
              <a:off x="7863995" y="4770785"/>
              <a:ext cx="594204" cy="212937"/>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04" name="Text Box 150"/>
            <p:cNvSpPr txBox="1">
              <a:spLocks noChangeArrowheads="1"/>
            </p:cNvSpPr>
            <p:nvPr/>
          </p:nvSpPr>
          <p:spPr bwMode="auto">
            <a:xfrm>
              <a:off x="5512540" y="2175434"/>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2,275</a:t>
              </a:r>
              <a:endParaRPr lang="en-US" sz="800" b="1" dirty="0">
                <a:latin typeface="Helvetica" pitchFamily="34" charset="0"/>
              </a:endParaRPr>
            </a:p>
          </p:txBody>
        </p:sp>
        <p:grpSp>
          <p:nvGrpSpPr>
            <p:cNvPr id="513" name="Group 155"/>
            <p:cNvGrpSpPr>
              <a:grpSpLocks/>
            </p:cNvGrpSpPr>
            <p:nvPr/>
          </p:nvGrpSpPr>
          <p:grpSpPr bwMode="auto">
            <a:xfrm>
              <a:off x="6890858" y="1662673"/>
              <a:ext cx="361950" cy="376237"/>
              <a:chOff x="4474" y="1479"/>
              <a:chExt cx="222" cy="237"/>
            </a:xfrm>
          </p:grpSpPr>
          <p:sp>
            <p:nvSpPr>
              <p:cNvPr id="165" name="Oval 153"/>
              <p:cNvSpPr>
                <a:spLocks noChangeArrowheads="1"/>
              </p:cNvSpPr>
              <p:nvPr/>
            </p:nvSpPr>
            <p:spPr bwMode="auto">
              <a:xfrm>
                <a:off x="4474" y="1479"/>
                <a:ext cx="220" cy="237"/>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800" dirty="0"/>
              </a:p>
            </p:txBody>
          </p:sp>
          <p:sp>
            <p:nvSpPr>
              <p:cNvPr id="166" name="Text Box 154"/>
              <p:cNvSpPr txBox="1">
                <a:spLocks noChangeArrowheads="1"/>
              </p:cNvSpPr>
              <p:nvPr/>
            </p:nvSpPr>
            <p:spPr bwMode="auto">
              <a:xfrm>
                <a:off x="4484" y="1531"/>
                <a:ext cx="212" cy="135"/>
              </a:xfrm>
              <a:prstGeom prst="rect">
                <a:avLst/>
              </a:prstGeom>
              <a:noFill/>
              <a:ln w="9525">
                <a:noFill/>
                <a:miter lim="800000"/>
                <a:headEnd/>
                <a:tailEnd/>
              </a:ln>
              <a:effectLst/>
            </p:spPr>
            <p:txBody>
              <a:bodyPr>
                <a:spAutoFit/>
              </a:bodyPr>
              <a:lstStyle/>
              <a:p>
                <a:pPr>
                  <a:spcBef>
                    <a:spcPct val="50000"/>
                  </a:spcBef>
                </a:pPr>
                <a:r>
                  <a:rPr lang="en-US" sz="800" b="1" dirty="0">
                    <a:latin typeface="Helvetica" pitchFamily="34" charset="0"/>
                  </a:rPr>
                  <a:t>AG</a:t>
                </a:r>
              </a:p>
            </p:txBody>
          </p:sp>
        </p:grpSp>
        <p:sp>
          <p:nvSpPr>
            <p:cNvPr id="106" name="Line 156"/>
            <p:cNvSpPr>
              <a:spLocks noChangeShapeType="1"/>
            </p:cNvSpPr>
            <p:nvPr/>
          </p:nvSpPr>
          <p:spPr bwMode="auto">
            <a:xfrm flipH="1" flipV="1">
              <a:off x="6351108" y="1492700"/>
              <a:ext cx="539750" cy="308635"/>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07" name="Text Box 157"/>
            <p:cNvSpPr txBox="1">
              <a:spLocks noChangeArrowheads="1"/>
            </p:cNvSpPr>
            <p:nvPr/>
          </p:nvSpPr>
          <p:spPr bwMode="auto">
            <a:xfrm>
              <a:off x="6519383" y="2059548"/>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9,999</a:t>
              </a:r>
            </a:p>
          </p:txBody>
        </p:sp>
        <p:grpSp>
          <p:nvGrpSpPr>
            <p:cNvPr id="514" name="Group 235"/>
            <p:cNvGrpSpPr>
              <a:grpSpLocks/>
            </p:cNvGrpSpPr>
            <p:nvPr/>
          </p:nvGrpSpPr>
          <p:grpSpPr bwMode="auto">
            <a:xfrm>
              <a:off x="2649059" y="2540566"/>
              <a:ext cx="1020763" cy="360363"/>
              <a:chOff x="1943" y="2841"/>
              <a:chExt cx="643" cy="227"/>
            </a:xfrm>
          </p:grpSpPr>
          <p:sp>
            <p:nvSpPr>
              <p:cNvPr id="161" name="Text Box 163"/>
              <p:cNvSpPr txBox="1">
                <a:spLocks noChangeArrowheads="1"/>
              </p:cNvSpPr>
              <p:nvPr/>
            </p:nvSpPr>
            <p:spPr bwMode="auto">
              <a:xfrm>
                <a:off x="1943" y="2924"/>
                <a:ext cx="639" cy="144"/>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PJM </a:t>
                </a:r>
                <a:r>
                  <a:rPr lang="en-US" sz="900" b="1" dirty="0" smtClean="0">
                    <a:latin typeface="Helvetica" pitchFamily="34" charset="0"/>
                  </a:rPr>
                  <a:t>to G&amp;J</a:t>
                </a:r>
                <a:endParaRPr lang="en-US" sz="900" b="1" dirty="0">
                  <a:latin typeface="Helvetica" pitchFamily="34" charset="0"/>
                </a:endParaRPr>
              </a:p>
            </p:txBody>
          </p:sp>
          <p:sp>
            <p:nvSpPr>
              <p:cNvPr id="162" name="Line 164"/>
              <p:cNvSpPr>
                <a:spLocks noChangeShapeType="1"/>
              </p:cNvSpPr>
              <p:nvPr/>
            </p:nvSpPr>
            <p:spPr bwMode="auto">
              <a:xfrm flipH="1">
                <a:off x="2077" y="2953"/>
                <a:ext cx="441" cy="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63" name="Text Box 165"/>
              <p:cNvSpPr txBox="1">
                <a:spLocks noChangeArrowheads="1"/>
              </p:cNvSpPr>
              <p:nvPr/>
            </p:nvSpPr>
            <p:spPr bwMode="auto">
              <a:xfrm>
                <a:off x="2266" y="2841"/>
                <a:ext cx="320" cy="13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9,999</a:t>
                </a:r>
                <a:endParaRPr lang="en-US" sz="800" b="1" dirty="0">
                  <a:latin typeface="Helvetica" pitchFamily="34" charset="0"/>
                </a:endParaRPr>
              </a:p>
            </p:txBody>
          </p:sp>
          <p:sp>
            <p:nvSpPr>
              <p:cNvPr id="164" name="Text Box 166"/>
              <p:cNvSpPr txBox="1">
                <a:spLocks noChangeArrowheads="1"/>
              </p:cNvSpPr>
              <p:nvPr/>
            </p:nvSpPr>
            <p:spPr bwMode="auto">
              <a:xfrm>
                <a:off x="1984" y="2843"/>
                <a:ext cx="320" cy="13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2,000</a:t>
                </a:r>
                <a:endParaRPr lang="en-US" sz="800" b="1" dirty="0">
                  <a:latin typeface="Helvetica" pitchFamily="34" charset="0"/>
                </a:endParaRPr>
              </a:p>
            </p:txBody>
          </p:sp>
        </p:grpSp>
        <p:sp>
          <p:nvSpPr>
            <p:cNvPr id="112" name="Line 173"/>
            <p:cNvSpPr>
              <a:spLocks noChangeShapeType="1"/>
            </p:cNvSpPr>
            <p:nvPr/>
          </p:nvSpPr>
          <p:spPr bwMode="auto">
            <a:xfrm flipV="1">
              <a:off x="7419496" y="3869298"/>
              <a:ext cx="0" cy="1462087"/>
            </a:xfrm>
            <a:prstGeom prst="line">
              <a:avLst/>
            </a:prstGeom>
            <a:noFill/>
            <a:ln w="9525">
              <a:solidFill>
                <a:srgbClr val="969696"/>
              </a:solidFill>
              <a:prstDash val="dash"/>
              <a:round/>
              <a:headEnd/>
              <a:tailEnd/>
            </a:ln>
            <a:effectLst/>
          </p:spPr>
          <p:txBody>
            <a:bodyPr wrap="none" anchor="ctr"/>
            <a:lstStyle/>
            <a:p>
              <a:endParaRPr lang="en-US" dirty="0"/>
            </a:p>
          </p:txBody>
        </p:sp>
        <p:sp>
          <p:nvSpPr>
            <p:cNvPr id="113" name="Line 174"/>
            <p:cNvSpPr>
              <a:spLocks noChangeShapeType="1"/>
            </p:cNvSpPr>
            <p:nvPr/>
          </p:nvSpPr>
          <p:spPr bwMode="auto">
            <a:xfrm flipH="1" flipV="1">
              <a:off x="7133746" y="4131235"/>
              <a:ext cx="9525" cy="1603375"/>
            </a:xfrm>
            <a:prstGeom prst="line">
              <a:avLst/>
            </a:prstGeom>
            <a:noFill/>
            <a:ln w="9525">
              <a:solidFill>
                <a:srgbClr val="969696"/>
              </a:solidFill>
              <a:prstDash val="dash"/>
              <a:round/>
              <a:headEnd/>
              <a:tailEnd/>
            </a:ln>
            <a:effectLst/>
          </p:spPr>
          <p:txBody>
            <a:bodyPr wrap="none" anchor="ctr"/>
            <a:lstStyle/>
            <a:p>
              <a:endParaRPr lang="en-US" dirty="0"/>
            </a:p>
          </p:txBody>
        </p:sp>
        <p:grpSp>
          <p:nvGrpSpPr>
            <p:cNvPr id="515" name="Group 181"/>
            <p:cNvGrpSpPr>
              <a:grpSpLocks/>
            </p:cNvGrpSpPr>
            <p:nvPr/>
          </p:nvGrpSpPr>
          <p:grpSpPr bwMode="auto">
            <a:xfrm>
              <a:off x="6629401" y="5661449"/>
              <a:ext cx="1041400" cy="425456"/>
              <a:chOff x="4278" y="3729"/>
              <a:chExt cx="656" cy="268"/>
            </a:xfrm>
          </p:grpSpPr>
          <p:sp>
            <p:nvSpPr>
              <p:cNvPr id="155" name="Text Box 176"/>
              <p:cNvSpPr txBox="1">
                <a:spLocks noChangeArrowheads="1"/>
              </p:cNvSpPr>
              <p:nvPr/>
            </p:nvSpPr>
            <p:spPr bwMode="auto">
              <a:xfrm>
                <a:off x="4614" y="3862"/>
                <a:ext cx="320" cy="13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99,999</a:t>
                </a:r>
                <a:r>
                  <a:rPr lang="en-US" sz="800" b="1" dirty="0">
                    <a:solidFill>
                      <a:schemeClr val="bg2"/>
                    </a:solidFill>
                    <a:latin typeface="Helvetica" pitchFamily="34" charset="0"/>
                  </a:rPr>
                  <a:t> </a:t>
                </a:r>
              </a:p>
            </p:txBody>
          </p:sp>
          <p:sp>
            <p:nvSpPr>
              <p:cNvPr id="156" name="Text Box 177"/>
              <p:cNvSpPr txBox="1">
                <a:spLocks noChangeArrowheads="1"/>
              </p:cNvSpPr>
              <p:nvPr/>
            </p:nvSpPr>
            <p:spPr bwMode="auto">
              <a:xfrm>
                <a:off x="4278" y="3858"/>
                <a:ext cx="320" cy="135"/>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196</a:t>
                </a:r>
                <a:endParaRPr lang="en-US" sz="800" b="1" dirty="0">
                  <a:latin typeface="Helvetica" pitchFamily="34" charset="0"/>
                </a:endParaRPr>
              </a:p>
            </p:txBody>
          </p:sp>
          <p:sp>
            <p:nvSpPr>
              <p:cNvPr id="157" name="Line 178"/>
              <p:cNvSpPr>
                <a:spLocks noChangeShapeType="1"/>
              </p:cNvSpPr>
              <p:nvPr/>
            </p:nvSpPr>
            <p:spPr bwMode="auto">
              <a:xfrm flipH="1">
                <a:off x="4451" y="3878"/>
                <a:ext cx="349" cy="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58" name="Text Box 179"/>
              <p:cNvSpPr txBox="1">
                <a:spLocks noChangeArrowheads="1"/>
              </p:cNvSpPr>
              <p:nvPr/>
            </p:nvSpPr>
            <p:spPr bwMode="auto">
              <a:xfrm>
                <a:off x="4394" y="3729"/>
                <a:ext cx="512" cy="144"/>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LI West</a:t>
                </a:r>
              </a:p>
            </p:txBody>
          </p:sp>
        </p:grpSp>
        <p:grpSp>
          <p:nvGrpSpPr>
            <p:cNvPr id="517" name="Group 246"/>
            <p:cNvGrpSpPr>
              <a:grpSpLocks/>
            </p:cNvGrpSpPr>
            <p:nvPr/>
          </p:nvGrpSpPr>
          <p:grpSpPr bwMode="auto">
            <a:xfrm>
              <a:off x="4022246" y="3813755"/>
              <a:ext cx="1285875" cy="1025531"/>
              <a:chOff x="2709" y="2778"/>
              <a:chExt cx="810" cy="646"/>
            </a:xfrm>
          </p:grpSpPr>
          <p:sp>
            <p:nvSpPr>
              <p:cNvPr id="151" name="Oval 204"/>
              <p:cNvSpPr>
                <a:spLocks noChangeArrowheads="1"/>
              </p:cNvSpPr>
              <p:nvPr/>
            </p:nvSpPr>
            <p:spPr bwMode="auto">
              <a:xfrm>
                <a:off x="2779" y="3133"/>
                <a:ext cx="157" cy="165"/>
              </a:xfrm>
              <a:prstGeom prst="ellipse">
                <a:avLst/>
              </a:prstGeom>
              <a:solidFill>
                <a:srgbClr val="FFFFFF"/>
              </a:solidFill>
              <a:ln w="12700">
                <a:solidFill>
                  <a:schemeClr val="tx1"/>
                </a:solidFill>
                <a:round/>
                <a:headEnd/>
                <a:tailEnd/>
              </a:ln>
              <a:effectLst/>
            </p:spPr>
            <p:txBody>
              <a:bodyPr lIns="92075" tIns="46038" rIns="92075" bIns="46038"/>
              <a:lstStyle/>
              <a:p>
                <a:pPr algn="ctr" eaLnBrk="0" hangingPunct="0"/>
                <a:endParaRPr lang="en-US" sz="800" dirty="0">
                  <a:solidFill>
                    <a:srgbClr val="FF0000"/>
                  </a:solidFill>
                </a:endParaRPr>
              </a:p>
            </p:txBody>
          </p:sp>
          <p:sp>
            <p:nvSpPr>
              <p:cNvPr id="152" name="Text Box 205"/>
              <p:cNvSpPr txBox="1">
                <a:spLocks noChangeArrowheads="1"/>
              </p:cNvSpPr>
              <p:nvPr/>
            </p:nvSpPr>
            <p:spPr bwMode="auto">
              <a:xfrm>
                <a:off x="3201" y="3289"/>
                <a:ext cx="225" cy="135"/>
              </a:xfrm>
              <a:prstGeom prst="rect">
                <a:avLst/>
              </a:prstGeom>
              <a:noFill/>
              <a:ln w="9525">
                <a:noFill/>
                <a:miter lim="800000"/>
                <a:headEnd/>
                <a:tailEnd/>
              </a:ln>
              <a:effectLst/>
            </p:spPr>
            <p:txBody>
              <a:bodyPr wrap="square">
                <a:spAutoFit/>
              </a:bodyPr>
              <a:lstStyle/>
              <a:p>
                <a:pPr algn="ctr">
                  <a:spcBef>
                    <a:spcPct val="50000"/>
                  </a:spcBef>
                </a:pPr>
                <a:r>
                  <a:rPr lang="en-US" sz="800" b="1" dirty="0">
                    <a:latin typeface="Helvetica" pitchFamily="34" charset="0"/>
                  </a:rPr>
                  <a:t>J3</a:t>
                </a:r>
              </a:p>
            </p:txBody>
          </p:sp>
          <p:sp>
            <p:nvSpPr>
              <p:cNvPr id="208" name="Text Box 205"/>
              <p:cNvSpPr txBox="1">
                <a:spLocks noChangeArrowheads="1"/>
              </p:cNvSpPr>
              <p:nvPr/>
            </p:nvSpPr>
            <p:spPr bwMode="auto">
              <a:xfrm>
                <a:off x="2709" y="3136"/>
                <a:ext cx="298" cy="135"/>
              </a:xfrm>
              <a:prstGeom prst="rect">
                <a:avLst/>
              </a:prstGeom>
              <a:noFill/>
              <a:ln w="9525">
                <a:noFill/>
                <a:miter lim="800000"/>
                <a:headEnd/>
                <a:tailEnd/>
              </a:ln>
              <a:effectLst/>
            </p:spPr>
            <p:txBody>
              <a:bodyPr>
                <a:spAutoFit/>
              </a:bodyPr>
              <a:lstStyle/>
              <a:p>
                <a:pPr algn="ctr">
                  <a:spcBef>
                    <a:spcPct val="50000"/>
                  </a:spcBef>
                </a:pPr>
                <a:r>
                  <a:rPr lang="en-US" sz="800" b="1" dirty="0" smtClean="0">
                    <a:latin typeface="Helvetica" pitchFamily="34" charset="0"/>
                  </a:rPr>
                  <a:t>VFT</a:t>
                </a:r>
                <a:endParaRPr lang="en-US" sz="800" b="1" dirty="0">
                  <a:latin typeface="Helvetica" pitchFamily="34" charset="0"/>
                </a:endParaRPr>
              </a:p>
            </p:txBody>
          </p:sp>
          <p:sp>
            <p:nvSpPr>
              <p:cNvPr id="210" name="Text Box 205"/>
              <p:cNvSpPr txBox="1">
                <a:spLocks noChangeArrowheads="1"/>
              </p:cNvSpPr>
              <p:nvPr/>
            </p:nvSpPr>
            <p:spPr bwMode="auto">
              <a:xfrm>
                <a:off x="3221" y="2778"/>
                <a:ext cx="298" cy="135"/>
              </a:xfrm>
              <a:prstGeom prst="rect">
                <a:avLst/>
              </a:prstGeom>
              <a:noFill/>
              <a:ln w="9525">
                <a:noFill/>
                <a:miter lim="800000"/>
                <a:headEnd/>
                <a:tailEnd/>
              </a:ln>
              <a:effectLst/>
            </p:spPr>
            <p:txBody>
              <a:bodyPr>
                <a:spAutoFit/>
              </a:bodyPr>
              <a:lstStyle/>
              <a:p>
                <a:pPr algn="ctr">
                  <a:spcBef>
                    <a:spcPct val="50000"/>
                  </a:spcBef>
                </a:pPr>
                <a:r>
                  <a:rPr lang="en-US" sz="800" b="1" dirty="0" smtClean="0">
                    <a:latin typeface="Helvetica" pitchFamily="34" charset="0"/>
                  </a:rPr>
                  <a:t>HTP</a:t>
                </a:r>
                <a:endParaRPr lang="en-US" sz="800" b="1" dirty="0">
                  <a:latin typeface="Helvetica" pitchFamily="34" charset="0"/>
                </a:endParaRPr>
              </a:p>
            </p:txBody>
          </p:sp>
        </p:grpSp>
        <p:sp>
          <p:nvSpPr>
            <p:cNvPr id="118" name="Line 206"/>
            <p:cNvSpPr>
              <a:spLocks noChangeShapeType="1"/>
            </p:cNvSpPr>
            <p:nvPr/>
          </p:nvSpPr>
          <p:spPr bwMode="auto">
            <a:xfrm>
              <a:off x="5147513" y="4796990"/>
              <a:ext cx="1463336" cy="344461"/>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25" name="Text Box 215"/>
            <p:cNvSpPr txBox="1">
              <a:spLocks noChangeArrowheads="1"/>
            </p:cNvSpPr>
            <p:nvPr/>
          </p:nvSpPr>
          <p:spPr bwMode="auto">
            <a:xfrm rot="562181">
              <a:off x="5356983" y="4709906"/>
              <a:ext cx="539735"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315</a:t>
              </a:r>
              <a:endParaRPr lang="en-US" sz="800" b="1" dirty="0">
                <a:latin typeface="Helvetica" pitchFamily="34" charset="0"/>
              </a:endParaRPr>
            </a:p>
          </p:txBody>
        </p:sp>
        <p:sp>
          <p:nvSpPr>
            <p:cNvPr id="130" name="Text Box 220"/>
            <p:cNvSpPr txBox="1">
              <a:spLocks noChangeArrowheads="1"/>
            </p:cNvSpPr>
            <p:nvPr/>
          </p:nvSpPr>
          <p:spPr bwMode="auto">
            <a:xfrm rot="608421">
              <a:off x="5828050" y="4828547"/>
              <a:ext cx="722892"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81</a:t>
              </a:r>
              <a:r>
                <a:rPr lang="en-US" sz="800" b="1" dirty="0">
                  <a:latin typeface="Helvetica" pitchFamily="34" charset="0"/>
                </a:rPr>
                <a:t>5</a:t>
              </a:r>
            </a:p>
          </p:txBody>
        </p:sp>
        <p:grpSp>
          <p:nvGrpSpPr>
            <p:cNvPr id="518" name="Group 244"/>
            <p:cNvGrpSpPr>
              <a:grpSpLocks/>
            </p:cNvGrpSpPr>
            <p:nvPr/>
          </p:nvGrpSpPr>
          <p:grpSpPr bwMode="auto">
            <a:xfrm>
              <a:off x="3739672" y="2362762"/>
              <a:ext cx="1744663" cy="817563"/>
              <a:chOff x="3916" y="1846"/>
              <a:chExt cx="1099" cy="515"/>
            </a:xfrm>
          </p:grpSpPr>
          <p:sp>
            <p:nvSpPr>
              <p:cNvPr id="149" name="Oval 222"/>
              <p:cNvSpPr>
                <a:spLocks noChangeAspect="1" noChangeArrowheads="1"/>
              </p:cNvSpPr>
              <p:nvPr/>
            </p:nvSpPr>
            <p:spPr bwMode="auto">
              <a:xfrm>
                <a:off x="3989" y="2167"/>
                <a:ext cx="196" cy="194"/>
              </a:xfrm>
              <a:prstGeom prst="ellipse">
                <a:avLst/>
              </a:prstGeom>
              <a:solidFill>
                <a:srgbClr val="FFFFFF"/>
              </a:solidFill>
              <a:ln w="12700">
                <a:solidFill>
                  <a:schemeClr val="tx1"/>
                </a:solidFill>
                <a:round/>
                <a:headEnd/>
                <a:tailEnd/>
              </a:ln>
              <a:effectLst/>
            </p:spPr>
            <p:txBody>
              <a:bodyPr lIns="92075" tIns="46038" rIns="92075" bIns="46038"/>
              <a:lstStyle/>
              <a:p>
                <a:pPr algn="ctr" eaLnBrk="0" hangingPunct="0"/>
                <a:endParaRPr lang="en-US" sz="800" dirty="0"/>
              </a:p>
            </p:txBody>
          </p:sp>
          <p:sp>
            <p:nvSpPr>
              <p:cNvPr id="150" name="Text Box 224"/>
              <p:cNvSpPr txBox="1">
                <a:spLocks noChangeArrowheads="1"/>
              </p:cNvSpPr>
              <p:nvPr/>
            </p:nvSpPr>
            <p:spPr bwMode="auto">
              <a:xfrm>
                <a:off x="3916" y="2203"/>
                <a:ext cx="356" cy="135"/>
              </a:xfrm>
              <a:prstGeom prst="rect">
                <a:avLst/>
              </a:prstGeom>
              <a:noFill/>
              <a:ln w="9525">
                <a:noFill/>
                <a:miter lim="800000"/>
                <a:headEnd/>
                <a:tailEnd/>
              </a:ln>
              <a:effectLst/>
            </p:spPr>
            <p:txBody>
              <a:bodyPr>
                <a:spAutoFit/>
              </a:bodyPr>
              <a:lstStyle/>
              <a:p>
                <a:pPr algn="ctr">
                  <a:spcBef>
                    <a:spcPct val="50000"/>
                  </a:spcBef>
                </a:pPr>
                <a:r>
                  <a:rPr lang="en-US" sz="800" b="1" dirty="0">
                    <a:latin typeface="Helvetica" pitchFamily="34" charset="0"/>
                  </a:rPr>
                  <a:t>RECO</a:t>
                </a:r>
              </a:p>
            </p:txBody>
          </p:sp>
          <p:sp>
            <p:nvSpPr>
              <p:cNvPr id="183" name="Oval 222"/>
              <p:cNvSpPr>
                <a:spLocks noChangeAspect="1" noChangeArrowheads="1"/>
              </p:cNvSpPr>
              <p:nvPr/>
            </p:nvSpPr>
            <p:spPr bwMode="auto">
              <a:xfrm>
                <a:off x="4739" y="1846"/>
                <a:ext cx="196" cy="194"/>
              </a:xfrm>
              <a:prstGeom prst="ellipse">
                <a:avLst/>
              </a:prstGeom>
              <a:solidFill>
                <a:srgbClr val="FFFFFF"/>
              </a:solidFill>
              <a:ln w="12700">
                <a:solidFill>
                  <a:schemeClr val="tx1"/>
                </a:solidFill>
                <a:round/>
                <a:headEnd/>
                <a:tailEnd/>
              </a:ln>
              <a:effectLst/>
            </p:spPr>
            <p:txBody>
              <a:bodyPr lIns="92075" tIns="46038" rIns="92075" bIns="46038"/>
              <a:lstStyle/>
              <a:p>
                <a:pPr algn="ctr" eaLnBrk="0" hangingPunct="0"/>
                <a:endParaRPr lang="en-US" sz="800" dirty="0"/>
              </a:p>
            </p:txBody>
          </p:sp>
          <p:sp>
            <p:nvSpPr>
              <p:cNvPr id="184" name="Text Box 224"/>
              <p:cNvSpPr txBox="1">
                <a:spLocks noChangeArrowheads="1"/>
              </p:cNvSpPr>
              <p:nvPr/>
            </p:nvSpPr>
            <p:spPr bwMode="auto">
              <a:xfrm>
                <a:off x="4659" y="1891"/>
                <a:ext cx="356" cy="116"/>
              </a:xfrm>
              <a:prstGeom prst="rect">
                <a:avLst/>
              </a:prstGeom>
              <a:noFill/>
              <a:ln w="9525">
                <a:noFill/>
                <a:miter lim="800000"/>
                <a:headEnd/>
                <a:tailEnd/>
              </a:ln>
              <a:effectLst/>
            </p:spPr>
            <p:txBody>
              <a:bodyPr>
                <a:spAutoFit/>
              </a:bodyPr>
              <a:lstStyle/>
              <a:p>
                <a:pPr algn="ctr">
                  <a:spcBef>
                    <a:spcPct val="50000"/>
                  </a:spcBef>
                </a:pPr>
                <a:r>
                  <a:rPr lang="en-US" sz="600" b="1" dirty="0" smtClean="0">
                    <a:latin typeface="Helvetica" pitchFamily="34" charset="0"/>
                  </a:rPr>
                  <a:t>CPVVEC</a:t>
                </a:r>
                <a:endParaRPr lang="en-US" sz="600" b="1" dirty="0">
                  <a:latin typeface="Helvetica" pitchFamily="34" charset="0"/>
                </a:endParaRPr>
              </a:p>
            </p:txBody>
          </p:sp>
        </p:grpSp>
        <p:sp>
          <p:nvSpPr>
            <p:cNvPr id="147" name="Line 100"/>
            <p:cNvSpPr>
              <a:spLocks noChangeShapeType="1"/>
            </p:cNvSpPr>
            <p:nvPr/>
          </p:nvSpPr>
          <p:spPr bwMode="auto">
            <a:xfrm>
              <a:off x="4439757" y="738748"/>
              <a:ext cx="36513" cy="2298700"/>
            </a:xfrm>
            <a:prstGeom prst="line">
              <a:avLst/>
            </a:prstGeom>
            <a:noFill/>
            <a:ln w="9525">
              <a:solidFill>
                <a:srgbClr val="969696"/>
              </a:solidFill>
              <a:prstDash val="dash"/>
              <a:round/>
              <a:headEnd/>
              <a:tailEnd/>
            </a:ln>
            <a:effectLst/>
          </p:spPr>
          <p:txBody>
            <a:bodyPr wrap="none" anchor="ctr"/>
            <a:lstStyle/>
            <a:p>
              <a:endParaRPr lang="en-US" dirty="0"/>
            </a:p>
          </p:txBody>
        </p:sp>
        <p:grpSp>
          <p:nvGrpSpPr>
            <p:cNvPr id="520" name="Group 241"/>
            <p:cNvGrpSpPr>
              <a:grpSpLocks/>
            </p:cNvGrpSpPr>
            <p:nvPr/>
          </p:nvGrpSpPr>
          <p:grpSpPr bwMode="auto">
            <a:xfrm>
              <a:off x="3137447" y="2186549"/>
              <a:ext cx="2329596" cy="3030538"/>
              <a:chOff x="2152" y="1753"/>
              <a:chExt cx="1467" cy="1909"/>
            </a:xfrm>
          </p:grpSpPr>
          <p:sp>
            <p:nvSpPr>
              <p:cNvPr id="146" name="Line 240"/>
              <p:cNvSpPr>
                <a:spLocks noChangeShapeType="1"/>
              </p:cNvSpPr>
              <p:nvPr/>
            </p:nvSpPr>
            <p:spPr bwMode="auto">
              <a:xfrm flipV="1">
                <a:off x="2152" y="2037"/>
                <a:ext cx="15" cy="1625"/>
              </a:xfrm>
              <a:prstGeom prst="line">
                <a:avLst/>
              </a:prstGeom>
              <a:noFill/>
              <a:ln w="9525">
                <a:solidFill>
                  <a:srgbClr val="969696"/>
                </a:solidFill>
                <a:prstDash val="dash"/>
                <a:round/>
                <a:headEnd/>
                <a:tailEnd/>
              </a:ln>
              <a:effectLst/>
            </p:spPr>
            <p:txBody>
              <a:bodyPr wrap="none" anchor="ctr"/>
              <a:lstStyle/>
              <a:p>
                <a:endParaRPr lang="en-US" dirty="0"/>
              </a:p>
            </p:txBody>
          </p:sp>
          <p:sp>
            <p:nvSpPr>
              <p:cNvPr id="187" name="Line 162"/>
              <p:cNvSpPr>
                <a:spLocks noChangeShapeType="1"/>
              </p:cNvSpPr>
              <p:nvPr/>
            </p:nvSpPr>
            <p:spPr bwMode="auto">
              <a:xfrm flipV="1">
                <a:off x="3619" y="1753"/>
                <a:ext cx="0" cy="242"/>
              </a:xfrm>
              <a:prstGeom prst="line">
                <a:avLst/>
              </a:prstGeom>
              <a:noFill/>
              <a:ln w="9525">
                <a:solidFill>
                  <a:srgbClr val="969696"/>
                </a:solidFill>
                <a:prstDash val="dash"/>
                <a:round/>
                <a:headEnd/>
                <a:tailEnd/>
              </a:ln>
              <a:effectLst/>
            </p:spPr>
            <p:txBody>
              <a:bodyPr wrap="none" anchor="ctr"/>
              <a:lstStyle/>
              <a:p>
                <a:endParaRPr lang="en-US" dirty="0"/>
              </a:p>
            </p:txBody>
          </p:sp>
        </p:grpSp>
        <p:sp>
          <p:nvSpPr>
            <p:cNvPr id="134" name="Text Box 242"/>
            <p:cNvSpPr txBox="1">
              <a:spLocks noChangeArrowheads="1"/>
            </p:cNvSpPr>
            <p:nvPr/>
          </p:nvSpPr>
          <p:spPr bwMode="auto">
            <a:xfrm>
              <a:off x="8001000" y="5380386"/>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sp>
          <p:nvSpPr>
            <p:cNvPr id="135" name="Arc 248"/>
            <p:cNvSpPr>
              <a:spLocks/>
            </p:cNvSpPr>
            <p:nvPr/>
          </p:nvSpPr>
          <p:spPr bwMode="auto">
            <a:xfrm rot="20261016" flipH="1" flipV="1">
              <a:off x="6044721" y="3866123"/>
              <a:ext cx="1195387" cy="6318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69696"/>
              </a:solidFill>
              <a:prstDash val="dash"/>
              <a:round/>
              <a:headEnd/>
              <a:tailEnd/>
            </a:ln>
            <a:effectLst/>
          </p:spPr>
          <p:txBody>
            <a:bodyPr wrap="none" anchor="ctr"/>
            <a:lstStyle/>
            <a:p>
              <a:endParaRPr lang="en-US" dirty="0"/>
            </a:p>
          </p:txBody>
        </p:sp>
        <p:sp>
          <p:nvSpPr>
            <p:cNvPr id="136" name="Text Box 250"/>
            <p:cNvSpPr txBox="1">
              <a:spLocks noChangeArrowheads="1"/>
            </p:cNvSpPr>
            <p:nvPr/>
          </p:nvSpPr>
          <p:spPr bwMode="auto">
            <a:xfrm>
              <a:off x="5944708" y="3975660"/>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1,999</a:t>
              </a:r>
              <a:r>
                <a:rPr lang="en-US" sz="800" b="1" dirty="0">
                  <a:solidFill>
                    <a:schemeClr val="bg2"/>
                  </a:solidFill>
                  <a:latin typeface="Helvetica" pitchFamily="34" charset="0"/>
                </a:rPr>
                <a:t> </a:t>
              </a:r>
            </a:p>
          </p:txBody>
        </p:sp>
        <p:sp>
          <p:nvSpPr>
            <p:cNvPr id="137" name="Text Box 251"/>
            <p:cNvSpPr txBox="1">
              <a:spLocks noChangeArrowheads="1"/>
            </p:cNvSpPr>
            <p:nvPr/>
          </p:nvSpPr>
          <p:spPr bwMode="auto">
            <a:xfrm>
              <a:off x="5615838" y="4113342"/>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5,693</a:t>
              </a:r>
              <a:endParaRPr lang="en-US" sz="800" b="1" dirty="0">
                <a:latin typeface="Helvetica" pitchFamily="34" charset="0"/>
              </a:endParaRPr>
            </a:p>
          </p:txBody>
        </p:sp>
        <p:sp>
          <p:nvSpPr>
            <p:cNvPr id="138" name="Line 252"/>
            <p:cNvSpPr>
              <a:spLocks noChangeShapeType="1"/>
            </p:cNvSpPr>
            <p:nvPr/>
          </p:nvSpPr>
          <p:spPr bwMode="auto">
            <a:xfrm flipH="1">
              <a:off x="5808183" y="3893110"/>
              <a:ext cx="498475" cy="265113"/>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39" name="Text Box 253"/>
            <p:cNvSpPr txBox="1">
              <a:spLocks noChangeArrowheads="1"/>
            </p:cNvSpPr>
            <p:nvPr/>
          </p:nvSpPr>
          <p:spPr bwMode="auto">
            <a:xfrm>
              <a:off x="5500208" y="3702610"/>
              <a:ext cx="812800" cy="228600"/>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DSY49Y50</a:t>
              </a:r>
            </a:p>
          </p:txBody>
        </p:sp>
        <p:sp>
          <p:nvSpPr>
            <p:cNvPr id="140" name="Line 254"/>
            <p:cNvSpPr>
              <a:spLocks noChangeShapeType="1"/>
            </p:cNvSpPr>
            <p:nvPr/>
          </p:nvSpPr>
          <p:spPr bwMode="auto">
            <a:xfrm flipH="1">
              <a:off x="2083906" y="3037448"/>
              <a:ext cx="1773337" cy="862012"/>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141" name="Text Box 255"/>
            <p:cNvSpPr txBox="1">
              <a:spLocks noChangeArrowheads="1"/>
            </p:cNvSpPr>
            <p:nvPr/>
          </p:nvSpPr>
          <p:spPr bwMode="auto">
            <a:xfrm rot="20105826">
              <a:off x="3381278" y="2928703"/>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1,000</a:t>
              </a:r>
            </a:p>
          </p:txBody>
        </p:sp>
        <p:sp>
          <p:nvSpPr>
            <p:cNvPr id="142" name="Text Box 256"/>
            <p:cNvSpPr txBox="1">
              <a:spLocks noChangeArrowheads="1"/>
            </p:cNvSpPr>
            <p:nvPr/>
          </p:nvSpPr>
          <p:spPr bwMode="auto">
            <a:xfrm>
              <a:off x="4033358" y="2865205"/>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solidFill>
                    <a:schemeClr val="tx1">
                      <a:lumMod val="75000"/>
                    </a:schemeClr>
                  </a:solidFill>
                  <a:latin typeface="Helvetica" pitchFamily="34" charset="0"/>
                </a:rPr>
                <a:t>425</a:t>
              </a:r>
              <a:endParaRPr lang="en-US" sz="800" b="1" dirty="0">
                <a:solidFill>
                  <a:schemeClr val="tx1">
                    <a:lumMod val="75000"/>
                  </a:schemeClr>
                </a:solidFill>
                <a:latin typeface="Helvetica" pitchFamily="34" charset="0"/>
              </a:endParaRPr>
            </a:p>
          </p:txBody>
        </p:sp>
        <p:sp>
          <p:nvSpPr>
            <p:cNvPr id="143" name="Oval 188"/>
            <p:cNvSpPr>
              <a:spLocks noChangeArrowheads="1"/>
            </p:cNvSpPr>
            <p:nvPr/>
          </p:nvSpPr>
          <p:spPr bwMode="auto">
            <a:xfrm>
              <a:off x="1093307" y="3670860"/>
              <a:ext cx="1074889" cy="990600"/>
            </a:xfrm>
            <a:prstGeom prst="ellipse">
              <a:avLst/>
            </a:prstGeom>
            <a:solidFill>
              <a:srgbClr val="FFFFFF"/>
            </a:solidFill>
            <a:ln w="12700">
              <a:solidFill>
                <a:srgbClr val="000000"/>
              </a:solidFill>
              <a:round/>
              <a:headEnd/>
              <a:tailEnd/>
            </a:ln>
            <a:effectLst/>
          </p:spPr>
          <p:txBody>
            <a:bodyPr lIns="0" tIns="0" rIns="0" bIns="0" anchor="ctr" anchorCtr="1"/>
            <a:lstStyle/>
            <a:p>
              <a:pPr algn="ctr" eaLnBrk="0" hangingPunct="0"/>
              <a:r>
                <a:rPr lang="en-US" sz="1000" b="1" dirty="0" smtClean="0">
                  <a:latin typeface="Helvetica" pitchFamily="34" charset="0"/>
                </a:rPr>
                <a:t>Equivalent for PJM-NY boundary</a:t>
              </a:r>
              <a:endParaRPr lang="en-US" sz="1000" dirty="0"/>
            </a:p>
          </p:txBody>
        </p:sp>
        <p:sp>
          <p:nvSpPr>
            <p:cNvPr id="144" name="Text Box 79"/>
            <p:cNvSpPr txBox="1">
              <a:spLocks noChangeArrowheads="1"/>
            </p:cNvSpPr>
            <p:nvPr/>
          </p:nvSpPr>
          <p:spPr bwMode="auto">
            <a:xfrm>
              <a:off x="8086344" y="4611624"/>
              <a:ext cx="686181"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sp>
          <p:nvSpPr>
            <p:cNvPr id="344" name="Text Box 79"/>
            <p:cNvSpPr txBox="1">
              <a:spLocks noChangeArrowheads="1"/>
            </p:cNvSpPr>
            <p:nvPr/>
          </p:nvSpPr>
          <p:spPr bwMode="auto">
            <a:xfrm>
              <a:off x="7906512" y="4828032"/>
              <a:ext cx="686181"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CSC</a:t>
              </a:r>
              <a:endParaRPr lang="en-US" sz="800" b="1" dirty="0">
                <a:latin typeface="Helvetica" pitchFamily="34" charset="0"/>
              </a:endParaRPr>
            </a:p>
          </p:txBody>
        </p:sp>
        <p:sp>
          <p:nvSpPr>
            <p:cNvPr id="342" name="Line 80"/>
            <p:cNvSpPr>
              <a:spLocks noChangeShapeType="1"/>
            </p:cNvSpPr>
            <p:nvPr/>
          </p:nvSpPr>
          <p:spPr bwMode="auto">
            <a:xfrm flipH="1">
              <a:off x="3742944" y="922125"/>
              <a:ext cx="228600" cy="304800"/>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343" name="Text Box 40"/>
            <p:cNvSpPr txBox="1">
              <a:spLocks noChangeArrowheads="1"/>
            </p:cNvSpPr>
            <p:nvPr/>
          </p:nvSpPr>
          <p:spPr bwMode="auto">
            <a:xfrm>
              <a:off x="3666744" y="725424"/>
              <a:ext cx="822325" cy="246063"/>
            </a:xfrm>
            <a:prstGeom prst="rect">
              <a:avLst/>
            </a:prstGeom>
            <a:noFill/>
            <a:ln w="9525">
              <a:noFill/>
              <a:miter lim="800000"/>
              <a:headEnd/>
              <a:tailEnd/>
            </a:ln>
            <a:effectLst/>
          </p:spPr>
          <p:txBody>
            <a:bodyPr>
              <a:spAutoFit/>
            </a:bodyPr>
            <a:lstStyle/>
            <a:p>
              <a:pPr algn="ctr">
                <a:spcBef>
                  <a:spcPct val="50000"/>
                </a:spcBef>
              </a:pPr>
              <a:r>
                <a:rPr lang="en-US" sz="1000" b="1" dirty="0">
                  <a:latin typeface="Helvetica" pitchFamily="34" charset="0"/>
                </a:rPr>
                <a:t>To </a:t>
              </a:r>
              <a:r>
                <a:rPr lang="en-US" sz="1000" b="1" dirty="0" smtClean="0">
                  <a:latin typeface="Helvetica" pitchFamily="34" charset="0"/>
                </a:rPr>
                <a:t>Cedars</a:t>
              </a:r>
              <a:endParaRPr lang="en-US" sz="1000" b="1" dirty="0">
                <a:latin typeface="Helvetica" pitchFamily="34" charset="0"/>
              </a:endParaRPr>
            </a:p>
          </p:txBody>
        </p:sp>
        <p:sp>
          <p:nvSpPr>
            <p:cNvPr id="174" name="Arc 248"/>
            <p:cNvSpPr>
              <a:spLocks/>
            </p:cNvSpPr>
            <p:nvPr/>
          </p:nvSpPr>
          <p:spPr bwMode="auto">
            <a:xfrm rot="18087241" flipH="1" flipV="1">
              <a:off x="322452" y="2291861"/>
              <a:ext cx="1057391" cy="43402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69696"/>
              </a:solidFill>
              <a:prstDash val="dash"/>
              <a:round/>
              <a:headEnd/>
              <a:tailEnd/>
            </a:ln>
            <a:effectLst/>
          </p:spPr>
          <p:txBody>
            <a:bodyPr wrap="none" anchor="ctr"/>
            <a:lstStyle/>
            <a:p>
              <a:endParaRPr lang="en-US" dirty="0"/>
            </a:p>
          </p:txBody>
        </p:sp>
        <p:sp>
          <p:nvSpPr>
            <p:cNvPr id="178" name="Text Box 20"/>
            <p:cNvSpPr txBox="1">
              <a:spLocks noChangeArrowheads="1"/>
            </p:cNvSpPr>
            <p:nvPr/>
          </p:nvSpPr>
          <p:spPr bwMode="auto">
            <a:xfrm>
              <a:off x="775093" y="2610734"/>
              <a:ext cx="838200"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1,850</a:t>
              </a:r>
              <a:endParaRPr lang="en-US" sz="800" b="1" dirty="0">
                <a:latin typeface="Helvetica" pitchFamily="34" charset="0"/>
              </a:endParaRPr>
            </a:p>
          </p:txBody>
        </p:sp>
        <p:sp>
          <p:nvSpPr>
            <p:cNvPr id="185" name="Line 252"/>
            <p:cNvSpPr>
              <a:spLocks noChangeShapeType="1"/>
            </p:cNvSpPr>
            <p:nvPr/>
          </p:nvSpPr>
          <p:spPr bwMode="auto">
            <a:xfrm flipH="1">
              <a:off x="5354159" y="2434198"/>
              <a:ext cx="679448" cy="53975"/>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186" name="Text Box 99"/>
            <p:cNvSpPr txBox="1">
              <a:spLocks noChangeArrowheads="1"/>
            </p:cNvSpPr>
            <p:nvPr/>
          </p:nvSpPr>
          <p:spPr bwMode="auto">
            <a:xfrm>
              <a:off x="5436708" y="2336239"/>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9,999</a:t>
              </a:r>
              <a:endParaRPr lang="en-US" sz="800" b="1" dirty="0">
                <a:latin typeface="Helvetica" pitchFamily="34" charset="0"/>
              </a:endParaRPr>
            </a:p>
          </p:txBody>
        </p:sp>
        <p:sp>
          <p:nvSpPr>
            <p:cNvPr id="189" name="Text Box 150"/>
            <p:cNvSpPr txBox="1">
              <a:spLocks noChangeArrowheads="1"/>
            </p:cNvSpPr>
            <p:nvPr/>
          </p:nvSpPr>
          <p:spPr bwMode="auto">
            <a:xfrm>
              <a:off x="4983477" y="2175434"/>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2,275</a:t>
              </a:r>
              <a:endParaRPr lang="en-US" sz="800" b="1" dirty="0">
                <a:latin typeface="Helvetica" pitchFamily="34" charset="0"/>
              </a:endParaRPr>
            </a:p>
          </p:txBody>
        </p:sp>
        <p:sp>
          <p:nvSpPr>
            <p:cNvPr id="190" name="Line 207"/>
            <p:cNvSpPr>
              <a:spLocks noChangeShapeType="1"/>
            </p:cNvSpPr>
            <p:nvPr/>
          </p:nvSpPr>
          <p:spPr bwMode="auto">
            <a:xfrm flipH="1">
              <a:off x="2116137" y="2526275"/>
              <a:ext cx="3962708" cy="1432391"/>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191" name="Text Box 99"/>
            <p:cNvSpPr txBox="1">
              <a:spLocks noChangeArrowheads="1"/>
            </p:cNvSpPr>
            <p:nvPr/>
          </p:nvSpPr>
          <p:spPr bwMode="auto">
            <a:xfrm rot="20374986">
              <a:off x="5300190" y="2700226"/>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solidFill>
                    <a:schemeClr val="tx1">
                      <a:lumMod val="75000"/>
                    </a:schemeClr>
                  </a:solidFill>
                  <a:latin typeface="Helvetica" pitchFamily="34" charset="0"/>
                </a:rPr>
                <a:t>1000</a:t>
              </a:r>
              <a:endParaRPr lang="en-US" sz="800" b="1" dirty="0">
                <a:solidFill>
                  <a:schemeClr val="tx1">
                    <a:lumMod val="75000"/>
                  </a:schemeClr>
                </a:solidFill>
                <a:latin typeface="Helvetica" pitchFamily="34" charset="0"/>
              </a:endParaRPr>
            </a:p>
          </p:txBody>
        </p:sp>
        <p:sp>
          <p:nvSpPr>
            <p:cNvPr id="193" name="Text Box 45"/>
            <p:cNvSpPr txBox="1">
              <a:spLocks noChangeArrowheads="1"/>
            </p:cNvSpPr>
            <p:nvPr/>
          </p:nvSpPr>
          <p:spPr bwMode="auto">
            <a:xfrm rot="20168334">
              <a:off x="2307637" y="3773777"/>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solidFill>
                    <a:schemeClr val="tx1">
                      <a:lumMod val="75000"/>
                    </a:schemeClr>
                  </a:solidFill>
                  <a:latin typeface="Helvetica" pitchFamily="34" charset="0"/>
                </a:rPr>
                <a:t>1,000</a:t>
              </a:r>
              <a:endParaRPr lang="en-US" sz="800" b="1" dirty="0">
                <a:solidFill>
                  <a:schemeClr val="tx1">
                    <a:lumMod val="75000"/>
                  </a:schemeClr>
                </a:solidFill>
                <a:latin typeface="Helvetica" pitchFamily="34" charset="0"/>
              </a:endParaRPr>
            </a:p>
          </p:txBody>
        </p:sp>
        <p:sp>
          <p:nvSpPr>
            <p:cNvPr id="213" name="Text Box 220"/>
            <p:cNvSpPr txBox="1">
              <a:spLocks noChangeArrowheads="1"/>
            </p:cNvSpPr>
            <p:nvPr/>
          </p:nvSpPr>
          <p:spPr bwMode="auto">
            <a:xfrm rot="1376142">
              <a:off x="5314574" y="4449208"/>
              <a:ext cx="722892"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0</a:t>
              </a:r>
            </a:p>
          </p:txBody>
        </p:sp>
        <p:sp>
          <p:nvSpPr>
            <p:cNvPr id="214" name="Text Box 220"/>
            <p:cNvSpPr txBox="1">
              <a:spLocks noChangeArrowheads="1"/>
            </p:cNvSpPr>
            <p:nvPr/>
          </p:nvSpPr>
          <p:spPr bwMode="auto">
            <a:xfrm rot="608421">
              <a:off x="4304751" y="4468972"/>
              <a:ext cx="722892" cy="215444"/>
            </a:xfrm>
            <a:prstGeom prst="rect">
              <a:avLst/>
            </a:prstGeom>
            <a:noFill/>
            <a:ln w="12700">
              <a:noFill/>
              <a:miter lim="800000"/>
              <a:headEnd type="none" w="sm" len="sm"/>
              <a:tailEnd type="none" w="sm" len="sm"/>
            </a:ln>
            <a:effectLst/>
          </p:spPr>
          <p:txBody>
            <a:bodyPr wrap="square">
              <a:spAutoFit/>
            </a:bodyPr>
            <a:lstStyle/>
            <a:p>
              <a:pPr algn="ctr" eaLnBrk="0" hangingPunct="0"/>
              <a:endParaRPr lang="en-US" sz="800" b="1" dirty="0">
                <a:latin typeface="Helvetica" pitchFamily="34" charset="0"/>
              </a:endParaRPr>
            </a:p>
          </p:txBody>
        </p:sp>
        <p:sp>
          <p:nvSpPr>
            <p:cNvPr id="215" name="Text Box 220"/>
            <p:cNvSpPr txBox="1">
              <a:spLocks noChangeArrowheads="1"/>
            </p:cNvSpPr>
            <p:nvPr/>
          </p:nvSpPr>
          <p:spPr bwMode="auto">
            <a:xfrm rot="2242084">
              <a:off x="5881596" y="4517249"/>
              <a:ext cx="722892"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a:latin typeface="Helvetica" pitchFamily="34" charset="0"/>
                </a:rPr>
                <a:t>6</a:t>
              </a:r>
              <a:r>
                <a:rPr lang="en-US" sz="800" b="1" dirty="0" smtClean="0">
                  <a:latin typeface="Helvetica" pitchFamily="34" charset="0"/>
                </a:rPr>
                <a:t>00</a:t>
              </a:r>
              <a:endParaRPr lang="en-US" sz="800" b="1" dirty="0">
                <a:latin typeface="Helvetica" pitchFamily="34" charset="0"/>
              </a:endParaRPr>
            </a:p>
          </p:txBody>
        </p:sp>
        <p:sp>
          <p:nvSpPr>
            <p:cNvPr id="216" name="Text Box 220"/>
            <p:cNvSpPr txBox="1">
              <a:spLocks noChangeArrowheads="1"/>
            </p:cNvSpPr>
            <p:nvPr/>
          </p:nvSpPr>
          <p:spPr bwMode="auto">
            <a:xfrm rot="21119815">
              <a:off x="3257521" y="3811229"/>
              <a:ext cx="722892"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9999</a:t>
              </a:r>
              <a:endParaRPr lang="en-US" sz="800" b="1" dirty="0">
                <a:latin typeface="Helvetica" pitchFamily="34" charset="0"/>
              </a:endParaRPr>
            </a:p>
          </p:txBody>
        </p:sp>
        <p:sp>
          <p:nvSpPr>
            <p:cNvPr id="220" name="Text Box 220"/>
            <p:cNvSpPr txBox="1">
              <a:spLocks noChangeArrowheads="1"/>
            </p:cNvSpPr>
            <p:nvPr/>
          </p:nvSpPr>
          <p:spPr bwMode="auto">
            <a:xfrm rot="2648812">
              <a:off x="4464651" y="4305189"/>
              <a:ext cx="722892"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a:latin typeface="Helvetica" pitchFamily="34" charset="0"/>
                </a:rPr>
                <a:t>5</a:t>
              </a:r>
              <a:r>
                <a:rPr lang="en-US" sz="800" b="1" dirty="0" smtClean="0">
                  <a:latin typeface="Helvetica" pitchFamily="34" charset="0"/>
                </a:rPr>
                <a:t>00</a:t>
              </a:r>
              <a:endParaRPr lang="en-US" sz="800" b="1" dirty="0">
                <a:latin typeface="Helvetica" pitchFamily="34" charset="0"/>
              </a:endParaRPr>
            </a:p>
          </p:txBody>
        </p:sp>
      </p:grpSp>
      <p:sp>
        <p:nvSpPr>
          <p:cNvPr id="521" name="Text Box 243"/>
          <p:cNvSpPr txBox="1">
            <a:spLocks noChangeArrowheads="1"/>
          </p:cNvSpPr>
          <p:nvPr/>
        </p:nvSpPr>
        <p:spPr bwMode="auto">
          <a:xfrm>
            <a:off x="84670" y="5977471"/>
            <a:ext cx="2844800" cy="254000"/>
          </a:xfrm>
          <a:prstGeom prst="rect">
            <a:avLst/>
          </a:prstGeom>
          <a:noFill/>
          <a:ln w="9525">
            <a:solidFill>
              <a:schemeClr val="tx1"/>
            </a:solidFill>
            <a:miter lim="800000"/>
            <a:headEnd/>
            <a:tailEnd/>
          </a:ln>
          <a:effectLst/>
        </p:spPr>
        <p:txBody>
          <a:bodyPr>
            <a:spAutoFit/>
          </a:bodyPr>
          <a:lstStyle/>
          <a:p>
            <a:pPr>
              <a:spcBef>
                <a:spcPct val="50000"/>
              </a:spcBef>
            </a:pPr>
            <a:r>
              <a:rPr lang="en-US" sz="1000" b="1" dirty="0">
                <a:latin typeface="Arial" charset="0"/>
              </a:rPr>
              <a:t>*</a:t>
            </a:r>
            <a:r>
              <a:rPr lang="en-US" sz="1000" dirty="0">
                <a:latin typeface="Arial" charset="0"/>
              </a:rPr>
              <a:t> </a:t>
            </a:r>
            <a:r>
              <a:rPr lang="en-US" sz="800" dirty="0">
                <a:latin typeface="Helvetica" pitchFamily="34" charset="0"/>
              </a:rPr>
              <a:t>Rating a function of unit availabilities and/or area loads.</a:t>
            </a:r>
          </a:p>
        </p:txBody>
      </p:sp>
      <p:cxnSp>
        <p:nvCxnSpPr>
          <p:cNvPr id="177" name="Straight Arrow Connector 176"/>
          <p:cNvCxnSpPr/>
          <p:nvPr/>
        </p:nvCxnSpPr>
        <p:spPr>
          <a:xfrm>
            <a:off x="838200" y="26670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flipV="1">
            <a:off x="5319794" y="2535067"/>
            <a:ext cx="234580" cy="39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9" name="Oval 204"/>
          <p:cNvSpPr>
            <a:spLocks noChangeArrowheads="1"/>
          </p:cNvSpPr>
          <p:nvPr/>
        </p:nvSpPr>
        <p:spPr bwMode="auto">
          <a:xfrm>
            <a:off x="4084323" y="3991981"/>
            <a:ext cx="249238" cy="261939"/>
          </a:xfrm>
          <a:prstGeom prst="ellipse">
            <a:avLst/>
          </a:prstGeom>
          <a:solidFill>
            <a:srgbClr val="FFFFFF"/>
          </a:solidFill>
          <a:ln w="12700">
            <a:solidFill>
              <a:schemeClr val="tx1"/>
            </a:solidFill>
            <a:round/>
            <a:headEnd/>
            <a:tailEnd/>
          </a:ln>
          <a:effectLst/>
        </p:spPr>
        <p:txBody>
          <a:bodyPr lIns="92075" tIns="46038" rIns="92075" bIns="46038"/>
          <a:lstStyle/>
          <a:p>
            <a:pPr algn="ctr" eaLnBrk="0" hangingPunct="0"/>
            <a:endParaRPr lang="en-US" sz="800" dirty="0">
              <a:solidFill>
                <a:srgbClr val="FF0000"/>
              </a:solidFill>
            </a:endParaRPr>
          </a:p>
        </p:txBody>
      </p:sp>
      <p:cxnSp>
        <p:nvCxnSpPr>
          <p:cNvPr id="522" name="Straight Arrow Connector 521"/>
          <p:cNvCxnSpPr/>
          <p:nvPr/>
        </p:nvCxnSpPr>
        <p:spPr>
          <a:xfrm>
            <a:off x="5273789" y="4166529"/>
            <a:ext cx="1473792" cy="1078142"/>
          </a:xfrm>
          <a:prstGeom prst="straightConnector1">
            <a:avLst/>
          </a:prstGeom>
          <a:ln>
            <a:solidFill>
              <a:schemeClr val="bg1">
                <a:lumMod val="5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27" name="Straight Arrow Connector 526"/>
          <p:cNvCxnSpPr>
            <a:stCxn id="6" idx="4"/>
            <a:endCxn id="179" idx="7"/>
          </p:cNvCxnSpPr>
          <p:nvPr/>
        </p:nvCxnSpPr>
        <p:spPr>
          <a:xfrm flipH="1">
            <a:off x="4297061" y="2782320"/>
            <a:ext cx="2018303" cy="1248021"/>
          </a:xfrm>
          <a:prstGeom prst="straightConnector1">
            <a:avLst/>
          </a:prstGeom>
          <a:ln w="12700">
            <a:solidFill>
              <a:schemeClr val="bg1">
                <a:lumMod val="5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29" name="Straight Arrow Connector 528"/>
          <p:cNvCxnSpPr>
            <a:stCxn id="179" idx="4"/>
            <a:endCxn id="151" idx="0"/>
          </p:cNvCxnSpPr>
          <p:nvPr/>
        </p:nvCxnSpPr>
        <p:spPr>
          <a:xfrm>
            <a:off x="4208942" y="4253920"/>
            <a:ext cx="165704" cy="339759"/>
          </a:xfrm>
          <a:prstGeom prst="straightConnector1">
            <a:avLst/>
          </a:prstGeom>
          <a:ln>
            <a:solidFill>
              <a:schemeClr val="bg1">
                <a:lumMod val="5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31" name="Straight Arrow Connector 530"/>
          <p:cNvCxnSpPr>
            <a:stCxn id="179" idx="6"/>
            <a:endCxn id="180" idx="2"/>
          </p:cNvCxnSpPr>
          <p:nvPr/>
        </p:nvCxnSpPr>
        <p:spPr>
          <a:xfrm>
            <a:off x="4333561" y="4122951"/>
            <a:ext cx="728185" cy="43076"/>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3" name="Straight Arrow Connector 532"/>
          <p:cNvCxnSpPr>
            <a:stCxn id="151" idx="5"/>
            <a:endCxn id="181" idx="2"/>
          </p:cNvCxnSpPr>
          <p:nvPr/>
        </p:nvCxnSpPr>
        <p:spPr>
          <a:xfrm>
            <a:off x="4462765" y="4817260"/>
            <a:ext cx="544737" cy="163708"/>
          </a:xfrm>
          <a:prstGeom prst="straightConnector1">
            <a:avLst/>
          </a:prstGeom>
          <a:ln>
            <a:solidFill>
              <a:schemeClr val="bg1">
                <a:lumMod val="5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35" name="Straight Arrow Connector 534"/>
          <p:cNvCxnSpPr>
            <a:endCxn id="9" idx="1"/>
          </p:cNvCxnSpPr>
          <p:nvPr/>
        </p:nvCxnSpPr>
        <p:spPr>
          <a:xfrm>
            <a:off x="4407569" y="4143436"/>
            <a:ext cx="2340707" cy="1193342"/>
          </a:xfrm>
          <a:prstGeom prst="straightConnector1">
            <a:avLst/>
          </a:prstGeom>
          <a:ln>
            <a:solidFill>
              <a:schemeClr val="bg1">
                <a:lumMod val="5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38" name="Straight Arrow Connector 537"/>
          <p:cNvCxnSpPr/>
          <p:nvPr/>
        </p:nvCxnSpPr>
        <p:spPr>
          <a:xfrm>
            <a:off x="4264110" y="4215560"/>
            <a:ext cx="730546" cy="662260"/>
          </a:xfrm>
          <a:prstGeom prst="straightConnector1">
            <a:avLst/>
          </a:prstGeom>
          <a:ln>
            <a:solidFill>
              <a:schemeClr val="bg1">
                <a:lumMod val="5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40" name="Straight Arrow Connector 539"/>
          <p:cNvCxnSpPr/>
          <p:nvPr/>
        </p:nvCxnSpPr>
        <p:spPr>
          <a:xfrm flipV="1">
            <a:off x="2164920" y="4122950"/>
            <a:ext cx="1938435" cy="274091"/>
          </a:xfrm>
          <a:prstGeom prst="straightConnector1">
            <a:avLst/>
          </a:prstGeom>
          <a:ln w="12700">
            <a:solidFill>
              <a:schemeClr val="bg1">
                <a:lumMod val="50000"/>
              </a:schemeClr>
            </a:solidFill>
            <a:prstDash val="dash"/>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212" name="Text Box 215"/>
          <p:cNvSpPr txBox="1">
            <a:spLocks noChangeArrowheads="1"/>
          </p:cNvSpPr>
          <p:nvPr/>
        </p:nvSpPr>
        <p:spPr bwMode="auto">
          <a:xfrm rot="562181">
            <a:off x="4535013" y="4218670"/>
            <a:ext cx="539735"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a:latin typeface="Helvetica" pitchFamily="34" charset="0"/>
              </a:rPr>
              <a:t>0</a:t>
            </a:r>
          </a:p>
        </p:txBody>
      </p:sp>
      <p:sp>
        <p:nvSpPr>
          <p:cNvPr id="221" name="Text Box 215"/>
          <p:cNvSpPr txBox="1">
            <a:spLocks noChangeArrowheads="1"/>
          </p:cNvSpPr>
          <p:nvPr/>
        </p:nvSpPr>
        <p:spPr bwMode="auto">
          <a:xfrm rot="180232">
            <a:off x="4584017" y="3913121"/>
            <a:ext cx="539735"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660</a:t>
            </a:r>
            <a:endParaRPr lang="en-US" sz="800" b="1" dirty="0">
              <a:latin typeface="Helvetica" pitchFamily="34" charset="0"/>
            </a:endParaRPr>
          </a:p>
        </p:txBody>
      </p:sp>
      <p:sp>
        <p:nvSpPr>
          <p:cNvPr id="222" name="Text Box 220"/>
          <p:cNvSpPr txBox="1">
            <a:spLocks noChangeArrowheads="1"/>
          </p:cNvSpPr>
          <p:nvPr/>
        </p:nvSpPr>
        <p:spPr bwMode="auto">
          <a:xfrm rot="2337651">
            <a:off x="5190068" y="4246766"/>
            <a:ext cx="722892"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sp>
        <p:nvSpPr>
          <p:cNvPr id="223" name="Text Box 220"/>
          <p:cNvSpPr txBox="1">
            <a:spLocks noChangeArrowheads="1"/>
          </p:cNvSpPr>
          <p:nvPr/>
        </p:nvSpPr>
        <p:spPr bwMode="auto">
          <a:xfrm rot="2648812">
            <a:off x="4237436" y="4368876"/>
            <a:ext cx="722892"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sp>
        <p:nvSpPr>
          <p:cNvPr id="224" name="Text Box 213"/>
          <p:cNvSpPr txBox="1">
            <a:spLocks noChangeArrowheads="1"/>
          </p:cNvSpPr>
          <p:nvPr/>
        </p:nvSpPr>
        <p:spPr bwMode="auto">
          <a:xfrm>
            <a:off x="3878027" y="4354488"/>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3</a:t>
            </a:r>
            <a:r>
              <a:rPr lang="en-US" sz="800" b="1" dirty="0" smtClean="0">
                <a:latin typeface="Helvetica" pitchFamily="34" charset="0"/>
              </a:rPr>
              <a:t>15</a:t>
            </a:r>
            <a:endParaRPr lang="en-US" sz="800" b="1" dirty="0">
              <a:latin typeface="Helvetica" pitchFamily="34" charset="0"/>
            </a:endParaRPr>
          </a:p>
        </p:txBody>
      </p:sp>
      <p:sp>
        <p:nvSpPr>
          <p:cNvPr id="225" name="Text Box 215"/>
          <p:cNvSpPr txBox="1">
            <a:spLocks noChangeArrowheads="1"/>
          </p:cNvSpPr>
          <p:nvPr/>
        </p:nvSpPr>
        <p:spPr bwMode="auto">
          <a:xfrm rot="1153009">
            <a:off x="4380376" y="4798422"/>
            <a:ext cx="521176" cy="223969"/>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315</a:t>
            </a:r>
            <a:endParaRPr lang="en-US" sz="800" b="1" dirty="0">
              <a:latin typeface="Helvetica" pitchFamily="34" charset="0"/>
            </a:endParaRPr>
          </a:p>
        </p:txBody>
      </p:sp>
      <p:sp>
        <p:nvSpPr>
          <p:cNvPr id="226" name="Text Box 220"/>
          <p:cNvSpPr txBox="1">
            <a:spLocks noChangeArrowheads="1"/>
          </p:cNvSpPr>
          <p:nvPr/>
        </p:nvSpPr>
        <p:spPr bwMode="auto">
          <a:xfrm rot="21119815">
            <a:off x="2386045" y="4273779"/>
            <a:ext cx="722892"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9999</a:t>
            </a:r>
            <a:endParaRPr lang="en-US" sz="800" b="1" dirty="0">
              <a:latin typeface="Helvetica" pitchFamily="34" charset="0"/>
            </a:endParaRPr>
          </a:p>
        </p:txBody>
      </p:sp>
      <p:sp>
        <p:nvSpPr>
          <p:cNvPr id="198" name="Text Box 99"/>
          <p:cNvSpPr txBox="1">
            <a:spLocks noChangeArrowheads="1"/>
          </p:cNvSpPr>
          <p:nvPr/>
        </p:nvSpPr>
        <p:spPr bwMode="auto">
          <a:xfrm rot="19941498">
            <a:off x="5756508" y="3013690"/>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solidFill>
                  <a:schemeClr val="tx1">
                    <a:lumMod val="75000"/>
                  </a:schemeClr>
                </a:solidFill>
                <a:latin typeface="Helvetica" pitchFamily="34" charset="0"/>
              </a:rPr>
              <a:t>150</a:t>
            </a:r>
            <a:endParaRPr lang="en-US" sz="800" b="1" dirty="0">
              <a:solidFill>
                <a:schemeClr val="tx1">
                  <a:lumMod val="75000"/>
                </a:schemeClr>
              </a:solidFill>
              <a:latin typeface="Helvetica" pitchFamily="34" charset="0"/>
            </a:endParaRPr>
          </a:p>
        </p:txBody>
      </p:sp>
      <p:sp>
        <p:nvSpPr>
          <p:cNvPr id="199" name="Text Box 99"/>
          <p:cNvSpPr txBox="1">
            <a:spLocks noChangeArrowheads="1"/>
          </p:cNvSpPr>
          <p:nvPr/>
        </p:nvSpPr>
        <p:spPr bwMode="auto">
          <a:xfrm rot="19941498">
            <a:off x="4481265" y="3728136"/>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solidFill>
                  <a:schemeClr val="tx1">
                    <a:lumMod val="75000"/>
                  </a:schemeClr>
                </a:solidFill>
                <a:latin typeface="Helvetica" pitchFamily="34" charset="0"/>
              </a:rPr>
              <a:t>0</a:t>
            </a:r>
            <a:endParaRPr lang="en-US" sz="800" b="1" dirty="0">
              <a:solidFill>
                <a:schemeClr val="tx1">
                  <a:lumMod val="75000"/>
                </a:schemeClr>
              </a:solidFill>
              <a:latin typeface="Helvetica" pitchFamily="34" charset="0"/>
            </a:endParaRPr>
          </a:p>
        </p:txBody>
      </p:sp>
      <p:sp>
        <p:nvSpPr>
          <p:cNvPr id="200" name="Text Box 205"/>
          <p:cNvSpPr txBox="1">
            <a:spLocks noChangeArrowheads="1"/>
          </p:cNvSpPr>
          <p:nvPr/>
        </p:nvSpPr>
        <p:spPr bwMode="auto">
          <a:xfrm>
            <a:off x="3976907" y="4015794"/>
            <a:ext cx="473075" cy="214314"/>
          </a:xfrm>
          <a:prstGeom prst="rect">
            <a:avLst/>
          </a:prstGeom>
          <a:noFill/>
          <a:ln w="9525">
            <a:noFill/>
            <a:miter lim="800000"/>
            <a:headEnd/>
            <a:tailEnd/>
          </a:ln>
          <a:effectLst/>
        </p:spPr>
        <p:txBody>
          <a:bodyPr>
            <a:spAutoFit/>
          </a:bodyPr>
          <a:lstStyle/>
          <a:p>
            <a:pPr algn="ctr">
              <a:spcBef>
                <a:spcPct val="50000"/>
              </a:spcBef>
            </a:pPr>
            <a:r>
              <a:rPr lang="en-US" sz="800" b="1" dirty="0" smtClean="0">
                <a:latin typeface="Helvetica" pitchFamily="34" charset="0"/>
              </a:rPr>
              <a:t>J2</a:t>
            </a:r>
            <a:endParaRPr lang="en-US" sz="800" b="1" dirty="0">
              <a:latin typeface="Helvetica" pitchFamily="34" charset="0"/>
            </a:endParaRPr>
          </a:p>
        </p:txBody>
      </p:sp>
      <p:sp>
        <p:nvSpPr>
          <p:cNvPr id="201" name="Text Box 74"/>
          <p:cNvSpPr txBox="1">
            <a:spLocks noChangeArrowheads="1"/>
          </p:cNvSpPr>
          <p:nvPr/>
        </p:nvSpPr>
        <p:spPr bwMode="auto">
          <a:xfrm>
            <a:off x="719118" y="3863606"/>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385</a:t>
            </a:r>
            <a:endParaRPr lang="en-US" sz="800" b="1" dirty="0">
              <a:latin typeface="Helvetica" pitchFamily="34" charset="0"/>
            </a:endParaRPr>
          </a:p>
        </p:txBody>
      </p:sp>
      <p:sp>
        <p:nvSpPr>
          <p:cNvPr id="192" name="Text Box 75"/>
          <p:cNvSpPr txBox="1">
            <a:spLocks noChangeArrowheads="1"/>
          </p:cNvSpPr>
          <p:nvPr/>
        </p:nvSpPr>
        <p:spPr bwMode="auto">
          <a:xfrm>
            <a:off x="3963069" y="1228725"/>
            <a:ext cx="628650" cy="33855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270 (s) </a:t>
            </a:r>
          </a:p>
          <a:p>
            <a:pPr algn="ctr" eaLnBrk="0" hangingPunct="0"/>
            <a:r>
              <a:rPr lang="en-US" sz="800" b="1" dirty="0" smtClean="0">
                <a:latin typeface="Helvetica" pitchFamily="34" charset="0"/>
              </a:rPr>
              <a:t>278 (w)</a:t>
            </a:r>
            <a:endParaRPr lang="en-US" sz="800" b="1" dirty="0">
              <a:latin typeface="Helvetica" pitchFamily="34" charset="0"/>
            </a:endParaRPr>
          </a:p>
        </p:txBody>
      </p:sp>
    </p:spTree>
    <p:extLst>
      <p:ext uri="{BB962C8B-B14F-4D97-AF65-F5344CB8AC3E}">
        <p14:creationId xmlns:p14="http://schemas.microsoft.com/office/powerpoint/2010/main" val="1731246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cs typeface="Times New Roman" pitchFamily="18" charset="0"/>
              </a:rPr>
              <a:t>Recap of </a:t>
            </a:r>
            <a:r>
              <a:rPr lang="en-US" dirty="0" smtClean="0">
                <a:cs typeface="Times New Roman" pitchFamily="18" charset="0"/>
              </a:rPr>
              <a:t>Tie Benefits Calculation Process*</a:t>
            </a:r>
            <a:endParaRPr lang="en-US" dirty="0"/>
          </a:p>
        </p:txBody>
      </p:sp>
      <p:sp>
        <p:nvSpPr>
          <p:cNvPr id="3" name="Text Placeholder 2"/>
          <p:cNvSpPr>
            <a:spLocks noGrp="1"/>
          </p:cNvSpPr>
          <p:nvPr>
            <p:ph type="body" sz="quarter" idx="4294967295"/>
          </p:nvPr>
        </p:nvSpPr>
        <p:spPr>
          <a:xfrm>
            <a:off x="457200" y="1371600"/>
            <a:ext cx="8229600" cy="4419600"/>
          </a:xfrm>
          <a:prstGeom prst="rect">
            <a:avLst/>
          </a:prstGeom>
        </p:spPr>
        <p:txBody>
          <a:bodyPr>
            <a:normAutofit fontScale="85000" lnSpcReduction="10000"/>
          </a:bodyPr>
          <a:lstStyle/>
          <a:p>
            <a:pPr>
              <a:lnSpc>
                <a:spcPct val="90000"/>
              </a:lnSpc>
            </a:pPr>
            <a:r>
              <a:rPr lang="en-US" sz="1800" dirty="0"/>
              <a:t>Process </a:t>
            </a:r>
            <a:r>
              <a:rPr lang="en-US" sz="1800" dirty="0" smtClean="0"/>
              <a:t>1 </a:t>
            </a:r>
            <a:endParaRPr lang="en-US" sz="1800" dirty="0"/>
          </a:p>
          <a:p>
            <a:pPr lvl="1">
              <a:lnSpc>
                <a:spcPct val="90000"/>
              </a:lnSpc>
            </a:pPr>
            <a:r>
              <a:rPr lang="en-US" sz="1600" dirty="0"/>
              <a:t>Calculate the tie benefits values for all possible interconnection states using isolated New England system as the reference</a:t>
            </a:r>
          </a:p>
          <a:p>
            <a:pPr>
              <a:lnSpc>
                <a:spcPct val="90000"/>
              </a:lnSpc>
            </a:pPr>
            <a:r>
              <a:rPr lang="en-US" sz="1800" dirty="0"/>
              <a:t>Process </a:t>
            </a:r>
            <a:r>
              <a:rPr lang="en-US" sz="1800" dirty="0" smtClean="0"/>
              <a:t>2 </a:t>
            </a:r>
            <a:endParaRPr lang="en-US" sz="1800" dirty="0"/>
          </a:p>
          <a:p>
            <a:pPr lvl="1">
              <a:lnSpc>
                <a:spcPct val="90000"/>
              </a:lnSpc>
            </a:pPr>
            <a:r>
              <a:rPr lang="en-US" sz="1600" dirty="0"/>
              <a:t>Calculate initial total tie benefits for New England from all neighboring </a:t>
            </a:r>
            <a:r>
              <a:rPr lang="en-US" sz="1600" dirty="0" smtClean="0"/>
              <a:t>Control </a:t>
            </a:r>
            <a:r>
              <a:rPr lang="en-US" sz="1600" dirty="0"/>
              <a:t>A</a:t>
            </a:r>
            <a:r>
              <a:rPr lang="en-US" sz="1600" dirty="0" smtClean="0"/>
              <a:t>reas</a:t>
            </a:r>
            <a:endParaRPr lang="en-US" sz="1600" dirty="0"/>
          </a:p>
          <a:p>
            <a:pPr>
              <a:lnSpc>
                <a:spcPct val="90000"/>
              </a:lnSpc>
            </a:pPr>
            <a:r>
              <a:rPr lang="en-US" sz="1800" dirty="0"/>
              <a:t>Process </a:t>
            </a:r>
            <a:r>
              <a:rPr lang="en-US" sz="1800" dirty="0" smtClean="0"/>
              <a:t>3</a:t>
            </a:r>
            <a:endParaRPr lang="en-US" sz="1800" dirty="0"/>
          </a:p>
          <a:p>
            <a:pPr lvl="1">
              <a:lnSpc>
                <a:spcPct val="90000"/>
              </a:lnSpc>
            </a:pPr>
            <a:r>
              <a:rPr lang="en-US" sz="1600" dirty="0"/>
              <a:t>Calculate initial tie benefits for each individual neighboring control area</a:t>
            </a:r>
          </a:p>
          <a:p>
            <a:pPr lvl="1">
              <a:lnSpc>
                <a:spcPct val="90000"/>
              </a:lnSpc>
            </a:pPr>
            <a:r>
              <a:rPr lang="en-US" sz="1600" dirty="0"/>
              <a:t>Pro-rate tie benefits values of individual </a:t>
            </a:r>
            <a:r>
              <a:rPr lang="en-US" sz="1600" dirty="0" smtClean="0"/>
              <a:t>Control </a:t>
            </a:r>
            <a:r>
              <a:rPr lang="en-US" sz="1600" dirty="0"/>
              <a:t>A</a:t>
            </a:r>
            <a:r>
              <a:rPr lang="en-US" sz="1600" dirty="0" smtClean="0"/>
              <a:t>reas </a:t>
            </a:r>
            <a:r>
              <a:rPr lang="en-US" sz="1600" dirty="0"/>
              <a:t>based on the total tie benefits, if necessary</a:t>
            </a:r>
          </a:p>
          <a:p>
            <a:pPr>
              <a:lnSpc>
                <a:spcPct val="90000"/>
              </a:lnSpc>
            </a:pPr>
            <a:r>
              <a:rPr lang="en-US" sz="1800" dirty="0"/>
              <a:t>Process </a:t>
            </a:r>
            <a:r>
              <a:rPr lang="en-US" sz="1800" dirty="0" smtClean="0"/>
              <a:t>4</a:t>
            </a:r>
            <a:endParaRPr lang="en-US" sz="1800" dirty="0"/>
          </a:p>
          <a:p>
            <a:pPr lvl="1">
              <a:lnSpc>
                <a:spcPct val="90000"/>
              </a:lnSpc>
            </a:pPr>
            <a:r>
              <a:rPr lang="en-US" sz="1600" dirty="0"/>
              <a:t>Calculate initial tie benefits for individual interconnection or group of interconnections</a:t>
            </a:r>
          </a:p>
          <a:p>
            <a:pPr lvl="1">
              <a:lnSpc>
                <a:spcPct val="90000"/>
              </a:lnSpc>
            </a:pPr>
            <a:r>
              <a:rPr lang="en-US" sz="1600" dirty="0"/>
              <a:t>Pro-rate tie benefits values of individual interconnection or group of interconnections based on the individual </a:t>
            </a:r>
            <a:r>
              <a:rPr lang="en-US" sz="1600" dirty="0" smtClean="0"/>
              <a:t>Control </a:t>
            </a:r>
            <a:r>
              <a:rPr lang="en-US" sz="1600" dirty="0"/>
              <a:t>A</a:t>
            </a:r>
            <a:r>
              <a:rPr lang="en-US" sz="1600" dirty="0" smtClean="0"/>
              <a:t>rea </a:t>
            </a:r>
            <a:r>
              <a:rPr lang="en-US" sz="1600" dirty="0"/>
              <a:t>tie benefits, if necessary</a:t>
            </a:r>
          </a:p>
          <a:p>
            <a:pPr>
              <a:lnSpc>
                <a:spcPct val="90000"/>
              </a:lnSpc>
            </a:pPr>
            <a:r>
              <a:rPr lang="en-US" sz="1800" dirty="0"/>
              <a:t>Process </a:t>
            </a:r>
            <a:r>
              <a:rPr lang="en-US" sz="1800" dirty="0" smtClean="0"/>
              <a:t>5</a:t>
            </a:r>
            <a:endParaRPr lang="en-US" sz="1800" dirty="0"/>
          </a:p>
          <a:p>
            <a:pPr lvl="1">
              <a:lnSpc>
                <a:spcPct val="90000"/>
              </a:lnSpc>
            </a:pPr>
            <a:r>
              <a:rPr lang="en-US" sz="1600" dirty="0"/>
              <a:t>Adjust tie benefits of individual interconnection or group of interconnections to account for </a:t>
            </a:r>
            <a:r>
              <a:rPr lang="en-US" sz="1600" dirty="0" smtClean="0"/>
              <a:t>firm capacity </a:t>
            </a:r>
            <a:r>
              <a:rPr lang="en-US" sz="1600" dirty="0"/>
              <a:t>imports</a:t>
            </a:r>
          </a:p>
          <a:p>
            <a:pPr>
              <a:lnSpc>
                <a:spcPct val="90000"/>
              </a:lnSpc>
            </a:pPr>
            <a:r>
              <a:rPr lang="en-US" sz="1800" dirty="0"/>
              <a:t>Process </a:t>
            </a:r>
            <a:r>
              <a:rPr lang="en-US" sz="1800" dirty="0" smtClean="0"/>
              <a:t>6</a:t>
            </a:r>
            <a:endParaRPr lang="en-US" sz="1800" dirty="0"/>
          </a:p>
          <a:p>
            <a:pPr lvl="1">
              <a:lnSpc>
                <a:spcPct val="90000"/>
              </a:lnSpc>
            </a:pPr>
            <a:r>
              <a:rPr lang="en-US" sz="1600" dirty="0"/>
              <a:t>Calculate the final tie benefits for each individual neighboring </a:t>
            </a:r>
            <a:r>
              <a:rPr lang="en-US" sz="1600" dirty="0" smtClean="0"/>
              <a:t>Control </a:t>
            </a:r>
            <a:r>
              <a:rPr lang="en-US" sz="1600" dirty="0"/>
              <a:t>A</a:t>
            </a:r>
            <a:r>
              <a:rPr lang="en-US" sz="1600" dirty="0" smtClean="0"/>
              <a:t>rea</a:t>
            </a:r>
            <a:endParaRPr lang="en-US" sz="1600" dirty="0"/>
          </a:p>
          <a:p>
            <a:pPr>
              <a:lnSpc>
                <a:spcPct val="90000"/>
              </a:lnSpc>
            </a:pPr>
            <a:r>
              <a:rPr lang="en-US" sz="1800" dirty="0"/>
              <a:t>Process </a:t>
            </a:r>
            <a:r>
              <a:rPr lang="en-US" sz="1800" dirty="0" smtClean="0"/>
              <a:t>7</a:t>
            </a:r>
            <a:endParaRPr lang="en-US" sz="1800" dirty="0"/>
          </a:p>
          <a:p>
            <a:pPr lvl="1">
              <a:lnSpc>
                <a:spcPct val="90000"/>
              </a:lnSpc>
            </a:pPr>
            <a:r>
              <a:rPr lang="en-US" sz="1600" dirty="0" smtClean="0"/>
              <a:t>Sum </a:t>
            </a:r>
            <a:r>
              <a:rPr lang="en-US" sz="1600" dirty="0"/>
              <a:t>the final total tie benefits for New </a:t>
            </a:r>
            <a:r>
              <a:rPr lang="en-US" sz="1600" dirty="0" smtClean="0"/>
              <a:t>England from each individual neighboring Control Areas</a:t>
            </a:r>
            <a:endParaRPr lang="en-US" dirty="0">
              <a:cs typeface="Times New Roman" pitchFamily="18" charset="0"/>
            </a:endParaRPr>
          </a:p>
        </p:txBody>
      </p:sp>
      <p:sp>
        <p:nvSpPr>
          <p:cNvPr id="4" name="Slide Number Placeholder 3"/>
          <p:cNvSpPr>
            <a:spLocks noGrp="1"/>
          </p:cNvSpPr>
          <p:nvPr>
            <p:ph type="sldNum" sz="quarter" idx="4294967295"/>
          </p:nvPr>
        </p:nvSpPr>
        <p:spPr>
          <a:xfrm>
            <a:off x="8610600" y="6365882"/>
            <a:ext cx="237126" cy="263518"/>
          </a:xfrm>
          <a:prstGeom prst="rect">
            <a:avLst/>
          </a:prstGeom>
        </p:spPr>
        <p:txBody>
          <a:bodyPr/>
          <a:lstStyle/>
          <a:p>
            <a:fld id="{10C7F894-2A36-495D-AB7C-1055F7AC0F9D}" type="slidenum">
              <a:rPr lang="en-US" smtClean="0"/>
              <a:pPr/>
              <a:t>5</a:t>
            </a:fld>
            <a:endParaRPr lang="en-US" dirty="0"/>
          </a:p>
        </p:txBody>
      </p:sp>
      <p:sp>
        <p:nvSpPr>
          <p:cNvPr id="5" name="Rectangle 4"/>
          <p:cNvSpPr/>
          <p:nvPr/>
        </p:nvSpPr>
        <p:spPr>
          <a:xfrm>
            <a:off x="381000" y="5848838"/>
            <a:ext cx="8686800" cy="461665"/>
          </a:xfrm>
          <a:prstGeom prst="rect">
            <a:avLst/>
          </a:prstGeom>
        </p:spPr>
        <p:txBody>
          <a:bodyPr wrap="square">
            <a:spAutoFit/>
          </a:bodyPr>
          <a:lstStyle/>
          <a:p>
            <a:r>
              <a:rPr lang="en-US" sz="1200" dirty="0" smtClean="0">
                <a:solidFill>
                  <a:srgbClr val="000000"/>
                </a:solidFill>
              </a:rPr>
              <a:t>*The tie benefits calculation process is documented in Section III.12.9 of the Tariff.  For a copy please see: </a:t>
            </a:r>
            <a:r>
              <a:rPr lang="en-US" sz="1200" dirty="0" smtClean="0">
                <a:solidFill>
                  <a:srgbClr val="000000"/>
                </a:solidFill>
                <a:hlinkClick r:id="rId2"/>
              </a:rPr>
              <a:t>https</a:t>
            </a:r>
            <a:r>
              <a:rPr lang="en-US" sz="1200" dirty="0">
                <a:solidFill>
                  <a:srgbClr val="000000"/>
                </a:solidFill>
                <a:hlinkClick r:id="rId2"/>
              </a:rPr>
              <a:t>://</a:t>
            </a:r>
            <a:r>
              <a:rPr lang="en-US" sz="1200" dirty="0" smtClean="0">
                <a:solidFill>
                  <a:srgbClr val="000000"/>
                </a:solidFill>
                <a:hlinkClick r:id="rId2"/>
              </a:rPr>
              <a:t>www.iso-ne.com/static-assets/documents/2014/12/mr1_sec_1_12.pdf</a:t>
            </a:r>
            <a:r>
              <a:rPr lang="en-US" sz="1200" dirty="0" smtClean="0">
                <a:solidFill>
                  <a:srgbClr val="000000"/>
                </a:solidFill>
              </a:rPr>
              <a:t>  </a:t>
            </a:r>
          </a:p>
        </p:txBody>
      </p:sp>
    </p:spTree>
    <p:extLst>
      <p:ext uri="{BB962C8B-B14F-4D97-AF65-F5344CB8AC3E}">
        <p14:creationId xmlns:p14="http://schemas.microsoft.com/office/powerpoint/2010/main" val="18069447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70152"/>
            <a:ext cx="8394700" cy="1143000"/>
          </a:xfrm>
        </p:spPr>
        <p:txBody>
          <a:bodyPr anchor="t">
            <a:noAutofit/>
          </a:bodyPr>
          <a:lstStyle/>
          <a:p>
            <a:r>
              <a:rPr lang="en-US" sz="3600" dirty="0" smtClean="0">
                <a:cs typeface="Times New Roman" pitchFamily="18" charset="0"/>
              </a:rPr>
              <a:t>New England System Representation </a:t>
            </a:r>
            <a:br>
              <a:rPr lang="en-US" sz="3600" dirty="0" smtClean="0">
                <a:cs typeface="Times New Roman" pitchFamily="18" charset="0"/>
              </a:rPr>
            </a:br>
            <a:r>
              <a:rPr lang="en-US" sz="3600" dirty="0" smtClean="0">
                <a:cs typeface="Times New Roman" pitchFamily="18" charset="0"/>
              </a:rPr>
              <a:t>for</a:t>
            </a:r>
            <a:r>
              <a:rPr lang="en-US" sz="3600" dirty="0" smtClean="0">
                <a:solidFill>
                  <a:srgbClr val="FF0000"/>
                </a:solidFill>
                <a:cs typeface="Times New Roman" pitchFamily="18" charset="0"/>
              </a:rPr>
              <a:t> </a:t>
            </a:r>
            <a:r>
              <a:rPr lang="en-US" sz="3600" dirty="0" smtClean="0">
                <a:cs typeface="Times New Roman" pitchFamily="18" charset="0"/>
              </a:rPr>
              <a:t>2024 (MW) </a:t>
            </a:r>
            <a:endParaRPr lang="en-US" sz="3600" dirty="0">
              <a:solidFill>
                <a:srgbClr val="FF0000"/>
              </a:solidFill>
            </a:endParaRPr>
          </a:p>
        </p:txBody>
      </p:sp>
      <p:sp>
        <p:nvSpPr>
          <p:cNvPr id="3" name="Slide Number Placeholder 2"/>
          <p:cNvSpPr>
            <a:spLocks noGrp="1"/>
          </p:cNvSpPr>
          <p:nvPr>
            <p:ph type="sldNum" sz="quarter" idx="4294967295"/>
          </p:nvPr>
        </p:nvSpPr>
        <p:spPr>
          <a:xfrm>
            <a:off x="8565462" y="6329129"/>
            <a:ext cx="358464" cy="335189"/>
          </a:xfrm>
          <a:prstGeom prst="rect">
            <a:avLst/>
          </a:prstGeom>
        </p:spPr>
        <p:txBody>
          <a:bodyPr/>
          <a:lstStyle/>
          <a:p>
            <a:fld id="{10C7F894-2A36-495D-AB7C-1055F7AC0F9D}" type="slidenum">
              <a:rPr lang="en-US" smtClean="0"/>
              <a:pPr/>
              <a:t>50</a:t>
            </a:fld>
            <a:endParaRPr lang="en-US" dirty="0"/>
          </a:p>
        </p:txBody>
      </p:sp>
      <p:grpSp>
        <p:nvGrpSpPr>
          <p:cNvPr id="4" name="Group 178"/>
          <p:cNvGrpSpPr/>
          <p:nvPr/>
        </p:nvGrpSpPr>
        <p:grpSpPr>
          <a:xfrm>
            <a:off x="319145" y="987191"/>
            <a:ext cx="8623300" cy="5341938"/>
            <a:chOff x="220663" y="576655"/>
            <a:chExt cx="8678862" cy="5464175"/>
          </a:xfrm>
        </p:grpSpPr>
        <p:grpSp>
          <p:nvGrpSpPr>
            <p:cNvPr id="5" name="Group 1176"/>
            <p:cNvGrpSpPr>
              <a:grpSpLocks/>
            </p:cNvGrpSpPr>
            <p:nvPr/>
          </p:nvGrpSpPr>
          <p:grpSpPr bwMode="auto">
            <a:xfrm>
              <a:off x="1406525" y="1551380"/>
              <a:ext cx="0" cy="4489450"/>
              <a:chOff x="886" y="1207"/>
              <a:chExt cx="0" cy="2828"/>
            </a:xfrm>
          </p:grpSpPr>
          <p:sp>
            <p:nvSpPr>
              <p:cNvPr id="303" name="Line 1055"/>
              <p:cNvSpPr>
                <a:spLocks noChangeShapeType="1"/>
              </p:cNvSpPr>
              <p:nvPr/>
            </p:nvSpPr>
            <p:spPr bwMode="auto">
              <a:xfrm flipH="1">
                <a:off x="886" y="1207"/>
                <a:ext cx="0" cy="1775"/>
              </a:xfrm>
              <a:prstGeom prst="line">
                <a:avLst/>
              </a:prstGeom>
              <a:noFill/>
              <a:ln w="9525">
                <a:solidFill>
                  <a:srgbClr val="969696"/>
                </a:solidFill>
                <a:prstDash val="dash"/>
                <a:round/>
                <a:headEnd/>
                <a:tailEnd/>
              </a:ln>
              <a:effectLst/>
            </p:spPr>
            <p:txBody>
              <a:bodyPr wrap="none" anchor="ctr"/>
              <a:lstStyle/>
              <a:p>
                <a:endParaRPr lang="en-US" dirty="0"/>
              </a:p>
            </p:txBody>
          </p:sp>
          <p:sp>
            <p:nvSpPr>
              <p:cNvPr id="304" name="Line 1138"/>
              <p:cNvSpPr>
                <a:spLocks noChangeShapeType="1"/>
              </p:cNvSpPr>
              <p:nvPr/>
            </p:nvSpPr>
            <p:spPr bwMode="auto">
              <a:xfrm>
                <a:off x="886" y="3179"/>
                <a:ext cx="0" cy="856"/>
              </a:xfrm>
              <a:prstGeom prst="line">
                <a:avLst/>
              </a:prstGeom>
              <a:noFill/>
              <a:ln w="9525">
                <a:solidFill>
                  <a:srgbClr val="969696"/>
                </a:solidFill>
                <a:prstDash val="dash"/>
                <a:round/>
                <a:headEnd/>
                <a:tailEnd/>
              </a:ln>
              <a:effectLst/>
            </p:spPr>
            <p:txBody>
              <a:bodyPr wrap="none" anchor="ctr"/>
              <a:lstStyle/>
              <a:p>
                <a:endParaRPr lang="en-US" dirty="0"/>
              </a:p>
            </p:txBody>
          </p:sp>
        </p:grpSp>
        <p:sp>
          <p:nvSpPr>
            <p:cNvPr id="181" name="Line 1027"/>
            <p:cNvSpPr>
              <a:spLocks noChangeShapeType="1"/>
            </p:cNvSpPr>
            <p:nvPr/>
          </p:nvSpPr>
          <p:spPr bwMode="auto">
            <a:xfrm rot="21316088" flipH="1" flipV="1">
              <a:off x="7986713" y="1202130"/>
              <a:ext cx="619125" cy="53975"/>
            </a:xfrm>
            <a:prstGeom prst="line">
              <a:avLst/>
            </a:prstGeom>
            <a:noFill/>
            <a:ln w="9525">
              <a:solidFill>
                <a:srgbClr val="969696"/>
              </a:solidFill>
              <a:prstDash val="dash"/>
              <a:round/>
              <a:headEnd/>
              <a:tailEnd/>
            </a:ln>
            <a:effectLst/>
          </p:spPr>
          <p:txBody>
            <a:bodyPr wrap="none" anchor="ctr"/>
            <a:lstStyle/>
            <a:p>
              <a:endParaRPr lang="en-US" dirty="0"/>
            </a:p>
          </p:txBody>
        </p:sp>
        <p:sp>
          <p:nvSpPr>
            <p:cNvPr id="182" name="Line 1028"/>
            <p:cNvSpPr>
              <a:spLocks noChangeShapeType="1"/>
            </p:cNvSpPr>
            <p:nvPr/>
          </p:nvSpPr>
          <p:spPr bwMode="auto">
            <a:xfrm flipH="1" flipV="1">
              <a:off x="7815263" y="1824430"/>
              <a:ext cx="122237" cy="517525"/>
            </a:xfrm>
            <a:prstGeom prst="line">
              <a:avLst/>
            </a:prstGeom>
            <a:noFill/>
            <a:ln w="9525">
              <a:solidFill>
                <a:srgbClr val="969696"/>
              </a:solidFill>
              <a:prstDash val="dash"/>
              <a:round/>
              <a:headEnd/>
              <a:tailEnd/>
            </a:ln>
            <a:effectLst/>
          </p:spPr>
          <p:txBody>
            <a:bodyPr wrap="none" anchor="ctr"/>
            <a:lstStyle/>
            <a:p>
              <a:endParaRPr lang="en-US" dirty="0"/>
            </a:p>
          </p:txBody>
        </p:sp>
        <p:sp>
          <p:nvSpPr>
            <p:cNvPr id="183" name="Line 1029"/>
            <p:cNvSpPr>
              <a:spLocks noChangeShapeType="1"/>
            </p:cNvSpPr>
            <p:nvPr/>
          </p:nvSpPr>
          <p:spPr bwMode="auto">
            <a:xfrm flipH="1" flipV="1">
              <a:off x="6945313" y="1837130"/>
              <a:ext cx="96837" cy="538163"/>
            </a:xfrm>
            <a:prstGeom prst="line">
              <a:avLst/>
            </a:prstGeom>
            <a:noFill/>
            <a:ln w="9525">
              <a:solidFill>
                <a:srgbClr val="969696"/>
              </a:solidFill>
              <a:prstDash val="dash"/>
              <a:round/>
              <a:headEnd/>
              <a:tailEnd/>
            </a:ln>
            <a:effectLst/>
          </p:spPr>
          <p:txBody>
            <a:bodyPr wrap="none" anchor="ctr"/>
            <a:lstStyle/>
            <a:p>
              <a:endParaRPr lang="en-US" dirty="0"/>
            </a:p>
          </p:txBody>
        </p:sp>
        <p:sp>
          <p:nvSpPr>
            <p:cNvPr id="184" name="Line 1030"/>
            <p:cNvSpPr>
              <a:spLocks noChangeShapeType="1"/>
            </p:cNvSpPr>
            <p:nvPr/>
          </p:nvSpPr>
          <p:spPr bwMode="auto">
            <a:xfrm flipH="1" flipV="1">
              <a:off x="5943600" y="1559318"/>
              <a:ext cx="209550" cy="936625"/>
            </a:xfrm>
            <a:prstGeom prst="line">
              <a:avLst/>
            </a:prstGeom>
            <a:noFill/>
            <a:ln w="9525">
              <a:solidFill>
                <a:srgbClr val="969696"/>
              </a:solidFill>
              <a:prstDash val="dash"/>
              <a:round/>
              <a:headEnd/>
              <a:tailEnd/>
            </a:ln>
            <a:effectLst/>
          </p:spPr>
          <p:txBody>
            <a:bodyPr wrap="none" anchor="ctr"/>
            <a:lstStyle/>
            <a:p>
              <a:endParaRPr lang="en-US" dirty="0"/>
            </a:p>
          </p:txBody>
        </p:sp>
        <p:sp>
          <p:nvSpPr>
            <p:cNvPr id="185" name="Text Box 1031"/>
            <p:cNvSpPr txBox="1">
              <a:spLocks noChangeArrowheads="1"/>
            </p:cNvSpPr>
            <p:nvPr/>
          </p:nvSpPr>
          <p:spPr bwMode="auto">
            <a:xfrm>
              <a:off x="2182813" y="787678"/>
              <a:ext cx="955675" cy="362042"/>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East – West</a:t>
              </a:r>
            </a:p>
            <a:p>
              <a:pPr algn="ctr" eaLnBrk="0" hangingPunct="0"/>
              <a:r>
                <a:rPr lang="en-US" sz="800" b="1" dirty="0" smtClean="0">
                  <a:latin typeface="Helvetica" pitchFamily="34" charset="0"/>
                </a:rPr>
                <a:t>3,500/3.000</a:t>
              </a:r>
              <a:endParaRPr lang="en-US" sz="800" b="1" dirty="0">
                <a:latin typeface="Helvetica" pitchFamily="34" charset="0"/>
              </a:endParaRPr>
            </a:p>
          </p:txBody>
        </p:sp>
        <p:sp>
          <p:nvSpPr>
            <p:cNvPr id="186" name="Text Box 1032"/>
            <p:cNvSpPr txBox="1">
              <a:spLocks noChangeArrowheads="1"/>
            </p:cNvSpPr>
            <p:nvPr/>
          </p:nvSpPr>
          <p:spPr bwMode="auto">
            <a:xfrm>
              <a:off x="7205663" y="1460893"/>
              <a:ext cx="1054100" cy="365125"/>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Orrington South</a:t>
              </a:r>
            </a:p>
          </p:txBody>
        </p:sp>
        <p:sp>
          <p:nvSpPr>
            <p:cNvPr id="187" name="Text Box 1033"/>
            <p:cNvSpPr txBox="1">
              <a:spLocks noChangeArrowheads="1"/>
            </p:cNvSpPr>
            <p:nvPr/>
          </p:nvSpPr>
          <p:spPr bwMode="auto">
            <a:xfrm>
              <a:off x="6367463" y="1432318"/>
              <a:ext cx="952500" cy="365125"/>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Surowiec South</a:t>
              </a:r>
            </a:p>
          </p:txBody>
        </p:sp>
        <p:sp>
          <p:nvSpPr>
            <p:cNvPr id="188" name="Text Box 1034"/>
            <p:cNvSpPr txBox="1">
              <a:spLocks noChangeArrowheads="1"/>
            </p:cNvSpPr>
            <p:nvPr/>
          </p:nvSpPr>
          <p:spPr bwMode="auto">
            <a:xfrm>
              <a:off x="5526088" y="1305318"/>
              <a:ext cx="820737" cy="228600"/>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ME - NH</a:t>
              </a:r>
            </a:p>
          </p:txBody>
        </p:sp>
        <p:sp>
          <p:nvSpPr>
            <p:cNvPr id="189" name="Text Box 1035"/>
            <p:cNvSpPr txBox="1">
              <a:spLocks noChangeArrowheads="1"/>
            </p:cNvSpPr>
            <p:nvPr/>
          </p:nvSpPr>
          <p:spPr bwMode="auto">
            <a:xfrm>
              <a:off x="6697663" y="2368641"/>
              <a:ext cx="1108075" cy="350838"/>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North – South</a:t>
              </a:r>
            </a:p>
            <a:p>
              <a:pPr algn="ctr" eaLnBrk="0" hangingPunct="0"/>
              <a:r>
                <a:rPr lang="en-US" sz="800" b="1" dirty="0" smtClean="0">
                  <a:solidFill>
                    <a:srgbClr val="FF0000"/>
                  </a:solidFill>
                  <a:latin typeface="Helvetica" pitchFamily="34" charset="0"/>
                </a:rPr>
                <a:t>2,725 (relaxed)</a:t>
              </a:r>
              <a:endParaRPr lang="en-US" sz="800" b="1" dirty="0">
                <a:solidFill>
                  <a:srgbClr val="FF0000"/>
                </a:solidFill>
                <a:latin typeface="Helvetica" pitchFamily="34" charset="0"/>
              </a:endParaRPr>
            </a:p>
          </p:txBody>
        </p:sp>
        <p:sp>
          <p:nvSpPr>
            <p:cNvPr id="190" name="Text Box 1036"/>
            <p:cNvSpPr txBox="1">
              <a:spLocks noChangeArrowheads="1"/>
            </p:cNvSpPr>
            <p:nvPr/>
          </p:nvSpPr>
          <p:spPr bwMode="auto">
            <a:xfrm>
              <a:off x="7854950" y="3118243"/>
              <a:ext cx="989013" cy="362042"/>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Boston Import</a:t>
              </a:r>
            </a:p>
            <a:p>
              <a:pPr algn="ctr" eaLnBrk="0" hangingPunct="0"/>
              <a:r>
                <a:rPr lang="en-US" sz="800" b="1" dirty="0" smtClean="0">
                  <a:latin typeface="Helvetica" pitchFamily="34" charset="0"/>
                </a:rPr>
                <a:t>5,150</a:t>
              </a:r>
              <a:endParaRPr lang="en-US" sz="800" b="1" dirty="0">
                <a:latin typeface="Helvetica" pitchFamily="34" charset="0"/>
              </a:endParaRPr>
            </a:p>
          </p:txBody>
        </p:sp>
        <p:sp>
          <p:nvSpPr>
            <p:cNvPr id="191" name="Text Box 1037"/>
            <p:cNvSpPr txBox="1">
              <a:spLocks noChangeArrowheads="1"/>
            </p:cNvSpPr>
            <p:nvPr/>
          </p:nvSpPr>
          <p:spPr bwMode="auto">
            <a:xfrm>
              <a:off x="5770563" y="5245493"/>
              <a:ext cx="1708150" cy="362042"/>
            </a:xfrm>
            <a:prstGeom prst="rect">
              <a:avLst/>
            </a:prstGeom>
            <a:noFill/>
            <a:ln w="9525">
              <a:noFill/>
              <a:miter lim="800000"/>
              <a:headEnd/>
              <a:tailEnd/>
            </a:ln>
            <a:effectLst/>
          </p:spPr>
          <p:txBody>
            <a:bodyPr wrap="square">
              <a:spAutoFit/>
            </a:bodyPr>
            <a:lstStyle/>
            <a:p>
              <a:pPr algn="ctr" eaLnBrk="0" hangingPunct="0">
                <a:spcBef>
                  <a:spcPct val="50000"/>
                </a:spcBef>
              </a:pPr>
              <a:r>
                <a:rPr lang="en-US" sz="900" b="1" dirty="0">
                  <a:latin typeface="Helvetica" pitchFamily="34" charset="0"/>
                </a:rPr>
                <a:t>SEMA</a:t>
              </a:r>
              <a:r>
                <a:rPr lang="en-US" sz="900" b="1" dirty="0">
                  <a:effectLst>
                    <a:outerShdw blurRad="38100" dist="38100" dir="2700000" algn="tl">
                      <a:srgbClr val="C0C0C0"/>
                    </a:outerShdw>
                  </a:effectLst>
                </a:rPr>
                <a:t>/</a:t>
              </a:r>
              <a:r>
                <a:rPr lang="en-US" sz="900" b="1" dirty="0">
                  <a:latin typeface="Helvetica" pitchFamily="34" charset="0"/>
                </a:rPr>
                <a:t>RI </a:t>
              </a:r>
              <a:r>
                <a:rPr lang="en-US" sz="900" b="1" dirty="0" smtClean="0">
                  <a:latin typeface="Helvetica" pitchFamily="34" charset="0"/>
                </a:rPr>
                <a:t>Export/Import</a:t>
              </a:r>
              <a:endParaRPr lang="en-US" sz="900" b="1" dirty="0">
                <a:latin typeface="Helvetica" pitchFamily="34" charset="0"/>
              </a:endParaRPr>
            </a:p>
            <a:p>
              <a:pPr algn="ctr" eaLnBrk="0" hangingPunct="0"/>
              <a:r>
                <a:rPr lang="en-US" sz="800" b="1" dirty="0" smtClean="0">
                  <a:latin typeface="Helvetica" pitchFamily="34" charset="0"/>
                </a:rPr>
                <a:t>3,400/1,800</a:t>
              </a:r>
              <a:endParaRPr lang="en-US" sz="800" b="1" dirty="0">
                <a:latin typeface="Helvetica" pitchFamily="34" charset="0"/>
              </a:endParaRPr>
            </a:p>
          </p:txBody>
        </p:sp>
        <p:sp>
          <p:nvSpPr>
            <p:cNvPr id="193" name="Text Box 1039"/>
            <p:cNvSpPr txBox="1">
              <a:spLocks noChangeArrowheads="1"/>
            </p:cNvSpPr>
            <p:nvPr/>
          </p:nvSpPr>
          <p:spPr bwMode="auto">
            <a:xfrm>
              <a:off x="3652838" y="5626493"/>
              <a:ext cx="1479550" cy="350837"/>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Southwest CT Import</a:t>
              </a:r>
            </a:p>
            <a:p>
              <a:pPr algn="ctr" eaLnBrk="0" hangingPunct="0"/>
              <a:r>
                <a:rPr lang="en-US" sz="800" b="1" dirty="0" smtClean="0">
                  <a:latin typeface="Helvetica" pitchFamily="34" charset="0"/>
                </a:rPr>
                <a:t>2,800</a:t>
              </a:r>
              <a:r>
                <a:rPr lang="en-US" sz="800" b="1" dirty="0" smtClean="0">
                  <a:solidFill>
                    <a:srgbClr val="FF0000"/>
                  </a:solidFill>
                  <a:latin typeface="Helvetica" pitchFamily="34" charset="0"/>
                </a:rPr>
                <a:t> </a:t>
              </a:r>
              <a:r>
                <a:rPr lang="en-US" sz="800" b="1" dirty="0" smtClean="0">
                  <a:latin typeface="Helvetica" pitchFamily="34" charset="0"/>
                </a:rPr>
                <a:t> </a:t>
              </a:r>
              <a:endParaRPr lang="en-US" sz="800" b="1" dirty="0">
                <a:latin typeface="Helvetica" pitchFamily="34" charset="0"/>
              </a:endParaRPr>
            </a:p>
          </p:txBody>
        </p:sp>
        <p:sp>
          <p:nvSpPr>
            <p:cNvPr id="194" name="Text Box 1040"/>
            <p:cNvSpPr txBox="1">
              <a:spLocks noChangeArrowheads="1"/>
            </p:cNvSpPr>
            <p:nvPr/>
          </p:nvSpPr>
          <p:spPr bwMode="auto">
            <a:xfrm>
              <a:off x="3948113" y="4927993"/>
              <a:ext cx="996950" cy="477054"/>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Connecticut</a:t>
              </a:r>
            </a:p>
            <a:p>
              <a:pPr algn="ctr" eaLnBrk="0" hangingPunct="0"/>
              <a:r>
                <a:rPr lang="en-US" sz="800" b="1" dirty="0">
                  <a:latin typeface="Helvetica" pitchFamily="34" charset="0"/>
                </a:rPr>
                <a:t>(Excludes CSC) </a:t>
              </a:r>
              <a:r>
                <a:rPr lang="en-US" sz="800" b="1" dirty="0" smtClean="0">
                  <a:latin typeface="Helvetica" pitchFamily="34" charset="0"/>
                </a:rPr>
                <a:t>3,400</a:t>
              </a:r>
            </a:p>
          </p:txBody>
        </p:sp>
        <p:sp>
          <p:nvSpPr>
            <p:cNvPr id="195" name="Text Box 1041"/>
            <p:cNvSpPr txBox="1">
              <a:spLocks noChangeArrowheads="1"/>
            </p:cNvSpPr>
            <p:nvPr/>
          </p:nvSpPr>
          <p:spPr bwMode="auto">
            <a:xfrm>
              <a:off x="220663" y="5145480"/>
              <a:ext cx="1447800" cy="350838"/>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Norwalk - Stamford</a:t>
              </a:r>
            </a:p>
            <a:p>
              <a:pPr algn="ctr" eaLnBrk="0" hangingPunct="0"/>
              <a:r>
                <a:rPr lang="en-US" sz="800" b="1" dirty="0" smtClean="0">
                  <a:latin typeface="Helvetica" pitchFamily="34" charset="0"/>
                </a:rPr>
                <a:t>9,999 </a:t>
              </a:r>
              <a:r>
                <a:rPr lang="en-US" sz="800" b="1" dirty="0">
                  <a:latin typeface="Helvetica" pitchFamily="34" charset="0"/>
                </a:rPr>
                <a:t>In</a:t>
              </a:r>
            </a:p>
          </p:txBody>
        </p:sp>
        <p:sp>
          <p:nvSpPr>
            <p:cNvPr id="196" name="Text Box 1042"/>
            <p:cNvSpPr txBox="1">
              <a:spLocks noChangeArrowheads="1"/>
            </p:cNvSpPr>
            <p:nvPr/>
          </p:nvSpPr>
          <p:spPr bwMode="auto">
            <a:xfrm>
              <a:off x="7319963" y="1095768"/>
              <a:ext cx="714375" cy="228600"/>
            </a:xfrm>
            <a:prstGeom prst="rect">
              <a:avLst/>
            </a:prstGeom>
            <a:noFill/>
            <a:ln w="9525">
              <a:noFill/>
              <a:miter lim="800000"/>
              <a:headEnd/>
              <a:tailEnd/>
            </a:ln>
            <a:effectLst/>
          </p:spPr>
          <p:txBody>
            <a:bodyPr>
              <a:spAutoFit/>
            </a:bodyPr>
            <a:lstStyle/>
            <a:p>
              <a:pPr algn="ctr" eaLnBrk="0" hangingPunct="0">
                <a:spcBef>
                  <a:spcPct val="50000"/>
                </a:spcBef>
              </a:pPr>
              <a:r>
                <a:rPr lang="en-US" sz="900" b="1" dirty="0">
                  <a:latin typeface="Helvetica" pitchFamily="34" charset="0"/>
                </a:rPr>
                <a:t>NB</a:t>
              </a:r>
              <a:r>
                <a:rPr lang="en-US" sz="900" b="1" dirty="0">
                  <a:effectLst>
                    <a:outerShdw blurRad="38100" dist="38100" dir="2700000" algn="tl">
                      <a:srgbClr val="C0C0C0"/>
                    </a:outerShdw>
                  </a:effectLst>
                </a:rPr>
                <a:t> - </a:t>
              </a:r>
              <a:r>
                <a:rPr lang="en-US" sz="900" b="1" dirty="0">
                  <a:latin typeface="Helvetica" pitchFamily="34" charset="0"/>
                </a:rPr>
                <a:t>NE</a:t>
              </a:r>
            </a:p>
          </p:txBody>
        </p:sp>
        <p:sp>
          <p:nvSpPr>
            <p:cNvPr id="197" name="Text Box 1043"/>
            <p:cNvSpPr txBox="1">
              <a:spLocks noChangeArrowheads="1"/>
            </p:cNvSpPr>
            <p:nvPr/>
          </p:nvSpPr>
          <p:spPr bwMode="auto">
            <a:xfrm>
              <a:off x="1446213" y="1051318"/>
              <a:ext cx="679450" cy="214312"/>
            </a:xfrm>
            <a:prstGeom prst="rect">
              <a:avLst/>
            </a:prstGeom>
            <a:noFill/>
            <a:ln w="9525">
              <a:noFill/>
              <a:miter lim="800000"/>
              <a:headEnd/>
              <a:tailEnd/>
            </a:ln>
            <a:effectLst/>
          </p:spPr>
          <p:txBody>
            <a:bodyPr>
              <a:spAutoFit/>
            </a:bodyPr>
            <a:lstStyle/>
            <a:p>
              <a:pPr algn="ctr" eaLnBrk="0" hangingPunct="0">
                <a:spcBef>
                  <a:spcPct val="50000"/>
                </a:spcBef>
              </a:pPr>
              <a:r>
                <a:rPr lang="en-US" sz="800" b="1" dirty="0">
                  <a:effectLst>
                    <a:outerShdw blurRad="38100" dist="38100" dir="2700000" algn="tl">
                      <a:srgbClr val="C0C0C0"/>
                    </a:outerShdw>
                  </a:effectLst>
                  <a:latin typeface="Helvetica" pitchFamily="34" charset="0"/>
                </a:rPr>
                <a:t>Highgate</a:t>
              </a:r>
              <a:endParaRPr lang="en-US" sz="1200" b="1" dirty="0">
                <a:effectLst>
                  <a:outerShdw blurRad="38100" dist="38100" dir="2700000" algn="tl">
                    <a:srgbClr val="C0C0C0"/>
                  </a:outerShdw>
                </a:effectLst>
                <a:latin typeface="Helvetica" pitchFamily="34" charset="0"/>
              </a:endParaRPr>
            </a:p>
          </p:txBody>
        </p:sp>
        <p:sp>
          <p:nvSpPr>
            <p:cNvPr id="198" name="Text Box 1044"/>
            <p:cNvSpPr txBox="1">
              <a:spLocks noChangeArrowheads="1"/>
            </p:cNvSpPr>
            <p:nvPr/>
          </p:nvSpPr>
          <p:spPr bwMode="auto">
            <a:xfrm>
              <a:off x="4322763" y="1659330"/>
              <a:ext cx="654050" cy="214313"/>
            </a:xfrm>
            <a:prstGeom prst="rect">
              <a:avLst/>
            </a:prstGeom>
            <a:noFill/>
            <a:ln w="9525">
              <a:noFill/>
              <a:miter lim="800000"/>
              <a:headEnd/>
              <a:tailEnd/>
            </a:ln>
            <a:effectLst/>
          </p:spPr>
          <p:txBody>
            <a:bodyPr>
              <a:spAutoFit/>
            </a:bodyPr>
            <a:lstStyle/>
            <a:p>
              <a:pPr algn="ctr" eaLnBrk="0" hangingPunct="0">
                <a:spcBef>
                  <a:spcPct val="50000"/>
                </a:spcBef>
              </a:pPr>
              <a:r>
                <a:rPr lang="en-US" sz="800" b="1" dirty="0">
                  <a:effectLst>
                    <a:outerShdw blurRad="38100" dist="38100" dir="2700000" algn="tl">
                      <a:srgbClr val="C0C0C0"/>
                    </a:outerShdw>
                  </a:effectLst>
                  <a:latin typeface="Helvetica" pitchFamily="34" charset="0"/>
                </a:rPr>
                <a:t>Phase II</a:t>
              </a:r>
              <a:endParaRPr lang="en-US" sz="1200" b="1" dirty="0">
                <a:effectLst>
                  <a:outerShdw blurRad="38100" dist="38100" dir="2700000" algn="tl">
                    <a:srgbClr val="C0C0C0"/>
                  </a:outerShdw>
                </a:effectLst>
                <a:latin typeface="Helvetica" pitchFamily="34" charset="0"/>
              </a:endParaRPr>
            </a:p>
          </p:txBody>
        </p:sp>
        <p:sp>
          <p:nvSpPr>
            <p:cNvPr id="199" name="Line 1045"/>
            <p:cNvSpPr>
              <a:spLocks noChangeShapeType="1"/>
            </p:cNvSpPr>
            <p:nvPr/>
          </p:nvSpPr>
          <p:spPr bwMode="auto">
            <a:xfrm flipH="1" flipV="1">
              <a:off x="922338" y="3170630"/>
              <a:ext cx="1711325" cy="288925"/>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200" name="Line 1046"/>
            <p:cNvSpPr>
              <a:spLocks noChangeShapeType="1"/>
            </p:cNvSpPr>
            <p:nvPr/>
          </p:nvSpPr>
          <p:spPr bwMode="auto">
            <a:xfrm flipH="1" flipV="1">
              <a:off x="8299450" y="830655"/>
              <a:ext cx="4763" cy="1146175"/>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201" name="Line 1047"/>
            <p:cNvSpPr>
              <a:spLocks noChangeShapeType="1"/>
            </p:cNvSpPr>
            <p:nvPr/>
          </p:nvSpPr>
          <p:spPr bwMode="auto">
            <a:xfrm flipH="1" flipV="1">
              <a:off x="893763" y="3994543"/>
              <a:ext cx="2636837" cy="695325"/>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202" name="Line 1048"/>
            <p:cNvSpPr>
              <a:spLocks noChangeShapeType="1"/>
            </p:cNvSpPr>
            <p:nvPr/>
          </p:nvSpPr>
          <p:spPr bwMode="auto">
            <a:xfrm flipH="1">
              <a:off x="966788" y="1621230"/>
              <a:ext cx="857250" cy="252413"/>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203" name="Line 1049"/>
            <p:cNvSpPr>
              <a:spLocks noChangeShapeType="1"/>
            </p:cNvSpPr>
            <p:nvPr/>
          </p:nvSpPr>
          <p:spPr bwMode="auto">
            <a:xfrm flipH="1">
              <a:off x="838200" y="5589980"/>
              <a:ext cx="1104900" cy="274638"/>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204" name="Text Box 1050"/>
            <p:cNvSpPr txBox="1">
              <a:spLocks noChangeArrowheads="1"/>
            </p:cNvSpPr>
            <p:nvPr/>
          </p:nvSpPr>
          <p:spPr bwMode="auto">
            <a:xfrm>
              <a:off x="471488" y="1764105"/>
              <a:ext cx="709612" cy="244475"/>
            </a:xfrm>
            <a:prstGeom prst="rect">
              <a:avLst/>
            </a:prstGeom>
            <a:noFill/>
            <a:ln w="9525">
              <a:noFill/>
              <a:miter lim="800000"/>
              <a:headEnd/>
              <a:tailEnd/>
            </a:ln>
            <a:effectLst/>
          </p:spPr>
          <p:txBody>
            <a:bodyPr>
              <a:spAutoFit/>
            </a:bodyPr>
            <a:lstStyle/>
            <a:p>
              <a:pPr>
                <a:spcBef>
                  <a:spcPct val="50000"/>
                </a:spcBef>
              </a:pPr>
              <a:r>
                <a:rPr lang="en-US" sz="1000" b="1" dirty="0">
                  <a:latin typeface="Helvetica" pitchFamily="34" charset="0"/>
                </a:rPr>
                <a:t>To D</a:t>
              </a:r>
            </a:p>
          </p:txBody>
        </p:sp>
        <p:sp>
          <p:nvSpPr>
            <p:cNvPr id="205" name="Text Box 1051"/>
            <p:cNvSpPr txBox="1">
              <a:spLocks noChangeArrowheads="1"/>
            </p:cNvSpPr>
            <p:nvPr/>
          </p:nvSpPr>
          <p:spPr bwMode="auto">
            <a:xfrm>
              <a:off x="609600" y="3124200"/>
              <a:ext cx="708025" cy="244475"/>
            </a:xfrm>
            <a:prstGeom prst="rect">
              <a:avLst/>
            </a:prstGeom>
            <a:noFill/>
            <a:ln w="9525">
              <a:noFill/>
              <a:miter lim="800000"/>
              <a:headEnd/>
              <a:tailEnd/>
            </a:ln>
            <a:effectLst/>
          </p:spPr>
          <p:txBody>
            <a:bodyPr>
              <a:spAutoFit/>
            </a:bodyPr>
            <a:lstStyle/>
            <a:p>
              <a:pPr>
                <a:spcBef>
                  <a:spcPct val="50000"/>
                </a:spcBef>
              </a:pPr>
              <a:r>
                <a:rPr lang="en-US" sz="1000" b="1" dirty="0">
                  <a:latin typeface="Helvetica" pitchFamily="34" charset="0"/>
                </a:rPr>
                <a:t>To F</a:t>
              </a:r>
            </a:p>
          </p:txBody>
        </p:sp>
        <p:sp>
          <p:nvSpPr>
            <p:cNvPr id="206" name="Text Box 1052"/>
            <p:cNvSpPr txBox="1">
              <a:spLocks noChangeArrowheads="1"/>
            </p:cNvSpPr>
            <p:nvPr/>
          </p:nvSpPr>
          <p:spPr bwMode="auto">
            <a:xfrm>
              <a:off x="398463" y="3870718"/>
              <a:ext cx="708025" cy="244475"/>
            </a:xfrm>
            <a:prstGeom prst="rect">
              <a:avLst/>
            </a:prstGeom>
            <a:noFill/>
            <a:ln w="9525">
              <a:noFill/>
              <a:miter lim="800000"/>
              <a:headEnd/>
              <a:tailEnd/>
            </a:ln>
            <a:effectLst/>
          </p:spPr>
          <p:txBody>
            <a:bodyPr>
              <a:spAutoFit/>
            </a:bodyPr>
            <a:lstStyle/>
            <a:p>
              <a:pPr>
                <a:spcBef>
                  <a:spcPct val="50000"/>
                </a:spcBef>
              </a:pPr>
              <a:r>
                <a:rPr lang="en-US" sz="1000" b="1" dirty="0">
                  <a:latin typeface="Helvetica" pitchFamily="34" charset="0"/>
                </a:rPr>
                <a:t>To </a:t>
              </a:r>
              <a:r>
                <a:rPr lang="en-US" sz="1000" b="1" dirty="0">
                  <a:latin typeface="Helvetica" pitchFamily="34" charset="0"/>
                  <a:sym typeface="Symbol" pitchFamily="18" charset="2"/>
                </a:rPr>
                <a:t>G</a:t>
              </a:r>
              <a:r>
                <a:rPr lang="en-US" sz="1000" b="1" dirty="0">
                  <a:latin typeface="Helvetica" pitchFamily="34" charset="0"/>
                </a:rPr>
                <a:t> </a:t>
              </a:r>
            </a:p>
          </p:txBody>
        </p:sp>
        <p:sp>
          <p:nvSpPr>
            <p:cNvPr id="207" name="Text Box 1053"/>
            <p:cNvSpPr txBox="1">
              <a:spLocks noChangeArrowheads="1"/>
            </p:cNvSpPr>
            <p:nvPr/>
          </p:nvSpPr>
          <p:spPr bwMode="auto">
            <a:xfrm>
              <a:off x="363538" y="5782068"/>
              <a:ext cx="708025" cy="244475"/>
            </a:xfrm>
            <a:prstGeom prst="rect">
              <a:avLst/>
            </a:prstGeom>
            <a:noFill/>
            <a:ln w="9525">
              <a:noFill/>
              <a:miter lim="800000"/>
              <a:headEnd/>
              <a:tailEnd/>
            </a:ln>
            <a:effectLst/>
          </p:spPr>
          <p:txBody>
            <a:bodyPr>
              <a:spAutoFit/>
            </a:bodyPr>
            <a:lstStyle/>
            <a:p>
              <a:pPr>
                <a:spcBef>
                  <a:spcPct val="50000"/>
                </a:spcBef>
              </a:pPr>
              <a:r>
                <a:rPr lang="en-US" sz="1000" b="1" dirty="0">
                  <a:latin typeface="Helvetica" pitchFamily="34" charset="0"/>
                </a:rPr>
                <a:t>To K</a:t>
              </a:r>
            </a:p>
          </p:txBody>
        </p:sp>
        <p:sp>
          <p:nvSpPr>
            <p:cNvPr id="208" name="Text Box 1054"/>
            <p:cNvSpPr txBox="1">
              <a:spLocks noChangeArrowheads="1"/>
            </p:cNvSpPr>
            <p:nvPr/>
          </p:nvSpPr>
          <p:spPr bwMode="auto">
            <a:xfrm>
              <a:off x="7937500" y="576655"/>
              <a:ext cx="709613" cy="244475"/>
            </a:xfrm>
            <a:prstGeom prst="rect">
              <a:avLst/>
            </a:prstGeom>
            <a:noFill/>
            <a:ln w="9525">
              <a:noFill/>
              <a:miter lim="800000"/>
              <a:headEnd/>
              <a:tailEnd/>
            </a:ln>
            <a:effectLst/>
          </p:spPr>
          <p:txBody>
            <a:bodyPr>
              <a:spAutoFit/>
            </a:bodyPr>
            <a:lstStyle/>
            <a:p>
              <a:pPr>
                <a:spcBef>
                  <a:spcPct val="50000"/>
                </a:spcBef>
              </a:pPr>
              <a:r>
                <a:rPr lang="en-US" sz="1000" b="1" dirty="0">
                  <a:latin typeface="Helvetica" pitchFamily="34" charset="0"/>
                </a:rPr>
                <a:t>To NB</a:t>
              </a:r>
            </a:p>
          </p:txBody>
        </p:sp>
        <p:sp>
          <p:nvSpPr>
            <p:cNvPr id="209" name="Line 1056"/>
            <p:cNvSpPr>
              <a:spLocks noChangeShapeType="1"/>
            </p:cNvSpPr>
            <p:nvPr/>
          </p:nvSpPr>
          <p:spPr bwMode="auto">
            <a:xfrm flipV="1">
              <a:off x="4305300" y="1289443"/>
              <a:ext cx="4763" cy="2035175"/>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210" name="Text Box 1057"/>
            <p:cNvSpPr txBox="1">
              <a:spLocks noChangeArrowheads="1"/>
            </p:cNvSpPr>
            <p:nvPr/>
          </p:nvSpPr>
          <p:spPr bwMode="auto">
            <a:xfrm>
              <a:off x="3998913" y="929080"/>
              <a:ext cx="711200" cy="400110"/>
            </a:xfrm>
            <a:prstGeom prst="rect">
              <a:avLst/>
            </a:prstGeom>
            <a:noFill/>
            <a:ln w="9525">
              <a:noFill/>
              <a:miter lim="800000"/>
              <a:headEnd/>
              <a:tailEnd/>
            </a:ln>
            <a:effectLst/>
          </p:spPr>
          <p:txBody>
            <a:bodyPr>
              <a:spAutoFit/>
            </a:bodyPr>
            <a:lstStyle/>
            <a:p>
              <a:pPr>
                <a:spcBef>
                  <a:spcPct val="50000"/>
                </a:spcBef>
              </a:pPr>
              <a:r>
                <a:rPr lang="en-US" sz="1000" b="1" dirty="0">
                  <a:latin typeface="Helvetica" pitchFamily="34" charset="0"/>
                </a:rPr>
                <a:t>To </a:t>
              </a:r>
              <a:r>
                <a:rPr lang="en-US" sz="1000" b="1" dirty="0" smtClean="0">
                  <a:latin typeface="Helvetica" pitchFamily="34" charset="0"/>
                </a:rPr>
                <a:t>Quebec</a:t>
              </a:r>
              <a:endParaRPr lang="en-US" sz="1000" b="1" dirty="0">
                <a:latin typeface="Helvetica" pitchFamily="34" charset="0"/>
              </a:endParaRPr>
            </a:p>
          </p:txBody>
        </p:sp>
        <p:sp>
          <p:nvSpPr>
            <p:cNvPr id="211" name="Line 1058"/>
            <p:cNvSpPr>
              <a:spLocks noChangeShapeType="1"/>
            </p:cNvSpPr>
            <p:nvPr/>
          </p:nvSpPr>
          <p:spPr bwMode="auto">
            <a:xfrm flipH="1" flipV="1">
              <a:off x="1219200" y="990993"/>
              <a:ext cx="584200" cy="422275"/>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212" name="Text Box 1059"/>
            <p:cNvSpPr txBox="1">
              <a:spLocks noChangeArrowheads="1"/>
            </p:cNvSpPr>
            <p:nvPr/>
          </p:nvSpPr>
          <p:spPr bwMode="auto">
            <a:xfrm>
              <a:off x="609601" y="838200"/>
              <a:ext cx="776288" cy="400110"/>
            </a:xfrm>
            <a:prstGeom prst="rect">
              <a:avLst/>
            </a:prstGeom>
            <a:noFill/>
            <a:ln w="9525">
              <a:noFill/>
              <a:miter lim="800000"/>
              <a:headEnd/>
              <a:tailEnd/>
            </a:ln>
            <a:effectLst/>
          </p:spPr>
          <p:txBody>
            <a:bodyPr wrap="square">
              <a:spAutoFit/>
            </a:bodyPr>
            <a:lstStyle/>
            <a:p>
              <a:pPr>
                <a:spcBef>
                  <a:spcPct val="50000"/>
                </a:spcBef>
              </a:pPr>
              <a:r>
                <a:rPr lang="en-US" sz="1000" b="1" dirty="0">
                  <a:latin typeface="Helvetica" pitchFamily="34" charset="0"/>
                </a:rPr>
                <a:t>To </a:t>
              </a:r>
              <a:r>
                <a:rPr lang="en-US" sz="1000" b="1" dirty="0" smtClean="0">
                  <a:latin typeface="Helvetica" pitchFamily="34" charset="0"/>
                </a:rPr>
                <a:t>Quebec</a:t>
              </a:r>
              <a:endParaRPr lang="en-US" sz="1000" b="1" dirty="0">
                <a:latin typeface="Helvetica" pitchFamily="34" charset="0"/>
              </a:endParaRPr>
            </a:p>
          </p:txBody>
        </p:sp>
        <p:grpSp>
          <p:nvGrpSpPr>
            <p:cNvPr id="6" name="Group 1060"/>
            <p:cNvGrpSpPr>
              <a:grpSpLocks/>
            </p:cNvGrpSpPr>
            <p:nvPr/>
          </p:nvGrpSpPr>
          <p:grpSpPr bwMode="auto">
            <a:xfrm>
              <a:off x="6084888" y="4577155"/>
              <a:ext cx="711200" cy="350838"/>
              <a:chOff x="4324" y="486"/>
              <a:chExt cx="448" cy="221"/>
            </a:xfrm>
          </p:grpSpPr>
          <p:sp>
            <p:nvSpPr>
              <p:cNvPr id="301" name="Oval 1061"/>
              <p:cNvSpPr>
                <a:spLocks noChangeArrowheads="1"/>
              </p:cNvSpPr>
              <p:nvPr/>
            </p:nvSpPr>
            <p:spPr bwMode="auto">
              <a:xfrm>
                <a:off x="4444" y="486"/>
                <a:ext cx="208" cy="221"/>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302" name="Text Box 1062"/>
              <p:cNvSpPr txBox="1">
                <a:spLocks noChangeArrowheads="1"/>
              </p:cNvSpPr>
              <p:nvPr/>
            </p:nvSpPr>
            <p:spPr bwMode="auto">
              <a:xfrm>
                <a:off x="4324" y="529"/>
                <a:ext cx="448" cy="135"/>
              </a:xfrm>
              <a:prstGeom prst="rect">
                <a:avLst/>
              </a:prstGeom>
              <a:noFill/>
              <a:ln w="9525">
                <a:noFill/>
                <a:miter lim="800000"/>
                <a:headEnd/>
                <a:tailEnd/>
              </a:ln>
              <a:effectLst/>
            </p:spPr>
            <p:txBody>
              <a:bodyPr>
                <a:spAutoFit/>
              </a:bodyPr>
              <a:lstStyle/>
              <a:p>
                <a:pPr algn="ctr">
                  <a:spcBef>
                    <a:spcPct val="50000"/>
                  </a:spcBef>
                </a:pPr>
                <a:r>
                  <a:rPr lang="en-US" sz="800" b="1" dirty="0">
                    <a:latin typeface="Helvetica" pitchFamily="34" charset="0"/>
                  </a:rPr>
                  <a:t>RI</a:t>
                </a:r>
              </a:p>
            </p:txBody>
          </p:sp>
        </p:grpSp>
        <p:grpSp>
          <p:nvGrpSpPr>
            <p:cNvPr id="7" name="Group 1063"/>
            <p:cNvGrpSpPr>
              <a:grpSpLocks/>
            </p:cNvGrpSpPr>
            <p:nvPr/>
          </p:nvGrpSpPr>
          <p:grpSpPr bwMode="auto">
            <a:xfrm>
              <a:off x="7161213" y="1980005"/>
              <a:ext cx="420687" cy="350838"/>
              <a:chOff x="4571" y="376"/>
              <a:chExt cx="265" cy="221"/>
            </a:xfrm>
          </p:grpSpPr>
          <p:sp>
            <p:nvSpPr>
              <p:cNvPr id="299" name="Oval 1064"/>
              <p:cNvSpPr>
                <a:spLocks noChangeArrowheads="1"/>
              </p:cNvSpPr>
              <p:nvPr/>
            </p:nvSpPr>
            <p:spPr bwMode="auto">
              <a:xfrm>
                <a:off x="4599" y="376"/>
                <a:ext cx="208" cy="221"/>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300" name="Text Box 1065"/>
              <p:cNvSpPr txBox="1">
                <a:spLocks noChangeArrowheads="1"/>
              </p:cNvSpPr>
              <p:nvPr/>
            </p:nvSpPr>
            <p:spPr bwMode="auto">
              <a:xfrm>
                <a:off x="4571" y="419"/>
                <a:ext cx="265" cy="135"/>
              </a:xfrm>
              <a:prstGeom prst="rect">
                <a:avLst/>
              </a:prstGeom>
              <a:noFill/>
              <a:ln w="9525">
                <a:noFill/>
                <a:miter lim="800000"/>
                <a:headEnd/>
                <a:tailEnd/>
              </a:ln>
              <a:effectLst/>
            </p:spPr>
            <p:txBody>
              <a:bodyPr>
                <a:spAutoFit/>
              </a:bodyPr>
              <a:lstStyle/>
              <a:p>
                <a:pPr algn="ctr">
                  <a:spcBef>
                    <a:spcPct val="50000"/>
                  </a:spcBef>
                </a:pPr>
                <a:r>
                  <a:rPr lang="en-US" sz="800" b="1" dirty="0">
                    <a:latin typeface="Helvetica" pitchFamily="34" charset="0"/>
                  </a:rPr>
                  <a:t>ME</a:t>
                </a:r>
              </a:p>
            </p:txBody>
          </p:sp>
        </p:grpSp>
        <p:grpSp>
          <p:nvGrpSpPr>
            <p:cNvPr id="8" name="Group 1066"/>
            <p:cNvGrpSpPr>
              <a:grpSpLocks/>
            </p:cNvGrpSpPr>
            <p:nvPr/>
          </p:nvGrpSpPr>
          <p:grpSpPr bwMode="auto">
            <a:xfrm>
              <a:off x="8101013" y="1980005"/>
              <a:ext cx="419100" cy="350838"/>
              <a:chOff x="4571" y="376"/>
              <a:chExt cx="265" cy="221"/>
            </a:xfrm>
          </p:grpSpPr>
          <p:sp>
            <p:nvSpPr>
              <p:cNvPr id="297" name="Oval 1067"/>
              <p:cNvSpPr>
                <a:spLocks noChangeArrowheads="1"/>
              </p:cNvSpPr>
              <p:nvPr/>
            </p:nvSpPr>
            <p:spPr bwMode="auto">
              <a:xfrm>
                <a:off x="4599" y="376"/>
                <a:ext cx="208" cy="221"/>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298" name="Text Box 1068"/>
              <p:cNvSpPr txBox="1">
                <a:spLocks noChangeArrowheads="1"/>
              </p:cNvSpPr>
              <p:nvPr/>
            </p:nvSpPr>
            <p:spPr bwMode="auto">
              <a:xfrm>
                <a:off x="4571" y="419"/>
                <a:ext cx="265" cy="135"/>
              </a:xfrm>
              <a:prstGeom prst="rect">
                <a:avLst/>
              </a:prstGeom>
              <a:noFill/>
              <a:ln w="9525">
                <a:noFill/>
                <a:miter lim="800000"/>
                <a:headEnd/>
                <a:tailEnd/>
              </a:ln>
              <a:effectLst/>
            </p:spPr>
            <p:txBody>
              <a:bodyPr>
                <a:spAutoFit/>
              </a:bodyPr>
              <a:lstStyle/>
              <a:p>
                <a:pPr algn="ctr">
                  <a:spcBef>
                    <a:spcPct val="50000"/>
                  </a:spcBef>
                </a:pPr>
                <a:r>
                  <a:rPr lang="en-US" sz="800" b="1" dirty="0">
                    <a:latin typeface="Helvetica" pitchFamily="34" charset="0"/>
                  </a:rPr>
                  <a:t>BHE</a:t>
                </a:r>
              </a:p>
            </p:txBody>
          </p:sp>
        </p:grpSp>
        <p:grpSp>
          <p:nvGrpSpPr>
            <p:cNvPr id="9" name="Group 1069"/>
            <p:cNvGrpSpPr>
              <a:grpSpLocks/>
            </p:cNvGrpSpPr>
            <p:nvPr/>
          </p:nvGrpSpPr>
          <p:grpSpPr bwMode="auto">
            <a:xfrm>
              <a:off x="7237413" y="4577155"/>
              <a:ext cx="711200" cy="350838"/>
              <a:chOff x="4324" y="486"/>
              <a:chExt cx="448" cy="221"/>
            </a:xfrm>
          </p:grpSpPr>
          <p:sp>
            <p:nvSpPr>
              <p:cNvPr id="295" name="Oval 1070"/>
              <p:cNvSpPr>
                <a:spLocks noChangeArrowheads="1"/>
              </p:cNvSpPr>
              <p:nvPr/>
            </p:nvSpPr>
            <p:spPr bwMode="auto">
              <a:xfrm>
                <a:off x="4444" y="486"/>
                <a:ext cx="208" cy="221"/>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296" name="Text Box 1071"/>
              <p:cNvSpPr txBox="1">
                <a:spLocks noChangeArrowheads="1"/>
              </p:cNvSpPr>
              <p:nvPr/>
            </p:nvSpPr>
            <p:spPr bwMode="auto">
              <a:xfrm>
                <a:off x="4324" y="529"/>
                <a:ext cx="448" cy="135"/>
              </a:xfrm>
              <a:prstGeom prst="rect">
                <a:avLst/>
              </a:prstGeom>
              <a:noFill/>
              <a:ln w="9525">
                <a:noFill/>
                <a:miter lim="800000"/>
                <a:headEnd/>
                <a:tailEnd/>
              </a:ln>
              <a:effectLst/>
            </p:spPr>
            <p:txBody>
              <a:bodyPr>
                <a:spAutoFit/>
              </a:bodyPr>
              <a:lstStyle/>
              <a:p>
                <a:pPr algn="ctr">
                  <a:spcBef>
                    <a:spcPct val="50000"/>
                  </a:spcBef>
                </a:pPr>
                <a:r>
                  <a:rPr lang="en-US" sz="800" b="1" dirty="0">
                    <a:latin typeface="Helvetica" pitchFamily="34" charset="0"/>
                  </a:rPr>
                  <a:t>SEMA</a:t>
                </a:r>
              </a:p>
            </p:txBody>
          </p:sp>
        </p:grpSp>
        <p:sp>
          <p:nvSpPr>
            <p:cNvPr id="217" name="Oval 1072"/>
            <p:cNvSpPr>
              <a:spLocks noChangeArrowheads="1"/>
            </p:cNvSpPr>
            <p:nvPr/>
          </p:nvSpPr>
          <p:spPr bwMode="auto">
            <a:xfrm>
              <a:off x="4138613" y="3324618"/>
              <a:ext cx="361950" cy="365125"/>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218" name="Text Box 1073"/>
            <p:cNvSpPr txBox="1">
              <a:spLocks noChangeArrowheads="1"/>
            </p:cNvSpPr>
            <p:nvPr/>
          </p:nvSpPr>
          <p:spPr bwMode="auto">
            <a:xfrm>
              <a:off x="3963988" y="3338905"/>
              <a:ext cx="711200" cy="336550"/>
            </a:xfrm>
            <a:prstGeom prst="rect">
              <a:avLst/>
            </a:prstGeom>
            <a:noFill/>
            <a:ln w="9525">
              <a:noFill/>
              <a:miter lim="800000"/>
              <a:headEnd/>
              <a:tailEnd/>
            </a:ln>
            <a:effectLst/>
          </p:spPr>
          <p:txBody>
            <a:bodyPr>
              <a:spAutoFit/>
            </a:bodyPr>
            <a:lstStyle/>
            <a:p>
              <a:pPr algn="ctr"/>
              <a:r>
                <a:rPr lang="en-US" sz="800" b="1" dirty="0">
                  <a:latin typeface="Helvetica" pitchFamily="34" charset="0"/>
                </a:rPr>
                <a:t>CMA/</a:t>
              </a:r>
            </a:p>
            <a:p>
              <a:pPr algn="ctr"/>
              <a:r>
                <a:rPr lang="en-US" sz="800" b="1" dirty="0">
                  <a:latin typeface="Helvetica" pitchFamily="34" charset="0"/>
                </a:rPr>
                <a:t>NEMA</a:t>
              </a:r>
            </a:p>
          </p:txBody>
        </p:sp>
        <p:sp>
          <p:nvSpPr>
            <p:cNvPr id="219" name="Oval 1074"/>
            <p:cNvSpPr>
              <a:spLocks noChangeArrowheads="1"/>
            </p:cNvSpPr>
            <p:nvPr/>
          </p:nvSpPr>
          <p:spPr bwMode="auto">
            <a:xfrm>
              <a:off x="7402513" y="3049980"/>
              <a:ext cx="384175" cy="409575"/>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220" name="Text Box 1075"/>
            <p:cNvSpPr txBox="1">
              <a:spLocks noChangeArrowheads="1"/>
            </p:cNvSpPr>
            <p:nvPr/>
          </p:nvSpPr>
          <p:spPr bwMode="auto">
            <a:xfrm>
              <a:off x="7234238" y="3143643"/>
              <a:ext cx="733425" cy="214312"/>
            </a:xfrm>
            <a:prstGeom prst="rect">
              <a:avLst/>
            </a:prstGeom>
            <a:noFill/>
            <a:ln w="9525">
              <a:noFill/>
              <a:miter lim="800000"/>
              <a:headEnd/>
              <a:tailEnd/>
            </a:ln>
            <a:effectLst/>
          </p:spPr>
          <p:txBody>
            <a:bodyPr>
              <a:spAutoFit/>
            </a:bodyPr>
            <a:lstStyle/>
            <a:p>
              <a:pPr algn="ctr">
                <a:spcBef>
                  <a:spcPct val="50000"/>
                </a:spcBef>
              </a:pPr>
              <a:r>
                <a:rPr lang="en-US" sz="800" b="1" dirty="0">
                  <a:latin typeface="Helvetica" pitchFamily="34" charset="0"/>
                </a:rPr>
                <a:t>Boston</a:t>
              </a:r>
            </a:p>
          </p:txBody>
        </p:sp>
        <p:grpSp>
          <p:nvGrpSpPr>
            <p:cNvPr id="10" name="Group 1076"/>
            <p:cNvGrpSpPr>
              <a:grpSpLocks/>
            </p:cNvGrpSpPr>
            <p:nvPr/>
          </p:nvGrpSpPr>
          <p:grpSpPr bwMode="auto">
            <a:xfrm>
              <a:off x="5033963" y="2273693"/>
              <a:ext cx="711200" cy="350837"/>
              <a:chOff x="4324" y="486"/>
              <a:chExt cx="448" cy="221"/>
            </a:xfrm>
          </p:grpSpPr>
          <p:sp>
            <p:nvSpPr>
              <p:cNvPr id="293" name="Oval 1077"/>
              <p:cNvSpPr>
                <a:spLocks noChangeArrowheads="1"/>
              </p:cNvSpPr>
              <p:nvPr/>
            </p:nvSpPr>
            <p:spPr bwMode="auto">
              <a:xfrm>
                <a:off x="4444" y="486"/>
                <a:ext cx="208" cy="221"/>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294" name="Text Box 1078"/>
              <p:cNvSpPr txBox="1">
                <a:spLocks noChangeArrowheads="1"/>
              </p:cNvSpPr>
              <p:nvPr/>
            </p:nvSpPr>
            <p:spPr bwMode="auto">
              <a:xfrm>
                <a:off x="4324" y="529"/>
                <a:ext cx="448" cy="135"/>
              </a:xfrm>
              <a:prstGeom prst="rect">
                <a:avLst/>
              </a:prstGeom>
              <a:noFill/>
              <a:ln w="9525">
                <a:noFill/>
                <a:miter lim="800000"/>
                <a:headEnd/>
                <a:tailEnd/>
              </a:ln>
              <a:effectLst/>
            </p:spPr>
            <p:txBody>
              <a:bodyPr>
                <a:spAutoFit/>
              </a:bodyPr>
              <a:lstStyle/>
              <a:p>
                <a:pPr algn="ctr">
                  <a:spcBef>
                    <a:spcPct val="50000"/>
                  </a:spcBef>
                </a:pPr>
                <a:r>
                  <a:rPr lang="en-US" sz="800" b="1" dirty="0">
                    <a:latin typeface="Helvetica" pitchFamily="34" charset="0"/>
                  </a:rPr>
                  <a:t>NH</a:t>
                </a:r>
              </a:p>
            </p:txBody>
          </p:sp>
        </p:grpSp>
        <p:grpSp>
          <p:nvGrpSpPr>
            <p:cNvPr id="11" name="Group 1079"/>
            <p:cNvGrpSpPr>
              <a:grpSpLocks/>
            </p:cNvGrpSpPr>
            <p:nvPr/>
          </p:nvGrpSpPr>
          <p:grpSpPr bwMode="auto">
            <a:xfrm>
              <a:off x="6083300" y="1980005"/>
              <a:ext cx="711200" cy="350838"/>
              <a:chOff x="4324" y="486"/>
              <a:chExt cx="448" cy="221"/>
            </a:xfrm>
          </p:grpSpPr>
          <p:sp>
            <p:nvSpPr>
              <p:cNvPr id="291" name="Oval 1080"/>
              <p:cNvSpPr>
                <a:spLocks noChangeArrowheads="1"/>
              </p:cNvSpPr>
              <p:nvPr/>
            </p:nvSpPr>
            <p:spPr bwMode="auto">
              <a:xfrm>
                <a:off x="4444" y="486"/>
                <a:ext cx="208" cy="221"/>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292" name="Text Box 1081"/>
              <p:cNvSpPr txBox="1">
                <a:spLocks noChangeArrowheads="1"/>
              </p:cNvSpPr>
              <p:nvPr/>
            </p:nvSpPr>
            <p:spPr bwMode="auto">
              <a:xfrm>
                <a:off x="4324" y="529"/>
                <a:ext cx="448" cy="135"/>
              </a:xfrm>
              <a:prstGeom prst="rect">
                <a:avLst/>
              </a:prstGeom>
              <a:noFill/>
              <a:ln w="9525">
                <a:noFill/>
                <a:miter lim="800000"/>
                <a:headEnd/>
                <a:tailEnd/>
              </a:ln>
              <a:effectLst/>
            </p:spPr>
            <p:txBody>
              <a:bodyPr>
                <a:spAutoFit/>
              </a:bodyPr>
              <a:lstStyle/>
              <a:p>
                <a:pPr algn="ctr">
                  <a:spcBef>
                    <a:spcPct val="50000"/>
                  </a:spcBef>
                </a:pPr>
                <a:r>
                  <a:rPr lang="en-US" sz="800" b="1" dirty="0" smtClean="0">
                    <a:latin typeface="Helvetica" pitchFamily="34" charset="0"/>
                  </a:rPr>
                  <a:t>SME</a:t>
                </a:r>
                <a:endParaRPr lang="en-US" sz="800" b="1" dirty="0">
                  <a:latin typeface="Helvetica" pitchFamily="34" charset="0"/>
                </a:endParaRPr>
              </a:p>
            </p:txBody>
          </p:sp>
        </p:grpSp>
        <p:sp>
          <p:nvSpPr>
            <p:cNvPr id="223" name="Oval 1082"/>
            <p:cNvSpPr>
              <a:spLocks noChangeArrowheads="1"/>
            </p:cNvSpPr>
            <p:nvPr/>
          </p:nvSpPr>
          <p:spPr bwMode="auto">
            <a:xfrm>
              <a:off x="2808288" y="5293118"/>
              <a:ext cx="330200" cy="350837"/>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224" name="Text Box 1083"/>
            <p:cNvSpPr txBox="1">
              <a:spLocks noChangeArrowheads="1"/>
            </p:cNvSpPr>
            <p:nvPr/>
          </p:nvSpPr>
          <p:spPr bwMode="auto">
            <a:xfrm>
              <a:off x="2627313" y="5374080"/>
              <a:ext cx="711200" cy="214313"/>
            </a:xfrm>
            <a:prstGeom prst="rect">
              <a:avLst/>
            </a:prstGeom>
            <a:noFill/>
            <a:ln w="9525">
              <a:noFill/>
              <a:miter lim="800000"/>
              <a:headEnd/>
              <a:tailEnd/>
            </a:ln>
            <a:effectLst/>
          </p:spPr>
          <p:txBody>
            <a:bodyPr>
              <a:spAutoFit/>
            </a:bodyPr>
            <a:lstStyle/>
            <a:p>
              <a:pPr algn="ctr">
                <a:spcBef>
                  <a:spcPct val="50000"/>
                </a:spcBef>
              </a:pPr>
              <a:r>
                <a:rPr lang="en-US" sz="800" b="1" dirty="0">
                  <a:latin typeface="Helvetica" pitchFamily="34" charset="0"/>
                </a:rPr>
                <a:t>SWCT</a:t>
              </a:r>
            </a:p>
          </p:txBody>
        </p:sp>
        <p:grpSp>
          <p:nvGrpSpPr>
            <p:cNvPr id="12" name="Group 1084"/>
            <p:cNvGrpSpPr>
              <a:grpSpLocks/>
            </p:cNvGrpSpPr>
            <p:nvPr/>
          </p:nvGrpSpPr>
          <p:grpSpPr bwMode="auto">
            <a:xfrm>
              <a:off x="3325813" y="4577155"/>
              <a:ext cx="711200" cy="350838"/>
              <a:chOff x="4324" y="486"/>
              <a:chExt cx="448" cy="221"/>
            </a:xfrm>
          </p:grpSpPr>
          <p:sp>
            <p:nvSpPr>
              <p:cNvPr id="289" name="Oval 1085"/>
              <p:cNvSpPr>
                <a:spLocks noChangeArrowheads="1"/>
              </p:cNvSpPr>
              <p:nvPr/>
            </p:nvSpPr>
            <p:spPr bwMode="auto">
              <a:xfrm>
                <a:off x="4444" y="486"/>
                <a:ext cx="208" cy="221"/>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290" name="Text Box 1086"/>
              <p:cNvSpPr txBox="1">
                <a:spLocks noChangeArrowheads="1"/>
              </p:cNvSpPr>
              <p:nvPr/>
            </p:nvSpPr>
            <p:spPr bwMode="auto">
              <a:xfrm>
                <a:off x="4324" y="529"/>
                <a:ext cx="448" cy="135"/>
              </a:xfrm>
              <a:prstGeom prst="rect">
                <a:avLst/>
              </a:prstGeom>
              <a:noFill/>
              <a:ln w="9525">
                <a:noFill/>
                <a:miter lim="800000"/>
                <a:headEnd/>
                <a:tailEnd/>
              </a:ln>
              <a:effectLst/>
            </p:spPr>
            <p:txBody>
              <a:bodyPr>
                <a:spAutoFit/>
              </a:bodyPr>
              <a:lstStyle/>
              <a:p>
                <a:pPr algn="ctr">
                  <a:spcBef>
                    <a:spcPct val="50000"/>
                  </a:spcBef>
                </a:pPr>
                <a:r>
                  <a:rPr lang="en-US" sz="800" b="1" dirty="0">
                    <a:latin typeface="Helvetica" pitchFamily="34" charset="0"/>
                  </a:rPr>
                  <a:t>CT</a:t>
                </a:r>
              </a:p>
            </p:txBody>
          </p:sp>
        </p:grpSp>
        <p:grpSp>
          <p:nvGrpSpPr>
            <p:cNvPr id="13" name="Group 1087"/>
            <p:cNvGrpSpPr>
              <a:grpSpLocks/>
            </p:cNvGrpSpPr>
            <p:nvPr/>
          </p:nvGrpSpPr>
          <p:grpSpPr bwMode="auto">
            <a:xfrm>
              <a:off x="2427288" y="3332555"/>
              <a:ext cx="711200" cy="350838"/>
              <a:chOff x="4324" y="486"/>
              <a:chExt cx="448" cy="221"/>
            </a:xfrm>
          </p:grpSpPr>
          <p:sp>
            <p:nvSpPr>
              <p:cNvPr id="287" name="Oval 1088"/>
              <p:cNvSpPr>
                <a:spLocks noChangeArrowheads="1"/>
              </p:cNvSpPr>
              <p:nvPr/>
            </p:nvSpPr>
            <p:spPr bwMode="auto">
              <a:xfrm>
                <a:off x="4444" y="486"/>
                <a:ext cx="208" cy="221"/>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288" name="Text Box 1089"/>
              <p:cNvSpPr txBox="1">
                <a:spLocks noChangeArrowheads="1"/>
              </p:cNvSpPr>
              <p:nvPr/>
            </p:nvSpPr>
            <p:spPr bwMode="auto">
              <a:xfrm>
                <a:off x="4324" y="529"/>
                <a:ext cx="448" cy="135"/>
              </a:xfrm>
              <a:prstGeom prst="rect">
                <a:avLst/>
              </a:prstGeom>
              <a:noFill/>
              <a:ln w="9525">
                <a:noFill/>
                <a:miter lim="800000"/>
                <a:headEnd/>
                <a:tailEnd/>
              </a:ln>
              <a:effectLst/>
            </p:spPr>
            <p:txBody>
              <a:bodyPr>
                <a:spAutoFit/>
              </a:bodyPr>
              <a:lstStyle/>
              <a:p>
                <a:pPr algn="ctr">
                  <a:spcBef>
                    <a:spcPct val="50000"/>
                  </a:spcBef>
                </a:pPr>
                <a:r>
                  <a:rPr lang="en-US" sz="800" b="1" dirty="0" smtClean="0">
                    <a:latin typeface="Helvetica" pitchFamily="34" charset="0"/>
                  </a:rPr>
                  <a:t>WMA</a:t>
                </a:r>
                <a:endParaRPr lang="en-US" sz="800" b="1" dirty="0">
                  <a:latin typeface="Helvetica" pitchFamily="34" charset="0"/>
                </a:endParaRPr>
              </a:p>
            </p:txBody>
          </p:sp>
        </p:grpSp>
        <p:grpSp>
          <p:nvGrpSpPr>
            <p:cNvPr id="14" name="Group 1090"/>
            <p:cNvGrpSpPr>
              <a:grpSpLocks/>
            </p:cNvGrpSpPr>
            <p:nvPr/>
          </p:nvGrpSpPr>
          <p:grpSpPr bwMode="auto">
            <a:xfrm>
              <a:off x="1752600" y="5375668"/>
              <a:ext cx="711200" cy="350837"/>
              <a:chOff x="4324" y="486"/>
              <a:chExt cx="448" cy="221"/>
            </a:xfrm>
          </p:grpSpPr>
          <p:sp>
            <p:nvSpPr>
              <p:cNvPr id="285" name="Oval 1091"/>
              <p:cNvSpPr>
                <a:spLocks noChangeArrowheads="1"/>
              </p:cNvSpPr>
              <p:nvPr/>
            </p:nvSpPr>
            <p:spPr bwMode="auto">
              <a:xfrm>
                <a:off x="4444" y="486"/>
                <a:ext cx="208" cy="221"/>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286" name="Text Box 1092"/>
              <p:cNvSpPr txBox="1">
                <a:spLocks noChangeArrowheads="1"/>
              </p:cNvSpPr>
              <p:nvPr/>
            </p:nvSpPr>
            <p:spPr bwMode="auto">
              <a:xfrm>
                <a:off x="4324" y="529"/>
                <a:ext cx="448" cy="135"/>
              </a:xfrm>
              <a:prstGeom prst="rect">
                <a:avLst/>
              </a:prstGeom>
              <a:noFill/>
              <a:ln w="9525">
                <a:noFill/>
                <a:miter lim="800000"/>
                <a:headEnd/>
                <a:tailEnd/>
              </a:ln>
              <a:effectLst/>
            </p:spPr>
            <p:txBody>
              <a:bodyPr>
                <a:spAutoFit/>
              </a:bodyPr>
              <a:lstStyle/>
              <a:p>
                <a:pPr algn="ctr">
                  <a:spcBef>
                    <a:spcPct val="50000"/>
                  </a:spcBef>
                </a:pPr>
                <a:r>
                  <a:rPr lang="en-US" sz="800" b="1" dirty="0">
                    <a:latin typeface="Helvetica" pitchFamily="34" charset="0"/>
                  </a:rPr>
                  <a:t>NOR</a:t>
                </a:r>
              </a:p>
            </p:txBody>
          </p:sp>
        </p:grpSp>
        <p:grpSp>
          <p:nvGrpSpPr>
            <p:cNvPr id="15" name="Group 1093"/>
            <p:cNvGrpSpPr>
              <a:grpSpLocks/>
            </p:cNvGrpSpPr>
            <p:nvPr/>
          </p:nvGrpSpPr>
          <p:grpSpPr bwMode="auto">
            <a:xfrm>
              <a:off x="1582738" y="1340243"/>
              <a:ext cx="711200" cy="350837"/>
              <a:chOff x="4324" y="486"/>
              <a:chExt cx="448" cy="221"/>
            </a:xfrm>
          </p:grpSpPr>
          <p:sp>
            <p:nvSpPr>
              <p:cNvPr id="283" name="Oval 1094"/>
              <p:cNvSpPr>
                <a:spLocks noChangeArrowheads="1"/>
              </p:cNvSpPr>
              <p:nvPr/>
            </p:nvSpPr>
            <p:spPr bwMode="auto">
              <a:xfrm>
                <a:off x="4444" y="486"/>
                <a:ext cx="208" cy="221"/>
              </a:xfrm>
              <a:prstGeom prst="ellipse">
                <a:avLst/>
              </a:prstGeom>
              <a:solidFill>
                <a:srgbClr val="FFFFFF"/>
              </a:solidFill>
              <a:ln w="12700">
                <a:solidFill>
                  <a:srgbClr val="000000"/>
                </a:solidFill>
                <a:round/>
                <a:headEnd/>
                <a:tailEnd/>
              </a:ln>
              <a:effectLst/>
            </p:spPr>
            <p:txBody>
              <a:bodyPr lIns="92075" tIns="46038" rIns="92075" bIns="46038"/>
              <a:lstStyle/>
              <a:p>
                <a:pPr algn="ctr" eaLnBrk="0" hangingPunct="0"/>
                <a:endParaRPr lang="en-US" sz="1000" dirty="0"/>
              </a:p>
            </p:txBody>
          </p:sp>
          <p:sp>
            <p:nvSpPr>
              <p:cNvPr id="284" name="Text Box 1095"/>
              <p:cNvSpPr txBox="1">
                <a:spLocks noChangeArrowheads="1"/>
              </p:cNvSpPr>
              <p:nvPr/>
            </p:nvSpPr>
            <p:spPr bwMode="auto">
              <a:xfrm>
                <a:off x="4324" y="529"/>
                <a:ext cx="448" cy="135"/>
              </a:xfrm>
              <a:prstGeom prst="rect">
                <a:avLst/>
              </a:prstGeom>
              <a:noFill/>
              <a:ln w="9525">
                <a:noFill/>
                <a:miter lim="800000"/>
                <a:headEnd/>
                <a:tailEnd/>
              </a:ln>
              <a:effectLst/>
            </p:spPr>
            <p:txBody>
              <a:bodyPr>
                <a:spAutoFit/>
              </a:bodyPr>
              <a:lstStyle/>
              <a:p>
                <a:pPr algn="ctr">
                  <a:spcBef>
                    <a:spcPct val="50000"/>
                  </a:spcBef>
                </a:pPr>
                <a:r>
                  <a:rPr lang="en-US" sz="800" b="1" dirty="0">
                    <a:latin typeface="Helvetica" pitchFamily="34" charset="0"/>
                  </a:rPr>
                  <a:t>VT</a:t>
                </a:r>
              </a:p>
            </p:txBody>
          </p:sp>
        </p:grpSp>
        <p:sp>
          <p:nvSpPr>
            <p:cNvPr id="229" name="Line 1096"/>
            <p:cNvSpPr>
              <a:spLocks noChangeShapeType="1"/>
            </p:cNvSpPr>
            <p:nvPr/>
          </p:nvSpPr>
          <p:spPr bwMode="auto">
            <a:xfrm rot="16200000" flipH="1">
              <a:off x="6911975" y="1851418"/>
              <a:ext cx="1588" cy="614362"/>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30" name="Line 1097"/>
            <p:cNvSpPr>
              <a:spLocks noChangeShapeType="1"/>
            </p:cNvSpPr>
            <p:nvPr/>
          </p:nvSpPr>
          <p:spPr bwMode="auto">
            <a:xfrm rot="5400000" flipH="1" flipV="1">
              <a:off x="5795169" y="1891899"/>
              <a:ext cx="209550" cy="747712"/>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31" name="Line 1098"/>
            <p:cNvSpPr>
              <a:spLocks noChangeShapeType="1"/>
            </p:cNvSpPr>
            <p:nvPr/>
          </p:nvSpPr>
          <p:spPr bwMode="auto">
            <a:xfrm rot="16200000" flipH="1">
              <a:off x="6164263" y="1911743"/>
              <a:ext cx="630237" cy="1887537"/>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32" name="Line 1099"/>
            <p:cNvSpPr>
              <a:spLocks noChangeShapeType="1"/>
            </p:cNvSpPr>
            <p:nvPr/>
          </p:nvSpPr>
          <p:spPr bwMode="auto">
            <a:xfrm rot="5400000" flipH="1" flipV="1">
              <a:off x="5853907" y="1958574"/>
              <a:ext cx="190500" cy="2897187"/>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33" name="Line 1100"/>
            <p:cNvSpPr>
              <a:spLocks noChangeShapeType="1"/>
            </p:cNvSpPr>
            <p:nvPr/>
          </p:nvSpPr>
          <p:spPr bwMode="auto">
            <a:xfrm rot="5400000" flipH="1" flipV="1">
              <a:off x="6391275" y="3524643"/>
              <a:ext cx="1208087" cy="947738"/>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34" name="Line 1101"/>
            <p:cNvSpPr>
              <a:spLocks noChangeShapeType="1"/>
            </p:cNvSpPr>
            <p:nvPr/>
          </p:nvSpPr>
          <p:spPr bwMode="auto">
            <a:xfrm rot="16200000" flipV="1">
              <a:off x="7033419" y="4015974"/>
              <a:ext cx="1117600" cy="4762"/>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35" name="Line 1102"/>
            <p:cNvSpPr>
              <a:spLocks noChangeShapeType="1"/>
            </p:cNvSpPr>
            <p:nvPr/>
          </p:nvSpPr>
          <p:spPr bwMode="auto">
            <a:xfrm rot="16200000" flipV="1">
              <a:off x="4877594" y="3187299"/>
              <a:ext cx="1027113" cy="1851025"/>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36" name="Line 1103"/>
            <p:cNvSpPr>
              <a:spLocks noChangeShapeType="1"/>
            </p:cNvSpPr>
            <p:nvPr/>
          </p:nvSpPr>
          <p:spPr bwMode="auto">
            <a:xfrm rot="16200000" flipV="1">
              <a:off x="5060157" y="3538136"/>
              <a:ext cx="0" cy="2427287"/>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37" name="Line 1104"/>
            <p:cNvSpPr>
              <a:spLocks noChangeShapeType="1"/>
            </p:cNvSpPr>
            <p:nvPr/>
          </p:nvSpPr>
          <p:spPr bwMode="auto">
            <a:xfrm rot="16200000" flipV="1">
              <a:off x="7023894" y="4314424"/>
              <a:ext cx="0" cy="874712"/>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38" name="Line 1105"/>
            <p:cNvSpPr>
              <a:spLocks noChangeShapeType="1"/>
            </p:cNvSpPr>
            <p:nvPr/>
          </p:nvSpPr>
          <p:spPr bwMode="auto">
            <a:xfrm rot="5400000" flipH="1" flipV="1">
              <a:off x="4437063" y="2556268"/>
              <a:ext cx="836612" cy="817562"/>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39" name="Line 1106"/>
            <p:cNvSpPr>
              <a:spLocks noChangeShapeType="1"/>
            </p:cNvSpPr>
            <p:nvPr/>
          </p:nvSpPr>
          <p:spPr bwMode="auto">
            <a:xfrm rot="16200000" flipH="1">
              <a:off x="3244850" y="408380"/>
              <a:ext cx="844550" cy="313055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40" name="Line 1107"/>
            <p:cNvSpPr>
              <a:spLocks noChangeShapeType="1"/>
            </p:cNvSpPr>
            <p:nvPr/>
          </p:nvSpPr>
          <p:spPr bwMode="auto">
            <a:xfrm rot="16200000" flipH="1">
              <a:off x="3535362" y="2891231"/>
              <a:ext cx="4763" cy="1204912"/>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41" name="Line 1108"/>
            <p:cNvSpPr>
              <a:spLocks noChangeShapeType="1"/>
            </p:cNvSpPr>
            <p:nvPr/>
          </p:nvSpPr>
          <p:spPr bwMode="auto">
            <a:xfrm rot="16200000" flipH="1">
              <a:off x="1537494" y="2153836"/>
              <a:ext cx="1654175" cy="741363"/>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42" name="Line 1109"/>
            <p:cNvSpPr>
              <a:spLocks noChangeShapeType="1"/>
            </p:cNvSpPr>
            <p:nvPr/>
          </p:nvSpPr>
          <p:spPr bwMode="auto">
            <a:xfrm rot="16200000" flipH="1">
              <a:off x="2799556" y="3733399"/>
              <a:ext cx="942975" cy="763588"/>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43" name="Line 1110"/>
            <p:cNvSpPr>
              <a:spLocks noChangeShapeType="1"/>
            </p:cNvSpPr>
            <p:nvPr/>
          </p:nvSpPr>
          <p:spPr bwMode="auto">
            <a:xfrm rot="5400000" flipH="1" flipV="1">
              <a:off x="2519363" y="5251843"/>
              <a:ext cx="41275" cy="536575"/>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44" name="Line 1111"/>
            <p:cNvSpPr>
              <a:spLocks noChangeShapeType="1"/>
            </p:cNvSpPr>
            <p:nvPr/>
          </p:nvSpPr>
          <p:spPr bwMode="auto">
            <a:xfrm rot="5400000" flipH="1" flipV="1">
              <a:off x="3105150" y="4889893"/>
              <a:ext cx="492125" cy="47625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45" name="Line 1112"/>
            <p:cNvSpPr>
              <a:spLocks noChangeShapeType="1"/>
            </p:cNvSpPr>
            <p:nvPr/>
          </p:nvSpPr>
          <p:spPr bwMode="auto">
            <a:xfrm rot="5400000" flipH="1" flipV="1">
              <a:off x="7843838" y="1841893"/>
              <a:ext cx="0" cy="61595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46" name="Line 1113"/>
            <p:cNvSpPr>
              <a:spLocks noChangeShapeType="1"/>
            </p:cNvSpPr>
            <p:nvPr/>
          </p:nvSpPr>
          <p:spPr bwMode="auto">
            <a:xfrm>
              <a:off x="2698750" y="1092593"/>
              <a:ext cx="1871663" cy="3813175"/>
            </a:xfrm>
            <a:prstGeom prst="line">
              <a:avLst/>
            </a:prstGeom>
            <a:noFill/>
            <a:ln w="9525">
              <a:solidFill>
                <a:srgbClr val="969696"/>
              </a:solidFill>
              <a:prstDash val="dash"/>
              <a:round/>
              <a:headEnd/>
              <a:tailEnd/>
            </a:ln>
            <a:effectLst/>
          </p:spPr>
          <p:txBody>
            <a:bodyPr wrap="none" anchor="ctr"/>
            <a:lstStyle/>
            <a:p>
              <a:endParaRPr lang="en-US" dirty="0"/>
            </a:p>
          </p:txBody>
        </p:sp>
        <p:sp>
          <p:nvSpPr>
            <p:cNvPr id="247" name="Line 1114"/>
            <p:cNvSpPr>
              <a:spLocks noChangeShapeType="1"/>
            </p:cNvSpPr>
            <p:nvPr/>
          </p:nvSpPr>
          <p:spPr bwMode="auto">
            <a:xfrm flipV="1">
              <a:off x="2278063" y="2673441"/>
              <a:ext cx="4673600" cy="190500"/>
            </a:xfrm>
            <a:prstGeom prst="line">
              <a:avLst/>
            </a:prstGeom>
            <a:noFill/>
            <a:ln w="9525">
              <a:solidFill>
                <a:srgbClr val="808080"/>
              </a:solidFill>
              <a:prstDash val="dash"/>
              <a:round/>
              <a:headEnd/>
              <a:tailEnd/>
            </a:ln>
            <a:effectLst/>
          </p:spPr>
          <p:txBody>
            <a:bodyPr wrap="none" anchor="ctr"/>
            <a:lstStyle/>
            <a:p>
              <a:endParaRPr lang="en-US" dirty="0"/>
            </a:p>
          </p:txBody>
        </p:sp>
        <p:sp>
          <p:nvSpPr>
            <p:cNvPr id="248" name="Text Box 1115"/>
            <p:cNvSpPr txBox="1">
              <a:spLocks noChangeArrowheads="1"/>
            </p:cNvSpPr>
            <p:nvPr/>
          </p:nvSpPr>
          <p:spPr bwMode="auto">
            <a:xfrm>
              <a:off x="1316038" y="1337068"/>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200</a:t>
              </a:r>
              <a:endParaRPr lang="en-US" sz="800" b="1" dirty="0">
                <a:latin typeface="Helvetica" pitchFamily="34" charset="0"/>
              </a:endParaRPr>
            </a:p>
          </p:txBody>
        </p:sp>
        <p:sp>
          <p:nvSpPr>
            <p:cNvPr id="249" name="Text Box 1116"/>
            <p:cNvSpPr txBox="1">
              <a:spLocks noChangeArrowheads="1"/>
            </p:cNvSpPr>
            <p:nvPr/>
          </p:nvSpPr>
          <p:spPr bwMode="auto">
            <a:xfrm>
              <a:off x="3784600" y="1300555"/>
              <a:ext cx="569913" cy="336550"/>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1,200 S</a:t>
              </a:r>
            </a:p>
            <a:p>
              <a:pPr algn="ctr" eaLnBrk="0" hangingPunct="0"/>
              <a:r>
                <a:rPr lang="en-US" sz="800" b="1" dirty="0">
                  <a:latin typeface="Helvetica" pitchFamily="34" charset="0"/>
                </a:rPr>
                <a:t>0 W</a:t>
              </a:r>
            </a:p>
          </p:txBody>
        </p:sp>
        <p:sp>
          <p:nvSpPr>
            <p:cNvPr id="250" name="Text Box 1117"/>
            <p:cNvSpPr txBox="1">
              <a:spLocks noChangeArrowheads="1"/>
            </p:cNvSpPr>
            <p:nvPr/>
          </p:nvSpPr>
          <p:spPr bwMode="auto">
            <a:xfrm>
              <a:off x="3884613" y="3040455"/>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1,400</a:t>
              </a:r>
            </a:p>
          </p:txBody>
        </p:sp>
        <p:sp>
          <p:nvSpPr>
            <p:cNvPr id="251" name="Text Box 1118"/>
            <p:cNvSpPr txBox="1">
              <a:spLocks noChangeArrowheads="1"/>
            </p:cNvSpPr>
            <p:nvPr/>
          </p:nvSpPr>
          <p:spPr bwMode="auto">
            <a:xfrm>
              <a:off x="8226425" y="1729180"/>
              <a:ext cx="6731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700</a:t>
              </a:r>
              <a:endParaRPr lang="en-US" sz="800" b="1" dirty="0">
                <a:latin typeface="Helvetica" pitchFamily="34" charset="0"/>
              </a:endParaRPr>
            </a:p>
          </p:txBody>
        </p:sp>
        <p:sp>
          <p:nvSpPr>
            <p:cNvPr id="252" name="Text Box 1119"/>
            <p:cNvSpPr txBox="1">
              <a:spLocks noChangeArrowheads="1"/>
            </p:cNvSpPr>
            <p:nvPr/>
          </p:nvSpPr>
          <p:spPr bwMode="auto">
            <a:xfrm>
              <a:off x="8226425" y="837005"/>
              <a:ext cx="6731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550</a:t>
              </a:r>
            </a:p>
          </p:txBody>
        </p:sp>
        <p:sp>
          <p:nvSpPr>
            <p:cNvPr id="253" name="Text Box 1120"/>
            <p:cNvSpPr txBox="1">
              <a:spLocks noChangeArrowheads="1"/>
            </p:cNvSpPr>
            <p:nvPr/>
          </p:nvSpPr>
          <p:spPr bwMode="auto">
            <a:xfrm>
              <a:off x="1404848" y="1619162"/>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sp>
          <p:nvSpPr>
            <p:cNvPr id="254" name="Text Box 1121"/>
            <p:cNvSpPr txBox="1">
              <a:spLocks noChangeArrowheads="1"/>
            </p:cNvSpPr>
            <p:nvPr/>
          </p:nvSpPr>
          <p:spPr bwMode="auto">
            <a:xfrm>
              <a:off x="966788" y="3254768"/>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800</a:t>
              </a:r>
            </a:p>
          </p:txBody>
        </p:sp>
        <p:sp>
          <p:nvSpPr>
            <p:cNvPr id="255" name="Text Box 1122"/>
            <p:cNvSpPr txBox="1">
              <a:spLocks noChangeArrowheads="1"/>
            </p:cNvSpPr>
            <p:nvPr/>
          </p:nvSpPr>
          <p:spPr bwMode="auto">
            <a:xfrm>
              <a:off x="2103438" y="3203968"/>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800</a:t>
              </a:r>
            </a:p>
          </p:txBody>
        </p:sp>
        <p:sp>
          <p:nvSpPr>
            <p:cNvPr id="256" name="Text Box 1123"/>
            <p:cNvSpPr txBox="1">
              <a:spLocks noChangeArrowheads="1"/>
            </p:cNvSpPr>
            <p:nvPr/>
          </p:nvSpPr>
          <p:spPr bwMode="auto">
            <a:xfrm>
              <a:off x="2944813" y="4388243"/>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800</a:t>
              </a:r>
            </a:p>
          </p:txBody>
        </p:sp>
        <p:sp>
          <p:nvSpPr>
            <p:cNvPr id="257" name="Text Box 1124"/>
            <p:cNvSpPr txBox="1">
              <a:spLocks noChangeArrowheads="1"/>
            </p:cNvSpPr>
            <p:nvPr/>
          </p:nvSpPr>
          <p:spPr bwMode="auto">
            <a:xfrm>
              <a:off x="7478713" y="2140343"/>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1,325</a:t>
              </a:r>
              <a:endParaRPr lang="en-US" sz="800" b="1" dirty="0">
                <a:latin typeface="Helvetica" pitchFamily="34" charset="0"/>
              </a:endParaRPr>
            </a:p>
          </p:txBody>
        </p:sp>
        <p:sp>
          <p:nvSpPr>
            <p:cNvPr id="258" name="Text Box 1125"/>
            <p:cNvSpPr txBox="1">
              <a:spLocks noChangeArrowheads="1"/>
            </p:cNvSpPr>
            <p:nvPr/>
          </p:nvSpPr>
          <p:spPr bwMode="auto">
            <a:xfrm>
              <a:off x="6483350" y="2149868"/>
              <a:ext cx="620713"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1,500</a:t>
              </a:r>
              <a:endParaRPr lang="en-US" sz="800" b="1" dirty="0">
                <a:latin typeface="Helvetica" pitchFamily="34" charset="0"/>
              </a:endParaRPr>
            </a:p>
          </p:txBody>
        </p:sp>
        <p:sp>
          <p:nvSpPr>
            <p:cNvPr id="259" name="Text Box 1126"/>
            <p:cNvSpPr txBox="1">
              <a:spLocks noChangeArrowheads="1"/>
            </p:cNvSpPr>
            <p:nvPr/>
          </p:nvSpPr>
          <p:spPr bwMode="auto">
            <a:xfrm>
              <a:off x="5402263" y="1835241"/>
              <a:ext cx="901700" cy="215444"/>
            </a:xfrm>
            <a:prstGeom prst="rect">
              <a:avLst/>
            </a:prstGeom>
            <a:noFill/>
            <a:ln w="12700">
              <a:noFill/>
              <a:miter lim="800000"/>
              <a:headEnd type="none" w="sm" len="sm"/>
              <a:tailEnd type="none" w="sm" len="sm"/>
            </a:ln>
            <a:effectLst/>
          </p:spPr>
          <p:txBody>
            <a:bodyPr wrap="square">
              <a:spAutoFit/>
            </a:bodyPr>
            <a:lstStyle/>
            <a:p>
              <a:pPr algn="ctr" eaLnBrk="0" hangingPunct="0"/>
              <a:r>
                <a:rPr lang="en-US" sz="800" b="1" dirty="0" smtClean="0">
                  <a:latin typeface="Helvetica" pitchFamily="34" charset="0"/>
                </a:rPr>
                <a:t>1,900</a:t>
              </a:r>
              <a:endParaRPr lang="en-US" sz="800" b="1" dirty="0">
                <a:latin typeface="Helvetica" pitchFamily="34" charset="0"/>
              </a:endParaRPr>
            </a:p>
          </p:txBody>
        </p:sp>
        <p:sp>
          <p:nvSpPr>
            <p:cNvPr id="260" name="Oval 1127"/>
            <p:cNvSpPr>
              <a:spLocks noChangeArrowheads="1"/>
            </p:cNvSpPr>
            <p:nvPr/>
          </p:nvSpPr>
          <p:spPr bwMode="auto">
            <a:xfrm>
              <a:off x="1803400" y="5245493"/>
              <a:ext cx="647700" cy="601662"/>
            </a:xfrm>
            <a:prstGeom prst="ellipse">
              <a:avLst/>
            </a:prstGeom>
            <a:noFill/>
            <a:ln w="9525">
              <a:solidFill>
                <a:srgbClr val="969696"/>
              </a:solidFill>
              <a:prstDash val="dash"/>
              <a:round/>
              <a:headEnd/>
              <a:tailEnd/>
            </a:ln>
            <a:effectLst/>
          </p:spPr>
          <p:txBody>
            <a:bodyPr wrap="none" anchor="ctr"/>
            <a:lstStyle/>
            <a:p>
              <a:endParaRPr lang="en-US" dirty="0"/>
            </a:p>
          </p:txBody>
        </p:sp>
        <p:sp>
          <p:nvSpPr>
            <p:cNvPr id="261" name="Oval 1128"/>
            <p:cNvSpPr>
              <a:spLocks noChangeArrowheads="1"/>
            </p:cNvSpPr>
            <p:nvPr/>
          </p:nvSpPr>
          <p:spPr bwMode="auto">
            <a:xfrm>
              <a:off x="1657350" y="4927993"/>
              <a:ext cx="1763713" cy="1085850"/>
            </a:xfrm>
            <a:prstGeom prst="ellipse">
              <a:avLst/>
            </a:prstGeom>
            <a:noFill/>
            <a:ln w="9525">
              <a:solidFill>
                <a:srgbClr val="969696"/>
              </a:solidFill>
              <a:prstDash val="dash"/>
              <a:round/>
              <a:headEnd/>
              <a:tailEnd/>
            </a:ln>
            <a:effectLst/>
          </p:spPr>
          <p:txBody>
            <a:bodyPr wrap="none" anchor="ctr"/>
            <a:lstStyle/>
            <a:p>
              <a:endParaRPr lang="en-US" dirty="0"/>
            </a:p>
          </p:txBody>
        </p:sp>
        <p:sp>
          <p:nvSpPr>
            <p:cNvPr id="262" name="Line 1130"/>
            <p:cNvSpPr>
              <a:spLocks noChangeShapeType="1"/>
            </p:cNvSpPr>
            <p:nvPr/>
          </p:nvSpPr>
          <p:spPr bwMode="auto">
            <a:xfrm>
              <a:off x="1219200" y="5443930"/>
              <a:ext cx="576263" cy="96838"/>
            </a:xfrm>
            <a:prstGeom prst="line">
              <a:avLst/>
            </a:prstGeom>
            <a:noFill/>
            <a:ln w="6350">
              <a:solidFill>
                <a:schemeClr val="tx1"/>
              </a:solidFill>
              <a:prstDash val="lgDash"/>
              <a:round/>
              <a:headEnd type="none" w="sm" len="med"/>
              <a:tailEnd type="triangle" w="sm" len="med"/>
            </a:ln>
            <a:effectLst/>
          </p:spPr>
          <p:txBody>
            <a:bodyPr wrap="none" anchor="ctr"/>
            <a:lstStyle/>
            <a:p>
              <a:endParaRPr lang="en-US" dirty="0"/>
            </a:p>
          </p:txBody>
        </p:sp>
        <p:sp>
          <p:nvSpPr>
            <p:cNvPr id="263" name="Line 1131"/>
            <p:cNvSpPr>
              <a:spLocks noChangeShapeType="1"/>
            </p:cNvSpPr>
            <p:nvPr/>
          </p:nvSpPr>
          <p:spPr bwMode="auto">
            <a:xfrm flipH="1" flipV="1">
              <a:off x="3382963" y="5688405"/>
              <a:ext cx="401637" cy="176213"/>
            </a:xfrm>
            <a:prstGeom prst="line">
              <a:avLst/>
            </a:prstGeom>
            <a:noFill/>
            <a:ln w="6350">
              <a:solidFill>
                <a:schemeClr val="tx1"/>
              </a:solidFill>
              <a:prstDash val="lgDash"/>
              <a:round/>
              <a:headEnd type="none" w="sm" len="med"/>
              <a:tailEnd type="triangle" w="sm" len="med"/>
            </a:ln>
            <a:effectLst/>
          </p:spPr>
          <p:txBody>
            <a:bodyPr wrap="none" anchor="ctr"/>
            <a:lstStyle/>
            <a:p>
              <a:endParaRPr lang="en-US" dirty="0"/>
            </a:p>
          </p:txBody>
        </p:sp>
        <p:sp>
          <p:nvSpPr>
            <p:cNvPr id="265" name="Oval 1134"/>
            <p:cNvSpPr>
              <a:spLocks noChangeArrowheads="1"/>
            </p:cNvSpPr>
            <p:nvPr/>
          </p:nvSpPr>
          <p:spPr bwMode="auto">
            <a:xfrm>
              <a:off x="6034088" y="4215205"/>
              <a:ext cx="2000250" cy="1071563"/>
            </a:xfrm>
            <a:prstGeom prst="ellipse">
              <a:avLst/>
            </a:prstGeom>
            <a:noFill/>
            <a:ln w="9525">
              <a:solidFill>
                <a:srgbClr val="969696"/>
              </a:solidFill>
              <a:prstDash val="dash"/>
              <a:round/>
              <a:headEnd/>
              <a:tailEnd/>
            </a:ln>
            <a:effectLst/>
          </p:spPr>
          <p:txBody>
            <a:bodyPr wrap="none" anchor="ctr"/>
            <a:lstStyle/>
            <a:p>
              <a:endParaRPr lang="en-US" dirty="0"/>
            </a:p>
          </p:txBody>
        </p:sp>
        <p:sp>
          <p:nvSpPr>
            <p:cNvPr id="267" name="Text Box 1136"/>
            <p:cNvSpPr txBox="1">
              <a:spLocks noChangeArrowheads="1"/>
            </p:cNvSpPr>
            <p:nvPr/>
          </p:nvSpPr>
          <p:spPr bwMode="auto">
            <a:xfrm>
              <a:off x="363538" y="4369193"/>
              <a:ext cx="711200" cy="244475"/>
            </a:xfrm>
            <a:prstGeom prst="rect">
              <a:avLst/>
            </a:prstGeom>
            <a:noFill/>
            <a:ln w="9525">
              <a:noFill/>
              <a:miter lim="800000"/>
              <a:headEnd/>
              <a:tailEnd/>
            </a:ln>
            <a:effectLst/>
          </p:spPr>
          <p:txBody>
            <a:bodyPr>
              <a:spAutoFit/>
            </a:bodyPr>
            <a:lstStyle/>
            <a:p>
              <a:pPr>
                <a:spcBef>
                  <a:spcPct val="50000"/>
                </a:spcBef>
              </a:pPr>
              <a:r>
                <a:rPr lang="en-US" sz="1000" b="1" dirty="0">
                  <a:latin typeface="Helvetica" pitchFamily="34" charset="0"/>
                </a:rPr>
                <a:t>To </a:t>
              </a:r>
              <a:r>
                <a:rPr lang="en-US" sz="1000" b="1" dirty="0" smtClean="0">
                  <a:latin typeface="Helvetica" pitchFamily="34" charset="0"/>
                </a:rPr>
                <a:t>K</a:t>
              </a:r>
              <a:endParaRPr lang="en-US" sz="1000" b="1" dirty="0">
                <a:latin typeface="Helvetica" pitchFamily="34" charset="0"/>
              </a:endParaRPr>
            </a:p>
          </p:txBody>
        </p:sp>
        <p:sp>
          <p:nvSpPr>
            <p:cNvPr id="268" name="Text Box 1137"/>
            <p:cNvSpPr txBox="1">
              <a:spLocks noChangeArrowheads="1"/>
            </p:cNvSpPr>
            <p:nvPr/>
          </p:nvSpPr>
          <p:spPr bwMode="auto">
            <a:xfrm>
              <a:off x="830320" y="4482660"/>
              <a:ext cx="6985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330 (CSC)</a:t>
              </a:r>
            </a:p>
          </p:txBody>
        </p:sp>
        <p:sp>
          <p:nvSpPr>
            <p:cNvPr id="269" name="Rectangle 1140"/>
            <p:cNvSpPr>
              <a:spLocks noChangeArrowheads="1"/>
            </p:cNvSpPr>
            <p:nvPr/>
          </p:nvSpPr>
          <p:spPr bwMode="auto">
            <a:xfrm>
              <a:off x="2128838" y="4577155"/>
              <a:ext cx="288925" cy="158750"/>
            </a:xfrm>
            <a:prstGeom prst="rect">
              <a:avLst/>
            </a:prstGeom>
            <a:solidFill>
              <a:schemeClr val="bg1"/>
            </a:solidFill>
            <a:ln w="9525" cap="rnd">
              <a:noFill/>
              <a:prstDash val="sysDot"/>
              <a:miter lim="800000"/>
              <a:headEnd/>
              <a:tailEnd/>
            </a:ln>
            <a:effectLst/>
          </p:spPr>
          <p:txBody>
            <a:bodyPr wrap="none" anchor="ctr"/>
            <a:lstStyle/>
            <a:p>
              <a:endParaRPr lang="en-US" dirty="0"/>
            </a:p>
          </p:txBody>
        </p:sp>
        <p:sp>
          <p:nvSpPr>
            <p:cNvPr id="270" name="Line 1141"/>
            <p:cNvSpPr>
              <a:spLocks noChangeShapeType="1"/>
            </p:cNvSpPr>
            <p:nvPr/>
          </p:nvSpPr>
          <p:spPr bwMode="auto">
            <a:xfrm flipH="1" flipV="1">
              <a:off x="893763" y="4478730"/>
              <a:ext cx="2630487" cy="319088"/>
            </a:xfrm>
            <a:prstGeom prst="line">
              <a:avLst/>
            </a:prstGeom>
            <a:noFill/>
            <a:ln w="12700">
              <a:solidFill>
                <a:schemeClr val="tx1"/>
              </a:solidFill>
              <a:prstDash val="dash"/>
              <a:round/>
              <a:headEnd type="triangle" w="sm" len="med"/>
              <a:tailEnd type="triangle" w="sm" len="med"/>
            </a:ln>
            <a:effectLst/>
          </p:spPr>
          <p:txBody>
            <a:bodyPr wrap="none" anchor="ctr"/>
            <a:lstStyle/>
            <a:p>
              <a:endParaRPr lang="en-US" dirty="0"/>
            </a:p>
          </p:txBody>
        </p:sp>
        <p:sp>
          <p:nvSpPr>
            <p:cNvPr id="271" name="Text Box 1147"/>
            <p:cNvSpPr txBox="1">
              <a:spLocks noChangeArrowheads="1"/>
            </p:cNvSpPr>
            <p:nvPr/>
          </p:nvSpPr>
          <p:spPr bwMode="auto">
            <a:xfrm>
              <a:off x="906463" y="1759041"/>
              <a:ext cx="5080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0</a:t>
              </a:r>
            </a:p>
          </p:txBody>
        </p:sp>
        <p:sp>
          <p:nvSpPr>
            <p:cNvPr id="272" name="Text Box 1148"/>
            <p:cNvSpPr txBox="1">
              <a:spLocks noChangeArrowheads="1"/>
            </p:cNvSpPr>
            <p:nvPr/>
          </p:nvSpPr>
          <p:spPr bwMode="auto">
            <a:xfrm>
              <a:off x="893763" y="3870718"/>
              <a:ext cx="57785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600</a:t>
              </a:r>
            </a:p>
          </p:txBody>
        </p:sp>
        <p:sp>
          <p:nvSpPr>
            <p:cNvPr id="273" name="Oval 1156"/>
            <p:cNvSpPr>
              <a:spLocks noChangeArrowheads="1"/>
            </p:cNvSpPr>
            <p:nvPr/>
          </p:nvSpPr>
          <p:spPr bwMode="auto">
            <a:xfrm rot="1762729">
              <a:off x="7256463" y="2927743"/>
              <a:ext cx="649287" cy="652462"/>
            </a:xfrm>
            <a:prstGeom prst="ellipse">
              <a:avLst/>
            </a:prstGeom>
            <a:noFill/>
            <a:ln w="9525">
              <a:solidFill>
                <a:srgbClr val="969696"/>
              </a:solidFill>
              <a:prstDash val="dash"/>
              <a:round/>
              <a:headEnd/>
              <a:tailEnd/>
            </a:ln>
            <a:effectLst/>
          </p:spPr>
          <p:txBody>
            <a:bodyPr wrap="none" anchor="ctr"/>
            <a:lstStyle/>
            <a:p>
              <a:endParaRPr lang="en-US" dirty="0"/>
            </a:p>
          </p:txBody>
        </p:sp>
        <p:sp>
          <p:nvSpPr>
            <p:cNvPr id="274" name="Text Box 1157"/>
            <p:cNvSpPr txBox="1">
              <a:spLocks noChangeArrowheads="1"/>
            </p:cNvSpPr>
            <p:nvPr/>
          </p:nvSpPr>
          <p:spPr bwMode="auto">
            <a:xfrm>
              <a:off x="1535113" y="5643955"/>
              <a:ext cx="57785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0</a:t>
              </a:r>
              <a:endParaRPr lang="en-US" sz="800" b="1" dirty="0">
                <a:latin typeface="Helvetica" pitchFamily="34" charset="0"/>
              </a:endParaRPr>
            </a:p>
          </p:txBody>
        </p:sp>
        <p:sp>
          <p:nvSpPr>
            <p:cNvPr id="275" name="Text Box 1158"/>
            <p:cNvSpPr txBox="1">
              <a:spLocks noChangeArrowheads="1"/>
            </p:cNvSpPr>
            <p:nvPr/>
          </p:nvSpPr>
          <p:spPr bwMode="auto">
            <a:xfrm>
              <a:off x="996950" y="1075130"/>
              <a:ext cx="508000" cy="214313"/>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100</a:t>
              </a:r>
            </a:p>
          </p:txBody>
        </p:sp>
        <p:sp>
          <p:nvSpPr>
            <p:cNvPr id="276" name="Text Box 1164"/>
            <p:cNvSpPr txBox="1">
              <a:spLocks noChangeArrowheads="1"/>
            </p:cNvSpPr>
            <p:nvPr/>
          </p:nvSpPr>
          <p:spPr bwMode="auto">
            <a:xfrm>
              <a:off x="563563" y="2165743"/>
              <a:ext cx="941387" cy="458787"/>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Total NY-NE</a:t>
              </a:r>
            </a:p>
            <a:p>
              <a:pPr algn="ctr" eaLnBrk="0" hangingPunct="0"/>
              <a:r>
                <a:rPr lang="en-US" sz="800" b="1" dirty="0">
                  <a:latin typeface="Helvetica" pitchFamily="34" charset="0"/>
                </a:rPr>
                <a:t>(Excludes CSC)</a:t>
              </a:r>
            </a:p>
          </p:txBody>
        </p:sp>
        <p:sp>
          <p:nvSpPr>
            <p:cNvPr id="277" name="Line 1165"/>
            <p:cNvSpPr>
              <a:spLocks noChangeShapeType="1"/>
            </p:cNvSpPr>
            <p:nvPr/>
          </p:nvSpPr>
          <p:spPr bwMode="auto">
            <a:xfrm flipH="1">
              <a:off x="1128713" y="2694380"/>
              <a:ext cx="554037" cy="0"/>
            </a:xfrm>
            <a:prstGeom prst="line">
              <a:avLst/>
            </a:prstGeom>
            <a:noFill/>
            <a:ln w="12700">
              <a:solidFill>
                <a:schemeClr val="tx1"/>
              </a:solidFill>
              <a:round/>
              <a:headEnd type="triangle" w="sm" len="med"/>
              <a:tailEnd type="triangle" w="sm" len="med"/>
            </a:ln>
            <a:effectLst/>
          </p:spPr>
          <p:txBody>
            <a:bodyPr wrap="none" anchor="ctr"/>
            <a:lstStyle/>
            <a:p>
              <a:endParaRPr lang="en-US" dirty="0"/>
            </a:p>
          </p:txBody>
        </p:sp>
        <p:sp>
          <p:nvSpPr>
            <p:cNvPr id="278" name="Text Box 1172"/>
            <p:cNvSpPr txBox="1">
              <a:spLocks noChangeArrowheads="1"/>
            </p:cNvSpPr>
            <p:nvPr/>
          </p:nvSpPr>
          <p:spPr bwMode="auto">
            <a:xfrm>
              <a:off x="862013" y="2737243"/>
              <a:ext cx="569912" cy="215444"/>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1,400 </a:t>
              </a:r>
            </a:p>
          </p:txBody>
        </p:sp>
        <p:sp>
          <p:nvSpPr>
            <p:cNvPr id="279" name="Text Box 1173"/>
            <p:cNvSpPr txBox="1">
              <a:spLocks noChangeArrowheads="1"/>
            </p:cNvSpPr>
            <p:nvPr/>
          </p:nvSpPr>
          <p:spPr bwMode="auto">
            <a:xfrm>
              <a:off x="1370013" y="2737243"/>
              <a:ext cx="635000" cy="338554"/>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a:latin typeface="Helvetica" pitchFamily="34" charset="0"/>
                </a:rPr>
                <a:t>1,400 </a:t>
              </a:r>
            </a:p>
            <a:p>
              <a:pPr algn="ctr" eaLnBrk="0" hangingPunct="0"/>
              <a:endParaRPr lang="en-US" sz="800" b="1" dirty="0">
                <a:latin typeface="Helvetica" pitchFamily="34" charset="0"/>
              </a:endParaRPr>
            </a:p>
          </p:txBody>
        </p:sp>
        <p:sp>
          <p:nvSpPr>
            <p:cNvPr id="280" name="Text Box 1177"/>
            <p:cNvSpPr txBox="1">
              <a:spLocks noChangeArrowheads="1"/>
            </p:cNvSpPr>
            <p:nvPr/>
          </p:nvSpPr>
          <p:spPr bwMode="auto">
            <a:xfrm>
              <a:off x="633413" y="5599436"/>
              <a:ext cx="577850" cy="220374"/>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414</a:t>
              </a:r>
              <a:endParaRPr lang="en-US" sz="800" b="1" dirty="0">
                <a:latin typeface="Helvetica" pitchFamily="34" charset="0"/>
              </a:endParaRPr>
            </a:p>
          </p:txBody>
        </p:sp>
        <p:sp>
          <p:nvSpPr>
            <p:cNvPr id="281" name="Text Box 1178"/>
            <p:cNvSpPr txBox="1">
              <a:spLocks noChangeArrowheads="1"/>
            </p:cNvSpPr>
            <p:nvPr/>
          </p:nvSpPr>
          <p:spPr bwMode="auto">
            <a:xfrm>
              <a:off x="5566435" y="5780268"/>
              <a:ext cx="2844800" cy="254000"/>
            </a:xfrm>
            <a:prstGeom prst="rect">
              <a:avLst/>
            </a:prstGeom>
            <a:noFill/>
            <a:ln w="9525">
              <a:solidFill>
                <a:schemeClr val="tx1"/>
              </a:solidFill>
              <a:miter lim="800000"/>
              <a:headEnd/>
              <a:tailEnd/>
            </a:ln>
            <a:effectLst/>
          </p:spPr>
          <p:txBody>
            <a:bodyPr>
              <a:spAutoFit/>
            </a:bodyPr>
            <a:lstStyle/>
            <a:p>
              <a:pPr>
                <a:spcBef>
                  <a:spcPct val="50000"/>
                </a:spcBef>
              </a:pPr>
              <a:r>
                <a:rPr lang="en-US" sz="1000" b="1" dirty="0">
                  <a:latin typeface="Arial" charset="0"/>
                </a:rPr>
                <a:t>*</a:t>
              </a:r>
              <a:r>
                <a:rPr lang="en-US" sz="1000" dirty="0">
                  <a:latin typeface="Arial" charset="0"/>
                </a:rPr>
                <a:t> </a:t>
              </a:r>
              <a:r>
                <a:rPr lang="en-US" sz="800" dirty="0">
                  <a:latin typeface="Helvetica" pitchFamily="34" charset="0"/>
                </a:rPr>
                <a:t>Rating a function of unit availabilities and/or area loads.</a:t>
              </a:r>
            </a:p>
          </p:txBody>
        </p:sp>
        <p:sp>
          <p:nvSpPr>
            <p:cNvPr id="282" name="Text Box 1137"/>
            <p:cNvSpPr txBox="1">
              <a:spLocks noChangeArrowheads="1"/>
            </p:cNvSpPr>
            <p:nvPr/>
          </p:nvSpPr>
          <p:spPr bwMode="auto">
            <a:xfrm>
              <a:off x="2819400" y="4724400"/>
              <a:ext cx="698500" cy="214312"/>
            </a:xfrm>
            <a:prstGeom prst="rect">
              <a:avLst/>
            </a:prstGeom>
            <a:noFill/>
            <a:ln w="12700">
              <a:noFill/>
              <a:miter lim="800000"/>
              <a:headEnd type="none" w="sm" len="sm"/>
              <a:tailEnd type="none" w="sm" len="sm"/>
            </a:ln>
            <a:effectLst/>
          </p:spPr>
          <p:txBody>
            <a:bodyPr>
              <a:spAutoFit/>
            </a:bodyPr>
            <a:lstStyle/>
            <a:p>
              <a:pPr algn="ctr" eaLnBrk="0" hangingPunct="0"/>
              <a:r>
                <a:rPr lang="en-US" sz="800" b="1" dirty="0" smtClean="0">
                  <a:latin typeface="Helvetica" pitchFamily="34" charset="0"/>
                </a:rPr>
                <a:t>0 </a:t>
              </a:r>
              <a:endParaRPr lang="en-US" sz="800" b="1" dirty="0">
                <a:latin typeface="Helvetica" pitchFamily="34" charset="0"/>
              </a:endParaRPr>
            </a:p>
          </p:txBody>
        </p:sp>
        <p:sp>
          <p:nvSpPr>
            <p:cNvPr id="132" name="Text Box 1036"/>
            <p:cNvSpPr txBox="1">
              <a:spLocks noChangeArrowheads="1"/>
            </p:cNvSpPr>
            <p:nvPr/>
          </p:nvSpPr>
          <p:spPr bwMode="auto">
            <a:xfrm>
              <a:off x="5729714" y="3619106"/>
              <a:ext cx="1447800" cy="362042"/>
            </a:xfrm>
            <a:prstGeom prst="rect">
              <a:avLst/>
            </a:prstGeom>
            <a:noFill/>
            <a:ln w="9525">
              <a:noFill/>
              <a:miter lim="800000"/>
              <a:headEnd/>
              <a:tailEnd/>
            </a:ln>
            <a:effectLst/>
          </p:spPr>
          <p:txBody>
            <a:bodyPr wrap="square">
              <a:spAutoFit/>
            </a:bodyPr>
            <a:lstStyle/>
            <a:p>
              <a:pPr algn="ctr" eaLnBrk="0" hangingPunct="0">
                <a:spcBef>
                  <a:spcPct val="50000"/>
                </a:spcBef>
              </a:pPr>
              <a:r>
                <a:rPr lang="en-US" sz="900" b="1" dirty="0" smtClean="0">
                  <a:latin typeface="Helvetica" pitchFamily="34" charset="0"/>
                </a:rPr>
                <a:t>Southeast </a:t>
              </a:r>
              <a:r>
                <a:rPr lang="en-US" sz="900" b="1" dirty="0">
                  <a:latin typeface="Helvetica" pitchFamily="34" charset="0"/>
                </a:rPr>
                <a:t>Import</a:t>
              </a:r>
            </a:p>
            <a:p>
              <a:pPr algn="ctr" eaLnBrk="0" hangingPunct="0"/>
              <a:r>
                <a:rPr lang="en-US" sz="800" b="1" dirty="0" smtClean="0">
                  <a:solidFill>
                    <a:srgbClr val="FF0000"/>
                  </a:solidFill>
                  <a:latin typeface="Helvetica" pitchFamily="34" charset="0"/>
                </a:rPr>
                <a:t>5,150 (relaxed)</a:t>
              </a:r>
              <a:endParaRPr lang="en-US" sz="800" b="1" dirty="0">
                <a:solidFill>
                  <a:srgbClr val="FF0000"/>
                </a:solidFill>
                <a:latin typeface="Helvetica" pitchFamily="34" charset="0"/>
              </a:endParaRPr>
            </a:p>
          </p:txBody>
        </p:sp>
      </p:grpSp>
      <p:sp>
        <p:nvSpPr>
          <p:cNvPr id="305" name="Oval 1129"/>
          <p:cNvSpPr>
            <a:spLocks noChangeArrowheads="1"/>
          </p:cNvSpPr>
          <p:nvPr/>
        </p:nvSpPr>
        <p:spPr bwMode="auto">
          <a:xfrm rot="20085905">
            <a:off x="1523021" y="4597123"/>
            <a:ext cx="2633663" cy="1657350"/>
          </a:xfrm>
          <a:prstGeom prst="ellipse">
            <a:avLst/>
          </a:prstGeom>
          <a:noFill/>
          <a:ln w="9525">
            <a:solidFill>
              <a:srgbClr val="969696"/>
            </a:solidFill>
            <a:prstDash val="dash"/>
            <a:round/>
            <a:headEnd/>
            <a:tailEnd/>
          </a:ln>
          <a:effectLst/>
        </p:spPr>
        <p:txBody>
          <a:bodyPr wrap="none" anchor="ctr"/>
          <a:lstStyle/>
          <a:p>
            <a:endParaRPr lang="en-US" dirty="0"/>
          </a:p>
        </p:txBody>
      </p:sp>
      <p:sp>
        <p:nvSpPr>
          <p:cNvPr id="131" name="Arc 130"/>
          <p:cNvSpPr/>
          <p:nvPr/>
        </p:nvSpPr>
        <p:spPr>
          <a:xfrm rot="17486884">
            <a:off x="5198365" y="3749526"/>
            <a:ext cx="3187565" cy="1835348"/>
          </a:xfrm>
          <a:prstGeom prst="arc">
            <a:avLst>
              <a:gd name="adj1" fmla="val 13097794"/>
              <a:gd name="adj2" fmla="val 2152147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Rectangle 15"/>
          <p:cNvSpPr/>
          <p:nvPr/>
        </p:nvSpPr>
        <p:spPr>
          <a:xfrm>
            <a:off x="5936851" y="2200491"/>
            <a:ext cx="670323" cy="215444"/>
          </a:xfrm>
          <a:prstGeom prst="rect">
            <a:avLst/>
          </a:prstGeom>
        </p:spPr>
        <p:txBody>
          <a:bodyPr wrap="square">
            <a:spAutoFit/>
          </a:bodyPr>
          <a:lstStyle/>
          <a:p>
            <a:pPr algn="ctr" eaLnBrk="0" hangingPunct="0"/>
            <a:r>
              <a:rPr lang="en-US" sz="800" b="1" dirty="0">
                <a:solidFill>
                  <a:srgbClr val="FF0000"/>
                </a:solidFill>
                <a:latin typeface="Helvetica" pitchFamily="34" charset="0"/>
              </a:rPr>
              <a:t>(relaxed)</a:t>
            </a:r>
          </a:p>
        </p:txBody>
      </p:sp>
    </p:spTree>
    <p:extLst>
      <p:ext uri="{BB962C8B-B14F-4D97-AF65-F5344CB8AC3E}">
        <p14:creationId xmlns:p14="http://schemas.microsoft.com/office/powerpoint/2010/main" val="12673109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r>
              <a:rPr lang="en-US" sz="3600" dirty="0" smtClean="0"/>
              <a:t>Abbreviations of Subareas in Diagram</a:t>
            </a:r>
            <a:endParaRPr lang="en-US" sz="3600" dirty="0"/>
          </a:p>
        </p:txBody>
      </p:sp>
      <p:sp>
        <p:nvSpPr>
          <p:cNvPr id="49155" name="Rectangle 3"/>
          <p:cNvSpPr>
            <a:spLocks noGrp="1" noChangeArrowheads="1"/>
          </p:cNvSpPr>
          <p:nvPr>
            <p:ph type="body" sz="quarter" idx="4294967295"/>
          </p:nvPr>
        </p:nvSpPr>
        <p:spPr>
          <a:xfrm>
            <a:off x="457200" y="1066800"/>
            <a:ext cx="3962400" cy="4953000"/>
          </a:xfrm>
          <a:prstGeom prst="rect">
            <a:avLst/>
          </a:prstGeom>
        </p:spPr>
        <p:txBody>
          <a:bodyPr>
            <a:normAutofit fontScale="92500" lnSpcReduction="10000"/>
          </a:bodyPr>
          <a:lstStyle/>
          <a:p>
            <a:pPr>
              <a:lnSpc>
                <a:spcPct val="90000"/>
              </a:lnSpc>
              <a:buNone/>
            </a:pPr>
            <a:r>
              <a:rPr lang="en-US" sz="2000" u="sng" dirty="0" smtClean="0">
                <a:latin typeface="Arial" charset="0"/>
              </a:rPr>
              <a:t>Maritimes</a:t>
            </a:r>
          </a:p>
          <a:p>
            <a:pPr>
              <a:lnSpc>
                <a:spcPct val="90000"/>
              </a:lnSpc>
              <a:buNone/>
            </a:pPr>
            <a:r>
              <a:rPr lang="en-US" sz="1500" dirty="0" smtClean="0">
                <a:latin typeface="Arial" charset="0"/>
              </a:rPr>
              <a:t>NB          'NEW BRUNSWICK'        </a:t>
            </a:r>
          </a:p>
          <a:p>
            <a:pPr>
              <a:lnSpc>
                <a:spcPct val="90000"/>
              </a:lnSpc>
              <a:buNone/>
            </a:pPr>
            <a:r>
              <a:rPr lang="en-US" sz="1500" dirty="0" smtClean="0">
                <a:latin typeface="Arial" charset="0"/>
              </a:rPr>
              <a:t>NS          'NOVA SCOTIA'          </a:t>
            </a:r>
          </a:p>
          <a:p>
            <a:pPr>
              <a:lnSpc>
                <a:spcPct val="90000"/>
              </a:lnSpc>
              <a:buNone/>
            </a:pPr>
            <a:r>
              <a:rPr lang="en-US" sz="1500" dirty="0" smtClean="0">
                <a:latin typeface="Arial" charset="0"/>
              </a:rPr>
              <a:t>PEI         'PRINCE EDWARD ISLAND'</a:t>
            </a:r>
          </a:p>
          <a:p>
            <a:pPr>
              <a:lnSpc>
                <a:spcPct val="90000"/>
              </a:lnSpc>
              <a:buNone/>
            </a:pPr>
            <a:r>
              <a:rPr lang="en-US" sz="1500" dirty="0" smtClean="0">
                <a:latin typeface="Arial" charset="0"/>
              </a:rPr>
              <a:t>NM         'NORTHERN MAINE ISA'</a:t>
            </a:r>
            <a:endParaRPr lang="en-US" sz="2000" dirty="0" smtClean="0">
              <a:latin typeface="Arial" charset="0"/>
            </a:endParaRPr>
          </a:p>
          <a:p>
            <a:pPr>
              <a:lnSpc>
                <a:spcPct val="90000"/>
              </a:lnSpc>
              <a:buNone/>
            </a:pPr>
            <a:endParaRPr lang="en-US" sz="2000" u="sng" dirty="0" smtClean="0">
              <a:latin typeface="Arial" charset="0"/>
            </a:endParaRPr>
          </a:p>
          <a:p>
            <a:pPr>
              <a:lnSpc>
                <a:spcPct val="90000"/>
              </a:lnSpc>
              <a:buNone/>
            </a:pPr>
            <a:r>
              <a:rPr lang="en-US" sz="2000" u="sng" dirty="0" smtClean="0">
                <a:latin typeface="Arial" charset="0"/>
              </a:rPr>
              <a:t>Quebec</a:t>
            </a:r>
          </a:p>
          <a:p>
            <a:pPr>
              <a:lnSpc>
                <a:spcPct val="90000"/>
              </a:lnSpc>
              <a:buNone/>
            </a:pPr>
            <a:r>
              <a:rPr lang="en-US" sz="1500" dirty="0" smtClean="0">
                <a:latin typeface="Arial" charset="0"/>
              </a:rPr>
              <a:t>JB              'JAMES BAY'</a:t>
            </a:r>
          </a:p>
          <a:p>
            <a:pPr>
              <a:lnSpc>
                <a:spcPct val="90000"/>
              </a:lnSpc>
              <a:buNone/>
            </a:pPr>
            <a:r>
              <a:rPr lang="en-US" sz="1500" dirty="0" smtClean="0">
                <a:latin typeface="Arial" charset="0"/>
              </a:rPr>
              <a:t>Chur           'CHURCHILL'</a:t>
            </a:r>
          </a:p>
          <a:p>
            <a:pPr>
              <a:lnSpc>
                <a:spcPct val="90000"/>
              </a:lnSpc>
              <a:buNone/>
            </a:pPr>
            <a:r>
              <a:rPr lang="en-US" sz="1500" dirty="0" smtClean="0">
                <a:latin typeface="Arial" charset="0"/>
              </a:rPr>
              <a:t>MAN           'NORTH COAST/MANIC'</a:t>
            </a:r>
          </a:p>
          <a:p>
            <a:pPr>
              <a:lnSpc>
                <a:spcPct val="90000"/>
              </a:lnSpc>
              <a:buNone/>
            </a:pPr>
            <a:r>
              <a:rPr lang="en-US" sz="1500" dirty="0" smtClean="0">
                <a:latin typeface="Arial" charset="0"/>
              </a:rPr>
              <a:t>Que Cent.  'CENTRE (Que.)'</a:t>
            </a:r>
          </a:p>
          <a:p>
            <a:pPr>
              <a:lnSpc>
                <a:spcPct val="90000"/>
              </a:lnSpc>
              <a:buNone/>
            </a:pPr>
            <a:r>
              <a:rPr lang="en-US" sz="1500" dirty="0" smtClean="0">
                <a:latin typeface="Arial" charset="0"/>
              </a:rPr>
              <a:t>Mtl              'SOUTHWEST/MTL'</a:t>
            </a:r>
          </a:p>
          <a:p>
            <a:pPr>
              <a:lnSpc>
                <a:spcPct val="90000"/>
              </a:lnSpc>
              <a:buNone/>
            </a:pPr>
            <a:r>
              <a:rPr lang="en-US" sz="1500" dirty="0" smtClean="0">
                <a:latin typeface="Arial" charset="0"/>
              </a:rPr>
              <a:t>ND             'NICOLET-DESCANTONS'  </a:t>
            </a:r>
          </a:p>
          <a:p>
            <a:pPr>
              <a:lnSpc>
                <a:spcPct val="90000"/>
              </a:lnSpc>
              <a:buNone/>
            </a:pPr>
            <a:r>
              <a:rPr lang="en-US" sz="1500" dirty="0" smtClean="0">
                <a:latin typeface="Arial" charset="0"/>
              </a:rPr>
              <a:t>CEDARS </a:t>
            </a:r>
            <a:r>
              <a:rPr lang="en-US" sz="1500" dirty="0">
                <a:latin typeface="Arial" charset="0"/>
              </a:rPr>
              <a:t>' for </a:t>
            </a:r>
            <a:r>
              <a:rPr lang="en-US" sz="1500" dirty="0" smtClean="0">
                <a:latin typeface="Arial" charset="0"/>
              </a:rPr>
              <a:t>cedar sale'</a:t>
            </a:r>
          </a:p>
        </p:txBody>
      </p:sp>
      <p:sp>
        <p:nvSpPr>
          <p:cNvPr id="5" name="Slide Number Placeholder 4"/>
          <p:cNvSpPr>
            <a:spLocks noGrp="1"/>
          </p:cNvSpPr>
          <p:nvPr>
            <p:ph type="sldNum" sz="quarter" idx="4294967295"/>
          </p:nvPr>
        </p:nvSpPr>
        <p:spPr>
          <a:xfrm>
            <a:off x="8534400" y="6324600"/>
            <a:ext cx="389526" cy="304800"/>
          </a:xfrm>
          <a:prstGeom prst="rect">
            <a:avLst/>
          </a:prstGeom>
        </p:spPr>
        <p:txBody>
          <a:bodyPr/>
          <a:lstStyle/>
          <a:p>
            <a:fld id="{DA1A9232-E07A-4939-ABCC-12B8BF60FC31}" type="slidenum">
              <a:rPr lang="en-US"/>
              <a:pPr/>
              <a:t>51</a:t>
            </a:fld>
            <a:endParaRPr lang="en-US" dirty="0"/>
          </a:p>
        </p:txBody>
      </p:sp>
      <p:sp>
        <p:nvSpPr>
          <p:cNvPr id="6" name="Rectangle 3"/>
          <p:cNvSpPr txBox="1">
            <a:spLocks noChangeArrowheads="1"/>
          </p:cNvSpPr>
          <p:nvPr/>
        </p:nvSpPr>
        <p:spPr>
          <a:xfrm>
            <a:off x="4648200" y="1066800"/>
            <a:ext cx="3962400" cy="5257800"/>
          </a:xfrm>
          <a:prstGeom prst="rect">
            <a:avLst/>
          </a:prstGeom>
        </p:spPr>
        <p:txBody>
          <a:bodyPr vert="horz" lIns="91440" tIns="45720" rIns="91440" bIns="45720" rtlCol="0">
            <a:normAutofit fontScale="40000" lnSpcReduction="20000"/>
          </a:bodyPr>
          <a:lstStyle/>
          <a:p>
            <a:pPr marL="342900" lvl="0" indent="-342900">
              <a:lnSpc>
                <a:spcPct val="90000"/>
              </a:lnSpc>
              <a:spcBef>
                <a:spcPts val="1200"/>
              </a:spcBef>
            </a:pPr>
            <a:r>
              <a:rPr lang="en-US" sz="5200" u="sng" dirty="0" smtClean="0">
                <a:solidFill>
                  <a:srgbClr val="000000"/>
                </a:solidFill>
                <a:latin typeface="Arial" charset="0"/>
              </a:rPr>
              <a:t>New York        </a:t>
            </a:r>
          </a:p>
          <a:p>
            <a:pPr marL="342900" lvl="0" indent="-342900">
              <a:lnSpc>
                <a:spcPct val="90000"/>
              </a:lnSpc>
              <a:spcBef>
                <a:spcPts val="1200"/>
              </a:spcBef>
            </a:pPr>
            <a:r>
              <a:rPr lang="en-US" sz="4000" dirty="0" smtClean="0">
                <a:solidFill>
                  <a:srgbClr val="000000"/>
                </a:solidFill>
                <a:latin typeface="Arial" charset="0"/>
              </a:rPr>
              <a:t>A               'AREA_A</a:t>
            </a:r>
            <a:r>
              <a:rPr lang="en-US" sz="4000" dirty="0">
                <a:solidFill>
                  <a:srgbClr val="000000"/>
                </a:solidFill>
                <a:latin typeface="Arial" charset="0"/>
              </a:rPr>
              <a:t>'</a:t>
            </a:r>
            <a:endParaRPr lang="en-US" sz="4000" dirty="0" smtClean="0">
              <a:solidFill>
                <a:srgbClr val="000000"/>
              </a:solidFill>
              <a:latin typeface="Arial" charset="0"/>
            </a:endParaRPr>
          </a:p>
          <a:p>
            <a:pPr marL="342900" lvl="0" indent="-342900">
              <a:lnSpc>
                <a:spcPct val="90000"/>
              </a:lnSpc>
              <a:spcBef>
                <a:spcPts val="1200"/>
              </a:spcBef>
            </a:pPr>
            <a:r>
              <a:rPr lang="en-US" sz="4000" dirty="0" smtClean="0">
                <a:solidFill>
                  <a:srgbClr val="000000"/>
                </a:solidFill>
                <a:latin typeface="Arial" charset="0"/>
              </a:rPr>
              <a:t>B               'AREA_B</a:t>
            </a:r>
            <a:r>
              <a:rPr lang="en-US" sz="4000" dirty="0" smtClean="0">
                <a:latin typeface="Arial" charset="0"/>
              </a:rPr>
              <a:t> </a:t>
            </a:r>
            <a:r>
              <a:rPr lang="en-US" sz="4000" dirty="0">
                <a:solidFill>
                  <a:srgbClr val="000000"/>
                </a:solidFill>
                <a:latin typeface="Arial" charset="0"/>
              </a:rPr>
              <a:t>'     </a:t>
            </a:r>
            <a:endParaRPr lang="en-US" sz="4000" dirty="0" smtClean="0">
              <a:solidFill>
                <a:srgbClr val="000000"/>
              </a:solidFill>
              <a:latin typeface="Arial" charset="0"/>
            </a:endParaRPr>
          </a:p>
          <a:p>
            <a:pPr marL="342900" lvl="0" indent="-342900">
              <a:lnSpc>
                <a:spcPct val="90000"/>
              </a:lnSpc>
              <a:spcBef>
                <a:spcPts val="1200"/>
              </a:spcBef>
            </a:pPr>
            <a:r>
              <a:rPr lang="en-US" sz="4000" dirty="0" smtClean="0">
                <a:solidFill>
                  <a:srgbClr val="000000"/>
                </a:solidFill>
                <a:latin typeface="Arial" charset="0"/>
              </a:rPr>
              <a:t>C               'AREA_C</a:t>
            </a:r>
            <a:r>
              <a:rPr lang="en-US" sz="4000" dirty="0">
                <a:solidFill>
                  <a:srgbClr val="000000"/>
                </a:solidFill>
                <a:latin typeface="Arial" charset="0"/>
              </a:rPr>
              <a:t>'                </a:t>
            </a:r>
            <a:endParaRPr lang="en-US" sz="4000" dirty="0" smtClean="0">
              <a:solidFill>
                <a:srgbClr val="000000"/>
              </a:solidFill>
              <a:latin typeface="Arial" charset="0"/>
            </a:endParaRPr>
          </a:p>
          <a:p>
            <a:pPr marL="342900" lvl="0" indent="-342900">
              <a:lnSpc>
                <a:spcPct val="90000"/>
              </a:lnSpc>
              <a:spcBef>
                <a:spcPts val="1200"/>
              </a:spcBef>
            </a:pPr>
            <a:r>
              <a:rPr lang="en-US" sz="4000" dirty="0" smtClean="0">
                <a:solidFill>
                  <a:srgbClr val="000000"/>
                </a:solidFill>
                <a:latin typeface="Arial" charset="0"/>
              </a:rPr>
              <a:t>D               'AREA_D</a:t>
            </a:r>
            <a:r>
              <a:rPr lang="en-US" sz="4000" dirty="0">
                <a:solidFill>
                  <a:srgbClr val="000000"/>
                </a:solidFill>
                <a:latin typeface="Arial" charset="0"/>
              </a:rPr>
              <a:t>'                 </a:t>
            </a:r>
            <a:endParaRPr lang="en-US" sz="4000" dirty="0" smtClean="0">
              <a:solidFill>
                <a:srgbClr val="000000"/>
              </a:solidFill>
              <a:latin typeface="Arial" charset="0"/>
            </a:endParaRPr>
          </a:p>
          <a:p>
            <a:pPr marL="342900" lvl="0" indent="-342900">
              <a:lnSpc>
                <a:spcPct val="90000"/>
              </a:lnSpc>
              <a:spcBef>
                <a:spcPts val="1200"/>
              </a:spcBef>
            </a:pPr>
            <a:r>
              <a:rPr lang="en-US" sz="4000" dirty="0" smtClean="0">
                <a:solidFill>
                  <a:srgbClr val="000000"/>
                </a:solidFill>
                <a:latin typeface="Arial" charset="0"/>
              </a:rPr>
              <a:t>E                'AREA_E</a:t>
            </a:r>
            <a:r>
              <a:rPr lang="en-US" sz="4000" dirty="0">
                <a:solidFill>
                  <a:srgbClr val="000000"/>
                </a:solidFill>
                <a:latin typeface="Arial" charset="0"/>
              </a:rPr>
              <a:t>'                </a:t>
            </a:r>
            <a:endParaRPr lang="en-US" sz="4000" dirty="0" smtClean="0">
              <a:solidFill>
                <a:srgbClr val="000000"/>
              </a:solidFill>
              <a:latin typeface="Arial" charset="0"/>
            </a:endParaRPr>
          </a:p>
          <a:p>
            <a:pPr marL="342900" lvl="0" indent="-342900">
              <a:lnSpc>
                <a:spcPct val="90000"/>
              </a:lnSpc>
              <a:spcBef>
                <a:spcPts val="1200"/>
              </a:spcBef>
            </a:pPr>
            <a:r>
              <a:rPr lang="en-US" sz="4000" dirty="0" smtClean="0">
                <a:solidFill>
                  <a:srgbClr val="000000"/>
                </a:solidFill>
                <a:latin typeface="Arial" charset="0"/>
              </a:rPr>
              <a:t>F                'AREA_F</a:t>
            </a:r>
            <a:r>
              <a:rPr lang="en-US" sz="4000" dirty="0">
                <a:solidFill>
                  <a:srgbClr val="000000"/>
                </a:solidFill>
                <a:latin typeface="Arial" charset="0"/>
              </a:rPr>
              <a:t>'                 </a:t>
            </a:r>
            <a:endParaRPr lang="en-US" sz="4000" dirty="0" smtClean="0">
              <a:solidFill>
                <a:srgbClr val="000000"/>
              </a:solidFill>
              <a:latin typeface="Arial" charset="0"/>
            </a:endParaRPr>
          </a:p>
          <a:p>
            <a:pPr marL="342900" indent="-342900">
              <a:lnSpc>
                <a:spcPct val="90000"/>
              </a:lnSpc>
              <a:spcBef>
                <a:spcPts val="1200"/>
              </a:spcBef>
            </a:pPr>
            <a:r>
              <a:rPr lang="en-US" sz="4000" dirty="0" smtClean="0">
                <a:solidFill>
                  <a:srgbClr val="000000"/>
                </a:solidFill>
                <a:latin typeface="Arial" charset="0"/>
              </a:rPr>
              <a:t>G               'AREA_G</a:t>
            </a:r>
            <a:r>
              <a:rPr lang="en-US" sz="4000" dirty="0">
                <a:solidFill>
                  <a:srgbClr val="000000"/>
                </a:solidFill>
                <a:latin typeface="Arial" charset="0"/>
              </a:rPr>
              <a:t>'</a:t>
            </a:r>
            <a:endParaRPr lang="en-US" sz="4000" dirty="0" smtClean="0">
              <a:solidFill>
                <a:srgbClr val="000000"/>
              </a:solidFill>
              <a:latin typeface="Arial" charset="0"/>
            </a:endParaRPr>
          </a:p>
          <a:p>
            <a:pPr marL="342900" indent="-342900">
              <a:lnSpc>
                <a:spcPct val="90000"/>
              </a:lnSpc>
              <a:spcBef>
                <a:spcPts val="1200"/>
              </a:spcBef>
            </a:pPr>
            <a:r>
              <a:rPr lang="en-US" sz="4000" dirty="0" smtClean="0">
                <a:solidFill>
                  <a:srgbClr val="000000"/>
                </a:solidFill>
                <a:latin typeface="Arial" charset="0"/>
              </a:rPr>
              <a:t>CPVVEC    'AREA </a:t>
            </a:r>
            <a:r>
              <a:rPr lang="en-US" sz="4000" dirty="0">
                <a:solidFill>
                  <a:srgbClr val="000000"/>
                </a:solidFill>
                <a:latin typeface="Arial" charset="0"/>
              </a:rPr>
              <a:t>FOR </a:t>
            </a:r>
            <a:r>
              <a:rPr lang="en-US" sz="4000" dirty="0" smtClean="0">
                <a:solidFill>
                  <a:srgbClr val="000000"/>
                </a:solidFill>
                <a:latin typeface="Arial" charset="0"/>
              </a:rPr>
              <a:t>CPV VEC'</a:t>
            </a:r>
            <a:endParaRPr lang="en-US" sz="4000" dirty="0">
              <a:solidFill>
                <a:srgbClr val="000000"/>
              </a:solidFill>
              <a:latin typeface="Arial" charset="0"/>
            </a:endParaRPr>
          </a:p>
          <a:p>
            <a:pPr marL="342900" lvl="0" indent="-342900">
              <a:lnSpc>
                <a:spcPct val="90000"/>
              </a:lnSpc>
              <a:spcBef>
                <a:spcPts val="1200"/>
              </a:spcBef>
            </a:pPr>
            <a:r>
              <a:rPr lang="en-US" sz="4000" dirty="0">
                <a:solidFill>
                  <a:srgbClr val="000000"/>
                </a:solidFill>
                <a:latin typeface="Arial" charset="0"/>
              </a:rPr>
              <a:t>H     </a:t>
            </a:r>
            <a:r>
              <a:rPr lang="en-US" sz="4000" dirty="0" smtClean="0">
                <a:solidFill>
                  <a:srgbClr val="000000"/>
                </a:solidFill>
                <a:latin typeface="Arial" charset="0"/>
              </a:rPr>
              <a:t>           </a:t>
            </a:r>
            <a:r>
              <a:rPr lang="en-US" sz="4000" dirty="0">
                <a:solidFill>
                  <a:srgbClr val="000000"/>
                </a:solidFill>
                <a:latin typeface="Arial" charset="0"/>
              </a:rPr>
              <a:t>'AREA_H '                 </a:t>
            </a:r>
            <a:endParaRPr lang="en-US" sz="4000" dirty="0" smtClean="0">
              <a:solidFill>
                <a:srgbClr val="000000"/>
              </a:solidFill>
              <a:latin typeface="Arial" charset="0"/>
            </a:endParaRPr>
          </a:p>
          <a:p>
            <a:pPr marL="342900" lvl="0" indent="-342900">
              <a:lnSpc>
                <a:spcPct val="90000"/>
              </a:lnSpc>
              <a:spcBef>
                <a:spcPts val="1200"/>
              </a:spcBef>
            </a:pPr>
            <a:r>
              <a:rPr lang="en-US" sz="4000" dirty="0" smtClean="0">
                <a:solidFill>
                  <a:srgbClr val="000000"/>
                </a:solidFill>
                <a:latin typeface="Arial" charset="0"/>
              </a:rPr>
              <a:t>I                  </a:t>
            </a:r>
            <a:r>
              <a:rPr lang="en-US" sz="4000" dirty="0">
                <a:solidFill>
                  <a:srgbClr val="000000"/>
                </a:solidFill>
                <a:latin typeface="Arial" charset="0"/>
              </a:rPr>
              <a:t>'AREA_I '                 </a:t>
            </a:r>
            <a:endParaRPr lang="en-US" sz="4000" dirty="0" smtClean="0">
              <a:solidFill>
                <a:srgbClr val="000000"/>
              </a:solidFill>
              <a:latin typeface="Arial" charset="0"/>
            </a:endParaRPr>
          </a:p>
          <a:p>
            <a:pPr marL="342900" lvl="0" indent="-342900">
              <a:lnSpc>
                <a:spcPct val="90000"/>
              </a:lnSpc>
              <a:spcBef>
                <a:spcPts val="1200"/>
              </a:spcBef>
            </a:pPr>
            <a:r>
              <a:rPr lang="en-US" sz="4000" dirty="0" smtClean="0">
                <a:solidFill>
                  <a:srgbClr val="000000"/>
                </a:solidFill>
                <a:latin typeface="Arial" charset="0"/>
              </a:rPr>
              <a:t>J                  </a:t>
            </a:r>
            <a:r>
              <a:rPr lang="en-US" sz="4000" dirty="0">
                <a:solidFill>
                  <a:srgbClr val="000000"/>
                </a:solidFill>
                <a:latin typeface="Arial" charset="0"/>
              </a:rPr>
              <a:t>'AREA_J '                 </a:t>
            </a:r>
            <a:endParaRPr lang="en-US" sz="4000" dirty="0" smtClean="0">
              <a:solidFill>
                <a:srgbClr val="000000"/>
              </a:solidFill>
              <a:latin typeface="Arial" charset="0"/>
            </a:endParaRPr>
          </a:p>
          <a:p>
            <a:pPr marL="342900" indent="-342900">
              <a:lnSpc>
                <a:spcPct val="90000"/>
              </a:lnSpc>
              <a:spcBef>
                <a:spcPts val="1200"/>
              </a:spcBef>
            </a:pPr>
            <a:r>
              <a:rPr lang="en-US" sz="4000" dirty="0" smtClean="0">
                <a:solidFill>
                  <a:srgbClr val="000000"/>
                </a:solidFill>
                <a:latin typeface="Arial" charset="0"/>
              </a:rPr>
              <a:t>J3                'LINDEN VFT CABLE</a:t>
            </a:r>
            <a:r>
              <a:rPr lang="en-US" sz="4000" dirty="0">
                <a:solidFill>
                  <a:srgbClr val="000000"/>
                </a:solidFill>
                <a:latin typeface="Arial" charset="0"/>
              </a:rPr>
              <a:t>'</a:t>
            </a:r>
            <a:endParaRPr lang="en-US" sz="4000" dirty="0" smtClean="0">
              <a:solidFill>
                <a:srgbClr val="000000"/>
              </a:solidFill>
              <a:latin typeface="Arial" charset="0"/>
            </a:endParaRPr>
          </a:p>
          <a:p>
            <a:pPr marL="342900" indent="-342900">
              <a:lnSpc>
                <a:spcPct val="90000"/>
              </a:lnSpc>
              <a:spcBef>
                <a:spcPts val="1200"/>
              </a:spcBef>
            </a:pPr>
            <a:r>
              <a:rPr lang="en-US" sz="4000" dirty="0" smtClean="0">
                <a:solidFill>
                  <a:srgbClr val="000000"/>
                </a:solidFill>
                <a:latin typeface="Arial" charset="0"/>
              </a:rPr>
              <a:t>J4                </a:t>
            </a:r>
            <a:r>
              <a:rPr lang="en-US" sz="4000" dirty="0">
                <a:solidFill>
                  <a:srgbClr val="000000"/>
                </a:solidFill>
                <a:latin typeface="Arial" charset="0"/>
              </a:rPr>
              <a:t>'</a:t>
            </a:r>
            <a:r>
              <a:rPr lang="en-US" sz="4000" dirty="0" smtClean="0">
                <a:solidFill>
                  <a:srgbClr val="000000"/>
                </a:solidFill>
                <a:latin typeface="Arial" charset="0"/>
              </a:rPr>
              <a:t>HTP CABLE</a:t>
            </a:r>
            <a:r>
              <a:rPr lang="en-US" sz="4000" dirty="0">
                <a:solidFill>
                  <a:srgbClr val="000000"/>
                </a:solidFill>
                <a:latin typeface="Arial" charset="0"/>
              </a:rPr>
              <a:t>'</a:t>
            </a:r>
            <a:r>
              <a:rPr lang="en-US" sz="4000" dirty="0" smtClean="0">
                <a:solidFill>
                  <a:srgbClr val="000000"/>
                </a:solidFill>
                <a:latin typeface="Arial" charset="0"/>
              </a:rPr>
              <a:t>              </a:t>
            </a:r>
            <a:endParaRPr lang="en-US" sz="4000" dirty="0">
              <a:solidFill>
                <a:srgbClr val="000000"/>
              </a:solidFill>
              <a:latin typeface="Arial" charset="0"/>
            </a:endParaRPr>
          </a:p>
          <a:p>
            <a:pPr marL="342900" lvl="0" indent="-342900">
              <a:lnSpc>
                <a:spcPct val="90000"/>
              </a:lnSpc>
              <a:spcBef>
                <a:spcPts val="1200"/>
              </a:spcBef>
            </a:pPr>
            <a:r>
              <a:rPr lang="en-US" sz="4000" dirty="0">
                <a:solidFill>
                  <a:srgbClr val="000000"/>
                </a:solidFill>
                <a:latin typeface="Arial" charset="0"/>
              </a:rPr>
              <a:t>K                  'AREA_K'                 </a:t>
            </a:r>
            <a:endParaRPr lang="en-US" sz="4000" dirty="0" smtClean="0">
              <a:solidFill>
                <a:srgbClr val="000000"/>
              </a:solidFill>
              <a:latin typeface="Arial" charset="0"/>
            </a:endParaRPr>
          </a:p>
          <a:p>
            <a:pPr marL="342900" lvl="0" indent="-342900">
              <a:lnSpc>
                <a:spcPct val="90000"/>
              </a:lnSpc>
              <a:spcBef>
                <a:spcPts val="1200"/>
              </a:spcBef>
            </a:pPr>
            <a:r>
              <a:rPr lang="en-US" sz="4000" dirty="0" smtClean="0">
                <a:solidFill>
                  <a:srgbClr val="000000"/>
                </a:solidFill>
                <a:latin typeface="Arial" charset="0"/>
              </a:rPr>
              <a:t>RECO          </a:t>
            </a:r>
            <a:r>
              <a:rPr lang="en-US" sz="4000" dirty="0">
                <a:solidFill>
                  <a:srgbClr val="000000"/>
                </a:solidFill>
                <a:latin typeface="Arial" charset="0"/>
              </a:rPr>
              <a:t>'RECO    PJM'</a:t>
            </a:r>
            <a:endParaRPr kumimoji="0" lang="en-US" sz="4000" b="0" i="0" u="none" strike="noStrike" kern="1200" cap="none" spc="0" normalizeH="0" baseline="0" noProof="0" dirty="0" smtClean="0">
              <a:ln>
                <a:noFill/>
              </a:ln>
              <a:solidFill>
                <a:srgbClr val="000000"/>
              </a:solidFill>
              <a:effectLst/>
              <a:uLnTx/>
              <a:uFillTx/>
              <a:latin typeface="Arial" charset="0"/>
              <a:ea typeface="+mn-ea"/>
              <a:cs typeface="+mn-cs"/>
            </a:endParaRPr>
          </a:p>
          <a:p>
            <a:pPr marL="342900" marR="0" lvl="0" indent="-342900" algn="l" defTabSz="914400" rtl="0" eaLnBrk="1" fontAlgn="auto" latinLnBrk="0" hangingPunct="1">
              <a:lnSpc>
                <a:spcPct val="90000"/>
              </a:lnSpc>
              <a:spcBef>
                <a:spcPts val="1200"/>
              </a:spcBef>
              <a:spcAft>
                <a:spcPts val="0"/>
              </a:spcAft>
              <a:buClrTx/>
              <a:buSzTx/>
              <a:buFont typeface="Arial" pitchFamily="34" charset="0"/>
              <a:buNone/>
              <a:tabLst/>
              <a:defRPr/>
            </a:pPr>
            <a:endParaRPr kumimoji="0" lang="en-US" sz="4800" b="0" i="0" u="none" strike="noStrike" kern="1200" cap="none" spc="0" normalizeH="0" baseline="0" noProof="0" dirty="0" smtClean="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742780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3600" dirty="0" smtClean="0"/>
              <a:t>Abbreviations of Subareas in Diagram </a:t>
            </a:r>
            <a:r>
              <a:rPr lang="en-US" sz="2800" i="1" dirty="0" smtClean="0"/>
              <a:t>(cont.)</a:t>
            </a:r>
            <a:endParaRPr lang="en-US" sz="2800" i="1" dirty="0"/>
          </a:p>
        </p:txBody>
      </p:sp>
      <p:sp>
        <p:nvSpPr>
          <p:cNvPr id="5" name="Slide Number Placeholder 4"/>
          <p:cNvSpPr>
            <a:spLocks noGrp="1"/>
          </p:cNvSpPr>
          <p:nvPr>
            <p:ph type="sldNum" sz="quarter" idx="4294967295"/>
          </p:nvPr>
        </p:nvSpPr>
        <p:spPr>
          <a:xfrm>
            <a:off x="8534400" y="6324600"/>
            <a:ext cx="389526" cy="381000"/>
          </a:xfrm>
          <a:prstGeom prst="rect">
            <a:avLst/>
          </a:prstGeom>
        </p:spPr>
        <p:txBody>
          <a:bodyPr/>
          <a:lstStyle/>
          <a:p>
            <a:fld id="{DA1A9232-E07A-4939-ABCC-12B8BF60FC31}" type="slidenum">
              <a:rPr lang="en-US"/>
              <a:pPr/>
              <a:t>52</a:t>
            </a:fld>
            <a:endParaRPr lang="en-US" dirty="0"/>
          </a:p>
        </p:txBody>
      </p:sp>
      <p:sp>
        <p:nvSpPr>
          <p:cNvPr id="6" name="Rectangle 3"/>
          <p:cNvSpPr txBox="1">
            <a:spLocks noChangeArrowheads="1"/>
          </p:cNvSpPr>
          <p:nvPr/>
        </p:nvSpPr>
        <p:spPr>
          <a:xfrm>
            <a:off x="457200" y="1219200"/>
            <a:ext cx="8382000" cy="4495800"/>
          </a:xfrm>
          <a:prstGeom prst="rect">
            <a:avLst/>
          </a:prstGeom>
        </p:spPr>
        <p:txBody>
          <a:bodyPr vert="horz" lIns="91440" tIns="45720" rIns="91440" bIns="45720" rtlCol="0">
            <a:normAutofit fontScale="92500" lnSpcReduction="20000"/>
          </a:bodyPr>
          <a:lstStyle/>
          <a:p>
            <a:pPr marL="342900" lvl="0" indent="-342900">
              <a:lnSpc>
                <a:spcPct val="90000"/>
              </a:lnSpc>
              <a:spcBef>
                <a:spcPts val="1200"/>
              </a:spcBef>
            </a:pPr>
            <a:r>
              <a:rPr lang="en-US" sz="2200" u="sng" dirty="0" smtClean="0">
                <a:solidFill>
                  <a:srgbClr val="000000"/>
                </a:solidFill>
                <a:latin typeface="Arial" pitchFamily="34" charset="0"/>
                <a:cs typeface="Arial" pitchFamily="34" charset="0"/>
              </a:rPr>
              <a:t>New England </a:t>
            </a:r>
          </a:p>
          <a:p>
            <a:pPr marL="688975" lvl="0" indent="-688975">
              <a:lnSpc>
                <a:spcPct val="90000"/>
              </a:lnSpc>
              <a:spcBef>
                <a:spcPts val="1200"/>
              </a:spcBef>
            </a:pPr>
            <a:r>
              <a:rPr lang="en-US" sz="1500" dirty="0" smtClean="0">
                <a:solidFill>
                  <a:srgbClr val="000000"/>
                </a:solidFill>
                <a:latin typeface="Arial" pitchFamily="34" charset="0"/>
                <a:cs typeface="Arial" pitchFamily="34" charset="0"/>
              </a:rPr>
              <a:t>BHE      ‘Northeastern Maine’</a:t>
            </a:r>
          </a:p>
          <a:p>
            <a:pPr marL="688975" lvl="0" indent="-688975">
              <a:lnSpc>
                <a:spcPct val="90000"/>
              </a:lnSpc>
              <a:spcBef>
                <a:spcPts val="1200"/>
              </a:spcBef>
            </a:pPr>
            <a:r>
              <a:rPr lang="en-US" sz="1500" dirty="0">
                <a:solidFill>
                  <a:srgbClr val="000000"/>
                </a:solidFill>
                <a:latin typeface="Arial" pitchFamily="34" charset="0"/>
                <a:cs typeface="Arial" pitchFamily="34" charset="0"/>
              </a:rPr>
              <a:t>ME        </a:t>
            </a:r>
            <a:r>
              <a:rPr lang="en-US" sz="1500" dirty="0" smtClean="0">
                <a:solidFill>
                  <a:srgbClr val="000000"/>
                </a:solidFill>
                <a:latin typeface="Arial" pitchFamily="34" charset="0"/>
                <a:cs typeface="Arial" pitchFamily="34" charset="0"/>
              </a:rPr>
              <a:t>‘Western </a:t>
            </a:r>
            <a:r>
              <a:rPr lang="en-US" sz="1500" dirty="0">
                <a:solidFill>
                  <a:srgbClr val="000000"/>
                </a:solidFill>
                <a:latin typeface="Arial" pitchFamily="34" charset="0"/>
                <a:cs typeface="Arial" pitchFamily="34" charset="0"/>
              </a:rPr>
              <a:t>and central Maine and Saco Valley, New </a:t>
            </a:r>
            <a:r>
              <a:rPr lang="en-US" sz="1500" dirty="0" smtClean="0">
                <a:solidFill>
                  <a:srgbClr val="000000"/>
                </a:solidFill>
                <a:latin typeface="Arial" pitchFamily="34" charset="0"/>
                <a:cs typeface="Arial" pitchFamily="34" charset="0"/>
              </a:rPr>
              <a:t>Hampshire’</a:t>
            </a:r>
          </a:p>
          <a:p>
            <a:pPr marL="688975" lvl="0" indent="-688975">
              <a:lnSpc>
                <a:spcPct val="90000"/>
              </a:lnSpc>
              <a:spcBef>
                <a:spcPts val="1200"/>
              </a:spcBef>
            </a:pPr>
            <a:r>
              <a:rPr lang="en-US" sz="1500" dirty="0" smtClean="0">
                <a:solidFill>
                  <a:srgbClr val="000000"/>
                </a:solidFill>
                <a:latin typeface="Arial" pitchFamily="34" charset="0"/>
                <a:cs typeface="Arial" pitchFamily="34" charset="0"/>
              </a:rPr>
              <a:t>SME      ‘Southeastern Maine’</a:t>
            </a:r>
            <a:endParaRPr lang="en-US" sz="1500" dirty="0">
              <a:solidFill>
                <a:srgbClr val="000000"/>
              </a:solidFill>
              <a:latin typeface="Arial" pitchFamily="34" charset="0"/>
              <a:cs typeface="Arial" pitchFamily="34" charset="0"/>
            </a:endParaRPr>
          </a:p>
          <a:p>
            <a:pPr marL="688975" indent="-688975">
              <a:lnSpc>
                <a:spcPct val="90000"/>
              </a:lnSpc>
              <a:spcBef>
                <a:spcPts val="1200"/>
              </a:spcBef>
            </a:pPr>
            <a:r>
              <a:rPr lang="en-US" sz="1500" dirty="0">
                <a:solidFill>
                  <a:srgbClr val="000000"/>
                </a:solidFill>
                <a:latin typeface="Arial" pitchFamily="34" charset="0"/>
                <a:cs typeface="Arial" pitchFamily="34" charset="0"/>
              </a:rPr>
              <a:t>NH         </a:t>
            </a:r>
            <a:r>
              <a:rPr lang="en-US" sz="1500" dirty="0" smtClean="0">
                <a:solidFill>
                  <a:srgbClr val="000000"/>
                </a:solidFill>
                <a:latin typeface="Arial" pitchFamily="34" charset="0"/>
                <a:cs typeface="Arial" pitchFamily="34" charset="0"/>
              </a:rPr>
              <a:t>‘Northern</a:t>
            </a:r>
            <a:r>
              <a:rPr lang="en-US" sz="1500" dirty="0">
                <a:solidFill>
                  <a:srgbClr val="000000"/>
                </a:solidFill>
                <a:latin typeface="Arial" pitchFamily="34" charset="0"/>
                <a:cs typeface="Arial" pitchFamily="34" charset="0"/>
              </a:rPr>
              <a:t>, eastern, and central New Hampshire; eastern Vermont; and southwestern </a:t>
            </a:r>
            <a:r>
              <a:rPr lang="en-US" sz="1500" dirty="0" smtClean="0">
                <a:solidFill>
                  <a:srgbClr val="000000"/>
                </a:solidFill>
                <a:latin typeface="Arial" pitchFamily="34" charset="0"/>
                <a:cs typeface="Arial" pitchFamily="34" charset="0"/>
              </a:rPr>
              <a:t>Maine’ </a:t>
            </a:r>
            <a:endParaRPr lang="en-US" sz="1500" dirty="0">
              <a:solidFill>
                <a:srgbClr val="000000"/>
              </a:solidFill>
              <a:latin typeface="Arial" pitchFamily="34" charset="0"/>
              <a:cs typeface="Arial" pitchFamily="34" charset="0"/>
            </a:endParaRPr>
          </a:p>
          <a:p>
            <a:pPr marL="688975" lvl="0" indent="-688975">
              <a:lnSpc>
                <a:spcPct val="90000"/>
              </a:lnSpc>
              <a:spcBef>
                <a:spcPts val="1200"/>
              </a:spcBef>
            </a:pPr>
            <a:r>
              <a:rPr lang="en-US" sz="1500" dirty="0">
                <a:solidFill>
                  <a:srgbClr val="000000"/>
                </a:solidFill>
                <a:latin typeface="Arial" pitchFamily="34" charset="0"/>
                <a:cs typeface="Arial" pitchFamily="34" charset="0"/>
              </a:rPr>
              <a:t>VT         </a:t>
            </a:r>
            <a:r>
              <a:rPr lang="en-US" sz="1500" dirty="0" smtClean="0">
                <a:solidFill>
                  <a:srgbClr val="000000"/>
                </a:solidFill>
                <a:latin typeface="Arial" pitchFamily="34" charset="0"/>
                <a:cs typeface="Arial" pitchFamily="34" charset="0"/>
              </a:rPr>
              <a:t> ‘Vermont </a:t>
            </a:r>
            <a:r>
              <a:rPr lang="en-US" sz="1500" dirty="0">
                <a:solidFill>
                  <a:srgbClr val="000000"/>
                </a:solidFill>
                <a:latin typeface="Arial" pitchFamily="34" charset="0"/>
                <a:cs typeface="Arial" pitchFamily="34" charset="0"/>
              </a:rPr>
              <a:t>and southwestern New </a:t>
            </a:r>
            <a:r>
              <a:rPr lang="en-US" sz="1500" dirty="0" smtClean="0">
                <a:solidFill>
                  <a:srgbClr val="000000"/>
                </a:solidFill>
                <a:latin typeface="Arial" pitchFamily="34" charset="0"/>
                <a:cs typeface="Arial" pitchFamily="34" charset="0"/>
              </a:rPr>
              <a:t>Hampshire’</a:t>
            </a:r>
          </a:p>
          <a:p>
            <a:pPr marL="688975" lvl="0" indent="-688975">
              <a:lnSpc>
                <a:spcPct val="90000"/>
              </a:lnSpc>
              <a:spcBef>
                <a:spcPts val="1200"/>
              </a:spcBef>
            </a:pPr>
            <a:r>
              <a:rPr lang="en-US" sz="1500" dirty="0">
                <a:solidFill>
                  <a:srgbClr val="000000"/>
                </a:solidFill>
                <a:latin typeface="Arial" pitchFamily="34" charset="0"/>
                <a:cs typeface="Arial" pitchFamily="34" charset="0"/>
              </a:rPr>
              <a:t>Boston 	</a:t>
            </a:r>
            <a:r>
              <a:rPr lang="en-US" sz="1500" dirty="0" smtClean="0">
                <a:solidFill>
                  <a:srgbClr val="000000"/>
                </a:solidFill>
                <a:latin typeface="Arial" pitchFamily="34" charset="0"/>
                <a:cs typeface="Arial" pitchFamily="34" charset="0"/>
              </a:rPr>
              <a:t> ‘Greater </a:t>
            </a:r>
            <a:r>
              <a:rPr lang="en-US" sz="1500" dirty="0">
                <a:solidFill>
                  <a:srgbClr val="000000"/>
                </a:solidFill>
                <a:latin typeface="Arial" pitchFamily="34" charset="0"/>
                <a:cs typeface="Arial" pitchFamily="34" charset="0"/>
              </a:rPr>
              <a:t>Boston, including the North </a:t>
            </a:r>
            <a:r>
              <a:rPr lang="en-US" sz="1500" dirty="0" smtClean="0">
                <a:solidFill>
                  <a:srgbClr val="000000"/>
                </a:solidFill>
                <a:latin typeface="Arial" pitchFamily="34" charset="0"/>
                <a:cs typeface="Arial" pitchFamily="34" charset="0"/>
              </a:rPr>
              <a:t>Shore’</a:t>
            </a:r>
          </a:p>
          <a:p>
            <a:pPr marL="1258888" lvl="0" indent="-1258888">
              <a:lnSpc>
                <a:spcPct val="90000"/>
              </a:lnSpc>
              <a:spcBef>
                <a:spcPts val="1200"/>
              </a:spcBef>
            </a:pPr>
            <a:r>
              <a:rPr lang="en-US" sz="1500" dirty="0">
                <a:solidFill>
                  <a:srgbClr val="000000"/>
                </a:solidFill>
                <a:latin typeface="Arial" pitchFamily="34" charset="0"/>
                <a:cs typeface="Arial" pitchFamily="34" charset="0"/>
              </a:rPr>
              <a:t>CMA/NEMA	</a:t>
            </a:r>
            <a:r>
              <a:rPr lang="en-US" sz="1500" dirty="0" smtClean="0">
                <a:solidFill>
                  <a:srgbClr val="000000"/>
                </a:solidFill>
                <a:latin typeface="Arial" pitchFamily="34" charset="0"/>
                <a:cs typeface="Arial" pitchFamily="34" charset="0"/>
              </a:rPr>
              <a:t>‘Central </a:t>
            </a:r>
            <a:r>
              <a:rPr lang="en-US" sz="1500" dirty="0">
                <a:solidFill>
                  <a:srgbClr val="000000"/>
                </a:solidFill>
                <a:latin typeface="Arial" pitchFamily="34" charset="0"/>
                <a:cs typeface="Arial" pitchFamily="34" charset="0"/>
              </a:rPr>
              <a:t>Massachusetts and northeastern </a:t>
            </a:r>
            <a:r>
              <a:rPr lang="en-US" sz="1500" dirty="0" smtClean="0">
                <a:solidFill>
                  <a:srgbClr val="000000"/>
                </a:solidFill>
                <a:latin typeface="Arial" pitchFamily="34" charset="0"/>
                <a:cs typeface="Arial" pitchFamily="34" charset="0"/>
              </a:rPr>
              <a:t>Massachusetts’</a:t>
            </a:r>
          </a:p>
          <a:p>
            <a:pPr marL="795338" lvl="0" indent="-795338">
              <a:lnSpc>
                <a:spcPct val="90000"/>
              </a:lnSpc>
              <a:spcBef>
                <a:spcPts val="1200"/>
              </a:spcBef>
            </a:pPr>
            <a:r>
              <a:rPr lang="en-US" sz="1500" dirty="0" smtClean="0">
                <a:solidFill>
                  <a:srgbClr val="000000"/>
                </a:solidFill>
                <a:latin typeface="Arial" pitchFamily="34" charset="0"/>
                <a:cs typeface="Arial" pitchFamily="34" charset="0"/>
              </a:rPr>
              <a:t>WMA     ‘Western Massachusetts’</a:t>
            </a:r>
          </a:p>
          <a:p>
            <a:pPr marL="688975" lvl="0" indent="-688975">
              <a:lnSpc>
                <a:spcPct val="90000"/>
              </a:lnSpc>
              <a:spcBef>
                <a:spcPts val="1200"/>
              </a:spcBef>
            </a:pPr>
            <a:r>
              <a:rPr lang="en-US" sz="1500" dirty="0" smtClean="0">
                <a:solidFill>
                  <a:srgbClr val="000000"/>
                </a:solidFill>
                <a:latin typeface="Arial" pitchFamily="34" charset="0"/>
                <a:cs typeface="Arial" pitchFamily="34" charset="0"/>
              </a:rPr>
              <a:t>SEMA    ‘Southeastern </a:t>
            </a:r>
            <a:r>
              <a:rPr lang="en-US" sz="1500" dirty="0">
                <a:solidFill>
                  <a:srgbClr val="000000"/>
                </a:solidFill>
                <a:latin typeface="Arial" pitchFamily="34" charset="0"/>
                <a:cs typeface="Arial" pitchFamily="34" charset="0"/>
              </a:rPr>
              <a:t>Massachusetts and Newport, Rhode </a:t>
            </a:r>
            <a:r>
              <a:rPr lang="en-US" sz="1500" dirty="0" smtClean="0">
                <a:solidFill>
                  <a:srgbClr val="000000"/>
                </a:solidFill>
                <a:latin typeface="Arial" pitchFamily="34" charset="0"/>
                <a:cs typeface="Arial" pitchFamily="34" charset="0"/>
              </a:rPr>
              <a:t>Island’</a:t>
            </a:r>
          </a:p>
          <a:p>
            <a:pPr marL="688975" lvl="0" indent="-688975">
              <a:lnSpc>
                <a:spcPct val="90000"/>
              </a:lnSpc>
              <a:spcBef>
                <a:spcPts val="1200"/>
              </a:spcBef>
            </a:pPr>
            <a:r>
              <a:rPr lang="en-US" sz="1500" dirty="0" smtClean="0">
                <a:solidFill>
                  <a:srgbClr val="000000"/>
                </a:solidFill>
                <a:latin typeface="Arial" pitchFamily="34" charset="0"/>
                <a:cs typeface="Arial" pitchFamily="34" charset="0"/>
              </a:rPr>
              <a:t>RI          ‘Part of Rhode </a:t>
            </a:r>
            <a:r>
              <a:rPr lang="en-US" sz="1500" dirty="0">
                <a:solidFill>
                  <a:srgbClr val="000000"/>
                </a:solidFill>
                <a:latin typeface="Arial" pitchFamily="34" charset="0"/>
                <a:cs typeface="Arial" pitchFamily="34" charset="0"/>
              </a:rPr>
              <a:t>Island bordering </a:t>
            </a:r>
            <a:r>
              <a:rPr lang="en-US" sz="1500" dirty="0" smtClean="0">
                <a:solidFill>
                  <a:srgbClr val="000000"/>
                </a:solidFill>
                <a:latin typeface="Arial" pitchFamily="34" charset="0"/>
                <a:cs typeface="Arial" pitchFamily="34" charset="0"/>
              </a:rPr>
              <a:t>Massachusetts’</a:t>
            </a:r>
          </a:p>
          <a:p>
            <a:pPr marL="688975" lvl="0" indent="-688975">
              <a:lnSpc>
                <a:spcPct val="90000"/>
              </a:lnSpc>
              <a:spcBef>
                <a:spcPts val="1200"/>
              </a:spcBef>
            </a:pPr>
            <a:r>
              <a:rPr lang="en-US" sz="1500" dirty="0">
                <a:solidFill>
                  <a:srgbClr val="000000"/>
                </a:solidFill>
                <a:latin typeface="Arial" pitchFamily="34" charset="0"/>
                <a:cs typeface="Arial" pitchFamily="34" charset="0"/>
              </a:rPr>
              <a:t>CT	</a:t>
            </a:r>
            <a:r>
              <a:rPr lang="en-US" sz="1500" dirty="0" smtClean="0">
                <a:solidFill>
                  <a:srgbClr val="000000"/>
                </a:solidFill>
                <a:latin typeface="Arial" pitchFamily="34" charset="0"/>
                <a:cs typeface="Arial" pitchFamily="34" charset="0"/>
              </a:rPr>
              <a:t>‘Northern </a:t>
            </a:r>
            <a:r>
              <a:rPr lang="en-US" sz="1500" dirty="0">
                <a:solidFill>
                  <a:srgbClr val="000000"/>
                </a:solidFill>
                <a:latin typeface="Arial" pitchFamily="34" charset="0"/>
                <a:cs typeface="Arial" pitchFamily="34" charset="0"/>
              </a:rPr>
              <a:t>and eastern </a:t>
            </a:r>
            <a:r>
              <a:rPr lang="en-US" sz="1500" dirty="0" smtClean="0">
                <a:solidFill>
                  <a:srgbClr val="000000"/>
                </a:solidFill>
                <a:latin typeface="Arial" pitchFamily="34" charset="0"/>
                <a:cs typeface="Arial" pitchFamily="34" charset="0"/>
              </a:rPr>
              <a:t>Connecticut’</a:t>
            </a:r>
          </a:p>
          <a:p>
            <a:pPr marL="688975" lvl="0" indent="-688975">
              <a:lnSpc>
                <a:spcPct val="90000"/>
              </a:lnSpc>
              <a:spcBef>
                <a:spcPts val="1200"/>
              </a:spcBef>
            </a:pPr>
            <a:r>
              <a:rPr lang="en-US" sz="1500" dirty="0" smtClean="0">
                <a:solidFill>
                  <a:srgbClr val="000000"/>
                </a:solidFill>
                <a:latin typeface="Arial" pitchFamily="34" charset="0"/>
                <a:cs typeface="Arial" pitchFamily="34" charset="0"/>
              </a:rPr>
              <a:t>SWCT   ‘Southwestern Connecticut’</a:t>
            </a:r>
          </a:p>
          <a:p>
            <a:pPr marL="688975" indent="-688975">
              <a:lnSpc>
                <a:spcPct val="90000"/>
              </a:lnSpc>
              <a:spcBef>
                <a:spcPts val="1200"/>
              </a:spcBef>
            </a:pPr>
            <a:r>
              <a:rPr lang="en-US" sz="1500" dirty="0">
                <a:solidFill>
                  <a:srgbClr val="000000"/>
                </a:solidFill>
                <a:latin typeface="Arial" pitchFamily="34" charset="0"/>
                <a:cs typeface="Arial" pitchFamily="34" charset="0"/>
              </a:rPr>
              <a:t>NOR  </a:t>
            </a:r>
            <a:r>
              <a:rPr lang="en-US" sz="1500" dirty="0" smtClean="0">
                <a:solidFill>
                  <a:srgbClr val="000000"/>
                </a:solidFill>
                <a:latin typeface="Arial" pitchFamily="34" charset="0"/>
                <a:cs typeface="Arial" pitchFamily="34" charset="0"/>
              </a:rPr>
              <a:t>	‘Norwalk </a:t>
            </a:r>
            <a:r>
              <a:rPr lang="en-US" sz="1500" dirty="0">
                <a:solidFill>
                  <a:srgbClr val="000000"/>
                </a:solidFill>
                <a:latin typeface="Arial" pitchFamily="34" charset="0"/>
                <a:cs typeface="Arial" pitchFamily="34" charset="0"/>
              </a:rPr>
              <a:t>and Stamford, </a:t>
            </a:r>
            <a:r>
              <a:rPr lang="en-US" sz="1500" dirty="0" smtClean="0">
                <a:solidFill>
                  <a:srgbClr val="000000"/>
                </a:solidFill>
                <a:latin typeface="Arial" pitchFamily="34" charset="0"/>
                <a:cs typeface="Arial" pitchFamily="34" charset="0"/>
              </a:rPr>
              <a:t>Connecticut’</a:t>
            </a:r>
            <a:endParaRPr lang="en-US" sz="15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2440301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9147" y="2514600"/>
            <a:ext cx="7772400" cy="760251"/>
          </a:xfrm>
        </p:spPr>
        <p:txBody>
          <a:bodyPr>
            <a:normAutofit/>
          </a:bodyPr>
          <a:lstStyle/>
          <a:p>
            <a:r>
              <a:rPr lang="en-US" dirty="0" smtClean="0"/>
              <a:t>Appendix III  </a:t>
            </a:r>
            <a:endParaRPr lang="en-US" dirty="0"/>
          </a:p>
        </p:txBody>
      </p:sp>
      <p:sp>
        <p:nvSpPr>
          <p:cNvPr id="10" name="Text Placeholder 9"/>
          <p:cNvSpPr>
            <a:spLocks noGrp="1"/>
          </p:cNvSpPr>
          <p:nvPr>
            <p:ph type="body" idx="1"/>
          </p:nvPr>
        </p:nvSpPr>
        <p:spPr>
          <a:xfrm>
            <a:off x="622041" y="3274851"/>
            <a:ext cx="7772400" cy="1500187"/>
          </a:xfrm>
        </p:spPr>
        <p:txBody>
          <a:bodyPr>
            <a:normAutofit/>
          </a:bodyPr>
          <a:lstStyle/>
          <a:p>
            <a:pPr>
              <a:spcBef>
                <a:spcPct val="0"/>
              </a:spcBef>
            </a:pPr>
            <a:r>
              <a:rPr lang="en-US" cap="all" dirty="0"/>
              <a:t>FCA 14 </a:t>
            </a:r>
            <a:r>
              <a:rPr lang="en-US" cap="all" dirty="0" smtClean="0"/>
              <a:t>Tie Benefits Internal </a:t>
            </a:r>
            <a:r>
              <a:rPr lang="en-US" cap="all" dirty="0"/>
              <a:t>Interface Transfer Capability </a:t>
            </a:r>
            <a:r>
              <a:rPr lang="en-US" cap="all" dirty="0" smtClean="0"/>
              <a:t>Assumptions* </a:t>
            </a:r>
            <a:endParaRPr lang="en-US" cap="all" dirty="0"/>
          </a:p>
        </p:txBody>
      </p:sp>
      <p:sp>
        <p:nvSpPr>
          <p:cNvPr id="2" name="Slide Number Placeholder 1"/>
          <p:cNvSpPr>
            <a:spLocks noGrp="1"/>
          </p:cNvSpPr>
          <p:nvPr>
            <p:ph type="sldNum" sz="quarter" idx="4"/>
          </p:nvPr>
        </p:nvSpPr>
        <p:spPr/>
        <p:txBody>
          <a:bodyPr/>
          <a:lstStyle/>
          <a:p>
            <a:fld id="{561ACE11-EF18-4151-9C86-FCCC5A027270}" type="slidenum">
              <a:rPr lang="en-US" smtClean="0"/>
              <a:pPr/>
              <a:t>53</a:t>
            </a:fld>
            <a:endParaRPr lang="en-US" dirty="0"/>
          </a:p>
        </p:txBody>
      </p:sp>
    </p:spTree>
    <p:extLst>
      <p:ext uri="{BB962C8B-B14F-4D97-AF65-F5344CB8AC3E}">
        <p14:creationId xmlns:p14="http://schemas.microsoft.com/office/powerpoint/2010/main" val="40636407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4325" y="1309687"/>
            <a:ext cx="8515350" cy="4238625"/>
          </a:xfrm>
          <a:prstGeom prst="rect">
            <a:avLst/>
          </a:prstGeom>
        </p:spPr>
      </p:pic>
      <p:sp>
        <p:nvSpPr>
          <p:cNvPr id="2" name="Title 1"/>
          <p:cNvSpPr>
            <a:spLocks noGrp="1"/>
          </p:cNvSpPr>
          <p:nvPr>
            <p:ph type="title"/>
          </p:nvPr>
        </p:nvSpPr>
        <p:spPr/>
        <p:txBody>
          <a:bodyPr>
            <a:noAutofit/>
          </a:bodyPr>
          <a:lstStyle/>
          <a:p>
            <a:r>
              <a:rPr lang="en-US" sz="3600" dirty="0" smtClean="0"/>
              <a:t>FCA 14 Internal Transmission Interface Transfer Capability (MW)</a:t>
            </a:r>
            <a:endParaRPr lang="en-US" sz="3600" dirty="0"/>
          </a:p>
        </p:txBody>
      </p:sp>
      <p:sp>
        <p:nvSpPr>
          <p:cNvPr id="6" name="TextBox 5"/>
          <p:cNvSpPr txBox="1"/>
          <p:nvPr/>
        </p:nvSpPr>
        <p:spPr>
          <a:xfrm>
            <a:off x="533400" y="5719551"/>
            <a:ext cx="8153400" cy="461665"/>
          </a:xfrm>
          <a:prstGeom prst="rect">
            <a:avLst/>
          </a:prstGeom>
          <a:noFill/>
        </p:spPr>
        <p:txBody>
          <a:bodyPr wrap="square" rtlCol="0">
            <a:spAutoFit/>
          </a:bodyPr>
          <a:lstStyle/>
          <a:p>
            <a:r>
              <a:rPr lang="en-US" sz="1200" i="1" dirty="0" smtClean="0">
                <a:solidFill>
                  <a:srgbClr val="090B0B"/>
                </a:solidFill>
              </a:rPr>
              <a:t>Notes are discussed in the following presentation:</a:t>
            </a:r>
          </a:p>
          <a:p>
            <a:endParaRPr lang="en-US" sz="1200" i="1" dirty="0" smtClean="0"/>
          </a:p>
        </p:txBody>
      </p:sp>
      <p:sp>
        <p:nvSpPr>
          <p:cNvPr id="7" name="Slide Number Placeholder 6"/>
          <p:cNvSpPr>
            <a:spLocks noGrp="1"/>
          </p:cNvSpPr>
          <p:nvPr>
            <p:ph type="sldNum" sz="quarter" idx="10"/>
          </p:nvPr>
        </p:nvSpPr>
        <p:spPr/>
        <p:txBody>
          <a:bodyPr/>
          <a:lstStyle/>
          <a:p>
            <a:fld id="{10C7F894-2A36-495D-AB7C-1055F7AC0F9D}" type="slidenum">
              <a:rPr lang="en-US" smtClean="0"/>
              <a:pPr/>
              <a:t>54</a:t>
            </a:fld>
            <a:endParaRPr lang="en-US" dirty="0"/>
          </a:p>
        </p:txBody>
      </p:sp>
      <p:pic>
        <p:nvPicPr>
          <p:cNvPr id="45139" name="Picture 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24000"/>
            <a:ext cx="559303" cy="400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2226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FCA 14 </a:t>
            </a:r>
            <a:r>
              <a:rPr lang="en-US" sz="3600" dirty="0"/>
              <a:t>Internal </a:t>
            </a:r>
            <a:r>
              <a:rPr lang="en-US" sz="3600" dirty="0" smtClean="0"/>
              <a:t>Transmission Interface </a:t>
            </a:r>
            <a:r>
              <a:rPr lang="en-US" sz="3600" dirty="0"/>
              <a:t>Transfer </a:t>
            </a:r>
            <a:r>
              <a:rPr lang="en-US" sz="3600" dirty="0" smtClean="0"/>
              <a:t>Capability (Notes)</a:t>
            </a:r>
            <a:endParaRPr lang="en-US" sz="3600" dirty="0"/>
          </a:p>
        </p:txBody>
      </p:sp>
      <p:sp>
        <p:nvSpPr>
          <p:cNvPr id="3" name="Content Placeholder 2"/>
          <p:cNvSpPr>
            <a:spLocks noGrp="1"/>
          </p:cNvSpPr>
          <p:nvPr>
            <p:ph idx="1"/>
          </p:nvPr>
        </p:nvSpPr>
        <p:spPr/>
        <p:txBody>
          <a:bodyPr>
            <a:normAutofit/>
          </a:bodyPr>
          <a:lstStyle/>
          <a:p>
            <a:pPr marL="398463" indent="-398463">
              <a:buNone/>
            </a:pPr>
            <a:r>
              <a:rPr lang="en-US" dirty="0" smtClean="0"/>
              <a:t>a)  Limits are for the summer period, except where noted to be winter</a:t>
            </a:r>
          </a:p>
          <a:p>
            <a:pPr lvl="1"/>
            <a:r>
              <a:rPr lang="en-US" dirty="0" smtClean="0"/>
              <a:t>The limits may not include possible simultaneous impacts and should not be considered as “firm”</a:t>
            </a:r>
          </a:p>
          <a:p>
            <a:pPr lvl="1"/>
            <a:r>
              <a:rPr lang="en-US" dirty="0" smtClean="0"/>
              <a:t>For the years within the FCM horizon (CCP 2023-2024 and sooner), only accepted certified transmission projects are included when identifying transfer limits</a:t>
            </a:r>
          </a:p>
          <a:p>
            <a:pPr lvl="1"/>
            <a:r>
              <a:rPr lang="en-US" dirty="0" smtClean="0"/>
              <a:t>For the years beyond the FCM horizon (CCP 2024-2025 and later), </a:t>
            </a:r>
            <a:r>
              <a:rPr lang="en-US" dirty="0" smtClean="0">
                <a:solidFill>
                  <a:srgbClr val="090B0B"/>
                </a:solidFill>
              </a:rPr>
              <a:t>transmission upgrades with an approved proposed plan are included </a:t>
            </a:r>
            <a:r>
              <a:rPr lang="en-US" dirty="0" smtClean="0"/>
              <a:t>according to their expected in-service dates</a:t>
            </a:r>
          </a:p>
          <a:p>
            <a:endParaRPr lang="en-US" dirty="0"/>
          </a:p>
        </p:txBody>
      </p:sp>
      <p:sp>
        <p:nvSpPr>
          <p:cNvPr id="4" name="Slide Number Placeholder 3"/>
          <p:cNvSpPr>
            <a:spLocks noGrp="1"/>
          </p:cNvSpPr>
          <p:nvPr>
            <p:ph type="sldNum" sz="quarter" idx="11"/>
          </p:nvPr>
        </p:nvSpPr>
        <p:spPr>
          <a:xfrm>
            <a:off x="8534401" y="6324599"/>
            <a:ext cx="381000" cy="345141"/>
          </a:xfrm>
        </p:spPr>
        <p:txBody>
          <a:bodyPr/>
          <a:lstStyle/>
          <a:p>
            <a:pPr>
              <a:defRPr/>
            </a:pPr>
            <a:fld id="{31E6B14B-7B61-4194-8A2D-CCDC24EC3428}" type="slidenum">
              <a:rPr lang="en-US" smtClean="0"/>
              <a:pPr>
                <a:defRPr/>
              </a:pPr>
              <a:t>55</a:t>
            </a:fld>
            <a:endParaRPr lang="en-US" dirty="0"/>
          </a:p>
        </p:txBody>
      </p:sp>
    </p:spTree>
    <p:extLst>
      <p:ext uri="{BB962C8B-B14F-4D97-AF65-F5344CB8AC3E}">
        <p14:creationId xmlns:p14="http://schemas.microsoft.com/office/powerpoint/2010/main" val="3649743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56</a:t>
            </a:fld>
            <a:endParaRPr lang="en-US" dirty="0"/>
          </a:p>
        </p:txBody>
      </p:sp>
      <p:sp>
        <p:nvSpPr>
          <p:cNvPr id="3" name="Title 2"/>
          <p:cNvSpPr>
            <a:spLocks noGrp="1"/>
          </p:cNvSpPr>
          <p:nvPr>
            <p:ph type="title"/>
          </p:nvPr>
        </p:nvSpPr>
        <p:spPr/>
        <p:txBody>
          <a:bodyPr>
            <a:noAutofit/>
          </a:bodyPr>
          <a:lstStyle/>
          <a:p>
            <a:r>
              <a:rPr lang="en-US" sz="3600" dirty="0" smtClean="0"/>
              <a:t>FCA 14 </a:t>
            </a:r>
            <a:r>
              <a:rPr lang="en-US" sz="3600" dirty="0"/>
              <a:t>Internal </a:t>
            </a:r>
            <a:r>
              <a:rPr lang="en-US" sz="3600" dirty="0" smtClean="0"/>
              <a:t>Transmission Interface </a:t>
            </a:r>
            <a:r>
              <a:rPr lang="en-US" sz="3600" dirty="0"/>
              <a:t>Transfer </a:t>
            </a:r>
            <a:r>
              <a:rPr lang="en-US" sz="3600" dirty="0" smtClean="0"/>
              <a:t>Capability </a:t>
            </a:r>
            <a:r>
              <a:rPr lang="en-US" sz="3600" dirty="0">
                <a:solidFill>
                  <a:srgbClr val="090B0B"/>
                </a:solidFill>
              </a:rPr>
              <a:t>(Notes)</a:t>
            </a:r>
            <a:r>
              <a:rPr lang="en-US" sz="3600" dirty="0" smtClean="0">
                <a:solidFill>
                  <a:srgbClr val="090B0B"/>
                </a:solidFill>
              </a:rPr>
              <a:t> </a:t>
            </a:r>
            <a:r>
              <a:rPr lang="en-US" sz="2800" i="1" dirty="0"/>
              <a:t>(cont.)</a:t>
            </a:r>
            <a:endParaRPr lang="en-US" sz="2800" dirty="0"/>
          </a:p>
        </p:txBody>
      </p:sp>
      <p:sp>
        <p:nvSpPr>
          <p:cNvPr id="4" name="Content Placeholder 3"/>
          <p:cNvSpPr>
            <a:spLocks noGrp="1"/>
          </p:cNvSpPr>
          <p:nvPr>
            <p:ph idx="1"/>
          </p:nvPr>
        </p:nvSpPr>
        <p:spPr>
          <a:xfrm>
            <a:off x="457200" y="1386197"/>
            <a:ext cx="8229600" cy="4812688"/>
          </a:xfrm>
        </p:spPr>
        <p:txBody>
          <a:bodyPr>
            <a:normAutofit/>
          </a:bodyPr>
          <a:lstStyle/>
          <a:p>
            <a:pPr marL="285750" indent="-285750">
              <a:buNone/>
            </a:pPr>
            <a:r>
              <a:rPr lang="en-US" dirty="0" smtClean="0"/>
              <a:t>b</a:t>
            </a:r>
            <a:r>
              <a:rPr lang="en-US" dirty="0"/>
              <a:t>) Increase associated with the Greater Boston upgrades, without the Wakefield – Woburn 345 kV line (CCPs 2019-2020 and 2020-2021) </a:t>
            </a:r>
            <a:endParaRPr lang="en-US" dirty="0" smtClean="0"/>
          </a:p>
          <a:p>
            <a:pPr marL="285750" indent="-285750">
              <a:buNone/>
            </a:pPr>
            <a:r>
              <a:rPr lang="en-US" dirty="0" smtClean="0"/>
              <a:t>c</a:t>
            </a:r>
            <a:r>
              <a:rPr lang="en-US" dirty="0"/>
              <a:t>) Increase associated with the Greater Boston upgrades, with the Wakefield – Woburn 345 kV line in service (CCP 2021-2022 and later) </a:t>
            </a:r>
            <a:endParaRPr lang="en-US" dirty="0" smtClean="0"/>
          </a:p>
          <a:p>
            <a:pPr marL="285750" indent="-285750">
              <a:buNone/>
            </a:pPr>
            <a:r>
              <a:rPr lang="en-US" dirty="0" smtClean="0"/>
              <a:t>d</a:t>
            </a:r>
            <a:r>
              <a:rPr lang="en-US" dirty="0"/>
              <a:t>) Increase associated with the Greater Hartford/Central Connecticut upgrades </a:t>
            </a:r>
            <a:endParaRPr lang="en-US" dirty="0" smtClean="0"/>
          </a:p>
          <a:p>
            <a:pPr marL="285750" indent="-285750">
              <a:buNone/>
            </a:pPr>
            <a:r>
              <a:rPr lang="en-US" dirty="0" smtClean="0"/>
              <a:t>e</a:t>
            </a:r>
            <a:r>
              <a:rPr lang="en-US" dirty="0"/>
              <a:t>) Increase associated with the Southwest Connecticut </a:t>
            </a:r>
            <a:r>
              <a:rPr lang="en-US" dirty="0" smtClean="0"/>
              <a:t>upgrades</a:t>
            </a:r>
          </a:p>
          <a:p>
            <a:pPr marL="285750" indent="-285750">
              <a:buNone/>
            </a:pPr>
            <a:r>
              <a:rPr lang="en-US" dirty="0" smtClean="0"/>
              <a:t>f</a:t>
            </a:r>
            <a:r>
              <a:rPr lang="en-US" dirty="0"/>
              <a:t>) Increase associated with the SEMA/RI Reliability project upgrades</a:t>
            </a:r>
          </a:p>
        </p:txBody>
      </p:sp>
    </p:spTree>
    <p:extLst>
      <p:ext uri="{BB962C8B-B14F-4D97-AF65-F5344CB8AC3E}">
        <p14:creationId xmlns:p14="http://schemas.microsoft.com/office/powerpoint/2010/main" val="3237094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FCA 15 Tie Benefits Study </a:t>
            </a:r>
            <a:br>
              <a:rPr lang="en-US" dirty="0" smtClean="0"/>
            </a:br>
            <a:r>
              <a:rPr lang="en-US" dirty="0" smtClean="0"/>
              <a:t>detailed calculations</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6</a:t>
            </a:fld>
            <a:endParaRPr lang="en-US" dirty="0"/>
          </a:p>
        </p:txBody>
      </p:sp>
    </p:spTree>
    <p:extLst>
      <p:ext uri="{BB962C8B-B14F-4D97-AF65-F5344CB8AC3E}">
        <p14:creationId xmlns:p14="http://schemas.microsoft.com/office/powerpoint/2010/main" val="1491040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143000"/>
          </a:xfrm>
        </p:spPr>
        <p:txBody>
          <a:bodyPr>
            <a:normAutofit/>
          </a:bodyPr>
          <a:lstStyle/>
          <a:p>
            <a:r>
              <a:rPr lang="en-US" u="sng" dirty="0"/>
              <a:t>Process </a:t>
            </a:r>
            <a:r>
              <a:rPr lang="en-US" u="sng" dirty="0" smtClean="0"/>
              <a:t>1</a:t>
            </a:r>
            <a:r>
              <a:rPr lang="en-US" dirty="0" smtClean="0"/>
              <a:t> Calculation </a:t>
            </a:r>
            <a:r>
              <a:rPr lang="en-US" dirty="0"/>
              <a:t>of Tie Benefits for All </a:t>
            </a:r>
            <a:r>
              <a:rPr lang="en-US" dirty="0" smtClean="0">
                <a:solidFill>
                  <a:srgbClr val="FF0000"/>
                </a:solidFill>
              </a:rPr>
              <a:t> </a:t>
            </a:r>
            <a:r>
              <a:rPr lang="en-US" dirty="0" smtClean="0"/>
              <a:t>Interconnection States</a:t>
            </a:r>
            <a:endParaRPr lang="en-US" dirty="0"/>
          </a:p>
        </p:txBody>
      </p:sp>
      <p:sp>
        <p:nvSpPr>
          <p:cNvPr id="4" name="Slide Number Placeholder 3"/>
          <p:cNvSpPr>
            <a:spLocks noGrp="1"/>
          </p:cNvSpPr>
          <p:nvPr>
            <p:ph type="sldNum" sz="quarter" idx="4294967295"/>
          </p:nvPr>
        </p:nvSpPr>
        <p:spPr>
          <a:xfrm>
            <a:off x="8610600" y="6365882"/>
            <a:ext cx="237126" cy="263518"/>
          </a:xfrm>
          <a:prstGeom prst="rect">
            <a:avLst/>
          </a:prstGeom>
        </p:spPr>
        <p:txBody>
          <a:bodyPr/>
          <a:lstStyle/>
          <a:p>
            <a:fld id="{10C7F894-2A36-495D-AB7C-1055F7AC0F9D}" type="slidenum">
              <a:rPr lang="en-US" smtClean="0"/>
              <a:pPr/>
              <a:t>7</a:t>
            </a:fld>
            <a:endParaRPr lang="en-US" dirty="0"/>
          </a:p>
        </p:txBody>
      </p:sp>
      <p:sp>
        <p:nvSpPr>
          <p:cNvPr id="7" name="TextBox 6"/>
          <p:cNvSpPr txBox="1"/>
          <p:nvPr/>
        </p:nvSpPr>
        <p:spPr>
          <a:xfrm>
            <a:off x="533400" y="6096000"/>
            <a:ext cx="2743200" cy="523220"/>
          </a:xfrm>
          <a:prstGeom prst="rect">
            <a:avLst/>
          </a:prstGeom>
          <a:noFill/>
        </p:spPr>
        <p:txBody>
          <a:bodyPr wrap="square" rtlCol="0">
            <a:spAutoFit/>
          </a:bodyPr>
          <a:lstStyle/>
          <a:p>
            <a:r>
              <a:rPr lang="en-US" sz="1000" dirty="0" smtClean="0">
                <a:solidFill>
                  <a:srgbClr val="C00000"/>
                </a:solidFill>
              </a:rPr>
              <a:t>X </a:t>
            </a:r>
            <a:r>
              <a:rPr lang="en-US" sz="1000" dirty="0" smtClean="0">
                <a:solidFill>
                  <a:srgbClr val="000000"/>
                </a:solidFill>
              </a:rPr>
              <a:t>– disconnected  </a:t>
            </a:r>
            <a:r>
              <a:rPr lang="en-US" sz="1000" dirty="0" smtClean="0">
                <a:solidFill>
                  <a:srgbClr val="00B050"/>
                </a:solidFill>
              </a:rPr>
              <a:t>√ </a:t>
            </a:r>
            <a:r>
              <a:rPr lang="en-US" sz="1000" dirty="0" smtClean="0">
                <a:solidFill>
                  <a:srgbClr val="000000"/>
                </a:solidFill>
              </a:rPr>
              <a:t>- connected</a:t>
            </a:r>
          </a:p>
          <a:p>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2163858875"/>
              </p:ext>
            </p:extLst>
          </p:nvPr>
        </p:nvGraphicFramePr>
        <p:xfrm>
          <a:off x="1868905" y="1282704"/>
          <a:ext cx="5389138" cy="4813296"/>
        </p:xfrm>
        <a:graphic>
          <a:graphicData uri="http://schemas.openxmlformats.org/drawingml/2006/table">
            <a:tbl>
              <a:tblPr/>
              <a:tblGrid>
                <a:gridCol w="729847">
                  <a:extLst>
                    <a:ext uri="{9D8B030D-6E8A-4147-A177-3AD203B41FA5}">
                      <a16:colId xmlns:a16="http://schemas.microsoft.com/office/drawing/2014/main" val="579448058"/>
                    </a:ext>
                  </a:extLst>
                </a:gridCol>
                <a:gridCol w="1511826">
                  <a:extLst>
                    <a:ext uri="{9D8B030D-6E8A-4147-A177-3AD203B41FA5}">
                      <a16:colId xmlns:a16="http://schemas.microsoft.com/office/drawing/2014/main" val="2489734736"/>
                    </a:ext>
                  </a:extLst>
                </a:gridCol>
                <a:gridCol w="508286">
                  <a:extLst>
                    <a:ext uri="{9D8B030D-6E8A-4147-A177-3AD203B41FA5}">
                      <a16:colId xmlns:a16="http://schemas.microsoft.com/office/drawing/2014/main" val="437965821"/>
                    </a:ext>
                  </a:extLst>
                </a:gridCol>
                <a:gridCol w="377957">
                  <a:extLst>
                    <a:ext uri="{9D8B030D-6E8A-4147-A177-3AD203B41FA5}">
                      <a16:colId xmlns:a16="http://schemas.microsoft.com/office/drawing/2014/main" val="1560764791"/>
                    </a:ext>
                  </a:extLst>
                </a:gridCol>
                <a:gridCol w="456154">
                  <a:extLst>
                    <a:ext uri="{9D8B030D-6E8A-4147-A177-3AD203B41FA5}">
                      <a16:colId xmlns:a16="http://schemas.microsoft.com/office/drawing/2014/main" val="4037735420"/>
                    </a:ext>
                  </a:extLst>
                </a:gridCol>
                <a:gridCol w="377957">
                  <a:extLst>
                    <a:ext uri="{9D8B030D-6E8A-4147-A177-3AD203B41FA5}">
                      <a16:colId xmlns:a16="http://schemas.microsoft.com/office/drawing/2014/main" val="3972178697"/>
                    </a:ext>
                  </a:extLst>
                </a:gridCol>
                <a:gridCol w="460498">
                  <a:extLst>
                    <a:ext uri="{9D8B030D-6E8A-4147-A177-3AD203B41FA5}">
                      <a16:colId xmlns:a16="http://schemas.microsoft.com/office/drawing/2014/main" val="881388664"/>
                    </a:ext>
                  </a:extLst>
                </a:gridCol>
                <a:gridCol w="462671">
                  <a:extLst>
                    <a:ext uri="{9D8B030D-6E8A-4147-A177-3AD203B41FA5}">
                      <a16:colId xmlns:a16="http://schemas.microsoft.com/office/drawing/2014/main" val="732371100"/>
                    </a:ext>
                  </a:extLst>
                </a:gridCol>
                <a:gridCol w="503942">
                  <a:extLst>
                    <a:ext uri="{9D8B030D-6E8A-4147-A177-3AD203B41FA5}">
                      <a16:colId xmlns:a16="http://schemas.microsoft.com/office/drawing/2014/main" val="875001"/>
                    </a:ext>
                  </a:extLst>
                </a:gridCol>
              </a:tblGrid>
              <a:tr h="145058">
                <a:tc rowSpan="2">
                  <a:txBody>
                    <a:bodyPr/>
                    <a:lstStyle/>
                    <a:p>
                      <a:pPr algn="ctr" fontAlgn="b"/>
                      <a:r>
                        <a:rPr lang="en-US" sz="800" b="1" i="0" u="none" strike="noStrike" dirty="0">
                          <a:solidFill>
                            <a:srgbClr val="000000"/>
                          </a:solidFill>
                          <a:effectLst/>
                          <a:latin typeface="Calibri" panose="020F0502020204030204" pitchFamily="34" charset="0"/>
                        </a:rPr>
                        <a:t>Interconnection State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800" b="1" i="0" u="none" strike="noStrike">
                          <a:solidFill>
                            <a:srgbClr val="000000"/>
                          </a:solidFill>
                          <a:effectLst/>
                          <a:latin typeface="Calibri" panose="020F0502020204030204" pitchFamily="34" charset="0"/>
                        </a:rPr>
                        <a:t>Discription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b"/>
                      <a:r>
                        <a:rPr lang="en-US" sz="800" b="1" i="0" u="none" strike="noStrike">
                          <a:solidFill>
                            <a:srgbClr val="000000"/>
                          </a:solidFill>
                          <a:effectLst/>
                          <a:latin typeface="Calibri" panose="020F0502020204030204" pitchFamily="34" charset="0"/>
                        </a:rPr>
                        <a:t>Interconnection Status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800" b="1" i="0" u="none" strike="noStrike">
                          <a:solidFill>
                            <a:srgbClr val="000000"/>
                          </a:solidFill>
                          <a:effectLst/>
                          <a:latin typeface="Calibri" panose="020F0502020204030204" pitchFamily="34" charset="0"/>
                        </a:rPr>
                        <a:t>FCA15 Equivalent TB (MW)</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0957704"/>
                  </a:ext>
                </a:extLst>
              </a:tr>
              <a:tr h="402207">
                <a:tc vMerge="1">
                  <a:txBody>
                    <a:bodyPr/>
                    <a:lstStyle/>
                    <a:p>
                      <a:endParaRPr lang="en-US"/>
                    </a:p>
                  </a:txBody>
                  <a:tcPr/>
                </a:tc>
                <a:tc vMerge="1">
                  <a:txBody>
                    <a:bodyPr/>
                    <a:lstStyle/>
                    <a:p>
                      <a:endParaRPr lang="en-US"/>
                    </a:p>
                  </a:txBody>
                  <a:tcPr/>
                </a:tc>
                <a:tc>
                  <a:txBody>
                    <a:bodyPr/>
                    <a:lstStyle/>
                    <a:p>
                      <a:pPr algn="ctr" fontAlgn="b"/>
                      <a:r>
                        <a:rPr lang="en-US" sz="800" b="1" i="0" u="none" strike="noStrike">
                          <a:solidFill>
                            <a:srgbClr val="000000"/>
                          </a:solidFill>
                          <a:effectLst/>
                          <a:latin typeface="Calibri" panose="020F0502020204030204" pitchFamily="34" charset="0"/>
                        </a:rPr>
                        <a:t>Maritimes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Ph 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Highgate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NY-AC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CSC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FCA15 LOLE after cut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843984139"/>
                  </a:ext>
                </a:extLst>
              </a:tr>
              <a:tr h="138465">
                <a:tc>
                  <a:txBody>
                    <a:bodyPr/>
                    <a:lstStyle/>
                    <a:p>
                      <a:pPr algn="ctr" fontAlgn="b"/>
                      <a:r>
                        <a:rPr lang="en-US" sz="800" b="0" i="0" u="none" strike="noStrike" dirty="0">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All</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0.35468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74238494"/>
                  </a:ext>
                </a:extLst>
              </a:tr>
              <a:tr h="131871">
                <a:tc>
                  <a:txBody>
                    <a:bodyPr/>
                    <a:lstStyle/>
                    <a:p>
                      <a:pPr algn="ctr" fontAlgn="b"/>
                      <a:r>
                        <a:rPr lang="en-US" sz="800" b="0" i="0" u="none" strike="noStrike" dirty="0">
                          <a:solidFill>
                            <a:srgbClr val="000000"/>
                          </a:solidFill>
                          <a:effectLst/>
                          <a:latin typeface="Calibri" panose="020F0502020204030204" pitchFamily="34" charset="0"/>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None</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0.09999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dirty="0" smtClean="0">
                          <a:solidFill>
                            <a:srgbClr val="000000"/>
                          </a:solidFill>
                          <a:effectLst/>
                          <a:latin typeface="Calibri" panose="020F0502020204030204" pitchFamily="34" charset="0"/>
                        </a:rPr>
                        <a:t>1,735</a:t>
                      </a:r>
                      <a:endParaRPr lang="en-US" sz="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7189893"/>
                  </a:ext>
                </a:extLst>
              </a:tr>
              <a:tr h="131871">
                <a:tc>
                  <a:txBody>
                    <a:bodyPr/>
                    <a:lstStyle/>
                    <a:p>
                      <a:pPr algn="ctr" fontAlgn="b"/>
                      <a:r>
                        <a:rPr lang="en-US" sz="800" b="0" i="0" u="none" strike="noStrike" dirty="0">
                          <a:solidFill>
                            <a:srgbClr val="000000"/>
                          </a:solidFill>
                          <a:effectLst/>
                          <a:latin typeface="Calibri" panose="020F0502020204030204" pitchFamily="34" charset="0"/>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MT</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0.13033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dirty="0" smtClean="0">
                          <a:solidFill>
                            <a:srgbClr val="000000"/>
                          </a:solidFill>
                          <a:effectLst/>
                          <a:latin typeface="Calibri" panose="020F0502020204030204" pitchFamily="34" charset="0"/>
                        </a:rPr>
                        <a:t>1,330</a:t>
                      </a:r>
                      <a:endParaRPr lang="en-US" sz="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39888224"/>
                  </a:ext>
                </a:extLst>
              </a:tr>
              <a:tr h="131871">
                <a:tc>
                  <a:txBody>
                    <a:bodyPr/>
                    <a:lstStyle/>
                    <a:p>
                      <a:pPr algn="ctr" fontAlgn="b"/>
                      <a:r>
                        <a:rPr lang="en-US" sz="800" b="0" i="0" u="none" strike="noStrike" dirty="0">
                          <a:solidFill>
                            <a:srgbClr val="000000"/>
                          </a:solidFill>
                          <a:effectLst/>
                          <a:latin typeface="Calibri" panose="020F0502020204030204" pitchFamily="34"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Ph II</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0.16948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a:solidFill>
                            <a:srgbClr val="000000"/>
                          </a:solidFill>
                          <a:effectLst/>
                          <a:latin typeface="Calibri" panose="020F0502020204030204" pitchFamily="34" charset="0"/>
                        </a:rPr>
                        <a:t>935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4446473"/>
                  </a:ext>
                </a:extLst>
              </a:tr>
              <a:tr h="131871">
                <a:tc>
                  <a:txBody>
                    <a:bodyPr/>
                    <a:lstStyle/>
                    <a:p>
                      <a:pPr algn="ctr" fontAlgn="b"/>
                      <a:r>
                        <a:rPr lang="en-US" sz="800" b="0" i="0" u="none" strike="noStrike" dirty="0">
                          <a:solidFill>
                            <a:srgbClr val="000000"/>
                          </a:solidFill>
                          <a:effectLst/>
                          <a:latin typeface="Calibri" panose="020F0502020204030204" pitchFamily="34" charset="0"/>
                        </a:rPr>
                        <a:t>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Highgate</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0.10797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dirty="0" smtClean="0">
                          <a:solidFill>
                            <a:srgbClr val="000000"/>
                          </a:solidFill>
                          <a:effectLst/>
                          <a:latin typeface="Calibri" panose="020F0502020204030204" pitchFamily="34" charset="0"/>
                        </a:rPr>
                        <a:t>1,595</a:t>
                      </a:r>
                      <a:endParaRPr lang="en-US" sz="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5463490"/>
                  </a:ext>
                </a:extLst>
              </a:tr>
              <a:tr h="138465">
                <a:tc>
                  <a:txBody>
                    <a:bodyPr/>
                    <a:lstStyle/>
                    <a:p>
                      <a:pPr algn="ctr" fontAlgn="b"/>
                      <a:r>
                        <a:rPr lang="en-US" sz="800" b="0" i="0" u="none" strike="noStrike" dirty="0">
                          <a:solidFill>
                            <a:srgbClr val="000000"/>
                          </a:solidFill>
                          <a:effectLst/>
                          <a:latin typeface="Calibri" panose="020F0502020204030204" pitchFamily="34" charset="0"/>
                        </a:rPr>
                        <a:t>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NY-AC</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0.10653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dirty="0" smtClean="0">
                          <a:solidFill>
                            <a:srgbClr val="000000"/>
                          </a:solidFill>
                          <a:effectLst/>
                          <a:latin typeface="Calibri" panose="020F0502020204030204" pitchFamily="34" charset="0"/>
                        </a:rPr>
                        <a:t>1,615</a:t>
                      </a:r>
                      <a:endParaRPr lang="en-US" sz="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0644596"/>
                  </a:ext>
                </a:extLst>
              </a:tr>
              <a:tr h="125278">
                <a:tc>
                  <a:txBody>
                    <a:bodyPr/>
                    <a:lstStyle/>
                    <a:p>
                      <a:pPr algn="ctr" fontAlgn="b"/>
                      <a:r>
                        <a:rPr lang="en-US" sz="800" b="0" i="0" u="none" strike="noStrike" dirty="0">
                          <a:solidFill>
                            <a:srgbClr val="000000"/>
                          </a:solidFill>
                          <a:effectLst/>
                          <a:latin typeface="Calibri" panose="020F0502020204030204" pitchFamily="34" charset="0"/>
                        </a:rPr>
                        <a:t>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CSC</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0.09999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dirty="0" smtClean="0">
                          <a:solidFill>
                            <a:srgbClr val="000000"/>
                          </a:solidFill>
                          <a:effectLst/>
                          <a:latin typeface="Calibri" panose="020F0502020204030204" pitchFamily="34" charset="0"/>
                        </a:rPr>
                        <a:t>1,735</a:t>
                      </a:r>
                      <a:endParaRPr lang="en-US" sz="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2980465"/>
                  </a:ext>
                </a:extLst>
              </a:tr>
              <a:tr h="131871">
                <a:tc>
                  <a:txBody>
                    <a:bodyPr/>
                    <a:lstStyle/>
                    <a:p>
                      <a:pPr algn="ctr" fontAlgn="b"/>
                      <a:r>
                        <a:rPr lang="en-US" sz="800" b="0" i="0" u="none" strike="noStrike" dirty="0">
                          <a:solidFill>
                            <a:srgbClr val="000000"/>
                          </a:solidFill>
                          <a:effectLst/>
                          <a:latin typeface="Calibri" panose="020F0502020204030204" pitchFamily="34" charset="0"/>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MT &amp; Ph II</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0.21909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a:solidFill>
                            <a:srgbClr val="000000"/>
                          </a:solidFill>
                          <a:effectLst/>
                          <a:latin typeface="Calibri" panose="020F0502020204030204" pitchFamily="34" charset="0"/>
                        </a:rPr>
                        <a:t>600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7609886"/>
                  </a:ext>
                </a:extLst>
              </a:tr>
              <a:tr h="138465">
                <a:tc>
                  <a:txBody>
                    <a:bodyPr/>
                    <a:lstStyle/>
                    <a:p>
                      <a:pPr algn="ctr" fontAlgn="b"/>
                      <a:r>
                        <a:rPr lang="en-US" sz="800" b="0" i="0" u="none" strike="noStrike" dirty="0">
                          <a:solidFill>
                            <a:srgbClr val="000000"/>
                          </a:solidFill>
                          <a:effectLst/>
                          <a:latin typeface="Calibri" panose="020F0502020204030204" pitchFamily="34" charset="0"/>
                        </a:rPr>
                        <a:t>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MT &amp; Highgate</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0.14110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dirty="0" smtClean="0">
                          <a:solidFill>
                            <a:srgbClr val="000000"/>
                          </a:solidFill>
                          <a:effectLst/>
                          <a:latin typeface="Calibri" panose="020F0502020204030204" pitchFamily="34" charset="0"/>
                        </a:rPr>
                        <a:t>1,210</a:t>
                      </a:r>
                      <a:endParaRPr lang="en-US" sz="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73561697"/>
                  </a:ext>
                </a:extLst>
              </a:tr>
              <a:tr h="131871">
                <a:tc>
                  <a:txBody>
                    <a:bodyPr/>
                    <a:lstStyle/>
                    <a:p>
                      <a:pPr algn="ctr" fontAlgn="b"/>
                      <a:r>
                        <a:rPr lang="en-US" sz="800" b="0" i="0" u="none" strike="noStrike" dirty="0">
                          <a:solidFill>
                            <a:srgbClr val="000000"/>
                          </a:solidFill>
                          <a:effectLst/>
                          <a:latin typeface="Calibri" panose="020F0502020204030204" pitchFamily="34" charset="0"/>
                        </a:rPr>
                        <a:t>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MT &amp; NY-AC</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0.14322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dirty="0" smtClean="0">
                          <a:solidFill>
                            <a:srgbClr val="000000"/>
                          </a:solidFill>
                          <a:effectLst/>
                          <a:latin typeface="Calibri" panose="020F0502020204030204" pitchFamily="34" charset="0"/>
                        </a:rPr>
                        <a:t>1,190</a:t>
                      </a:r>
                      <a:endParaRPr lang="en-US" sz="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82018774"/>
                  </a:ext>
                </a:extLst>
              </a:tr>
              <a:tr h="131871">
                <a:tc>
                  <a:txBody>
                    <a:bodyPr/>
                    <a:lstStyle/>
                    <a:p>
                      <a:pPr algn="ctr" fontAlgn="b"/>
                      <a:r>
                        <a:rPr lang="en-US" sz="800" b="0" i="0" u="none" strike="noStrike" dirty="0">
                          <a:solidFill>
                            <a:srgbClr val="000000"/>
                          </a:solidFill>
                          <a:effectLst/>
                          <a:latin typeface="Calibri" panose="020F0502020204030204" pitchFamily="34" charset="0"/>
                        </a:rPr>
                        <a:t>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MT &amp; CSC</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0.13033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dirty="0" smtClean="0">
                          <a:solidFill>
                            <a:srgbClr val="000000"/>
                          </a:solidFill>
                          <a:effectLst/>
                          <a:latin typeface="Calibri" panose="020F0502020204030204" pitchFamily="34" charset="0"/>
                        </a:rPr>
                        <a:t>1,330</a:t>
                      </a:r>
                      <a:endParaRPr lang="en-US" sz="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7638051"/>
                  </a:ext>
                </a:extLst>
              </a:tr>
              <a:tr h="131871">
                <a:tc>
                  <a:txBody>
                    <a:bodyPr/>
                    <a:lstStyle/>
                    <a:p>
                      <a:pPr algn="ctr" fontAlgn="b"/>
                      <a:r>
                        <a:rPr lang="en-US" sz="800" b="0" i="0" u="none" strike="noStrike" dirty="0">
                          <a:solidFill>
                            <a:srgbClr val="000000"/>
                          </a:solidFill>
                          <a:effectLst/>
                          <a:latin typeface="Calibri" panose="020F0502020204030204" pitchFamily="34" charset="0"/>
                        </a:rPr>
                        <a:t>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Ph II &amp; Highgate</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0.18307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a:solidFill>
                            <a:srgbClr val="000000"/>
                          </a:solidFill>
                          <a:effectLst/>
                          <a:latin typeface="Calibri" panose="020F0502020204030204" pitchFamily="34" charset="0"/>
                        </a:rPr>
                        <a:t>830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8667405"/>
                  </a:ext>
                </a:extLst>
              </a:tr>
              <a:tr h="131871">
                <a:tc>
                  <a:txBody>
                    <a:bodyPr/>
                    <a:lstStyle/>
                    <a:p>
                      <a:pPr algn="ctr" fontAlgn="b"/>
                      <a:r>
                        <a:rPr lang="en-US" sz="800" b="0" i="0" u="none" strike="noStrike" dirty="0">
                          <a:solidFill>
                            <a:srgbClr val="000000"/>
                          </a:solidFill>
                          <a:effectLst/>
                          <a:latin typeface="Calibri" panose="020F0502020204030204" pitchFamily="34" charset="0"/>
                        </a:rPr>
                        <a:t>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Ph II &amp; NY-AC</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0.19869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a:solidFill>
                            <a:srgbClr val="000000"/>
                          </a:solidFill>
                          <a:effectLst/>
                          <a:latin typeface="Calibri" panose="020F0502020204030204" pitchFamily="34" charset="0"/>
                        </a:rPr>
                        <a:t>725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3128214"/>
                  </a:ext>
                </a:extLst>
              </a:tr>
              <a:tr h="131871">
                <a:tc>
                  <a:txBody>
                    <a:bodyPr/>
                    <a:lstStyle/>
                    <a:p>
                      <a:pPr algn="ctr" fontAlgn="b"/>
                      <a:r>
                        <a:rPr lang="en-US" sz="800" b="0" i="0" u="none" strike="noStrike" dirty="0">
                          <a:solidFill>
                            <a:srgbClr val="000000"/>
                          </a:solidFill>
                          <a:effectLst/>
                          <a:latin typeface="Calibri" panose="020F0502020204030204" pitchFamily="34" charset="0"/>
                        </a:rPr>
                        <a:t>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Ph II &amp; CSC</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0.16948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a:solidFill>
                            <a:srgbClr val="000000"/>
                          </a:solidFill>
                          <a:effectLst/>
                          <a:latin typeface="Calibri" panose="020F0502020204030204" pitchFamily="34" charset="0"/>
                        </a:rPr>
                        <a:t>935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155645"/>
                  </a:ext>
                </a:extLst>
              </a:tr>
              <a:tr h="131871">
                <a:tc>
                  <a:txBody>
                    <a:bodyPr/>
                    <a:lstStyle/>
                    <a:p>
                      <a:pPr algn="ctr" fontAlgn="b"/>
                      <a:r>
                        <a:rPr lang="en-US" sz="800" b="0" i="0" u="none" strike="noStrike" dirty="0">
                          <a:solidFill>
                            <a:srgbClr val="000000"/>
                          </a:solidFill>
                          <a:effectLst/>
                          <a:latin typeface="Calibri" panose="020F0502020204030204" pitchFamily="34" charset="0"/>
                        </a:rPr>
                        <a:t>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Highgate &amp; NY-AC</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0.11624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dirty="0" smtClean="0">
                          <a:solidFill>
                            <a:srgbClr val="000000"/>
                          </a:solidFill>
                          <a:effectLst/>
                          <a:latin typeface="Calibri" panose="020F0502020204030204" pitchFamily="34" charset="0"/>
                        </a:rPr>
                        <a:t>1,485</a:t>
                      </a:r>
                      <a:endParaRPr lang="en-US" sz="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39585840"/>
                  </a:ext>
                </a:extLst>
              </a:tr>
              <a:tr h="131871">
                <a:tc>
                  <a:txBody>
                    <a:bodyPr/>
                    <a:lstStyle/>
                    <a:p>
                      <a:pPr algn="ctr" fontAlgn="b"/>
                      <a:r>
                        <a:rPr lang="en-US" sz="800" b="0" i="0" u="none" strike="noStrike" dirty="0">
                          <a:solidFill>
                            <a:srgbClr val="000000"/>
                          </a:solidFill>
                          <a:effectLst/>
                          <a:latin typeface="Calibri" panose="020F0502020204030204" pitchFamily="34" charset="0"/>
                        </a:rPr>
                        <a:t>16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Highgate &amp; CSC</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0.10797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dirty="0" smtClean="0">
                          <a:solidFill>
                            <a:srgbClr val="000000"/>
                          </a:solidFill>
                          <a:effectLst/>
                          <a:latin typeface="Calibri" panose="020F0502020204030204" pitchFamily="34" charset="0"/>
                        </a:rPr>
                        <a:t>1,595</a:t>
                      </a:r>
                      <a:endParaRPr lang="en-US" sz="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125810"/>
                  </a:ext>
                </a:extLst>
              </a:tr>
              <a:tr h="138465">
                <a:tc>
                  <a:txBody>
                    <a:bodyPr/>
                    <a:lstStyle/>
                    <a:p>
                      <a:pPr algn="ctr" fontAlgn="b"/>
                      <a:r>
                        <a:rPr lang="en-US" sz="800" b="0" i="0" u="none" strike="noStrike" dirty="0">
                          <a:solidFill>
                            <a:srgbClr val="000000"/>
                          </a:solidFill>
                          <a:effectLst/>
                          <a:latin typeface="Calibri" panose="020F0502020204030204" pitchFamily="34" charset="0"/>
                        </a:rPr>
                        <a:t>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NY-AC &amp; CSC</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0.10653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dirty="0" smtClean="0">
                          <a:solidFill>
                            <a:srgbClr val="000000"/>
                          </a:solidFill>
                          <a:effectLst/>
                          <a:latin typeface="Calibri" panose="020F0502020204030204" pitchFamily="34" charset="0"/>
                        </a:rPr>
                        <a:t>1,615</a:t>
                      </a:r>
                      <a:endParaRPr lang="en-US" sz="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0871453"/>
                  </a:ext>
                </a:extLst>
              </a:tr>
              <a:tr h="131871">
                <a:tc>
                  <a:txBody>
                    <a:bodyPr/>
                    <a:lstStyle/>
                    <a:p>
                      <a:pPr algn="ctr" fontAlgn="b"/>
                      <a:r>
                        <a:rPr lang="en-US" sz="800" b="0" i="0" u="none" strike="noStrike" dirty="0">
                          <a:solidFill>
                            <a:srgbClr val="000000"/>
                          </a:solidFill>
                          <a:effectLst/>
                          <a:latin typeface="Calibri" panose="020F0502020204030204" pitchFamily="34" charset="0"/>
                        </a:rPr>
                        <a:t>18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MT, Ph II &amp; Highgate</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0.23657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a:solidFill>
                            <a:srgbClr val="000000"/>
                          </a:solidFill>
                          <a:effectLst/>
                          <a:latin typeface="Calibri" panose="020F0502020204030204" pitchFamily="34" charset="0"/>
                        </a:rPr>
                        <a:t>495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3536757"/>
                  </a:ext>
                </a:extLst>
              </a:tr>
              <a:tr h="131871">
                <a:tc>
                  <a:txBody>
                    <a:bodyPr/>
                    <a:lstStyle/>
                    <a:p>
                      <a:pPr algn="ctr" fontAlgn="b"/>
                      <a:r>
                        <a:rPr lang="en-US" sz="800" b="0" i="0" u="none" strike="noStrike" dirty="0">
                          <a:solidFill>
                            <a:srgbClr val="000000"/>
                          </a:solidFill>
                          <a:effectLst/>
                          <a:latin typeface="Calibri" panose="020F0502020204030204" pitchFamily="34" charset="0"/>
                        </a:rPr>
                        <a:t>19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MT, Ph II &amp; NY-AC</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0.30045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a:solidFill>
                            <a:srgbClr val="000000"/>
                          </a:solidFill>
                          <a:effectLst/>
                          <a:latin typeface="Calibri" panose="020F0502020204030204" pitchFamily="34" charset="0"/>
                        </a:rPr>
                        <a:t>200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81084048"/>
                  </a:ext>
                </a:extLst>
              </a:tr>
              <a:tr h="131871">
                <a:tc>
                  <a:txBody>
                    <a:bodyPr/>
                    <a:lstStyle/>
                    <a:p>
                      <a:pPr algn="ctr" fontAlgn="b"/>
                      <a:r>
                        <a:rPr lang="en-US" sz="800" b="0" i="0" u="none" strike="noStrike" dirty="0">
                          <a:solidFill>
                            <a:srgbClr val="000000"/>
                          </a:solidFill>
                          <a:effectLst/>
                          <a:latin typeface="Calibri" panose="020F0502020204030204" pitchFamily="34" charset="0"/>
                        </a:rPr>
                        <a:t>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MT, Ph II &amp; CSC</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0.21909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a:solidFill>
                            <a:srgbClr val="000000"/>
                          </a:solidFill>
                          <a:effectLst/>
                          <a:latin typeface="Calibri" panose="020F0502020204030204" pitchFamily="34" charset="0"/>
                        </a:rPr>
                        <a:t>600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4176995"/>
                  </a:ext>
                </a:extLst>
              </a:tr>
              <a:tr h="131871">
                <a:tc>
                  <a:txBody>
                    <a:bodyPr/>
                    <a:lstStyle/>
                    <a:p>
                      <a:pPr algn="ctr" fontAlgn="b"/>
                      <a:r>
                        <a:rPr lang="en-US" sz="800" b="0" i="0" u="none" strike="noStrike" dirty="0">
                          <a:solidFill>
                            <a:srgbClr val="000000"/>
                          </a:solidFill>
                          <a:effectLst/>
                          <a:latin typeface="Calibri" panose="020F0502020204030204" pitchFamily="34" charset="0"/>
                        </a:rPr>
                        <a:t>21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MT, Highgate &amp; NY-AC</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0.15777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dirty="0" smtClean="0">
                          <a:solidFill>
                            <a:srgbClr val="000000"/>
                          </a:solidFill>
                          <a:effectLst/>
                          <a:latin typeface="Calibri" panose="020F0502020204030204" pitchFamily="34" charset="0"/>
                        </a:rPr>
                        <a:t>1,040</a:t>
                      </a:r>
                      <a:endParaRPr lang="en-US" sz="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3522548"/>
                  </a:ext>
                </a:extLst>
              </a:tr>
              <a:tr h="138465">
                <a:tc>
                  <a:txBody>
                    <a:bodyPr/>
                    <a:lstStyle/>
                    <a:p>
                      <a:pPr algn="ctr" fontAlgn="b"/>
                      <a:r>
                        <a:rPr lang="en-US" sz="800" b="0" i="0" u="none" strike="noStrike" dirty="0">
                          <a:solidFill>
                            <a:srgbClr val="000000"/>
                          </a:solidFill>
                          <a:effectLst/>
                          <a:latin typeface="Calibri" panose="020F0502020204030204" pitchFamily="34" charset="0"/>
                        </a:rPr>
                        <a:t>22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MT, Highgate &amp; CSC</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0.14110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dirty="0" smtClean="0">
                          <a:solidFill>
                            <a:srgbClr val="000000"/>
                          </a:solidFill>
                          <a:effectLst/>
                          <a:latin typeface="Calibri" panose="020F0502020204030204" pitchFamily="34" charset="0"/>
                        </a:rPr>
                        <a:t>1,210</a:t>
                      </a:r>
                      <a:endParaRPr lang="en-US" sz="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5734224"/>
                  </a:ext>
                </a:extLst>
              </a:tr>
              <a:tr h="138465">
                <a:tc>
                  <a:txBody>
                    <a:bodyPr/>
                    <a:lstStyle/>
                    <a:p>
                      <a:pPr algn="ctr" fontAlgn="b"/>
                      <a:r>
                        <a:rPr lang="en-US" sz="800" b="0" i="0" u="none" strike="noStrike" dirty="0">
                          <a:solidFill>
                            <a:srgbClr val="000000"/>
                          </a:solidFill>
                          <a:effectLst/>
                          <a:latin typeface="Calibri" panose="020F0502020204030204" pitchFamily="34" charset="0"/>
                        </a:rPr>
                        <a:t>23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MT, NY-AC &amp; CSC</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0.14322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dirty="0" smtClean="0">
                          <a:solidFill>
                            <a:srgbClr val="000000"/>
                          </a:solidFill>
                          <a:effectLst/>
                          <a:latin typeface="Calibri" panose="020F0502020204030204" pitchFamily="34" charset="0"/>
                        </a:rPr>
                        <a:t>1,190</a:t>
                      </a:r>
                      <a:endParaRPr lang="en-US" sz="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9963265"/>
                  </a:ext>
                </a:extLst>
              </a:tr>
              <a:tr h="138465">
                <a:tc>
                  <a:txBody>
                    <a:bodyPr/>
                    <a:lstStyle/>
                    <a:p>
                      <a:pPr algn="ctr" fontAlgn="b"/>
                      <a:r>
                        <a:rPr lang="en-US" sz="800" b="0" i="0" u="none" strike="noStrike" dirty="0">
                          <a:solidFill>
                            <a:srgbClr val="000000"/>
                          </a:solidFill>
                          <a:effectLst/>
                          <a:latin typeface="Calibri" panose="020F0502020204030204" pitchFamily="34" charset="0"/>
                        </a:rPr>
                        <a:t>24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Ph II, Highgate &amp; NY-AC</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0.22123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a:solidFill>
                            <a:srgbClr val="000000"/>
                          </a:solidFill>
                          <a:effectLst/>
                          <a:latin typeface="Calibri" panose="020F0502020204030204" pitchFamily="34" charset="0"/>
                        </a:rPr>
                        <a:t>590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1826233"/>
                  </a:ext>
                </a:extLst>
              </a:tr>
              <a:tr h="131871">
                <a:tc>
                  <a:txBody>
                    <a:bodyPr/>
                    <a:lstStyle/>
                    <a:p>
                      <a:pPr algn="ctr" fontAlgn="b"/>
                      <a:r>
                        <a:rPr lang="en-US" sz="800" b="0" i="0" u="none" strike="noStrike" dirty="0">
                          <a:solidFill>
                            <a:srgbClr val="000000"/>
                          </a:solidFill>
                          <a:effectLst/>
                          <a:latin typeface="Calibri" panose="020F0502020204030204" pitchFamily="34" charset="0"/>
                        </a:rPr>
                        <a:t>25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Ph II, Highgate &amp; CSC</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0.18307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830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8694402"/>
                  </a:ext>
                </a:extLst>
              </a:tr>
              <a:tr h="131871">
                <a:tc>
                  <a:txBody>
                    <a:bodyPr/>
                    <a:lstStyle/>
                    <a:p>
                      <a:pPr algn="ctr" fontAlgn="b"/>
                      <a:r>
                        <a:rPr lang="en-US" sz="800" b="0" i="0" u="none" strike="noStrike" dirty="0">
                          <a:solidFill>
                            <a:srgbClr val="000000"/>
                          </a:solidFill>
                          <a:effectLst/>
                          <a:latin typeface="Calibri" panose="020F0502020204030204" pitchFamily="34" charset="0"/>
                        </a:rPr>
                        <a:t>26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Ph II, NY-AC &amp; CSC</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0.19869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725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45130986"/>
                  </a:ext>
                </a:extLst>
              </a:tr>
              <a:tr h="131871">
                <a:tc>
                  <a:txBody>
                    <a:bodyPr/>
                    <a:lstStyle/>
                    <a:p>
                      <a:pPr algn="ctr" fontAlgn="b"/>
                      <a:r>
                        <a:rPr lang="en-US" sz="800" b="0" i="0" u="none" strike="noStrike" dirty="0">
                          <a:solidFill>
                            <a:srgbClr val="000000"/>
                          </a:solidFill>
                          <a:effectLst/>
                          <a:latin typeface="Calibri" panose="020F0502020204030204" pitchFamily="34" charset="0"/>
                        </a:rPr>
                        <a:t>27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Highgate, NY-AC &amp; CSC</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0.11624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dirty="0" smtClean="0">
                          <a:solidFill>
                            <a:srgbClr val="000000"/>
                          </a:solidFill>
                          <a:effectLst/>
                          <a:latin typeface="Calibri" panose="020F0502020204030204" pitchFamily="34" charset="0"/>
                        </a:rPr>
                        <a:t>1,485</a:t>
                      </a:r>
                      <a:endParaRPr lang="en-US" sz="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6914804"/>
                  </a:ext>
                </a:extLst>
              </a:tr>
              <a:tr h="131871">
                <a:tc>
                  <a:txBody>
                    <a:bodyPr/>
                    <a:lstStyle/>
                    <a:p>
                      <a:pPr algn="ctr" fontAlgn="b"/>
                      <a:r>
                        <a:rPr lang="en-US" sz="800" b="0" i="0" u="none" strike="noStrike" dirty="0">
                          <a:solidFill>
                            <a:srgbClr val="000000"/>
                          </a:solidFill>
                          <a:effectLst/>
                          <a:latin typeface="Calibri" panose="020F0502020204030204" pitchFamily="34" charset="0"/>
                        </a:rPr>
                        <a:t>28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MT, Ph II, Highgate &amp; NY-AC</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0.35468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0796671"/>
                  </a:ext>
                </a:extLst>
              </a:tr>
              <a:tr h="131871">
                <a:tc>
                  <a:txBody>
                    <a:bodyPr/>
                    <a:lstStyle/>
                    <a:p>
                      <a:pPr algn="ctr" fontAlgn="b"/>
                      <a:r>
                        <a:rPr lang="en-US" sz="800" b="0" i="0" u="none" strike="noStrike" dirty="0">
                          <a:solidFill>
                            <a:srgbClr val="000000"/>
                          </a:solidFill>
                          <a:effectLst/>
                          <a:latin typeface="Calibri" panose="020F0502020204030204" pitchFamily="34" charset="0"/>
                        </a:rPr>
                        <a:t>29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MT, Ph II, Highgate &amp; CSC</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0.23657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rgbClr val="000000"/>
                          </a:solidFill>
                          <a:effectLst/>
                          <a:latin typeface="Calibri" panose="020F0502020204030204" pitchFamily="34" charset="0"/>
                        </a:rPr>
                        <a:t>495</a:t>
                      </a:r>
                      <a:endParaRPr lang="en-US" sz="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4568165"/>
                  </a:ext>
                </a:extLst>
              </a:tr>
              <a:tr h="131871">
                <a:tc>
                  <a:txBody>
                    <a:bodyPr/>
                    <a:lstStyle/>
                    <a:p>
                      <a:pPr algn="ctr" fontAlgn="b"/>
                      <a:r>
                        <a:rPr lang="en-US" sz="800" b="0" i="0" u="none" strike="noStrike" dirty="0">
                          <a:solidFill>
                            <a:srgbClr val="000000"/>
                          </a:solidFill>
                          <a:effectLst/>
                          <a:latin typeface="Calibri" panose="020F0502020204030204" pitchFamily="34" charset="0"/>
                        </a:rPr>
                        <a:t>30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MT, Ph II, NY-AC &amp; CSC</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0.30045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200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0066320"/>
                  </a:ext>
                </a:extLst>
              </a:tr>
              <a:tr h="131871">
                <a:tc>
                  <a:txBody>
                    <a:bodyPr/>
                    <a:lstStyle/>
                    <a:p>
                      <a:pPr algn="ctr" fontAlgn="b"/>
                      <a:r>
                        <a:rPr lang="en-US" sz="800" b="0" i="0" u="none" strike="noStrike" dirty="0">
                          <a:solidFill>
                            <a:srgbClr val="000000"/>
                          </a:solidFill>
                          <a:effectLst/>
                          <a:latin typeface="Calibri" panose="020F0502020204030204" pitchFamily="34" charset="0"/>
                        </a:rPr>
                        <a:t>31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MT, Highgate, NY-AC &amp; CSC</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0.15777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rgbClr val="000000"/>
                          </a:solidFill>
                          <a:effectLst/>
                          <a:latin typeface="Calibri" panose="020F0502020204030204" pitchFamily="34" charset="0"/>
                        </a:rPr>
                        <a:t>1,040</a:t>
                      </a:r>
                      <a:endParaRPr lang="en-US" sz="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3108994"/>
                  </a:ext>
                </a:extLst>
              </a:tr>
              <a:tr h="138465">
                <a:tc>
                  <a:txBody>
                    <a:bodyPr/>
                    <a:lstStyle/>
                    <a:p>
                      <a:pPr algn="ctr" fontAlgn="b"/>
                      <a:r>
                        <a:rPr lang="en-US" sz="800" b="0" i="0" u="none" strike="noStrike" dirty="0">
                          <a:solidFill>
                            <a:srgbClr val="000000"/>
                          </a:solidFill>
                          <a:effectLst/>
                          <a:latin typeface="Calibri" panose="020F0502020204030204" pitchFamily="34" charset="0"/>
                        </a:rPr>
                        <a:t>32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Cut Ph II, Highgate, NY-AC &amp; CSC</a:t>
                      </a:r>
                    </a:p>
                  </a:txBody>
                  <a:tcPr marL="59342"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B050"/>
                          </a:solidFill>
                          <a:effectLst/>
                          <a:latin typeface="Calibri" panose="020F0502020204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0.22123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590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1154125"/>
                  </a:ext>
                </a:extLst>
              </a:tr>
            </a:tbl>
          </a:graphicData>
        </a:graphic>
      </p:graphicFrame>
    </p:spTree>
    <p:extLst>
      <p:ext uri="{BB962C8B-B14F-4D97-AF65-F5344CB8AC3E}">
        <p14:creationId xmlns:p14="http://schemas.microsoft.com/office/powerpoint/2010/main" val="1845423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u="sng" dirty="0" smtClean="0"/>
              <a:t>Process 2</a:t>
            </a:r>
            <a:r>
              <a:rPr lang="en-US" dirty="0" smtClean="0"/>
              <a:t> Calculation </a:t>
            </a:r>
            <a:r>
              <a:rPr lang="en-US" dirty="0"/>
              <a:t>of Initial Total Tie Benefits</a:t>
            </a:r>
          </a:p>
        </p:txBody>
      </p:sp>
      <p:sp>
        <p:nvSpPr>
          <p:cNvPr id="3" name="Text Placeholder 2"/>
          <p:cNvSpPr>
            <a:spLocks noGrp="1"/>
          </p:cNvSpPr>
          <p:nvPr>
            <p:ph type="body" sz="quarter" idx="4294967295"/>
          </p:nvPr>
        </p:nvSpPr>
        <p:spPr>
          <a:xfrm>
            <a:off x="457200" y="1371600"/>
            <a:ext cx="8229600" cy="4419600"/>
          </a:xfrm>
          <a:prstGeom prst="rect">
            <a:avLst/>
          </a:prstGeom>
        </p:spPr>
        <p:txBody>
          <a:bodyPr>
            <a:normAutofit/>
          </a:bodyPr>
          <a:lstStyle/>
          <a:p>
            <a:pPr>
              <a:lnSpc>
                <a:spcPct val="90000"/>
              </a:lnSpc>
            </a:pPr>
            <a:r>
              <a:rPr lang="en-US" dirty="0">
                <a:latin typeface="Calibri" panose="020F0502020204030204" pitchFamily="34" charset="0"/>
              </a:rPr>
              <a:t>Compare state 1 (without any ties) and state 2 (with all the ties</a:t>
            </a:r>
            <a:r>
              <a:rPr lang="en-US" dirty="0" smtClean="0">
                <a:latin typeface="Calibri" panose="020F0502020204030204" pitchFamily="34" charset="0"/>
              </a:rPr>
              <a:t>)</a:t>
            </a:r>
          </a:p>
          <a:p>
            <a:pPr>
              <a:lnSpc>
                <a:spcPct val="90000"/>
              </a:lnSpc>
              <a:buNone/>
            </a:pPr>
            <a:r>
              <a:rPr lang="en-US" sz="1800" dirty="0" smtClean="0">
                <a:latin typeface="Calibri" panose="020F0502020204030204" pitchFamily="34" charset="0"/>
              </a:rPr>
              <a:t> </a:t>
            </a:r>
          </a:p>
          <a:p>
            <a:pPr lvl="1">
              <a:lnSpc>
                <a:spcPct val="90000"/>
              </a:lnSpc>
            </a:pPr>
            <a:r>
              <a:rPr lang="en-US" dirty="0" smtClean="0">
                <a:latin typeface="Calibri" panose="020F0502020204030204" pitchFamily="34" charset="0"/>
              </a:rPr>
              <a:t>Total tie benefits = 1,735 </a:t>
            </a:r>
            <a:r>
              <a:rPr lang="en-US" dirty="0">
                <a:latin typeface="Calibri" panose="020F0502020204030204" pitchFamily="34" charset="0"/>
              </a:rPr>
              <a:t>MW</a:t>
            </a:r>
          </a:p>
          <a:p>
            <a:pPr lvl="1">
              <a:lnSpc>
                <a:spcPct val="90000"/>
              </a:lnSpc>
            </a:pPr>
            <a:endParaRPr lang="en-US" dirty="0">
              <a:latin typeface="Calibri" panose="020F0502020204030204" pitchFamily="34" charset="0"/>
            </a:endParaRPr>
          </a:p>
          <a:p>
            <a:pPr lvl="1">
              <a:lnSpc>
                <a:spcPct val="90000"/>
              </a:lnSpc>
            </a:pPr>
            <a:r>
              <a:rPr lang="en-US" dirty="0">
                <a:latin typeface="Calibri" panose="020F0502020204030204" pitchFamily="34" charset="0"/>
              </a:rPr>
              <a:t>This value is subject to the adjustment later to account for </a:t>
            </a:r>
            <a:r>
              <a:rPr lang="en-US" dirty="0" smtClean="0">
                <a:latin typeface="Calibri" panose="020F0502020204030204" pitchFamily="34" charset="0"/>
              </a:rPr>
              <a:t>firm capacity imports</a:t>
            </a:r>
            <a:endParaRPr lang="en-US" dirty="0">
              <a:latin typeface="Calibri" panose="020F0502020204030204" pitchFamily="34" charset="0"/>
            </a:endParaRPr>
          </a:p>
        </p:txBody>
      </p:sp>
      <p:sp>
        <p:nvSpPr>
          <p:cNvPr id="4" name="Slide Number Placeholder 3"/>
          <p:cNvSpPr>
            <a:spLocks noGrp="1"/>
          </p:cNvSpPr>
          <p:nvPr>
            <p:ph type="sldNum" sz="quarter" idx="4294967295"/>
          </p:nvPr>
        </p:nvSpPr>
        <p:spPr>
          <a:xfrm>
            <a:off x="8610600" y="6365882"/>
            <a:ext cx="237126" cy="263518"/>
          </a:xfrm>
          <a:prstGeom prst="rect">
            <a:avLst/>
          </a:prstGeom>
        </p:spPr>
        <p:txBody>
          <a:bodyPr/>
          <a:lstStyle/>
          <a:p>
            <a:fld id="{10C7F894-2A36-495D-AB7C-1055F7AC0F9D}" type="slidenum">
              <a:rPr lang="en-US" smtClean="0"/>
              <a:pPr/>
              <a:t>8</a:t>
            </a:fld>
            <a:endParaRPr lang="en-US" dirty="0"/>
          </a:p>
        </p:txBody>
      </p:sp>
    </p:spTree>
    <p:extLst>
      <p:ext uri="{BB962C8B-B14F-4D97-AF65-F5344CB8AC3E}">
        <p14:creationId xmlns:p14="http://schemas.microsoft.com/office/powerpoint/2010/main" val="4145202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u="sng" dirty="0"/>
              <a:t>Process </a:t>
            </a:r>
            <a:r>
              <a:rPr lang="en-US" u="sng" dirty="0" smtClean="0"/>
              <a:t>3</a:t>
            </a:r>
            <a:r>
              <a:rPr lang="en-US" dirty="0" smtClean="0"/>
              <a:t> Calculation </a:t>
            </a:r>
            <a:r>
              <a:rPr lang="en-US" dirty="0"/>
              <a:t>of </a:t>
            </a:r>
            <a:r>
              <a:rPr lang="en-US" dirty="0" smtClean="0"/>
              <a:t>Initial Tie </a:t>
            </a:r>
            <a:r>
              <a:rPr lang="en-US" dirty="0"/>
              <a:t>Benefits for Neighboring Control </a:t>
            </a:r>
            <a:r>
              <a:rPr lang="en-US" dirty="0" smtClean="0"/>
              <a:t>Areas  </a:t>
            </a:r>
            <a:endParaRPr lang="en-US" dirty="0"/>
          </a:p>
        </p:txBody>
      </p:sp>
      <p:sp>
        <p:nvSpPr>
          <p:cNvPr id="3" name="Text Placeholder 2"/>
          <p:cNvSpPr>
            <a:spLocks noGrp="1"/>
          </p:cNvSpPr>
          <p:nvPr>
            <p:ph type="body" sz="quarter" idx="4294967295"/>
          </p:nvPr>
        </p:nvSpPr>
        <p:spPr>
          <a:xfrm>
            <a:off x="457200" y="1371600"/>
            <a:ext cx="8229600" cy="4724400"/>
          </a:xfrm>
          <a:prstGeom prst="rect">
            <a:avLst/>
          </a:prstGeom>
        </p:spPr>
        <p:txBody>
          <a:bodyPr>
            <a:normAutofit fontScale="92500" lnSpcReduction="10000"/>
          </a:bodyPr>
          <a:lstStyle/>
          <a:p>
            <a:pPr>
              <a:lnSpc>
                <a:spcPct val="90000"/>
              </a:lnSpc>
            </a:pPr>
            <a:r>
              <a:rPr lang="en-US" sz="1800" dirty="0"/>
              <a:t>All interconnections connected to a given neighboring </a:t>
            </a:r>
            <a:r>
              <a:rPr lang="en-US" sz="1800" dirty="0" smtClean="0"/>
              <a:t>Control </a:t>
            </a:r>
            <a:r>
              <a:rPr lang="en-US" sz="1800" dirty="0"/>
              <a:t>A</a:t>
            </a:r>
            <a:r>
              <a:rPr lang="en-US" sz="1800" dirty="0" smtClean="0"/>
              <a:t>rea </a:t>
            </a:r>
            <a:r>
              <a:rPr lang="en-US" sz="1800" dirty="0"/>
              <a:t>are grouped together to represent the state of interconnection between New England and that neighboring C</a:t>
            </a:r>
            <a:r>
              <a:rPr lang="en-US" sz="1800" dirty="0" smtClean="0"/>
              <a:t>ontrol Area</a:t>
            </a:r>
            <a:r>
              <a:rPr lang="en-US" sz="1800" dirty="0"/>
              <a:t>. The simple average of values for all the interconnection states represents the tie benefits of the target neighboring </a:t>
            </a:r>
            <a:r>
              <a:rPr lang="en-US" sz="1800" dirty="0" smtClean="0"/>
              <a:t>Control </a:t>
            </a:r>
            <a:r>
              <a:rPr lang="en-US" sz="1800" dirty="0"/>
              <a:t>A</a:t>
            </a:r>
            <a:r>
              <a:rPr lang="en-US" sz="1800" dirty="0" smtClean="0"/>
              <a:t>rea </a:t>
            </a:r>
            <a:r>
              <a:rPr lang="en-US" sz="1800" dirty="0"/>
              <a:t>(four states for each area)</a:t>
            </a:r>
          </a:p>
          <a:p>
            <a:pPr>
              <a:lnSpc>
                <a:spcPct val="90000"/>
              </a:lnSpc>
            </a:pPr>
            <a:r>
              <a:rPr lang="en-US" sz="1800" dirty="0"/>
              <a:t>Tie </a:t>
            </a:r>
            <a:r>
              <a:rPr lang="en-US" sz="1800" dirty="0" smtClean="0"/>
              <a:t>benefits </a:t>
            </a:r>
            <a:r>
              <a:rPr lang="en-US" sz="1800" dirty="0"/>
              <a:t>from Maritimes</a:t>
            </a:r>
          </a:p>
          <a:p>
            <a:pPr lvl="1">
              <a:lnSpc>
                <a:spcPct val="90000"/>
              </a:lnSpc>
            </a:pPr>
            <a:r>
              <a:rPr lang="en-US" sz="1600" dirty="0"/>
              <a:t>1 vs. 32 =  </a:t>
            </a:r>
            <a:r>
              <a:rPr lang="en-US" sz="1600" dirty="0" smtClean="0"/>
              <a:t>590              </a:t>
            </a:r>
            <a:r>
              <a:rPr lang="en-US" sz="1600" dirty="0"/>
              <a:t>2 vs. 3 =  </a:t>
            </a:r>
            <a:r>
              <a:rPr lang="en-US" sz="1600" dirty="0" smtClean="0"/>
              <a:t>405      </a:t>
            </a:r>
            <a:r>
              <a:rPr lang="en-US" sz="1600" dirty="0"/>
              <a:t>12 vs. 18 =  </a:t>
            </a:r>
            <a:r>
              <a:rPr lang="en-US" sz="1600" dirty="0" smtClean="0"/>
              <a:t>335       </a:t>
            </a:r>
            <a:r>
              <a:rPr lang="en-US" sz="1600" dirty="0"/>
              <a:t>17 vs. 23 =  </a:t>
            </a:r>
            <a:r>
              <a:rPr lang="en-US" sz="1600" dirty="0" smtClean="0"/>
              <a:t>425</a:t>
            </a:r>
            <a:endParaRPr lang="en-US" sz="1600" dirty="0"/>
          </a:p>
          <a:p>
            <a:pPr lvl="1">
              <a:lnSpc>
                <a:spcPct val="90000"/>
              </a:lnSpc>
            </a:pPr>
            <a:r>
              <a:rPr lang="en-US" sz="1600" dirty="0"/>
              <a:t>Average = </a:t>
            </a:r>
            <a:r>
              <a:rPr lang="en-US" sz="1600" dirty="0" smtClean="0"/>
              <a:t>438.8 </a:t>
            </a:r>
            <a:r>
              <a:rPr lang="en-US" sz="1600" dirty="0"/>
              <a:t>MW</a:t>
            </a:r>
          </a:p>
          <a:p>
            <a:pPr>
              <a:lnSpc>
                <a:spcPct val="90000"/>
              </a:lnSpc>
            </a:pPr>
            <a:r>
              <a:rPr lang="en-US" sz="1800" dirty="0"/>
              <a:t>Tie </a:t>
            </a:r>
            <a:r>
              <a:rPr lang="en-US" sz="1800" dirty="0" smtClean="0"/>
              <a:t>benefits </a:t>
            </a:r>
            <a:r>
              <a:rPr lang="en-US" sz="1800" dirty="0"/>
              <a:t>from </a:t>
            </a:r>
            <a:r>
              <a:rPr lang="en-US" sz="1800" dirty="0" smtClean="0"/>
              <a:t>Quebec</a:t>
            </a:r>
            <a:endParaRPr lang="en-US" sz="1800" dirty="0"/>
          </a:p>
          <a:p>
            <a:pPr lvl="1">
              <a:lnSpc>
                <a:spcPct val="90000"/>
              </a:lnSpc>
            </a:pPr>
            <a:r>
              <a:rPr lang="en-US" sz="1600" dirty="0"/>
              <a:t>1 vs. 23 = </a:t>
            </a:r>
            <a:r>
              <a:rPr lang="en-US" sz="1600" dirty="0" smtClean="0"/>
              <a:t>1,190             </a:t>
            </a:r>
            <a:r>
              <a:rPr lang="en-US" sz="1600" dirty="0"/>
              <a:t>2 vs. 12 = </a:t>
            </a:r>
            <a:r>
              <a:rPr lang="en-US" sz="1600" dirty="0" smtClean="0"/>
              <a:t>905       </a:t>
            </a:r>
            <a:r>
              <a:rPr lang="en-US" sz="1600" dirty="0"/>
              <a:t>3 vs. 18 =  </a:t>
            </a:r>
            <a:r>
              <a:rPr lang="en-US" sz="1600" dirty="0" smtClean="0"/>
              <a:t>835         </a:t>
            </a:r>
            <a:r>
              <a:rPr lang="en-US" sz="1600" dirty="0"/>
              <a:t>17 vs. 32 = </a:t>
            </a:r>
            <a:r>
              <a:rPr lang="en-US" sz="1600" dirty="0" smtClean="0"/>
              <a:t>1,025</a:t>
            </a:r>
          </a:p>
          <a:p>
            <a:pPr lvl="1">
              <a:lnSpc>
                <a:spcPct val="90000"/>
              </a:lnSpc>
            </a:pPr>
            <a:r>
              <a:rPr lang="en-US" sz="1600" dirty="0" smtClean="0"/>
              <a:t>Average = 988.8 MW</a:t>
            </a:r>
          </a:p>
          <a:p>
            <a:pPr>
              <a:lnSpc>
                <a:spcPct val="90000"/>
              </a:lnSpc>
            </a:pPr>
            <a:r>
              <a:rPr lang="en-US" sz="1800" dirty="0" smtClean="0"/>
              <a:t>Tie </a:t>
            </a:r>
            <a:r>
              <a:rPr lang="en-US" sz="1800" dirty="0"/>
              <a:t>b</a:t>
            </a:r>
            <a:r>
              <a:rPr lang="en-US" sz="1800" dirty="0" smtClean="0"/>
              <a:t>enefits </a:t>
            </a:r>
            <a:r>
              <a:rPr lang="en-US" sz="1800" dirty="0"/>
              <a:t>from New York</a:t>
            </a:r>
          </a:p>
          <a:p>
            <a:pPr lvl="1">
              <a:lnSpc>
                <a:spcPct val="90000"/>
              </a:lnSpc>
            </a:pPr>
            <a:r>
              <a:rPr lang="en-US" sz="1600" dirty="0"/>
              <a:t>1 vs. 18 = </a:t>
            </a:r>
            <a:r>
              <a:rPr lang="en-US" sz="1600" dirty="0" smtClean="0"/>
              <a:t>495               </a:t>
            </a:r>
            <a:r>
              <a:rPr lang="en-US" sz="1600" dirty="0"/>
              <a:t>2 vs. 17 = </a:t>
            </a:r>
            <a:r>
              <a:rPr lang="en-US" sz="1600" dirty="0" smtClean="0"/>
              <a:t>120         </a:t>
            </a:r>
            <a:r>
              <a:rPr lang="en-US" sz="1600" dirty="0"/>
              <a:t>3 vs. 23 = </a:t>
            </a:r>
            <a:r>
              <a:rPr lang="en-US" sz="1600" dirty="0" smtClean="0"/>
              <a:t>140        </a:t>
            </a:r>
            <a:r>
              <a:rPr lang="en-US" sz="1600" dirty="0"/>
              <a:t>12 vs. 32 = </a:t>
            </a:r>
            <a:r>
              <a:rPr lang="en-US" sz="1600" dirty="0" smtClean="0"/>
              <a:t>240</a:t>
            </a:r>
            <a:endParaRPr lang="en-US" sz="1600" dirty="0"/>
          </a:p>
          <a:p>
            <a:pPr lvl="1">
              <a:lnSpc>
                <a:spcPct val="90000"/>
              </a:lnSpc>
            </a:pPr>
            <a:r>
              <a:rPr lang="en-US" sz="1600" dirty="0"/>
              <a:t>Average </a:t>
            </a:r>
            <a:r>
              <a:rPr lang="en-US" sz="1600" dirty="0" smtClean="0"/>
              <a:t>=248.8 </a:t>
            </a:r>
            <a:r>
              <a:rPr lang="en-US" sz="1600" dirty="0"/>
              <a:t>MW</a:t>
            </a:r>
          </a:p>
          <a:p>
            <a:pPr>
              <a:lnSpc>
                <a:spcPct val="90000"/>
              </a:lnSpc>
            </a:pPr>
            <a:r>
              <a:rPr lang="en-US" sz="1800" dirty="0"/>
              <a:t>Tie </a:t>
            </a:r>
            <a:r>
              <a:rPr lang="en-US" sz="1800" dirty="0" smtClean="0"/>
              <a:t>benefits </a:t>
            </a:r>
            <a:r>
              <a:rPr lang="en-US" sz="1800" dirty="0"/>
              <a:t>after </a:t>
            </a:r>
            <a:r>
              <a:rPr lang="en-US" sz="1800" dirty="0" smtClean="0"/>
              <a:t>proration </a:t>
            </a:r>
            <a:r>
              <a:rPr lang="en-US" sz="1800" dirty="0"/>
              <a:t>(since 438.8</a:t>
            </a:r>
            <a:r>
              <a:rPr lang="en-US" sz="1800" dirty="0" smtClean="0"/>
              <a:t> </a:t>
            </a:r>
            <a:r>
              <a:rPr lang="en-US" sz="1800" dirty="0"/>
              <a:t>+ 988.8</a:t>
            </a:r>
            <a:r>
              <a:rPr lang="en-US" sz="1800" dirty="0" smtClean="0"/>
              <a:t> </a:t>
            </a:r>
            <a:r>
              <a:rPr lang="en-US" sz="1800" dirty="0"/>
              <a:t>+ 248.8</a:t>
            </a:r>
            <a:r>
              <a:rPr lang="en-US" sz="1800" dirty="0" smtClean="0"/>
              <a:t> </a:t>
            </a:r>
            <a:r>
              <a:rPr lang="en-US" sz="1800" dirty="0"/>
              <a:t>=</a:t>
            </a:r>
            <a:r>
              <a:rPr lang="en-US" sz="1800" dirty="0">
                <a:solidFill>
                  <a:srgbClr val="FF0000"/>
                </a:solidFill>
              </a:rPr>
              <a:t> </a:t>
            </a:r>
            <a:r>
              <a:rPr lang="en-US" sz="1800" dirty="0" smtClean="0"/>
              <a:t>1,676</a:t>
            </a:r>
            <a:r>
              <a:rPr lang="en-US" sz="1800" dirty="0" smtClean="0">
                <a:solidFill>
                  <a:srgbClr val="FF0000"/>
                </a:solidFill>
              </a:rPr>
              <a:t> </a:t>
            </a:r>
            <a:r>
              <a:rPr lang="en-US" sz="1800" dirty="0"/>
              <a:t>≠ </a:t>
            </a:r>
            <a:r>
              <a:rPr lang="en-US" sz="1800" dirty="0" smtClean="0"/>
              <a:t>1,735)</a:t>
            </a:r>
            <a:endParaRPr lang="en-US" sz="1800" dirty="0"/>
          </a:p>
          <a:p>
            <a:pPr lvl="1">
              <a:lnSpc>
                <a:spcPct val="90000"/>
              </a:lnSpc>
            </a:pPr>
            <a:endParaRPr lang="en-US" sz="1400" dirty="0" smtClean="0"/>
          </a:p>
          <a:p>
            <a:pPr lvl="1">
              <a:lnSpc>
                <a:spcPct val="90000"/>
              </a:lnSpc>
            </a:pPr>
            <a:r>
              <a:rPr lang="en-US" sz="1400" dirty="0" smtClean="0"/>
              <a:t>Maritimes initial tie benefits </a:t>
            </a:r>
            <a:r>
              <a:rPr lang="en-US" sz="1400" dirty="0"/>
              <a:t>= 1,735 *</a:t>
            </a:r>
            <a:r>
              <a:rPr lang="en-US" sz="1400" dirty="0" smtClean="0"/>
              <a:t> </a:t>
            </a:r>
            <a:r>
              <a:rPr lang="en-US" sz="1400" dirty="0"/>
              <a:t>438.8 </a:t>
            </a:r>
            <a:r>
              <a:rPr lang="en-US" sz="1400" dirty="0" smtClean="0"/>
              <a:t>/ </a:t>
            </a:r>
            <a:r>
              <a:rPr lang="en-US" sz="1400" dirty="0"/>
              <a:t>(438.8 + 988.8 + </a:t>
            </a:r>
            <a:r>
              <a:rPr lang="en-US" sz="1400" dirty="0" smtClean="0"/>
              <a:t>248.8) = </a:t>
            </a:r>
            <a:r>
              <a:rPr lang="en-US" sz="1400" dirty="0"/>
              <a:t>1,735 </a:t>
            </a:r>
            <a:r>
              <a:rPr lang="en-US" sz="1400" dirty="0" smtClean="0"/>
              <a:t>* 0.2617 </a:t>
            </a:r>
            <a:r>
              <a:rPr lang="en-US" sz="1400" dirty="0"/>
              <a:t>= </a:t>
            </a:r>
            <a:r>
              <a:rPr lang="en-US" sz="1400" dirty="0" smtClean="0"/>
              <a:t>454 MW</a:t>
            </a:r>
          </a:p>
          <a:p>
            <a:pPr marL="457200" lvl="1" indent="0">
              <a:lnSpc>
                <a:spcPct val="90000"/>
              </a:lnSpc>
              <a:buNone/>
            </a:pPr>
            <a:endParaRPr lang="en-US" sz="1400" dirty="0"/>
          </a:p>
          <a:p>
            <a:pPr lvl="1">
              <a:lnSpc>
                <a:spcPct val="90000"/>
              </a:lnSpc>
            </a:pPr>
            <a:r>
              <a:rPr lang="en-US" sz="1400" dirty="0" smtClean="0"/>
              <a:t>Hydro Quebec initial tie benefits  </a:t>
            </a:r>
            <a:r>
              <a:rPr lang="en-US" sz="1400" dirty="0"/>
              <a:t>= 1,735 * 988.8 / (438.8 + 988.8 + 248.8 ) </a:t>
            </a:r>
            <a:r>
              <a:rPr lang="en-US" sz="1400" dirty="0" smtClean="0"/>
              <a:t>= </a:t>
            </a:r>
            <a:r>
              <a:rPr lang="en-US" sz="1400" dirty="0"/>
              <a:t>1,735 </a:t>
            </a:r>
            <a:r>
              <a:rPr lang="en-US" sz="1400" dirty="0" smtClean="0"/>
              <a:t>* 0.5899 = 1,023 MW</a:t>
            </a:r>
          </a:p>
          <a:p>
            <a:pPr marL="457200" lvl="1" indent="0">
              <a:lnSpc>
                <a:spcPct val="90000"/>
              </a:lnSpc>
              <a:buNone/>
            </a:pPr>
            <a:endParaRPr lang="en-US" sz="1400" dirty="0"/>
          </a:p>
          <a:p>
            <a:pPr lvl="1">
              <a:lnSpc>
                <a:spcPct val="90000"/>
              </a:lnSpc>
            </a:pPr>
            <a:r>
              <a:rPr lang="en-US" sz="1400" dirty="0" smtClean="0"/>
              <a:t>NY initial tie benefits = </a:t>
            </a:r>
            <a:r>
              <a:rPr lang="en-US" sz="1400" dirty="0"/>
              <a:t>1,735 * 248.8 </a:t>
            </a:r>
            <a:r>
              <a:rPr lang="en-US" sz="1400" dirty="0" smtClean="0"/>
              <a:t>/ </a:t>
            </a:r>
            <a:r>
              <a:rPr lang="en-US" sz="1400" dirty="0"/>
              <a:t>(438.8 + 988.8 + 248.8 ) </a:t>
            </a:r>
            <a:r>
              <a:rPr lang="en-US" sz="1400" dirty="0" smtClean="0"/>
              <a:t>= </a:t>
            </a:r>
            <a:r>
              <a:rPr lang="en-US" sz="1400" dirty="0"/>
              <a:t>1,735 </a:t>
            </a:r>
            <a:r>
              <a:rPr lang="en-US" sz="1400" dirty="0" smtClean="0"/>
              <a:t>* 0.1484 = 258 MW</a:t>
            </a:r>
            <a:endParaRPr lang="en-US" sz="1400" dirty="0"/>
          </a:p>
        </p:txBody>
      </p:sp>
      <p:sp>
        <p:nvSpPr>
          <p:cNvPr id="4" name="Slide Number Placeholder 3"/>
          <p:cNvSpPr>
            <a:spLocks noGrp="1"/>
          </p:cNvSpPr>
          <p:nvPr>
            <p:ph type="sldNum" sz="quarter" idx="4294967295"/>
          </p:nvPr>
        </p:nvSpPr>
        <p:spPr>
          <a:xfrm>
            <a:off x="8610600" y="6365882"/>
            <a:ext cx="237126" cy="263518"/>
          </a:xfrm>
          <a:prstGeom prst="rect">
            <a:avLst/>
          </a:prstGeom>
        </p:spPr>
        <p:txBody>
          <a:bodyPr/>
          <a:lstStyle/>
          <a:p>
            <a:fld id="{10C7F894-2A36-495D-AB7C-1055F7AC0F9D}" type="slidenum">
              <a:rPr lang="en-US" smtClean="0"/>
              <a:pPr/>
              <a:t>9</a:t>
            </a:fld>
            <a:endParaRPr lang="en-US" dirty="0"/>
          </a:p>
        </p:txBody>
      </p:sp>
    </p:spTree>
    <p:extLst>
      <p:ext uri="{BB962C8B-B14F-4D97-AF65-F5344CB8AC3E}">
        <p14:creationId xmlns:p14="http://schemas.microsoft.com/office/powerpoint/2010/main" val="23570420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 Public template">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 Public template</Template>
  <TotalTime>0</TotalTime>
  <Words>5944</Words>
  <Application>Microsoft Office PowerPoint</Application>
  <PresentationFormat>On-screen Show (4:3)</PresentationFormat>
  <Paragraphs>1240</Paragraphs>
  <Slides>56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Helvetica</vt:lpstr>
      <vt:lpstr>Symbol</vt:lpstr>
      <vt:lpstr>Times New Roman</vt:lpstr>
      <vt:lpstr>ISO Public template</vt:lpstr>
      <vt:lpstr>PowerPoint Presentation</vt:lpstr>
      <vt:lpstr>Objective</vt:lpstr>
      <vt:lpstr>Background</vt:lpstr>
      <vt:lpstr>Summary of Tie Benefits Study Results </vt:lpstr>
      <vt:lpstr>Recap of Tie Benefits Calculation Process*</vt:lpstr>
      <vt:lpstr>FCA 15 Tie Benefits Study  detailed calculations</vt:lpstr>
      <vt:lpstr>Process 1 Calculation of Tie Benefits for All  Interconnection States</vt:lpstr>
      <vt:lpstr>Process 2 Calculation of Initial Total Tie Benefits</vt:lpstr>
      <vt:lpstr>Process 3 Calculation of Initial Tie Benefits for Neighboring Control Areas  </vt:lpstr>
      <vt:lpstr>Process 4 Calculation of Tie Benefits for Individual or Group of Interconnections </vt:lpstr>
      <vt:lpstr>Process 4 (cont.)  </vt:lpstr>
      <vt:lpstr>Process 5 Adjustment to Initial Tie Benefits Values to Account for Firm Capacity Imports </vt:lpstr>
      <vt:lpstr>Process 6 Calculate Final Tie Benefits for Individual Neighboring Control Area  </vt:lpstr>
      <vt:lpstr>Process 7 Sum the Final Total Tie Benefits for New England (Revised)</vt:lpstr>
      <vt:lpstr>Summary of Tie Benefits Study Results </vt:lpstr>
      <vt:lpstr>Comparison of FCA 15 &amp; FCA 14 Tie benefits</vt:lpstr>
      <vt:lpstr>Comparison of FCA 15 &amp; FCA 14 Tie Benefits</vt:lpstr>
      <vt:lpstr>Key Assumption Changes affecting Tie Benefits</vt:lpstr>
      <vt:lpstr>Key Assumption Changes affecting Tie Benefits (cont.)</vt:lpstr>
      <vt:lpstr>Observations of Tie Benefits Study Results </vt:lpstr>
      <vt:lpstr>Observations of Tie Benefits Study Results  (cont.)</vt:lpstr>
      <vt:lpstr>Conclusions of Tie Benefits Study</vt:lpstr>
      <vt:lpstr>PowerPoint Presentation</vt:lpstr>
      <vt:lpstr>Appendix I FCA 15 tie Benefits study Methodology and assumptions</vt:lpstr>
      <vt:lpstr>Study Methodology Calculation Process 1 </vt:lpstr>
      <vt:lpstr>Study Methodology Calculation Process 2 </vt:lpstr>
      <vt:lpstr>Study Methodology Calculation Process 3 </vt:lpstr>
      <vt:lpstr>Study Methodology  Calculation Process 4 </vt:lpstr>
      <vt:lpstr>Study Methodology  Calculation Process 5 </vt:lpstr>
      <vt:lpstr>Study Methodology  Calculation Process 6</vt:lpstr>
      <vt:lpstr>Study Methodology  Calculation Process 7 </vt:lpstr>
      <vt:lpstr>Resource Assumptions  </vt:lpstr>
      <vt:lpstr>Load Assumptions </vt:lpstr>
      <vt:lpstr>Load Assumptions, cont.</vt:lpstr>
      <vt:lpstr>Load Assumptions, cont.</vt:lpstr>
      <vt:lpstr>Load Assumptions, cont. </vt:lpstr>
      <vt:lpstr>Control Area Modeling</vt:lpstr>
      <vt:lpstr>FCA 15 Transmission Interfaces and Transfer Capabilities</vt:lpstr>
      <vt:lpstr>FCA 15 Internal Transmission Interface Transfer Capability (MW)</vt:lpstr>
      <vt:lpstr>FCA 15 Internal Transmission Interface Transfer Capability (Notes)</vt:lpstr>
      <vt:lpstr>FCA 15 Internal Transmission Interface Transfer Capability (Notes) (cont.)</vt:lpstr>
      <vt:lpstr>FCA 15 External Transmission Interface Import Capability (MW) </vt:lpstr>
      <vt:lpstr>FCA 15 External Interface Transmission Import Capability (Notes)</vt:lpstr>
      <vt:lpstr>FCA 15 External Transmission Interface Import Capability (Notes) (cont.)</vt:lpstr>
      <vt:lpstr>FCA 15 Transmission Interfaces Availability Assumptions</vt:lpstr>
      <vt:lpstr>Other Assumptions: Operating Reserves and Relief from Voltage Reduction   </vt:lpstr>
      <vt:lpstr>Appendix II </vt:lpstr>
      <vt:lpstr>Interconnected System Representation  for 2024 (MW) </vt:lpstr>
      <vt:lpstr>New York System Representation  for 2024 (MW) </vt:lpstr>
      <vt:lpstr>New England System Representation  for 2024 (MW) </vt:lpstr>
      <vt:lpstr>Abbreviations of Subareas in Diagram</vt:lpstr>
      <vt:lpstr>Abbreviations of Subareas in Diagram (cont.)</vt:lpstr>
      <vt:lpstr>Appendix III  </vt:lpstr>
      <vt:lpstr>FCA 14 Internal Transmission Interface Transfer Capability (MW)</vt:lpstr>
      <vt:lpstr>FCA 14 Internal Transmission Interface Transfer Capability (Notes)</vt:lpstr>
      <vt:lpstr>FCA 14 Internal Transmission Interface Transfer Capability (Notes)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2017-06-09T13:22:52Z</dcterms:created>
  <dcterms:modified xsi:type="dcterms:W3CDTF">2020-09-08T17:50:48Z</dcterms:modified>
</cp:coreProperties>
</file>