
<file path=[Content_Types].xml><?xml version="1.0" encoding="utf-8"?>
<Types xmlns="http://schemas.openxmlformats.org/package/2006/content-types">
  <Default Extension="png" ContentType="image/png"/>
  <Default Extension="jpeg" ContentType="image/jpeg"/>
  <Default Extension="wmf" ContentType="image/x-wmf"/>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3" r:id="rId1"/>
  </p:sldMasterIdLst>
  <p:handoutMasterIdLst>
    <p:handoutMasterId r:id="rId26"/>
  </p:handoutMasterIdLst>
  <p:sldIdLst>
    <p:sldId id="256" r:id="rId2"/>
    <p:sldId id="360" r:id="rId3"/>
    <p:sldId id="361" r:id="rId4"/>
    <p:sldId id="367" r:id="rId5"/>
    <p:sldId id="339" r:id="rId6"/>
    <p:sldId id="374" r:id="rId7"/>
    <p:sldId id="344" r:id="rId8"/>
    <p:sldId id="362" r:id="rId9"/>
    <p:sldId id="338" r:id="rId10"/>
    <p:sldId id="363" r:id="rId11"/>
    <p:sldId id="333" r:id="rId12"/>
    <p:sldId id="365" r:id="rId13"/>
    <p:sldId id="332" r:id="rId14"/>
    <p:sldId id="366" r:id="rId15"/>
    <p:sldId id="334" r:id="rId16"/>
    <p:sldId id="364" r:id="rId17"/>
    <p:sldId id="336" r:id="rId18"/>
    <p:sldId id="368" r:id="rId19"/>
    <p:sldId id="369" r:id="rId20"/>
    <p:sldId id="347" r:id="rId21"/>
    <p:sldId id="371" r:id="rId22"/>
    <p:sldId id="370" r:id="rId23"/>
    <p:sldId id="373" r:id="rId24"/>
    <p:sldId id="359" r:id="rId25"/>
  </p:sldIdLst>
  <p:sldSz cx="9144000" cy="6858000" type="screen4x3"/>
  <p:notesSz cx="7315200" cy="9601200"/>
  <p:defaultTextStyle>
    <a:defPPr>
      <a:defRPr lang="en-US"/>
    </a:defPPr>
    <a:lvl1pPr algn="l" defTabSz="457200"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C1C1C"/>
    <a:srgbClr val="2A5972"/>
    <a:srgbClr val="004873"/>
    <a:srgbClr val="0097E1"/>
    <a:srgbClr val="0066A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251" autoAdjust="0"/>
    <p:restoredTop sz="94660"/>
  </p:normalViewPr>
  <p:slideViewPr>
    <p:cSldViewPr snapToObjects="1">
      <p:cViewPr varScale="1">
        <p:scale>
          <a:sx n="84" d="100"/>
          <a:sy n="84" d="100"/>
        </p:scale>
        <p:origin x="998" y="77"/>
      </p:cViewPr>
      <p:guideLst/>
    </p:cSldViewPr>
  </p:slideViewPr>
  <p:notesTextViewPr>
    <p:cViewPr>
      <p:scale>
        <a:sx n="1" d="1"/>
        <a:sy n="1" d="1"/>
      </p:scale>
      <p:origin x="0" y="0"/>
    </p:cViewPr>
  </p:notesTextViewPr>
  <p:sorterViewPr>
    <p:cViewPr>
      <p:scale>
        <a:sx n="100" d="100"/>
        <a:sy n="100" d="100"/>
      </p:scale>
      <p:origin x="0" y="0"/>
    </p:cViewPr>
  </p:sorterViewPr>
  <p:notesViewPr>
    <p:cSldViewPr snapToObjects="1">
      <p:cViewPr varScale="1">
        <p:scale>
          <a:sx n="77" d="100"/>
          <a:sy n="77" d="100"/>
        </p:scale>
        <p:origin x="3864"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1440" tIns="45720" rIns="91440" bIns="45720" rtlCol="0"/>
          <a:lstStyle>
            <a:lvl1pPr algn="l" eaLnBrk="1" hangingPunct="1">
              <a:defRPr sz="1200">
                <a:latin typeface="Arial" charset="0"/>
                <a:cs typeface="Arial" charset="0"/>
              </a:defRPr>
            </a:lvl1pPr>
          </a:lstStyle>
          <a:p>
            <a:pPr>
              <a:defRPr/>
            </a:pPr>
            <a:endParaRPr lang="en-US" dirty="0"/>
          </a:p>
        </p:txBody>
      </p:sp>
      <p:sp>
        <p:nvSpPr>
          <p:cNvPr id="3" name="Date Placeholder 2"/>
          <p:cNvSpPr>
            <a:spLocks noGrp="1"/>
          </p:cNvSpPr>
          <p:nvPr>
            <p:ph type="dt" sz="quarter" idx="1"/>
          </p:nvPr>
        </p:nvSpPr>
        <p:spPr>
          <a:xfrm>
            <a:off x="4143375" y="0"/>
            <a:ext cx="3170238" cy="479425"/>
          </a:xfrm>
          <a:prstGeom prst="rect">
            <a:avLst/>
          </a:prstGeom>
        </p:spPr>
        <p:txBody>
          <a:bodyPr vert="horz" lIns="91440" tIns="45720" rIns="91440" bIns="45720" rtlCol="0"/>
          <a:lstStyle>
            <a:lvl1pPr algn="r" eaLnBrk="1" hangingPunct="1">
              <a:defRPr sz="1200">
                <a:latin typeface="Arial" charset="0"/>
                <a:cs typeface="Arial" charset="0"/>
              </a:defRPr>
            </a:lvl1pPr>
          </a:lstStyle>
          <a:p>
            <a:pPr>
              <a:defRPr/>
            </a:pPr>
            <a:fld id="{B2A734DD-EA6B-48E2-8A9A-D369EF21E098}" type="datetimeFigureOut">
              <a:rPr lang="en-US"/>
              <a:pPr>
                <a:defRPr/>
              </a:pPr>
              <a:t>8/31/2020</a:t>
            </a:fld>
            <a:endParaRPr lang="en-US" dirty="0"/>
          </a:p>
        </p:txBody>
      </p:sp>
      <p:sp>
        <p:nvSpPr>
          <p:cNvPr id="4" name="Footer Placeholder 3"/>
          <p:cNvSpPr>
            <a:spLocks noGrp="1"/>
          </p:cNvSpPr>
          <p:nvPr>
            <p:ph type="ftr" sz="quarter" idx="2"/>
          </p:nvPr>
        </p:nvSpPr>
        <p:spPr>
          <a:xfrm>
            <a:off x="0" y="9120188"/>
            <a:ext cx="3170238" cy="479425"/>
          </a:xfrm>
          <a:prstGeom prst="rect">
            <a:avLst/>
          </a:prstGeom>
        </p:spPr>
        <p:txBody>
          <a:bodyPr vert="horz" lIns="91440" tIns="45720" rIns="91440" bIns="45720" rtlCol="0" anchor="b"/>
          <a:lstStyle>
            <a:lvl1pPr algn="l" eaLnBrk="1" hangingPunct="1">
              <a:defRPr sz="1200">
                <a:latin typeface="Arial" charset="0"/>
                <a:cs typeface="Arial" charset="0"/>
              </a:defRPr>
            </a:lvl1pPr>
          </a:lstStyle>
          <a:p>
            <a:pPr>
              <a:defRPr/>
            </a:pPr>
            <a:endParaRPr lang="en-US" dirty="0"/>
          </a:p>
        </p:txBody>
      </p:sp>
      <p:sp>
        <p:nvSpPr>
          <p:cNvPr id="5" name="Slide Number Placeholder 4"/>
          <p:cNvSpPr>
            <a:spLocks noGrp="1"/>
          </p:cNvSpPr>
          <p:nvPr>
            <p:ph type="sldNum" sz="quarter" idx="3"/>
          </p:nvPr>
        </p:nvSpPr>
        <p:spPr>
          <a:xfrm>
            <a:off x="4143375" y="9120188"/>
            <a:ext cx="3170238" cy="479425"/>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AE78135D-1EA1-4C2A-AD38-E2C0A114EFA7}"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wmf"/></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pic>
        <p:nvPicPr>
          <p:cNvPr id="3" name="Picture 7" descr="iStock_000005683453Small.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7788" y="3124200"/>
            <a:ext cx="8991600" cy="287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4" descr="Curvy Design PPT Clean Lines"/>
          <p:cNvPicPr>
            <a:picLocks noChangeAspect="1" noChangeArrowheads="1"/>
          </p:cNvPicPr>
          <p:nvPr userDrawn="1"/>
        </p:nvPicPr>
        <p:blipFill>
          <a:blip r:embed="rId3">
            <a:extLst>
              <a:ext uri="{28A0092B-C50C-407E-A947-70E740481C1C}">
                <a14:useLocalDpi xmlns:a14="http://schemas.microsoft.com/office/drawing/2010/main" val="0"/>
              </a:ext>
            </a:extLst>
          </a:blip>
          <a:srcRect b="24608"/>
          <a:stretch>
            <a:fillRect/>
          </a:stretch>
        </p:blipFill>
        <p:spPr bwMode="auto">
          <a:xfrm>
            <a:off x="-19050" y="0"/>
            <a:ext cx="916305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5" descr="Day Pitney Log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65675" y="5913438"/>
            <a:ext cx="3973513"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7"/>
          <p:cNvSpPr txBox="1">
            <a:spLocks noChangeArrowheads="1"/>
          </p:cNvSpPr>
          <p:nvPr/>
        </p:nvSpPr>
        <p:spPr bwMode="auto">
          <a:xfrm>
            <a:off x="5486400" y="6477000"/>
            <a:ext cx="33528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defTabSz="457200" eaLnBrk="0" fontAlgn="base" hangingPunct="0">
              <a:spcBef>
                <a:spcPct val="0"/>
              </a:spcBef>
              <a:spcAft>
                <a:spcPct val="0"/>
              </a:spcAft>
              <a:defRPr>
                <a:solidFill>
                  <a:schemeClr val="tx1"/>
                </a:solidFill>
                <a:latin typeface="Arial" charset="0"/>
                <a:cs typeface="Arial" charset="0"/>
              </a:defRPr>
            </a:lvl6pPr>
            <a:lvl7pPr marL="2971800" indent="-228600" defTabSz="457200" eaLnBrk="0" fontAlgn="base" hangingPunct="0">
              <a:spcBef>
                <a:spcPct val="0"/>
              </a:spcBef>
              <a:spcAft>
                <a:spcPct val="0"/>
              </a:spcAft>
              <a:defRPr>
                <a:solidFill>
                  <a:schemeClr val="tx1"/>
                </a:solidFill>
                <a:latin typeface="Arial" charset="0"/>
                <a:cs typeface="Arial" charset="0"/>
              </a:defRPr>
            </a:lvl7pPr>
            <a:lvl8pPr marL="3429000" indent="-228600" defTabSz="457200" eaLnBrk="0" fontAlgn="base" hangingPunct="0">
              <a:spcBef>
                <a:spcPct val="0"/>
              </a:spcBef>
              <a:spcAft>
                <a:spcPct val="0"/>
              </a:spcAft>
              <a:defRPr>
                <a:solidFill>
                  <a:schemeClr val="tx1"/>
                </a:solidFill>
                <a:latin typeface="Arial" charset="0"/>
                <a:cs typeface="Arial" charset="0"/>
              </a:defRPr>
            </a:lvl8pPr>
            <a:lvl9pPr marL="3886200" indent="-228600" defTabSz="457200" eaLnBrk="0" fontAlgn="base" hangingPunct="0">
              <a:spcBef>
                <a:spcPct val="0"/>
              </a:spcBef>
              <a:spcAft>
                <a:spcPct val="0"/>
              </a:spcAft>
              <a:defRPr>
                <a:solidFill>
                  <a:schemeClr val="tx1"/>
                </a:solidFill>
                <a:latin typeface="Arial" charset="0"/>
                <a:cs typeface="Arial" charset="0"/>
              </a:defRPr>
            </a:lvl9pPr>
          </a:lstStyle>
          <a:p>
            <a:pPr algn="r">
              <a:spcBef>
                <a:spcPct val="50000"/>
              </a:spcBef>
              <a:defRPr/>
            </a:pPr>
            <a:r>
              <a:rPr lang="en-US" sz="1000" dirty="0" smtClean="0">
                <a:solidFill>
                  <a:srgbClr val="4D4D4D"/>
                </a:solidFill>
              </a:rPr>
              <a:t>© 2020 Day Pitney LLP</a:t>
            </a:r>
          </a:p>
        </p:txBody>
      </p:sp>
      <p:sp>
        <p:nvSpPr>
          <p:cNvPr id="16390" name="Rectangle 6"/>
          <p:cNvSpPr>
            <a:spLocks noGrp="1" noChangeArrowheads="1"/>
          </p:cNvSpPr>
          <p:nvPr>
            <p:ph type="ctrTitle"/>
          </p:nvPr>
        </p:nvSpPr>
        <p:spPr>
          <a:xfrm>
            <a:off x="533400" y="1143000"/>
            <a:ext cx="7772400" cy="1066800"/>
          </a:xfrm>
        </p:spPr>
        <p:txBody>
          <a:bodyPr/>
          <a:lstStyle>
            <a:lvl1pPr>
              <a:defRPr sz="4400" b="0" smtClean="0">
                <a:solidFill>
                  <a:schemeClr val="bg1"/>
                </a:solidFill>
              </a:defRPr>
            </a:lvl1pPr>
          </a:lstStyle>
          <a:p>
            <a:pPr lvl="0"/>
            <a:r>
              <a:rPr lang="en-US" noProof="0" smtClean="0"/>
              <a:t>Click to edit Master title style</a:t>
            </a:r>
          </a:p>
        </p:txBody>
      </p:sp>
    </p:spTree>
    <p:extLst>
      <p:ext uri="{BB962C8B-B14F-4D97-AF65-F5344CB8AC3E}">
        <p14:creationId xmlns:p14="http://schemas.microsoft.com/office/powerpoint/2010/main" val="2654110461"/>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630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14" descr="Day Pitney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73800" y="6348413"/>
            <a:ext cx="2413000" cy="280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457200" y="6381750"/>
            <a:ext cx="5562600" cy="276999"/>
          </a:xfrm>
          <a:prstGeom prst="rect">
            <a:avLst/>
          </a:prstGeom>
          <a:noFill/>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US" altLang="en-US" sz="1200" dirty="0" smtClean="0">
                <a:solidFill>
                  <a:srgbClr val="0066A1"/>
                </a:solidFill>
              </a:rPr>
              <a:t>Page </a:t>
            </a:r>
            <a:fld id="{AE042E77-4727-403D-A0F5-2F8BC8C9DF3D}" type="slidenum">
              <a:rPr lang="en-US" altLang="en-US" sz="1200" smtClean="0">
                <a:solidFill>
                  <a:srgbClr val="0066A1"/>
                </a:solidFill>
              </a:rPr>
              <a:pPr eaLnBrk="1" hangingPunct="1">
                <a:defRPr/>
              </a:pPr>
              <a:t>‹#›</a:t>
            </a:fld>
            <a:r>
              <a:rPr lang="en-US" altLang="en-US" sz="1200" dirty="0" smtClean="0">
                <a:solidFill>
                  <a:srgbClr val="0066A1"/>
                </a:solidFill>
              </a:rPr>
              <a:t>  |  9/1/2020  |  Future Grid</a:t>
            </a:r>
            <a:r>
              <a:rPr lang="en-US" altLang="en-US" sz="1200" baseline="0" dirty="0" smtClean="0">
                <a:solidFill>
                  <a:srgbClr val="0066A1"/>
                </a:solidFill>
              </a:rPr>
              <a:t>–</a:t>
            </a:r>
            <a:r>
              <a:rPr lang="en-US" altLang="en-US" sz="1200" dirty="0" smtClean="0">
                <a:solidFill>
                  <a:srgbClr val="0066A1"/>
                </a:solidFill>
              </a:rPr>
              <a:t>Review of Studies</a:t>
            </a:r>
          </a:p>
        </p:txBody>
      </p:sp>
      <p:sp>
        <p:nvSpPr>
          <p:cNvPr id="16" name="Text Placeholder 11"/>
          <p:cNvSpPr>
            <a:spLocks noGrp="1"/>
          </p:cNvSpPr>
          <p:nvPr>
            <p:ph type="body" sz="quarter" idx="10"/>
          </p:nvPr>
        </p:nvSpPr>
        <p:spPr>
          <a:xfrm>
            <a:off x="76200" y="1447800"/>
            <a:ext cx="8991600" cy="4572000"/>
          </a:xfrm>
        </p:spPr>
        <p:txBody>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itle 1"/>
          <p:cNvSpPr>
            <a:spLocks noGrp="1"/>
          </p:cNvSpPr>
          <p:nvPr>
            <p:ph type="title"/>
          </p:nvPr>
        </p:nvSpPr>
        <p:spPr>
          <a:xfrm>
            <a:off x="76200" y="685800"/>
            <a:ext cx="8991600" cy="655637"/>
          </a:xfrm>
        </p:spPr>
        <p:txBody>
          <a:bodyPr/>
          <a:lstStyle>
            <a:lvl1pPr algn="ctr">
              <a:defRPr/>
            </a:lvl1pPr>
          </a:lstStyle>
          <a:p>
            <a:r>
              <a:rPr lang="en-US" dirty="0" smtClean="0"/>
              <a:t>Click to edit Master title style</a:t>
            </a:r>
            <a:endParaRPr lang="en-US" dirty="0"/>
          </a:p>
        </p:txBody>
      </p:sp>
    </p:spTree>
    <p:extLst>
      <p:ext uri="{BB962C8B-B14F-4D97-AF65-F5344CB8AC3E}">
        <p14:creationId xmlns:p14="http://schemas.microsoft.com/office/powerpoint/2010/main" val="15993908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630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722313" y="3070225"/>
            <a:ext cx="7772400" cy="1362075"/>
          </a:xfrm>
        </p:spPr>
        <p:txBody>
          <a:bodyPr anchor="ctr"/>
          <a:lstStyle>
            <a:lvl1pPr algn="ctr">
              <a:defRPr sz="4000" b="1" cap="all"/>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4443413"/>
            <a:ext cx="7772400" cy="1500187"/>
          </a:xfrm>
        </p:spPr>
        <p:txBody>
          <a:bodyPr anchor="b"/>
          <a:lstStyle>
            <a:lvl1pPr marL="342900" indent="-342900">
              <a:buSzPct val="100000"/>
              <a:buFont typeface="Wingdings" panose="05000000000000000000" pitchFamily="2" charset="2"/>
              <a:buChar char="§"/>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smtClean="0"/>
              <a:t>Click to edit Master text styles</a:t>
            </a:r>
          </a:p>
        </p:txBody>
      </p:sp>
      <p:sp>
        <p:nvSpPr>
          <p:cNvPr id="4" name="TextBox 3"/>
          <p:cNvSpPr txBox="1"/>
          <p:nvPr userDrawn="1"/>
        </p:nvSpPr>
        <p:spPr>
          <a:xfrm>
            <a:off x="457200" y="6381750"/>
            <a:ext cx="5562600" cy="276999"/>
          </a:xfrm>
          <a:prstGeom prst="rect">
            <a:avLst/>
          </a:prstGeom>
          <a:noFill/>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US" altLang="en-US" sz="1200" dirty="0" smtClean="0">
                <a:solidFill>
                  <a:srgbClr val="0066A1"/>
                </a:solidFill>
              </a:rPr>
              <a:t>Page </a:t>
            </a:r>
            <a:fld id="{AE042E77-4727-403D-A0F5-2F8BC8C9DF3D}" type="slidenum">
              <a:rPr lang="en-US" altLang="en-US" sz="1200" smtClean="0">
                <a:solidFill>
                  <a:srgbClr val="0066A1"/>
                </a:solidFill>
              </a:rPr>
              <a:pPr eaLnBrk="1" hangingPunct="1">
                <a:defRPr/>
              </a:pPr>
              <a:t>‹#›</a:t>
            </a:fld>
            <a:r>
              <a:rPr lang="en-US" altLang="en-US" sz="1200" dirty="0" smtClean="0">
                <a:solidFill>
                  <a:srgbClr val="0066A1"/>
                </a:solidFill>
              </a:rPr>
              <a:t>  |  9/1/2020  |  Future Grid</a:t>
            </a:r>
            <a:r>
              <a:rPr lang="en-US" altLang="en-US" sz="1200" baseline="0" dirty="0" smtClean="0">
                <a:solidFill>
                  <a:srgbClr val="0066A1"/>
                </a:solidFill>
              </a:rPr>
              <a:t>–</a:t>
            </a:r>
            <a:r>
              <a:rPr lang="en-US" altLang="en-US" sz="1200" dirty="0" smtClean="0">
                <a:solidFill>
                  <a:srgbClr val="0066A1"/>
                </a:solidFill>
              </a:rPr>
              <a:t>Review of Studies</a:t>
            </a:r>
          </a:p>
        </p:txBody>
      </p:sp>
      <p:pic>
        <p:nvPicPr>
          <p:cNvPr id="6" name="Picture 14" descr="Day Pitney Logo"/>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273800" y="6348413"/>
            <a:ext cx="2413000" cy="280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0248424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630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76200" y="685800"/>
            <a:ext cx="8991600" cy="655637"/>
          </a:xfrm>
        </p:spPr>
        <p:txBody>
          <a:bodyPr/>
          <a:lstStyle>
            <a:lvl1pPr algn="ctr">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76200" y="1447800"/>
            <a:ext cx="89916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extBox 5"/>
          <p:cNvSpPr txBox="1"/>
          <p:nvPr userDrawn="1"/>
        </p:nvSpPr>
        <p:spPr>
          <a:xfrm>
            <a:off x="457200" y="6381750"/>
            <a:ext cx="5562600" cy="276999"/>
          </a:xfrm>
          <a:prstGeom prst="rect">
            <a:avLst/>
          </a:prstGeom>
          <a:noFill/>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US" altLang="en-US" sz="1200" dirty="0" smtClean="0">
                <a:solidFill>
                  <a:srgbClr val="0066A1"/>
                </a:solidFill>
              </a:rPr>
              <a:t>Page </a:t>
            </a:r>
            <a:fld id="{AE042E77-4727-403D-A0F5-2F8BC8C9DF3D}" type="slidenum">
              <a:rPr lang="en-US" altLang="en-US" sz="1200" smtClean="0">
                <a:solidFill>
                  <a:srgbClr val="0066A1"/>
                </a:solidFill>
              </a:rPr>
              <a:pPr eaLnBrk="1" hangingPunct="1">
                <a:defRPr/>
              </a:pPr>
              <a:t>‹#›</a:t>
            </a:fld>
            <a:r>
              <a:rPr lang="en-US" altLang="en-US" sz="1200" dirty="0" smtClean="0">
                <a:solidFill>
                  <a:srgbClr val="0066A1"/>
                </a:solidFill>
              </a:rPr>
              <a:t>  |  9/1/2020  |  Future Grid</a:t>
            </a:r>
            <a:r>
              <a:rPr lang="en-US" altLang="en-US" sz="1200" baseline="0" dirty="0" smtClean="0">
                <a:solidFill>
                  <a:srgbClr val="0066A1"/>
                </a:solidFill>
              </a:rPr>
              <a:t>–</a:t>
            </a:r>
            <a:r>
              <a:rPr lang="en-US" altLang="en-US" sz="1200" dirty="0" smtClean="0">
                <a:solidFill>
                  <a:srgbClr val="0066A1"/>
                </a:solidFill>
              </a:rPr>
              <a:t>Review of Studies</a:t>
            </a:r>
          </a:p>
        </p:txBody>
      </p:sp>
      <p:pic>
        <p:nvPicPr>
          <p:cNvPr id="7" name="Picture 14" descr="Day Pitney Logo"/>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273800" y="6348413"/>
            <a:ext cx="2413000" cy="280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15043989"/>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5"/>
          <p:cNvSpPr>
            <a:spLocks noGrp="1" noChangeArrowheads="1"/>
          </p:cNvSpPr>
          <p:nvPr>
            <p:ph type="title"/>
          </p:nvPr>
        </p:nvSpPr>
        <p:spPr bwMode="auto">
          <a:xfrm>
            <a:off x="457200" y="563563"/>
            <a:ext cx="8229600" cy="85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16"/>
          <p:cNvSpPr>
            <a:spLocks noGrp="1" noChangeArrowheads="1"/>
          </p:cNvSpPr>
          <p:nvPr>
            <p:ph type="body" idx="1"/>
          </p:nvPr>
        </p:nvSpPr>
        <p:spPr bwMode="auto">
          <a:xfrm>
            <a:off x="457200" y="1417638"/>
            <a:ext cx="8229600" cy="4708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dirty="0" smtClean="0"/>
              <a:t>Edit Master text styles</a:t>
            </a:r>
          </a:p>
          <a:p>
            <a:pPr lvl="1"/>
            <a:r>
              <a:rPr lang="en-US" altLang="en-US" dirty="0" smtClean="0"/>
              <a:t>Second level</a:t>
            </a:r>
          </a:p>
          <a:p>
            <a:pPr lvl="2"/>
            <a:r>
              <a:rPr lang="en-US" altLang="en-US" dirty="0" smtClean="0"/>
              <a:t>Third level</a:t>
            </a:r>
          </a:p>
          <a:p>
            <a:pPr lvl="3"/>
            <a:r>
              <a:rPr lang="en-US" altLang="en-US" dirty="0" smtClean="0"/>
              <a:t>Fourth level</a:t>
            </a:r>
          </a:p>
          <a:p>
            <a:pPr lvl="4"/>
            <a:r>
              <a:rPr lang="en-US" altLang="en-US" dirty="0" smtClean="0"/>
              <a:t>Fifth level</a:t>
            </a: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Lst>
  <p:txStyles>
    <p:titleStyle>
      <a:lvl1pPr algn="l" defTabSz="457200" rtl="0" eaLnBrk="1" fontAlgn="base" hangingPunct="1">
        <a:spcBef>
          <a:spcPct val="0"/>
        </a:spcBef>
        <a:spcAft>
          <a:spcPct val="0"/>
        </a:spcAft>
        <a:defRPr sz="3200" b="1" kern="1200">
          <a:solidFill>
            <a:srgbClr val="2A5972"/>
          </a:solidFill>
          <a:latin typeface="+mj-lt"/>
          <a:ea typeface="+mj-ea"/>
          <a:cs typeface="+mj-cs"/>
        </a:defRPr>
      </a:lvl1pPr>
      <a:lvl2pPr algn="l" defTabSz="457200" rtl="0" eaLnBrk="1" fontAlgn="base" hangingPunct="1">
        <a:spcBef>
          <a:spcPct val="0"/>
        </a:spcBef>
        <a:spcAft>
          <a:spcPct val="0"/>
        </a:spcAft>
        <a:defRPr sz="3200" b="1">
          <a:solidFill>
            <a:srgbClr val="2A5972"/>
          </a:solidFill>
          <a:latin typeface="Arial" charset="0"/>
        </a:defRPr>
      </a:lvl2pPr>
      <a:lvl3pPr algn="l" defTabSz="457200" rtl="0" eaLnBrk="1" fontAlgn="base" hangingPunct="1">
        <a:spcBef>
          <a:spcPct val="0"/>
        </a:spcBef>
        <a:spcAft>
          <a:spcPct val="0"/>
        </a:spcAft>
        <a:defRPr sz="3200" b="1">
          <a:solidFill>
            <a:srgbClr val="2A5972"/>
          </a:solidFill>
          <a:latin typeface="Arial" charset="0"/>
        </a:defRPr>
      </a:lvl3pPr>
      <a:lvl4pPr algn="l" defTabSz="457200" rtl="0" eaLnBrk="1" fontAlgn="base" hangingPunct="1">
        <a:spcBef>
          <a:spcPct val="0"/>
        </a:spcBef>
        <a:spcAft>
          <a:spcPct val="0"/>
        </a:spcAft>
        <a:defRPr sz="3200" b="1">
          <a:solidFill>
            <a:srgbClr val="2A5972"/>
          </a:solidFill>
          <a:latin typeface="Arial" charset="0"/>
        </a:defRPr>
      </a:lvl4pPr>
      <a:lvl5pPr algn="l" defTabSz="457200" rtl="0" eaLnBrk="1" fontAlgn="base" hangingPunct="1">
        <a:spcBef>
          <a:spcPct val="0"/>
        </a:spcBef>
        <a:spcAft>
          <a:spcPct val="0"/>
        </a:spcAft>
        <a:defRPr sz="3200" b="1">
          <a:solidFill>
            <a:srgbClr val="2A5972"/>
          </a:solidFill>
          <a:latin typeface="Arial" charset="0"/>
        </a:defRPr>
      </a:lvl5pPr>
      <a:lvl6pPr marL="457200" algn="l" defTabSz="457200" rtl="0" eaLnBrk="1" fontAlgn="base" hangingPunct="1">
        <a:spcBef>
          <a:spcPct val="0"/>
        </a:spcBef>
        <a:spcAft>
          <a:spcPct val="0"/>
        </a:spcAft>
        <a:defRPr sz="3200" b="1">
          <a:solidFill>
            <a:srgbClr val="2A5972"/>
          </a:solidFill>
          <a:latin typeface="Arial" charset="0"/>
        </a:defRPr>
      </a:lvl6pPr>
      <a:lvl7pPr marL="914400" algn="l" defTabSz="457200" rtl="0" eaLnBrk="1" fontAlgn="base" hangingPunct="1">
        <a:spcBef>
          <a:spcPct val="0"/>
        </a:spcBef>
        <a:spcAft>
          <a:spcPct val="0"/>
        </a:spcAft>
        <a:defRPr sz="3200" b="1">
          <a:solidFill>
            <a:srgbClr val="2A5972"/>
          </a:solidFill>
          <a:latin typeface="Arial" charset="0"/>
        </a:defRPr>
      </a:lvl7pPr>
      <a:lvl8pPr marL="1371600" algn="l" defTabSz="457200" rtl="0" eaLnBrk="1" fontAlgn="base" hangingPunct="1">
        <a:spcBef>
          <a:spcPct val="0"/>
        </a:spcBef>
        <a:spcAft>
          <a:spcPct val="0"/>
        </a:spcAft>
        <a:defRPr sz="3200" b="1">
          <a:solidFill>
            <a:srgbClr val="2A5972"/>
          </a:solidFill>
          <a:latin typeface="Arial" charset="0"/>
        </a:defRPr>
      </a:lvl8pPr>
      <a:lvl9pPr marL="1828800" algn="l" defTabSz="457200" rtl="0" eaLnBrk="1" fontAlgn="base" hangingPunct="1">
        <a:spcBef>
          <a:spcPct val="0"/>
        </a:spcBef>
        <a:spcAft>
          <a:spcPct val="0"/>
        </a:spcAft>
        <a:defRPr sz="3200" b="1">
          <a:solidFill>
            <a:srgbClr val="2A5972"/>
          </a:solidFill>
          <a:latin typeface="Arial" charset="0"/>
        </a:defRPr>
      </a:lvl9pPr>
    </p:titleStyle>
    <p:bodyStyle>
      <a:lvl1pPr marL="342900" indent="-342900" algn="l" rtl="0" eaLnBrk="1" fontAlgn="base" hangingPunct="1">
        <a:spcBef>
          <a:spcPct val="20000"/>
        </a:spcBef>
        <a:spcAft>
          <a:spcPct val="0"/>
        </a:spcAft>
        <a:buClr>
          <a:srgbClr val="004873"/>
        </a:buClr>
        <a:buFont typeface="Wingdings" panose="05000000000000000000" pitchFamily="2" charset="2"/>
        <a:buChar char="§"/>
        <a:defRPr sz="2800" kern="1200">
          <a:solidFill>
            <a:srgbClr val="1C1C1C"/>
          </a:solidFill>
          <a:latin typeface="+mn-lt"/>
          <a:ea typeface="+mn-ea"/>
          <a:cs typeface="+mn-cs"/>
        </a:defRPr>
      </a:lvl1pPr>
      <a:lvl2pPr marL="742950" indent="-285750" algn="l" rtl="0" eaLnBrk="1" fontAlgn="base" hangingPunct="1">
        <a:spcBef>
          <a:spcPct val="20000"/>
        </a:spcBef>
        <a:spcAft>
          <a:spcPct val="0"/>
        </a:spcAft>
        <a:buClr>
          <a:srgbClr val="004873"/>
        </a:buClr>
        <a:buFont typeface="Wingdings" panose="05000000000000000000" pitchFamily="2" charset="2"/>
        <a:buChar char="§"/>
        <a:defRPr sz="2400" kern="1200">
          <a:solidFill>
            <a:srgbClr val="1C1C1C"/>
          </a:solidFill>
          <a:latin typeface="+mn-lt"/>
          <a:ea typeface="+mn-ea"/>
          <a:cs typeface="+mn-cs"/>
        </a:defRPr>
      </a:lvl2pPr>
      <a:lvl3pPr marL="1143000" indent="-228600" algn="l" rtl="0" eaLnBrk="1" fontAlgn="base" hangingPunct="1">
        <a:spcBef>
          <a:spcPct val="20000"/>
        </a:spcBef>
        <a:spcAft>
          <a:spcPct val="0"/>
        </a:spcAft>
        <a:buClr>
          <a:srgbClr val="004873"/>
        </a:buClr>
        <a:buFont typeface="Wingdings" panose="05000000000000000000" pitchFamily="2" charset="2"/>
        <a:buChar char="§"/>
        <a:defRPr sz="2000" kern="1200">
          <a:solidFill>
            <a:srgbClr val="1C1C1C"/>
          </a:solidFill>
          <a:latin typeface="+mn-lt"/>
          <a:ea typeface="+mn-ea"/>
          <a:cs typeface="+mn-cs"/>
        </a:defRPr>
      </a:lvl3pPr>
      <a:lvl4pPr marL="1600200" indent="-228600" algn="l" rtl="0" eaLnBrk="1" fontAlgn="base" hangingPunct="1">
        <a:spcBef>
          <a:spcPct val="20000"/>
        </a:spcBef>
        <a:spcAft>
          <a:spcPct val="0"/>
        </a:spcAft>
        <a:buClr>
          <a:srgbClr val="004873"/>
        </a:buClr>
        <a:buFont typeface="Wingdings" panose="05000000000000000000" pitchFamily="2" charset="2"/>
        <a:buChar char="§"/>
        <a:defRPr sz="1600" kern="1200">
          <a:solidFill>
            <a:srgbClr val="1C1C1C"/>
          </a:solidFill>
          <a:latin typeface="+mn-lt"/>
          <a:ea typeface="+mn-ea"/>
          <a:cs typeface="+mn-cs"/>
        </a:defRPr>
      </a:lvl4pPr>
      <a:lvl5pPr marL="2057400" indent="-228600" algn="l" rtl="0" eaLnBrk="1" fontAlgn="base" hangingPunct="1">
        <a:spcBef>
          <a:spcPct val="20000"/>
        </a:spcBef>
        <a:spcAft>
          <a:spcPct val="0"/>
        </a:spcAft>
        <a:buClr>
          <a:srgbClr val="004873"/>
        </a:buClr>
        <a:buFont typeface="Wingdings" panose="05000000000000000000" pitchFamily="2" charset="2"/>
        <a:buChar char="§"/>
        <a:defRPr sz="1400" kern="1200">
          <a:solidFill>
            <a:srgbClr val="1C1C1C"/>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hyperlink" Target="https://31f45e9b-56fb-4c08-b45e-ba73f0186e95.filesusr.com/ugd/294abc_bc5306cef7a74b53ad0ce3bd06e0cd38.pdf" TargetMode="External"/><Relationship Id="rId2" Type="http://schemas.openxmlformats.org/officeDocument/2006/relationships/hyperlink" Target="https://31f45e9b-56fb-4c08-b45e-ba73f0186e95.filesusr.com/ugd/294abc_84c491c8c2c449d2a7baa2dd3a0dbced.pdf" TargetMode="Externa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nepool.com/Future_Grid.php"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iso-ne.com/static-assets/documents/2020/02/npc_20200305_supplemental.pdf"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bwMode="gray">
          <a:xfrm>
            <a:off x="533400" y="685800"/>
            <a:ext cx="7772400" cy="2514600"/>
          </a:xfrm>
        </p:spPr>
        <p:txBody>
          <a:bodyPr/>
          <a:lstStyle/>
          <a:p>
            <a:pPr algn="ctr" eaLnBrk="1" hangingPunct="1"/>
            <a:r>
              <a:rPr lang="en-US" altLang="en-US" sz="3200" dirty="0" smtClean="0"/>
              <a:t>Future Grid:  Review of Past/Ongoing  and Proposed Studies</a:t>
            </a:r>
            <a:br>
              <a:rPr lang="en-US" altLang="en-US" sz="3200" dirty="0" smtClean="0"/>
            </a:br>
            <a:r>
              <a:rPr lang="en-US" altLang="en-US" sz="3200" dirty="0" smtClean="0"/>
              <a:t/>
            </a:r>
            <a:br>
              <a:rPr lang="en-US" altLang="en-US" sz="3200" dirty="0" smtClean="0"/>
            </a:br>
            <a:r>
              <a:rPr lang="en-US" altLang="en-US" sz="2000" dirty="0" smtClean="0"/>
              <a:t>September </a:t>
            </a:r>
            <a:r>
              <a:rPr lang="en-US" altLang="en-US" sz="2000" dirty="0"/>
              <a:t>1</a:t>
            </a:r>
            <a:r>
              <a:rPr lang="en-US" altLang="en-US" sz="2000" dirty="0" smtClean="0"/>
              <a:t>, 2020 </a:t>
            </a:r>
            <a:br>
              <a:rPr lang="en-US" altLang="en-US" sz="2000" dirty="0" smtClean="0"/>
            </a:br>
            <a:r>
              <a:rPr lang="en-US" altLang="en-US" sz="2000" dirty="0" smtClean="0"/>
              <a:t>NEPOOL Markets and Reliability Committee Meeting</a:t>
            </a:r>
            <a:r>
              <a:rPr lang="en-US" altLang="en-US" sz="3200" dirty="0" smtClean="0"/>
              <a:t/>
            </a:r>
            <a:br>
              <a:rPr lang="en-US" altLang="en-US" sz="3200" dirty="0" smtClean="0"/>
            </a:br>
            <a:r>
              <a:rPr lang="en-US" altLang="en-US" sz="3200" dirty="0" smtClean="0"/>
              <a:t> </a:t>
            </a:r>
            <a:endParaRPr lang="en-US" altLang="en-US" sz="3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Observations on NESCOE Study</a:t>
            </a:r>
            <a:endParaRPr lang="en-US" dirty="0"/>
          </a:p>
        </p:txBody>
      </p:sp>
      <p:sp>
        <p:nvSpPr>
          <p:cNvPr id="3" name="Content Placeholder 2"/>
          <p:cNvSpPr>
            <a:spLocks noGrp="1"/>
          </p:cNvSpPr>
          <p:nvPr>
            <p:ph sz="half" idx="1"/>
          </p:nvPr>
        </p:nvSpPr>
        <p:spPr>
          <a:xfrm>
            <a:off x="76200" y="1341437"/>
            <a:ext cx="8991600" cy="4678363"/>
          </a:xfrm>
        </p:spPr>
        <p:txBody>
          <a:bodyPr>
            <a:normAutofit fontScale="85000" lnSpcReduction="20000"/>
          </a:bodyPr>
          <a:lstStyle/>
          <a:p>
            <a:r>
              <a:rPr lang="en-US" sz="2400" dirty="0" smtClean="0"/>
              <a:t>Study </a:t>
            </a:r>
            <a:r>
              <a:rPr lang="en-US" sz="2400" dirty="0" smtClean="0">
                <a:solidFill>
                  <a:schemeClr val="tx1"/>
                </a:solidFill>
              </a:rPr>
              <a:t>completed, </a:t>
            </a:r>
            <a:r>
              <a:rPr lang="en-US" sz="2400" dirty="0">
                <a:solidFill>
                  <a:schemeClr val="tx1"/>
                </a:solidFill>
              </a:rPr>
              <a:t>but no transmission cost estimates were </a:t>
            </a:r>
            <a:r>
              <a:rPr lang="en-US" sz="2400" dirty="0" smtClean="0">
                <a:solidFill>
                  <a:schemeClr val="tx1"/>
                </a:solidFill>
              </a:rPr>
              <a:t>provided; </a:t>
            </a:r>
            <a:r>
              <a:rPr lang="en-US" sz="2400" dirty="0">
                <a:solidFill>
                  <a:schemeClr val="tx1"/>
                </a:solidFill>
              </a:rPr>
              <a:t>the ancillary services analysis used </a:t>
            </a:r>
            <a:r>
              <a:rPr lang="en-US" sz="2400" dirty="0" smtClean="0">
                <a:solidFill>
                  <a:schemeClr val="tx1"/>
                </a:solidFill>
              </a:rPr>
              <a:t>the NEPOOL study scenarios</a:t>
            </a:r>
          </a:p>
          <a:p>
            <a:r>
              <a:rPr lang="en-US" sz="2400" dirty="0" smtClean="0">
                <a:solidFill>
                  <a:schemeClr val="tx1"/>
                </a:solidFill>
              </a:rPr>
              <a:t>Focused on</a:t>
            </a:r>
            <a:r>
              <a:rPr lang="en-US" sz="2400" dirty="0">
                <a:solidFill>
                  <a:schemeClr val="tx1"/>
                </a:solidFill>
              </a:rPr>
              <a:t> interconnection of</a:t>
            </a:r>
            <a:r>
              <a:rPr lang="en-US" sz="2400" dirty="0" smtClean="0">
                <a:solidFill>
                  <a:schemeClr val="tx1"/>
                </a:solidFill>
              </a:rPr>
              <a:t> offshore wind additions only</a:t>
            </a:r>
          </a:p>
          <a:p>
            <a:r>
              <a:rPr lang="en-US" sz="2400" dirty="0" smtClean="0">
                <a:solidFill>
                  <a:schemeClr val="tx1"/>
                </a:solidFill>
              </a:rPr>
              <a:t>Geographically limited to southern New England offshore wind</a:t>
            </a:r>
          </a:p>
          <a:p>
            <a:r>
              <a:rPr lang="en-US" sz="2400" dirty="0" smtClean="0">
                <a:solidFill>
                  <a:schemeClr val="tx1"/>
                </a:solidFill>
              </a:rPr>
              <a:t>Included both an economic analysis and a conceptual level transmission analysis, both done by ISO using available tools</a:t>
            </a:r>
          </a:p>
          <a:p>
            <a:pPr lvl="1"/>
            <a:r>
              <a:rPr lang="en-US" sz="2000" dirty="0">
                <a:solidFill>
                  <a:schemeClr val="tx1"/>
                </a:solidFill>
              </a:rPr>
              <a:t>Provides analysis of system emissions estimates associated with increasing levels of off-shore wind</a:t>
            </a:r>
          </a:p>
          <a:p>
            <a:r>
              <a:rPr lang="en-US" sz="2400" dirty="0" smtClean="0">
                <a:solidFill>
                  <a:schemeClr val="tx1"/>
                </a:solidFill>
              </a:rPr>
              <a:t>Also included some operational effects analysis (regulation, ramping and reserves capability) using same outside consultant and modeling tool </a:t>
            </a:r>
            <a:r>
              <a:rPr lang="en-US" sz="2400" dirty="0">
                <a:solidFill>
                  <a:schemeClr val="tx1"/>
                </a:solidFill>
              </a:rPr>
              <a:t>and scenarios </a:t>
            </a:r>
            <a:r>
              <a:rPr lang="en-US" sz="2400" dirty="0" smtClean="0">
                <a:solidFill>
                  <a:schemeClr val="tx1"/>
                </a:solidFill>
              </a:rPr>
              <a:t>as for the NEPOOL operational study</a:t>
            </a:r>
          </a:p>
          <a:p>
            <a:pPr lvl="1"/>
            <a:r>
              <a:rPr lang="en-US" sz="2000" dirty="0">
                <a:solidFill>
                  <a:schemeClr val="tx1"/>
                </a:solidFill>
              </a:rPr>
              <a:t>Directionally indicative due to scenario assumptions</a:t>
            </a:r>
          </a:p>
          <a:p>
            <a:r>
              <a:rPr lang="en-US" sz="2400" dirty="0" smtClean="0">
                <a:solidFill>
                  <a:schemeClr val="tx1"/>
                </a:solidFill>
              </a:rPr>
              <a:t>Time frame limited to 2030</a:t>
            </a:r>
          </a:p>
          <a:p>
            <a:r>
              <a:rPr lang="en-US" sz="2400" dirty="0" smtClean="0">
                <a:solidFill>
                  <a:schemeClr val="tx1"/>
                </a:solidFill>
              </a:rPr>
              <a:t>Not fully consistent with scope of Future Grid Study because of limited focus, but </a:t>
            </a:r>
            <a:r>
              <a:rPr lang="en-US" sz="2400" dirty="0">
                <a:solidFill>
                  <a:schemeClr val="tx1"/>
                </a:solidFill>
              </a:rPr>
              <a:t>p</a:t>
            </a:r>
            <a:r>
              <a:rPr lang="en-US" sz="2400" dirty="0" smtClean="0">
                <a:solidFill>
                  <a:schemeClr val="tx1"/>
                </a:solidFill>
              </a:rPr>
              <a:t>ossibly could be used as a component of </a:t>
            </a:r>
            <a:r>
              <a:rPr lang="en-US" sz="2400" dirty="0" smtClean="0"/>
              <a:t>a larger Future Grid Study to examine the offshore wind piece</a:t>
            </a:r>
            <a:endParaRPr lang="en-US" sz="2400" dirty="0"/>
          </a:p>
        </p:txBody>
      </p:sp>
    </p:spTree>
    <p:extLst>
      <p:ext uri="{BB962C8B-B14F-4D97-AF65-F5344CB8AC3E}">
        <p14:creationId xmlns:p14="http://schemas.microsoft.com/office/powerpoint/2010/main" val="18703874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Massachusetts 2050 Roadmap Effort</a:t>
            </a:r>
            <a:endParaRPr lang="en-US" dirty="0"/>
          </a:p>
        </p:txBody>
      </p:sp>
      <p:graphicFrame>
        <p:nvGraphicFramePr>
          <p:cNvPr id="8" name="Content Placeholder 7"/>
          <p:cNvGraphicFramePr>
            <a:graphicFrameLocks noGrp="1"/>
          </p:cNvGraphicFramePr>
          <p:nvPr>
            <p:ph sz="half" idx="1"/>
            <p:extLst>
              <p:ext uri="{D42A27DB-BD31-4B8C-83A1-F6EECF244321}">
                <p14:modId xmlns:p14="http://schemas.microsoft.com/office/powerpoint/2010/main" val="4179159491"/>
              </p:ext>
            </p:extLst>
          </p:nvPr>
        </p:nvGraphicFramePr>
        <p:xfrm>
          <a:off x="85165" y="1310640"/>
          <a:ext cx="8991600" cy="4709160"/>
        </p:xfrm>
        <a:graphic>
          <a:graphicData uri="http://schemas.openxmlformats.org/drawingml/2006/table">
            <a:tbl>
              <a:tblPr firstRow="1" bandRow="1">
                <a:tableStyleId>{616DA210-FB5B-4158-B5E0-FEB733F419BA}</a:tableStyleId>
              </a:tblPr>
              <a:tblGrid>
                <a:gridCol w="1219200">
                  <a:extLst>
                    <a:ext uri="{9D8B030D-6E8A-4147-A177-3AD203B41FA5}">
                      <a16:colId xmlns:a16="http://schemas.microsoft.com/office/drawing/2014/main" val="1725968024"/>
                    </a:ext>
                  </a:extLst>
                </a:gridCol>
                <a:gridCol w="7772400">
                  <a:extLst>
                    <a:ext uri="{9D8B030D-6E8A-4147-A177-3AD203B41FA5}">
                      <a16:colId xmlns:a16="http://schemas.microsoft.com/office/drawing/2014/main" val="1102866412"/>
                    </a:ext>
                  </a:extLst>
                </a:gridCol>
              </a:tblGrid>
              <a:tr h="370840">
                <a:tc>
                  <a:txBody>
                    <a:bodyPr/>
                    <a:lstStyle/>
                    <a:p>
                      <a:r>
                        <a:rPr lang="en-US" sz="1425" dirty="0" smtClean="0"/>
                        <a:t>Overall Purpose</a:t>
                      </a:r>
                      <a:endParaRPr lang="en-US" sz="1425"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25" dirty="0" smtClean="0"/>
                        <a:t>Identify the strategies, policies, and implementation pathways for MA to achieve “net zero” GHG emissions</a:t>
                      </a:r>
                      <a:r>
                        <a:rPr lang="en-US" sz="1425" baseline="0" dirty="0" smtClean="0"/>
                        <a:t> </a:t>
                      </a:r>
                      <a:r>
                        <a:rPr lang="en-US" sz="1425" dirty="0" smtClean="0"/>
                        <a:t>by 2050 (at least 85% of 1990 level GHG reductions + sequestration), and the priorities to achieve an interim goal by 2030</a:t>
                      </a:r>
                    </a:p>
                  </a:txBody>
                  <a:tcPr/>
                </a:tc>
                <a:extLst>
                  <a:ext uri="{0D108BD9-81ED-4DB2-BD59-A6C34878D82A}">
                    <a16:rowId xmlns:a16="http://schemas.microsoft.com/office/drawing/2014/main" val="2477224834"/>
                  </a:ext>
                </a:extLst>
              </a:tr>
              <a:tr h="370840">
                <a:tc>
                  <a:txBody>
                    <a:bodyPr/>
                    <a:lstStyle/>
                    <a:p>
                      <a:r>
                        <a:rPr lang="en-US" sz="1425" strike="noStrike" baseline="0" dirty="0" smtClean="0"/>
                        <a:t>Subordinate Questions</a:t>
                      </a:r>
                      <a:endParaRPr lang="en-US" sz="1425" strike="noStrike" baseline="0" dirty="0"/>
                    </a:p>
                  </a:txBody>
                  <a:tcPr anchor="ctr"/>
                </a:tc>
                <a:tc>
                  <a:txBody>
                    <a:bodyPr/>
                    <a:lstStyle/>
                    <a:p>
                      <a:pPr marL="169863" indent="-169863">
                        <a:buFont typeface="Arial" panose="020B0604020202020204" pitchFamily="34" charset="0"/>
                        <a:buChar char="•"/>
                      </a:pPr>
                      <a:r>
                        <a:rPr lang="en-US" sz="1425" strike="noStrike" baseline="0" dirty="0" smtClean="0"/>
                        <a:t>Describe optionality and requirements across all energy supply and demand necessary to achieve deep, permanent GHG emissions.</a:t>
                      </a:r>
                    </a:p>
                    <a:p>
                      <a:pPr marL="169863" indent="-169863">
                        <a:buFont typeface="Arial" panose="020B0604020202020204" pitchFamily="34" charset="0"/>
                        <a:buChar char="•"/>
                      </a:pPr>
                      <a:r>
                        <a:rPr lang="en-US" sz="1425" strike="noStrike" baseline="0" dirty="0" smtClean="0"/>
                        <a:t>Identify key “no regrets” and “must do” near term policies and actions required in the 2020s to enable continued achievement of emissions reduction requirements 2030–2050.</a:t>
                      </a:r>
                      <a:endParaRPr lang="en-US" sz="1425" strike="noStrike" baseline="0" dirty="0" smtClean="0">
                        <a:highlight>
                          <a:srgbClr val="FFFF00"/>
                        </a:highlight>
                      </a:endParaRPr>
                    </a:p>
                  </a:txBody>
                  <a:tcPr/>
                </a:tc>
                <a:extLst>
                  <a:ext uri="{0D108BD9-81ED-4DB2-BD59-A6C34878D82A}">
                    <a16:rowId xmlns:a16="http://schemas.microsoft.com/office/drawing/2014/main" val="3964595361"/>
                  </a:ext>
                </a:extLst>
              </a:tr>
              <a:tr h="370840">
                <a:tc>
                  <a:txBody>
                    <a:bodyPr/>
                    <a:lstStyle/>
                    <a:p>
                      <a:r>
                        <a:rPr lang="en-US" sz="1425" dirty="0" smtClean="0"/>
                        <a:t>Scenarios</a:t>
                      </a:r>
                      <a:endParaRPr lang="en-US" sz="1425" dirty="0"/>
                    </a:p>
                  </a:txBody>
                  <a:tcPr anchor="ctr"/>
                </a:tc>
                <a:tc>
                  <a:txBody>
                    <a:bodyPr/>
                    <a:lstStyle/>
                    <a:p>
                      <a:pPr marL="169863" indent="-169863">
                        <a:buFont typeface="Arial" panose="020B0604020202020204" pitchFamily="34" charset="0"/>
                        <a:buChar char="•"/>
                      </a:pPr>
                      <a:r>
                        <a:rPr lang="en-US" sz="1425" strike="noStrike" baseline="0" dirty="0" smtClean="0"/>
                        <a:t>Eight cross-sector, all-economy scenarios (2020 – 2050) each capable of achieving at least an 85% reduction below 1990 levels.</a:t>
                      </a:r>
                    </a:p>
                    <a:p>
                      <a:pPr marL="169863" indent="-169863">
                        <a:buFont typeface="Arial" panose="020B0604020202020204" pitchFamily="34" charset="0"/>
                        <a:buChar char="•"/>
                      </a:pPr>
                      <a:r>
                        <a:rPr lang="en-US" sz="1425" strike="noStrike" baseline="0" dirty="0" smtClean="0"/>
                        <a:t>To test robustness of resource availability across sectors, scenarios assume the entire Northeast (NY, New England, Maritimes) is moving together towards IPPC-compliant emissions targets.</a:t>
                      </a:r>
                    </a:p>
                    <a:p>
                      <a:pPr marL="169863" indent="-169863">
                        <a:buFont typeface="Arial" panose="020B0604020202020204" pitchFamily="34" charset="0"/>
                        <a:buChar char="•"/>
                      </a:pPr>
                      <a:r>
                        <a:rPr lang="en-US" sz="1425" strike="noStrike" baseline="0" dirty="0" smtClean="0"/>
                        <a:t>Scenarios test widespread deployment of DERs, availability of decarbonized pipeline gas product, various levels regional coordination and OSW deployment, availability of thermal electricity generation, fully-renewable primary energy supply.</a:t>
                      </a:r>
                      <a:endParaRPr lang="en-US" sz="1425" strike="noStrike" baseline="0" dirty="0" smtClean="0">
                        <a:highlight>
                          <a:srgbClr val="FFFF00"/>
                        </a:highlight>
                      </a:endParaRPr>
                    </a:p>
                  </a:txBody>
                  <a:tcPr/>
                </a:tc>
                <a:extLst>
                  <a:ext uri="{0D108BD9-81ED-4DB2-BD59-A6C34878D82A}">
                    <a16:rowId xmlns:a16="http://schemas.microsoft.com/office/drawing/2014/main" val="1434050132"/>
                  </a:ext>
                </a:extLst>
              </a:tr>
              <a:tr h="370840">
                <a:tc>
                  <a:txBody>
                    <a:bodyPr/>
                    <a:lstStyle/>
                    <a:p>
                      <a:r>
                        <a:rPr lang="en-US" sz="1425" dirty="0" smtClean="0"/>
                        <a:t>Modeling (Evolved</a:t>
                      </a:r>
                      <a:r>
                        <a:rPr lang="en-US" sz="1425" baseline="0" dirty="0" smtClean="0"/>
                        <a:t> Energy Research)</a:t>
                      </a:r>
                      <a:endParaRPr lang="en-US" sz="1425" dirty="0"/>
                    </a:p>
                  </a:txBody>
                  <a:tcPr anchor="ctr"/>
                </a:tc>
                <a:tc>
                  <a:txBody>
                    <a:bodyPr/>
                    <a:lstStyle/>
                    <a:p>
                      <a:pPr marL="169863" marR="0" lvl="0" indent="-16986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25" dirty="0" smtClean="0"/>
                        <a:t>EnergyPATHWAYS:</a:t>
                      </a:r>
                      <a:r>
                        <a:rPr lang="en-US" sz="1425" baseline="0" dirty="0" smtClean="0"/>
                        <a:t>  </a:t>
                      </a:r>
                      <a:r>
                        <a:rPr lang="en-US" sz="1425" dirty="0" smtClean="0"/>
                        <a:t>Scenario analysis tool that is used to develop economy-wide</a:t>
                      </a:r>
                      <a:r>
                        <a:rPr lang="en-US" sz="1425" baseline="0" dirty="0" smtClean="0"/>
                        <a:t> energy demand scenarios (additional information </a:t>
                      </a:r>
                      <a:r>
                        <a:rPr lang="en-US" sz="1425" baseline="0" dirty="0" smtClean="0">
                          <a:hlinkClick r:id="rId2"/>
                        </a:rPr>
                        <a:t>here</a:t>
                      </a:r>
                      <a:r>
                        <a:rPr lang="en-US" sz="1425" baseline="0" dirty="0" smtClean="0"/>
                        <a:t>).</a:t>
                      </a:r>
                    </a:p>
                    <a:p>
                      <a:pPr marL="169863" marR="0" lvl="0" indent="-16986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25" baseline="0" dirty="0" smtClean="0"/>
                        <a:t>RIO:  Optimization tool to develop portfolios of low-carbon technology deployment for electricity generation and balancing, alternative fuel production, and direct air capture (additional information </a:t>
                      </a:r>
                      <a:r>
                        <a:rPr lang="en-US" sz="1425" baseline="0" dirty="0" smtClean="0">
                          <a:hlinkClick r:id="rId3"/>
                        </a:rPr>
                        <a:t>here</a:t>
                      </a:r>
                      <a:r>
                        <a:rPr lang="en-US" sz="1425" baseline="0" dirty="0" smtClean="0"/>
                        <a:t>).</a:t>
                      </a:r>
                      <a:endParaRPr lang="en-US" sz="1425" dirty="0" smtClean="0">
                        <a:highlight>
                          <a:srgbClr val="FFFF00"/>
                        </a:highlight>
                      </a:endParaRPr>
                    </a:p>
                  </a:txBody>
                  <a:tcPr/>
                </a:tc>
                <a:extLst>
                  <a:ext uri="{0D108BD9-81ED-4DB2-BD59-A6C34878D82A}">
                    <a16:rowId xmlns:a16="http://schemas.microsoft.com/office/drawing/2014/main" val="154586433"/>
                  </a:ext>
                </a:extLst>
              </a:tr>
            </a:tbl>
          </a:graphicData>
        </a:graphic>
      </p:graphicFrame>
    </p:spTree>
    <p:extLst>
      <p:ext uri="{BB962C8B-B14F-4D97-AF65-F5344CB8AC3E}">
        <p14:creationId xmlns:p14="http://schemas.microsoft.com/office/powerpoint/2010/main" val="11354867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685801"/>
            <a:ext cx="8991600" cy="304799"/>
          </a:xfrm>
        </p:spPr>
        <p:txBody>
          <a:bodyPr/>
          <a:lstStyle/>
          <a:p>
            <a:r>
              <a:rPr lang="en-US" dirty="0" smtClean="0"/>
              <a:t>Observations on MA Study</a:t>
            </a:r>
            <a:endParaRPr lang="en-US" dirty="0"/>
          </a:p>
        </p:txBody>
      </p:sp>
      <p:sp>
        <p:nvSpPr>
          <p:cNvPr id="3" name="Content Placeholder 2"/>
          <p:cNvSpPr>
            <a:spLocks noGrp="1"/>
          </p:cNvSpPr>
          <p:nvPr>
            <p:ph sz="half" idx="1"/>
          </p:nvPr>
        </p:nvSpPr>
        <p:spPr>
          <a:xfrm>
            <a:off x="76200" y="990600"/>
            <a:ext cx="8991600" cy="5257800"/>
          </a:xfrm>
        </p:spPr>
        <p:txBody>
          <a:bodyPr>
            <a:normAutofit fontScale="40000" lnSpcReduction="20000"/>
          </a:bodyPr>
          <a:lstStyle/>
          <a:p>
            <a:r>
              <a:rPr lang="en-US" sz="4500" dirty="0"/>
              <a:t>Draft study report release expected mid- to late-Sept. (published in final in Dec</a:t>
            </a:r>
            <a:r>
              <a:rPr lang="en-US" sz="4500" dirty="0" smtClean="0"/>
              <a:t>.)</a:t>
            </a:r>
            <a:endParaRPr lang="en-US" sz="4500" dirty="0"/>
          </a:p>
          <a:p>
            <a:r>
              <a:rPr lang="en-US" sz="4500" dirty="0"/>
              <a:t>Includes </a:t>
            </a:r>
            <a:r>
              <a:rPr lang="en-US" sz="4500" dirty="0" smtClean="0"/>
              <a:t>granular </a:t>
            </a:r>
            <a:r>
              <a:rPr lang="en-US" sz="4500" dirty="0"/>
              <a:t>data for all commercialized energy supply technologies, and 363 demand-side technologies in 5-year time-steps based on 8,760 integrated dispatch modeling for entire Northeast.</a:t>
            </a:r>
          </a:p>
          <a:p>
            <a:r>
              <a:rPr lang="en-US" sz="4500" b="1" dirty="0"/>
              <a:t>Approach is to start with the goal (net zero by 2050) and develop a range of cost-effective technical supply and demand portfolios capable of achieving it </a:t>
            </a:r>
          </a:p>
          <a:p>
            <a:r>
              <a:rPr lang="en-US" sz="4000" dirty="0" smtClean="0"/>
              <a:t>Method – Bottom up backcasting to explore wide range of compliant scenarios: </a:t>
            </a:r>
          </a:p>
          <a:p>
            <a:pPr lvl="1"/>
            <a:r>
              <a:rPr lang="en-US" sz="4000" dirty="0" smtClean="0"/>
              <a:t>1</a:t>
            </a:r>
            <a:r>
              <a:rPr lang="en-US" sz="4000" dirty="0"/>
              <a:t>. Underlying drivers of energy demand </a:t>
            </a:r>
            <a:r>
              <a:rPr lang="en-US" sz="4000" dirty="0" smtClean="0"/>
              <a:t>advanced to </a:t>
            </a:r>
            <a:r>
              <a:rPr lang="en-US" sz="4000" dirty="0"/>
              <a:t>2050 </a:t>
            </a:r>
            <a:r>
              <a:rPr lang="en-US" sz="4000" dirty="0" smtClean="0"/>
              <a:t>levels; </a:t>
            </a:r>
          </a:p>
          <a:p>
            <a:pPr lvl="1"/>
            <a:r>
              <a:rPr lang="en-US" sz="4000" b="1" dirty="0" smtClean="0"/>
              <a:t>2</a:t>
            </a:r>
            <a:r>
              <a:rPr lang="en-US" sz="4000" b="1" dirty="0"/>
              <a:t>. Design system to reliably meet 2050 </a:t>
            </a:r>
            <a:r>
              <a:rPr lang="en-US" sz="4000" b="1" dirty="0" smtClean="0"/>
              <a:t>energy demand </a:t>
            </a:r>
            <a:r>
              <a:rPr lang="en-US" sz="4000" b="1" dirty="0"/>
              <a:t>at required emissions level across </a:t>
            </a:r>
            <a:r>
              <a:rPr lang="en-US" sz="4000" b="1" dirty="0" smtClean="0"/>
              <a:t>the economy—all </a:t>
            </a:r>
            <a:r>
              <a:rPr lang="en-US" sz="4000" b="1" dirty="0"/>
              <a:t>sectors, all </a:t>
            </a:r>
            <a:r>
              <a:rPr lang="en-US" sz="4000" b="1" dirty="0" smtClean="0"/>
              <a:t>fuels; </a:t>
            </a:r>
          </a:p>
          <a:p>
            <a:pPr lvl="1"/>
            <a:r>
              <a:rPr lang="en-US" sz="4000" dirty="0" smtClean="0"/>
              <a:t>3</a:t>
            </a:r>
            <a:r>
              <a:rPr lang="en-US" sz="4000" dirty="0"/>
              <a:t>. Work back to 2020 with attention to </a:t>
            </a:r>
            <a:r>
              <a:rPr lang="en-US" sz="4000" dirty="0" smtClean="0"/>
              <a:t>stock rollover </a:t>
            </a:r>
            <a:r>
              <a:rPr lang="en-US" sz="4000" dirty="0"/>
              <a:t>timing to minimize stranded asset </a:t>
            </a:r>
            <a:r>
              <a:rPr lang="en-US" sz="4000" dirty="0" smtClean="0"/>
              <a:t>costs; </a:t>
            </a:r>
          </a:p>
          <a:p>
            <a:pPr lvl="1"/>
            <a:r>
              <a:rPr lang="en-US" sz="4000" dirty="0" smtClean="0"/>
              <a:t>4</a:t>
            </a:r>
            <a:r>
              <a:rPr lang="en-US" sz="4000" dirty="0"/>
              <a:t>. Pathway scenarios are designed to test </a:t>
            </a:r>
            <a:r>
              <a:rPr lang="en-US" sz="4000" dirty="0" smtClean="0"/>
              <a:t>the system </a:t>
            </a:r>
            <a:r>
              <a:rPr lang="en-US" sz="4000" dirty="0"/>
              <a:t>and gain insight into low-carbon </a:t>
            </a:r>
            <a:r>
              <a:rPr lang="en-US" sz="4000" dirty="0" smtClean="0"/>
              <a:t>system dynamics </a:t>
            </a:r>
            <a:r>
              <a:rPr lang="en-US" sz="4000" dirty="0"/>
              <a:t>and cross-sector </a:t>
            </a:r>
            <a:r>
              <a:rPr lang="en-US" sz="4000" dirty="0" smtClean="0"/>
              <a:t>inter-dependencies across </a:t>
            </a:r>
            <a:r>
              <a:rPr lang="en-US" sz="4000" dirty="0"/>
              <a:t>more than a half-dozen </a:t>
            </a:r>
            <a:r>
              <a:rPr lang="en-US" sz="4000" dirty="0" smtClean="0"/>
              <a:t>Global Warming Solutions Act-compliant futures; and</a:t>
            </a:r>
          </a:p>
          <a:p>
            <a:pPr lvl="1"/>
            <a:r>
              <a:rPr lang="en-US" sz="4000" dirty="0" smtClean="0"/>
              <a:t>5</a:t>
            </a:r>
            <a:r>
              <a:rPr lang="en-US" sz="4000" dirty="0"/>
              <a:t>. Produce very granular data (hourly dispatch; </a:t>
            </a:r>
            <a:r>
              <a:rPr lang="en-US" sz="4000" dirty="0" smtClean="0"/>
              <a:t>5-year </a:t>
            </a:r>
            <a:r>
              <a:rPr lang="en-US" sz="4000" dirty="0"/>
              <a:t>capacity time-step) data to enable </a:t>
            </a:r>
            <a:r>
              <a:rPr lang="en-US" sz="4000" dirty="0" smtClean="0"/>
              <a:t>decision-making </a:t>
            </a:r>
            <a:r>
              <a:rPr lang="en-US" sz="4000" dirty="0"/>
              <a:t>re: </a:t>
            </a:r>
            <a:r>
              <a:rPr lang="en-US" sz="4000" dirty="0" smtClean="0"/>
              <a:t>implementation</a:t>
            </a:r>
          </a:p>
          <a:p>
            <a:r>
              <a:rPr lang="en-US" sz="4500" dirty="0" smtClean="0"/>
              <a:t>Modeling tools: EnergyPATHWAYS </a:t>
            </a:r>
            <a:r>
              <a:rPr lang="en-US" sz="4500" dirty="0"/>
              <a:t>is </a:t>
            </a:r>
            <a:r>
              <a:rPr lang="en-US" sz="4500" dirty="0" smtClean="0"/>
              <a:t>open-source but </a:t>
            </a:r>
            <a:r>
              <a:rPr lang="en-US" sz="4500" dirty="0"/>
              <a:t>RIO is </a:t>
            </a:r>
            <a:r>
              <a:rPr lang="en-US" sz="4500" dirty="0" smtClean="0"/>
              <a:t>not</a:t>
            </a:r>
          </a:p>
          <a:p>
            <a:r>
              <a:rPr lang="en-US" sz="4500" dirty="0" smtClean="0"/>
              <a:t>Some of the data/analysis/assumptions could be useful to the Future Grid Study, including to help establish assumptions and </a:t>
            </a:r>
            <a:r>
              <a:rPr lang="en-US" sz="4500" dirty="0"/>
              <a:t>identify gaps; seems to </a:t>
            </a:r>
            <a:r>
              <a:rPr lang="en-US" sz="4500" dirty="0" smtClean="0"/>
              <a:t>focus on how </a:t>
            </a:r>
            <a:r>
              <a:rPr lang="en-US" sz="4500" dirty="0"/>
              <a:t>to achieve an end state </a:t>
            </a:r>
            <a:r>
              <a:rPr lang="en-US" sz="4500" dirty="0" smtClean="0"/>
              <a:t>goal; not completed; uses a proprietary modeling tool ISO would need to obtain or hire third party</a:t>
            </a:r>
          </a:p>
          <a:p>
            <a:pPr lvl="1"/>
            <a:endParaRPr lang="en-US" sz="1600" dirty="0" smtClean="0"/>
          </a:p>
          <a:p>
            <a:pPr lvl="1"/>
            <a:endParaRPr lang="en-US" sz="2000" dirty="0"/>
          </a:p>
          <a:p>
            <a:pPr lvl="1"/>
            <a:endParaRPr lang="en-US" sz="2000" dirty="0" smtClean="0"/>
          </a:p>
          <a:p>
            <a:pPr lvl="1"/>
            <a:endParaRPr lang="en-US" sz="2000" dirty="0"/>
          </a:p>
        </p:txBody>
      </p:sp>
    </p:spTree>
    <p:extLst>
      <p:ext uri="{BB962C8B-B14F-4D97-AF65-F5344CB8AC3E}">
        <p14:creationId xmlns:p14="http://schemas.microsoft.com/office/powerpoint/2010/main" val="17443574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76200" y="685801"/>
            <a:ext cx="8991600" cy="533400"/>
          </a:xfrm>
        </p:spPr>
        <p:txBody>
          <a:bodyPr/>
          <a:lstStyle/>
          <a:p>
            <a:r>
              <a:rPr lang="en-US" dirty="0" smtClean="0"/>
              <a:t>Eversource’s “Grid of the Future” Study</a:t>
            </a:r>
            <a:endParaRPr lang="en-US" dirty="0"/>
          </a:p>
        </p:txBody>
      </p:sp>
      <p:graphicFrame>
        <p:nvGraphicFramePr>
          <p:cNvPr id="8" name="Content Placeholder 7"/>
          <p:cNvGraphicFramePr>
            <a:graphicFrameLocks noGrp="1"/>
          </p:cNvGraphicFramePr>
          <p:nvPr>
            <p:ph sz="half" idx="1"/>
            <p:extLst>
              <p:ext uri="{D42A27DB-BD31-4B8C-83A1-F6EECF244321}">
                <p14:modId xmlns:p14="http://schemas.microsoft.com/office/powerpoint/2010/main" val="4018793787"/>
              </p:ext>
            </p:extLst>
          </p:nvPr>
        </p:nvGraphicFramePr>
        <p:xfrm>
          <a:off x="76200" y="1249680"/>
          <a:ext cx="8991600" cy="4815840"/>
        </p:xfrm>
        <a:graphic>
          <a:graphicData uri="http://schemas.openxmlformats.org/drawingml/2006/table">
            <a:tbl>
              <a:tblPr firstRow="1" bandRow="1">
                <a:tableStyleId>{616DA210-FB5B-4158-B5E0-FEB733F419BA}</a:tableStyleId>
              </a:tblPr>
              <a:tblGrid>
                <a:gridCol w="1295400">
                  <a:extLst>
                    <a:ext uri="{9D8B030D-6E8A-4147-A177-3AD203B41FA5}">
                      <a16:colId xmlns:a16="http://schemas.microsoft.com/office/drawing/2014/main" val="1725968024"/>
                    </a:ext>
                  </a:extLst>
                </a:gridCol>
                <a:gridCol w="7696200">
                  <a:extLst>
                    <a:ext uri="{9D8B030D-6E8A-4147-A177-3AD203B41FA5}">
                      <a16:colId xmlns:a16="http://schemas.microsoft.com/office/drawing/2014/main" val="1102866412"/>
                    </a:ext>
                  </a:extLst>
                </a:gridCol>
              </a:tblGrid>
              <a:tr h="238363">
                <a:tc>
                  <a:txBody>
                    <a:bodyPr/>
                    <a:lstStyle/>
                    <a:p>
                      <a:r>
                        <a:rPr lang="en-US" sz="1430" dirty="0" smtClean="0"/>
                        <a:t>Overall Purpose</a:t>
                      </a:r>
                      <a:endParaRPr lang="en-US" sz="143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30" b="1" dirty="0" smtClean="0"/>
                        <a:t>Analyze the impact of</a:t>
                      </a:r>
                      <a:r>
                        <a:rPr lang="en-US" sz="1430" b="1" baseline="0" dirty="0" smtClean="0"/>
                        <a:t> </a:t>
                      </a:r>
                      <a:r>
                        <a:rPr lang="en-US" sz="1430" b="1" dirty="0" smtClean="0"/>
                        <a:t>decarbonization policy on the electric grid out to </a:t>
                      </a:r>
                      <a:r>
                        <a:rPr lang="en-US" sz="1430" b="1" dirty="0" smtClean="0">
                          <a:solidFill>
                            <a:schemeClr val="tx1"/>
                          </a:solidFill>
                        </a:rPr>
                        <a:t>2050</a:t>
                      </a:r>
                      <a:r>
                        <a:rPr lang="en-US" sz="1430" b="1" dirty="0" smtClean="0"/>
                        <a:t>;</a:t>
                      </a:r>
                      <a:r>
                        <a:rPr lang="en-US" sz="1430" b="1" baseline="0" dirty="0" smtClean="0"/>
                        <a:t> </a:t>
                      </a:r>
                      <a:r>
                        <a:rPr lang="en-US" sz="1430" b="1" dirty="0" smtClean="0"/>
                        <a:t>quantify electric system changes needed to meet regional carbon emission reduction targets</a:t>
                      </a:r>
                    </a:p>
                  </a:txBody>
                  <a:tcPr/>
                </a:tc>
                <a:extLst>
                  <a:ext uri="{0D108BD9-81ED-4DB2-BD59-A6C34878D82A}">
                    <a16:rowId xmlns:a16="http://schemas.microsoft.com/office/drawing/2014/main" val="2477224834"/>
                  </a:ext>
                </a:extLst>
              </a:tr>
              <a:tr h="337114">
                <a:tc>
                  <a:txBody>
                    <a:bodyPr/>
                    <a:lstStyle/>
                    <a:p>
                      <a:r>
                        <a:rPr lang="en-US" sz="1430" dirty="0" smtClean="0"/>
                        <a:t>Subordinate Questions</a:t>
                      </a:r>
                      <a:endParaRPr lang="en-US" sz="1430" dirty="0"/>
                    </a:p>
                  </a:txBody>
                  <a:tcPr anchor="ctr"/>
                </a:tc>
                <a:tc>
                  <a:txBody>
                    <a:bodyPr/>
                    <a:lstStyle/>
                    <a:p>
                      <a:pPr marL="169863" marR="0" lvl="0" indent="-16986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30" dirty="0" smtClean="0"/>
                        <a:t>How</a:t>
                      </a:r>
                      <a:r>
                        <a:rPr lang="en-US" sz="1430" baseline="0" dirty="0" smtClean="0"/>
                        <a:t> will carbon </a:t>
                      </a:r>
                      <a:r>
                        <a:rPr lang="en-US" sz="1430" baseline="0" dirty="0" smtClean="0">
                          <a:solidFill>
                            <a:schemeClr val="tx1"/>
                          </a:solidFill>
                        </a:rPr>
                        <a:t>policies impact electric system dynamics in New England</a:t>
                      </a:r>
                      <a:endParaRPr lang="en-US" sz="1430" dirty="0" smtClean="0">
                        <a:solidFill>
                          <a:schemeClr val="tx1"/>
                        </a:solidFill>
                      </a:endParaRPr>
                    </a:p>
                    <a:p>
                      <a:pPr marL="169863" indent="-169863">
                        <a:buFont typeface="Arial" panose="020B0604020202020204" pitchFamily="34" charset="0"/>
                        <a:buChar char="•"/>
                      </a:pPr>
                      <a:r>
                        <a:rPr lang="en-US" sz="1430" dirty="0" smtClean="0">
                          <a:solidFill>
                            <a:schemeClr val="tx1"/>
                          </a:solidFill>
                        </a:rPr>
                        <a:t>Understand</a:t>
                      </a:r>
                      <a:r>
                        <a:rPr lang="en-US" sz="1430" baseline="0" dirty="0" smtClean="0">
                          <a:solidFill>
                            <a:schemeClr val="tx1"/>
                          </a:solidFill>
                        </a:rPr>
                        <a:t> potential range of </a:t>
                      </a:r>
                      <a:r>
                        <a:rPr lang="en-US" sz="1430" baseline="0" dirty="0" smtClean="0"/>
                        <a:t>changes to all sectors of the economy</a:t>
                      </a:r>
                    </a:p>
                    <a:p>
                      <a:pPr marL="169863" indent="-169863">
                        <a:buFont typeface="Arial" panose="020B0604020202020204" pitchFamily="34" charset="0"/>
                        <a:buChar char="•"/>
                      </a:pPr>
                      <a:r>
                        <a:rPr lang="en-US" sz="1430" baseline="0" dirty="0" smtClean="0"/>
                        <a:t>Specifically understand impact on the grid and system operations</a:t>
                      </a:r>
                      <a:endParaRPr lang="en-US" sz="1430" baseline="0" dirty="0"/>
                    </a:p>
                  </a:txBody>
                  <a:tcPr/>
                </a:tc>
                <a:extLst>
                  <a:ext uri="{0D108BD9-81ED-4DB2-BD59-A6C34878D82A}">
                    <a16:rowId xmlns:a16="http://schemas.microsoft.com/office/drawing/2014/main" val="3964595361"/>
                  </a:ext>
                </a:extLst>
              </a:tr>
              <a:tr h="534614">
                <a:tc>
                  <a:txBody>
                    <a:bodyPr/>
                    <a:lstStyle/>
                    <a:p>
                      <a:r>
                        <a:rPr lang="en-US" sz="1430" dirty="0" smtClean="0"/>
                        <a:t>Scenarios</a:t>
                      </a:r>
                      <a:endParaRPr lang="en-US" sz="1430" dirty="0"/>
                    </a:p>
                  </a:txBody>
                  <a:tcPr anchor="ctr"/>
                </a:tc>
                <a:tc>
                  <a:txBody>
                    <a:bodyPr/>
                    <a:lstStyle/>
                    <a:p>
                      <a:pPr marL="169863" indent="-169863">
                        <a:buFont typeface="Arial" panose="020B0604020202020204" pitchFamily="34" charset="0"/>
                        <a:buChar char="•"/>
                      </a:pPr>
                      <a:r>
                        <a:rPr lang="en-US" sz="1430" dirty="0" smtClean="0">
                          <a:solidFill>
                            <a:schemeClr val="tx1"/>
                          </a:solidFill>
                        </a:rPr>
                        <a:t>2030/2040/2050</a:t>
                      </a:r>
                      <a:r>
                        <a:rPr lang="en-US" sz="1430" baseline="0" dirty="0" smtClean="0">
                          <a:solidFill>
                            <a:schemeClr val="tx1"/>
                          </a:solidFill>
                        </a:rPr>
                        <a:t> Balanced Portfolio, Solar Focus and Offshore Wind Focus. All three scenarios assume achievement of 80% economy-wide GHG reduction below 1990 levels by 2050 </a:t>
                      </a:r>
                    </a:p>
                    <a:p>
                      <a:pPr marL="169863" indent="-169863">
                        <a:buFont typeface="Arial" panose="020B0604020202020204" pitchFamily="34" charset="0"/>
                        <a:buChar char="•"/>
                      </a:pPr>
                      <a:r>
                        <a:rPr lang="en-US" sz="1430" baseline="0" dirty="0" smtClean="0">
                          <a:solidFill>
                            <a:schemeClr val="tx1"/>
                          </a:solidFill>
                        </a:rPr>
                        <a:t>2030/2040 Aggressive Decarbonization scenario which assumes 95% economy-wide GHG reduction below 1990 levels by 2050</a:t>
                      </a:r>
                      <a:endParaRPr lang="en-US" sz="1430" dirty="0">
                        <a:solidFill>
                          <a:schemeClr val="tx1"/>
                        </a:solidFill>
                      </a:endParaRPr>
                    </a:p>
                  </a:txBody>
                  <a:tcPr/>
                </a:tc>
                <a:extLst>
                  <a:ext uri="{0D108BD9-81ED-4DB2-BD59-A6C34878D82A}">
                    <a16:rowId xmlns:a16="http://schemas.microsoft.com/office/drawing/2014/main" val="1434050132"/>
                  </a:ext>
                </a:extLst>
              </a:tr>
              <a:tr h="337114">
                <a:tc>
                  <a:txBody>
                    <a:bodyPr/>
                    <a:lstStyle/>
                    <a:p>
                      <a:r>
                        <a:rPr lang="en-US" sz="1430" dirty="0" smtClean="0"/>
                        <a:t>Modeling</a:t>
                      </a:r>
                      <a:endParaRPr lang="en-US" sz="1430" dirty="0"/>
                    </a:p>
                  </a:txBody>
                  <a:tcPr anchor="ctr"/>
                </a:tc>
                <a:tc>
                  <a:txBody>
                    <a:bodyPr/>
                    <a:lstStyle/>
                    <a:p>
                      <a:r>
                        <a:rPr lang="en-US" sz="1430" dirty="0" smtClean="0"/>
                        <a:t>Comprehensive industry</a:t>
                      </a:r>
                      <a:r>
                        <a:rPr lang="en-US" sz="1430" baseline="0" dirty="0" smtClean="0"/>
                        <a:t> research and hourly economic simulations for the next three decades; hourly simulations run by London Economics using POOLMOD, a proprietary modeling tool</a:t>
                      </a:r>
                      <a:endParaRPr lang="en-US" sz="1430" dirty="0"/>
                    </a:p>
                  </a:txBody>
                  <a:tcPr/>
                </a:tc>
                <a:extLst>
                  <a:ext uri="{0D108BD9-81ED-4DB2-BD59-A6C34878D82A}">
                    <a16:rowId xmlns:a16="http://schemas.microsoft.com/office/drawing/2014/main" val="154586433"/>
                  </a:ext>
                </a:extLst>
              </a:tr>
              <a:tr h="732115">
                <a:tc>
                  <a:txBody>
                    <a:bodyPr/>
                    <a:lstStyle/>
                    <a:p>
                      <a:r>
                        <a:rPr lang="en-US" sz="1430" dirty="0" smtClean="0"/>
                        <a:t>Preliminary Results</a:t>
                      </a:r>
                      <a:endParaRPr lang="en-US" sz="1430" dirty="0"/>
                    </a:p>
                  </a:txBody>
                  <a:tcPr anchor="ctr"/>
                </a:tc>
                <a:tc>
                  <a:txBody>
                    <a:bodyPr/>
                    <a:lstStyle/>
                    <a:p>
                      <a:pPr marL="169863" indent="-169863">
                        <a:buFont typeface="Arial" panose="020B0604020202020204" pitchFamily="34" charset="0"/>
                        <a:buChar char="•"/>
                      </a:pPr>
                      <a:r>
                        <a:rPr lang="en-US" sz="1430" dirty="0" smtClean="0"/>
                        <a:t>Significant changes to supply and demand between 2030 and 2040 including changing of the timing of peak load, resource adequacy needs for dispatchable resources, etc.</a:t>
                      </a:r>
                    </a:p>
                    <a:p>
                      <a:pPr marL="169863" indent="-169863">
                        <a:buFont typeface="Arial" panose="020B0604020202020204" pitchFamily="34" charset="0"/>
                        <a:buChar char="•"/>
                      </a:pPr>
                      <a:r>
                        <a:rPr lang="en-US" sz="1430" dirty="0" smtClean="0"/>
                        <a:t>Net demand</a:t>
                      </a:r>
                      <a:r>
                        <a:rPr lang="en-US" sz="1430" baseline="0" dirty="0" smtClean="0"/>
                        <a:t> (TWh) continues to increase, significant increase in EE and BTM PV resulting in </a:t>
                      </a:r>
                      <a:r>
                        <a:rPr lang="en-US" sz="1430" baseline="0" dirty="0" smtClean="0">
                          <a:solidFill>
                            <a:schemeClr val="tx1"/>
                          </a:solidFill>
                        </a:rPr>
                        <a:t>a need for focus on Grid operations and planning to ensure reliability and cost effectiveness</a:t>
                      </a:r>
                    </a:p>
                    <a:p>
                      <a:pPr marL="169863" indent="-169863">
                        <a:buFont typeface="Arial" panose="020B0604020202020204" pitchFamily="34" charset="0"/>
                        <a:buChar char="•"/>
                      </a:pPr>
                      <a:r>
                        <a:rPr lang="en-US" sz="1430" baseline="0" dirty="0" smtClean="0">
                          <a:solidFill>
                            <a:schemeClr val="tx1"/>
                          </a:solidFill>
                        </a:rPr>
                        <a:t>A balanced portfolio of supply, demand and grid technologies results in cost-effectively meeting reliability while staying on the path of achieving the region’s clean energy goals</a:t>
                      </a:r>
                      <a:endParaRPr lang="en-US" sz="1430" baseline="0" dirty="0">
                        <a:solidFill>
                          <a:schemeClr val="tx1"/>
                        </a:solidFill>
                      </a:endParaRPr>
                    </a:p>
                  </a:txBody>
                  <a:tcPr/>
                </a:tc>
                <a:extLst>
                  <a:ext uri="{0D108BD9-81ED-4DB2-BD59-A6C34878D82A}">
                    <a16:rowId xmlns:a16="http://schemas.microsoft.com/office/drawing/2014/main" val="2746951637"/>
                  </a:ext>
                </a:extLst>
              </a:tr>
            </a:tbl>
          </a:graphicData>
        </a:graphic>
      </p:graphicFrame>
    </p:spTree>
    <p:extLst>
      <p:ext uri="{BB962C8B-B14F-4D97-AF65-F5344CB8AC3E}">
        <p14:creationId xmlns:p14="http://schemas.microsoft.com/office/powerpoint/2010/main" val="42228499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685801"/>
            <a:ext cx="8991600" cy="533400"/>
          </a:xfrm>
        </p:spPr>
        <p:txBody>
          <a:bodyPr/>
          <a:lstStyle/>
          <a:p>
            <a:r>
              <a:rPr lang="en-US" dirty="0" smtClean="0"/>
              <a:t>Observations on Eversource Study</a:t>
            </a:r>
            <a:endParaRPr lang="en-US" dirty="0"/>
          </a:p>
        </p:txBody>
      </p:sp>
      <p:sp>
        <p:nvSpPr>
          <p:cNvPr id="3" name="Content Placeholder 2"/>
          <p:cNvSpPr>
            <a:spLocks noGrp="1"/>
          </p:cNvSpPr>
          <p:nvPr>
            <p:ph sz="half" idx="1"/>
          </p:nvPr>
        </p:nvSpPr>
        <p:spPr>
          <a:xfrm>
            <a:off x="76200" y="1219200"/>
            <a:ext cx="8991600" cy="4800600"/>
          </a:xfrm>
        </p:spPr>
        <p:txBody>
          <a:bodyPr>
            <a:normAutofit/>
          </a:bodyPr>
          <a:lstStyle/>
          <a:p>
            <a:r>
              <a:rPr lang="en-US" sz="2000" dirty="0" smtClean="0"/>
              <a:t>Study is ongoing</a:t>
            </a:r>
          </a:p>
          <a:p>
            <a:r>
              <a:rPr lang="en-US" sz="2000" dirty="0" smtClean="0"/>
              <a:t>Looks at how decarbonization efforts across the economy will impact energy system dynamics in New England</a:t>
            </a:r>
          </a:p>
          <a:p>
            <a:r>
              <a:rPr lang="en-US" sz="2000" dirty="0">
                <a:solidFill>
                  <a:schemeClr val="tx1"/>
                </a:solidFill>
              </a:rPr>
              <a:t>Focus is on supply mix, demand changes, hourly supply and demand dynamics, total cost of supply, clearing </a:t>
            </a:r>
            <a:r>
              <a:rPr lang="en-US" sz="2000" dirty="0" smtClean="0"/>
              <a:t>prices, </a:t>
            </a:r>
            <a:r>
              <a:rPr lang="en-US" sz="2000" dirty="0"/>
              <a:t>and total cost to </a:t>
            </a:r>
            <a:r>
              <a:rPr lang="en-US" sz="2000" dirty="0" smtClean="0"/>
              <a:t>load.</a:t>
            </a:r>
            <a:endParaRPr lang="en-US" sz="2000" dirty="0"/>
          </a:p>
          <a:p>
            <a:r>
              <a:rPr lang="en-US" sz="2000" dirty="0" smtClean="0"/>
              <a:t>Looks out to 2050 but scenarios focus on 2030 and 2040</a:t>
            </a:r>
          </a:p>
          <a:p>
            <a:r>
              <a:rPr lang="en-US" sz="2000" dirty="0">
                <a:solidFill>
                  <a:schemeClr val="tx1"/>
                </a:solidFill>
              </a:rPr>
              <a:t>Deliverables include multiple scenarios with detailed information on supply, demand, storage, and transmission that successfully achieve regional decarbonization </a:t>
            </a:r>
            <a:r>
              <a:rPr lang="en-US" sz="2000" dirty="0" smtClean="0">
                <a:solidFill>
                  <a:schemeClr val="tx1"/>
                </a:solidFill>
              </a:rPr>
              <a:t>targets</a:t>
            </a:r>
            <a:endParaRPr lang="en-US" sz="2000" dirty="0">
              <a:solidFill>
                <a:schemeClr val="tx1"/>
              </a:solidFill>
            </a:endParaRPr>
          </a:p>
          <a:p>
            <a:r>
              <a:rPr lang="en-US" sz="2000" dirty="0" smtClean="0"/>
              <a:t>Uses POOLMOD as a modeling tool, a proprietary model that simulates security constrained dispatch in ISO-NE</a:t>
            </a:r>
          </a:p>
          <a:p>
            <a:r>
              <a:rPr lang="en-US" sz="2000" dirty="0" smtClean="0"/>
              <a:t>Seems consistent with scope of intended Future Grid Study; scenarios might need to be extended to 2050; modeling tool might not be available to </a:t>
            </a:r>
            <a:r>
              <a:rPr lang="en-US" sz="2000" dirty="0"/>
              <a:t>ISO- ISO would need to obtain or hire third party</a:t>
            </a:r>
          </a:p>
          <a:p>
            <a:endParaRPr lang="en-US" sz="2000" dirty="0"/>
          </a:p>
        </p:txBody>
      </p:sp>
    </p:spTree>
    <p:extLst>
      <p:ext uri="{BB962C8B-B14F-4D97-AF65-F5344CB8AC3E}">
        <p14:creationId xmlns:p14="http://schemas.microsoft.com/office/powerpoint/2010/main" val="27489094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76200" y="685800"/>
            <a:ext cx="8991600" cy="457200"/>
          </a:xfrm>
        </p:spPr>
        <p:txBody>
          <a:bodyPr>
            <a:normAutofit/>
          </a:bodyPr>
          <a:lstStyle/>
          <a:p>
            <a:r>
              <a:rPr lang="en-US" sz="2400" dirty="0" smtClean="0"/>
              <a:t>E3/EFI “Electric </a:t>
            </a:r>
            <a:r>
              <a:rPr lang="en-US" sz="2400" dirty="0"/>
              <a:t>Reliability under Deep Decarbonization” </a:t>
            </a:r>
          </a:p>
        </p:txBody>
      </p:sp>
      <p:graphicFrame>
        <p:nvGraphicFramePr>
          <p:cNvPr id="8" name="Content Placeholder 7"/>
          <p:cNvGraphicFramePr>
            <a:graphicFrameLocks noGrp="1"/>
          </p:cNvGraphicFramePr>
          <p:nvPr>
            <p:ph sz="half" idx="1"/>
            <p:extLst>
              <p:ext uri="{D42A27DB-BD31-4B8C-83A1-F6EECF244321}">
                <p14:modId xmlns:p14="http://schemas.microsoft.com/office/powerpoint/2010/main" val="3075410699"/>
              </p:ext>
            </p:extLst>
          </p:nvPr>
        </p:nvGraphicFramePr>
        <p:xfrm>
          <a:off x="76200" y="1356360"/>
          <a:ext cx="8991600" cy="4663440"/>
        </p:xfrm>
        <a:graphic>
          <a:graphicData uri="http://schemas.openxmlformats.org/drawingml/2006/table">
            <a:tbl>
              <a:tblPr firstRow="1" bandRow="1">
                <a:tableStyleId>{616DA210-FB5B-4158-B5E0-FEB733F419BA}</a:tableStyleId>
              </a:tblPr>
              <a:tblGrid>
                <a:gridCol w="1295400">
                  <a:extLst>
                    <a:ext uri="{9D8B030D-6E8A-4147-A177-3AD203B41FA5}">
                      <a16:colId xmlns:a16="http://schemas.microsoft.com/office/drawing/2014/main" val="1725968024"/>
                    </a:ext>
                  </a:extLst>
                </a:gridCol>
                <a:gridCol w="7696200">
                  <a:extLst>
                    <a:ext uri="{9D8B030D-6E8A-4147-A177-3AD203B41FA5}">
                      <a16:colId xmlns:a16="http://schemas.microsoft.com/office/drawing/2014/main" val="1102866412"/>
                    </a:ext>
                  </a:extLst>
                </a:gridCol>
              </a:tblGrid>
              <a:tr h="429895">
                <a:tc>
                  <a:txBody>
                    <a:bodyPr/>
                    <a:lstStyle/>
                    <a:p>
                      <a:r>
                        <a:rPr lang="en-US" sz="1600" dirty="0" smtClean="0"/>
                        <a:t>Overall Purpose</a:t>
                      </a:r>
                      <a:endParaRPr lang="en-US" sz="160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t>Analyze</a:t>
                      </a:r>
                      <a:r>
                        <a:rPr lang="en-US" sz="1600" baseline="0" dirty="0" smtClean="0"/>
                        <a:t> w</a:t>
                      </a:r>
                      <a:r>
                        <a:rPr lang="en-US" sz="1600" dirty="0" smtClean="0"/>
                        <a:t>hether New England can provide affordable, reliable power under future scenarios that achieve net zero economy-wide GHG emissions by 2050</a:t>
                      </a:r>
                    </a:p>
                  </a:txBody>
                  <a:tcPr anchor="ctr"/>
                </a:tc>
                <a:extLst>
                  <a:ext uri="{0D108BD9-81ED-4DB2-BD59-A6C34878D82A}">
                    <a16:rowId xmlns:a16="http://schemas.microsoft.com/office/drawing/2014/main" val="2477224834"/>
                  </a:ext>
                </a:extLst>
              </a:tr>
              <a:tr h="1877960">
                <a:tc>
                  <a:txBody>
                    <a:bodyPr/>
                    <a:lstStyle/>
                    <a:p>
                      <a:r>
                        <a:rPr lang="en-US" sz="1600" dirty="0" smtClean="0"/>
                        <a:t>Subordinate</a:t>
                      </a:r>
                      <a:r>
                        <a:rPr lang="en-US" sz="1600" baseline="0" dirty="0" smtClean="0"/>
                        <a:t> (Corollary)</a:t>
                      </a:r>
                      <a:r>
                        <a:rPr lang="en-US" sz="1600" dirty="0" smtClean="0"/>
                        <a:t> Questions</a:t>
                      </a:r>
                      <a:endParaRPr lang="en-US" sz="1600" dirty="0"/>
                    </a:p>
                  </a:txBody>
                  <a:tcPr anchor="ctr"/>
                </a:tc>
                <a:tc>
                  <a:txBody>
                    <a:bodyPr/>
                    <a:lstStyle/>
                    <a:p>
                      <a:pPr marL="169863" indent="-169863">
                        <a:buFont typeface="Arial" panose="020B0604020202020204" pitchFamily="34" charset="0"/>
                        <a:buChar char="•"/>
                      </a:pPr>
                      <a:r>
                        <a:rPr lang="en-US" sz="1600" baseline="0" dirty="0" smtClean="0"/>
                        <a:t>What decarbonization technologies and strategies are most likely to be successful in New England, given weather, policy, economics, etc.?</a:t>
                      </a:r>
                    </a:p>
                    <a:p>
                      <a:pPr marL="169863" indent="-169863">
                        <a:buFont typeface="Arial" panose="020B0604020202020204" pitchFamily="34" charset="0"/>
                        <a:buChar char="•"/>
                      </a:pPr>
                      <a:r>
                        <a:rPr lang="en-US" sz="1600" baseline="0" dirty="0" smtClean="0"/>
                        <a:t>How much must electricity sector emissions be reduced by 2050?</a:t>
                      </a:r>
                    </a:p>
                    <a:p>
                      <a:pPr marL="169863" indent="-169863">
                        <a:buFont typeface="Arial" panose="020B0604020202020204" pitchFamily="34" charset="0"/>
                        <a:buChar char="•"/>
                      </a:pPr>
                      <a:r>
                        <a:rPr lang="en-US" sz="1600" baseline="0" dirty="0" smtClean="0"/>
                        <a:t>How much new electric load will materialize due to electrification of end-uses in other sectors by 2050?</a:t>
                      </a:r>
                    </a:p>
                    <a:p>
                      <a:pPr marL="169863" indent="-169863">
                        <a:buFont typeface="Arial" panose="020B0604020202020204" pitchFamily="34" charset="0"/>
                        <a:buChar char="•"/>
                      </a:pPr>
                      <a:r>
                        <a:rPr lang="en-US" sz="1600" baseline="0" dirty="0" smtClean="0"/>
                        <a:t>What is the optimal electricity resource mix to meet’s NE energy and resource adequacy needs through 2050 while achieving economy-wide GHG goals?</a:t>
                      </a:r>
                    </a:p>
                    <a:p>
                      <a:pPr marL="169863" indent="-169863">
                        <a:buFont typeface="Arial" panose="020B0604020202020204" pitchFamily="34" charset="0"/>
                        <a:buChar char="•"/>
                      </a:pPr>
                      <a:r>
                        <a:rPr lang="en-US" sz="1600" baseline="0" dirty="0" smtClean="0"/>
                        <a:t>What roles do various supply resources play in achieving resource adequacy? How much firm capacity is needed in the medium to long-term, and how substitutable renewable generation is for firm dispatchable capacity</a:t>
                      </a:r>
                    </a:p>
                  </a:txBody>
                  <a:tcPr/>
                </a:tc>
                <a:extLst>
                  <a:ext uri="{0D108BD9-81ED-4DB2-BD59-A6C34878D82A}">
                    <a16:rowId xmlns:a16="http://schemas.microsoft.com/office/drawing/2014/main" val="3964595361"/>
                  </a:ext>
                </a:extLst>
              </a:tr>
              <a:tr h="1425944">
                <a:tc>
                  <a:txBody>
                    <a:bodyPr/>
                    <a:lstStyle/>
                    <a:p>
                      <a:r>
                        <a:rPr lang="en-US" sz="1600" dirty="0" smtClean="0"/>
                        <a:t>Scenarios</a:t>
                      </a:r>
                    </a:p>
                    <a:p>
                      <a:r>
                        <a:rPr lang="en-US" sz="1600" dirty="0" smtClean="0"/>
                        <a:t>and Modeling</a:t>
                      </a:r>
                      <a:endParaRPr lang="en-US" sz="1600" dirty="0"/>
                    </a:p>
                  </a:txBody>
                  <a:tcPr anchor="ctr"/>
                </a:tc>
                <a:tc>
                  <a:txBody>
                    <a:bodyPr/>
                    <a:lstStyle/>
                    <a:p>
                      <a:pPr marL="169863" indent="-169863">
                        <a:buFont typeface="Arial" panose="020B0604020202020204" pitchFamily="34" charset="0"/>
                        <a:buChar char="•"/>
                      </a:pPr>
                      <a:r>
                        <a:rPr lang="en-US" sz="1600" baseline="0" dirty="0" smtClean="0"/>
                        <a:t>High Electrification/High Fuels</a:t>
                      </a:r>
                    </a:p>
                    <a:p>
                      <a:pPr marL="169863" indent="-169863">
                        <a:buFont typeface="Arial" panose="020B0604020202020204" pitchFamily="34" charset="0"/>
                        <a:buChar char="•"/>
                      </a:pPr>
                      <a:r>
                        <a:rPr lang="en-US" sz="1600" baseline="0" dirty="0" smtClean="0"/>
                        <a:t>Step 1 PATHWAYS Model: Used to identify economy-wide GHG scenarios designed to meet 2050 economy-wide decarbonization goals</a:t>
                      </a:r>
                    </a:p>
                    <a:p>
                      <a:pPr marL="169863" indent="-169863">
                        <a:buFont typeface="Arial" panose="020B0604020202020204" pitchFamily="34" charset="0"/>
                        <a:buChar char="•"/>
                      </a:pPr>
                      <a:r>
                        <a:rPr lang="en-US" sz="1600" baseline="0" dirty="0" smtClean="0"/>
                        <a:t>Step 2 RESOLVE Model: Electricity capacity expansion model develops least-cost resource portfolios to meet GHG targets</a:t>
                      </a:r>
                    </a:p>
                    <a:p>
                      <a:pPr marL="169863" indent="-169863">
                        <a:buFont typeface="Arial" panose="020B0604020202020204" pitchFamily="34" charset="0"/>
                        <a:buChar char="•"/>
                      </a:pPr>
                      <a:r>
                        <a:rPr lang="en-US" sz="1600" baseline="0" dirty="0" smtClean="0"/>
                        <a:t>Step 3 RECAP Model: Tests the resource adequacy of the portfolios</a:t>
                      </a:r>
                    </a:p>
                  </a:txBody>
                  <a:tcPr/>
                </a:tc>
                <a:extLst>
                  <a:ext uri="{0D108BD9-81ED-4DB2-BD59-A6C34878D82A}">
                    <a16:rowId xmlns:a16="http://schemas.microsoft.com/office/drawing/2014/main" val="1434050132"/>
                  </a:ext>
                </a:extLst>
              </a:tr>
            </a:tbl>
          </a:graphicData>
        </a:graphic>
      </p:graphicFrame>
    </p:spTree>
    <p:extLst>
      <p:ext uri="{BB962C8B-B14F-4D97-AF65-F5344CB8AC3E}">
        <p14:creationId xmlns:p14="http://schemas.microsoft.com/office/powerpoint/2010/main" val="34716611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685801"/>
            <a:ext cx="8991600" cy="533400"/>
          </a:xfrm>
        </p:spPr>
        <p:txBody>
          <a:bodyPr/>
          <a:lstStyle/>
          <a:p>
            <a:r>
              <a:rPr lang="en-US" dirty="0" smtClean="0"/>
              <a:t>Observations on E3/EFI Study</a:t>
            </a:r>
            <a:endParaRPr lang="en-US" dirty="0"/>
          </a:p>
        </p:txBody>
      </p:sp>
      <p:sp>
        <p:nvSpPr>
          <p:cNvPr id="3" name="Content Placeholder 2"/>
          <p:cNvSpPr>
            <a:spLocks noGrp="1"/>
          </p:cNvSpPr>
          <p:nvPr>
            <p:ph sz="half" idx="1"/>
          </p:nvPr>
        </p:nvSpPr>
        <p:spPr>
          <a:xfrm>
            <a:off x="76200" y="1219201"/>
            <a:ext cx="8991600" cy="4800599"/>
          </a:xfrm>
        </p:spPr>
        <p:txBody>
          <a:bodyPr/>
          <a:lstStyle/>
          <a:p>
            <a:r>
              <a:rPr lang="en-US" sz="2000" dirty="0" smtClean="0"/>
              <a:t>This study is not yet finalized</a:t>
            </a:r>
          </a:p>
          <a:p>
            <a:r>
              <a:rPr lang="en-US" sz="2000" dirty="0" smtClean="0"/>
              <a:t>Study looks out to 2050</a:t>
            </a:r>
          </a:p>
          <a:p>
            <a:r>
              <a:rPr lang="en-US" sz="2000" dirty="0" smtClean="0"/>
              <a:t>Includes a first step that seems to focus on how to achieve 2050 goals</a:t>
            </a:r>
          </a:p>
          <a:p>
            <a:r>
              <a:rPr lang="en-US" sz="2000" dirty="0" smtClean="0"/>
              <a:t>Uses a </a:t>
            </a:r>
            <a:r>
              <a:rPr lang="en-US" sz="2000" dirty="0"/>
              <a:t>RESOLVE model to </a:t>
            </a:r>
            <a:r>
              <a:rPr lang="en-US" sz="2000" dirty="0" smtClean="0"/>
              <a:t>develop least-cost </a:t>
            </a:r>
            <a:r>
              <a:rPr lang="en-US" sz="2000" dirty="0"/>
              <a:t>resource portfolios to meet </a:t>
            </a:r>
            <a:r>
              <a:rPr lang="en-US" sz="2000" dirty="0" smtClean="0"/>
              <a:t>GHG targets </a:t>
            </a:r>
          </a:p>
          <a:p>
            <a:r>
              <a:rPr lang="en-US" sz="2000" dirty="0" smtClean="0"/>
              <a:t>Uses a New </a:t>
            </a:r>
            <a:r>
              <a:rPr lang="en-US" sz="2000" dirty="0"/>
              <a:t>England RECAP model </a:t>
            </a:r>
            <a:r>
              <a:rPr lang="en-US" sz="2000" dirty="0" smtClean="0"/>
              <a:t>to tests </a:t>
            </a:r>
            <a:r>
              <a:rPr lang="en-US" sz="2000" dirty="0"/>
              <a:t>the </a:t>
            </a:r>
            <a:r>
              <a:rPr lang="en-US" sz="2000" dirty="0" smtClean="0"/>
              <a:t>resource adequacy </a:t>
            </a:r>
            <a:r>
              <a:rPr lang="en-US" sz="2000" dirty="0"/>
              <a:t>of the </a:t>
            </a:r>
            <a:r>
              <a:rPr lang="en-US" sz="2000" dirty="0" smtClean="0"/>
              <a:t>supply resource portfolios </a:t>
            </a:r>
          </a:p>
          <a:p>
            <a:r>
              <a:rPr lang="en-US" sz="2000" dirty="0" smtClean="0"/>
              <a:t>Includes some conceptual transmission constraints/cost analysis</a:t>
            </a:r>
          </a:p>
          <a:p>
            <a:r>
              <a:rPr lang="en-US" sz="2000" dirty="0" smtClean="0"/>
              <a:t>Some </a:t>
            </a:r>
            <a:r>
              <a:rPr lang="en-US" sz="2000" dirty="0"/>
              <a:t>of the data/analysis/assumptions could be useful to the Future Grid Study, including to help establish assumptions and identify gaps; seems to focus </a:t>
            </a:r>
            <a:r>
              <a:rPr lang="en-US" sz="2000" dirty="0" smtClean="0"/>
              <a:t>partly on </a:t>
            </a:r>
            <a:r>
              <a:rPr lang="en-US" sz="2000" dirty="0"/>
              <a:t>how to achieve an end state goal; not completed; uses a proprietary modeling tool ISO would need to obtain or hire third party</a:t>
            </a:r>
          </a:p>
          <a:p>
            <a:pPr marL="0" indent="0">
              <a:buNone/>
            </a:pPr>
            <a:endParaRPr lang="en-US" sz="2000" dirty="0"/>
          </a:p>
          <a:p>
            <a:pPr lvl="1"/>
            <a:endParaRPr lang="en-US" sz="2000" dirty="0"/>
          </a:p>
          <a:p>
            <a:endParaRPr lang="en-US" sz="2400" u="sng" dirty="0"/>
          </a:p>
        </p:txBody>
      </p:sp>
    </p:spTree>
    <p:extLst>
      <p:ext uri="{BB962C8B-B14F-4D97-AF65-F5344CB8AC3E}">
        <p14:creationId xmlns:p14="http://schemas.microsoft.com/office/powerpoint/2010/main" val="29279233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76200" y="685800"/>
            <a:ext cx="8991600" cy="838200"/>
          </a:xfrm>
        </p:spPr>
        <p:txBody>
          <a:bodyPr/>
          <a:lstStyle/>
          <a:p>
            <a:r>
              <a:rPr lang="en-US" sz="2800" dirty="0"/>
              <a:t>2019 Brattle Group “Achieving 80% GHG Reduction in New England by 2050” Study</a:t>
            </a:r>
          </a:p>
        </p:txBody>
      </p:sp>
      <p:graphicFrame>
        <p:nvGraphicFramePr>
          <p:cNvPr id="8" name="Content Placeholder 7"/>
          <p:cNvGraphicFramePr>
            <a:graphicFrameLocks noGrp="1"/>
          </p:cNvGraphicFramePr>
          <p:nvPr>
            <p:ph sz="half" idx="1"/>
            <p:extLst>
              <p:ext uri="{D42A27DB-BD31-4B8C-83A1-F6EECF244321}">
                <p14:modId xmlns:p14="http://schemas.microsoft.com/office/powerpoint/2010/main" val="2513281035"/>
              </p:ext>
            </p:extLst>
          </p:nvPr>
        </p:nvGraphicFramePr>
        <p:xfrm>
          <a:off x="76200" y="1828800"/>
          <a:ext cx="8991600" cy="3992880"/>
        </p:xfrm>
        <a:graphic>
          <a:graphicData uri="http://schemas.openxmlformats.org/drawingml/2006/table">
            <a:tbl>
              <a:tblPr firstRow="1" bandRow="1">
                <a:tableStyleId>{616DA210-FB5B-4158-B5E0-FEB733F419BA}</a:tableStyleId>
              </a:tblPr>
              <a:tblGrid>
                <a:gridCol w="1143000">
                  <a:extLst>
                    <a:ext uri="{9D8B030D-6E8A-4147-A177-3AD203B41FA5}">
                      <a16:colId xmlns:a16="http://schemas.microsoft.com/office/drawing/2014/main" val="1725968024"/>
                    </a:ext>
                  </a:extLst>
                </a:gridCol>
                <a:gridCol w="7848600">
                  <a:extLst>
                    <a:ext uri="{9D8B030D-6E8A-4147-A177-3AD203B41FA5}">
                      <a16:colId xmlns:a16="http://schemas.microsoft.com/office/drawing/2014/main" val="1102866412"/>
                    </a:ext>
                  </a:extLst>
                </a:gridCol>
              </a:tblGrid>
              <a:tr h="458829">
                <a:tc>
                  <a:txBody>
                    <a:bodyPr/>
                    <a:lstStyle/>
                    <a:p>
                      <a:r>
                        <a:rPr lang="en-US" sz="1400" dirty="0" smtClean="0"/>
                        <a:t>Overall Purpose</a:t>
                      </a:r>
                      <a:endParaRPr lang="en-US" sz="140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smtClean="0"/>
                        <a:t>Estimate whether and how much clean energy resource additions in New England need to accelerate to achieve the 2050 decarbonization goals</a:t>
                      </a:r>
                    </a:p>
                  </a:txBody>
                  <a:tcPr/>
                </a:tc>
                <a:extLst>
                  <a:ext uri="{0D108BD9-81ED-4DB2-BD59-A6C34878D82A}">
                    <a16:rowId xmlns:a16="http://schemas.microsoft.com/office/drawing/2014/main" val="2477224834"/>
                  </a:ext>
                </a:extLst>
              </a:tr>
              <a:tr h="1025617">
                <a:tc>
                  <a:txBody>
                    <a:bodyPr/>
                    <a:lstStyle/>
                    <a:p>
                      <a:r>
                        <a:rPr lang="en-US" sz="1400" dirty="0" smtClean="0"/>
                        <a:t>Subordinate Questions</a:t>
                      </a:r>
                      <a:endParaRPr lang="en-US" sz="1400" dirty="0"/>
                    </a:p>
                  </a:txBody>
                  <a:tcPr anchor="ctr"/>
                </a:tc>
                <a:tc>
                  <a:txBody>
                    <a:bodyPr/>
                    <a:lstStyle/>
                    <a:p>
                      <a:pPr marL="169863" indent="-169863">
                        <a:buFont typeface="Arial" panose="020B0604020202020204" pitchFamily="34" charset="0"/>
                        <a:buChar char="•"/>
                      </a:pPr>
                      <a:r>
                        <a:rPr lang="en-US" sz="1400" dirty="0" smtClean="0"/>
                        <a:t>What is the necessary infrastructure (e.g., storage, transmission)</a:t>
                      </a:r>
                      <a:r>
                        <a:rPr lang="en-US" sz="1400" baseline="0" dirty="0" smtClean="0"/>
                        <a:t> to maintain a reliable power?</a:t>
                      </a:r>
                    </a:p>
                    <a:p>
                      <a:pPr marL="169863" indent="-169863">
                        <a:buFont typeface="Arial" panose="020B0604020202020204" pitchFamily="34" charset="0"/>
                        <a:buChar char="•"/>
                      </a:pPr>
                      <a:r>
                        <a:rPr lang="en-US" sz="1400" baseline="0" dirty="0" smtClean="0"/>
                        <a:t>How much does New England need to electrify the largest remaining sources of GHG emissions (transportation, residential heating, and commercial heating)?</a:t>
                      </a:r>
                    </a:p>
                    <a:p>
                      <a:pPr marL="169863" indent="-169863">
                        <a:buFont typeface="Arial" panose="020B0604020202020204" pitchFamily="34" charset="0"/>
                        <a:buChar char="•"/>
                      </a:pPr>
                      <a:r>
                        <a:rPr lang="en-US" sz="1400" baseline="0" dirty="0" smtClean="0"/>
                        <a:t>What emerging technologies will require the necessary electrification?</a:t>
                      </a:r>
                    </a:p>
                    <a:p>
                      <a:pPr marL="169863" indent="-169863">
                        <a:buFont typeface="Arial" panose="020B0604020202020204" pitchFamily="34" charset="0"/>
                        <a:buChar char="•"/>
                      </a:pPr>
                      <a:r>
                        <a:rPr lang="en-US" sz="1400" baseline="0" dirty="0" smtClean="0"/>
                        <a:t>What energy resource portfolios could supply the 2050 New England electric system?</a:t>
                      </a:r>
                      <a:endParaRPr lang="en-US" sz="1400" dirty="0"/>
                    </a:p>
                  </a:txBody>
                  <a:tcPr/>
                </a:tc>
                <a:extLst>
                  <a:ext uri="{0D108BD9-81ED-4DB2-BD59-A6C34878D82A}">
                    <a16:rowId xmlns:a16="http://schemas.microsoft.com/office/drawing/2014/main" val="3964595361"/>
                  </a:ext>
                </a:extLst>
              </a:tr>
              <a:tr h="647758">
                <a:tc>
                  <a:txBody>
                    <a:bodyPr/>
                    <a:lstStyle/>
                    <a:p>
                      <a:r>
                        <a:rPr lang="en-US" sz="1400" dirty="0" smtClean="0"/>
                        <a:t>Scenarios</a:t>
                      </a:r>
                      <a:endParaRPr lang="en-US" sz="1400" dirty="0"/>
                    </a:p>
                  </a:txBody>
                  <a:tcPr anchor="ctr"/>
                </a:tc>
                <a:tc>
                  <a:txBody>
                    <a:bodyPr/>
                    <a:lstStyle/>
                    <a:p>
                      <a:pPr marL="169863" indent="-169863">
                        <a:buFont typeface="Arial" panose="020B0604020202020204" pitchFamily="34" charset="0"/>
                        <a:buChar char="•"/>
                      </a:pPr>
                      <a:r>
                        <a:rPr lang="en-US" sz="1400" dirty="0" smtClean="0"/>
                        <a:t>Efficiency</a:t>
                      </a:r>
                      <a:r>
                        <a:rPr lang="en-US" sz="1400" baseline="0" dirty="0" smtClean="0"/>
                        <a:t> Focused</a:t>
                      </a:r>
                    </a:p>
                    <a:p>
                      <a:pPr marL="169863" indent="-169863">
                        <a:buFont typeface="Arial" panose="020B0604020202020204" pitchFamily="34" charset="0"/>
                        <a:buChar char="•"/>
                      </a:pPr>
                      <a:r>
                        <a:rPr lang="en-US" sz="1400" baseline="0" dirty="0" smtClean="0"/>
                        <a:t>Electrification Focused</a:t>
                      </a:r>
                    </a:p>
                    <a:p>
                      <a:pPr marL="169863" indent="-169863">
                        <a:buFont typeface="Arial" panose="020B0604020202020204" pitchFamily="34" charset="0"/>
                        <a:buChar char="•"/>
                      </a:pPr>
                      <a:r>
                        <a:rPr lang="en-US" sz="1400" baseline="0" dirty="0" smtClean="0"/>
                        <a:t>Electrification and Renewable Fuels</a:t>
                      </a:r>
                      <a:endParaRPr lang="en-US" sz="1400" dirty="0"/>
                    </a:p>
                  </a:txBody>
                  <a:tcPr/>
                </a:tc>
                <a:extLst>
                  <a:ext uri="{0D108BD9-81ED-4DB2-BD59-A6C34878D82A}">
                    <a16:rowId xmlns:a16="http://schemas.microsoft.com/office/drawing/2014/main" val="1434050132"/>
                  </a:ext>
                </a:extLst>
              </a:tr>
              <a:tr h="1403476">
                <a:tc>
                  <a:txBody>
                    <a:bodyPr/>
                    <a:lstStyle/>
                    <a:p>
                      <a:r>
                        <a:rPr lang="en-US" sz="1400" b="0" dirty="0" smtClean="0"/>
                        <a:t>Modeling</a:t>
                      </a:r>
                      <a:endParaRPr lang="en-US" sz="1400" b="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dirty="0" smtClean="0"/>
                        <a:t>Decarbonized Energy Economy (DEEP) Model is an economy-wide energy and emissions model designed to investigate the implications of decarbonization policies. DEEP includes a bottom-up analysis of electrification and other approaches, such as energy efficiency, to achieve decarbonization mandates and simulates how these changes impact hourly electric load. DEEP then identifies investments in clean resources (e.g., renewables) and dispatchable resources (e.g., combustion turbines or battery storage) to reliably balance and operate the system. It is designed for rapid investigation of many scenarios and sensitivities.</a:t>
                      </a:r>
                    </a:p>
                  </a:txBody>
                  <a:tcPr/>
                </a:tc>
                <a:extLst>
                  <a:ext uri="{0D108BD9-81ED-4DB2-BD59-A6C34878D82A}">
                    <a16:rowId xmlns:a16="http://schemas.microsoft.com/office/drawing/2014/main" val="1591052994"/>
                  </a:ext>
                </a:extLst>
              </a:tr>
            </a:tbl>
          </a:graphicData>
        </a:graphic>
      </p:graphicFrame>
    </p:spTree>
    <p:extLst>
      <p:ext uri="{BB962C8B-B14F-4D97-AF65-F5344CB8AC3E}">
        <p14:creationId xmlns:p14="http://schemas.microsoft.com/office/powerpoint/2010/main" val="42290994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685800"/>
            <a:ext cx="8991600" cy="381000"/>
          </a:xfrm>
        </p:spPr>
        <p:txBody>
          <a:bodyPr/>
          <a:lstStyle/>
          <a:p>
            <a:r>
              <a:rPr lang="en-US" dirty="0" smtClean="0"/>
              <a:t>Observations on Brattle Study</a:t>
            </a:r>
            <a:endParaRPr lang="en-US" dirty="0"/>
          </a:p>
        </p:txBody>
      </p:sp>
      <p:sp>
        <p:nvSpPr>
          <p:cNvPr id="3" name="Content Placeholder 2"/>
          <p:cNvSpPr>
            <a:spLocks noGrp="1"/>
          </p:cNvSpPr>
          <p:nvPr>
            <p:ph sz="half" idx="1"/>
          </p:nvPr>
        </p:nvSpPr>
        <p:spPr>
          <a:xfrm>
            <a:off x="76200" y="1066800"/>
            <a:ext cx="8991600" cy="4953000"/>
          </a:xfrm>
        </p:spPr>
        <p:txBody>
          <a:bodyPr>
            <a:normAutofit/>
          </a:bodyPr>
          <a:lstStyle/>
          <a:p>
            <a:r>
              <a:rPr lang="en-US" sz="2000" dirty="0" smtClean="0"/>
              <a:t>Study is completed</a:t>
            </a:r>
          </a:p>
          <a:p>
            <a:r>
              <a:rPr lang="en-US" sz="2000" dirty="0" smtClean="0"/>
              <a:t>Looks out to 2050</a:t>
            </a:r>
          </a:p>
          <a:p>
            <a:r>
              <a:rPr lang="en-US" sz="2000" dirty="0" smtClean="0"/>
              <a:t>Asks what supply resource changes need to occur to achieve a specific goal:  80% GHG reduction by 2050 relative to a 1990 baseline</a:t>
            </a:r>
          </a:p>
          <a:p>
            <a:r>
              <a:rPr lang="en-US" sz="2000" dirty="0" smtClean="0"/>
              <a:t>Includes some analysis of reliability resource needs but not an in depth analysis of reliability gaps or transmission</a:t>
            </a:r>
          </a:p>
          <a:p>
            <a:r>
              <a:rPr lang="en-US" sz="2000" dirty="0" smtClean="0"/>
              <a:t>Uses a model proprietary to the Brattle Group; ISO-NE </a:t>
            </a:r>
            <a:r>
              <a:rPr lang="en-US" sz="2000" dirty="0"/>
              <a:t>would need to obtain or hire third </a:t>
            </a:r>
            <a:r>
              <a:rPr lang="en-US" sz="2000" dirty="0" smtClean="0"/>
              <a:t>party</a:t>
            </a:r>
          </a:p>
          <a:p>
            <a:pPr lvl="1"/>
            <a:r>
              <a:rPr lang="en-US" sz="1800" dirty="0" smtClean="0"/>
              <a:t>DEEP (“An economy-wide </a:t>
            </a:r>
            <a:r>
              <a:rPr lang="en-US" sz="1800" dirty="0"/>
              <a:t>energy and emissions model designed to investigate the implications of decarbonization policies. DEEP includes a bottom-up analysis of electrification and other approaches, such as energy efficiency, to achieve decarbonization mandates and simulates how these changes impact hourly electric load</a:t>
            </a:r>
            <a:r>
              <a:rPr lang="en-US" sz="1800" dirty="0" smtClean="0"/>
              <a:t>.”)</a:t>
            </a:r>
            <a:endParaRPr lang="en-US" sz="1800" dirty="0"/>
          </a:p>
          <a:p>
            <a:r>
              <a:rPr lang="en-US" sz="2000" dirty="0" smtClean="0"/>
              <a:t>Although this study seems to focus on how to achieve an end state, some of its data/analysis could be useful</a:t>
            </a:r>
            <a:endParaRPr lang="en-US" sz="2000" dirty="0"/>
          </a:p>
        </p:txBody>
      </p:sp>
    </p:spTree>
    <p:extLst>
      <p:ext uri="{BB962C8B-B14F-4D97-AF65-F5344CB8AC3E}">
        <p14:creationId xmlns:p14="http://schemas.microsoft.com/office/powerpoint/2010/main" val="1783675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 Observations on Past Studies</a:t>
            </a:r>
            <a:endParaRPr lang="en-US" dirty="0"/>
          </a:p>
        </p:txBody>
      </p:sp>
      <p:sp>
        <p:nvSpPr>
          <p:cNvPr id="3" name="Content Placeholder 2"/>
          <p:cNvSpPr>
            <a:spLocks noGrp="1"/>
          </p:cNvSpPr>
          <p:nvPr>
            <p:ph sz="half" idx="1"/>
          </p:nvPr>
        </p:nvSpPr>
        <p:spPr>
          <a:xfrm>
            <a:off x="76200" y="1295400"/>
            <a:ext cx="8991600" cy="4724400"/>
          </a:xfrm>
        </p:spPr>
        <p:txBody>
          <a:bodyPr/>
          <a:lstStyle/>
          <a:p>
            <a:r>
              <a:rPr lang="en-US" sz="1800" dirty="0" smtClean="0"/>
              <a:t>The past/ongoing studies that seem most consistent with the scope of the intended Future Grid Study are the: </a:t>
            </a:r>
          </a:p>
          <a:p>
            <a:pPr lvl="1"/>
            <a:r>
              <a:rPr lang="en-US" sz="1800" dirty="0" smtClean="0"/>
              <a:t>NEPOOL Economic Study (would need updating and supplementing, perhaps with 2017 CLF Economic Study)</a:t>
            </a:r>
          </a:p>
          <a:p>
            <a:pPr lvl="1"/>
            <a:r>
              <a:rPr lang="en-US" sz="1800" dirty="0" smtClean="0"/>
              <a:t>Eversource’s “Grid of the Future” Study </a:t>
            </a:r>
          </a:p>
          <a:p>
            <a:pPr lvl="1"/>
            <a:r>
              <a:rPr lang="en-US" sz="1800" dirty="0" smtClean="0"/>
              <a:t>E3/EFI </a:t>
            </a:r>
            <a:r>
              <a:rPr lang="en-US" sz="1800" dirty="0"/>
              <a:t>“Electric Reliability under Deep Decarbonization” </a:t>
            </a:r>
            <a:r>
              <a:rPr lang="en-US" sz="1800" dirty="0" smtClean="0"/>
              <a:t>Study</a:t>
            </a:r>
          </a:p>
          <a:p>
            <a:pPr marL="457200" lvl="1" indent="0">
              <a:buNone/>
            </a:pPr>
            <a:endParaRPr lang="en-US" sz="1800" dirty="0" smtClean="0"/>
          </a:p>
          <a:p>
            <a:r>
              <a:rPr lang="en-US" sz="1800" dirty="0" smtClean="0"/>
              <a:t>Some </a:t>
            </a:r>
            <a:r>
              <a:rPr lang="en-US" sz="1800" dirty="0"/>
              <a:t>of the data/analysis/assumptions </a:t>
            </a:r>
            <a:r>
              <a:rPr lang="en-US" sz="1800" dirty="0" smtClean="0"/>
              <a:t>from the Massachusetts 2050 Roadmap Effort study and the Brattle Group study could </a:t>
            </a:r>
            <a:r>
              <a:rPr lang="en-US" sz="1800" dirty="0"/>
              <a:t>be useful to the Future Grid Study, including to help establish assumptions and identify gaps; </a:t>
            </a:r>
            <a:r>
              <a:rPr lang="en-US" sz="1800" dirty="0" smtClean="0"/>
              <a:t>seem </a:t>
            </a:r>
            <a:r>
              <a:rPr lang="en-US" sz="1800" dirty="0"/>
              <a:t>to focus on how to achieve an end state goal; </a:t>
            </a:r>
            <a:r>
              <a:rPr lang="en-US" sz="1800" dirty="0" smtClean="0"/>
              <a:t>MA study not completed; each uses modeling tools that ISO does not have</a:t>
            </a:r>
          </a:p>
          <a:p>
            <a:endParaRPr lang="en-US" sz="1800" dirty="0" smtClean="0"/>
          </a:p>
          <a:p>
            <a:r>
              <a:rPr lang="en-US" sz="1800" dirty="0" smtClean="0"/>
              <a:t>The NESCOE study is more limited in scope and would provide only a part of the analysis/information being sought in the Future Grid Study.</a:t>
            </a:r>
          </a:p>
          <a:p>
            <a:pPr lvl="1"/>
            <a:endParaRPr lang="en-US" sz="2000" dirty="0"/>
          </a:p>
        </p:txBody>
      </p:sp>
    </p:spTree>
    <p:extLst>
      <p:ext uri="{BB962C8B-B14F-4D97-AF65-F5344CB8AC3E}">
        <p14:creationId xmlns:p14="http://schemas.microsoft.com/office/powerpoint/2010/main" val="7635618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76200" y="1295400"/>
            <a:ext cx="8991600" cy="4800600"/>
          </a:xfrm>
        </p:spPr>
        <p:txBody>
          <a:bodyPr/>
          <a:lstStyle/>
          <a:p>
            <a:r>
              <a:rPr lang="en-US" sz="1800" dirty="0" smtClean="0"/>
              <a:t>MC/RC requested review of certain past/ongoing studies for potential to inform future grid study to be developed (“Future Grid Study”). Request was to identify objectives/questions asked in each study and potential for analysis and model to be used in Future Grid Study. To advance discussions, we also looked at the Future Grid Study request proposals.</a:t>
            </a:r>
          </a:p>
          <a:p>
            <a:endParaRPr lang="en-US" sz="1800" dirty="0"/>
          </a:p>
          <a:p>
            <a:r>
              <a:rPr lang="en-US" sz="1800" dirty="0" smtClean="0"/>
              <a:t>Observations on studies and proposals are from NEPOOL counsel; final word on them is for those who conducted, commissioned, or proposed the studies.</a:t>
            </a:r>
          </a:p>
          <a:p>
            <a:pPr marL="0" indent="0">
              <a:buNone/>
            </a:pPr>
            <a:endParaRPr lang="en-US" sz="1800" dirty="0" smtClean="0"/>
          </a:p>
          <a:p>
            <a:r>
              <a:rPr lang="en-US" sz="1800" dirty="0" smtClean="0"/>
              <a:t>Six past/ongoing studies were identified for examination:  (1) 2016 </a:t>
            </a:r>
            <a:r>
              <a:rPr lang="en-US" sz="1800" dirty="0"/>
              <a:t>NEPOOL </a:t>
            </a:r>
            <a:r>
              <a:rPr lang="en-US" sz="1800" dirty="0" smtClean="0"/>
              <a:t>Economic Study; (2) 2019 </a:t>
            </a:r>
            <a:r>
              <a:rPr lang="en-US" sz="1800" dirty="0"/>
              <a:t>NESCOE Economic </a:t>
            </a:r>
            <a:r>
              <a:rPr lang="en-US" sz="1800" dirty="0" smtClean="0"/>
              <a:t>Study; (3) Massachusetts 2050 Roadmap Effort; (4) Eversource “Grid of the Future” Study; (5) E3/EFI “Electric Reliability under Deep Decarbonization” Study; and (6) 2019 </a:t>
            </a:r>
            <a:r>
              <a:rPr lang="en-US" sz="1800" dirty="0"/>
              <a:t>Brattle </a:t>
            </a:r>
            <a:r>
              <a:rPr lang="en-US" sz="1800" dirty="0" smtClean="0"/>
              <a:t>Group “Achieving 80% GHG Reduction in New England by 2050” Study.</a:t>
            </a:r>
            <a:endParaRPr lang="en-US" sz="1800" dirty="0"/>
          </a:p>
          <a:p>
            <a:pPr marL="0" indent="0">
              <a:buNone/>
            </a:pPr>
            <a:r>
              <a:rPr lang="en-US" sz="2400" dirty="0" smtClean="0"/>
              <a:t> </a:t>
            </a:r>
          </a:p>
        </p:txBody>
      </p:sp>
      <p:sp>
        <p:nvSpPr>
          <p:cNvPr id="3" name="Title 2"/>
          <p:cNvSpPr>
            <a:spLocks noGrp="1"/>
          </p:cNvSpPr>
          <p:nvPr>
            <p:ph type="title"/>
          </p:nvPr>
        </p:nvSpPr>
        <p:spPr>
          <a:xfrm>
            <a:off x="76200" y="685801"/>
            <a:ext cx="8991600" cy="380999"/>
          </a:xfrm>
        </p:spPr>
        <p:txBody>
          <a:bodyPr/>
          <a:lstStyle/>
          <a:p>
            <a:r>
              <a:rPr lang="en-US" dirty="0" smtClean="0"/>
              <a:t>Introduction</a:t>
            </a:r>
            <a:endParaRPr lang="en-US" dirty="0"/>
          </a:p>
        </p:txBody>
      </p:sp>
    </p:spTree>
    <p:extLst>
      <p:ext uri="{BB962C8B-B14F-4D97-AF65-F5344CB8AC3E}">
        <p14:creationId xmlns:p14="http://schemas.microsoft.com/office/powerpoint/2010/main" val="27126665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p:txBody>
          <a:bodyPr/>
          <a:lstStyle/>
          <a:p>
            <a:r>
              <a:rPr lang="en-US" sz="2400" dirty="0" smtClean="0"/>
              <a:t>The following slides provide initial, high-level observations on the nine proposed studies* that were considered at the August 4, 2020 MC/RC meeting. </a:t>
            </a:r>
          </a:p>
          <a:p>
            <a:pPr marL="0" indent="0">
              <a:buNone/>
            </a:pPr>
            <a:endParaRPr lang="en-US" sz="2400" dirty="0"/>
          </a:p>
          <a:p>
            <a:r>
              <a:rPr lang="en-US" sz="2400" dirty="0" smtClean="0"/>
              <a:t>The observations are from NEPOOL counsel only and are intended to facilitate further discussion of the proposals and how they might fit into the intended Future Grid Study.</a:t>
            </a:r>
          </a:p>
        </p:txBody>
      </p:sp>
      <p:sp>
        <p:nvSpPr>
          <p:cNvPr id="4" name="Title 3"/>
          <p:cNvSpPr>
            <a:spLocks noGrp="1"/>
          </p:cNvSpPr>
          <p:nvPr>
            <p:ph type="title"/>
          </p:nvPr>
        </p:nvSpPr>
        <p:spPr/>
        <p:txBody>
          <a:bodyPr>
            <a:normAutofit/>
          </a:bodyPr>
          <a:lstStyle/>
          <a:p>
            <a:r>
              <a:rPr lang="en-US" dirty="0" smtClean="0"/>
              <a:t> Observations on Proposed Studies</a:t>
            </a:r>
            <a:endParaRPr lang="en-US" dirty="0"/>
          </a:p>
        </p:txBody>
      </p:sp>
      <p:sp>
        <p:nvSpPr>
          <p:cNvPr id="2" name="TextBox 1"/>
          <p:cNvSpPr txBox="1"/>
          <p:nvPr/>
        </p:nvSpPr>
        <p:spPr>
          <a:xfrm>
            <a:off x="3048000" y="5638800"/>
            <a:ext cx="6060141" cy="369332"/>
          </a:xfrm>
          <a:prstGeom prst="rect">
            <a:avLst/>
          </a:prstGeom>
          <a:noFill/>
        </p:spPr>
        <p:txBody>
          <a:bodyPr wrap="square" rtlCol="0">
            <a:spAutoFit/>
          </a:bodyPr>
          <a:lstStyle/>
          <a:p>
            <a:r>
              <a:rPr lang="en-US" dirty="0" smtClean="0"/>
              <a:t>* To view the proposed study requests, please click </a:t>
            </a:r>
            <a:r>
              <a:rPr lang="en-US" dirty="0" smtClean="0">
                <a:hlinkClick r:id="rId2"/>
              </a:rPr>
              <a:t>here</a:t>
            </a:r>
            <a:r>
              <a:rPr lang="en-US" dirty="0" smtClean="0"/>
              <a:t>.</a:t>
            </a:r>
            <a:endParaRPr lang="en-US" dirty="0"/>
          </a:p>
        </p:txBody>
      </p:sp>
    </p:spTree>
    <p:extLst>
      <p:ext uri="{BB962C8B-B14F-4D97-AF65-F5344CB8AC3E}">
        <p14:creationId xmlns:p14="http://schemas.microsoft.com/office/powerpoint/2010/main" val="34490536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76200" y="1371600"/>
            <a:ext cx="8991600" cy="4648200"/>
          </a:xfrm>
        </p:spPr>
        <p:txBody>
          <a:bodyPr/>
          <a:lstStyle/>
          <a:p>
            <a:r>
              <a:rPr lang="en-US" sz="2000" dirty="0" smtClean="0"/>
              <a:t>The National Grid proposal seems generally consistent with the scope but has a transmission/storage focus (using bi-directional, controllable transmission for purposes of leveraging energy storage between New England and Quebec). Mentions 2035 values; not sure it extends to 2050.  Unclear whether it would identify reliability gaps. Would use modeling tools that include Gridview, steady-state </a:t>
            </a:r>
            <a:r>
              <a:rPr lang="en-US" sz="2000" dirty="0"/>
              <a:t>p</a:t>
            </a:r>
            <a:r>
              <a:rPr lang="en-US" sz="2000" dirty="0" smtClean="0"/>
              <a:t>ower </a:t>
            </a:r>
            <a:r>
              <a:rPr lang="en-US" sz="2000" dirty="0"/>
              <a:t>f</a:t>
            </a:r>
            <a:r>
              <a:rPr lang="en-US" sz="2000" dirty="0" smtClean="0"/>
              <a:t>low and a tool for forecasting FCA clearing prices.  </a:t>
            </a:r>
            <a:r>
              <a:rPr lang="en-US" sz="2000" dirty="0"/>
              <a:t>Proposal to </a:t>
            </a:r>
            <a:r>
              <a:rPr lang="en-US" sz="2000" dirty="0" smtClean="0"/>
              <a:t>consider impact </a:t>
            </a:r>
            <a:r>
              <a:rPr lang="en-US" sz="2000" dirty="0"/>
              <a:t>of </a:t>
            </a:r>
            <a:r>
              <a:rPr lang="en-US" sz="2000" dirty="0" smtClean="0"/>
              <a:t>bi-directional, </a:t>
            </a:r>
            <a:r>
              <a:rPr lang="en-US" sz="2000" dirty="0"/>
              <a:t>controllable transmission to external </a:t>
            </a:r>
            <a:r>
              <a:rPr lang="en-US" sz="2000" dirty="0" smtClean="0"/>
              <a:t>regions could probably be included as a scenario in various other studies.</a:t>
            </a:r>
          </a:p>
          <a:p>
            <a:endParaRPr lang="en-US" sz="2000" dirty="0"/>
          </a:p>
          <a:p>
            <a:r>
              <a:rPr lang="en-US" sz="2000" dirty="0" smtClean="0"/>
              <a:t>The Eversource proposal seems like a complete economic and reliability study and consistent with the intended scope of the Future Grid Study. The modeling tools associated with it (Gridview and GE MARS) are used by the ISO.</a:t>
            </a:r>
          </a:p>
          <a:p>
            <a:endParaRPr lang="en-US" sz="2000" dirty="0"/>
          </a:p>
          <a:p>
            <a:endParaRPr lang="en-US" sz="2400" dirty="0"/>
          </a:p>
        </p:txBody>
      </p:sp>
      <p:sp>
        <p:nvSpPr>
          <p:cNvPr id="3" name="Title 2"/>
          <p:cNvSpPr>
            <a:spLocks noGrp="1"/>
          </p:cNvSpPr>
          <p:nvPr>
            <p:ph type="title"/>
          </p:nvPr>
        </p:nvSpPr>
        <p:spPr>
          <a:xfrm>
            <a:off x="76200" y="685801"/>
            <a:ext cx="8991600" cy="457199"/>
          </a:xfrm>
        </p:spPr>
        <p:txBody>
          <a:bodyPr/>
          <a:lstStyle/>
          <a:p>
            <a:r>
              <a:rPr lang="en-US" dirty="0" smtClean="0"/>
              <a:t>Observations on Proposed Studies</a:t>
            </a:r>
            <a:endParaRPr lang="en-US" dirty="0"/>
          </a:p>
        </p:txBody>
      </p:sp>
    </p:spTree>
    <p:extLst>
      <p:ext uri="{BB962C8B-B14F-4D97-AF65-F5344CB8AC3E}">
        <p14:creationId xmlns:p14="http://schemas.microsoft.com/office/powerpoint/2010/main" val="20100139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76200" y="1295399"/>
            <a:ext cx="8991600" cy="4724401"/>
          </a:xfrm>
        </p:spPr>
        <p:txBody>
          <a:bodyPr/>
          <a:lstStyle/>
          <a:p>
            <a:r>
              <a:rPr lang="en-US" sz="2000" dirty="0" smtClean="0"/>
              <a:t>Some of the proposals seem to have a more limited focus that could be worked into a larger study, or potentially could be used as change cases/scenarios/sensitivities, but are not necessarily proposals for a full Future Grid Study on their own, including:</a:t>
            </a:r>
            <a:endParaRPr lang="en-US" sz="2000" dirty="0" smtClean="0">
              <a:solidFill>
                <a:srgbClr val="FF0000"/>
              </a:solidFill>
            </a:endParaRPr>
          </a:p>
          <a:p>
            <a:pPr lvl="1"/>
            <a:r>
              <a:rPr lang="en-US" sz="1800" u="sng" dirty="0" smtClean="0"/>
              <a:t>EMA</a:t>
            </a:r>
            <a:r>
              <a:rPr lang="en-US" sz="1800" dirty="0" smtClean="0"/>
              <a:t>:  Focuses on two interconnection cases (capacity interconnection and minimum interconnection) and how these impact markets/operations</a:t>
            </a:r>
            <a:endParaRPr lang="en-US" sz="1800" u="sng" dirty="0" smtClean="0"/>
          </a:p>
          <a:p>
            <a:pPr lvl="1"/>
            <a:r>
              <a:rPr lang="en-US" sz="1800" u="sng" dirty="0" smtClean="0"/>
              <a:t>FirstLight</a:t>
            </a:r>
            <a:r>
              <a:rPr lang="en-US" sz="1800" dirty="0" smtClean="0"/>
              <a:t>:  Focuses on certain considerations for storage in the assumptions and modeling</a:t>
            </a:r>
          </a:p>
          <a:p>
            <a:pPr lvl="1"/>
            <a:r>
              <a:rPr lang="en-US" sz="1800" u="sng" dirty="0" smtClean="0"/>
              <a:t>Multi-Sector Group A</a:t>
            </a:r>
            <a:r>
              <a:rPr lang="en-US" sz="1800" dirty="0" smtClean="0"/>
              <a:t>:  Focuses on the impact on needs for ramping, regulation and load-following resources of a 2050 decarbonized future grid; does not include an economic analysis.  Would build upon NEPOOL Phase 2.  </a:t>
            </a:r>
          </a:p>
          <a:p>
            <a:pPr lvl="1"/>
            <a:r>
              <a:rPr lang="en-US" sz="1800" u="sng" dirty="0" smtClean="0"/>
              <a:t>Multi-Sector Group B</a:t>
            </a:r>
            <a:r>
              <a:rPr lang="en-US" sz="1800" dirty="0" smtClean="0"/>
              <a:t>: </a:t>
            </a:r>
            <a:r>
              <a:rPr lang="en-US" sz="1800" dirty="0"/>
              <a:t> </a:t>
            </a:r>
            <a:r>
              <a:rPr lang="en-US" sz="1800" dirty="0" smtClean="0"/>
              <a:t>Focuses </a:t>
            </a:r>
            <a:r>
              <a:rPr lang="en-US" sz="1800" dirty="0"/>
              <a:t>on </a:t>
            </a:r>
            <a:r>
              <a:rPr lang="en-US" sz="1800" dirty="0" smtClean="0"/>
              <a:t>a transmission system assessment of a 2050 </a:t>
            </a:r>
            <a:r>
              <a:rPr lang="en-US" sz="1800" dirty="0"/>
              <a:t>decarbonized future grid </a:t>
            </a:r>
            <a:endParaRPr lang="en-US" sz="1800" dirty="0" smtClean="0"/>
          </a:p>
          <a:p>
            <a:pPr lvl="1"/>
            <a:r>
              <a:rPr lang="en-US" sz="1800" u="sng" dirty="0" smtClean="0"/>
              <a:t>NextEra/Dominion</a:t>
            </a:r>
            <a:r>
              <a:rPr lang="en-US" sz="1800" dirty="0" smtClean="0"/>
              <a:t>:  Focuses on loss of Seabrook and Millstone nuclear</a:t>
            </a:r>
          </a:p>
          <a:p>
            <a:pPr lvl="1"/>
            <a:endParaRPr lang="en-US" sz="2000" dirty="0" smtClean="0"/>
          </a:p>
          <a:p>
            <a:pPr lvl="1"/>
            <a:endParaRPr lang="en-US" sz="2000" dirty="0"/>
          </a:p>
        </p:txBody>
      </p:sp>
      <p:sp>
        <p:nvSpPr>
          <p:cNvPr id="3" name="Title 2"/>
          <p:cNvSpPr>
            <a:spLocks noGrp="1"/>
          </p:cNvSpPr>
          <p:nvPr>
            <p:ph type="title"/>
          </p:nvPr>
        </p:nvSpPr>
        <p:spPr>
          <a:xfrm>
            <a:off x="76200" y="685801"/>
            <a:ext cx="8991600" cy="380999"/>
          </a:xfrm>
        </p:spPr>
        <p:txBody>
          <a:bodyPr/>
          <a:lstStyle/>
          <a:p>
            <a:r>
              <a:rPr lang="en-US" dirty="0" smtClean="0"/>
              <a:t>Observations on Proposed Studies</a:t>
            </a:r>
            <a:endParaRPr lang="en-US" dirty="0"/>
          </a:p>
        </p:txBody>
      </p:sp>
    </p:spTree>
    <p:extLst>
      <p:ext uri="{BB962C8B-B14F-4D97-AF65-F5344CB8AC3E}">
        <p14:creationId xmlns:p14="http://schemas.microsoft.com/office/powerpoint/2010/main" val="3423074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nchor="ctr"/>
          <a:lstStyle/>
          <a:p>
            <a:r>
              <a:rPr lang="en-US" sz="2000" dirty="0"/>
              <a:t>N</a:t>
            </a:r>
            <a:r>
              <a:rPr lang="en-US" sz="2000" dirty="0" smtClean="0"/>
              <a:t>ESCOE submitted a “pathway” scenario that would look at the years 2035 and 2040 under certain electrification assumptions.  Seems like it could work into a larger study as a scenario to be considered.</a:t>
            </a:r>
          </a:p>
          <a:p>
            <a:endParaRPr lang="en-US" sz="2000" dirty="0"/>
          </a:p>
          <a:p>
            <a:r>
              <a:rPr lang="en-US" sz="2000" dirty="0"/>
              <a:t>The Anbaric proposal seems outside the scope of the intended Future Grid Study because it identifies a goal and then studies how to achieve </a:t>
            </a:r>
            <a:r>
              <a:rPr lang="en-US" sz="2000" dirty="0" smtClean="0"/>
              <a:t>it. </a:t>
            </a:r>
            <a:r>
              <a:rPr lang="en-US" sz="2000" dirty="0"/>
              <a:t>Possibly could be used for assumptions that go into the study, identification of reliability gaps, or sensitivities to the study, rather than the focus of the </a:t>
            </a:r>
            <a:r>
              <a:rPr lang="en-US" sz="2000" dirty="0" smtClean="0"/>
              <a:t>study.</a:t>
            </a:r>
          </a:p>
        </p:txBody>
      </p:sp>
      <p:sp>
        <p:nvSpPr>
          <p:cNvPr id="3" name="Title 2"/>
          <p:cNvSpPr>
            <a:spLocks noGrp="1"/>
          </p:cNvSpPr>
          <p:nvPr>
            <p:ph type="title"/>
          </p:nvPr>
        </p:nvSpPr>
        <p:spPr/>
        <p:txBody>
          <a:bodyPr/>
          <a:lstStyle/>
          <a:p>
            <a:r>
              <a:rPr lang="en-US" dirty="0" smtClean="0"/>
              <a:t>Observations on Proposed Studies</a:t>
            </a:r>
            <a:endParaRPr lang="en-US" dirty="0"/>
          </a:p>
        </p:txBody>
      </p:sp>
    </p:spTree>
    <p:extLst>
      <p:ext uri="{BB962C8B-B14F-4D97-AF65-F5344CB8AC3E}">
        <p14:creationId xmlns:p14="http://schemas.microsoft.com/office/powerpoint/2010/main" val="35691305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a:xfrm>
            <a:off x="76200" y="1066801"/>
            <a:ext cx="8991600" cy="4953000"/>
          </a:xfrm>
        </p:spPr>
        <p:txBody>
          <a:bodyPr/>
          <a:lstStyle/>
          <a:p>
            <a:r>
              <a:rPr lang="en-US" sz="2000" dirty="0" smtClean="0"/>
              <a:t>Project administrator, working with NEPOOL, NESCOE and the ISO, </a:t>
            </a:r>
            <a:r>
              <a:rPr lang="en-US" sz="2000" dirty="0"/>
              <a:t>can facilitate further </a:t>
            </a:r>
            <a:r>
              <a:rPr lang="en-US" sz="2000" dirty="0" smtClean="0"/>
              <a:t>stakeholder consideration of:</a:t>
            </a:r>
          </a:p>
          <a:p>
            <a:endParaRPr lang="en-US" sz="2000" dirty="0" smtClean="0"/>
          </a:p>
          <a:p>
            <a:pPr lvl="1"/>
            <a:r>
              <a:rPr lang="en-US" sz="1800" dirty="0"/>
              <a:t>W</a:t>
            </a:r>
            <a:r>
              <a:rPr lang="en-US" sz="1800" dirty="0" smtClean="0"/>
              <a:t>hat can and should be used from past/ongoing studies</a:t>
            </a:r>
          </a:p>
          <a:p>
            <a:pPr marL="457200" lvl="1" indent="0">
              <a:buNone/>
            </a:pPr>
            <a:endParaRPr lang="en-US" sz="1800" dirty="0" smtClean="0"/>
          </a:p>
          <a:p>
            <a:pPr lvl="1"/>
            <a:r>
              <a:rPr lang="en-US" sz="1800" dirty="0" smtClean="0"/>
              <a:t>What needs to be updated/supplemented from those studies</a:t>
            </a:r>
          </a:p>
          <a:p>
            <a:pPr marL="457200" lvl="1" indent="0">
              <a:buNone/>
            </a:pPr>
            <a:endParaRPr lang="en-US" sz="1800" dirty="0" smtClean="0"/>
          </a:p>
          <a:p>
            <a:pPr lvl="1"/>
            <a:r>
              <a:rPr lang="en-US" sz="1800" dirty="0" smtClean="0"/>
              <a:t>Consolidation of proposed studies into an integrated proposal consistent with the intended scope of the Future Grid Study</a:t>
            </a:r>
          </a:p>
          <a:p>
            <a:pPr marL="457200" lvl="1" indent="0">
              <a:buNone/>
            </a:pPr>
            <a:endParaRPr lang="en-US" sz="1800" dirty="0" smtClean="0"/>
          </a:p>
          <a:p>
            <a:pPr lvl="1"/>
            <a:r>
              <a:rPr lang="en-US" sz="1800" dirty="0" smtClean="0"/>
              <a:t>What modeling tools/services should be used and their availability</a:t>
            </a:r>
          </a:p>
          <a:p>
            <a:pPr marL="457200" lvl="1" indent="0">
              <a:buNone/>
            </a:pPr>
            <a:endParaRPr lang="en-US" sz="1800" dirty="0" smtClean="0"/>
          </a:p>
          <a:p>
            <a:pPr lvl="1"/>
            <a:r>
              <a:rPr lang="en-US" sz="1800" dirty="0" smtClean="0"/>
              <a:t>Perhaps next step should be to develop a straw proposal for a study using the input from study proponents and from past/ongoing studies, consistent with the intended scope of the Future Grid Study</a:t>
            </a:r>
            <a:endParaRPr lang="en-US" sz="1800" dirty="0"/>
          </a:p>
        </p:txBody>
      </p:sp>
      <p:sp>
        <p:nvSpPr>
          <p:cNvPr id="4" name="Title 3"/>
          <p:cNvSpPr>
            <a:spLocks noGrp="1"/>
          </p:cNvSpPr>
          <p:nvPr>
            <p:ph type="title"/>
          </p:nvPr>
        </p:nvSpPr>
        <p:spPr>
          <a:xfrm>
            <a:off x="76200" y="685801"/>
            <a:ext cx="8991600" cy="380999"/>
          </a:xfrm>
        </p:spPr>
        <p:txBody>
          <a:bodyPr/>
          <a:lstStyle/>
          <a:p>
            <a:r>
              <a:rPr lang="en-US" dirty="0" smtClean="0"/>
              <a:t>Final Comments</a:t>
            </a:r>
            <a:endParaRPr lang="en-US" dirty="0"/>
          </a:p>
        </p:txBody>
      </p:sp>
    </p:spTree>
    <p:extLst>
      <p:ext uri="{BB962C8B-B14F-4D97-AF65-F5344CB8AC3E}">
        <p14:creationId xmlns:p14="http://schemas.microsoft.com/office/powerpoint/2010/main" val="27004491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76200" y="1219201"/>
            <a:ext cx="8991600" cy="4800599"/>
          </a:xfrm>
        </p:spPr>
        <p:txBody>
          <a:bodyPr/>
          <a:lstStyle/>
          <a:p>
            <a:r>
              <a:rPr lang="en-US" dirty="0" smtClean="0"/>
              <a:t>The slides below look at:</a:t>
            </a:r>
          </a:p>
          <a:p>
            <a:pPr marL="0" indent="0">
              <a:buNone/>
            </a:pPr>
            <a:endParaRPr lang="en-US" dirty="0" smtClean="0"/>
          </a:p>
          <a:p>
            <a:pPr lvl="1"/>
            <a:r>
              <a:rPr lang="en-US" sz="2000" dirty="0"/>
              <a:t>S</a:t>
            </a:r>
            <a:r>
              <a:rPr lang="en-US" sz="2000" dirty="0" smtClean="0"/>
              <a:t>cope of Future Grid Study effort, based on the “Bubble” Chart* that was presented at the March 5, 2020 NPC meeting</a:t>
            </a:r>
          </a:p>
          <a:p>
            <a:pPr lvl="1"/>
            <a:r>
              <a:rPr lang="en-US" sz="2000" dirty="0" smtClean="0"/>
              <a:t>The objectives, overall purpose, subordinate questions asked, scenarios and modeling used for each past/ongoing study; specific observations</a:t>
            </a:r>
          </a:p>
          <a:p>
            <a:pPr lvl="1"/>
            <a:r>
              <a:rPr lang="en-US" sz="2000" dirty="0" smtClean="0"/>
              <a:t>General observations regarding the past and ongoing studies</a:t>
            </a:r>
          </a:p>
          <a:p>
            <a:pPr lvl="1"/>
            <a:r>
              <a:rPr lang="en-US" sz="2000" dirty="0" smtClean="0"/>
              <a:t>Observations regarding the proposals for the Future Grid Study</a:t>
            </a:r>
          </a:p>
          <a:p>
            <a:pPr lvl="1"/>
            <a:r>
              <a:rPr lang="en-US" sz="2000" dirty="0" smtClean="0"/>
              <a:t>Final comments</a:t>
            </a:r>
          </a:p>
        </p:txBody>
      </p:sp>
      <p:sp>
        <p:nvSpPr>
          <p:cNvPr id="3" name="Title 2"/>
          <p:cNvSpPr>
            <a:spLocks noGrp="1"/>
          </p:cNvSpPr>
          <p:nvPr>
            <p:ph type="title"/>
          </p:nvPr>
        </p:nvSpPr>
        <p:spPr>
          <a:xfrm>
            <a:off x="76200" y="685801"/>
            <a:ext cx="8991600" cy="533400"/>
          </a:xfrm>
        </p:spPr>
        <p:txBody>
          <a:bodyPr/>
          <a:lstStyle/>
          <a:p>
            <a:r>
              <a:rPr lang="en-US" dirty="0" smtClean="0"/>
              <a:t>Overview of Analysis</a:t>
            </a:r>
            <a:endParaRPr lang="en-US" dirty="0"/>
          </a:p>
        </p:txBody>
      </p:sp>
      <p:sp>
        <p:nvSpPr>
          <p:cNvPr id="4" name="TextBox 3"/>
          <p:cNvSpPr txBox="1"/>
          <p:nvPr/>
        </p:nvSpPr>
        <p:spPr>
          <a:xfrm>
            <a:off x="4572000" y="5515433"/>
            <a:ext cx="4572000" cy="523220"/>
          </a:xfrm>
          <a:prstGeom prst="rect">
            <a:avLst/>
          </a:prstGeom>
          <a:noFill/>
        </p:spPr>
        <p:txBody>
          <a:bodyPr wrap="square" rtlCol="0">
            <a:spAutoFit/>
          </a:bodyPr>
          <a:lstStyle/>
          <a:p>
            <a:r>
              <a:rPr lang="en-US" sz="1400" dirty="0" smtClean="0"/>
              <a:t>* The “Bubble” Chart is Agenda Item 5 from the March NPC Meeting. To access, please click </a:t>
            </a:r>
            <a:r>
              <a:rPr lang="en-US" sz="1400" dirty="0" smtClean="0">
                <a:hlinkClick r:id="rId2"/>
              </a:rPr>
              <a:t>here</a:t>
            </a:r>
            <a:r>
              <a:rPr lang="en-US" sz="1400" dirty="0" smtClean="0"/>
              <a:t>.</a:t>
            </a:r>
            <a:endParaRPr lang="en-US" sz="1400" dirty="0"/>
          </a:p>
        </p:txBody>
      </p:sp>
    </p:spTree>
    <p:extLst>
      <p:ext uri="{BB962C8B-B14F-4D97-AF65-F5344CB8AC3E}">
        <p14:creationId xmlns:p14="http://schemas.microsoft.com/office/powerpoint/2010/main" val="18992351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76200" y="1143000"/>
            <a:ext cx="8991600" cy="4876800"/>
          </a:xfrm>
        </p:spPr>
        <p:txBody>
          <a:bodyPr/>
          <a:lstStyle/>
          <a:p>
            <a:r>
              <a:rPr lang="en-US" sz="1600" u="sng" dirty="0" smtClean="0"/>
              <a:t>Objective</a:t>
            </a:r>
            <a:r>
              <a:rPr lang="en-US" sz="1600" dirty="0" smtClean="0"/>
              <a:t>:  Assess </a:t>
            </a:r>
            <a:r>
              <a:rPr lang="en-US" sz="1600" dirty="0"/>
              <a:t>and discuss future state of the regional power system in light of current state energy and environmental </a:t>
            </a:r>
            <a:r>
              <a:rPr lang="en-US" sz="1600" dirty="0" smtClean="0"/>
              <a:t>policies.</a:t>
            </a:r>
          </a:p>
          <a:p>
            <a:pPr marL="0" indent="0">
              <a:buNone/>
            </a:pPr>
            <a:endParaRPr lang="en-US" sz="1600" dirty="0" smtClean="0"/>
          </a:p>
          <a:p>
            <a:r>
              <a:rPr lang="en-US" sz="1600" u="sng" dirty="0"/>
              <a:t>Study Process to Define and Assess Future State of Regional Power </a:t>
            </a:r>
            <a:r>
              <a:rPr lang="en-US" sz="1600" u="sng" dirty="0" smtClean="0"/>
              <a:t>System</a:t>
            </a:r>
            <a:r>
              <a:rPr lang="en-US" sz="1600" dirty="0" smtClean="0"/>
              <a:t>:  1</a:t>
            </a:r>
            <a:r>
              <a:rPr lang="en-US" sz="1600" dirty="0"/>
              <a:t>. Identify Resource Mix in [</a:t>
            </a:r>
            <a:r>
              <a:rPr lang="en-US" sz="1600" dirty="0" smtClean="0"/>
              <a:t>Year]; 2</a:t>
            </a:r>
            <a:r>
              <a:rPr lang="en-US" sz="1600" dirty="0"/>
              <a:t>. Identify Resource &amp; Operational/Reliability </a:t>
            </a:r>
            <a:r>
              <a:rPr lang="en-US" sz="1600" dirty="0" smtClean="0"/>
              <a:t>Needs </a:t>
            </a:r>
          </a:p>
          <a:p>
            <a:pPr marL="341313" indent="0">
              <a:buNone/>
            </a:pPr>
            <a:r>
              <a:rPr lang="en-US" sz="1600" dirty="0" smtClean="0"/>
              <a:t>*Assumptions</a:t>
            </a:r>
            <a:r>
              <a:rPr lang="en-US" sz="1600" dirty="0"/>
              <a:t>, future scenarios, etc. to be </a:t>
            </a:r>
            <a:r>
              <a:rPr lang="en-US" sz="1600" dirty="0" smtClean="0"/>
              <a:t>developed </a:t>
            </a:r>
            <a:r>
              <a:rPr lang="en-US" sz="1600" dirty="0"/>
              <a:t>within stakeholder </a:t>
            </a:r>
            <a:r>
              <a:rPr lang="en-US" sz="1600" dirty="0" smtClean="0"/>
              <a:t>process.</a:t>
            </a:r>
          </a:p>
          <a:p>
            <a:endParaRPr lang="en-US" sz="1600" dirty="0"/>
          </a:p>
          <a:p>
            <a:r>
              <a:rPr lang="en-US" sz="1600" u="sng" dirty="0"/>
              <a:t>Gap </a:t>
            </a:r>
            <a:r>
              <a:rPr lang="en-US" sz="1600" u="sng" dirty="0" smtClean="0"/>
              <a:t>Analysis</a:t>
            </a:r>
            <a:r>
              <a:rPr lang="en-US" sz="1600" dirty="0" smtClean="0"/>
              <a:t>:  As </a:t>
            </a:r>
            <a:r>
              <a:rPr lang="en-US" sz="1600" dirty="0"/>
              <a:t>part of study process, conduct a gap analysis to determine whether, in the future state envisioned, the markets (current design plus ESI) provide resources/ISO-NE what they need to continue to reliably operate the system? If not, what market deficits need to be addressed to assure reliability</a:t>
            </a:r>
            <a:r>
              <a:rPr lang="en-US" sz="1600" dirty="0" smtClean="0"/>
              <a:t>?</a:t>
            </a:r>
          </a:p>
          <a:p>
            <a:endParaRPr lang="en-US" sz="1600" dirty="0"/>
          </a:p>
          <a:p>
            <a:r>
              <a:rPr lang="en-US" sz="1600" u="sng" dirty="0"/>
              <a:t>Discuss Potential Market Approach(es) to Address Gap(s</a:t>
            </a:r>
            <a:r>
              <a:rPr lang="en-US" sz="1600" u="sng" dirty="0" smtClean="0"/>
              <a:t>)</a:t>
            </a:r>
            <a:r>
              <a:rPr lang="en-US" sz="1600" dirty="0" smtClean="0"/>
              <a:t>:  Based </a:t>
            </a:r>
            <a:r>
              <a:rPr lang="en-US" sz="1600" dirty="0"/>
              <a:t>on study results/gap analysis, explore potential market approaches to address any future gaps identified in the prior step, including evaluation of the pros/cons of different approaches and discussion of how any such market approach contemplates state energy and environmental </a:t>
            </a:r>
            <a:r>
              <a:rPr lang="en-US" sz="1600" dirty="0" smtClean="0"/>
              <a:t>laws. </a:t>
            </a:r>
          </a:p>
          <a:p>
            <a:pPr marL="339725" indent="0">
              <a:buNone/>
            </a:pPr>
            <a:r>
              <a:rPr lang="en-US" sz="1600" b="1" dirty="0" smtClean="0">
                <a:solidFill>
                  <a:srgbClr val="C00000"/>
                </a:solidFill>
              </a:rPr>
              <a:t>{Note: </a:t>
            </a:r>
            <a:r>
              <a:rPr lang="en-US" sz="1600" b="1" dirty="0">
                <a:solidFill>
                  <a:srgbClr val="C00000"/>
                </a:solidFill>
              </a:rPr>
              <a:t> </a:t>
            </a:r>
            <a:r>
              <a:rPr lang="en-US" sz="1600" b="1" dirty="0" smtClean="0">
                <a:solidFill>
                  <a:srgbClr val="C00000"/>
                </a:solidFill>
              </a:rPr>
              <a:t>Identification and discussion of potential future pathways/market frameworks is currently on a separate track at the NPC.}</a:t>
            </a:r>
            <a:endParaRPr lang="en-US" sz="1600" dirty="0"/>
          </a:p>
        </p:txBody>
      </p:sp>
      <p:sp>
        <p:nvSpPr>
          <p:cNvPr id="3" name="Title 2"/>
          <p:cNvSpPr>
            <a:spLocks noGrp="1"/>
          </p:cNvSpPr>
          <p:nvPr>
            <p:ph type="title"/>
          </p:nvPr>
        </p:nvSpPr>
        <p:spPr>
          <a:xfrm>
            <a:off x="76200" y="685800"/>
            <a:ext cx="8991600" cy="457200"/>
          </a:xfrm>
        </p:spPr>
        <p:txBody>
          <a:bodyPr/>
          <a:lstStyle/>
          <a:p>
            <a:r>
              <a:rPr lang="en-US" dirty="0" smtClean="0"/>
              <a:t>Scope of Study Effort (from “Bubble” Chart)</a:t>
            </a:r>
            <a:endParaRPr lang="en-US" dirty="0"/>
          </a:p>
        </p:txBody>
      </p:sp>
    </p:spTree>
    <p:extLst>
      <p:ext uri="{BB962C8B-B14F-4D97-AF65-F5344CB8AC3E}">
        <p14:creationId xmlns:p14="http://schemas.microsoft.com/office/powerpoint/2010/main" val="12038550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2016 </a:t>
            </a:r>
            <a:r>
              <a:rPr lang="en-US" dirty="0"/>
              <a:t>NEPOOL </a:t>
            </a:r>
            <a:r>
              <a:rPr lang="en-US" dirty="0" smtClean="0"/>
              <a:t>Economic Study, Phase I</a:t>
            </a:r>
            <a:endParaRPr lang="en-US" dirty="0"/>
          </a:p>
        </p:txBody>
      </p:sp>
      <p:graphicFrame>
        <p:nvGraphicFramePr>
          <p:cNvPr id="8" name="Content Placeholder 7"/>
          <p:cNvGraphicFramePr>
            <a:graphicFrameLocks noGrp="1"/>
          </p:cNvGraphicFramePr>
          <p:nvPr>
            <p:ph sz="half" idx="1"/>
            <p:extLst>
              <p:ext uri="{D42A27DB-BD31-4B8C-83A1-F6EECF244321}">
                <p14:modId xmlns:p14="http://schemas.microsoft.com/office/powerpoint/2010/main" val="2893099623"/>
              </p:ext>
            </p:extLst>
          </p:nvPr>
        </p:nvGraphicFramePr>
        <p:xfrm>
          <a:off x="76200" y="1371600"/>
          <a:ext cx="8991600" cy="3352800"/>
        </p:xfrm>
        <a:graphic>
          <a:graphicData uri="http://schemas.openxmlformats.org/drawingml/2006/table">
            <a:tbl>
              <a:tblPr firstRow="1" bandRow="1">
                <a:tableStyleId>{616DA210-FB5B-4158-B5E0-FEB733F419BA}</a:tableStyleId>
              </a:tblPr>
              <a:tblGrid>
                <a:gridCol w="1295400">
                  <a:extLst>
                    <a:ext uri="{9D8B030D-6E8A-4147-A177-3AD203B41FA5}">
                      <a16:colId xmlns:a16="http://schemas.microsoft.com/office/drawing/2014/main" val="1725968024"/>
                    </a:ext>
                  </a:extLst>
                </a:gridCol>
                <a:gridCol w="7696200">
                  <a:extLst>
                    <a:ext uri="{9D8B030D-6E8A-4147-A177-3AD203B41FA5}">
                      <a16:colId xmlns:a16="http://schemas.microsoft.com/office/drawing/2014/main" val="1102866412"/>
                    </a:ext>
                  </a:extLst>
                </a:gridCol>
              </a:tblGrid>
              <a:tr h="370840">
                <a:tc>
                  <a:txBody>
                    <a:bodyPr/>
                    <a:lstStyle/>
                    <a:p>
                      <a:r>
                        <a:rPr lang="en-US" sz="1600" dirty="0" smtClean="0"/>
                        <a:t>Objective and Overall Purpose</a:t>
                      </a:r>
                      <a:endParaRPr lang="en-US" sz="160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dirty="0" smtClean="0"/>
                        <a:t>Study potential economic effects (in 2025 and 2030) on ISO-NE’s wholesale energy markets when implementing public policies in the New England states; evaluate</a:t>
                      </a:r>
                      <a:r>
                        <a:rPr lang="en-US" sz="1600" b="1" baseline="0" dirty="0" smtClean="0"/>
                        <a:t> physical quantities of ramping, reserves, and regulation that could be needed to meet </a:t>
                      </a:r>
                      <a:r>
                        <a:rPr lang="en-US" sz="1600" b="1" dirty="0" smtClean="0"/>
                        <a:t>environmental policy goals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600" b="1" dirty="0" smtClean="0"/>
                    </a:p>
                    <a:p>
                      <a:pPr marL="0" indent="0">
                        <a:buFont typeface="Arial" panose="020B0604020202020204" pitchFamily="34" charset="0"/>
                        <a:buNone/>
                      </a:pPr>
                      <a:r>
                        <a:rPr lang="en-US" sz="1600" b="1" dirty="0" smtClean="0"/>
                        <a:t>Examine resource-expansion scenarios of the regional power system and the potential effects of these different future changes on resource adequacy, operating and capital costs, and options for meeting environmental policy goals</a:t>
                      </a:r>
                    </a:p>
                  </a:txBody>
                  <a:tcPr/>
                </a:tc>
                <a:extLst>
                  <a:ext uri="{0D108BD9-81ED-4DB2-BD59-A6C34878D82A}">
                    <a16:rowId xmlns:a16="http://schemas.microsoft.com/office/drawing/2014/main" val="2477224834"/>
                  </a:ext>
                </a:extLst>
              </a:tr>
              <a:tr h="370840">
                <a:tc>
                  <a:txBody>
                    <a:bodyPr/>
                    <a:lstStyle/>
                    <a:p>
                      <a:r>
                        <a:rPr lang="en-US" sz="1600" dirty="0" smtClean="0"/>
                        <a:t>Subordinate Questions</a:t>
                      </a:r>
                      <a:endParaRPr lang="en-US" sz="1600" dirty="0"/>
                    </a:p>
                  </a:txBody>
                  <a:tcPr anchor="ctr"/>
                </a:tc>
                <a:tc>
                  <a:txBody>
                    <a:bodyPr/>
                    <a:lstStyle/>
                    <a:p>
                      <a:pPr marL="169863" indent="-169863">
                        <a:buFont typeface="Arial" panose="020B0604020202020204" pitchFamily="34" charset="0"/>
                        <a:buChar char="•"/>
                      </a:pPr>
                      <a:r>
                        <a:rPr lang="en-US" sz="1600" dirty="0" smtClean="0"/>
                        <a:t>Projected wholesale energy market revenues and the contribution of these revenues to the fixed costs for generic new generation</a:t>
                      </a:r>
                    </a:p>
                    <a:p>
                      <a:pPr marL="169863" indent="-169863">
                        <a:buFont typeface="Arial" panose="020B0604020202020204" pitchFamily="34" charset="0"/>
                        <a:buChar char="•"/>
                      </a:pPr>
                      <a:r>
                        <a:rPr lang="en-US" sz="1600" dirty="0" smtClean="0"/>
                        <a:t>Total wholesale electricity cost of supplying load and operating the system and total regional emissions under alternative scenarios</a:t>
                      </a:r>
                      <a:endParaRPr lang="en-US" sz="1600" dirty="0"/>
                    </a:p>
                  </a:txBody>
                  <a:tcPr/>
                </a:tc>
                <a:extLst>
                  <a:ext uri="{0D108BD9-81ED-4DB2-BD59-A6C34878D82A}">
                    <a16:rowId xmlns:a16="http://schemas.microsoft.com/office/drawing/2014/main" val="3964595361"/>
                  </a:ext>
                </a:extLst>
              </a:tr>
            </a:tbl>
          </a:graphicData>
        </a:graphic>
      </p:graphicFrame>
    </p:spTree>
    <p:extLst>
      <p:ext uri="{BB962C8B-B14F-4D97-AF65-F5344CB8AC3E}">
        <p14:creationId xmlns:p14="http://schemas.microsoft.com/office/powerpoint/2010/main" val="33565355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685801"/>
            <a:ext cx="8991600" cy="457200"/>
          </a:xfrm>
        </p:spPr>
        <p:txBody>
          <a:bodyPr/>
          <a:lstStyle/>
          <a:p>
            <a:r>
              <a:rPr lang="en-US" dirty="0" smtClean="0"/>
              <a:t>2016 NEPOOL Economic Study, Phase I</a:t>
            </a:r>
            <a:endParaRPr lang="en-US" dirty="0"/>
          </a:p>
        </p:txBody>
      </p:sp>
      <p:graphicFrame>
        <p:nvGraphicFramePr>
          <p:cNvPr id="4" name="Content Placeholder 3"/>
          <p:cNvGraphicFramePr>
            <a:graphicFrameLocks noGrp="1"/>
          </p:cNvGraphicFramePr>
          <p:nvPr>
            <p:ph sz="half" idx="1"/>
            <p:extLst>
              <p:ext uri="{D42A27DB-BD31-4B8C-83A1-F6EECF244321}">
                <p14:modId xmlns:p14="http://schemas.microsoft.com/office/powerpoint/2010/main" val="3469891324"/>
              </p:ext>
            </p:extLst>
          </p:nvPr>
        </p:nvGraphicFramePr>
        <p:xfrm>
          <a:off x="76200" y="1143000"/>
          <a:ext cx="8991600" cy="4907280"/>
        </p:xfrm>
        <a:graphic>
          <a:graphicData uri="http://schemas.openxmlformats.org/drawingml/2006/table">
            <a:tbl>
              <a:tblPr firstRow="1" bandRow="1">
                <a:tableStyleId>{616DA210-FB5B-4158-B5E0-FEB733F419BA}</a:tableStyleId>
              </a:tblPr>
              <a:tblGrid>
                <a:gridCol w="1295400">
                  <a:extLst>
                    <a:ext uri="{9D8B030D-6E8A-4147-A177-3AD203B41FA5}">
                      <a16:colId xmlns:a16="http://schemas.microsoft.com/office/drawing/2014/main" val="1827886140"/>
                    </a:ext>
                  </a:extLst>
                </a:gridCol>
                <a:gridCol w="7696200">
                  <a:extLst>
                    <a:ext uri="{9D8B030D-6E8A-4147-A177-3AD203B41FA5}">
                      <a16:colId xmlns:a16="http://schemas.microsoft.com/office/drawing/2014/main" val="2979719842"/>
                    </a:ext>
                  </a:extLst>
                </a:gridCol>
              </a:tblGrid>
              <a:tr h="2514600">
                <a:tc>
                  <a:txBody>
                    <a:bodyPr/>
                    <a:lstStyle/>
                    <a:p>
                      <a:r>
                        <a:rPr lang="en-US" sz="1600" b="0" dirty="0" smtClean="0"/>
                        <a:t>Scenarios</a:t>
                      </a:r>
                      <a:endParaRPr lang="en-US" sz="1600" b="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69863" indent="-169863">
                        <a:buFont typeface="Arial" panose="020B0604020202020204" pitchFamily="34" charset="0"/>
                        <a:buChar char="•"/>
                      </a:pPr>
                      <a:r>
                        <a:rPr lang="en-US" sz="1600" b="0" dirty="0" smtClean="0"/>
                        <a:t>Scenario 1: RPSs +</a:t>
                      </a:r>
                      <a:r>
                        <a:rPr lang="en-US" sz="1600" b="0" baseline="0" dirty="0" smtClean="0"/>
                        <a:t> Gas</a:t>
                      </a:r>
                    </a:p>
                    <a:p>
                      <a:pPr marL="169863" indent="-169863">
                        <a:buFont typeface="Arial" panose="020B0604020202020204" pitchFamily="34" charset="0"/>
                        <a:buChar char="•"/>
                      </a:pPr>
                      <a:r>
                        <a:rPr lang="en-US" sz="1600" b="0" baseline="0" dirty="0" smtClean="0"/>
                        <a:t>Scenario 2: ISO Queue</a:t>
                      </a:r>
                      <a:endParaRPr lang="en-US" sz="1600" b="0" dirty="0" smtClean="0"/>
                    </a:p>
                    <a:p>
                      <a:pPr marL="169863" indent="-169863">
                        <a:buFont typeface="Arial" panose="020B0604020202020204" pitchFamily="34" charset="0"/>
                        <a:buChar char="•"/>
                      </a:pPr>
                      <a:r>
                        <a:rPr lang="en-US" sz="1600" b="0" dirty="0" smtClean="0"/>
                        <a:t>Scenario 3:</a:t>
                      </a:r>
                      <a:r>
                        <a:rPr lang="en-US" sz="1600" b="0" baseline="0" dirty="0" smtClean="0"/>
                        <a:t> </a:t>
                      </a:r>
                      <a:r>
                        <a:rPr lang="en-US" sz="1600" b="0" dirty="0" smtClean="0"/>
                        <a:t>Renewables Plus</a:t>
                      </a:r>
                    </a:p>
                    <a:p>
                      <a:pPr marL="169863" indent="-169863">
                        <a:buFont typeface="Arial" panose="020B0604020202020204" pitchFamily="34" charset="0"/>
                        <a:buChar char="•"/>
                      </a:pPr>
                      <a:r>
                        <a:rPr lang="en-US" sz="1600" b="0" dirty="0" smtClean="0"/>
                        <a:t>Scenario</a:t>
                      </a:r>
                      <a:r>
                        <a:rPr lang="en-US" sz="1600" b="0" baseline="0" dirty="0" smtClean="0"/>
                        <a:t> 4: No Retirements beyond FCA #10</a:t>
                      </a:r>
                    </a:p>
                    <a:p>
                      <a:pPr marL="169863" indent="-169863">
                        <a:buFont typeface="Arial" panose="020B0604020202020204" pitchFamily="34" charset="0"/>
                        <a:buChar char="•"/>
                      </a:pPr>
                      <a:r>
                        <a:rPr lang="en-US" sz="1600" b="0" baseline="0" dirty="0" smtClean="0"/>
                        <a:t>Scenario 5: ACPs + Gas</a:t>
                      </a:r>
                      <a:endParaRPr lang="en-US" sz="1600" b="0" dirty="0" smtClean="0"/>
                    </a:p>
                    <a:p>
                      <a:pPr marL="169863" indent="-169863">
                        <a:buFont typeface="Arial" panose="020B0604020202020204" pitchFamily="34" charset="0"/>
                        <a:buChar char="•"/>
                      </a:pPr>
                      <a:r>
                        <a:rPr lang="en-US" sz="1600" b="0" dirty="0" smtClean="0"/>
                        <a:t>Scenario 6: RPSs + Geodiverse Renewables</a:t>
                      </a:r>
                    </a:p>
                    <a:p>
                      <a:pPr marL="169863" indent="-169863">
                        <a:buFont typeface="Arial" panose="020B0604020202020204" pitchFamily="34" charset="0"/>
                        <a:buChar char="•"/>
                      </a:pPr>
                      <a:r>
                        <a:rPr lang="en-US" sz="1600" b="0" baseline="0" dirty="0" smtClean="0"/>
                        <a:t>All six scenarios were used in both Phase I and Phase II</a:t>
                      </a:r>
                    </a:p>
                    <a:p>
                      <a:pPr marL="0" indent="0">
                        <a:buFont typeface="Arial" panose="020B0604020202020204" pitchFamily="34" charset="0"/>
                        <a:buNone/>
                      </a:pPr>
                      <a:endParaRPr lang="en-US" sz="1600" b="0" baseline="0" dirty="0" smtClean="0"/>
                    </a:p>
                    <a:p>
                      <a:pPr marL="169863" marR="0" lvl="0" indent="-16986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b="0" dirty="0" smtClean="0"/>
                        <a:t>Note: Of the six scenarios,</a:t>
                      </a:r>
                      <a:r>
                        <a:rPr lang="en-US" sz="1600" b="0" baseline="0" dirty="0" smtClean="0"/>
                        <a:t> Scenarios 3 and 6 are the most relevant and the other four scenarios did not seem especially relevant to the Future Grid Study.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99563014"/>
                  </a:ext>
                </a:extLst>
              </a:tr>
              <a:tr h="137160">
                <a:tc>
                  <a:txBody>
                    <a:bodyPr/>
                    <a:lstStyle/>
                    <a:p>
                      <a:r>
                        <a:rPr lang="en-US" sz="1600" dirty="0" smtClean="0"/>
                        <a:t>Modeling</a:t>
                      </a:r>
                      <a:endParaRPr lang="en-US" sz="1600" dirty="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smtClean="0"/>
                        <a:t>ABB’s GridView program, a common simulation tool vetted before stakeholders, calculates least-cost transmission-security-constrained unit commitment and economic dispatch under differing sets of assumptions and minimizes production costs for a given set of unit characteristics</a:t>
                      </a:r>
                      <a:endParaRPr lang="en-US" sz="1600"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26371019"/>
                  </a:ext>
                </a:extLst>
              </a:tr>
              <a:tr h="1140012">
                <a:tc>
                  <a:txBody>
                    <a:bodyPr/>
                    <a:lstStyle/>
                    <a:p>
                      <a:r>
                        <a:rPr lang="en-US" sz="1600" dirty="0" smtClean="0"/>
                        <a:t>Note</a:t>
                      </a:r>
                      <a:endParaRPr lang="en-US" sz="1600" dirty="0"/>
                    </a:p>
                  </a:txBody>
                  <a:tcPr anchor="ctr">
                    <a:lnT w="12700" cap="flat" cmpd="sng" algn="ctr">
                      <a:solidFill>
                        <a:schemeClr val="tx1"/>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t>In 2017, the </a:t>
                      </a:r>
                      <a:r>
                        <a:rPr lang="en-US" sz="1600" baseline="0" dirty="0" smtClean="0"/>
                        <a:t>Conservation Law Foundation requested an Economic Study of NEPOOL Scenario 3 to make it an emissions-compliant scenario.  Also requested three other scenarios: “EE + Offshore”, “Onshore Less EE/PV”, and “Wind Less Nuclear”. The final report on this study, published on October 29, 2018, can be found by searching “2017 Economic Study” in the ISO-NE website.</a:t>
                      </a:r>
                      <a:endParaRPr lang="en-US" sz="1600" dirty="0" smtClean="0"/>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313526609"/>
                  </a:ext>
                </a:extLst>
              </a:tr>
            </a:tbl>
          </a:graphicData>
        </a:graphic>
      </p:graphicFrame>
    </p:spTree>
    <p:extLst>
      <p:ext uri="{BB962C8B-B14F-4D97-AF65-F5344CB8AC3E}">
        <p14:creationId xmlns:p14="http://schemas.microsoft.com/office/powerpoint/2010/main" val="19751917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2016 </a:t>
            </a:r>
            <a:r>
              <a:rPr lang="en-US" dirty="0"/>
              <a:t>NEPOOL </a:t>
            </a:r>
            <a:r>
              <a:rPr lang="en-US" dirty="0" smtClean="0"/>
              <a:t>Economic Study, Phase II</a:t>
            </a:r>
            <a:endParaRPr lang="en-US" dirty="0"/>
          </a:p>
        </p:txBody>
      </p:sp>
      <p:graphicFrame>
        <p:nvGraphicFramePr>
          <p:cNvPr id="8" name="Content Placeholder 7"/>
          <p:cNvGraphicFramePr>
            <a:graphicFrameLocks noGrp="1"/>
          </p:cNvGraphicFramePr>
          <p:nvPr>
            <p:ph sz="half" idx="1"/>
            <p:extLst>
              <p:ext uri="{D42A27DB-BD31-4B8C-83A1-F6EECF244321}">
                <p14:modId xmlns:p14="http://schemas.microsoft.com/office/powerpoint/2010/main" val="1947515955"/>
              </p:ext>
            </p:extLst>
          </p:nvPr>
        </p:nvGraphicFramePr>
        <p:xfrm>
          <a:off x="76200" y="1371600"/>
          <a:ext cx="8991600" cy="3474720"/>
        </p:xfrm>
        <a:graphic>
          <a:graphicData uri="http://schemas.openxmlformats.org/drawingml/2006/table">
            <a:tbl>
              <a:tblPr firstRow="1" bandRow="1">
                <a:tableStyleId>{616DA210-FB5B-4158-B5E0-FEB733F419BA}</a:tableStyleId>
              </a:tblPr>
              <a:tblGrid>
                <a:gridCol w="1219200">
                  <a:extLst>
                    <a:ext uri="{9D8B030D-6E8A-4147-A177-3AD203B41FA5}">
                      <a16:colId xmlns:a16="http://schemas.microsoft.com/office/drawing/2014/main" val="1725968024"/>
                    </a:ext>
                  </a:extLst>
                </a:gridCol>
                <a:gridCol w="7772400">
                  <a:extLst>
                    <a:ext uri="{9D8B030D-6E8A-4147-A177-3AD203B41FA5}">
                      <a16:colId xmlns:a16="http://schemas.microsoft.com/office/drawing/2014/main" val="1102866412"/>
                    </a:ext>
                  </a:extLst>
                </a:gridCol>
              </a:tblGrid>
              <a:tr h="370840">
                <a:tc>
                  <a:txBody>
                    <a:bodyPr/>
                    <a:lstStyle/>
                    <a:p>
                      <a:r>
                        <a:rPr lang="en-US" sz="1400" dirty="0" smtClean="0"/>
                        <a:t>Overall Purpose</a:t>
                      </a:r>
                      <a:endParaRPr lang="en-US" sz="140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00" dirty="0" smtClean="0"/>
                        <a:t>Evaluate</a:t>
                      </a:r>
                      <a:r>
                        <a:rPr lang="en-US" sz="1400" baseline="0" dirty="0" smtClean="0"/>
                        <a:t> physical quantities of ramping, reserves, and regulation that could be needed to meet </a:t>
                      </a:r>
                      <a:r>
                        <a:rPr lang="en-US" sz="1400" dirty="0" smtClean="0"/>
                        <a:t>environmental policy goals</a:t>
                      </a:r>
                    </a:p>
                  </a:txBody>
                  <a:tcPr/>
                </a:tc>
                <a:extLst>
                  <a:ext uri="{0D108BD9-81ED-4DB2-BD59-A6C34878D82A}">
                    <a16:rowId xmlns:a16="http://schemas.microsoft.com/office/drawing/2014/main" val="2477224834"/>
                  </a:ext>
                </a:extLst>
              </a:tr>
              <a:tr h="370840">
                <a:tc>
                  <a:txBody>
                    <a:bodyPr/>
                    <a:lstStyle/>
                    <a:p>
                      <a:r>
                        <a:rPr lang="en-US" sz="1400" dirty="0" smtClean="0"/>
                        <a:t>Modeling</a:t>
                      </a:r>
                      <a:endParaRPr lang="en-US" sz="1400" dirty="0"/>
                    </a:p>
                  </a:txBody>
                  <a:tcPr anchor="ctr"/>
                </a:tc>
                <a:tc>
                  <a:txBody>
                    <a:bodyPr/>
                    <a:lstStyle/>
                    <a:p>
                      <a:r>
                        <a:rPr lang="en-US" sz="1400" dirty="0" smtClean="0"/>
                        <a:t>ElectricPower</a:t>
                      </a:r>
                      <a:r>
                        <a:rPr lang="en-US" sz="1400" baseline="0" dirty="0" smtClean="0"/>
                        <a:t> Enterprise Control System (EPECS) </a:t>
                      </a:r>
                      <a:r>
                        <a:rPr lang="en-US" sz="1400" dirty="0" smtClean="0"/>
                        <a:t>simulator was developed to address the multi-time scale nature of renewable energy integration. It consists of four simulation layers:</a:t>
                      </a:r>
                    </a:p>
                    <a:p>
                      <a:pPr marL="280988" indent="-169863">
                        <a:buFont typeface="Arial" panose="020B0604020202020204" pitchFamily="34" charset="0"/>
                        <a:buChar char="•"/>
                      </a:pPr>
                      <a:r>
                        <a:rPr lang="en-US" sz="1400" dirty="0" smtClean="0"/>
                        <a:t>Day-Ahead Resource Scheduling as a Security Constrained Unit</a:t>
                      </a:r>
                      <a:r>
                        <a:rPr lang="en-US" sz="1400" baseline="0" dirty="0" smtClean="0"/>
                        <a:t> </a:t>
                      </a:r>
                      <a:r>
                        <a:rPr lang="en-US" sz="1400" dirty="0" smtClean="0"/>
                        <a:t>Commitment (SCUC) Layer</a:t>
                      </a:r>
                      <a:endParaRPr lang="en-US" sz="1400" baseline="0" dirty="0" smtClean="0"/>
                    </a:p>
                    <a:p>
                      <a:pPr marL="280988" indent="-169863">
                        <a:buFont typeface="Arial" panose="020B0604020202020204" pitchFamily="34" charset="0"/>
                        <a:buChar char="•"/>
                      </a:pPr>
                      <a:r>
                        <a:rPr lang="en-US" sz="1400" dirty="0" smtClean="0"/>
                        <a:t>Real-Time Resource Scheduling as a Real-Time Unit Commitment</a:t>
                      </a:r>
                      <a:r>
                        <a:rPr lang="en-US" sz="1400" baseline="0" dirty="0" smtClean="0"/>
                        <a:t> </a:t>
                      </a:r>
                      <a:r>
                        <a:rPr lang="en-US" sz="1400" dirty="0" smtClean="0"/>
                        <a:t>(RTUC) Layer</a:t>
                      </a:r>
                    </a:p>
                    <a:p>
                      <a:pPr marL="280988" indent="-169863">
                        <a:buFont typeface="Arial" panose="020B0604020202020204" pitchFamily="34" charset="0"/>
                        <a:buChar char="•"/>
                      </a:pPr>
                      <a:r>
                        <a:rPr lang="en-US" sz="1400" dirty="0" smtClean="0"/>
                        <a:t>Real-Time Balancing as a Security Constrained Economic Dispatch</a:t>
                      </a:r>
                      <a:r>
                        <a:rPr lang="en-US" sz="1400" baseline="0" dirty="0" smtClean="0"/>
                        <a:t> </a:t>
                      </a:r>
                      <a:r>
                        <a:rPr lang="en-US" sz="1400" dirty="0" smtClean="0"/>
                        <a:t>(SCED) Layer</a:t>
                      </a:r>
                    </a:p>
                    <a:p>
                      <a:pPr marL="280988" indent="-169863">
                        <a:buFont typeface="Arial" panose="020B0604020202020204" pitchFamily="34" charset="0"/>
                        <a:buChar char="•"/>
                      </a:pPr>
                      <a:r>
                        <a:rPr lang="en-US" sz="1400" dirty="0" smtClean="0"/>
                        <a:t>Real-Time Physical Power Flow w/ Integrated Regulation Service Layer</a:t>
                      </a:r>
                    </a:p>
                    <a:p>
                      <a:pPr marL="0" indent="0">
                        <a:buFont typeface="Arial" panose="020B0604020202020204" pitchFamily="34" charset="0"/>
                        <a:buNone/>
                      </a:pPr>
                      <a:r>
                        <a:rPr lang="en-US" sz="1400" dirty="0" smtClean="0"/>
                        <a:t>EPECS assessed:</a:t>
                      </a:r>
                    </a:p>
                    <a:p>
                      <a:pPr marL="280988" indent="-169863">
                        <a:buFont typeface="Arial" panose="020B0604020202020204" pitchFamily="34" charset="0"/>
                        <a:buChar char="•"/>
                      </a:pPr>
                      <a:r>
                        <a:rPr lang="en-US" sz="1400" dirty="0" smtClean="0"/>
                        <a:t>Simulated Operating Reserves: Load Following, Ramping, and Curtailment</a:t>
                      </a:r>
                      <a:r>
                        <a:rPr lang="en-US" sz="1400" baseline="0" dirty="0" smtClean="0"/>
                        <a:t> </a:t>
                      </a:r>
                      <a:r>
                        <a:rPr lang="en-US" sz="1400" dirty="0" smtClean="0"/>
                        <a:t>Performance</a:t>
                      </a:r>
                    </a:p>
                    <a:p>
                      <a:pPr marL="280988" indent="-169863">
                        <a:buFont typeface="Arial" panose="020B0604020202020204" pitchFamily="34" charset="0"/>
                        <a:buChar char="•"/>
                      </a:pPr>
                      <a:r>
                        <a:rPr lang="en-US" sz="1400" dirty="0" smtClean="0"/>
                        <a:t>Simulated Interface &amp; Tie-line Performance</a:t>
                      </a:r>
                    </a:p>
                    <a:p>
                      <a:pPr marL="280988" indent="-169863">
                        <a:buFont typeface="Arial" panose="020B0604020202020204" pitchFamily="34" charset="0"/>
                        <a:buChar char="•"/>
                      </a:pPr>
                      <a:r>
                        <a:rPr lang="en-US" sz="1400" dirty="0" smtClean="0"/>
                        <a:t>Simulation Regulation Performance</a:t>
                      </a:r>
                    </a:p>
                    <a:p>
                      <a:pPr marL="280988" indent="-169863">
                        <a:buFont typeface="Arial" panose="020B0604020202020204" pitchFamily="34" charset="0"/>
                        <a:buChar char="•"/>
                      </a:pPr>
                      <a:r>
                        <a:rPr lang="en-US" sz="1400" dirty="0" smtClean="0"/>
                        <a:t>Simulated Balancing Performance</a:t>
                      </a:r>
                    </a:p>
                  </a:txBody>
                  <a:tcPr/>
                </a:tc>
                <a:extLst>
                  <a:ext uri="{0D108BD9-81ED-4DB2-BD59-A6C34878D82A}">
                    <a16:rowId xmlns:a16="http://schemas.microsoft.com/office/drawing/2014/main" val="154586433"/>
                  </a:ext>
                </a:extLst>
              </a:tr>
              <a:tr h="370840">
                <a:tc>
                  <a:txBody>
                    <a:bodyPr/>
                    <a:lstStyle/>
                    <a:p>
                      <a:r>
                        <a:rPr lang="en-US" sz="1400" dirty="0" smtClean="0"/>
                        <a:t>Note</a:t>
                      </a:r>
                      <a:endParaRPr lang="en-US" sz="1400" dirty="0"/>
                    </a:p>
                  </a:txBody>
                  <a:tcPr anchor="ctr"/>
                </a:tc>
                <a:tc>
                  <a:txBody>
                    <a:bodyPr/>
                    <a:lstStyle/>
                    <a:p>
                      <a:pPr marL="280988" indent="-169863">
                        <a:buFont typeface="Arial" panose="020B0604020202020204" pitchFamily="34" charset="0"/>
                        <a:buChar char="•"/>
                      </a:pPr>
                      <a:r>
                        <a:rPr lang="en-US" sz="1400" dirty="0" smtClean="0"/>
                        <a:t>Phase II also examined FCA clearing prices and natural</a:t>
                      </a:r>
                      <a:r>
                        <a:rPr lang="en-US" sz="1400" baseline="0" dirty="0" smtClean="0"/>
                        <a:t> gas system deliverability issues but these items were not the focus of Phase II</a:t>
                      </a:r>
                      <a:endParaRPr lang="en-US" sz="1400" dirty="0" smtClean="0"/>
                    </a:p>
                  </a:txBody>
                  <a:tcPr/>
                </a:tc>
                <a:extLst>
                  <a:ext uri="{0D108BD9-81ED-4DB2-BD59-A6C34878D82A}">
                    <a16:rowId xmlns:a16="http://schemas.microsoft.com/office/drawing/2014/main" val="4078612338"/>
                  </a:ext>
                </a:extLst>
              </a:tr>
            </a:tbl>
          </a:graphicData>
        </a:graphic>
      </p:graphicFrame>
    </p:spTree>
    <p:extLst>
      <p:ext uri="{BB962C8B-B14F-4D97-AF65-F5344CB8AC3E}">
        <p14:creationId xmlns:p14="http://schemas.microsoft.com/office/powerpoint/2010/main" val="12482061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685801"/>
            <a:ext cx="8991600" cy="533400"/>
          </a:xfrm>
        </p:spPr>
        <p:txBody>
          <a:bodyPr/>
          <a:lstStyle/>
          <a:p>
            <a:r>
              <a:rPr lang="en-US" dirty="0" smtClean="0"/>
              <a:t>Observations on NEPOOL Study</a:t>
            </a:r>
            <a:endParaRPr lang="en-US" dirty="0"/>
          </a:p>
        </p:txBody>
      </p:sp>
      <p:sp>
        <p:nvSpPr>
          <p:cNvPr id="3" name="Content Placeholder 2"/>
          <p:cNvSpPr>
            <a:spLocks noGrp="1"/>
          </p:cNvSpPr>
          <p:nvPr>
            <p:ph sz="half" idx="1"/>
          </p:nvPr>
        </p:nvSpPr>
        <p:spPr>
          <a:xfrm>
            <a:off x="76200" y="1219201"/>
            <a:ext cx="8991600" cy="4800599"/>
          </a:xfrm>
        </p:spPr>
        <p:txBody>
          <a:bodyPr>
            <a:normAutofit fontScale="92500"/>
          </a:bodyPr>
          <a:lstStyle/>
          <a:p>
            <a:r>
              <a:rPr lang="en-US" sz="2000" dirty="0" smtClean="0"/>
              <a:t>Study completed</a:t>
            </a:r>
          </a:p>
          <a:p>
            <a:r>
              <a:rPr lang="en-US" sz="2000" dirty="0" smtClean="0"/>
              <a:t>Looked at both economic and operational consequences of future grid scenarios</a:t>
            </a:r>
          </a:p>
          <a:p>
            <a:r>
              <a:rPr lang="en-US" sz="2000" dirty="0" smtClean="0"/>
              <a:t>Looked at two year snapshots in relatively near horizon: 2025 and 2030; would need to be extended</a:t>
            </a:r>
          </a:p>
          <a:p>
            <a:r>
              <a:rPr lang="en-US" sz="2000" dirty="0" smtClean="0"/>
              <a:t>Not intended to backcast from future grid to how we get there</a:t>
            </a:r>
          </a:p>
          <a:p>
            <a:r>
              <a:rPr lang="en-US" sz="2000" dirty="0" smtClean="0"/>
              <a:t>Economic modeling done by ISO-NE using Gridview tool available to the ISO; operational modeling (regulation, ramping and reserves) done by outside </a:t>
            </a:r>
            <a:r>
              <a:rPr lang="en-US" sz="2000" dirty="0"/>
              <a:t>consultant using Electric Power Enterprise Control System (EPECS) simulation </a:t>
            </a:r>
            <a:r>
              <a:rPr lang="en-US" sz="2000" dirty="0" smtClean="0"/>
              <a:t>tool; FCM and gas constraint modeling done by outside consultants</a:t>
            </a:r>
          </a:p>
          <a:p>
            <a:r>
              <a:rPr lang="en-US" sz="2000" dirty="0" smtClean="0"/>
              <a:t>Of the six scenarios, Scenarios </a:t>
            </a:r>
            <a:r>
              <a:rPr lang="en-US" sz="2000" dirty="0"/>
              <a:t>3 and 6 </a:t>
            </a:r>
            <a:r>
              <a:rPr lang="en-US" sz="2000" dirty="0" smtClean="0"/>
              <a:t>seem more consistent </a:t>
            </a:r>
            <a:r>
              <a:rPr lang="en-US" sz="2000" dirty="0"/>
              <a:t>with and in the scope of the intended Future Grid Study; would need to be </a:t>
            </a:r>
            <a:r>
              <a:rPr lang="en-US" sz="2000" dirty="0" smtClean="0"/>
              <a:t>updated/supplemented </a:t>
            </a:r>
            <a:r>
              <a:rPr lang="en-US" sz="2000" dirty="0" smtClean="0">
                <a:solidFill>
                  <a:schemeClr val="tx1"/>
                </a:solidFill>
              </a:rPr>
              <a:t>in significant ways (e.g., did not look at electrification of building and transportation sectors; did not consider all current emissions compliance requirements). Could supplement with 2017 CLF Economic Study.</a:t>
            </a:r>
            <a:endParaRPr lang="en-US" sz="2000" dirty="0">
              <a:solidFill>
                <a:srgbClr val="FF0000"/>
              </a:solidFill>
            </a:endParaRPr>
          </a:p>
          <a:p>
            <a:pPr lvl="1"/>
            <a:endParaRPr lang="en-US" sz="2000" dirty="0" smtClean="0"/>
          </a:p>
          <a:p>
            <a:pPr lvl="1"/>
            <a:endParaRPr lang="en-US" sz="2000" dirty="0"/>
          </a:p>
        </p:txBody>
      </p:sp>
    </p:spTree>
    <p:extLst>
      <p:ext uri="{BB962C8B-B14F-4D97-AF65-F5344CB8AC3E}">
        <p14:creationId xmlns:p14="http://schemas.microsoft.com/office/powerpoint/2010/main" val="5692595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76200" y="685801"/>
            <a:ext cx="8991600" cy="457200"/>
          </a:xfrm>
        </p:spPr>
        <p:txBody>
          <a:bodyPr/>
          <a:lstStyle/>
          <a:p>
            <a:r>
              <a:rPr lang="en-US" dirty="0"/>
              <a:t>2019 NESCOE </a:t>
            </a:r>
            <a:r>
              <a:rPr lang="en-US" dirty="0" smtClean="0"/>
              <a:t>Economic Study</a:t>
            </a:r>
            <a:endParaRPr lang="en-US" dirty="0"/>
          </a:p>
        </p:txBody>
      </p:sp>
      <p:graphicFrame>
        <p:nvGraphicFramePr>
          <p:cNvPr id="8" name="Content Placeholder 7"/>
          <p:cNvGraphicFramePr>
            <a:graphicFrameLocks noGrp="1"/>
          </p:cNvGraphicFramePr>
          <p:nvPr>
            <p:ph sz="half" idx="1"/>
            <p:extLst>
              <p:ext uri="{D42A27DB-BD31-4B8C-83A1-F6EECF244321}">
                <p14:modId xmlns:p14="http://schemas.microsoft.com/office/powerpoint/2010/main" val="3354017930"/>
              </p:ext>
            </p:extLst>
          </p:nvPr>
        </p:nvGraphicFramePr>
        <p:xfrm>
          <a:off x="76200" y="1173480"/>
          <a:ext cx="8991600" cy="4846320"/>
        </p:xfrm>
        <a:graphic>
          <a:graphicData uri="http://schemas.openxmlformats.org/drawingml/2006/table">
            <a:tbl>
              <a:tblPr firstRow="1" bandRow="1">
                <a:tableStyleId>{616DA210-FB5B-4158-B5E0-FEB733F419BA}</a:tableStyleId>
              </a:tblPr>
              <a:tblGrid>
                <a:gridCol w="1524000">
                  <a:extLst>
                    <a:ext uri="{9D8B030D-6E8A-4147-A177-3AD203B41FA5}">
                      <a16:colId xmlns:a16="http://schemas.microsoft.com/office/drawing/2014/main" val="1725968024"/>
                    </a:ext>
                  </a:extLst>
                </a:gridCol>
                <a:gridCol w="7467600">
                  <a:extLst>
                    <a:ext uri="{9D8B030D-6E8A-4147-A177-3AD203B41FA5}">
                      <a16:colId xmlns:a16="http://schemas.microsoft.com/office/drawing/2014/main" val="1102866412"/>
                    </a:ext>
                  </a:extLst>
                </a:gridCol>
              </a:tblGrid>
              <a:tr h="464820">
                <a:tc>
                  <a:txBody>
                    <a:bodyPr/>
                    <a:lstStyle/>
                    <a:p>
                      <a:r>
                        <a:rPr lang="en-US" sz="1300" dirty="0" smtClean="0"/>
                        <a:t>Objective</a:t>
                      </a:r>
                      <a:r>
                        <a:rPr lang="en-US" sz="1300" baseline="0" dirty="0" smtClean="0"/>
                        <a:t> and </a:t>
                      </a:r>
                      <a:r>
                        <a:rPr lang="en-US" sz="1300" dirty="0" smtClean="0"/>
                        <a:t>Overall Purpose</a:t>
                      </a:r>
                      <a:endParaRPr lang="en-US" sz="1300" dirty="0"/>
                    </a:p>
                  </a:txBody>
                  <a:tcPr anchor="ctr"/>
                </a:tc>
                <a:tc>
                  <a:txBody>
                    <a:bodyPr/>
                    <a:lstStyle/>
                    <a:p>
                      <a:r>
                        <a:rPr lang="en-US" sz="1300" dirty="0" smtClean="0"/>
                        <a:t>Study the interconnection of as much as 8,000 MW (nameplate) of new offshore wind resources off the coast of southern New England by 2030</a:t>
                      </a:r>
                      <a:endParaRPr lang="en-US" sz="1300" dirty="0"/>
                    </a:p>
                  </a:txBody>
                  <a:tcPr anchor="ctr"/>
                </a:tc>
                <a:extLst>
                  <a:ext uri="{0D108BD9-81ED-4DB2-BD59-A6C34878D82A}">
                    <a16:rowId xmlns:a16="http://schemas.microsoft.com/office/drawing/2014/main" val="2477224834"/>
                  </a:ext>
                </a:extLst>
              </a:tr>
              <a:tr h="762654">
                <a:tc>
                  <a:txBody>
                    <a:bodyPr/>
                    <a:lstStyle/>
                    <a:p>
                      <a:r>
                        <a:rPr lang="en-US" sz="1300" dirty="0" smtClean="0"/>
                        <a:t>Subordinate Questions</a:t>
                      </a:r>
                      <a:endParaRPr lang="en-US" sz="1300" dirty="0"/>
                    </a:p>
                  </a:txBody>
                  <a:tcPr anchor="ctr"/>
                </a:tc>
                <a:tc>
                  <a:txBody>
                    <a:bodyPr/>
                    <a:lstStyle/>
                    <a:p>
                      <a:pPr marL="169863" indent="-169863">
                        <a:buFont typeface="Arial" panose="020B0604020202020204" pitchFamily="34" charset="0"/>
                        <a:buChar char="•"/>
                      </a:pPr>
                      <a:r>
                        <a:rPr lang="en-US" sz="1300" baseline="0" dirty="0" smtClean="0"/>
                        <a:t>Provide information on several transmission configurations available to integrate various levels of additional offshore wind resources, at different points of interconnection into southeastern New England, and to estimate transmission upgrade costs associated with these conceptual configurations</a:t>
                      </a:r>
                    </a:p>
                    <a:p>
                      <a:pPr marL="169863" indent="-169863">
                        <a:buFont typeface="Arial" panose="020B0604020202020204" pitchFamily="34" charset="0"/>
                        <a:buChar char="•"/>
                      </a:pPr>
                      <a:r>
                        <a:rPr lang="en-US" sz="1300" baseline="0" dirty="0" smtClean="0"/>
                        <a:t>Considered wholesale market impacts and power sector air emissions for each scenario studied</a:t>
                      </a:r>
                    </a:p>
                  </a:txBody>
                  <a:tcPr/>
                </a:tc>
                <a:extLst>
                  <a:ext uri="{0D108BD9-81ED-4DB2-BD59-A6C34878D82A}">
                    <a16:rowId xmlns:a16="http://schemas.microsoft.com/office/drawing/2014/main" val="3964595361"/>
                  </a:ext>
                </a:extLst>
              </a:tr>
              <a:tr h="1402080">
                <a:tc>
                  <a:txBody>
                    <a:bodyPr/>
                    <a:lstStyle/>
                    <a:p>
                      <a:r>
                        <a:rPr lang="en-US" sz="1300" dirty="0" smtClean="0">
                          <a:solidFill>
                            <a:schemeClr val="tx1"/>
                          </a:solidFill>
                        </a:rPr>
                        <a:t>Scenarios</a:t>
                      </a:r>
                    </a:p>
                    <a:p>
                      <a:r>
                        <a:rPr lang="en-US" sz="1300" dirty="0" smtClean="0">
                          <a:solidFill>
                            <a:schemeClr val="tx1"/>
                          </a:solidFill>
                        </a:rPr>
                        <a:t>(Offshore Wind Additions (Nameplate) with 1,000 MW of</a:t>
                      </a:r>
                      <a:r>
                        <a:rPr lang="en-US" sz="1300" baseline="0" dirty="0" smtClean="0">
                          <a:solidFill>
                            <a:schemeClr val="tx1"/>
                          </a:solidFill>
                        </a:rPr>
                        <a:t> RFP-committed)</a:t>
                      </a:r>
                      <a:endParaRPr lang="en-US" sz="1300" dirty="0">
                        <a:solidFill>
                          <a:schemeClr val="tx1"/>
                        </a:solidFill>
                      </a:endParaRPr>
                    </a:p>
                  </a:txBody>
                  <a:tcPr anchor="ctr"/>
                </a:tc>
                <a:tc>
                  <a:txBody>
                    <a:bodyPr/>
                    <a:lstStyle/>
                    <a:p>
                      <a:pPr marL="0" indent="0">
                        <a:buFont typeface="Arial" panose="020B0604020202020204" pitchFamily="34" charset="0"/>
                        <a:buNone/>
                      </a:pPr>
                      <a:endParaRPr lang="en-US" sz="1350" dirty="0" smtClean="0">
                        <a:solidFill>
                          <a:schemeClr val="tx1"/>
                        </a:solidFill>
                      </a:endParaRPr>
                    </a:p>
                  </a:txBody>
                  <a:tcPr/>
                </a:tc>
                <a:extLst>
                  <a:ext uri="{0D108BD9-81ED-4DB2-BD59-A6C34878D82A}">
                    <a16:rowId xmlns:a16="http://schemas.microsoft.com/office/drawing/2014/main" val="1434050132"/>
                  </a:ext>
                </a:extLst>
              </a:tr>
              <a:tr h="921106">
                <a:tc>
                  <a:txBody>
                    <a:bodyPr/>
                    <a:lstStyle/>
                    <a:p>
                      <a:r>
                        <a:rPr lang="en-US" sz="1300" dirty="0" smtClean="0">
                          <a:solidFill>
                            <a:schemeClr val="tx1"/>
                          </a:solidFill>
                        </a:rPr>
                        <a:t>Modeling</a:t>
                      </a:r>
                      <a:endParaRPr lang="en-US" sz="1300" dirty="0">
                        <a:solidFill>
                          <a:schemeClr val="tx1"/>
                        </a:solidFill>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300" dirty="0" smtClean="0">
                          <a:solidFill>
                            <a:schemeClr val="tx1"/>
                          </a:solidFill>
                        </a:rPr>
                        <a:t>The economic analysis was conducted using ABB’s GridView economic-dispatch program. The system was modeled at the zonal level, and New England was modeled as a constrained single area for unit commitment. The 2030 transfer capabilities for internal and external transmission interfaces were based on the values established for 2025 for FCM and regional planning studies.  The interconnection analysis was conducted using Siemens’ PSS/E power flow simulator. The interconnection analysis was performed at the feasibility level with a handful of solution concepts explored in the highest penetration cases. The ancillary services analysis was conduced using Dartmouth’s EPECS economic-dispatch program. The ancillary services analysis re-examined system operating requirements associated with the 2016 Economic Study.  </a:t>
                      </a:r>
                    </a:p>
                  </a:txBody>
                  <a:tcPr/>
                </a:tc>
                <a:extLst>
                  <a:ext uri="{0D108BD9-81ED-4DB2-BD59-A6C34878D82A}">
                    <a16:rowId xmlns:a16="http://schemas.microsoft.com/office/drawing/2014/main" val="154586433"/>
                  </a:ext>
                </a:extLst>
              </a:tr>
            </a:tbl>
          </a:graphicData>
        </a:graphic>
      </p:graphicFrame>
      <p:pic>
        <p:nvPicPr>
          <p:cNvPr id="4" name="Picture 3">
            <a:extLst>
              <a:ext uri="{FF2B5EF4-FFF2-40B4-BE49-F238E27FC236}">
                <a16:creationId xmlns:a16="http://schemas.microsoft.com/office/drawing/2014/main" id="{88A03FFE-240F-AA43-A212-E9A1CDD21980}"/>
              </a:ext>
            </a:extLst>
          </p:cNvPr>
          <p:cNvPicPr>
            <a:picLocks noChangeAspect="1"/>
          </p:cNvPicPr>
          <p:nvPr/>
        </p:nvPicPr>
        <p:blipFill>
          <a:blip r:embed="rId2"/>
          <a:stretch>
            <a:fillRect/>
          </a:stretch>
        </p:blipFill>
        <p:spPr>
          <a:xfrm>
            <a:off x="1752600" y="2834640"/>
            <a:ext cx="6969761" cy="1280160"/>
          </a:xfrm>
          <a:prstGeom prst="rect">
            <a:avLst/>
          </a:prstGeom>
        </p:spPr>
      </p:pic>
    </p:spTree>
    <p:extLst>
      <p:ext uri="{BB962C8B-B14F-4D97-AF65-F5344CB8AC3E}">
        <p14:creationId xmlns:p14="http://schemas.microsoft.com/office/powerpoint/2010/main" val="2402557750"/>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1_Office Theme">
      <a:majorFont>
        <a:latin typeface="Arial"/>
        <a:ea typeface=""/>
        <a:cs typeface=""/>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blank.pot [Compatibility Mode]" id="{B6E06FA3-01F6-46F6-930E-1D49E1CB24E3}" vid="{6BA0EEEA-3239-4C44-9DE4-B9B2C645AE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emplate>
  <TotalTime>1</TotalTime>
  <Words>3740</Words>
  <Application>Microsoft Office PowerPoint</Application>
  <PresentationFormat>On-screen Show (4:3)</PresentationFormat>
  <Paragraphs>231</Paragraphs>
  <Slides>24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24</vt:i4>
      </vt:variant>
    </vt:vector>
  </HeadingPairs>
  <TitlesOfParts>
    <vt:vector size="27" baseType="lpstr">
      <vt:lpstr>Arial</vt:lpstr>
      <vt:lpstr>Wingdings</vt:lpstr>
      <vt:lpstr>1_Office Theme</vt:lpstr>
      <vt:lpstr>Future Grid:  Review of Past/Ongoing  and Proposed Studies  September 1, 2020  NEPOOL Markets and Reliability Committee Meeting  </vt:lpstr>
      <vt:lpstr>Introduction</vt:lpstr>
      <vt:lpstr>Overview of Analysis</vt:lpstr>
      <vt:lpstr>Scope of Study Effort (from “Bubble” Chart)</vt:lpstr>
      <vt:lpstr>2016 NEPOOL Economic Study, Phase I</vt:lpstr>
      <vt:lpstr>2016 NEPOOL Economic Study, Phase I</vt:lpstr>
      <vt:lpstr>2016 NEPOOL Economic Study, Phase II</vt:lpstr>
      <vt:lpstr>Observations on NEPOOL Study</vt:lpstr>
      <vt:lpstr>2019 NESCOE Economic Study</vt:lpstr>
      <vt:lpstr>Observations on NESCOE Study</vt:lpstr>
      <vt:lpstr>Massachusetts 2050 Roadmap Effort</vt:lpstr>
      <vt:lpstr>Observations on MA Study</vt:lpstr>
      <vt:lpstr>Eversource’s “Grid of the Future” Study</vt:lpstr>
      <vt:lpstr>Observations on Eversource Study</vt:lpstr>
      <vt:lpstr>E3/EFI “Electric Reliability under Deep Decarbonization” </vt:lpstr>
      <vt:lpstr>Observations on E3/EFI Study</vt:lpstr>
      <vt:lpstr>2019 Brattle Group “Achieving 80% GHG Reduction in New England by 2050” Study</vt:lpstr>
      <vt:lpstr>Observations on Brattle Study</vt:lpstr>
      <vt:lpstr>General Observations on Past Studies</vt:lpstr>
      <vt:lpstr> Observations on Proposed Studies</vt:lpstr>
      <vt:lpstr>Observations on Proposed Studies</vt:lpstr>
      <vt:lpstr>Observations on Proposed Studies</vt:lpstr>
      <vt:lpstr>Observations on Proposed Studies</vt:lpstr>
      <vt:lpstr>Final Comments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Future Grid:  Review of Past/Ongoing  and Proposed Studies  September 1, 2020  NEPOOL Markets and Reliability Committee Meeting  </dc:title>
  <dc:creator>Wasik-Gutierrez, Erin</dc:creator>
  <cp:lastModifiedBy>Wasik-Gutierrez, Erin</cp:lastModifiedBy>
  <cp:revision>337</cp:revision>
  <cp:lastPrinted>1900-01-01T05:00:00Z</cp:lastPrinted>
  <dcterms:created xsi:type="dcterms:W3CDTF">1900-01-01T05:00:00Z</dcterms:created>
  <dcterms:modified xsi:type="dcterms:W3CDTF">2020-08-31T11:25:11Z</dcterms:modified>
</cp:coreProperties>
</file>