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13" r:id="rId2"/>
    <p:sldId id="314" r:id="rId3"/>
    <p:sldId id="351" r:id="rId4"/>
    <p:sldId id="327" r:id="rId5"/>
    <p:sldId id="318" r:id="rId6"/>
    <p:sldId id="389" r:id="rId7"/>
    <p:sldId id="382" r:id="rId8"/>
    <p:sldId id="383" r:id="rId9"/>
    <p:sldId id="384" r:id="rId10"/>
    <p:sldId id="385" r:id="rId11"/>
    <p:sldId id="386" r:id="rId12"/>
    <p:sldId id="387" r:id="rId13"/>
    <p:sldId id="390" r:id="rId14"/>
    <p:sldId id="391" r:id="rId15"/>
    <p:sldId id="392" r:id="rId16"/>
    <p:sldId id="450" r:id="rId17"/>
    <p:sldId id="451" r:id="rId18"/>
    <p:sldId id="394" r:id="rId19"/>
    <p:sldId id="360" r:id="rId20"/>
    <p:sldId id="361" r:id="rId21"/>
    <p:sldId id="362" r:id="rId22"/>
    <p:sldId id="447" r:id="rId23"/>
    <p:sldId id="443" r:id="rId24"/>
    <p:sldId id="445" r:id="rId25"/>
    <p:sldId id="448" r:id="rId26"/>
    <p:sldId id="328" r:id="rId27"/>
    <p:sldId id="388" r:id="rId28"/>
    <p:sldId id="434" r:id="rId29"/>
    <p:sldId id="442" r:id="rId30"/>
    <p:sldId id="435" r:id="rId31"/>
    <p:sldId id="441" r:id="rId32"/>
    <p:sldId id="413" r:id="rId33"/>
    <p:sldId id="414" r:id="rId34"/>
    <p:sldId id="415" r:id="rId35"/>
    <p:sldId id="326" r:id="rId36"/>
    <p:sldId id="400" r:id="rId37"/>
    <p:sldId id="397" r:id="rId38"/>
    <p:sldId id="398" r:id="rId39"/>
    <p:sldId id="402" r:id="rId40"/>
    <p:sldId id="403" r:id="rId41"/>
    <p:sldId id="406" r:id="rId42"/>
    <p:sldId id="452" r:id="rId43"/>
    <p:sldId id="425" r:id="rId44"/>
    <p:sldId id="436" r:id="rId45"/>
    <p:sldId id="438" r:id="rId46"/>
    <p:sldId id="429" r:id="rId47"/>
    <p:sldId id="439" r:id="rId48"/>
    <p:sldId id="416" r:id="rId49"/>
    <p:sldId id="437" r:id="rId50"/>
    <p:sldId id="419" r:id="rId51"/>
    <p:sldId id="422" r:id="rId52"/>
    <p:sldId id="440" r:id="rId53"/>
    <p:sldId id="401" r:id="rId54"/>
    <p:sldId id="338" r:id="rId55"/>
    <p:sldId id="453" r:id="rId56"/>
    <p:sldId id="456" r:id="rId57"/>
    <p:sldId id="457" r:id="rId58"/>
    <p:sldId id="454" r:id="rId59"/>
    <p:sldId id="348" r:id="rId60"/>
    <p:sldId id="349" r:id="rId61"/>
    <p:sldId id="350" r:id="rId62"/>
  </p:sldIdLst>
  <p:sldSz cx="9144000" cy="6858000" type="screen4x3"/>
  <p:notesSz cx="7315200" cy="96012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76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62777F"/>
    <a:srgbClr val="FBB92F"/>
    <a:srgbClr val="77BD2A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33" autoAdjust="0"/>
  </p:normalViewPr>
  <p:slideViewPr>
    <p:cSldViewPr>
      <p:cViewPr varScale="1">
        <p:scale>
          <a:sx n="84" d="100"/>
          <a:sy n="84" d="100"/>
        </p:scale>
        <p:origin x="127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https://www.iso-ne.com/static-assets/documents/2020/05/fca15-energy-security-estimate-for-fcm-offers.zip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0/07/a5_b_i_iso_presentation_cone_ortp.pptx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6/04/er16-1434-000.pdfhttps:/www.iso-ne.com/static-assets/documents/2016/04/er16-1434-000.pdf" TargetMode="Externa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11-13, 2020 | MC TELECONFERENCE</a:t>
            </a:r>
            <a:endParaRPr lang="en-US" strike="sngStrik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Deborah Cooke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413.540.4488 | dcooke@iso-ne.com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89002" y="3475679"/>
            <a:ext cx="5559552" cy="155175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 smtClean="0"/>
              <a:t>Modeling the system at equilibrium for the Net Cost of New Entry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en-US" dirty="0" smtClean="0"/>
              <a:t>Estimated revenue offsets associated with Energy Security Improvements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Cost of New Entry and </a:t>
            </a:r>
          </a:p>
          <a:p>
            <a:r>
              <a:rPr lang="en-US" dirty="0"/>
              <a:t>Offer Review Trigger Prices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the </a:t>
            </a:r>
            <a:r>
              <a:rPr lang="en-US" dirty="0"/>
              <a:t>E&amp;AS </a:t>
            </a:r>
            <a:r>
              <a:rPr lang="en-US" dirty="0" smtClean="0"/>
              <a:t>value </a:t>
            </a:r>
            <a:r>
              <a:rPr lang="en-US" dirty="0"/>
              <a:t>at </a:t>
            </a:r>
            <a:r>
              <a:rPr lang="en-US" dirty="0" smtClean="0"/>
              <a:t>a surplus </a:t>
            </a:r>
            <a:r>
              <a:rPr lang="en-US" dirty="0"/>
              <a:t>of </a:t>
            </a:r>
            <a:r>
              <a:rPr lang="en-US" dirty="0" smtClean="0"/>
              <a:t>1,000 </a:t>
            </a:r>
            <a:r>
              <a:rPr lang="en-US" dirty="0"/>
              <a:t>MW</a:t>
            </a:r>
          </a:p>
          <a:p>
            <a:pPr lvl="1"/>
            <a:r>
              <a:rPr lang="en-US" dirty="0" smtClean="0"/>
              <a:t>Analyzing other </a:t>
            </a:r>
            <a:r>
              <a:rPr lang="en-US" dirty="0"/>
              <a:t>surplus values would show the same qualitative result</a:t>
            </a:r>
          </a:p>
          <a:p>
            <a:r>
              <a:rPr lang="en-US" dirty="0"/>
              <a:t>Subtract the expected </a:t>
            </a:r>
            <a:r>
              <a:rPr lang="en-US" dirty="0" smtClean="0"/>
              <a:t>(hypothetical) $5 </a:t>
            </a:r>
            <a:r>
              <a:rPr lang="en-US" dirty="0"/>
              <a:t>in </a:t>
            </a:r>
            <a:r>
              <a:rPr lang="en-US" dirty="0" smtClean="0"/>
              <a:t>E&amp;AS revenues </a:t>
            </a:r>
            <a:r>
              <a:rPr lang="en-US" dirty="0"/>
              <a:t>at this surplus capacity quantity from the $15 Gross CONE to get a Net CONE value of $10, which produces the following demand curve </a:t>
            </a:r>
            <a:r>
              <a:rPr lang="en-US" dirty="0" smtClean="0"/>
              <a:t>values 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Net CONE under </a:t>
            </a:r>
            <a:r>
              <a:rPr lang="en-US" dirty="0" smtClean="0"/>
              <a:t>the alternate </a:t>
            </a:r>
            <a:r>
              <a:rPr lang="en-US" dirty="0"/>
              <a:t>approach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70671"/>
              </p:ext>
            </p:extLst>
          </p:nvPr>
        </p:nvGraphicFramePr>
        <p:xfrm>
          <a:off x="1295400" y="4191000"/>
          <a:ext cx="6172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6334436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2429907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8522459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5807321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System Capacity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Demand </a:t>
                      </a:r>
                      <a:r>
                        <a:rPr lang="en-US" sz="1600" dirty="0" smtClean="0">
                          <a:effectLst/>
                        </a:rPr>
                        <a:t>curve</a:t>
                      </a:r>
                      <a:r>
                        <a:rPr lang="en-US" sz="1600" baseline="0" dirty="0" smtClean="0">
                          <a:effectLst/>
                        </a:rPr>
                        <a:t> v</a:t>
                      </a:r>
                      <a:r>
                        <a:rPr lang="en-US" sz="1600" dirty="0" smtClean="0">
                          <a:effectLst/>
                        </a:rPr>
                        <a:t>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E&amp;AS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MRI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80147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1383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7030A0"/>
                          </a:solidFill>
                          <a:effectLst/>
                        </a:rPr>
                        <a:t>$10  (Alt.</a:t>
                      </a:r>
                      <a:r>
                        <a:rPr lang="en-US" sz="1400" b="1" u="sng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400" b="1" u="sng" dirty="0" smtClean="0">
                          <a:solidFill>
                            <a:srgbClr val="7030A0"/>
                          </a:solidFill>
                          <a:effectLst/>
                        </a:rPr>
                        <a:t>Net CONE)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effectLst/>
                        </a:rPr>
                        <a:t>$7</a:t>
                      </a:r>
                      <a:endParaRPr lang="en-US" sz="1400" b="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54460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0.09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0272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7030A0"/>
                          </a:solidFill>
                          <a:effectLst/>
                        </a:rPr>
                        <a:t>$5</a:t>
                      </a:r>
                      <a:endParaRPr lang="en-US" sz="1400" b="1" u="sng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0.08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12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8229600" cy="2057400"/>
          </a:xfrm>
        </p:spPr>
        <p:txBody>
          <a:bodyPr>
            <a:normAutofit/>
          </a:bodyPr>
          <a:lstStyle/>
          <a:p>
            <a:r>
              <a:rPr lang="en-US" sz="2000" dirty="0"/>
              <a:t>Expect that entry will occur when the sum of FCM revenues (as specified by the demand curve), energy, and ancillary service revenues exceed </a:t>
            </a:r>
            <a:r>
              <a:rPr lang="en-US" sz="2000" dirty="0" smtClean="0"/>
              <a:t>(hypothetical) Gross </a:t>
            </a:r>
            <a:r>
              <a:rPr lang="en-US" sz="2000" dirty="0"/>
              <a:t>CONE value of $15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/>
              <a:t>This alternative approach supports new entry even when system capacity exceeds NICR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28625" y="4478024"/>
            <a:ext cx="8229600" cy="1846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alternative approach will tend to induce entry even when total system capacity resources are 500 MW over NICR, and no new entry is needed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21571"/>
              </p:ext>
            </p:extLst>
          </p:nvPr>
        </p:nvGraphicFramePr>
        <p:xfrm>
          <a:off x="1066800" y="2565400"/>
          <a:ext cx="6638928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9452668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9966736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816739198"/>
                    </a:ext>
                  </a:extLst>
                </a:gridCol>
                <a:gridCol w="1457328">
                  <a:extLst>
                    <a:ext uri="{9D8B030D-6E8A-4147-A177-3AD203B41FA5}">
                      <a16:colId xmlns:a16="http://schemas.microsoft.com/office/drawing/2014/main" val="1855846456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System Capacity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Revenues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Demand curve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E&amp;AS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03091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$19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93157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7030A0"/>
                          </a:solidFill>
                          <a:effectLst/>
                        </a:rPr>
                        <a:t>$10 (Alt.</a:t>
                      </a:r>
                      <a:r>
                        <a:rPr lang="en-US" sz="1400" b="1" u="sng" baseline="0" dirty="0" smtClean="0">
                          <a:solidFill>
                            <a:srgbClr val="7030A0"/>
                          </a:solidFill>
                          <a:effectLst/>
                        </a:rPr>
                        <a:t> Net CONE)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rgbClr val="000000"/>
                          </a:solidFill>
                          <a:effectLst/>
                        </a:rPr>
                        <a:t>$7</a:t>
                      </a:r>
                      <a:endParaRPr lang="en-US" sz="1400" b="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2833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7030A0"/>
                          </a:solidFill>
                          <a:effectLst/>
                        </a:rPr>
                        <a:t>$15 (Gross CONE)</a:t>
                      </a:r>
                      <a:endParaRPr lang="en-US" sz="1400" b="1" u="sng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69932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$13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7030A0"/>
                          </a:solidFill>
                          <a:effectLst/>
                        </a:rPr>
                        <a:t>$5</a:t>
                      </a:r>
                      <a:endParaRPr lang="en-US" sz="1400" b="1" u="sng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46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4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current approach </a:t>
            </a:r>
            <a:r>
              <a:rPr lang="en-US" dirty="0"/>
              <a:t>is intended to lead to capacity procurements that meet the region’s 1-day-in-10 reliability </a:t>
            </a:r>
            <a:r>
              <a:rPr lang="en-US" dirty="0" smtClean="0"/>
              <a:t>standard, </a:t>
            </a:r>
            <a:r>
              <a:rPr lang="en-US" dirty="0"/>
              <a:t>and </a:t>
            </a:r>
            <a:r>
              <a:rPr lang="en-US" i="1" dirty="0"/>
              <a:t>not </a:t>
            </a:r>
            <a:r>
              <a:rPr lang="en-US" dirty="0"/>
              <a:t>incent entry when existing capacity resources exceed this level </a:t>
            </a:r>
          </a:p>
          <a:p>
            <a:r>
              <a:rPr lang="en-US" dirty="0" smtClean="0"/>
              <a:t>The alternative proposed would </a:t>
            </a:r>
            <a:r>
              <a:rPr lang="en-US" dirty="0"/>
              <a:t>produce an </a:t>
            </a:r>
            <a:r>
              <a:rPr lang="en-US" dirty="0" smtClean="0"/>
              <a:t>“inflated” </a:t>
            </a:r>
            <a:r>
              <a:rPr lang="en-US" dirty="0"/>
              <a:t>estimate of Net CONE that </a:t>
            </a:r>
            <a:r>
              <a:rPr lang="en-US" dirty="0" smtClean="0"/>
              <a:t>over-procures (unneeded) capacity </a:t>
            </a:r>
          </a:p>
          <a:p>
            <a:pPr lvl="1"/>
            <a:r>
              <a:rPr lang="en-US" dirty="0" smtClean="0"/>
              <a:t>As shown in the numerical example, the FCM would procure an additional 500 MW of capacity in excess of NICR in equilibrium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outcome is inconsistent with the objectives of the </a:t>
            </a:r>
            <a:r>
              <a:rPr lang="en-US" dirty="0" smtClean="0"/>
              <a:t>FCM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Current approach </a:t>
            </a:r>
            <a:r>
              <a:rPr lang="en-US" dirty="0"/>
              <a:t>is consistent with objectives of capacity </a:t>
            </a:r>
            <a:r>
              <a:rPr lang="en-US" dirty="0" smtClean="0"/>
              <a:t>market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0437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stakeholders have </a:t>
            </a:r>
            <a:r>
              <a:rPr lang="en-US" dirty="0" smtClean="0"/>
              <a:t>questioned if the </a:t>
            </a:r>
            <a:r>
              <a:rPr lang="en-US" dirty="0"/>
              <a:t>expected </a:t>
            </a:r>
            <a:r>
              <a:rPr lang="en-US" dirty="0" smtClean="0"/>
              <a:t>scarcity hours (H) used to estimate Net </a:t>
            </a:r>
            <a:r>
              <a:rPr lang="en-US" dirty="0"/>
              <a:t>CONE </a:t>
            </a:r>
            <a:r>
              <a:rPr lang="en-US" dirty="0" smtClean="0"/>
              <a:t>should be calculated “at criterion” </a:t>
            </a:r>
            <a:r>
              <a:rPr lang="en-US" dirty="0"/>
              <a:t>or </a:t>
            </a:r>
            <a:r>
              <a:rPr lang="en-US" dirty="0" smtClean="0"/>
              <a:t>“as is”, </a:t>
            </a:r>
            <a:r>
              <a:rPr lang="en-US" i="1" dirty="0" smtClean="0"/>
              <a:t>i.e., </a:t>
            </a:r>
            <a:r>
              <a:rPr lang="en-US" dirty="0" smtClean="0"/>
              <a:t>under </a:t>
            </a:r>
            <a:r>
              <a:rPr lang="en-US" dirty="0"/>
              <a:t>current conditions</a:t>
            </a:r>
          </a:p>
          <a:p>
            <a:r>
              <a:rPr lang="en-US" dirty="0" smtClean="0"/>
              <a:t>Using </a:t>
            </a:r>
            <a:r>
              <a:rPr lang="en-US" dirty="0"/>
              <a:t>a value based on current conditions will </a:t>
            </a:r>
            <a:r>
              <a:rPr lang="en-US" dirty="0" smtClean="0"/>
              <a:t>tend to incent entry when system capacity exceeds the 1-in-10 reliability level, </a:t>
            </a:r>
            <a:r>
              <a:rPr lang="en-US" dirty="0"/>
              <a:t>contrary to the FCM’s design objectives</a:t>
            </a:r>
          </a:p>
          <a:p>
            <a:r>
              <a:rPr lang="en-US" dirty="0"/>
              <a:t>Numerical example illustrating this point is included </a:t>
            </a:r>
            <a:r>
              <a:rPr lang="en-US" dirty="0" smtClean="0"/>
              <a:t>in Appendix A</a:t>
            </a:r>
            <a:endParaRPr lang="en-US" dirty="0"/>
          </a:p>
          <a:p>
            <a:r>
              <a:rPr lang="en-US" dirty="0" smtClean="0"/>
              <a:t>Therefore, the current approach uses values for </a:t>
            </a:r>
            <a:r>
              <a:rPr lang="en-US" dirty="0"/>
              <a:t>H and other Net CONE </a:t>
            </a:r>
            <a:r>
              <a:rPr lang="en-US" dirty="0" smtClean="0"/>
              <a:t>parameters based on a system at criterion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This example </a:t>
            </a:r>
            <a:r>
              <a:rPr lang="en-US" dirty="0" smtClean="0"/>
              <a:t>also extends to other </a:t>
            </a:r>
            <a:r>
              <a:rPr lang="en-US" dirty="0"/>
              <a:t>Net CONE </a:t>
            </a:r>
            <a:r>
              <a:rPr lang="en-US" dirty="0" smtClean="0"/>
              <a:t>parameters, with similar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observations regarding NEPGA’s July MC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Stoddard presentation suggests that, in principle, the MRI-based </a:t>
            </a:r>
            <a:r>
              <a:rPr lang="en-US" dirty="0"/>
              <a:t>demand curves should be set using Gross CONE, rather than Net CONE</a:t>
            </a:r>
          </a:p>
          <a:p>
            <a:pPr lvl="1"/>
            <a:r>
              <a:rPr lang="en-US" dirty="0"/>
              <a:t>This would tend to produce a “flatter” demand curve that specifies higher prices at capacity levels above </a:t>
            </a:r>
            <a:r>
              <a:rPr lang="en-US" dirty="0" smtClean="0"/>
              <a:t>NICR</a:t>
            </a:r>
            <a:endParaRPr lang="en-US" dirty="0"/>
          </a:p>
          <a:p>
            <a:r>
              <a:rPr lang="en-US" dirty="0"/>
              <a:t>Rather than seeking to modify the demand curves, NEPGA </a:t>
            </a:r>
            <a:r>
              <a:rPr lang="en-US" dirty="0" smtClean="0"/>
              <a:t>suggests </a:t>
            </a:r>
            <a:r>
              <a:rPr lang="en-US" dirty="0"/>
              <a:t>estimating Net CONE using current conditions and suggests </a:t>
            </a:r>
            <a:r>
              <a:rPr lang="en-US" dirty="0" smtClean="0"/>
              <a:t>this </a:t>
            </a:r>
            <a:r>
              <a:rPr lang="en-US" dirty="0"/>
              <a:t>methodology change will produce results similar to making the demand curve adjustment </a:t>
            </a:r>
          </a:p>
          <a:p>
            <a:r>
              <a:rPr lang="en-US" dirty="0"/>
              <a:t>NEPGA </a:t>
            </a:r>
            <a:r>
              <a:rPr lang="en-US" dirty="0" smtClean="0"/>
              <a:t>notes </a:t>
            </a:r>
            <a:r>
              <a:rPr lang="en-US" dirty="0"/>
              <a:t>that Tariff language and FERC orders do not require the ISO to estimate Net CONE based on at criterion conditions </a:t>
            </a:r>
          </a:p>
          <a:p>
            <a:r>
              <a:rPr lang="en-US" i="1" dirty="0" smtClean="0"/>
              <a:t>Next</a:t>
            </a:r>
            <a:r>
              <a:rPr lang="en-US" dirty="0"/>
              <a:t>: The ISO offers initial observations and responses to NEPGA’s presentation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NEPGA’s presentation </a:t>
            </a:r>
            <a:r>
              <a:rPr lang="en-US" dirty="0" smtClean="0"/>
              <a:t>offered several </a:t>
            </a:r>
            <a:r>
              <a:rPr lang="en-US" dirty="0"/>
              <a:t>observations about the Net CONE calculation</a:t>
            </a:r>
          </a:p>
        </p:txBody>
      </p:sp>
    </p:spTree>
    <p:extLst>
      <p:ext uri="{BB962C8B-B14F-4D97-AF65-F5344CB8AC3E}">
        <p14:creationId xmlns:p14="http://schemas.microsoft.com/office/powerpoint/2010/main" val="13245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300" dirty="0" smtClean="0"/>
              <a:t>Previous Net </a:t>
            </a:r>
            <a:r>
              <a:rPr lang="en-US" sz="2300" dirty="0"/>
              <a:t>CONE filings </a:t>
            </a:r>
            <a:r>
              <a:rPr lang="en-US" sz="2300" dirty="0" smtClean="0"/>
              <a:t>clearly </a:t>
            </a:r>
            <a:r>
              <a:rPr lang="en-US" sz="2300" dirty="0"/>
              <a:t>indicated the intent to set Net CONE in a system at criterion, and consistent with the demand curve objectives. </a:t>
            </a:r>
            <a:r>
              <a:rPr lang="en-US" sz="2300" dirty="0" smtClean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300" dirty="0" smtClean="0"/>
              <a:t>In 2014 (initial Net CONE calculation) the Newell/Ungate testimony noted: 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“</a:t>
            </a:r>
            <a:r>
              <a:rPr lang="en-US" sz="1900" dirty="0"/>
              <a:t>The prices and quantities of the proposed curve are premised on the assumption that, </a:t>
            </a:r>
            <a:r>
              <a:rPr lang="en-US" sz="1900" b="1" dirty="0"/>
              <a:t>in a long-term economic equilibrium</a:t>
            </a:r>
            <a:r>
              <a:rPr lang="en-US" sz="1900" dirty="0"/>
              <a:t>, new entrants will set average capacity market prices at Net CONE—where Net CONE is the first-year capacity revenue a new generation resource would need (in combination with expected energy and ancillary services margins) to recover its capital and fixed costs, given reasonable expectations about future cost recovery </a:t>
            </a:r>
            <a:r>
              <a:rPr lang="en-US" sz="1900" b="1" dirty="0"/>
              <a:t>under continued equilibrium conditions</a:t>
            </a:r>
            <a:r>
              <a:rPr lang="en-US" sz="1900" dirty="0"/>
              <a:t>.”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“Given that understanding of the role of the Net CONE in the sloped demand curve, </a:t>
            </a:r>
            <a:r>
              <a:rPr lang="en-US" sz="1900" b="1" dirty="0"/>
              <a:t>our Net CONE estimation objective is to set capacity market prices just high enough to meet resource adequacy objectives </a:t>
            </a:r>
            <a:r>
              <a:rPr lang="en-US" sz="1900" dirty="0"/>
              <a:t>by calculating Net CONE as accurately as possible, with particular care not to significantly understate it</a:t>
            </a:r>
            <a:r>
              <a:rPr lang="en-US" sz="1900" dirty="0" smtClean="0"/>
              <a:t>.”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ISO </a:t>
            </a:r>
            <a:r>
              <a:rPr lang="en-US" dirty="0" smtClean="0"/>
              <a:t>has consistently maintained that Net CONE is set reflecting </a:t>
            </a:r>
            <a:r>
              <a:rPr lang="en-US" dirty="0"/>
              <a:t>an at </a:t>
            </a:r>
            <a:r>
              <a:rPr lang="en-US" dirty="0" smtClean="0"/>
              <a:t>criterion </a:t>
            </a:r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6334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300" dirty="0" smtClean="0"/>
              <a:t>In the ISO’s 2017 Net CONE filing: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900" dirty="0" smtClean="0"/>
              <a:t>Screening criteria applied to the Net CONE technology states it  “Must be likely to be economic for merchant entry under long-term equilibrium conditions”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The final CEA report also states numerous times that the compensation received by the reference technology was evaluated under long-term equilibrium conditions, for example:</a:t>
            </a:r>
          </a:p>
          <a:p>
            <a:pPr lvl="2">
              <a:lnSpc>
                <a:spcPct val="110000"/>
              </a:lnSpc>
            </a:pPr>
            <a:r>
              <a:rPr lang="en-US" sz="1500" dirty="0" smtClean="0"/>
              <a:t>“...</a:t>
            </a:r>
            <a:r>
              <a:rPr lang="en-US" dirty="0" smtClean="0"/>
              <a:t>the </a:t>
            </a:r>
            <a:r>
              <a:rPr lang="en-US" dirty="0"/>
              <a:t>CONE and Net CONE values are parameters used in the Forward Capacity Auctions (“FCA</a:t>
            </a:r>
            <a:r>
              <a:rPr lang="en-US" dirty="0" smtClean="0"/>
              <a:t>”) that are </a:t>
            </a:r>
            <a:r>
              <a:rPr lang="en-US" dirty="0"/>
              <a:t>intended to reflect the compensation a new entrant would need from the capacity market (net of expected revenues) in the first year of operation to recover its capital and fixed costs </a:t>
            </a:r>
            <a:r>
              <a:rPr lang="en-US" b="1" dirty="0"/>
              <a:t>under long-term equilibrium </a:t>
            </a:r>
            <a:r>
              <a:rPr lang="en-US" b="1" dirty="0" smtClean="0"/>
              <a:t>conditions</a:t>
            </a:r>
            <a:r>
              <a:rPr lang="en-US" dirty="0" smtClean="0"/>
              <a:t>...” (pg. 5)</a:t>
            </a:r>
            <a:endParaRPr lang="en-US" sz="1500" dirty="0" smtClean="0"/>
          </a:p>
          <a:p>
            <a:pPr>
              <a:lnSpc>
                <a:spcPct val="110000"/>
              </a:lnSpc>
            </a:pPr>
            <a:r>
              <a:rPr lang="en-US" sz="2300" dirty="0" smtClean="0"/>
              <a:t>FERC approved Net CONE based on this ‘at criterion’ methodology</a:t>
            </a:r>
            <a:endParaRPr lang="en-US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ISO </a:t>
            </a:r>
            <a:r>
              <a:rPr lang="en-US" dirty="0" smtClean="0"/>
              <a:t>has consistently maintained that Net CONE is set reflecting </a:t>
            </a:r>
            <a:r>
              <a:rPr lang="en-US" dirty="0"/>
              <a:t>an at </a:t>
            </a:r>
            <a:r>
              <a:rPr lang="en-US" dirty="0" smtClean="0"/>
              <a:t>criterion system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Gross CONE-based demand curve </a:t>
            </a:r>
            <a:r>
              <a:rPr lang="en-US" dirty="0"/>
              <a:t>would tend to produce a </a:t>
            </a:r>
            <a:r>
              <a:rPr lang="en-US" u="sng" dirty="0"/>
              <a:t>flatter</a:t>
            </a:r>
            <a:r>
              <a:rPr lang="en-US" dirty="0"/>
              <a:t> demand curve </a:t>
            </a:r>
            <a:r>
              <a:rPr lang="en-US" dirty="0" smtClean="0"/>
              <a:t>(at </a:t>
            </a:r>
            <a:r>
              <a:rPr lang="en-US" dirty="0"/>
              <a:t>least as constructed </a:t>
            </a:r>
            <a:r>
              <a:rPr lang="en-US" dirty="0" smtClean="0"/>
              <a:t>in Stoddard’s July MC presentation on slide </a:t>
            </a:r>
            <a:r>
              <a:rPr lang="en-US" dirty="0"/>
              <a:t>15) </a:t>
            </a:r>
            <a:endParaRPr lang="en-US" dirty="0" smtClean="0"/>
          </a:p>
          <a:p>
            <a:r>
              <a:rPr lang="en-US" dirty="0" smtClean="0"/>
              <a:t>However, using NEPGA’s proposed “as is” estimate of Net </a:t>
            </a:r>
            <a:r>
              <a:rPr lang="en-US" dirty="0"/>
              <a:t>CONE would produce a </a:t>
            </a:r>
            <a:r>
              <a:rPr lang="en-US" u="sng" dirty="0"/>
              <a:t>steeper</a:t>
            </a:r>
            <a:r>
              <a:rPr lang="en-US" dirty="0"/>
              <a:t> demand </a:t>
            </a:r>
            <a:r>
              <a:rPr lang="en-US" dirty="0" smtClean="0"/>
              <a:t>curve</a:t>
            </a:r>
          </a:p>
          <a:p>
            <a:r>
              <a:rPr lang="en-US" dirty="0"/>
              <a:t>This “steepening” </a:t>
            </a:r>
            <a:r>
              <a:rPr lang="en-US" dirty="0" smtClean="0"/>
              <a:t>of the demand curve does </a:t>
            </a:r>
            <a:r>
              <a:rPr lang="en-US" dirty="0"/>
              <a:t>not seem to approximate the “flattening” Gross CONE-based demand curve concept</a:t>
            </a:r>
          </a:p>
          <a:p>
            <a:r>
              <a:rPr lang="en-US" dirty="0" smtClean="0"/>
              <a:t>Moreover</a:t>
            </a:r>
            <a:r>
              <a:rPr lang="en-US" dirty="0"/>
              <a:t>, as </a:t>
            </a:r>
            <a:r>
              <a:rPr lang="en-US" dirty="0" smtClean="0"/>
              <a:t>discussed </a:t>
            </a:r>
            <a:r>
              <a:rPr lang="en-US" dirty="0"/>
              <a:t>earlier, using an </a:t>
            </a:r>
            <a:r>
              <a:rPr lang="en-US" dirty="0" smtClean="0"/>
              <a:t>“inflated” </a:t>
            </a:r>
            <a:r>
              <a:rPr lang="en-US" dirty="0"/>
              <a:t>estimate of Net CONE will incent new entry even when the region already has more capacity than NICR, contrary to the </a:t>
            </a:r>
            <a:r>
              <a:rPr lang="en-US" dirty="0" smtClean="0"/>
              <a:t>reliability objective </a:t>
            </a:r>
            <a:r>
              <a:rPr lang="en-US" dirty="0"/>
              <a:t>of the FCM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NEPGA’s logic connecting </a:t>
            </a:r>
            <a:r>
              <a:rPr lang="en-US" dirty="0" smtClean="0"/>
              <a:t>the demand </a:t>
            </a:r>
            <a:r>
              <a:rPr lang="en-US" dirty="0"/>
              <a:t>curves </a:t>
            </a:r>
            <a:r>
              <a:rPr lang="en-US" dirty="0" smtClean="0"/>
              <a:t>to an “as is” Net CONE calculation has other effects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4086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Responses to stakeholder questions from the July 14-15, 2020 Markets Committee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Level of excess (LOE) adjustment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Energy Security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8102" y="533400"/>
            <a:ext cx="6096000" cy="457200"/>
          </a:xfrm>
        </p:spPr>
        <p:txBody>
          <a:bodyPr tIns="0" bIns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Cost of New Entry and </a:t>
            </a:r>
            <a:br>
              <a:rPr lang="en-US" sz="2400" dirty="0"/>
            </a:br>
            <a:r>
              <a:rPr lang="en-US" sz="2400" dirty="0"/>
              <a:t>Offer Review Trigger Prices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 139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2025 (CCP 16)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899" y="1905000"/>
            <a:ext cx="8229600" cy="4495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recalculation of the Cost </a:t>
            </a:r>
            <a:r>
              <a:rPr lang="en-US" sz="1800" dirty="0"/>
              <a:t>of New Entry (CONE), Net CONE, and Offer Review Trigger Prices (ORTPs</a:t>
            </a:r>
            <a:r>
              <a:rPr lang="en-US" sz="1800" dirty="0" smtClean="0"/>
              <a:t>) is being performed for the 2025-2026 Capacity Commitment Period (CCP) </a:t>
            </a:r>
          </a:p>
          <a:p>
            <a:r>
              <a:rPr lang="en-US" sz="1800" dirty="0"/>
              <a:t>Net CONE and ORTPs </a:t>
            </a:r>
            <a:r>
              <a:rPr lang="en-US" sz="1800" dirty="0" smtClean="0"/>
              <a:t>include energy and ancillary services (E&amp;AS) revenue offsets </a:t>
            </a:r>
          </a:p>
          <a:p>
            <a:r>
              <a:rPr lang="en-US" sz="1800" dirty="0" smtClean="0"/>
              <a:t>E&amp;AS revenue offsets will include two adjustments</a:t>
            </a:r>
          </a:p>
          <a:p>
            <a:pPr lvl="1"/>
            <a:r>
              <a:rPr lang="en-US" sz="1600" dirty="0" smtClean="0"/>
              <a:t>Net CONE:  Level of Excess adjustment to the energy prices, to reflect a system at the equilibrium (</a:t>
            </a:r>
            <a:r>
              <a:rPr lang="en-US" sz="1600" i="1" dirty="0" smtClean="0"/>
              <a:t>i.e., </a:t>
            </a:r>
            <a:r>
              <a:rPr lang="en-US" sz="1600" dirty="0" smtClean="0"/>
              <a:t>at ICR)</a:t>
            </a:r>
          </a:p>
          <a:p>
            <a:pPr lvl="1"/>
            <a:r>
              <a:rPr lang="en-US" sz="1600" dirty="0" smtClean="0"/>
              <a:t>Net CONE and ORTPs:  Estimated revenues associated with the proposed Energy Security Improvements (ESI)</a:t>
            </a:r>
          </a:p>
          <a:p>
            <a:r>
              <a:rPr lang="en-US" sz="1800" dirty="0"/>
              <a:t>This presentation </a:t>
            </a:r>
            <a:r>
              <a:rPr lang="en-US" sz="1800" dirty="0" smtClean="0"/>
              <a:t>will:</a:t>
            </a:r>
            <a:endParaRPr lang="en-US" sz="1800" dirty="0"/>
          </a:p>
          <a:p>
            <a:pPr lvl="1"/>
            <a:r>
              <a:rPr lang="en-US" sz="1600" dirty="0" smtClean="0"/>
              <a:t>Discuss the assumption of modeling Net CONE “at criterion” versus “as is”</a:t>
            </a:r>
          </a:p>
          <a:p>
            <a:pPr lvl="1"/>
            <a:r>
              <a:rPr lang="en-US" sz="1600" dirty="0" smtClean="0"/>
              <a:t>Respond </a:t>
            </a:r>
            <a:r>
              <a:rPr lang="en-US" sz="1600" dirty="0"/>
              <a:t>to several stakeholder </a:t>
            </a:r>
            <a:r>
              <a:rPr lang="en-US" sz="1600" dirty="0" smtClean="0"/>
              <a:t>questions from the July MC meeting</a:t>
            </a:r>
          </a:p>
          <a:p>
            <a:pPr lvl="1"/>
            <a:r>
              <a:rPr lang="en-US" sz="1600" dirty="0" smtClean="0"/>
              <a:t>Provide the estimated </a:t>
            </a:r>
            <a:r>
              <a:rPr lang="en-US" sz="1600" dirty="0"/>
              <a:t>revenue offsets associated with Energy Security </a:t>
            </a:r>
            <a:r>
              <a:rPr lang="en-US" sz="1600" dirty="0" smtClean="0"/>
              <a:t>Improvements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5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Aurora modeled the system for the years from 2021 – 2040 </a:t>
            </a:r>
          </a:p>
          <a:p>
            <a:r>
              <a:rPr lang="en-US" dirty="0" smtClean="0"/>
              <a:t>Initial amount of capacity was based on actual supply (but was not assumed to be in excess in 2021)</a:t>
            </a:r>
          </a:p>
          <a:p>
            <a:r>
              <a:rPr lang="en-US" dirty="0" smtClean="0"/>
              <a:t>New resources added: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resources with a </a:t>
            </a:r>
            <a:r>
              <a:rPr lang="en-US" dirty="0" smtClean="0"/>
              <a:t>Capacity Supply Obligation </a:t>
            </a:r>
          </a:p>
          <a:p>
            <a:pPr lvl="1"/>
            <a:r>
              <a:rPr lang="en-US" dirty="0" smtClean="0"/>
              <a:t>Offshore </a:t>
            </a:r>
            <a:r>
              <a:rPr lang="en-US" dirty="0"/>
              <a:t>wind </a:t>
            </a:r>
            <a:endParaRPr lang="en-US" dirty="0" smtClean="0"/>
          </a:p>
          <a:p>
            <a:pPr lvl="1"/>
            <a:r>
              <a:rPr lang="en-US" dirty="0" smtClean="0"/>
              <a:t>Onshore </a:t>
            </a:r>
            <a:r>
              <a:rPr lang="en-US" dirty="0"/>
              <a:t>wind up to RPS targets were added to the extent </a:t>
            </a:r>
            <a:r>
              <a:rPr lang="en-US" dirty="0" smtClean="0"/>
              <a:t>needed </a:t>
            </a:r>
            <a:r>
              <a:rPr lang="en-US" dirty="0"/>
              <a:t>to meet the 15% reserve margin requirement in each load </a:t>
            </a:r>
            <a:r>
              <a:rPr lang="en-US" dirty="0" smtClean="0"/>
              <a:t>zone</a:t>
            </a:r>
          </a:p>
          <a:p>
            <a:r>
              <a:rPr lang="en-US" dirty="0"/>
              <a:t>Retired resources (scheduled, assumed, economic) were </a:t>
            </a:r>
            <a:r>
              <a:rPr lang="en-US" dirty="0" smtClean="0"/>
              <a:t>removed</a:t>
            </a:r>
            <a:r>
              <a:rPr lang="en-US" dirty="0"/>
              <a:t> </a:t>
            </a:r>
          </a:p>
          <a:p>
            <a:r>
              <a:rPr lang="en-US" dirty="0" smtClean="0"/>
              <a:t>Generic gas-fired generation was added if </a:t>
            </a:r>
            <a:r>
              <a:rPr lang="en-US" dirty="0"/>
              <a:t>the system did not meet the level of equilibrium in each load zone </a:t>
            </a:r>
            <a:r>
              <a:rPr lang="en-US" dirty="0" smtClean="0"/>
              <a:t>(load </a:t>
            </a:r>
            <a:r>
              <a:rPr lang="en-US" dirty="0"/>
              <a:t>forecast + </a:t>
            </a:r>
            <a:r>
              <a:rPr lang="en-US" dirty="0" smtClean="0"/>
              <a:t>15%)</a:t>
            </a:r>
          </a:p>
          <a:p>
            <a:pPr lvl="1"/>
            <a:r>
              <a:rPr lang="en-US" dirty="0"/>
              <a:t>“... generic gas-fired generation was added to the capacity mix to maintain a reserve margin of 15% in each load zone for reliability purposes.  Such resources were added in 2021, 2023, 2025, 2026, 2030, 2031, 2033, 2036, and 2037</a:t>
            </a:r>
            <a:r>
              <a:rPr lang="en-US" dirty="0" smtClean="0"/>
              <a:t>.”</a:t>
            </a:r>
            <a:r>
              <a:rPr lang="en-US" baseline="30000" dirty="0" smtClean="0"/>
              <a:t>1</a:t>
            </a:r>
            <a:endParaRPr lang="en-US" i="1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Can the ISO </a:t>
            </a:r>
            <a:r>
              <a:rPr lang="en-US" i="1" dirty="0"/>
              <a:t>provide more specifics on how Aurora modeled the system at equilibrium in the 2016 review?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6093023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rgbClr val="000000"/>
                </a:solidFill>
              </a:rPr>
              <a:t>1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</a:rPr>
              <a:t>ISO-NE </a:t>
            </a:r>
            <a:r>
              <a:rPr lang="en-US" sz="1400" i="1" dirty="0">
                <a:solidFill>
                  <a:srgbClr val="000000"/>
                </a:solidFill>
              </a:rPr>
              <a:t>CONE and ORTP Analysis </a:t>
            </a:r>
            <a:r>
              <a:rPr lang="en-US" sz="1400" i="1" dirty="0" smtClean="0">
                <a:solidFill>
                  <a:srgbClr val="000000"/>
                </a:solidFill>
              </a:rPr>
              <a:t>report dated January 13, 2017, </a:t>
            </a:r>
            <a:r>
              <a:rPr lang="en-US" sz="1400" i="1" dirty="0">
                <a:solidFill>
                  <a:srgbClr val="000000"/>
                </a:solidFill>
              </a:rPr>
              <a:t>pg. 56</a:t>
            </a:r>
            <a:r>
              <a:rPr lang="en-US" sz="1400" i="1" dirty="0" smtClean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level-of-excess adjustment is calculated for three periods: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On-peak hours</a:t>
            </a:r>
            <a:r>
              <a:rPr lang="en-US" dirty="0"/>
              <a:t>:  HE 08 through HE 23, non-holiday weekdays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High on-peak hours</a:t>
            </a:r>
            <a:r>
              <a:rPr lang="en-US" dirty="0" smtClean="0"/>
              <a:t>: subset of on-peak hours, coincident with summer and winter intermittent reliability hours and all summer hours with a system-wide capacity scarcity condition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Off-peak </a:t>
            </a:r>
            <a:r>
              <a:rPr lang="en-US" b="1" dirty="0"/>
              <a:t>hours</a:t>
            </a:r>
            <a:r>
              <a:rPr lang="en-US" dirty="0"/>
              <a:t>:  all non-on-peak hours</a:t>
            </a:r>
          </a:p>
          <a:p>
            <a:r>
              <a:rPr lang="en-US" dirty="0" smtClean="0"/>
              <a:t>These three periods generally reflect different levels of load, and therefore already reflect some amount of load-weighting</a:t>
            </a:r>
          </a:p>
          <a:p>
            <a:r>
              <a:rPr lang="en-US" dirty="0" smtClean="0"/>
              <a:t>The ISO does not expect that more precise load-weightings will have a material impact on the average hourly/monthly values calculated for each period type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Can the ISO apply load-weightings to the LOE </a:t>
            </a:r>
            <a:r>
              <a:rPr lang="en-US" i="1" dirty="0"/>
              <a:t>adjustment </a:t>
            </a:r>
            <a:r>
              <a:rPr lang="en-US" i="1" dirty="0" smtClean="0"/>
              <a:t>factor calculations?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2667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LOE-AF calculation is based on differences in energy clearing prices using two different energy clearing price solutions</a:t>
            </a:r>
          </a:p>
          <a:p>
            <a:pPr lvl="1"/>
            <a:r>
              <a:rPr lang="en-US" sz="1800" dirty="0" smtClean="0"/>
              <a:t>Fuel prices are not varied in that model</a:t>
            </a:r>
            <a:endParaRPr lang="en-US" sz="1800" dirty="0"/>
          </a:p>
          <a:p>
            <a:r>
              <a:rPr lang="en-US" sz="2000" dirty="0" smtClean="0"/>
              <a:t>Inputs are consistent with the approach used to determine energy prices used in the dispatch models</a:t>
            </a:r>
          </a:p>
          <a:p>
            <a:pPr lvl="1"/>
            <a:r>
              <a:rPr lang="en-US" sz="1800" dirty="0" smtClean="0"/>
              <a:t>Historical prices from the calendar years 2017, 2018, and 2019</a:t>
            </a:r>
          </a:p>
          <a:p>
            <a:pPr lvl="1"/>
            <a:r>
              <a:rPr lang="en-US" sz="1800" dirty="0" smtClean="0"/>
              <a:t>No adjustment for future fuel prices 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Has </a:t>
            </a:r>
            <a:r>
              <a:rPr lang="en-US" i="1" dirty="0"/>
              <a:t>the ISO considered adjusting the </a:t>
            </a:r>
            <a:r>
              <a:rPr lang="en-US" i="1" dirty="0" smtClean="0"/>
              <a:t>LOE adjustment for </a:t>
            </a:r>
            <a:r>
              <a:rPr lang="en-US" i="1" dirty="0"/>
              <a:t>fuel prices? 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3886200"/>
            <a:ext cx="4343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5-year power futures prices show little to no annual change</a:t>
            </a:r>
          </a:p>
          <a:p>
            <a:r>
              <a:rPr lang="en-US" sz="2000" dirty="0" smtClean="0"/>
              <a:t>For these reasons, no adjustment is made to assume future fuel prices changes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6047601"/>
            <a:ext cx="396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000000"/>
                </a:solidFill>
              </a:rPr>
              <a:t>Source: ICE NEP Futures Daily Market Report as of July 31, 2020  </a:t>
            </a:r>
            <a:endParaRPr lang="en-US" sz="1100" i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04732"/>
            <a:ext cx="3895682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table below summarizes the impact of the LOE adjustments for each candidate Net CONE technology</a:t>
            </a:r>
            <a:endParaRPr lang="en-US" dirty="0"/>
          </a:p>
          <a:p>
            <a:pPr marL="461963" indent="-461963">
              <a:buNone/>
            </a:pPr>
            <a:endParaRPr lang="en-US" i="1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Can ISO detail the total LOE adjustment impact for the Net CONE technologies?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38124"/>
              </p:ext>
            </p:extLst>
          </p:nvPr>
        </p:nvGraphicFramePr>
        <p:xfrm>
          <a:off x="914400" y="2590800"/>
          <a:ext cx="7315201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711">
                  <a:extLst>
                    <a:ext uri="{9D8B030D-6E8A-4147-A177-3AD203B41FA5}">
                      <a16:colId xmlns:a16="http://schemas.microsoft.com/office/drawing/2014/main" val="3510454891"/>
                    </a:ext>
                  </a:extLst>
                </a:gridCol>
                <a:gridCol w="1549830">
                  <a:extLst>
                    <a:ext uri="{9D8B030D-6E8A-4147-A177-3AD203B41FA5}">
                      <a16:colId xmlns:a16="http://schemas.microsoft.com/office/drawing/2014/main" val="3527975484"/>
                    </a:ext>
                  </a:extLst>
                </a:gridCol>
                <a:gridCol w="1549830">
                  <a:extLst>
                    <a:ext uri="{9D8B030D-6E8A-4147-A177-3AD203B41FA5}">
                      <a16:colId xmlns:a16="http://schemas.microsoft.com/office/drawing/2014/main" val="2233987045"/>
                    </a:ext>
                  </a:extLst>
                </a:gridCol>
                <a:gridCol w="1549830">
                  <a:extLst>
                    <a:ext uri="{9D8B030D-6E8A-4147-A177-3AD203B41FA5}">
                      <a16:colId xmlns:a16="http://schemas.microsoft.com/office/drawing/2014/main" val="2206599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E&amp;AS offset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with LOE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($/kW-mo., 2025$)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E&amp;AS offset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without LOE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($/kW-mo., 2025$)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</a:p>
                    <a:p>
                      <a:pPr algn="ctr"/>
                      <a:r>
                        <a:rPr lang="en-US" sz="1200" i="1" dirty="0" smtClean="0"/>
                        <a:t>($/kW-mo., 2025$)</a:t>
                      </a:r>
                      <a:endParaRPr lang="en-US" sz="1200" i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9611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Simple Cycle, FRM Sunset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$2.85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$2.56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$0.29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7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Simple Cycle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with FRM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$3.49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$3.30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$0.18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Combined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Cycle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$5.08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$4.58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$0.50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4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Aeroderivative, FRM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Sunset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$2.42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$2.19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$0.22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4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Aeroderivative, with FRM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$3.28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$3.11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$0.17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497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879068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Note:  values </a:t>
            </a:r>
            <a:r>
              <a:rPr lang="en-US" i="1" dirty="0" smtClean="0">
                <a:solidFill>
                  <a:srgbClr val="000000"/>
                </a:solidFill>
              </a:rPr>
              <a:t>may reflect rounding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Expected </a:t>
                </a:r>
                <a:r>
                  <a:rPr lang="en-US" dirty="0"/>
                  <a:t>changes in total payments for </a:t>
                </a:r>
                <a:r>
                  <a:rPr lang="en-US" dirty="0" smtClean="0"/>
                  <a:t>day-ahead (DA) </a:t>
                </a:r>
                <a:r>
                  <a:rPr lang="en-US" dirty="0"/>
                  <a:t>energy options from ESI </a:t>
                </a:r>
                <a:r>
                  <a:rPr lang="en-US" dirty="0" smtClean="0"/>
                  <a:t>are based </a:t>
                </a:r>
                <a:r>
                  <a:rPr lang="en-US" dirty="0"/>
                  <a:t>on the following formula</a:t>
                </a:r>
                <a:r>
                  <a:rPr lang="en-US" dirty="0" smtClean="0"/>
                  <a:t>:</a:t>
                </a:r>
                <a:endParaRPr lang="en-US" sz="1300" dirty="0" smtClean="0"/>
              </a:p>
              <a:p>
                <a:pPr marL="857250" lvl="1" indent="-45720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𝑂𝑝𝑡𝑖𝑜𝑛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>($/MW)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= </a:t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Net </a:t>
                </a:r>
                <a:r>
                  <a:rPr lang="en-US" i="1" dirty="0">
                    <a:latin typeface="Cambria Math" panose="02040503050406030204" pitchFamily="18" charset="0"/>
                  </a:rPr>
                  <a:t>DA Energy Option Revenues ($/MW) - Incremental Holding Costs ($/MW)</a:t>
                </a: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Where:</a:t>
                </a:r>
              </a:p>
              <a:p>
                <a:pPr marL="1085850" lvl="2" indent="-285750"/>
                <a:r>
                  <a:rPr lang="en-US" b="1" dirty="0" smtClean="0"/>
                  <a:t>Net </a:t>
                </a:r>
                <a:r>
                  <a:rPr lang="en-US" b="1" dirty="0"/>
                  <a:t>DA Energy Option Revenues </a:t>
                </a:r>
                <a:r>
                  <a:rPr lang="en-US" dirty="0" smtClean="0"/>
                  <a:t>estimates </a:t>
                </a:r>
                <a:r>
                  <a:rPr lang="en-US" dirty="0"/>
                  <a:t>the average net revenue across the different energy option </a:t>
                </a:r>
                <a:r>
                  <a:rPr lang="en-US" dirty="0" smtClean="0"/>
                  <a:t>products</a:t>
                </a:r>
              </a:p>
              <a:p>
                <a:pPr marL="1085850" lvl="2" indent="-285750"/>
                <a:r>
                  <a:rPr lang="en-US" b="1" dirty="0" smtClean="0"/>
                  <a:t>Incremental </a:t>
                </a:r>
                <a:r>
                  <a:rPr lang="en-US" b="1" dirty="0"/>
                  <a:t>Holding Costs </a:t>
                </a:r>
                <a:r>
                  <a:rPr lang="en-US" dirty="0" smtClean="0"/>
                  <a:t>estimates </a:t>
                </a:r>
                <a:r>
                  <a:rPr lang="en-US" dirty="0"/>
                  <a:t>costs associated with holding incremental oil inventory to support the sale of the options (for resources with oil </a:t>
                </a:r>
                <a:r>
                  <a:rPr lang="en-US" dirty="0" smtClean="0"/>
                  <a:t>tanks)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methodology captures estimated net energy option revenues, accounting for option revenues and closeout costs, and product allocation across Energy Imbalance Reserve</a:t>
                </a:r>
                <a:r>
                  <a:rPr lang="en-US" dirty="0" smtClean="0"/>
                  <a:t>, </a:t>
                </a:r>
                <a:r>
                  <a:rPr lang="en-US" dirty="0"/>
                  <a:t>Generation Contingency Reserve</a:t>
                </a:r>
                <a:r>
                  <a:rPr lang="en-US" dirty="0" smtClean="0"/>
                  <a:t>, </a:t>
                </a:r>
                <a:r>
                  <a:rPr lang="en-US" dirty="0"/>
                  <a:t>and Replacement Energy </a:t>
                </a:r>
                <a:r>
                  <a:rPr lang="en-US" dirty="0" smtClean="0"/>
                  <a:t>Reserve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 smtClean="0"/>
                  <a:t>See</a:t>
                </a:r>
                <a:r>
                  <a:rPr lang="en-US" dirty="0" smtClean="0"/>
                  <a:t> </a:t>
                </a:r>
                <a:r>
                  <a:rPr lang="en-US" i="1" dirty="0">
                    <a:hlinkClick r:id="rId2"/>
                  </a:rPr>
                  <a:t>FCA15 Energy Security Estimate for FCM </a:t>
                </a:r>
                <a:r>
                  <a:rPr lang="en-US" i="1" dirty="0" smtClean="0">
                    <a:hlinkClick r:id="rId2"/>
                  </a:rPr>
                  <a:t>Offers</a:t>
                </a:r>
                <a:r>
                  <a:rPr lang="en-US" i="1" dirty="0" smtClean="0"/>
                  <a:t> for more detail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815" t="-223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/>
              <a:t>Please clarify what is included in the </a:t>
            </a:r>
            <a:r>
              <a:rPr lang="en-US" i="1" dirty="0" smtClean="0"/>
              <a:t>energy options category of the ESI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Central Case scenarios used in the ESI Impact Analysis included three winter season cases and two non-winter season cases: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ISO evaluated temperature </a:t>
            </a:r>
            <a:r>
              <a:rPr lang="en-US" dirty="0"/>
              <a:t>profiles of the past 20 seasons (winter/non-winter) </a:t>
            </a:r>
            <a:r>
              <a:rPr lang="en-US" dirty="0" smtClean="0"/>
              <a:t>and categorized each season into one of these categories</a:t>
            </a:r>
          </a:p>
          <a:p>
            <a:r>
              <a:rPr lang="en-US" dirty="0" smtClean="0"/>
              <a:t>Details regarding the analysis performed and category criteria applied are included in Appendix D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Can the ISO provide more detail on how historical winter and non-winter seasons were classified for purposes of weighting the ESI revenue offsets?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5713"/>
              </p:ext>
            </p:extLst>
          </p:nvPr>
        </p:nvGraphicFramePr>
        <p:xfrm>
          <a:off x="2133600" y="2323925"/>
          <a:ext cx="381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85">
                  <a:extLst>
                    <a:ext uri="{9D8B030D-6E8A-4147-A177-3AD203B41FA5}">
                      <a16:colId xmlns:a16="http://schemas.microsoft.com/office/drawing/2014/main" val="866248246"/>
                    </a:ext>
                  </a:extLst>
                </a:gridCol>
                <a:gridCol w="2431915">
                  <a:extLst>
                    <a:ext uri="{9D8B030D-6E8A-4147-A177-3AD203B41FA5}">
                      <a16:colId xmlns:a16="http://schemas.microsoft.com/office/drawing/2014/main" val="115357644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41190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Winter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Extended Stressed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0395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Frequently Stressed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0729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Infrequently Stressed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7650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Non-Winter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Severe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056440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6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7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Security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Incremental revenue offsets for the Net CONE and ORTP modeled technologies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ISO proposal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discussed in the </a:t>
            </a:r>
            <a:r>
              <a:rPr lang="en-US" dirty="0" smtClean="0">
                <a:hlinkClick r:id="rId2"/>
              </a:rPr>
              <a:t>July 2020</a:t>
            </a:r>
            <a:r>
              <a:rPr lang="en-US" dirty="0" smtClean="0"/>
              <a:t> Markets Committee meeting, ESI revenue offsets will be estimated under both the ISO and NEPOOL filed proposals</a:t>
            </a:r>
          </a:p>
          <a:p>
            <a:r>
              <a:rPr lang="en-US" dirty="0" smtClean="0"/>
              <a:t>Revenues will be estimated using results of the Energy Security Improvements Impact Analysis </a:t>
            </a:r>
          </a:p>
          <a:p>
            <a:pPr lvl="1"/>
            <a:r>
              <a:rPr lang="en-US" dirty="0" smtClean="0"/>
              <a:t>Examples for weighting results from the three winter and two non-winter cases were provided </a:t>
            </a:r>
          </a:p>
          <a:p>
            <a:r>
              <a:rPr lang="en-US" dirty="0" smtClean="0"/>
              <a:t>The following slides provide preliminary estimated revenue offsets for each modeled Net CONE and ORTP technology</a:t>
            </a:r>
          </a:p>
          <a:p>
            <a:pPr lvl="1"/>
            <a:endParaRPr lang="en-US" dirty="0" smtClean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Estimated ESI revenues will be included in the Net CONE and ORTP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31849957"/>
              </p:ext>
            </p:extLst>
          </p:nvPr>
        </p:nvGraphicFramePr>
        <p:xfrm>
          <a:off x="457200" y="1511371"/>
          <a:ext cx="8229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52761478"/>
                    </a:ext>
                  </a:extLst>
                </a:gridCol>
              </a:tblGrid>
              <a:tr h="774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Generation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Capacity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2025$</a:t>
                      </a:r>
                    </a:p>
                    <a:p>
                      <a:pPr algn="ctr"/>
                      <a:r>
                        <a:rPr lang="en-US" sz="105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– FRM Sunset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-$0.207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$0.589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$0.383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$0.423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 – with FRM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-$0.104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$0.589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$0.485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$0.535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80287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Combined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Cycle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0.290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$0.291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$0.321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18902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Aeroderivative – FRM Sunset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-$0.164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$0.612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$0.448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$0.495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35922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marR="0" lvl="0" indent="-22701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Aeroderivative – with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FRM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-$0.091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$0.612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$0.521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$0.575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339050"/>
                  </a:ext>
                </a:extLst>
              </a:tr>
            </a:tbl>
          </a:graphicData>
        </a:graphic>
      </p:graphicFrame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estimated ESI revenue offsets </a:t>
            </a:r>
            <a:br>
              <a:rPr lang="en-US" dirty="0" smtClean="0"/>
            </a:br>
            <a:r>
              <a:rPr lang="en-US" dirty="0" smtClean="0"/>
              <a:t>Net CONE Technologies – ISO Proposal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199" y="4254570"/>
            <a:ext cx="8229600" cy="1917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Generation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Capacity = net option revenue minus holding costs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smtClean="0"/>
              <a:t>Detailed </a:t>
            </a:r>
            <a:r>
              <a:rPr lang="en-US" sz="1800" i="1" dirty="0"/>
              <a:t>calculations are in Appendix </a:t>
            </a:r>
            <a:r>
              <a:rPr lang="en-US" sz="1800" i="1" dirty="0" smtClean="0"/>
              <a:t>B</a:t>
            </a:r>
          </a:p>
          <a:p>
            <a:pPr marL="0" indent="0">
              <a:buNone/>
            </a:pPr>
            <a:r>
              <a:rPr lang="en-US" sz="1400" i="1" dirty="0" smtClean="0"/>
              <a:t>Note</a:t>
            </a:r>
            <a:r>
              <a:rPr lang="en-US" sz="1400" i="1" dirty="0"/>
              <a:t>:  values may reflect rounding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07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57199" y="4254570"/>
            <a:ext cx="8229600" cy="1917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Generation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Incremental Payments to Capacity = net option revenue minus holding costs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smtClean="0"/>
              <a:t>Detailed </a:t>
            </a:r>
            <a:r>
              <a:rPr lang="en-US" sz="1800" i="1" dirty="0"/>
              <a:t>calculations are in Appendix </a:t>
            </a:r>
            <a:r>
              <a:rPr lang="en-US" sz="1800" i="1" dirty="0" smtClean="0"/>
              <a:t>C</a:t>
            </a:r>
          </a:p>
          <a:p>
            <a:pPr marL="0" indent="0">
              <a:buNone/>
            </a:pPr>
            <a:r>
              <a:rPr lang="en-US" sz="1400" i="1" dirty="0" smtClean="0"/>
              <a:t>Note</a:t>
            </a:r>
            <a:r>
              <a:rPr lang="en-US" sz="1400" i="1" dirty="0"/>
              <a:t>:  values may reflect rounding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72959761"/>
              </p:ext>
            </p:extLst>
          </p:nvPr>
        </p:nvGraphicFramePr>
        <p:xfrm>
          <a:off x="457200" y="1511371"/>
          <a:ext cx="8229600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22876744"/>
                    </a:ext>
                  </a:extLst>
                </a:gridCol>
              </a:tblGrid>
              <a:tr h="7746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Generation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Capacity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2025$</a:t>
                      </a:r>
                    </a:p>
                    <a:p>
                      <a:pPr algn="ctr"/>
                      <a:r>
                        <a:rPr lang="en-US" sz="105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– FRM Sunset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$0.081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$0.265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$0.346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$0.382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 – with FRM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$0.043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$0.265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$0.307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$0.339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80287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Combined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Cycle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$0.221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18902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Aeroderivative – FRM Sunset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$0.062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$0.289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$0.351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$0.388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35922"/>
                  </a:ext>
                </a:extLst>
              </a:tr>
              <a:tr h="332920">
                <a:tc>
                  <a:txBody>
                    <a:bodyPr/>
                    <a:lstStyle/>
                    <a:p>
                      <a:pPr marL="0" marR="0" lvl="0" indent="-22701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Aeroderivative – with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FRM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$0.038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$0.289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$0.327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$0.361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339050"/>
                  </a:ext>
                </a:extLst>
              </a:tr>
            </a:tbl>
          </a:graphicData>
        </a:graphic>
      </p:graphicFrame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estimated ESI revenue offsets </a:t>
            </a:r>
            <a:br>
              <a:rPr lang="en-US" dirty="0" smtClean="0"/>
            </a:br>
            <a:r>
              <a:rPr lang="en-US" dirty="0" smtClean="0"/>
              <a:t>Net CONE Technologies – NEPOOL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Level of Excess (LOE) reflects the system at criterion </a:t>
            </a:r>
          </a:p>
          <a:p>
            <a:pPr lvl="1"/>
            <a:r>
              <a:rPr lang="en-US" dirty="0" smtClean="0"/>
              <a:t>In accordance with the underlying design principles of the Forward Capacity Market and its MRI demand curve</a:t>
            </a:r>
          </a:p>
          <a:p>
            <a:r>
              <a:rPr lang="en-US" dirty="0" smtClean="0"/>
              <a:t>E&amp;AS revenues will be provided both with and without ESI revenue adjustments </a:t>
            </a:r>
          </a:p>
          <a:p>
            <a:pPr lvl="1"/>
            <a:r>
              <a:rPr lang="en-US" dirty="0" smtClean="0"/>
              <a:t>Preliminary values based on most recent Concentric Energy Advisors (CEA) dispatch models are provided</a:t>
            </a:r>
          </a:p>
          <a:p>
            <a:r>
              <a:rPr lang="en-US" dirty="0" smtClean="0"/>
              <a:t>E&amp;AS revenues will also be provided both with and without Forward </a:t>
            </a:r>
            <a:r>
              <a:rPr lang="en-US" dirty="0"/>
              <a:t>Reserve Market </a:t>
            </a:r>
            <a:r>
              <a:rPr lang="en-US" dirty="0" smtClean="0"/>
              <a:t>revenues </a:t>
            </a:r>
          </a:p>
          <a:p>
            <a:pPr lvl="1"/>
            <a:r>
              <a:rPr lang="en-US" dirty="0" smtClean="0"/>
              <a:t>To account for the proposed sunset of the Forward Reserve Market beginning in CCP 16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E&amp;AS revenue offsets will account for (future) market conditions in CCP16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 of estimated ESI revenue offsets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ORTP Technologies - ISO </a:t>
            </a:r>
            <a:r>
              <a:rPr lang="en-US" dirty="0"/>
              <a:t>proposal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890790"/>
              </p:ext>
            </p:extLst>
          </p:nvPr>
        </p:nvGraphicFramePr>
        <p:xfrm>
          <a:off x="457200" y="1150530"/>
          <a:ext cx="8229600" cy="384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649631944"/>
                    </a:ext>
                  </a:extLst>
                </a:gridCol>
              </a:tblGrid>
              <a:tr h="7768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Generation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Capacity</a:t>
                      </a:r>
                      <a:br>
                        <a:rPr lang="en-US" sz="1600" dirty="0" smtClean="0"/>
                      </a:br>
                      <a:r>
                        <a:rPr lang="en-US" sz="14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2025$</a:t>
                      </a:r>
                    </a:p>
                    <a:p>
                      <a:pPr algn="ctr"/>
                      <a:r>
                        <a:rPr lang="en-US" sz="105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– FRM Sunset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$0.329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$0.363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 – with FRM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$0.319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$0.352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80287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Combined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Cycle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$0.347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$0.363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$0.401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18902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On-Shore Wind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$0.067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$0.067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$0.074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93465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Off-Shore Wind 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$0.074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$0.074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$0.082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0330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lvl="0" indent="-22701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Solar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$0.023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$0.023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$0.025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01051"/>
                  </a:ext>
                </a:extLst>
              </a:tr>
              <a:tr h="373470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Battery – FRM Sunset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11777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Battery – with FRM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523408"/>
                  </a:ext>
                </a:extLst>
              </a:tr>
              <a:tr h="328654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Combined Solar/Battery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32940"/>
                  </a:ext>
                </a:extLst>
              </a:tr>
            </a:tbl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57200" y="5012266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Incremental Payments to Generation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Incremental Payments to Capacity = net option revenue minus holding costs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i="1" dirty="0" smtClean="0"/>
              <a:t>Detailed </a:t>
            </a:r>
            <a:r>
              <a:rPr lang="en-US" sz="1600" i="1" dirty="0"/>
              <a:t>calculations are in Appendix </a:t>
            </a:r>
            <a:r>
              <a:rPr lang="en-US" sz="1600" i="1" dirty="0" smtClean="0"/>
              <a:t>B</a:t>
            </a:r>
            <a:br>
              <a:rPr lang="en-US" sz="1600" i="1" dirty="0" smtClean="0"/>
            </a:br>
            <a:r>
              <a:rPr lang="en-US" sz="1300" i="1" dirty="0" smtClean="0"/>
              <a:t>Note</a:t>
            </a:r>
            <a:r>
              <a:rPr lang="en-US" sz="1300" i="1" dirty="0"/>
              <a:t>:  values may reflect </a:t>
            </a:r>
            <a:r>
              <a:rPr lang="en-US" sz="1300" i="1" dirty="0" smtClean="0"/>
              <a:t>rounding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400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 of estimated ESI revenue offsets </a:t>
            </a:r>
            <a:br>
              <a:rPr lang="en-US" dirty="0"/>
            </a:br>
            <a:r>
              <a:rPr lang="en-US" dirty="0"/>
              <a:t>ORTP Technologies </a:t>
            </a:r>
            <a:r>
              <a:rPr lang="en-US" dirty="0" smtClean="0"/>
              <a:t>– NEPOOL proposal</a:t>
            </a:r>
            <a:endParaRPr lang="en-US" dirty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559977"/>
              </p:ext>
            </p:extLst>
          </p:nvPr>
        </p:nvGraphicFramePr>
        <p:xfrm>
          <a:off x="457200" y="1219200"/>
          <a:ext cx="8229600" cy="37864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595802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831289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86305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0226677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63780180"/>
                    </a:ext>
                  </a:extLst>
                </a:gridCol>
              </a:tblGrid>
              <a:tr h="7689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Incr. Payments to Generation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Incr. Payments to Capacity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($/kW-mo.)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</a:p>
                    <a:p>
                      <a:pPr algn="ctr"/>
                      <a:r>
                        <a:rPr lang="en-US" sz="1600" dirty="0" smtClean="0"/>
                        <a:t>2020$</a:t>
                      </a:r>
                    </a:p>
                    <a:p>
                      <a:pPr algn="ctr"/>
                      <a:r>
                        <a:rPr lang="en-US" sz="120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2025$</a:t>
                      </a:r>
                    </a:p>
                    <a:p>
                      <a:pPr algn="ctr"/>
                      <a:r>
                        <a:rPr lang="en-US" sz="1050" dirty="0" smtClean="0"/>
                        <a:t>($/kW-mo.)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16581925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– FRM Sunset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20294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Combustion Turbine – with FRM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8028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lvl="0" indent="-227012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Combined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Cycle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$0.198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18902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On-Shore Wind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$0.042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93465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Off-Shore Wind 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$0.050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$0.000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$0.050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$0.055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0330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marR="0" lvl="0" indent="-22701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Solar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$0.000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401051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Battery – FRM Sunset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$0.000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11777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Battery – with FRM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523408"/>
                  </a:ext>
                </a:extLst>
              </a:tr>
              <a:tr h="330483">
                <a:tc>
                  <a:txBody>
                    <a:bodyPr/>
                    <a:lstStyle/>
                    <a:p>
                      <a:pPr marL="0" lvl="0" indent="-227012" algn="l" defTabSz="914400" rtl="0" eaLnBrk="1" latinLnBrk="0" hangingPunct="1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</a:rPr>
                        <a:t>Combined Solar/Battery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$0.014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$0.015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32940"/>
                  </a:ext>
                </a:extLst>
              </a:tr>
            </a:tbl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57200" y="5012266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Incremental Payments to Generation = revenue from LMPs and Forecast Energy Requirement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Incremental Payments to Capacity = net option revenue minus holding costs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i="1" dirty="0" smtClean="0"/>
              <a:t>Detailed </a:t>
            </a:r>
            <a:r>
              <a:rPr lang="en-US" sz="1600" i="1" dirty="0"/>
              <a:t>calculations are in Appendix </a:t>
            </a:r>
            <a:r>
              <a:rPr lang="en-US" sz="1600" i="1" dirty="0" smtClean="0"/>
              <a:t>C</a:t>
            </a:r>
            <a:br>
              <a:rPr lang="en-US" sz="1600" i="1" dirty="0" smtClean="0"/>
            </a:br>
            <a:r>
              <a:rPr lang="en-US" sz="1300" i="1" dirty="0" smtClean="0"/>
              <a:t>Note</a:t>
            </a:r>
            <a:r>
              <a:rPr lang="en-US" sz="1300" i="1" dirty="0"/>
              <a:t>:  values may reflect </a:t>
            </a:r>
            <a:r>
              <a:rPr lang="en-US" sz="1300" i="1" dirty="0" smtClean="0"/>
              <a:t>rounding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989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Level of Excess adjustment will be applied in the E&amp;AS revenue calculations for Net CONE technologies, to reflect </a:t>
            </a:r>
            <a:br>
              <a:rPr lang="en-US" dirty="0" smtClean="0"/>
            </a:br>
            <a:r>
              <a:rPr lang="en-US" dirty="0" smtClean="0"/>
              <a:t>the system at equilibrium</a:t>
            </a:r>
          </a:p>
          <a:p>
            <a:pPr lvl="1"/>
            <a:r>
              <a:rPr lang="en-US" dirty="0"/>
              <a:t>In accordance with the underlying design principles of the Forward Capacity Market </a:t>
            </a:r>
            <a:endParaRPr lang="en-US" dirty="0" smtClean="0"/>
          </a:p>
          <a:p>
            <a:r>
              <a:rPr lang="en-US" dirty="0"/>
              <a:t>E&amp;AS revenue offsets will </a:t>
            </a:r>
            <a:r>
              <a:rPr lang="en-US" dirty="0" smtClean="0"/>
              <a:t>be calculated to reflect both </a:t>
            </a:r>
            <a:r>
              <a:rPr lang="en-US" dirty="0"/>
              <a:t>current </a:t>
            </a:r>
            <a:r>
              <a:rPr lang="en-US" dirty="0" smtClean="0"/>
              <a:t>and </a:t>
            </a:r>
            <a:r>
              <a:rPr lang="en-US" dirty="0"/>
              <a:t>proposed (future) market conditions in </a:t>
            </a:r>
            <a:r>
              <a:rPr lang="en-US" dirty="0" smtClean="0"/>
              <a:t>CCP16, including:</a:t>
            </a:r>
            <a:endParaRPr lang="en-US" dirty="0"/>
          </a:p>
          <a:p>
            <a:pPr lvl="1"/>
            <a:r>
              <a:rPr lang="en-US" dirty="0" smtClean="0"/>
              <a:t>Revenue impacts from ESI, both as proposed by ISO and as proposed by NEPOOL</a:t>
            </a:r>
          </a:p>
          <a:p>
            <a:pPr lvl="1"/>
            <a:r>
              <a:rPr lang="en-US" dirty="0" smtClean="0"/>
              <a:t>With and without estimated Forward Reserve Market revenue due to the proposed sunset of the Forward Reserve Market</a:t>
            </a:r>
          </a:p>
        </p:txBody>
      </p:sp>
    </p:spTree>
    <p:extLst>
      <p:ext uri="{BB962C8B-B14F-4D97-AF65-F5344CB8AC3E}">
        <p14:creationId xmlns:p14="http://schemas.microsoft.com/office/powerpoint/2010/main" val="3747847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85127424"/>
              </p:ext>
            </p:extLst>
          </p:nvPr>
        </p:nvGraphicFramePr>
        <p:xfrm>
          <a:off x="838200" y="1219201"/>
          <a:ext cx="7924800" cy="492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Stakeholder</a:t>
                      </a:r>
                      <a:r>
                        <a:rPr lang="en-US" sz="1600" baseline="0" dirty="0" smtClean="0"/>
                        <a:t> Committee and Date</a:t>
                      </a:r>
                      <a:endParaRPr lang="en-US" sz="16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Scheduled Project Milestone</a:t>
                      </a:r>
                      <a:endParaRPr lang="en-US" sz="1600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54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June 10,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initial projections of potential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revenue offsets associated with FRM sunset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53740"/>
                  </a:ext>
                </a:extLst>
              </a:tr>
              <a:tr h="816935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July 14-16,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initial projections of potential revenue offsets associated with ESI and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initial discussion of proposed level of excess adjustment methodology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31675"/>
                  </a:ext>
                </a:extLst>
              </a:tr>
              <a:tr h="816935">
                <a:tc>
                  <a:txBody>
                    <a:bodyPr/>
                    <a:lstStyle/>
                    <a:p>
                      <a:r>
                        <a:rPr lang="en-US" sz="1600" b="1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600" b="1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August 11-13, 2020</a:t>
                      </a: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Review modeling the system at equilibrium for the Net Cost of New Entry</a:t>
                      </a:r>
                      <a:endParaRPr lang="en-US" sz="1600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Continued discussion</a:t>
                      </a:r>
                      <a:r>
                        <a:rPr lang="en-US" sz="16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of revenue offsets</a:t>
                      </a:r>
                      <a:endParaRPr lang="en-US" sz="16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54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 8-10,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Continued discussion of revenue offsets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854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October 6-7,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Final review and MC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vote on FCM parameter updates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897969228"/>
                  </a:ext>
                </a:extLst>
              </a:tr>
              <a:tr h="57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November 5,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PC vote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4097621076"/>
                  </a:ext>
                </a:extLst>
              </a:tr>
              <a:tr h="38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December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FERC Filing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79743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 numCol="1" spcCol="18288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CCP = Capacity Commitment Period</a:t>
            </a:r>
          </a:p>
          <a:p>
            <a:pPr marL="0" indent="0">
              <a:buNone/>
            </a:pPr>
            <a:r>
              <a:rPr lang="en-US" sz="2000" dirty="0" smtClean="0"/>
              <a:t>CPP = Capacity Performance Payment</a:t>
            </a:r>
          </a:p>
          <a:p>
            <a:pPr marL="0" indent="0">
              <a:buNone/>
            </a:pPr>
            <a:r>
              <a:rPr lang="en-US" sz="2000" dirty="0" smtClean="0"/>
              <a:t>CONE = Cost of New Entry</a:t>
            </a:r>
          </a:p>
          <a:p>
            <a:pPr marL="0" indent="0">
              <a:buNone/>
            </a:pPr>
            <a:r>
              <a:rPr lang="en-US" sz="2000" dirty="0" smtClean="0"/>
              <a:t>E&amp;AS = Energy &amp; Ancillary Services</a:t>
            </a:r>
          </a:p>
          <a:p>
            <a:pPr marL="0" indent="0">
              <a:buNone/>
            </a:pPr>
            <a:r>
              <a:rPr lang="en-US" sz="2000" dirty="0" smtClean="0"/>
              <a:t>ESI = Energy Security Improvements</a:t>
            </a:r>
          </a:p>
          <a:p>
            <a:pPr marL="0" indent="0">
              <a:buNone/>
            </a:pPr>
            <a:r>
              <a:rPr lang="en-US" sz="2000" dirty="0" smtClean="0"/>
              <a:t>FCM = Forward Capacity Market</a:t>
            </a:r>
          </a:p>
          <a:p>
            <a:pPr marL="0" indent="0">
              <a:buNone/>
            </a:pPr>
            <a:r>
              <a:rPr lang="en-US" sz="2000" dirty="0" smtClean="0"/>
              <a:t>FRM = Forward Reserve Market</a:t>
            </a:r>
          </a:p>
          <a:p>
            <a:pPr marL="0" indent="0">
              <a:buNone/>
            </a:pPr>
            <a:r>
              <a:rPr lang="en-US" sz="2000" dirty="0" smtClean="0"/>
              <a:t>ICR = Installed Capacity Requirement</a:t>
            </a:r>
          </a:p>
          <a:p>
            <a:pPr marL="0" indent="0">
              <a:buNone/>
            </a:pPr>
            <a:r>
              <a:rPr lang="en-US" sz="2000" dirty="0" smtClean="0"/>
              <a:t>LMP = Locational Marginal Price</a:t>
            </a:r>
          </a:p>
          <a:p>
            <a:pPr marL="0" indent="0">
              <a:buNone/>
            </a:pPr>
            <a:r>
              <a:rPr lang="en-US" sz="2000" dirty="0" smtClean="0"/>
              <a:t>LOE = Level of Excess</a:t>
            </a:r>
          </a:p>
          <a:p>
            <a:pPr marL="0" indent="0">
              <a:buNone/>
            </a:pPr>
            <a:r>
              <a:rPr lang="en-US" sz="2000" dirty="0" smtClean="0"/>
              <a:t>MRI = Marginal Reliability Impact</a:t>
            </a:r>
          </a:p>
          <a:p>
            <a:pPr marL="0" indent="0">
              <a:buNone/>
            </a:pPr>
            <a:r>
              <a:rPr lang="en-US" sz="2000" dirty="0" smtClean="0"/>
              <a:t>NICR = Net Installed Capacity Requirement </a:t>
            </a:r>
          </a:p>
          <a:p>
            <a:pPr marL="0" indent="0">
              <a:buNone/>
            </a:pPr>
            <a:r>
              <a:rPr lang="en-US" sz="2000" dirty="0" smtClean="0"/>
              <a:t>ORTP = Offer Review Trigger Price</a:t>
            </a:r>
          </a:p>
        </p:txBody>
      </p:sp>
    </p:spTree>
    <p:extLst>
      <p:ext uri="{BB962C8B-B14F-4D97-AF65-F5344CB8AC3E}">
        <p14:creationId xmlns:p14="http://schemas.microsoft.com/office/powerpoint/2010/main" val="17291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numerical example that considers impact of using expected scarcity hours (H) “at criterion” versus “as is” 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Capacity performance payments affect Net CONE much like energy and ancillary service revenues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Capacity performance payments represent </a:t>
            </a:r>
            <a:r>
              <a:rPr lang="en-US" dirty="0" smtClean="0"/>
              <a:t>(a) a credit </a:t>
            </a:r>
            <a:r>
              <a:rPr lang="en-US" dirty="0"/>
              <a:t>to resources that “</a:t>
            </a:r>
            <a:r>
              <a:rPr lang="en-US" dirty="0" err="1"/>
              <a:t>overperform</a:t>
            </a:r>
            <a:r>
              <a:rPr lang="en-US" dirty="0"/>
              <a:t>” during scarcity </a:t>
            </a:r>
            <a:r>
              <a:rPr lang="en-US" dirty="0" smtClean="0"/>
              <a:t>conditions, </a:t>
            </a:r>
            <a:r>
              <a:rPr lang="en-US" dirty="0"/>
              <a:t>and </a:t>
            </a:r>
            <a:r>
              <a:rPr lang="en-US" dirty="0" smtClean="0"/>
              <a:t>(b) a </a:t>
            </a:r>
            <a:r>
              <a:rPr lang="en-US" dirty="0"/>
              <a:t>charge to resources that “underperform”</a:t>
            </a:r>
          </a:p>
          <a:p>
            <a:r>
              <a:rPr lang="en-US" dirty="0"/>
              <a:t>Generally, </a:t>
            </a:r>
            <a:r>
              <a:rPr lang="en-US" dirty="0" smtClean="0"/>
              <a:t>a resource’s </a:t>
            </a:r>
            <a:r>
              <a:rPr lang="en-US" dirty="0"/>
              <a:t>expected </a:t>
            </a:r>
            <a:r>
              <a:rPr lang="en-US" dirty="0" smtClean="0"/>
              <a:t>annual credit or </a:t>
            </a:r>
            <a:r>
              <a:rPr lang="en-US" dirty="0"/>
              <a:t>charge will depend on two factors:</a:t>
            </a:r>
          </a:p>
          <a:p>
            <a:pPr lvl="1"/>
            <a:r>
              <a:rPr lang="en-US" dirty="0"/>
              <a:t>The resource’s expected performance during scarcity conditions</a:t>
            </a:r>
          </a:p>
          <a:p>
            <a:pPr lvl="1"/>
            <a:r>
              <a:rPr lang="en-US" dirty="0"/>
              <a:t>The expected quantity of scarcity hours, H</a:t>
            </a:r>
          </a:p>
          <a:p>
            <a:r>
              <a:rPr lang="en-US" dirty="0"/>
              <a:t>Much like energy or ancillary service revenues, expected capacity performance </a:t>
            </a:r>
            <a:r>
              <a:rPr lang="en-US" dirty="0" smtClean="0"/>
              <a:t>payment </a:t>
            </a:r>
            <a:r>
              <a:rPr lang="en-US" dirty="0"/>
              <a:t>(</a:t>
            </a:r>
            <a:r>
              <a:rPr lang="en-US" dirty="0" smtClean="0"/>
              <a:t>CPP) credits impact </a:t>
            </a:r>
            <a:r>
              <a:rPr lang="en-US" dirty="0"/>
              <a:t>the Net CONE value as any such </a:t>
            </a:r>
            <a:r>
              <a:rPr lang="en-US" dirty="0" smtClean="0"/>
              <a:t>credits </a:t>
            </a:r>
            <a:r>
              <a:rPr lang="en-US" dirty="0"/>
              <a:t>reduce the “missing money” that must be recovered via the FCM clearing price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2889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Calculating H based on the current system will produce a lower quantity of scarcity hours and higher Net CONE than at </a:t>
            </a:r>
            <a:r>
              <a:rPr lang="en-US" dirty="0" smtClean="0"/>
              <a:t>criterion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 Net CONE methodology estimates the quantity of scarcity hours based on the current “long” system conditions, it will produce a lower H value than at </a:t>
            </a:r>
            <a:r>
              <a:rPr lang="en-US" dirty="0" smtClean="0"/>
              <a:t>criterion</a:t>
            </a:r>
            <a:endParaRPr lang="en-US" dirty="0"/>
          </a:p>
          <a:p>
            <a:r>
              <a:rPr lang="en-US" dirty="0"/>
              <a:t>Because the candidate Net CONE technologies are assumed to earn positive CPPs during scarcity conditions, this reduction in H decreases their estimated CPPs and thereby increases the “missing money” that the resource must recover via the FCM</a:t>
            </a:r>
          </a:p>
          <a:p>
            <a:r>
              <a:rPr lang="en-US" dirty="0"/>
              <a:t>This logic is similar to that explained earlier in the presentation regarding energy and ancillary service revenue </a:t>
            </a:r>
          </a:p>
          <a:p>
            <a:r>
              <a:rPr lang="en-US" i="1" dirty="0"/>
              <a:t>Next</a:t>
            </a:r>
            <a:r>
              <a:rPr lang="en-US" dirty="0"/>
              <a:t>: Numerical example that illustrates how estimating H based on </a:t>
            </a:r>
            <a:r>
              <a:rPr lang="en-US" dirty="0" smtClean="0"/>
              <a:t>current “as is” conditions incents </a:t>
            </a:r>
            <a:r>
              <a:rPr lang="en-US" dirty="0"/>
              <a:t>competitive new entry when the system is “long” of its 1-day-in-10 reliability standard</a:t>
            </a:r>
          </a:p>
        </p:txBody>
      </p:sp>
    </p:spTree>
    <p:extLst>
      <p:ext uri="{BB962C8B-B14F-4D97-AF65-F5344CB8AC3E}">
        <p14:creationId xmlns:p14="http://schemas.microsoft.com/office/powerpoint/2010/main" val="10612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Appendix Example:  Numerical </a:t>
            </a:r>
            <a:r>
              <a:rPr lang="en-US" dirty="0"/>
              <a:t>A</a:t>
            </a:r>
            <a:r>
              <a:rPr lang="en-US" dirty="0" smtClean="0"/>
              <a:t>ssumptions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a Gross CONE value of $15</a:t>
            </a:r>
          </a:p>
          <a:p>
            <a:r>
              <a:rPr lang="en-US" dirty="0"/>
              <a:t>Assume the (hypothetical) E&amp;AS revenues, expected </a:t>
            </a:r>
            <a:r>
              <a:rPr lang="en-US" dirty="0" smtClean="0"/>
              <a:t>CPP </a:t>
            </a:r>
            <a:r>
              <a:rPr lang="en-US" dirty="0"/>
              <a:t>credits, and MRI values at various total capacity supply levels shown below</a:t>
            </a:r>
          </a:p>
          <a:p>
            <a:r>
              <a:rPr lang="en-US" dirty="0" smtClean="0"/>
              <a:t>Assume H </a:t>
            </a:r>
            <a:r>
              <a:rPr lang="en-US" dirty="0"/>
              <a:t>value </a:t>
            </a:r>
            <a:r>
              <a:rPr lang="en-US" dirty="0" smtClean="0"/>
              <a:t>“as is” corresponds to NICR </a:t>
            </a:r>
            <a:r>
              <a:rPr lang="en-US" dirty="0"/>
              <a:t>+ 1000 </a:t>
            </a:r>
            <a:r>
              <a:rPr lang="en-US" dirty="0" smtClean="0"/>
              <a:t>MW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41010"/>
              </p:ext>
            </p:extLst>
          </p:nvPr>
        </p:nvGraphicFramePr>
        <p:xfrm>
          <a:off x="2271110" y="3997960"/>
          <a:ext cx="460178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740">
                  <a:extLst>
                    <a:ext uri="{9D8B030D-6E8A-4147-A177-3AD203B41FA5}">
                      <a16:colId xmlns:a16="http://schemas.microsoft.com/office/drawing/2014/main" val="1691956512"/>
                    </a:ext>
                  </a:extLst>
                </a:gridCol>
                <a:gridCol w="1418020">
                  <a:extLst>
                    <a:ext uri="{9D8B030D-6E8A-4147-A177-3AD203B41FA5}">
                      <a16:colId xmlns:a16="http://schemas.microsoft.com/office/drawing/2014/main" val="3635886231"/>
                    </a:ext>
                  </a:extLst>
                </a:gridCol>
                <a:gridCol w="1418020">
                  <a:extLst>
                    <a:ext uri="{9D8B030D-6E8A-4147-A177-3AD203B41FA5}">
                      <a16:colId xmlns:a16="http://schemas.microsoft.com/office/drawing/2014/main" val="27258257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System Capacity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E&amp;AS + CPP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MRI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4938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7822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08675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57204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88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CONE Modeling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Modeling the system “at criterion” versus “as 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68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ISO’s proposed approach to setting Net CONE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3810000"/>
            <a:ext cx="822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Net CONE (hypothetical) is set at $6, though ‘as is’ capacity is NICR + 1000 MW with fewer scarcity hours (so lower E&amp;AS + CPP by $2)</a:t>
            </a:r>
          </a:p>
          <a:p>
            <a:r>
              <a:rPr lang="en-US" dirty="0"/>
              <a:t>This value supports competitive new entry up to point where system is at NICR</a:t>
            </a:r>
          </a:p>
          <a:p>
            <a:pPr lvl="1"/>
            <a:r>
              <a:rPr lang="en-US" dirty="0"/>
              <a:t>At this capacity level, the net revenues produced by the demand curve, energy and AS, and CPP sum to Gross CONE value of $15</a:t>
            </a:r>
          </a:p>
          <a:p>
            <a:r>
              <a:rPr lang="en-US" dirty="0"/>
              <a:t>This result is consistent with ‘1-in-10’ reliability objectives of the FCM</a:t>
            </a:r>
            <a:endParaRPr lang="en-US" i="1" dirty="0"/>
          </a:p>
          <a:p>
            <a:endParaRPr lang="en-US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25751"/>
              </p:ext>
            </p:extLst>
          </p:nvPr>
        </p:nvGraphicFramePr>
        <p:xfrm>
          <a:off x="1371600" y="1515112"/>
          <a:ext cx="6134102" cy="195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2">
                  <a:extLst>
                    <a:ext uri="{9D8B030D-6E8A-4147-A177-3AD203B41FA5}">
                      <a16:colId xmlns:a16="http://schemas.microsoft.com/office/drawing/2014/main" val="29452668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996673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16739198"/>
                    </a:ext>
                  </a:extLst>
                </a:gridCol>
                <a:gridCol w="1219198">
                  <a:extLst>
                    <a:ext uri="{9D8B030D-6E8A-4147-A177-3AD203B41FA5}">
                      <a16:colId xmlns:a16="http://schemas.microsoft.com/office/drawing/2014/main" val="3501341158"/>
                    </a:ext>
                  </a:extLst>
                </a:gridCol>
                <a:gridCol w="1028702">
                  <a:extLst>
                    <a:ext uri="{9D8B030D-6E8A-4147-A177-3AD203B41FA5}">
                      <a16:colId xmlns:a16="http://schemas.microsoft.com/office/drawing/2014/main" val="1855846456"/>
                    </a:ext>
                  </a:extLst>
                </a:gridCol>
              </a:tblGrid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System Capacity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Revenues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Demand curve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E&amp;AS + CPP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MRI value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030917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16.75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$6.75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931572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</a:t>
                      </a:r>
                      <a:endParaRPr lang="en-US" sz="1400" b="1" u="sng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</a:t>
                      </a:r>
                      <a:endParaRPr lang="en-US" sz="1400" b="1" u="sng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en-US" sz="1400" b="1" u="sng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28334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13.25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$5.25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699322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$4.50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46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Alternate approach </a:t>
            </a:r>
            <a:r>
              <a:rPr lang="en-US" dirty="0"/>
              <a:t>to setting Net CONE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38100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/>
              <a:t>Supports competitive new entry up to point where system is at NICR+500 MW, as the net revenues at this capacity level sum to Gross CONE value of $15</a:t>
            </a:r>
          </a:p>
          <a:p>
            <a:r>
              <a:rPr lang="en-US" dirty="0" smtClean="0"/>
              <a:t>This </a:t>
            </a:r>
            <a:r>
              <a:rPr lang="en-US" dirty="0"/>
              <a:t>result is not consistent with FCM’s objectives, as it would </a:t>
            </a:r>
            <a:r>
              <a:rPr lang="en-US" dirty="0" smtClean="0"/>
              <a:t>tend to systematically over-procure </a:t>
            </a:r>
            <a:r>
              <a:rPr lang="en-US" dirty="0"/>
              <a:t>(unneeded) capacity </a:t>
            </a:r>
            <a:r>
              <a:rPr lang="en-US" dirty="0" smtClean="0"/>
              <a:t>in the FCM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16790"/>
              </p:ext>
            </p:extLst>
          </p:nvPr>
        </p:nvGraphicFramePr>
        <p:xfrm>
          <a:off x="1371600" y="1447800"/>
          <a:ext cx="6134102" cy="195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2">
                  <a:extLst>
                    <a:ext uri="{9D8B030D-6E8A-4147-A177-3AD203B41FA5}">
                      <a16:colId xmlns:a16="http://schemas.microsoft.com/office/drawing/2014/main" val="29452668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996673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16739198"/>
                    </a:ext>
                  </a:extLst>
                </a:gridCol>
                <a:gridCol w="1219198">
                  <a:extLst>
                    <a:ext uri="{9D8B030D-6E8A-4147-A177-3AD203B41FA5}">
                      <a16:colId xmlns:a16="http://schemas.microsoft.com/office/drawing/2014/main" val="3501341158"/>
                    </a:ext>
                  </a:extLst>
                </a:gridCol>
                <a:gridCol w="1028702">
                  <a:extLst>
                    <a:ext uri="{9D8B030D-6E8A-4147-A177-3AD203B41FA5}">
                      <a16:colId xmlns:a16="http://schemas.microsoft.com/office/drawing/2014/main" val="1855846456"/>
                    </a:ext>
                  </a:extLst>
                </a:gridCol>
              </a:tblGrid>
              <a:tr h="347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System Capacity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Revenues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Demand curve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E&amp;AS + CPP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MRI value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030917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$19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931572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7030A0"/>
                          </a:solidFill>
                          <a:effectLst/>
                        </a:rPr>
                        <a:t>$8</a:t>
                      </a:r>
                      <a:endParaRPr lang="en-US" sz="1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</a:t>
                      </a:r>
                      <a:endParaRPr lang="en-US" sz="1400" b="0" u="non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en-US" sz="1400" b="1" u="sng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28334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7030A0"/>
                          </a:solidFill>
                          <a:effectLst/>
                        </a:rPr>
                        <a:t>$15</a:t>
                      </a:r>
                      <a:endParaRPr lang="en-US" sz="1400" b="1" u="sng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699322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$13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</a:t>
                      </a:r>
                      <a:endParaRPr lang="en-US" sz="1400" b="1" u="sng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46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128155"/>
            <a:ext cx="8229600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ISO’s proposal more appropriately accounts for resources without a CSO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167246"/>
            <a:ext cx="8229600" cy="508115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Stakeholders questioned if the Net CONE calculation should account for the impacts of resources that may sell energy and ancillary services, but do not acquire CSOs</a:t>
            </a:r>
          </a:p>
          <a:p>
            <a:r>
              <a:rPr lang="en-US" dirty="0" smtClean="0"/>
              <a:t>As noted previously, the ISO’s approach does not support competitive new entry when total system capacity exceeds NICR </a:t>
            </a:r>
          </a:p>
          <a:p>
            <a:r>
              <a:rPr lang="en-US" dirty="0" smtClean="0"/>
              <a:t>An alternate proposal considering these contributions when estimating Net CONE:</a:t>
            </a:r>
          </a:p>
          <a:p>
            <a:pPr lvl="1"/>
            <a:r>
              <a:rPr lang="en-US" dirty="0" smtClean="0"/>
              <a:t>Reduces energy and ancillary service revenues</a:t>
            </a:r>
          </a:p>
          <a:p>
            <a:pPr lvl="1"/>
            <a:r>
              <a:rPr lang="en-US" dirty="0" smtClean="0"/>
              <a:t>Increases Net CONE estimate and will therefore procure more capacity than ISO’s approach</a:t>
            </a:r>
          </a:p>
          <a:p>
            <a:r>
              <a:rPr lang="en-US" dirty="0" smtClean="0"/>
              <a:t>Will tend to procure more capacity than the ISO’s approach, leading to a system that will over-procure capacity that is unneeded </a:t>
            </a:r>
            <a:r>
              <a:rPr lang="en-US" dirty="0"/>
              <a:t>to </a:t>
            </a:r>
            <a:r>
              <a:rPr lang="en-US" dirty="0" smtClean="0"/>
              <a:t>meet the 1-in-10 standard</a:t>
            </a:r>
            <a:endParaRPr lang="en-US" dirty="0"/>
          </a:p>
          <a:p>
            <a:pPr lvl="1"/>
            <a:r>
              <a:rPr lang="en-US" dirty="0" smtClean="0"/>
              <a:t>ISO’s approach is more aligned with FCM’s objectives</a:t>
            </a:r>
          </a:p>
        </p:txBody>
      </p:sp>
    </p:spTree>
    <p:extLst>
      <p:ext uri="{BB962C8B-B14F-4D97-AF65-F5344CB8AC3E}">
        <p14:creationId xmlns:p14="http://schemas.microsoft.com/office/powerpoint/2010/main" val="9760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Energy Security Improvements revenue offsets for the Net CONE and ORTP modeled technologies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ISO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dirty="0"/>
              <a:t>cremental ESI revenue offsets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 CONE Technologies – ISO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375"/>
              </p:ext>
            </p:extLst>
          </p:nvPr>
        </p:nvGraphicFramePr>
        <p:xfrm>
          <a:off x="457201" y="1765365"/>
          <a:ext cx="8229598" cy="4025770"/>
        </p:xfrm>
        <a:graphic>
          <a:graphicData uri="http://schemas.openxmlformats.org/drawingml/2006/table">
            <a:tbl>
              <a:tblPr/>
              <a:tblGrid>
                <a:gridCol w="3508093">
                  <a:extLst>
                    <a:ext uri="{9D8B030D-6E8A-4147-A177-3AD203B41FA5}">
                      <a16:colId xmlns:a16="http://schemas.microsoft.com/office/drawing/2014/main" val="582097838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3887951608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3515923745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2438775211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4204434503"/>
                    </a:ext>
                  </a:extLst>
                </a:gridCol>
                <a:gridCol w="944301">
                  <a:extLst>
                    <a:ext uri="{9D8B030D-6E8A-4147-A177-3AD203B41FA5}">
                      <a16:colId xmlns:a16="http://schemas.microsoft.com/office/drawing/2014/main" val="2028947317"/>
                    </a:ext>
                  </a:extLst>
                </a:gridCol>
              </a:tblGrid>
              <a:tr h="180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36363"/>
                  </a:ext>
                </a:extLst>
              </a:tr>
              <a:tr h="492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CT,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 Sunset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CT,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With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Combined Cycle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Aero,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  <a:r>
                        <a:rPr lang="en-US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Sunset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Aero,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With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53741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Nominal Capacity (MW)</a:t>
                      </a: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376.0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376.0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535.0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36374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584.6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110.7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110.7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42504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539.4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619921"/>
                  </a:ext>
                </a:extLst>
              </a:tr>
              <a:tr h="15881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37439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-$1.79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-$1.79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-$1.79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-$1.79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244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794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55,180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24,831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864,634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11,771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5,203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51087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4794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-$98,652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-$44,393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$505,807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-$21,044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-$9,302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21846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-$8.27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-$8.27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-$8.27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-$8.27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86082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705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100,959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51,443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2,602,399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19,763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11,295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984436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705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-$834,840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-$425,387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$1,356,892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-$163,422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-$93,399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415984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-$933,492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-$469,781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$1,862,699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-$184,467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-$102,701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85725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-$0.207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-$0.104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$0.290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-$0.164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-$0.091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88868"/>
                  </a:ext>
                </a:extLst>
              </a:tr>
              <a:tr h="15881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941507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$2,730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$2,730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$2,730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$2,730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17971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823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$1,075,778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$1,075,778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$302,179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$302,179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491948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$4,353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$4,353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$4,353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$4,353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04385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705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$1,583,656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$1,583,656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$4,277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$387,861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$387,861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76286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$2,659,434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$2,659,434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$4,277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$690,039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$690,039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69577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9" marR="7219" marT="7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$0.589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$0.589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$0.001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$0.612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$0.612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976701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7219" marR="7219" marT="72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$1,725,942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$2,189,654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$1,866,975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$505,573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$587,338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20200"/>
                  </a:ext>
                </a:extLst>
              </a:tr>
              <a:tr h="158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7219" marR="7219" marT="72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$0.383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$0.485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$0.291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$0.448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$0.521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8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dirty="0"/>
              <a:t>cremental ESI revenue offsets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ORTP Technologies – ISO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79688"/>
              </p:ext>
            </p:extLst>
          </p:nvPr>
        </p:nvGraphicFramePr>
        <p:xfrm>
          <a:off x="457201" y="1506373"/>
          <a:ext cx="8229598" cy="4543754"/>
        </p:xfrm>
        <a:graphic>
          <a:graphicData uri="http://schemas.openxmlformats.org/drawingml/2006/table">
            <a:tbl>
              <a:tblPr/>
              <a:tblGrid>
                <a:gridCol w="4110283">
                  <a:extLst>
                    <a:ext uri="{9D8B030D-6E8A-4147-A177-3AD203B41FA5}">
                      <a16:colId xmlns:a16="http://schemas.microsoft.com/office/drawing/2014/main" val="3056428099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1117201824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3650005830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1562658804"/>
                    </a:ext>
                  </a:extLst>
                </a:gridCol>
              </a:tblGrid>
              <a:tr h="234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249041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Description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CT, </a:t>
                      </a:r>
                      <a:endParaRPr lang="en-US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Sunset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NCT, </a:t>
                      </a:r>
                      <a:endParaRPr lang="en-US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With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Cycle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34553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Nominal Capacity (MW)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30761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584.6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05519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539.4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69348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358902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7397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45,195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22,598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791,567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12668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$12,103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$6,052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$335,916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49266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$0.87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$0.87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$0.71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249648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83,009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39,904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2,659,194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57142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$72,122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$34,670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$1,892,423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3254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$84,224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$40,722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$2,228,339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50198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$0.347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7011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914324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$1,178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$1,178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75835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992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$464,316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$464,316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26888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$2,571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$2,571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05748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$935,432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$935,432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$99,499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55762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$1,399,748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$1,399,748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$99,499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59382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$0.310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$0.310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72698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$1,483,972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$1,440,469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$2,327,838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43719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$0.329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$0.319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$0.363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9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 smtClean="0"/>
              <a:t>ORTPs Technologies – ISO Proposal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36233"/>
              </p:ext>
            </p:extLst>
          </p:nvPr>
        </p:nvGraphicFramePr>
        <p:xfrm>
          <a:off x="457201" y="1600357"/>
          <a:ext cx="8229598" cy="4355786"/>
        </p:xfrm>
        <a:graphic>
          <a:graphicData uri="http://schemas.openxmlformats.org/drawingml/2006/table">
            <a:tbl>
              <a:tblPr/>
              <a:tblGrid>
                <a:gridCol w="4110283">
                  <a:extLst>
                    <a:ext uri="{9D8B030D-6E8A-4147-A177-3AD203B41FA5}">
                      <a16:colId xmlns:a16="http://schemas.microsoft.com/office/drawing/2014/main" val="2459761126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3180005556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3111252205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2847027402"/>
                    </a:ext>
                  </a:extLst>
                </a:gridCol>
              </a:tblGrid>
              <a:tr h="2349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44087"/>
                  </a:ext>
                </a:extLst>
              </a:tr>
              <a:tr h="225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Description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On-Shore Wind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Offshore Wind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Solar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69998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Nominal Capacity (MW)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88676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49339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02028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136702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93432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5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51,125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511,684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574019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5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$11,054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$172,140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47039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22472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113,960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1,278,661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13,603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10700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$55,031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$541,721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$5,510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15672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$66,086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$713,861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$5,633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83858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$0.067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$0.074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44348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56085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48565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992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22539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72382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05921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40279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52643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$66,086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$713,861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$5,633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43161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$0.067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$0.074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$0.023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8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7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 smtClean="0"/>
              <a:t>ORTPs Technologies – ISO Proposal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60905"/>
              </p:ext>
            </p:extLst>
          </p:nvPr>
        </p:nvGraphicFramePr>
        <p:xfrm>
          <a:off x="457201" y="1506373"/>
          <a:ext cx="8229598" cy="4555022"/>
        </p:xfrm>
        <a:graphic>
          <a:graphicData uri="http://schemas.openxmlformats.org/drawingml/2006/table">
            <a:tbl>
              <a:tblPr/>
              <a:tblGrid>
                <a:gridCol w="4110283">
                  <a:extLst>
                    <a:ext uri="{9D8B030D-6E8A-4147-A177-3AD203B41FA5}">
                      <a16:colId xmlns:a16="http://schemas.microsoft.com/office/drawing/2014/main" val="1788486577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1255671651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2492751226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3406253972"/>
                    </a:ext>
                  </a:extLst>
                </a:gridCol>
              </a:tblGrid>
              <a:tr h="2462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026355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Description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Battery, </a:t>
                      </a:r>
                      <a:endParaRPr lang="en-US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Sunset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Battery, </a:t>
                      </a: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with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Combined Solar/Battery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49995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Nominal Capacity (MW)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029768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14425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75231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9761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25809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7,300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2,300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35947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$1,940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19502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98865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533197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$2,125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$1,211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$3,245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73604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$4,066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$1,822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$3,503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4940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20178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07678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908694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992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244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62454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69699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1512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58855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$4,780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$2,536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$3,503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80026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$0.003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02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Energy Security Improvements revenue offsets for the Net CONE and ORTP modeled technologies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dirty="0"/>
              <a:t>cremental ESI revenue offsets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 CONE Technologies – NEPOOL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6724"/>
              </p:ext>
            </p:extLst>
          </p:nvPr>
        </p:nvGraphicFramePr>
        <p:xfrm>
          <a:off x="457199" y="1794850"/>
          <a:ext cx="8229602" cy="3966800"/>
        </p:xfrm>
        <a:graphic>
          <a:graphicData uri="http://schemas.openxmlformats.org/drawingml/2006/table">
            <a:tbl>
              <a:tblPr/>
              <a:tblGrid>
                <a:gridCol w="3425332">
                  <a:extLst>
                    <a:ext uri="{9D8B030D-6E8A-4147-A177-3AD203B41FA5}">
                      <a16:colId xmlns:a16="http://schemas.microsoft.com/office/drawing/2014/main" val="1946045309"/>
                    </a:ext>
                  </a:extLst>
                </a:gridCol>
                <a:gridCol w="960854">
                  <a:extLst>
                    <a:ext uri="{9D8B030D-6E8A-4147-A177-3AD203B41FA5}">
                      <a16:colId xmlns:a16="http://schemas.microsoft.com/office/drawing/2014/main" val="3820972145"/>
                    </a:ext>
                  </a:extLst>
                </a:gridCol>
                <a:gridCol w="960854">
                  <a:extLst>
                    <a:ext uri="{9D8B030D-6E8A-4147-A177-3AD203B41FA5}">
                      <a16:colId xmlns:a16="http://schemas.microsoft.com/office/drawing/2014/main" val="397953373"/>
                    </a:ext>
                  </a:extLst>
                </a:gridCol>
                <a:gridCol w="960854">
                  <a:extLst>
                    <a:ext uri="{9D8B030D-6E8A-4147-A177-3AD203B41FA5}">
                      <a16:colId xmlns:a16="http://schemas.microsoft.com/office/drawing/2014/main" val="493568802"/>
                    </a:ext>
                  </a:extLst>
                </a:gridCol>
                <a:gridCol w="960854">
                  <a:extLst>
                    <a:ext uri="{9D8B030D-6E8A-4147-A177-3AD203B41FA5}">
                      <a16:colId xmlns:a16="http://schemas.microsoft.com/office/drawing/2014/main" val="2892342265"/>
                    </a:ext>
                  </a:extLst>
                </a:gridCol>
                <a:gridCol w="960854">
                  <a:extLst>
                    <a:ext uri="{9D8B030D-6E8A-4147-A177-3AD203B41FA5}">
                      <a16:colId xmlns:a16="http://schemas.microsoft.com/office/drawing/2014/main" val="3862631299"/>
                    </a:ext>
                  </a:extLst>
                </a:gridCol>
              </a:tblGrid>
              <a:tr h="171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692571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CT,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 Sunset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CT,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With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Combined Cycle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Aero,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 Sunset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New Entrant - Aero, </a:t>
                      </a:r>
                      <a:endParaRPr lang="en-US" sz="11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With 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392216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Nominal Capacity (MW)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376.0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376.0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535.0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795502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584.6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110.7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110.7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212377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539.4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52572"/>
                  </a:ext>
                </a:extLst>
              </a:tr>
              <a:tr h="15626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50821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-$1.91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-$1.91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-$1.91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-$1.91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65177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915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55,180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24,831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864,634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11,845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5,203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606686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2915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-$105,309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-$47,389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$414,856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-$22,606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-$9,930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42526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$4.67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$4.67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$4.67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$4.67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57470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307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100,959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51,443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2,602,399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19,763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11,295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60979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307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$471,716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$240,360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$869,269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$92,340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$52,774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18384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$366,407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$192,971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$1,284,125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$69,734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$42,844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446194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$0.081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$0.043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$0.200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$0.062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$0.038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66179"/>
                  </a:ext>
                </a:extLst>
              </a:tr>
              <a:tr h="15626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0659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$2,366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$2,366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$2,366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$2,366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58555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784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$932,288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$932,288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$261,873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$261,873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39518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$718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0174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307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$261,213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$261,213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$964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$63,975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$63,975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86526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$1,193,501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$1,193,501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$964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$325,848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$325,848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77724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$0.265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$0.265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$0.289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$0.289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24522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$1,559,907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$1,386,471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$1,285,089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$395,582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$368,693</a:t>
                      </a:r>
                    </a:p>
                  </a:txBody>
                  <a:tcPr marL="7348" marR="7348" marT="7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1235"/>
                  </a:ext>
                </a:extLst>
              </a:tr>
              <a:tr h="15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$0.346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$0.307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$0.200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$0.351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$0.327</a:t>
                      </a:r>
                    </a:p>
                  </a:txBody>
                  <a:tcPr marL="7348" marR="7348" marT="7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7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1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ISO’s </a:t>
            </a:r>
            <a:r>
              <a:rPr lang="en-US" dirty="0" smtClean="0"/>
              <a:t>approach assumes </a:t>
            </a:r>
            <a:r>
              <a:rPr lang="en-US" dirty="0"/>
              <a:t>that the system is at </a:t>
            </a:r>
            <a:r>
              <a:rPr lang="en-US" dirty="0" smtClean="0"/>
              <a:t>criterion </a:t>
            </a:r>
            <a:r>
              <a:rPr lang="en-US" dirty="0"/>
              <a:t>for purposes of estimating Net CONE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/>
              <a:t>specifically, the ISO’s methodology calculates Gross CONE and then subtracts the resource’s expected energy and ancillary service revenues when the system is at </a:t>
            </a:r>
            <a:r>
              <a:rPr lang="en-US" sz="2400" dirty="0" smtClean="0"/>
              <a:t>net ICR (NICR) to </a:t>
            </a:r>
            <a:r>
              <a:rPr lang="en-US" sz="2400" dirty="0"/>
              <a:t>calculate Net CONE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Stakeholders have asked if it is more appropriate to </a:t>
            </a:r>
            <a:r>
              <a:rPr lang="en-US" sz="2400" dirty="0" smtClean="0"/>
              <a:t>calculate </a:t>
            </a:r>
            <a:r>
              <a:rPr lang="en-US" sz="2400" dirty="0"/>
              <a:t>these energy and ancillary service revenues </a:t>
            </a:r>
            <a:r>
              <a:rPr lang="en-US" sz="2400" dirty="0" smtClean="0"/>
              <a:t>reflecting </a:t>
            </a:r>
            <a:r>
              <a:rPr lang="en-US" sz="2400" dirty="0"/>
              <a:t>the system </a:t>
            </a:r>
            <a:r>
              <a:rPr lang="en-US" sz="2400" dirty="0" smtClean="0"/>
              <a:t>at </a:t>
            </a:r>
            <a:r>
              <a:rPr lang="en-US" sz="2400" dirty="0"/>
              <a:t>surplus (as it is presently)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Similar observations were raised in </a:t>
            </a:r>
            <a:r>
              <a:rPr lang="en-US" sz="2400" dirty="0" smtClean="0"/>
              <a:t>a presentation </a:t>
            </a:r>
            <a:r>
              <a:rPr lang="en-US" sz="2400" dirty="0"/>
              <a:t>made by Robert Stoddard on behalf of NEPGA at </a:t>
            </a:r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July Markets Committee</a:t>
            </a:r>
            <a:endParaRPr lang="en-US" sz="2400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Stakeholder question: Should Net CONE estimate assume the system has surplus capacity, rather than being at </a:t>
            </a:r>
            <a:r>
              <a:rPr lang="en-US" dirty="0" smtClean="0"/>
              <a:t>criterion?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/>
              <a:t>ORTPs Technologies – </a:t>
            </a:r>
            <a:r>
              <a:rPr lang="en-US" dirty="0" smtClean="0"/>
              <a:t>NEPOOL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32981"/>
              </p:ext>
            </p:extLst>
          </p:nvPr>
        </p:nvGraphicFramePr>
        <p:xfrm>
          <a:off x="457201" y="1510891"/>
          <a:ext cx="8229598" cy="4534717"/>
        </p:xfrm>
        <a:graphic>
          <a:graphicData uri="http://schemas.openxmlformats.org/drawingml/2006/table">
            <a:tbl>
              <a:tblPr/>
              <a:tblGrid>
                <a:gridCol w="4110283">
                  <a:extLst>
                    <a:ext uri="{9D8B030D-6E8A-4147-A177-3AD203B41FA5}">
                      <a16:colId xmlns:a16="http://schemas.microsoft.com/office/drawing/2014/main" val="192148821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4291245324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1014258811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1292529397"/>
                    </a:ext>
                  </a:extLst>
                </a:gridCol>
              </a:tblGrid>
              <a:tr h="225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52240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CT, </a:t>
                      </a:r>
                      <a:endParaRPr lang="en-US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Sunset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CT, </a:t>
                      </a:r>
                      <a:endParaRPr lang="en-US" sz="13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With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FRM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Cycle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94375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Nominal Capacity (MW)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584.6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739489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584.6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23289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539.4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77785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18773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27740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45,195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22,598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791,567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43076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$3,847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$1,924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$191,035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32536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9559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83,009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39,904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2,659,194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22766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$35,001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$16,826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$1,080,926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9634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$38,848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$18,749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$1,271,962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24781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$0.008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$0.181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007187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74261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$984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79068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992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$387,977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$387,977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37446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$615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08675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$223,782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$223,782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$28,635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89974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$2,571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$2,571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62210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20028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$41,420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$21,321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$1,272,146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05373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$0.009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$0.005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$0.181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3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/>
              <a:t>ORTPs Technologies – </a:t>
            </a:r>
            <a:r>
              <a:rPr lang="en-US" dirty="0" smtClean="0"/>
              <a:t>NEPOOL </a:t>
            </a:r>
            <a:r>
              <a:rPr lang="en-US" dirty="0"/>
              <a:t>Proposal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98742"/>
              </p:ext>
            </p:extLst>
          </p:nvPr>
        </p:nvGraphicFramePr>
        <p:xfrm>
          <a:off x="457201" y="1604875"/>
          <a:ext cx="8229598" cy="4346749"/>
        </p:xfrm>
        <a:graphic>
          <a:graphicData uri="http://schemas.openxmlformats.org/drawingml/2006/table">
            <a:tbl>
              <a:tblPr/>
              <a:tblGrid>
                <a:gridCol w="4110283">
                  <a:extLst>
                    <a:ext uri="{9D8B030D-6E8A-4147-A177-3AD203B41FA5}">
                      <a16:colId xmlns:a16="http://schemas.microsoft.com/office/drawing/2014/main" val="181621116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656961241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3891168367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2961985740"/>
                    </a:ext>
                  </a:extLst>
                </a:gridCol>
              </a:tblGrid>
              <a:tr h="225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150871"/>
                  </a:ext>
                </a:extLst>
              </a:tr>
              <a:tr h="225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On-shore Wind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Offshore Wind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Solar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19811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Nominal Capacity (MW)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854249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15391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82384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16735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-$0.05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92608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5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48,232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511,684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803655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5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$4,482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$112,383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-$111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866842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$0.18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15669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107,510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1,278,661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13,603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06007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$35,026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$368,976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$2,442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36471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$39,508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$481,359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$2,332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74633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$0.050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184475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70942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53798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992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91258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32731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516801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97636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64747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$39,508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$481,359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$2,332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29506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$0.040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$0.050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36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3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Incremental ESI revenue offsets </a:t>
            </a:r>
            <a:br>
              <a:rPr lang="en-US" dirty="0"/>
            </a:br>
            <a:r>
              <a:rPr lang="en-US" dirty="0"/>
              <a:t>ORTPs Technologies – </a:t>
            </a:r>
            <a:r>
              <a:rPr lang="en-US" dirty="0" smtClean="0"/>
              <a:t>NEPOOL </a:t>
            </a:r>
            <a:r>
              <a:rPr lang="en-US" dirty="0"/>
              <a:t>Proposal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06919"/>
              </p:ext>
            </p:extLst>
          </p:nvPr>
        </p:nvGraphicFramePr>
        <p:xfrm>
          <a:off x="457201" y="1510891"/>
          <a:ext cx="8229598" cy="4534717"/>
        </p:xfrm>
        <a:graphic>
          <a:graphicData uri="http://schemas.openxmlformats.org/drawingml/2006/table">
            <a:tbl>
              <a:tblPr/>
              <a:tblGrid>
                <a:gridCol w="4110283">
                  <a:extLst>
                    <a:ext uri="{9D8B030D-6E8A-4147-A177-3AD203B41FA5}">
                      <a16:colId xmlns:a16="http://schemas.microsoft.com/office/drawing/2014/main" val="1130095665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314340729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1187559706"/>
                    </a:ext>
                  </a:extLst>
                </a:gridCol>
                <a:gridCol w="1373105">
                  <a:extLst>
                    <a:ext uri="{9D8B030D-6E8A-4147-A177-3AD203B41FA5}">
                      <a16:colId xmlns:a16="http://schemas.microsoft.com/office/drawing/2014/main" val="962878551"/>
                    </a:ext>
                  </a:extLst>
                </a:gridCol>
              </a:tblGrid>
              <a:tr h="225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Technology 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031625"/>
                  </a:ext>
                </a:extLst>
              </a:tr>
              <a:tr h="413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Battery Storage, FRM Sunset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Battery Storage, No FRM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Combined Solar/Battery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87660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Nominal Capacity (MW)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038172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Winter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25312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Summer Dispatch Capacity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78046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Generation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02177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$0.20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0443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7,300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2,300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96914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324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$1,482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976869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Value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$0.38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775200"/>
                  </a:ext>
                </a:extLst>
              </a:tr>
              <a:tr h="17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Day-Ahead Generation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(MWh)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349028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$1,511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$861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$2,307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01719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$2,993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$1,328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$2,504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91010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60656"/>
                  </a:ext>
                </a:extLst>
              </a:tr>
              <a:tr h="1807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Incremental Payments to Capacity</a:t>
                      </a: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16796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Winter: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31051"/>
                  </a:ext>
                </a:extLst>
              </a:tr>
              <a:tr h="180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3-Month)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7992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$416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142652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Non-Winter: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($/MW,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46075"/>
                  </a:ext>
                </a:extLst>
              </a:tr>
              <a:tr h="207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Incremental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9-Month)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321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$167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76460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($, 12-Month)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25641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 Final Payments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($/kW-mo.)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7" marR="9037" marT="90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$0.000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4317"/>
                  </a:ext>
                </a:extLst>
              </a:tr>
              <a:tr h="189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($, 12-Month)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$2,993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$1,328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$2,504</a:t>
                      </a:r>
                    </a:p>
                  </a:txBody>
                  <a:tcPr marL="9037" marR="9037" marT="9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48471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Change In Total Payments ($/kW-mo.)</a:t>
                      </a:r>
                    </a:p>
                  </a:txBody>
                  <a:tcPr marL="9037" marR="9037" marT="90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$0.002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$0.001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$0.014</a:t>
                      </a:r>
                    </a:p>
                  </a:txBody>
                  <a:tcPr marL="9037" marR="9037" marT="9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6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/>
              <a:t>Analysis to derive Winter and Non-Winter category ratings for Energy Security Improvements revenue offsets</a:t>
            </a:r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developing season weightings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An analysis of the temperature profiles of the seasons used in the ESI Impact Analysis was performed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 analysis focused on two weather measures that affect load and system operations in New </a:t>
            </a:r>
            <a:r>
              <a:rPr lang="en-US" sz="2200" dirty="0" smtClean="0"/>
              <a:t>England: </a:t>
            </a:r>
            <a:r>
              <a:rPr lang="en-US" sz="2200" dirty="0"/>
              <a:t>temperature and dew points.  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Data from 8 New England airport locations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56465"/>
              </p:ext>
            </p:extLst>
          </p:nvPr>
        </p:nvGraphicFramePr>
        <p:xfrm>
          <a:off x="1600200" y="3931920"/>
          <a:ext cx="50292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72">
                  <a:extLst>
                    <a:ext uri="{9D8B030D-6E8A-4147-A177-3AD203B41FA5}">
                      <a16:colId xmlns:a16="http://schemas.microsoft.com/office/drawing/2014/main" val="866248246"/>
                    </a:ext>
                  </a:extLst>
                </a:gridCol>
                <a:gridCol w="3210128">
                  <a:extLst>
                    <a:ext uri="{9D8B030D-6E8A-4147-A177-3AD203B41FA5}">
                      <a16:colId xmlns:a16="http://schemas.microsoft.com/office/drawing/2014/main" val="115357644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Central Case Category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41190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Winter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Extended Stressed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0395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Frequently Stressed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0729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Infrequently Stressed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76508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Non-Winter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Severe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056440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6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developing season weightings:</a:t>
            </a:r>
            <a:br>
              <a:rPr lang="en-US" dirty="0" smtClean="0"/>
            </a:br>
            <a:r>
              <a:rPr lang="en-US" dirty="0" smtClean="0"/>
              <a:t>Winter season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Temperature </a:t>
            </a:r>
            <a:r>
              <a:rPr lang="en-US" sz="2200" dirty="0"/>
              <a:t>profiles were </a:t>
            </a:r>
            <a:r>
              <a:rPr lang="en-US" sz="2200" dirty="0" smtClean="0"/>
              <a:t>analyzed </a:t>
            </a:r>
            <a:r>
              <a:rPr lang="en-US" sz="2200" dirty="0"/>
              <a:t>for each </a:t>
            </a:r>
            <a:r>
              <a:rPr lang="en-US" sz="2200" dirty="0" smtClean="0"/>
              <a:t>winter Central </a:t>
            </a:r>
            <a:r>
              <a:rPr lang="en-US" sz="2200" dirty="0"/>
              <a:t>Case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Analyses </a:t>
            </a:r>
            <a:r>
              <a:rPr lang="en-US" sz="2200" dirty="0" smtClean="0"/>
              <a:t>highlighted that the frequently stressed season (2013-14) had numerous days with temperatures </a:t>
            </a:r>
            <a:r>
              <a:rPr lang="en-US" sz="2200" dirty="0"/>
              <a:t>less than 10°F and </a:t>
            </a:r>
            <a:r>
              <a:rPr lang="en-US" sz="2200" dirty="0" smtClean="0"/>
              <a:t>the extended stressed season (2017-18) showed consecutive days with </a:t>
            </a:r>
            <a:r>
              <a:rPr lang="en-US" sz="2200" dirty="0"/>
              <a:t>temperatures less than </a:t>
            </a:r>
            <a:r>
              <a:rPr lang="en-US" sz="2200" dirty="0" smtClean="0"/>
              <a:t>10°F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4412974"/>
            <a:ext cx="2819400" cy="17459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395130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Average Temperatures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Frequently Stressed Winter (2013-14)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4399722"/>
            <a:ext cx="2819400" cy="17592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400" y="393805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Average Temperatures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Extended Stressed Winter (2017-18)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122504" y="4412974"/>
            <a:ext cx="2792896" cy="17459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46304" y="395130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Average Temperatures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Infrequently Stressed Winter (2016-17)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developing season weightings:</a:t>
            </a:r>
            <a:br>
              <a:rPr lang="en-US" dirty="0" smtClean="0"/>
            </a:br>
            <a:r>
              <a:rPr lang="en-US" dirty="0" smtClean="0"/>
              <a:t>Winter season (cont.)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The following criteria were developed and applied to classify all other winter seasons in the 20-year review period into one of the three categories</a:t>
            </a:r>
            <a:endParaRPr lang="en-US" sz="2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34576"/>
              </p:ext>
            </p:extLst>
          </p:nvPr>
        </p:nvGraphicFramePr>
        <p:xfrm>
          <a:off x="838200" y="3124200"/>
          <a:ext cx="74676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15357644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164629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Winter Season Criteria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4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Extended Stressed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 winter period with five or more consecutive days with an average daily temperature of 10°F or less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0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Frequently Stressed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 winter period not classified as Extended, with 15 or more days with a minimum daily temperature of 10°F or less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0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Infrequently Stressed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All winter periods not classified as Extended or Frequent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7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4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developing season weightings:</a:t>
            </a:r>
            <a:br>
              <a:rPr lang="en-US" dirty="0" smtClean="0"/>
            </a:br>
            <a:r>
              <a:rPr lang="en-US" dirty="0" smtClean="0"/>
              <a:t>Non-winter seasons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Temperature profiles were analyzed for each </a:t>
            </a:r>
            <a:r>
              <a:rPr lang="en-US" sz="2200" dirty="0" smtClean="0"/>
              <a:t>non-winter </a:t>
            </a:r>
            <a:r>
              <a:rPr lang="en-US" sz="2200" dirty="0"/>
              <a:t>Central Case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Analyses </a:t>
            </a:r>
            <a:r>
              <a:rPr lang="en-US" sz="2200" i="1" dirty="0"/>
              <a:t>(next </a:t>
            </a:r>
            <a:r>
              <a:rPr lang="en-US" sz="2200" i="1" dirty="0" smtClean="0"/>
              <a:t>slide) </a:t>
            </a:r>
            <a:r>
              <a:rPr lang="en-US" sz="2200" dirty="0" smtClean="0"/>
              <a:t>identified </a:t>
            </a:r>
            <a:r>
              <a:rPr lang="en-US" sz="2200" dirty="0"/>
              <a:t>that the </a:t>
            </a:r>
            <a:r>
              <a:rPr lang="en-US" sz="2200" dirty="0" smtClean="0"/>
              <a:t>severe non-winter </a:t>
            </a:r>
            <a:r>
              <a:rPr lang="en-US" sz="2200" dirty="0"/>
              <a:t>season </a:t>
            </a:r>
            <a:r>
              <a:rPr lang="en-US" sz="2200" dirty="0" smtClean="0"/>
              <a:t>(2018) </a:t>
            </a:r>
            <a:r>
              <a:rPr lang="en-US" sz="2200" dirty="0"/>
              <a:t>had numerous days with temperatures </a:t>
            </a:r>
            <a:r>
              <a:rPr lang="en-US" sz="2200" dirty="0" smtClean="0"/>
              <a:t>consecutive days with temperatures at or above </a:t>
            </a:r>
            <a:r>
              <a:rPr lang="en-US" sz="2200" dirty="0"/>
              <a:t>85°F and/or dew points at or above </a:t>
            </a:r>
            <a:r>
              <a:rPr lang="en-US" sz="2200" dirty="0" smtClean="0"/>
              <a:t>70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following criteria were applied to classify all other non-winter seasons in the 20-year review period into one of the two categories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47599"/>
              </p:ext>
            </p:extLst>
          </p:nvPr>
        </p:nvGraphicFramePr>
        <p:xfrm>
          <a:off x="838200" y="4368137"/>
          <a:ext cx="7467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15357644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1164629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Criteria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4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Severe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lphaLcParenR"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Contains both: two or more three-day events with temperatures at or above 85°F </a:t>
                      </a:r>
                      <a:r>
                        <a:rPr lang="en-US" sz="1400" i="1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 two or more three-day events with dew points at or above 70; or </a:t>
                      </a:r>
                    </a:p>
                    <a:p>
                      <a:pPr marL="228600" indent="-228600" algn="l">
                        <a:buFont typeface="+mj-lt"/>
                        <a:buAutoNum type="alphaLcParenR" startAt="2"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Contains three or more four-day events with temperatures at or above 85°F and/or dew points at or above 70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64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All non-winter periods not classified as Severe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6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3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developing season weightings:</a:t>
            </a:r>
            <a:br>
              <a:rPr lang="en-US" dirty="0" smtClean="0"/>
            </a:br>
            <a:r>
              <a:rPr lang="en-US" dirty="0" smtClean="0"/>
              <a:t>Non-winter seasons (cont.)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55442" y="4271664"/>
            <a:ext cx="3442116" cy="2061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380999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Maximum Dew Points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Severe Non-Winter Season (2018)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9221" y="380999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Maximum Dew Points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Moderate Non-Winter Season (2017)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870242" y="4271664"/>
            <a:ext cx="3359358" cy="206108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677552"/>
            <a:ext cx="3475245" cy="20610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1219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Maximum Temperatures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Severe Non-Winter Season (2018)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4225" y="1220316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Maximum Temperatures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Moderate Non-Winter Season (2017)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870242" y="1681981"/>
            <a:ext cx="3369366" cy="205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season 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74325"/>
              </p:ext>
            </p:extLst>
          </p:nvPr>
        </p:nvGraphicFramePr>
        <p:xfrm>
          <a:off x="457200" y="1905000"/>
          <a:ext cx="8077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86624824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535764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6462965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787628288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506757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Seasons Evaluated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 Seasons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4119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Winter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Extended Stressed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03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Frequently Stressed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07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Infrequently Stressed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765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Non-Winter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Severe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05644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85%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6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8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The ISO does not propose to make such a change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Such an assumption will tend to reduce the expected energy and ancillary service revenues (as energy and ancillary service revenues decrease with capacity levels), and </a:t>
            </a:r>
            <a:r>
              <a:rPr lang="en-US" sz="2400" dirty="0" smtClean="0"/>
              <a:t>increase </a:t>
            </a:r>
            <a:r>
              <a:rPr lang="en-US" sz="2400" dirty="0"/>
              <a:t>the Net CONE estimate above the ISO’s proposed value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This </a:t>
            </a:r>
            <a:r>
              <a:rPr lang="en-US" sz="2400" dirty="0" smtClean="0"/>
              <a:t>in turn would induce </a:t>
            </a:r>
            <a:r>
              <a:rPr lang="en-US" sz="2400" dirty="0"/>
              <a:t>new competitive </a:t>
            </a:r>
            <a:r>
              <a:rPr lang="en-US" sz="2400" dirty="0" smtClean="0"/>
              <a:t>entry – </a:t>
            </a:r>
            <a:r>
              <a:rPr lang="en-US" sz="2400" dirty="0"/>
              <a:t>even in cases where the system already has more </a:t>
            </a:r>
            <a:r>
              <a:rPr lang="en-US" sz="2400" dirty="0" smtClean="0"/>
              <a:t>capacity resources </a:t>
            </a:r>
            <a:r>
              <a:rPr lang="en-US" sz="2400" dirty="0"/>
              <a:t>than </a:t>
            </a:r>
            <a:r>
              <a:rPr lang="en-US" sz="2400" dirty="0" smtClean="0"/>
              <a:t>necessary </a:t>
            </a:r>
            <a:r>
              <a:rPr lang="en-US" sz="2400" dirty="0"/>
              <a:t>to meet its 1-day-in-10 reliability standard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Such an outcome is inconsistent with the FCM’s objectives of incenting sufficient capacity to meet the 1-in-10 </a:t>
            </a:r>
            <a:r>
              <a:rPr lang="en-US" sz="2400" dirty="0" smtClean="0"/>
              <a:t>reliability standard</a:t>
            </a:r>
            <a:r>
              <a:rPr lang="en-US" sz="2400" dirty="0"/>
              <a:t>, on average over </a:t>
            </a:r>
            <a:r>
              <a:rPr lang="en-US" sz="2400" dirty="0" smtClean="0"/>
              <a:t>time </a:t>
            </a:r>
            <a:r>
              <a:rPr lang="en-US" sz="2400" baseline="30000" dirty="0" smtClean="0"/>
              <a:t>1</a:t>
            </a:r>
            <a:endParaRPr lang="en-US" sz="2400" baseline="30000" dirty="0"/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i="1" dirty="0"/>
              <a:t>Next: Illustrate this result </a:t>
            </a:r>
            <a:r>
              <a:rPr lang="en-US" sz="2400" i="1" dirty="0" smtClean="0"/>
              <a:t>using </a:t>
            </a:r>
            <a:r>
              <a:rPr lang="en-US" sz="2400" i="1" dirty="0"/>
              <a:t>a simple numerical </a:t>
            </a:r>
            <a:r>
              <a:rPr lang="en-US" sz="2400" i="1" dirty="0" smtClean="0"/>
              <a:t>example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Using current (surplus) conditions would tend to increase Net CONE calculation relative to at </a:t>
            </a:r>
            <a:r>
              <a:rPr lang="en-US" dirty="0" smtClean="0"/>
              <a:t>criterion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867400"/>
            <a:ext cx="807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>
                <a:solidFill>
                  <a:srgbClr val="000000"/>
                </a:solidFill>
              </a:rPr>
              <a:t>1 </a:t>
            </a:r>
            <a:r>
              <a:rPr lang="en-US" sz="1100" dirty="0" smtClean="0">
                <a:solidFill>
                  <a:srgbClr val="000000"/>
                </a:solidFill>
              </a:rPr>
              <a:t>As noted in the Design Principles for the FCM Zonal Demand Curve Methodology.  </a:t>
            </a:r>
            <a:r>
              <a:rPr lang="en-US" sz="1100" i="1" dirty="0" smtClean="0">
                <a:solidFill>
                  <a:srgbClr val="000000"/>
                </a:solidFill>
              </a:rPr>
              <a:t>See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  <a:hlinkClick r:id="rId2"/>
              </a:rPr>
              <a:t>ISO New England Inc. and New England Power Pool, </a:t>
            </a:r>
            <a:r>
              <a:rPr lang="en-US" sz="1100" dirty="0" smtClean="0">
                <a:solidFill>
                  <a:srgbClr val="000000"/>
                </a:solidFill>
                <a:hlinkClick r:id="rId2"/>
              </a:rPr>
              <a:t>Filing of Demand Curve Design Improvements</a:t>
            </a:r>
            <a:r>
              <a:rPr lang="en-US" sz="1100" dirty="0">
                <a:solidFill>
                  <a:srgbClr val="000000"/>
                </a:solidFill>
              </a:rPr>
              <a:t>, Docket Nos. </a:t>
            </a:r>
            <a:r>
              <a:rPr lang="en-US" sz="1100" dirty="0" smtClean="0">
                <a:solidFill>
                  <a:srgbClr val="000000"/>
                </a:solidFill>
              </a:rPr>
              <a:t>ER16-1434-000 (</a:t>
            </a:r>
            <a:r>
              <a:rPr lang="en-US" sz="1100" dirty="0">
                <a:solidFill>
                  <a:srgbClr val="000000"/>
                </a:solidFill>
              </a:rPr>
              <a:t>filed </a:t>
            </a:r>
            <a:r>
              <a:rPr lang="en-US" sz="1100" dirty="0" smtClean="0">
                <a:solidFill>
                  <a:srgbClr val="000000"/>
                </a:solidFill>
              </a:rPr>
              <a:t>April 5, 2016), </a:t>
            </a:r>
            <a:r>
              <a:rPr lang="en-US" sz="1100" dirty="0">
                <a:solidFill>
                  <a:srgbClr val="000000"/>
                </a:solidFill>
              </a:rPr>
              <a:t>Attachment </a:t>
            </a:r>
            <a:r>
              <a:rPr lang="en-US" sz="1100" dirty="0" smtClean="0">
                <a:solidFill>
                  <a:srgbClr val="000000"/>
                </a:solidFill>
              </a:rPr>
              <a:t>2 (Technical Memo re Zonal Demand Curves) </a:t>
            </a:r>
            <a:endParaRPr lang="en-US" sz="11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Winter season analysis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59793"/>
              </p:ext>
            </p:extLst>
          </p:nvPr>
        </p:nvGraphicFramePr>
        <p:xfrm>
          <a:off x="1066800" y="1219200"/>
          <a:ext cx="5041900" cy="4400550"/>
        </p:xfrm>
        <a:graphic>
          <a:graphicData uri="http://schemas.openxmlformats.org/drawingml/2006/table">
            <a:tbl>
              <a:tblPr/>
              <a:tblGrid>
                <a:gridCol w="1179614">
                  <a:extLst>
                    <a:ext uri="{9D8B030D-6E8A-4147-A177-3AD203B41FA5}">
                      <a16:colId xmlns:a16="http://schemas.microsoft.com/office/drawing/2014/main" val="582858093"/>
                    </a:ext>
                  </a:extLst>
                </a:gridCol>
                <a:gridCol w="1931143">
                  <a:extLst>
                    <a:ext uri="{9D8B030D-6E8A-4147-A177-3AD203B41FA5}">
                      <a16:colId xmlns:a16="http://schemas.microsoft.com/office/drawing/2014/main" val="2641922856"/>
                    </a:ext>
                  </a:extLst>
                </a:gridCol>
                <a:gridCol w="1931143">
                  <a:extLst>
                    <a:ext uri="{9D8B030D-6E8A-4147-A177-3AD203B41FA5}">
                      <a16:colId xmlns:a16="http://schemas.microsoft.com/office/drawing/2014/main" val="2326238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Season/Year Evaluated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Extended Stressed: 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5-Day Event Count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 &lt;= 10°F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Frequently Stressed: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Days, Minimum Temp &lt;= 10°F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41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00-01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022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01-02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725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WINTER 02-03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754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WINTER 03-04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80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04-05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15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05-06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795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06-07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745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07-08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13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08-09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762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09-10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814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10-11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897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11-12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719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12-13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747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WINTER 13-14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28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WINTER </a:t>
                      </a:r>
                      <a:r>
                        <a:rPr lang="en-US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14-15 *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914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15-16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081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16-17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37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WINTER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17-18 *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0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18-19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4988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19-20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42528"/>
                  </a:ext>
                </a:extLst>
              </a:tr>
            </a:tbl>
          </a:graphicData>
        </a:graphic>
      </p:graphicFrame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533400" y="5867400"/>
            <a:ext cx="82296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 smtClean="0"/>
              <a:t>* Seasons modeled in the Impact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1828800"/>
            <a:ext cx="259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Legend:</a:t>
            </a:r>
          </a:p>
          <a:p>
            <a:r>
              <a:rPr lang="en-US" sz="1100" b="1" dirty="0" smtClean="0">
                <a:solidFill>
                  <a:srgbClr val="0070C0"/>
                </a:solidFill>
              </a:rPr>
              <a:t>BLUE </a:t>
            </a:r>
            <a:r>
              <a:rPr lang="en-US" sz="1100" b="1" dirty="0" smtClean="0">
                <a:solidFill>
                  <a:srgbClr val="000000"/>
                </a:solidFill>
              </a:rPr>
              <a:t>– </a:t>
            </a:r>
            <a:r>
              <a:rPr lang="en-US" sz="1100" dirty="0" smtClean="0">
                <a:solidFill>
                  <a:srgbClr val="000000"/>
                </a:solidFill>
              </a:rPr>
              <a:t>Frequently stressed winter periods</a:t>
            </a:r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1100" b="1" dirty="0" smtClean="0">
                <a:solidFill>
                  <a:schemeClr val="accent6"/>
                </a:solidFill>
              </a:rPr>
              <a:t>RED </a:t>
            </a:r>
            <a:r>
              <a:rPr lang="en-US" sz="1100" dirty="0" smtClean="0">
                <a:solidFill>
                  <a:srgbClr val="000000"/>
                </a:solidFill>
              </a:rPr>
              <a:t>– Extended stressed winter periods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Non-Winter season analysis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276149"/>
              </p:ext>
            </p:extLst>
          </p:nvPr>
        </p:nvGraphicFramePr>
        <p:xfrm>
          <a:off x="762000" y="1295400"/>
          <a:ext cx="5907515" cy="4210050"/>
        </p:xfrm>
        <a:graphic>
          <a:graphicData uri="http://schemas.openxmlformats.org/drawingml/2006/table">
            <a:tbl>
              <a:tblPr/>
              <a:tblGrid>
                <a:gridCol w="1077551">
                  <a:extLst>
                    <a:ext uri="{9D8B030D-6E8A-4147-A177-3AD203B41FA5}">
                      <a16:colId xmlns:a16="http://schemas.microsoft.com/office/drawing/2014/main" val="1641491600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3286853407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2373231256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2923479674"/>
                    </a:ext>
                  </a:extLst>
                </a:gridCol>
                <a:gridCol w="1207491">
                  <a:extLst>
                    <a:ext uri="{9D8B030D-6E8A-4147-A177-3AD203B41FA5}">
                      <a16:colId xmlns:a16="http://schemas.microsoft.com/office/drawing/2014/main" val="416941286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Season/Year Evaluated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3-Day Event Count 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&gt;=85°F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3-day Event Count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 Point &gt;=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4-Day Event Count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&gt;=85°F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4-Day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 Count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Dew Point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79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606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040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7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03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04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61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05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891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06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961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07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190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08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199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09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55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SUMMER 10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52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546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46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SUMMER 13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04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14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80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15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003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16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536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17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290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SUMMER 18 *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0602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19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50560"/>
                  </a:ext>
                </a:extLst>
              </a:tr>
            </a:tbl>
          </a:graphicData>
        </a:graphic>
      </p:graphicFrame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533400" y="5867400"/>
            <a:ext cx="8229600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i="1" dirty="0" smtClean="0"/>
              <a:t>* Season modeled in the Impact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700" y="16764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Legend:</a:t>
            </a:r>
          </a:p>
          <a:p>
            <a:r>
              <a:rPr lang="en-US" sz="1100" b="1" dirty="0" smtClean="0">
                <a:solidFill>
                  <a:schemeClr val="accent6"/>
                </a:solidFill>
              </a:rPr>
              <a:t>RED </a:t>
            </a:r>
            <a:r>
              <a:rPr lang="en-US" sz="1100" dirty="0" smtClean="0">
                <a:solidFill>
                  <a:srgbClr val="000000"/>
                </a:solidFill>
              </a:rPr>
              <a:t>- Severe non-winter period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Imagine </a:t>
            </a:r>
            <a:r>
              <a:rPr lang="en-US" sz="2000" dirty="0"/>
              <a:t>that Gross CONE is $</a:t>
            </a:r>
            <a:r>
              <a:rPr lang="en-US" sz="2000" dirty="0" smtClean="0"/>
              <a:t>15/kW-mo. </a:t>
            </a:r>
            <a:r>
              <a:rPr lang="en-US" sz="2000" baseline="30000" dirty="0" smtClean="0"/>
              <a:t>1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competitive new entrant must expect to recover at least $15 in total between the capacity, energy, and ancillary service markets to </a:t>
            </a:r>
            <a:r>
              <a:rPr lang="en-US" sz="1800" dirty="0" smtClean="0"/>
              <a:t>enter</a:t>
            </a:r>
          </a:p>
          <a:p>
            <a:r>
              <a:rPr lang="en-US" sz="2000" dirty="0"/>
              <a:t>The table below highlights </a:t>
            </a:r>
            <a:r>
              <a:rPr lang="en-US" sz="2000" dirty="0" smtClean="0"/>
              <a:t>several (hypothetical) </a:t>
            </a:r>
            <a:r>
              <a:rPr lang="en-US" sz="2000" dirty="0"/>
              <a:t>expected energy and ancillary service </a:t>
            </a:r>
            <a:r>
              <a:rPr lang="en-US" sz="2000" dirty="0" smtClean="0"/>
              <a:t>(E&amp;AS</a:t>
            </a:r>
            <a:r>
              <a:rPr lang="en-US" sz="2000" dirty="0"/>
              <a:t>) revenues and </a:t>
            </a:r>
            <a:r>
              <a:rPr lang="en-US" sz="2000" dirty="0" smtClean="0"/>
              <a:t>Marginal Reliability Impact (MRI)  </a:t>
            </a:r>
            <a:r>
              <a:rPr lang="en-US" sz="2000" dirty="0"/>
              <a:t>values (which are used to derive the FCM demand curve) as a function of total system capacity 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 simple </a:t>
            </a:r>
            <a:r>
              <a:rPr lang="en-US" dirty="0"/>
              <a:t>numerical </a:t>
            </a:r>
            <a:r>
              <a:rPr lang="en-US" dirty="0" smtClean="0"/>
              <a:t>example demonstrates the differences in the current and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alternative approach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7398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rgbClr val="000000"/>
                </a:solidFill>
              </a:rPr>
              <a:t>1</a:t>
            </a:r>
            <a:r>
              <a:rPr lang="en-US" sz="1600" baseline="30000" dirty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numbers in this example are illustrative, and are not based on actual Net CONE and MRI parameter </a:t>
            </a:r>
            <a:r>
              <a:rPr lang="en-US" sz="1600" dirty="0" smtClean="0">
                <a:solidFill>
                  <a:srgbClr val="000000"/>
                </a:solidFill>
              </a:rPr>
              <a:t>values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49114"/>
              </p:ext>
            </p:extLst>
          </p:nvPr>
        </p:nvGraphicFramePr>
        <p:xfrm>
          <a:off x="1512606" y="3937000"/>
          <a:ext cx="5192994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594">
                  <a:extLst>
                    <a:ext uri="{9D8B030D-6E8A-4147-A177-3AD203B41FA5}">
                      <a16:colId xmlns:a16="http://schemas.microsoft.com/office/drawing/2014/main" val="169195651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3588623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7258257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System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Capacity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Expected E&amp;AS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MRI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4938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0.11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7822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08675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0.09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57204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0.08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88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</a:t>
            </a:r>
            <a:r>
              <a:rPr lang="en-US" dirty="0" smtClean="0"/>
              <a:t>E&amp;AS </a:t>
            </a:r>
            <a:r>
              <a:rPr lang="en-US" dirty="0"/>
              <a:t>revenues at NICR are equal to $7</a:t>
            </a:r>
          </a:p>
          <a:p>
            <a:r>
              <a:rPr lang="en-US" dirty="0"/>
              <a:t>Subtracting this from the Gross CONE value of $15 yields a (hypothetical) Net CONE value of $8, and this yields the </a:t>
            </a:r>
            <a:r>
              <a:rPr lang="en-US" dirty="0" smtClean="0"/>
              <a:t>FCM </a:t>
            </a:r>
            <a:r>
              <a:rPr lang="en-US" dirty="0"/>
              <a:t>demand curve </a:t>
            </a:r>
            <a:r>
              <a:rPr lang="en-US" dirty="0" smtClean="0"/>
              <a:t>values in </a:t>
            </a:r>
            <a:r>
              <a:rPr lang="en-US" dirty="0"/>
              <a:t>the table below</a:t>
            </a:r>
          </a:p>
          <a:p>
            <a:pPr lvl="1"/>
            <a:r>
              <a:rPr lang="en-US" dirty="0"/>
              <a:t>Recall: The demand curve value is set so (i) the price is Net CONE at NICR, and (ii) all prices are proportional to the </a:t>
            </a:r>
            <a:r>
              <a:rPr lang="en-US" dirty="0" smtClean="0"/>
              <a:t>capacity’s </a:t>
            </a:r>
            <a:r>
              <a:rPr lang="en-US" dirty="0"/>
              <a:t>MRI </a:t>
            </a:r>
            <a:r>
              <a:rPr lang="en-US" dirty="0" smtClean="0"/>
              <a:t>value 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Calculating Net </a:t>
            </a:r>
            <a:r>
              <a:rPr lang="en-US" dirty="0"/>
              <a:t>CONE under </a:t>
            </a:r>
            <a:r>
              <a:rPr lang="en-US" dirty="0" smtClean="0"/>
              <a:t>the ISO’s approach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89812"/>
              </p:ext>
            </p:extLst>
          </p:nvPr>
        </p:nvGraphicFramePr>
        <p:xfrm>
          <a:off x="1485900" y="4191000"/>
          <a:ext cx="6172200" cy="178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6334436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2429907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8522459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58073219"/>
                    </a:ext>
                  </a:extLst>
                </a:gridCol>
              </a:tblGrid>
              <a:tr h="356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System Capacity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Demand </a:t>
                      </a:r>
                      <a:r>
                        <a:rPr lang="en-US" sz="1600" dirty="0" smtClean="0">
                          <a:effectLst/>
                        </a:rPr>
                        <a:t>curve</a:t>
                      </a:r>
                      <a:r>
                        <a:rPr lang="en-US" sz="1600" baseline="0" dirty="0" smtClean="0">
                          <a:effectLst/>
                        </a:rPr>
                        <a:t> v</a:t>
                      </a:r>
                      <a:r>
                        <a:rPr lang="en-US" sz="1600" dirty="0" smtClean="0">
                          <a:effectLst/>
                        </a:rPr>
                        <a:t>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E&amp;AS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MRI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8014739"/>
                  </a:ext>
                </a:extLst>
              </a:tr>
              <a:tr h="356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$8.80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138390"/>
                  </a:ext>
                </a:extLst>
              </a:tr>
              <a:tr h="356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B050"/>
                          </a:solidFill>
                          <a:effectLst/>
                        </a:rPr>
                        <a:t>$</a:t>
                      </a:r>
                      <a:r>
                        <a:rPr lang="en-US" sz="1400" b="1" u="sng" dirty="0" smtClean="0">
                          <a:solidFill>
                            <a:srgbClr val="00B050"/>
                          </a:solidFill>
                          <a:effectLst/>
                        </a:rPr>
                        <a:t>8.00 (Net CONE)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B050"/>
                          </a:solidFill>
                          <a:effectLst/>
                        </a:rPr>
                        <a:t>$7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5446069"/>
                  </a:ext>
                </a:extLst>
              </a:tr>
              <a:tr h="356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$7.20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0.09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8027233"/>
                  </a:ext>
                </a:extLst>
              </a:tr>
              <a:tr h="3565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$6.60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0.08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12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Expect that entry will occur when the sum of FCM revenues (as specified by the demand </a:t>
            </a:r>
            <a:r>
              <a:rPr lang="en-US" sz="2000" dirty="0" smtClean="0"/>
              <a:t>curve) and E&amp;AS revenues </a:t>
            </a:r>
            <a:r>
              <a:rPr lang="en-US" sz="2000" dirty="0"/>
              <a:t>exceed Gross CONE </a:t>
            </a:r>
            <a:r>
              <a:rPr lang="en-US" sz="2000" dirty="0" smtClean="0"/>
              <a:t>of </a:t>
            </a:r>
            <a:r>
              <a:rPr lang="en-US" sz="2000" dirty="0"/>
              <a:t>$</a:t>
            </a:r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ISO’s approach does not support competitive </a:t>
            </a:r>
            <a:r>
              <a:rPr lang="en-US" dirty="0"/>
              <a:t>entry when system </a:t>
            </a:r>
            <a:r>
              <a:rPr lang="en-US" dirty="0" smtClean="0"/>
              <a:t>resources exceed NICR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28625" y="4419600"/>
            <a:ext cx="8229600" cy="194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Generally supports entry </a:t>
            </a:r>
            <a:r>
              <a:rPr lang="en-US" sz="2000" dirty="0"/>
              <a:t>when capacity levels are less than NICR</a:t>
            </a:r>
          </a:p>
          <a:p>
            <a:r>
              <a:rPr lang="en-US" sz="2000" dirty="0"/>
              <a:t>Importantly, </a:t>
            </a:r>
            <a:r>
              <a:rPr lang="en-US" sz="2000" dirty="0" smtClean="0"/>
              <a:t>does </a:t>
            </a:r>
            <a:r>
              <a:rPr lang="en-US" sz="2000" dirty="0"/>
              <a:t>not support </a:t>
            </a:r>
            <a:r>
              <a:rPr lang="en-US" sz="2000" dirty="0" smtClean="0"/>
              <a:t>entry </a:t>
            </a:r>
            <a:r>
              <a:rPr lang="en-US" sz="2000" dirty="0"/>
              <a:t>when capacity levels exceed NICR</a:t>
            </a:r>
          </a:p>
          <a:p>
            <a:r>
              <a:rPr lang="en-US" sz="2000" dirty="0" smtClean="0"/>
              <a:t>Consistent </a:t>
            </a:r>
            <a:r>
              <a:rPr lang="en-US" sz="2000" dirty="0"/>
              <a:t>with the intent of the capacity market, which is to ensure that the region has enough capacity to meet its 1-day-in-10 reliability standard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16632"/>
              </p:ext>
            </p:extLst>
          </p:nvPr>
        </p:nvGraphicFramePr>
        <p:xfrm>
          <a:off x="1066800" y="2514600"/>
          <a:ext cx="7010399" cy="17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663">
                  <a:extLst>
                    <a:ext uri="{9D8B030D-6E8A-4147-A177-3AD203B41FA5}">
                      <a16:colId xmlns:a16="http://schemas.microsoft.com/office/drawing/2014/main" val="2945266805"/>
                    </a:ext>
                  </a:extLst>
                </a:gridCol>
                <a:gridCol w="1730737">
                  <a:extLst>
                    <a:ext uri="{9D8B030D-6E8A-4147-A177-3AD203B41FA5}">
                      <a16:colId xmlns:a16="http://schemas.microsoft.com/office/drawing/2014/main" val="3199667366"/>
                    </a:ext>
                  </a:extLst>
                </a:gridCol>
                <a:gridCol w="2186650">
                  <a:extLst>
                    <a:ext uri="{9D8B030D-6E8A-4147-A177-3AD203B41FA5}">
                      <a16:colId xmlns:a16="http://schemas.microsoft.com/office/drawing/2014/main" val="816739198"/>
                    </a:ext>
                  </a:extLst>
                </a:gridCol>
                <a:gridCol w="1242349">
                  <a:extLst>
                    <a:ext uri="{9D8B030D-6E8A-4147-A177-3AD203B41FA5}">
                      <a16:colId xmlns:a16="http://schemas.microsoft.com/office/drawing/2014/main" val="1855846456"/>
                    </a:ext>
                  </a:extLst>
                </a:gridCol>
              </a:tblGrid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System Capacity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Revenues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Demand curve 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E&amp;AS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030917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–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$16.80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$8.80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931572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B050"/>
                          </a:solidFill>
                          <a:effectLst/>
                        </a:rPr>
                        <a:t>$</a:t>
                      </a:r>
                      <a:r>
                        <a:rPr lang="en-US" sz="1400" b="1" u="sng" dirty="0" smtClean="0">
                          <a:solidFill>
                            <a:srgbClr val="00B050"/>
                          </a:solidFill>
                          <a:effectLst/>
                        </a:rPr>
                        <a:t>15.00 (Gross CONE)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B050"/>
                          </a:solidFill>
                          <a:effectLst/>
                        </a:rPr>
                        <a:t>$</a:t>
                      </a:r>
                      <a:r>
                        <a:rPr lang="en-US" sz="1400" b="1" u="sng" dirty="0" smtClean="0">
                          <a:solidFill>
                            <a:srgbClr val="00B050"/>
                          </a:solidFill>
                          <a:effectLst/>
                        </a:rPr>
                        <a:t>8.00 (Net CONE)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B050"/>
                          </a:solidFill>
                          <a:effectLst/>
                        </a:rPr>
                        <a:t>$7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528334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+ 500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$13.20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$7.20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0699322"/>
                  </a:ext>
                </a:extLst>
              </a:tr>
              <a:tr h="347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NICR + 1000 MW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$11.60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$6.60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46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1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7911</Words>
  <Application>Microsoft Office PowerPoint</Application>
  <PresentationFormat>On-screen Show (4:3)</PresentationFormat>
  <Paragraphs>1728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Times New Roman</vt:lpstr>
      <vt:lpstr>Markets Committee PowerPoint Presentation Template 2017</vt:lpstr>
      <vt:lpstr>PowerPoint Presentation</vt:lpstr>
      <vt:lpstr>PowerPoint Presentation</vt:lpstr>
      <vt:lpstr>E&amp;AS revenue offsets will account for (future) market conditions in CCP16 </vt:lpstr>
      <vt:lpstr>Net CONE Modeling Assumptions</vt:lpstr>
      <vt:lpstr>Stakeholder question: Should Net CONE estimate assume the system has surplus capacity, rather than being at criterion? </vt:lpstr>
      <vt:lpstr>Using current (surplus) conditions would tend to increase Net CONE calculation relative to at criterion</vt:lpstr>
      <vt:lpstr>A simple numerical example demonstrates the differences in the current and the alternative approach </vt:lpstr>
      <vt:lpstr>Calculating Net CONE under the ISO’s approach</vt:lpstr>
      <vt:lpstr>ISO’s approach does not support competitive entry when system resources exceed NICR</vt:lpstr>
      <vt:lpstr>Net CONE under the alternate approach</vt:lpstr>
      <vt:lpstr>This alternative approach supports new entry even when system capacity exceeds NICR</vt:lpstr>
      <vt:lpstr>Current approach is consistent with objectives of capacity market</vt:lpstr>
      <vt:lpstr>This example also extends to other Net CONE parameters, with similar conclusions</vt:lpstr>
      <vt:lpstr>Additional observations regarding NEPGA’s July MC Presentation</vt:lpstr>
      <vt:lpstr>NEPGA’s presentation offered several observations about the Net CONE calculation</vt:lpstr>
      <vt:lpstr>ISO has consistently maintained that Net CONE is set reflecting an at criterion system</vt:lpstr>
      <vt:lpstr>ISO has consistently maintained that Net CONE is set reflecting an at criterion system (cont.)</vt:lpstr>
      <vt:lpstr>NEPGA’s logic connecting the demand curves to an “as is” Net CONE calculation has other effects</vt:lpstr>
      <vt:lpstr>Stakeholder Questions</vt:lpstr>
      <vt:lpstr>Can the ISO provide more specifics on how Aurora modeled the system at equilibrium in the 2016 review?</vt:lpstr>
      <vt:lpstr>Can the ISO apply load-weightings to the LOE adjustment factor calculations? </vt:lpstr>
      <vt:lpstr>Has the ISO considered adjusting the LOE adjustment for fuel prices? </vt:lpstr>
      <vt:lpstr>Can ISO detail the total LOE adjustment impact for the Net CONE technologies?</vt:lpstr>
      <vt:lpstr>Please clarify what is included in the energy options category of the ESI adjustment</vt:lpstr>
      <vt:lpstr>Can the ISO provide more detail on how historical winter and non-winter seasons were classified for purposes of weighting the ESI revenue offsets?</vt:lpstr>
      <vt:lpstr>Energy Security Improvements</vt:lpstr>
      <vt:lpstr>Estimated ESI revenues will be included in the Net CONE and ORTP calculations</vt:lpstr>
      <vt:lpstr>Summary of estimated ESI revenue offsets  Net CONE Technologies – ISO Proposal</vt:lpstr>
      <vt:lpstr>Summary of estimated ESI revenue offsets  Net CONE Technologies – NEPOOL Proposal</vt:lpstr>
      <vt:lpstr>Summary of estimated ESI revenue offsets  ORTP Technologies - ISO proposal</vt:lpstr>
      <vt:lpstr>Summary of estimated ESI revenue offsets  ORTP Technologies – NEPOOL proposal</vt:lpstr>
      <vt:lpstr>Conclusion &amp; Next Steps</vt:lpstr>
      <vt:lpstr>Stakeholder Schedule</vt:lpstr>
      <vt:lpstr>PowerPoint Presentation</vt:lpstr>
      <vt:lpstr>Acronyms Used in this Presentation</vt:lpstr>
      <vt:lpstr>Appendix A</vt:lpstr>
      <vt:lpstr>Capacity performance payments affect Net CONE much like energy and ancillary service revenues</vt:lpstr>
      <vt:lpstr>Calculating H based on the current system will produce a lower quantity of scarcity hours and higher Net CONE than at criterion</vt:lpstr>
      <vt:lpstr>Appendix Example:  Numerical Assumptions</vt:lpstr>
      <vt:lpstr>ISO’s proposed approach to setting Net CONE</vt:lpstr>
      <vt:lpstr>Alternate approach to setting Net CONE</vt:lpstr>
      <vt:lpstr>ISO’s proposal more appropriately accounts for resources without a CSO</vt:lpstr>
      <vt:lpstr>Appendix B</vt:lpstr>
      <vt:lpstr>Incremental ESI revenue offsets  Net CONE Technologies – ISO Proposal</vt:lpstr>
      <vt:lpstr>Incremental ESI revenue offsets  ORTP Technologies – ISO Proposal</vt:lpstr>
      <vt:lpstr>Incremental ESI revenue offsets  ORTPs Technologies – ISO Proposal (cont.)</vt:lpstr>
      <vt:lpstr>Incremental ESI revenue offsets  ORTPs Technologies – ISO Proposal (cont.)</vt:lpstr>
      <vt:lpstr>Appendix C</vt:lpstr>
      <vt:lpstr>Incremental ESI revenue offsets  Net CONE Technologies – NEPOOL Proposal</vt:lpstr>
      <vt:lpstr>Incremental ESI revenue offsets  ORTPs Technologies – NEPOOL Proposal</vt:lpstr>
      <vt:lpstr>Incremental ESI revenue offsets  ORTPs Technologies – NEPOOL Proposal (cont.)</vt:lpstr>
      <vt:lpstr>Incremental ESI revenue offsets  ORTPs Technologies – NEPOOL Proposal (cont.)</vt:lpstr>
      <vt:lpstr>Appendix D</vt:lpstr>
      <vt:lpstr>Approach to developing season weightings</vt:lpstr>
      <vt:lpstr>Approach to developing season weightings: Winter season</vt:lpstr>
      <vt:lpstr>Approach to developing season weightings: Winter season (cont.)</vt:lpstr>
      <vt:lpstr>Approach to developing season weightings: Non-winter seasons</vt:lpstr>
      <vt:lpstr>Approach to developing season weightings: Non-winter seasons (cont.)</vt:lpstr>
      <vt:lpstr>Summary of season results</vt:lpstr>
      <vt:lpstr>Winter season analysis results</vt:lpstr>
      <vt:lpstr>Non-Winter season analysis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2020-07-08T21:29:13Z</dcterms:created>
  <dcterms:modified xsi:type="dcterms:W3CDTF">2020-08-12T12:32:17Z</dcterms:modified>
  <cp:category/>
  <cp:contentStatus/>
</cp:coreProperties>
</file>