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79" r:id="rId2"/>
    <p:sldId id="280" r:id="rId3"/>
    <p:sldId id="317" r:id="rId4"/>
    <p:sldId id="313" r:id="rId5"/>
    <p:sldId id="345" r:id="rId6"/>
    <p:sldId id="353" r:id="rId7"/>
    <p:sldId id="354" r:id="rId8"/>
    <p:sldId id="355" r:id="rId9"/>
    <p:sldId id="322" r:id="rId10"/>
    <p:sldId id="328" r:id="rId11"/>
    <p:sldId id="334" r:id="rId12"/>
    <p:sldId id="335" r:id="rId13"/>
    <p:sldId id="336" r:id="rId14"/>
    <p:sldId id="318" r:id="rId15"/>
    <p:sldId id="320" r:id="rId16"/>
    <p:sldId id="340" r:id="rId17"/>
    <p:sldId id="341" r:id="rId18"/>
    <p:sldId id="343" r:id="rId19"/>
    <p:sldId id="342" r:id="rId20"/>
    <p:sldId id="348" r:id="rId21"/>
    <p:sldId id="349" r:id="rId22"/>
    <p:sldId id="350" r:id="rId23"/>
    <p:sldId id="344" r:id="rId24"/>
    <p:sldId id="351" r:id="rId25"/>
    <p:sldId id="319" r:id="rId26"/>
    <p:sldId id="301" r:id="rId27"/>
    <p:sldId id="302" r:id="rId28"/>
    <p:sldId id="333" r:id="rId29"/>
    <p:sldId id="304" r:id="rId30"/>
  </p:sldIdLst>
  <p:sldSz cx="9144000" cy="6858000" type="screen4x3"/>
  <p:notesSz cx="7315200" cy="96012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2777F"/>
    <a:srgbClr val="EC1F25"/>
    <a:srgbClr val="FBB92F"/>
    <a:srgbClr val="77BD2A"/>
    <a:srgbClr val="6FA943"/>
    <a:srgbClr val="B9D257"/>
    <a:srgbClr val="F68920"/>
    <a:srgbClr val="8555A1"/>
    <a:srgbClr val="1E6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8" autoAdjust="0"/>
    <p:restoredTop sz="89965" autoAdjust="0"/>
  </p:normalViewPr>
  <p:slideViewPr>
    <p:cSldViewPr>
      <p:cViewPr varScale="1">
        <p:scale>
          <a:sx n="115" d="100"/>
          <a:sy n="115" d="100"/>
        </p:scale>
        <p:origin x="1872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206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32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r">
              <a:defRPr sz="1300"/>
            </a:lvl1pPr>
          </a:lstStyle>
          <a:p>
            <a:fld id="{F87AAE7F-D37E-4830-9F5E-F36A5F180179}" type="datetimeFigureOut">
              <a:rPr lang="en-US" smtClean="0"/>
              <a:t>8/5/2020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32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r">
              <a:defRPr sz="13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9EDDEDB6-CD57-44C2-AB19-AC7D3BB8FF8E}" type="datetimeFigureOut">
              <a:rPr lang="en-US" smtClean="0"/>
              <a:pPr/>
              <a:t>8/5/2020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3" tIns="48332" rIns="96663" bIns="4833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63" tIns="48332" rIns="96663" bIns="483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6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606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200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01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25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108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145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864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093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587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057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746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449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12" Type="http://schemas.openxmlformats.org/officeDocument/2006/relationships/image" Target="../media/image8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4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itle WMPP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4"/>
          <p:cNvSpPr txBox="1">
            <a:spLocks/>
          </p:cNvSpPr>
          <p:nvPr userDrawn="1"/>
        </p:nvSpPr>
        <p:spPr>
          <a:xfrm>
            <a:off x="485899" y="1828800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77984141"/>
              </p:ext>
            </p:extLst>
          </p:nvPr>
        </p:nvGraphicFramePr>
        <p:xfrm>
          <a:off x="457200" y="533400"/>
          <a:ext cx="8077200" cy="1150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1852">
                <a:tc>
                  <a:txBody>
                    <a:bodyPr/>
                    <a:lstStyle/>
                    <a:p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58">
                <a:tc gridSpan="2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13608" y="609600"/>
            <a:ext cx="6096000" cy="38100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Title: Summary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0400" y="533400"/>
            <a:ext cx="1524000" cy="685800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WMPP ID: XX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5899" y="1371600"/>
            <a:ext cx="7896101" cy="304800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Proposed Effective Date: [Color When Recently Changed]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85775" y="1981200"/>
            <a:ext cx="8229600" cy="42672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5581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613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75855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This is the Master Slide Font for MC template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290650"/>
            <a:ext cx="9143992" cy="5673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00856" y="6329046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accent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21" r:id="rId2"/>
    <p:sldLayoutId id="2147483683" r:id="rId3"/>
    <p:sldLayoutId id="2147483664" r:id="rId4"/>
    <p:sldLayoutId id="2147483720" r:id="rId5"/>
    <p:sldLayoutId id="2147483684" r:id="rId6"/>
    <p:sldLayoutId id="2147483687" r:id="rId7"/>
    <p:sldLayoutId id="2147483688" r:id="rId8"/>
    <p:sldLayoutId id="2147483689" r:id="rId9"/>
    <p:sldLayoutId id="2147483694" r:id="rId10"/>
    <p:sldLayoutId id="2147483695" r:id="rId11"/>
    <p:sldLayoutId id="2147483696" r:id="rId12"/>
    <p:sldLayoutId id="214748369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-ne.com/static-assets/documents/2019/10/rsp19_final.doc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-ne.com/static-assets/documents/2016/07/20160714-dca-forum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-ne.com/static-assets/documents/2016/07/20160711-dca-v-sealed-bid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August 11-13, 2020 | MC TELECONFERENCE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Matt Brewster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413-540-4547</a:t>
            </a:r>
            <a:br>
              <a:rPr lang="en-US" dirty="0" smtClean="0"/>
            </a:br>
            <a:r>
              <a:rPr lang="en-US" dirty="0" smtClean="0"/>
              <a:t>mbrewster@iso-ne.com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DDBT Update Proposal for FCA16+ (2025-26)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Forward Capacity Auction</a:t>
            </a:r>
          </a:p>
          <a:p>
            <a:r>
              <a:rPr lang="en-US" dirty="0" smtClean="0"/>
              <a:t>Dynamic De-List Bid Threshold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4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u="sng" dirty="0" smtClean="0"/>
              <a:t>Analysis</a:t>
            </a:r>
            <a:r>
              <a:rPr lang="en-US" sz="2400" u="sng" dirty="0"/>
              <a:t/>
            </a:r>
            <a:br>
              <a:rPr lang="en-US" sz="2400" u="sng" dirty="0"/>
            </a:br>
            <a:r>
              <a:rPr lang="en-US" dirty="0"/>
              <a:t>H</a:t>
            </a:r>
            <a:r>
              <a:rPr lang="en-US" dirty="0" smtClean="0"/>
              <a:t>istorically, the proposed recalibration method supports accurate estimates of the FCA clearing price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Recalibration appears to produce more accurate </a:t>
            </a:r>
            <a:r>
              <a:rPr lang="en-US" i="1" dirty="0" smtClean="0"/>
              <a:t>ex ante </a:t>
            </a:r>
            <a:r>
              <a:rPr lang="en-US" dirty="0" smtClean="0"/>
              <a:t>estimates of the FCA clearing price, on average, than the manually-estimated DDBT values used historically</a:t>
            </a:r>
          </a:p>
          <a:p>
            <a:r>
              <a:rPr lang="en-US" dirty="0" smtClean="0"/>
              <a:t>Understandably, the competitive FCA clearing price cannot be determined precisely ~11 months in advance</a:t>
            </a:r>
          </a:p>
          <a:p>
            <a:pPr lvl="1"/>
            <a:r>
              <a:rPr lang="en-US" dirty="0" smtClean="0"/>
              <a:t>The recalibration DDBT is not a price forecast, but a mechanical method to estimate the next FCA price using public information</a:t>
            </a:r>
          </a:p>
          <a:p>
            <a:r>
              <a:rPr lang="en-US" dirty="0" smtClean="0"/>
              <a:t>A reasonably accurate estimate will appropriately balance design objectives (1) and (2)</a:t>
            </a:r>
          </a:p>
          <a:p>
            <a:pPr lvl="1"/>
            <a:r>
              <a:rPr lang="en-US" dirty="0" smtClean="0"/>
              <a:t>Using recent and transparent market parameters (in a repeatable calculation) all supports design objective (3)</a:t>
            </a:r>
          </a:p>
        </p:txBody>
      </p:sp>
    </p:spTree>
    <p:extLst>
      <p:ext uri="{BB962C8B-B14F-4D97-AF65-F5344CB8AC3E}">
        <p14:creationId xmlns:p14="http://schemas.microsoft.com/office/powerpoint/2010/main" val="311028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2200" u="sng" dirty="0" smtClean="0"/>
              <a:t>Analysis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Estimates of recalibration DDBT beginning with FCA9*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32766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chart values are on the next slide</a:t>
            </a:r>
          </a:p>
          <a:p>
            <a:r>
              <a:rPr lang="en-US" dirty="0" smtClean="0"/>
              <a:t>Recalibration DDBT (green series) tracks well with FCA clearing price (blue series)</a:t>
            </a:r>
          </a:p>
          <a:p>
            <a:pPr lvl="1"/>
            <a:r>
              <a:rPr lang="en-US" dirty="0" smtClean="0"/>
              <a:t>Past DDBT method (purple) becomes stale</a:t>
            </a:r>
          </a:p>
          <a:p>
            <a:r>
              <a:rPr lang="en-US" dirty="0" smtClean="0"/>
              <a:t>Net ICR and Net CONE changes help explain short-run market conditions and the recalibration DDBT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295400"/>
            <a:ext cx="5041829" cy="45845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33400" y="6016823"/>
            <a:ext cx="807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0000"/>
                </a:solidFill>
              </a:rPr>
              <a:t>*Inputs to FCA9 and FCA10 include outcomes of administrative pricing conditions in the preceding auction</a:t>
            </a:r>
            <a:endParaRPr lang="en-US" sz="1400" i="1" strike="sngStrik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35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sz="2400" u="sng" dirty="0"/>
              <a:t>Analysis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On average, the recalibration estimate has 25% error, over this period, compared to 39% error with manual-estimation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11894665"/>
              </p:ext>
            </p:extLst>
          </p:nvPr>
        </p:nvGraphicFramePr>
        <p:xfrm>
          <a:off x="533398" y="1524000"/>
          <a:ext cx="8077202" cy="4267197"/>
        </p:xfrm>
        <a:graphic>
          <a:graphicData uri="http://schemas.openxmlformats.org/drawingml/2006/table">
            <a:tbl>
              <a:tblPr/>
              <a:tblGrid>
                <a:gridCol w="305955">
                  <a:extLst>
                    <a:ext uri="{9D8B030D-6E8A-4147-A177-3AD203B41FA5}">
                      <a16:colId xmlns:a16="http://schemas.microsoft.com/office/drawing/2014/main" val="1972824042"/>
                    </a:ext>
                  </a:extLst>
                </a:gridCol>
                <a:gridCol w="1896919">
                  <a:extLst>
                    <a:ext uri="{9D8B030D-6E8A-4147-A177-3AD203B41FA5}">
                      <a16:colId xmlns:a16="http://schemas.microsoft.com/office/drawing/2014/main" val="3400635321"/>
                    </a:ext>
                  </a:extLst>
                </a:gridCol>
                <a:gridCol w="734291">
                  <a:extLst>
                    <a:ext uri="{9D8B030D-6E8A-4147-A177-3AD203B41FA5}">
                      <a16:colId xmlns:a16="http://schemas.microsoft.com/office/drawing/2014/main" val="2872682460"/>
                    </a:ext>
                  </a:extLst>
                </a:gridCol>
                <a:gridCol w="734291">
                  <a:extLst>
                    <a:ext uri="{9D8B030D-6E8A-4147-A177-3AD203B41FA5}">
                      <a16:colId xmlns:a16="http://schemas.microsoft.com/office/drawing/2014/main" val="492891790"/>
                    </a:ext>
                  </a:extLst>
                </a:gridCol>
                <a:gridCol w="734291">
                  <a:extLst>
                    <a:ext uri="{9D8B030D-6E8A-4147-A177-3AD203B41FA5}">
                      <a16:colId xmlns:a16="http://schemas.microsoft.com/office/drawing/2014/main" val="2171310279"/>
                    </a:ext>
                  </a:extLst>
                </a:gridCol>
                <a:gridCol w="734291">
                  <a:extLst>
                    <a:ext uri="{9D8B030D-6E8A-4147-A177-3AD203B41FA5}">
                      <a16:colId xmlns:a16="http://schemas.microsoft.com/office/drawing/2014/main" val="3945701967"/>
                    </a:ext>
                  </a:extLst>
                </a:gridCol>
                <a:gridCol w="734291">
                  <a:extLst>
                    <a:ext uri="{9D8B030D-6E8A-4147-A177-3AD203B41FA5}">
                      <a16:colId xmlns:a16="http://schemas.microsoft.com/office/drawing/2014/main" val="2420376768"/>
                    </a:ext>
                  </a:extLst>
                </a:gridCol>
                <a:gridCol w="734291">
                  <a:extLst>
                    <a:ext uri="{9D8B030D-6E8A-4147-A177-3AD203B41FA5}">
                      <a16:colId xmlns:a16="http://schemas.microsoft.com/office/drawing/2014/main" val="261816386"/>
                    </a:ext>
                  </a:extLst>
                </a:gridCol>
                <a:gridCol w="734291">
                  <a:extLst>
                    <a:ext uri="{9D8B030D-6E8A-4147-A177-3AD203B41FA5}">
                      <a16:colId xmlns:a16="http://schemas.microsoft.com/office/drawing/2014/main" val="1365068245"/>
                    </a:ext>
                  </a:extLst>
                </a:gridCol>
                <a:gridCol w="734291">
                  <a:extLst>
                    <a:ext uri="{9D8B030D-6E8A-4147-A177-3AD203B41FA5}">
                      <a16:colId xmlns:a16="http://schemas.microsoft.com/office/drawing/2014/main" val="9251803"/>
                    </a:ext>
                  </a:extLst>
                </a:gridCol>
              </a:tblGrid>
              <a:tr h="34977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FCA9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FCA10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FCA11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FCA12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FCA13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FCA14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FCA15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289896"/>
                  </a:ext>
                </a:extLst>
              </a:tr>
              <a:tr h="36376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 CCP ($)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$9.55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959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572688"/>
                  </a:ext>
                </a:extLst>
              </a:tr>
              <a:tr h="36376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(B)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Actual DDBT ($)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59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045813"/>
                  </a:ext>
                </a:extLst>
              </a:tr>
              <a:tr h="6295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Abs. % Error Actual DDBT 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 |(B-A)/A)|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227366"/>
                  </a:ext>
                </a:extLst>
              </a:tr>
              <a:tr h="3357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Recalibration DDBT ($)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$11.08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$9.90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59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089962"/>
                  </a:ext>
                </a:extLst>
              </a:tr>
              <a:tr h="6295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Abs. % Error Recal. DDBT</a:t>
                      </a:r>
                      <a:b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 |(D-A)/A)|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198"/>
                  </a:ext>
                </a:extLst>
              </a:tr>
              <a:tr h="3357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(F)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CONE ($)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$11.08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$10.81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$11.64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959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091264"/>
                  </a:ext>
                </a:extLst>
              </a:tr>
              <a:tr h="6295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(G)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ICR change (MW)</a:t>
                      </a:r>
                      <a:b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 (NICR</a:t>
                      </a:r>
                      <a:r>
                        <a:rPr lang="en-US" sz="14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NICR</a:t>
                      </a:r>
                      <a:r>
                        <a:rPr lang="en-US" sz="14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t-1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959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468661"/>
                  </a:ext>
                </a:extLst>
              </a:tr>
              <a:tr h="6295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(H)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CVC lower-bound on Recalibration DDBT ($)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59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44304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8650" y="5943600"/>
            <a:ext cx="7905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0000"/>
                </a:solidFill>
              </a:rPr>
              <a:t>*FCA15 Net ICR estimate (32,950 MW) is from the 2019 RSP, Table 4-1 p.52 (</a:t>
            </a:r>
            <a:r>
              <a:rPr lang="en-US" sz="1400" i="1" dirty="0" smtClean="0">
                <a:solidFill>
                  <a:srgbClr val="000000"/>
                </a:solidFill>
                <a:hlinkClick r:id="rId3"/>
              </a:rPr>
              <a:t>LINK</a:t>
            </a:r>
            <a:r>
              <a:rPr lang="en-US" sz="1400" i="1" dirty="0" smtClean="0">
                <a:solidFill>
                  <a:srgbClr val="000000"/>
                </a:solidFill>
              </a:rPr>
              <a:t>)</a:t>
            </a:r>
            <a:endParaRPr lang="en-US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u="sng" dirty="0" smtClean="0"/>
              <a:t>Analysis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few qualitative observations on the analysis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FCA demand specification underwent pretty significant changes over the period we have to analyze</a:t>
            </a:r>
          </a:p>
          <a:p>
            <a:r>
              <a:rPr lang="en-US" dirty="0" smtClean="0"/>
              <a:t>Nevertheless, the recalibration DDBT method exhibits better </a:t>
            </a:r>
            <a:r>
              <a:rPr lang="en-US" i="1" dirty="0" smtClean="0"/>
              <a:t>ex ante </a:t>
            </a:r>
            <a:r>
              <a:rPr lang="en-US" dirty="0" smtClean="0"/>
              <a:t>accuracy than the manual estimation method </a:t>
            </a:r>
          </a:p>
          <a:p>
            <a:r>
              <a:rPr lang="en-US" dirty="0" smtClean="0"/>
              <a:t>Recalibrations ability to use current and forward-looking market information should support its accuracy</a:t>
            </a:r>
          </a:p>
          <a:p>
            <a:r>
              <a:rPr lang="en-US" dirty="0" smtClean="0"/>
              <a:t>Recalibration also “catches up” with unforeseen market changes by the next period</a:t>
            </a:r>
          </a:p>
          <a:p>
            <a:r>
              <a:rPr lang="en-US" dirty="0" smtClean="0"/>
              <a:t>The performance of recalibration should improve with the recent transition to fully MRI demand curves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532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Detail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Mechanics of the recalibration DDBT method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2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u="sng" dirty="0" smtClean="0"/>
              <a:t>Concept</a:t>
            </a:r>
            <a:br>
              <a:rPr lang="en-US" sz="2400" u="sng" dirty="0" smtClean="0"/>
            </a:br>
            <a:r>
              <a:rPr lang="en-US" dirty="0" smtClean="0"/>
              <a:t>Recalibration is a formulaic method to set the DDBT annually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module explains the various technical details of how DDBT recalibration is performed</a:t>
            </a:r>
          </a:p>
          <a:p>
            <a:r>
              <a:rPr lang="en-US" dirty="0" smtClean="0"/>
              <a:t>The concept, though, is straightforward and produces sensible estimates based on supply and demand characteristics</a:t>
            </a:r>
          </a:p>
          <a:p>
            <a:r>
              <a:rPr lang="en-US" dirty="0" smtClean="0"/>
              <a:t>Recalibration estimates the competitive </a:t>
            </a:r>
            <a:br>
              <a:rPr lang="en-US" dirty="0" smtClean="0"/>
            </a:br>
            <a:r>
              <a:rPr lang="en-US" dirty="0" smtClean="0"/>
              <a:t>clearing </a:t>
            </a:r>
            <a:r>
              <a:rPr lang="en-US" dirty="0"/>
              <a:t>price </a:t>
            </a:r>
            <a:r>
              <a:rPr lang="en-US" dirty="0" smtClean="0"/>
              <a:t>for the next FCA using: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The last FCA cleared supply and </a:t>
            </a:r>
            <a:br>
              <a:rPr lang="en-US" dirty="0" smtClean="0"/>
            </a:br>
            <a:r>
              <a:rPr lang="en-US" dirty="0" smtClean="0"/>
              <a:t>clearing price; and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The next FCA forecasted demand </a:t>
            </a:r>
            <a:br>
              <a:rPr lang="en-US" dirty="0" smtClean="0"/>
            </a:br>
            <a:r>
              <a:rPr lang="en-US" dirty="0" smtClean="0"/>
              <a:t>changes (</a:t>
            </a:r>
            <a:r>
              <a:rPr lang="en-US" i="1" dirty="0" smtClean="0"/>
              <a:t>i.e.</a:t>
            </a:r>
            <a:r>
              <a:rPr lang="en-US" dirty="0" smtClean="0"/>
              <a:t>, Net ICR, Net CONE)</a:t>
            </a:r>
          </a:p>
          <a:p>
            <a:pPr marL="400050"/>
            <a:r>
              <a:rPr lang="en-US" dirty="0" smtClean="0"/>
              <a:t>All of the inputs are from public sources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556" y="3268788"/>
            <a:ext cx="2908044" cy="22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4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u="sng" dirty="0" smtClean="0"/>
              <a:t>Detail</a:t>
            </a:r>
            <a:r>
              <a:rPr lang="en-US" sz="2400" u="sng" dirty="0" smtClean="0"/>
              <a:t/>
            </a:r>
            <a:br>
              <a:rPr lang="en-US" sz="2400" u="sng" dirty="0" smtClean="0"/>
            </a:br>
            <a:r>
              <a:rPr lang="en-US" dirty="0" smtClean="0"/>
              <a:t>Timeline for posting the DDBT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Recalibration DDBT for the next FCA will be calculated annually in the (short) window:</a:t>
            </a:r>
          </a:p>
          <a:p>
            <a:pPr lvl="1"/>
            <a:r>
              <a:rPr lang="en-US" i="1" dirty="0" smtClean="0"/>
              <a:t>After</a:t>
            </a:r>
            <a:r>
              <a:rPr lang="en-US" dirty="0" smtClean="0"/>
              <a:t> the last FCA results are finalized (posted and ready to file); and</a:t>
            </a:r>
          </a:p>
          <a:p>
            <a:pPr lvl="1"/>
            <a:r>
              <a:rPr lang="en-US" i="1" dirty="0" smtClean="0"/>
              <a:t>Before</a:t>
            </a:r>
            <a:r>
              <a:rPr lang="en-US" dirty="0" smtClean="0"/>
              <a:t> retirement bids are due for the next FCA</a:t>
            </a:r>
          </a:p>
          <a:p>
            <a:r>
              <a:rPr lang="en-US" dirty="0" smtClean="0"/>
              <a:t>These two constraints imply the DDBT will be calculated and posted around March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last FCA results provide inputs (total CSO and clearing price) to the DDBT calculation</a:t>
            </a:r>
          </a:p>
          <a:p>
            <a:r>
              <a:rPr lang="en-US" dirty="0" smtClean="0"/>
              <a:t>The DDBT is used in the retirement bid review process, and may be relevant to supplier decisions about the next FCA</a:t>
            </a:r>
          </a:p>
        </p:txBody>
      </p:sp>
    </p:spTree>
    <p:extLst>
      <p:ext uri="{BB962C8B-B14F-4D97-AF65-F5344CB8AC3E}">
        <p14:creationId xmlns:p14="http://schemas.microsoft.com/office/powerpoint/2010/main" val="178900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u="sng" dirty="0" smtClean="0"/>
              <a:t>Detail</a:t>
            </a:r>
            <a:r>
              <a:rPr lang="en-US" sz="2400" u="sng" dirty="0" smtClean="0"/>
              <a:t/>
            </a:r>
            <a:br>
              <a:rPr lang="en-US" sz="2400" u="sng" dirty="0" smtClean="0"/>
            </a:br>
            <a:r>
              <a:rPr lang="en-US" dirty="0" smtClean="0"/>
              <a:t>Estimate the next FCA system demand curve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Due to timing constraints, the next FCA demand is estimated</a:t>
            </a:r>
          </a:p>
          <a:p>
            <a:r>
              <a:rPr lang="en-US" dirty="0" smtClean="0"/>
              <a:t>Net </a:t>
            </a:r>
            <a:r>
              <a:rPr lang="en-US" dirty="0"/>
              <a:t>ICR anchors the quantity dimension of the system-wide demand curve (i.e., changes in Net ICR shift the demand curve left or right as Net ICR </a:t>
            </a:r>
            <a:r>
              <a:rPr lang="en-US" dirty="0" smtClean="0"/>
              <a:t>increases </a:t>
            </a:r>
            <a:r>
              <a:rPr lang="en-US" dirty="0"/>
              <a:t>or decreases, respectively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The next FCA Net ICR estimate uses “representative Net ICR” values the ISO prepares as a Regional System Plan supplement</a:t>
            </a:r>
          </a:p>
          <a:p>
            <a:r>
              <a:rPr lang="en-US" dirty="0" smtClean="0"/>
              <a:t>Presently, the ISO is evaluating changing when representative Net ICR calculations are performed in order to reflect the most current load forecast and ICR assumptions for the DDBT</a:t>
            </a:r>
          </a:p>
          <a:p>
            <a:pPr lvl="1"/>
            <a:r>
              <a:rPr lang="en-US" dirty="0" smtClean="0"/>
              <a:t>Representative Net ICR values would be developed in January, the month before the DDBT recalibration occurs (February)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93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u="sng" dirty="0" smtClean="0"/>
              <a:t>Detail</a:t>
            </a:r>
            <a:r>
              <a:rPr lang="en-US" sz="2400" u="sng" dirty="0" smtClean="0"/>
              <a:t/>
            </a:r>
            <a:br>
              <a:rPr lang="en-US" sz="2400" u="sng" dirty="0" smtClean="0"/>
            </a:br>
            <a:r>
              <a:rPr lang="en-US" dirty="0" smtClean="0"/>
              <a:t>Estimate the next FCA system demand curve (</a:t>
            </a:r>
            <a:r>
              <a:rPr lang="en-US" i="1" dirty="0" smtClean="0"/>
              <a:t>cont.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44958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Next FCA system MRI values are estimated using the last FCA MRI values </a:t>
            </a:r>
          </a:p>
          <a:p>
            <a:r>
              <a:rPr lang="en-US" dirty="0" smtClean="0"/>
              <a:t>The relationship between capacity levels and MRI values is very stable (as shown in the figure at the right)</a:t>
            </a:r>
          </a:p>
          <a:p>
            <a:r>
              <a:rPr lang="en-US" dirty="0" smtClean="0"/>
              <a:t>Note: the scaling factor for the estimated demand curve will use the next FCA’s published Net CONE and starting price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790" y="2583072"/>
            <a:ext cx="3670110" cy="27556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54790" y="1524000"/>
            <a:ext cx="3670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Comparison of system MRI demand values scaled using a common Net CONE and Net ICR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9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u="sng" dirty="0" smtClean="0"/>
              <a:t>Detail</a:t>
            </a:r>
            <a:br>
              <a:rPr lang="en-US" sz="2400" u="sng" dirty="0" smtClean="0"/>
            </a:br>
            <a:r>
              <a:rPr lang="en-US" dirty="0" smtClean="0"/>
              <a:t>Calculate the next FCA system demand price at the last FCA awarded CSO amount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the total quantity of CSO cleared in the last FCA, get the demand price from the estimated system demand curve (“P</a:t>
            </a:r>
            <a:r>
              <a:rPr lang="en-US" baseline="-25000" dirty="0" smtClean="0"/>
              <a:t>t</a:t>
            </a:r>
            <a:r>
              <a:rPr lang="en-US" dirty="0" smtClean="0"/>
              <a:t>”)</a:t>
            </a:r>
          </a:p>
          <a:p>
            <a:r>
              <a:rPr lang="en-US" dirty="0" smtClean="0"/>
              <a:t>The last FCA total CSO (“Q</a:t>
            </a:r>
            <a:r>
              <a:rPr lang="en-US" baseline="-25000" dirty="0" smtClean="0"/>
              <a:t>t-1</a:t>
            </a:r>
            <a:r>
              <a:rPr lang="en-US" dirty="0" smtClean="0"/>
              <a:t>”) is the summer-period awards at the conclusion of the primary auction, substitution auction, and re-run of the primary auction (if applicable) for proxy bids</a:t>
            </a:r>
          </a:p>
          <a:p>
            <a:pPr lvl="1"/>
            <a:r>
              <a:rPr lang="en-US" dirty="0" smtClean="0"/>
              <a:t>Summer-period awards align with the FCA clearing price and do not reflect after auction winter-period adjustments for IPRs, etc.</a:t>
            </a:r>
          </a:p>
          <a:p>
            <a:r>
              <a:rPr lang="en-US" dirty="0" smtClean="0"/>
              <a:t>The last FCA total CSO is not adjusted for </a:t>
            </a:r>
            <a:r>
              <a:rPr lang="en-US" i="1" dirty="0" smtClean="0"/>
              <a:t>possible</a:t>
            </a:r>
            <a:r>
              <a:rPr lang="en-US" dirty="0" smtClean="0"/>
              <a:t> retirements</a:t>
            </a:r>
          </a:p>
          <a:p>
            <a:pPr lvl="1"/>
            <a:r>
              <a:rPr lang="en-US" dirty="0" smtClean="0"/>
              <a:t>There is no certainty about potential retirements that </a:t>
            </a:r>
            <a:r>
              <a:rPr lang="en-US" i="1" dirty="0" smtClean="0"/>
              <a:t>may</a:t>
            </a:r>
            <a:r>
              <a:rPr lang="en-US" dirty="0" smtClean="0"/>
              <a:t> occur in the next FCA (due to qualification, review, and regulatory processes) by the time that the DDBT must be set (</a:t>
            </a:r>
            <a:r>
              <a:rPr lang="en-US" i="1" dirty="0" smtClean="0"/>
              <a:t>i.e.</a:t>
            </a:r>
            <a:r>
              <a:rPr lang="en-US" dirty="0" smtClean="0"/>
              <a:t>, by March ~1</a:t>
            </a:r>
            <a:r>
              <a:rPr lang="en-US" baseline="30000" dirty="0" smtClean="0"/>
              <a:t>st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Recalibration will reflect unforeseen changes in the next period DDBT</a:t>
            </a:r>
          </a:p>
        </p:txBody>
      </p:sp>
    </p:spTree>
    <p:extLst>
      <p:ext uri="{BB962C8B-B14F-4D97-AF65-F5344CB8AC3E}">
        <p14:creationId xmlns:p14="http://schemas.microsoft.com/office/powerpoint/2010/main" val="25353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 smtClean="0"/>
              <a:t>Project Title: DDBT (FCA16)</a:t>
            </a:r>
            <a:endParaRPr lang="en-US" sz="2800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WMPP ID: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143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Proposed Effective Date: For FCA16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The Tariff requires a recalculation of the Dynamic De-List Bid Threshold (DDBT) for the 2025-26 period (FCA16)</a:t>
            </a:r>
          </a:p>
          <a:p>
            <a:pPr lvl="1"/>
            <a:r>
              <a:rPr lang="en-US" dirty="0" smtClean="0"/>
              <a:t>The latest update occurred in 2017/18 and has applied since FCA13</a:t>
            </a:r>
          </a:p>
          <a:p>
            <a:pPr lvl="1"/>
            <a:r>
              <a:rPr lang="en-US" b="1" dirty="0" smtClean="0"/>
              <a:t>The scope of this proposal is limited to this Tariff requirement</a:t>
            </a:r>
          </a:p>
          <a:p>
            <a:r>
              <a:rPr lang="en-US" dirty="0" smtClean="0"/>
              <a:t>Today’s discussion will address the purpose and design objectives of the DDBT and will outline the ISO’s proposal to recalculate the DDBT using an improved methodology</a:t>
            </a:r>
          </a:p>
          <a:p>
            <a:pPr lvl="1"/>
            <a:r>
              <a:rPr lang="en-US" dirty="0" smtClean="0"/>
              <a:t>The proposed method will recalculate the DDBT annually as a Tariff-defined process using publicly available data</a:t>
            </a:r>
          </a:p>
        </p:txBody>
      </p:sp>
    </p:spTree>
    <p:extLst>
      <p:ext uri="{BB962C8B-B14F-4D97-AF65-F5344CB8AC3E}">
        <p14:creationId xmlns:p14="http://schemas.microsoft.com/office/powerpoint/2010/main" val="313468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u="sng" dirty="0" smtClean="0"/>
              <a:t>Detail</a:t>
            </a:r>
            <a:br>
              <a:rPr lang="en-US" sz="2400" u="sng" dirty="0" smtClean="0"/>
            </a:br>
            <a:r>
              <a:rPr lang="en-US" dirty="0" smtClean="0"/>
              <a:t>Average the next FCA demand price (“P</a:t>
            </a:r>
            <a:r>
              <a:rPr lang="en-US" baseline="-25000" dirty="0" smtClean="0"/>
              <a:t>t</a:t>
            </a:r>
            <a:r>
              <a:rPr lang="en-US" dirty="0" smtClean="0"/>
              <a:t>”) and the last FCA system clearing price (“P</a:t>
            </a:r>
            <a:r>
              <a:rPr lang="en-US" baseline="-25000" dirty="0" smtClean="0"/>
              <a:t>t-1</a:t>
            </a:r>
            <a:r>
              <a:rPr lang="en-US" dirty="0" smtClean="0"/>
              <a:t>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47244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The average of the last FCA clearing price (“P</a:t>
            </a:r>
            <a:r>
              <a:rPr lang="en-US" baseline="-25000" dirty="0" smtClean="0"/>
              <a:t>t-1</a:t>
            </a:r>
            <a:r>
              <a:rPr lang="en-US" dirty="0" smtClean="0"/>
              <a:t>”) and next FCA demand price (“P</a:t>
            </a:r>
            <a:r>
              <a:rPr lang="en-US" baseline="-25000" dirty="0" smtClean="0"/>
              <a:t>t</a:t>
            </a:r>
            <a:r>
              <a:rPr lang="en-US" dirty="0" smtClean="0"/>
              <a:t>”) is the preliminary DDBT (“DDBT*</a:t>
            </a:r>
            <a:r>
              <a:rPr lang="en-US" baseline="-25000" dirty="0" smtClean="0"/>
              <a:t>t</a:t>
            </a:r>
            <a:r>
              <a:rPr lang="en-US" dirty="0" smtClean="0"/>
              <a:t>”)</a:t>
            </a:r>
          </a:p>
          <a:p>
            <a:pPr lvl="1"/>
            <a:r>
              <a:rPr lang="en-US" dirty="0" smtClean="0"/>
              <a:t>Preliminary meaning before applying the cap and floor </a:t>
            </a:r>
          </a:p>
          <a:p>
            <a:r>
              <a:rPr lang="en-US" dirty="0" smtClean="0"/>
              <a:t>The last FCA clearing price (“P</a:t>
            </a:r>
            <a:r>
              <a:rPr lang="en-US" baseline="-25000" dirty="0" smtClean="0"/>
              <a:t>t-1</a:t>
            </a:r>
            <a:r>
              <a:rPr lang="en-US" dirty="0" smtClean="0"/>
              <a:t>”) is the rest-of-pool clearing price from the primary auction</a:t>
            </a:r>
          </a:p>
          <a:p>
            <a:pPr lvl="1"/>
            <a:r>
              <a:rPr lang="en-US" dirty="0" smtClean="0"/>
              <a:t>Or the rest-of-pool clearing price from the re-run </a:t>
            </a:r>
            <a:r>
              <a:rPr lang="en-US" dirty="0"/>
              <a:t>of the primary auction (if </a:t>
            </a:r>
            <a:r>
              <a:rPr lang="en-US" dirty="0" smtClean="0"/>
              <a:t>applicable) for proxy bids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308086"/>
            <a:ext cx="3779044" cy="2857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105400" y="1600200"/>
            <a:ext cx="3779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Illustration of the average value (DDBT*</a:t>
            </a:r>
            <a:r>
              <a:rPr lang="en-US" sz="2000" b="1" baseline="-25000" dirty="0" smtClean="0">
                <a:solidFill>
                  <a:srgbClr val="000000"/>
                </a:solidFill>
              </a:rPr>
              <a:t>t</a:t>
            </a:r>
            <a:r>
              <a:rPr lang="en-US" sz="2000" b="1" dirty="0" smtClean="0">
                <a:solidFill>
                  <a:srgbClr val="000000"/>
                </a:solidFill>
              </a:rPr>
              <a:t>) found with P</a:t>
            </a:r>
            <a:r>
              <a:rPr lang="en-US" sz="2000" b="1" baseline="-25000" dirty="0" smtClean="0">
                <a:solidFill>
                  <a:srgbClr val="000000"/>
                </a:solidFill>
              </a:rPr>
              <a:t>t</a:t>
            </a:r>
            <a:r>
              <a:rPr lang="en-US" sz="2000" b="1" dirty="0" smtClean="0">
                <a:solidFill>
                  <a:srgbClr val="000000"/>
                </a:solidFill>
              </a:rPr>
              <a:t> and P</a:t>
            </a:r>
            <a:r>
              <a:rPr lang="en-US" sz="2000" b="1" baseline="-25000" dirty="0" smtClean="0">
                <a:solidFill>
                  <a:srgbClr val="000000"/>
                </a:solidFill>
              </a:rPr>
              <a:t>t-1</a:t>
            </a:r>
            <a:endParaRPr lang="en-US" sz="2000" b="1" baseline="-25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77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u="sng" dirty="0" smtClean="0"/>
              <a:t>Detail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Set the final DDBT value within upper and lower bounds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Final DDBT value (“DDBT</a:t>
            </a:r>
            <a:r>
              <a:rPr lang="en-US" baseline="-25000" dirty="0" smtClean="0"/>
              <a:t>t</a:t>
            </a:r>
            <a:r>
              <a:rPr lang="en-US" dirty="0" smtClean="0"/>
              <a:t>”) is limited to a range: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/>
              <a:t>DDBT</a:t>
            </a:r>
            <a:r>
              <a:rPr lang="en-US" b="1" baseline="-25000" dirty="0" smtClean="0"/>
              <a:t>t</a:t>
            </a:r>
            <a:r>
              <a:rPr lang="en-US" b="1" dirty="0" smtClean="0"/>
              <a:t> = min[ Net CONE</a:t>
            </a:r>
            <a:r>
              <a:rPr lang="en-US" b="1" baseline="-25000" dirty="0" smtClean="0"/>
              <a:t>t</a:t>
            </a:r>
            <a:r>
              <a:rPr lang="en-US" b="1" dirty="0" smtClean="0"/>
              <a:t> , max( DDBT*</a:t>
            </a:r>
            <a:r>
              <a:rPr lang="en-US" b="1" baseline="-25000" dirty="0" smtClean="0"/>
              <a:t>t</a:t>
            </a:r>
            <a:r>
              <a:rPr lang="en-US" b="1" dirty="0" smtClean="0"/>
              <a:t> , CVC Limit</a:t>
            </a:r>
            <a:r>
              <a:rPr lang="en-US" b="1" baseline="-25000" dirty="0" smtClean="0"/>
              <a:t>t</a:t>
            </a:r>
            <a:r>
              <a:rPr lang="en-US" b="1" dirty="0" smtClean="0"/>
              <a:t> )]</a:t>
            </a:r>
            <a:endParaRPr lang="en-US" dirty="0" smtClean="0"/>
          </a:p>
          <a:p>
            <a:r>
              <a:rPr lang="en-US" dirty="0" smtClean="0"/>
              <a:t>Upper bound is the next FCA Net CONE</a:t>
            </a:r>
          </a:p>
          <a:p>
            <a:pPr lvl="1"/>
            <a:r>
              <a:rPr lang="en-US" dirty="0" smtClean="0"/>
              <a:t>Competitive prices are expected to be near (but not typically exceed) Net CONE to support competitive new entry</a:t>
            </a:r>
          </a:p>
          <a:p>
            <a:pPr lvl="1"/>
            <a:r>
              <a:rPr lang="en-US" dirty="0" smtClean="0"/>
              <a:t>Existing resources will generally have lower going-forward costs </a:t>
            </a:r>
          </a:p>
          <a:p>
            <a:r>
              <a:rPr lang="en-US" dirty="0" smtClean="0"/>
              <a:t>Lower bound is the estimated price where the next FCA demand curve prices become less than the CVC (</a:t>
            </a:r>
            <a:r>
              <a:rPr lang="en-US" i="1" dirty="0" smtClean="0"/>
              <a:t>next slide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Suppliers are not expected to </a:t>
            </a:r>
            <a:r>
              <a:rPr lang="en-US" dirty="0" smtClean="0"/>
              <a:t>sell </a:t>
            </a:r>
            <a:r>
              <a:rPr lang="en-US" dirty="0"/>
              <a:t>CSO for less than the expected </a:t>
            </a:r>
            <a:r>
              <a:rPr lang="en-US" dirty="0" smtClean="0"/>
              <a:t>cost </a:t>
            </a:r>
            <a:r>
              <a:rPr lang="en-US" dirty="0"/>
              <a:t>to cover </a:t>
            </a:r>
            <a:r>
              <a:rPr lang="en-US" dirty="0" smtClean="0"/>
              <a:t>their </a:t>
            </a:r>
            <a:r>
              <a:rPr lang="en-US" dirty="0"/>
              <a:t>share-of-system </a:t>
            </a:r>
            <a:r>
              <a:rPr lang="en-US" dirty="0" smtClean="0"/>
              <a:t>obligation </a:t>
            </a:r>
            <a:r>
              <a:rPr lang="en-US" dirty="0"/>
              <a:t>under </a:t>
            </a:r>
            <a:r>
              <a:rPr lang="en-US" dirty="0" smtClean="0"/>
              <a:t>PFP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43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u="sng" dirty="0" smtClean="0"/>
              <a:t>Detail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500" dirty="0" smtClean="0"/>
              <a:t>Determine the CVC limit (</a:t>
            </a:r>
            <a:r>
              <a:rPr lang="en-US" sz="2500" i="1" dirty="0" smtClean="0"/>
              <a:t>i.e.</a:t>
            </a:r>
            <a:r>
              <a:rPr lang="en-US" sz="2500" dirty="0" smtClean="0"/>
              <a:t>, the DDBT lower bound)</a:t>
            </a:r>
            <a:endParaRPr lang="en-US" sz="25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199" y="1493980"/>
            <a:ext cx="4495801" cy="4724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System </a:t>
            </a:r>
            <a:r>
              <a:rPr lang="en-US" dirty="0"/>
              <a:t>demand curve prices generally exceed the CVC value, except at large capacity </a:t>
            </a:r>
            <a:r>
              <a:rPr lang="en-US" dirty="0" smtClean="0"/>
              <a:t>surplus</a:t>
            </a:r>
          </a:p>
          <a:p>
            <a:pPr lvl="1"/>
            <a:r>
              <a:rPr lang="en-US" dirty="0" smtClean="0"/>
              <a:t>The CVC limit would, therefore, not be binding except with a large surplus</a:t>
            </a:r>
            <a:endParaRPr lang="en-US" dirty="0"/>
          </a:p>
          <a:p>
            <a:r>
              <a:rPr lang="en-US" dirty="0"/>
              <a:t>The CVC equals (PPR x </a:t>
            </a:r>
            <a:r>
              <a:rPr lang="en-US" dirty="0" smtClean="0"/>
              <a:t>BR(Q) </a:t>
            </a:r>
            <a:r>
              <a:rPr lang="en-US" dirty="0"/>
              <a:t>x </a:t>
            </a:r>
            <a:r>
              <a:rPr lang="en-US" dirty="0" smtClean="0"/>
              <a:t>H(Q))</a:t>
            </a:r>
            <a:endParaRPr lang="en-US" dirty="0"/>
          </a:p>
          <a:p>
            <a:r>
              <a:rPr lang="en-US" dirty="0"/>
              <a:t>The PPR is fixed and set in advance</a:t>
            </a:r>
          </a:p>
          <a:p>
            <a:r>
              <a:rPr lang="en-US" dirty="0"/>
              <a:t>The H and BR values decrease as capacity increases and, thus, the CVC also is a decreasing function</a:t>
            </a:r>
          </a:p>
          <a:p>
            <a:pPr lvl="1"/>
            <a:r>
              <a:rPr lang="en-US" dirty="0"/>
              <a:t>For DDBT calculations, H is interpolated from the GE-MARS simulations and at-criterion BRs are scaled down in the same </a:t>
            </a:r>
            <a:r>
              <a:rPr lang="en-US" dirty="0" smtClean="0"/>
              <a:t>manner </a:t>
            </a:r>
            <a:r>
              <a:rPr lang="en-US" dirty="0"/>
              <a:t>as explained for the FCA16 ORTP update assumptions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16690" y="1676400"/>
            <a:ext cx="3670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Illustration of the CVC value at varying capacity levels and relative to system demand prices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5486400"/>
            <a:ext cx="3670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00000"/>
                </a:solidFill>
              </a:rPr>
              <a:t>This illustration is constructed using FCA14 data</a:t>
            </a:r>
            <a:endParaRPr lang="en-US" sz="1400" i="1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684589"/>
            <a:ext cx="3670110" cy="27556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8160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Follow-up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discussions aside from DDBT calculation mechanics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6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u="sng" dirty="0" smtClean="0"/>
              <a:t>Follow-up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Discussion of changing the mitigation design or FCA format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Stakeholders had observations and concerns about the overall de-list mitigation design, procedural requirements, and FCA format:</a:t>
            </a:r>
          </a:p>
          <a:p>
            <a:pPr lvl="1"/>
            <a:r>
              <a:rPr lang="en-US" dirty="0" smtClean="0"/>
              <a:t>Revising the pivotal supplier test</a:t>
            </a:r>
          </a:p>
          <a:p>
            <a:pPr lvl="1"/>
            <a:r>
              <a:rPr lang="en-US" dirty="0" smtClean="0"/>
              <a:t>Creating minimum MW thresholds for Static De-List Bid cost reviews</a:t>
            </a:r>
          </a:p>
          <a:p>
            <a:pPr lvl="1"/>
            <a:r>
              <a:rPr lang="en-US" dirty="0" smtClean="0"/>
              <a:t>Difficulties experienced during the cost review process </a:t>
            </a:r>
          </a:p>
          <a:p>
            <a:pPr lvl="1"/>
            <a:r>
              <a:rPr lang="en-US" dirty="0" smtClean="0"/>
              <a:t>Converting to a full sealed-bid FCA design</a:t>
            </a:r>
            <a:endParaRPr lang="en-US" dirty="0"/>
          </a:p>
          <a:p>
            <a:r>
              <a:rPr lang="en-US" dirty="0" smtClean="0"/>
              <a:t>While these may merit further consideration, these topics are beyond the present scope to recalculate the DDBT for FCA16</a:t>
            </a:r>
          </a:p>
          <a:p>
            <a:pPr lvl="1"/>
            <a:r>
              <a:rPr lang="en-US" dirty="0" smtClean="0"/>
              <a:t>These would also require assessment and prioritization</a:t>
            </a:r>
            <a:endParaRPr lang="en-US" dirty="0"/>
          </a:p>
          <a:p>
            <a:r>
              <a:rPr lang="en-US" dirty="0" smtClean="0"/>
              <a:t>Note, though, several questions about the role of the DDBT and the FCA format were addressed in discussion and materials from the </a:t>
            </a:r>
            <a:r>
              <a:rPr lang="en-US" i="1" dirty="0" smtClean="0"/>
              <a:t>Descending Clock Auction Forum </a:t>
            </a:r>
            <a:r>
              <a:rPr lang="en-US" dirty="0" smtClean="0"/>
              <a:t>in 2015/16 (</a:t>
            </a:r>
            <a:r>
              <a:rPr lang="en-US" dirty="0" smtClean="0">
                <a:hlinkClick r:id="rId3"/>
              </a:rPr>
              <a:t>LINK</a:t>
            </a:r>
            <a:r>
              <a:rPr lang="en-US" dirty="0" smtClean="0"/>
              <a:t>)</a:t>
            </a:r>
            <a:r>
              <a:rPr lang="en-US" sz="1700" dirty="0" smtClean="0"/>
              <a:t> 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98599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 and stakeholder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18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ISO proposes to apply the DDBT recalibration method beginning with FCA16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Tariff requires a recalculation of the </a:t>
            </a:r>
            <a:r>
              <a:rPr lang="en-US" dirty="0" smtClean="0"/>
              <a:t>DDBT for FCA16</a:t>
            </a:r>
          </a:p>
          <a:p>
            <a:r>
              <a:rPr lang="en-US" dirty="0" smtClean="0"/>
              <a:t>Recalibration is an improved method to calculate </a:t>
            </a:r>
            <a:r>
              <a:rPr lang="en-US" dirty="0"/>
              <a:t>the DDBT </a:t>
            </a:r>
            <a:r>
              <a:rPr lang="en-US" dirty="0" smtClean="0"/>
              <a:t>annually with </a:t>
            </a:r>
            <a:r>
              <a:rPr lang="en-US" dirty="0"/>
              <a:t>current and forward-looking data </a:t>
            </a:r>
            <a:endParaRPr lang="en-US" dirty="0" smtClean="0"/>
          </a:p>
          <a:p>
            <a:pPr lvl="1"/>
            <a:r>
              <a:rPr lang="en-US" dirty="0" smtClean="0"/>
              <a:t>The method is simple, transparent, and uses public data</a:t>
            </a:r>
          </a:p>
          <a:p>
            <a:r>
              <a:rPr lang="en-US" dirty="0" smtClean="0"/>
              <a:t>Recalibration appropriately balances the design objectives for the DDBT and supports the efficient administration of the FCA </a:t>
            </a:r>
            <a:endParaRPr lang="en-US" dirty="0"/>
          </a:p>
          <a:p>
            <a:r>
              <a:rPr lang="en-US" dirty="0" smtClean="0"/>
              <a:t>DDBT recalibration would apply beginning with FCA16</a:t>
            </a:r>
          </a:p>
        </p:txBody>
      </p:sp>
    </p:spTree>
    <p:extLst>
      <p:ext uri="{BB962C8B-B14F-4D97-AF65-F5344CB8AC3E}">
        <p14:creationId xmlns:p14="http://schemas.microsoft.com/office/powerpoint/2010/main" val="35601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Schedule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4158974"/>
              </p:ext>
            </p:extLst>
          </p:nvPr>
        </p:nvGraphicFramePr>
        <p:xfrm>
          <a:off x="457200" y="1371600"/>
          <a:ext cx="8229600" cy="4340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326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Stakeholder</a:t>
                      </a:r>
                      <a:r>
                        <a:rPr lang="en-US" sz="1800" baseline="0" dirty="0" smtClean="0"/>
                        <a:t> Committee and Date</a:t>
                      </a:r>
                      <a:endParaRPr lang="en-US" sz="1800" dirty="0"/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Scheduled Project Milestone</a:t>
                      </a:r>
                      <a:endParaRPr lang="en-US" dirty="0"/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953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Markets Committee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July</a:t>
                      </a:r>
                      <a:r>
                        <a:rPr lang="en-US" b="1" baseline="0" dirty="0" smtClean="0">
                          <a:solidFill>
                            <a:srgbClr val="000000"/>
                          </a:solidFill>
                        </a:rPr>
                        <a:t> 14-15, 2020</a:t>
                      </a:r>
                      <a:endParaRPr lang="en-US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Design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objectives and proposal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953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Markets</a:t>
                      </a:r>
                      <a:r>
                        <a:rPr lang="en-US" b="1" baseline="0" dirty="0" smtClean="0">
                          <a:solidFill>
                            <a:srgbClr val="000000"/>
                          </a:solidFill>
                        </a:rPr>
                        <a:t> Committee</a:t>
                      </a:r>
                      <a:br>
                        <a:rPr lang="en-US" b="1" baseline="0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b="1" baseline="0" dirty="0" smtClean="0">
                          <a:solidFill>
                            <a:srgbClr val="000000"/>
                          </a:solidFill>
                        </a:rPr>
                        <a:t>August 11-12, 2020</a:t>
                      </a:r>
                      <a:endParaRPr lang="en-US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Design detail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 anchor="ctr"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645209"/>
                  </a:ext>
                </a:extLst>
              </a:tr>
              <a:tr h="75953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Markets Committee</a:t>
                      </a:r>
                      <a:br>
                        <a:rPr lang="en-US" b="1" dirty="0" smtClean="0">
                          <a:solidFill>
                            <a:srgbClr val="000000"/>
                          </a:solidFill>
                        </a:rPr>
                      </a:br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September 9-10, 2020</a:t>
                      </a: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Continued review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of design, Tariff provisions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517717420"/>
                  </a:ext>
                </a:extLst>
              </a:tr>
              <a:tr h="75953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Markets Committee</a:t>
                      </a:r>
                    </a:p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October 6-7, 2020</a:t>
                      </a: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Vote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2108360951"/>
                  </a:ext>
                </a:extLst>
              </a:tr>
              <a:tr h="75953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Participants Committee</a:t>
                      </a:r>
                    </a:p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November 5, 2020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Vote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2599457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891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5875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1561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t>29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Acronyms Used in this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BR = Capacity Balancing Ratio</a:t>
            </a:r>
          </a:p>
          <a:p>
            <a:r>
              <a:rPr lang="en-US" dirty="0" smtClean="0"/>
              <a:t>CSO = Capacity Supply Obligation</a:t>
            </a:r>
          </a:p>
          <a:p>
            <a:r>
              <a:rPr lang="en-US" dirty="0" smtClean="0"/>
              <a:t>CVC = Common Value Component</a:t>
            </a:r>
          </a:p>
          <a:p>
            <a:r>
              <a:rPr lang="en-US" dirty="0" smtClean="0"/>
              <a:t>DDBT </a:t>
            </a:r>
            <a:r>
              <a:rPr lang="en-US" dirty="0"/>
              <a:t>= </a:t>
            </a:r>
            <a:r>
              <a:rPr lang="en-US" dirty="0" smtClean="0"/>
              <a:t>Dynamic De-List Bid Threshold</a:t>
            </a:r>
            <a:endParaRPr lang="en-US" dirty="0"/>
          </a:p>
          <a:p>
            <a:r>
              <a:rPr lang="en-US" dirty="0" smtClean="0"/>
              <a:t>FCA = Forward Capacity Auction</a:t>
            </a:r>
          </a:p>
          <a:p>
            <a:r>
              <a:rPr lang="en-US" dirty="0" smtClean="0"/>
              <a:t>H = Capacity </a:t>
            </a:r>
            <a:r>
              <a:rPr lang="en-US" dirty="0"/>
              <a:t>S</a:t>
            </a:r>
            <a:r>
              <a:rPr lang="en-US" dirty="0" smtClean="0"/>
              <a:t>carcity </a:t>
            </a:r>
            <a:r>
              <a:rPr lang="en-US" dirty="0"/>
              <a:t>C</a:t>
            </a:r>
            <a:r>
              <a:rPr lang="en-US" dirty="0" smtClean="0"/>
              <a:t>ondition </a:t>
            </a:r>
            <a:r>
              <a:rPr lang="en-US" i="1" dirty="0" smtClean="0"/>
              <a:t>hours</a:t>
            </a:r>
          </a:p>
          <a:p>
            <a:r>
              <a:rPr lang="en-US" dirty="0" smtClean="0"/>
              <a:t>IPR = Intermittent </a:t>
            </a:r>
            <a:r>
              <a:rPr lang="en-US" dirty="0"/>
              <a:t>P</a:t>
            </a:r>
            <a:r>
              <a:rPr lang="en-US" dirty="0" smtClean="0"/>
              <a:t>ower </a:t>
            </a:r>
            <a:r>
              <a:rPr lang="en-US" dirty="0"/>
              <a:t>R</a:t>
            </a:r>
            <a:r>
              <a:rPr lang="en-US" dirty="0" smtClean="0"/>
              <a:t>esource</a:t>
            </a:r>
          </a:p>
          <a:p>
            <a:r>
              <a:rPr lang="en-US" dirty="0" smtClean="0"/>
              <a:t>Net CONE = Net Cost of New Entry</a:t>
            </a:r>
          </a:p>
          <a:p>
            <a:r>
              <a:rPr lang="en-US" dirty="0" smtClean="0"/>
              <a:t>PFP = Pay for Performance</a:t>
            </a:r>
          </a:p>
          <a:p>
            <a:r>
              <a:rPr lang="en-US" dirty="0" smtClean="0"/>
              <a:t>PPR = Capacity Performance Payment Rate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74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Objectives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 of design objectives and follow-up from July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42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u="sng" dirty="0" smtClean="0"/>
              <a:t>Background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500" dirty="0" smtClean="0"/>
              <a:t>Three design objectives for the DDBT recalculation</a:t>
            </a:r>
            <a:endParaRPr lang="en-US" sz="25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229600" cy="4841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Design objectives:</a:t>
            </a:r>
          </a:p>
          <a:p>
            <a:pPr marL="857250" lvl="1" indent="-457200">
              <a:spcBef>
                <a:spcPts val="1200"/>
              </a:spcBef>
              <a:buFont typeface="+mj-lt"/>
              <a:buAutoNum type="arabicParenR"/>
            </a:pPr>
            <a:r>
              <a:rPr lang="en-US" sz="2400" dirty="0" smtClean="0"/>
              <a:t>Identify </a:t>
            </a:r>
            <a:r>
              <a:rPr lang="en-US" sz="2400" dirty="0"/>
              <a:t>for review FCA de-list bids that may reflect an </a:t>
            </a:r>
            <a:r>
              <a:rPr lang="en-US" sz="2400" dirty="0" smtClean="0"/>
              <a:t>exercise of market power</a:t>
            </a:r>
          </a:p>
          <a:p>
            <a:pPr marL="857250" lvl="1" indent="-457200">
              <a:spcBef>
                <a:spcPts val="1200"/>
              </a:spcBef>
              <a:buFont typeface="+mj-lt"/>
              <a:buAutoNum type="arabicParenR"/>
            </a:pPr>
            <a:r>
              <a:rPr lang="en-US" sz="2400" dirty="0" smtClean="0"/>
              <a:t>Limit </a:t>
            </a:r>
            <a:r>
              <a:rPr lang="en-US" sz="2400" dirty="0"/>
              <a:t>unnecessary administrative interference in competitive price </a:t>
            </a:r>
            <a:r>
              <a:rPr lang="en-US" sz="2400" dirty="0" smtClean="0"/>
              <a:t>formation</a:t>
            </a:r>
          </a:p>
          <a:p>
            <a:pPr marL="857250" lvl="1" indent="-457200">
              <a:spcBef>
                <a:spcPts val="1200"/>
              </a:spcBef>
              <a:buFont typeface="+mj-lt"/>
              <a:buAutoNum type="arabicParenR"/>
            </a:pPr>
            <a:r>
              <a:rPr lang="en-US" sz="2400" dirty="0" smtClean="0"/>
              <a:t>Use </a:t>
            </a:r>
            <a:r>
              <a:rPr lang="en-US" sz="2400" dirty="0"/>
              <a:t>a transparent and robust calculation </a:t>
            </a:r>
            <a:r>
              <a:rPr lang="en-US" sz="2400" dirty="0" smtClean="0"/>
              <a:t>methodology</a:t>
            </a:r>
            <a:endParaRPr lang="en-US" sz="2400" dirty="0"/>
          </a:p>
          <a:p>
            <a:pPr>
              <a:spcBef>
                <a:spcPts val="1800"/>
              </a:spcBef>
            </a:pPr>
            <a:r>
              <a:rPr lang="en-US" dirty="0" smtClean="0"/>
              <a:t>These objectives are in a degree of tension, requiring a balance between (1) and (2) in particular</a:t>
            </a:r>
          </a:p>
          <a:p>
            <a:r>
              <a:rPr lang="en-US" dirty="0" smtClean="0"/>
              <a:t>Concerns with (3) have arisen with past DDBT revision methodologies, which we seek to address and improve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16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u="sng" dirty="0" smtClean="0"/>
              <a:t>Follow-up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role of the pivotal supplier test in relation to the DDBT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DDBT defines the price range above which Static De-List </a:t>
            </a:r>
            <a:r>
              <a:rPr lang="en-US" dirty="0"/>
              <a:t>B</a:t>
            </a:r>
            <a:r>
              <a:rPr lang="en-US" dirty="0" smtClean="0"/>
              <a:t>ids are subject to pre-submittal and cost review</a:t>
            </a:r>
          </a:p>
          <a:p>
            <a:r>
              <a:rPr lang="en-US" dirty="0" smtClean="0"/>
              <a:t>The pivotal supplier test subsequently determines (for Static De-List  </a:t>
            </a:r>
            <a:r>
              <a:rPr lang="en-US" dirty="0"/>
              <a:t>B</a:t>
            </a:r>
            <a:r>
              <a:rPr lang="en-US" dirty="0" smtClean="0"/>
              <a:t>ids) if the supplier controls enough capacity to benefit from an exercise of market power (</a:t>
            </a:r>
            <a:r>
              <a:rPr lang="en-US" i="1" dirty="0" smtClean="0"/>
              <a:t>MR1 Sec. III.A.23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If so (and the Static De-List </a:t>
            </a:r>
            <a:r>
              <a:rPr lang="en-US" dirty="0"/>
              <a:t>B</a:t>
            </a:r>
            <a:r>
              <a:rPr lang="en-US" dirty="0" smtClean="0"/>
              <a:t>id was not withdrawn or reduced by the supplier), then the lower IMM-determined price applies in the FCA</a:t>
            </a:r>
          </a:p>
          <a:p>
            <a:pPr lvl="1"/>
            <a:r>
              <a:rPr lang="en-US" dirty="0" smtClean="0"/>
              <a:t>Otherwise, the Static </a:t>
            </a:r>
            <a:r>
              <a:rPr lang="en-US" dirty="0"/>
              <a:t>De-List Bid enters </a:t>
            </a:r>
            <a:r>
              <a:rPr lang="en-US" dirty="0" smtClean="0"/>
              <a:t>the FCA at the supplier’s submitted price (again, if it was not withdrawn or reduced)</a:t>
            </a:r>
          </a:p>
          <a:p>
            <a:r>
              <a:rPr lang="en-US" dirty="0" smtClean="0"/>
              <a:t>The organization of the process this way uses the DDBT as a screen to </a:t>
            </a:r>
            <a:r>
              <a:rPr lang="en-US" dirty="0"/>
              <a:t>begin </a:t>
            </a:r>
            <a:r>
              <a:rPr lang="en-US" dirty="0" smtClean="0"/>
              <a:t>(months before the FCA) the detailed cost review, and the pivotal supplier test (just before the FCA) as the final determinant of whether mitigation is necessary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534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u="sng" dirty="0" smtClean="0"/>
              <a:t>Follow-up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Stakeholder concerns relating to trade-offs among design objectives (1) and (2)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Concern: </a:t>
            </a:r>
            <a:r>
              <a:rPr lang="en-US" b="1" i="1" dirty="0" smtClean="0"/>
              <a:t>DCA rounds below the DDBT won’t occur</a:t>
            </a:r>
          </a:p>
          <a:p>
            <a:r>
              <a:rPr lang="en-US" dirty="0" smtClean="0"/>
              <a:t>Possibly, but that is not (intentionally) different from the outcome anticipated with the manually-estimated DDBT</a:t>
            </a:r>
          </a:p>
          <a:p>
            <a:pPr lvl="1"/>
            <a:r>
              <a:rPr lang="en-US" dirty="0" smtClean="0"/>
              <a:t>Both recalibration and manual-estimation attempt to estimate the competitive clearing price where the auction will conclude</a:t>
            </a:r>
          </a:p>
          <a:p>
            <a:r>
              <a:rPr lang="en-US" dirty="0" smtClean="0"/>
              <a:t>An accurate DDBT estimate also does not “turn the FCA into a sealed-bid auction” since it is already structured as sealed-bid within rounds (which may be wide)</a:t>
            </a:r>
          </a:p>
          <a:p>
            <a:pPr lvl="1"/>
            <a:r>
              <a:rPr lang="en-US" i="1" dirty="0" smtClean="0"/>
              <a:t>See ISO’s 2016 discussion paper on FCA formats (</a:t>
            </a:r>
            <a:r>
              <a:rPr lang="en-US" i="1" dirty="0" smtClean="0">
                <a:hlinkClick r:id="rId3"/>
              </a:rPr>
              <a:t>LINK</a:t>
            </a:r>
            <a:r>
              <a:rPr lang="en-US" i="1" dirty="0" smtClean="0"/>
              <a:t>)</a:t>
            </a:r>
            <a:endParaRPr lang="en-US" i="1" dirty="0"/>
          </a:p>
          <a:p>
            <a:r>
              <a:rPr lang="en-US" dirty="0" smtClean="0"/>
              <a:t>The DDBT is estimate to support mitigation reviews, but if conditions change then DCA rounds below the DDBT allow remaining existing supply to respond</a:t>
            </a:r>
          </a:p>
          <a:p>
            <a:pPr lvl="1"/>
            <a:r>
              <a:rPr lang="en-US" dirty="0" smtClean="0"/>
              <a:t>The DDBT’s purpose was met even if supply competes to a lower price </a:t>
            </a:r>
          </a:p>
        </p:txBody>
      </p:sp>
    </p:spTree>
    <p:extLst>
      <p:ext uri="{BB962C8B-B14F-4D97-AF65-F5344CB8AC3E}">
        <p14:creationId xmlns:p14="http://schemas.microsoft.com/office/powerpoint/2010/main" val="1326039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u="sng" dirty="0" smtClean="0"/>
              <a:t>Follow-up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Stakeholder concerns relating to trade-offs among design objectives (1) and (2)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Concern: </a:t>
            </a:r>
            <a:r>
              <a:rPr lang="en-US" b="1" i="1" dirty="0" smtClean="0"/>
              <a:t>All existing resources will need Static De-List Bids</a:t>
            </a:r>
            <a:endParaRPr lang="en-US" b="1" dirty="0" smtClean="0"/>
          </a:p>
          <a:p>
            <a:r>
              <a:rPr lang="en-US" dirty="0" smtClean="0"/>
              <a:t>No. Regardless of the DDBT calculation method, Static De-List Bids are only required for offers above the DDBT</a:t>
            </a:r>
          </a:p>
          <a:p>
            <a:r>
              <a:rPr lang="en-US" dirty="0" smtClean="0"/>
              <a:t>When the expected FCA clearing price is “high,” there would be fewer Static De-List Bids, and visa versa </a:t>
            </a:r>
          </a:p>
          <a:p>
            <a:pPr lvl="1"/>
            <a:r>
              <a:rPr lang="en-US" dirty="0" smtClean="0"/>
              <a:t>Annual DDBT recalibration will help to align the mitigation review threshold with the expected market conditions</a:t>
            </a:r>
          </a:p>
          <a:p>
            <a:r>
              <a:rPr lang="en-US" dirty="0" smtClean="0"/>
              <a:t>In any case, the economic logic behind which bids should be reviewed to protect against market power is the same</a:t>
            </a:r>
            <a:endParaRPr lang="en-US" strike="sngStrike" dirty="0" smtClean="0"/>
          </a:p>
        </p:txBody>
      </p:sp>
    </p:spTree>
    <p:extLst>
      <p:ext uri="{BB962C8B-B14F-4D97-AF65-F5344CB8AC3E}">
        <p14:creationId xmlns:p14="http://schemas.microsoft.com/office/powerpoint/2010/main" val="1634982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u="sng" dirty="0" smtClean="0"/>
              <a:t>Follow-up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Stakeholder concerns relating to trade-offs among design objectives (1) and (2)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Concern: </a:t>
            </a:r>
            <a:r>
              <a:rPr lang="en-US" b="1" i="1" dirty="0" smtClean="0"/>
              <a:t>An accurate DDBT estimate will create (downward) pressure on clearing prices</a:t>
            </a:r>
            <a:endParaRPr lang="en-US" b="1" i="1" dirty="0"/>
          </a:p>
          <a:p>
            <a:r>
              <a:rPr lang="en-US" dirty="0" smtClean="0"/>
              <a:t>The concern is more related to how suppliers with costs close to the DDBT respond to the trade-offs between submitting a Static De-List </a:t>
            </a:r>
            <a:r>
              <a:rPr lang="en-US" dirty="0"/>
              <a:t>B</a:t>
            </a:r>
            <a:r>
              <a:rPr lang="en-US" dirty="0" smtClean="0"/>
              <a:t>id and having flexibility in the FCA</a:t>
            </a:r>
            <a:endParaRPr lang="en-US" dirty="0"/>
          </a:p>
          <a:p>
            <a:pPr lvl="1"/>
            <a:r>
              <a:rPr lang="en-US" dirty="0" smtClean="0"/>
              <a:t>In other words, it does not particularly matter what the DDBT price is, only that this trade-off may exist for a supplier at any DDBT price</a:t>
            </a:r>
            <a:endParaRPr lang="en-US" strike="sngStrike" dirty="0" smtClean="0"/>
          </a:p>
          <a:p>
            <a:r>
              <a:rPr lang="en-US" dirty="0" smtClean="0"/>
              <a:t>Recalibration helps to alleviate these concerns to the extent that manually-estimated DDBTs (triennial calculation) might otherwise be stale and too low for current conditions</a:t>
            </a:r>
          </a:p>
          <a:p>
            <a:pPr lvl="1"/>
            <a:r>
              <a:rPr lang="en-US" dirty="0" smtClean="0"/>
              <a:t>Manual-estimation uses FCA</a:t>
            </a:r>
            <a:r>
              <a:rPr lang="en-US" baseline="-25000" dirty="0" smtClean="0"/>
              <a:t>t-1</a:t>
            </a:r>
            <a:r>
              <a:rPr lang="en-US" dirty="0" smtClean="0"/>
              <a:t> data to set the DDBT for FCA</a:t>
            </a:r>
            <a:r>
              <a:rPr lang="en-US" baseline="-25000" dirty="0" smtClean="0"/>
              <a:t>t+1..3</a:t>
            </a:r>
            <a:endParaRPr lang="en-US" strike="sngStrike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27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Analysis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Estimates of recalibration DDBTs (if it had applied historically) and comparison to past manually-estimated DDBTs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13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Markets Committee PowerPoint Presentation Template 2017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2585</Words>
  <Application>Microsoft Office PowerPoint</Application>
  <PresentationFormat>On-screen Show (4:3)</PresentationFormat>
  <Paragraphs>308</Paragraphs>
  <Slides>29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Markets Committee PowerPoint Presentation Template 2017</vt:lpstr>
      <vt:lpstr>PowerPoint Presentation</vt:lpstr>
      <vt:lpstr>PowerPoint Presentation</vt:lpstr>
      <vt:lpstr>Design Objectives</vt:lpstr>
      <vt:lpstr>Background Three design objectives for the DDBT recalculation</vt:lpstr>
      <vt:lpstr>Follow-up The role of the pivotal supplier test in relation to the DDBT </vt:lpstr>
      <vt:lpstr>Follow-up Stakeholder concerns relating to trade-offs among design objectives (1) and (2)</vt:lpstr>
      <vt:lpstr>Follow-up Stakeholder concerns relating to trade-offs among design objectives (1) and (2)</vt:lpstr>
      <vt:lpstr>Follow-up Stakeholder concerns relating to trade-offs among design objectives (1) and (2)</vt:lpstr>
      <vt:lpstr>Historical Analysis</vt:lpstr>
      <vt:lpstr>Analysis Historically, the proposed recalibration method supports accurate estimates of the FCA clearing price</vt:lpstr>
      <vt:lpstr>Analysis Estimates of recalibration DDBT beginning with FCA9* </vt:lpstr>
      <vt:lpstr>Analysis On average, the recalibration estimate has 25% error, over this period, compared to 39% error with manual-estimation</vt:lpstr>
      <vt:lpstr>Analysis A few qualitative observations on the analysis</vt:lpstr>
      <vt:lpstr>Design Detail</vt:lpstr>
      <vt:lpstr>Concept Recalibration is a formulaic method to set the DDBT annually</vt:lpstr>
      <vt:lpstr>Detail Timeline for posting the DDBT</vt:lpstr>
      <vt:lpstr>Detail Estimate the next FCA system demand curve</vt:lpstr>
      <vt:lpstr>Detail Estimate the next FCA system demand curve (cont.)</vt:lpstr>
      <vt:lpstr>Detail Calculate the next FCA system demand price at the last FCA awarded CSO amount</vt:lpstr>
      <vt:lpstr>Detail Average the next FCA demand price (“Pt”) and the last FCA system clearing price (“Pt-1”)</vt:lpstr>
      <vt:lpstr>Detail Set the final DDBT value within upper and lower bounds</vt:lpstr>
      <vt:lpstr>Detail Determine the CVC limit (i.e., the DDBT lower bound)</vt:lpstr>
      <vt:lpstr>Other Follow-up</vt:lpstr>
      <vt:lpstr>Follow-up Discussion of changing the mitigation design or FCA format</vt:lpstr>
      <vt:lpstr>Conclusion</vt:lpstr>
      <vt:lpstr>The ISO proposes to apply the DDBT recalibration method beginning with FCA16</vt:lpstr>
      <vt:lpstr>Stakeholder Schedule</vt:lpstr>
      <vt:lpstr>PowerPoint Presentation</vt:lpstr>
      <vt:lpstr>Acronyms Used in this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2020-08-06T02:39:40Z</dcterms:created>
  <dcterms:modified xsi:type="dcterms:W3CDTF">2020-08-06T02:39:53Z</dcterms:modified>
  <cp:category/>
  <cp:contentStatus/>
</cp:coreProperties>
</file>