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handoutMasterIdLst>
    <p:handoutMasterId r:id="rId15"/>
  </p:handoutMasterIdLst>
  <p:sldIdLst>
    <p:sldId id="279" r:id="rId2"/>
    <p:sldId id="280" r:id="rId3"/>
    <p:sldId id="286" r:id="rId4"/>
    <p:sldId id="312" r:id="rId5"/>
    <p:sldId id="328" r:id="rId6"/>
    <p:sldId id="323" r:id="rId7"/>
    <p:sldId id="329" r:id="rId8"/>
    <p:sldId id="330" r:id="rId9"/>
    <p:sldId id="321" r:id="rId10"/>
    <p:sldId id="301" r:id="rId11"/>
    <p:sldId id="327" r:id="rId12"/>
    <p:sldId id="303" r:id="rId13"/>
  </p:sldIdLst>
  <p:sldSz cx="9144000" cy="6858000" type="screen4x3"/>
  <p:notesSz cx="7315200" cy="96012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777F"/>
    <a:srgbClr val="EC1F25"/>
    <a:srgbClr val="FBB92F"/>
    <a:srgbClr val="77BD2A"/>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1" autoAdjust="0"/>
    <p:restoredTop sz="65683" autoAdjust="0"/>
  </p:normalViewPr>
  <p:slideViewPr>
    <p:cSldViewPr>
      <p:cViewPr varScale="1">
        <p:scale>
          <a:sx n="84" d="100"/>
          <a:sy n="84" d="100"/>
        </p:scale>
        <p:origin x="2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3" d="100"/>
        <a:sy n="123" d="100"/>
      </p:scale>
      <p:origin x="0" y="0"/>
    </p:cViewPr>
  </p:sorterViewPr>
  <p:notesViewPr>
    <p:cSldViewPr>
      <p:cViewPr varScale="1">
        <p:scale>
          <a:sx n="92" d="100"/>
          <a:sy n="92" d="100"/>
        </p:scale>
        <p:origin x="3984"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9/10/2020</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9/10/2020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86040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357017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133706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160256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378400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205685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334076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380861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929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181718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1058268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wolfson@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SEPTEMBER 15, </a:t>
            </a:r>
            <a:r>
              <a:rPr lang="en-US" dirty="0"/>
              <a:t>2020 | </a:t>
            </a:r>
            <a:r>
              <a:rPr lang="en-US" dirty="0" smtClean="0"/>
              <a:t>transmission COMMITTEE</a:t>
            </a:r>
            <a:endParaRPr lang="en-US" dirty="0"/>
          </a:p>
        </p:txBody>
      </p:sp>
      <p:sp>
        <p:nvSpPr>
          <p:cNvPr id="10" name="Text Placeholder 9"/>
          <p:cNvSpPr>
            <a:spLocks noGrp="1"/>
          </p:cNvSpPr>
          <p:nvPr>
            <p:ph type="body" sz="quarter" idx="17"/>
          </p:nvPr>
        </p:nvSpPr>
        <p:spPr/>
        <p:txBody>
          <a:bodyPr/>
          <a:lstStyle/>
          <a:p>
            <a:r>
              <a:rPr lang="en-US" dirty="0" smtClean="0"/>
              <a:t>Jennifer Wolfson</a:t>
            </a:r>
            <a:endParaRPr lang="en-US" dirty="0"/>
          </a:p>
        </p:txBody>
      </p:sp>
      <p:sp>
        <p:nvSpPr>
          <p:cNvPr id="11" name="Text Placeholder 10"/>
          <p:cNvSpPr>
            <a:spLocks noGrp="1"/>
          </p:cNvSpPr>
          <p:nvPr>
            <p:ph type="body" sz="quarter" idx="18"/>
          </p:nvPr>
        </p:nvSpPr>
        <p:spPr/>
        <p:txBody>
          <a:bodyPr/>
          <a:lstStyle/>
          <a:p>
            <a:r>
              <a:rPr lang="en-US" dirty="0" smtClean="0"/>
              <a:t>413.540.4663 </a:t>
            </a:r>
            <a:r>
              <a:rPr lang="en-US" dirty="0"/>
              <a:t>| </a:t>
            </a:r>
            <a:r>
              <a:rPr lang="en-US" dirty="0" smtClean="0">
                <a:hlinkClick r:id="rId3"/>
              </a:rPr>
              <a:t>jwolfson@iso-ne.com</a:t>
            </a:r>
            <a:endParaRPr lang="en-US" dirty="0"/>
          </a:p>
        </p:txBody>
      </p:sp>
      <p:sp>
        <p:nvSpPr>
          <p:cNvPr id="12" name="Text Placeholder 11"/>
          <p:cNvSpPr>
            <a:spLocks noGrp="1"/>
          </p:cNvSpPr>
          <p:nvPr>
            <p:ph type="body" sz="quarter" idx="19"/>
          </p:nvPr>
        </p:nvSpPr>
        <p:spPr/>
        <p:txBody>
          <a:bodyPr/>
          <a:lstStyle/>
          <a:p>
            <a:r>
              <a:rPr lang="en-US" dirty="0" smtClean="0"/>
              <a:t>Third FERC Order 841 Compliance Filing</a:t>
            </a:r>
            <a:endParaRPr lang="en-US" dirty="0">
              <a:solidFill>
                <a:srgbClr val="FF0000"/>
              </a:solidFill>
            </a:endParaRPr>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10</a:t>
            </a:fld>
            <a:endParaRPr lang="en-US"/>
          </a:p>
        </p:txBody>
      </p:sp>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3"/>
          </p:nvPr>
        </p:nvSpPr>
        <p:spPr>
          <a:xfrm>
            <a:off x="457200" y="1143000"/>
            <a:ext cx="8229600" cy="4953000"/>
          </a:xfrm>
        </p:spPr>
        <p:txBody>
          <a:bodyPr>
            <a:normAutofit/>
          </a:bodyPr>
          <a:lstStyle/>
          <a:p>
            <a:endParaRPr lang="en-US" dirty="0" smtClean="0"/>
          </a:p>
          <a:p>
            <a:r>
              <a:rPr lang="en-US" dirty="0" smtClean="0"/>
              <a:t>The </a:t>
            </a:r>
            <a:r>
              <a:rPr lang="en-US" dirty="0"/>
              <a:t>ISO </a:t>
            </a:r>
            <a:r>
              <a:rPr lang="en-US" dirty="0" smtClean="0"/>
              <a:t>and PTO-AC are </a:t>
            </a:r>
            <a:r>
              <a:rPr lang="en-US" dirty="0"/>
              <a:t>proposing </a:t>
            </a:r>
            <a:r>
              <a:rPr lang="en-US" dirty="0" smtClean="0"/>
              <a:t>Tariff changes in compliance with the transmission-charge directive in FERC’s August 4, 2020 Order in the Order 841 proceeding  </a:t>
            </a:r>
          </a:p>
          <a:p>
            <a:r>
              <a:rPr lang="en-US" dirty="0" smtClean="0"/>
              <a:t>Specifically, the ISO and the PTO-AC are proposing to: </a:t>
            </a:r>
          </a:p>
          <a:p>
            <a:pPr lvl="1"/>
            <a:r>
              <a:rPr lang="en-US" dirty="0"/>
              <a:t>E</a:t>
            </a:r>
            <a:r>
              <a:rPr lang="en-US" dirty="0" smtClean="0"/>
              <a:t>numerate in the OATT the services provided by a charging Electric Storage Facility that merit a transmission charge exemption; and</a:t>
            </a:r>
          </a:p>
          <a:p>
            <a:pPr lvl="1"/>
            <a:r>
              <a:rPr lang="en-US" dirty="0"/>
              <a:t>S</a:t>
            </a:r>
            <a:r>
              <a:rPr lang="en-US" dirty="0" smtClean="0"/>
              <a:t>tate in the OATT that transmission charges will be applied to </a:t>
            </a:r>
            <a:r>
              <a:rPr lang="en-US" dirty="0"/>
              <a:t>Electric Storage Facility charging load unless it is reported </a:t>
            </a:r>
            <a:r>
              <a:rPr lang="en-US" dirty="0" smtClean="0"/>
              <a:t>as described in the OATT and providing </a:t>
            </a:r>
            <a:r>
              <a:rPr lang="en-US" dirty="0"/>
              <a:t>a service as described in </a:t>
            </a:r>
            <a:r>
              <a:rPr lang="en-US" dirty="0" smtClean="0"/>
              <a:t>the OATT</a:t>
            </a:r>
          </a:p>
        </p:txBody>
      </p:sp>
    </p:spTree>
    <p:extLst>
      <p:ext uri="{BB962C8B-B14F-4D97-AF65-F5344CB8AC3E}">
        <p14:creationId xmlns:p14="http://schemas.microsoft.com/office/powerpoint/2010/main" val="35601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11</a:t>
            </a:fld>
            <a:endParaRPr lang="en-US"/>
          </a:p>
        </p:txBody>
      </p:sp>
      <p:graphicFrame>
        <p:nvGraphicFramePr>
          <p:cNvPr id="7" name="Content Placeholder 5"/>
          <p:cNvGraphicFramePr>
            <a:graphicFrameLocks noGrp="1"/>
          </p:cNvGraphicFramePr>
          <p:nvPr>
            <p:ph idx="14"/>
            <p:extLst>
              <p:ext uri="{D42A27DB-BD31-4B8C-83A1-F6EECF244321}">
                <p14:modId xmlns:p14="http://schemas.microsoft.com/office/powerpoint/2010/main" val="698449215"/>
              </p:ext>
            </p:extLst>
          </p:nvPr>
        </p:nvGraphicFramePr>
        <p:xfrm>
          <a:off x="457200" y="1981200"/>
          <a:ext cx="8229600" cy="2423787"/>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85800">
                <a:tc>
                  <a:txBody>
                    <a:bodyPr/>
                    <a:lstStyle/>
                    <a:p>
                      <a:r>
                        <a:rPr lang="en-US" sz="1800" b="1" kern="1200" dirty="0" smtClean="0">
                          <a:solidFill>
                            <a:srgbClr val="000000"/>
                          </a:solidFill>
                          <a:latin typeface="+mn-lt"/>
                          <a:ea typeface="+mn-ea"/>
                          <a:cs typeface="+mn-cs"/>
                        </a:rPr>
                        <a:t>Transmission Committee </a:t>
                      </a:r>
                    </a:p>
                    <a:p>
                      <a:r>
                        <a:rPr lang="en-US" sz="1800" b="1" kern="1200" dirty="0" smtClean="0">
                          <a:solidFill>
                            <a:srgbClr val="000000"/>
                          </a:solidFill>
                          <a:latin typeface="+mn-lt"/>
                          <a:ea typeface="+mn-ea"/>
                          <a:cs typeface="+mn-cs"/>
                        </a:rPr>
                        <a:t>September 15,</a:t>
                      </a:r>
                      <a:r>
                        <a:rPr lang="en-US" sz="1800" b="1" kern="1200" baseline="0" dirty="0" smtClean="0">
                          <a:solidFill>
                            <a:srgbClr val="000000"/>
                          </a:solidFill>
                          <a:latin typeface="+mn-lt"/>
                          <a:ea typeface="+mn-ea"/>
                          <a:cs typeface="+mn-cs"/>
                        </a:rPr>
                        <a:t> </a:t>
                      </a:r>
                      <a:r>
                        <a:rPr lang="en-US" sz="1800" b="1" kern="1200" dirty="0" smtClean="0">
                          <a:solidFill>
                            <a:srgbClr val="000000"/>
                          </a:solidFill>
                          <a:latin typeface="+mn-lt"/>
                          <a:ea typeface="+mn-ea"/>
                          <a:cs typeface="+mn-cs"/>
                        </a:rPr>
                        <a:t>2020</a:t>
                      </a:r>
                      <a:endParaRPr lang="en-US" sz="1800" b="1" kern="1200" dirty="0">
                        <a:solidFill>
                          <a:srgbClr val="000000"/>
                        </a:solidFill>
                        <a:latin typeface="+mn-lt"/>
                        <a:ea typeface="+mn-ea"/>
                        <a:cs typeface="+mn-cs"/>
                      </a:endParaRPr>
                    </a:p>
                  </a:txBody>
                  <a:tcPr marL="89777" marR="89777">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Discussion of proposed Tariff</a:t>
                      </a:r>
                      <a:r>
                        <a:rPr lang="en-US" sz="1800" baseline="0" dirty="0" smtClean="0">
                          <a:solidFill>
                            <a:srgbClr val="000000"/>
                          </a:solidFill>
                        </a:rPr>
                        <a:t> revisions</a:t>
                      </a:r>
                      <a:endParaRPr lang="en-US" sz="1800"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3"/>
                  </a:ext>
                </a:extLst>
              </a:tr>
              <a:tr h="457827">
                <a:tc>
                  <a:txBody>
                    <a:bodyPr/>
                    <a:lstStyle/>
                    <a:p>
                      <a:r>
                        <a:rPr lang="en-US" b="1" dirty="0" smtClean="0">
                          <a:solidFill>
                            <a:srgbClr val="000000"/>
                          </a:solidFill>
                        </a:rPr>
                        <a:t>Transmission Committee</a:t>
                      </a:r>
                    </a:p>
                    <a:p>
                      <a:r>
                        <a:rPr lang="en-US" b="1" dirty="0" smtClean="0">
                          <a:solidFill>
                            <a:srgbClr val="000000"/>
                          </a:solidFill>
                        </a:rPr>
                        <a:t>October</a:t>
                      </a:r>
                      <a:r>
                        <a:rPr lang="en-US" b="1" baseline="0" dirty="0" smtClean="0">
                          <a:solidFill>
                            <a:srgbClr val="000000"/>
                          </a:solidFill>
                        </a:rPr>
                        <a:t> 27,</a:t>
                      </a:r>
                      <a:r>
                        <a:rPr lang="en-US" b="1" dirty="0" smtClean="0">
                          <a:solidFill>
                            <a:srgbClr val="000000"/>
                          </a:solidFill>
                        </a:rPr>
                        <a:t> 2020</a:t>
                      </a:r>
                      <a:endParaRPr lang="en-US" b="1" dirty="0">
                        <a:solidFill>
                          <a:srgbClr val="000000"/>
                        </a:solidFill>
                      </a:endParaRPr>
                    </a:p>
                  </a:txBody>
                  <a:tcPr marL="89777" marR="89777">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Continued</a:t>
                      </a:r>
                      <a:r>
                        <a:rPr lang="en-US" sz="1800" baseline="0" dirty="0" smtClean="0">
                          <a:solidFill>
                            <a:srgbClr val="000000"/>
                          </a:solidFill>
                        </a:rPr>
                        <a:t> d</a:t>
                      </a:r>
                      <a:r>
                        <a:rPr lang="en-US" sz="1800" dirty="0" smtClean="0">
                          <a:solidFill>
                            <a:srgbClr val="000000"/>
                          </a:solidFill>
                        </a:rPr>
                        <a:t>iscussion of and vote on proposed Tariff</a:t>
                      </a:r>
                      <a:r>
                        <a:rPr lang="en-US" sz="1800" baseline="0" dirty="0" smtClean="0">
                          <a:solidFill>
                            <a:srgbClr val="000000"/>
                          </a:solidFill>
                        </a:rPr>
                        <a:t> revisions</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r h="457827">
                <a:tc>
                  <a:txBody>
                    <a:bodyPr/>
                    <a:lstStyle/>
                    <a:p>
                      <a:r>
                        <a:rPr lang="en-US" b="1" dirty="0" smtClean="0">
                          <a:solidFill>
                            <a:srgbClr val="000000"/>
                          </a:solidFill>
                        </a:rPr>
                        <a:t>Participants Committee</a:t>
                      </a:r>
                    </a:p>
                    <a:p>
                      <a:r>
                        <a:rPr lang="en-US" b="1" dirty="0" smtClean="0">
                          <a:solidFill>
                            <a:srgbClr val="000000"/>
                          </a:solidFill>
                        </a:rPr>
                        <a:t>December 3, 2020</a:t>
                      </a:r>
                      <a:endParaRPr lang="en-US" b="1" dirty="0">
                        <a:solidFill>
                          <a:srgbClr val="000000"/>
                        </a:solidFill>
                      </a:endParaRPr>
                    </a:p>
                  </a:txBody>
                  <a:tcPr marL="89777" marR="89777">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Discussion of proposed Tariff</a:t>
                      </a:r>
                      <a:r>
                        <a:rPr lang="en-US" sz="1800" baseline="0" dirty="0" smtClean="0">
                          <a:solidFill>
                            <a:srgbClr val="000000"/>
                          </a:solidFill>
                        </a:rPr>
                        <a:t> revisions</a:t>
                      </a:r>
                      <a:r>
                        <a:rPr lang="en-US" sz="1800" baseline="0" dirty="0">
                          <a:solidFill>
                            <a:srgbClr val="000000"/>
                          </a:solidFill>
                        </a:rPr>
                        <a:t> </a:t>
                      </a:r>
                      <a:r>
                        <a:rPr lang="en-US" sz="1800" baseline="0" dirty="0" smtClean="0">
                          <a:solidFill>
                            <a:srgbClr val="000000"/>
                          </a:solidFill>
                        </a:rPr>
                        <a:t>and vote</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3144257301"/>
                  </a:ext>
                </a:extLst>
              </a:tr>
            </a:tbl>
          </a:graphicData>
        </a:graphic>
      </p:graphicFrame>
    </p:spTree>
    <p:extLst>
      <p:ext uri="{BB962C8B-B14F-4D97-AF65-F5344CB8AC3E}">
        <p14:creationId xmlns:p14="http://schemas.microsoft.com/office/powerpoint/2010/main" val="847370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12</a:t>
            </a:fld>
            <a:endParaRPr lang="en-US" dirty="0"/>
          </a:p>
        </p:txBody>
      </p:sp>
    </p:spTree>
    <p:extLst>
      <p:ext uri="{BB962C8B-B14F-4D97-AF65-F5344CB8AC3E}">
        <p14:creationId xmlns:p14="http://schemas.microsoft.com/office/powerpoint/2010/main" val="355044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400" dirty="0" smtClean="0"/>
              <a:t>Third FERC Order 841 Compliance Filing</a:t>
            </a:r>
            <a:endParaRPr lang="en-US" sz="24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129</a:t>
            </a:r>
          </a:p>
        </p:txBody>
      </p:sp>
      <p:sp>
        <p:nvSpPr>
          <p:cNvPr id="31" name="Text Placeholder 30"/>
          <p:cNvSpPr>
            <a:spLocks noGrp="1"/>
          </p:cNvSpPr>
          <p:nvPr>
            <p:ph type="body" sz="quarter" idx="13"/>
          </p:nvPr>
        </p:nvSpPr>
        <p:spPr/>
        <p:txBody>
          <a:bodyPr/>
          <a:lstStyle/>
          <a:p>
            <a:r>
              <a:rPr lang="en-US" dirty="0" smtClean="0"/>
              <a:t>Proposed Effective Date: </a:t>
            </a:r>
            <a:r>
              <a:rPr lang="en-US" b="0" dirty="0" smtClean="0"/>
              <a:t>Q1 2021</a:t>
            </a:r>
          </a:p>
          <a:p>
            <a:endParaRPr lang="en-US" dirty="0"/>
          </a:p>
        </p:txBody>
      </p:sp>
      <p:sp>
        <p:nvSpPr>
          <p:cNvPr id="16" name="Text Placeholder 15"/>
          <p:cNvSpPr>
            <a:spLocks noGrp="1"/>
          </p:cNvSpPr>
          <p:nvPr>
            <p:ph type="body" sz="quarter" idx="14"/>
          </p:nvPr>
        </p:nvSpPr>
        <p:spPr>
          <a:xfrm>
            <a:off x="485774" y="1752600"/>
            <a:ext cx="8353425" cy="4267200"/>
          </a:xfrm>
        </p:spPr>
        <p:txBody>
          <a:bodyPr>
            <a:normAutofit/>
          </a:bodyPr>
          <a:lstStyle/>
          <a:p>
            <a:endParaRPr lang="en-US" dirty="0" smtClean="0"/>
          </a:p>
          <a:p>
            <a:r>
              <a:rPr lang="en-US" dirty="0" smtClean="0"/>
              <a:t>On August 4, 2020, FERC issued its latest order on compliance in the ISO’s Order 841 proceeding</a:t>
            </a:r>
          </a:p>
          <a:p>
            <a:r>
              <a:rPr lang="en-US" dirty="0" smtClean="0"/>
              <a:t>This presentation will review the August 4th Order and the Tariff </a:t>
            </a:r>
            <a:r>
              <a:rPr lang="en-US" dirty="0"/>
              <a:t>language </a:t>
            </a:r>
            <a:r>
              <a:rPr lang="en-US" dirty="0" smtClean="0"/>
              <a:t>proposed to meet the compliance directive related to the transmission charge exemption </a:t>
            </a:r>
          </a:p>
          <a:p>
            <a:pPr lvl="1"/>
            <a:r>
              <a:rPr lang="en-US" dirty="0" smtClean="0"/>
              <a:t>Two other compliance directives, related to accounting for state of charge in the day-ahead market and avoiding the creation of a barrier to entry, are being brought through the Markets Committee and will be filed with FERC together with these changes</a:t>
            </a:r>
          </a:p>
        </p:txBody>
      </p:sp>
    </p:spTree>
    <p:extLst>
      <p:ext uri="{BB962C8B-B14F-4D97-AF65-F5344CB8AC3E}">
        <p14:creationId xmlns:p14="http://schemas.microsoft.com/office/powerpoint/2010/main" val="313468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3</a:t>
            </a:fld>
            <a:endParaRPr lang="en-US" dirty="0"/>
          </a:p>
        </p:txBody>
      </p:sp>
      <p:sp>
        <p:nvSpPr>
          <p:cNvPr id="9" name="Title 8"/>
          <p:cNvSpPr>
            <a:spLocks noGrp="1"/>
          </p:cNvSpPr>
          <p:nvPr>
            <p:ph type="title"/>
          </p:nvPr>
        </p:nvSpPr>
        <p:spPr/>
        <p:txBody>
          <a:bodyPr/>
          <a:lstStyle/>
          <a:p>
            <a:r>
              <a:rPr lang="en-US" dirty="0" smtClean="0"/>
              <a:t>Request for Extension of Time</a:t>
            </a:r>
            <a:endParaRPr lang="en-US" dirty="0"/>
          </a:p>
        </p:txBody>
      </p:sp>
      <p:sp>
        <p:nvSpPr>
          <p:cNvPr id="4" name="Text Placeholder 3"/>
          <p:cNvSpPr>
            <a:spLocks noGrp="1"/>
          </p:cNvSpPr>
          <p:nvPr>
            <p:ph sz="quarter" idx="13"/>
          </p:nvPr>
        </p:nvSpPr>
        <p:spPr>
          <a:xfrm>
            <a:off x="457200" y="1447800"/>
            <a:ext cx="8229600" cy="4572000"/>
          </a:xfrm>
        </p:spPr>
        <p:txBody>
          <a:bodyPr>
            <a:normAutofit/>
          </a:bodyPr>
          <a:lstStyle/>
          <a:p>
            <a:r>
              <a:rPr lang="en-US" dirty="0" smtClean="0"/>
              <a:t>The Commission provided a 90-day compliance window</a:t>
            </a:r>
          </a:p>
          <a:p>
            <a:r>
              <a:rPr lang="en-US" dirty="0" smtClean="0"/>
              <a:t>The 90-day window resulted in a compliance filing due date of November 2, 2020, three days before the the November Participants Committee meeting</a:t>
            </a:r>
          </a:p>
          <a:p>
            <a:r>
              <a:rPr lang="en-US" dirty="0" smtClean="0"/>
              <a:t>On August 31, 2020, the ISO and NEPOOL filed a joint request for a 35-day extension of time</a:t>
            </a:r>
          </a:p>
          <a:p>
            <a:r>
              <a:rPr lang="en-US" dirty="0" smtClean="0"/>
              <a:t>On September 10, 2020, the Commission granted the extension request</a:t>
            </a:r>
          </a:p>
          <a:p>
            <a:r>
              <a:rPr lang="en-US" dirty="0"/>
              <a:t>T</a:t>
            </a:r>
            <a:r>
              <a:rPr lang="en-US" dirty="0" smtClean="0"/>
              <a:t>he compliance filing will therefore be due on December </a:t>
            </a:r>
            <a:r>
              <a:rPr lang="en-US" dirty="0"/>
              <a:t>7</a:t>
            </a:r>
            <a:r>
              <a:rPr lang="en-US" dirty="0" smtClean="0"/>
              <a:t>, 2020</a:t>
            </a:r>
            <a:endParaRPr lang="en-US" dirty="0"/>
          </a:p>
        </p:txBody>
      </p:sp>
    </p:spTree>
    <p:extLst>
      <p:ext uri="{BB962C8B-B14F-4D97-AF65-F5344CB8AC3E}">
        <p14:creationId xmlns:p14="http://schemas.microsoft.com/office/powerpoint/2010/main" val="62131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Transmission Charge Exemption Compliance Obligation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4</a:t>
            </a:fld>
            <a:endParaRPr lang="en-US"/>
          </a:p>
        </p:txBody>
      </p:sp>
      <p:sp>
        <p:nvSpPr>
          <p:cNvPr id="4" name="Text Placeholder 3"/>
          <p:cNvSpPr>
            <a:spLocks noGrp="1"/>
          </p:cNvSpPr>
          <p:nvPr>
            <p:ph type="body" sz="quarter" idx="13"/>
          </p:nvPr>
        </p:nvSpPr>
        <p:spPr/>
        <p:txBody>
          <a:bodyPr/>
          <a:lstStyle/>
          <a:p>
            <a:r>
              <a:rPr lang="en-US" dirty="0" smtClean="0"/>
              <a:t>Background</a:t>
            </a:r>
            <a:endParaRPr lang="en-US" dirty="0"/>
          </a:p>
        </p:txBody>
      </p:sp>
      <p:sp>
        <p:nvSpPr>
          <p:cNvPr id="5" name="Content Placeholder 4"/>
          <p:cNvSpPr>
            <a:spLocks noGrp="1"/>
          </p:cNvSpPr>
          <p:nvPr>
            <p:ph sz="quarter" idx="14"/>
          </p:nvPr>
        </p:nvSpPr>
        <p:spPr>
          <a:xfrm>
            <a:off x="457200" y="1544641"/>
            <a:ext cx="8229600" cy="4648200"/>
          </a:xfrm>
        </p:spPr>
        <p:txBody>
          <a:bodyPr>
            <a:normAutofit fontScale="85000" lnSpcReduction="10000"/>
          </a:bodyPr>
          <a:lstStyle/>
          <a:p>
            <a:r>
              <a:rPr lang="en-US" dirty="0" smtClean="0"/>
              <a:t>In Order 841, the Commission found that resources participating pursuant to electric storage participation models </a:t>
            </a:r>
            <a:r>
              <a:rPr lang="en-US" b="1" dirty="0" smtClean="0"/>
              <a:t>should not pay transmission charges when they are dispatched to charge to provide a service</a:t>
            </a:r>
          </a:p>
          <a:p>
            <a:r>
              <a:rPr lang="en-US" dirty="0" smtClean="0"/>
              <a:t>In our </a:t>
            </a:r>
            <a:r>
              <a:rPr lang="en-US" dirty="0"/>
              <a:t>f</a:t>
            </a:r>
            <a:r>
              <a:rPr lang="en-US" dirty="0" smtClean="0"/>
              <a:t>irst compliance filing </a:t>
            </a:r>
            <a:r>
              <a:rPr lang="en-US" dirty="0"/>
              <a:t>(filed December 3, 2018</a:t>
            </a:r>
            <a:r>
              <a:rPr lang="en-US" dirty="0" smtClean="0"/>
              <a:t>), we stated that charging </a:t>
            </a:r>
            <a:r>
              <a:rPr lang="en-US" b="1" dirty="0" smtClean="0"/>
              <a:t>Electric Storage Facilities are always providing a service</a:t>
            </a:r>
            <a:r>
              <a:rPr lang="en-US" dirty="0" smtClean="0"/>
              <a:t>, and added the following language to OATT Section II.21.3:</a:t>
            </a:r>
          </a:p>
          <a:p>
            <a:pPr lvl="1"/>
            <a:r>
              <a:rPr lang="en-US" dirty="0" smtClean="0"/>
              <a:t>“</a:t>
            </a:r>
            <a:r>
              <a:rPr lang="x-none" dirty="0" smtClean="0"/>
              <a:t>Local </a:t>
            </a:r>
            <a:r>
              <a:rPr lang="x-none" dirty="0"/>
              <a:t>Network </a:t>
            </a:r>
            <a:r>
              <a:rPr lang="x-none" b="1" dirty="0"/>
              <a:t>RNS Rate shall be reduced to zero for monthly Regional Network Load associated with the charging load of an Electric Storage </a:t>
            </a:r>
            <a:r>
              <a:rPr lang="x-none" b="1" dirty="0" smtClean="0"/>
              <a:t>Facility</a:t>
            </a:r>
            <a:r>
              <a:rPr lang="x-none" dirty="0" smtClean="0"/>
              <a:t>”</a:t>
            </a:r>
            <a:r>
              <a:rPr lang="en-US" dirty="0" smtClean="0"/>
              <a:t> provided that the </a:t>
            </a:r>
            <a:r>
              <a:rPr lang="x-none" dirty="0" smtClean="0"/>
              <a:t>charging </a:t>
            </a:r>
            <a:r>
              <a:rPr lang="x-none" dirty="0"/>
              <a:t>load that </a:t>
            </a:r>
            <a:r>
              <a:rPr lang="en-US" dirty="0" smtClean="0"/>
              <a:t>“</a:t>
            </a:r>
            <a:r>
              <a:rPr lang="x-none" dirty="0" smtClean="0"/>
              <a:t>is </a:t>
            </a:r>
            <a:r>
              <a:rPr lang="x-none" dirty="0"/>
              <a:t>reported under a separately identified Regional Network Load that does not include station service load or any other </a:t>
            </a:r>
            <a:r>
              <a:rPr lang="x-none" dirty="0" smtClean="0"/>
              <a:t>load</a:t>
            </a:r>
            <a:r>
              <a:rPr lang="en-US" dirty="0" smtClean="0"/>
              <a:t>.”</a:t>
            </a:r>
            <a:endParaRPr lang="en-US" dirty="0"/>
          </a:p>
          <a:p>
            <a:r>
              <a:rPr lang="en-US" dirty="0" smtClean="0"/>
              <a:t>In its </a:t>
            </a:r>
            <a:r>
              <a:rPr lang="en-US" dirty="0"/>
              <a:t>First Compliance Order at P 197 (issued November 22, 2019)</a:t>
            </a:r>
            <a:r>
              <a:rPr lang="en-US" dirty="0" smtClean="0"/>
              <a:t>, FERC found that, </a:t>
            </a:r>
            <a:r>
              <a:rPr lang="en-US" b="1" dirty="0" smtClean="0"/>
              <a:t>in exempting </a:t>
            </a:r>
            <a:r>
              <a:rPr lang="en-US" b="1" i="1" dirty="0" smtClean="0"/>
              <a:t>all </a:t>
            </a:r>
            <a:r>
              <a:rPr lang="en-US" b="1" dirty="0" smtClean="0"/>
              <a:t>charging electric storage resources from transmission charges, </a:t>
            </a:r>
            <a:r>
              <a:rPr lang="en-US" dirty="0" smtClean="0"/>
              <a:t>we had </a:t>
            </a:r>
            <a:r>
              <a:rPr lang="en-US" b="1" dirty="0" smtClean="0"/>
              <a:t>failed to comply with Order 841</a:t>
            </a:r>
            <a:r>
              <a:rPr lang="en-US" dirty="0" smtClean="0"/>
              <a:t>; FERC directed us to </a:t>
            </a:r>
            <a:r>
              <a:rPr lang="en-US" b="1" dirty="0" smtClean="0"/>
              <a:t>revise the tariff to “apply[] </a:t>
            </a:r>
            <a:r>
              <a:rPr lang="en-US" b="1" dirty="0"/>
              <a:t>transmission charges to an electric storage resource when that resource is charging for later resale in wholesale markets and is not providing </a:t>
            </a:r>
            <a:r>
              <a:rPr lang="en-US" b="1" dirty="0" smtClean="0"/>
              <a:t>a </a:t>
            </a:r>
            <a:r>
              <a:rPr lang="en-US" b="1" dirty="0"/>
              <a:t>service</a:t>
            </a:r>
            <a:r>
              <a:rPr lang="en-US" dirty="0" smtClean="0"/>
              <a:t>.”</a:t>
            </a:r>
          </a:p>
        </p:txBody>
      </p:sp>
    </p:spTree>
    <p:extLst>
      <p:ext uri="{BB962C8B-B14F-4D97-AF65-F5344CB8AC3E}">
        <p14:creationId xmlns:p14="http://schemas.microsoft.com/office/powerpoint/2010/main" val="846760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Transmission Charge Exemption Compliance Obligation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5</a:t>
            </a:fld>
            <a:endParaRPr lang="en-US"/>
          </a:p>
        </p:txBody>
      </p:sp>
      <p:sp>
        <p:nvSpPr>
          <p:cNvPr id="4" name="Text Placeholder 3"/>
          <p:cNvSpPr>
            <a:spLocks noGrp="1"/>
          </p:cNvSpPr>
          <p:nvPr>
            <p:ph type="body" sz="quarter" idx="13"/>
          </p:nvPr>
        </p:nvSpPr>
        <p:spPr/>
        <p:txBody>
          <a:bodyPr/>
          <a:lstStyle/>
          <a:p>
            <a:r>
              <a:rPr lang="en-US" dirty="0" smtClean="0"/>
              <a:t>Background, continued</a:t>
            </a:r>
            <a:endParaRPr lang="en-US" dirty="0"/>
          </a:p>
        </p:txBody>
      </p:sp>
      <p:sp>
        <p:nvSpPr>
          <p:cNvPr id="5" name="Content Placeholder 4"/>
          <p:cNvSpPr>
            <a:spLocks noGrp="1"/>
          </p:cNvSpPr>
          <p:nvPr>
            <p:ph sz="quarter" idx="14"/>
          </p:nvPr>
        </p:nvSpPr>
        <p:spPr>
          <a:xfrm>
            <a:off x="457200" y="1544641"/>
            <a:ext cx="8229600" cy="4648200"/>
          </a:xfrm>
        </p:spPr>
        <p:txBody>
          <a:bodyPr>
            <a:normAutofit fontScale="92500"/>
          </a:bodyPr>
          <a:lstStyle/>
          <a:p>
            <a:r>
              <a:rPr lang="en-US" dirty="0" smtClean="0"/>
              <a:t>In the interim, FERC issued Order 841-A, in which it clarified that if an RTO proposed </a:t>
            </a:r>
            <a:r>
              <a:rPr lang="en-US" i="1" dirty="0"/>
              <a:t>not</a:t>
            </a:r>
            <a:r>
              <a:rPr lang="en-US" dirty="0"/>
              <a:t> to apply transmission charges </a:t>
            </a:r>
            <a:r>
              <a:rPr lang="en-US" dirty="0" smtClean="0"/>
              <a:t>to charging energy when an electric storage resource was </a:t>
            </a:r>
            <a:r>
              <a:rPr lang="en-US" i="1" dirty="0" smtClean="0"/>
              <a:t>not </a:t>
            </a:r>
            <a:r>
              <a:rPr lang="en-US" dirty="0"/>
              <a:t>being dispatched to provide a service, </a:t>
            </a:r>
            <a:r>
              <a:rPr lang="en-US" dirty="0" smtClean="0"/>
              <a:t>the RTO “</a:t>
            </a:r>
            <a:r>
              <a:rPr lang="en-US" b="1" dirty="0" smtClean="0"/>
              <a:t>must </a:t>
            </a:r>
            <a:r>
              <a:rPr lang="en-US" b="1" dirty="0"/>
              <a:t>demonstrate that exempting such a resource from these charges is reasonable given </a:t>
            </a:r>
            <a:r>
              <a:rPr lang="en-US" b="1" dirty="0" smtClean="0"/>
              <a:t>[the RTO’s] </a:t>
            </a:r>
            <a:r>
              <a:rPr lang="en-US" b="1" dirty="0"/>
              <a:t>existing rate structure for transmission charges</a:t>
            </a:r>
            <a:r>
              <a:rPr lang="en-US" dirty="0" smtClean="0"/>
              <a:t>” Order 841-A (issued May 16, 2019) at P 121</a:t>
            </a:r>
            <a:endParaRPr lang="en-US" dirty="0"/>
          </a:p>
          <a:p>
            <a:r>
              <a:rPr lang="en-US" dirty="0"/>
              <a:t>In </a:t>
            </a:r>
            <a:r>
              <a:rPr lang="en-US" dirty="0" smtClean="0"/>
              <a:t>response, </a:t>
            </a:r>
            <a:r>
              <a:rPr lang="en-US" dirty="0"/>
              <a:t>we explained in greater detail </a:t>
            </a:r>
            <a:r>
              <a:rPr lang="en-US" b="1" dirty="0" smtClean="0"/>
              <a:t>how and why charging Electric Storage Facilities are </a:t>
            </a:r>
            <a:r>
              <a:rPr lang="en-US" b="1" dirty="0"/>
              <a:t>always providing a service</a:t>
            </a:r>
            <a:r>
              <a:rPr lang="en-US" dirty="0"/>
              <a:t>, and </a:t>
            </a:r>
            <a:r>
              <a:rPr lang="en-US" dirty="0" smtClean="0"/>
              <a:t>argued in the alternative that </a:t>
            </a:r>
            <a:r>
              <a:rPr lang="en-US" dirty="0"/>
              <a:t>even if </a:t>
            </a:r>
            <a:r>
              <a:rPr lang="en-US" dirty="0" smtClean="0"/>
              <a:t>FERC disagreed, our </a:t>
            </a:r>
            <a:r>
              <a:rPr lang="en-US" b="1" dirty="0"/>
              <a:t>transmission rate structure </a:t>
            </a:r>
            <a:r>
              <a:rPr lang="en-US" b="1" dirty="0" smtClean="0"/>
              <a:t>nevertheless warranted </a:t>
            </a:r>
            <a:r>
              <a:rPr lang="en-US" b="1" dirty="0"/>
              <a:t>an </a:t>
            </a:r>
            <a:r>
              <a:rPr lang="en-US" b="1" dirty="0" smtClean="0"/>
              <a:t>exemption </a:t>
            </a:r>
            <a:r>
              <a:rPr lang="en-US" dirty="0" smtClean="0"/>
              <a:t>under Order 841-A. Second Compliance Filing (filed February 10, 2020) at 5-7</a:t>
            </a:r>
            <a:endParaRPr lang="en-US" dirty="0"/>
          </a:p>
          <a:p>
            <a:endParaRPr lang="en-US" dirty="0" smtClean="0"/>
          </a:p>
        </p:txBody>
      </p:sp>
    </p:spTree>
    <p:extLst>
      <p:ext uri="{BB962C8B-B14F-4D97-AF65-F5344CB8AC3E}">
        <p14:creationId xmlns:p14="http://schemas.microsoft.com/office/powerpoint/2010/main" val="1092575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Transmission Charge Exemption Compliance Obligation</a:t>
            </a:r>
          </a:p>
        </p:txBody>
      </p:sp>
      <p:sp>
        <p:nvSpPr>
          <p:cNvPr id="3" name="Slide Number Placeholder 2"/>
          <p:cNvSpPr>
            <a:spLocks noGrp="1"/>
          </p:cNvSpPr>
          <p:nvPr>
            <p:ph type="sldNum" sz="quarter" idx="12"/>
          </p:nvPr>
        </p:nvSpPr>
        <p:spPr/>
        <p:txBody>
          <a:bodyPr/>
          <a:lstStyle/>
          <a:p>
            <a:fld id="{F9D18D59-7AC8-45AE-9F52-DBA89AEC6EE0}" type="slidenum">
              <a:rPr lang="en-US" smtClean="0"/>
              <a:t>6</a:t>
            </a:fld>
            <a:endParaRPr lang="en-US"/>
          </a:p>
        </p:txBody>
      </p:sp>
      <p:sp>
        <p:nvSpPr>
          <p:cNvPr id="4" name="Text Placeholder 3"/>
          <p:cNvSpPr>
            <a:spLocks noGrp="1"/>
          </p:cNvSpPr>
          <p:nvPr>
            <p:ph type="body" sz="quarter" idx="13"/>
          </p:nvPr>
        </p:nvSpPr>
        <p:spPr/>
        <p:txBody>
          <a:bodyPr/>
          <a:lstStyle/>
          <a:p>
            <a:r>
              <a:rPr lang="en-US" dirty="0" smtClean="0"/>
              <a:t>August 4 Order</a:t>
            </a:r>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In the August 4 Order, FERC agreed that charging Electric Storage Facilities are always providing a service except in one case </a:t>
            </a:r>
          </a:p>
          <a:p>
            <a:r>
              <a:rPr lang="en-US" dirty="0" smtClean="0"/>
              <a:t>Specifically, FERC found that “ISO-NE </a:t>
            </a:r>
            <a:r>
              <a:rPr lang="en-US" dirty="0"/>
              <a:t>has </a:t>
            </a:r>
            <a:r>
              <a:rPr lang="en-US" b="1" dirty="0"/>
              <a:t>failed to demonstrate that an electric storage resource that is self-scheduled to charge at a fixed MW quantity is providing a service that warrants exempting its full self-scheduled charging MW from transmission charges</a:t>
            </a:r>
            <a:r>
              <a:rPr lang="en-US" dirty="0" smtClean="0"/>
              <a:t>.” (August 4 Order at P 50)</a:t>
            </a:r>
            <a:endParaRPr lang="en-US" dirty="0"/>
          </a:p>
          <a:p>
            <a:r>
              <a:rPr lang="en-US" dirty="0" smtClean="0"/>
              <a:t>FERC wrote that when Electric Storage Facilities </a:t>
            </a:r>
            <a:r>
              <a:rPr lang="en-US" dirty="0"/>
              <a:t>are charging pursuant to a </a:t>
            </a:r>
            <a:r>
              <a:rPr lang="en-US" dirty="0" smtClean="0"/>
              <a:t>self-schedule, “only a </a:t>
            </a:r>
            <a:r>
              <a:rPr lang="en-US" dirty="0"/>
              <a:t>portion of such resources’ withdrawals may be associated with being dispatched to provide a </a:t>
            </a:r>
            <a:r>
              <a:rPr lang="en-US" dirty="0" smtClean="0"/>
              <a:t>service (i.e., voltage support and reactive control),” </a:t>
            </a:r>
            <a:r>
              <a:rPr lang="en-US" dirty="0"/>
              <a:t>and therefore </a:t>
            </a:r>
            <a:r>
              <a:rPr lang="en-US" b="1" dirty="0"/>
              <a:t>transmission charges must be applied to those self-scheduled charging MWs that are not providing a </a:t>
            </a:r>
            <a:r>
              <a:rPr lang="en-US" b="1" dirty="0" smtClean="0"/>
              <a:t>service</a:t>
            </a:r>
            <a:r>
              <a:rPr lang="en-US" dirty="0" smtClean="0"/>
              <a:t> </a:t>
            </a:r>
            <a:r>
              <a:rPr lang="en-US" dirty="0"/>
              <a:t>(August 4 Order at P 50</a:t>
            </a:r>
            <a:r>
              <a:rPr lang="en-US" dirty="0" smtClean="0"/>
              <a:t>)</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39318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Transmission Charge Exemption Compliance Obligation</a:t>
            </a:r>
          </a:p>
        </p:txBody>
      </p:sp>
      <p:sp>
        <p:nvSpPr>
          <p:cNvPr id="3" name="Slide Number Placeholder 2"/>
          <p:cNvSpPr>
            <a:spLocks noGrp="1"/>
          </p:cNvSpPr>
          <p:nvPr>
            <p:ph type="sldNum" sz="quarter" idx="12"/>
          </p:nvPr>
        </p:nvSpPr>
        <p:spPr/>
        <p:txBody>
          <a:bodyPr/>
          <a:lstStyle/>
          <a:p>
            <a:fld id="{F9D18D59-7AC8-45AE-9F52-DBA89AEC6EE0}" type="slidenum">
              <a:rPr lang="en-US" smtClean="0"/>
              <a:t>7</a:t>
            </a:fld>
            <a:endParaRPr lang="en-US"/>
          </a:p>
        </p:txBody>
      </p:sp>
      <p:sp>
        <p:nvSpPr>
          <p:cNvPr id="4" name="Text Placeholder 3"/>
          <p:cNvSpPr>
            <a:spLocks noGrp="1"/>
          </p:cNvSpPr>
          <p:nvPr>
            <p:ph type="body" sz="quarter" idx="13"/>
          </p:nvPr>
        </p:nvSpPr>
        <p:spPr/>
        <p:txBody>
          <a:bodyPr/>
          <a:lstStyle/>
          <a:p>
            <a:r>
              <a:rPr lang="en-US" dirty="0" smtClean="0"/>
              <a:t>August 4 Order, continued</a:t>
            </a:r>
            <a:endParaRPr lang="en-US" dirty="0"/>
          </a:p>
        </p:txBody>
      </p:sp>
      <p:sp>
        <p:nvSpPr>
          <p:cNvPr id="5" name="Content Placeholder 4"/>
          <p:cNvSpPr>
            <a:spLocks noGrp="1"/>
          </p:cNvSpPr>
          <p:nvPr>
            <p:ph sz="quarter" idx="14"/>
          </p:nvPr>
        </p:nvSpPr>
        <p:spPr/>
        <p:txBody>
          <a:bodyPr>
            <a:normAutofit fontScale="85000" lnSpcReduction="10000"/>
          </a:bodyPr>
          <a:lstStyle/>
          <a:p>
            <a:r>
              <a:rPr lang="en-US" dirty="0" smtClean="0"/>
              <a:t>FERC was</a:t>
            </a:r>
            <a:r>
              <a:rPr lang="en-US" b="1" dirty="0" smtClean="0"/>
              <a:t> not persuaded by the argument that New England’s “existing rate structure </a:t>
            </a:r>
            <a:r>
              <a:rPr lang="en-US" b="1" dirty="0"/>
              <a:t>is incompatible </a:t>
            </a:r>
            <a:r>
              <a:rPr lang="en-US" dirty="0"/>
              <a:t>with applying transmission charges to electric storage </a:t>
            </a:r>
            <a:r>
              <a:rPr lang="en-US" dirty="0" smtClean="0"/>
              <a:t>resources only </a:t>
            </a:r>
            <a:r>
              <a:rPr lang="en-US" dirty="0"/>
              <a:t>during certain intervals when they are not dispatched to provide a </a:t>
            </a:r>
            <a:r>
              <a:rPr lang="en-US" dirty="0" smtClean="0"/>
              <a:t>service” and found that ISO-NE had </a:t>
            </a:r>
            <a:r>
              <a:rPr lang="en-US" dirty="0"/>
              <a:t>“</a:t>
            </a:r>
            <a:r>
              <a:rPr lang="en-US" b="1" dirty="0"/>
              <a:t>failed to demonstrate why it is not feasible to limit the exempt charging load </a:t>
            </a:r>
            <a:r>
              <a:rPr lang="en-US" dirty="0" smtClean="0"/>
              <a:t>. . . </a:t>
            </a:r>
            <a:r>
              <a:rPr lang="en-US" dirty="0"/>
              <a:t>to only those withdrawals of electric storage resources being dispatched to provide a service</a:t>
            </a:r>
            <a:r>
              <a:rPr lang="en-US" dirty="0" smtClean="0"/>
              <a:t>.” August 4 Order at P 51</a:t>
            </a:r>
          </a:p>
          <a:p>
            <a:r>
              <a:rPr lang="en-US" dirty="0" smtClean="0"/>
              <a:t>FERC </a:t>
            </a:r>
            <a:r>
              <a:rPr lang="en-US" b="1" dirty="0" smtClean="0"/>
              <a:t>directed Tariff revisions </a:t>
            </a:r>
            <a:r>
              <a:rPr lang="en-US" dirty="0" smtClean="0"/>
              <a:t>“(1</a:t>
            </a:r>
            <a:r>
              <a:rPr lang="en-US" dirty="0"/>
              <a:t>) specifying that </a:t>
            </a:r>
            <a:r>
              <a:rPr lang="en-US" dirty="0" smtClean="0"/>
              <a:t>[the ISO] </a:t>
            </a:r>
            <a:r>
              <a:rPr lang="en-US" dirty="0"/>
              <a:t>will not </a:t>
            </a:r>
            <a:r>
              <a:rPr lang="en-US" b="1" dirty="0"/>
              <a:t>apply </a:t>
            </a:r>
            <a:r>
              <a:rPr lang="en-US" b="1" dirty="0" smtClean="0"/>
              <a:t>transmission charges </a:t>
            </a:r>
            <a:r>
              <a:rPr lang="en-US" b="1" dirty="0"/>
              <a:t>to electric storage resources when they are dispatched to </a:t>
            </a:r>
            <a:r>
              <a:rPr lang="en-US" dirty="0"/>
              <a:t>withdraw energy </a:t>
            </a:r>
            <a:r>
              <a:rPr lang="en-US" dirty="0" smtClean="0"/>
              <a:t>to provide </a:t>
            </a:r>
            <a:r>
              <a:rPr lang="en-US" dirty="0"/>
              <a:t>voltage support and reactive control, provide operating reserves, </a:t>
            </a:r>
            <a:r>
              <a:rPr lang="en-US" dirty="0" smtClean="0"/>
              <a:t>provide regulation</a:t>
            </a:r>
            <a:r>
              <a:rPr lang="en-US" dirty="0"/>
              <a:t>, balance energy supply and demand on an economic basis, or address </a:t>
            </a:r>
            <a:r>
              <a:rPr lang="en-US" dirty="0" smtClean="0"/>
              <a:t>a reliability </a:t>
            </a:r>
            <a:r>
              <a:rPr lang="en-US" dirty="0"/>
              <a:t>concern; and (2) </a:t>
            </a:r>
            <a:r>
              <a:rPr lang="en-US" b="1" dirty="0"/>
              <a:t>applying transmission charges to electric storage </a:t>
            </a:r>
            <a:r>
              <a:rPr lang="en-US" b="1" dirty="0" smtClean="0"/>
              <a:t>resources when </a:t>
            </a:r>
            <a:r>
              <a:rPr lang="en-US" b="1" dirty="0"/>
              <a:t>they are not being dispatched to </a:t>
            </a:r>
            <a:r>
              <a:rPr lang="en-US" dirty="0"/>
              <a:t>provide one of those tariff-defined services</a:t>
            </a:r>
            <a:r>
              <a:rPr lang="en-US" dirty="0" smtClean="0"/>
              <a:t>.” </a:t>
            </a:r>
            <a:r>
              <a:rPr lang="en-US" dirty="0"/>
              <a:t>August 4 Order at P </a:t>
            </a:r>
            <a:r>
              <a:rPr lang="en-US" dirty="0" smtClean="0"/>
              <a:t>52</a:t>
            </a:r>
            <a:endParaRPr lang="en-US" dirty="0"/>
          </a:p>
          <a:p>
            <a:endParaRPr lang="en-US" dirty="0"/>
          </a:p>
        </p:txBody>
      </p:sp>
    </p:spTree>
    <p:extLst>
      <p:ext uri="{BB962C8B-B14F-4D97-AF65-F5344CB8AC3E}">
        <p14:creationId xmlns:p14="http://schemas.microsoft.com/office/powerpoint/2010/main" val="3866379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10600" cy="533400"/>
          </a:xfrm>
        </p:spPr>
        <p:txBody>
          <a:bodyPr>
            <a:normAutofit/>
          </a:bodyPr>
          <a:lstStyle/>
          <a:p>
            <a:r>
              <a:rPr lang="en-US" sz="2500" dirty="0"/>
              <a:t>Transmission Charge Exemption Compliance Obligation</a:t>
            </a:r>
          </a:p>
        </p:txBody>
      </p:sp>
      <p:sp>
        <p:nvSpPr>
          <p:cNvPr id="3" name="Slide Number Placeholder 2"/>
          <p:cNvSpPr>
            <a:spLocks noGrp="1"/>
          </p:cNvSpPr>
          <p:nvPr>
            <p:ph type="sldNum" sz="quarter" idx="12"/>
          </p:nvPr>
        </p:nvSpPr>
        <p:spPr/>
        <p:txBody>
          <a:bodyPr/>
          <a:lstStyle/>
          <a:p>
            <a:fld id="{F9D18D59-7AC8-45AE-9F52-DBA89AEC6EE0}" type="slidenum">
              <a:rPr lang="en-US" smtClean="0"/>
              <a:t>8</a:t>
            </a:fld>
            <a:endParaRPr lang="en-US"/>
          </a:p>
        </p:txBody>
      </p:sp>
      <p:sp>
        <p:nvSpPr>
          <p:cNvPr id="4" name="Text Placeholder 3"/>
          <p:cNvSpPr>
            <a:spLocks noGrp="1"/>
          </p:cNvSpPr>
          <p:nvPr>
            <p:ph type="body" sz="quarter" idx="13"/>
          </p:nvPr>
        </p:nvSpPr>
        <p:spPr/>
        <p:txBody>
          <a:bodyPr/>
          <a:lstStyle/>
          <a:p>
            <a:r>
              <a:rPr lang="en-US" dirty="0" smtClean="0"/>
              <a:t>ISO and PTO-AC Response</a:t>
            </a:r>
            <a:endParaRPr lang="en-US" dirty="0"/>
          </a:p>
        </p:txBody>
      </p:sp>
      <p:sp>
        <p:nvSpPr>
          <p:cNvPr id="5" name="Content Placeholder 4"/>
          <p:cNvSpPr>
            <a:spLocks noGrp="1"/>
          </p:cNvSpPr>
          <p:nvPr>
            <p:ph sz="quarter" idx="14"/>
          </p:nvPr>
        </p:nvSpPr>
        <p:spPr/>
        <p:txBody>
          <a:bodyPr>
            <a:normAutofit fontScale="92500"/>
          </a:bodyPr>
          <a:lstStyle/>
          <a:p>
            <a:r>
              <a:rPr lang="en-US" dirty="0" smtClean="0"/>
              <a:t>Regarding FERC’s concern with self-schedules</a:t>
            </a:r>
            <a:r>
              <a:rPr lang="en-US" b="1" dirty="0" smtClean="0"/>
              <a:t>, the ISO and PTO-AC believe a charging self-scheduled Storage DARD provides services to the same extent as a charging pool-scheduled Storage DARD</a:t>
            </a:r>
          </a:p>
          <a:p>
            <a:pPr lvl="1"/>
            <a:r>
              <a:rPr lang="en-US" dirty="0" smtClean="0"/>
              <a:t>All of the charging MWs of a self-scheduled Storage DARD provide voltage support and reactive control</a:t>
            </a:r>
          </a:p>
          <a:p>
            <a:pPr lvl="1"/>
            <a:r>
              <a:rPr lang="en-US" dirty="0" smtClean="0"/>
              <a:t>A </a:t>
            </a:r>
            <a:r>
              <a:rPr lang="en-US" dirty="0"/>
              <a:t>self-scheduled resource is required to follow ISO dispatch instructions, without delay, to consume at the requested MW level; therefore, when </a:t>
            </a:r>
            <a:r>
              <a:rPr lang="en-US" dirty="0" smtClean="0"/>
              <a:t>it charges it provides </a:t>
            </a:r>
            <a:r>
              <a:rPr lang="en-US" dirty="0"/>
              <a:t>real-time balancing of supply and demand </a:t>
            </a:r>
            <a:r>
              <a:rPr lang="en-US" dirty="0" smtClean="0"/>
              <a:t>and operating reserve</a:t>
            </a:r>
          </a:p>
          <a:p>
            <a:pPr lvl="1"/>
            <a:r>
              <a:rPr lang="en-US" dirty="0"/>
              <a:t>Self-scheduled resources are subject at all times to central dispatch by </a:t>
            </a:r>
            <a:r>
              <a:rPr lang="en-US" dirty="0" smtClean="0"/>
              <a:t>the ISO; ISO </a:t>
            </a:r>
            <a:r>
              <a:rPr lang="en-US" dirty="0"/>
              <a:t>maintains the ability at all times and under all circumstances to direct a self-scheduled Electric Storage Facility to cease </a:t>
            </a:r>
            <a:r>
              <a:rPr lang="en-US" dirty="0" smtClean="0"/>
              <a:t>charging</a:t>
            </a:r>
          </a:p>
          <a:p>
            <a:pPr lvl="1"/>
            <a:r>
              <a:rPr lang="en-US" dirty="0" smtClean="0"/>
              <a:t>A </a:t>
            </a:r>
            <a:r>
              <a:rPr lang="en-US" dirty="0"/>
              <a:t>charging self-scheduled </a:t>
            </a:r>
            <a:r>
              <a:rPr lang="en-US" dirty="0" smtClean="0"/>
              <a:t>Storage DARD</a:t>
            </a:r>
            <a:r>
              <a:rPr lang="en-US" dirty="0"/>
              <a:t>, in contrast to other load, helps address reliability concerns given that the ISO can dispatch the load off if needed to address a </a:t>
            </a:r>
            <a:r>
              <a:rPr lang="en-US" dirty="0" smtClean="0"/>
              <a:t>contingency</a:t>
            </a:r>
            <a:endParaRPr lang="en-US" dirty="0"/>
          </a:p>
        </p:txBody>
      </p:sp>
    </p:spTree>
    <p:extLst>
      <p:ext uri="{BB962C8B-B14F-4D97-AF65-F5344CB8AC3E}">
        <p14:creationId xmlns:p14="http://schemas.microsoft.com/office/powerpoint/2010/main" val="232801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10600" cy="533400"/>
          </a:xfrm>
        </p:spPr>
        <p:txBody>
          <a:bodyPr>
            <a:normAutofit/>
          </a:bodyPr>
          <a:lstStyle/>
          <a:p>
            <a:r>
              <a:rPr lang="en-US" sz="2500" dirty="0"/>
              <a:t>Transmission Charge Exemption Compliance Obligation</a:t>
            </a:r>
          </a:p>
        </p:txBody>
      </p:sp>
      <p:sp>
        <p:nvSpPr>
          <p:cNvPr id="3" name="Slide Number Placeholder 2"/>
          <p:cNvSpPr>
            <a:spLocks noGrp="1"/>
          </p:cNvSpPr>
          <p:nvPr>
            <p:ph type="sldNum" sz="quarter" idx="12"/>
          </p:nvPr>
        </p:nvSpPr>
        <p:spPr/>
        <p:txBody>
          <a:bodyPr/>
          <a:lstStyle/>
          <a:p>
            <a:fld id="{F9D18D59-7AC8-45AE-9F52-DBA89AEC6EE0}" type="slidenum">
              <a:rPr lang="en-US" smtClean="0"/>
              <a:t>9</a:t>
            </a:fld>
            <a:endParaRPr lang="en-US"/>
          </a:p>
        </p:txBody>
      </p:sp>
      <p:sp>
        <p:nvSpPr>
          <p:cNvPr id="4" name="Text Placeholder 3"/>
          <p:cNvSpPr>
            <a:spLocks noGrp="1"/>
          </p:cNvSpPr>
          <p:nvPr>
            <p:ph type="body" sz="quarter" idx="13"/>
          </p:nvPr>
        </p:nvSpPr>
        <p:spPr/>
        <p:txBody>
          <a:bodyPr/>
          <a:lstStyle/>
          <a:p>
            <a:r>
              <a:rPr lang="en-US" dirty="0" smtClean="0"/>
              <a:t>ISO and PTO-AC Response, continued</a:t>
            </a:r>
            <a:endParaRPr lang="en-US" dirty="0"/>
          </a:p>
        </p:txBody>
      </p:sp>
      <p:sp>
        <p:nvSpPr>
          <p:cNvPr id="5" name="Content Placeholder 4"/>
          <p:cNvSpPr>
            <a:spLocks noGrp="1"/>
          </p:cNvSpPr>
          <p:nvPr>
            <p:ph sz="quarter" idx="14"/>
          </p:nvPr>
        </p:nvSpPr>
        <p:spPr/>
        <p:txBody>
          <a:bodyPr>
            <a:normAutofit fontScale="85000" lnSpcReduction="20000"/>
          </a:bodyPr>
          <a:lstStyle/>
          <a:p>
            <a:r>
              <a:rPr lang="en-US" dirty="0" smtClean="0"/>
              <a:t>The ISO and PTO-AC are proposing the following revisions to the OATT</a:t>
            </a:r>
          </a:p>
          <a:p>
            <a:r>
              <a:rPr lang="en-US" b="1" dirty="0"/>
              <a:t>II.21.3 Exception to Payment for Regional Network Service:</a:t>
            </a:r>
            <a:r>
              <a:rPr lang="en-US" dirty="0"/>
              <a:t> Regional Network Service charges associated with an Electric Storage Facility’s charging load: </a:t>
            </a:r>
            <a:r>
              <a:rPr lang="en-US" dirty="0" smtClean="0"/>
              <a:t> The </a:t>
            </a:r>
            <a:r>
              <a:rPr lang="en-US" dirty="0"/>
              <a:t>applicable Local Network RNS Rate shall be reduced to zero for monthly Regional Network Load associated with the charging load of an Electric Storage Facility. </a:t>
            </a:r>
            <a:r>
              <a:rPr lang="en-US" dirty="0" smtClean="0"/>
              <a:t> The </a:t>
            </a:r>
            <a:r>
              <a:rPr lang="en-US" dirty="0"/>
              <a:t>reduction to zero of the applicable Local Network RNS Rate shall only apply to the Schedule 9 charges. </a:t>
            </a:r>
            <a:r>
              <a:rPr lang="en-US" dirty="0" smtClean="0"/>
              <a:t> This </a:t>
            </a:r>
            <a:r>
              <a:rPr lang="en-US" dirty="0"/>
              <a:t>discount will only be applied to Electric Storage Facility charging load that </a:t>
            </a:r>
            <a:r>
              <a:rPr lang="en-US" dirty="0">
                <a:solidFill>
                  <a:srgbClr val="FF0000"/>
                </a:solidFill>
              </a:rPr>
              <a:t>(a) </a:t>
            </a:r>
            <a:r>
              <a:rPr lang="en-US" dirty="0"/>
              <a:t>is reported under a separately identified Regional Network Load that does not include station service load or any other load </a:t>
            </a:r>
            <a:r>
              <a:rPr lang="en-US" dirty="0">
                <a:solidFill>
                  <a:srgbClr val="FF0000"/>
                </a:solidFill>
              </a:rPr>
              <a:t>and (b) is providing one or more of the following services: reactive power voltage support, operating reserves, regulation and frequency response, balancing energy supply and demand, or addressing a reliability concern.  Electric Storage Facilities shall be considered to be balancing energy supply and demand when they are responding to ISO dispatch instructions in the Real-Time Energy Market.  The applicable Local Network RNS Rate will be applied to Electric Storage Facility charging load unless it is reported as described in (a) above and is providing one or more services as described in (b) above</a:t>
            </a:r>
            <a:r>
              <a:rPr lang="en-US" dirty="0" smtClean="0"/>
              <a:t>.</a:t>
            </a:r>
            <a:endParaRPr lang="en-US" dirty="0">
              <a:solidFill>
                <a:srgbClr val="FF0000"/>
              </a:solidFill>
            </a:endParaRPr>
          </a:p>
          <a:p>
            <a:endParaRPr lang="en-US" dirty="0"/>
          </a:p>
        </p:txBody>
      </p:sp>
    </p:spTree>
    <p:extLst>
      <p:ext uri="{BB962C8B-B14F-4D97-AF65-F5344CB8AC3E}">
        <p14:creationId xmlns:p14="http://schemas.microsoft.com/office/powerpoint/2010/main" val="19813061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1431</Words>
  <Application>Microsoft Office PowerPoint</Application>
  <PresentationFormat>On-screen Show (4:3)</PresentationFormat>
  <Paragraphs>89</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Markets Committee PowerPoint Presentation Template 2017</vt:lpstr>
      <vt:lpstr>PowerPoint Presentation</vt:lpstr>
      <vt:lpstr>PowerPoint Presentation</vt:lpstr>
      <vt:lpstr>Request for Extension of Time</vt:lpstr>
      <vt:lpstr>Transmission Charge Exemption Compliance Obligation</vt:lpstr>
      <vt:lpstr>Transmission Charge Exemption Compliance Obligation</vt:lpstr>
      <vt:lpstr>Transmission Charge Exemption Compliance Obligation</vt:lpstr>
      <vt:lpstr>Transmission Charge Exemption Compliance Obligation</vt:lpstr>
      <vt:lpstr>Transmission Charge Exemption Compliance Obligation</vt:lpstr>
      <vt:lpstr>Transmission Charge Exemption Compliance Obligation</vt:lpstr>
      <vt:lpstr>Conclusion</vt:lpstr>
      <vt:lpstr>Stakeholder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2020-09-01T22:11:53Z</dcterms:created>
  <dcterms:modified xsi:type="dcterms:W3CDTF">2020-09-10T21:20:27Z</dcterms:modified>
  <cp:category/>
  <cp:contentStatus/>
</cp:coreProperties>
</file>