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0"/>
  </p:notesMasterIdLst>
  <p:handoutMasterIdLst>
    <p:handoutMasterId r:id="rId21"/>
  </p:handoutMasterIdLst>
  <p:sldIdLst>
    <p:sldId id="279" r:id="rId2"/>
    <p:sldId id="280" r:id="rId3"/>
    <p:sldId id="286" r:id="rId4"/>
    <p:sldId id="312" r:id="rId5"/>
    <p:sldId id="323" r:id="rId6"/>
    <p:sldId id="318" r:id="rId7"/>
    <p:sldId id="320" r:id="rId8"/>
    <p:sldId id="322" r:id="rId9"/>
    <p:sldId id="321" r:id="rId10"/>
    <p:sldId id="324" r:id="rId11"/>
    <p:sldId id="311" r:id="rId12"/>
    <p:sldId id="315" r:id="rId13"/>
    <p:sldId id="299" r:id="rId14"/>
    <p:sldId id="326" r:id="rId15"/>
    <p:sldId id="325" r:id="rId16"/>
    <p:sldId id="301" r:id="rId17"/>
    <p:sldId id="327" r:id="rId18"/>
    <p:sldId id="303" r:id="rId19"/>
  </p:sldIdLst>
  <p:sldSz cx="9144000" cy="6858000" type="screen4x3"/>
  <p:notesSz cx="7315200" cy="96012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777F"/>
    <a:srgbClr val="EC1F25"/>
    <a:srgbClr val="FBB92F"/>
    <a:srgbClr val="77BD2A"/>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1" autoAdjust="0"/>
    <p:restoredTop sz="89966" autoAdjust="0"/>
  </p:normalViewPr>
  <p:slideViewPr>
    <p:cSldViewPr>
      <p:cViewPr varScale="1">
        <p:scale>
          <a:sx n="115" d="100"/>
          <a:sy n="115" d="100"/>
        </p:scale>
        <p:origin x="186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9/1/2020</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9/1/2020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205685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320210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24054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105826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a:t>
            </a:fld>
            <a:endParaRPr lang="en-US" dirty="0"/>
          </a:p>
        </p:txBody>
      </p:sp>
    </p:spTree>
    <p:extLst>
      <p:ext uri="{BB962C8B-B14F-4D97-AF65-F5344CB8AC3E}">
        <p14:creationId xmlns:p14="http://schemas.microsoft.com/office/powerpoint/2010/main" val="133037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422924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p14="http://schemas.microsoft.com/office/powerpoint/2010/main" val="1337066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7959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 id="2147483744" r:id="rId15"/>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wolfson@iso-n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SEPTEMBER 8-10, </a:t>
            </a:r>
            <a:r>
              <a:rPr lang="en-US" dirty="0"/>
              <a:t>2020 | MARKETS </a:t>
            </a:r>
            <a:r>
              <a:rPr lang="en-US" dirty="0" smtClean="0"/>
              <a:t>COMMITTEE</a:t>
            </a:r>
            <a:endParaRPr lang="en-US" dirty="0"/>
          </a:p>
        </p:txBody>
      </p:sp>
      <p:sp>
        <p:nvSpPr>
          <p:cNvPr id="10" name="Text Placeholder 9"/>
          <p:cNvSpPr>
            <a:spLocks noGrp="1"/>
          </p:cNvSpPr>
          <p:nvPr>
            <p:ph type="body" sz="quarter" idx="17"/>
          </p:nvPr>
        </p:nvSpPr>
        <p:spPr/>
        <p:txBody>
          <a:bodyPr/>
          <a:lstStyle/>
          <a:p>
            <a:r>
              <a:rPr lang="en-US" dirty="0" smtClean="0"/>
              <a:t>Jennifer Wolfson</a:t>
            </a:r>
            <a:endParaRPr lang="en-US" dirty="0"/>
          </a:p>
        </p:txBody>
      </p:sp>
      <p:sp>
        <p:nvSpPr>
          <p:cNvPr id="11" name="Text Placeholder 10"/>
          <p:cNvSpPr>
            <a:spLocks noGrp="1"/>
          </p:cNvSpPr>
          <p:nvPr>
            <p:ph type="body" sz="quarter" idx="18"/>
          </p:nvPr>
        </p:nvSpPr>
        <p:spPr/>
        <p:txBody>
          <a:bodyPr/>
          <a:lstStyle/>
          <a:p>
            <a:r>
              <a:rPr lang="en-US" dirty="0" smtClean="0"/>
              <a:t>413.540.4663 </a:t>
            </a:r>
            <a:r>
              <a:rPr lang="en-US" dirty="0"/>
              <a:t>| </a:t>
            </a:r>
            <a:r>
              <a:rPr lang="en-US" dirty="0" smtClean="0">
                <a:hlinkClick r:id="rId2"/>
              </a:rPr>
              <a:t>jwolfson@iso-ne.com</a:t>
            </a:r>
            <a:endParaRPr lang="en-US" dirty="0"/>
          </a:p>
        </p:txBody>
      </p:sp>
      <p:sp>
        <p:nvSpPr>
          <p:cNvPr id="12" name="Text Placeholder 11"/>
          <p:cNvSpPr>
            <a:spLocks noGrp="1"/>
          </p:cNvSpPr>
          <p:nvPr>
            <p:ph type="body" sz="quarter" idx="19"/>
          </p:nvPr>
        </p:nvSpPr>
        <p:spPr/>
        <p:txBody>
          <a:bodyPr/>
          <a:lstStyle/>
          <a:p>
            <a:r>
              <a:rPr lang="en-US" dirty="0" smtClean="0"/>
              <a:t>Third FERC Order 841 Compliance Filing</a:t>
            </a:r>
            <a:endParaRPr lang="en-US" dirty="0">
              <a:solidFill>
                <a:srgbClr val="FF0000"/>
              </a:solidFill>
            </a:endParaRPr>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533400"/>
          </a:xfrm>
        </p:spPr>
        <p:txBody>
          <a:bodyPr>
            <a:normAutofit fontScale="90000"/>
          </a:bodyPr>
          <a:lstStyle/>
          <a:p>
            <a:r>
              <a:rPr lang="en-US" dirty="0"/>
              <a:t>Compliance Obligation </a:t>
            </a:r>
            <a:r>
              <a:rPr lang="en-US" dirty="0" smtClean="0"/>
              <a:t>#2: </a:t>
            </a:r>
            <a:r>
              <a:rPr lang="en-US" dirty="0"/>
              <a:t>Day-Ahead State of Charge Accounting </a:t>
            </a:r>
          </a:p>
        </p:txBody>
      </p:sp>
      <p:sp>
        <p:nvSpPr>
          <p:cNvPr id="3" name="Slide Number Placeholder 2"/>
          <p:cNvSpPr>
            <a:spLocks noGrp="1"/>
          </p:cNvSpPr>
          <p:nvPr>
            <p:ph type="sldNum" sz="quarter" idx="12"/>
          </p:nvPr>
        </p:nvSpPr>
        <p:spPr/>
        <p:txBody>
          <a:bodyPr/>
          <a:lstStyle/>
          <a:p>
            <a:fld id="{F9D18D59-7AC8-45AE-9F52-DBA89AEC6EE0}" type="slidenum">
              <a:rPr lang="en-US" smtClean="0"/>
              <a:t>10</a:t>
            </a:fld>
            <a:endParaRPr lang="en-US"/>
          </a:p>
        </p:txBody>
      </p:sp>
      <p:sp>
        <p:nvSpPr>
          <p:cNvPr id="4" name="Text Placeholder 3"/>
          <p:cNvSpPr>
            <a:spLocks noGrp="1"/>
          </p:cNvSpPr>
          <p:nvPr>
            <p:ph type="body" sz="quarter" idx="13"/>
          </p:nvPr>
        </p:nvSpPr>
        <p:spPr/>
        <p:txBody>
          <a:bodyPr/>
          <a:lstStyle/>
          <a:p>
            <a:r>
              <a:rPr lang="en-US" dirty="0" smtClean="0"/>
              <a:t>ISO Proposal, continued</a:t>
            </a:r>
            <a:endParaRPr lang="en-US" dirty="0"/>
          </a:p>
        </p:txBody>
      </p:sp>
      <p:sp>
        <p:nvSpPr>
          <p:cNvPr id="5" name="Content Placeholder 4"/>
          <p:cNvSpPr>
            <a:spLocks noGrp="1"/>
          </p:cNvSpPr>
          <p:nvPr>
            <p:ph sz="quarter" idx="14"/>
          </p:nvPr>
        </p:nvSpPr>
        <p:spPr/>
        <p:txBody>
          <a:bodyPr>
            <a:normAutofit/>
          </a:bodyPr>
          <a:lstStyle/>
          <a:p>
            <a:r>
              <a:rPr lang="en-US" dirty="0" smtClean="0"/>
              <a:t>This proposal </a:t>
            </a:r>
            <a:r>
              <a:rPr lang="en-US" b="1" dirty="0" smtClean="0"/>
              <a:t>also satisfies FERC’s requirement regarding “duration characteristics</a:t>
            </a:r>
            <a:r>
              <a:rPr lang="en-US" dirty="0" smtClean="0"/>
              <a:t>” because </a:t>
            </a:r>
            <a:r>
              <a:rPr lang="en-US" dirty="0"/>
              <a:t>respecting the </a:t>
            </a:r>
            <a:r>
              <a:rPr lang="en-US" dirty="0" smtClean="0"/>
              <a:t>four bid parameters will </a:t>
            </a:r>
            <a:r>
              <a:rPr lang="en-US" dirty="0"/>
              <a:t>ensure that an </a:t>
            </a:r>
            <a:r>
              <a:rPr lang="en-US" dirty="0" smtClean="0"/>
              <a:t>Electric Storage Facility </a:t>
            </a:r>
            <a:r>
              <a:rPr lang="en-US" dirty="0"/>
              <a:t>will not be scheduled to charge or discharge for a </a:t>
            </a:r>
            <a:r>
              <a:rPr lang="en-US" i="1" dirty="0"/>
              <a:t>duration </a:t>
            </a:r>
            <a:r>
              <a:rPr lang="en-US" dirty="0"/>
              <a:t>that </a:t>
            </a:r>
            <a:r>
              <a:rPr lang="en-US" dirty="0" smtClean="0"/>
              <a:t>exceeds its maximum </a:t>
            </a:r>
            <a:r>
              <a:rPr lang="en-US" dirty="0"/>
              <a:t>or minimum </a:t>
            </a:r>
            <a:r>
              <a:rPr lang="en-US" dirty="0" smtClean="0"/>
              <a:t>State </a:t>
            </a:r>
            <a:r>
              <a:rPr lang="en-US" dirty="0"/>
              <a:t>of </a:t>
            </a:r>
            <a:r>
              <a:rPr lang="en-US" dirty="0" smtClean="0"/>
              <a:t>Charge</a:t>
            </a:r>
          </a:p>
          <a:p>
            <a:r>
              <a:rPr lang="en-US" dirty="0" smtClean="0"/>
              <a:t>In the Rehearing Order, FERC </a:t>
            </a:r>
            <a:r>
              <a:rPr lang="en-US" dirty="0"/>
              <a:t>c</a:t>
            </a:r>
            <a:r>
              <a:rPr lang="en-US" dirty="0" smtClean="0"/>
              <a:t>oncurred with the ISO that:</a:t>
            </a:r>
          </a:p>
          <a:p>
            <a:pPr lvl="1"/>
            <a:r>
              <a:rPr lang="en-US" dirty="0" smtClean="0"/>
              <a:t>“</a:t>
            </a:r>
            <a:r>
              <a:rPr lang="en-US" b="1" dirty="0" smtClean="0"/>
              <a:t>Maximum </a:t>
            </a:r>
            <a:r>
              <a:rPr lang="en-US" b="1" dirty="0"/>
              <a:t>Run Time and Maximum Charge Time parameters are unnecessary </a:t>
            </a:r>
            <a:r>
              <a:rPr lang="en-US" dirty="0"/>
              <a:t>if the duration of an </a:t>
            </a:r>
            <a:r>
              <a:rPr lang="en-US" dirty="0" smtClean="0"/>
              <a:t>electric storage resource’s </a:t>
            </a:r>
            <a:r>
              <a:rPr lang="en-US" dirty="0"/>
              <a:t>commitment is constrained based on its energy schedule </a:t>
            </a:r>
            <a:r>
              <a:rPr lang="en-US" dirty="0" smtClean="0"/>
              <a:t>and its State of Charge” (Rehearing Order at P 19)  </a:t>
            </a:r>
            <a:endParaRPr lang="en-US" dirty="0"/>
          </a:p>
          <a:p>
            <a:endParaRPr lang="en-US" dirty="0" smtClean="0"/>
          </a:p>
          <a:p>
            <a:endParaRPr lang="en-US" b="1" dirty="0"/>
          </a:p>
          <a:p>
            <a:endParaRPr lang="en-US" dirty="0"/>
          </a:p>
        </p:txBody>
      </p:sp>
    </p:spTree>
    <p:extLst>
      <p:ext uri="{BB962C8B-B14F-4D97-AF65-F5344CB8AC3E}">
        <p14:creationId xmlns:p14="http://schemas.microsoft.com/office/powerpoint/2010/main" val="3823492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i="1" dirty="0" smtClean="0"/>
              <a:t>Note:</a:t>
            </a:r>
            <a:r>
              <a:rPr lang="en-US" dirty="0" smtClean="0"/>
              <a:t> Post-January 1, 2026 use of Maximum Daily Energy Limit and Maximum Daily Consumption Limit parameters by Electric Storage Facilities</a:t>
            </a:r>
            <a:endParaRPr lang="en-US" dirty="0"/>
          </a:p>
        </p:txBody>
      </p:sp>
      <p:sp>
        <p:nvSpPr>
          <p:cNvPr id="4" name="Content Placeholder 3"/>
          <p:cNvSpPr>
            <a:spLocks noGrp="1"/>
          </p:cNvSpPr>
          <p:nvPr>
            <p:ph idx="1"/>
          </p:nvPr>
        </p:nvSpPr>
        <p:spPr>
          <a:xfrm>
            <a:off x="495300" y="1484243"/>
            <a:ext cx="8229600" cy="4812688"/>
          </a:xfrm>
        </p:spPr>
        <p:txBody>
          <a:bodyPr>
            <a:normAutofit fontScale="92500" lnSpcReduction="10000"/>
          </a:bodyPr>
          <a:lstStyle/>
          <a:p>
            <a:r>
              <a:rPr lang="en-US" dirty="0"/>
              <a:t>In its Request for Rehearing (page 16), the ISO explained that it uses the Maximum Daily Energy Limit and Maximum Daily Consumption Limit parameters to optimize the day-ahead </a:t>
            </a:r>
            <a:r>
              <a:rPr lang="en-US" dirty="0" smtClean="0"/>
              <a:t>solution, writing that: </a:t>
            </a:r>
            <a:endParaRPr lang="en-US" dirty="0"/>
          </a:p>
          <a:p>
            <a:pPr lvl="1"/>
            <a:r>
              <a:rPr lang="en-US" dirty="0"/>
              <a:t>“</a:t>
            </a:r>
            <a:r>
              <a:rPr lang="en-US" b="1" dirty="0"/>
              <a:t>ISO-NE does not believe that the Commission-directed solution would be compatible </a:t>
            </a:r>
            <a:r>
              <a:rPr lang="en-US" dirty="0"/>
              <a:t>with</a:t>
            </a:r>
            <a:r>
              <a:rPr lang="en-US" b="1" dirty="0"/>
              <a:t> </a:t>
            </a:r>
            <a:r>
              <a:rPr lang="en-US" dirty="0"/>
              <a:t>ISO-NE’s optimization feature”</a:t>
            </a:r>
          </a:p>
          <a:p>
            <a:r>
              <a:rPr lang="en-US" dirty="0" smtClean="0"/>
              <a:t>Given the Commission's requirement that the day-ahead </a:t>
            </a:r>
            <a:r>
              <a:rPr lang="en-US" dirty="0"/>
              <a:t>market </a:t>
            </a:r>
            <a:r>
              <a:rPr lang="en-US" dirty="0" smtClean="0"/>
              <a:t>represent a storage resource’s “ability </a:t>
            </a:r>
            <a:r>
              <a:rPr lang="en-US" dirty="0"/>
              <a:t>to charge or discharge in a given market interval based on the resource’s State of Charge at the start of that market </a:t>
            </a:r>
            <a:r>
              <a:rPr lang="en-US" dirty="0" smtClean="0"/>
              <a:t>interval,” (Rehearing Order at 20), </a:t>
            </a:r>
            <a:r>
              <a:rPr lang="en-US" b="1" dirty="0" smtClean="0"/>
              <a:t>the ISO is not certain </a:t>
            </a:r>
            <a:r>
              <a:rPr lang="en-US" b="1" smtClean="0"/>
              <a:t>it can maintain </a:t>
            </a:r>
            <a:r>
              <a:rPr lang="en-US" b="1" dirty="0" smtClean="0"/>
              <a:t>the option for Electric Storage Facilities to submit the Maximum Daily Energy Limit and Maximum Daily Consumption Limit parameters </a:t>
            </a:r>
          </a:p>
          <a:p>
            <a:r>
              <a:rPr lang="en-US" dirty="0" smtClean="0"/>
              <a:t>That determination will be made as we get closer to the implementation date of January 1, 2026</a:t>
            </a:r>
          </a:p>
          <a:p>
            <a:endParaRPr lang="en-US" dirty="0" smtClean="0"/>
          </a:p>
          <a:p>
            <a:pPr lvl="1"/>
            <a:endParaRPr lang="en-US" dirty="0"/>
          </a:p>
        </p:txBody>
      </p:sp>
    </p:spTree>
    <p:extLst>
      <p:ext uri="{BB962C8B-B14F-4D97-AF65-F5344CB8AC3E}">
        <p14:creationId xmlns:p14="http://schemas.microsoft.com/office/powerpoint/2010/main" val="3685582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Clean-Up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12</a:t>
            </a:fld>
            <a:endParaRPr lang="en-US"/>
          </a:p>
        </p:txBody>
      </p:sp>
      <p:sp>
        <p:nvSpPr>
          <p:cNvPr id="4" name="Text Placeholder 3"/>
          <p:cNvSpPr>
            <a:spLocks noGrp="1"/>
          </p:cNvSpPr>
          <p:nvPr>
            <p:ph type="body" sz="quarter" idx="13"/>
          </p:nvPr>
        </p:nvSpPr>
        <p:spPr/>
        <p:txBody>
          <a:bodyPr/>
          <a:lstStyle/>
          <a:p>
            <a:r>
              <a:rPr lang="en-US" dirty="0" smtClean="0"/>
              <a:t>Appendix C: Auction Revenue Rights and Incremental ARRs</a:t>
            </a:r>
            <a:endParaRPr lang="en-US" dirty="0"/>
          </a:p>
        </p:txBody>
      </p:sp>
      <p:sp>
        <p:nvSpPr>
          <p:cNvPr id="5" name="Content Placeholder 4"/>
          <p:cNvSpPr>
            <a:spLocks noGrp="1"/>
          </p:cNvSpPr>
          <p:nvPr>
            <p:ph sz="quarter" idx="14"/>
          </p:nvPr>
        </p:nvSpPr>
        <p:spPr/>
        <p:txBody>
          <a:bodyPr>
            <a:normAutofit/>
          </a:bodyPr>
          <a:lstStyle/>
          <a:p>
            <a:r>
              <a:rPr lang="en-US" dirty="0" smtClean="0"/>
              <a:t>In a 2018 Enhanced Storage Participation filing that preceded Order 841, the ISO replaced most Tariff references to pumped storage facilities with the new term “Binary Storage DARD” or the more general new term “Storage DARD”</a:t>
            </a:r>
          </a:p>
          <a:p>
            <a:pPr lvl="1"/>
            <a:r>
              <a:rPr lang="en-US" dirty="0" smtClean="0"/>
              <a:t>A </a:t>
            </a:r>
            <a:r>
              <a:rPr lang="en-US" dirty="0"/>
              <a:t>Storage DARD </a:t>
            </a:r>
            <a:r>
              <a:rPr lang="en-US" dirty="0" smtClean="0"/>
              <a:t>“is a </a:t>
            </a:r>
            <a:r>
              <a:rPr lang="en-US" dirty="0"/>
              <a:t>DARD that participates in the New England Markets as part of an Electric Storage Facility, as described in Section III.1.10.6 of Market Rule 1</a:t>
            </a:r>
            <a:r>
              <a:rPr lang="en-US" dirty="0" smtClean="0"/>
              <a:t>” (Section I.2.2)</a:t>
            </a:r>
            <a:endParaRPr lang="en-US" dirty="0"/>
          </a:p>
          <a:p>
            <a:r>
              <a:rPr lang="en-US" dirty="0" smtClean="0"/>
              <a:t>Two appearances of “pumps” in Appendix C (in Section III.C.6) were overlooked</a:t>
            </a:r>
          </a:p>
          <a:p>
            <a:r>
              <a:rPr lang="en-US" dirty="0" smtClean="0"/>
              <a:t>These two appearances are now being updated to the proper term, “Storage DARDs”</a:t>
            </a:r>
            <a:endParaRPr lang="en-US" dirty="0"/>
          </a:p>
        </p:txBody>
      </p:sp>
    </p:spTree>
    <p:extLst>
      <p:ext uri="{BB962C8B-B14F-4D97-AF65-F5344CB8AC3E}">
        <p14:creationId xmlns:p14="http://schemas.microsoft.com/office/powerpoint/2010/main" val="4245464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13</a:t>
            </a:fld>
            <a:endParaRPr lang="en-US"/>
          </a:p>
        </p:txBody>
      </p:sp>
      <p:sp>
        <p:nvSpPr>
          <p:cNvPr id="2" name="Title 1"/>
          <p:cNvSpPr>
            <a:spLocks noGrp="1"/>
          </p:cNvSpPr>
          <p:nvPr>
            <p:ph type="title"/>
          </p:nvPr>
        </p:nvSpPr>
        <p:spPr>
          <a:xfrm>
            <a:off x="457200" y="152400"/>
            <a:ext cx="8229600" cy="1143000"/>
          </a:xfrm>
        </p:spPr>
        <p:txBody>
          <a:bodyPr/>
          <a:lstStyle/>
          <a:p>
            <a:r>
              <a:rPr lang="en-US" dirty="0" smtClean="0"/>
              <a:t>Summary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122366015"/>
              </p:ext>
            </p:extLst>
          </p:nvPr>
        </p:nvGraphicFramePr>
        <p:xfrm>
          <a:off x="381000" y="1077402"/>
          <a:ext cx="8305800" cy="463759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89878">
                  <a:extLst>
                    <a:ext uri="{9D8B030D-6E8A-4147-A177-3AD203B41FA5}">
                      <a16:colId xmlns:a16="http://schemas.microsoft.com/office/drawing/2014/main" val="20001"/>
                    </a:ext>
                  </a:extLst>
                </a:gridCol>
                <a:gridCol w="1691922">
                  <a:extLst>
                    <a:ext uri="{9D8B030D-6E8A-4147-A177-3AD203B41FA5}">
                      <a16:colId xmlns:a16="http://schemas.microsoft.com/office/drawing/2014/main" val="20002"/>
                    </a:ext>
                  </a:extLst>
                </a:gridCol>
              </a:tblGrid>
              <a:tr h="705678">
                <a:tc>
                  <a:txBody>
                    <a:bodyPr/>
                    <a:lstStyle/>
                    <a:p>
                      <a:r>
                        <a:rPr lang="en-US" dirty="0" smtClean="0"/>
                        <a:t>Section</a:t>
                      </a:r>
                      <a:endParaRPr lang="en-US" dirty="0"/>
                    </a:p>
                  </a:txBody>
                  <a:tcPr marL="92728" marR="92728" anchor="ctr"/>
                </a:tc>
                <a:tc>
                  <a:txBody>
                    <a:bodyPr/>
                    <a:lstStyle/>
                    <a:p>
                      <a:r>
                        <a:rPr lang="en-US" kern="100" baseline="0" dirty="0" smtClean="0"/>
                        <a:t>Change</a:t>
                      </a:r>
                      <a:endParaRPr lang="en-US" kern="100" baseline="0" dirty="0"/>
                    </a:p>
                  </a:txBody>
                  <a:tcPr marL="92728" marR="92728" anchor="ctr"/>
                </a:tc>
                <a:tc>
                  <a:txBody>
                    <a:bodyPr/>
                    <a:lstStyle/>
                    <a:p>
                      <a:r>
                        <a:rPr lang="en-US" dirty="0" smtClean="0"/>
                        <a:t>Reason for Change</a:t>
                      </a:r>
                      <a:endParaRPr lang="en-US" dirty="0"/>
                    </a:p>
                  </a:txBody>
                  <a:tcPr marL="92728" marR="92728" anchor="ctr"/>
                </a:tc>
                <a:extLst>
                  <a:ext uri="{0D108BD9-81ED-4DB2-BD59-A6C34878D82A}">
                    <a16:rowId xmlns:a16="http://schemas.microsoft.com/office/drawing/2014/main" val="10000"/>
                  </a:ext>
                </a:extLst>
              </a:tr>
              <a:tr h="625747">
                <a:tc rowSpan="4">
                  <a:txBody>
                    <a:bodyPr/>
                    <a:lstStyle/>
                    <a:p>
                      <a:r>
                        <a:rPr lang="en-US" sz="1600" dirty="0" smtClean="0">
                          <a:solidFill>
                            <a:srgbClr val="000000"/>
                          </a:solidFill>
                        </a:rPr>
                        <a:t>Tariff</a:t>
                      </a:r>
                      <a:r>
                        <a:rPr lang="en-US" sz="1600" baseline="0" dirty="0" smtClean="0">
                          <a:solidFill>
                            <a:srgbClr val="000000"/>
                          </a:solidFill>
                        </a:rPr>
                        <a:t> S</a:t>
                      </a:r>
                      <a:r>
                        <a:rPr lang="en-US" sz="1600" dirty="0" smtClean="0">
                          <a:solidFill>
                            <a:srgbClr val="000000"/>
                          </a:solidFill>
                        </a:rPr>
                        <a:t>ection</a:t>
                      </a:r>
                    </a:p>
                    <a:p>
                      <a:r>
                        <a:rPr lang="en-US" sz="1600" dirty="0" smtClean="0">
                          <a:solidFill>
                            <a:srgbClr val="000000"/>
                          </a:solidFill>
                        </a:rPr>
                        <a:t>I.2.2</a:t>
                      </a:r>
                      <a:endParaRPr lang="en-US" sz="1600" dirty="0">
                        <a:solidFill>
                          <a:srgbClr val="000000"/>
                        </a:solidFill>
                      </a:endParaRPr>
                    </a:p>
                  </a:txBody>
                  <a:tcPr marL="92728" marR="92728"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Initial State of Charge</a:t>
                      </a:r>
                      <a:r>
                        <a:rPr lang="en-US" sz="1800" kern="1200" dirty="0" smtClean="0">
                          <a:solidFill>
                            <a:schemeClr val="accent6"/>
                          </a:solidFill>
                          <a:effectLst/>
                          <a:latin typeface="+mn-lt"/>
                          <a:ea typeface="+mn-ea"/>
                          <a:cs typeface="+mn-cs"/>
                        </a:rPr>
                        <a:t> is the State of Charge that an Electric Storage Facility expects to have at the start of hour one of the Day-Ahead Energy Market.</a:t>
                      </a:r>
                    </a:p>
                  </a:txBody>
                  <a:tcPr marL="92728" marR="92728" anchor="ctr">
                    <a:solidFill>
                      <a:schemeClr val="bg2">
                        <a:lumMod val="40000"/>
                        <a:lumOff val="6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Day-ahead bidding parameters to allow ISO to c</a:t>
                      </a:r>
                      <a:r>
                        <a:rPr lang="en-US" sz="1600" dirty="0" smtClean="0">
                          <a:solidFill>
                            <a:srgbClr val="000000"/>
                          </a:solidFill>
                        </a:rPr>
                        <a:t>omply</a:t>
                      </a:r>
                      <a:r>
                        <a:rPr lang="en-US" sz="1600" baseline="0" dirty="0" smtClean="0">
                          <a:solidFill>
                            <a:srgbClr val="000000"/>
                          </a:solidFill>
                        </a:rPr>
                        <a:t> with FERC’s directive to account for State of Charge and Duration Characteristics in the Day-Ahead Energy Market</a:t>
                      </a:r>
                      <a:endParaRPr lang="en-US" sz="1600" dirty="0" smtClean="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10001"/>
                  </a:ext>
                </a:extLst>
              </a:tr>
              <a:tr h="75608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Maximum State of Charge</a:t>
                      </a:r>
                      <a:r>
                        <a:rPr lang="en-US" sz="1800" kern="1200" dirty="0" smtClean="0">
                          <a:solidFill>
                            <a:schemeClr val="accent6"/>
                          </a:solidFill>
                          <a:effectLst/>
                          <a:latin typeface="+mn-lt"/>
                          <a:ea typeface="+mn-ea"/>
                          <a:cs typeface="+mn-cs"/>
                        </a:rPr>
                        <a:t> is an Electric Storage Facility’s maximum State of Charge for a given hour of the Day-Ahead Energy Market.</a:t>
                      </a:r>
                    </a:p>
                  </a:txBody>
                  <a:tcPr marL="92728" marR="92728"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1541743970"/>
                  </a:ext>
                </a:extLst>
              </a:tr>
              <a:tr h="75608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Minimum State of Charge</a:t>
                      </a:r>
                      <a:r>
                        <a:rPr lang="en-US" sz="1800" kern="1200" dirty="0" smtClean="0">
                          <a:solidFill>
                            <a:schemeClr val="accent6"/>
                          </a:solidFill>
                          <a:effectLst/>
                          <a:latin typeface="+mn-lt"/>
                          <a:ea typeface="+mn-ea"/>
                          <a:cs typeface="+mn-cs"/>
                        </a:rPr>
                        <a:t> is an Electric Storage Facility’s minimum State of Charge for a given hour of the Day-Ahead Energy Market.</a:t>
                      </a:r>
                    </a:p>
                  </a:txBody>
                  <a:tcPr marL="92728" marR="92728"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1668583328"/>
                  </a:ext>
                </a:extLst>
              </a:tr>
              <a:tr h="84009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Round-Trip Efficiency</a:t>
                      </a:r>
                      <a:r>
                        <a:rPr lang="en-US" sz="1800" kern="1200" dirty="0" smtClean="0">
                          <a:solidFill>
                            <a:schemeClr val="accent6"/>
                          </a:solidFill>
                          <a:effectLst/>
                          <a:latin typeface="+mn-lt"/>
                          <a:ea typeface="+mn-ea"/>
                          <a:cs typeface="+mn-cs"/>
                        </a:rPr>
                        <a:t> is a percentage expressing the megawatt-hours of energy that an Electric Storage Facility injects onto the grid per megawatt-hour of energy it receives from the grid.  </a:t>
                      </a:r>
                    </a:p>
                  </a:txBody>
                  <a:tcPr marL="92728" marR="92728"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73056980"/>
                  </a:ext>
                </a:extLst>
              </a:tr>
            </a:tbl>
          </a:graphicData>
        </a:graphic>
      </p:graphicFrame>
    </p:spTree>
    <p:extLst>
      <p:ext uri="{BB962C8B-B14F-4D97-AF65-F5344CB8AC3E}">
        <p14:creationId xmlns:p14="http://schemas.microsoft.com/office/powerpoint/2010/main" val="4088285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14</a:t>
            </a:fld>
            <a:endParaRPr lang="en-US"/>
          </a:p>
        </p:txBody>
      </p:sp>
      <p:sp>
        <p:nvSpPr>
          <p:cNvPr id="2" name="Title 1"/>
          <p:cNvSpPr>
            <a:spLocks noGrp="1"/>
          </p:cNvSpPr>
          <p:nvPr>
            <p:ph type="title"/>
          </p:nvPr>
        </p:nvSpPr>
        <p:spPr/>
        <p:txBody>
          <a:bodyPr/>
          <a:lstStyle/>
          <a:p>
            <a:r>
              <a:rPr lang="en-US" dirty="0" smtClean="0"/>
              <a:t>Summary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192440840"/>
              </p:ext>
            </p:extLst>
          </p:nvPr>
        </p:nvGraphicFramePr>
        <p:xfrm>
          <a:off x="381000" y="1046922"/>
          <a:ext cx="8305800" cy="418039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89878">
                  <a:extLst>
                    <a:ext uri="{9D8B030D-6E8A-4147-A177-3AD203B41FA5}">
                      <a16:colId xmlns:a16="http://schemas.microsoft.com/office/drawing/2014/main" val="20001"/>
                    </a:ext>
                  </a:extLst>
                </a:gridCol>
                <a:gridCol w="1691922">
                  <a:extLst>
                    <a:ext uri="{9D8B030D-6E8A-4147-A177-3AD203B41FA5}">
                      <a16:colId xmlns:a16="http://schemas.microsoft.com/office/drawing/2014/main" val="20002"/>
                    </a:ext>
                  </a:extLst>
                </a:gridCol>
              </a:tblGrid>
              <a:tr h="705678">
                <a:tc>
                  <a:txBody>
                    <a:bodyPr/>
                    <a:lstStyle/>
                    <a:p>
                      <a:r>
                        <a:rPr lang="en-US" dirty="0" smtClean="0"/>
                        <a:t>Section</a:t>
                      </a:r>
                      <a:endParaRPr lang="en-US" dirty="0"/>
                    </a:p>
                  </a:txBody>
                  <a:tcPr marL="92728" marR="92728" anchor="ctr"/>
                </a:tc>
                <a:tc>
                  <a:txBody>
                    <a:bodyPr/>
                    <a:lstStyle/>
                    <a:p>
                      <a:r>
                        <a:rPr lang="en-US" kern="100" baseline="0" dirty="0" smtClean="0"/>
                        <a:t>Change</a:t>
                      </a:r>
                      <a:endParaRPr lang="en-US" kern="100" baseline="0" dirty="0"/>
                    </a:p>
                  </a:txBody>
                  <a:tcPr marL="92728" marR="92728" anchor="ctr"/>
                </a:tc>
                <a:tc>
                  <a:txBody>
                    <a:bodyPr/>
                    <a:lstStyle/>
                    <a:p>
                      <a:r>
                        <a:rPr lang="en-US" dirty="0" smtClean="0"/>
                        <a:t>Reason for Change</a:t>
                      </a:r>
                      <a:endParaRPr lang="en-US" dirty="0"/>
                    </a:p>
                  </a:txBody>
                  <a:tcPr marL="92728" marR="92728" anchor="ctr"/>
                </a:tc>
                <a:extLst>
                  <a:ext uri="{0D108BD9-81ED-4DB2-BD59-A6C34878D82A}">
                    <a16:rowId xmlns:a16="http://schemas.microsoft.com/office/drawing/2014/main" val="10000"/>
                  </a:ext>
                </a:extLst>
              </a:tr>
              <a:tr h="638471">
                <a:tc>
                  <a:txBody>
                    <a:bodyPr/>
                    <a:lstStyle/>
                    <a:p>
                      <a:r>
                        <a:rPr lang="en-US" sz="1600" dirty="0" smtClean="0">
                          <a:solidFill>
                            <a:srgbClr val="000000"/>
                          </a:solidFill>
                        </a:rPr>
                        <a:t>Tariff</a:t>
                      </a:r>
                      <a:r>
                        <a:rPr lang="en-US" sz="1600" baseline="0" dirty="0" smtClean="0">
                          <a:solidFill>
                            <a:srgbClr val="000000"/>
                          </a:solidFill>
                        </a:rPr>
                        <a:t> S</a:t>
                      </a:r>
                      <a:r>
                        <a:rPr lang="en-US" sz="1600" dirty="0" smtClean="0">
                          <a:solidFill>
                            <a:srgbClr val="000000"/>
                          </a:solidFill>
                        </a:rPr>
                        <a:t>ection</a:t>
                      </a:r>
                    </a:p>
                    <a:p>
                      <a:r>
                        <a:rPr lang="en-US" sz="1600" dirty="0" smtClean="0">
                          <a:solidFill>
                            <a:srgbClr val="000000"/>
                          </a:solidFill>
                        </a:rPr>
                        <a:t>I.2.2</a:t>
                      </a:r>
                    </a:p>
                    <a:p>
                      <a:endParaRPr lang="en-US" sz="1600" dirty="0">
                        <a:solidFill>
                          <a:srgbClr val="000000"/>
                        </a:solidFill>
                      </a:endParaRPr>
                    </a:p>
                  </a:txBody>
                  <a:tcPr marL="92728" marR="92728"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State of Charge</a:t>
                      </a:r>
                      <a:r>
                        <a:rPr lang="en-US" sz="1800" kern="1200" dirty="0" smtClean="0">
                          <a:solidFill>
                            <a:schemeClr val="accent6"/>
                          </a:solidFill>
                          <a:effectLst/>
                          <a:latin typeface="+mn-lt"/>
                          <a:ea typeface="+mn-ea"/>
                          <a:cs typeface="+mn-cs"/>
                        </a:rPr>
                        <a:t> is the total quantity of megawatt-hours available to be injected by an Electric Storage Facility onto the grid.</a:t>
                      </a:r>
                    </a:p>
                  </a:txBody>
                  <a:tcPr marL="92728" marR="92728" anchor="ctr">
                    <a:solidFill>
                      <a:schemeClr val="bg2">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Comply</a:t>
                      </a:r>
                      <a:r>
                        <a:rPr lang="en-US" sz="1600" baseline="0" dirty="0" smtClean="0">
                          <a:solidFill>
                            <a:srgbClr val="000000"/>
                          </a:solidFill>
                        </a:rPr>
                        <a:t> with FERC’s directive to account for State of Charge and Duration Characteristics in the Day-Ahead Energy Market</a:t>
                      </a:r>
                      <a:endParaRPr lang="en-US" sz="1600" dirty="0" smtClean="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536573088"/>
                  </a:ext>
                </a:extLst>
              </a:tr>
              <a:tr h="638471">
                <a:tc>
                  <a:txBody>
                    <a:bodyPr/>
                    <a:lstStyle/>
                    <a:p>
                      <a:r>
                        <a:rPr lang="en-US" sz="1600" dirty="0" smtClean="0">
                          <a:solidFill>
                            <a:srgbClr val="000000"/>
                          </a:solidFill>
                        </a:rPr>
                        <a:t>Tariff Section III.1.10.6</a:t>
                      </a:r>
                      <a:endParaRPr lang="en-US" sz="1600" dirty="0">
                        <a:solidFill>
                          <a:srgbClr val="000000"/>
                        </a:solidFill>
                      </a:endParaRPr>
                    </a:p>
                  </a:txBody>
                  <a:tcPr marL="92728" marR="92728" anchor="ctr">
                    <a:solidFill>
                      <a:schemeClr val="bg2">
                        <a:lumMod val="40000"/>
                        <a:lumOff val="60000"/>
                      </a:schemeClr>
                    </a:solidFill>
                  </a:tcPr>
                </a:tc>
                <a:tc>
                  <a:txBody>
                    <a:bodyPr/>
                    <a:lstStyle/>
                    <a:p>
                      <a:pPr lvl="0"/>
                      <a:r>
                        <a:rPr lang="en-US" sz="1800" kern="1200" dirty="0" smtClean="0">
                          <a:solidFill>
                            <a:schemeClr val="dk1"/>
                          </a:solidFill>
                          <a:effectLst/>
                          <a:latin typeface="+mn-lt"/>
                          <a:ea typeface="+mn-ea"/>
                          <a:cs typeface="+mn-cs"/>
                        </a:rPr>
                        <a:t> </a:t>
                      </a:r>
                      <a:r>
                        <a:rPr lang="en-US" sz="1800" kern="1200" dirty="0" smtClean="0">
                          <a:solidFill>
                            <a:srgbClr val="000000"/>
                          </a:solidFill>
                          <a:effectLst/>
                          <a:latin typeface="+mn-lt"/>
                          <a:ea typeface="+mn-ea"/>
                          <a:cs typeface="+mn-cs"/>
                        </a:rPr>
                        <a:t>In clearing the Day-Ahead Energy Market, the ISO will </a:t>
                      </a:r>
                      <a:r>
                        <a:rPr lang="en-US" sz="1800" u="sng" kern="1200" dirty="0" smtClean="0">
                          <a:solidFill>
                            <a:srgbClr val="FF0000"/>
                          </a:solidFill>
                          <a:effectLst/>
                          <a:latin typeface="+mn-lt"/>
                          <a:ea typeface="+mn-ea"/>
                          <a:cs typeface="+mn-cs"/>
                        </a:rPr>
                        <a:t>respect Electric Storage Facility Initial State of Charge, Round Trip Efficiency, Maximum State of Charge, and Minimum State of </a:t>
                      </a:r>
                      <a:r>
                        <a:rPr lang="en-US" sz="1800" u="sng" kern="1200" dirty="0" err="1" smtClean="0">
                          <a:solidFill>
                            <a:srgbClr val="FF0000"/>
                          </a:solidFill>
                          <a:effectLst/>
                          <a:latin typeface="+mn-lt"/>
                          <a:ea typeface="+mn-ea"/>
                          <a:cs typeface="+mn-cs"/>
                        </a:rPr>
                        <a:t>Charge</a:t>
                      </a:r>
                      <a:r>
                        <a:rPr lang="en-US" sz="1800" strike="sngStrike" kern="1200" dirty="0" err="1" smtClean="0">
                          <a:solidFill>
                            <a:schemeClr val="accent6"/>
                          </a:solidFill>
                          <a:effectLst/>
                          <a:latin typeface="+mn-lt"/>
                          <a:ea typeface="+mn-ea"/>
                          <a:cs typeface="+mn-cs"/>
                        </a:rPr>
                        <a:t>account</a:t>
                      </a:r>
                      <a:r>
                        <a:rPr lang="en-US" sz="1800" strike="sngStrike" kern="1200" dirty="0" smtClean="0">
                          <a:solidFill>
                            <a:schemeClr val="accent6"/>
                          </a:solidFill>
                          <a:effectLst/>
                          <a:latin typeface="+mn-lt"/>
                          <a:ea typeface="+mn-ea"/>
                          <a:cs typeface="+mn-cs"/>
                        </a:rPr>
                        <a:t> for maximum run time, maximum charge time, state of charge, maximum state of charge, and minimum state of charge through bidding parameters or other means, as required by the Commission in Order No. 841</a:t>
                      </a:r>
                      <a:r>
                        <a:rPr lang="en-US" sz="1800" kern="1200" dirty="0" smtClean="0">
                          <a:solidFill>
                            <a:srgbClr val="000000"/>
                          </a:solidFill>
                          <a:effectLst/>
                          <a:latin typeface="+mn-lt"/>
                          <a:ea typeface="+mn-ea"/>
                          <a:cs typeface="+mn-cs"/>
                        </a:rPr>
                        <a:t>.</a:t>
                      </a:r>
                    </a:p>
                  </a:txBody>
                  <a:tcPr marL="92728" marR="92728" anchor="ctr">
                    <a:solidFill>
                      <a:schemeClr val="bg2">
                        <a:lumMod val="40000"/>
                        <a:lumOff val="60000"/>
                      </a:schemeClr>
                    </a:solidFill>
                  </a:tcPr>
                </a:tc>
                <a:tc vMerge="1">
                  <a:txBody>
                    <a:bodyPr/>
                    <a:lstStyle/>
                    <a:p>
                      <a:endParaRPr lang="en-US" sz="1600" dirty="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4204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15</a:t>
            </a:fld>
            <a:endParaRPr lang="en-US"/>
          </a:p>
        </p:txBody>
      </p:sp>
      <p:sp>
        <p:nvSpPr>
          <p:cNvPr id="2" name="Title 1"/>
          <p:cNvSpPr>
            <a:spLocks noGrp="1"/>
          </p:cNvSpPr>
          <p:nvPr>
            <p:ph type="title"/>
          </p:nvPr>
        </p:nvSpPr>
        <p:spPr/>
        <p:txBody>
          <a:bodyPr/>
          <a:lstStyle/>
          <a:p>
            <a:r>
              <a:rPr lang="en-US" dirty="0" smtClean="0"/>
              <a:t>Summary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688675175"/>
              </p:ext>
            </p:extLst>
          </p:nvPr>
        </p:nvGraphicFramePr>
        <p:xfrm>
          <a:off x="381000" y="990600"/>
          <a:ext cx="8305800" cy="4541777"/>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89878">
                  <a:extLst>
                    <a:ext uri="{9D8B030D-6E8A-4147-A177-3AD203B41FA5}">
                      <a16:colId xmlns:a16="http://schemas.microsoft.com/office/drawing/2014/main" val="20001"/>
                    </a:ext>
                  </a:extLst>
                </a:gridCol>
                <a:gridCol w="1691922">
                  <a:extLst>
                    <a:ext uri="{9D8B030D-6E8A-4147-A177-3AD203B41FA5}">
                      <a16:colId xmlns:a16="http://schemas.microsoft.com/office/drawing/2014/main" val="20002"/>
                    </a:ext>
                  </a:extLst>
                </a:gridCol>
              </a:tblGrid>
              <a:tr h="639126">
                <a:tc>
                  <a:txBody>
                    <a:bodyPr/>
                    <a:lstStyle/>
                    <a:p>
                      <a:r>
                        <a:rPr lang="en-US" dirty="0" smtClean="0"/>
                        <a:t>Section</a:t>
                      </a:r>
                      <a:endParaRPr lang="en-US" dirty="0"/>
                    </a:p>
                  </a:txBody>
                  <a:tcPr marL="92728" marR="92728" anchor="ctr"/>
                </a:tc>
                <a:tc>
                  <a:txBody>
                    <a:bodyPr/>
                    <a:lstStyle/>
                    <a:p>
                      <a:r>
                        <a:rPr lang="en-US" kern="100" baseline="0" dirty="0" smtClean="0"/>
                        <a:t>Change</a:t>
                      </a:r>
                      <a:endParaRPr lang="en-US" kern="100" baseline="0" dirty="0"/>
                    </a:p>
                  </a:txBody>
                  <a:tcPr marL="92728" marR="92728" anchor="ctr"/>
                </a:tc>
                <a:tc>
                  <a:txBody>
                    <a:bodyPr/>
                    <a:lstStyle/>
                    <a:p>
                      <a:r>
                        <a:rPr lang="en-US" dirty="0" smtClean="0"/>
                        <a:t>Reason for Change</a:t>
                      </a:r>
                      <a:endParaRPr lang="en-US" dirty="0"/>
                    </a:p>
                  </a:txBody>
                  <a:tcPr marL="92728" marR="92728" anchor="ctr"/>
                </a:tc>
                <a:extLst>
                  <a:ext uri="{0D108BD9-81ED-4DB2-BD59-A6C34878D82A}">
                    <a16:rowId xmlns:a16="http://schemas.microsoft.com/office/drawing/2014/main" val="10000"/>
                  </a:ext>
                </a:extLst>
              </a:tr>
              <a:tr h="752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Tariff Section</a:t>
                      </a:r>
                      <a:r>
                        <a:rPr lang="en-US" sz="1600" baseline="0" dirty="0" smtClean="0">
                          <a:solidFill>
                            <a:srgbClr val="000000"/>
                          </a:solidFill>
                        </a:rPr>
                        <a:t> III.1.10.6(b)(ii)</a:t>
                      </a:r>
                      <a:endParaRPr lang="en-US" sz="1600" dirty="0" smtClean="0">
                        <a:solidFill>
                          <a:srgbClr val="000000"/>
                        </a:solidFill>
                      </a:endParaRPr>
                    </a:p>
                    <a:p>
                      <a:endParaRPr lang="en-US" sz="1600" dirty="0">
                        <a:solidFill>
                          <a:srgbClr val="000000"/>
                        </a:solidFill>
                      </a:endParaRPr>
                    </a:p>
                  </a:txBody>
                  <a:tcPr marL="92728" marR="92728"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 </a:t>
                      </a:r>
                      <a:r>
                        <a:rPr lang="en-US" sz="1800" kern="1200" dirty="0" smtClean="0">
                          <a:solidFill>
                            <a:srgbClr val="000000"/>
                          </a:solidFill>
                          <a:effectLst/>
                          <a:latin typeface="+mn-lt"/>
                          <a:ea typeface="+mn-ea"/>
                          <a:cs typeface="+mn-cs"/>
                        </a:rPr>
                        <a:t>A storage facility’s charging </a:t>
                      </a:r>
                      <a:r>
                        <a:rPr lang="en-US" sz="1800" u="sng" kern="1200" dirty="0" smtClean="0">
                          <a:solidFill>
                            <a:schemeClr val="accent6"/>
                          </a:solidFill>
                          <a:effectLst/>
                          <a:latin typeface="+mn-lt"/>
                          <a:ea typeface="+mn-ea"/>
                          <a:cs typeface="+mn-cs"/>
                        </a:rPr>
                        <a:t>energy </a:t>
                      </a:r>
                      <a:r>
                        <a:rPr lang="en-US" sz="1800" strike="sngStrike" kern="1200" dirty="0" smtClean="0">
                          <a:solidFill>
                            <a:schemeClr val="accent6"/>
                          </a:solidFill>
                          <a:effectLst/>
                          <a:latin typeface="+mn-lt"/>
                          <a:ea typeface="+mn-ea"/>
                          <a:cs typeface="+mn-cs"/>
                        </a:rPr>
                        <a:t>load </a:t>
                      </a:r>
                      <a:r>
                        <a:rPr lang="en-US" sz="1800" kern="1200" dirty="0" smtClean="0">
                          <a:solidFill>
                            <a:srgbClr val="000000"/>
                          </a:solidFill>
                          <a:effectLst/>
                          <a:latin typeface="+mn-lt"/>
                          <a:ea typeface="+mn-ea"/>
                          <a:cs typeface="+mn-cs"/>
                        </a:rPr>
                        <a:t>shall not qualify as</a:t>
                      </a:r>
                      <a:r>
                        <a:rPr lang="en-US" sz="1800" u="sng" kern="1200" dirty="0" smtClean="0">
                          <a:solidFill>
                            <a:schemeClr val="accent6"/>
                          </a:solidFill>
                          <a:effectLst/>
                          <a:latin typeface="+mn-lt"/>
                          <a:ea typeface="+mn-ea"/>
                          <a:cs typeface="+mn-cs"/>
                        </a:rPr>
                        <a:t>, or be billed to,</a:t>
                      </a:r>
                      <a:r>
                        <a:rPr lang="en-US" sz="1800" kern="1200" dirty="0" smtClean="0">
                          <a:solidFill>
                            <a:srgbClr val="000000"/>
                          </a:solidFill>
                          <a:effectLst/>
                          <a:latin typeface="+mn-lt"/>
                          <a:ea typeface="+mn-ea"/>
                          <a:cs typeface="+mn-cs"/>
                        </a:rPr>
                        <a:t> a </a:t>
                      </a:r>
                      <a:r>
                        <a:rPr lang="en-US" sz="1800" u="sng" kern="1200" dirty="0" smtClean="0">
                          <a:solidFill>
                            <a:schemeClr val="accent6"/>
                          </a:solidFill>
                          <a:effectLst/>
                          <a:latin typeface="+mn-lt"/>
                          <a:ea typeface="+mn-ea"/>
                          <a:cs typeface="+mn-cs"/>
                        </a:rPr>
                        <a:t>Storage </a:t>
                      </a:r>
                      <a:r>
                        <a:rPr lang="en-US" sz="1800" kern="1200" dirty="0" smtClean="0">
                          <a:solidFill>
                            <a:srgbClr val="000000"/>
                          </a:solidFill>
                          <a:effectLst/>
                          <a:latin typeface="+mn-lt"/>
                          <a:ea typeface="+mn-ea"/>
                          <a:cs typeface="+mn-cs"/>
                        </a:rPr>
                        <a:t>DARD if </a:t>
                      </a:r>
                      <a:r>
                        <a:rPr lang="en-US" sz="1800" u="sng" kern="1200" dirty="0" smtClean="0">
                          <a:solidFill>
                            <a:schemeClr val="accent6"/>
                          </a:solidFill>
                          <a:effectLst/>
                          <a:latin typeface="+mn-lt"/>
                          <a:ea typeface="+mn-ea"/>
                          <a:cs typeface="+mn-cs"/>
                        </a:rPr>
                        <a:t>that facility’s charging energy is included in another </a:t>
                      </a:r>
                      <a:r>
                        <a:rPr lang="en-US" sz="1800" strike="sngStrike" kern="1200" dirty="0" smtClean="0">
                          <a:solidFill>
                            <a:schemeClr val="accent6"/>
                          </a:solidFill>
                          <a:effectLst/>
                          <a:latin typeface="+mn-lt"/>
                          <a:ea typeface="+mn-ea"/>
                          <a:cs typeface="+mn-cs"/>
                        </a:rPr>
                        <a:t>the Host Participant is unwilling or unable to support the registration, metering, and accounting of the storage facility’s load as a separate and distinct </a:t>
                      </a:r>
                      <a:r>
                        <a:rPr lang="en-US" sz="1800" kern="1200" dirty="0" smtClean="0">
                          <a:solidFill>
                            <a:srgbClr val="000000"/>
                          </a:solidFill>
                          <a:effectLst/>
                          <a:latin typeface="+mn-lt"/>
                          <a:ea typeface="+mn-ea"/>
                          <a:cs typeface="+mn-cs"/>
                        </a:rPr>
                        <a:t>Load Asset. A storage facility registered as a DARD will be charged the nodal Locational Marginal Price by the ISO and the Market Participant will not pay twice for the same charging </a:t>
                      </a:r>
                      <a:r>
                        <a:rPr lang="en-US" sz="1800" strike="sngStrike" kern="1200" dirty="0" smtClean="0">
                          <a:solidFill>
                            <a:schemeClr val="accent6"/>
                          </a:solidFill>
                          <a:effectLst/>
                          <a:latin typeface="+mn-lt"/>
                          <a:ea typeface="+mn-ea"/>
                          <a:cs typeface="+mn-cs"/>
                        </a:rPr>
                        <a:t>load </a:t>
                      </a:r>
                      <a:r>
                        <a:rPr lang="en-US" sz="1800" u="sng" kern="1200" dirty="0" smtClean="0">
                          <a:solidFill>
                            <a:schemeClr val="accent6"/>
                          </a:solidFill>
                          <a:effectLst/>
                          <a:latin typeface="+mn-lt"/>
                          <a:ea typeface="+mn-ea"/>
                          <a:cs typeface="+mn-cs"/>
                        </a:rPr>
                        <a:t>energy</a:t>
                      </a:r>
                      <a:r>
                        <a:rPr lang="en-US" sz="1800" kern="1200" dirty="0" smtClean="0">
                          <a:solidFill>
                            <a:srgbClr val="00000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effectLst/>
                        <a:latin typeface="+mn-lt"/>
                        <a:ea typeface="+mn-ea"/>
                        <a:cs typeface="+mn-cs"/>
                      </a:endParaRPr>
                    </a:p>
                  </a:txBody>
                  <a:tcPr marL="92728" marR="92728" anchor="ctr">
                    <a:solidFill>
                      <a:schemeClr val="bg2">
                        <a:lumMod val="40000"/>
                        <a:lumOff val="60000"/>
                      </a:schemeClr>
                    </a:solidFill>
                  </a:tcPr>
                </a:tc>
                <a:tc>
                  <a:txBody>
                    <a:bodyPr/>
                    <a:lstStyle/>
                    <a:p>
                      <a:r>
                        <a:rPr lang="en-US" sz="1600" dirty="0" smtClean="0">
                          <a:solidFill>
                            <a:srgbClr val="000000"/>
                          </a:solidFill>
                        </a:rPr>
                        <a:t>Comply with FERC’s directive regarding not creating barrier to entry</a:t>
                      </a:r>
                      <a:endParaRPr lang="en-US" sz="1600" dirty="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10002"/>
                  </a:ext>
                </a:extLst>
              </a:tr>
              <a:tr h="853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Appendix C (Section III.C.6, Steps 3 and 4)</a:t>
                      </a:r>
                    </a:p>
                  </a:txBody>
                  <a:tcPr marL="92728" marR="92728" anchor="ctr">
                    <a:solidFill>
                      <a:schemeClr val="bg2">
                        <a:lumMod val="40000"/>
                        <a:lumOff val="60000"/>
                      </a:schemeClr>
                    </a:solidFill>
                  </a:tcPr>
                </a:tc>
                <a:tc>
                  <a:txBody>
                    <a:bodyPr/>
                    <a:lstStyle/>
                    <a:p>
                      <a:r>
                        <a:rPr lang="en-US" sz="1400" kern="1200" dirty="0" smtClean="0">
                          <a:solidFill>
                            <a:schemeClr val="dk1"/>
                          </a:solidFill>
                          <a:effectLst/>
                          <a:latin typeface="+mn-lt"/>
                          <a:ea typeface="+mn-ea"/>
                          <a:cs typeface="+mn-cs"/>
                        </a:rPr>
                        <a:t> </a:t>
                      </a:r>
                      <a:r>
                        <a:rPr lang="en-US" sz="1800" kern="1200" dirty="0" smtClean="0">
                          <a:solidFill>
                            <a:srgbClr val="000000"/>
                          </a:solidFill>
                          <a:effectLst/>
                          <a:latin typeface="+mn-lt"/>
                          <a:ea typeface="+mn-ea"/>
                          <a:cs typeface="+mn-cs"/>
                        </a:rPr>
                        <a:t>(excluding station service and</a:t>
                      </a:r>
                      <a:r>
                        <a:rPr lang="en-US" sz="1800" strike="sngStrike" kern="1200" dirty="0" smtClean="0">
                          <a:solidFill>
                            <a:srgbClr val="000000"/>
                          </a:solidFill>
                          <a:effectLst/>
                          <a:latin typeface="+mn-lt"/>
                          <a:ea typeface="+mn-ea"/>
                          <a:cs typeface="+mn-cs"/>
                        </a:rPr>
                        <a:t> </a:t>
                      </a:r>
                      <a:r>
                        <a:rPr lang="en-US" sz="1800" strike="sngStrike" kern="1200" dirty="0" smtClean="0">
                          <a:solidFill>
                            <a:schemeClr val="accent6"/>
                          </a:solidFill>
                          <a:effectLst/>
                          <a:latin typeface="+mn-lt"/>
                          <a:ea typeface="+mn-ea"/>
                          <a:cs typeface="+mn-cs"/>
                        </a:rPr>
                        <a:t>pumps </a:t>
                      </a:r>
                      <a:r>
                        <a:rPr lang="en-US" sz="1800" u="sng" kern="1200" dirty="0" smtClean="0">
                          <a:solidFill>
                            <a:schemeClr val="accent6"/>
                          </a:solidFill>
                          <a:effectLst/>
                          <a:latin typeface="+mn-lt"/>
                          <a:ea typeface="+mn-ea"/>
                          <a:cs typeface="+mn-cs"/>
                        </a:rPr>
                        <a:t>Storage DARDs</a:t>
                      </a:r>
                      <a:r>
                        <a:rPr lang="en-US" sz="1800" kern="1200" dirty="0" smtClean="0">
                          <a:solidFill>
                            <a:srgbClr val="000000"/>
                          </a:solidFill>
                          <a:effectLst/>
                          <a:latin typeface="+mn-lt"/>
                          <a:ea typeface="+mn-ea"/>
                          <a:cs typeface="+mn-cs"/>
                        </a:rPr>
                        <a:t>)</a:t>
                      </a:r>
                      <a:endParaRPr lang="en-US" sz="1400" dirty="0">
                        <a:solidFill>
                          <a:srgbClr val="000000"/>
                        </a:solidFill>
                      </a:endParaRPr>
                    </a:p>
                  </a:txBody>
                  <a:tcPr marL="92728" marR="92728" anchor="ctr">
                    <a:solidFill>
                      <a:schemeClr val="bg2">
                        <a:lumMod val="40000"/>
                        <a:lumOff val="60000"/>
                      </a:schemeClr>
                    </a:solidFill>
                  </a:tcPr>
                </a:tc>
                <a:tc>
                  <a:txBody>
                    <a:bodyPr/>
                    <a:lstStyle/>
                    <a:p>
                      <a:r>
                        <a:rPr lang="en-US" sz="1600" dirty="0" smtClean="0">
                          <a:solidFill>
                            <a:srgbClr val="000000"/>
                          </a:solidFill>
                        </a:rPr>
                        <a:t>Clean-up change</a:t>
                      </a:r>
                      <a:endParaRPr lang="en-US" sz="1600" dirty="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3437706562"/>
                  </a:ext>
                </a:extLst>
              </a:tr>
            </a:tbl>
          </a:graphicData>
        </a:graphic>
      </p:graphicFrame>
    </p:spTree>
    <p:extLst>
      <p:ext uri="{BB962C8B-B14F-4D97-AF65-F5344CB8AC3E}">
        <p14:creationId xmlns:p14="http://schemas.microsoft.com/office/powerpoint/2010/main" val="254036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16</a:t>
            </a:fld>
            <a:endParaRPr lang="en-US"/>
          </a:p>
        </p:txBody>
      </p:sp>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sz="quarter" idx="13"/>
          </p:nvPr>
        </p:nvSpPr>
        <p:spPr>
          <a:xfrm>
            <a:off x="457200" y="1143000"/>
            <a:ext cx="8229600" cy="4953000"/>
          </a:xfrm>
        </p:spPr>
        <p:txBody>
          <a:bodyPr>
            <a:normAutofit/>
          </a:bodyPr>
          <a:lstStyle/>
          <a:p>
            <a:r>
              <a:rPr lang="en-US" dirty="0"/>
              <a:t>The ISO is proposing </a:t>
            </a:r>
            <a:r>
              <a:rPr lang="en-US" dirty="0" smtClean="0"/>
              <a:t>Tariff changes in compliance with two of the directives in FERC’s August 4, 2020 Order in the Order 841 proceeding  </a:t>
            </a:r>
            <a:endParaRPr lang="en-US" dirty="0"/>
          </a:p>
          <a:p>
            <a:r>
              <a:rPr lang="en-US" dirty="0" smtClean="0"/>
              <a:t>One set of changes addresses FERC’s concern that the Tariff not create a barrier to entry, and will be effective Q1 2021</a:t>
            </a:r>
          </a:p>
          <a:p>
            <a:r>
              <a:rPr lang="en-US" dirty="0"/>
              <a:t>The </a:t>
            </a:r>
            <a:r>
              <a:rPr lang="en-US" dirty="0" smtClean="0"/>
              <a:t>other set </a:t>
            </a:r>
            <a:r>
              <a:rPr lang="en-US" dirty="0"/>
              <a:t>of changes </a:t>
            </a:r>
            <a:r>
              <a:rPr lang="en-US" dirty="0" smtClean="0"/>
              <a:t>addresses </a:t>
            </a:r>
            <a:r>
              <a:rPr lang="en-US" dirty="0"/>
              <a:t>FERC’s </a:t>
            </a:r>
            <a:r>
              <a:rPr lang="en-US" dirty="0" smtClean="0"/>
              <a:t>directive that the ISO include in its Tariff the mechanism by which it will account for State of Charge and Duration Characteristics in the Day-Ahead Energy Market, and will be effective January 1, 2026</a:t>
            </a:r>
            <a:endParaRPr lang="en-US" dirty="0"/>
          </a:p>
          <a:p>
            <a:r>
              <a:rPr lang="en-US" dirty="0" smtClean="0"/>
              <a:t>In addition, the ISO is proposing clean-up revisions in Appendix C of the Tariff</a:t>
            </a:r>
            <a:endParaRPr lang="en-US" dirty="0"/>
          </a:p>
        </p:txBody>
      </p:sp>
    </p:spTree>
    <p:extLst>
      <p:ext uri="{BB962C8B-B14F-4D97-AF65-F5344CB8AC3E}">
        <p14:creationId xmlns:p14="http://schemas.microsoft.com/office/powerpoint/2010/main" val="356018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17</a:t>
            </a:fld>
            <a:endParaRPr lang="en-US"/>
          </a:p>
        </p:txBody>
      </p:sp>
      <p:graphicFrame>
        <p:nvGraphicFramePr>
          <p:cNvPr id="7" name="Content Placeholder 5"/>
          <p:cNvGraphicFramePr>
            <a:graphicFrameLocks noGrp="1"/>
          </p:cNvGraphicFramePr>
          <p:nvPr>
            <p:ph idx="14"/>
            <p:extLst>
              <p:ext uri="{D42A27DB-BD31-4B8C-83A1-F6EECF244321}">
                <p14:modId xmlns:p14="http://schemas.microsoft.com/office/powerpoint/2010/main" val="2656250468"/>
              </p:ext>
            </p:extLst>
          </p:nvPr>
        </p:nvGraphicFramePr>
        <p:xfrm>
          <a:off x="457200" y="1600200"/>
          <a:ext cx="8229600" cy="3063867"/>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685800">
                <a:tc>
                  <a:txBody>
                    <a:bodyPr/>
                    <a:lstStyle/>
                    <a:p>
                      <a:r>
                        <a:rPr lang="en-US" sz="1800" b="1" kern="1200" dirty="0" smtClean="0">
                          <a:solidFill>
                            <a:srgbClr val="000000"/>
                          </a:solidFill>
                          <a:latin typeface="+mn-lt"/>
                          <a:ea typeface="+mn-ea"/>
                          <a:cs typeface="+mn-cs"/>
                        </a:rPr>
                        <a:t>Markets Committee </a:t>
                      </a:r>
                    </a:p>
                    <a:p>
                      <a:r>
                        <a:rPr lang="en-US" sz="1800" b="1" kern="1200" dirty="0" smtClean="0">
                          <a:solidFill>
                            <a:srgbClr val="000000"/>
                          </a:solidFill>
                          <a:latin typeface="+mn-lt"/>
                          <a:ea typeface="+mn-ea"/>
                          <a:cs typeface="+mn-cs"/>
                        </a:rPr>
                        <a:t>September 8-10,</a:t>
                      </a:r>
                      <a:r>
                        <a:rPr lang="en-US" sz="1800" b="1" kern="1200" baseline="0" dirty="0" smtClean="0">
                          <a:solidFill>
                            <a:srgbClr val="000000"/>
                          </a:solidFill>
                          <a:latin typeface="+mn-lt"/>
                          <a:ea typeface="+mn-ea"/>
                          <a:cs typeface="+mn-cs"/>
                        </a:rPr>
                        <a:t> </a:t>
                      </a:r>
                      <a:r>
                        <a:rPr lang="en-US" sz="1800" b="1" kern="1200" dirty="0" smtClean="0">
                          <a:solidFill>
                            <a:srgbClr val="000000"/>
                          </a:solidFill>
                          <a:latin typeface="+mn-lt"/>
                          <a:ea typeface="+mn-ea"/>
                          <a:cs typeface="+mn-cs"/>
                        </a:rPr>
                        <a:t>2020</a:t>
                      </a:r>
                      <a:endParaRPr lang="en-US" sz="1800" b="1" kern="1200" dirty="0">
                        <a:solidFill>
                          <a:srgbClr val="000000"/>
                        </a:solidFill>
                        <a:latin typeface="+mn-lt"/>
                        <a:ea typeface="+mn-ea"/>
                        <a:cs typeface="+mn-cs"/>
                      </a:endParaRPr>
                    </a:p>
                  </a:txBody>
                  <a:tcPr marL="89777" marR="89777">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Discussion of proposed Tariff</a:t>
                      </a:r>
                      <a:r>
                        <a:rPr lang="en-US" sz="1800" baseline="0" dirty="0" smtClean="0">
                          <a:solidFill>
                            <a:srgbClr val="000000"/>
                          </a:solidFill>
                        </a:rPr>
                        <a:t> revisions</a:t>
                      </a:r>
                      <a:endParaRPr lang="en-US" sz="1800"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3"/>
                  </a:ext>
                </a:extLst>
              </a:tr>
              <a:tr h="457827">
                <a:tc>
                  <a:txBody>
                    <a:bodyPr/>
                    <a:lstStyle/>
                    <a:p>
                      <a:r>
                        <a:rPr lang="en-US" b="1" dirty="0" smtClean="0">
                          <a:solidFill>
                            <a:srgbClr val="000000"/>
                          </a:solidFill>
                        </a:rPr>
                        <a:t>Markets Committee</a:t>
                      </a:r>
                    </a:p>
                    <a:p>
                      <a:r>
                        <a:rPr lang="en-US" b="1" dirty="0" smtClean="0">
                          <a:solidFill>
                            <a:srgbClr val="000000"/>
                          </a:solidFill>
                        </a:rPr>
                        <a:t>October</a:t>
                      </a:r>
                      <a:r>
                        <a:rPr lang="en-US" b="1" baseline="0" dirty="0" smtClean="0">
                          <a:solidFill>
                            <a:srgbClr val="000000"/>
                          </a:solidFill>
                        </a:rPr>
                        <a:t> 6-7,</a:t>
                      </a:r>
                      <a:r>
                        <a:rPr lang="en-US" b="1" dirty="0" smtClean="0">
                          <a:solidFill>
                            <a:srgbClr val="000000"/>
                          </a:solidFill>
                        </a:rPr>
                        <a:t> 2020</a:t>
                      </a:r>
                      <a:endParaRPr lang="en-US" b="1" dirty="0">
                        <a:solidFill>
                          <a:srgbClr val="000000"/>
                        </a:solidFill>
                      </a:endParaRPr>
                    </a:p>
                  </a:txBody>
                  <a:tcPr marL="89777" marR="89777">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Continued</a:t>
                      </a:r>
                      <a:r>
                        <a:rPr lang="en-US" sz="1800" baseline="0" dirty="0" smtClean="0">
                          <a:solidFill>
                            <a:srgbClr val="000000"/>
                          </a:solidFill>
                        </a:rPr>
                        <a:t> d</a:t>
                      </a:r>
                      <a:r>
                        <a:rPr lang="en-US" sz="1800" dirty="0" smtClean="0">
                          <a:solidFill>
                            <a:srgbClr val="000000"/>
                          </a:solidFill>
                        </a:rPr>
                        <a:t>iscussion of proposed Tariff</a:t>
                      </a:r>
                      <a:r>
                        <a:rPr lang="en-US" sz="1800" baseline="0" dirty="0" smtClean="0">
                          <a:solidFill>
                            <a:srgbClr val="000000"/>
                          </a:solidFill>
                        </a:rPr>
                        <a:t> revisions</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0004"/>
                  </a:ext>
                </a:extLst>
              </a:tr>
              <a:tr h="457827">
                <a:tc>
                  <a:txBody>
                    <a:bodyPr/>
                    <a:lstStyle/>
                    <a:p>
                      <a:r>
                        <a:rPr lang="en-US" b="1" dirty="0" smtClean="0">
                          <a:solidFill>
                            <a:srgbClr val="000000"/>
                          </a:solidFill>
                        </a:rPr>
                        <a:t>Markets Committee</a:t>
                      </a:r>
                    </a:p>
                    <a:p>
                      <a:r>
                        <a:rPr lang="en-US" b="1" dirty="0" smtClean="0">
                          <a:solidFill>
                            <a:srgbClr val="000000"/>
                          </a:solidFill>
                        </a:rPr>
                        <a:t>November</a:t>
                      </a:r>
                      <a:r>
                        <a:rPr lang="en-US" b="1" baseline="0" dirty="0" smtClean="0">
                          <a:solidFill>
                            <a:srgbClr val="000000"/>
                          </a:solidFill>
                        </a:rPr>
                        <a:t> 9-10,</a:t>
                      </a:r>
                      <a:r>
                        <a:rPr lang="en-US" b="1" dirty="0" smtClean="0">
                          <a:solidFill>
                            <a:srgbClr val="000000"/>
                          </a:solidFill>
                        </a:rPr>
                        <a:t> 2020</a:t>
                      </a:r>
                      <a:endParaRPr lang="en-US" b="1" dirty="0">
                        <a:solidFill>
                          <a:srgbClr val="000000"/>
                        </a:solidFill>
                      </a:endParaRPr>
                    </a:p>
                  </a:txBody>
                  <a:tcPr marL="89777" marR="89777">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Continued discussion of proposed Tariff</a:t>
                      </a:r>
                      <a:r>
                        <a:rPr lang="en-US" sz="1800" baseline="0" dirty="0" smtClean="0">
                          <a:solidFill>
                            <a:srgbClr val="000000"/>
                          </a:solidFill>
                        </a:rPr>
                        <a:t> revisions and vote</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2886391907"/>
                  </a:ext>
                </a:extLst>
              </a:tr>
              <a:tr h="457827">
                <a:tc>
                  <a:txBody>
                    <a:bodyPr/>
                    <a:lstStyle/>
                    <a:p>
                      <a:r>
                        <a:rPr lang="en-US" b="1" dirty="0" smtClean="0">
                          <a:solidFill>
                            <a:srgbClr val="000000"/>
                          </a:solidFill>
                        </a:rPr>
                        <a:t>Participants Committee</a:t>
                      </a:r>
                    </a:p>
                    <a:p>
                      <a:r>
                        <a:rPr lang="en-US" b="1" dirty="0" smtClean="0">
                          <a:solidFill>
                            <a:srgbClr val="000000"/>
                          </a:solidFill>
                        </a:rPr>
                        <a:t>December 3, 2020</a:t>
                      </a:r>
                      <a:endParaRPr lang="en-US" b="1" dirty="0">
                        <a:solidFill>
                          <a:srgbClr val="000000"/>
                        </a:solidFill>
                      </a:endParaRPr>
                    </a:p>
                  </a:txBody>
                  <a:tcPr marL="89777" marR="89777">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Discussion of proposed Tariff</a:t>
                      </a:r>
                      <a:r>
                        <a:rPr lang="en-US" sz="1800" baseline="0" dirty="0" smtClean="0">
                          <a:solidFill>
                            <a:srgbClr val="000000"/>
                          </a:solidFill>
                        </a:rPr>
                        <a:t> revisions</a:t>
                      </a:r>
                      <a:r>
                        <a:rPr lang="en-US" sz="1800" baseline="0" dirty="0">
                          <a:solidFill>
                            <a:srgbClr val="000000"/>
                          </a:solidFill>
                        </a:rPr>
                        <a:t> </a:t>
                      </a:r>
                      <a:r>
                        <a:rPr lang="en-US" sz="1800" baseline="0" dirty="0" smtClean="0">
                          <a:solidFill>
                            <a:srgbClr val="000000"/>
                          </a:solidFill>
                        </a:rPr>
                        <a:t>and vote</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3144257301"/>
                  </a:ext>
                </a:extLst>
              </a:tr>
            </a:tbl>
          </a:graphicData>
        </a:graphic>
      </p:graphicFrame>
      <p:sp>
        <p:nvSpPr>
          <p:cNvPr id="5" name="TextBox 4"/>
          <p:cNvSpPr txBox="1"/>
          <p:nvPr/>
        </p:nvSpPr>
        <p:spPr>
          <a:xfrm>
            <a:off x="457200" y="5715000"/>
            <a:ext cx="8458200" cy="369332"/>
          </a:xfrm>
          <a:prstGeom prst="rect">
            <a:avLst/>
          </a:prstGeom>
          <a:noFill/>
        </p:spPr>
        <p:txBody>
          <a:bodyPr wrap="square" rtlCol="0">
            <a:spAutoFit/>
          </a:bodyPr>
          <a:lstStyle/>
          <a:p>
            <a:r>
              <a:rPr lang="en-US" dirty="0" smtClean="0">
                <a:solidFill>
                  <a:srgbClr val="000000"/>
                </a:solidFill>
              </a:rPr>
              <a:t>*</a:t>
            </a:r>
            <a:r>
              <a:rPr lang="en-US" dirty="0">
                <a:solidFill>
                  <a:srgbClr val="000000"/>
                </a:solidFill>
              </a:rPr>
              <a:t>Assuming the Commission grants the extension </a:t>
            </a:r>
            <a:r>
              <a:rPr lang="en-US" dirty="0" smtClean="0">
                <a:solidFill>
                  <a:srgbClr val="000000"/>
                </a:solidFill>
              </a:rPr>
              <a:t>request for </a:t>
            </a:r>
            <a:r>
              <a:rPr lang="en-US" dirty="0">
                <a:solidFill>
                  <a:srgbClr val="000000"/>
                </a:solidFill>
              </a:rPr>
              <a:t>the compliance </a:t>
            </a:r>
            <a:r>
              <a:rPr lang="en-US" dirty="0" smtClean="0">
                <a:solidFill>
                  <a:srgbClr val="000000"/>
                </a:solidFill>
              </a:rPr>
              <a:t>filing</a:t>
            </a:r>
            <a:endParaRPr lang="en-US" dirty="0">
              <a:solidFill>
                <a:srgbClr val="000000"/>
              </a:solidFill>
            </a:endParaRPr>
          </a:p>
        </p:txBody>
      </p:sp>
    </p:spTree>
    <p:extLst>
      <p:ext uri="{BB962C8B-B14F-4D97-AF65-F5344CB8AC3E}">
        <p14:creationId xmlns:p14="http://schemas.microsoft.com/office/powerpoint/2010/main" val="847370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18</a:t>
            </a:fld>
            <a:endParaRPr lang="en-US" dirty="0"/>
          </a:p>
        </p:txBody>
      </p:sp>
    </p:spTree>
    <p:extLst>
      <p:ext uri="{BB962C8B-B14F-4D97-AF65-F5344CB8AC3E}">
        <p14:creationId xmlns:p14="http://schemas.microsoft.com/office/powerpoint/2010/main" val="355044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400" dirty="0" smtClean="0"/>
              <a:t>Third FERC Order 841 Compliance Filing</a:t>
            </a:r>
            <a:endParaRPr lang="en-US" sz="24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129</a:t>
            </a:r>
          </a:p>
        </p:txBody>
      </p:sp>
      <p:sp>
        <p:nvSpPr>
          <p:cNvPr id="31" name="Text Placeholder 30"/>
          <p:cNvSpPr>
            <a:spLocks noGrp="1"/>
          </p:cNvSpPr>
          <p:nvPr>
            <p:ph type="body" sz="quarter" idx="13"/>
          </p:nvPr>
        </p:nvSpPr>
        <p:spPr/>
        <p:txBody>
          <a:bodyPr/>
          <a:lstStyle/>
          <a:p>
            <a:r>
              <a:rPr lang="en-US" dirty="0" smtClean="0"/>
              <a:t>Proposed Effective Date: </a:t>
            </a:r>
            <a:r>
              <a:rPr lang="en-US" b="0" dirty="0" smtClean="0"/>
              <a:t>Q1 2021 and January 1,  2026</a:t>
            </a:r>
          </a:p>
          <a:p>
            <a:endParaRPr lang="en-US" dirty="0"/>
          </a:p>
        </p:txBody>
      </p:sp>
      <p:sp>
        <p:nvSpPr>
          <p:cNvPr id="16" name="Text Placeholder 15"/>
          <p:cNvSpPr>
            <a:spLocks noGrp="1"/>
          </p:cNvSpPr>
          <p:nvPr>
            <p:ph type="body" sz="quarter" idx="14"/>
          </p:nvPr>
        </p:nvSpPr>
        <p:spPr>
          <a:xfrm>
            <a:off x="485774" y="1981200"/>
            <a:ext cx="8353425" cy="4267200"/>
          </a:xfrm>
        </p:spPr>
        <p:txBody>
          <a:bodyPr>
            <a:normAutofit/>
          </a:bodyPr>
          <a:lstStyle/>
          <a:p>
            <a:r>
              <a:rPr lang="en-US" dirty="0" smtClean="0"/>
              <a:t>On August 4, 2020, FERC issued its latest order on compliance in the ISO’s Order 841 proceeding</a:t>
            </a:r>
          </a:p>
          <a:p>
            <a:r>
              <a:rPr lang="en-US" dirty="0" smtClean="0"/>
              <a:t>This presentation will review the August 4 Order and </a:t>
            </a:r>
            <a:r>
              <a:rPr lang="en-US" dirty="0"/>
              <a:t>the </a:t>
            </a:r>
            <a:r>
              <a:rPr lang="en-US" dirty="0" smtClean="0"/>
              <a:t>Tariff </a:t>
            </a:r>
            <a:r>
              <a:rPr lang="en-US" dirty="0"/>
              <a:t>language </a:t>
            </a:r>
            <a:r>
              <a:rPr lang="en-US" dirty="0" smtClean="0"/>
              <a:t>proposed to meet two of the order’s compliance directives: </a:t>
            </a:r>
          </a:p>
          <a:p>
            <a:pPr marL="914400" lvl="1" indent="-457200">
              <a:buFont typeface="+mj-lt"/>
              <a:buAutoNum type="arabicPeriod"/>
            </a:pPr>
            <a:r>
              <a:rPr lang="en-US" dirty="0" smtClean="0"/>
              <a:t>Avoid creating barrier to entry; and</a:t>
            </a:r>
          </a:p>
          <a:p>
            <a:pPr marL="914400" lvl="1" indent="-457200">
              <a:buFont typeface="+mj-lt"/>
              <a:buAutoNum type="arabicPeriod"/>
            </a:pPr>
            <a:r>
              <a:rPr lang="en-US" dirty="0" smtClean="0"/>
              <a:t>Account for state of charge in the day-ahead market </a:t>
            </a:r>
          </a:p>
          <a:p>
            <a:pPr lvl="2"/>
            <a:r>
              <a:rPr lang="en-US" dirty="0" smtClean="0"/>
              <a:t>(Note - A third compliance directive related to the transmission charge exemption will be discussed at the TC and PTO-AC)</a:t>
            </a:r>
          </a:p>
          <a:p>
            <a:r>
              <a:rPr lang="en-US" dirty="0" smtClean="0"/>
              <a:t>In addition, this presentation will discuss small clean-up changes in Appendix C </a:t>
            </a:r>
          </a:p>
        </p:txBody>
      </p:sp>
    </p:spTree>
    <p:extLst>
      <p:ext uri="{BB962C8B-B14F-4D97-AF65-F5344CB8AC3E}">
        <p14:creationId xmlns:p14="http://schemas.microsoft.com/office/powerpoint/2010/main" val="313468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3</a:t>
            </a:fld>
            <a:endParaRPr lang="en-US" dirty="0"/>
          </a:p>
        </p:txBody>
      </p:sp>
      <p:sp>
        <p:nvSpPr>
          <p:cNvPr id="9" name="Title 8"/>
          <p:cNvSpPr>
            <a:spLocks noGrp="1"/>
          </p:cNvSpPr>
          <p:nvPr>
            <p:ph type="title"/>
          </p:nvPr>
        </p:nvSpPr>
        <p:spPr/>
        <p:txBody>
          <a:bodyPr/>
          <a:lstStyle/>
          <a:p>
            <a:r>
              <a:rPr lang="en-US" dirty="0" smtClean="0"/>
              <a:t>Request for Extension of Time</a:t>
            </a:r>
            <a:endParaRPr lang="en-US" dirty="0"/>
          </a:p>
        </p:txBody>
      </p:sp>
      <p:sp>
        <p:nvSpPr>
          <p:cNvPr id="4" name="Text Placeholder 3"/>
          <p:cNvSpPr>
            <a:spLocks noGrp="1"/>
          </p:cNvSpPr>
          <p:nvPr>
            <p:ph sz="quarter" idx="13"/>
          </p:nvPr>
        </p:nvSpPr>
        <p:spPr>
          <a:xfrm>
            <a:off x="457200" y="1447800"/>
            <a:ext cx="8229600" cy="4572000"/>
          </a:xfrm>
        </p:spPr>
        <p:txBody>
          <a:bodyPr>
            <a:normAutofit lnSpcReduction="10000"/>
          </a:bodyPr>
          <a:lstStyle/>
          <a:p>
            <a:r>
              <a:rPr lang="en-US" dirty="0" smtClean="0"/>
              <a:t>The Commission provided 90-day and one-year compliance windows</a:t>
            </a:r>
          </a:p>
          <a:p>
            <a:pPr lvl="1"/>
            <a:r>
              <a:rPr lang="en-US" dirty="0"/>
              <a:t>T</a:t>
            </a:r>
            <a:r>
              <a:rPr lang="en-US" dirty="0" smtClean="0"/>
              <a:t>he former for the barrier to entry and transmission charge exemption requirements and the latter for day-ahead state of charge requirement</a:t>
            </a:r>
          </a:p>
          <a:p>
            <a:r>
              <a:rPr lang="en-US" dirty="0" smtClean="0"/>
              <a:t>The ISO will comply with all obligations in the 90-day window</a:t>
            </a:r>
          </a:p>
          <a:p>
            <a:r>
              <a:rPr lang="en-US" dirty="0" smtClean="0"/>
              <a:t>The 90-day window results in a compliance filing due date of November 2, 2020</a:t>
            </a:r>
          </a:p>
          <a:p>
            <a:r>
              <a:rPr lang="en-US" dirty="0" smtClean="0"/>
              <a:t>On August 31, 2020, the ISO and NEPOOL filed a joint request for a 35-day extension of time</a:t>
            </a:r>
          </a:p>
          <a:p>
            <a:r>
              <a:rPr lang="en-US" dirty="0" smtClean="0"/>
              <a:t>Assuming the Commission grants the extension request, the compliance filing will be due on December </a:t>
            </a:r>
            <a:r>
              <a:rPr lang="en-US" dirty="0"/>
              <a:t>7</a:t>
            </a:r>
            <a:r>
              <a:rPr lang="en-US" dirty="0" smtClean="0"/>
              <a:t>, 2020</a:t>
            </a:r>
            <a:endParaRPr lang="en-US" dirty="0"/>
          </a:p>
        </p:txBody>
      </p:sp>
    </p:spTree>
    <p:extLst>
      <p:ext uri="{BB962C8B-B14F-4D97-AF65-F5344CB8AC3E}">
        <p14:creationId xmlns:p14="http://schemas.microsoft.com/office/powerpoint/2010/main" val="62131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Obligation #1: Do Not Create Barrier to Entry</a:t>
            </a:r>
          </a:p>
        </p:txBody>
      </p:sp>
      <p:sp>
        <p:nvSpPr>
          <p:cNvPr id="3" name="Slide Number Placeholder 2"/>
          <p:cNvSpPr>
            <a:spLocks noGrp="1"/>
          </p:cNvSpPr>
          <p:nvPr>
            <p:ph type="sldNum" sz="quarter" idx="12"/>
          </p:nvPr>
        </p:nvSpPr>
        <p:spPr/>
        <p:txBody>
          <a:bodyPr/>
          <a:lstStyle/>
          <a:p>
            <a:fld id="{F9D18D59-7AC8-45AE-9F52-DBA89AEC6EE0}" type="slidenum">
              <a:rPr lang="en-US" smtClean="0"/>
              <a:t>4</a:t>
            </a:fld>
            <a:endParaRPr lang="en-US"/>
          </a:p>
        </p:txBody>
      </p:sp>
      <p:sp>
        <p:nvSpPr>
          <p:cNvPr id="4" name="Text Placeholder 3"/>
          <p:cNvSpPr>
            <a:spLocks noGrp="1"/>
          </p:cNvSpPr>
          <p:nvPr>
            <p:ph type="body" sz="quarter" idx="13"/>
          </p:nvPr>
        </p:nvSpPr>
        <p:spPr/>
        <p:txBody>
          <a:bodyPr/>
          <a:lstStyle/>
          <a:p>
            <a:r>
              <a:rPr lang="en-US" dirty="0" smtClean="0"/>
              <a:t>Background</a:t>
            </a:r>
            <a:endParaRPr lang="en-US" dirty="0"/>
          </a:p>
        </p:txBody>
      </p:sp>
      <p:sp>
        <p:nvSpPr>
          <p:cNvPr id="5" name="Content Placeholder 4"/>
          <p:cNvSpPr>
            <a:spLocks noGrp="1"/>
          </p:cNvSpPr>
          <p:nvPr>
            <p:ph sz="quarter" idx="14"/>
          </p:nvPr>
        </p:nvSpPr>
        <p:spPr>
          <a:xfrm>
            <a:off x="457200" y="1544641"/>
            <a:ext cx="8229600" cy="4648200"/>
          </a:xfrm>
        </p:spPr>
        <p:txBody>
          <a:bodyPr>
            <a:normAutofit fontScale="92500" lnSpcReduction="20000"/>
          </a:bodyPr>
          <a:lstStyle/>
          <a:p>
            <a:r>
              <a:rPr lang="en-US" dirty="0" smtClean="0"/>
              <a:t>In the First Compliance Order at P 221 (issued November 22, 2019), in order “</a:t>
            </a:r>
            <a:r>
              <a:rPr lang="en-US" b="1" dirty="0" smtClean="0"/>
              <a:t>to </a:t>
            </a:r>
            <a:r>
              <a:rPr lang="en-US" b="1" dirty="0"/>
              <a:t>prevent </a:t>
            </a:r>
            <a:r>
              <a:rPr lang="en-US" b="1" dirty="0" smtClean="0"/>
              <a:t>double </a:t>
            </a:r>
            <a:r>
              <a:rPr lang="en-US" b="1" dirty="0"/>
              <a:t>payment for charging energy at the retail and wholesale </a:t>
            </a:r>
            <a:r>
              <a:rPr lang="en-US" b="1" dirty="0" smtClean="0"/>
              <a:t>levels</a:t>
            </a:r>
            <a:r>
              <a:rPr lang="en-US" dirty="0" smtClean="0"/>
              <a:t>,” FERC directed that language be added to the Tariff stating that:</a:t>
            </a:r>
            <a:endParaRPr lang="en-US" dirty="0"/>
          </a:p>
          <a:p>
            <a:pPr lvl="1"/>
            <a:r>
              <a:rPr lang="en-US" dirty="0" smtClean="0"/>
              <a:t>“ISO-NE will </a:t>
            </a:r>
            <a:r>
              <a:rPr lang="en-US" dirty="0"/>
              <a:t>not charge distribution-connected electric storage resources for charging energy </a:t>
            </a:r>
            <a:r>
              <a:rPr lang="en-US" b="1" dirty="0"/>
              <a:t>if the distribution utility is unwilling or unable to net out any energy purchases </a:t>
            </a:r>
            <a:r>
              <a:rPr lang="en-US" dirty="0"/>
              <a:t>associated with an electric storage resource’s wholesale charging activities from the host customer’s retail </a:t>
            </a:r>
            <a:r>
              <a:rPr lang="en-US" dirty="0" smtClean="0"/>
              <a:t>bill” </a:t>
            </a:r>
          </a:p>
          <a:p>
            <a:r>
              <a:rPr lang="en-US" dirty="0" smtClean="0"/>
              <a:t>In response, in the Second Compliance Filing (filed February 10, 2020), the ISO and NEPOOL proposed the following language as Section III.1.10.6(b)(ii) of the Tariff:</a:t>
            </a:r>
          </a:p>
          <a:p>
            <a:pPr lvl="1"/>
            <a:r>
              <a:rPr lang="en-US" dirty="0" smtClean="0"/>
              <a:t>“A </a:t>
            </a:r>
            <a:r>
              <a:rPr lang="en-US" dirty="0"/>
              <a:t>storage facility’s charging load shall not qualify as a DARD </a:t>
            </a:r>
            <a:r>
              <a:rPr lang="en-US" b="1" dirty="0" smtClean="0"/>
              <a:t>if </a:t>
            </a:r>
            <a:r>
              <a:rPr lang="en-US" b="1" dirty="0"/>
              <a:t>the Host Participant is unwilling or unable to support the registration, metering, and accounting</a:t>
            </a:r>
            <a:r>
              <a:rPr lang="en-US" dirty="0"/>
              <a:t> of the storage facility’s load as a separate and distinct Load Asset. A storage facility registered as a DARD will be charged the nodal Locational Marginal Price by the ISO </a:t>
            </a:r>
            <a:r>
              <a:rPr lang="en-US" b="1" dirty="0"/>
              <a:t>and the Market Participant will not pay twice for the same charging load</a:t>
            </a:r>
            <a:r>
              <a:rPr lang="en-US" dirty="0" smtClean="0"/>
              <a:t>.”</a:t>
            </a:r>
            <a:endParaRPr lang="en-US" dirty="0"/>
          </a:p>
        </p:txBody>
      </p:sp>
    </p:spTree>
    <p:extLst>
      <p:ext uri="{BB962C8B-B14F-4D97-AF65-F5344CB8AC3E}">
        <p14:creationId xmlns:p14="http://schemas.microsoft.com/office/powerpoint/2010/main" val="846760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Obligation #1: Do Not Create Barrier to Entry</a:t>
            </a:r>
          </a:p>
        </p:txBody>
      </p:sp>
      <p:sp>
        <p:nvSpPr>
          <p:cNvPr id="3" name="Slide Number Placeholder 2"/>
          <p:cNvSpPr>
            <a:spLocks noGrp="1"/>
          </p:cNvSpPr>
          <p:nvPr>
            <p:ph type="sldNum" sz="quarter" idx="12"/>
          </p:nvPr>
        </p:nvSpPr>
        <p:spPr/>
        <p:txBody>
          <a:bodyPr/>
          <a:lstStyle/>
          <a:p>
            <a:fld id="{F9D18D59-7AC8-45AE-9F52-DBA89AEC6EE0}" type="slidenum">
              <a:rPr lang="en-US" smtClean="0"/>
              <a:t>5</a:t>
            </a:fld>
            <a:endParaRPr lang="en-US"/>
          </a:p>
        </p:txBody>
      </p:sp>
      <p:sp>
        <p:nvSpPr>
          <p:cNvPr id="4" name="Text Placeholder 3"/>
          <p:cNvSpPr>
            <a:spLocks noGrp="1"/>
          </p:cNvSpPr>
          <p:nvPr>
            <p:ph type="body" sz="quarter" idx="13"/>
          </p:nvPr>
        </p:nvSpPr>
        <p:spPr/>
        <p:txBody>
          <a:bodyPr/>
          <a:lstStyle/>
          <a:p>
            <a:r>
              <a:rPr lang="en-US" dirty="0" smtClean="0"/>
              <a:t>August 4 Order</a:t>
            </a:r>
            <a:endParaRPr lang="en-US" dirty="0"/>
          </a:p>
        </p:txBody>
      </p:sp>
      <p:sp>
        <p:nvSpPr>
          <p:cNvPr id="5" name="Content Placeholder 4"/>
          <p:cNvSpPr>
            <a:spLocks noGrp="1"/>
          </p:cNvSpPr>
          <p:nvPr>
            <p:ph sz="quarter" idx="14"/>
          </p:nvPr>
        </p:nvSpPr>
        <p:spPr/>
        <p:txBody>
          <a:bodyPr>
            <a:normAutofit fontScale="92500"/>
          </a:bodyPr>
          <a:lstStyle/>
          <a:p>
            <a:r>
              <a:rPr lang="en-US" dirty="0" smtClean="0"/>
              <a:t>FERC </a:t>
            </a:r>
            <a:r>
              <a:rPr lang="en-US" dirty="0"/>
              <a:t>found that these “revisions </a:t>
            </a:r>
            <a:r>
              <a:rPr lang="en-US" b="1" dirty="0"/>
              <a:t>adequately ensure that electric storage resources do not pay both the wholesale and retail price </a:t>
            </a:r>
            <a:r>
              <a:rPr lang="en-US" dirty="0"/>
              <a:t>for the same charging energy” (</a:t>
            </a:r>
            <a:r>
              <a:rPr lang="en-US" dirty="0" smtClean="0"/>
              <a:t>August </a:t>
            </a:r>
            <a:r>
              <a:rPr lang="en-US" dirty="0"/>
              <a:t>4 Order at P 67.)</a:t>
            </a:r>
          </a:p>
          <a:p>
            <a:r>
              <a:rPr lang="en-US" dirty="0"/>
              <a:t>However, FERC also found that the proposed language “</a:t>
            </a:r>
            <a:r>
              <a:rPr lang="en-US" b="1" dirty="0"/>
              <a:t>could effectively allow the host utility to decide whether an electric storage resource may participate in the ISO-NE markets  </a:t>
            </a:r>
            <a:r>
              <a:rPr lang="en-US" dirty="0"/>
              <a:t>. . .. This language may create a barrier to the wholesale participation of electric storage resources, and may therefore be inconsistent with Order Nos. 841 and 841-A.” (</a:t>
            </a:r>
            <a:r>
              <a:rPr lang="en-US" dirty="0" smtClean="0"/>
              <a:t>Aug</a:t>
            </a:r>
            <a:r>
              <a:rPr lang="en-US" dirty="0"/>
              <a:t>ust</a:t>
            </a:r>
            <a:r>
              <a:rPr lang="en-US" dirty="0" smtClean="0"/>
              <a:t> </a:t>
            </a:r>
            <a:r>
              <a:rPr lang="en-US" dirty="0"/>
              <a:t>4 Order at P 67.)</a:t>
            </a:r>
          </a:p>
          <a:p>
            <a:r>
              <a:rPr lang="en-US" dirty="0"/>
              <a:t>Accordingly, </a:t>
            </a:r>
            <a:r>
              <a:rPr lang="en-US" dirty="0" smtClean="0"/>
              <a:t>FERC </a:t>
            </a:r>
            <a:r>
              <a:rPr lang="en-US" b="1" dirty="0"/>
              <a:t>directed a further filing either modifying the proposed language </a:t>
            </a:r>
            <a:r>
              <a:rPr lang="en-US" dirty="0"/>
              <a:t>or clarifying how it does not serve as a barrier to the participation of electric storage </a:t>
            </a:r>
            <a:r>
              <a:rPr lang="en-US" dirty="0" smtClean="0"/>
              <a:t>resources</a:t>
            </a:r>
            <a:endParaRPr lang="en-US" strike="sngStrike" dirty="0"/>
          </a:p>
          <a:p>
            <a:endParaRPr lang="en-US" dirty="0"/>
          </a:p>
        </p:txBody>
      </p:sp>
    </p:spTree>
    <p:extLst>
      <p:ext uri="{BB962C8B-B14F-4D97-AF65-F5344CB8AC3E}">
        <p14:creationId xmlns:p14="http://schemas.microsoft.com/office/powerpoint/2010/main" val="1393181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Obligation #1: Do Not Create Barrier to Entry</a:t>
            </a:r>
          </a:p>
        </p:txBody>
      </p:sp>
      <p:sp>
        <p:nvSpPr>
          <p:cNvPr id="3" name="Slide Number Placeholder 2"/>
          <p:cNvSpPr>
            <a:spLocks noGrp="1"/>
          </p:cNvSpPr>
          <p:nvPr>
            <p:ph type="sldNum" sz="quarter" idx="12"/>
          </p:nvPr>
        </p:nvSpPr>
        <p:spPr/>
        <p:txBody>
          <a:bodyPr/>
          <a:lstStyle/>
          <a:p>
            <a:fld id="{F9D18D59-7AC8-45AE-9F52-DBA89AEC6EE0}" type="slidenum">
              <a:rPr lang="en-US" smtClean="0"/>
              <a:t>6</a:t>
            </a:fld>
            <a:endParaRPr lang="en-US"/>
          </a:p>
        </p:txBody>
      </p:sp>
      <p:sp>
        <p:nvSpPr>
          <p:cNvPr id="4" name="Text Placeholder 3"/>
          <p:cNvSpPr>
            <a:spLocks noGrp="1"/>
          </p:cNvSpPr>
          <p:nvPr>
            <p:ph type="body" sz="quarter" idx="13"/>
          </p:nvPr>
        </p:nvSpPr>
        <p:spPr/>
        <p:txBody>
          <a:bodyPr/>
          <a:lstStyle/>
          <a:p>
            <a:r>
              <a:rPr lang="en-US" dirty="0" smtClean="0"/>
              <a:t>ISO Proposal</a:t>
            </a:r>
            <a:endParaRPr lang="en-US" dirty="0"/>
          </a:p>
        </p:txBody>
      </p:sp>
      <p:sp>
        <p:nvSpPr>
          <p:cNvPr id="5" name="Content Placeholder 4"/>
          <p:cNvSpPr>
            <a:spLocks noGrp="1"/>
          </p:cNvSpPr>
          <p:nvPr>
            <p:ph sz="quarter" idx="14"/>
          </p:nvPr>
        </p:nvSpPr>
        <p:spPr/>
        <p:txBody>
          <a:bodyPr>
            <a:normAutofit/>
          </a:bodyPr>
          <a:lstStyle/>
          <a:p>
            <a:r>
              <a:rPr lang="en-US" dirty="0" smtClean="0"/>
              <a:t>In </a:t>
            </a:r>
            <a:r>
              <a:rPr lang="en-US" dirty="0"/>
              <a:t>response, the ISO is proposing to </a:t>
            </a:r>
            <a:r>
              <a:rPr lang="en-US" dirty="0" smtClean="0"/>
              <a:t>revise Tariff Section III.1.10.6(b)(ii) to </a:t>
            </a:r>
            <a:r>
              <a:rPr lang="en-US" b="1" dirty="0" smtClean="0"/>
              <a:t>strike the phrase that FERC found “could </a:t>
            </a:r>
            <a:r>
              <a:rPr lang="en-US" b="1" dirty="0"/>
              <a:t>effectively allow the host utility to </a:t>
            </a:r>
            <a:r>
              <a:rPr lang="en-US" b="1" dirty="0" smtClean="0"/>
              <a:t>decide whether </a:t>
            </a:r>
            <a:r>
              <a:rPr lang="en-US" b="1" dirty="0"/>
              <a:t>an electric storage resource may participate in the ISO-NE </a:t>
            </a:r>
            <a:r>
              <a:rPr lang="en-US" b="1" dirty="0" smtClean="0"/>
              <a:t>markets</a:t>
            </a:r>
            <a:r>
              <a:rPr lang="en-US" dirty="0" smtClean="0"/>
              <a:t>” while maintaining revised language to comply with FERC’s initial directive</a:t>
            </a:r>
          </a:p>
          <a:p>
            <a:r>
              <a:rPr lang="en-US" dirty="0" smtClean="0"/>
              <a:t>Specifically, the proposed Tariff language reads: “A storage facility’s charging energy shall not qualify as, or be billed to, a Storage DARD if that facility’s charging energy is included in another Load Asset.”</a:t>
            </a:r>
          </a:p>
        </p:txBody>
      </p:sp>
    </p:spTree>
    <p:extLst>
      <p:ext uri="{BB962C8B-B14F-4D97-AF65-F5344CB8AC3E}">
        <p14:creationId xmlns:p14="http://schemas.microsoft.com/office/powerpoint/2010/main" val="2451388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533400"/>
          </a:xfrm>
        </p:spPr>
        <p:txBody>
          <a:bodyPr>
            <a:normAutofit fontScale="90000"/>
          </a:bodyPr>
          <a:lstStyle/>
          <a:p>
            <a:r>
              <a:rPr lang="en-US" dirty="0"/>
              <a:t>Compliance Obligation </a:t>
            </a:r>
            <a:r>
              <a:rPr lang="en-US" dirty="0" smtClean="0"/>
              <a:t>#2: </a:t>
            </a:r>
            <a:r>
              <a:rPr lang="en-US" dirty="0"/>
              <a:t>Day-Ahead State of Charge Accounting </a:t>
            </a:r>
          </a:p>
        </p:txBody>
      </p:sp>
      <p:sp>
        <p:nvSpPr>
          <p:cNvPr id="3" name="Slide Number Placeholder 2"/>
          <p:cNvSpPr>
            <a:spLocks noGrp="1"/>
          </p:cNvSpPr>
          <p:nvPr>
            <p:ph type="sldNum" sz="quarter" idx="12"/>
          </p:nvPr>
        </p:nvSpPr>
        <p:spPr/>
        <p:txBody>
          <a:bodyPr/>
          <a:lstStyle/>
          <a:p>
            <a:fld id="{F9D18D59-7AC8-45AE-9F52-DBA89AEC6EE0}" type="slidenum">
              <a:rPr lang="en-US" smtClean="0"/>
              <a:t>7</a:t>
            </a:fld>
            <a:endParaRPr lang="en-US"/>
          </a:p>
        </p:txBody>
      </p:sp>
      <p:sp>
        <p:nvSpPr>
          <p:cNvPr id="4" name="Text Placeholder 3"/>
          <p:cNvSpPr>
            <a:spLocks noGrp="1"/>
          </p:cNvSpPr>
          <p:nvPr>
            <p:ph type="body" sz="quarter" idx="13"/>
          </p:nvPr>
        </p:nvSpPr>
        <p:spPr/>
        <p:txBody>
          <a:bodyPr/>
          <a:lstStyle/>
          <a:p>
            <a:r>
              <a:rPr lang="en-US" dirty="0" smtClean="0"/>
              <a:t>Background</a:t>
            </a:r>
            <a:endParaRPr lang="en-US" dirty="0"/>
          </a:p>
        </p:txBody>
      </p:sp>
      <p:sp>
        <p:nvSpPr>
          <p:cNvPr id="5" name="Content Placeholder 4"/>
          <p:cNvSpPr>
            <a:spLocks noGrp="1"/>
          </p:cNvSpPr>
          <p:nvPr>
            <p:ph sz="quarter" idx="14"/>
          </p:nvPr>
        </p:nvSpPr>
        <p:spPr>
          <a:xfrm>
            <a:off x="457200" y="1447800"/>
            <a:ext cx="8229600" cy="4800600"/>
          </a:xfrm>
        </p:spPr>
        <p:txBody>
          <a:bodyPr>
            <a:normAutofit fontScale="85000" lnSpcReduction="10000"/>
          </a:bodyPr>
          <a:lstStyle/>
          <a:p>
            <a:r>
              <a:rPr lang="en-US" dirty="0" smtClean="0"/>
              <a:t>In the First Compliance Order, </a:t>
            </a:r>
            <a:r>
              <a:rPr lang="en-US" b="1" dirty="0" smtClean="0"/>
              <a:t>FERC rejected the ISO’s day-ahead proposal</a:t>
            </a:r>
            <a:r>
              <a:rPr lang="en-US" dirty="0" smtClean="0"/>
              <a:t>, which relied on the offered parameters Maximum Daily Energy Limit and Maximum Daily Consumption Limit to optimize Electric Storage Facility day-ahead clearing</a:t>
            </a:r>
          </a:p>
          <a:p>
            <a:r>
              <a:rPr lang="en-US" dirty="0" smtClean="0"/>
              <a:t>On December 23, 2019, </a:t>
            </a:r>
            <a:r>
              <a:rPr lang="en-US" b="1" dirty="0" smtClean="0"/>
              <a:t>the ISO filed for rehearing on this issue</a:t>
            </a:r>
          </a:p>
          <a:p>
            <a:r>
              <a:rPr lang="en-US" dirty="0" smtClean="0"/>
              <a:t>The Second Compliance Filing (filed February 10, 2020) proposed that:</a:t>
            </a:r>
          </a:p>
          <a:p>
            <a:pPr lvl="1"/>
            <a:r>
              <a:rPr lang="en-US" dirty="0"/>
              <a:t>I</a:t>
            </a:r>
            <a:r>
              <a:rPr lang="en-US" dirty="0" smtClean="0"/>
              <a:t>n </a:t>
            </a:r>
            <a:r>
              <a:rPr lang="en-US" dirty="0"/>
              <a:t>the event the Commission </a:t>
            </a:r>
            <a:r>
              <a:rPr lang="en-US" dirty="0" smtClean="0"/>
              <a:t>rejected the ISO’s Request </a:t>
            </a:r>
            <a:r>
              <a:rPr lang="en-US" dirty="0"/>
              <a:t>for </a:t>
            </a:r>
            <a:r>
              <a:rPr lang="en-US" dirty="0" smtClean="0"/>
              <a:t>Rehearing, the following language be added to the Tariff, effective January 1, 2026:</a:t>
            </a:r>
          </a:p>
          <a:p>
            <a:pPr lvl="2"/>
            <a:r>
              <a:rPr lang="en-US" dirty="0" smtClean="0"/>
              <a:t>“In </a:t>
            </a:r>
            <a:r>
              <a:rPr lang="en-US" dirty="0"/>
              <a:t>clearing the Day-Ahead Energy Market, the ISO will account for maximum run time, maximum charge time, state of charge, maximum state of charge, and minimum state of charge through bidding parameters or other means, as required by the Commission in Order No. </a:t>
            </a:r>
            <a:r>
              <a:rPr lang="en-US" dirty="0" smtClean="0"/>
              <a:t>841” </a:t>
            </a:r>
          </a:p>
          <a:p>
            <a:r>
              <a:rPr lang="en-US" dirty="0" smtClean="0"/>
              <a:t>On April 16, 2020, </a:t>
            </a:r>
            <a:r>
              <a:rPr lang="en-US" b="1" dirty="0" smtClean="0"/>
              <a:t>the Commission denied the ISO’s Request for Rehearing</a:t>
            </a:r>
            <a:r>
              <a:rPr lang="en-US" dirty="0" smtClean="0"/>
              <a:t>, stating, at P 20, that:</a:t>
            </a:r>
          </a:p>
          <a:p>
            <a:pPr lvl="1"/>
            <a:r>
              <a:rPr lang="en-US" dirty="0" smtClean="0"/>
              <a:t>“ISO-NE’s </a:t>
            </a:r>
            <a:r>
              <a:rPr lang="en-US" dirty="0"/>
              <a:t>day-ahead market must represent an electric storage resource’s ability to charge or discharge in a given market interval </a:t>
            </a:r>
            <a:r>
              <a:rPr lang="en-US" b="1" dirty="0"/>
              <a:t>based on the resource’s State of Charge at the start of that market </a:t>
            </a:r>
            <a:r>
              <a:rPr lang="en-US" b="1" dirty="0" smtClean="0"/>
              <a:t>interval</a:t>
            </a:r>
            <a:r>
              <a:rPr lang="en-US" dirty="0" smtClean="0"/>
              <a:t>”</a:t>
            </a:r>
            <a:endParaRPr lang="en-US" b="1" dirty="0" smtClean="0"/>
          </a:p>
        </p:txBody>
      </p:sp>
    </p:spTree>
    <p:extLst>
      <p:ext uri="{BB962C8B-B14F-4D97-AF65-F5344CB8AC3E}">
        <p14:creationId xmlns:p14="http://schemas.microsoft.com/office/powerpoint/2010/main" val="2178314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533400"/>
          </a:xfrm>
        </p:spPr>
        <p:txBody>
          <a:bodyPr>
            <a:normAutofit fontScale="90000"/>
          </a:bodyPr>
          <a:lstStyle/>
          <a:p>
            <a:r>
              <a:rPr lang="en-US" dirty="0"/>
              <a:t>Compliance Obligation </a:t>
            </a:r>
            <a:r>
              <a:rPr lang="en-US" dirty="0" smtClean="0"/>
              <a:t>#2: </a:t>
            </a:r>
            <a:r>
              <a:rPr lang="en-US" dirty="0"/>
              <a:t>Day-Ahead State of Charge Accounting </a:t>
            </a:r>
          </a:p>
        </p:txBody>
      </p:sp>
      <p:sp>
        <p:nvSpPr>
          <p:cNvPr id="3" name="Slide Number Placeholder 2"/>
          <p:cNvSpPr>
            <a:spLocks noGrp="1"/>
          </p:cNvSpPr>
          <p:nvPr>
            <p:ph type="sldNum" sz="quarter" idx="12"/>
          </p:nvPr>
        </p:nvSpPr>
        <p:spPr/>
        <p:txBody>
          <a:bodyPr/>
          <a:lstStyle/>
          <a:p>
            <a:fld id="{F9D18D59-7AC8-45AE-9F52-DBA89AEC6EE0}" type="slidenum">
              <a:rPr lang="en-US" smtClean="0"/>
              <a:t>8</a:t>
            </a:fld>
            <a:endParaRPr lang="en-US"/>
          </a:p>
        </p:txBody>
      </p:sp>
      <p:sp>
        <p:nvSpPr>
          <p:cNvPr id="4" name="Text Placeholder 3"/>
          <p:cNvSpPr>
            <a:spLocks noGrp="1"/>
          </p:cNvSpPr>
          <p:nvPr>
            <p:ph type="body" sz="quarter" idx="13"/>
          </p:nvPr>
        </p:nvSpPr>
        <p:spPr/>
        <p:txBody>
          <a:bodyPr/>
          <a:lstStyle/>
          <a:p>
            <a:r>
              <a:rPr lang="en-US" dirty="0" smtClean="0"/>
              <a:t>August 4 Order</a:t>
            </a:r>
            <a:endParaRPr lang="en-US" dirty="0"/>
          </a:p>
        </p:txBody>
      </p:sp>
      <p:sp>
        <p:nvSpPr>
          <p:cNvPr id="5" name="Content Placeholder 4"/>
          <p:cNvSpPr>
            <a:spLocks noGrp="1"/>
          </p:cNvSpPr>
          <p:nvPr>
            <p:ph sz="quarter" idx="14"/>
          </p:nvPr>
        </p:nvSpPr>
        <p:spPr>
          <a:xfrm>
            <a:off x="381000" y="1567832"/>
            <a:ext cx="8229600" cy="4648200"/>
          </a:xfrm>
        </p:spPr>
        <p:txBody>
          <a:bodyPr>
            <a:normAutofit lnSpcReduction="10000"/>
          </a:bodyPr>
          <a:lstStyle/>
          <a:p>
            <a:r>
              <a:rPr lang="en-US" b="1" dirty="0" smtClean="0"/>
              <a:t>On August 4, 2020, the Commission:</a:t>
            </a:r>
          </a:p>
          <a:p>
            <a:pPr lvl="1"/>
            <a:endParaRPr lang="en-US" b="1" dirty="0" smtClean="0"/>
          </a:p>
          <a:p>
            <a:pPr lvl="1"/>
            <a:r>
              <a:rPr lang="en-US" b="1" dirty="0" smtClean="0"/>
              <a:t>Accepted the ISO’s “proposed </a:t>
            </a:r>
            <a:r>
              <a:rPr lang="en-US" b="1" dirty="0"/>
              <a:t>January </a:t>
            </a:r>
            <a:r>
              <a:rPr lang="en-US" b="1" dirty="0" smtClean="0"/>
              <a:t>1, 2026</a:t>
            </a:r>
            <a:r>
              <a:rPr lang="en-US" b="1" dirty="0"/>
              <a:t>, effective date </a:t>
            </a:r>
            <a:r>
              <a:rPr lang="en-US" dirty="0"/>
              <a:t>for accounting for electric storage resources’ State of Charge </a:t>
            </a:r>
            <a:r>
              <a:rPr lang="en-US" dirty="0" smtClean="0"/>
              <a:t>and Duration </a:t>
            </a:r>
            <a:r>
              <a:rPr lang="en-US" dirty="0"/>
              <a:t>Characteristics in the day-ahead </a:t>
            </a:r>
            <a:r>
              <a:rPr lang="en-US" dirty="0" smtClean="0"/>
              <a:t>market” (August 4 Order at P 73)</a:t>
            </a:r>
          </a:p>
          <a:p>
            <a:pPr marL="457200" lvl="1" indent="0">
              <a:buNone/>
            </a:pPr>
            <a:endParaRPr lang="en-US" dirty="0" smtClean="0"/>
          </a:p>
          <a:p>
            <a:pPr lvl="1"/>
            <a:r>
              <a:rPr lang="en-US" dirty="0" smtClean="0"/>
              <a:t>Found that, “while ISO-NE’s proposed revisions state that it will account for such characteristics in the day-ahead market through bidding parameters or other means, </a:t>
            </a:r>
            <a:r>
              <a:rPr lang="en-US" b="1" dirty="0" smtClean="0"/>
              <a:t>ISO-NE has failed to propose any bidding parameters or other means through which it will do so</a:t>
            </a:r>
            <a:r>
              <a:rPr lang="en-US" dirty="0" smtClean="0"/>
              <a:t>. Accordingly, </a:t>
            </a:r>
            <a:r>
              <a:rPr lang="en-US" b="1" dirty="0" smtClean="0"/>
              <a:t>we direct ISO-NE to file, </a:t>
            </a:r>
            <a:r>
              <a:rPr lang="en-US" dirty="0" smtClean="0"/>
              <a:t>within one year of the date of issuance of this order, </a:t>
            </a:r>
            <a:r>
              <a:rPr lang="en-US" b="1" dirty="0" smtClean="0"/>
              <a:t>proposed revisions to Tariff section III.1.10.6(d) to specify how ISO-NE will account for State of Charge and Duration Characteristics of electric storage resources in the day-ahead market</a:t>
            </a:r>
            <a:r>
              <a:rPr lang="en-US" dirty="0" smtClean="0"/>
              <a:t>.” (August 4 Order at P 36)</a:t>
            </a:r>
          </a:p>
          <a:p>
            <a:endParaRPr lang="en-US" dirty="0"/>
          </a:p>
        </p:txBody>
      </p:sp>
    </p:spTree>
    <p:extLst>
      <p:ext uri="{BB962C8B-B14F-4D97-AF65-F5344CB8AC3E}">
        <p14:creationId xmlns:p14="http://schemas.microsoft.com/office/powerpoint/2010/main" val="3599112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533400"/>
          </a:xfrm>
        </p:spPr>
        <p:txBody>
          <a:bodyPr>
            <a:normAutofit fontScale="90000"/>
          </a:bodyPr>
          <a:lstStyle/>
          <a:p>
            <a:r>
              <a:rPr lang="en-US" dirty="0"/>
              <a:t>Compliance Obligation </a:t>
            </a:r>
            <a:r>
              <a:rPr lang="en-US" dirty="0" smtClean="0"/>
              <a:t>#2: </a:t>
            </a:r>
            <a:r>
              <a:rPr lang="en-US" dirty="0"/>
              <a:t>Day-Ahead State of Charge Accounting </a:t>
            </a:r>
          </a:p>
        </p:txBody>
      </p:sp>
      <p:sp>
        <p:nvSpPr>
          <p:cNvPr id="3" name="Slide Number Placeholder 2"/>
          <p:cNvSpPr>
            <a:spLocks noGrp="1"/>
          </p:cNvSpPr>
          <p:nvPr>
            <p:ph type="sldNum" sz="quarter" idx="12"/>
          </p:nvPr>
        </p:nvSpPr>
        <p:spPr/>
        <p:txBody>
          <a:bodyPr/>
          <a:lstStyle/>
          <a:p>
            <a:fld id="{F9D18D59-7AC8-45AE-9F52-DBA89AEC6EE0}" type="slidenum">
              <a:rPr lang="en-US" smtClean="0"/>
              <a:t>9</a:t>
            </a:fld>
            <a:endParaRPr lang="en-US"/>
          </a:p>
        </p:txBody>
      </p:sp>
      <p:sp>
        <p:nvSpPr>
          <p:cNvPr id="4" name="Text Placeholder 3"/>
          <p:cNvSpPr>
            <a:spLocks noGrp="1"/>
          </p:cNvSpPr>
          <p:nvPr>
            <p:ph type="body" sz="quarter" idx="13"/>
          </p:nvPr>
        </p:nvSpPr>
        <p:spPr/>
        <p:txBody>
          <a:bodyPr/>
          <a:lstStyle/>
          <a:p>
            <a:r>
              <a:rPr lang="en-US" dirty="0" smtClean="0"/>
              <a:t>ISO Proposal</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In compliance with the Commission directive that the “day-ahead market must represent [] the ability </a:t>
            </a:r>
            <a:r>
              <a:rPr lang="en-US" dirty="0"/>
              <a:t>to charge or discharge in a given </a:t>
            </a:r>
            <a:r>
              <a:rPr lang="en-US" dirty="0" smtClean="0"/>
              <a:t>market interval </a:t>
            </a:r>
            <a:r>
              <a:rPr lang="en-US" b="1" dirty="0"/>
              <a:t>based on the resource’s State of Charge at the start of that market </a:t>
            </a:r>
            <a:r>
              <a:rPr lang="en-US" b="1" dirty="0" smtClean="0"/>
              <a:t>interval</a:t>
            </a:r>
            <a:r>
              <a:rPr lang="en-US" dirty="0" smtClean="0"/>
              <a:t>,” (Rehearing Order at P 20), the ISO is introducing the following four day-ahead bid parameters, effective </a:t>
            </a:r>
            <a:r>
              <a:rPr lang="en-US" dirty="0"/>
              <a:t>January 1, </a:t>
            </a:r>
            <a:r>
              <a:rPr lang="en-US" dirty="0" smtClean="0"/>
              <a:t>2026:</a:t>
            </a:r>
          </a:p>
          <a:p>
            <a:pPr lvl="1"/>
            <a:r>
              <a:rPr lang="en-US" b="1" dirty="0" smtClean="0"/>
              <a:t>Initial State of Charge</a:t>
            </a:r>
            <a:r>
              <a:rPr lang="en-US" dirty="0" smtClean="0"/>
              <a:t> </a:t>
            </a:r>
          </a:p>
          <a:p>
            <a:pPr lvl="1"/>
            <a:r>
              <a:rPr lang="en-US" b="1" dirty="0" smtClean="0"/>
              <a:t>Maximum State of Charge</a:t>
            </a:r>
          </a:p>
          <a:p>
            <a:pPr lvl="1"/>
            <a:r>
              <a:rPr lang="en-US" b="1" dirty="0" smtClean="0"/>
              <a:t>Minimum State of Charge</a:t>
            </a:r>
          </a:p>
          <a:p>
            <a:pPr lvl="1"/>
            <a:r>
              <a:rPr lang="en-US" b="1" dirty="0" smtClean="0"/>
              <a:t>Round Trip Efficiency</a:t>
            </a:r>
            <a:r>
              <a:rPr lang="en-US" dirty="0" smtClean="0"/>
              <a:t> </a:t>
            </a:r>
          </a:p>
          <a:p>
            <a:r>
              <a:rPr lang="en-US" dirty="0" smtClean="0"/>
              <a:t>The ISO is also introducing the defined term </a:t>
            </a:r>
            <a:r>
              <a:rPr lang="en-US" b="1" dirty="0" smtClean="0"/>
              <a:t>State of Charge</a:t>
            </a:r>
            <a:r>
              <a:rPr lang="en-US" dirty="0" smtClean="0"/>
              <a:t>, effective January 1, 2026</a:t>
            </a:r>
          </a:p>
          <a:p>
            <a:r>
              <a:rPr lang="en-US" dirty="0" smtClean="0"/>
              <a:t>These parameters will allow the ISO to account for the State of Charge of Electric Storage Facilities at the start of each interval of the day-ahead market such that the facilities’ Maximum State of Charge and Minimum State of Charge are never exceeded</a:t>
            </a:r>
            <a:endParaRPr lang="en-US" dirty="0"/>
          </a:p>
        </p:txBody>
      </p:sp>
    </p:spTree>
    <p:extLst>
      <p:ext uri="{BB962C8B-B14F-4D97-AF65-F5344CB8AC3E}">
        <p14:creationId xmlns:p14="http://schemas.microsoft.com/office/powerpoint/2010/main" val="19813061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2222</Words>
  <Application>Microsoft Office PowerPoint</Application>
  <PresentationFormat>On-screen Show (4:3)</PresentationFormat>
  <Paragraphs>154</Paragraphs>
  <Slides>18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Markets Committee PowerPoint Presentation Template 2017</vt:lpstr>
      <vt:lpstr>PowerPoint Presentation</vt:lpstr>
      <vt:lpstr>PowerPoint Presentation</vt:lpstr>
      <vt:lpstr>Request for Extension of Time</vt:lpstr>
      <vt:lpstr>Compliance Obligation #1: Do Not Create Barrier to Entry</vt:lpstr>
      <vt:lpstr>Compliance Obligation #1: Do Not Create Barrier to Entry</vt:lpstr>
      <vt:lpstr>Compliance Obligation #1: Do Not Create Barrier to Entry</vt:lpstr>
      <vt:lpstr>Compliance Obligation #2: Day-Ahead State of Charge Accounting </vt:lpstr>
      <vt:lpstr>Compliance Obligation #2: Day-Ahead State of Charge Accounting </vt:lpstr>
      <vt:lpstr>Compliance Obligation #2: Day-Ahead State of Charge Accounting </vt:lpstr>
      <vt:lpstr>Compliance Obligation #2: Day-Ahead State of Charge Accounting </vt:lpstr>
      <vt:lpstr>Note: Post-January 1, 2026 use of Maximum Daily Energy Limit and Maximum Daily Consumption Limit parameters by Electric Storage Facilities</vt:lpstr>
      <vt:lpstr>Clean-Up Changes </vt:lpstr>
      <vt:lpstr>Summary of Proposed Tariff Changes</vt:lpstr>
      <vt:lpstr>Summary of Proposed Tariff Changes</vt:lpstr>
      <vt:lpstr>Summary of Proposed Tariff Changes</vt:lpstr>
      <vt:lpstr>Conclusion</vt:lpstr>
      <vt:lpstr>Stakeholder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2020-09-01T22:11:53Z</dcterms:created>
  <dcterms:modified xsi:type="dcterms:W3CDTF">2020-09-01T22:12:00Z</dcterms:modified>
  <cp:category/>
  <cp:contentStatus/>
</cp:coreProperties>
</file>