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0"/>
  </p:notesMasterIdLst>
  <p:handoutMasterIdLst>
    <p:handoutMasterId r:id="rId11"/>
  </p:handoutMasterIdLst>
  <p:sldIdLst>
    <p:sldId id="279" r:id="rId2"/>
    <p:sldId id="280" r:id="rId3"/>
    <p:sldId id="327" r:id="rId4"/>
    <p:sldId id="303" r:id="rId5"/>
    <p:sldId id="328" r:id="rId6"/>
    <p:sldId id="299" r:id="rId7"/>
    <p:sldId id="326" r:id="rId8"/>
    <p:sldId id="325" r:id="rId9"/>
  </p:sldIdLst>
  <p:sldSz cx="9144000" cy="6858000" type="screen4x3"/>
  <p:notesSz cx="7315200" cy="96012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2777F"/>
    <a:srgbClr val="EC1F25"/>
    <a:srgbClr val="FBB92F"/>
    <a:srgbClr val="77BD2A"/>
    <a:srgbClr val="6FA943"/>
    <a:srgbClr val="B9D257"/>
    <a:srgbClr val="F68920"/>
    <a:srgbClr val="8555A1"/>
    <a:srgbClr val="1E6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1" autoAdjust="0"/>
    <p:restoredTop sz="89966" autoAdjust="0"/>
  </p:normalViewPr>
  <p:slideViewPr>
    <p:cSldViewPr>
      <p:cViewPr varScale="1">
        <p:scale>
          <a:sx n="125" d="100"/>
          <a:sy n="125" d="100"/>
        </p:scale>
        <p:origin x="1574"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20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8" cy="480226"/>
          </a:xfrm>
          <a:prstGeom prst="rect">
            <a:avLst/>
          </a:prstGeom>
        </p:spPr>
        <p:txBody>
          <a:bodyPr vert="horz" lIns="95564" tIns="47782" rIns="95564" bIns="47782" rtlCol="0"/>
          <a:lstStyle>
            <a:lvl1pPr algn="l">
              <a:defRPr sz="1300"/>
            </a:lvl1pPr>
          </a:lstStyle>
          <a:p>
            <a:endParaRPr lang="en-US"/>
          </a:p>
        </p:txBody>
      </p:sp>
      <p:sp>
        <p:nvSpPr>
          <p:cNvPr id="3" name="Date Placeholder 2"/>
          <p:cNvSpPr>
            <a:spLocks noGrp="1"/>
          </p:cNvSpPr>
          <p:nvPr>
            <p:ph type="dt" sz="quarter" idx="1"/>
          </p:nvPr>
        </p:nvSpPr>
        <p:spPr>
          <a:xfrm>
            <a:off x="4143832" y="0"/>
            <a:ext cx="3169698" cy="480226"/>
          </a:xfrm>
          <a:prstGeom prst="rect">
            <a:avLst/>
          </a:prstGeom>
        </p:spPr>
        <p:txBody>
          <a:bodyPr vert="horz" lIns="95564" tIns="47782" rIns="95564" bIns="47782" rtlCol="0"/>
          <a:lstStyle>
            <a:lvl1pPr algn="r">
              <a:defRPr sz="1300"/>
            </a:lvl1pPr>
          </a:lstStyle>
          <a:p>
            <a:fld id="{F87AAE7F-D37E-4830-9F5E-F36A5F180179}" type="datetimeFigureOut">
              <a:rPr lang="en-US" smtClean="0"/>
              <a:t>9/30/2020</a:t>
            </a:fld>
            <a:endParaRPr lang="en-US"/>
          </a:p>
        </p:txBody>
      </p:sp>
      <p:sp>
        <p:nvSpPr>
          <p:cNvPr id="4" name="Footer Placeholder 3"/>
          <p:cNvSpPr>
            <a:spLocks noGrp="1"/>
          </p:cNvSpPr>
          <p:nvPr>
            <p:ph type="ftr" sz="quarter" idx="2"/>
          </p:nvPr>
        </p:nvSpPr>
        <p:spPr>
          <a:xfrm>
            <a:off x="0" y="9119325"/>
            <a:ext cx="3169698" cy="480226"/>
          </a:xfrm>
          <a:prstGeom prst="rect">
            <a:avLst/>
          </a:prstGeom>
        </p:spPr>
        <p:txBody>
          <a:bodyPr vert="horz" lIns="95564" tIns="47782" rIns="95564" bIns="47782" rtlCol="0" anchor="b"/>
          <a:lstStyle>
            <a:lvl1pPr algn="l">
              <a:defRPr sz="1300"/>
            </a:lvl1pPr>
          </a:lstStyle>
          <a:p>
            <a:endParaRPr lang="en-US"/>
          </a:p>
        </p:txBody>
      </p:sp>
      <p:sp>
        <p:nvSpPr>
          <p:cNvPr id="5" name="Slide Number Placeholder 4"/>
          <p:cNvSpPr>
            <a:spLocks noGrp="1"/>
          </p:cNvSpPr>
          <p:nvPr>
            <p:ph type="sldNum" sz="quarter" idx="3"/>
          </p:nvPr>
        </p:nvSpPr>
        <p:spPr>
          <a:xfrm>
            <a:off x="4143832" y="9119325"/>
            <a:ext cx="3169698" cy="480226"/>
          </a:xfrm>
          <a:prstGeom prst="rect">
            <a:avLst/>
          </a:prstGeom>
        </p:spPr>
        <p:txBody>
          <a:bodyPr vert="horz" lIns="95564" tIns="47782" rIns="95564" bIns="47782" rtlCol="0" anchor="b"/>
          <a:lstStyle>
            <a:lvl1pPr algn="r">
              <a:defRPr sz="1300"/>
            </a:lvl1pPr>
          </a:lstStyle>
          <a:p>
            <a:fld id="{8FE02180-CD27-4473-AA37-00085480B5FA}" type="slidenum">
              <a:rPr lang="en-US" smtClean="0"/>
              <a:t>‹#›</a:t>
            </a:fld>
            <a:endParaRPr lang="en-US"/>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6663" tIns="48332" rIns="96663" bIns="48332" rtlCol="0"/>
          <a:lstStyle>
            <a:lvl1pPr algn="r">
              <a:defRPr sz="1300"/>
            </a:lvl1pPr>
          </a:lstStyle>
          <a:p>
            <a:fld id="{9EDDEDB6-CD57-44C2-AB19-AC7D3BB8FF8E}" type="datetimeFigureOut">
              <a:rPr lang="en-US" smtClean="0"/>
              <a:pPr/>
              <a:t>9/30/2020</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63" tIns="48332" rIns="96663" bIns="48332"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3" tIns="48332" rIns="96663" bIns="483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63" tIns="48332" rIns="96663" bIns="48332"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4</a:t>
            </a:fld>
            <a:endParaRPr lang="en-US" dirty="0"/>
          </a:p>
        </p:txBody>
      </p:sp>
    </p:spTree>
    <p:extLst>
      <p:ext uri="{BB962C8B-B14F-4D97-AF65-F5344CB8AC3E}">
        <p14:creationId xmlns:p14="http://schemas.microsoft.com/office/powerpoint/2010/main" val="1337066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www.iso-ne.com/about/news-media/newswire" TargetMode="External"/><Relationship Id="rId3" Type="http://schemas.openxmlformats.org/officeDocument/2006/relationships/image" Target="../media/image3.png"/><Relationship Id="rId7" Type="http://schemas.openxmlformats.org/officeDocument/2006/relationships/image" Target="../media/image5.jpeg"/><Relationship Id="rId12" Type="http://schemas.openxmlformats.org/officeDocument/2006/relationships/image" Target="../media/image8.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4.jpeg"/><Relationship Id="rId15" Type="http://schemas.openxmlformats.org/officeDocument/2006/relationships/hyperlink" Target="https://twitter.com/isonewengland" TargetMode="External"/><Relationship Id="rId10" Type="http://schemas.openxmlformats.org/officeDocument/2006/relationships/image" Target="../media/image7.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71180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ext uri="{D42A27DB-BD31-4B8C-83A1-F6EECF244321}">
                <p14:modId xmlns:p14="http://schemas.microsoft.com/office/powerpoint/2010/main" val="3677984141"/>
              </p:ext>
            </p:extLst>
          </p:nvPr>
        </p:nvGraphicFramePr>
        <p:xfrm>
          <a:off x="457200" y="533400"/>
          <a:ext cx="8077200" cy="1150810"/>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r h="378958">
                <a:tc gridSpan="2">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25855816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a:t>
            </a:r>
            <a:r>
              <a:rPr lang="en-US" sz="1400" i="1" kern="1200" baseline="0" dirty="0" err="1"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28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4" name="Content Placeholder 3"/>
          <p:cNvSpPr>
            <a:spLocks noGrp="1"/>
          </p:cNvSpPr>
          <p:nvPr>
            <p:ph sz="quarter" idx="13"/>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762000"/>
          </a:xfrm>
          <a:prstGeom prst="rect">
            <a:avLst/>
          </a:prstGeom>
        </p:spPr>
        <p:txBody>
          <a:bodyPr vert="horz" lIns="91440" tIns="45720" rIns="91440" bIns="45720" rtlCol="0" anchor="ctr">
            <a:normAutofit/>
          </a:bodyPr>
          <a:lstStyle/>
          <a:p>
            <a:r>
              <a:rPr lang="en-US" dirty="0" smtClean="0"/>
              <a:t>This is the Master Slide Font for MC template</a:t>
            </a:r>
            <a:br>
              <a:rPr lang="en-US" dirty="0" smtClean="0"/>
            </a:b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accent6"/>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21" r:id="rId2"/>
    <p:sldLayoutId id="2147483683" r:id="rId3"/>
    <p:sldLayoutId id="2147483664" r:id="rId4"/>
    <p:sldLayoutId id="2147483720" r:id="rId5"/>
    <p:sldLayoutId id="2147483684" r:id="rId6"/>
    <p:sldLayoutId id="2147483687" r:id="rId7"/>
    <p:sldLayoutId id="2147483688" r:id="rId8"/>
    <p:sldLayoutId id="2147483689" r:id="rId9"/>
    <p:sldLayoutId id="2147483694" r:id="rId10"/>
    <p:sldLayoutId id="2147483695" r:id="rId11"/>
    <p:sldLayoutId id="2147483696" r:id="rId12"/>
    <p:sldLayoutId id="2147483697" r:id="rId13"/>
    <p:sldLayoutId id="2147483743" r:id="rId14"/>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wolfson@iso-ne.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October 6-8, </a:t>
            </a:r>
            <a:r>
              <a:rPr lang="en-US" dirty="0"/>
              <a:t>2020 | MARKETS </a:t>
            </a:r>
            <a:r>
              <a:rPr lang="en-US" dirty="0" smtClean="0"/>
              <a:t>COMMITTEE</a:t>
            </a:r>
            <a:endParaRPr lang="en-US" dirty="0"/>
          </a:p>
        </p:txBody>
      </p:sp>
      <p:sp>
        <p:nvSpPr>
          <p:cNvPr id="10" name="Text Placeholder 9"/>
          <p:cNvSpPr>
            <a:spLocks noGrp="1"/>
          </p:cNvSpPr>
          <p:nvPr>
            <p:ph type="body" sz="quarter" idx="17"/>
          </p:nvPr>
        </p:nvSpPr>
        <p:spPr/>
        <p:txBody>
          <a:bodyPr/>
          <a:lstStyle/>
          <a:p>
            <a:r>
              <a:rPr lang="en-US" dirty="0" smtClean="0"/>
              <a:t>Jennifer Wolfson</a:t>
            </a:r>
            <a:endParaRPr lang="en-US" dirty="0"/>
          </a:p>
        </p:txBody>
      </p:sp>
      <p:sp>
        <p:nvSpPr>
          <p:cNvPr id="11" name="Text Placeholder 10"/>
          <p:cNvSpPr>
            <a:spLocks noGrp="1"/>
          </p:cNvSpPr>
          <p:nvPr>
            <p:ph type="body" sz="quarter" idx="18"/>
          </p:nvPr>
        </p:nvSpPr>
        <p:spPr/>
        <p:txBody>
          <a:bodyPr/>
          <a:lstStyle/>
          <a:p>
            <a:r>
              <a:rPr lang="en-US" dirty="0" smtClean="0"/>
              <a:t>413.540.4663 </a:t>
            </a:r>
            <a:r>
              <a:rPr lang="en-US" dirty="0"/>
              <a:t>| </a:t>
            </a:r>
            <a:r>
              <a:rPr lang="en-US" dirty="0" smtClean="0">
                <a:hlinkClick r:id="rId2"/>
              </a:rPr>
              <a:t>jwolfson@iso-ne.com</a:t>
            </a:r>
            <a:endParaRPr lang="en-US" dirty="0"/>
          </a:p>
        </p:txBody>
      </p:sp>
      <p:sp>
        <p:nvSpPr>
          <p:cNvPr id="12" name="Text Placeholder 11"/>
          <p:cNvSpPr>
            <a:spLocks noGrp="1"/>
          </p:cNvSpPr>
          <p:nvPr>
            <p:ph type="body" sz="quarter" idx="19"/>
          </p:nvPr>
        </p:nvSpPr>
        <p:spPr/>
        <p:txBody>
          <a:bodyPr/>
          <a:lstStyle/>
          <a:p>
            <a:r>
              <a:rPr lang="en-US" dirty="0" smtClean="0"/>
              <a:t>Third FERC Order 841 Compliance Filing</a:t>
            </a:r>
            <a:endParaRPr lang="en-US" dirty="0">
              <a:solidFill>
                <a:srgbClr val="FF0000"/>
              </a:solidFill>
            </a:endParaRPr>
          </a:p>
        </p:txBody>
      </p:sp>
    </p:spTree>
    <p:extLst>
      <p:ext uri="{BB962C8B-B14F-4D97-AF65-F5344CB8AC3E}">
        <p14:creationId xmlns:p14="http://schemas.microsoft.com/office/powerpoint/2010/main" val="328343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p:txBody>
          <a:bodyPr/>
          <a:lstStyle/>
          <a:p>
            <a:r>
              <a:rPr lang="en-US" sz="2400" dirty="0" smtClean="0"/>
              <a:t>Third FERC Order 841 Compliance Filing</a:t>
            </a:r>
            <a:endParaRPr lang="en-US" sz="2400" dirty="0"/>
          </a:p>
        </p:txBody>
      </p:sp>
      <p:sp>
        <p:nvSpPr>
          <p:cNvPr id="30" name="Text Placeholder 29"/>
          <p:cNvSpPr>
            <a:spLocks noGrp="1"/>
          </p:cNvSpPr>
          <p:nvPr>
            <p:ph type="body" sz="quarter" idx="12"/>
          </p:nvPr>
        </p:nvSpPr>
        <p:spPr/>
        <p:txBody>
          <a:bodyPr>
            <a:noAutofit/>
          </a:bodyPr>
          <a:lstStyle/>
          <a:p>
            <a:pPr>
              <a:spcBef>
                <a:spcPts val="0"/>
              </a:spcBef>
            </a:pPr>
            <a:r>
              <a:rPr lang="en-US" dirty="0" smtClean="0"/>
              <a:t>WMPP ID:</a:t>
            </a:r>
          </a:p>
          <a:p>
            <a:pPr>
              <a:spcBef>
                <a:spcPts val="0"/>
              </a:spcBef>
            </a:pPr>
            <a:r>
              <a:rPr lang="en-US" dirty="0" smtClean="0"/>
              <a:t>129</a:t>
            </a:r>
          </a:p>
        </p:txBody>
      </p:sp>
      <p:sp>
        <p:nvSpPr>
          <p:cNvPr id="31" name="Text Placeholder 30"/>
          <p:cNvSpPr>
            <a:spLocks noGrp="1"/>
          </p:cNvSpPr>
          <p:nvPr>
            <p:ph type="body" sz="quarter" idx="13"/>
          </p:nvPr>
        </p:nvSpPr>
        <p:spPr/>
        <p:txBody>
          <a:bodyPr/>
          <a:lstStyle/>
          <a:p>
            <a:r>
              <a:rPr lang="en-US" dirty="0" smtClean="0"/>
              <a:t>Proposed Effective Date: </a:t>
            </a:r>
            <a:r>
              <a:rPr lang="en-US" b="0" dirty="0" smtClean="0"/>
              <a:t>Q1 2021 and January 1,  2026</a:t>
            </a:r>
          </a:p>
          <a:p>
            <a:endParaRPr lang="en-US" dirty="0"/>
          </a:p>
        </p:txBody>
      </p:sp>
      <p:sp>
        <p:nvSpPr>
          <p:cNvPr id="16" name="Text Placeholder 15"/>
          <p:cNvSpPr>
            <a:spLocks noGrp="1"/>
          </p:cNvSpPr>
          <p:nvPr>
            <p:ph type="body" sz="quarter" idx="14"/>
          </p:nvPr>
        </p:nvSpPr>
        <p:spPr>
          <a:xfrm>
            <a:off x="485774" y="1981200"/>
            <a:ext cx="8353425" cy="4267200"/>
          </a:xfrm>
        </p:spPr>
        <p:txBody>
          <a:bodyPr>
            <a:normAutofit fontScale="85000" lnSpcReduction="20000"/>
          </a:bodyPr>
          <a:lstStyle/>
          <a:p>
            <a:r>
              <a:rPr lang="en-US" dirty="0" smtClean="0"/>
              <a:t>The </a:t>
            </a:r>
            <a:r>
              <a:rPr lang="en-US" dirty="0"/>
              <a:t>ISO is proposing Tariff changes </a:t>
            </a:r>
            <a:r>
              <a:rPr lang="en-US" dirty="0" smtClean="0"/>
              <a:t>to comply with </a:t>
            </a:r>
            <a:r>
              <a:rPr lang="en-US" dirty="0"/>
              <a:t>two of the directives in FERC’s August 4, 2020 Order in the Order 841 </a:t>
            </a:r>
            <a:r>
              <a:rPr lang="en-US" dirty="0" smtClean="0"/>
              <a:t>proceeding:  </a:t>
            </a:r>
            <a:endParaRPr lang="en-US" dirty="0"/>
          </a:p>
          <a:p>
            <a:pPr lvl="1"/>
            <a:r>
              <a:rPr lang="en-US" dirty="0"/>
              <a:t>One set of changes addresses FERC’s concern that the Tariff not create a barrier to entry, and will be effective Q1 2021</a:t>
            </a:r>
          </a:p>
          <a:p>
            <a:pPr lvl="1"/>
            <a:r>
              <a:rPr lang="en-US" dirty="0"/>
              <a:t>The other set of changes addresses FERC’s directive that the </a:t>
            </a:r>
            <a:r>
              <a:rPr lang="en-US" dirty="0" smtClean="0"/>
              <a:t>Tariff include the bidding parameters the ISO will use to account </a:t>
            </a:r>
            <a:r>
              <a:rPr lang="en-US" dirty="0"/>
              <a:t>for State of Charge and Duration Characteristics in the Day-Ahead Energy Market, and will be effective January 1, </a:t>
            </a:r>
            <a:r>
              <a:rPr lang="en-US" dirty="0" smtClean="0"/>
              <a:t>2026</a:t>
            </a:r>
            <a:endParaRPr lang="en-US" dirty="0"/>
          </a:p>
          <a:p>
            <a:r>
              <a:rPr lang="en-US" dirty="0"/>
              <a:t>In addition, the ISO is proposing clean-up revisions in Appendix C of the Tariff</a:t>
            </a:r>
          </a:p>
          <a:p>
            <a:r>
              <a:rPr lang="en-US" dirty="0" smtClean="0"/>
              <a:t>There </a:t>
            </a:r>
            <a:r>
              <a:rPr lang="en-US" dirty="0"/>
              <a:t>have been no further changes made to the proposed Tariff </a:t>
            </a:r>
            <a:r>
              <a:rPr lang="en-US" dirty="0" smtClean="0"/>
              <a:t>revisions since </a:t>
            </a:r>
            <a:r>
              <a:rPr lang="en-US" dirty="0"/>
              <a:t>the </a:t>
            </a:r>
            <a:r>
              <a:rPr lang="en-US" dirty="0" smtClean="0"/>
              <a:t>September 6-8, </a:t>
            </a:r>
            <a:r>
              <a:rPr lang="en-US" dirty="0"/>
              <a:t>2020 Markets Committee meeting</a:t>
            </a:r>
          </a:p>
          <a:p>
            <a:r>
              <a:rPr lang="en-US" dirty="0"/>
              <a:t>The ISO will be seeking a vote on these proposed revisions at the </a:t>
            </a:r>
            <a:r>
              <a:rPr lang="en-US" dirty="0" smtClean="0"/>
              <a:t>November 9-10, </a:t>
            </a:r>
            <a:r>
              <a:rPr lang="en-US" dirty="0"/>
              <a:t>2020 MC meeting and at the </a:t>
            </a:r>
            <a:r>
              <a:rPr lang="en-US" dirty="0" smtClean="0"/>
              <a:t>December 3, </a:t>
            </a:r>
            <a:r>
              <a:rPr lang="en-US" dirty="0"/>
              <a:t>2020 Participants Committee </a:t>
            </a:r>
            <a:r>
              <a:rPr lang="en-US" dirty="0" smtClean="0"/>
              <a:t>meeting </a:t>
            </a:r>
          </a:p>
        </p:txBody>
      </p:sp>
    </p:spTree>
    <p:extLst>
      <p:ext uri="{BB962C8B-B14F-4D97-AF65-F5344CB8AC3E}">
        <p14:creationId xmlns:p14="http://schemas.microsoft.com/office/powerpoint/2010/main" val="3134680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3</a:t>
            </a:fld>
            <a:endParaRPr lang="en-US"/>
          </a:p>
        </p:txBody>
      </p:sp>
      <p:graphicFrame>
        <p:nvGraphicFramePr>
          <p:cNvPr id="7" name="Content Placeholder 5"/>
          <p:cNvGraphicFramePr>
            <a:graphicFrameLocks noGrp="1"/>
          </p:cNvGraphicFramePr>
          <p:nvPr>
            <p:ph idx="14"/>
            <p:extLst>
              <p:ext uri="{D42A27DB-BD31-4B8C-83A1-F6EECF244321}">
                <p14:modId xmlns:p14="http://schemas.microsoft.com/office/powerpoint/2010/main" val="3201773243"/>
              </p:ext>
            </p:extLst>
          </p:nvPr>
        </p:nvGraphicFramePr>
        <p:xfrm>
          <a:off x="457200" y="1600200"/>
          <a:ext cx="8229600" cy="3063867"/>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457827">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dirty="0" smtClean="0"/>
                        <a:t>Scheduled Project Milestone</a:t>
                      </a:r>
                      <a:endParaRPr lang="en-US" dirty="0"/>
                    </a:p>
                  </a:txBody>
                  <a:tcPr marL="89777" marR="89777" anchor="ctr"/>
                </a:tc>
                <a:extLst>
                  <a:ext uri="{0D108BD9-81ED-4DB2-BD59-A6C34878D82A}">
                    <a16:rowId xmlns:a16="http://schemas.microsoft.com/office/drawing/2014/main" val="10000"/>
                  </a:ext>
                </a:extLst>
              </a:tr>
              <a:tr h="685800">
                <a:tc>
                  <a:txBody>
                    <a:bodyPr/>
                    <a:lstStyle/>
                    <a:p>
                      <a:r>
                        <a:rPr lang="en-US" sz="1800" b="1" kern="1200" dirty="0" smtClean="0">
                          <a:solidFill>
                            <a:srgbClr val="000000"/>
                          </a:solidFill>
                          <a:latin typeface="+mn-lt"/>
                          <a:ea typeface="+mn-ea"/>
                          <a:cs typeface="+mn-cs"/>
                        </a:rPr>
                        <a:t>Markets Committee </a:t>
                      </a:r>
                    </a:p>
                    <a:p>
                      <a:r>
                        <a:rPr lang="en-US" sz="1800" b="1" kern="1200" dirty="0" smtClean="0">
                          <a:solidFill>
                            <a:srgbClr val="000000"/>
                          </a:solidFill>
                          <a:latin typeface="+mn-lt"/>
                          <a:ea typeface="+mn-ea"/>
                          <a:cs typeface="+mn-cs"/>
                        </a:rPr>
                        <a:t>September 8-10,</a:t>
                      </a:r>
                      <a:r>
                        <a:rPr lang="en-US" sz="1800" b="1" kern="1200" baseline="0" dirty="0" smtClean="0">
                          <a:solidFill>
                            <a:srgbClr val="000000"/>
                          </a:solidFill>
                          <a:latin typeface="+mn-lt"/>
                          <a:ea typeface="+mn-ea"/>
                          <a:cs typeface="+mn-cs"/>
                        </a:rPr>
                        <a:t> </a:t>
                      </a:r>
                      <a:r>
                        <a:rPr lang="en-US" sz="1800" b="1" kern="1200" dirty="0" smtClean="0">
                          <a:solidFill>
                            <a:srgbClr val="000000"/>
                          </a:solidFill>
                          <a:latin typeface="+mn-lt"/>
                          <a:ea typeface="+mn-ea"/>
                          <a:cs typeface="+mn-cs"/>
                        </a:rPr>
                        <a:t>2020</a:t>
                      </a:r>
                      <a:endParaRPr lang="en-US" sz="1800" b="1" kern="1200" dirty="0">
                        <a:solidFill>
                          <a:srgbClr val="000000"/>
                        </a:solidFill>
                        <a:latin typeface="+mn-lt"/>
                        <a:ea typeface="+mn-ea"/>
                        <a:cs typeface="+mn-cs"/>
                      </a:endParaRPr>
                    </a:p>
                  </a:txBody>
                  <a:tcPr marL="89777" marR="89777">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Discussion of proposed Tariff</a:t>
                      </a:r>
                      <a:r>
                        <a:rPr lang="en-US" sz="1800" baseline="0" dirty="0" smtClean="0">
                          <a:solidFill>
                            <a:srgbClr val="000000"/>
                          </a:solidFill>
                        </a:rPr>
                        <a:t> revisions</a:t>
                      </a:r>
                      <a:endParaRPr lang="en-US" sz="1800" dirty="0" smtClean="0">
                        <a:solidFill>
                          <a:srgbClr val="000000"/>
                        </a:solidFill>
                      </a:endParaRPr>
                    </a:p>
                  </a:txBody>
                  <a:tcPr marL="89777" marR="89777" anchor="ctr">
                    <a:solidFill>
                      <a:schemeClr val="bg1">
                        <a:lumMod val="85000"/>
                      </a:schemeClr>
                    </a:solidFill>
                  </a:tcPr>
                </a:tc>
                <a:extLst>
                  <a:ext uri="{0D108BD9-81ED-4DB2-BD59-A6C34878D82A}">
                    <a16:rowId xmlns:a16="http://schemas.microsoft.com/office/drawing/2014/main" val="10003"/>
                  </a:ext>
                </a:extLst>
              </a:tr>
              <a:tr h="457827">
                <a:tc>
                  <a:txBody>
                    <a:bodyPr/>
                    <a:lstStyle/>
                    <a:p>
                      <a:r>
                        <a:rPr lang="en-US" b="1" dirty="0" smtClean="0">
                          <a:solidFill>
                            <a:srgbClr val="000000"/>
                          </a:solidFill>
                        </a:rPr>
                        <a:t>Markets Committee</a:t>
                      </a:r>
                    </a:p>
                    <a:p>
                      <a:r>
                        <a:rPr lang="en-US" b="1" dirty="0" smtClean="0">
                          <a:solidFill>
                            <a:srgbClr val="000000"/>
                          </a:solidFill>
                        </a:rPr>
                        <a:t>October</a:t>
                      </a:r>
                      <a:r>
                        <a:rPr lang="en-US" b="1" baseline="0" dirty="0" smtClean="0">
                          <a:solidFill>
                            <a:srgbClr val="000000"/>
                          </a:solidFill>
                        </a:rPr>
                        <a:t> 6-8,</a:t>
                      </a:r>
                      <a:r>
                        <a:rPr lang="en-US" b="1" dirty="0" smtClean="0">
                          <a:solidFill>
                            <a:srgbClr val="000000"/>
                          </a:solidFill>
                        </a:rPr>
                        <a:t> 2020</a:t>
                      </a:r>
                      <a:endParaRPr lang="en-US" b="1" dirty="0">
                        <a:solidFill>
                          <a:srgbClr val="000000"/>
                        </a:solidFill>
                      </a:endParaRPr>
                    </a:p>
                  </a:txBody>
                  <a:tcPr marL="89777" marR="89777">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Continued</a:t>
                      </a:r>
                      <a:r>
                        <a:rPr lang="en-US" sz="1800" baseline="0" dirty="0" smtClean="0">
                          <a:solidFill>
                            <a:srgbClr val="000000"/>
                          </a:solidFill>
                        </a:rPr>
                        <a:t> d</a:t>
                      </a:r>
                      <a:r>
                        <a:rPr lang="en-US" sz="1800" dirty="0" smtClean="0">
                          <a:solidFill>
                            <a:srgbClr val="000000"/>
                          </a:solidFill>
                        </a:rPr>
                        <a:t>iscussion of proposed Tariff</a:t>
                      </a:r>
                      <a:r>
                        <a:rPr lang="en-US" sz="1800" baseline="0" dirty="0" smtClean="0">
                          <a:solidFill>
                            <a:srgbClr val="000000"/>
                          </a:solidFill>
                        </a:rPr>
                        <a:t> revisions</a:t>
                      </a:r>
                      <a:endParaRPr lang="en-US" sz="1800" dirty="0" smtClean="0">
                        <a:solidFill>
                          <a:srgbClr val="000000"/>
                        </a:solidFill>
                      </a:endParaRPr>
                    </a:p>
                  </a:txBody>
                  <a:tcPr marL="89777" marR="89777" anchor="ctr">
                    <a:solidFill>
                      <a:schemeClr val="bg1">
                        <a:lumMod val="85000"/>
                      </a:schemeClr>
                    </a:solidFill>
                  </a:tcPr>
                </a:tc>
                <a:extLst>
                  <a:ext uri="{0D108BD9-81ED-4DB2-BD59-A6C34878D82A}">
                    <a16:rowId xmlns:a16="http://schemas.microsoft.com/office/drawing/2014/main" val="10004"/>
                  </a:ext>
                </a:extLst>
              </a:tr>
              <a:tr h="457827">
                <a:tc>
                  <a:txBody>
                    <a:bodyPr/>
                    <a:lstStyle/>
                    <a:p>
                      <a:r>
                        <a:rPr lang="en-US" b="1" dirty="0" smtClean="0">
                          <a:solidFill>
                            <a:srgbClr val="000000"/>
                          </a:solidFill>
                        </a:rPr>
                        <a:t>Markets Committee</a:t>
                      </a:r>
                    </a:p>
                    <a:p>
                      <a:r>
                        <a:rPr lang="en-US" b="1" dirty="0" smtClean="0">
                          <a:solidFill>
                            <a:srgbClr val="000000"/>
                          </a:solidFill>
                        </a:rPr>
                        <a:t>November</a:t>
                      </a:r>
                      <a:r>
                        <a:rPr lang="en-US" b="1" baseline="0" dirty="0" smtClean="0">
                          <a:solidFill>
                            <a:srgbClr val="000000"/>
                          </a:solidFill>
                        </a:rPr>
                        <a:t> 9-10,</a:t>
                      </a:r>
                      <a:r>
                        <a:rPr lang="en-US" b="1" dirty="0" smtClean="0">
                          <a:solidFill>
                            <a:srgbClr val="000000"/>
                          </a:solidFill>
                        </a:rPr>
                        <a:t> 2020</a:t>
                      </a:r>
                      <a:endParaRPr lang="en-US" b="1" dirty="0">
                        <a:solidFill>
                          <a:srgbClr val="000000"/>
                        </a:solidFill>
                      </a:endParaRPr>
                    </a:p>
                  </a:txBody>
                  <a:tcPr marL="89777" marR="89777">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Continued discussion of proposed Tariff</a:t>
                      </a:r>
                      <a:r>
                        <a:rPr lang="en-US" sz="1800" baseline="0" dirty="0" smtClean="0">
                          <a:solidFill>
                            <a:srgbClr val="000000"/>
                          </a:solidFill>
                        </a:rPr>
                        <a:t> revisions and vote</a:t>
                      </a:r>
                      <a:endParaRPr lang="en-US" sz="1800" dirty="0" smtClean="0">
                        <a:solidFill>
                          <a:srgbClr val="000000"/>
                        </a:solidFill>
                      </a:endParaRPr>
                    </a:p>
                  </a:txBody>
                  <a:tcPr marL="89777" marR="89777" anchor="ctr">
                    <a:solidFill>
                      <a:schemeClr val="bg2">
                        <a:lumMod val="40000"/>
                        <a:lumOff val="60000"/>
                      </a:schemeClr>
                    </a:solidFill>
                  </a:tcPr>
                </a:tc>
                <a:extLst>
                  <a:ext uri="{0D108BD9-81ED-4DB2-BD59-A6C34878D82A}">
                    <a16:rowId xmlns:a16="http://schemas.microsoft.com/office/drawing/2014/main" val="2886391907"/>
                  </a:ext>
                </a:extLst>
              </a:tr>
              <a:tr h="457827">
                <a:tc>
                  <a:txBody>
                    <a:bodyPr/>
                    <a:lstStyle/>
                    <a:p>
                      <a:r>
                        <a:rPr lang="en-US" b="1" dirty="0" smtClean="0">
                          <a:solidFill>
                            <a:srgbClr val="000000"/>
                          </a:solidFill>
                        </a:rPr>
                        <a:t>Participants Committee</a:t>
                      </a:r>
                    </a:p>
                    <a:p>
                      <a:r>
                        <a:rPr lang="en-US" b="1" dirty="0" smtClean="0">
                          <a:solidFill>
                            <a:srgbClr val="000000"/>
                          </a:solidFill>
                        </a:rPr>
                        <a:t>December 3, 2020</a:t>
                      </a:r>
                      <a:endParaRPr lang="en-US" b="1" dirty="0">
                        <a:solidFill>
                          <a:srgbClr val="000000"/>
                        </a:solidFill>
                      </a:endParaRPr>
                    </a:p>
                  </a:txBody>
                  <a:tcPr marL="89777" marR="89777">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Discussion of proposed Tariff</a:t>
                      </a:r>
                      <a:r>
                        <a:rPr lang="en-US" sz="1800" baseline="0" dirty="0" smtClean="0">
                          <a:solidFill>
                            <a:srgbClr val="000000"/>
                          </a:solidFill>
                        </a:rPr>
                        <a:t> revisions</a:t>
                      </a:r>
                      <a:r>
                        <a:rPr lang="en-US" sz="1800" baseline="0" dirty="0">
                          <a:solidFill>
                            <a:srgbClr val="000000"/>
                          </a:solidFill>
                        </a:rPr>
                        <a:t> </a:t>
                      </a:r>
                      <a:r>
                        <a:rPr lang="en-US" sz="1800" baseline="0" dirty="0" smtClean="0">
                          <a:solidFill>
                            <a:srgbClr val="000000"/>
                          </a:solidFill>
                        </a:rPr>
                        <a:t>and vote</a:t>
                      </a:r>
                      <a:endParaRPr lang="en-US" sz="1800" dirty="0" smtClean="0">
                        <a:solidFill>
                          <a:srgbClr val="000000"/>
                        </a:solidFill>
                      </a:endParaRPr>
                    </a:p>
                  </a:txBody>
                  <a:tcPr marL="89777" marR="89777" anchor="ctr">
                    <a:solidFill>
                      <a:schemeClr val="bg2">
                        <a:lumMod val="40000"/>
                        <a:lumOff val="60000"/>
                      </a:schemeClr>
                    </a:solidFill>
                  </a:tcPr>
                </a:tc>
                <a:extLst>
                  <a:ext uri="{0D108BD9-81ED-4DB2-BD59-A6C34878D82A}">
                    <a16:rowId xmlns:a16="http://schemas.microsoft.com/office/drawing/2014/main" val="3144257301"/>
                  </a:ext>
                </a:extLst>
              </a:tr>
            </a:tbl>
          </a:graphicData>
        </a:graphic>
      </p:graphicFrame>
    </p:spTree>
    <p:extLst>
      <p:ext uri="{BB962C8B-B14F-4D97-AF65-F5344CB8AC3E}">
        <p14:creationId xmlns:p14="http://schemas.microsoft.com/office/powerpoint/2010/main" val="847370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4</a:t>
            </a:fld>
            <a:endParaRPr lang="en-US" dirty="0"/>
          </a:p>
        </p:txBody>
      </p:sp>
    </p:spTree>
    <p:extLst>
      <p:ext uri="{BB962C8B-B14F-4D97-AF65-F5344CB8AC3E}">
        <p14:creationId xmlns:p14="http://schemas.microsoft.com/office/powerpoint/2010/main" val="3550449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Appendix</a:t>
            </a:r>
            <a:endParaRPr lang="en-US" dirty="0"/>
          </a:p>
        </p:txBody>
      </p:sp>
      <p:sp>
        <p:nvSpPr>
          <p:cNvPr id="4" name="Text Placeholder 3"/>
          <p:cNvSpPr>
            <a:spLocks noGrp="1"/>
          </p:cNvSpPr>
          <p:nvPr>
            <p:ph type="body" idx="1"/>
          </p:nvPr>
        </p:nvSpPr>
        <p:spPr/>
        <p:txBody>
          <a:bodyPr/>
          <a:lstStyle/>
          <a:p>
            <a:r>
              <a:rPr lang="en-US" dirty="0" smtClean="0"/>
              <a:t>Summary of Proposed Tariff Revisions</a:t>
            </a:r>
            <a:endParaRPr lang="en-US" dirty="0"/>
          </a:p>
        </p:txBody>
      </p:sp>
      <p:sp>
        <p:nvSpPr>
          <p:cNvPr id="2" name="Slide Number Placeholder 1"/>
          <p:cNvSpPr>
            <a:spLocks noGrp="1"/>
          </p:cNvSpPr>
          <p:nvPr>
            <p:ph type="sldNum" sz="quarter" idx="4294967295"/>
          </p:nvPr>
        </p:nvSpPr>
        <p:spPr>
          <a:xfrm>
            <a:off x="8534400" y="6365875"/>
            <a:ext cx="381000" cy="263525"/>
          </a:xfrm>
        </p:spPr>
        <p:txBody>
          <a:bodyPr/>
          <a:lstStyle/>
          <a:p>
            <a:fld id="{10C7F894-2A36-495D-AB7C-1055F7AC0F9D}" type="slidenum">
              <a:rPr lang="en-US" smtClean="0"/>
              <a:pPr/>
              <a:t>5</a:t>
            </a:fld>
            <a:endParaRPr lang="en-US" dirty="0"/>
          </a:p>
        </p:txBody>
      </p:sp>
    </p:spTree>
    <p:extLst>
      <p:ext uri="{BB962C8B-B14F-4D97-AF65-F5344CB8AC3E}">
        <p14:creationId xmlns:p14="http://schemas.microsoft.com/office/powerpoint/2010/main" val="4135180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D18D59-7AC8-45AE-9F52-DBA89AEC6EE0}" type="slidenum">
              <a:rPr lang="en-US" smtClean="0"/>
              <a:pPr/>
              <a:t>6</a:t>
            </a:fld>
            <a:endParaRPr lang="en-US"/>
          </a:p>
        </p:txBody>
      </p:sp>
      <p:sp>
        <p:nvSpPr>
          <p:cNvPr id="2" name="Title 1"/>
          <p:cNvSpPr>
            <a:spLocks noGrp="1"/>
          </p:cNvSpPr>
          <p:nvPr>
            <p:ph type="title"/>
          </p:nvPr>
        </p:nvSpPr>
        <p:spPr>
          <a:xfrm>
            <a:off x="457200" y="152400"/>
            <a:ext cx="8229600" cy="1143000"/>
          </a:xfrm>
        </p:spPr>
        <p:txBody>
          <a:bodyPr/>
          <a:lstStyle/>
          <a:p>
            <a:r>
              <a:rPr lang="en-US" dirty="0" smtClean="0"/>
              <a:t>Summary of Proposed Tariff Changes</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122366015"/>
              </p:ext>
            </p:extLst>
          </p:nvPr>
        </p:nvGraphicFramePr>
        <p:xfrm>
          <a:off x="381000" y="1077402"/>
          <a:ext cx="8305800" cy="463759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5089878">
                  <a:extLst>
                    <a:ext uri="{9D8B030D-6E8A-4147-A177-3AD203B41FA5}">
                      <a16:colId xmlns:a16="http://schemas.microsoft.com/office/drawing/2014/main" val="20001"/>
                    </a:ext>
                  </a:extLst>
                </a:gridCol>
                <a:gridCol w="1691922">
                  <a:extLst>
                    <a:ext uri="{9D8B030D-6E8A-4147-A177-3AD203B41FA5}">
                      <a16:colId xmlns:a16="http://schemas.microsoft.com/office/drawing/2014/main" val="20002"/>
                    </a:ext>
                  </a:extLst>
                </a:gridCol>
              </a:tblGrid>
              <a:tr h="705678">
                <a:tc>
                  <a:txBody>
                    <a:bodyPr/>
                    <a:lstStyle/>
                    <a:p>
                      <a:r>
                        <a:rPr lang="en-US" dirty="0" smtClean="0"/>
                        <a:t>Section</a:t>
                      </a:r>
                      <a:endParaRPr lang="en-US" dirty="0"/>
                    </a:p>
                  </a:txBody>
                  <a:tcPr marL="92728" marR="92728" anchor="ctr"/>
                </a:tc>
                <a:tc>
                  <a:txBody>
                    <a:bodyPr/>
                    <a:lstStyle/>
                    <a:p>
                      <a:r>
                        <a:rPr lang="en-US" kern="100" baseline="0" dirty="0" smtClean="0"/>
                        <a:t>Change</a:t>
                      </a:r>
                      <a:endParaRPr lang="en-US" kern="100" baseline="0" dirty="0"/>
                    </a:p>
                  </a:txBody>
                  <a:tcPr marL="92728" marR="92728" anchor="ctr"/>
                </a:tc>
                <a:tc>
                  <a:txBody>
                    <a:bodyPr/>
                    <a:lstStyle/>
                    <a:p>
                      <a:r>
                        <a:rPr lang="en-US" dirty="0" smtClean="0"/>
                        <a:t>Reason for Change</a:t>
                      </a:r>
                      <a:endParaRPr lang="en-US" dirty="0"/>
                    </a:p>
                  </a:txBody>
                  <a:tcPr marL="92728" marR="92728" anchor="ctr"/>
                </a:tc>
                <a:extLst>
                  <a:ext uri="{0D108BD9-81ED-4DB2-BD59-A6C34878D82A}">
                    <a16:rowId xmlns:a16="http://schemas.microsoft.com/office/drawing/2014/main" val="10000"/>
                  </a:ext>
                </a:extLst>
              </a:tr>
              <a:tr h="625747">
                <a:tc rowSpan="4">
                  <a:txBody>
                    <a:bodyPr/>
                    <a:lstStyle/>
                    <a:p>
                      <a:r>
                        <a:rPr lang="en-US" sz="1600" dirty="0" smtClean="0">
                          <a:solidFill>
                            <a:srgbClr val="000000"/>
                          </a:solidFill>
                        </a:rPr>
                        <a:t>Tariff</a:t>
                      </a:r>
                      <a:r>
                        <a:rPr lang="en-US" sz="1600" baseline="0" dirty="0" smtClean="0">
                          <a:solidFill>
                            <a:srgbClr val="000000"/>
                          </a:solidFill>
                        </a:rPr>
                        <a:t> S</a:t>
                      </a:r>
                      <a:r>
                        <a:rPr lang="en-US" sz="1600" dirty="0" smtClean="0">
                          <a:solidFill>
                            <a:srgbClr val="000000"/>
                          </a:solidFill>
                        </a:rPr>
                        <a:t>ection</a:t>
                      </a:r>
                    </a:p>
                    <a:p>
                      <a:r>
                        <a:rPr lang="en-US" sz="1600" dirty="0" smtClean="0">
                          <a:solidFill>
                            <a:srgbClr val="000000"/>
                          </a:solidFill>
                        </a:rPr>
                        <a:t>I.2.2</a:t>
                      </a:r>
                      <a:endParaRPr lang="en-US" sz="1600" dirty="0">
                        <a:solidFill>
                          <a:srgbClr val="000000"/>
                        </a:solidFill>
                      </a:endParaRPr>
                    </a:p>
                  </a:txBody>
                  <a:tcPr marL="92728" marR="92728"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6"/>
                          </a:solidFill>
                          <a:effectLst/>
                          <a:latin typeface="+mn-lt"/>
                          <a:ea typeface="+mn-ea"/>
                          <a:cs typeface="+mn-cs"/>
                        </a:rPr>
                        <a:t>Initial State of Charge</a:t>
                      </a:r>
                      <a:r>
                        <a:rPr lang="en-US" sz="1800" kern="1200" dirty="0" smtClean="0">
                          <a:solidFill>
                            <a:schemeClr val="accent6"/>
                          </a:solidFill>
                          <a:effectLst/>
                          <a:latin typeface="+mn-lt"/>
                          <a:ea typeface="+mn-ea"/>
                          <a:cs typeface="+mn-cs"/>
                        </a:rPr>
                        <a:t> is the State of Charge that an Electric Storage Facility expects to have at the start of hour one of the Day-Ahead Energy Market.</a:t>
                      </a:r>
                    </a:p>
                  </a:txBody>
                  <a:tcPr marL="92728" marR="92728" anchor="ctr">
                    <a:solidFill>
                      <a:schemeClr val="bg2">
                        <a:lumMod val="40000"/>
                        <a:lumOff val="60000"/>
                      </a:schemeClr>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000000"/>
                          </a:solidFill>
                        </a:rPr>
                        <a:t>Day-ahead bidding parameters to allow ISO to c</a:t>
                      </a:r>
                      <a:r>
                        <a:rPr lang="en-US" sz="1600" dirty="0" smtClean="0">
                          <a:solidFill>
                            <a:srgbClr val="000000"/>
                          </a:solidFill>
                        </a:rPr>
                        <a:t>omply</a:t>
                      </a:r>
                      <a:r>
                        <a:rPr lang="en-US" sz="1600" baseline="0" dirty="0" smtClean="0">
                          <a:solidFill>
                            <a:srgbClr val="000000"/>
                          </a:solidFill>
                        </a:rPr>
                        <a:t> with FERC’s directive to account for State of Charge and Duration Characteristics in the Day-Ahead Energy Market</a:t>
                      </a:r>
                      <a:endParaRPr lang="en-US" sz="1600" dirty="0" smtClean="0">
                        <a:solidFill>
                          <a:srgbClr val="000000"/>
                        </a:solidFill>
                      </a:endParaRPr>
                    </a:p>
                  </a:txBody>
                  <a:tcPr marL="92728" marR="92728" anchor="ctr">
                    <a:solidFill>
                      <a:schemeClr val="bg2">
                        <a:lumMod val="40000"/>
                        <a:lumOff val="60000"/>
                      </a:schemeClr>
                    </a:solidFill>
                  </a:tcPr>
                </a:tc>
                <a:extLst>
                  <a:ext uri="{0D108BD9-81ED-4DB2-BD59-A6C34878D82A}">
                    <a16:rowId xmlns:a16="http://schemas.microsoft.com/office/drawing/2014/main" val="10001"/>
                  </a:ext>
                </a:extLst>
              </a:tr>
              <a:tr h="756084">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6"/>
                          </a:solidFill>
                          <a:effectLst/>
                          <a:latin typeface="+mn-lt"/>
                          <a:ea typeface="+mn-ea"/>
                          <a:cs typeface="+mn-cs"/>
                        </a:rPr>
                        <a:t>Maximum State of Charge</a:t>
                      </a:r>
                      <a:r>
                        <a:rPr lang="en-US" sz="1800" kern="1200" dirty="0" smtClean="0">
                          <a:solidFill>
                            <a:schemeClr val="accent6"/>
                          </a:solidFill>
                          <a:effectLst/>
                          <a:latin typeface="+mn-lt"/>
                          <a:ea typeface="+mn-ea"/>
                          <a:cs typeface="+mn-cs"/>
                        </a:rPr>
                        <a:t> is an Electric Storage Facility’s maximum State of Charge for a given hour of the Day-Ahead Energy Market.</a:t>
                      </a:r>
                    </a:p>
                  </a:txBody>
                  <a:tcPr marL="92728" marR="92728" anchor="ctr">
                    <a:solidFill>
                      <a:schemeClr val="bg2">
                        <a:lumMod val="40000"/>
                        <a:lumOff val="60000"/>
                      </a:schemeClr>
                    </a:solidFill>
                  </a:tcPr>
                </a:tc>
                <a:tc vMerge="1">
                  <a:txBody>
                    <a:bodyPr/>
                    <a:lstStyle/>
                    <a:p>
                      <a:endParaRPr lang="en-US"/>
                    </a:p>
                  </a:txBody>
                  <a:tcPr/>
                </a:tc>
                <a:extLst>
                  <a:ext uri="{0D108BD9-81ED-4DB2-BD59-A6C34878D82A}">
                    <a16:rowId xmlns:a16="http://schemas.microsoft.com/office/drawing/2014/main" val="1541743970"/>
                  </a:ext>
                </a:extLst>
              </a:tr>
              <a:tr h="756084">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6"/>
                          </a:solidFill>
                          <a:effectLst/>
                          <a:latin typeface="+mn-lt"/>
                          <a:ea typeface="+mn-ea"/>
                          <a:cs typeface="+mn-cs"/>
                        </a:rPr>
                        <a:t>Minimum State of Charge</a:t>
                      </a:r>
                      <a:r>
                        <a:rPr lang="en-US" sz="1800" kern="1200" dirty="0" smtClean="0">
                          <a:solidFill>
                            <a:schemeClr val="accent6"/>
                          </a:solidFill>
                          <a:effectLst/>
                          <a:latin typeface="+mn-lt"/>
                          <a:ea typeface="+mn-ea"/>
                          <a:cs typeface="+mn-cs"/>
                        </a:rPr>
                        <a:t> is an Electric Storage Facility’s minimum State of Charge for a given hour of the Day-Ahead Energy Market.</a:t>
                      </a:r>
                    </a:p>
                  </a:txBody>
                  <a:tcPr marL="92728" marR="92728" anchor="ctr">
                    <a:solidFill>
                      <a:schemeClr val="bg2">
                        <a:lumMod val="40000"/>
                        <a:lumOff val="60000"/>
                      </a:schemeClr>
                    </a:solidFill>
                  </a:tcPr>
                </a:tc>
                <a:tc vMerge="1">
                  <a:txBody>
                    <a:bodyPr/>
                    <a:lstStyle/>
                    <a:p>
                      <a:endParaRPr lang="en-US"/>
                    </a:p>
                  </a:txBody>
                  <a:tcPr/>
                </a:tc>
                <a:extLst>
                  <a:ext uri="{0D108BD9-81ED-4DB2-BD59-A6C34878D82A}">
                    <a16:rowId xmlns:a16="http://schemas.microsoft.com/office/drawing/2014/main" val="1668583328"/>
                  </a:ext>
                </a:extLst>
              </a:tr>
              <a:tr h="840093">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6"/>
                          </a:solidFill>
                          <a:effectLst/>
                          <a:latin typeface="+mn-lt"/>
                          <a:ea typeface="+mn-ea"/>
                          <a:cs typeface="+mn-cs"/>
                        </a:rPr>
                        <a:t>Round-Trip Efficiency</a:t>
                      </a:r>
                      <a:r>
                        <a:rPr lang="en-US" sz="1800" kern="1200" dirty="0" smtClean="0">
                          <a:solidFill>
                            <a:schemeClr val="accent6"/>
                          </a:solidFill>
                          <a:effectLst/>
                          <a:latin typeface="+mn-lt"/>
                          <a:ea typeface="+mn-ea"/>
                          <a:cs typeface="+mn-cs"/>
                        </a:rPr>
                        <a:t> is a percentage expressing the megawatt-hours of energy that an Electric Storage Facility injects onto the grid per megawatt-hour of energy it receives from the grid.  </a:t>
                      </a:r>
                    </a:p>
                  </a:txBody>
                  <a:tcPr marL="92728" marR="92728" anchor="ctr">
                    <a:solidFill>
                      <a:schemeClr val="bg2">
                        <a:lumMod val="40000"/>
                        <a:lumOff val="60000"/>
                      </a:schemeClr>
                    </a:solidFill>
                  </a:tcPr>
                </a:tc>
                <a:tc vMerge="1">
                  <a:txBody>
                    <a:bodyPr/>
                    <a:lstStyle/>
                    <a:p>
                      <a:endParaRPr lang="en-US"/>
                    </a:p>
                  </a:txBody>
                  <a:tcPr/>
                </a:tc>
                <a:extLst>
                  <a:ext uri="{0D108BD9-81ED-4DB2-BD59-A6C34878D82A}">
                    <a16:rowId xmlns:a16="http://schemas.microsoft.com/office/drawing/2014/main" val="73056980"/>
                  </a:ext>
                </a:extLst>
              </a:tr>
            </a:tbl>
          </a:graphicData>
        </a:graphic>
      </p:graphicFrame>
    </p:spTree>
    <p:extLst>
      <p:ext uri="{BB962C8B-B14F-4D97-AF65-F5344CB8AC3E}">
        <p14:creationId xmlns:p14="http://schemas.microsoft.com/office/powerpoint/2010/main" val="4088285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D18D59-7AC8-45AE-9F52-DBA89AEC6EE0}" type="slidenum">
              <a:rPr lang="en-US" smtClean="0"/>
              <a:pPr/>
              <a:t>7</a:t>
            </a:fld>
            <a:endParaRPr lang="en-US"/>
          </a:p>
        </p:txBody>
      </p:sp>
      <p:sp>
        <p:nvSpPr>
          <p:cNvPr id="2" name="Title 1"/>
          <p:cNvSpPr>
            <a:spLocks noGrp="1"/>
          </p:cNvSpPr>
          <p:nvPr>
            <p:ph type="title"/>
          </p:nvPr>
        </p:nvSpPr>
        <p:spPr/>
        <p:txBody>
          <a:bodyPr/>
          <a:lstStyle/>
          <a:p>
            <a:r>
              <a:rPr lang="en-US" dirty="0" smtClean="0"/>
              <a:t>Summary of Proposed Tariff Changes</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118874487"/>
              </p:ext>
            </p:extLst>
          </p:nvPr>
        </p:nvGraphicFramePr>
        <p:xfrm>
          <a:off x="381000" y="1046922"/>
          <a:ext cx="8305800" cy="418039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5089878">
                  <a:extLst>
                    <a:ext uri="{9D8B030D-6E8A-4147-A177-3AD203B41FA5}">
                      <a16:colId xmlns:a16="http://schemas.microsoft.com/office/drawing/2014/main" val="20001"/>
                    </a:ext>
                  </a:extLst>
                </a:gridCol>
                <a:gridCol w="1691922">
                  <a:extLst>
                    <a:ext uri="{9D8B030D-6E8A-4147-A177-3AD203B41FA5}">
                      <a16:colId xmlns:a16="http://schemas.microsoft.com/office/drawing/2014/main" val="20002"/>
                    </a:ext>
                  </a:extLst>
                </a:gridCol>
              </a:tblGrid>
              <a:tr h="705678">
                <a:tc>
                  <a:txBody>
                    <a:bodyPr/>
                    <a:lstStyle/>
                    <a:p>
                      <a:r>
                        <a:rPr lang="en-US" dirty="0" smtClean="0"/>
                        <a:t>Section</a:t>
                      </a:r>
                      <a:endParaRPr lang="en-US" dirty="0"/>
                    </a:p>
                  </a:txBody>
                  <a:tcPr marL="92728" marR="92728" anchor="ctr"/>
                </a:tc>
                <a:tc>
                  <a:txBody>
                    <a:bodyPr/>
                    <a:lstStyle/>
                    <a:p>
                      <a:r>
                        <a:rPr lang="en-US" kern="100" baseline="0" dirty="0" smtClean="0"/>
                        <a:t>Change</a:t>
                      </a:r>
                      <a:endParaRPr lang="en-US" kern="100" baseline="0" dirty="0"/>
                    </a:p>
                  </a:txBody>
                  <a:tcPr marL="92728" marR="92728" anchor="ctr"/>
                </a:tc>
                <a:tc>
                  <a:txBody>
                    <a:bodyPr/>
                    <a:lstStyle/>
                    <a:p>
                      <a:r>
                        <a:rPr lang="en-US" dirty="0" smtClean="0"/>
                        <a:t>Reason for Change</a:t>
                      </a:r>
                      <a:endParaRPr lang="en-US" dirty="0"/>
                    </a:p>
                  </a:txBody>
                  <a:tcPr marL="92728" marR="92728" anchor="ctr"/>
                </a:tc>
                <a:extLst>
                  <a:ext uri="{0D108BD9-81ED-4DB2-BD59-A6C34878D82A}">
                    <a16:rowId xmlns:a16="http://schemas.microsoft.com/office/drawing/2014/main" val="10000"/>
                  </a:ext>
                </a:extLst>
              </a:tr>
              <a:tr h="638471">
                <a:tc>
                  <a:txBody>
                    <a:bodyPr/>
                    <a:lstStyle/>
                    <a:p>
                      <a:r>
                        <a:rPr lang="en-US" sz="1600" dirty="0" smtClean="0">
                          <a:solidFill>
                            <a:srgbClr val="000000"/>
                          </a:solidFill>
                        </a:rPr>
                        <a:t>Tariff</a:t>
                      </a:r>
                      <a:r>
                        <a:rPr lang="en-US" sz="1600" baseline="0" dirty="0" smtClean="0">
                          <a:solidFill>
                            <a:srgbClr val="000000"/>
                          </a:solidFill>
                        </a:rPr>
                        <a:t> S</a:t>
                      </a:r>
                      <a:r>
                        <a:rPr lang="en-US" sz="1600" dirty="0" smtClean="0">
                          <a:solidFill>
                            <a:srgbClr val="000000"/>
                          </a:solidFill>
                        </a:rPr>
                        <a:t>ection</a:t>
                      </a:r>
                    </a:p>
                    <a:p>
                      <a:r>
                        <a:rPr lang="en-US" sz="1600" dirty="0" smtClean="0">
                          <a:solidFill>
                            <a:srgbClr val="000000"/>
                          </a:solidFill>
                        </a:rPr>
                        <a:t>I.2.2</a:t>
                      </a:r>
                    </a:p>
                    <a:p>
                      <a:endParaRPr lang="en-US" sz="1600" dirty="0">
                        <a:solidFill>
                          <a:srgbClr val="000000"/>
                        </a:solidFill>
                      </a:endParaRPr>
                    </a:p>
                  </a:txBody>
                  <a:tcPr marL="92728" marR="92728"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6"/>
                          </a:solidFill>
                          <a:effectLst/>
                          <a:latin typeface="+mn-lt"/>
                          <a:ea typeface="+mn-ea"/>
                          <a:cs typeface="+mn-cs"/>
                        </a:rPr>
                        <a:t>State of Charge</a:t>
                      </a:r>
                      <a:r>
                        <a:rPr lang="en-US" sz="1800" kern="1200" dirty="0" smtClean="0">
                          <a:solidFill>
                            <a:schemeClr val="accent6"/>
                          </a:solidFill>
                          <a:effectLst/>
                          <a:latin typeface="+mn-lt"/>
                          <a:ea typeface="+mn-ea"/>
                          <a:cs typeface="+mn-cs"/>
                        </a:rPr>
                        <a:t> is the total quantity of megawatt-hours available to be injected by an Electric Storage Facility onto the grid.</a:t>
                      </a:r>
                    </a:p>
                  </a:txBody>
                  <a:tcPr marL="92728" marR="92728" anchor="ctr">
                    <a:solidFill>
                      <a:schemeClr val="bg2">
                        <a:lumMod val="40000"/>
                        <a:lumOff val="6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Comply</a:t>
                      </a:r>
                      <a:r>
                        <a:rPr lang="en-US" sz="1600" baseline="0" dirty="0" smtClean="0">
                          <a:solidFill>
                            <a:srgbClr val="000000"/>
                          </a:solidFill>
                        </a:rPr>
                        <a:t> with FERC’s directive to account for State of Charge and Duration Characteristics in the Day-Ahead Energy Market</a:t>
                      </a:r>
                      <a:endParaRPr lang="en-US" sz="1600" dirty="0" smtClean="0">
                        <a:solidFill>
                          <a:srgbClr val="000000"/>
                        </a:solidFill>
                      </a:endParaRPr>
                    </a:p>
                  </a:txBody>
                  <a:tcPr marL="92728" marR="92728" anchor="ctr">
                    <a:solidFill>
                      <a:schemeClr val="bg2">
                        <a:lumMod val="40000"/>
                        <a:lumOff val="60000"/>
                      </a:schemeClr>
                    </a:solidFill>
                  </a:tcPr>
                </a:tc>
                <a:extLst>
                  <a:ext uri="{0D108BD9-81ED-4DB2-BD59-A6C34878D82A}">
                    <a16:rowId xmlns:a16="http://schemas.microsoft.com/office/drawing/2014/main" val="536573088"/>
                  </a:ext>
                </a:extLst>
              </a:tr>
              <a:tr h="638471">
                <a:tc>
                  <a:txBody>
                    <a:bodyPr/>
                    <a:lstStyle/>
                    <a:p>
                      <a:r>
                        <a:rPr lang="en-US" sz="1600" dirty="0" smtClean="0">
                          <a:solidFill>
                            <a:srgbClr val="000000"/>
                          </a:solidFill>
                        </a:rPr>
                        <a:t>Tariff Section III.1.10.6</a:t>
                      </a:r>
                      <a:endParaRPr lang="en-US" sz="1600" dirty="0">
                        <a:solidFill>
                          <a:srgbClr val="000000"/>
                        </a:solidFill>
                      </a:endParaRPr>
                    </a:p>
                  </a:txBody>
                  <a:tcPr marL="92728" marR="92728" anchor="ctr">
                    <a:solidFill>
                      <a:schemeClr val="bg2">
                        <a:lumMod val="40000"/>
                        <a:lumOff val="60000"/>
                      </a:schemeClr>
                    </a:solidFill>
                  </a:tcPr>
                </a:tc>
                <a:tc>
                  <a:txBody>
                    <a:bodyPr/>
                    <a:lstStyle/>
                    <a:p>
                      <a:pPr lvl="0"/>
                      <a:r>
                        <a:rPr lang="en-US" sz="1800" kern="1200" dirty="0" smtClean="0">
                          <a:solidFill>
                            <a:schemeClr val="dk1"/>
                          </a:solidFill>
                          <a:effectLst/>
                          <a:latin typeface="+mn-lt"/>
                          <a:ea typeface="+mn-ea"/>
                          <a:cs typeface="+mn-cs"/>
                        </a:rPr>
                        <a:t> </a:t>
                      </a:r>
                      <a:r>
                        <a:rPr lang="en-US" sz="1800" kern="1200" dirty="0" smtClean="0">
                          <a:solidFill>
                            <a:srgbClr val="000000"/>
                          </a:solidFill>
                          <a:effectLst/>
                          <a:latin typeface="+mn-lt"/>
                          <a:ea typeface="+mn-ea"/>
                          <a:cs typeface="+mn-cs"/>
                        </a:rPr>
                        <a:t>In clearing the Day-Ahead Energy Market, the ISO will </a:t>
                      </a:r>
                      <a:r>
                        <a:rPr lang="en-US" sz="1800" u="sng" kern="1200" dirty="0" smtClean="0">
                          <a:solidFill>
                            <a:srgbClr val="FF0000"/>
                          </a:solidFill>
                          <a:effectLst/>
                          <a:latin typeface="+mn-lt"/>
                          <a:ea typeface="+mn-ea"/>
                          <a:cs typeface="+mn-cs"/>
                        </a:rPr>
                        <a:t>respect Electric Storage Facility Initial State of Charge, Round Trip Efficiency, Maximum State of Charge, and Minimum State of Charge</a:t>
                      </a:r>
                      <a:r>
                        <a:rPr lang="en-US" sz="1800" u="none" strike="sngStrike" kern="1200" dirty="0" smtClean="0">
                          <a:solidFill>
                            <a:srgbClr val="FF0000"/>
                          </a:solidFill>
                          <a:effectLst/>
                          <a:latin typeface="+mn-lt"/>
                          <a:ea typeface="+mn-ea"/>
                          <a:cs typeface="+mn-cs"/>
                        </a:rPr>
                        <a:t> </a:t>
                      </a:r>
                      <a:r>
                        <a:rPr lang="en-US" sz="1800" strike="sngStrike" kern="1200" dirty="0" smtClean="0">
                          <a:solidFill>
                            <a:schemeClr val="accent6"/>
                          </a:solidFill>
                          <a:effectLst/>
                          <a:latin typeface="+mn-lt"/>
                          <a:ea typeface="+mn-ea"/>
                          <a:cs typeface="+mn-cs"/>
                        </a:rPr>
                        <a:t>account for maximum run time, maximum charge time, state of charge, maximum state of charge, and minimum state of charge through bidding parameters or other means, as required by the Commission in Order No. 841</a:t>
                      </a:r>
                      <a:r>
                        <a:rPr lang="en-US" sz="1800" kern="1200" dirty="0" smtClean="0">
                          <a:solidFill>
                            <a:srgbClr val="000000"/>
                          </a:solidFill>
                          <a:effectLst/>
                          <a:latin typeface="+mn-lt"/>
                          <a:ea typeface="+mn-ea"/>
                          <a:cs typeface="+mn-cs"/>
                        </a:rPr>
                        <a:t>.</a:t>
                      </a:r>
                    </a:p>
                  </a:txBody>
                  <a:tcPr marL="92728" marR="92728" anchor="ctr">
                    <a:solidFill>
                      <a:schemeClr val="bg2">
                        <a:lumMod val="40000"/>
                        <a:lumOff val="60000"/>
                      </a:schemeClr>
                    </a:solidFill>
                  </a:tcPr>
                </a:tc>
                <a:tc vMerge="1">
                  <a:txBody>
                    <a:bodyPr/>
                    <a:lstStyle/>
                    <a:p>
                      <a:endParaRPr lang="en-US" sz="1600" dirty="0">
                        <a:solidFill>
                          <a:srgbClr val="000000"/>
                        </a:solidFill>
                      </a:endParaRPr>
                    </a:p>
                  </a:txBody>
                  <a:tcPr marL="92728" marR="92728" anchor="ctr">
                    <a:solidFill>
                      <a:schemeClr val="bg2">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24204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D18D59-7AC8-45AE-9F52-DBA89AEC6EE0}" type="slidenum">
              <a:rPr lang="en-US" smtClean="0"/>
              <a:pPr/>
              <a:t>8</a:t>
            </a:fld>
            <a:endParaRPr lang="en-US"/>
          </a:p>
        </p:txBody>
      </p:sp>
      <p:sp>
        <p:nvSpPr>
          <p:cNvPr id="2" name="Title 1"/>
          <p:cNvSpPr>
            <a:spLocks noGrp="1"/>
          </p:cNvSpPr>
          <p:nvPr>
            <p:ph type="title"/>
          </p:nvPr>
        </p:nvSpPr>
        <p:spPr/>
        <p:txBody>
          <a:bodyPr/>
          <a:lstStyle/>
          <a:p>
            <a:r>
              <a:rPr lang="en-US" dirty="0" smtClean="0"/>
              <a:t>Summary of Proposed Tariff Changes</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867124388"/>
              </p:ext>
            </p:extLst>
          </p:nvPr>
        </p:nvGraphicFramePr>
        <p:xfrm>
          <a:off x="381000" y="990600"/>
          <a:ext cx="8305800" cy="4541777"/>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5089878">
                  <a:extLst>
                    <a:ext uri="{9D8B030D-6E8A-4147-A177-3AD203B41FA5}">
                      <a16:colId xmlns:a16="http://schemas.microsoft.com/office/drawing/2014/main" val="20001"/>
                    </a:ext>
                  </a:extLst>
                </a:gridCol>
                <a:gridCol w="1691922">
                  <a:extLst>
                    <a:ext uri="{9D8B030D-6E8A-4147-A177-3AD203B41FA5}">
                      <a16:colId xmlns:a16="http://schemas.microsoft.com/office/drawing/2014/main" val="20002"/>
                    </a:ext>
                  </a:extLst>
                </a:gridCol>
              </a:tblGrid>
              <a:tr h="639126">
                <a:tc>
                  <a:txBody>
                    <a:bodyPr/>
                    <a:lstStyle/>
                    <a:p>
                      <a:r>
                        <a:rPr lang="en-US" dirty="0" smtClean="0"/>
                        <a:t>Section</a:t>
                      </a:r>
                      <a:endParaRPr lang="en-US" dirty="0"/>
                    </a:p>
                  </a:txBody>
                  <a:tcPr marL="92728" marR="92728" anchor="ctr"/>
                </a:tc>
                <a:tc>
                  <a:txBody>
                    <a:bodyPr/>
                    <a:lstStyle/>
                    <a:p>
                      <a:r>
                        <a:rPr lang="en-US" kern="100" baseline="0" dirty="0" smtClean="0"/>
                        <a:t>Change</a:t>
                      </a:r>
                      <a:endParaRPr lang="en-US" kern="100" baseline="0" dirty="0"/>
                    </a:p>
                  </a:txBody>
                  <a:tcPr marL="92728" marR="92728" anchor="ctr"/>
                </a:tc>
                <a:tc>
                  <a:txBody>
                    <a:bodyPr/>
                    <a:lstStyle/>
                    <a:p>
                      <a:r>
                        <a:rPr lang="en-US" dirty="0" smtClean="0"/>
                        <a:t>Reason for Change</a:t>
                      </a:r>
                      <a:endParaRPr lang="en-US" dirty="0"/>
                    </a:p>
                  </a:txBody>
                  <a:tcPr marL="92728" marR="92728" anchor="ctr"/>
                </a:tc>
                <a:extLst>
                  <a:ext uri="{0D108BD9-81ED-4DB2-BD59-A6C34878D82A}">
                    <a16:rowId xmlns:a16="http://schemas.microsoft.com/office/drawing/2014/main" val="10000"/>
                  </a:ext>
                </a:extLst>
              </a:tr>
              <a:tr h="752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Tariff Section</a:t>
                      </a:r>
                      <a:r>
                        <a:rPr lang="en-US" sz="1600" baseline="0" dirty="0" smtClean="0">
                          <a:solidFill>
                            <a:srgbClr val="000000"/>
                          </a:solidFill>
                        </a:rPr>
                        <a:t> III.1.10.6(b)(ii)</a:t>
                      </a:r>
                      <a:endParaRPr lang="en-US" sz="1600" dirty="0" smtClean="0">
                        <a:solidFill>
                          <a:srgbClr val="000000"/>
                        </a:solidFill>
                      </a:endParaRPr>
                    </a:p>
                    <a:p>
                      <a:endParaRPr lang="en-US" sz="1600" dirty="0">
                        <a:solidFill>
                          <a:srgbClr val="000000"/>
                        </a:solidFill>
                      </a:endParaRPr>
                    </a:p>
                  </a:txBody>
                  <a:tcPr marL="92728" marR="92728"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 </a:t>
                      </a:r>
                      <a:r>
                        <a:rPr lang="en-US" sz="1800" kern="1200" dirty="0" smtClean="0">
                          <a:solidFill>
                            <a:srgbClr val="000000"/>
                          </a:solidFill>
                          <a:effectLst/>
                          <a:latin typeface="+mn-lt"/>
                          <a:ea typeface="+mn-ea"/>
                          <a:cs typeface="+mn-cs"/>
                        </a:rPr>
                        <a:t>A storage facility’s charging </a:t>
                      </a:r>
                      <a:r>
                        <a:rPr lang="en-US" sz="1800" u="sng" kern="1200" dirty="0" smtClean="0">
                          <a:solidFill>
                            <a:schemeClr val="accent6"/>
                          </a:solidFill>
                          <a:effectLst/>
                          <a:latin typeface="+mn-lt"/>
                          <a:ea typeface="+mn-ea"/>
                          <a:cs typeface="+mn-cs"/>
                        </a:rPr>
                        <a:t>energy </a:t>
                      </a:r>
                      <a:r>
                        <a:rPr lang="en-US" sz="1800" strike="sngStrike" kern="1200" dirty="0" smtClean="0">
                          <a:solidFill>
                            <a:schemeClr val="accent6"/>
                          </a:solidFill>
                          <a:effectLst/>
                          <a:latin typeface="+mn-lt"/>
                          <a:ea typeface="+mn-ea"/>
                          <a:cs typeface="+mn-cs"/>
                        </a:rPr>
                        <a:t>load </a:t>
                      </a:r>
                      <a:r>
                        <a:rPr lang="en-US" sz="1800" kern="1200" dirty="0" smtClean="0">
                          <a:solidFill>
                            <a:srgbClr val="000000"/>
                          </a:solidFill>
                          <a:effectLst/>
                          <a:latin typeface="+mn-lt"/>
                          <a:ea typeface="+mn-ea"/>
                          <a:cs typeface="+mn-cs"/>
                        </a:rPr>
                        <a:t>shall not qualify as</a:t>
                      </a:r>
                      <a:r>
                        <a:rPr lang="en-US" sz="1800" u="sng" kern="1200" dirty="0" smtClean="0">
                          <a:solidFill>
                            <a:schemeClr val="accent6"/>
                          </a:solidFill>
                          <a:effectLst/>
                          <a:latin typeface="+mn-lt"/>
                          <a:ea typeface="+mn-ea"/>
                          <a:cs typeface="+mn-cs"/>
                        </a:rPr>
                        <a:t>, or be billed to,</a:t>
                      </a:r>
                      <a:r>
                        <a:rPr lang="en-US" sz="1800" kern="1200" dirty="0" smtClean="0">
                          <a:solidFill>
                            <a:srgbClr val="000000"/>
                          </a:solidFill>
                          <a:effectLst/>
                          <a:latin typeface="+mn-lt"/>
                          <a:ea typeface="+mn-ea"/>
                          <a:cs typeface="+mn-cs"/>
                        </a:rPr>
                        <a:t> a </a:t>
                      </a:r>
                      <a:r>
                        <a:rPr lang="en-US" sz="1800" u="sng" kern="1200" dirty="0" smtClean="0">
                          <a:solidFill>
                            <a:schemeClr val="accent6"/>
                          </a:solidFill>
                          <a:effectLst/>
                          <a:latin typeface="+mn-lt"/>
                          <a:ea typeface="+mn-ea"/>
                          <a:cs typeface="+mn-cs"/>
                        </a:rPr>
                        <a:t>Storage </a:t>
                      </a:r>
                      <a:r>
                        <a:rPr lang="en-US" sz="1800" kern="1200" dirty="0" smtClean="0">
                          <a:solidFill>
                            <a:srgbClr val="000000"/>
                          </a:solidFill>
                          <a:effectLst/>
                          <a:latin typeface="+mn-lt"/>
                          <a:ea typeface="+mn-ea"/>
                          <a:cs typeface="+mn-cs"/>
                        </a:rPr>
                        <a:t>DARD if </a:t>
                      </a:r>
                      <a:r>
                        <a:rPr lang="en-US" sz="1800" u="sng" kern="1200" dirty="0" smtClean="0">
                          <a:solidFill>
                            <a:schemeClr val="accent6"/>
                          </a:solidFill>
                          <a:effectLst/>
                          <a:latin typeface="+mn-lt"/>
                          <a:ea typeface="+mn-ea"/>
                          <a:cs typeface="+mn-cs"/>
                        </a:rPr>
                        <a:t>that facility’s charging energy is included in another </a:t>
                      </a:r>
                      <a:r>
                        <a:rPr lang="en-US" sz="1800" strike="sngStrike" kern="1200" dirty="0" smtClean="0">
                          <a:solidFill>
                            <a:schemeClr val="accent6"/>
                          </a:solidFill>
                          <a:effectLst/>
                          <a:latin typeface="+mn-lt"/>
                          <a:ea typeface="+mn-ea"/>
                          <a:cs typeface="+mn-cs"/>
                        </a:rPr>
                        <a:t>the Host Participant is unwilling or unable to support the registration, metering, and accounting of the storage facility’s load as a separate and distinct </a:t>
                      </a:r>
                      <a:r>
                        <a:rPr lang="en-US" sz="1800" kern="1200" dirty="0" smtClean="0">
                          <a:solidFill>
                            <a:srgbClr val="000000"/>
                          </a:solidFill>
                          <a:effectLst/>
                          <a:latin typeface="+mn-lt"/>
                          <a:ea typeface="+mn-ea"/>
                          <a:cs typeface="+mn-cs"/>
                        </a:rPr>
                        <a:t>Load Asset. A storage facility registered as a DARD will be charged the nodal Locational Marginal Price by the ISO and the Market Participant will not pay twice for the same charging </a:t>
                      </a:r>
                      <a:r>
                        <a:rPr lang="en-US" sz="1800" strike="sngStrike" kern="1200" dirty="0" smtClean="0">
                          <a:solidFill>
                            <a:schemeClr val="accent6"/>
                          </a:solidFill>
                          <a:effectLst/>
                          <a:latin typeface="+mn-lt"/>
                          <a:ea typeface="+mn-ea"/>
                          <a:cs typeface="+mn-cs"/>
                        </a:rPr>
                        <a:t>load </a:t>
                      </a:r>
                      <a:r>
                        <a:rPr lang="en-US" sz="1800" u="sng" kern="1200" dirty="0" smtClean="0">
                          <a:solidFill>
                            <a:schemeClr val="accent6"/>
                          </a:solidFill>
                          <a:effectLst/>
                          <a:latin typeface="+mn-lt"/>
                          <a:ea typeface="+mn-ea"/>
                          <a:cs typeface="+mn-cs"/>
                        </a:rPr>
                        <a:t>energy</a:t>
                      </a:r>
                      <a:r>
                        <a:rPr lang="en-US" sz="1800" kern="1200" dirty="0" smtClean="0">
                          <a:solidFill>
                            <a:srgbClr val="000000"/>
                          </a:solidFill>
                          <a:effectLst/>
                          <a:latin typeface="+mn-lt"/>
                          <a:ea typeface="+mn-ea"/>
                          <a:cs typeface="+mn-cs"/>
                        </a:rPr>
                        <a:t>.</a:t>
                      </a:r>
                      <a:r>
                        <a:rPr lang="en-US" sz="1800" kern="1200" baseline="0" dirty="0" smtClean="0">
                          <a:solidFill>
                            <a:srgbClr val="000000"/>
                          </a:solidFill>
                          <a:effectLst/>
                          <a:latin typeface="+mn-lt"/>
                          <a:ea typeface="+mn-ea"/>
                          <a:cs typeface="+mn-cs"/>
                        </a:rPr>
                        <a:t> </a:t>
                      </a:r>
                      <a:endParaRPr lang="en-US" sz="1800" kern="1200" dirty="0" smtClean="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dk1"/>
                        </a:solidFill>
                        <a:effectLst/>
                        <a:latin typeface="+mn-lt"/>
                        <a:ea typeface="+mn-ea"/>
                        <a:cs typeface="+mn-cs"/>
                      </a:endParaRPr>
                    </a:p>
                  </a:txBody>
                  <a:tcPr marL="92728" marR="92728" anchor="ctr">
                    <a:solidFill>
                      <a:schemeClr val="bg2">
                        <a:lumMod val="40000"/>
                        <a:lumOff val="60000"/>
                      </a:schemeClr>
                    </a:solidFill>
                  </a:tcPr>
                </a:tc>
                <a:tc>
                  <a:txBody>
                    <a:bodyPr/>
                    <a:lstStyle/>
                    <a:p>
                      <a:r>
                        <a:rPr lang="en-US" sz="1600" dirty="0" smtClean="0">
                          <a:solidFill>
                            <a:srgbClr val="000000"/>
                          </a:solidFill>
                        </a:rPr>
                        <a:t>Comply with FERC’s directive regarding not creating barrier to entry</a:t>
                      </a:r>
                      <a:endParaRPr lang="en-US" sz="1600" dirty="0">
                        <a:solidFill>
                          <a:srgbClr val="000000"/>
                        </a:solidFill>
                      </a:endParaRPr>
                    </a:p>
                  </a:txBody>
                  <a:tcPr marL="92728" marR="92728" anchor="ctr">
                    <a:solidFill>
                      <a:schemeClr val="bg2">
                        <a:lumMod val="40000"/>
                        <a:lumOff val="60000"/>
                      </a:schemeClr>
                    </a:solidFill>
                  </a:tcPr>
                </a:tc>
                <a:extLst>
                  <a:ext uri="{0D108BD9-81ED-4DB2-BD59-A6C34878D82A}">
                    <a16:rowId xmlns:a16="http://schemas.microsoft.com/office/drawing/2014/main" val="10002"/>
                  </a:ext>
                </a:extLst>
              </a:tr>
              <a:tr h="853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Appendix C (Section III.C.6, Steps 3 and 4)</a:t>
                      </a:r>
                    </a:p>
                  </a:txBody>
                  <a:tcPr marL="92728" marR="92728" anchor="ctr">
                    <a:solidFill>
                      <a:schemeClr val="bg2">
                        <a:lumMod val="40000"/>
                        <a:lumOff val="60000"/>
                      </a:schemeClr>
                    </a:solidFill>
                  </a:tcPr>
                </a:tc>
                <a:tc>
                  <a:txBody>
                    <a:bodyPr/>
                    <a:lstStyle/>
                    <a:p>
                      <a:r>
                        <a:rPr lang="en-US" sz="1400" kern="1200" dirty="0" smtClean="0">
                          <a:solidFill>
                            <a:schemeClr val="dk1"/>
                          </a:solidFill>
                          <a:effectLst/>
                          <a:latin typeface="+mn-lt"/>
                          <a:ea typeface="+mn-ea"/>
                          <a:cs typeface="+mn-cs"/>
                        </a:rPr>
                        <a:t> </a:t>
                      </a:r>
                      <a:r>
                        <a:rPr lang="en-US" sz="1800" kern="1200" dirty="0" smtClean="0">
                          <a:solidFill>
                            <a:srgbClr val="000000"/>
                          </a:solidFill>
                          <a:effectLst/>
                          <a:latin typeface="+mn-lt"/>
                          <a:ea typeface="+mn-ea"/>
                          <a:cs typeface="+mn-cs"/>
                        </a:rPr>
                        <a:t>(excluding station service and</a:t>
                      </a:r>
                      <a:r>
                        <a:rPr lang="en-US" sz="1800" strike="sngStrike" kern="1200" dirty="0" smtClean="0">
                          <a:solidFill>
                            <a:srgbClr val="000000"/>
                          </a:solidFill>
                          <a:effectLst/>
                          <a:latin typeface="+mn-lt"/>
                          <a:ea typeface="+mn-ea"/>
                          <a:cs typeface="+mn-cs"/>
                        </a:rPr>
                        <a:t> </a:t>
                      </a:r>
                      <a:r>
                        <a:rPr lang="en-US" sz="1800" strike="sngStrike" kern="1200" dirty="0" smtClean="0">
                          <a:solidFill>
                            <a:schemeClr val="accent6"/>
                          </a:solidFill>
                          <a:effectLst/>
                          <a:latin typeface="+mn-lt"/>
                          <a:ea typeface="+mn-ea"/>
                          <a:cs typeface="+mn-cs"/>
                        </a:rPr>
                        <a:t>pumps </a:t>
                      </a:r>
                      <a:r>
                        <a:rPr lang="en-US" sz="1800" u="sng" kern="1200" dirty="0" smtClean="0">
                          <a:solidFill>
                            <a:schemeClr val="accent6"/>
                          </a:solidFill>
                          <a:effectLst/>
                          <a:latin typeface="+mn-lt"/>
                          <a:ea typeface="+mn-ea"/>
                          <a:cs typeface="+mn-cs"/>
                        </a:rPr>
                        <a:t>Storage DARDs</a:t>
                      </a:r>
                      <a:r>
                        <a:rPr lang="en-US" sz="1800" kern="1200" dirty="0" smtClean="0">
                          <a:solidFill>
                            <a:srgbClr val="000000"/>
                          </a:solidFill>
                          <a:effectLst/>
                          <a:latin typeface="+mn-lt"/>
                          <a:ea typeface="+mn-ea"/>
                          <a:cs typeface="+mn-cs"/>
                        </a:rPr>
                        <a:t>)</a:t>
                      </a:r>
                      <a:endParaRPr lang="en-US" sz="1400" dirty="0">
                        <a:solidFill>
                          <a:srgbClr val="000000"/>
                        </a:solidFill>
                      </a:endParaRPr>
                    </a:p>
                  </a:txBody>
                  <a:tcPr marL="92728" marR="92728" anchor="ctr">
                    <a:solidFill>
                      <a:schemeClr val="bg2">
                        <a:lumMod val="40000"/>
                        <a:lumOff val="60000"/>
                      </a:schemeClr>
                    </a:solidFill>
                  </a:tcPr>
                </a:tc>
                <a:tc>
                  <a:txBody>
                    <a:bodyPr/>
                    <a:lstStyle/>
                    <a:p>
                      <a:r>
                        <a:rPr lang="en-US" sz="1600" dirty="0" smtClean="0">
                          <a:solidFill>
                            <a:srgbClr val="000000"/>
                          </a:solidFill>
                        </a:rPr>
                        <a:t>Clean-up change</a:t>
                      </a:r>
                      <a:endParaRPr lang="en-US" sz="1600" dirty="0">
                        <a:solidFill>
                          <a:srgbClr val="000000"/>
                        </a:solidFill>
                      </a:endParaRPr>
                    </a:p>
                  </a:txBody>
                  <a:tcPr marL="92728" marR="92728" anchor="ctr">
                    <a:solidFill>
                      <a:schemeClr val="bg2">
                        <a:lumMod val="40000"/>
                        <a:lumOff val="60000"/>
                      </a:schemeClr>
                    </a:solidFill>
                  </a:tcPr>
                </a:tc>
                <a:extLst>
                  <a:ext uri="{0D108BD9-81ED-4DB2-BD59-A6C34878D82A}">
                    <a16:rowId xmlns:a16="http://schemas.microsoft.com/office/drawing/2014/main" val="3437706562"/>
                  </a:ext>
                </a:extLst>
              </a:tr>
            </a:tbl>
          </a:graphicData>
        </a:graphic>
      </p:graphicFrame>
    </p:spTree>
    <p:extLst>
      <p:ext uri="{BB962C8B-B14F-4D97-AF65-F5344CB8AC3E}">
        <p14:creationId xmlns:p14="http://schemas.microsoft.com/office/powerpoint/2010/main" val="25403676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Markets Committee PowerPoint Presentation Template 2017">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682</Words>
  <Application>Microsoft Office PowerPoint</Application>
  <PresentationFormat>On-screen Show (4:3)</PresentationFormat>
  <Paragraphs>70</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Markets Committee PowerPoint Presentation Template 2017</vt:lpstr>
      <vt:lpstr>PowerPoint Presentation</vt:lpstr>
      <vt:lpstr>PowerPoint Presentation</vt:lpstr>
      <vt:lpstr>Stakeholder Schedule</vt:lpstr>
      <vt:lpstr>PowerPoint Presentation</vt:lpstr>
      <vt:lpstr>Appendix</vt:lpstr>
      <vt:lpstr>Summary of Proposed Tariff Changes</vt:lpstr>
      <vt:lpstr>Summary of Proposed Tariff Changes</vt:lpstr>
      <vt:lpstr>Summary of Proposed Tariff Changes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2020-09-01T22:11:53Z</dcterms:created>
  <dcterms:modified xsi:type="dcterms:W3CDTF">2020-09-30T17:00:35Z</dcterms:modified>
  <cp:category/>
  <cp:contentStatus/>
</cp:coreProperties>
</file>