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84" r:id="rId1"/>
  </p:sldMasterIdLst>
  <p:notesMasterIdLst>
    <p:notesMasterId r:id="rId18"/>
  </p:notesMasterIdLst>
  <p:handoutMasterIdLst>
    <p:handoutMasterId r:id="rId19"/>
  </p:handoutMasterIdLst>
  <p:sldIdLst>
    <p:sldId id="615" r:id="rId2"/>
    <p:sldId id="317" r:id="rId3"/>
    <p:sldId id="681" r:id="rId4"/>
    <p:sldId id="663" r:id="rId5"/>
    <p:sldId id="713" r:id="rId6"/>
    <p:sldId id="717" r:id="rId7"/>
    <p:sldId id="710" r:id="rId8"/>
    <p:sldId id="712" r:id="rId9"/>
    <p:sldId id="658" r:id="rId10"/>
    <p:sldId id="682" r:id="rId11"/>
    <p:sldId id="692" r:id="rId12"/>
    <p:sldId id="715" r:id="rId13"/>
    <p:sldId id="711" r:id="rId14"/>
    <p:sldId id="716" r:id="rId15"/>
    <p:sldId id="718" r:id="rId16"/>
    <p:sldId id="48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68" autoAdjust="0"/>
    <p:restoredTop sz="95673" autoAdjust="0"/>
  </p:normalViewPr>
  <p:slideViewPr>
    <p:cSldViewPr>
      <p:cViewPr varScale="1">
        <p:scale>
          <a:sx n="139" d="100"/>
          <a:sy n="139" d="100"/>
        </p:scale>
        <p:origin x="1003" y="110"/>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0"/>
    </p:cViewPr>
  </p:sorterViewPr>
  <p:notesViewPr>
    <p:cSldViewPr>
      <p:cViewPr varScale="1">
        <p:scale>
          <a:sx n="60" d="100"/>
          <a:sy n="60" d="100"/>
        </p:scale>
        <p:origin x="-2490"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2EA836-A641-1F40-BC68-E364EAE6A84E}" type="datetime1">
              <a:rPr lang="en-US" smtClean="0"/>
              <a:pPr/>
              <a:t>9/30/2020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ECD1B1A-55B1-C341-96E1-33608F78D9D2}" type="slidenum">
              <a:rPr lang="en-US" smtClean="0"/>
              <a:pPr/>
              <a:t>‹#›</a:t>
            </a:fld>
            <a:endParaRPr lang="en-US" dirty="0"/>
          </a:p>
        </p:txBody>
      </p:sp>
    </p:spTree>
    <p:extLst>
      <p:ext uri="{BB962C8B-B14F-4D97-AF65-F5344CB8AC3E}">
        <p14:creationId xmlns:p14="http://schemas.microsoft.com/office/powerpoint/2010/main" val="95854611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426599-7EB2-D34D-A8FA-7BC27D508064}" type="datetime1">
              <a:rPr lang="en-US" smtClean="0"/>
              <a:pPr/>
              <a:t>9/30/2020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94469E-F27D-4B9A-B559-344838B529F7}" type="slidenum">
              <a:rPr lang="en-US" smtClean="0"/>
              <a:pPr/>
              <a:t>‹#›</a:t>
            </a:fld>
            <a:endParaRPr lang="en-US" dirty="0"/>
          </a:p>
        </p:txBody>
      </p:sp>
    </p:spTree>
    <p:extLst>
      <p:ext uri="{BB962C8B-B14F-4D97-AF65-F5344CB8AC3E}">
        <p14:creationId xmlns:p14="http://schemas.microsoft.com/office/powerpoint/2010/main" val="25406426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94469E-F27D-4B9A-B559-344838B529F7}" type="slidenum">
              <a:rPr lang="en-US" smtClean="0"/>
              <a:pPr/>
              <a:t>1</a:t>
            </a:fld>
            <a:endParaRPr lang="en-US" dirty="0"/>
          </a:p>
        </p:txBody>
      </p:sp>
    </p:spTree>
    <p:extLst>
      <p:ext uri="{BB962C8B-B14F-4D97-AF65-F5344CB8AC3E}">
        <p14:creationId xmlns:p14="http://schemas.microsoft.com/office/powerpoint/2010/main" val="788062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F212B891-2928-284A-8688-12F79B940BE2}" type="datetime1">
              <a:rPr lang="en-US" smtClean="0"/>
              <a:t>9/30/2020</a:t>
            </a:fld>
            <a:endParaRPr lang="en-US" dirty="0"/>
          </a:p>
        </p:txBody>
      </p:sp>
      <p:sp>
        <p:nvSpPr>
          <p:cNvPr id="17" name="Footer Placeholder 16"/>
          <p:cNvSpPr>
            <a:spLocks noGrp="1"/>
          </p:cNvSpPr>
          <p:nvPr>
            <p:ph type="ftr" sz="quarter" idx="11"/>
          </p:nvPr>
        </p:nvSpPr>
        <p:spPr/>
        <p:txBody>
          <a:bodyPr/>
          <a:lstStyle/>
          <a:p>
            <a:r>
              <a:rPr lang="en-US"/>
              <a:t>Draft for Discussion Only</a:t>
            </a:r>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E32481A-4381-498B-8A4E-EB06C002DB72}"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5CA349-AF7A-6E41-B60D-F12EAB362435}" type="datetime1">
              <a:rPr lang="en-US" smtClean="0"/>
              <a:t>9/30/2020</a:t>
            </a:fld>
            <a:endParaRPr lang="en-US" dirty="0"/>
          </a:p>
        </p:txBody>
      </p:sp>
      <p:sp>
        <p:nvSpPr>
          <p:cNvPr id="5" name="Footer Placeholder 4"/>
          <p:cNvSpPr>
            <a:spLocks noGrp="1"/>
          </p:cNvSpPr>
          <p:nvPr>
            <p:ph type="ftr" sz="quarter" idx="11"/>
          </p:nvPr>
        </p:nvSpPr>
        <p:spPr/>
        <p:txBody>
          <a:bodyPr/>
          <a:lstStyle/>
          <a:p>
            <a:r>
              <a:rPr lang="en-US"/>
              <a:t>Draft for Discussion Only</a:t>
            </a:r>
            <a:endParaRPr lang="en-US" dirty="0"/>
          </a:p>
        </p:txBody>
      </p:sp>
      <p:sp>
        <p:nvSpPr>
          <p:cNvPr id="6" name="Slide Number Placeholder 5"/>
          <p:cNvSpPr>
            <a:spLocks noGrp="1"/>
          </p:cNvSpPr>
          <p:nvPr>
            <p:ph type="sldNum" sz="quarter" idx="12"/>
          </p:nvPr>
        </p:nvSpPr>
        <p:spPr/>
        <p:txBody>
          <a:bodyPr/>
          <a:lstStyle/>
          <a:p>
            <a:fld id="{FE32481A-4381-498B-8A4E-EB06C002DB7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10550A1-B801-CE4F-A9F7-F20A7252B83D}" type="datetime1">
              <a:rPr lang="en-US" smtClean="0"/>
              <a:t>9/30/2020</a:t>
            </a:fld>
            <a:endParaRPr lang="en-US" dirty="0"/>
          </a:p>
        </p:txBody>
      </p:sp>
      <p:sp>
        <p:nvSpPr>
          <p:cNvPr id="5" name="Footer Placeholder 4"/>
          <p:cNvSpPr>
            <a:spLocks noGrp="1"/>
          </p:cNvSpPr>
          <p:nvPr>
            <p:ph type="ftr" sz="quarter" idx="11"/>
          </p:nvPr>
        </p:nvSpPr>
        <p:spPr/>
        <p:txBody>
          <a:bodyPr/>
          <a:lstStyle/>
          <a:p>
            <a:r>
              <a:rPr lang="en-US"/>
              <a:t>Draft for Discussion Only</a:t>
            </a:r>
            <a:endParaRPr lang="en-US" dirty="0"/>
          </a:p>
        </p:txBody>
      </p:sp>
      <p:sp>
        <p:nvSpPr>
          <p:cNvPr id="6" name="Slide Number Placeholder 5"/>
          <p:cNvSpPr>
            <a:spLocks noGrp="1"/>
          </p:cNvSpPr>
          <p:nvPr>
            <p:ph type="sldNum" sz="quarter" idx="12"/>
          </p:nvPr>
        </p:nvSpPr>
        <p:spPr/>
        <p:txBody>
          <a:bodyPr/>
          <a:lstStyle/>
          <a:p>
            <a:fld id="{FE32481A-4381-498B-8A4E-EB06C002DB7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EC0F74BC-40DD-5D48-A066-B6D7DD46DEBA}" type="datetime1">
              <a:rPr lang="en-US" smtClean="0"/>
              <a:t>9/30/2020</a:t>
            </a:fld>
            <a:endParaRPr lang="en-US" dirty="0"/>
          </a:p>
        </p:txBody>
      </p:sp>
      <p:sp>
        <p:nvSpPr>
          <p:cNvPr id="5" name="Footer Placeholder 4"/>
          <p:cNvSpPr>
            <a:spLocks noGrp="1"/>
          </p:cNvSpPr>
          <p:nvPr>
            <p:ph type="ftr" sz="quarter" idx="11"/>
          </p:nvPr>
        </p:nvSpPr>
        <p:spPr/>
        <p:txBody>
          <a:bodyPr/>
          <a:lstStyle/>
          <a:p>
            <a:r>
              <a:rPr lang="en-US"/>
              <a:t>Draft for Discussion Only</a:t>
            </a:r>
            <a:endParaRPr lang="en-US" dirty="0"/>
          </a:p>
        </p:txBody>
      </p:sp>
      <p:sp>
        <p:nvSpPr>
          <p:cNvPr id="6" name="Slide Number Placeholder 5"/>
          <p:cNvSpPr>
            <a:spLocks noGrp="1"/>
          </p:cNvSpPr>
          <p:nvPr>
            <p:ph type="sldNum" sz="quarter" idx="12"/>
          </p:nvPr>
        </p:nvSpPr>
        <p:spPr/>
        <p:txBody>
          <a:bodyPr/>
          <a:lstStyle/>
          <a:p>
            <a:fld id="{FE32481A-4381-498B-8A4E-EB06C002DB72}"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A514100-A3B6-C24E-9885-71C0943915D4}" type="datetime1">
              <a:rPr lang="en-US" smtClean="0"/>
              <a:t>9/30/2020</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r>
              <a:rPr lang="en-US"/>
              <a:t>Draft for Discussion Only</a:t>
            </a:r>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FE32481A-4381-498B-8A4E-EB06C002DB7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55925B06-220D-ED4E-90E0-3A3EB89562A1}" type="datetime1">
              <a:rPr lang="en-US" smtClean="0"/>
              <a:t>9/30/2020</a:t>
            </a:fld>
            <a:endParaRPr lang="en-US" dirty="0"/>
          </a:p>
        </p:txBody>
      </p:sp>
      <p:sp>
        <p:nvSpPr>
          <p:cNvPr id="6" name="Footer Placeholder 5"/>
          <p:cNvSpPr>
            <a:spLocks noGrp="1"/>
          </p:cNvSpPr>
          <p:nvPr>
            <p:ph type="ftr" sz="quarter" idx="11"/>
          </p:nvPr>
        </p:nvSpPr>
        <p:spPr/>
        <p:txBody>
          <a:bodyPr/>
          <a:lstStyle/>
          <a:p>
            <a:r>
              <a:rPr lang="en-US"/>
              <a:t>Draft for Discussion Only</a:t>
            </a:r>
            <a:endParaRPr lang="en-US" dirty="0"/>
          </a:p>
        </p:txBody>
      </p:sp>
      <p:sp>
        <p:nvSpPr>
          <p:cNvPr id="7" name="Slide Number Placeholder 6"/>
          <p:cNvSpPr>
            <a:spLocks noGrp="1"/>
          </p:cNvSpPr>
          <p:nvPr>
            <p:ph type="sldNum" sz="quarter" idx="12"/>
          </p:nvPr>
        </p:nvSpPr>
        <p:spPr/>
        <p:txBody>
          <a:bodyPr/>
          <a:lstStyle/>
          <a:p>
            <a:fld id="{FE32481A-4381-498B-8A4E-EB06C002DB72}"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FE0D9F0F-B41B-2E43-B059-BA8B841B0D6A}" type="datetime1">
              <a:rPr lang="en-US" smtClean="0"/>
              <a:t>9/30/2020</a:t>
            </a:fld>
            <a:endParaRPr lang="en-US" dirty="0"/>
          </a:p>
        </p:txBody>
      </p:sp>
      <p:sp>
        <p:nvSpPr>
          <p:cNvPr id="8" name="Footer Placeholder 7"/>
          <p:cNvSpPr>
            <a:spLocks noGrp="1"/>
          </p:cNvSpPr>
          <p:nvPr>
            <p:ph type="ftr" sz="quarter" idx="11"/>
          </p:nvPr>
        </p:nvSpPr>
        <p:spPr/>
        <p:txBody>
          <a:bodyPr/>
          <a:lstStyle/>
          <a:p>
            <a:r>
              <a:rPr lang="en-US"/>
              <a:t>Draft for Discussion Only</a:t>
            </a:r>
            <a:endParaRPr lang="en-US" dirty="0"/>
          </a:p>
        </p:txBody>
      </p:sp>
      <p:sp>
        <p:nvSpPr>
          <p:cNvPr id="9" name="Slide Number Placeholder 8"/>
          <p:cNvSpPr>
            <a:spLocks noGrp="1"/>
          </p:cNvSpPr>
          <p:nvPr>
            <p:ph type="sldNum" sz="quarter" idx="12"/>
          </p:nvPr>
        </p:nvSpPr>
        <p:spPr/>
        <p:txBody>
          <a:bodyPr/>
          <a:lstStyle/>
          <a:p>
            <a:fld id="{FE32481A-4381-498B-8A4E-EB06C002DB72}"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07C75182-A0C1-F647-BFD2-A3F97FCBC8AA}" type="datetime1">
              <a:rPr lang="en-US" smtClean="0"/>
              <a:t>9/30/2020</a:t>
            </a:fld>
            <a:endParaRPr lang="en-US" dirty="0"/>
          </a:p>
        </p:txBody>
      </p:sp>
      <p:sp>
        <p:nvSpPr>
          <p:cNvPr id="4" name="Footer Placeholder 3"/>
          <p:cNvSpPr>
            <a:spLocks noGrp="1"/>
          </p:cNvSpPr>
          <p:nvPr>
            <p:ph type="ftr" sz="quarter" idx="11"/>
          </p:nvPr>
        </p:nvSpPr>
        <p:spPr/>
        <p:txBody>
          <a:bodyPr/>
          <a:lstStyle/>
          <a:p>
            <a:r>
              <a:rPr lang="en-US"/>
              <a:t>Draft for Discussion Only</a:t>
            </a:r>
            <a:endParaRPr lang="en-US" dirty="0"/>
          </a:p>
        </p:txBody>
      </p:sp>
      <p:sp>
        <p:nvSpPr>
          <p:cNvPr id="5" name="Slide Number Placeholder 4"/>
          <p:cNvSpPr>
            <a:spLocks noGrp="1"/>
          </p:cNvSpPr>
          <p:nvPr>
            <p:ph type="sldNum" sz="quarter" idx="12"/>
          </p:nvPr>
        </p:nvSpPr>
        <p:spPr/>
        <p:txBody>
          <a:bodyPr/>
          <a:lstStyle/>
          <a:p>
            <a:fld id="{FE32481A-4381-498B-8A4E-EB06C002DB7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D0EFA-86C7-1745-AD5D-AE59501BA103}" type="datetime1">
              <a:rPr lang="en-US" smtClean="0"/>
              <a:t>9/30/2020</a:t>
            </a:fld>
            <a:endParaRPr lang="en-US" dirty="0"/>
          </a:p>
        </p:txBody>
      </p:sp>
      <p:sp>
        <p:nvSpPr>
          <p:cNvPr id="3" name="Footer Placeholder 2"/>
          <p:cNvSpPr>
            <a:spLocks noGrp="1"/>
          </p:cNvSpPr>
          <p:nvPr>
            <p:ph type="ftr" sz="quarter" idx="11"/>
          </p:nvPr>
        </p:nvSpPr>
        <p:spPr/>
        <p:txBody>
          <a:bodyPr/>
          <a:lstStyle/>
          <a:p>
            <a:r>
              <a:rPr lang="en-US"/>
              <a:t>Draft for Discussion Only</a:t>
            </a:r>
            <a:endParaRPr lang="en-US" dirty="0"/>
          </a:p>
        </p:txBody>
      </p:sp>
      <p:sp>
        <p:nvSpPr>
          <p:cNvPr id="4" name="Slide Number Placeholder 3"/>
          <p:cNvSpPr>
            <a:spLocks noGrp="1"/>
          </p:cNvSpPr>
          <p:nvPr>
            <p:ph type="sldNum" sz="quarter" idx="12"/>
          </p:nvPr>
        </p:nvSpPr>
        <p:spPr/>
        <p:txBody>
          <a:bodyPr/>
          <a:lstStyle/>
          <a:p>
            <a:fld id="{FE32481A-4381-498B-8A4E-EB06C002DB7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E086B59-0131-A945-979C-3CFFAD2C535A}" type="datetime1">
              <a:rPr lang="en-US" smtClean="0"/>
              <a:t>9/30/2020</a:t>
            </a:fld>
            <a:endParaRPr lang="en-US" dirty="0"/>
          </a:p>
        </p:txBody>
      </p:sp>
      <p:sp>
        <p:nvSpPr>
          <p:cNvPr id="6" name="Footer Placeholder 5"/>
          <p:cNvSpPr>
            <a:spLocks noGrp="1"/>
          </p:cNvSpPr>
          <p:nvPr>
            <p:ph type="ftr" sz="quarter" idx="11"/>
          </p:nvPr>
        </p:nvSpPr>
        <p:spPr/>
        <p:txBody>
          <a:bodyPr/>
          <a:lstStyle/>
          <a:p>
            <a:r>
              <a:rPr lang="en-US"/>
              <a:t>Draft for Discussion Only</a:t>
            </a:r>
            <a:endParaRPr lang="en-US" dirty="0"/>
          </a:p>
        </p:txBody>
      </p:sp>
      <p:sp>
        <p:nvSpPr>
          <p:cNvPr id="7" name="Slide Number Placeholder 6"/>
          <p:cNvSpPr>
            <a:spLocks noGrp="1"/>
          </p:cNvSpPr>
          <p:nvPr>
            <p:ph type="sldNum" sz="quarter" idx="12"/>
          </p:nvPr>
        </p:nvSpPr>
        <p:spPr/>
        <p:txBody>
          <a:bodyPr/>
          <a:lstStyle/>
          <a:p>
            <a:fld id="{FE32481A-4381-498B-8A4E-EB06C002DB72}"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645B749-0234-3F41-B7C7-1DA136902026}" type="datetime1">
              <a:rPr lang="en-US" smtClean="0"/>
              <a:t>9/30/2020</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r>
              <a:rPr lang="en-US"/>
              <a:t>Draft for Discussion Only</a:t>
            </a:r>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FE32481A-4381-498B-8A4E-EB06C002DB72}"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76201" y="76200"/>
            <a:ext cx="8991600" cy="67056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1B0A023-8199-BF41-8EC4-966CA2150009}" type="datetime1">
              <a:rPr lang="en-US" smtClean="0"/>
              <a:t>9/30/2020</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US"/>
              <a:t>Draft for Discussion Only</a:t>
            </a:r>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rgbClr val="FFFFFF"/>
          </a:solidFill>
          <a:ln>
            <a:noFill/>
          </a:ln>
        </p:spPr>
        <p:txBody>
          <a:bodyPr wrap="none" lIns="0" tIns="0" rIns="0" bIns="0" anchor="ctr" anchorCtr="1">
            <a:noAutofit/>
          </a:bodyPr>
          <a:lstStyle>
            <a:lvl1pPr algn="ctr" eaLnBrk="1" latinLnBrk="0" hangingPunct="1">
              <a:defRPr kumimoji="0" sz="1400">
                <a:solidFill>
                  <a:schemeClr val="tx1"/>
                </a:solidFill>
                <a:latin typeface="+mj-lt"/>
                <a:ea typeface="+mj-ea"/>
                <a:cs typeface="+mj-cs"/>
              </a:defRPr>
            </a:lvl1pPr>
          </a:lstStyle>
          <a:p>
            <a:fld id="{FE32481A-4381-498B-8A4E-EB06C002DB7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NESCOE.com"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reuters.com/article/us-ge-power/general-electric-to-scrap-california-power-plant-20-years-early-idUSKCN1TM2MV"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2743200"/>
            <a:ext cx="8763000" cy="3581400"/>
          </a:xfrm>
        </p:spPr>
        <p:txBody>
          <a:bodyPr>
            <a:normAutofit/>
          </a:bodyPr>
          <a:lstStyle/>
          <a:p>
            <a:endParaRPr lang="en-US" sz="2200" cap="none" dirty="0">
              <a:solidFill>
                <a:srgbClr val="002060"/>
              </a:solidFill>
              <a:latin typeface="Arial" pitchFamily="34" charset="0"/>
              <a:cs typeface="Arial" pitchFamily="34" charset="0"/>
            </a:endParaRPr>
          </a:p>
          <a:p>
            <a:endParaRPr lang="en-US" sz="2900" cap="none" dirty="0">
              <a:solidFill>
                <a:srgbClr val="002060"/>
              </a:solidFill>
              <a:latin typeface="Arial" pitchFamily="34" charset="0"/>
              <a:cs typeface="Arial" pitchFamily="34" charset="0"/>
            </a:endParaRPr>
          </a:p>
          <a:p>
            <a:r>
              <a:rPr lang="en-US" sz="3200" dirty="0">
                <a:solidFill>
                  <a:srgbClr val="002060"/>
                </a:solidFill>
                <a:latin typeface="Arial Narrow"/>
                <a:cs typeface="Arial Narrow"/>
              </a:rPr>
              <a:t>New England States Committee on Electricity </a:t>
            </a:r>
          </a:p>
          <a:p>
            <a:r>
              <a:rPr lang="en-US" sz="1600" dirty="0">
                <a:solidFill>
                  <a:srgbClr val="002060"/>
                </a:solidFill>
                <a:latin typeface="Arial Narrow"/>
                <a:cs typeface="Arial Narrow"/>
              </a:rPr>
              <a:t>NEPOOL Markets Committee</a:t>
            </a:r>
          </a:p>
          <a:p>
            <a:r>
              <a:rPr lang="en-US" sz="1600" dirty="0">
                <a:solidFill>
                  <a:srgbClr val="002060"/>
                </a:solidFill>
                <a:latin typeface="Arial Narrow"/>
                <a:cs typeface="Arial Narrow"/>
              </a:rPr>
              <a:t>October 6, 2020</a:t>
            </a:r>
            <a:endParaRPr lang="en-US" strike="sngStrike" dirty="0"/>
          </a:p>
        </p:txBody>
      </p:sp>
      <p:sp>
        <p:nvSpPr>
          <p:cNvPr id="4" name="TextBox 3"/>
          <p:cNvSpPr txBox="1"/>
          <p:nvPr/>
        </p:nvSpPr>
        <p:spPr>
          <a:xfrm>
            <a:off x="4619098" y="1367762"/>
            <a:ext cx="184666" cy="369332"/>
          </a:xfrm>
          <a:prstGeom prst="rect">
            <a:avLst/>
          </a:prstGeom>
          <a:noFill/>
        </p:spPr>
        <p:txBody>
          <a:bodyPr wrap="none" rtlCol="0">
            <a:spAutoFit/>
          </a:bodyPr>
          <a:lstStyle/>
          <a:p>
            <a:endParaRPr lang="en-US" dirty="0"/>
          </a:p>
        </p:txBody>
      </p:sp>
      <p:sp>
        <p:nvSpPr>
          <p:cNvPr id="5" name="Title 4"/>
          <p:cNvSpPr>
            <a:spLocks noGrp="1"/>
          </p:cNvSpPr>
          <p:nvPr>
            <p:ph type="ctrTitle"/>
          </p:nvPr>
        </p:nvSpPr>
        <p:spPr/>
        <p:txBody>
          <a:bodyPr>
            <a:normAutofit fontScale="90000"/>
          </a:bodyPr>
          <a:lstStyle/>
          <a:p>
            <a:r>
              <a:rPr lang="en-US" sz="3200" dirty="0">
                <a:latin typeface="Arial Narrow"/>
                <a:cs typeface="Arial Narrow"/>
              </a:rPr>
              <a:t/>
            </a:r>
            <a:br>
              <a:rPr lang="en-US" sz="3200" dirty="0">
                <a:latin typeface="Arial Narrow"/>
                <a:cs typeface="Arial Narrow"/>
              </a:rPr>
            </a:br>
            <a:r>
              <a:rPr lang="en-US" sz="3200" dirty="0">
                <a:latin typeface="Arial Narrow"/>
                <a:cs typeface="Arial Narrow"/>
              </a:rPr>
              <a:t>Input Parameters and Approaches used </a:t>
            </a:r>
            <a:br>
              <a:rPr lang="en-US" sz="3200" dirty="0">
                <a:latin typeface="Arial Narrow"/>
                <a:cs typeface="Arial Narrow"/>
              </a:rPr>
            </a:br>
            <a:r>
              <a:rPr lang="en-US" sz="3200" dirty="0">
                <a:latin typeface="Arial Narrow"/>
                <a:cs typeface="Arial Narrow"/>
              </a:rPr>
              <a:t>in the Net CONE and ORTP Recalculations</a:t>
            </a:r>
          </a:p>
        </p:txBody>
      </p:sp>
      <p:sp>
        <p:nvSpPr>
          <p:cNvPr id="6" name="Rectangle 5"/>
          <p:cNvSpPr/>
          <p:nvPr/>
        </p:nvSpPr>
        <p:spPr>
          <a:xfrm>
            <a:off x="1371600" y="5181600"/>
            <a:ext cx="4572000" cy="369332"/>
          </a:xfrm>
          <a:prstGeom prst="rect">
            <a:avLst/>
          </a:prstGeom>
        </p:spPr>
        <p:txBody>
          <a:bodyPr>
            <a:spAutoFit/>
          </a:bodyPr>
          <a:lstStyle/>
          <a:p>
            <a:r>
              <a:rPr lang="en-US" dirty="0"/>
              <a:t> </a:t>
            </a:r>
          </a:p>
        </p:txBody>
      </p:sp>
    </p:spTree>
    <p:extLst>
      <p:ext uri="{BB962C8B-B14F-4D97-AF65-F5344CB8AC3E}">
        <p14:creationId xmlns:p14="http://schemas.microsoft.com/office/powerpoint/2010/main" val="652073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E46ACD4-F869-5D4C-A085-C98F4D17655A}"/>
              </a:ext>
            </a:extLst>
          </p:cNvPr>
          <p:cNvSpPr>
            <a:spLocks noGrp="1"/>
          </p:cNvSpPr>
          <p:nvPr>
            <p:ph type="title"/>
          </p:nvPr>
        </p:nvSpPr>
        <p:spPr/>
        <p:txBody>
          <a:bodyPr/>
          <a:lstStyle/>
          <a:p>
            <a:r>
              <a:rPr lang="en-US" dirty="0"/>
              <a:t>#2 Treatment of PFP Revenues </a:t>
            </a:r>
          </a:p>
        </p:txBody>
      </p:sp>
      <p:sp>
        <p:nvSpPr>
          <p:cNvPr id="3" name="Text Placeholder 2">
            <a:extLst>
              <a:ext uri="{FF2B5EF4-FFF2-40B4-BE49-F238E27FC236}">
                <a16:creationId xmlns:a16="http://schemas.microsoft.com/office/drawing/2014/main" id="{5A1D0773-F4DB-418F-80DC-C484DA004244}"/>
              </a:ext>
            </a:extLst>
          </p:cNvPr>
          <p:cNvSpPr>
            <a:spLocks noGrp="1"/>
          </p:cNvSpPr>
          <p:nvPr>
            <p:ph type="body" idx="1"/>
          </p:nvPr>
        </p:nvSpPr>
        <p:spPr/>
        <p:txBody>
          <a:bodyPr/>
          <a:lstStyle/>
          <a:p>
            <a:r>
              <a:rPr lang="en-US" dirty="0"/>
              <a:t>Escalate PFP revenues for inflation reflecting the recalculation of the PPR every three years</a:t>
            </a:r>
          </a:p>
          <a:p>
            <a:endParaRPr lang="en-US" dirty="0"/>
          </a:p>
        </p:txBody>
      </p:sp>
      <p:sp>
        <p:nvSpPr>
          <p:cNvPr id="4" name="Slide Number Placeholder 3">
            <a:extLst>
              <a:ext uri="{FF2B5EF4-FFF2-40B4-BE49-F238E27FC236}">
                <a16:creationId xmlns:a16="http://schemas.microsoft.com/office/drawing/2014/main" id="{008EF89F-A829-CC4C-BD79-CFDAD9F4DBF7}"/>
              </a:ext>
            </a:extLst>
          </p:cNvPr>
          <p:cNvSpPr>
            <a:spLocks noGrp="1"/>
          </p:cNvSpPr>
          <p:nvPr>
            <p:ph type="sldNum" sz="quarter" idx="12"/>
          </p:nvPr>
        </p:nvSpPr>
        <p:spPr/>
        <p:txBody>
          <a:bodyPr/>
          <a:lstStyle/>
          <a:p>
            <a:fld id="{FE32481A-4381-498B-8A4E-EB06C002DB72}" type="slidenum">
              <a:rPr lang="en-US" smtClean="0"/>
              <a:pPr/>
              <a:t>10</a:t>
            </a:fld>
            <a:endParaRPr lang="en-US" dirty="0"/>
          </a:p>
        </p:txBody>
      </p:sp>
    </p:spTree>
    <p:extLst>
      <p:ext uri="{BB962C8B-B14F-4D97-AF65-F5344CB8AC3E}">
        <p14:creationId xmlns:p14="http://schemas.microsoft.com/office/powerpoint/2010/main" val="4063931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72907-7DA1-42ED-98B9-1648B411151F}"/>
              </a:ext>
            </a:extLst>
          </p:cNvPr>
          <p:cNvSpPr>
            <a:spLocks noGrp="1"/>
          </p:cNvSpPr>
          <p:nvPr>
            <p:ph type="title"/>
          </p:nvPr>
        </p:nvSpPr>
        <p:spPr/>
        <p:txBody>
          <a:bodyPr>
            <a:normAutofit/>
          </a:bodyPr>
          <a:lstStyle/>
          <a:p>
            <a:r>
              <a:rPr lang="en-US" dirty="0"/>
              <a:t>Current ISO-NE Proposal</a:t>
            </a:r>
          </a:p>
        </p:txBody>
      </p:sp>
      <p:sp>
        <p:nvSpPr>
          <p:cNvPr id="4" name="Slide Number Placeholder 3">
            <a:extLst>
              <a:ext uri="{FF2B5EF4-FFF2-40B4-BE49-F238E27FC236}">
                <a16:creationId xmlns:a16="http://schemas.microsoft.com/office/drawing/2014/main" id="{50C31848-0BD5-4D89-81F6-A1E73B8B3D4D}"/>
              </a:ext>
            </a:extLst>
          </p:cNvPr>
          <p:cNvSpPr>
            <a:spLocks noGrp="1"/>
          </p:cNvSpPr>
          <p:nvPr>
            <p:ph type="sldNum" sz="quarter" idx="12"/>
          </p:nvPr>
        </p:nvSpPr>
        <p:spPr/>
        <p:txBody>
          <a:bodyPr/>
          <a:lstStyle/>
          <a:p>
            <a:fld id="{FE32481A-4381-498B-8A4E-EB06C002DB72}" type="slidenum">
              <a:rPr lang="en-US" smtClean="0"/>
              <a:pPr/>
              <a:t>11</a:t>
            </a:fld>
            <a:endParaRPr lang="en-US" dirty="0"/>
          </a:p>
        </p:txBody>
      </p:sp>
      <p:sp>
        <p:nvSpPr>
          <p:cNvPr id="5" name="Content Placeholder 4">
            <a:extLst>
              <a:ext uri="{FF2B5EF4-FFF2-40B4-BE49-F238E27FC236}">
                <a16:creationId xmlns:a16="http://schemas.microsoft.com/office/drawing/2014/main" id="{87BDE549-970D-4954-A1B4-EC9D95839D3C}"/>
              </a:ext>
            </a:extLst>
          </p:cNvPr>
          <p:cNvSpPr>
            <a:spLocks noGrp="1"/>
          </p:cNvSpPr>
          <p:nvPr>
            <p:ph sz="quarter" idx="1"/>
          </p:nvPr>
        </p:nvSpPr>
        <p:spPr>
          <a:xfrm>
            <a:off x="603504" y="1492868"/>
            <a:ext cx="7924800" cy="4572000"/>
          </a:xfrm>
        </p:spPr>
        <p:txBody>
          <a:bodyPr>
            <a:normAutofit/>
          </a:bodyPr>
          <a:lstStyle/>
          <a:p>
            <a:r>
              <a:rPr lang="en-US" dirty="0"/>
              <a:t>ISO-NE proposal adjusts energy and ancillary services (E&amp;AS), renewable energy certificates (REC), capacity and energy security improvement (ESI) revenues for inflation</a:t>
            </a:r>
          </a:p>
          <a:p>
            <a:r>
              <a:rPr lang="en-US" dirty="0"/>
              <a:t>ISO-NE proposal does not adjust scarcity and PFP revenues for inflation</a:t>
            </a:r>
          </a:p>
          <a:p>
            <a:r>
              <a:rPr lang="en-US" dirty="0"/>
              <a:t>Simple cycle unit has $0.87/kW-</a:t>
            </a:r>
            <a:r>
              <a:rPr lang="en-US" dirty="0" err="1"/>
              <a:t>mo</a:t>
            </a:r>
            <a:r>
              <a:rPr lang="en-US" dirty="0"/>
              <a:t> of PFP revenue calculated based upon the present value using the (real) discount rate of 6.1% and PFP revenues in 2025$</a:t>
            </a:r>
          </a:p>
          <a:p>
            <a:endParaRPr lang="en-US" dirty="0"/>
          </a:p>
        </p:txBody>
      </p:sp>
      <p:graphicFrame>
        <p:nvGraphicFramePr>
          <p:cNvPr id="3" name="Table 2">
            <a:extLst>
              <a:ext uri="{FF2B5EF4-FFF2-40B4-BE49-F238E27FC236}">
                <a16:creationId xmlns:a16="http://schemas.microsoft.com/office/drawing/2014/main" id="{6BACA058-9724-48DE-B619-1C46A7FB0E61}"/>
              </a:ext>
            </a:extLst>
          </p:cNvPr>
          <p:cNvGraphicFramePr>
            <a:graphicFrameLocks noGrp="1"/>
          </p:cNvGraphicFramePr>
          <p:nvPr>
            <p:extLst>
              <p:ext uri="{D42A27DB-BD31-4B8C-83A1-F6EECF244321}">
                <p14:modId xmlns:p14="http://schemas.microsoft.com/office/powerpoint/2010/main" val="1072834683"/>
              </p:ext>
            </p:extLst>
          </p:nvPr>
        </p:nvGraphicFramePr>
        <p:xfrm>
          <a:off x="381000" y="5059362"/>
          <a:ext cx="8383282" cy="822960"/>
        </p:xfrm>
        <a:graphic>
          <a:graphicData uri="http://schemas.openxmlformats.org/drawingml/2006/table">
            <a:tbl>
              <a:tblPr firstRow="1" firstCol="1" bandRow="1">
                <a:tableStyleId>{3B4B98B0-60AC-42C2-AFA5-B58CD77FA1E5}</a:tableStyleId>
              </a:tblPr>
              <a:tblGrid>
                <a:gridCol w="743445">
                  <a:extLst>
                    <a:ext uri="{9D8B030D-6E8A-4147-A177-3AD203B41FA5}">
                      <a16:colId xmlns:a16="http://schemas.microsoft.com/office/drawing/2014/main" val="2552285348"/>
                    </a:ext>
                  </a:extLst>
                </a:gridCol>
                <a:gridCol w="1085276">
                  <a:extLst>
                    <a:ext uri="{9D8B030D-6E8A-4147-A177-3AD203B41FA5}">
                      <a16:colId xmlns:a16="http://schemas.microsoft.com/office/drawing/2014/main" val="2165589278"/>
                    </a:ext>
                  </a:extLst>
                </a:gridCol>
                <a:gridCol w="1036224">
                  <a:extLst>
                    <a:ext uri="{9D8B030D-6E8A-4147-A177-3AD203B41FA5}">
                      <a16:colId xmlns:a16="http://schemas.microsoft.com/office/drawing/2014/main" val="2475719815"/>
                    </a:ext>
                  </a:extLst>
                </a:gridCol>
                <a:gridCol w="1036224">
                  <a:extLst>
                    <a:ext uri="{9D8B030D-6E8A-4147-A177-3AD203B41FA5}">
                      <a16:colId xmlns:a16="http://schemas.microsoft.com/office/drawing/2014/main" val="897864614"/>
                    </a:ext>
                  </a:extLst>
                </a:gridCol>
                <a:gridCol w="1036224">
                  <a:extLst>
                    <a:ext uri="{9D8B030D-6E8A-4147-A177-3AD203B41FA5}">
                      <a16:colId xmlns:a16="http://schemas.microsoft.com/office/drawing/2014/main" val="1294775156"/>
                    </a:ext>
                  </a:extLst>
                </a:gridCol>
                <a:gridCol w="977975">
                  <a:extLst>
                    <a:ext uri="{9D8B030D-6E8A-4147-A177-3AD203B41FA5}">
                      <a16:colId xmlns:a16="http://schemas.microsoft.com/office/drawing/2014/main" val="2666534569"/>
                    </a:ext>
                  </a:extLst>
                </a:gridCol>
                <a:gridCol w="1085276">
                  <a:extLst>
                    <a:ext uri="{9D8B030D-6E8A-4147-A177-3AD203B41FA5}">
                      <a16:colId xmlns:a16="http://schemas.microsoft.com/office/drawing/2014/main" val="3448575568"/>
                    </a:ext>
                  </a:extLst>
                </a:gridCol>
                <a:gridCol w="258688">
                  <a:extLst>
                    <a:ext uri="{9D8B030D-6E8A-4147-A177-3AD203B41FA5}">
                      <a16:colId xmlns:a16="http://schemas.microsoft.com/office/drawing/2014/main" val="2606302892"/>
                    </a:ext>
                  </a:extLst>
                </a:gridCol>
                <a:gridCol w="1123950">
                  <a:extLst>
                    <a:ext uri="{9D8B030D-6E8A-4147-A177-3AD203B41FA5}">
                      <a16:colId xmlns:a16="http://schemas.microsoft.com/office/drawing/2014/main" val="1577163180"/>
                    </a:ext>
                  </a:extLst>
                </a:gridCol>
              </a:tblGrid>
              <a:tr h="171450">
                <a:tc>
                  <a:txBody>
                    <a:bodyPr/>
                    <a:lstStyle/>
                    <a:p>
                      <a:pPr algn="l" fontAlgn="b"/>
                      <a:endParaRPr lang="en-US" sz="1800" b="1" i="0" u="none" strike="noStrike" dirty="0">
                        <a:solidFill>
                          <a:srgbClr val="000000"/>
                        </a:solidFill>
                        <a:effectLst/>
                        <a:latin typeface="+mn-lt"/>
                      </a:endParaRPr>
                    </a:p>
                  </a:txBody>
                  <a:tcPr marL="0" marR="0" marT="0" marB="0" anchor="b"/>
                </a:tc>
                <a:tc>
                  <a:txBody>
                    <a:bodyPr/>
                    <a:lstStyle/>
                    <a:p>
                      <a:pPr algn="r" fontAlgn="b"/>
                      <a:r>
                        <a:rPr lang="en-US" sz="1800" b="1" u="none" strike="noStrike" dirty="0">
                          <a:solidFill>
                            <a:srgbClr val="000000"/>
                          </a:solidFill>
                          <a:effectLst/>
                          <a:latin typeface="+mn-lt"/>
                        </a:rPr>
                        <a:t>2025</a:t>
                      </a:r>
                      <a:endParaRPr lang="en-US" sz="1800" b="1" i="0" u="none" strike="noStrike" dirty="0">
                        <a:solidFill>
                          <a:srgbClr val="000000"/>
                        </a:solidFill>
                        <a:effectLst/>
                        <a:latin typeface="+mn-lt"/>
                      </a:endParaRPr>
                    </a:p>
                  </a:txBody>
                  <a:tcPr marL="0" marR="0" marT="0" marB="0" anchor="b"/>
                </a:tc>
                <a:tc>
                  <a:txBody>
                    <a:bodyPr/>
                    <a:lstStyle/>
                    <a:p>
                      <a:pPr algn="r" fontAlgn="b"/>
                      <a:r>
                        <a:rPr lang="en-US" sz="1800" b="1" u="none" strike="noStrike" dirty="0">
                          <a:solidFill>
                            <a:srgbClr val="000000"/>
                          </a:solidFill>
                          <a:effectLst/>
                          <a:latin typeface="+mn-lt"/>
                        </a:rPr>
                        <a:t>2026</a:t>
                      </a:r>
                      <a:endParaRPr lang="en-US" sz="1800" b="1" i="0" u="none" strike="noStrike" dirty="0">
                        <a:solidFill>
                          <a:srgbClr val="000000"/>
                        </a:solidFill>
                        <a:effectLst/>
                        <a:latin typeface="+mn-lt"/>
                      </a:endParaRPr>
                    </a:p>
                  </a:txBody>
                  <a:tcPr marL="0" marR="0" marT="0" marB="0" anchor="b"/>
                </a:tc>
                <a:tc>
                  <a:txBody>
                    <a:bodyPr/>
                    <a:lstStyle/>
                    <a:p>
                      <a:pPr algn="r" fontAlgn="b"/>
                      <a:r>
                        <a:rPr lang="en-US" sz="1800" b="1" u="none" strike="noStrike" dirty="0">
                          <a:solidFill>
                            <a:srgbClr val="000000"/>
                          </a:solidFill>
                          <a:effectLst/>
                          <a:latin typeface="+mn-lt"/>
                        </a:rPr>
                        <a:t>2027</a:t>
                      </a:r>
                      <a:endParaRPr lang="en-US" sz="1800" b="1" i="0" u="none" strike="noStrike" dirty="0">
                        <a:solidFill>
                          <a:srgbClr val="000000"/>
                        </a:solidFill>
                        <a:effectLst/>
                        <a:latin typeface="+mn-lt"/>
                      </a:endParaRPr>
                    </a:p>
                  </a:txBody>
                  <a:tcPr marL="0" marR="0" marT="0" marB="0" anchor="b"/>
                </a:tc>
                <a:tc>
                  <a:txBody>
                    <a:bodyPr/>
                    <a:lstStyle/>
                    <a:p>
                      <a:pPr algn="r" fontAlgn="b"/>
                      <a:r>
                        <a:rPr lang="en-US" sz="1800" b="1" u="none" strike="noStrike" dirty="0">
                          <a:solidFill>
                            <a:srgbClr val="000000"/>
                          </a:solidFill>
                          <a:effectLst/>
                          <a:latin typeface="+mn-lt"/>
                        </a:rPr>
                        <a:t>2028</a:t>
                      </a:r>
                      <a:endParaRPr lang="en-US" sz="1800" b="1" i="0" u="none" strike="noStrike" dirty="0">
                        <a:solidFill>
                          <a:srgbClr val="000000"/>
                        </a:solidFill>
                        <a:effectLst/>
                        <a:latin typeface="+mn-lt"/>
                      </a:endParaRPr>
                    </a:p>
                  </a:txBody>
                  <a:tcPr marL="0" marR="0" marT="0" marB="0" anchor="b"/>
                </a:tc>
                <a:tc>
                  <a:txBody>
                    <a:bodyPr/>
                    <a:lstStyle/>
                    <a:p>
                      <a:pPr marL="0" algn="r" rtl="0" eaLnBrk="1" fontAlgn="b" latinLnBrk="0" hangingPunct="1"/>
                      <a:r>
                        <a:rPr kumimoji="0" lang="en-US" sz="1800" b="1" u="none" strike="noStrike" kern="1200" dirty="0">
                          <a:solidFill>
                            <a:srgbClr val="000000"/>
                          </a:solidFill>
                          <a:effectLst/>
                          <a:latin typeface="+mn-lt"/>
                          <a:ea typeface="+mn-ea"/>
                          <a:cs typeface="+mn-cs"/>
                        </a:rPr>
                        <a:t>2029</a:t>
                      </a:r>
                    </a:p>
                  </a:txBody>
                  <a:tcPr marL="0" marR="0" marT="0" marB="0" anchor="b"/>
                </a:tc>
                <a:tc>
                  <a:txBody>
                    <a:bodyPr/>
                    <a:lstStyle/>
                    <a:p>
                      <a:pPr marL="0" algn="r" rtl="0" eaLnBrk="1" fontAlgn="b" latinLnBrk="0" hangingPunct="1"/>
                      <a:r>
                        <a:rPr kumimoji="0" lang="en-US" sz="1800" b="1" u="none" strike="noStrike" kern="1200" dirty="0">
                          <a:solidFill>
                            <a:srgbClr val="000000"/>
                          </a:solidFill>
                          <a:effectLst/>
                          <a:latin typeface="+mn-lt"/>
                          <a:ea typeface="+mn-ea"/>
                          <a:cs typeface="+mn-cs"/>
                        </a:rPr>
                        <a:t>2030</a:t>
                      </a:r>
                    </a:p>
                  </a:txBody>
                  <a:tcPr marL="0" marR="0" marT="0" marB="0" anchor="b"/>
                </a:tc>
                <a:tc>
                  <a:txBody>
                    <a:bodyPr/>
                    <a:lstStyle/>
                    <a:p>
                      <a:pPr algn="r" fontAlgn="b"/>
                      <a:r>
                        <a:rPr lang="en-US" sz="1000" b="1" i="0" u="none" strike="noStrike" dirty="0">
                          <a:solidFill>
                            <a:srgbClr val="000000"/>
                          </a:solidFill>
                          <a:effectLst/>
                          <a:latin typeface="Arial" panose="020B0604020202020204" pitchFamily="34" charset="0"/>
                        </a:rPr>
                        <a:t>…</a:t>
                      </a:r>
                    </a:p>
                  </a:txBody>
                  <a:tcPr marL="0" marR="0" marT="0" marB="0" anchor="b"/>
                </a:tc>
                <a:tc>
                  <a:txBody>
                    <a:bodyPr/>
                    <a:lstStyle/>
                    <a:p>
                      <a:pPr algn="r" fontAlgn="b"/>
                      <a:r>
                        <a:rPr kumimoji="0" lang="en-US" sz="1800" b="1" u="none" strike="noStrike" kern="1200" dirty="0">
                          <a:solidFill>
                            <a:srgbClr val="000000"/>
                          </a:solidFill>
                          <a:effectLst/>
                          <a:latin typeface="+mn-lt"/>
                          <a:ea typeface="+mn-ea"/>
                          <a:cs typeface="+mn-cs"/>
                        </a:rPr>
                        <a:t>2044</a:t>
                      </a:r>
                      <a:r>
                        <a:rPr lang="en-US" sz="1000" b="1" i="0" u="none" strike="noStrike" dirty="0">
                          <a:solidFill>
                            <a:srgbClr val="000000"/>
                          </a:solidFill>
                          <a:effectLst/>
                          <a:latin typeface="Arial" panose="020B0604020202020204" pitchFamily="34" charset="0"/>
                        </a:rPr>
                        <a:t> </a:t>
                      </a:r>
                    </a:p>
                  </a:txBody>
                  <a:tcPr marL="0" marR="0" marT="0" marB="0" anchor="b"/>
                </a:tc>
                <a:extLst>
                  <a:ext uri="{0D108BD9-81ED-4DB2-BD59-A6C34878D82A}">
                    <a16:rowId xmlns:a16="http://schemas.microsoft.com/office/drawing/2014/main" val="3574824550"/>
                  </a:ext>
                </a:extLst>
              </a:tr>
              <a:tr h="161925">
                <a:tc>
                  <a:txBody>
                    <a:bodyPr/>
                    <a:lstStyle/>
                    <a:p>
                      <a:pPr algn="l" fontAlgn="b"/>
                      <a:r>
                        <a:rPr lang="en-US" sz="1800" b="0" u="none" strike="noStrike" dirty="0">
                          <a:solidFill>
                            <a:srgbClr val="000000"/>
                          </a:solidFill>
                          <a:effectLst/>
                          <a:latin typeface="+mn-lt"/>
                        </a:rPr>
                        <a:t> 2025$</a:t>
                      </a:r>
                      <a:endParaRPr lang="en-US" sz="1800" b="0" i="1" u="none" strike="noStrike" dirty="0">
                        <a:solidFill>
                          <a:srgbClr val="000000"/>
                        </a:solidFill>
                        <a:effectLst/>
                        <a:latin typeface="+mn-lt"/>
                      </a:endParaRPr>
                    </a:p>
                  </a:txBody>
                  <a:tcPr marL="0" marR="0" marT="0" marB="0" anchor="b"/>
                </a:tc>
                <a:tc>
                  <a:txBody>
                    <a:bodyPr/>
                    <a:lstStyle/>
                    <a:p>
                      <a:pPr algn="r" fontAlgn="b"/>
                      <a:r>
                        <a:rPr lang="en-US" sz="1800" b="0" u="none" strike="noStrike" dirty="0">
                          <a:solidFill>
                            <a:srgbClr val="000000"/>
                          </a:solidFill>
                          <a:effectLst/>
                          <a:latin typeface="+mn-lt"/>
                        </a:rPr>
                        <a:t> $4,548,221 </a:t>
                      </a:r>
                      <a:endParaRPr lang="en-US" sz="1800" b="0" i="0" u="none" strike="noStrike" dirty="0">
                        <a:solidFill>
                          <a:srgbClr val="000000"/>
                        </a:solidFill>
                        <a:effectLst/>
                        <a:latin typeface="+mn-lt"/>
                      </a:endParaRPr>
                    </a:p>
                  </a:txBody>
                  <a:tcPr marL="0" marR="0" marT="0" marB="0" anchor="b"/>
                </a:tc>
                <a:tc>
                  <a:txBody>
                    <a:bodyPr/>
                    <a:lstStyle/>
                    <a:p>
                      <a:pPr algn="r" fontAlgn="b"/>
                      <a:r>
                        <a:rPr lang="en-US" sz="1800" b="0" u="none" strike="noStrike" dirty="0">
                          <a:solidFill>
                            <a:srgbClr val="000000"/>
                          </a:solidFill>
                          <a:effectLst/>
                          <a:latin typeface="+mn-lt"/>
                        </a:rPr>
                        <a:t>$4,459,040 </a:t>
                      </a:r>
                      <a:endParaRPr lang="en-US" sz="1800" b="0" i="0" u="none" strike="noStrike" dirty="0">
                        <a:solidFill>
                          <a:srgbClr val="000000"/>
                        </a:solidFill>
                        <a:effectLst/>
                        <a:latin typeface="+mn-lt"/>
                      </a:endParaRPr>
                    </a:p>
                  </a:txBody>
                  <a:tcPr marL="0" marR="0" marT="0" marB="0" anchor="b"/>
                </a:tc>
                <a:tc>
                  <a:txBody>
                    <a:bodyPr/>
                    <a:lstStyle/>
                    <a:p>
                      <a:pPr algn="r" fontAlgn="b"/>
                      <a:r>
                        <a:rPr lang="en-US" sz="1800" b="0" u="none" strike="noStrike" dirty="0">
                          <a:solidFill>
                            <a:srgbClr val="000000"/>
                          </a:solidFill>
                          <a:effectLst/>
                          <a:latin typeface="+mn-lt"/>
                        </a:rPr>
                        <a:t>$4,371,608 </a:t>
                      </a:r>
                      <a:endParaRPr lang="en-US" sz="1800" b="0" i="0" u="none" strike="noStrike" dirty="0">
                        <a:solidFill>
                          <a:srgbClr val="000000"/>
                        </a:solidFill>
                        <a:effectLst/>
                        <a:latin typeface="+mn-lt"/>
                      </a:endParaRPr>
                    </a:p>
                  </a:txBody>
                  <a:tcPr marL="0" marR="0" marT="0" marB="0" anchor="b"/>
                </a:tc>
                <a:tc>
                  <a:txBody>
                    <a:bodyPr/>
                    <a:lstStyle/>
                    <a:p>
                      <a:pPr algn="r" fontAlgn="b"/>
                      <a:r>
                        <a:rPr lang="en-US" sz="1800" b="0" u="none" strike="noStrike" dirty="0">
                          <a:solidFill>
                            <a:srgbClr val="000000"/>
                          </a:solidFill>
                          <a:effectLst/>
                          <a:latin typeface="+mn-lt"/>
                        </a:rPr>
                        <a:t>$4,285,890 </a:t>
                      </a:r>
                      <a:endParaRPr lang="en-US" sz="1800" b="0" i="0" u="none" strike="noStrike" dirty="0">
                        <a:solidFill>
                          <a:srgbClr val="000000"/>
                        </a:solidFill>
                        <a:effectLst/>
                        <a:latin typeface="+mn-lt"/>
                      </a:endParaRPr>
                    </a:p>
                  </a:txBody>
                  <a:tcPr marL="0" marR="0" marT="0" marB="0" anchor="b"/>
                </a:tc>
                <a:tc>
                  <a:txBody>
                    <a:bodyPr/>
                    <a:lstStyle/>
                    <a:p>
                      <a:pPr marL="0" algn="r" rtl="0" eaLnBrk="1" fontAlgn="b" latinLnBrk="0" hangingPunct="1"/>
                      <a:r>
                        <a:rPr kumimoji="0" lang="en-US" sz="1800" b="0" u="none" strike="noStrike" kern="1200" dirty="0">
                          <a:solidFill>
                            <a:srgbClr val="000000"/>
                          </a:solidFill>
                          <a:effectLst/>
                          <a:latin typeface="+mn-lt"/>
                          <a:ea typeface="+mn-ea"/>
                          <a:cs typeface="+mn-cs"/>
                        </a:rPr>
                        <a:t>$4,201,853 </a:t>
                      </a:r>
                    </a:p>
                  </a:txBody>
                  <a:tcPr marL="0" marR="0" marT="0" marB="0" anchor="b"/>
                </a:tc>
                <a:tc>
                  <a:txBody>
                    <a:bodyPr/>
                    <a:lstStyle/>
                    <a:p>
                      <a:pPr marL="0" algn="r" rtl="0" eaLnBrk="1" fontAlgn="b" latinLnBrk="0" hangingPunct="1"/>
                      <a:r>
                        <a:rPr kumimoji="0" lang="en-US" sz="1800" b="0" u="none" strike="noStrike" kern="1200" dirty="0">
                          <a:solidFill>
                            <a:srgbClr val="000000"/>
                          </a:solidFill>
                          <a:effectLst/>
                          <a:latin typeface="+mn-lt"/>
                          <a:ea typeface="+mn-ea"/>
                          <a:cs typeface="+mn-cs"/>
                        </a:rPr>
                        <a:t>$4,119,464 </a:t>
                      </a:r>
                    </a:p>
                  </a:txBody>
                  <a:tcPr marL="0" marR="0" marT="0" marB="0" anchor="b"/>
                </a:tc>
                <a:tc>
                  <a:txBody>
                    <a:bodyPr/>
                    <a:lstStyle/>
                    <a:p>
                      <a:pPr algn="r" fontAlgn="b"/>
                      <a:r>
                        <a:rPr lang="en-US" sz="1000" b="0" i="0" u="none" strike="noStrike" dirty="0">
                          <a:solidFill>
                            <a:srgbClr val="000000"/>
                          </a:solidFill>
                          <a:effectLst/>
                          <a:latin typeface="Arial" panose="020B0604020202020204" pitchFamily="34" charset="0"/>
                        </a:rPr>
                        <a:t>…</a:t>
                      </a:r>
                    </a:p>
                  </a:txBody>
                  <a:tcPr marL="0" marR="0" marT="0" marB="0" anchor="b"/>
                </a:tc>
                <a:tc>
                  <a:txBody>
                    <a:bodyPr/>
                    <a:lstStyle/>
                    <a:p>
                      <a:pPr marL="0" algn="r" rtl="0" eaLnBrk="1" fontAlgn="b" latinLnBrk="0" hangingPunct="1"/>
                      <a:r>
                        <a:rPr kumimoji="0" lang="en-US" sz="1800" b="0" u="none" strike="noStrike" kern="1200" dirty="0">
                          <a:solidFill>
                            <a:srgbClr val="000000"/>
                          </a:solidFill>
                          <a:effectLst/>
                          <a:latin typeface="+mn-lt"/>
                          <a:ea typeface="+mn-ea"/>
                          <a:cs typeface="+mn-cs"/>
                        </a:rPr>
                        <a:t>$3,122,039  </a:t>
                      </a:r>
                    </a:p>
                  </a:txBody>
                  <a:tcPr marL="0" marR="0" marT="0" marB="0" anchor="b"/>
                </a:tc>
                <a:extLst>
                  <a:ext uri="{0D108BD9-81ED-4DB2-BD59-A6C34878D82A}">
                    <a16:rowId xmlns:a16="http://schemas.microsoft.com/office/drawing/2014/main" val="2467664563"/>
                  </a:ext>
                </a:extLst>
              </a:tr>
              <a:tr h="171450">
                <a:tc>
                  <a:txBody>
                    <a:bodyPr/>
                    <a:lstStyle/>
                    <a:p>
                      <a:pPr algn="l" fontAlgn="b"/>
                      <a:r>
                        <a:rPr lang="en-US" sz="1800" b="0" u="none" strike="noStrike" dirty="0">
                          <a:solidFill>
                            <a:srgbClr val="000000"/>
                          </a:solidFill>
                          <a:effectLst/>
                          <a:latin typeface="+mn-lt"/>
                        </a:rPr>
                        <a:t>Nominal</a:t>
                      </a:r>
                      <a:endParaRPr lang="en-US" sz="1800" b="0" i="1" u="none" strike="noStrike" dirty="0">
                        <a:solidFill>
                          <a:srgbClr val="000000"/>
                        </a:solidFill>
                        <a:effectLst/>
                        <a:latin typeface="+mn-lt"/>
                      </a:endParaRPr>
                    </a:p>
                  </a:txBody>
                  <a:tcPr marL="0" marR="0" marT="0" marB="0" anchor="b"/>
                </a:tc>
                <a:tc>
                  <a:txBody>
                    <a:bodyPr/>
                    <a:lstStyle/>
                    <a:p>
                      <a:pPr algn="r" fontAlgn="b"/>
                      <a:r>
                        <a:rPr lang="en-US" sz="1800" b="0" u="none" strike="noStrike" dirty="0">
                          <a:solidFill>
                            <a:srgbClr val="000000"/>
                          </a:solidFill>
                          <a:effectLst/>
                          <a:latin typeface="+mn-lt"/>
                        </a:rPr>
                        <a:t>$4,548,221 </a:t>
                      </a:r>
                      <a:endParaRPr lang="en-US" sz="1800" b="0" i="0" u="none" strike="noStrike" dirty="0">
                        <a:solidFill>
                          <a:srgbClr val="000000"/>
                        </a:solidFill>
                        <a:effectLst/>
                        <a:latin typeface="+mn-lt"/>
                      </a:endParaRPr>
                    </a:p>
                  </a:txBody>
                  <a:tcPr marL="0" marR="0" marT="0" marB="0" anchor="b"/>
                </a:tc>
                <a:tc>
                  <a:txBody>
                    <a:bodyPr/>
                    <a:lstStyle/>
                    <a:p>
                      <a:pPr algn="r" fontAlgn="b"/>
                      <a:r>
                        <a:rPr lang="en-US" sz="1800" b="0" u="none" strike="noStrike" dirty="0">
                          <a:solidFill>
                            <a:srgbClr val="000000"/>
                          </a:solidFill>
                          <a:effectLst/>
                          <a:latin typeface="+mn-lt"/>
                        </a:rPr>
                        <a:t>$4,548,221 </a:t>
                      </a:r>
                      <a:endParaRPr lang="en-US" sz="1800" b="0" i="0" u="none" strike="noStrike" dirty="0">
                        <a:solidFill>
                          <a:srgbClr val="000000"/>
                        </a:solidFill>
                        <a:effectLst/>
                        <a:latin typeface="+mn-lt"/>
                      </a:endParaRPr>
                    </a:p>
                  </a:txBody>
                  <a:tcPr marL="0" marR="0" marT="0" marB="0" anchor="b"/>
                </a:tc>
                <a:tc>
                  <a:txBody>
                    <a:bodyPr/>
                    <a:lstStyle/>
                    <a:p>
                      <a:pPr algn="r" fontAlgn="b"/>
                      <a:r>
                        <a:rPr lang="en-US" sz="1800" b="0" u="none" strike="noStrike" dirty="0">
                          <a:solidFill>
                            <a:srgbClr val="000000"/>
                          </a:solidFill>
                          <a:effectLst/>
                          <a:latin typeface="+mn-lt"/>
                        </a:rPr>
                        <a:t>$4,548,221 </a:t>
                      </a:r>
                      <a:endParaRPr lang="en-US" sz="1800" b="0" i="0" u="none" strike="noStrike" dirty="0">
                        <a:solidFill>
                          <a:srgbClr val="000000"/>
                        </a:solidFill>
                        <a:effectLst/>
                        <a:latin typeface="+mn-lt"/>
                      </a:endParaRPr>
                    </a:p>
                  </a:txBody>
                  <a:tcPr marL="0" marR="0" marT="0" marB="0" anchor="b"/>
                </a:tc>
                <a:tc>
                  <a:txBody>
                    <a:bodyPr/>
                    <a:lstStyle/>
                    <a:p>
                      <a:pPr algn="r" fontAlgn="b"/>
                      <a:r>
                        <a:rPr lang="en-US" sz="1800" b="0" u="none" strike="noStrike" dirty="0">
                          <a:solidFill>
                            <a:srgbClr val="000000"/>
                          </a:solidFill>
                          <a:effectLst/>
                          <a:latin typeface="+mn-lt"/>
                        </a:rPr>
                        <a:t>$4,548,221 </a:t>
                      </a:r>
                      <a:endParaRPr lang="en-US" sz="1800" b="0" i="0" u="none" strike="noStrike" dirty="0">
                        <a:solidFill>
                          <a:srgbClr val="000000"/>
                        </a:solidFill>
                        <a:effectLst/>
                        <a:latin typeface="+mn-lt"/>
                      </a:endParaRPr>
                    </a:p>
                  </a:txBody>
                  <a:tcPr marL="0" marR="0" marT="0" marB="0" anchor="b"/>
                </a:tc>
                <a:tc>
                  <a:txBody>
                    <a:bodyPr/>
                    <a:lstStyle/>
                    <a:p>
                      <a:pPr marL="0" algn="r" rtl="0" eaLnBrk="1" fontAlgn="b" latinLnBrk="0" hangingPunct="1"/>
                      <a:r>
                        <a:rPr kumimoji="0" lang="en-US" sz="1800" b="0" u="none" strike="noStrike" kern="1200" dirty="0">
                          <a:solidFill>
                            <a:srgbClr val="000000"/>
                          </a:solidFill>
                          <a:effectLst/>
                          <a:latin typeface="+mn-lt"/>
                          <a:ea typeface="+mn-ea"/>
                          <a:cs typeface="+mn-cs"/>
                        </a:rPr>
                        <a:t>$4,548,221 </a:t>
                      </a:r>
                    </a:p>
                  </a:txBody>
                  <a:tcPr marL="0" marR="0" marT="0" marB="0" anchor="b"/>
                </a:tc>
                <a:tc>
                  <a:txBody>
                    <a:bodyPr/>
                    <a:lstStyle/>
                    <a:p>
                      <a:pPr marL="0" algn="r" rtl="0" eaLnBrk="1" fontAlgn="b" latinLnBrk="0" hangingPunct="1"/>
                      <a:r>
                        <a:rPr kumimoji="0" lang="en-US" sz="1800" b="0" u="none" strike="noStrike" kern="1200" dirty="0">
                          <a:solidFill>
                            <a:srgbClr val="000000"/>
                          </a:solidFill>
                          <a:effectLst/>
                          <a:latin typeface="+mn-lt"/>
                          <a:ea typeface="+mn-ea"/>
                          <a:cs typeface="+mn-cs"/>
                        </a:rPr>
                        <a:t> $4,548,221 </a:t>
                      </a:r>
                    </a:p>
                  </a:txBody>
                  <a:tcPr marL="0" marR="0" marT="0" marB="0" anchor="b"/>
                </a:tc>
                <a:tc>
                  <a:txBody>
                    <a:bodyPr/>
                    <a:lstStyle/>
                    <a:p>
                      <a:pPr algn="r" fontAlgn="b"/>
                      <a:r>
                        <a:rPr lang="en-US" sz="1000" b="0" i="0" u="none" strike="noStrike" dirty="0">
                          <a:solidFill>
                            <a:srgbClr val="000000"/>
                          </a:solidFill>
                          <a:effectLst/>
                          <a:latin typeface="Arial" panose="020B0604020202020204" pitchFamily="34" charset="0"/>
                        </a:rPr>
                        <a:t>…</a:t>
                      </a:r>
                    </a:p>
                  </a:txBody>
                  <a:tcPr marL="0" marR="0" marT="0" marB="0" anchor="b"/>
                </a:tc>
                <a:tc>
                  <a:txBody>
                    <a:bodyPr/>
                    <a:lstStyle/>
                    <a:p>
                      <a:pPr marL="0" algn="r" rtl="0" eaLnBrk="1" fontAlgn="b" latinLnBrk="0" hangingPunct="1"/>
                      <a:r>
                        <a:rPr kumimoji="0" lang="en-US" sz="1800" b="0" u="none" strike="noStrike" kern="1200" dirty="0">
                          <a:solidFill>
                            <a:srgbClr val="000000"/>
                          </a:solidFill>
                          <a:effectLst/>
                          <a:latin typeface="+mn-lt"/>
                          <a:ea typeface="+mn-ea"/>
                          <a:cs typeface="+mn-cs"/>
                        </a:rPr>
                        <a:t>$4,548,221 </a:t>
                      </a:r>
                    </a:p>
                  </a:txBody>
                  <a:tcPr marL="0" marR="0" marT="0" marB="0" anchor="b"/>
                </a:tc>
                <a:extLst>
                  <a:ext uri="{0D108BD9-81ED-4DB2-BD59-A6C34878D82A}">
                    <a16:rowId xmlns:a16="http://schemas.microsoft.com/office/drawing/2014/main" val="1574361147"/>
                  </a:ext>
                </a:extLst>
              </a:tr>
            </a:tbl>
          </a:graphicData>
        </a:graphic>
      </p:graphicFrame>
    </p:spTree>
    <p:extLst>
      <p:ext uri="{BB962C8B-B14F-4D97-AF65-F5344CB8AC3E}">
        <p14:creationId xmlns:p14="http://schemas.microsoft.com/office/powerpoint/2010/main" val="359233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A8D97-D106-415B-99ED-26BB31589EA7}"/>
              </a:ext>
            </a:extLst>
          </p:cNvPr>
          <p:cNvSpPr>
            <a:spLocks noGrp="1"/>
          </p:cNvSpPr>
          <p:nvPr>
            <p:ph type="title"/>
          </p:nvPr>
        </p:nvSpPr>
        <p:spPr/>
        <p:txBody>
          <a:bodyPr>
            <a:noAutofit/>
          </a:bodyPr>
          <a:lstStyle/>
          <a:p>
            <a:r>
              <a:rPr lang="en-US" sz="3200" dirty="0"/>
              <a:t>Current approach does not acknowledge that the PPR is adjusted every three years</a:t>
            </a:r>
          </a:p>
        </p:txBody>
      </p:sp>
      <p:sp>
        <p:nvSpPr>
          <p:cNvPr id="3" name="Slide Number Placeholder 2">
            <a:extLst>
              <a:ext uri="{FF2B5EF4-FFF2-40B4-BE49-F238E27FC236}">
                <a16:creationId xmlns:a16="http://schemas.microsoft.com/office/drawing/2014/main" id="{5469EDC6-4A7E-4251-B1B0-BCCDAC0D9208}"/>
              </a:ext>
            </a:extLst>
          </p:cNvPr>
          <p:cNvSpPr>
            <a:spLocks noGrp="1"/>
          </p:cNvSpPr>
          <p:nvPr>
            <p:ph type="sldNum" sz="quarter" idx="12"/>
          </p:nvPr>
        </p:nvSpPr>
        <p:spPr/>
        <p:txBody>
          <a:bodyPr/>
          <a:lstStyle/>
          <a:p>
            <a:fld id="{FE32481A-4381-498B-8A4E-EB06C002DB72}" type="slidenum">
              <a:rPr lang="en-US" smtClean="0"/>
              <a:pPr/>
              <a:t>12</a:t>
            </a:fld>
            <a:endParaRPr lang="en-US" dirty="0"/>
          </a:p>
        </p:txBody>
      </p:sp>
      <p:sp>
        <p:nvSpPr>
          <p:cNvPr id="4" name="Content Placeholder 3">
            <a:extLst>
              <a:ext uri="{FF2B5EF4-FFF2-40B4-BE49-F238E27FC236}">
                <a16:creationId xmlns:a16="http://schemas.microsoft.com/office/drawing/2014/main" id="{CE2FFAF8-BC16-402D-B341-AF9669FC304E}"/>
              </a:ext>
            </a:extLst>
          </p:cNvPr>
          <p:cNvSpPr>
            <a:spLocks noGrp="1"/>
          </p:cNvSpPr>
          <p:nvPr>
            <p:ph sz="quarter" idx="1"/>
          </p:nvPr>
        </p:nvSpPr>
        <p:spPr/>
        <p:txBody>
          <a:bodyPr>
            <a:normAutofit/>
          </a:bodyPr>
          <a:lstStyle/>
          <a:p>
            <a:r>
              <a:rPr lang="en-US" dirty="0"/>
              <a:t>When the PPR is recalculated it reflects the impact of inflation on CONE and associated revenues</a:t>
            </a:r>
          </a:p>
          <a:p>
            <a:r>
              <a:rPr lang="en-US" dirty="0"/>
              <a:t>Adjusting the PPR revenues for inflation is more consistent with the treatment of other revenues</a:t>
            </a:r>
          </a:p>
          <a:p>
            <a:pPr lvl="1"/>
            <a:r>
              <a:rPr lang="en-US" dirty="0"/>
              <a:t>Scarcity revenues are based upon the static reserve constraint penalty factors (RCPFs) and do not need to reflect inflation</a:t>
            </a:r>
          </a:p>
          <a:p>
            <a:pPr marL="0" indent="0">
              <a:buNone/>
            </a:pPr>
            <a:endParaRPr lang="en-US" dirty="0"/>
          </a:p>
        </p:txBody>
      </p:sp>
    </p:spTree>
    <p:extLst>
      <p:ext uri="{BB962C8B-B14F-4D97-AF65-F5344CB8AC3E}">
        <p14:creationId xmlns:p14="http://schemas.microsoft.com/office/powerpoint/2010/main" val="3424720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4D31B-F6A7-4D44-B81F-6DD8633076A9}"/>
              </a:ext>
            </a:extLst>
          </p:cNvPr>
          <p:cNvSpPr>
            <a:spLocks noGrp="1"/>
          </p:cNvSpPr>
          <p:nvPr>
            <p:ph type="title"/>
          </p:nvPr>
        </p:nvSpPr>
        <p:spPr/>
        <p:txBody>
          <a:bodyPr/>
          <a:lstStyle/>
          <a:p>
            <a:r>
              <a:rPr lang="en-US" dirty="0"/>
              <a:t>NESCOE Amendment #2</a:t>
            </a:r>
          </a:p>
        </p:txBody>
      </p:sp>
      <p:sp>
        <p:nvSpPr>
          <p:cNvPr id="3" name="Slide Number Placeholder 2">
            <a:extLst>
              <a:ext uri="{FF2B5EF4-FFF2-40B4-BE49-F238E27FC236}">
                <a16:creationId xmlns:a16="http://schemas.microsoft.com/office/drawing/2014/main" id="{7A3B86A7-26A2-0E4C-AB85-2A4BBC774ABB}"/>
              </a:ext>
            </a:extLst>
          </p:cNvPr>
          <p:cNvSpPr>
            <a:spLocks noGrp="1"/>
          </p:cNvSpPr>
          <p:nvPr>
            <p:ph type="sldNum" sz="quarter" idx="12"/>
          </p:nvPr>
        </p:nvSpPr>
        <p:spPr/>
        <p:txBody>
          <a:bodyPr/>
          <a:lstStyle/>
          <a:p>
            <a:fld id="{FE32481A-4381-498B-8A4E-EB06C002DB72}" type="slidenum">
              <a:rPr lang="en-US" smtClean="0"/>
              <a:pPr/>
              <a:t>13</a:t>
            </a:fld>
            <a:endParaRPr lang="en-US" dirty="0"/>
          </a:p>
        </p:txBody>
      </p:sp>
      <p:sp>
        <p:nvSpPr>
          <p:cNvPr id="4" name="Content Placeholder 3">
            <a:extLst>
              <a:ext uri="{FF2B5EF4-FFF2-40B4-BE49-F238E27FC236}">
                <a16:creationId xmlns:a16="http://schemas.microsoft.com/office/drawing/2014/main" id="{B937AD89-64F4-1D4F-A789-21D710AF1F64}"/>
              </a:ext>
            </a:extLst>
          </p:cNvPr>
          <p:cNvSpPr>
            <a:spLocks noGrp="1"/>
          </p:cNvSpPr>
          <p:nvPr>
            <p:ph sz="quarter" idx="1"/>
          </p:nvPr>
        </p:nvSpPr>
        <p:spPr/>
        <p:txBody>
          <a:bodyPr>
            <a:normAutofit lnSpcReduction="10000"/>
          </a:bodyPr>
          <a:lstStyle/>
          <a:p>
            <a:r>
              <a:rPr lang="en-US" dirty="0"/>
              <a:t>For all reference technologies, calculate the present value using the (real) discount rate and PFP revenues in 2025 dollars adjusted for inflation</a:t>
            </a:r>
          </a:p>
          <a:p>
            <a:pPr lvl="1"/>
            <a:r>
              <a:rPr lang="en-US" dirty="0"/>
              <a:t>2025 dollars are set every fourth year to the nominal value and then has inflation removed in the next two subsequent years reflecting the three-year update cycle</a:t>
            </a:r>
          </a:p>
          <a:p>
            <a:r>
              <a:rPr lang="en-US" dirty="0"/>
              <a:t>Table below provides an example for the simple cycle unit</a:t>
            </a:r>
          </a:p>
          <a:p>
            <a:endParaRPr lang="en-US" dirty="0"/>
          </a:p>
          <a:p>
            <a:pPr marL="0" indent="0">
              <a:buNone/>
            </a:pPr>
            <a:endParaRPr lang="en-US" b="1" dirty="0"/>
          </a:p>
          <a:p>
            <a:pPr marL="0" indent="0" algn="ctr">
              <a:buNone/>
            </a:pPr>
            <a:endParaRPr lang="en-US" b="1" dirty="0"/>
          </a:p>
          <a:p>
            <a:pPr marL="0" indent="0" algn="ctr">
              <a:buNone/>
            </a:pPr>
            <a:r>
              <a:rPr lang="en-US" b="1" u="sng" dirty="0"/>
              <a:t>Estimated reduction in Net CONE is $0.12/kW-</a:t>
            </a:r>
            <a:r>
              <a:rPr lang="en-US" b="1" u="sng" dirty="0" err="1"/>
              <a:t>mo</a:t>
            </a:r>
            <a:endParaRPr lang="en-US" b="1" u="sng" dirty="0"/>
          </a:p>
        </p:txBody>
      </p:sp>
      <p:graphicFrame>
        <p:nvGraphicFramePr>
          <p:cNvPr id="6" name="Table 5">
            <a:extLst>
              <a:ext uri="{FF2B5EF4-FFF2-40B4-BE49-F238E27FC236}">
                <a16:creationId xmlns:a16="http://schemas.microsoft.com/office/drawing/2014/main" id="{6509B787-2E7C-41A0-AA47-2BD3748B3398}"/>
              </a:ext>
            </a:extLst>
          </p:cNvPr>
          <p:cNvGraphicFramePr>
            <a:graphicFrameLocks noGrp="1"/>
          </p:cNvGraphicFramePr>
          <p:nvPr>
            <p:extLst>
              <p:ext uri="{D42A27DB-BD31-4B8C-83A1-F6EECF244321}">
                <p14:modId xmlns:p14="http://schemas.microsoft.com/office/powerpoint/2010/main" val="266088130"/>
              </p:ext>
            </p:extLst>
          </p:nvPr>
        </p:nvGraphicFramePr>
        <p:xfrm>
          <a:off x="296254" y="4191000"/>
          <a:ext cx="8551492" cy="822960"/>
        </p:xfrm>
        <a:graphic>
          <a:graphicData uri="http://schemas.openxmlformats.org/drawingml/2006/table">
            <a:tbl>
              <a:tblPr firstRow="1" firstCol="1" bandRow="1">
                <a:tableStyleId>{3B4B98B0-60AC-42C2-AFA5-B58CD77FA1E5}</a:tableStyleId>
              </a:tblPr>
              <a:tblGrid>
                <a:gridCol w="734518">
                  <a:extLst>
                    <a:ext uri="{9D8B030D-6E8A-4147-A177-3AD203B41FA5}">
                      <a16:colId xmlns:a16="http://schemas.microsoft.com/office/drawing/2014/main" val="2552285348"/>
                    </a:ext>
                  </a:extLst>
                </a:gridCol>
                <a:gridCol w="1057099">
                  <a:extLst>
                    <a:ext uri="{9D8B030D-6E8A-4147-A177-3AD203B41FA5}">
                      <a16:colId xmlns:a16="http://schemas.microsoft.com/office/drawing/2014/main" val="2165589278"/>
                    </a:ext>
                  </a:extLst>
                </a:gridCol>
                <a:gridCol w="1072244">
                  <a:extLst>
                    <a:ext uri="{9D8B030D-6E8A-4147-A177-3AD203B41FA5}">
                      <a16:colId xmlns:a16="http://schemas.microsoft.com/office/drawing/2014/main" val="2475719815"/>
                    </a:ext>
                  </a:extLst>
                </a:gridCol>
                <a:gridCol w="1072244">
                  <a:extLst>
                    <a:ext uri="{9D8B030D-6E8A-4147-A177-3AD203B41FA5}">
                      <a16:colId xmlns:a16="http://schemas.microsoft.com/office/drawing/2014/main" val="897864614"/>
                    </a:ext>
                  </a:extLst>
                </a:gridCol>
                <a:gridCol w="1057099">
                  <a:extLst>
                    <a:ext uri="{9D8B030D-6E8A-4147-A177-3AD203B41FA5}">
                      <a16:colId xmlns:a16="http://schemas.microsoft.com/office/drawing/2014/main" val="1294775156"/>
                    </a:ext>
                  </a:extLst>
                </a:gridCol>
                <a:gridCol w="1072244">
                  <a:extLst>
                    <a:ext uri="{9D8B030D-6E8A-4147-A177-3AD203B41FA5}">
                      <a16:colId xmlns:a16="http://schemas.microsoft.com/office/drawing/2014/main" val="2666534569"/>
                    </a:ext>
                  </a:extLst>
                </a:gridCol>
                <a:gridCol w="1072244">
                  <a:extLst>
                    <a:ext uri="{9D8B030D-6E8A-4147-A177-3AD203B41FA5}">
                      <a16:colId xmlns:a16="http://schemas.microsoft.com/office/drawing/2014/main" val="3448575568"/>
                    </a:ext>
                  </a:extLst>
                </a:gridCol>
                <a:gridCol w="361635">
                  <a:extLst>
                    <a:ext uri="{9D8B030D-6E8A-4147-A177-3AD203B41FA5}">
                      <a16:colId xmlns:a16="http://schemas.microsoft.com/office/drawing/2014/main" val="2429972057"/>
                    </a:ext>
                  </a:extLst>
                </a:gridCol>
                <a:gridCol w="1052165">
                  <a:extLst>
                    <a:ext uri="{9D8B030D-6E8A-4147-A177-3AD203B41FA5}">
                      <a16:colId xmlns:a16="http://schemas.microsoft.com/office/drawing/2014/main" val="2643468402"/>
                    </a:ext>
                  </a:extLst>
                </a:gridCol>
              </a:tblGrid>
              <a:tr h="171450">
                <a:tc>
                  <a:txBody>
                    <a:bodyPr/>
                    <a:lstStyle/>
                    <a:p>
                      <a:pPr algn="l" fontAlgn="b"/>
                      <a:endParaRPr lang="en-US" sz="1800" b="1" i="0" u="none" strike="noStrike" dirty="0">
                        <a:solidFill>
                          <a:srgbClr val="000000"/>
                        </a:solidFill>
                        <a:effectLst/>
                        <a:latin typeface="+mn-lt"/>
                      </a:endParaRPr>
                    </a:p>
                  </a:txBody>
                  <a:tcPr marL="0" marR="0" marT="0" marB="0" anchor="b"/>
                </a:tc>
                <a:tc>
                  <a:txBody>
                    <a:bodyPr/>
                    <a:lstStyle/>
                    <a:p>
                      <a:pPr algn="r" fontAlgn="b"/>
                      <a:r>
                        <a:rPr lang="en-US" sz="1800" b="1" u="none" strike="noStrike" dirty="0">
                          <a:solidFill>
                            <a:srgbClr val="000000"/>
                          </a:solidFill>
                          <a:effectLst/>
                          <a:latin typeface="+mn-lt"/>
                        </a:rPr>
                        <a:t>2025</a:t>
                      </a:r>
                      <a:endParaRPr lang="en-US" sz="1800" b="1" i="0" u="none" strike="noStrike" dirty="0">
                        <a:solidFill>
                          <a:srgbClr val="000000"/>
                        </a:solidFill>
                        <a:effectLst/>
                        <a:latin typeface="+mn-lt"/>
                      </a:endParaRPr>
                    </a:p>
                  </a:txBody>
                  <a:tcPr marL="0" marR="0" marT="0" marB="0" anchor="b"/>
                </a:tc>
                <a:tc>
                  <a:txBody>
                    <a:bodyPr/>
                    <a:lstStyle/>
                    <a:p>
                      <a:pPr algn="r" fontAlgn="b"/>
                      <a:r>
                        <a:rPr lang="en-US" sz="1800" b="1" u="none" strike="noStrike" dirty="0">
                          <a:solidFill>
                            <a:srgbClr val="000000"/>
                          </a:solidFill>
                          <a:effectLst/>
                          <a:latin typeface="+mn-lt"/>
                        </a:rPr>
                        <a:t>2026</a:t>
                      </a:r>
                      <a:endParaRPr lang="en-US" sz="1800" b="1" i="0" u="none" strike="noStrike" dirty="0">
                        <a:solidFill>
                          <a:srgbClr val="000000"/>
                        </a:solidFill>
                        <a:effectLst/>
                        <a:latin typeface="+mn-lt"/>
                      </a:endParaRPr>
                    </a:p>
                  </a:txBody>
                  <a:tcPr marL="0" marR="0" marT="0" marB="0" anchor="b"/>
                </a:tc>
                <a:tc>
                  <a:txBody>
                    <a:bodyPr/>
                    <a:lstStyle/>
                    <a:p>
                      <a:pPr algn="r" fontAlgn="b"/>
                      <a:r>
                        <a:rPr lang="en-US" sz="1800" b="1" u="none" strike="noStrike" dirty="0">
                          <a:solidFill>
                            <a:srgbClr val="000000"/>
                          </a:solidFill>
                          <a:effectLst/>
                          <a:latin typeface="+mn-lt"/>
                        </a:rPr>
                        <a:t>2027</a:t>
                      </a:r>
                      <a:endParaRPr lang="en-US" sz="1800" b="1" i="0" u="none" strike="noStrike" dirty="0">
                        <a:solidFill>
                          <a:srgbClr val="000000"/>
                        </a:solidFill>
                        <a:effectLst/>
                        <a:latin typeface="+mn-lt"/>
                      </a:endParaRPr>
                    </a:p>
                  </a:txBody>
                  <a:tcPr marL="0" marR="0" marT="0" marB="0" anchor="b"/>
                </a:tc>
                <a:tc>
                  <a:txBody>
                    <a:bodyPr/>
                    <a:lstStyle/>
                    <a:p>
                      <a:pPr algn="r" fontAlgn="b"/>
                      <a:r>
                        <a:rPr lang="en-US" sz="1800" b="1" u="none" strike="noStrike">
                          <a:solidFill>
                            <a:srgbClr val="000000"/>
                          </a:solidFill>
                          <a:effectLst/>
                          <a:latin typeface="+mn-lt"/>
                        </a:rPr>
                        <a:t>2028</a:t>
                      </a:r>
                      <a:endParaRPr lang="en-US" sz="1800" b="1" i="0" u="none" strike="noStrike">
                        <a:solidFill>
                          <a:srgbClr val="000000"/>
                        </a:solidFill>
                        <a:effectLst/>
                        <a:latin typeface="+mn-lt"/>
                      </a:endParaRPr>
                    </a:p>
                  </a:txBody>
                  <a:tcPr marL="0" marR="0" marT="0" marB="0" anchor="b"/>
                </a:tc>
                <a:tc>
                  <a:txBody>
                    <a:bodyPr/>
                    <a:lstStyle/>
                    <a:p>
                      <a:pPr algn="r" fontAlgn="b"/>
                      <a:r>
                        <a:rPr kumimoji="0" lang="en-US" sz="1800" b="1" u="none" strike="noStrike" kern="1200" dirty="0">
                          <a:solidFill>
                            <a:srgbClr val="000000"/>
                          </a:solidFill>
                          <a:effectLst/>
                          <a:latin typeface="+mn-lt"/>
                          <a:ea typeface="+mn-ea"/>
                          <a:cs typeface="+mn-cs"/>
                        </a:rPr>
                        <a:t>2029</a:t>
                      </a:r>
                    </a:p>
                  </a:txBody>
                  <a:tcPr marL="0" marR="0" marT="0" marB="0" anchor="b"/>
                </a:tc>
                <a:tc>
                  <a:txBody>
                    <a:bodyPr/>
                    <a:lstStyle/>
                    <a:p>
                      <a:pPr algn="r" fontAlgn="b"/>
                      <a:r>
                        <a:rPr kumimoji="0" lang="en-US" sz="1800" b="1" u="none" strike="noStrike" kern="1200" dirty="0">
                          <a:solidFill>
                            <a:srgbClr val="000000"/>
                          </a:solidFill>
                          <a:effectLst/>
                          <a:latin typeface="+mn-lt"/>
                          <a:ea typeface="+mn-ea"/>
                          <a:cs typeface="+mn-cs"/>
                        </a:rPr>
                        <a:t>2030</a:t>
                      </a:r>
                    </a:p>
                  </a:txBody>
                  <a:tcPr marL="0" marR="0" marT="0" marB="0" anchor="b"/>
                </a:tc>
                <a:tc>
                  <a:txBody>
                    <a:bodyPr/>
                    <a:lstStyle/>
                    <a:p>
                      <a:pPr algn="r" fontAlgn="b"/>
                      <a:r>
                        <a:rPr kumimoji="0" lang="en-US" sz="1800" b="1" u="none" strike="noStrike" kern="1200" dirty="0">
                          <a:solidFill>
                            <a:srgbClr val="000000"/>
                          </a:solidFill>
                          <a:effectLst/>
                          <a:latin typeface="+mn-lt"/>
                          <a:ea typeface="+mn-ea"/>
                          <a:cs typeface="+mn-cs"/>
                        </a:rPr>
                        <a:t>…</a:t>
                      </a:r>
                    </a:p>
                  </a:txBody>
                  <a:tcPr marL="0" marR="0" marT="0" marB="0" anchor="b"/>
                </a:tc>
                <a:tc>
                  <a:txBody>
                    <a:bodyPr/>
                    <a:lstStyle/>
                    <a:p>
                      <a:pPr algn="r" fontAlgn="b"/>
                      <a:r>
                        <a:rPr kumimoji="0" lang="en-US" sz="1800" b="1" u="none" strike="noStrike" kern="1200" dirty="0">
                          <a:solidFill>
                            <a:srgbClr val="000000"/>
                          </a:solidFill>
                          <a:effectLst/>
                          <a:latin typeface="+mn-lt"/>
                          <a:ea typeface="+mn-ea"/>
                          <a:cs typeface="+mn-cs"/>
                        </a:rPr>
                        <a:t>2044</a:t>
                      </a:r>
                      <a:r>
                        <a:rPr lang="en-US" sz="1000" b="1" i="0" u="none" strike="noStrike" dirty="0">
                          <a:solidFill>
                            <a:srgbClr val="000000"/>
                          </a:solidFill>
                          <a:effectLst/>
                          <a:latin typeface="Arial" panose="020B0604020202020204" pitchFamily="34" charset="0"/>
                        </a:rPr>
                        <a:t> </a:t>
                      </a:r>
                    </a:p>
                  </a:txBody>
                  <a:tcPr marL="0" marR="0" marT="0" marB="0" anchor="b"/>
                </a:tc>
                <a:extLst>
                  <a:ext uri="{0D108BD9-81ED-4DB2-BD59-A6C34878D82A}">
                    <a16:rowId xmlns:a16="http://schemas.microsoft.com/office/drawing/2014/main" val="3574824550"/>
                  </a:ext>
                </a:extLst>
              </a:tr>
              <a:tr h="161925">
                <a:tc>
                  <a:txBody>
                    <a:bodyPr/>
                    <a:lstStyle/>
                    <a:p>
                      <a:pPr algn="l" fontAlgn="b"/>
                      <a:r>
                        <a:rPr lang="en-US" sz="1800" b="0" u="none" strike="noStrike" dirty="0">
                          <a:solidFill>
                            <a:srgbClr val="000000"/>
                          </a:solidFill>
                          <a:effectLst/>
                          <a:latin typeface="+mn-lt"/>
                        </a:rPr>
                        <a:t>2025$</a:t>
                      </a:r>
                      <a:endParaRPr lang="en-US" sz="1800" b="0" i="1" u="none" strike="noStrike" dirty="0">
                        <a:solidFill>
                          <a:srgbClr val="000000"/>
                        </a:solidFill>
                        <a:effectLst/>
                        <a:latin typeface="+mn-lt"/>
                      </a:endParaRPr>
                    </a:p>
                  </a:txBody>
                  <a:tcPr marL="0" marR="0" marT="0" marB="0" anchor="b"/>
                </a:tc>
                <a:tc>
                  <a:txBody>
                    <a:bodyPr/>
                    <a:lstStyle/>
                    <a:p>
                      <a:pPr marL="0" algn="r" rtl="0" eaLnBrk="1" fontAlgn="b" latinLnBrk="0" hangingPunct="1"/>
                      <a:r>
                        <a:rPr kumimoji="0" lang="en-US" sz="1800" b="0" u="none" strike="noStrike" kern="1200" dirty="0">
                          <a:solidFill>
                            <a:srgbClr val="000000"/>
                          </a:solidFill>
                          <a:effectLst/>
                          <a:latin typeface="+mn-lt"/>
                          <a:ea typeface="+mn-ea"/>
                          <a:cs typeface="+mn-cs"/>
                        </a:rPr>
                        <a:t> </a:t>
                      </a:r>
                      <a:r>
                        <a:rPr kumimoji="0" lang="en-US" sz="1800" b="1" u="none" strike="noStrike" kern="1200" dirty="0">
                          <a:solidFill>
                            <a:srgbClr val="000000"/>
                          </a:solidFill>
                          <a:effectLst/>
                          <a:latin typeface="+mn-lt"/>
                          <a:ea typeface="+mn-ea"/>
                          <a:cs typeface="+mn-cs"/>
                        </a:rPr>
                        <a:t>$4,548,221 </a:t>
                      </a:r>
                    </a:p>
                  </a:txBody>
                  <a:tcPr marL="0" marR="0" marT="0" marB="0" anchor="b"/>
                </a:tc>
                <a:tc>
                  <a:txBody>
                    <a:bodyPr/>
                    <a:lstStyle/>
                    <a:p>
                      <a:pPr marL="0" algn="r" rtl="0" eaLnBrk="1" fontAlgn="b" latinLnBrk="0" hangingPunct="1"/>
                      <a:r>
                        <a:rPr kumimoji="0" lang="en-US" sz="1800" b="0" u="none" strike="noStrike" kern="1200" dirty="0">
                          <a:solidFill>
                            <a:srgbClr val="000000"/>
                          </a:solidFill>
                          <a:effectLst/>
                          <a:latin typeface="+mn-lt"/>
                          <a:ea typeface="+mn-ea"/>
                          <a:cs typeface="+mn-cs"/>
                        </a:rPr>
                        <a:t> $4,459,040 </a:t>
                      </a:r>
                    </a:p>
                  </a:txBody>
                  <a:tcPr marL="0" marR="0" marT="0" marB="0" anchor="b"/>
                </a:tc>
                <a:tc>
                  <a:txBody>
                    <a:bodyPr/>
                    <a:lstStyle/>
                    <a:p>
                      <a:pPr marL="0" algn="r" rtl="0" eaLnBrk="1" fontAlgn="b" latinLnBrk="0" hangingPunct="1"/>
                      <a:r>
                        <a:rPr kumimoji="0" lang="en-US" sz="1800" b="0" u="none" strike="noStrike" kern="1200" dirty="0">
                          <a:solidFill>
                            <a:srgbClr val="000000"/>
                          </a:solidFill>
                          <a:effectLst/>
                          <a:latin typeface="+mn-lt"/>
                          <a:ea typeface="+mn-ea"/>
                          <a:cs typeface="+mn-cs"/>
                        </a:rPr>
                        <a:t> $4,371,608 </a:t>
                      </a:r>
                    </a:p>
                  </a:txBody>
                  <a:tcPr marL="0" marR="0" marT="0" marB="0" anchor="b"/>
                </a:tc>
                <a:tc>
                  <a:txBody>
                    <a:bodyPr/>
                    <a:lstStyle/>
                    <a:p>
                      <a:pPr marL="0" algn="r" rtl="0" eaLnBrk="1" fontAlgn="b" latinLnBrk="0" hangingPunct="1"/>
                      <a:r>
                        <a:rPr kumimoji="0" lang="en-US" sz="1800" b="0" u="none" strike="noStrike" kern="1200" dirty="0">
                          <a:solidFill>
                            <a:srgbClr val="000000"/>
                          </a:solidFill>
                          <a:effectLst/>
                          <a:latin typeface="+mn-lt"/>
                          <a:ea typeface="+mn-ea"/>
                          <a:cs typeface="+mn-cs"/>
                        </a:rPr>
                        <a:t> </a:t>
                      </a:r>
                      <a:r>
                        <a:rPr kumimoji="0" lang="en-US" sz="1800" b="1" u="none" strike="noStrike" kern="1200" dirty="0">
                          <a:solidFill>
                            <a:srgbClr val="000000"/>
                          </a:solidFill>
                          <a:effectLst/>
                          <a:latin typeface="+mn-lt"/>
                          <a:ea typeface="+mn-ea"/>
                          <a:cs typeface="+mn-cs"/>
                        </a:rPr>
                        <a:t>$4,548,221 </a:t>
                      </a:r>
                    </a:p>
                  </a:txBody>
                  <a:tcPr marL="0" marR="0" marT="0" marB="0" anchor="b"/>
                </a:tc>
                <a:tc>
                  <a:txBody>
                    <a:bodyPr/>
                    <a:lstStyle/>
                    <a:p>
                      <a:pPr marL="0" algn="r" rtl="0" eaLnBrk="1" fontAlgn="b" latinLnBrk="0" hangingPunct="1"/>
                      <a:r>
                        <a:rPr kumimoji="0" lang="en-US" sz="1800" b="0" u="none" strike="noStrike" kern="1200" dirty="0">
                          <a:solidFill>
                            <a:srgbClr val="000000"/>
                          </a:solidFill>
                          <a:effectLst/>
                          <a:latin typeface="+mn-lt"/>
                          <a:ea typeface="+mn-ea"/>
                          <a:cs typeface="+mn-cs"/>
                        </a:rPr>
                        <a:t> $4,459,040 </a:t>
                      </a:r>
                    </a:p>
                  </a:txBody>
                  <a:tcPr marL="0" marR="0" marT="0" marB="0" anchor="b"/>
                </a:tc>
                <a:tc>
                  <a:txBody>
                    <a:bodyPr/>
                    <a:lstStyle/>
                    <a:p>
                      <a:pPr marL="0" algn="r" rtl="0" eaLnBrk="1" fontAlgn="b" latinLnBrk="0" hangingPunct="1"/>
                      <a:r>
                        <a:rPr kumimoji="0" lang="en-US" sz="1800" b="0" u="none" strike="noStrike" kern="1200" dirty="0">
                          <a:solidFill>
                            <a:srgbClr val="000000"/>
                          </a:solidFill>
                          <a:effectLst/>
                          <a:latin typeface="+mn-lt"/>
                          <a:ea typeface="+mn-ea"/>
                          <a:cs typeface="+mn-cs"/>
                        </a:rPr>
                        <a:t> $4,371,608 </a:t>
                      </a:r>
                    </a:p>
                  </a:txBody>
                  <a:tcPr marL="0" marR="0" marT="0" marB="0" anchor="b"/>
                </a:tc>
                <a:tc>
                  <a:txBody>
                    <a:bodyPr/>
                    <a:lstStyle/>
                    <a:p>
                      <a:pPr marL="0" algn="r" rtl="0" eaLnBrk="1" fontAlgn="b" latinLnBrk="0" hangingPunct="1"/>
                      <a:r>
                        <a:rPr kumimoji="0" lang="en-US" sz="1800" b="0" u="none" strike="noStrike" kern="1200" dirty="0">
                          <a:solidFill>
                            <a:srgbClr val="000000"/>
                          </a:solidFill>
                          <a:effectLst/>
                          <a:latin typeface="+mn-lt"/>
                          <a:ea typeface="+mn-ea"/>
                          <a:cs typeface="+mn-cs"/>
                        </a:rPr>
                        <a:t>…</a:t>
                      </a:r>
                    </a:p>
                  </a:txBody>
                  <a:tcPr marL="0" marR="0" marT="0" marB="0" anchor="b"/>
                </a:tc>
                <a:tc>
                  <a:txBody>
                    <a:bodyPr/>
                    <a:lstStyle/>
                    <a:p>
                      <a:pPr marL="0" algn="r" rtl="0" eaLnBrk="1" fontAlgn="b" latinLnBrk="0" hangingPunct="1"/>
                      <a:r>
                        <a:rPr kumimoji="0" lang="en-US" sz="1800" b="0" u="none" strike="noStrike" kern="1200" dirty="0">
                          <a:solidFill>
                            <a:srgbClr val="000000"/>
                          </a:solidFill>
                          <a:effectLst/>
                          <a:latin typeface="+mn-lt"/>
                          <a:ea typeface="+mn-ea"/>
                          <a:cs typeface="+mn-cs"/>
                        </a:rPr>
                        <a:t>$4,459,040 </a:t>
                      </a:r>
                    </a:p>
                  </a:txBody>
                  <a:tcPr marL="0" marR="0" marT="0" marB="0" anchor="b"/>
                </a:tc>
                <a:extLst>
                  <a:ext uri="{0D108BD9-81ED-4DB2-BD59-A6C34878D82A}">
                    <a16:rowId xmlns:a16="http://schemas.microsoft.com/office/drawing/2014/main" val="2467664563"/>
                  </a:ext>
                </a:extLst>
              </a:tr>
              <a:tr h="171450">
                <a:tc>
                  <a:txBody>
                    <a:bodyPr/>
                    <a:lstStyle/>
                    <a:p>
                      <a:pPr algn="l" fontAlgn="b"/>
                      <a:r>
                        <a:rPr lang="en-US" sz="1800" b="0" u="none" strike="noStrike" dirty="0">
                          <a:solidFill>
                            <a:srgbClr val="000000"/>
                          </a:solidFill>
                          <a:effectLst/>
                          <a:latin typeface="+mn-lt"/>
                        </a:rPr>
                        <a:t>Nominal</a:t>
                      </a:r>
                      <a:endParaRPr lang="en-US" sz="1800" b="0" i="1" u="none" strike="noStrike" dirty="0">
                        <a:solidFill>
                          <a:srgbClr val="000000"/>
                        </a:solidFill>
                        <a:effectLst/>
                        <a:latin typeface="+mn-lt"/>
                      </a:endParaRPr>
                    </a:p>
                  </a:txBody>
                  <a:tcPr marL="0" marR="0" marT="0" marB="0" anchor="b"/>
                </a:tc>
                <a:tc>
                  <a:txBody>
                    <a:bodyPr/>
                    <a:lstStyle/>
                    <a:p>
                      <a:pPr algn="r" fontAlgn="b"/>
                      <a:r>
                        <a:rPr lang="en-US" sz="1800" b="0" u="none" strike="noStrike" dirty="0">
                          <a:solidFill>
                            <a:srgbClr val="000000"/>
                          </a:solidFill>
                          <a:effectLst/>
                          <a:latin typeface="+mn-lt"/>
                        </a:rPr>
                        <a:t>$4,548,221 </a:t>
                      </a:r>
                      <a:endParaRPr lang="en-US" sz="1800" b="0" i="0" u="none" strike="noStrike" dirty="0">
                        <a:solidFill>
                          <a:srgbClr val="000000"/>
                        </a:solidFill>
                        <a:effectLst/>
                        <a:latin typeface="+mn-lt"/>
                      </a:endParaRPr>
                    </a:p>
                  </a:txBody>
                  <a:tcPr marL="0" marR="0" marT="0" marB="0" anchor="b"/>
                </a:tc>
                <a:tc>
                  <a:txBody>
                    <a:bodyPr/>
                    <a:lstStyle/>
                    <a:p>
                      <a:pPr algn="r" fontAlgn="b"/>
                      <a:r>
                        <a:rPr lang="en-US" sz="1800" b="0" u="none" strike="noStrike" dirty="0">
                          <a:solidFill>
                            <a:srgbClr val="000000"/>
                          </a:solidFill>
                          <a:effectLst/>
                          <a:latin typeface="+mn-lt"/>
                        </a:rPr>
                        <a:t>$4,548,221 </a:t>
                      </a:r>
                      <a:endParaRPr lang="en-US" sz="1800" b="0" i="0" u="none" strike="noStrike" dirty="0">
                        <a:solidFill>
                          <a:srgbClr val="000000"/>
                        </a:solidFill>
                        <a:effectLst/>
                        <a:latin typeface="+mn-lt"/>
                      </a:endParaRPr>
                    </a:p>
                  </a:txBody>
                  <a:tcPr marL="0" marR="0" marT="0" marB="0" anchor="b"/>
                </a:tc>
                <a:tc>
                  <a:txBody>
                    <a:bodyPr/>
                    <a:lstStyle/>
                    <a:p>
                      <a:pPr algn="r" fontAlgn="b"/>
                      <a:r>
                        <a:rPr lang="en-US" sz="1800" b="0" u="none" strike="noStrike" dirty="0">
                          <a:solidFill>
                            <a:srgbClr val="000000"/>
                          </a:solidFill>
                          <a:effectLst/>
                          <a:latin typeface="+mn-lt"/>
                        </a:rPr>
                        <a:t>$4,548,221 </a:t>
                      </a:r>
                      <a:endParaRPr lang="en-US" sz="1800" b="0" i="0" u="none" strike="noStrike" dirty="0">
                        <a:solidFill>
                          <a:srgbClr val="000000"/>
                        </a:solidFill>
                        <a:effectLst/>
                        <a:latin typeface="+mn-lt"/>
                      </a:endParaRPr>
                    </a:p>
                  </a:txBody>
                  <a:tcPr marL="0" marR="0" marT="0" marB="0" anchor="b"/>
                </a:tc>
                <a:tc>
                  <a:txBody>
                    <a:bodyPr/>
                    <a:lstStyle/>
                    <a:p>
                      <a:pPr algn="r" fontAlgn="b"/>
                      <a:r>
                        <a:rPr lang="en-US" sz="1800" b="0" u="none" strike="noStrike" dirty="0">
                          <a:solidFill>
                            <a:srgbClr val="000000"/>
                          </a:solidFill>
                          <a:effectLst/>
                          <a:latin typeface="+mn-lt"/>
                        </a:rPr>
                        <a:t>$4,548,221 </a:t>
                      </a:r>
                      <a:endParaRPr lang="en-US" sz="1800" b="0" i="0" u="none" strike="noStrike" dirty="0">
                        <a:solidFill>
                          <a:srgbClr val="000000"/>
                        </a:solidFill>
                        <a:effectLst/>
                        <a:latin typeface="+mn-lt"/>
                      </a:endParaRPr>
                    </a:p>
                  </a:txBody>
                  <a:tcPr marL="0" marR="0" marT="0" marB="0" anchor="b"/>
                </a:tc>
                <a:tc>
                  <a:txBody>
                    <a:bodyPr/>
                    <a:lstStyle/>
                    <a:p>
                      <a:pPr algn="r" fontAlgn="b"/>
                      <a:r>
                        <a:rPr lang="en-US" sz="1800" b="0" u="none" strike="noStrike" dirty="0">
                          <a:solidFill>
                            <a:srgbClr val="000000"/>
                          </a:solidFill>
                          <a:effectLst/>
                          <a:latin typeface="+mn-lt"/>
                        </a:rPr>
                        <a:t>$4,548,221 </a:t>
                      </a:r>
                      <a:endParaRPr lang="en-US" sz="1800" b="0" i="0" u="none" strike="noStrike" dirty="0">
                        <a:solidFill>
                          <a:srgbClr val="000000"/>
                        </a:solidFill>
                        <a:effectLst/>
                        <a:latin typeface="+mn-lt"/>
                      </a:endParaRPr>
                    </a:p>
                  </a:txBody>
                  <a:tcPr marL="0" marR="0" marT="0" marB="0" anchor="b"/>
                </a:tc>
                <a:tc>
                  <a:txBody>
                    <a:bodyPr/>
                    <a:lstStyle/>
                    <a:p>
                      <a:pPr algn="r" fontAlgn="b"/>
                      <a:r>
                        <a:rPr lang="en-US" sz="1800" b="0" u="none" strike="noStrike" dirty="0">
                          <a:solidFill>
                            <a:srgbClr val="000000"/>
                          </a:solidFill>
                          <a:effectLst/>
                          <a:latin typeface="+mn-lt"/>
                        </a:rPr>
                        <a:t>$4,548,221 </a:t>
                      </a:r>
                      <a:endParaRPr lang="en-US" sz="1800" b="0" i="0" u="none" strike="noStrike" dirty="0">
                        <a:solidFill>
                          <a:srgbClr val="000000"/>
                        </a:solidFill>
                        <a:effectLst/>
                        <a:latin typeface="+mn-lt"/>
                      </a:endParaRPr>
                    </a:p>
                  </a:txBody>
                  <a:tcPr marL="0" marR="0" marT="0" marB="0" anchor="b"/>
                </a:tc>
                <a:tc>
                  <a:txBody>
                    <a:bodyPr/>
                    <a:lstStyle/>
                    <a:p>
                      <a:pPr algn="r" fontAlgn="b"/>
                      <a:r>
                        <a:rPr lang="en-US" sz="1800" b="0" i="0" u="none" strike="noStrike" dirty="0">
                          <a:solidFill>
                            <a:srgbClr val="000000"/>
                          </a:solidFill>
                          <a:effectLst/>
                          <a:latin typeface="+mn-lt"/>
                        </a:rPr>
                        <a:t>…</a:t>
                      </a:r>
                    </a:p>
                  </a:txBody>
                  <a:tcPr marL="0" marR="0" marT="0" marB="0" anchor="b"/>
                </a:tc>
                <a:tc>
                  <a:txBody>
                    <a:bodyPr/>
                    <a:lstStyle/>
                    <a:p>
                      <a:pPr marL="0" algn="r" rtl="0" eaLnBrk="1" fontAlgn="b" latinLnBrk="0" hangingPunct="1"/>
                      <a:r>
                        <a:rPr kumimoji="0" lang="en-US" sz="1800" b="0" u="none" strike="noStrike" kern="1200" dirty="0">
                          <a:solidFill>
                            <a:srgbClr val="000000"/>
                          </a:solidFill>
                          <a:effectLst/>
                          <a:latin typeface="+mn-lt"/>
                          <a:ea typeface="+mn-ea"/>
                          <a:cs typeface="+mn-cs"/>
                        </a:rPr>
                        <a:t>$4,548,221 </a:t>
                      </a:r>
                    </a:p>
                  </a:txBody>
                  <a:tcPr marL="0" marR="0" marT="0" marB="0" anchor="b"/>
                </a:tc>
                <a:extLst>
                  <a:ext uri="{0D108BD9-81ED-4DB2-BD59-A6C34878D82A}">
                    <a16:rowId xmlns:a16="http://schemas.microsoft.com/office/drawing/2014/main" val="1574361147"/>
                  </a:ext>
                </a:extLst>
              </a:tr>
            </a:tbl>
          </a:graphicData>
        </a:graphic>
      </p:graphicFrame>
    </p:spTree>
    <p:extLst>
      <p:ext uri="{BB962C8B-B14F-4D97-AF65-F5344CB8AC3E}">
        <p14:creationId xmlns:p14="http://schemas.microsoft.com/office/powerpoint/2010/main" val="93288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97CAF4B-19C4-428D-8F39-1F674711CD87}"/>
              </a:ext>
            </a:extLst>
          </p:cNvPr>
          <p:cNvSpPr>
            <a:spLocks noGrp="1"/>
          </p:cNvSpPr>
          <p:nvPr>
            <p:ph type="title"/>
          </p:nvPr>
        </p:nvSpPr>
        <p:spPr/>
        <p:txBody>
          <a:bodyPr>
            <a:normAutofit fontScale="90000"/>
          </a:bodyPr>
          <a:lstStyle/>
          <a:p>
            <a:r>
              <a:rPr lang="en-US" dirty="0"/>
              <a:t>Estimated Impact to PFP Revenues for Reference Technologies</a:t>
            </a:r>
          </a:p>
        </p:txBody>
      </p:sp>
      <p:sp>
        <p:nvSpPr>
          <p:cNvPr id="3" name="Slide Number Placeholder 2">
            <a:extLst>
              <a:ext uri="{FF2B5EF4-FFF2-40B4-BE49-F238E27FC236}">
                <a16:creationId xmlns:a16="http://schemas.microsoft.com/office/drawing/2014/main" id="{C450CE4C-AC1E-492F-9683-9603A9717F8A}"/>
              </a:ext>
            </a:extLst>
          </p:cNvPr>
          <p:cNvSpPr>
            <a:spLocks noGrp="1"/>
          </p:cNvSpPr>
          <p:nvPr>
            <p:ph type="sldNum" sz="quarter" idx="12"/>
          </p:nvPr>
        </p:nvSpPr>
        <p:spPr/>
        <p:txBody>
          <a:bodyPr/>
          <a:lstStyle/>
          <a:p>
            <a:fld id="{FE32481A-4381-498B-8A4E-EB06C002DB72}" type="slidenum">
              <a:rPr lang="en-US" smtClean="0"/>
              <a:pPr/>
              <a:t>14</a:t>
            </a:fld>
            <a:endParaRPr lang="en-US" dirty="0"/>
          </a:p>
        </p:txBody>
      </p:sp>
      <p:graphicFrame>
        <p:nvGraphicFramePr>
          <p:cNvPr id="5" name="Content Placeholder 4">
            <a:extLst>
              <a:ext uri="{FF2B5EF4-FFF2-40B4-BE49-F238E27FC236}">
                <a16:creationId xmlns:a16="http://schemas.microsoft.com/office/drawing/2014/main" id="{91C16A39-A7CB-4A81-A30E-AB1A0418EBA2}"/>
              </a:ext>
            </a:extLst>
          </p:cNvPr>
          <p:cNvGraphicFramePr>
            <a:graphicFrameLocks noGrp="1"/>
          </p:cNvGraphicFramePr>
          <p:nvPr>
            <p:ph sz="quarter" idx="1"/>
            <p:extLst>
              <p:ext uri="{D42A27DB-BD31-4B8C-83A1-F6EECF244321}">
                <p14:modId xmlns:p14="http://schemas.microsoft.com/office/powerpoint/2010/main" val="2527277804"/>
              </p:ext>
            </p:extLst>
          </p:nvPr>
        </p:nvGraphicFramePr>
        <p:xfrm>
          <a:off x="914400" y="1447800"/>
          <a:ext cx="7772398" cy="4389120"/>
        </p:xfrm>
        <a:graphic>
          <a:graphicData uri="http://schemas.openxmlformats.org/drawingml/2006/table">
            <a:tbl>
              <a:tblPr firstRow="1" firstCol="1" bandRow="1">
                <a:tableStyleId>{3B4B98B0-60AC-42C2-AFA5-B58CD77FA1E5}</a:tableStyleId>
              </a:tblPr>
              <a:tblGrid>
                <a:gridCol w="3525624">
                  <a:extLst>
                    <a:ext uri="{9D8B030D-6E8A-4147-A177-3AD203B41FA5}">
                      <a16:colId xmlns:a16="http://schemas.microsoft.com/office/drawing/2014/main" val="2284314935"/>
                    </a:ext>
                  </a:extLst>
                </a:gridCol>
                <a:gridCol w="1483858">
                  <a:extLst>
                    <a:ext uri="{9D8B030D-6E8A-4147-A177-3AD203B41FA5}">
                      <a16:colId xmlns:a16="http://schemas.microsoft.com/office/drawing/2014/main" val="3029543910"/>
                    </a:ext>
                  </a:extLst>
                </a:gridCol>
                <a:gridCol w="1381458">
                  <a:extLst>
                    <a:ext uri="{9D8B030D-6E8A-4147-A177-3AD203B41FA5}">
                      <a16:colId xmlns:a16="http://schemas.microsoft.com/office/drawing/2014/main" val="2313009094"/>
                    </a:ext>
                  </a:extLst>
                </a:gridCol>
                <a:gridCol w="1381458">
                  <a:extLst>
                    <a:ext uri="{9D8B030D-6E8A-4147-A177-3AD203B41FA5}">
                      <a16:colId xmlns:a16="http://schemas.microsoft.com/office/drawing/2014/main" val="555348063"/>
                    </a:ext>
                  </a:extLst>
                </a:gridCol>
              </a:tblGrid>
              <a:tr h="351996">
                <a:tc>
                  <a:txBody>
                    <a:bodyPr/>
                    <a:lstStyle/>
                    <a:p>
                      <a:pPr algn="ctr" fontAlgn="b"/>
                      <a:r>
                        <a:rPr lang="en-US" sz="2800" b="0" u="none" strike="noStrike" dirty="0">
                          <a:solidFill>
                            <a:srgbClr val="000000"/>
                          </a:solidFill>
                          <a:effectLst/>
                        </a:rPr>
                        <a:t>Reference Technology</a:t>
                      </a:r>
                      <a:endParaRPr lang="en-US" sz="2800" b="0" i="0" u="none" strike="noStrike" dirty="0">
                        <a:solidFill>
                          <a:srgbClr val="000000"/>
                        </a:solidFill>
                        <a:effectLst/>
                        <a:latin typeface="+mn-lt"/>
                      </a:endParaRPr>
                    </a:p>
                  </a:txBody>
                  <a:tcPr marL="0" marR="0" marT="0" marB="0" anchor="ctr"/>
                </a:tc>
                <a:tc>
                  <a:txBody>
                    <a:bodyPr/>
                    <a:lstStyle/>
                    <a:p>
                      <a:pPr algn="ctr" fontAlgn="b"/>
                      <a:r>
                        <a:rPr lang="en-US" sz="2800" b="0" u="none" strike="noStrike" dirty="0">
                          <a:solidFill>
                            <a:srgbClr val="000000"/>
                          </a:solidFill>
                          <a:effectLst/>
                        </a:rPr>
                        <a:t>ISO-NE</a:t>
                      </a:r>
                      <a:br>
                        <a:rPr lang="en-US" sz="2800" b="0" u="none" strike="noStrike" dirty="0">
                          <a:solidFill>
                            <a:srgbClr val="000000"/>
                          </a:solidFill>
                          <a:effectLst/>
                        </a:rPr>
                      </a:br>
                      <a:r>
                        <a:rPr lang="en-US" sz="2000" b="0" u="none" strike="noStrike" dirty="0">
                          <a:solidFill>
                            <a:srgbClr val="000000"/>
                          </a:solidFill>
                          <a:effectLst/>
                        </a:rPr>
                        <a:t>($/kW-</a:t>
                      </a:r>
                      <a:r>
                        <a:rPr lang="en-US" sz="2000" b="0" u="none" strike="noStrike" dirty="0" err="1">
                          <a:solidFill>
                            <a:srgbClr val="000000"/>
                          </a:solidFill>
                          <a:effectLst/>
                        </a:rPr>
                        <a:t>mo</a:t>
                      </a:r>
                      <a:r>
                        <a:rPr lang="en-US" sz="2000" b="0" u="none" strike="noStrike" dirty="0">
                          <a:solidFill>
                            <a:srgbClr val="000000"/>
                          </a:solidFill>
                          <a:effectLst/>
                        </a:rPr>
                        <a:t>)</a:t>
                      </a:r>
                      <a:endParaRPr lang="en-US" sz="2000" b="0" i="0" u="none" strike="noStrike" dirty="0">
                        <a:solidFill>
                          <a:srgbClr val="000000"/>
                        </a:solidFill>
                        <a:effectLst/>
                        <a:latin typeface="+mn-lt"/>
                      </a:endParaRPr>
                    </a:p>
                  </a:txBody>
                  <a:tcPr marL="0" marR="0" marT="0" marB="0" anchor="ctr"/>
                </a:tc>
                <a:tc>
                  <a:txBody>
                    <a:bodyPr/>
                    <a:lstStyle/>
                    <a:p>
                      <a:pPr algn="ctr" fontAlgn="b"/>
                      <a:r>
                        <a:rPr lang="en-US" sz="2800" b="0" u="none" strike="noStrike" dirty="0">
                          <a:solidFill>
                            <a:srgbClr val="000000"/>
                          </a:solidFill>
                          <a:effectLst/>
                        </a:rPr>
                        <a:t>NESCOE </a:t>
                      </a:r>
                      <a:br>
                        <a:rPr lang="en-US" sz="2800" b="0" u="none" strike="noStrike" dirty="0">
                          <a:solidFill>
                            <a:srgbClr val="000000"/>
                          </a:solidFill>
                          <a:effectLst/>
                        </a:rPr>
                      </a:br>
                      <a:r>
                        <a:rPr lang="en-US" sz="2000" b="0" u="none" strike="noStrike" dirty="0">
                          <a:solidFill>
                            <a:srgbClr val="000000"/>
                          </a:solidFill>
                          <a:effectLst/>
                        </a:rPr>
                        <a:t>($/kW-</a:t>
                      </a:r>
                      <a:r>
                        <a:rPr lang="en-US" sz="2000" b="0" u="none" strike="noStrike" dirty="0" err="1">
                          <a:solidFill>
                            <a:srgbClr val="000000"/>
                          </a:solidFill>
                          <a:effectLst/>
                        </a:rPr>
                        <a:t>mo</a:t>
                      </a:r>
                      <a:r>
                        <a:rPr lang="en-US" sz="2000" b="0" u="none" strike="noStrike" dirty="0">
                          <a:solidFill>
                            <a:srgbClr val="000000"/>
                          </a:solidFill>
                          <a:effectLst/>
                        </a:rPr>
                        <a:t>)</a:t>
                      </a:r>
                      <a:endParaRPr lang="en-US" sz="2800" b="0" i="0" u="none" strike="noStrike" dirty="0">
                        <a:solidFill>
                          <a:srgbClr val="000000"/>
                        </a:solidFill>
                        <a:effectLst/>
                        <a:latin typeface="+mn-lt"/>
                      </a:endParaRPr>
                    </a:p>
                  </a:txBody>
                  <a:tcPr marL="0" marR="0" marT="0" marB="0" anchor="ctr"/>
                </a:tc>
                <a:tc>
                  <a:txBody>
                    <a:bodyPr/>
                    <a:lstStyle/>
                    <a:p>
                      <a:pPr algn="ctr" fontAlgn="b"/>
                      <a:r>
                        <a:rPr lang="en-US" sz="2800" b="0" u="none" strike="noStrike" dirty="0">
                          <a:solidFill>
                            <a:srgbClr val="000000"/>
                          </a:solidFill>
                          <a:effectLst/>
                        </a:rPr>
                        <a:t>Change</a:t>
                      </a:r>
                    </a:p>
                    <a:p>
                      <a:pPr algn="ctr" fontAlgn="b"/>
                      <a:r>
                        <a:rPr lang="en-US" sz="2000" b="0" u="none" strike="noStrike" dirty="0">
                          <a:solidFill>
                            <a:srgbClr val="000000"/>
                          </a:solidFill>
                          <a:effectLst/>
                        </a:rPr>
                        <a:t>($/kW-</a:t>
                      </a:r>
                      <a:r>
                        <a:rPr lang="en-US" sz="2000" b="0" u="none" strike="noStrike" dirty="0" err="1">
                          <a:solidFill>
                            <a:srgbClr val="000000"/>
                          </a:solidFill>
                          <a:effectLst/>
                        </a:rPr>
                        <a:t>mo</a:t>
                      </a:r>
                      <a:r>
                        <a:rPr lang="en-US" sz="2000" b="0" u="none" strike="noStrike" dirty="0">
                          <a:solidFill>
                            <a:srgbClr val="000000"/>
                          </a:solidFill>
                          <a:effectLst/>
                        </a:rPr>
                        <a:t>)</a:t>
                      </a:r>
                      <a:endParaRPr lang="en-US" sz="2400" b="0"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002981660"/>
                  </a:ext>
                </a:extLst>
              </a:tr>
              <a:tr h="154236">
                <a:tc>
                  <a:txBody>
                    <a:bodyPr/>
                    <a:lstStyle/>
                    <a:p>
                      <a:pPr algn="l" fontAlgn="b"/>
                      <a:r>
                        <a:rPr lang="en-US" sz="2400" b="0" u="none" strike="noStrike" dirty="0">
                          <a:solidFill>
                            <a:srgbClr val="000000"/>
                          </a:solidFill>
                          <a:effectLst/>
                        </a:rPr>
                        <a:t>CC - CONE</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$0.48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$0.55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$0.07 </a:t>
                      </a:r>
                      <a:endParaRPr lang="en-US" sz="2400" b="0" i="0" u="none" strike="noStrike" dirty="0">
                        <a:solidFill>
                          <a:srgbClr val="000000"/>
                        </a:solidFill>
                        <a:effectLst/>
                        <a:latin typeface="+mn-lt"/>
                      </a:endParaRPr>
                    </a:p>
                  </a:txBody>
                  <a:tcPr marL="0" marR="0" marT="0" marB="0" anchor="b"/>
                </a:tc>
                <a:extLst>
                  <a:ext uri="{0D108BD9-81ED-4DB2-BD59-A6C34878D82A}">
                    <a16:rowId xmlns:a16="http://schemas.microsoft.com/office/drawing/2014/main" val="3676254037"/>
                  </a:ext>
                </a:extLst>
              </a:tr>
              <a:tr h="154236">
                <a:tc>
                  <a:txBody>
                    <a:bodyPr/>
                    <a:lstStyle/>
                    <a:p>
                      <a:pPr algn="l" fontAlgn="b"/>
                      <a:r>
                        <a:rPr lang="en-US" sz="2400" b="0" u="none" strike="noStrike" dirty="0">
                          <a:solidFill>
                            <a:srgbClr val="000000"/>
                          </a:solidFill>
                          <a:effectLst/>
                        </a:rPr>
                        <a:t>SC - CONE</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$0.87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$0.99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$0.12 </a:t>
                      </a:r>
                      <a:endParaRPr lang="en-US" sz="2400" b="0" i="0" u="none" strike="noStrike" dirty="0">
                        <a:solidFill>
                          <a:srgbClr val="000000"/>
                        </a:solidFill>
                        <a:effectLst/>
                        <a:latin typeface="+mn-lt"/>
                      </a:endParaRPr>
                    </a:p>
                  </a:txBody>
                  <a:tcPr marL="0" marR="0" marT="0" marB="0" anchor="b"/>
                </a:tc>
                <a:extLst>
                  <a:ext uri="{0D108BD9-81ED-4DB2-BD59-A6C34878D82A}">
                    <a16:rowId xmlns:a16="http://schemas.microsoft.com/office/drawing/2014/main" val="1938736643"/>
                  </a:ext>
                </a:extLst>
              </a:tr>
              <a:tr h="154236">
                <a:tc>
                  <a:txBody>
                    <a:bodyPr/>
                    <a:lstStyle/>
                    <a:p>
                      <a:pPr algn="l" fontAlgn="b"/>
                      <a:r>
                        <a:rPr lang="en-US" sz="2400" b="0" u="none" strike="noStrike">
                          <a:solidFill>
                            <a:srgbClr val="000000"/>
                          </a:solidFill>
                          <a:effectLst/>
                        </a:rPr>
                        <a:t>Aero - CONE</a:t>
                      </a:r>
                      <a:endParaRPr lang="en-US" sz="2400" b="0" i="0" u="none" strike="noStrike">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$0.87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$0.99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$0.12 </a:t>
                      </a:r>
                      <a:endParaRPr lang="en-US" sz="2400" b="0" i="0" u="none" strike="noStrike" dirty="0">
                        <a:solidFill>
                          <a:srgbClr val="000000"/>
                        </a:solidFill>
                        <a:effectLst/>
                        <a:latin typeface="+mn-lt"/>
                      </a:endParaRPr>
                    </a:p>
                  </a:txBody>
                  <a:tcPr marL="0" marR="0" marT="0" marB="0" anchor="b"/>
                </a:tc>
                <a:extLst>
                  <a:ext uri="{0D108BD9-81ED-4DB2-BD59-A6C34878D82A}">
                    <a16:rowId xmlns:a16="http://schemas.microsoft.com/office/drawing/2014/main" val="769331053"/>
                  </a:ext>
                </a:extLst>
              </a:tr>
              <a:tr h="154236">
                <a:tc>
                  <a:txBody>
                    <a:bodyPr/>
                    <a:lstStyle/>
                    <a:p>
                      <a:pPr algn="l" fontAlgn="b"/>
                      <a:r>
                        <a:rPr lang="en-US" sz="2400" b="0" u="none" strike="noStrike" dirty="0">
                          <a:solidFill>
                            <a:srgbClr val="000000"/>
                          </a:solidFill>
                          <a:effectLst/>
                        </a:rPr>
                        <a:t>CC - ORTP</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$0.38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$0.43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$0.05 </a:t>
                      </a:r>
                      <a:endParaRPr lang="en-US" sz="2400" b="0" i="0" u="none" strike="noStrike" dirty="0">
                        <a:solidFill>
                          <a:srgbClr val="000000"/>
                        </a:solidFill>
                        <a:effectLst/>
                        <a:latin typeface="+mn-lt"/>
                      </a:endParaRPr>
                    </a:p>
                  </a:txBody>
                  <a:tcPr marL="0" marR="0" marT="0" marB="0" anchor="b"/>
                </a:tc>
                <a:extLst>
                  <a:ext uri="{0D108BD9-81ED-4DB2-BD59-A6C34878D82A}">
                    <a16:rowId xmlns:a16="http://schemas.microsoft.com/office/drawing/2014/main" val="728621947"/>
                  </a:ext>
                </a:extLst>
              </a:tr>
              <a:tr h="189998">
                <a:tc>
                  <a:txBody>
                    <a:bodyPr/>
                    <a:lstStyle/>
                    <a:p>
                      <a:pPr algn="l" fontAlgn="b"/>
                      <a:r>
                        <a:rPr lang="en-US" sz="2400" b="0" u="none" strike="noStrike">
                          <a:solidFill>
                            <a:srgbClr val="000000"/>
                          </a:solidFill>
                          <a:effectLst/>
                        </a:rPr>
                        <a:t>SC - ORTP</a:t>
                      </a:r>
                      <a:endParaRPr lang="en-US" sz="2400" b="0" i="0" u="none" strike="noStrike">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$0.60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$0.68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$0.08 </a:t>
                      </a:r>
                      <a:endParaRPr lang="en-US" sz="2400" b="0" i="0" u="none" strike="noStrike" dirty="0">
                        <a:solidFill>
                          <a:srgbClr val="000000"/>
                        </a:solidFill>
                        <a:effectLst/>
                        <a:latin typeface="+mn-lt"/>
                      </a:endParaRPr>
                    </a:p>
                  </a:txBody>
                  <a:tcPr marL="0" marR="0" marT="0" marB="0" anchor="b"/>
                </a:tc>
                <a:extLst>
                  <a:ext uri="{0D108BD9-81ED-4DB2-BD59-A6C34878D82A}">
                    <a16:rowId xmlns:a16="http://schemas.microsoft.com/office/drawing/2014/main" val="2055839654"/>
                  </a:ext>
                </a:extLst>
              </a:tr>
              <a:tr h="189998">
                <a:tc>
                  <a:txBody>
                    <a:bodyPr/>
                    <a:lstStyle/>
                    <a:p>
                      <a:pPr algn="l" fontAlgn="b"/>
                      <a:r>
                        <a:rPr lang="en-US" sz="2400" b="0" u="none" strike="noStrike" dirty="0">
                          <a:solidFill>
                            <a:srgbClr val="000000"/>
                          </a:solidFill>
                          <a:effectLst/>
                        </a:rPr>
                        <a:t>Onshore - ORTP</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$0.42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$0.48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$0.06 </a:t>
                      </a:r>
                      <a:endParaRPr lang="en-US" sz="2400" b="0" i="0" u="none" strike="noStrike" dirty="0">
                        <a:solidFill>
                          <a:srgbClr val="000000"/>
                        </a:solidFill>
                        <a:effectLst/>
                        <a:latin typeface="+mn-lt"/>
                      </a:endParaRPr>
                    </a:p>
                  </a:txBody>
                  <a:tcPr marL="0" marR="0" marT="0" marB="0" anchor="b"/>
                </a:tc>
                <a:extLst>
                  <a:ext uri="{0D108BD9-81ED-4DB2-BD59-A6C34878D82A}">
                    <a16:rowId xmlns:a16="http://schemas.microsoft.com/office/drawing/2014/main" val="2205059591"/>
                  </a:ext>
                </a:extLst>
              </a:tr>
              <a:tr h="199997">
                <a:tc>
                  <a:txBody>
                    <a:bodyPr/>
                    <a:lstStyle/>
                    <a:p>
                      <a:pPr algn="l" fontAlgn="b"/>
                      <a:r>
                        <a:rPr lang="en-US" sz="2400" b="0" u="none" strike="noStrike">
                          <a:solidFill>
                            <a:srgbClr val="000000"/>
                          </a:solidFill>
                          <a:effectLst/>
                        </a:rPr>
                        <a:t>Offshore - ORTP</a:t>
                      </a:r>
                      <a:endParaRPr lang="en-US" sz="2400" b="0" i="0" u="none" strike="noStrike">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$0.42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$0.48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$0.06 </a:t>
                      </a:r>
                      <a:endParaRPr lang="en-US" sz="2400" b="0" i="0" u="none" strike="noStrike" dirty="0">
                        <a:solidFill>
                          <a:srgbClr val="000000"/>
                        </a:solidFill>
                        <a:effectLst/>
                        <a:latin typeface="+mn-lt"/>
                      </a:endParaRPr>
                    </a:p>
                  </a:txBody>
                  <a:tcPr marL="0" marR="0" marT="0" marB="0" anchor="b"/>
                </a:tc>
                <a:extLst>
                  <a:ext uri="{0D108BD9-81ED-4DB2-BD59-A6C34878D82A}">
                    <a16:rowId xmlns:a16="http://schemas.microsoft.com/office/drawing/2014/main" val="6211608"/>
                  </a:ext>
                </a:extLst>
              </a:tr>
              <a:tr h="154236">
                <a:tc>
                  <a:txBody>
                    <a:bodyPr/>
                    <a:lstStyle/>
                    <a:p>
                      <a:pPr algn="l" fontAlgn="b"/>
                      <a:r>
                        <a:rPr lang="en-US" sz="2400" b="0" u="none" strike="noStrike" dirty="0">
                          <a:solidFill>
                            <a:srgbClr val="000000"/>
                          </a:solidFill>
                          <a:effectLst/>
                        </a:rPr>
                        <a:t>Solar - ORTP</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$0.42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$0.48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$0.06 </a:t>
                      </a:r>
                      <a:endParaRPr lang="en-US" sz="2400" b="0" i="0" u="none" strike="noStrike" dirty="0">
                        <a:solidFill>
                          <a:srgbClr val="000000"/>
                        </a:solidFill>
                        <a:effectLst/>
                        <a:latin typeface="+mn-lt"/>
                      </a:endParaRPr>
                    </a:p>
                  </a:txBody>
                  <a:tcPr marL="0" marR="0" marT="0" marB="0" anchor="b"/>
                </a:tc>
                <a:extLst>
                  <a:ext uri="{0D108BD9-81ED-4DB2-BD59-A6C34878D82A}">
                    <a16:rowId xmlns:a16="http://schemas.microsoft.com/office/drawing/2014/main" val="4248158419"/>
                  </a:ext>
                </a:extLst>
              </a:tr>
              <a:tr h="199997">
                <a:tc>
                  <a:txBody>
                    <a:bodyPr/>
                    <a:lstStyle/>
                    <a:p>
                      <a:pPr algn="l" fontAlgn="b"/>
                      <a:r>
                        <a:rPr lang="en-US" sz="2400" b="0" u="none" strike="noStrike" dirty="0">
                          <a:solidFill>
                            <a:srgbClr val="000000"/>
                          </a:solidFill>
                          <a:effectLst/>
                        </a:rPr>
                        <a:t>Battery - ORTP</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$0.42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$0.48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$0.06 </a:t>
                      </a:r>
                      <a:endParaRPr lang="en-US" sz="2400" b="0" i="0" u="none" strike="noStrike" dirty="0">
                        <a:solidFill>
                          <a:srgbClr val="000000"/>
                        </a:solidFill>
                        <a:effectLst/>
                        <a:latin typeface="+mn-lt"/>
                      </a:endParaRPr>
                    </a:p>
                  </a:txBody>
                  <a:tcPr marL="0" marR="0" marT="0" marB="0" anchor="b"/>
                </a:tc>
                <a:extLst>
                  <a:ext uri="{0D108BD9-81ED-4DB2-BD59-A6C34878D82A}">
                    <a16:rowId xmlns:a16="http://schemas.microsoft.com/office/drawing/2014/main" val="435151653"/>
                  </a:ext>
                </a:extLst>
              </a:tr>
              <a:tr h="154236">
                <a:tc>
                  <a:txBody>
                    <a:bodyPr/>
                    <a:lstStyle/>
                    <a:p>
                      <a:pPr algn="l" fontAlgn="b"/>
                      <a:r>
                        <a:rPr lang="en-US" sz="2400" b="0" u="none" strike="noStrike">
                          <a:solidFill>
                            <a:srgbClr val="000000"/>
                          </a:solidFill>
                          <a:effectLst/>
                        </a:rPr>
                        <a:t>Co-Located Resource - ORTP</a:t>
                      </a:r>
                      <a:endParaRPr lang="en-US" sz="2400" b="0" i="0" u="none" strike="noStrike">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$0.42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$0.48 </a:t>
                      </a:r>
                      <a:endParaRPr lang="en-US" sz="2400" b="0" i="0" u="none" strike="noStrike" dirty="0">
                        <a:solidFill>
                          <a:srgbClr val="000000"/>
                        </a:solidFill>
                        <a:effectLst/>
                        <a:latin typeface="+mn-lt"/>
                      </a:endParaRPr>
                    </a:p>
                  </a:txBody>
                  <a:tcPr marL="0" marR="0" marT="0" marB="0" anchor="b"/>
                </a:tc>
                <a:tc>
                  <a:txBody>
                    <a:bodyPr/>
                    <a:lstStyle/>
                    <a:p>
                      <a:pPr algn="ctr" fontAlgn="b"/>
                      <a:r>
                        <a:rPr lang="en-US" sz="2400" b="0" u="none" strike="noStrike" dirty="0">
                          <a:solidFill>
                            <a:srgbClr val="000000"/>
                          </a:solidFill>
                          <a:effectLst/>
                        </a:rPr>
                        <a:t>$0.06 </a:t>
                      </a:r>
                      <a:endParaRPr lang="en-US" sz="2400" b="0" i="0" u="none" strike="noStrike" dirty="0">
                        <a:solidFill>
                          <a:srgbClr val="000000"/>
                        </a:solidFill>
                        <a:effectLst/>
                        <a:latin typeface="+mn-lt"/>
                      </a:endParaRPr>
                    </a:p>
                  </a:txBody>
                  <a:tcPr marL="0" marR="0" marT="0" marB="0" anchor="b"/>
                </a:tc>
                <a:extLst>
                  <a:ext uri="{0D108BD9-81ED-4DB2-BD59-A6C34878D82A}">
                    <a16:rowId xmlns:a16="http://schemas.microsoft.com/office/drawing/2014/main" val="3022874204"/>
                  </a:ext>
                </a:extLst>
              </a:tr>
            </a:tbl>
          </a:graphicData>
        </a:graphic>
      </p:graphicFrame>
    </p:spTree>
    <p:extLst>
      <p:ext uri="{BB962C8B-B14F-4D97-AF65-F5344CB8AC3E}">
        <p14:creationId xmlns:p14="http://schemas.microsoft.com/office/powerpoint/2010/main" val="3197298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B98F9-F34A-425A-8B2E-DB3C8ABBD4C2}"/>
              </a:ext>
            </a:extLst>
          </p:cNvPr>
          <p:cNvSpPr>
            <a:spLocks noGrp="1"/>
          </p:cNvSpPr>
          <p:nvPr>
            <p:ph type="title"/>
          </p:nvPr>
        </p:nvSpPr>
        <p:spPr/>
        <p:txBody>
          <a:bodyPr/>
          <a:lstStyle/>
          <a:p>
            <a:r>
              <a:rPr lang="en-US" dirty="0"/>
              <a:t>NESCOE Amendment Summary</a:t>
            </a:r>
          </a:p>
        </p:txBody>
      </p:sp>
      <p:sp>
        <p:nvSpPr>
          <p:cNvPr id="3" name="Slide Number Placeholder 2">
            <a:extLst>
              <a:ext uri="{FF2B5EF4-FFF2-40B4-BE49-F238E27FC236}">
                <a16:creationId xmlns:a16="http://schemas.microsoft.com/office/drawing/2014/main" id="{AAE3D80A-5CE8-4ECA-BEDC-A6479B813A94}"/>
              </a:ext>
            </a:extLst>
          </p:cNvPr>
          <p:cNvSpPr>
            <a:spLocks noGrp="1"/>
          </p:cNvSpPr>
          <p:nvPr>
            <p:ph type="sldNum" sz="quarter" idx="12"/>
          </p:nvPr>
        </p:nvSpPr>
        <p:spPr/>
        <p:txBody>
          <a:bodyPr/>
          <a:lstStyle/>
          <a:p>
            <a:fld id="{FE32481A-4381-498B-8A4E-EB06C002DB72}" type="slidenum">
              <a:rPr lang="en-US" smtClean="0"/>
              <a:pPr/>
              <a:t>15</a:t>
            </a:fld>
            <a:endParaRPr lang="en-US" dirty="0"/>
          </a:p>
        </p:txBody>
      </p:sp>
      <p:graphicFrame>
        <p:nvGraphicFramePr>
          <p:cNvPr id="20" name="Content Placeholder 19">
            <a:extLst>
              <a:ext uri="{FF2B5EF4-FFF2-40B4-BE49-F238E27FC236}">
                <a16:creationId xmlns:a16="http://schemas.microsoft.com/office/drawing/2014/main" id="{45E42A1E-8A26-401C-823A-60BDFF78FF89}"/>
              </a:ext>
            </a:extLst>
          </p:cNvPr>
          <p:cNvGraphicFramePr>
            <a:graphicFrameLocks noGrp="1"/>
          </p:cNvGraphicFramePr>
          <p:nvPr>
            <p:ph sz="quarter" idx="1"/>
            <p:extLst>
              <p:ext uri="{D42A27DB-BD31-4B8C-83A1-F6EECF244321}">
                <p14:modId xmlns:p14="http://schemas.microsoft.com/office/powerpoint/2010/main" val="1895967831"/>
              </p:ext>
            </p:extLst>
          </p:nvPr>
        </p:nvGraphicFramePr>
        <p:xfrm>
          <a:off x="914400" y="1447800"/>
          <a:ext cx="7772399" cy="2194560"/>
        </p:xfrm>
        <a:graphic>
          <a:graphicData uri="http://schemas.openxmlformats.org/drawingml/2006/table">
            <a:tbl>
              <a:tblPr firstRow="1" lastRow="1" bandRow="1">
                <a:tableStyleId>{5C22544A-7EE6-4342-B048-85BDC9FD1C3A}</a:tableStyleId>
              </a:tblPr>
              <a:tblGrid>
                <a:gridCol w="4648200">
                  <a:extLst>
                    <a:ext uri="{9D8B030D-6E8A-4147-A177-3AD203B41FA5}">
                      <a16:colId xmlns:a16="http://schemas.microsoft.com/office/drawing/2014/main" val="380455788"/>
                    </a:ext>
                  </a:extLst>
                </a:gridCol>
                <a:gridCol w="3124199">
                  <a:extLst>
                    <a:ext uri="{9D8B030D-6E8A-4147-A177-3AD203B41FA5}">
                      <a16:colId xmlns:a16="http://schemas.microsoft.com/office/drawing/2014/main" val="1598166432"/>
                    </a:ext>
                  </a:extLst>
                </a:gridCol>
              </a:tblGrid>
              <a:tr h="370840">
                <a:tc>
                  <a:txBody>
                    <a:bodyPr/>
                    <a:lstStyle/>
                    <a:p>
                      <a:r>
                        <a:rPr lang="en-US" sz="2400" dirty="0"/>
                        <a:t>NESCOE Amendment #1</a:t>
                      </a:r>
                    </a:p>
                  </a:txBody>
                  <a:tcPr/>
                </a:tc>
                <a:tc>
                  <a:txBody>
                    <a:bodyPr/>
                    <a:lstStyle/>
                    <a:p>
                      <a:pPr algn="ctr"/>
                      <a:r>
                        <a:rPr lang="en-US" sz="2400" dirty="0"/>
                        <a:t>Estimated Net CONE Reduction</a:t>
                      </a:r>
                    </a:p>
                  </a:txBody>
                  <a:tcPr/>
                </a:tc>
                <a:extLst>
                  <a:ext uri="{0D108BD9-81ED-4DB2-BD59-A6C34878D82A}">
                    <a16:rowId xmlns:a16="http://schemas.microsoft.com/office/drawing/2014/main" val="2245103431"/>
                  </a:ext>
                </a:extLst>
              </a:tr>
              <a:tr h="370840">
                <a:tc>
                  <a:txBody>
                    <a:bodyPr/>
                    <a:lstStyle/>
                    <a:p>
                      <a:r>
                        <a:rPr lang="en-US" sz="2400" dirty="0"/>
                        <a:t>1. Extending Economic Life to 25 Years</a:t>
                      </a:r>
                    </a:p>
                  </a:txBody>
                  <a:tcPr/>
                </a:tc>
                <a:tc>
                  <a:txBody>
                    <a:bodyPr/>
                    <a:lstStyle/>
                    <a:p>
                      <a:pPr algn="ctr"/>
                      <a:r>
                        <a:rPr lang="en-US" sz="2400" dirty="0"/>
                        <a:t>$0.63/kW-</a:t>
                      </a:r>
                      <a:r>
                        <a:rPr lang="en-US" sz="2400" dirty="0" err="1"/>
                        <a:t>mo</a:t>
                      </a:r>
                      <a:endParaRPr lang="en-US" sz="2400" dirty="0"/>
                    </a:p>
                  </a:txBody>
                  <a:tcPr/>
                </a:tc>
                <a:extLst>
                  <a:ext uri="{0D108BD9-81ED-4DB2-BD59-A6C34878D82A}">
                    <a16:rowId xmlns:a16="http://schemas.microsoft.com/office/drawing/2014/main" val="974979540"/>
                  </a:ext>
                </a:extLst>
              </a:tr>
              <a:tr h="370840">
                <a:tc>
                  <a:txBody>
                    <a:bodyPr/>
                    <a:lstStyle/>
                    <a:p>
                      <a:r>
                        <a:rPr lang="en-US" sz="2400" dirty="0"/>
                        <a:t>2. With amendment #2 to PFP Revenue</a:t>
                      </a:r>
                    </a:p>
                  </a:txBody>
                  <a:tcPr/>
                </a:tc>
                <a:tc>
                  <a:txBody>
                    <a:bodyPr/>
                    <a:lstStyle/>
                    <a:p>
                      <a:pPr algn="ctr"/>
                      <a:r>
                        <a:rPr lang="en-US" sz="2400" dirty="0"/>
                        <a:t>$0.14/kW-</a:t>
                      </a:r>
                      <a:r>
                        <a:rPr lang="en-US" sz="2400" dirty="0" err="1"/>
                        <a:t>mo</a:t>
                      </a:r>
                      <a:endParaRPr lang="en-US" sz="2400" dirty="0"/>
                    </a:p>
                  </a:txBody>
                  <a:tcPr/>
                </a:tc>
                <a:extLst>
                  <a:ext uri="{0D108BD9-81ED-4DB2-BD59-A6C34878D82A}">
                    <a16:rowId xmlns:a16="http://schemas.microsoft.com/office/drawing/2014/main" val="3189755287"/>
                  </a:ext>
                </a:extLst>
              </a:tr>
              <a:tr h="370840">
                <a:tc>
                  <a:txBody>
                    <a:bodyPr/>
                    <a:lstStyle/>
                    <a:p>
                      <a:r>
                        <a:rPr lang="en-US" sz="2400" dirty="0"/>
                        <a:t>Total Impact</a:t>
                      </a:r>
                    </a:p>
                  </a:txBody>
                  <a:tcPr/>
                </a:tc>
                <a:tc>
                  <a:txBody>
                    <a:bodyPr/>
                    <a:lstStyle/>
                    <a:p>
                      <a:pPr algn="ctr"/>
                      <a:r>
                        <a:rPr lang="en-US" sz="2400" dirty="0"/>
                        <a:t>$0.77/kW-</a:t>
                      </a:r>
                      <a:r>
                        <a:rPr lang="en-US" sz="2400" dirty="0" err="1"/>
                        <a:t>mo</a:t>
                      </a:r>
                      <a:endParaRPr lang="en-US" sz="2400" dirty="0"/>
                    </a:p>
                  </a:txBody>
                  <a:tcPr/>
                </a:tc>
                <a:extLst>
                  <a:ext uri="{0D108BD9-81ED-4DB2-BD59-A6C34878D82A}">
                    <a16:rowId xmlns:a16="http://schemas.microsoft.com/office/drawing/2014/main" val="1336127312"/>
                  </a:ext>
                </a:extLst>
              </a:tr>
            </a:tbl>
          </a:graphicData>
        </a:graphic>
      </p:graphicFrame>
      <p:graphicFrame>
        <p:nvGraphicFramePr>
          <p:cNvPr id="18" name="Table 5">
            <a:extLst>
              <a:ext uri="{FF2B5EF4-FFF2-40B4-BE49-F238E27FC236}">
                <a16:creationId xmlns:a16="http://schemas.microsoft.com/office/drawing/2014/main" id="{E6BF6046-693D-4E02-AFB2-71DA88501F13}"/>
              </a:ext>
            </a:extLst>
          </p:cNvPr>
          <p:cNvGraphicFramePr>
            <a:graphicFrameLocks/>
          </p:cNvGraphicFramePr>
          <p:nvPr>
            <p:extLst>
              <p:ext uri="{D42A27DB-BD31-4B8C-83A1-F6EECF244321}">
                <p14:modId xmlns:p14="http://schemas.microsoft.com/office/powerpoint/2010/main" val="3274734852"/>
              </p:ext>
            </p:extLst>
          </p:nvPr>
        </p:nvGraphicFramePr>
        <p:xfrm>
          <a:off x="914400" y="4130040"/>
          <a:ext cx="7772399" cy="1280160"/>
        </p:xfrm>
        <a:graphic>
          <a:graphicData uri="http://schemas.openxmlformats.org/drawingml/2006/table">
            <a:tbl>
              <a:tblPr firstRow="1" bandRow="1">
                <a:tableStyleId>{5C22544A-7EE6-4342-B048-85BDC9FD1C3A}</a:tableStyleId>
              </a:tblPr>
              <a:tblGrid>
                <a:gridCol w="4648200">
                  <a:extLst>
                    <a:ext uri="{9D8B030D-6E8A-4147-A177-3AD203B41FA5}">
                      <a16:colId xmlns:a16="http://schemas.microsoft.com/office/drawing/2014/main" val="855541438"/>
                    </a:ext>
                  </a:extLst>
                </a:gridCol>
                <a:gridCol w="3124199">
                  <a:extLst>
                    <a:ext uri="{9D8B030D-6E8A-4147-A177-3AD203B41FA5}">
                      <a16:colId xmlns:a16="http://schemas.microsoft.com/office/drawing/2014/main" val="4226355984"/>
                    </a:ext>
                  </a:extLst>
                </a:gridCol>
              </a:tblGrid>
              <a:tr h="370840">
                <a:tc>
                  <a:txBody>
                    <a:bodyPr/>
                    <a:lstStyle/>
                    <a:p>
                      <a:r>
                        <a:rPr lang="en-US" sz="2400" dirty="0"/>
                        <a:t>NESCOE Amendment #2</a:t>
                      </a:r>
                    </a:p>
                    <a:p>
                      <a:r>
                        <a:rPr lang="en-US" sz="1800" dirty="0"/>
                        <a:t>(Stand Alone Effect)</a:t>
                      </a:r>
                    </a:p>
                  </a:txBody>
                  <a:tcPr/>
                </a:tc>
                <a:tc>
                  <a:txBody>
                    <a:bodyPr/>
                    <a:lstStyle/>
                    <a:p>
                      <a:pPr algn="ctr"/>
                      <a:r>
                        <a:rPr lang="en-US" sz="2400" dirty="0"/>
                        <a:t>Estimated Net CONE Reduction </a:t>
                      </a:r>
                    </a:p>
                  </a:txBody>
                  <a:tcPr/>
                </a:tc>
                <a:extLst>
                  <a:ext uri="{0D108BD9-81ED-4DB2-BD59-A6C34878D82A}">
                    <a16:rowId xmlns:a16="http://schemas.microsoft.com/office/drawing/2014/main" val="1008993457"/>
                  </a:ext>
                </a:extLst>
              </a:tr>
              <a:tr h="370840">
                <a:tc>
                  <a:txBody>
                    <a:bodyPr/>
                    <a:lstStyle/>
                    <a:p>
                      <a:r>
                        <a:rPr lang="en-US" sz="2400" dirty="0"/>
                        <a:t>2. Applying Inflation to PFP Revenue</a:t>
                      </a:r>
                    </a:p>
                  </a:txBody>
                  <a:tcPr/>
                </a:tc>
                <a:tc>
                  <a:txBody>
                    <a:bodyPr/>
                    <a:lstStyle/>
                    <a:p>
                      <a:pPr algn="ctr"/>
                      <a:r>
                        <a:rPr lang="en-US" sz="2400" dirty="0"/>
                        <a:t>$0.12/kW-</a:t>
                      </a:r>
                      <a:r>
                        <a:rPr lang="en-US" sz="2400" dirty="0" err="1"/>
                        <a:t>mo</a:t>
                      </a:r>
                      <a:endParaRPr lang="en-US" sz="2400" dirty="0"/>
                    </a:p>
                  </a:txBody>
                  <a:tcPr/>
                </a:tc>
                <a:extLst>
                  <a:ext uri="{0D108BD9-81ED-4DB2-BD59-A6C34878D82A}">
                    <a16:rowId xmlns:a16="http://schemas.microsoft.com/office/drawing/2014/main" val="3696945330"/>
                  </a:ext>
                </a:extLst>
              </a:tr>
            </a:tbl>
          </a:graphicData>
        </a:graphic>
      </p:graphicFrame>
    </p:spTree>
    <p:extLst>
      <p:ext uri="{BB962C8B-B14F-4D97-AF65-F5344CB8AC3E}">
        <p14:creationId xmlns:p14="http://schemas.microsoft.com/office/powerpoint/2010/main" val="2954123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22313" y="952501"/>
            <a:ext cx="7772400" cy="952500"/>
          </a:xfrm>
        </p:spPr>
        <p:txBody>
          <a:bodyPr>
            <a:normAutofit/>
          </a:bodyPr>
          <a:lstStyle/>
          <a:p>
            <a:pPr algn="ctr"/>
            <a:r>
              <a:rPr lang="en-US" dirty="0"/>
              <a:t>Thank You</a:t>
            </a:r>
          </a:p>
        </p:txBody>
      </p:sp>
      <p:sp>
        <p:nvSpPr>
          <p:cNvPr id="6" name="Text Placeholder 5"/>
          <p:cNvSpPr>
            <a:spLocks noGrp="1"/>
          </p:cNvSpPr>
          <p:nvPr>
            <p:ph type="body" idx="1"/>
          </p:nvPr>
        </p:nvSpPr>
        <p:spPr>
          <a:xfrm>
            <a:off x="722313" y="2547938"/>
            <a:ext cx="7772400" cy="1795462"/>
          </a:xfrm>
        </p:spPr>
        <p:txBody>
          <a:bodyPr>
            <a:normAutofit/>
          </a:bodyPr>
          <a:lstStyle/>
          <a:p>
            <a:pPr algn="ctr"/>
            <a:endParaRPr lang="en-US" dirty="0">
              <a:solidFill>
                <a:srgbClr val="0000FF"/>
              </a:solidFill>
              <a:hlinkClick r:id="rId2"/>
            </a:endParaRPr>
          </a:p>
          <a:p>
            <a:pPr algn="ctr"/>
            <a:r>
              <a:rPr lang="en-US" dirty="0">
                <a:solidFill>
                  <a:srgbClr val="0000FF"/>
                </a:solidFill>
                <a:hlinkClick r:id="rId2"/>
              </a:rPr>
              <a:t>www.nescoe.com</a:t>
            </a:r>
            <a:endParaRPr lang="en-US">
              <a:solidFill>
                <a:srgbClr val="0000FF"/>
              </a:solidFill>
            </a:endParaRPr>
          </a:p>
          <a:p>
            <a:pPr algn="ctr"/>
            <a:endParaRPr lang="en-US" dirty="0">
              <a:solidFill>
                <a:srgbClr val="0000FF"/>
              </a:solidFill>
            </a:endParaRPr>
          </a:p>
          <a:p>
            <a:pPr algn="ctr"/>
            <a:r>
              <a:rPr lang="en-US" dirty="0">
                <a:solidFill>
                  <a:srgbClr val="0000FF"/>
                </a:solidFill>
              </a:rPr>
              <a:t>Jeffbentz@nescoe.com</a:t>
            </a:r>
          </a:p>
        </p:txBody>
      </p:sp>
      <p:sp>
        <p:nvSpPr>
          <p:cNvPr id="3" name="Slide Number Placeholder 2">
            <a:extLst>
              <a:ext uri="{FF2B5EF4-FFF2-40B4-BE49-F238E27FC236}">
                <a16:creationId xmlns:a16="http://schemas.microsoft.com/office/drawing/2014/main" id="{FEE1F1AD-766B-C047-8C33-F9B2141C0FB0}"/>
              </a:ext>
            </a:extLst>
          </p:cNvPr>
          <p:cNvSpPr>
            <a:spLocks noGrp="1"/>
          </p:cNvSpPr>
          <p:nvPr>
            <p:ph type="sldNum" sz="quarter" idx="12"/>
          </p:nvPr>
        </p:nvSpPr>
        <p:spPr/>
        <p:txBody>
          <a:bodyPr/>
          <a:lstStyle/>
          <a:p>
            <a:fld id="{FE32481A-4381-498B-8A4E-EB06C002DB72}" type="slidenum">
              <a:rPr lang="en-US" smtClean="0"/>
              <a:pPr/>
              <a:t>16</a:t>
            </a:fld>
            <a:endParaRPr lang="en-US" dirty="0"/>
          </a:p>
        </p:txBody>
      </p:sp>
    </p:spTree>
    <p:extLst>
      <p:ext uri="{BB962C8B-B14F-4D97-AF65-F5344CB8AC3E}">
        <p14:creationId xmlns:p14="http://schemas.microsoft.com/office/powerpoint/2010/main" val="814954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208D0-D737-6949-B3EB-AB859F0DC8A2}"/>
              </a:ext>
            </a:extLst>
          </p:cNvPr>
          <p:cNvSpPr>
            <a:spLocks noGrp="1"/>
          </p:cNvSpPr>
          <p:nvPr>
            <p:ph type="title"/>
          </p:nvPr>
        </p:nvSpPr>
        <p:spPr/>
        <p:txBody>
          <a:bodyPr/>
          <a:lstStyle/>
          <a:p>
            <a:r>
              <a:rPr lang="en-US" dirty="0"/>
              <a:t>Overall Design</a:t>
            </a:r>
          </a:p>
        </p:txBody>
      </p:sp>
      <p:sp>
        <p:nvSpPr>
          <p:cNvPr id="4" name="Slide Number Placeholder 3">
            <a:extLst>
              <a:ext uri="{FF2B5EF4-FFF2-40B4-BE49-F238E27FC236}">
                <a16:creationId xmlns:a16="http://schemas.microsoft.com/office/drawing/2014/main" id="{E2658B8F-319B-174C-B2AC-9575A209DF46}"/>
              </a:ext>
            </a:extLst>
          </p:cNvPr>
          <p:cNvSpPr>
            <a:spLocks noGrp="1"/>
          </p:cNvSpPr>
          <p:nvPr>
            <p:ph type="sldNum" sz="quarter" idx="12"/>
          </p:nvPr>
        </p:nvSpPr>
        <p:spPr/>
        <p:txBody>
          <a:bodyPr/>
          <a:lstStyle/>
          <a:p>
            <a:fld id="{FE32481A-4381-498B-8A4E-EB06C002DB72}" type="slidenum">
              <a:rPr lang="en-US" smtClean="0"/>
              <a:pPr/>
              <a:t>2</a:t>
            </a:fld>
            <a:endParaRPr lang="en-US" dirty="0"/>
          </a:p>
        </p:txBody>
      </p:sp>
      <p:sp>
        <p:nvSpPr>
          <p:cNvPr id="3" name="Content Placeholder 2">
            <a:extLst>
              <a:ext uri="{FF2B5EF4-FFF2-40B4-BE49-F238E27FC236}">
                <a16:creationId xmlns:a16="http://schemas.microsoft.com/office/drawing/2014/main" id="{7ECF3CED-936F-C64B-B8C8-14C51B1C671B}"/>
              </a:ext>
            </a:extLst>
          </p:cNvPr>
          <p:cNvSpPr>
            <a:spLocks noGrp="1"/>
          </p:cNvSpPr>
          <p:nvPr>
            <p:ph idx="1"/>
          </p:nvPr>
        </p:nvSpPr>
        <p:spPr/>
        <p:txBody>
          <a:bodyPr>
            <a:normAutofit lnSpcReduction="10000"/>
          </a:bodyPr>
          <a:lstStyle/>
          <a:p>
            <a:r>
              <a:rPr lang="en-US" dirty="0"/>
              <a:t>At this time NESCOE has no position on the overall reasonableness of the ISO-NE proposal</a:t>
            </a:r>
          </a:p>
          <a:p>
            <a:r>
              <a:rPr lang="en-US" dirty="0"/>
              <a:t>We understand that with many of the assumptions there is a range of reasonableness where reasonable people can have varying degrees of opinions on the “right” assumption</a:t>
            </a:r>
          </a:p>
          <a:p>
            <a:pPr lvl="1"/>
            <a:r>
              <a:rPr lang="en-US" dirty="0"/>
              <a:t>Many of these positions can tend to net each other out </a:t>
            </a:r>
          </a:p>
          <a:p>
            <a:r>
              <a:rPr lang="en-US" dirty="0"/>
              <a:t>Given the number of possible amendments, many with little supporting detail on impacts, and fully understanding their net effect its difficult to reach a conclusion on an overall proposal</a:t>
            </a:r>
          </a:p>
          <a:p>
            <a:r>
              <a:rPr lang="en-US" dirty="0"/>
              <a:t>NESCOE provides two amendments for consideration </a:t>
            </a:r>
          </a:p>
        </p:txBody>
      </p:sp>
    </p:spTree>
    <p:extLst>
      <p:ext uri="{BB962C8B-B14F-4D97-AF65-F5344CB8AC3E}">
        <p14:creationId xmlns:p14="http://schemas.microsoft.com/office/powerpoint/2010/main" val="2486095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A6319-4DA2-8E47-9C84-C9FEAF4E9556}"/>
              </a:ext>
            </a:extLst>
          </p:cNvPr>
          <p:cNvSpPr>
            <a:spLocks noGrp="1"/>
          </p:cNvSpPr>
          <p:nvPr>
            <p:ph type="title"/>
          </p:nvPr>
        </p:nvSpPr>
        <p:spPr/>
        <p:txBody>
          <a:bodyPr/>
          <a:lstStyle/>
          <a:p>
            <a:r>
              <a:rPr lang="en-US" dirty="0"/>
              <a:t>NESCOE Amendments</a:t>
            </a:r>
          </a:p>
        </p:txBody>
      </p:sp>
      <p:sp>
        <p:nvSpPr>
          <p:cNvPr id="4" name="Slide Number Placeholder 3">
            <a:extLst>
              <a:ext uri="{FF2B5EF4-FFF2-40B4-BE49-F238E27FC236}">
                <a16:creationId xmlns:a16="http://schemas.microsoft.com/office/drawing/2014/main" id="{CD420E12-33A3-BA4D-A480-5A8344C9A65F}"/>
              </a:ext>
            </a:extLst>
          </p:cNvPr>
          <p:cNvSpPr>
            <a:spLocks noGrp="1"/>
          </p:cNvSpPr>
          <p:nvPr>
            <p:ph type="sldNum" sz="quarter" idx="12"/>
          </p:nvPr>
        </p:nvSpPr>
        <p:spPr/>
        <p:txBody>
          <a:bodyPr/>
          <a:lstStyle/>
          <a:p>
            <a:fld id="{FE32481A-4381-498B-8A4E-EB06C002DB72}" type="slidenum">
              <a:rPr lang="en-US" smtClean="0"/>
              <a:pPr/>
              <a:t>3</a:t>
            </a:fld>
            <a:endParaRPr lang="en-US" dirty="0"/>
          </a:p>
        </p:txBody>
      </p:sp>
      <p:sp>
        <p:nvSpPr>
          <p:cNvPr id="3" name="Content Placeholder 2">
            <a:extLst>
              <a:ext uri="{FF2B5EF4-FFF2-40B4-BE49-F238E27FC236}">
                <a16:creationId xmlns:a16="http://schemas.microsoft.com/office/drawing/2014/main" id="{C501227D-1F42-4441-BA85-1C118E3E5E61}"/>
              </a:ext>
            </a:extLst>
          </p:cNvPr>
          <p:cNvSpPr>
            <a:spLocks noGrp="1"/>
          </p:cNvSpPr>
          <p:nvPr>
            <p:ph idx="1"/>
          </p:nvPr>
        </p:nvSpPr>
        <p:spPr/>
        <p:txBody>
          <a:bodyPr>
            <a:normAutofit/>
          </a:bodyPr>
          <a:lstStyle/>
          <a:p>
            <a:pPr marL="514350" indent="-514350">
              <a:buFont typeface="+mj-lt"/>
              <a:buAutoNum type="arabicPeriod"/>
            </a:pPr>
            <a:r>
              <a:rPr lang="en-US" b="1" i="1" dirty="0">
                <a:solidFill>
                  <a:schemeClr val="accent1"/>
                </a:solidFill>
              </a:rPr>
              <a:t>Life of Net Cost of New Entry (CONE) Resource </a:t>
            </a:r>
            <a:r>
              <a:rPr lang="en-US" dirty="0"/>
              <a:t>– Should be increased to reflect the expected economic life of the reference unit (combustion turbine)</a:t>
            </a:r>
          </a:p>
          <a:p>
            <a:pPr marL="514350" indent="-514350">
              <a:buFont typeface="+mj-lt"/>
              <a:buAutoNum type="arabicPeriod"/>
            </a:pPr>
            <a:r>
              <a:rPr lang="en-US" b="1" i="1" dirty="0">
                <a:solidFill>
                  <a:schemeClr val="accent1"/>
                </a:solidFill>
              </a:rPr>
              <a:t>Treatment of pay-for-performance (PFP) revenues </a:t>
            </a:r>
            <a:r>
              <a:rPr lang="en-US" dirty="0"/>
              <a:t>–  Should be escalated for inflation reflecting the recalculation of the Performance Payment Rate (PPR) every three years</a:t>
            </a:r>
          </a:p>
          <a:p>
            <a:pPr marL="0" indent="0">
              <a:buNone/>
            </a:pPr>
            <a:endParaRPr lang="en-US" dirty="0"/>
          </a:p>
          <a:p>
            <a:r>
              <a:rPr lang="en-US" dirty="0"/>
              <a:t>Since these are both changes to input assumptions in the analysis, there are no corresponding tariff language revisions included</a:t>
            </a:r>
          </a:p>
        </p:txBody>
      </p:sp>
    </p:spTree>
    <p:extLst>
      <p:ext uri="{BB962C8B-B14F-4D97-AF65-F5344CB8AC3E}">
        <p14:creationId xmlns:p14="http://schemas.microsoft.com/office/powerpoint/2010/main" val="4083857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21D6D52-A790-2A40-A457-ACA9434AADC9}"/>
              </a:ext>
            </a:extLst>
          </p:cNvPr>
          <p:cNvSpPr>
            <a:spLocks noGrp="1"/>
          </p:cNvSpPr>
          <p:nvPr>
            <p:ph type="title"/>
          </p:nvPr>
        </p:nvSpPr>
        <p:spPr/>
        <p:txBody>
          <a:bodyPr/>
          <a:lstStyle/>
          <a:p>
            <a:r>
              <a:rPr lang="en-US" dirty="0"/>
              <a:t>#1 Life of Net CONE Resource </a:t>
            </a:r>
          </a:p>
        </p:txBody>
      </p:sp>
      <p:sp>
        <p:nvSpPr>
          <p:cNvPr id="8" name="Text Placeholder 7">
            <a:extLst>
              <a:ext uri="{FF2B5EF4-FFF2-40B4-BE49-F238E27FC236}">
                <a16:creationId xmlns:a16="http://schemas.microsoft.com/office/drawing/2014/main" id="{F0296233-4C82-4796-86BE-49BF914FE762}"/>
              </a:ext>
            </a:extLst>
          </p:cNvPr>
          <p:cNvSpPr>
            <a:spLocks noGrp="1"/>
          </p:cNvSpPr>
          <p:nvPr>
            <p:ph type="body" idx="1"/>
          </p:nvPr>
        </p:nvSpPr>
        <p:spPr/>
        <p:txBody>
          <a:bodyPr/>
          <a:lstStyle/>
          <a:p>
            <a:r>
              <a:rPr lang="en-US" dirty="0"/>
              <a:t>NESCOE supports the similar RENEW amendment to modify the economic life of solar and wind resources in the calculation of the ORTP</a:t>
            </a:r>
          </a:p>
        </p:txBody>
      </p:sp>
      <p:sp>
        <p:nvSpPr>
          <p:cNvPr id="2" name="Slide Number Placeholder 1">
            <a:extLst>
              <a:ext uri="{FF2B5EF4-FFF2-40B4-BE49-F238E27FC236}">
                <a16:creationId xmlns:a16="http://schemas.microsoft.com/office/drawing/2014/main" id="{9BEB3400-6EAE-7D43-BAD0-B049C88CC942}"/>
              </a:ext>
            </a:extLst>
          </p:cNvPr>
          <p:cNvSpPr>
            <a:spLocks noGrp="1"/>
          </p:cNvSpPr>
          <p:nvPr>
            <p:ph type="sldNum" sz="quarter" idx="12"/>
          </p:nvPr>
        </p:nvSpPr>
        <p:spPr/>
        <p:txBody>
          <a:bodyPr/>
          <a:lstStyle/>
          <a:p>
            <a:fld id="{FE32481A-4381-498B-8A4E-EB06C002DB72}" type="slidenum">
              <a:rPr lang="en-US" smtClean="0"/>
              <a:pPr/>
              <a:t>4</a:t>
            </a:fld>
            <a:endParaRPr lang="en-US" dirty="0"/>
          </a:p>
        </p:txBody>
      </p:sp>
    </p:spTree>
    <p:extLst>
      <p:ext uri="{BB962C8B-B14F-4D97-AF65-F5344CB8AC3E}">
        <p14:creationId xmlns:p14="http://schemas.microsoft.com/office/powerpoint/2010/main" val="3267708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33DE-B766-5648-B056-3D231411BCF7}"/>
              </a:ext>
            </a:extLst>
          </p:cNvPr>
          <p:cNvSpPr>
            <a:spLocks noGrp="1"/>
          </p:cNvSpPr>
          <p:nvPr>
            <p:ph type="title"/>
          </p:nvPr>
        </p:nvSpPr>
        <p:spPr/>
        <p:txBody>
          <a:bodyPr/>
          <a:lstStyle/>
          <a:p>
            <a:r>
              <a:rPr lang="en-US" dirty="0"/>
              <a:t>Current ISO-NE Proposal</a:t>
            </a:r>
          </a:p>
        </p:txBody>
      </p:sp>
      <p:sp>
        <p:nvSpPr>
          <p:cNvPr id="3" name="Slide Number Placeholder 2">
            <a:extLst>
              <a:ext uri="{FF2B5EF4-FFF2-40B4-BE49-F238E27FC236}">
                <a16:creationId xmlns:a16="http://schemas.microsoft.com/office/drawing/2014/main" id="{A230A99E-4AB1-BE4B-9D57-6AE269289564}"/>
              </a:ext>
            </a:extLst>
          </p:cNvPr>
          <p:cNvSpPr>
            <a:spLocks noGrp="1"/>
          </p:cNvSpPr>
          <p:nvPr>
            <p:ph type="sldNum" sz="quarter" idx="12"/>
          </p:nvPr>
        </p:nvSpPr>
        <p:spPr/>
        <p:txBody>
          <a:bodyPr/>
          <a:lstStyle/>
          <a:p>
            <a:fld id="{FE32481A-4381-498B-8A4E-EB06C002DB72}" type="slidenum">
              <a:rPr lang="en-US" smtClean="0"/>
              <a:pPr/>
              <a:t>5</a:t>
            </a:fld>
            <a:endParaRPr lang="en-US" dirty="0"/>
          </a:p>
        </p:txBody>
      </p:sp>
      <p:sp>
        <p:nvSpPr>
          <p:cNvPr id="4" name="Content Placeholder 3">
            <a:extLst>
              <a:ext uri="{FF2B5EF4-FFF2-40B4-BE49-F238E27FC236}">
                <a16:creationId xmlns:a16="http://schemas.microsoft.com/office/drawing/2014/main" id="{9B0F97A3-B9CC-CF47-BDB3-EBFE5BB97EB9}"/>
              </a:ext>
            </a:extLst>
          </p:cNvPr>
          <p:cNvSpPr>
            <a:spLocks noGrp="1"/>
          </p:cNvSpPr>
          <p:nvPr>
            <p:ph sz="quarter" idx="1"/>
          </p:nvPr>
        </p:nvSpPr>
        <p:spPr/>
        <p:txBody>
          <a:bodyPr/>
          <a:lstStyle/>
          <a:p>
            <a:r>
              <a:rPr lang="en-US" dirty="0"/>
              <a:t>20-year economic life was established in 2013 as part of the original offer review trigger price filing (ER14-1639-000)</a:t>
            </a:r>
          </a:p>
          <a:p>
            <a:pPr lvl="1"/>
            <a:r>
              <a:rPr lang="en-US" dirty="0"/>
              <a:t>Intended to strike a balance between physical life which was expected to be 30-years (or more) and the market risks associated with the continued operation of the plant</a:t>
            </a:r>
          </a:p>
          <a:p>
            <a:r>
              <a:rPr lang="en-US" dirty="0"/>
              <a:t>Other ISO’s have generally used 20 years for their economic life </a:t>
            </a:r>
          </a:p>
          <a:p>
            <a:pPr lvl="1"/>
            <a:r>
              <a:rPr lang="en-US" dirty="0"/>
              <a:t>NYISO shifted to 17 years to acknowledge their state objective to be 100% carbon free by 2040</a:t>
            </a:r>
          </a:p>
        </p:txBody>
      </p:sp>
    </p:spTree>
    <p:extLst>
      <p:ext uri="{BB962C8B-B14F-4D97-AF65-F5344CB8AC3E}">
        <p14:creationId xmlns:p14="http://schemas.microsoft.com/office/powerpoint/2010/main" val="1564907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37C8E-F3E6-4978-8191-430ABDB227A3}"/>
              </a:ext>
            </a:extLst>
          </p:cNvPr>
          <p:cNvSpPr>
            <a:spLocks noGrp="1"/>
          </p:cNvSpPr>
          <p:nvPr>
            <p:ph type="title"/>
          </p:nvPr>
        </p:nvSpPr>
        <p:spPr/>
        <p:txBody>
          <a:bodyPr>
            <a:noAutofit/>
          </a:bodyPr>
          <a:lstStyle/>
          <a:p>
            <a:r>
              <a:rPr lang="en-US" sz="2800" dirty="0"/>
              <a:t>Consumer cost </a:t>
            </a:r>
            <a:r>
              <a:rPr lang="en-US" sz="2800"/>
              <a:t>are unreasonably </a:t>
            </a:r>
            <a:r>
              <a:rPr lang="en-US" sz="2800" dirty="0"/>
              <a:t>increased when not considering the appropriate life of the resource</a:t>
            </a:r>
          </a:p>
        </p:txBody>
      </p:sp>
      <p:sp>
        <p:nvSpPr>
          <p:cNvPr id="3" name="Slide Number Placeholder 2">
            <a:extLst>
              <a:ext uri="{FF2B5EF4-FFF2-40B4-BE49-F238E27FC236}">
                <a16:creationId xmlns:a16="http://schemas.microsoft.com/office/drawing/2014/main" id="{8C2C972D-85C0-4657-AC94-865B6492343C}"/>
              </a:ext>
            </a:extLst>
          </p:cNvPr>
          <p:cNvSpPr>
            <a:spLocks noGrp="1"/>
          </p:cNvSpPr>
          <p:nvPr>
            <p:ph type="sldNum" sz="quarter" idx="12"/>
          </p:nvPr>
        </p:nvSpPr>
        <p:spPr/>
        <p:txBody>
          <a:bodyPr/>
          <a:lstStyle/>
          <a:p>
            <a:fld id="{FE32481A-4381-498B-8A4E-EB06C002DB72}" type="slidenum">
              <a:rPr lang="en-US" smtClean="0"/>
              <a:pPr/>
              <a:t>6</a:t>
            </a:fld>
            <a:endParaRPr lang="en-US" dirty="0"/>
          </a:p>
        </p:txBody>
      </p:sp>
      <p:sp>
        <p:nvSpPr>
          <p:cNvPr id="4" name="Content Placeholder 3">
            <a:extLst>
              <a:ext uri="{FF2B5EF4-FFF2-40B4-BE49-F238E27FC236}">
                <a16:creationId xmlns:a16="http://schemas.microsoft.com/office/drawing/2014/main" id="{BB0D34C0-E726-45BE-8826-56F516E36E1C}"/>
              </a:ext>
            </a:extLst>
          </p:cNvPr>
          <p:cNvSpPr>
            <a:spLocks noGrp="1"/>
          </p:cNvSpPr>
          <p:nvPr>
            <p:ph sz="quarter" idx="1"/>
          </p:nvPr>
        </p:nvSpPr>
        <p:spPr/>
        <p:txBody>
          <a:bodyPr/>
          <a:lstStyle/>
          <a:p>
            <a:r>
              <a:rPr lang="en-US" dirty="0"/>
              <a:t>Net CONE can be higher than necessary because it does not:</a:t>
            </a:r>
          </a:p>
          <a:p>
            <a:pPr lvl="1"/>
            <a:r>
              <a:rPr lang="en-US" dirty="0"/>
              <a:t>Include revenues that would have been earned over the life of the facility</a:t>
            </a:r>
          </a:p>
          <a:p>
            <a:pPr lvl="1"/>
            <a:r>
              <a:rPr lang="en-US" dirty="0"/>
              <a:t>Amortize installed costs over the full duration of expected operation</a:t>
            </a:r>
          </a:p>
          <a:p>
            <a:endParaRPr lang="en-US" dirty="0"/>
          </a:p>
        </p:txBody>
      </p:sp>
    </p:spTree>
    <p:extLst>
      <p:ext uri="{BB962C8B-B14F-4D97-AF65-F5344CB8AC3E}">
        <p14:creationId xmlns:p14="http://schemas.microsoft.com/office/powerpoint/2010/main" val="3705177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A802C-070D-DA41-8CE0-B2F5FB896FEE}"/>
              </a:ext>
            </a:extLst>
          </p:cNvPr>
          <p:cNvSpPr>
            <a:spLocks noGrp="1"/>
          </p:cNvSpPr>
          <p:nvPr>
            <p:ph type="title"/>
          </p:nvPr>
        </p:nvSpPr>
        <p:spPr/>
        <p:txBody>
          <a:bodyPr>
            <a:noAutofit/>
          </a:bodyPr>
          <a:lstStyle/>
          <a:p>
            <a:r>
              <a:rPr lang="en-US" sz="3200" dirty="0"/>
              <a:t>Physical Life is Expected to be to 30+ years</a:t>
            </a:r>
          </a:p>
        </p:txBody>
      </p:sp>
      <p:sp>
        <p:nvSpPr>
          <p:cNvPr id="4" name="Slide Number Placeholder 3">
            <a:extLst>
              <a:ext uri="{FF2B5EF4-FFF2-40B4-BE49-F238E27FC236}">
                <a16:creationId xmlns:a16="http://schemas.microsoft.com/office/drawing/2014/main" id="{439BF922-4EA1-6C44-8F7A-808F9D4F7219}"/>
              </a:ext>
            </a:extLst>
          </p:cNvPr>
          <p:cNvSpPr>
            <a:spLocks noGrp="1"/>
          </p:cNvSpPr>
          <p:nvPr>
            <p:ph type="sldNum" sz="quarter" idx="12"/>
          </p:nvPr>
        </p:nvSpPr>
        <p:spPr/>
        <p:txBody>
          <a:bodyPr/>
          <a:lstStyle/>
          <a:p>
            <a:fld id="{FE32481A-4381-498B-8A4E-EB06C002DB72}" type="slidenum">
              <a:rPr lang="en-US" smtClean="0"/>
              <a:pPr/>
              <a:t>7</a:t>
            </a:fld>
            <a:endParaRPr lang="en-US" dirty="0"/>
          </a:p>
        </p:txBody>
      </p:sp>
      <p:sp>
        <p:nvSpPr>
          <p:cNvPr id="5" name="Content Placeholder 4">
            <a:extLst>
              <a:ext uri="{FF2B5EF4-FFF2-40B4-BE49-F238E27FC236}">
                <a16:creationId xmlns:a16="http://schemas.microsoft.com/office/drawing/2014/main" id="{857422C7-4C67-B940-919D-B26F4320F463}"/>
              </a:ext>
            </a:extLst>
          </p:cNvPr>
          <p:cNvSpPr>
            <a:spLocks noGrp="1"/>
          </p:cNvSpPr>
          <p:nvPr>
            <p:ph sz="quarter" idx="1"/>
          </p:nvPr>
        </p:nvSpPr>
        <p:spPr/>
        <p:txBody>
          <a:bodyPr>
            <a:normAutofit lnSpcReduction="10000"/>
          </a:bodyPr>
          <a:lstStyle/>
          <a:p>
            <a:r>
              <a:rPr lang="en-US" dirty="0"/>
              <a:t>2013 ORTP filing establishing 20-year economic life acknowledged expected longer physical life </a:t>
            </a:r>
          </a:p>
          <a:p>
            <a:pPr lvl="1"/>
            <a:r>
              <a:rPr lang="en-US" dirty="0"/>
              <a:t>“A longer economic life would be more in-line with the 30-plus year physical life that developers view assets.”</a:t>
            </a:r>
          </a:p>
          <a:p>
            <a:r>
              <a:rPr lang="en-US" dirty="0"/>
              <a:t>According to a recent study by S&amp;P Global Market Intelligence, combined-cycle gas-power plants run for 30 years before being decommissioned*</a:t>
            </a:r>
          </a:p>
          <a:p>
            <a:r>
              <a:rPr lang="en-US" dirty="0"/>
              <a:t>Further, many New England gas resources have been in operation longer than 20 years (e.g., MASSPOWER, Ocean State, Bellingham, others)</a:t>
            </a:r>
          </a:p>
          <a:p>
            <a:pPr lvl="1"/>
            <a:r>
              <a:rPr lang="en-US" dirty="0"/>
              <a:t>NESCOE is only aware of one retirement less than 20 years – Mystic which is not equipment related</a:t>
            </a:r>
          </a:p>
        </p:txBody>
      </p:sp>
      <p:sp>
        <p:nvSpPr>
          <p:cNvPr id="11" name="TextBox 10">
            <a:extLst>
              <a:ext uri="{FF2B5EF4-FFF2-40B4-BE49-F238E27FC236}">
                <a16:creationId xmlns:a16="http://schemas.microsoft.com/office/drawing/2014/main" id="{9B310355-A251-47B9-8C7D-F18F2DA0E0D0}"/>
              </a:ext>
            </a:extLst>
          </p:cNvPr>
          <p:cNvSpPr txBox="1"/>
          <p:nvPr/>
        </p:nvSpPr>
        <p:spPr>
          <a:xfrm>
            <a:off x="1143000" y="5983069"/>
            <a:ext cx="7467600" cy="461665"/>
          </a:xfrm>
          <a:prstGeom prst="rect">
            <a:avLst/>
          </a:prstGeom>
          <a:noFill/>
        </p:spPr>
        <p:txBody>
          <a:bodyPr wrap="square" rtlCol="0">
            <a:spAutoFit/>
          </a:bodyPr>
          <a:lstStyle/>
          <a:p>
            <a:pPr marL="171450" indent="-171450"/>
            <a:r>
              <a:rPr lang="en-US" sz="1200" dirty="0"/>
              <a:t>*	</a:t>
            </a:r>
            <a:r>
              <a:rPr lang="en-US" sz="1200" dirty="0">
                <a:hlinkClick r:id="rId2"/>
              </a:rPr>
              <a:t>https://www.reuters.com/article/us-ge-power/general-electric-to-scrap-california-power-plant-20-years-early-idUSKCN1TM2MV</a:t>
            </a:r>
            <a:endParaRPr lang="en-US" sz="1200" dirty="0"/>
          </a:p>
        </p:txBody>
      </p:sp>
    </p:spTree>
    <p:extLst>
      <p:ext uri="{BB962C8B-B14F-4D97-AF65-F5344CB8AC3E}">
        <p14:creationId xmlns:p14="http://schemas.microsoft.com/office/powerpoint/2010/main" val="148811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F22C3-B304-8543-8433-238C8011DCC1}"/>
              </a:ext>
            </a:extLst>
          </p:cNvPr>
          <p:cNvSpPr>
            <a:spLocks noGrp="1"/>
          </p:cNvSpPr>
          <p:nvPr>
            <p:ph type="title"/>
          </p:nvPr>
        </p:nvSpPr>
        <p:spPr/>
        <p:txBody>
          <a:bodyPr>
            <a:normAutofit fontScale="90000"/>
          </a:bodyPr>
          <a:lstStyle/>
          <a:p>
            <a:r>
              <a:rPr lang="en-US" dirty="0"/>
              <a:t>Physical Life is Expected to be to 30+ years, </a:t>
            </a:r>
            <a:r>
              <a:rPr lang="en-US" sz="2700" dirty="0"/>
              <a:t>cont.</a:t>
            </a:r>
          </a:p>
        </p:txBody>
      </p:sp>
      <p:sp>
        <p:nvSpPr>
          <p:cNvPr id="3" name="Slide Number Placeholder 2">
            <a:extLst>
              <a:ext uri="{FF2B5EF4-FFF2-40B4-BE49-F238E27FC236}">
                <a16:creationId xmlns:a16="http://schemas.microsoft.com/office/drawing/2014/main" id="{3B72C124-2DD1-AE40-B584-6DA24380B217}"/>
              </a:ext>
            </a:extLst>
          </p:cNvPr>
          <p:cNvSpPr>
            <a:spLocks noGrp="1"/>
          </p:cNvSpPr>
          <p:nvPr>
            <p:ph type="sldNum" sz="quarter" idx="12"/>
          </p:nvPr>
        </p:nvSpPr>
        <p:spPr/>
        <p:txBody>
          <a:bodyPr/>
          <a:lstStyle/>
          <a:p>
            <a:fld id="{FE32481A-4381-498B-8A4E-EB06C002DB72}" type="slidenum">
              <a:rPr lang="en-US" smtClean="0"/>
              <a:pPr/>
              <a:t>8</a:t>
            </a:fld>
            <a:endParaRPr lang="en-US" dirty="0"/>
          </a:p>
        </p:txBody>
      </p:sp>
      <p:sp>
        <p:nvSpPr>
          <p:cNvPr id="4" name="Content Placeholder 3">
            <a:extLst>
              <a:ext uri="{FF2B5EF4-FFF2-40B4-BE49-F238E27FC236}">
                <a16:creationId xmlns:a16="http://schemas.microsoft.com/office/drawing/2014/main" id="{6EFBB40F-9662-9342-AD4B-54E4CD704C84}"/>
              </a:ext>
            </a:extLst>
          </p:cNvPr>
          <p:cNvSpPr>
            <a:spLocks noGrp="1"/>
          </p:cNvSpPr>
          <p:nvPr>
            <p:ph sz="quarter" idx="1"/>
          </p:nvPr>
        </p:nvSpPr>
        <p:spPr/>
        <p:txBody>
          <a:bodyPr/>
          <a:lstStyle/>
          <a:p>
            <a:r>
              <a:rPr lang="en-US" dirty="0"/>
              <a:t>Resource mix on the system is evolving towards more variable and limited energy resources likely requiring flexible, fast responding resources to maintain system reliability</a:t>
            </a:r>
          </a:p>
          <a:p>
            <a:r>
              <a:rPr lang="en-US" dirty="0"/>
              <a:t>Future expected load growth related to electrification of heating and transportation will likely create further demand for flexible technologies to help meet increases in demand and balance variable and limited energy resources in meeting this demand</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318913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D5BFD-D587-7443-B2D6-5381C2E1CB32}"/>
              </a:ext>
            </a:extLst>
          </p:cNvPr>
          <p:cNvSpPr>
            <a:spLocks noGrp="1"/>
          </p:cNvSpPr>
          <p:nvPr>
            <p:ph type="title"/>
          </p:nvPr>
        </p:nvSpPr>
        <p:spPr/>
        <p:txBody>
          <a:bodyPr/>
          <a:lstStyle/>
          <a:p>
            <a:r>
              <a:rPr lang="en-US" dirty="0"/>
              <a:t>NESCOE Amendment #1</a:t>
            </a:r>
          </a:p>
        </p:txBody>
      </p:sp>
      <p:sp>
        <p:nvSpPr>
          <p:cNvPr id="4" name="Slide Number Placeholder 3">
            <a:extLst>
              <a:ext uri="{FF2B5EF4-FFF2-40B4-BE49-F238E27FC236}">
                <a16:creationId xmlns:a16="http://schemas.microsoft.com/office/drawing/2014/main" id="{00897C1A-782C-F043-ADB5-EBE9C2802958}"/>
              </a:ext>
            </a:extLst>
          </p:cNvPr>
          <p:cNvSpPr>
            <a:spLocks noGrp="1"/>
          </p:cNvSpPr>
          <p:nvPr>
            <p:ph type="sldNum" sz="quarter" idx="12"/>
          </p:nvPr>
        </p:nvSpPr>
        <p:spPr/>
        <p:txBody>
          <a:bodyPr/>
          <a:lstStyle/>
          <a:p>
            <a:fld id="{FE32481A-4381-498B-8A4E-EB06C002DB72}" type="slidenum">
              <a:rPr lang="en-US" smtClean="0"/>
              <a:pPr/>
              <a:t>9</a:t>
            </a:fld>
            <a:endParaRPr lang="en-US" dirty="0"/>
          </a:p>
        </p:txBody>
      </p:sp>
      <p:sp>
        <p:nvSpPr>
          <p:cNvPr id="5" name="Content Placeholder 4">
            <a:extLst>
              <a:ext uri="{FF2B5EF4-FFF2-40B4-BE49-F238E27FC236}">
                <a16:creationId xmlns:a16="http://schemas.microsoft.com/office/drawing/2014/main" id="{1512F0FD-2401-D24A-BC81-2FEC0699F298}"/>
              </a:ext>
            </a:extLst>
          </p:cNvPr>
          <p:cNvSpPr>
            <a:spLocks noGrp="1"/>
          </p:cNvSpPr>
          <p:nvPr>
            <p:ph sz="quarter" idx="1"/>
          </p:nvPr>
        </p:nvSpPr>
        <p:spPr/>
        <p:txBody>
          <a:bodyPr>
            <a:normAutofit/>
          </a:bodyPr>
          <a:lstStyle/>
          <a:p>
            <a:r>
              <a:rPr lang="en-US" dirty="0"/>
              <a:t>Calculate Net CONE using a 25-year life for the Net CONE resource </a:t>
            </a:r>
          </a:p>
          <a:p>
            <a:pPr lvl="1"/>
            <a:r>
              <a:rPr lang="en-US" dirty="0"/>
              <a:t>Reflects a better balance between the physical life of these facilities and a reasonable expectation of their economic life</a:t>
            </a:r>
          </a:p>
          <a:p>
            <a:endParaRPr lang="en-US" dirty="0"/>
          </a:p>
          <a:p>
            <a:pPr marL="0" indent="0" algn="ctr">
              <a:buNone/>
            </a:pPr>
            <a:r>
              <a:rPr lang="en-US" b="1" u="sng" dirty="0"/>
              <a:t>Estimated reduction in Net CONE is $0.63/kW-</a:t>
            </a:r>
            <a:r>
              <a:rPr lang="en-US" b="1" u="sng" dirty="0" err="1"/>
              <a:t>mo</a:t>
            </a:r>
            <a:r>
              <a:rPr lang="en-US" b="1" u="sng" dirty="0"/>
              <a:t>*</a:t>
            </a:r>
          </a:p>
          <a:p>
            <a:pPr lvl="1"/>
            <a:endParaRPr lang="en-US" dirty="0"/>
          </a:p>
          <a:p>
            <a:pPr marL="0" indent="0" algn="ctr">
              <a:buNone/>
            </a:pPr>
            <a:endParaRPr lang="en-US" b="1" dirty="0"/>
          </a:p>
          <a:p>
            <a:pPr marL="0" indent="0">
              <a:buNone/>
            </a:pPr>
            <a:r>
              <a:rPr lang="en-US" sz="1800" dirty="0"/>
              <a:t>* Will also have an affect on NESCOE’s other amendment</a:t>
            </a:r>
          </a:p>
        </p:txBody>
      </p:sp>
    </p:spTree>
    <p:extLst>
      <p:ext uri="{BB962C8B-B14F-4D97-AF65-F5344CB8AC3E}">
        <p14:creationId xmlns:p14="http://schemas.microsoft.com/office/powerpoint/2010/main" val="4104641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ustom 5">
      <a:dk1>
        <a:srgbClr val="000000"/>
      </a:dk1>
      <a:lt1>
        <a:sysClr val="window" lastClr="FFFFFF"/>
      </a:lt1>
      <a:dk2>
        <a:srgbClr val="6A0D0E"/>
      </a:dk2>
      <a:lt2>
        <a:srgbClr val="C5D1D7"/>
      </a:lt2>
      <a:accent1>
        <a:srgbClr val="7E0C12"/>
      </a:accent1>
      <a:accent2>
        <a:srgbClr val="CC8D60"/>
      </a:accent2>
      <a:accent3>
        <a:srgbClr val="4C5387"/>
      </a:accent3>
      <a:accent4>
        <a:srgbClr val="8C7B70"/>
      </a:accent4>
      <a:accent5>
        <a:srgbClr val="343A70"/>
      </a:accent5>
      <a:accent6>
        <a:srgbClr val="D19049"/>
      </a:accent6>
      <a:hlink>
        <a:srgbClr val="6477D6"/>
      </a:hlink>
      <a:folHlink>
        <a:srgbClr val="694F07"/>
      </a:folHlink>
    </a:clrScheme>
    <a:fontScheme name="Equity">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Equity.thmx</Template>
  <TotalTime>0</TotalTime>
  <Words>1117</Words>
  <Application>Microsoft Office PowerPoint</Application>
  <PresentationFormat>On-screen Show (4:3)</PresentationFormat>
  <Paragraphs>199</Paragraphs>
  <Slides>16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Arial Narrow</vt:lpstr>
      <vt:lpstr>Calibri</vt:lpstr>
      <vt:lpstr>Franklin Gothic Book</vt:lpstr>
      <vt:lpstr>Perpetua</vt:lpstr>
      <vt:lpstr>Wingdings 2</vt:lpstr>
      <vt:lpstr>Equity</vt:lpstr>
      <vt:lpstr> Input Parameters and Approaches used  in the Net CONE and ORTP Recalculations</vt:lpstr>
      <vt:lpstr>Overall Design</vt:lpstr>
      <vt:lpstr>NESCOE Amendments</vt:lpstr>
      <vt:lpstr>#1 Life of Net CONE Resource </vt:lpstr>
      <vt:lpstr>Current ISO-NE Proposal</vt:lpstr>
      <vt:lpstr>Consumer cost are unreasonably increased when not considering the appropriate life of the resource</vt:lpstr>
      <vt:lpstr>Physical Life is Expected to be to 30+ years</vt:lpstr>
      <vt:lpstr>Physical Life is Expected to be to 30+ years, cont.</vt:lpstr>
      <vt:lpstr>NESCOE Amendment #1</vt:lpstr>
      <vt:lpstr>#2 Treatment of PFP Revenues </vt:lpstr>
      <vt:lpstr>Current ISO-NE Proposal</vt:lpstr>
      <vt:lpstr>Current approach does not acknowledge that the PPR is adjusted every three years</vt:lpstr>
      <vt:lpstr>NESCOE Amendment #2</vt:lpstr>
      <vt:lpstr>Estimated Impact to PFP Revenues for Reference Technologies</vt:lpstr>
      <vt:lpstr>NESCOE Amendment Summary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2020-09-30T22:10:53Z</dcterms:created>
  <dcterms:modified xsi:type="dcterms:W3CDTF">2020-09-30T22:11:00Z</dcterms:modified>
</cp:coreProperties>
</file>