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9" r:id="rId5"/>
    <p:sldId id="280" r:id="rId6"/>
    <p:sldId id="317" r:id="rId7"/>
    <p:sldId id="376" r:id="rId8"/>
    <p:sldId id="319" r:id="rId9"/>
    <p:sldId id="356" r:id="rId10"/>
    <p:sldId id="364" r:id="rId11"/>
    <p:sldId id="301" r:id="rId12"/>
    <p:sldId id="302" r:id="rId13"/>
    <p:sldId id="333" r:id="rId14"/>
    <p:sldId id="357" r:id="rId15"/>
    <p:sldId id="375" r:id="rId16"/>
    <p:sldId id="370" r:id="rId17"/>
    <p:sldId id="371" r:id="rId18"/>
    <p:sldId id="372" r:id="rId19"/>
    <p:sldId id="304" r:id="rId20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kler, Mariah" initials="WM" lastIdx="17" clrIdx="1">
    <p:extLst>
      <p:ext uri="{19B8F6BF-5375-455C-9EA6-DF929625EA0E}">
        <p15:presenceInfo xmlns:p15="http://schemas.microsoft.com/office/powerpoint/2012/main" userId="S-1-5-21-1715567821-1275210071-682003330-18141" providerId="AD"/>
      </p:ext>
    </p:extLst>
  </p:cmAuthor>
  <p:cmAuthor id="2" name="Matthew White" initials="mww" lastIdx="19" clrIdx="2">
    <p:extLst>
      <p:ext uri="{19B8F6BF-5375-455C-9EA6-DF929625EA0E}">
        <p15:presenceInfo xmlns:p15="http://schemas.microsoft.com/office/powerpoint/2012/main" userId="Matthew White" providerId="None"/>
      </p:ext>
    </p:extLst>
  </p:cmAuthor>
  <p:cmAuthor id="3" name="Geissler, Christopher" initials="GC" lastIdx="13" clrIdx="3">
    <p:extLst>
      <p:ext uri="{19B8F6BF-5375-455C-9EA6-DF929625EA0E}">
        <p15:presenceInfo xmlns:p15="http://schemas.microsoft.com/office/powerpoint/2012/main" userId="S-1-5-21-1715567821-1275210071-682003330-42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777F"/>
    <a:srgbClr val="EC1F25"/>
    <a:srgbClr val="FBB92F"/>
    <a:srgbClr val="77BD2A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4884" autoAdjust="0"/>
  </p:normalViewPr>
  <p:slideViewPr>
    <p:cSldViewPr>
      <p:cViewPr varScale="1">
        <p:scale>
          <a:sx n="132" d="100"/>
          <a:sy n="132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October 6-8, 2020 | MC TELECONFERENCE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Matt Brewster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413-540-4547</a:t>
            </a:r>
            <a:br>
              <a:rPr lang="en-US" dirty="0" smtClean="0"/>
            </a:br>
            <a:r>
              <a:rPr lang="en-US" dirty="0" smtClean="0"/>
              <a:t>mbrewster@iso-ne.com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DDBT Update Proposal for FCA16+ (2025-26)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Forward Capacity Auction</a:t>
            </a:r>
          </a:p>
          <a:p>
            <a:r>
              <a:rPr lang="en-US" dirty="0" smtClean="0"/>
              <a:t>Dynamic De-List Bid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5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Tariff revisions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5067"/>
          </a:xfrm>
        </p:spPr>
        <p:txBody>
          <a:bodyPr/>
          <a:lstStyle/>
          <a:p>
            <a:r>
              <a:rPr lang="en-US" dirty="0"/>
              <a:t>Tariff revisions in Section </a:t>
            </a:r>
            <a:r>
              <a:rPr lang="en-US" dirty="0" smtClean="0"/>
              <a:t>III.13.1.2.3.1.A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2200" y="811267"/>
            <a:ext cx="4720000" cy="55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3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Tariff revisions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9633505"/>
              </p:ext>
            </p:extLst>
          </p:nvPr>
        </p:nvGraphicFramePr>
        <p:xfrm>
          <a:off x="457200" y="1524000"/>
          <a:ext cx="8229600" cy="362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4478" marR="9447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Description</a:t>
                      </a:r>
                      <a:endParaRPr lang="en-US" kern="100" baseline="0" dirty="0"/>
                    </a:p>
                  </a:txBody>
                  <a:tcPr marL="94478" marR="9447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III.13.1.2.3.1.A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78" marR="9447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Retain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the current statement of the DDBT value for the upcoming FCA15 (can be removed after FCA15)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Remove the description of the old triennial DDBT updating process (</a:t>
                      </a:r>
                      <a:r>
                        <a:rPr lang="en-US" i="1" baseline="0" dirty="0" smtClean="0">
                          <a:solidFill>
                            <a:srgbClr val="000000"/>
                          </a:solidFill>
                        </a:rPr>
                        <a:t>i.e.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, “manual recalibration”)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Define that the new recalibration DDBT method: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Is specified in the new subsections (a) and (b),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Requires annual calculation for each FCA, and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Requires the DDBT value to be published 5 business days before the retirement bid deadline (</a:t>
                      </a:r>
                      <a:r>
                        <a:rPr lang="en-US" i="1" baseline="0" dirty="0" smtClean="0">
                          <a:solidFill>
                            <a:srgbClr val="000000"/>
                          </a:solidFill>
                        </a:rPr>
                        <a:t>i.e.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, early March)</a:t>
                      </a:r>
                    </a:p>
                  </a:txBody>
                  <a:tcPr marL="94478" marR="9447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Tariff revisions (cont.)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9413731"/>
              </p:ext>
            </p:extLst>
          </p:nvPr>
        </p:nvGraphicFramePr>
        <p:xfrm>
          <a:off x="457200" y="1524000"/>
          <a:ext cx="8229600" cy="453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4478" marR="9447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Description</a:t>
                      </a:r>
                      <a:endParaRPr lang="en-US" kern="100" baseline="0" dirty="0"/>
                    </a:p>
                  </a:txBody>
                  <a:tcPr marL="94478" marR="9447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III.13.1.2.3.1.A (a)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78" marR="9447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Define that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the DDBT is the average of two prices: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Clause (a)(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 defines the preceding FCA price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Clause (a)(ii) defines that the preceding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FCA’s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CSO awards are used to determine a price on the estimated system-wide demand curve for the upcoming FCA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Define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the parameters used and method to construct the estimated system-wide demand curve for the upcoming FCA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78" marR="9447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III.13.1.2.3.1.A (b)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78" marR="9447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Define Net CONE as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the maximum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Define 75% of the preceding FCA price as the minimum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Clarify the Net CONE limit supersedes if these limits overlap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Require that the DDBT value publication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identify if the lower bound or upper bound was applied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78" marR="9447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40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Tariff revisions (cont.)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2818232"/>
              </p:ext>
            </p:extLst>
          </p:nvPr>
        </p:nvGraphicFramePr>
        <p:xfrm>
          <a:off x="457200" y="1524000"/>
          <a:ext cx="8229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4478" marR="9447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Description</a:t>
                      </a:r>
                      <a:endParaRPr lang="en-US" kern="100" baseline="0" dirty="0"/>
                    </a:p>
                  </a:txBody>
                  <a:tcPr marL="94478" marR="9447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2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III.13.2.3.2 (a)(v)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78" marR="9447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Typo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correction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78" marR="9447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14600"/>
            <a:ext cx="614285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8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DDBT </a:t>
            </a:r>
            <a:r>
              <a:rPr lang="en-US" dirty="0"/>
              <a:t>= </a:t>
            </a:r>
            <a:r>
              <a:rPr lang="en-US" dirty="0" smtClean="0"/>
              <a:t>Dynamic De-List Bid Threshold</a:t>
            </a:r>
            <a:endParaRPr lang="en-US" dirty="0"/>
          </a:p>
          <a:p>
            <a:r>
              <a:rPr lang="en-US" dirty="0" smtClean="0"/>
              <a:t>FCA = Forward Capacity Auction</a:t>
            </a:r>
          </a:p>
        </p:txBody>
      </p:sp>
    </p:spTree>
    <p:extLst>
      <p:ext uri="{BB962C8B-B14F-4D97-AF65-F5344CB8AC3E}">
        <p14:creationId xmlns:p14="http://schemas.microsoft.com/office/powerpoint/2010/main" val="3773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Project Title: DDBT (FCA16)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143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For FCA16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Tariff requires a recalculation of the Dynamic De-List Bid Threshold (DDBT) for the 2025-26 period (FCA16)</a:t>
            </a:r>
          </a:p>
          <a:p>
            <a:pPr lvl="1"/>
            <a:r>
              <a:rPr lang="en-US" dirty="0" smtClean="0"/>
              <a:t>The latest update occurred in 2017/18 and has applied since FCA13</a:t>
            </a:r>
          </a:p>
          <a:p>
            <a:pPr lvl="1"/>
            <a:r>
              <a:rPr lang="en-US" dirty="0" smtClean="0"/>
              <a:t>The scope of this proposal is limited to this Tariff requirement</a:t>
            </a:r>
          </a:p>
          <a:p>
            <a:r>
              <a:rPr lang="en-US" dirty="0" smtClean="0"/>
              <a:t>The ISO is proposing an improved methodology to recalculate the DDBT annually using publicly available data</a:t>
            </a:r>
          </a:p>
          <a:p>
            <a:r>
              <a:rPr lang="en-US" u="sng" dirty="0" smtClean="0"/>
              <a:t>Today’s topics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/>
              <a:t>Technical correction to Tariff</a:t>
            </a:r>
            <a:endParaRPr lang="en-US" sz="2100" dirty="0"/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/>
              <a:t>Vote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346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Correction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review of the technical correction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technical fix is to clarify how the two limits on the DDBT value apply if these overlap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Design discussions in August and September explained the limits to the range of DDBT values:</a:t>
            </a:r>
          </a:p>
          <a:p>
            <a:pPr marL="0" indent="0" algn="ctr">
              <a:buNone/>
            </a:pPr>
            <a:r>
              <a:rPr lang="en-US" sz="2200" b="1" dirty="0" err="1" smtClean="0"/>
              <a:t>DDBT</a:t>
            </a:r>
            <a:r>
              <a:rPr lang="en-US" sz="2200" b="1" baseline="-25000" dirty="0" err="1" smtClean="0"/>
              <a:t>t</a:t>
            </a:r>
            <a:r>
              <a:rPr lang="en-US" sz="2200" b="1" dirty="0" smtClean="0"/>
              <a:t> = min </a:t>
            </a:r>
            <a:r>
              <a:rPr lang="en-US" sz="2200" b="1" dirty="0"/>
              <a:t>[</a:t>
            </a:r>
            <a:r>
              <a:rPr lang="en-US" sz="2200" b="1" dirty="0" smtClean="0"/>
              <a:t>Net CONE, max (DDBT*, 75% FCA</a:t>
            </a:r>
            <a:r>
              <a:rPr lang="en-US" sz="2200" b="1" baseline="-25000" dirty="0" smtClean="0"/>
              <a:t>t-1</a:t>
            </a:r>
            <a:r>
              <a:rPr lang="en-US" sz="2200" b="1" dirty="0" smtClean="0"/>
              <a:t> price)]</a:t>
            </a:r>
          </a:p>
          <a:p>
            <a:r>
              <a:rPr lang="en-US" dirty="0" smtClean="0"/>
              <a:t>ISO’s original Tariff draft did not clarify the order of operations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i.e.</a:t>
            </a:r>
            <a:r>
              <a:rPr lang="en-US" dirty="0" smtClean="0"/>
              <a:t>, the “shall not be higher” (</a:t>
            </a:r>
            <a:r>
              <a:rPr lang="en-US" i="1" dirty="0" smtClean="0"/>
              <a:t>i.e.</a:t>
            </a:r>
            <a:r>
              <a:rPr lang="en-US" dirty="0" smtClean="0"/>
              <a:t>, outer min function) could supersede the “shall not be lower” (</a:t>
            </a:r>
            <a:r>
              <a:rPr lang="en-US" i="1" dirty="0" smtClean="0"/>
              <a:t>i.e.</a:t>
            </a:r>
            <a:r>
              <a:rPr lang="en-US" dirty="0" smtClean="0"/>
              <a:t>, inner max function)</a:t>
            </a:r>
          </a:p>
          <a:p>
            <a:r>
              <a:rPr lang="en-US" dirty="0" smtClean="0"/>
              <a:t>The corrected Tariff includes this detail (in yellow highlight)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62" y="4381733"/>
            <a:ext cx="6695238" cy="1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and 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design objectives for the DDBT recalculation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841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Design objectives: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400" dirty="0" smtClean="0"/>
              <a:t>Identify </a:t>
            </a:r>
            <a:r>
              <a:rPr lang="en-US" sz="2400" dirty="0"/>
              <a:t>for review FCA de-list bids that may reflect an </a:t>
            </a:r>
            <a:r>
              <a:rPr lang="en-US" sz="2400" dirty="0" smtClean="0"/>
              <a:t>exercise of market power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400" dirty="0" smtClean="0"/>
              <a:t>Limit </a:t>
            </a:r>
            <a:r>
              <a:rPr lang="en-US" sz="2400" dirty="0"/>
              <a:t>unnecessary administrative interference in competitive price </a:t>
            </a:r>
            <a:r>
              <a:rPr lang="en-US" sz="2400" dirty="0" smtClean="0"/>
              <a:t>formation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400" dirty="0" smtClean="0"/>
              <a:t>Use </a:t>
            </a:r>
            <a:r>
              <a:rPr lang="en-US" sz="2400" dirty="0"/>
              <a:t>a transparent and robust calculation </a:t>
            </a:r>
            <a:r>
              <a:rPr lang="en-US" sz="2400" dirty="0" smtClean="0"/>
              <a:t>methodology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dirty="0" smtClean="0"/>
              <a:t>These objectives are in a degree of tension, requiring a balance between (1) and (2) in particular</a:t>
            </a:r>
          </a:p>
          <a:p>
            <a:r>
              <a:rPr lang="en-US" dirty="0" smtClean="0"/>
              <a:t>Concerns with (3) have arisen with past DDBT revision methodologies, which we seek to address and improve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Recalibration is an improved </a:t>
            </a:r>
            <a:r>
              <a:rPr lang="en-US" dirty="0" smtClean="0"/>
              <a:t>DDBT calculation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Recalibration </a:t>
            </a:r>
            <a:r>
              <a:rPr lang="en-US" dirty="0"/>
              <a:t>appropriately balances the design objectives for the DDBT and supports the efficient administration of the FCA </a:t>
            </a:r>
          </a:p>
          <a:p>
            <a:r>
              <a:rPr lang="en-US" dirty="0" smtClean="0"/>
              <a:t>Annual updates keep the DDBT aligned with current and expected market conditions</a:t>
            </a:r>
          </a:p>
          <a:p>
            <a:pPr lvl="1"/>
            <a:r>
              <a:rPr lang="en-US" dirty="0" smtClean="0"/>
              <a:t>And allow the value to quickly catch-up to unforeseen changes</a:t>
            </a:r>
          </a:p>
          <a:p>
            <a:r>
              <a:rPr lang="en-US" dirty="0" smtClean="0"/>
              <a:t>The calculation is transparent and uses public data</a:t>
            </a:r>
          </a:p>
          <a:p>
            <a:r>
              <a:rPr lang="en-US" dirty="0" smtClean="0"/>
              <a:t>The method supports a broad range of market conditions</a:t>
            </a:r>
          </a:p>
          <a:p>
            <a:r>
              <a:rPr lang="en-US" dirty="0" smtClean="0"/>
              <a:t>Historically, the method exhibits good </a:t>
            </a:r>
            <a:r>
              <a:rPr lang="en-US" i="1" dirty="0" smtClean="0"/>
              <a:t>ex-ante </a:t>
            </a:r>
            <a:r>
              <a:rPr lang="en-US" dirty="0" smtClean="0"/>
              <a:t>accuracy and its performance may be better with the full MRI demand design</a:t>
            </a:r>
          </a:p>
        </p:txBody>
      </p:sp>
    </p:spTree>
    <p:extLst>
      <p:ext uri="{BB962C8B-B14F-4D97-AF65-F5344CB8AC3E}">
        <p14:creationId xmlns:p14="http://schemas.microsoft.com/office/powerpoint/2010/main" val="119115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DDBT recalibration will apply beginning with FCA16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Tariff requires a recalculation of the </a:t>
            </a:r>
            <a:r>
              <a:rPr lang="en-US" dirty="0" smtClean="0"/>
              <a:t>DDBT for FCA16</a:t>
            </a:r>
          </a:p>
          <a:p>
            <a:r>
              <a:rPr lang="en-US" dirty="0" smtClean="0"/>
              <a:t>DDBT recalibration will apply beginning with FCA16</a:t>
            </a:r>
          </a:p>
          <a:p>
            <a:r>
              <a:rPr lang="en-US" dirty="0" smtClean="0"/>
              <a:t>Recalibration is a Tariff-defined, annual update process</a:t>
            </a:r>
          </a:p>
          <a:p>
            <a:pPr lvl="1"/>
            <a:r>
              <a:rPr lang="en-US" dirty="0" smtClean="0"/>
              <a:t>“Manual” DDBT updates will no longer be part of the triennial parameters update</a:t>
            </a:r>
          </a:p>
        </p:txBody>
      </p:sp>
    </p:spTree>
    <p:extLst>
      <p:ext uri="{BB962C8B-B14F-4D97-AF65-F5344CB8AC3E}">
        <p14:creationId xmlns:p14="http://schemas.microsoft.com/office/powerpoint/2010/main" val="356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7753536"/>
              </p:ext>
            </p:extLst>
          </p:nvPr>
        </p:nvGraphicFramePr>
        <p:xfrm>
          <a:off x="457200" y="1371600"/>
          <a:ext cx="8229600" cy="434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2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July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14-15, 2020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objectives and proposal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Committee</a:t>
                      </a:r>
                      <a:b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August 11-12, 2020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Design detail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45209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  <a:br>
                        <a:rPr lang="en-US" b="1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September 8-10, 2020</a:t>
                      </a:r>
                    </a:p>
                  </a:txBody>
                  <a:tcPr marL="89777" marR="89777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Continued review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of design, Tariff provisions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17420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October 6-8, 2020</a:t>
                      </a:r>
                    </a:p>
                  </a:txBody>
                  <a:tcPr marL="89777" marR="89777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60951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Participants Committee</a:t>
                      </a: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November 5, 2020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599457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9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DLID xmlns="c111767f-0975-4b6c-8eaa-258630876c7e">MKTDAN-0034</EDLID>
    <n9d29361bf5e48f684add89214fecf93 xmlns="c111767f-0975-4b6c-8eaa-258630876c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 Development ＆ Analysis</TermName>
          <TermId xmlns="http://schemas.microsoft.com/office/infopath/2007/PartnerControls">512a5b30-0bfa-4f20-9419-b193cbadbe85</TermId>
        </TermInfo>
      </Terms>
    </n9d29361bf5e48f684add89214fecf93>
    <EDLSPVersion xmlns="c111767f-0975-4b6c-8eaa-258630876c7e">2.0</EDLSPVersion>
    <j9a955bb04cb441cb5e666f651c6f591 xmlns="c111767f-0975-4b6c-8eaa-258630876c7e">
      <Terms xmlns="http://schemas.microsoft.com/office/infopath/2007/PartnerControls"/>
    </j9a955bb04cb441cb5e666f651c6f591>
    <EDLRetentionDuration xmlns="c111767f-0975-4b6c-8eaa-258630876c7e" xsi:nil="true"/>
    <TaxCatchAll xmlns="c111767f-0975-4b6c-8eaa-258630876c7e">
      <Value>55</Value>
      <Value>31</Value>
      <Value>45</Value>
    </TaxCatchAll>
    <eaca1f7e89ec47339b0930b38e4c302f xmlns="c111767f-0975-4b6c-8eaa-258630876c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Related Documents</TermName>
          <TermId xmlns="http://schemas.microsoft.com/office/infopath/2007/PartnerControls">aa635bbc-fb65-4d4e-af35-3a8ef5c942f8</TermId>
        </TermInfo>
      </Terms>
    </eaca1f7e89ec47339b0930b38e4c302f>
    <EDLDocumentOwner xmlns="c111767f-0975-4b6c-8eaa-258630876c7e" xsi:nil="true"/>
    <EDLEndofRetention xmlns="c111767f-0975-4b6c-8eaa-258630876c7e" xsi:nil="true"/>
    <EDLDocumentVersion xmlns="c111767f-0975-4b6c-8eaa-258630876c7e">2.0</EDLDocumentVersion>
    <f3cec67f662b432d98ef5410f3fd0b81 xmlns="c111767f-0975-4b6c-8eaa-258630876c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Process</TermName>
          <TermId xmlns="http://schemas.microsoft.com/office/infopath/2007/PartnerControls">447b9937-20ef-4a42-8981-e3e74b245359</TermId>
        </TermInfo>
      </Terms>
    </f3cec67f662b432d98ef5410f3fd0b81>
    <EDLDocumentStatus xmlns="c111767f-0975-4b6c-8eaa-258630876c7e">Active</EDLDocumentStatus>
    <EDLDescription xmlns="c111767f-0975-4b6c-8eaa-258630876c7e">MC Presentation Template</EDLDescription>
    <EDLNewVersionDescription xmlns="c111767f-0975-4b6c-8eaa-258630876c7e">Annual Review: Updates.</EDLNewVersionDescrip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L Published Document" ma:contentTypeID="0x01010007712ECF43BAD2439644396981094E4D00E73FAC46B5504946B33CD1A9D792BE19" ma:contentTypeVersion="9" ma:contentTypeDescription="" ma:contentTypeScope="" ma:versionID="fafdeced6912071d0f15848eb0b83212">
  <xsd:schema xmlns:xsd="http://www.w3.org/2001/XMLSchema" xmlns:xs="http://www.w3.org/2001/XMLSchema" xmlns:p="http://schemas.microsoft.com/office/2006/metadata/properties" xmlns:ns2="c111767f-0975-4b6c-8eaa-258630876c7e" targetNamespace="http://schemas.microsoft.com/office/2006/metadata/properties" ma:root="true" ma:fieldsID="49d14cc6fc73a89a87b8406a89165179" ns2:_="">
    <xsd:import namespace="c111767f-0975-4b6c-8eaa-258630876c7e"/>
    <xsd:element name="properties">
      <xsd:complexType>
        <xsd:sequence>
          <xsd:element name="documentManagement">
            <xsd:complexType>
              <xsd:all>
                <xsd:element ref="ns2:EDLDocumentStatus" minOccurs="0"/>
                <xsd:element ref="ns2:EDLEndofRetention" minOccurs="0"/>
                <xsd:element ref="ns2:EDLRetentionDuration" minOccurs="0"/>
                <xsd:element ref="ns2:EDLDescription" minOccurs="0"/>
                <xsd:element ref="ns2:EDLDocumentVersion" minOccurs="0"/>
                <xsd:element ref="ns2:EDLSPVersion" minOccurs="0"/>
                <xsd:element ref="ns2:EDLDocumentOwner" minOccurs="0"/>
                <xsd:element ref="ns2:EDLNewVersionDescription" minOccurs="0"/>
                <xsd:element ref="ns2:EDLID" minOccurs="0"/>
                <xsd:element ref="ns2:f3cec67f662b432d98ef5410f3fd0b81" minOccurs="0"/>
                <xsd:element ref="ns2:TaxCatchAll" minOccurs="0"/>
                <xsd:element ref="ns2:j9a955bb04cb441cb5e666f651c6f591" minOccurs="0"/>
                <xsd:element ref="ns2:eaca1f7e89ec47339b0930b38e4c302f" minOccurs="0"/>
                <xsd:element ref="ns2:n9d29361bf5e48f684add89214fecf93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1767f-0975-4b6c-8eaa-258630876c7e" elementFormDefault="qualified">
    <xsd:import namespace="http://schemas.microsoft.com/office/2006/documentManagement/types"/>
    <xsd:import namespace="http://schemas.microsoft.com/office/infopath/2007/PartnerControls"/>
    <xsd:element name="EDLDocumentStatus" ma:index="5" nillable="true" ma:displayName="EDL Document Status" ma:default="Active" ma:format="Dropdown" ma:internalName="EDLDocumentStatus">
      <xsd:simpleType>
        <xsd:restriction base="dms:Choice">
          <xsd:enumeration value="Active"/>
          <xsd:enumeration value="Discontinued"/>
          <xsd:enumeration value="Unpublished"/>
        </xsd:restriction>
      </xsd:simpleType>
    </xsd:element>
    <xsd:element name="EDLEndofRetention" ma:index="6" nillable="true" ma:displayName="End of Retention" ma:format="DateOnly" ma:hidden="true" ma:internalName="EDLEndofRetention" ma:readOnly="false">
      <xsd:simpleType>
        <xsd:restriction base="dms:DateTime"/>
      </xsd:simpleType>
    </xsd:element>
    <xsd:element name="EDLRetentionDuration" ma:index="7" nillable="true" ma:displayName="Retention Duration" ma:default="6" ma:hidden="true" ma:internalName="EDLRetentionDuration" ma:readOnly="false" ma:percentage="FALSE">
      <xsd:simpleType>
        <xsd:restriction base="dms:Number"/>
      </xsd:simpleType>
    </xsd:element>
    <xsd:element name="EDLDescription" ma:index="8" nillable="true" ma:displayName="EDL Description" ma:internalName="EDLDescription">
      <xsd:simpleType>
        <xsd:restriction base="dms:Note">
          <xsd:maxLength value="255"/>
        </xsd:restriction>
      </xsd:simpleType>
    </xsd:element>
    <xsd:element name="EDLDocumentVersion" ma:index="9" nillable="true" ma:displayName="Document Version" ma:internalName="EDLDocumentVersion">
      <xsd:simpleType>
        <xsd:restriction base="dms:Text">
          <xsd:maxLength value="255"/>
        </xsd:restriction>
      </xsd:simpleType>
    </xsd:element>
    <xsd:element name="EDLSPVersion" ma:index="10" nillable="true" ma:displayName="EDL SP Version" ma:hidden="true" ma:internalName="EDLSPVersion" ma:readOnly="false">
      <xsd:simpleType>
        <xsd:restriction base="dms:Text">
          <xsd:maxLength value="255"/>
        </xsd:restriction>
      </xsd:simpleType>
    </xsd:element>
    <xsd:element name="EDLDocumentOwner" ma:index="12" nillable="true" ma:displayName="Document Owner" ma:internalName="EDLDocumentOwner">
      <xsd:simpleType>
        <xsd:restriction base="dms:Text">
          <xsd:maxLength value="255"/>
        </xsd:restriction>
      </xsd:simpleType>
    </xsd:element>
    <xsd:element name="EDLNewVersionDescription" ma:index="13" nillable="true" ma:displayName="New Version Description" ma:internalName="EDLNewVersionDescription">
      <xsd:simpleType>
        <xsd:restriction base="dms:Note">
          <xsd:maxLength value="255"/>
        </xsd:restriction>
      </xsd:simpleType>
    </xsd:element>
    <xsd:element name="EDLID" ma:index="14" nillable="true" ma:displayName="EDL ID" ma:internalName="EDLID">
      <xsd:simpleType>
        <xsd:restriction base="dms:Text">
          <xsd:maxLength value="255"/>
        </xsd:restriction>
      </xsd:simpleType>
    </xsd:element>
    <xsd:element name="f3cec67f662b432d98ef5410f3fd0b81" ma:index="19" nillable="true" ma:taxonomy="true" ma:internalName="f3cec67f662b432d98ef5410f3fd0b81" ma:taxonomyFieldName="EDLArea" ma:displayName="EDL Areas" ma:default="31;#Business Process|447b9937-20ef-4a42-8981-e3e74b245359" ma:fieldId="{f3cec67f-662b-432d-98ef-5410f3fd0b81}" ma:sspId="f7c36725-8e30-423d-8451-da17a80a582d" ma:termSetId="0053ed00-ea62-4875-8cbf-001b009261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description="" ma:hidden="true" ma:list="{9e21fdd2-a10f-40c7-8e39-c578b9ebc5ee}" ma:internalName="TaxCatchAll" ma:showField="CatchAllData" ma:web="c111767f-0975-4b6c-8eaa-258630876c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9a955bb04cb441cb5e666f651c6f591" ma:index="21" nillable="true" ma:taxonomy="true" ma:internalName="j9a955bb04cb441cb5e666f651c6f591" ma:taxonomyFieldName="EDLDepartment" ma:displayName="Departments" ma:default="" ma:fieldId="{39a955bb-04cb-441c-b5e6-66f651c6f591}" ma:sspId="f7c36725-8e30-423d-8451-da17a80a582d" ma:termSetId="35eecc0a-5b37-4f3a-9256-2afc9cc9a5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aca1f7e89ec47339b0930b38e4c302f" ma:index="23" nillable="true" ma:taxonomy="true" ma:internalName="eaca1f7e89ec47339b0930b38e4c302f" ma:taxonomyFieldName="EDLDocumentType" ma:displayName="Document Type" ma:default="" ma:fieldId="{eaca1f7e-89ec-4733-9b09-30b38e4c302f}" ma:sspId="f7c36725-8e30-423d-8451-da17a80a582d" ma:termSetId="82fec723-846f-4672-b8d3-2469ee08e5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9d29361bf5e48f684add89214fecf93" ma:index="25" nillable="true" ma:taxonomy="true" ma:internalName="n9d29361bf5e48f684add89214fecf93" ma:taxonomyFieldName="EDLBusinessProcessArea" ma:displayName="Business Process Area" ma:default="" ma:fieldId="{79d29361-bf5e-48f6-84ad-d89214fecf93}" ma:sspId="f7c36725-8e30-423d-8451-da17a80a582d" ma:termSetId="cb676436-1cb9-4a19-8192-d7e1f72271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6" nillable="true" ma:displayName="Taxonomy Catch All Column1" ma:description="" ma:hidden="true" ma:list="{9e21fdd2-a10f-40c7-8e39-c578b9ebc5ee}" ma:internalName="TaxCatchAllLabel" ma:readOnly="true" ma:showField="CatchAllDataLabel" ma:web="c111767f-0975-4b6c-8eaa-258630876c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532E3D-C20D-4151-9895-1607893A795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c111767f-0975-4b6c-8eaa-258630876c7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CC86F0-1CE6-46A6-80BB-DF58684E1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2EFF16-EFEB-41C5-8B95-2F4BB88DA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1767f-0975-4b6c-8eaa-258630876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4626</TotalTime>
  <Words>777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Markets Committee PowerPoint Presentation Template 2017</vt:lpstr>
      <vt:lpstr>PowerPoint Presentation</vt:lpstr>
      <vt:lpstr>PowerPoint Presentation</vt:lpstr>
      <vt:lpstr>Tariff Correction</vt:lpstr>
      <vt:lpstr>Tariff technical fix is to clarify how the two limits on the DDBT value apply if these overlap</vt:lpstr>
      <vt:lpstr>Conclusion</vt:lpstr>
      <vt:lpstr>Three design objectives for the DDBT recalculation</vt:lpstr>
      <vt:lpstr>Recalibration is an improved DDBT calculation method</vt:lpstr>
      <vt:lpstr>DDBT recalibration will apply beginning with FCA16</vt:lpstr>
      <vt:lpstr>Stakeholder Schedule</vt:lpstr>
      <vt:lpstr>PowerPoint Presentation</vt:lpstr>
      <vt:lpstr>Appendix</vt:lpstr>
      <vt:lpstr>Tariff revisions in Section III.13.1.2.3.1.A</vt:lpstr>
      <vt:lpstr>Summary of Tariff revisions</vt:lpstr>
      <vt:lpstr>Summary of Tariff revisions (cont.)</vt:lpstr>
      <vt:lpstr>Summary of Tariff revisions (cont.)</vt:lpstr>
      <vt:lpstr>Acronyms Used in this Presentation</vt:lpstr>
    </vt:vector>
  </TitlesOfParts>
  <Company>ISO New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Outline (V2)  Available Slide Templates Marked *</dc:title>
  <dc:subject/>
  <dc:creator>Emily Laine</dc:creator>
  <cp:keywords/>
  <dc:description/>
  <cp:lastModifiedBy>Wasik-Gutierrez, Erin</cp:lastModifiedBy>
  <cp:revision>403</cp:revision>
  <cp:lastPrinted>2015-05-13T16:52:31Z</cp:lastPrinted>
  <dcterms:created xsi:type="dcterms:W3CDTF">2017-12-08T21:34:28Z</dcterms:created>
  <dcterms:modified xsi:type="dcterms:W3CDTF">2020-09-30T18:20:34Z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0x01010007712ECF43BAD2439644396981094E4D00E73FAC46B5504946B33CD1A9D792BE19</vt:lpwstr>
  </property>
  <property fmtid="{D5CDD505-2E9C-101B-9397-08002B2CF9AE}" pid="3" name="EDLDocumentType">
    <vt:lpwstr>55;#Related Documents|aa635bbc-fb65-4d4e-af35-3a8ef5c942f8</vt:lpwstr>
  </property>
  <property fmtid="{D5CDD505-2E9C-101B-9397-08002B2CF9AE}" pid="4" name="EDLArea">
    <vt:lpwstr>31;#Business Process|447b9937-20ef-4a42-8981-e3e74b245359</vt:lpwstr>
  </property>
  <property fmtid="{D5CDD505-2E9C-101B-9397-08002B2CF9AE}" pid="5" name="EDLBusinessProcessArea">
    <vt:lpwstr>45;#Market Development ＆ Analysis|512a5b30-0bfa-4f20-9419-b193cbadbe85</vt:lpwstr>
  </property>
  <property fmtid="{D5CDD505-2E9C-101B-9397-08002B2CF9AE}" pid="6" name="EDLDepartment">
    <vt:lpwstr/>
  </property>
</Properties>
</file>