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38"/>
  </p:notesMasterIdLst>
  <p:handoutMasterIdLst>
    <p:handoutMasterId r:id="rId39"/>
  </p:handoutMasterIdLst>
  <p:sldIdLst>
    <p:sldId id="313" r:id="rId2"/>
    <p:sldId id="314" r:id="rId3"/>
    <p:sldId id="351" r:id="rId4"/>
    <p:sldId id="461" r:id="rId5"/>
    <p:sldId id="462" r:id="rId6"/>
    <p:sldId id="463" r:id="rId7"/>
    <p:sldId id="464" r:id="rId8"/>
    <p:sldId id="465" r:id="rId9"/>
    <p:sldId id="466" r:id="rId10"/>
    <p:sldId id="467" r:id="rId11"/>
    <p:sldId id="468" r:id="rId12"/>
    <p:sldId id="477" r:id="rId13"/>
    <p:sldId id="472" r:id="rId14"/>
    <p:sldId id="469" r:id="rId15"/>
    <p:sldId id="459" r:id="rId16"/>
    <p:sldId id="478" r:id="rId17"/>
    <p:sldId id="470" r:id="rId18"/>
    <p:sldId id="488" r:id="rId19"/>
    <p:sldId id="487" r:id="rId20"/>
    <p:sldId id="474" r:id="rId21"/>
    <p:sldId id="458" r:id="rId22"/>
    <p:sldId id="460" r:id="rId23"/>
    <p:sldId id="475" r:id="rId24"/>
    <p:sldId id="476" r:id="rId25"/>
    <p:sldId id="413" r:id="rId26"/>
    <p:sldId id="414" r:id="rId27"/>
    <p:sldId id="415" r:id="rId28"/>
    <p:sldId id="326" r:id="rId29"/>
    <p:sldId id="425" r:id="rId30"/>
    <p:sldId id="436" r:id="rId31"/>
    <p:sldId id="429" r:id="rId32"/>
    <p:sldId id="439" r:id="rId33"/>
    <p:sldId id="416" r:id="rId34"/>
    <p:sldId id="437" r:id="rId35"/>
    <p:sldId id="422" r:id="rId36"/>
    <p:sldId id="440" r:id="rId37"/>
  </p:sldIdLst>
  <p:sldSz cx="9144000" cy="6858000" type="screen4x3"/>
  <p:notesSz cx="7315200" cy="9601200"/>
  <p:custDataLst>
    <p:tags r:id="rId4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6" name="Author" initials="A" lastIdx="84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77BD2A"/>
    <a:srgbClr val="EC1F25"/>
    <a:srgbClr val="62777F"/>
    <a:srgbClr val="FBB92F"/>
    <a:srgbClr val="6FA943"/>
    <a:srgbClr val="B9D257"/>
    <a:srgbClr val="F68920"/>
    <a:srgbClr val="8555A1"/>
    <a:srgbClr val="1E6A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5533" autoAdjust="0"/>
  </p:normalViewPr>
  <p:slideViewPr>
    <p:cSldViewPr>
      <p:cViewPr varScale="1">
        <p:scale>
          <a:sx n="128" d="100"/>
          <a:sy n="128" d="100"/>
        </p:scale>
        <p:origin x="1430" y="91"/>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0" d="100"/>
          <a:sy n="80" d="100"/>
        </p:scale>
        <p:origin x="-1206" y="-8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ags" Target="tags/tag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698" cy="480226"/>
          </a:xfrm>
          <a:prstGeom prst="rect">
            <a:avLst/>
          </a:prstGeom>
        </p:spPr>
        <p:txBody>
          <a:bodyPr vert="horz" lIns="95564" tIns="47782" rIns="95564" bIns="47782" rtlCol="0"/>
          <a:lstStyle>
            <a:lvl1pPr algn="l">
              <a:defRPr sz="1300"/>
            </a:lvl1pPr>
          </a:lstStyle>
          <a:p>
            <a:endParaRPr lang="en-US"/>
          </a:p>
        </p:txBody>
      </p:sp>
      <p:sp>
        <p:nvSpPr>
          <p:cNvPr id="3" name="Date Placeholder 2"/>
          <p:cNvSpPr>
            <a:spLocks noGrp="1"/>
          </p:cNvSpPr>
          <p:nvPr>
            <p:ph type="dt" sz="quarter" idx="1"/>
          </p:nvPr>
        </p:nvSpPr>
        <p:spPr>
          <a:xfrm>
            <a:off x="4143832" y="0"/>
            <a:ext cx="3169698" cy="480226"/>
          </a:xfrm>
          <a:prstGeom prst="rect">
            <a:avLst/>
          </a:prstGeom>
        </p:spPr>
        <p:txBody>
          <a:bodyPr vert="horz" lIns="95564" tIns="47782" rIns="95564" bIns="47782" rtlCol="0"/>
          <a:lstStyle>
            <a:lvl1pPr algn="r">
              <a:defRPr sz="1300"/>
            </a:lvl1pPr>
          </a:lstStyle>
          <a:p>
            <a:fld id="{F87AAE7F-D37E-4830-9F5E-F36A5F180179}" type="datetimeFigureOut">
              <a:rPr lang="en-US" smtClean="0"/>
              <a:t>9/7/2020</a:t>
            </a:fld>
            <a:endParaRPr lang="en-US"/>
          </a:p>
        </p:txBody>
      </p:sp>
      <p:sp>
        <p:nvSpPr>
          <p:cNvPr id="4" name="Footer Placeholder 3"/>
          <p:cNvSpPr>
            <a:spLocks noGrp="1"/>
          </p:cNvSpPr>
          <p:nvPr>
            <p:ph type="ftr" sz="quarter" idx="2"/>
          </p:nvPr>
        </p:nvSpPr>
        <p:spPr>
          <a:xfrm>
            <a:off x="0" y="9119325"/>
            <a:ext cx="3169698" cy="480226"/>
          </a:xfrm>
          <a:prstGeom prst="rect">
            <a:avLst/>
          </a:prstGeom>
        </p:spPr>
        <p:txBody>
          <a:bodyPr vert="horz" lIns="95564" tIns="47782" rIns="95564" bIns="47782" rtlCol="0" anchor="b"/>
          <a:lstStyle>
            <a:lvl1pPr algn="l">
              <a:defRPr sz="1300"/>
            </a:lvl1pPr>
          </a:lstStyle>
          <a:p>
            <a:endParaRPr lang="en-US"/>
          </a:p>
        </p:txBody>
      </p:sp>
      <p:sp>
        <p:nvSpPr>
          <p:cNvPr id="5" name="Slide Number Placeholder 4"/>
          <p:cNvSpPr>
            <a:spLocks noGrp="1"/>
          </p:cNvSpPr>
          <p:nvPr>
            <p:ph type="sldNum" sz="quarter" idx="3"/>
          </p:nvPr>
        </p:nvSpPr>
        <p:spPr>
          <a:xfrm>
            <a:off x="4143832" y="9119325"/>
            <a:ext cx="3169698" cy="480226"/>
          </a:xfrm>
          <a:prstGeom prst="rect">
            <a:avLst/>
          </a:prstGeom>
        </p:spPr>
        <p:txBody>
          <a:bodyPr vert="horz" lIns="95564" tIns="47782" rIns="95564" bIns="47782" rtlCol="0" anchor="b"/>
          <a:lstStyle>
            <a:lvl1pPr algn="r">
              <a:defRPr sz="1300"/>
            </a:lvl1pPr>
          </a:lstStyle>
          <a:p>
            <a:fld id="{8FE02180-CD27-4473-AA37-00085480B5FA}" type="slidenum">
              <a:rPr lang="en-US" smtClean="0"/>
              <a:t>‹#›</a:t>
            </a:fld>
            <a:endParaRPr lang="en-US"/>
          </a:p>
        </p:txBody>
      </p:sp>
    </p:spTree>
    <p:extLst>
      <p:ext uri="{BB962C8B-B14F-4D97-AF65-F5344CB8AC3E}">
        <p14:creationId xmlns:p14="http://schemas.microsoft.com/office/powerpoint/2010/main" val="15061113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3" tIns="48332" rIns="96663" bIns="48332" rtlCol="0"/>
          <a:lstStyle>
            <a:lvl1pPr algn="l">
              <a:defRPr sz="1300"/>
            </a:lvl1pPr>
          </a:lstStyle>
          <a:p>
            <a:endParaRPr lang="en-US"/>
          </a:p>
        </p:txBody>
      </p:sp>
      <p:sp>
        <p:nvSpPr>
          <p:cNvPr id="3" name="Date Placeholder 2"/>
          <p:cNvSpPr>
            <a:spLocks noGrp="1"/>
          </p:cNvSpPr>
          <p:nvPr>
            <p:ph type="dt" idx="1"/>
          </p:nvPr>
        </p:nvSpPr>
        <p:spPr>
          <a:xfrm>
            <a:off x="4143588" y="0"/>
            <a:ext cx="3169920" cy="480060"/>
          </a:xfrm>
          <a:prstGeom prst="rect">
            <a:avLst/>
          </a:prstGeom>
        </p:spPr>
        <p:txBody>
          <a:bodyPr vert="horz" lIns="96663" tIns="48332" rIns="96663" bIns="48332" rtlCol="0"/>
          <a:lstStyle>
            <a:lvl1pPr algn="r">
              <a:defRPr sz="1300"/>
            </a:lvl1pPr>
          </a:lstStyle>
          <a:p>
            <a:fld id="{9EDDEDB6-CD57-44C2-AB19-AC7D3BB8FF8E}" type="datetimeFigureOut">
              <a:rPr lang="en-US" smtClean="0"/>
              <a:pPr/>
              <a:t>9/7/2020</a:t>
            </a:fld>
            <a:endParaRPr lang="en-US"/>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63" tIns="48332" rIns="96663" bIns="48332" rtlCol="0" anchor="ctr"/>
          <a:lstStyle/>
          <a:p>
            <a:endParaRPr lang="en-US"/>
          </a:p>
        </p:txBody>
      </p:sp>
      <p:sp>
        <p:nvSpPr>
          <p:cNvPr id="5" name="Notes Placeholder 4"/>
          <p:cNvSpPr>
            <a:spLocks noGrp="1"/>
          </p:cNvSpPr>
          <p:nvPr>
            <p:ph type="body" sz="quarter" idx="3"/>
          </p:nvPr>
        </p:nvSpPr>
        <p:spPr>
          <a:xfrm>
            <a:off x="731521" y="4560571"/>
            <a:ext cx="5852160" cy="4320540"/>
          </a:xfrm>
          <a:prstGeom prst="rect">
            <a:avLst/>
          </a:prstGeom>
        </p:spPr>
        <p:txBody>
          <a:bodyPr vert="horz" lIns="96663" tIns="48332" rIns="96663" bIns="4833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3"/>
            <a:ext cx="3169920" cy="480060"/>
          </a:xfrm>
          <a:prstGeom prst="rect">
            <a:avLst/>
          </a:prstGeom>
        </p:spPr>
        <p:txBody>
          <a:bodyPr vert="horz" lIns="96663" tIns="48332" rIns="96663" bIns="48332"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8" y="9119473"/>
            <a:ext cx="3169920" cy="480060"/>
          </a:xfrm>
          <a:prstGeom prst="rect">
            <a:avLst/>
          </a:prstGeom>
        </p:spPr>
        <p:txBody>
          <a:bodyPr vert="horz" lIns="96663" tIns="48332" rIns="96663" bIns="48332" rtlCol="0" anchor="b"/>
          <a:lstStyle>
            <a:lvl1pPr algn="r">
              <a:defRPr sz="1300"/>
            </a:lvl1pPr>
          </a:lstStyle>
          <a:p>
            <a:fld id="{530677A1-BB48-42A6-9D40-5F3F87EA9D2F}" type="slidenum">
              <a:rPr lang="en-US" smtClean="0"/>
              <a:pPr/>
              <a:t>‹#›</a:t>
            </a:fld>
            <a:endParaRPr lang="en-US" dirty="0"/>
          </a:p>
        </p:txBody>
      </p:sp>
    </p:spTree>
    <p:extLst>
      <p:ext uri="{BB962C8B-B14F-4D97-AF65-F5344CB8AC3E}">
        <p14:creationId xmlns:p14="http://schemas.microsoft.com/office/powerpoint/2010/main" val="2874805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1</a:t>
            </a:fld>
            <a:endParaRPr lang="en-US" dirty="0"/>
          </a:p>
        </p:txBody>
      </p:sp>
    </p:spTree>
    <p:extLst>
      <p:ext uri="{BB962C8B-B14F-4D97-AF65-F5344CB8AC3E}">
        <p14:creationId xmlns:p14="http://schemas.microsoft.com/office/powerpoint/2010/main" val="8414939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hyperlink" Target="http://www.iso-ne.com/about/news-media/newswire" TargetMode="External"/><Relationship Id="rId3" Type="http://schemas.openxmlformats.org/officeDocument/2006/relationships/image" Target="../media/image3.png"/><Relationship Id="rId7" Type="http://schemas.openxmlformats.org/officeDocument/2006/relationships/image" Target="../media/image5.jpeg"/><Relationship Id="rId12" Type="http://schemas.openxmlformats.org/officeDocument/2006/relationships/image" Target="../media/image8.png"/><Relationship Id="rId2" Type="http://schemas.openxmlformats.org/officeDocument/2006/relationships/hyperlink" Target="http://www.iso-ne.com/about/news-media/tweets" TargetMode="External"/><Relationship Id="rId1" Type="http://schemas.openxmlformats.org/officeDocument/2006/relationships/slideMaster" Target="../slideMasters/slideMaster1.xml"/><Relationship Id="rId6" Type="http://schemas.openxmlformats.org/officeDocument/2006/relationships/hyperlink" Target="http://www.iso-ne.com/about/news-media/iso-to-go" TargetMode="External"/><Relationship Id="rId11" Type="http://schemas.openxmlformats.org/officeDocument/2006/relationships/hyperlink" Target="https://itunes.apple.com/us/app/iso-to-go/id555114876" TargetMode="External"/><Relationship Id="rId5" Type="http://schemas.openxmlformats.org/officeDocument/2006/relationships/image" Target="../media/image4.jpeg"/><Relationship Id="rId15" Type="http://schemas.openxmlformats.org/officeDocument/2006/relationships/hyperlink" Target="https://twitter.com/isonewengland" TargetMode="External"/><Relationship Id="rId10" Type="http://schemas.openxmlformats.org/officeDocument/2006/relationships/image" Target="../media/image7.png"/><Relationship Id="rId4" Type="http://schemas.openxmlformats.org/officeDocument/2006/relationships/hyperlink" Target="http://www.isonewswire.com/" TargetMode="External"/><Relationship Id="rId9" Type="http://schemas.openxmlformats.org/officeDocument/2006/relationships/hyperlink" Target="https://play.google.com/store/apps/details?id=com.isone.iso.to.go&amp;feature=search_result" TargetMode="External"/><Relationship Id="rId14" Type="http://schemas.openxmlformats.org/officeDocument/2006/relationships/hyperlink" Target="http://www.iso-ne.com/isoexpress/" TargetMode="Externa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so title">
    <p:spTree>
      <p:nvGrpSpPr>
        <p:cNvPr id="1" name=""/>
        <p:cNvGrpSpPr/>
        <p:nvPr/>
      </p:nvGrpSpPr>
      <p:grpSpPr>
        <a:xfrm>
          <a:off x="0" y="0"/>
          <a:ext cx="0" cy="0"/>
          <a:chOff x="0" y="0"/>
          <a:chExt cx="0" cy="0"/>
        </a:xfrm>
      </p:grpSpPr>
      <p:sp>
        <p:nvSpPr>
          <p:cNvPr id="12" name="date and location"/>
          <p:cNvSpPr>
            <a:spLocks noGrp="1"/>
          </p:cNvSpPr>
          <p:nvPr>
            <p:ph type="body" sz="quarter" idx="13" hasCustomPrompt="1"/>
          </p:nvPr>
        </p:nvSpPr>
        <p:spPr>
          <a:xfrm>
            <a:off x="3289002" y="262268"/>
            <a:ext cx="5559552" cy="304800"/>
          </a:xfrm>
        </p:spPr>
        <p:txBody>
          <a:bodyPr anchor="ctr">
            <a:noAutofit/>
          </a:bodyPr>
          <a:lstStyle>
            <a:lvl1pPr algn="r">
              <a:buNone/>
              <a:defRPr sz="1100" kern="0" cap="all" spc="300" baseline="0">
                <a:solidFill>
                  <a:srgbClr val="000000"/>
                </a:solidFill>
              </a:defRPr>
            </a:lvl1pPr>
            <a:lvl2pPr>
              <a:buNone/>
              <a:defRPr sz="1800">
                <a:solidFill>
                  <a:schemeClr val="bg1"/>
                </a:solidFill>
              </a:defRPr>
            </a:lvl2pPr>
            <a:lvl3pPr>
              <a:buNone/>
              <a:defRPr sz="1800">
                <a:solidFill>
                  <a:schemeClr val="bg1"/>
                </a:solidFill>
              </a:defRPr>
            </a:lvl3pPr>
            <a:lvl4pPr>
              <a:buNone/>
              <a:defRPr sz="1800">
                <a:solidFill>
                  <a:schemeClr val="bg1"/>
                </a:solidFill>
              </a:defRPr>
            </a:lvl4pPr>
            <a:lvl5pPr>
              <a:buNone/>
              <a:defRPr sz="1800">
                <a:solidFill>
                  <a:schemeClr val="bg1"/>
                </a:solidFill>
              </a:defRPr>
            </a:lvl5pPr>
          </a:lstStyle>
          <a:p>
            <a:pPr lvl="0"/>
            <a:r>
              <a:rPr lang="en-US" dirty="0" smtClean="0"/>
              <a:t>DATE ALL CAPS  |   LOCATION ALL CAPS</a:t>
            </a:r>
          </a:p>
        </p:txBody>
      </p:sp>
      <p:cxnSp>
        <p:nvCxnSpPr>
          <p:cNvPr id="13" name="Straight Connector 12"/>
          <p:cNvCxnSpPr/>
          <p:nvPr userDrawn="1"/>
        </p:nvCxnSpPr>
        <p:spPr>
          <a:xfrm>
            <a:off x="3303533" y="3247660"/>
            <a:ext cx="5559552"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9" name="Text Placeholder 27"/>
          <p:cNvSpPr>
            <a:spLocks noGrp="1"/>
          </p:cNvSpPr>
          <p:nvPr>
            <p:ph type="body" sz="quarter" idx="17" hasCustomPrompt="1"/>
          </p:nvPr>
        </p:nvSpPr>
        <p:spPr>
          <a:xfrm>
            <a:off x="3289002" y="5114264"/>
            <a:ext cx="5559552" cy="381000"/>
          </a:xfrm>
        </p:spPr>
        <p:txBody>
          <a:bodyPr wrap="none" lIns="0" tIns="0" rIns="0" bIns="0">
            <a:normAutofit/>
          </a:bodyPr>
          <a:lstStyle>
            <a:lvl1pPr algn="r">
              <a:buNone/>
              <a:defRPr sz="2400" i="0" baseline="0">
                <a:solidFill>
                  <a:schemeClr val="accent1"/>
                </a:solidFill>
              </a:defRPr>
            </a:lvl1pPr>
            <a:lvl2pPr algn="l">
              <a:buNone/>
              <a:defRPr/>
            </a:lvl2pPr>
            <a:lvl3pPr algn="l">
              <a:buNone/>
              <a:defRPr/>
            </a:lvl3pPr>
            <a:lvl4pPr algn="l">
              <a:buNone/>
              <a:defRPr/>
            </a:lvl4pPr>
            <a:lvl5pPr algn="l">
              <a:buNone/>
              <a:defRPr/>
            </a:lvl5pPr>
          </a:lstStyle>
          <a:p>
            <a:pPr lvl="0"/>
            <a:r>
              <a:rPr lang="en-US" dirty="0" smtClean="0"/>
              <a:t>Presenter Name</a:t>
            </a:r>
          </a:p>
        </p:txBody>
      </p:sp>
      <p:sp>
        <p:nvSpPr>
          <p:cNvPr id="20" name="Text Placeholder 27"/>
          <p:cNvSpPr>
            <a:spLocks noGrp="1"/>
          </p:cNvSpPr>
          <p:nvPr>
            <p:ph type="body" sz="quarter" idx="18" hasCustomPrompt="1"/>
          </p:nvPr>
        </p:nvSpPr>
        <p:spPr>
          <a:xfrm>
            <a:off x="3289002" y="5582097"/>
            <a:ext cx="5559552" cy="381000"/>
          </a:xfrm>
        </p:spPr>
        <p:txBody>
          <a:bodyPr wrap="none" lIns="0" tIns="0" rIns="0" bIns="0">
            <a:normAutofit/>
          </a:bodyPr>
          <a:lstStyle>
            <a:lvl1pPr algn="r">
              <a:buNone/>
              <a:defRPr sz="1050" i="0" kern="0" cap="all" spc="300" baseline="0">
                <a:solidFill>
                  <a:srgbClr val="000000"/>
                </a:solidFill>
              </a:defRPr>
            </a:lvl1pPr>
            <a:lvl2pPr algn="l">
              <a:buNone/>
              <a:defRPr/>
            </a:lvl2pPr>
            <a:lvl3pPr algn="l">
              <a:buNone/>
              <a:defRPr/>
            </a:lvl3pPr>
            <a:lvl4pPr algn="l">
              <a:buNone/>
              <a:defRPr/>
            </a:lvl4pPr>
            <a:lvl5pPr algn="l">
              <a:buNone/>
              <a:defRPr/>
            </a:lvl5pPr>
          </a:lstStyle>
          <a:p>
            <a:pPr lvl="0"/>
            <a:r>
              <a:rPr lang="en-US" dirty="0" smtClean="0"/>
              <a:t>PRESENTER TITLE ALL CAPS</a:t>
            </a:r>
          </a:p>
        </p:txBody>
      </p:sp>
      <p:pic>
        <p:nvPicPr>
          <p:cNvPr id="16" name="Picture 15"/>
          <p:cNvPicPr>
            <a:picLocks noChangeAspect="1"/>
          </p:cNvPicPr>
          <p:nvPr userDrawn="1"/>
        </p:nvPicPr>
        <p:blipFill>
          <a:blip r:embed="rId2" cstate="print"/>
          <a:stretch>
            <a:fillRect/>
          </a:stretch>
        </p:blipFill>
        <p:spPr>
          <a:xfrm>
            <a:off x="378979" y="2523277"/>
            <a:ext cx="2586158" cy="1220048"/>
          </a:xfrm>
          <a:prstGeom prst="rect">
            <a:avLst/>
          </a:prstGeom>
        </p:spPr>
      </p:pic>
      <p:sp>
        <p:nvSpPr>
          <p:cNvPr id="17" name="Text Placeholder 27"/>
          <p:cNvSpPr>
            <a:spLocks noGrp="1"/>
          </p:cNvSpPr>
          <p:nvPr>
            <p:ph type="body" sz="quarter" idx="16" hasCustomPrompt="1"/>
          </p:nvPr>
        </p:nvSpPr>
        <p:spPr>
          <a:xfrm>
            <a:off x="3289002" y="3475680"/>
            <a:ext cx="5559552" cy="867720"/>
          </a:xfrm>
        </p:spPr>
        <p:txBody>
          <a:bodyPr wrap="square" lIns="0" tIns="0" rIns="0" bIns="0">
            <a:normAutofit/>
          </a:bodyPr>
          <a:lstStyle>
            <a:lvl1pPr marL="0" indent="0" algn="l">
              <a:buNone/>
              <a:defRPr sz="2400" i="1" baseline="0">
                <a:solidFill>
                  <a:srgbClr val="000000"/>
                </a:solidFill>
                <a:latin typeface="+mj-lt"/>
              </a:defRPr>
            </a:lvl1pPr>
            <a:lvl2pPr algn="l">
              <a:buNone/>
              <a:defRPr/>
            </a:lvl2pPr>
            <a:lvl3pPr algn="l">
              <a:buNone/>
              <a:defRPr/>
            </a:lvl3pPr>
            <a:lvl4pPr algn="l">
              <a:buNone/>
              <a:defRPr/>
            </a:lvl4pPr>
            <a:lvl5pPr algn="l">
              <a:buNone/>
              <a:defRPr/>
            </a:lvl5pPr>
          </a:lstStyle>
          <a:p>
            <a:pPr lvl="0"/>
            <a:r>
              <a:rPr lang="en-US" dirty="0" smtClean="0"/>
              <a:t>Subtitle of Presentation</a:t>
            </a:r>
          </a:p>
        </p:txBody>
      </p:sp>
      <p:sp>
        <p:nvSpPr>
          <p:cNvPr id="22" name="Text Placeholder 21"/>
          <p:cNvSpPr>
            <a:spLocks noGrp="1"/>
          </p:cNvSpPr>
          <p:nvPr>
            <p:ph type="body" sz="quarter" idx="19" hasCustomPrompt="1"/>
          </p:nvPr>
        </p:nvSpPr>
        <p:spPr>
          <a:xfrm>
            <a:off x="3276600" y="1419439"/>
            <a:ext cx="5562600" cy="1600200"/>
          </a:xfrm>
        </p:spPr>
        <p:txBody>
          <a:bodyPr lIns="0" tIns="0" rIns="0" bIns="0" anchor="b">
            <a:noAutofit/>
          </a:bodyPr>
          <a:lstStyle>
            <a:lvl1pPr marL="0" indent="0">
              <a:lnSpc>
                <a:spcPct val="100000"/>
              </a:lnSpc>
              <a:spcBef>
                <a:spcPts val="0"/>
              </a:spcBef>
              <a:spcAft>
                <a:spcPts val="0"/>
              </a:spcAft>
              <a:buFontTx/>
              <a:buNone/>
              <a:defRPr sz="3400" baseline="0">
                <a:solidFill>
                  <a:schemeClr val="accent1"/>
                </a:solidFill>
                <a:latin typeface="+mj-lt"/>
              </a:defRPr>
            </a:lvl1pPr>
            <a:lvl2pPr marL="0" indent="0">
              <a:buFontTx/>
              <a:buNone/>
              <a:defRPr/>
            </a:lvl2pPr>
            <a:lvl3pPr marL="0" indent="0">
              <a:buFontTx/>
              <a:buNone/>
              <a:defRPr/>
            </a:lvl3pPr>
          </a:lstStyle>
          <a:p>
            <a:pPr lvl="0"/>
            <a:r>
              <a:rPr lang="en-US" dirty="0" smtClean="0"/>
              <a:t>Title of Presentation</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so content (L) &amp; char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5696"/>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hart Placeholder 8"/>
          <p:cNvSpPr>
            <a:spLocks noGrp="1"/>
          </p:cNvSpPr>
          <p:nvPr>
            <p:ph type="chart" sz="quarter" idx="13"/>
          </p:nvPr>
        </p:nvSpPr>
        <p:spPr>
          <a:xfrm>
            <a:off x="4645152" y="1408176"/>
            <a:ext cx="4041648" cy="4764024"/>
          </a:xfrm>
        </p:spPr>
        <p:txBody>
          <a:bodyPr/>
          <a:lstStyle>
            <a:lvl1pPr>
              <a:defRPr>
                <a:solidFill>
                  <a:srgbClr val="000000"/>
                </a:solidFill>
              </a:defRPr>
            </a:lvl1pPr>
          </a:lstStyle>
          <a:p>
            <a:r>
              <a:rPr lang="en-US" smtClean="0"/>
              <a:t>Click icon to add chart</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so chart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35608"/>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hart Placeholder 8"/>
          <p:cNvSpPr>
            <a:spLocks noGrp="1"/>
          </p:cNvSpPr>
          <p:nvPr>
            <p:ph type="chart" sz="quarter" idx="13"/>
          </p:nvPr>
        </p:nvSpPr>
        <p:spPr>
          <a:xfrm>
            <a:off x="457200" y="1435608"/>
            <a:ext cx="4041648" cy="4765399"/>
          </a:xfrm>
        </p:spPr>
        <p:txBody>
          <a:bodyPr/>
          <a:lstStyle>
            <a:lvl1pPr>
              <a:defRPr>
                <a:solidFill>
                  <a:srgbClr val="000000"/>
                </a:solidFill>
              </a:defRPr>
            </a:lvl1pPr>
          </a:lstStyle>
          <a:p>
            <a:r>
              <a:rPr lang="en-US" smtClean="0"/>
              <a:t>Click icon to add chart</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so content (L) &amp; table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6738"/>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able Placeholder 6"/>
          <p:cNvSpPr>
            <a:spLocks noGrp="1"/>
          </p:cNvSpPr>
          <p:nvPr>
            <p:ph type="tbl" sz="quarter" idx="13"/>
          </p:nvPr>
        </p:nvSpPr>
        <p:spPr>
          <a:xfrm>
            <a:off x="4645152" y="1408176"/>
            <a:ext cx="4041648" cy="4767072"/>
          </a:xfrm>
        </p:spPr>
        <p:txBody>
          <a:bodyPr/>
          <a:lstStyle>
            <a:lvl1pPr>
              <a:defRPr>
                <a:solidFill>
                  <a:srgbClr val="000000"/>
                </a:solidFill>
              </a:defRPr>
            </a:lvl1pPr>
          </a:lstStyle>
          <a:p>
            <a:r>
              <a:rPr lang="en-US" smtClean="0"/>
              <a:t>Click icon to add table</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so table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08176"/>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able Placeholder 6"/>
          <p:cNvSpPr>
            <a:spLocks noGrp="1"/>
          </p:cNvSpPr>
          <p:nvPr>
            <p:ph type="tbl" sz="quarter" idx="13"/>
          </p:nvPr>
        </p:nvSpPr>
        <p:spPr>
          <a:xfrm>
            <a:off x="457200" y="1408176"/>
            <a:ext cx="4041648" cy="4767406"/>
          </a:xfrm>
        </p:spPr>
        <p:txBody>
          <a:bodyPr/>
          <a:lstStyle>
            <a:lvl1pPr>
              <a:defRPr>
                <a:solidFill>
                  <a:srgbClr val="000000"/>
                </a:solidFill>
              </a:defRPr>
            </a:lvl1pPr>
          </a:lstStyle>
          <a:p>
            <a:r>
              <a:rPr lang="en-US" smtClean="0"/>
              <a:t>Click icon to add table</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81000"/>
            <a:ext cx="8229600" cy="533400"/>
          </a:xfrm>
        </p:spPr>
        <p:txBody>
          <a:bodyPr/>
          <a:lstStyle>
            <a:lvl1pPr>
              <a:defRPr i="0" baseline="0"/>
            </a:lvl1pPr>
          </a:lstStyle>
          <a:p>
            <a:r>
              <a:rPr lang="en-US" dirty="0" smtClean="0"/>
              <a:t>Click to edit title</a:t>
            </a:r>
            <a:endParaRPr lang="en-US" dirty="0"/>
          </a:p>
        </p:txBody>
      </p:sp>
      <p:sp>
        <p:nvSpPr>
          <p:cNvPr id="6" name="Slide Number Placeholder 5"/>
          <p:cNvSpPr>
            <a:spLocks noGrp="1"/>
          </p:cNvSpPr>
          <p:nvPr>
            <p:ph type="sldNum" sz="quarter" idx="12"/>
          </p:nvPr>
        </p:nvSpPr>
        <p:spPr/>
        <p:txBody>
          <a:bodyPr/>
          <a:lstStyle/>
          <a:p>
            <a:fld id="{F9D18D59-7AC8-45AE-9F52-DBA89AEC6EE0}" type="slidenum">
              <a:rPr lang="en-US" smtClean="0"/>
              <a:t>‹#›</a:t>
            </a:fld>
            <a:endParaRPr lang="en-US"/>
          </a:p>
        </p:txBody>
      </p:sp>
      <p:sp>
        <p:nvSpPr>
          <p:cNvPr id="8" name="Text Placeholder 7"/>
          <p:cNvSpPr>
            <a:spLocks noGrp="1"/>
          </p:cNvSpPr>
          <p:nvPr>
            <p:ph type="body" sz="quarter" idx="13" hasCustomPrompt="1"/>
          </p:nvPr>
        </p:nvSpPr>
        <p:spPr>
          <a:xfrm>
            <a:off x="457200" y="914400"/>
            <a:ext cx="8229600" cy="457200"/>
          </a:xfrm>
        </p:spPr>
        <p:txBody>
          <a:bodyPr/>
          <a:lstStyle>
            <a:lvl1pPr marL="0" indent="0">
              <a:buNone/>
              <a:defRPr sz="2400" b="1" i="1"/>
            </a:lvl1pPr>
          </a:lstStyle>
          <a:p>
            <a:pPr lvl="0"/>
            <a:r>
              <a:rPr lang="en-US" dirty="0" smtClean="0"/>
              <a:t>Click to add sub-title </a:t>
            </a:r>
          </a:p>
        </p:txBody>
      </p:sp>
      <p:sp>
        <p:nvSpPr>
          <p:cNvPr id="10" name="Content Placeholder 9"/>
          <p:cNvSpPr>
            <a:spLocks noGrp="1"/>
          </p:cNvSpPr>
          <p:nvPr>
            <p:ph sz="quarter" idx="14"/>
          </p:nvPr>
        </p:nvSpPr>
        <p:spPr>
          <a:xfrm>
            <a:off x="457200" y="1600200"/>
            <a:ext cx="82296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0711802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iso title and content">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
        <p:nvSpPr>
          <p:cNvPr id="6"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lvl1pPr>
              <a:defRPr>
                <a:solidFill>
                  <a:srgbClr val="000000"/>
                </a:solidFill>
              </a:defRPr>
            </a:lvl1pPr>
          </a:lstStyle>
          <a:p>
            <a:r>
              <a:rPr lang="en-US" smtClean="0"/>
              <a:t>Click to edit Master title style</a:t>
            </a:r>
            <a:endParaRPr lang="en-US" dirty="0"/>
          </a:p>
        </p:txBody>
      </p:sp>
      <p:sp>
        <p:nvSpPr>
          <p:cNvPr id="7" name="Text Placeholder 2"/>
          <p:cNvSpPr>
            <a:spLocks noGrp="1"/>
          </p:cNvSpPr>
          <p:nvPr>
            <p:ph idx="1"/>
          </p:nvPr>
        </p:nvSpPr>
        <p:spPr>
          <a:xfrm>
            <a:off x="457200" y="1401762"/>
            <a:ext cx="8229600" cy="4812688"/>
          </a:xfrm>
          <a:prstGeom prst="rect">
            <a:avLst/>
          </a:prstGeom>
        </p:spPr>
        <p:txBody>
          <a:bodyPr vert="horz" lIns="91440" tIns="45720" rIns="91440" bIns="45720" rtlCol="0">
            <a:normAutofit/>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5705703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oject Title WMPP I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0C7F894-2A36-495D-AB7C-1055F7AC0F9D}" type="slidenum">
              <a:rPr lang="en-US" smtClean="0"/>
              <a:pPr/>
              <a:t>‹#›</a:t>
            </a:fld>
            <a:endParaRPr lang="en-US" dirty="0"/>
          </a:p>
        </p:txBody>
      </p:sp>
      <p:sp>
        <p:nvSpPr>
          <p:cNvPr id="4" name="Text Placeholder 4"/>
          <p:cNvSpPr txBox="1">
            <a:spLocks/>
          </p:cNvSpPr>
          <p:nvPr userDrawn="1"/>
        </p:nvSpPr>
        <p:spPr>
          <a:xfrm>
            <a:off x="485899" y="1828800"/>
            <a:ext cx="8229600" cy="441960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baseline="0">
                <a:solidFill>
                  <a:srgbClr val="595959"/>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595959"/>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595959"/>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p:txBody>
      </p:sp>
      <p:graphicFrame>
        <p:nvGraphicFramePr>
          <p:cNvPr id="5" name="Table 4"/>
          <p:cNvGraphicFramePr>
            <a:graphicFrameLocks noGrp="1"/>
          </p:cNvGraphicFramePr>
          <p:nvPr userDrawn="1">
            <p:extLst>
              <p:ext uri="{D42A27DB-BD31-4B8C-83A1-F6EECF244321}">
                <p14:modId xmlns:p14="http://schemas.microsoft.com/office/powerpoint/2010/main" val="3677984141"/>
              </p:ext>
            </p:extLst>
          </p:nvPr>
        </p:nvGraphicFramePr>
        <p:xfrm>
          <a:off x="457200" y="533400"/>
          <a:ext cx="8077200" cy="1150810"/>
        </p:xfrm>
        <a:graphic>
          <a:graphicData uri="http://schemas.openxmlformats.org/drawingml/2006/table">
            <a:tbl>
              <a:tblPr firstRow="1" bandRow="1">
                <a:tableStyleId>{5C22544A-7EE6-4342-B048-85BDC9FD1C3A}</a:tableStyleId>
              </a:tblPr>
              <a:tblGrid>
                <a:gridCol w="6477000">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tblGrid>
              <a:tr h="771852">
                <a:tc>
                  <a:txBody>
                    <a:bodyPr/>
                    <a:lstStyle/>
                    <a:p>
                      <a:endParaRPr lang="en-US" sz="2400" baseline="30000" dirty="0"/>
                    </a:p>
                  </a:txBody>
                  <a:tcPr/>
                </a:tc>
                <a:tc>
                  <a:txBody>
                    <a:bodyPr/>
                    <a:lstStyle/>
                    <a:p>
                      <a:pPr algn="ctr"/>
                      <a:endParaRPr lang="en-US" sz="2400" dirty="0"/>
                    </a:p>
                  </a:txBody>
                  <a:tcPr/>
                </a:tc>
                <a:extLst>
                  <a:ext uri="{0D108BD9-81ED-4DB2-BD59-A6C34878D82A}">
                    <a16:rowId xmlns:a16="http://schemas.microsoft.com/office/drawing/2014/main" val="10000"/>
                  </a:ext>
                </a:extLst>
              </a:tr>
              <a:tr h="378958">
                <a:tc gridSpan="2">
                  <a:txBody>
                    <a:bodyPr/>
                    <a:lstStyle/>
                    <a:p>
                      <a:endParaRPr lang="en-US" sz="1600" dirty="0"/>
                    </a:p>
                  </a:txBody>
                  <a:tcPr/>
                </a:tc>
                <a:tc hMerge="1">
                  <a:txBody>
                    <a:bodyPr/>
                    <a:lstStyle/>
                    <a:p>
                      <a:endParaRPr lang="en-US"/>
                    </a:p>
                  </a:txBody>
                  <a:tcPr/>
                </a:tc>
                <a:extLst>
                  <a:ext uri="{0D108BD9-81ED-4DB2-BD59-A6C34878D82A}">
                    <a16:rowId xmlns:a16="http://schemas.microsoft.com/office/drawing/2014/main" val="10001"/>
                  </a:ext>
                </a:extLst>
              </a:tr>
            </a:tbl>
          </a:graphicData>
        </a:graphic>
      </p:graphicFrame>
      <p:sp>
        <p:nvSpPr>
          <p:cNvPr id="12" name="Text Placeholder 11"/>
          <p:cNvSpPr>
            <a:spLocks noGrp="1"/>
          </p:cNvSpPr>
          <p:nvPr>
            <p:ph type="body" sz="quarter" idx="11" hasCustomPrompt="1"/>
          </p:nvPr>
        </p:nvSpPr>
        <p:spPr>
          <a:xfrm>
            <a:off x="513608" y="609600"/>
            <a:ext cx="6096000" cy="381000"/>
          </a:xfrm>
        </p:spPr>
        <p:txBody>
          <a:bodyPr>
            <a:noAutofit/>
          </a:bodyPr>
          <a:lstStyle>
            <a:lvl1pPr marL="0" indent="0">
              <a:buNone/>
              <a:defRPr sz="2800" b="1" baseline="0">
                <a:solidFill>
                  <a:schemeClr val="bg1"/>
                </a:solidFill>
              </a:defRPr>
            </a:lvl1pPr>
          </a:lstStyle>
          <a:p>
            <a:pPr lvl="0"/>
            <a:r>
              <a:rPr lang="en-US" dirty="0" smtClean="0"/>
              <a:t>Project Title: Summary</a:t>
            </a:r>
          </a:p>
        </p:txBody>
      </p:sp>
      <p:sp>
        <p:nvSpPr>
          <p:cNvPr id="14" name="Text Placeholder 13"/>
          <p:cNvSpPr>
            <a:spLocks noGrp="1"/>
          </p:cNvSpPr>
          <p:nvPr>
            <p:ph type="body" sz="quarter" idx="12" hasCustomPrompt="1"/>
          </p:nvPr>
        </p:nvSpPr>
        <p:spPr>
          <a:xfrm>
            <a:off x="7010400" y="533400"/>
            <a:ext cx="1524000" cy="685800"/>
          </a:xfrm>
        </p:spPr>
        <p:txBody>
          <a:bodyPr/>
          <a:lstStyle>
            <a:lvl1pPr marL="0" indent="0">
              <a:buNone/>
              <a:defRPr b="1" baseline="0">
                <a:solidFill>
                  <a:schemeClr val="bg1"/>
                </a:solidFill>
              </a:defRPr>
            </a:lvl1pPr>
          </a:lstStyle>
          <a:p>
            <a:pPr lvl="0"/>
            <a:r>
              <a:rPr lang="en-US" dirty="0" smtClean="0"/>
              <a:t>WMPP ID: XX</a:t>
            </a:r>
            <a:endParaRPr lang="en-US" dirty="0"/>
          </a:p>
        </p:txBody>
      </p:sp>
      <p:sp>
        <p:nvSpPr>
          <p:cNvPr id="16" name="Text Placeholder 15"/>
          <p:cNvSpPr>
            <a:spLocks noGrp="1"/>
          </p:cNvSpPr>
          <p:nvPr>
            <p:ph type="body" sz="quarter" idx="13" hasCustomPrompt="1"/>
          </p:nvPr>
        </p:nvSpPr>
        <p:spPr>
          <a:xfrm>
            <a:off x="485899" y="1371600"/>
            <a:ext cx="7896101" cy="304800"/>
          </a:xfrm>
        </p:spPr>
        <p:txBody>
          <a:bodyPr>
            <a:noAutofit/>
          </a:bodyPr>
          <a:lstStyle>
            <a:lvl1pPr marL="0" indent="0">
              <a:buNone/>
              <a:defRPr sz="1600" b="1" baseline="0">
                <a:solidFill>
                  <a:srgbClr val="000000"/>
                </a:solidFill>
              </a:defRPr>
            </a:lvl1pPr>
          </a:lstStyle>
          <a:p>
            <a:pPr lvl="0"/>
            <a:r>
              <a:rPr lang="en-US" dirty="0" smtClean="0"/>
              <a:t>Proposed Effective Date: [Color When Recently Changed]</a:t>
            </a:r>
            <a:endParaRPr lang="en-US" dirty="0"/>
          </a:p>
        </p:txBody>
      </p:sp>
      <p:sp>
        <p:nvSpPr>
          <p:cNvPr id="20" name="Text Placeholder 19"/>
          <p:cNvSpPr>
            <a:spLocks noGrp="1"/>
          </p:cNvSpPr>
          <p:nvPr>
            <p:ph type="body" sz="quarter" idx="14"/>
          </p:nvPr>
        </p:nvSpPr>
        <p:spPr>
          <a:xfrm>
            <a:off x="485775" y="1981200"/>
            <a:ext cx="8229600" cy="4267200"/>
          </a:xfrm>
        </p:spPr>
        <p:txBody>
          <a:bodyPr/>
          <a:lstStyle>
            <a:lvl1pPr>
              <a:defRPr baseline="0"/>
            </a:lvl1pPr>
            <a:lvl2pPr>
              <a:defRPr baseline="0"/>
            </a:lvl2pPr>
            <a:lvl3pPr marL="914400" indent="0">
              <a:buNone/>
              <a:defRPr/>
            </a:lvl3pPr>
          </a:lstStyle>
          <a:p>
            <a:pPr lvl="0"/>
            <a:r>
              <a:rPr lang="en-US" smtClean="0"/>
              <a:t>Click to edit Master text styles</a:t>
            </a:r>
          </a:p>
        </p:txBody>
      </p:sp>
    </p:spTree>
    <p:extLst>
      <p:ext uri="{BB962C8B-B14F-4D97-AF65-F5344CB8AC3E}">
        <p14:creationId xmlns:p14="http://schemas.microsoft.com/office/powerpoint/2010/main" val="258558169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so transitional slide ">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609600" y="2057400"/>
            <a:ext cx="7772400" cy="1362075"/>
          </a:xfrm>
        </p:spPr>
        <p:txBody>
          <a:bodyPr anchor="b"/>
          <a:lstStyle>
            <a:lvl1pPr algn="l">
              <a:defRPr sz="3200" b="1" cap="all" baseline="0">
                <a:solidFill>
                  <a:schemeClr val="accent1"/>
                </a:solidFill>
                <a:latin typeface="+mj-lt"/>
              </a:defRPr>
            </a:lvl1pPr>
          </a:lstStyle>
          <a:p>
            <a:r>
              <a:rPr lang="en-US" dirty="0" smtClean="0"/>
              <a:t>transitional slide Title</a:t>
            </a:r>
            <a:endParaRPr lang="en-US" dirty="0"/>
          </a:p>
        </p:txBody>
      </p:sp>
      <p:sp>
        <p:nvSpPr>
          <p:cNvPr id="12" name="Text Placeholder 2"/>
          <p:cNvSpPr>
            <a:spLocks noGrp="1"/>
          </p:cNvSpPr>
          <p:nvPr>
            <p:ph type="body" idx="1" hasCustomPrompt="1"/>
          </p:nvPr>
        </p:nvSpPr>
        <p:spPr>
          <a:xfrm>
            <a:off x="609600" y="3429000"/>
            <a:ext cx="7772400" cy="1500187"/>
          </a:xfrm>
        </p:spPr>
        <p:txBody>
          <a:bodyPr anchor="t"/>
          <a:lstStyle>
            <a:lvl1pPr marL="0" indent="0">
              <a:buNone/>
              <a:defRPr sz="2400" i="1" baseline="0">
                <a:solidFill>
                  <a:srgbClr val="000000"/>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Transitional Slide Subtitle</a:t>
            </a:r>
          </a:p>
        </p:txBody>
      </p:sp>
      <p:sp>
        <p:nvSpPr>
          <p:cNvPr id="18"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so  blank slid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so for more info">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8534400" y="6365882"/>
            <a:ext cx="381000" cy="263518"/>
          </a:xfrm>
          <a:prstGeom prst="rect">
            <a:avLst/>
          </a:prstGeom>
        </p:spPr>
        <p:txBody>
          <a:bodyPr/>
          <a:lstStyle/>
          <a:p>
            <a:fld id="{10C7F894-2A36-495D-AB7C-1055F7AC0F9D}" type="slidenum">
              <a:rPr lang="en-US" smtClean="0"/>
              <a:pPr/>
              <a:t>‹#›</a:t>
            </a:fld>
            <a:endParaRPr lang="en-US" dirty="0"/>
          </a:p>
        </p:txBody>
      </p:sp>
      <p:pic>
        <p:nvPicPr>
          <p:cNvPr id="5" name="Picture 4" descr="twitter-icon.png">
            <a:hlinkClick r:id="rId2"/>
          </p:cNvPr>
          <p:cNvPicPr>
            <a:picLocks noChangeAspect="1"/>
          </p:cNvPicPr>
          <p:nvPr userDrawn="1"/>
        </p:nvPicPr>
        <p:blipFill>
          <a:blip r:embed="rId3" cstate="print"/>
          <a:stretch>
            <a:fillRect/>
          </a:stretch>
        </p:blipFill>
        <p:spPr>
          <a:xfrm>
            <a:off x="6934200" y="381000"/>
            <a:ext cx="1752600" cy="1752600"/>
          </a:xfrm>
          <a:prstGeom prst="rect">
            <a:avLst/>
          </a:prstGeom>
        </p:spPr>
      </p:pic>
      <p:pic>
        <p:nvPicPr>
          <p:cNvPr id="6" name="Picture 4" descr="ISO Newswire">
            <a:hlinkClick r:id="rId4"/>
          </p:cNvPr>
          <p:cNvPicPr>
            <a:picLocks noChangeAspect="1" noChangeArrowheads="1"/>
          </p:cNvPicPr>
          <p:nvPr userDrawn="1"/>
        </p:nvPicPr>
        <p:blipFill>
          <a:blip r:embed="rId5" cstate="print"/>
          <a:srcRect/>
          <a:stretch>
            <a:fillRect/>
          </a:stretch>
        </p:blipFill>
        <p:spPr bwMode="auto">
          <a:xfrm>
            <a:off x="4953000" y="381000"/>
            <a:ext cx="1752599" cy="1752600"/>
          </a:xfrm>
          <a:prstGeom prst="rect">
            <a:avLst/>
          </a:prstGeom>
          <a:noFill/>
        </p:spPr>
      </p:pic>
      <p:pic>
        <p:nvPicPr>
          <p:cNvPr id="7" name="Picture 6" descr="iso-to-go-screenshot-1.jpg">
            <a:hlinkClick r:id="rId6"/>
          </p:cNvPr>
          <p:cNvPicPr>
            <a:picLocks noChangeAspect="1"/>
          </p:cNvPicPr>
          <p:nvPr userDrawn="1"/>
        </p:nvPicPr>
        <p:blipFill>
          <a:blip r:embed="rId7" cstate="print"/>
          <a:stretch>
            <a:fillRect/>
          </a:stretch>
        </p:blipFill>
        <p:spPr>
          <a:xfrm>
            <a:off x="5105400" y="2362200"/>
            <a:ext cx="2228850" cy="3205205"/>
          </a:xfrm>
          <a:prstGeom prst="rect">
            <a:avLst/>
          </a:prstGeom>
        </p:spPr>
      </p:pic>
      <p:pic>
        <p:nvPicPr>
          <p:cNvPr id="8" name="Picture 7" descr="iso-to-go-screenshot-6.jpg">
            <a:hlinkClick r:id="rId6"/>
          </p:cNvPr>
          <p:cNvPicPr>
            <a:picLocks noChangeAspect="1"/>
          </p:cNvPicPr>
          <p:nvPr userDrawn="1"/>
        </p:nvPicPr>
        <p:blipFill>
          <a:blip r:embed="rId8" cstate="print"/>
          <a:stretch>
            <a:fillRect/>
          </a:stretch>
        </p:blipFill>
        <p:spPr>
          <a:xfrm>
            <a:off x="6324600" y="2971800"/>
            <a:ext cx="2228850" cy="3205205"/>
          </a:xfrm>
          <a:prstGeom prst="rect">
            <a:avLst/>
          </a:prstGeom>
        </p:spPr>
      </p:pic>
      <p:pic>
        <p:nvPicPr>
          <p:cNvPr id="9" name="Picture 8" descr="google-play-badge.png">
            <a:hlinkClick r:id="rId9"/>
          </p:cNvPr>
          <p:cNvPicPr>
            <a:picLocks noChangeAspect="1"/>
          </p:cNvPicPr>
          <p:nvPr userDrawn="1"/>
        </p:nvPicPr>
        <p:blipFill>
          <a:blip r:embed="rId10" cstate="print"/>
          <a:stretch>
            <a:fillRect/>
          </a:stretch>
        </p:blipFill>
        <p:spPr>
          <a:xfrm>
            <a:off x="1066800" y="5619750"/>
            <a:ext cx="1238250" cy="409575"/>
          </a:xfrm>
          <a:prstGeom prst="rect">
            <a:avLst/>
          </a:prstGeom>
        </p:spPr>
      </p:pic>
      <p:pic>
        <p:nvPicPr>
          <p:cNvPr id="10" name="Picture 9" descr="app-store-badge.png">
            <a:hlinkClick r:id="rId11"/>
          </p:cNvPr>
          <p:cNvPicPr>
            <a:picLocks noChangeAspect="1"/>
          </p:cNvPicPr>
          <p:nvPr userDrawn="1"/>
        </p:nvPicPr>
        <p:blipFill>
          <a:blip r:embed="rId12" cstate="print"/>
          <a:stretch>
            <a:fillRect/>
          </a:stretch>
        </p:blipFill>
        <p:spPr>
          <a:xfrm>
            <a:off x="2667000" y="5619750"/>
            <a:ext cx="1276350" cy="409575"/>
          </a:xfrm>
          <a:prstGeom prst="rect">
            <a:avLst/>
          </a:prstGeom>
        </p:spPr>
      </p:pic>
      <p:sp>
        <p:nvSpPr>
          <p:cNvPr id="11" name="TextBox 10"/>
          <p:cNvSpPr txBox="1"/>
          <p:nvPr userDrawn="1"/>
        </p:nvSpPr>
        <p:spPr>
          <a:xfrm>
            <a:off x="457200" y="1457325"/>
            <a:ext cx="4495800" cy="4216539"/>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solidFill>
                  <a:srgbClr val="000000"/>
                </a:solidFill>
              </a:rPr>
              <a:t>Subscribe to the </a:t>
            </a:r>
            <a:r>
              <a:rPr lang="en-US" sz="2000" b="1" i="1" dirty="0" smtClean="0">
                <a:solidFill>
                  <a:srgbClr val="000000"/>
                </a:solidFill>
              </a:rPr>
              <a:t>ISO Newswire</a:t>
            </a:r>
            <a:endParaRPr lang="en-US" sz="1400" b="1" i="0" dirty="0" smtClean="0">
              <a:solidFill>
                <a:srgbClr val="000000"/>
              </a:solidFill>
            </a:endParaRP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13"/>
              </a:rPr>
              <a:t>ISO Newswire</a:t>
            </a:r>
            <a:r>
              <a:rPr lang="en-US" sz="1400" i="1" kern="1200" baseline="0" dirty="0" smtClean="0">
                <a:solidFill>
                  <a:srgbClr val="000000"/>
                </a:solidFill>
                <a:latin typeface="+mn-lt"/>
                <a:ea typeface="+mn-ea"/>
                <a:cs typeface="+mn-cs"/>
              </a:rPr>
              <a:t> </a:t>
            </a:r>
            <a:r>
              <a:rPr lang="en-US" sz="1400" i="0" kern="1200" baseline="0" dirty="0" smtClean="0">
                <a:solidFill>
                  <a:srgbClr val="000000"/>
                </a:solidFill>
                <a:latin typeface="+mn-lt"/>
                <a:ea typeface="+mn-ea"/>
                <a:cs typeface="+mn-cs"/>
              </a:rPr>
              <a:t>is your source for regular news about ISO New England and the wholesale electricity industry within the six-state region </a:t>
            </a:r>
          </a:p>
          <a:p>
            <a:pPr marL="342900" indent="-342900">
              <a:spcBef>
                <a:spcPts val="1200"/>
              </a:spcBef>
              <a:buFont typeface="Arial" panose="020B0604020202020204" pitchFamily="34" charset="0"/>
              <a:buChar char="•"/>
            </a:pPr>
            <a:r>
              <a:rPr lang="en-US" sz="2000" dirty="0" smtClean="0">
                <a:solidFill>
                  <a:srgbClr val="000000"/>
                </a:solidFill>
              </a:rPr>
              <a:t>Log on to </a:t>
            </a:r>
            <a:r>
              <a:rPr lang="en-US" sz="2000" b="1" dirty="0" smtClean="0">
                <a:solidFill>
                  <a:srgbClr val="000000"/>
                </a:solidFill>
              </a:rPr>
              <a:t>ISO Express </a:t>
            </a: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14"/>
              </a:rPr>
              <a:t>ISO Express</a:t>
            </a:r>
            <a:r>
              <a:rPr lang="en-US" sz="1400" i="1" kern="1200" baseline="0" dirty="0" smtClean="0">
                <a:solidFill>
                  <a:srgbClr val="000000"/>
                </a:solidFill>
                <a:latin typeface="+mn-lt"/>
                <a:ea typeface="+mn-ea"/>
                <a:cs typeface="+mn-cs"/>
              </a:rPr>
              <a:t> </a:t>
            </a:r>
            <a:r>
              <a:rPr lang="en-US" sz="1400" i="0" kern="1200" baseline="0" dirty="0" smtClean="0">
                <a:solidFill>
                  <a:srgbClr val="000000"/>
                </a:solidFill>
                <a:latin typeface="+mn-lt"/>
                <a:ea typeface="+mn-ea"/>
                <a:cs typeface="+mn-cs"/>
              </a:rPr>
              <a:t>provides real-time data on New England’s wholesale electricity markets and power system operations</a:t>
            </a:r>
          </a:p>
          <a:p>
            <a:pPr marL="342900" indent="-342900">
              <a:spcBef>
                <a:spcPts val="1200"/>
              </a:spcBef>
              <a:buFont typeface="Arial" panose="020B0604020202020204" pitchFamily="34" charset="0"/>
              <a:buChar char="•"/>
            </a:pPr>
            <a:r>
              <a:rPr lang="en-US" sz="2000" dirty="0" smtClean="0">
                <a:solidFill>
                  <a:srgbClr val="000000"/>
                </a:solidFill>
              </a:rPr>
              <a:t>Follow the ISO on </a:t>
            </a:r>
            <a:r>
              <a:rPr lang="en-US" sz="2000" b="1" dirty="0" smtClean="0">
                <a:solidFill>
                  <a:srgbClr val="000000"/>
                </a:solidFill>
              </a:rPr>
              <a:t>Twitter</a:t>
            </a: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15"/>
              </a:rPr>
              <a:t>@</a:t>
            </a:r>
            <a:r>
              <a:rPr lang="en-US" sz="1400" i="1" kern="1200" baseline="0" dirty="0" err="1" smtClean="0">
                <a:solidFill>
                  <a:srgbClr val="000000"/>
                </a:solidFill>
                <a:latin typeface="+mn-lt"/>
                <a:ea typeface="+mn-ea"/>
                <a:cs typeface="+mn-cs"/>
                <a:hlinkClick r:id="rId15"/>
              </a:rPr>
              <a:t>isonewengland</a:t>
            </a:r>
            <a:endParaRPr lang="en-US" sz="1400" i="1" kern="1200" baseline="0" dirty="0" smtClean="0">
              <a:solidFill>
                <a:srgbClr val="000000"/>
              </a:solidFill>
              <a:latin typeface="+mn-lt"/>
              <a:ea typeface="+mn-ea"/>
              <a:cs typeface="+mn-cs"/>
            </a:endParaRPr>
          </a:p>
          <a:p>
            <a:pPr marL="342900" indent="-342900">
              <a:spcBef>
                <a:spcPts val="1200"/>
              </a:spcBef>
              <a:buFont typeface="Arial" panose="020B0604020202020204" pitchFamily="34" charset="0"/>
              <a:buChar char="•"/>
            </a:pPr>
            <a:r>
              <a:rPr lang="en-US" sz="2000" dirty="0" smtClean="0">
                <a:solidFill>
                  <a:srgbClr val="000000"/>
                </a:solidFill>
              </a:rPr>
              <a:t>Download the </a:t>
            </a:r>
            <a:r>
              <a:rPr lang="en-US" sz="2000" b="1" dirty="0" smtClean="0">
                <a:solidFill>
                  <a:srgbClr val="000000"/>
                </a:solidFill>
              </a:rPr>
              <a:t>ISO to Go App</a:t>
            </a: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6"/>
              </a:rPr>
              <a:t>ISO to Go</a:t>
            </a:r>
            <a:r>
              <a:rPr lang="en-US" sz="1400" i="1" kern="1200" baseline="0" dirty="0" smtClean="0">
                <a:solidFill>
                  <a:srgbClr val="000000"/>
                </a:solidFill>
                <a:latin typeface="+mn-lt"/>
                <a:ea typeface="+mn-ea"/>
                <a:cs typeface="+mn-cs"/>
              </a:rPr>
              <a:t> </a:t>
            </a:r>
            <a:r>
              <a:rPr lang="en-US" sz="1400" i="0" kern="1200" baseline="0" dirty="0" smtClean="0">
                <a:solidFill>
                  <a:srgbClr val="000000"/>
                </a:solidFill>
                <a:latin typeface="+mn-lt"/>
                <a:ea typeface="+mn-ea"/>
                <a:cs typeface="+mn-cs"/>
              </a:rPr>
              <a:t>is a free mobile application that puts real-time wholesale electricity pricing and power grid information in the palm of your hand </a:t>
            </a:r>
          </a:p>
          <a:p>
            <a:pPr lvl="1"/>
            <a:endParaRPr lang="en-US" dirty="0" smtClean="0"/>
          </a:p>
        </p:txBody>
      </p:sp>
      <p:sp>
        <p:nvSpPr>
          <p:cNvPr id="12" name="TextBox 11"/>
          <p:cNvSpPr txBox="1"/>
          <p:nvPr userDrawn="1"/>
        </p:nvSpPr>
        <p:spPr>
          <a:xfrm>
            <a:off x="457200" y="358200"/>
            <a:ext cx="8229600" cy="584775"/>
          </a:xfrm>
          <a:prstGeom prst="rect">
            <a:avLst/>
          </a:prstGeom>
          <a:noFill/>
        </p:spPr>
        <p:txBody>
          <a:bodyPr wrap="square" rtlCol="0">
            <a:spAutoFit/>
          </a:bodyPr>
          <a:lstStyle/>
          <a:p>
            <a:r>
              <a:rPr lang="en-US" sz="3200" b="1" dirty="0" smtClean="0">
                <a:solidFill>
                  <a:srgbClr val="000000"/>
                </a:solidFill>
                <a:latin typeface="+mj-lt"/>
              </a:rPr>
              <a:t>For More Information…</a:t>
            </a:r>
            <a:endParaRPr lang="en-US" sz="3200" b="1" dirty="0">
              <a:solidFill>
                <a:srgbClr val="000000"/>
              </a:solidFill>
              <a:latin typeface="+mj-lt"/>
            </a:endParaRPr>
          </a:p>
        </p:txBody>
      </p:sp>
    </p:spTree>
    <p:extLst>
      <p:ext uri="{BB962C8B-B14F-4D97-AF65-F5344CB8AC3E}">
        <p14:creationId xmlns:p14="http://schemas.microsoft.com/office/powerpoint/2010/main" val="229861341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so question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14800" y="775855"/>
            <a:ext cx="5334000" cy="5334000"/>
          </a:xfrm>
          <a:prstGeom prst="rect">
            <a:avLst/>
          </a:prstGeom>
        </p:spPr>
      </p:pic>
      <p:sp>
        <p:nvSpPr>
          <p:cNvPr id="2" name="Slide Number Placeholder 1"/>
          <p:cNvSpPr>
            <a:spLocks noGrp="1"/>
          </p:cNvSpPr>
          <p:nvPr>
            <p:ph type="sldNum" sz="quarter" idx="10"/>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pic>
        <p:nvPicPr>
          <p:cNvPr id="1027"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03299" y="3200400"/>
            <a:ext cx="3880514" cy="847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so 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05128"/>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05128"/>
            <a:ext cx="4038600" cy="4767072"/>
          </a:xfrm>
        </p:spPr>
        <p:txBody>
          <a:bodyPr>
            <a:normAutofit/>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0"/>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
        <p:nvSpPr>
          <p:cNvPr id="7" name="Title 1"/>
          <p:cNvSpPr>
            <a:spLocks noGrp="1"/>
          </p:cNvSpPr>
          <p:nvPr>
            <p:ph type="title"/>
          </p:nvPr>
        </p:nvSpPr>
        <p:spPr>
          <a:xfrm>
            <a:off x="457200" y="76200"/>
            <a:ext cx="8229600" cy="1143000"/>
          </a:xfrm>
        </p:spPr>
        <p:txBody>
          <a:bodyPr>
            <a:normAutofit/>
          </a:bodyPr>
          <a:lstStyle>
            <a:lvl1pPr algn="l">
              <a:defRPr sz="2800">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iso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408176"/>
            <a:ext cx="404018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73274"/>
            <a:ext cx="4040188" cy="4098925"/>
          </a:xfrm>
        </p:spPr>
        <p:txBody>
          <a:bodyPr/>
          <a:lstStyle>
            <a:lvl1pPr>
              <a:defRPr sz="2000">
                <a:solidFill>
                  <a:srgbClr val="000000"/>
                </a:solidFill>
              </a:defRPr>
            </a:lvl1pPr>
            <a:lvl2pPr>
              <a:defRPr sz="1800">
                <a:solidFill>
                  <a:srgbClr val="000000"/>
                </a:solidFill>
              </a:defRPr>
            </a:lvl2pPr>
            <a:lvl3pPr>
              <a:defRPr sz="1600">
                <a:solidFill>
                  <a:srgbClr val="000000"/>
                </a:solidFill>
              </a:defRPr>
            </a:lvl3pPr>
            <a:lvl4pPr>
              <a:defRPr sz="1400">
                <a:solidFill>
                  <a:srgbClr val="000000"/>
                </a:solidFill>
              </a:defRPr>
            </a:lvl4pPr>
            <a:lvl5pPr>
              <a:defRPr sz="1400">
                <a:solidFill>
                  <a:srgbClr val="00000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08176"/>
            <a:ext cx="4041775"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73274"/>
            <a:ext cx="4041775" cy="4098925"/>
          </a:xfrm>
        </p:spPr>
        <p:txBody>
          <a:bodyPr>
            <a:normAutofit/>
          </a:bodyPr>
          <a:lstStyle>
            <a:lvl1pPr>
              <a:defRPr sz="2000">
                <a:solidFill>
                  <a:srgbClr val="000000"/>
                </a:solidFill>
              </a:defRPr>
            </a:lvl1pPr>
            <a:lvl2pPr>
              <a:defRPr sz="1800">
                <a:solidFill>
                  <a:srgbClr val="000000"/>
                </a:solidFill>
              </a:defRPr>
            </a:lvl2pPr>
            <a:lvl3pPr>
              <a:defRPr sz="1600">
                <a:solidFill>
                  <a:srgbClr val="000000"/>
                </a:solidFill>
              </a:defRPr>
            </a:lvl3pPr>
            <a:lvl4pPr>
              <a:defRPr sz="1400">
                <a:solidFill>
                  <a:srgbClr val="000000"/>
                </a:solidFill>
              </a:defRPr>
            </a:lvl4pPr>
            <a:lvl5pPr>
              <a:defRPr sz="1400">
                <a:solidFill>
                  <a:srgbClr val="00000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7"/>
          <p:cNvSpPr>
            <a:spLocks noGrp="1"/>
          </p:cNvSpPr>
          <p:nvPr>
            <p:ph type="sldNum" sz="quarter" idx="10"/>
          </p:nvPr>
        </p:nvSpPr>
        <p:spPr>
          <a:xfrm>
            <a:off x="8534400" y="6365882"/>
            <a:ext cx="381000" cy="263518"/>
          </a:xfrm>
          <a:prstGeom prst="rect">
            <a:avLst/>
          </a:prstGeom>
        </p:spPr>
        <p:txBody>
          <a:body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so title and content">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
        <p:nvSpPr>
          <p:cNvPr id="6"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lvl1pPr>
              <a:defRPr>
                <a:solidFill>
                  <a:srgbClr val="000000"/>
                </a:solidFill>
              </a:defRPr>
            </a:lvl1pPr>
          </a:lstStyle>
          <a:p>
            <a:r>
              <a:rPr lang="en-US" smtClean="0"/>
              <a:t>Click to edit Master title style</a:t>
            </a:r>
            <a:endParaRPr lang="en-US" dirty="0"/>
          </a:p>
        </p:txBody>
      </p:sp>
      <p:sp>
        <p:nvSpPr>
          <p:cNvPr id="4" name="Content Placeholder 3"/>
          <p:cNvSpPr>
            <a:spLocks noGrp="1"/>
          </p:cNvSpPr>
          <p:nvPr>
            <p:ph sz="quarter" idx="13"/>
          </p:nvPr>
        </p:nvSpPr>
        <p:spPr>
          <a:xfrm>
            <a:off x="457200" y="1524000"/>
            <a:ext cx="8229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762000"/>
          </a:xfrm>
          <a:prstGeom prst="rect">
            <a:avLst/>
          </a:prstGeom>
        </p:spPr>
        <p:txBody>
          <a:bodyPr vert="horz" lIns="91440" tIns="45720" rIns="91440" bIns="45720" rtlCol="0" anchor="ctr">
            <a:normAutofit/>
          </a:bodyPr>
          <a:lstStyle/>
          <a:p>
            <a:r>
              <a:rPr lang="en-US" dirty="0" smtClean="0"/>
              <a:t>This is the Master Slide Font for MC template</a:t>
            </a:r>
            <a:br>
              <a:rPr lang="en-US" dirty="0" smtClean="0"/>
            </a:br>
            <a:endParaRPr lang="en-US" dirty="0"/>
          </a:p>
        </p:txBody>
      </p:sp>
      <p:sp>
        <p:nvSpPr>
          <p:cNvPr id="3" name="Text Placeholder 2"/>
          <p:cNvSpPr>
            <a:spLocks noGrp="1"/>
          </p:cNvSpPr>
          <p:nvPr>
            <p:ph type="body" idx="1"/>
          </p:nvPr>
        </p:nvSpPr>
        <p:spPr>
          <a:xfrm>
            <a:off x="457200" y="1371600"/>
            <a:ext cx="8229600" cy="481268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 y="6290650"/>
            <a:ext cx="9143992" cy="567350"/>
          </a:xfrm>
          <a:prstGeom prst="rect">
            <a:avLst/>
          </a:prstGeom>
        </p:spPr>
      </p:pic>
      <p:sp>
        <p:nvSpPr>
          <p:cNvPr id="9"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sp>
        <p:nvSpPr>
          <p:cNvPr id="10" name="Rectangle 9"/>
          <p:cNvSpPr/>
          <p:nvPr/>
        </p:nvSpPr>
        <p:spPr>
          <a:xfrm>
            <a:off x="3900856" y="6329046"/>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PUBLIC</a:t>
            </a:r>
            <a:endParaRPr lang="en-US" sz="700" b="1" dirty="0">
              <a:solidFill>
                <a:schemeClr val="accent6"/>
              </a:solidFill>
            </a:endParaRPr>
          </a:p>
        </p:txBody>
      </p:sp>
    </p:spTree>
  </p:cSld>
  <p:clrMap bg1="lt1" tx1="dk1" bg2="lt2" tx2="dk2" accent1="accent1" accent2="accent2" accent3="accent3" accent4="accent4" accent5="accent5" accent6="accent6" hlink="hlink" folHlink="folHlink"/>
  <p:sldLayoutIdLst>
    <p:sldLayoutId id="2147483707" r:id="rId1"/>
    <p:sldLayoutId id="2147483721" r:id="rId2"/>
    <p:sldLayoutId id="2147483683" r:id="rId3"/>
    <p:sldLayoutId id="2147483664" r:id="rId4"/>
    <p:sldLayoutId id="2147483720" r:id="rId5"/>
    <p:sldLayoutId id="2147483684" r:id="rId6"/>
    <p:sldLayoutId id="2147483687" r:id="rId7"/>
    <p:sldLayoutId id="2147483688" r:id="rId8"/>
    <p:sldLayoutId id="2147483689" r:id="rId9"/>
    <p:sldLayoutId id="2147483694" r:id="rId10"/>
    <p:sldLayoutId id="2147483695" r:id="rId11"/>
    <p:sldLayoutId id="2147483696" r:id="rId12"/>
    <p:sldLayoutId id="2147483697" r:id="rId13"/>
    <p:sldLayoutId id="2147483743" r:id="rId14"/>
    <p:sldLayoutId id="2147483744" r:id="rId15"/>
  </p:sldLayoutIdLst>
  <p:timing>
    <p:tnLst>
      <p:par>
        <p:cTn id="1" dur="indefinite" restart="never" nodeType="tmRoot"/>
      </p:par>
    </p:tnLst>
  </p:timing>
  <p:hf hdr="0" ftr="0" dt="0"/>
  <p:txStyles>
    <p:titleStyle>
      <a:lvl1pPr algn="l" defTabSz="914400" rtl="0" eaLnBrk="1" latinLnBrk="0" hangingPunct="1">
        <a:spcBef>
          <a:spcPct val="0"/>
        </a:spcBef>
        <a:buNone/>
        <a:defRPr sz="2800" b="1" kern="1200" baseline="0">
          <a:solidFill>
            <a:srgbClr val="000000"/>
          </a:solidFill>
          <a:latin typeface="+mj-lt"/>
          <a:ea typeface="+mj-ea"/>
          <a:cs typeface="+mj-cs"/>
        </a:defRPr>
      </a:lvl1pPr>
    </p:titleStyle>
    <p:bodyStyle>
      <a:lvl1pPr marL="342900" indent="-342900" algn="l" defTabSz="914400" rtl="0" eaLnBrk="1" latinLnBrk="0" hangingPunct="1">
        <a:spcBef>
          <a:spcPts val="1200"/>
        </a:spcBef>
        <a:buFont typeface="Arial" pitchFamily="34" charset="0"/>
        <a:buChar char="•"/>
        <a:defRPr sz="2400" kern="1200" baseline="0">
          <a:solidFill>
            <a:srgbClr val="000000"/>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000000"/>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000000"/>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hyperlink" Target="https://www.iso-ne.com/static-assets/documents/2020/07/a5_b_i_iso_presentation_cone_ortp.pptx" TargetMode="Externa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3289002" y="238361"/>
            <a:ext cx="5559552" cy="725037"/>
          </a:xfrm>
        </p:spPr>
        <p:txBody>
          <a:bodyPr/>
          <a:lstStyle/>
          <a:p>
            <a:r>
              <a:rPr lang="en-US" dirty="0" smtClean="0"/>
              <a:t>September 8 - 10, 2020 | MC </a:t>
            </a:r>
            <a:r>
              <a:rPr lang="en-US" dirty="0" smtClean="0"/>
              <a:t>TELECONFERENCE</a:t>
            </a:r>
          </a:p>
          <a:p>
            <a:r>
              <a:rPr lang="en-US" b="1" dirty="0" smtClean="0">
                <a:solidFill>
                  <a:srgbClr val="FF0000"/>
                </a:solidFill>
              </a:rPr>
              <a:t>REVISION 1</a:t>
            </a:r>
            <a:endParaRPr lang="en-US" b="1" dirty="0">
              <a:solidFill>
                <a:srgbClr val="FF0000"/>
              </a:solidFill>
            </a:endParaRPr>
          </a:p>
        </p:txBody>
      </p:sp>
      <p:sp>
        <p:nvSpPr>
          <p:cNvPr id="10" name="Text Placeholder 9"/>
          <p:cNvSpPr>
            <a:spLocks noGrp="1"/>
          </p:cNvSpPr>
          <p:nvPr>
            <p:ph type="body" sz="quarter" idx="17"/>
          </p:nvPr>
        </p:nvSpPr>
        <p:spPr/>
        <p:txBody>
          <a:bodyPr/>
          <a:lstStyle/>
          <a:p>
            <a:r>
              <a:rPr lang="en-US" dirty="0" smtClean="0"/>
              <a:t>Deborah Cooke</a:t>
            </a:r>
            <a:endParaRPr lang="en-US" dirty="0"/>
          </a:p>
        </p:txBody>
      </p:sp>
      <p:sp>
        <p:nvSpPr>
          <p:cNvPr id="11" name="Text Placeholder 10"/>
          <p:cNvSpPr>
            <a:spLocks noGrp="1"/>
          </p:cNvSpPr>
          <p:nvPr>
            <p:ph type="body" sz="quarter" idx="18"/>
          </p:nvPr>
        </p:nvSpPr>
        <p:spPr/>
        <p:txBody>
          <a:bodyPr/>
          <a:lstStyle/>
          <a:p>
            <a:r>
              <a:rPr lang="en-US" dirty="0" smtClean="0"/>
              <a:t>413.540.4488 | dcooke@iso-ne.com</a:t>
            </a:r>
            <a:endParaRPr lang="en-US" dirty="0"/>
          </a:p>
        </p:txBody>
      </p:sp>
      <p:sp>
        <p:nvSpPr>
          <p:cNvPr id="9" name="Text Placeholder 8"/>
          <p:cNvSpPr>
            <a:spLocks noGrp="1"/>
          </p:cNvSpPr>
          <p:nvPr>
            <p:ph type="body" sz="quarter" idx="16"/>
          </p:nvPr>
        </p:nvSpPr>
        <p:spPr>
          <a:xfrm>
            <a:off x="3289002" y="3475679"/>
            <a:ext cx="5559552" cy="1551751"/>
          </a:xfrm>
        </p:spPr>
        <p:txBody>
          <a:bodyPr>
            <a:normAutofit lnSpcReduction="10000"/>
          </a:bodyPr>
          <a:lstStyle/>
          <a:p>
            <a:pPr marL="457200" indent="-457200">
              <a:spcBef>
                <a:spcPts val="600"/>
              </a:spcBef>
              <a:buFont typeface="+mj-lt"/>
              <a:buAutoNum type="alphaUcPeriod"/>
            </a:pPr>
            <a:r>
              <a:rPr lang="en-US" dirty="0" smtClean="0"/>
              <a:t>Estimated revenue offsets associated with Energy Security Improvements</a:t>
            </a:r>
          </a:p>
          <a:p>
            <a:pPr marL="457200" indent="-457200">
              <a:spcBef>
                <a:spcPts val="600"/>
              </a:spcBef>
              <a:buFont typeface="+mj-lt"/>
              <a:buAutoNum type="alphaUcPeriod"/>
            </a:pPr>
            <a:r>
              <a:rPr lang="en-US" dirty="0" smtClean="0"/>
              <a:t>Stakeholder questions</a:t>
            </a:r>
          </a:p>
          <a:p>
            <a:pPr marL="457200" indent="-457200">
              <a:spcBef>
                <a:spcPts val="600"/>
              </a:spcBef>
              <a:buFont typeface="+mj-lt"/>
              <a:buAutoNum type="alphaUcPeriod"/>
            </a:pPr>
            <a:r>
              <a:rPr lang="en-US" dirty="0" smtClean="0"/>
              <a:t>Tariff language revisions</a:t>
            </a:r>
            <a:endParaRPr lang="en-US" dirty="0"/>
          </a:p>
        </p:txBody>
      </p:sp>
      <p:sp>
        <p:nvSpPr>
          <p:cNvPr id="12" name="Text Placeholder 11"/>
          <p:cNvSpPr>
            <a:spLocks noGrp="1"/>
          </p:cNvSpPr>
          <p:nvPr>
            <p:ph type="body" sz="quarter" idx="19"/>
          </p:nvPr>
        </p:nvSpPr>
        <p:spPr/>
        <p:txBody>
          <a:bodyPr/>
          <a:lstStyle/>
          <a:p>
            <a:r>
              <a:rPr lang="en-US" dirty="0"/>
              <a:t>Cost of New Entry and </a:t>
            </a:r>
          </a:p>
          <a:p>
            <a:r>
              <a:rPr lang="en-US" dirty="0"/>
              <a:t>Offer Review Trigger Prices</a:t>
            </a:r>
          </a:p>
        </p:txBody>
      </p:sp>
      <p:sp>
        <p:nvSpPr>
          <p:cNvPr id="2" name="Slide Number Placeholder 1"/>
          <p:cNvSpPr>
            <a:spLocks noGrp="1"/>
          </p:cNvSpPr>
          <p:nvPr>
            <p:ph type="sldNum" sz="quarter" idx="4294967295"/>
          </p:nvPr>
        </p:nvSpPr>
        <p:spPr>
          <a:xfrm>
            <a:off x="8534400" y="6365875"/>
            <a:ext cx="381000" cy="263525"/>
          </a:xfrm>
        </p:spPr>
        <p:txBody>
          <a:bodyPr/>
          <a:lstStyle/>
          <a:p>
            <a:fld id="{10C7F894-2A36-495D-AB7C-1055F7AC0F9D}" type="slidenum">
              <a:rPr lang="en-US" smtClean="0"/>
              <a:pPr/>
              <a:t>1</a:t>
            </a:fld>
            <a:endParaRPr lang="en-US" dirty="0"/>
          </a:p>
        </p:txBody>
      </p:sp>
    </p:spTree>
    <p:extLst>
      <p:ext uri="{BB962C8B-B14F-4D97-AF65-F5344CB8AC3E}">
        <p14:creationId xmlns:p14="http://schemas.microsoft.com/office/powerpoint/2010/main" val="26209016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Stakeholder Questions</a:t>
            </a:r>
            <a:endParaRPr lang="en-US" dirty="0"/>
          </a:p>
        </p:txBody>
      </p:sp>
      <p:sp>
        <p:nvSpPr>
          <p:cNvPr id="3" name="Text Placeholder 2"/>
          <p:cNvSpPr>
            <a:spLocks noGrp="1"/>
          </p:cNvSpPr>
          <p:nvPr>
            <p:ph type="body" idx="1"/>
          </p:nvPr>
        </p:nvSpPr>
        <p:spPr/>
        <p:txBody>
          <a:bodyPr>
            <a:normAutofit fontScale="92500" lnSpcReduction="20000"/>
          </a:bodyPr>
          <a:lstStyle/>
          <a:p>
            <a:r>
              <a:rPr lang="en-US" dirty="0" smtClean="0"/>
              <a:t>Responses to stakeholder questions from the August 11-13, 2020 Markets Committee </a:t>
            </a:r>
          </a:p>
          <a:p>
            <a:pPr marL="342900" indent="-342900">
              <a:buFontTx/>
              <a:buChar char="-"/>
            </a:pPr>
            <a:r>
              <a:rPr lang="en-US" dirty="0" smtClean="0"/>
              <a:t>Level of excess (LOE) adjustment </a:t>
            </a:r>
          </a:p>
          <a:p>
            <a:pPr marL="342900" indent="-342900">
              <a:buFontTx/>
              <a:buChar char="-"/>
            </a:pPr>
            <a:r>
              <a:rPr lang="en-US" dirty="0" smtClean="0"/>
              <a:t>Energy Security Improvements</a:t>
            </a:r>
          </a:p>
        </p:txBody>
      </p:sp>
      <p:sp>
        <p:nvSpPr>
          <p:cNvPr id="4" name="Slide Number Placeholder 3"/>
          <p:cNvSpPr>
            <a:spLocks noGrp="1"/>
          </p:cNvSpPr>
          <p:nvPr>
            <p:ph type="sldNum" sz="quarter" idx="4"/>
          </p:nvPr>
        </p:nvSpPr>
        <p:spPr/>
        <p:txBody>
          <a:bodyPr/>
          <a:lstStyle/>
          <a:p>
            <a:fld id="{10C7F894-2A36-495D-AB7C-1055F7AC0F9D}" type="slidenum">
              <a:rPr lang="en-US" smtClean="0"/>
              <a:pPr/>
              <a:t>10</a:t>
            </a:fld>
            <a:endParaRPr lang="en-US" dirty="0"/>
          </a:p>
        </p:txBody>
      </p:sp>
    </p:spTree>
    <p:extLst>
      <p:ext uri="{BB962C8B-B14F-4D97-AF65-F5344CB8AC3E}">
        <p14:creationId xmlns:p14="http://schemas.microsoft.com/office/powerpoint/2010/main" val="5291484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0C7F894-2A36-495D-AB7C-1055F7AC0F9D}" type="slidenum">
              <a:rPr lang="en-US" smtClean="0"/>
              <a:pPr/>
              <a:t>11</a:t>
            </a:fld>
            <a:endParaRPr lang="en-US" dirty="0"/>
          </a:p>
        </p:txBody>
      </p:sp>
      <p:sp>
        <p:nvSpPr>
          <p:cNvPr id="4" name="Text Placeholder 3"/>
          <p:cNvSpPr>
            <a:spLocks noGrp="1"/>
          </p:cNvSpPr>
          <p:nvPr>
            <p:ph sz="quarter" idx="14"/>
          </p:nvPr>
        </p:nvSpPr>
        <p:spPr/>
        <p:txBody>
          <a:bodyPr>
            <a:normAutofit/>
          </a:bodyPr>
          <a:lstStyle/>
          <a:p>
            <a:r>
              <a:rPr lang="en-US" sz="2000" dirty="0" smtClean="0"/>
              <a:t>The Forward Capacity Market allows for entry of resources even if it will exceed net ICR (“lumpy” resources) </a:t>
            </a:r>
          </a:p>
          <a:p>
            <a:r>
              <a:rPr lang="en-US" sz="2000" dirty="0" smtClean="0"/>
              <a:t>Stakeholder concern:  The excess supply depresses E&amp;AS prices, precluding the unit from earning E&amp;AS revenues at criteria</a:t>
            </a:r>
          </a:p>
          <a:p>
            <a:r>
              <a:rPr lang="en-US" sz="2000" dirty="0" smtClean="0"/>
              <a:t>A simple example to illustrate this concern is provided next, where the </a:t>
            </a:r>
            <a:r>
              <a:rPr lang="en-US" sz="2000" dirty="0"/>
              <a:t>system is never at or below net ICR </a:t>
            </a:r>
          </a:p>
          <a:p>
            <a:pPr lvl="1"/>
            <a:r>
              <a:rPr lang="en-US" sz="1800" dirty="0"/>
              <a:t>Each time the system would otherwise have a net ICR deficit, a “lumpy” new resource enters the market</a:t>
            </a:r>
          </a:p>
          <a:p>
            <a:pPr lvl="1"/>
            <a:r>
              <a:rPr lang="en-US" sz="1800" dirty="0"/>
              <a:t>Example assumes infinite new supply that is willing to enter at Net CONE</a:t>
            </a:r>
          </a:p>
          <a:p>
            <a:pPr marL="0" indent="0">
              <a:buNone/>
            </a:pPr>
            <a:endParaRPr lang="en-US" sz="2000" dirty="0"/>
          </a:p>
        </p:txBody>
      </p:sp>
      <p:sp>
        <p:nvSpPr>
          <p:cNvPr id="10" name="Title 8"/>
          <p:cNvSpPr>
            <a:spLocks noGrp="1"/>
          </p:cNvSpPr>
          <p:nvPr>
            <p:ph type="title"/>
          </p:nvPr>
        </p:nvSpPr>
        <p:spPr>
          <a:xfrm>
            <a:off x="457200" y="76200"/>
            <a:ext cx="8229600" cy="1143000"/>
          </a:xfrm>
        </p:spPr>
        <p:txBody>
          <a:bodyPr>
            <a:normAutofit fontScale="90000"/>
          </a:bodyPr>
          <a:lstStyle/>
          <a:p>
            <a:r>
              <a:rPr lang="en-US" i="1" dirty="0" smtClean="0"/>
              <a:t>Won’t the lumpiness of new entry prohibit the system from ever being at criteria, which will also impact E&amp;AS revenues? </a:t>
            </a:r>
            <a:endParaRPr lang="en-US" dirty="0"/>
          </a:p>
        </p:txBody>
      </p:sp>
    </p:spTree>
    <p:extLst>
      <p:ext uri="{BB962C8B-B14F-4D97-AF65-F5344CB8AC3E}">
        <p14:creationId xmlns:p14="http://schemas.microsoft.com/office/powerpoint/2010/main" val="26689001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0C7F894-2A36-495D-AB7C-1055F7AC0F9D}" type="slidenum">
              <a:rPr lang="en-US" smtClean="0"/>
              <a:pPr/>
              <a:t>12</a:t>
            </a:fld>
            <a:endParaRPr lang="en-US" dirty="0"/>
          </a:p>
        </p:txBody>
      </p:sp>
      <p:sp>
        <p:nvSpPr>
          <p:cNvPr id="4" name="Text Placeholder 3"/>
          <p:cNvSpPr>
            <a:spLocks noGrp="1"/>
          </p:cNvSpPr>
          <p:nvPr>
            <p:ph sz="quarter" idx="14"/>
          </p:nvPr>
        </p:nvSpPr>
        <p:spPr>
          <a:xfrm>
            <a:off x="457200" y="3581400"/>
            <a:ext cx="8229600" cy="2729194"/>
          </a:xfrm>
        </p:spPr>
        <p:txBody>
          <a:bodyPr>
            <a:normAutofit/>
          </a:bodyPr>
          <a:lstStyle/>
          <a:p>
            <a:r>
              <a:rPr lang="en-US" sz="2000" dirty="0" smtClean="0"/>
              <a:t>When there is a projected deficit in Net ICR before new entry (CCPs 1, 3), new entry is assumed to occur</a:t>
            </a:r>
          </a:p>
          <a:p>
            <a:pPr lvl="1"/>
            <a:r>
              <a:rPr lang="en-US" sz="1600" dirty="0" smtClean="0"/>
              <a:t>New resource size (360 MW) exceeds the net ICR deficit before new entry</a:t>
            </a:r>
          </a:p>
          <a:p>
            <a:r>
              <a:rPr lang="en-US" sz="2000" dirty="0" smtClean="0"/>
              <a:t>In this example, the system is persistently long</a:t>
            </a:r>
          </a:p>
          <a:p>
            <a:pPr lvl="1"/>
            <a:r>
              <a:rPr lang="en-US" sz="1600" dirty="0" smtClean="0"/>
              <a:t>Better than 1-in-10 reliability</a:t>
            </a:r>
          </a:p>
          <a:p>
            <a:r>
              <a:rPr lang="en-US" sz="2000" dirty="0" smtClean="0"/>
              <a:t>However, </a:t>
            </a:r>
            <a:r>
              <a:rPr lang="en-US" sz="2000" dirty="0"/>
              <a:t>assuming the E&amp;AS revenue offsets would be </a:t>
            </a:r>
            <a:r>
              <a:rPr lang="en-US" sz="2000" dirty="0" smtClean="0"/>
              <a:t>lower under a system with excess supply, Net CONE is not high enough to provide the appropriate reliability</a:t>
            </a:r>
          </a:p>
        </p:txBody>
      </p:sp>
      <p:sp>
        <p:nvSpPr>
          <p:cNvPr id="10" name="Title 8"/>
          <p:cNvSpPr>
            <a:spLocks noGrp="1"/>
          </p:cNvSpPr>
          <p:nvPr>
            <p:ph type="title"/>
          </p:nvPr>
        </p:nvSpPr>
        <p:spPr>
          <a:xfrm>
            <a:off x="457200" y="76200"/>
            <a:ext cx="8229600" cy="1143000"/>
          </a:xfrm>
        </p:spPr>
        <p:txBody>
          <a:bodyPr>
            <a:normAutofit/>
          </a:bodyPr>
          <a:lstStyle/>
          <a:p>
            <a:r>
              <a:rPr lang="en-US" i="1" dirty="0" smtClean="0"/>
              <a:t>A numerical example was provided to demonstrate the impact of lumpy new entry </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43896962"/>
              </p:ext>
            </p:extLst>
          </p:nvPr>
        </p:nvGraphicFramePr>
        <p:xfrm>
          <a:off x="952500" y="1424940"/>
          <a:ext cx="7238999" cy="1950720"/>
        </p:xfrm>
        <a:graphic>
          <a:graphicData uri="http://schemas.openxmlformats.org/drawingml/2006/table">
            <a:tbl>
              <a:tblPr firstRow="1" bandRow="1">
                <a:tableStyleId>{5C22544A-7EE6-4342-B048-85BDC9FD1C3A}</a:tableStyleId>
              </a:tblPr>
              <a:tblGrid>
                <a:gridCol w="1181415">
                  <a:extLst>
                    <a:ext uri="{9D8B030D-6E8A-4147-A177-3AD203B41FA5}">
                      <a16:colId xmlns:a16="http://schemas.microsoft.com/office/drawing/2014/main" val="1555679294"/>
                    </a:ext>
                  </a:extLst>
                </a:gridCol>
                <a:gridCol w="1514396">
                  <a:extLst>
                    <a:ext uri="{9D8B030D-6E8A-4147-A177-3AD203B41FA5}">
                      <a16:colId xmlns:a16="http://schemas.microsoft.com/office/drawing/2014/main" val="1971260042"/>
                    </a:ext>
                  </a:extLst>
                </a:gridCol>
                <a:gridCol w="1514396">
                  <a:extLst>
                    <a:ext uri="{9D8B030D-6E8A-4147-A177-3AD203B41FA5}">
                      <a16:colId xmlns:a16="http://schemas.microsoft.com/office/drawing/2014/main" val="3570096054"/>
                    </a:ext>
                  </a:extLst>
                </a:gridCol>
                <a:gridCol w="1514396">
                  <a:extLst>
                    <a:ext uri="{9D8B030D-6E8A-4147-A177-3AD203B41FA5}">
                      <a16:colId xmlns:a16="http://schemas.microsoft.com/office/drawing/2014/main" val="2283165236"/>
                    </a:ext>
                  </a:extLst>
                </a:gridCol>
                <a:gridCol w="1514396">
                  <a:extLst>
                    <a:ext uri="{9D8B030D-6E8A-4147-A177-3AD203B41FA5}">
                      <a16:colId xmlns:a16="http://schemas.microsoft.com/office/drawing/2014/main" val="2603722429"/>
                    </a:ext>
                  </a:extLst>
                </a:gridCol>
              </a:tblGrid>
              <a:tr h="674370">
                <a:tc>
                  <a:txBody>
                    <a:bodyPr/>
                    <a:lstStyle/>
                    <a:p>
                      <a:pPr algn="ctr"/>
                      <a:r>
                        <a:rPr lang="en-US" sz="1400" dirty="0" smtClean="0"/>
                        <a:t>CCP</a:t>
                      </a:r>
                      <a:endParaRPr lang="en-US" sz="1400" dirty="0"/>
                    </a:p>
                  </a:txBody>
                  <a:tcPr anchor="b"/>
                </a:tc>
                <a:tc>
                  <a:txBody>
                    <a:bodyPr/>
                    <a:lstStyle/>
                    <a:p>
                      <a:pPr algn="ctr"/>
                      <a:r>
                        <a:rPr lang="en-US" sz="1400" dirty="0" smtClean="0"/>
                        <a:t>Load Growth MW</a:t>
                      </a:r>
                      <a:endParaRPr lang="en-US" sz="1400" dirty="0"/>
                    </a:p>
                  </a:txBody>
                  <a:tcPr anchor="b"/>
                </a:tc>
                <a:tc>
                  <a:txBody>
                    <a:bodyPr/>
                    <a:lstStyle/>
                    <a:p>
                      <a:pPr algn="ctr"/>
                      <a:r>
                        <a:rPr lang="en-US" sz="1400" dirty="0" smtClean="0"/>
                        <a:t>Net ICR Excess</a:t>
                      </a:r>
                      <a:r>
                        <a:rPr lang="en-US" sz="1400" baseline="0" dirty="0" smtClean="0"/>
                        <a:t> (Deficit) MW, before new entry</a:t>
                      </a:r>
                      <a:endParaRPr lang="en-US" sz="1400" dirty="0"/>
                    </a:p>
                  </a:txBody>
                  <a:tcPr anchor="b"/>
                </a:tc>
                <a:tc>
                  <a:txBody>
                    <a:bodyPr/>
                    <a:lstStyle/>
                    <a:p>
                      <a:pPr algn="ctr"/>
                      <a:r>
                        <a:rPr lang="en-US" sz="1400" dirty="0" smtClean="0"/>
                        <a:t>New Entry MW</a:t>
                      </a:r>
                      <a:endParaRPr lang="en-US" sz="1400" dirty="0"/>
                    </a:p>
                  </a:txBody>
                  <a:tcPr anchor="b"/>
                </a:tc>
                <a:tc>
                  <a:txBody>
                    <a:bodyPr/>
                    <a:lstStyle/>
                    <a:p>
                      <a:pPr algn="ctr"/>
                      <a:r>
                        <a:rPr lang="en-US" sz="1400" dirty="0" smtClean="0"/>
                        <a:t>Excess (Deficit)</a:t>
                      </a:r>
                      <a:r>
                        <a:rPr lang="en-US" sz="1400" baseline="0" dirty="0" smtClean="0"/>
                        <a:t> Supply MW</a:t>
                      </a:r>
                      <a:endParaRPr lang="en-US" sz="1400" dirty="0"/>
                    </a:p>
                  </a:txBody>
                  <a:tcPr anchor="b"/>
                </a:tc>
                <a:extLst>
                  <a:ext uri="{0D108BD9-81ED-4DB2-BD59-A6C34878D82A}">
                    <a16:rowId xmlns:a16="http://schemas.microsoft.com/office/drawing/2014/main" val="44045701"/>
                  </a:ext>
                </a:extLst>
              </a:tr>
              <a:tr h="280988">
                <a:tc>
                  <a:txBody>
                    <a:bodyPr/>
                    <a:lstStyle/>
                    <a:p>
                      <a:pPr marL="0" lvl="0" indent="-227012" algn="ctr" defTabSz="914400" rtl="0" eaLnBrk="1" latinLnBrk="0" hangingPunct="1"/>
                      <a:r>
                        <a:rPr lang="en-US" sz="1400" kern="1200" baseline="0" dirty="0" smtClean="0">
                          <a:solidFill>
                            <a:srgbClr val="000000"/>
                          </a:solidFill>
                          <a:latin typeface="+mn-lt"/>
                          <a:ea typeface="+mn-ea"/>
                          <a:cs typeface="+mn-cs"/>
                        </a:rPr>
                        <a:t>1</a:t>
                      </a:r>
                      <a:endParaRPr lang="en-US" sz="1400" kern="1200" baseline="0" dirty="0">
                        <a:solidFill>
                          <a:srgbClr val="000000"/>
                        </a:solidFill>
                        <a:latin typeface="+mn-lt"/>
                        <a:ea typeface="+mn-ea"/>
                        <a:cs typeface="+mn-cs"/>
                      </a:endParaRPr>
                    </a:p>
                  </a:txBody>
                  <a:tcPr anchor="ctr"/>
                </a:tc>
                <a:tc>
                  <a:txBody>
                    <a:bodyPr/>
                    <a:lstStyle/>
                    <a:p>
                      <a:pPr marL="0" lvl="0" indent="-227012" algn="ctr" defTabSz="914400" rtl="0" eaLnBrk="1" latinLnBrk="0" hangingPunct="1"/>
                      <a:r>
                        <a:rPr lang="en-US" sz="1400" kern="1200" baseline="0" dirty="0" smtClean="0">
                          <a:solidFill>
                            <a:srgbClr val="000000"/>
                          </a:solidFill>
                          <a:latin typeface="+mn-lt"/>
                          <a:ea typeface="+mn-ea"/>
                          <a:cs typeface="+mn-cs"/>
                        </a:rPr>
                        <a:t>0</a:t>
                      </a:r>
                      <a:endParaRPr lang="en-US" sz="1400" kern="1200" baseline="0" dirty="0">
                        <a:solidFill>
                          <a:srgbClr val="000000"/>
                        </a:solidFill>
                        <a:latin typeface="+mn-lt"/>
                        <a:ea typeface="+mn-ea"/>
                        <a:cs typeface="+mn-cs"/>
                      </a:endParaRPr>
                    </a:p>
                  </a:txBody>
                  <a:tcPr anchor="ctr"/>
                </a:tc>
                <a:tc>
                  <a:txBody>
                    <a:bodyPr/>
                    <a:lstStyle/>
                    <a:p>
                      <a:pPr marL="0" lvl="0" indent="-227012" algn="ctr" defTabSz="914400" rtl="0" eaLnBrk="1" latinLnBrk="0" hangingPunct="1"/>
                      <a:r>
                        <a:rPr lang="en-US" sz="1400" kern="1200" baseline="0" dirty="0" smtClean="0">
                          <a:solidFill>
                            <a:srgbClr val="000000"/>
                          </a:solidFill>
                          <a:latin typeface="+mn-lt"/>
                          <a:ea typeface="+mn-ea"/>
                          <a:cs typeface="+mn-cs"/>
                        </a:rPr>
                        <a:t>-100</a:t>
                      </a:r>
                      <a:endParaRPr lang="en-US" sz="1400" kern="1200" baseline="0" dirty="0">
                        <a:solidFill>
                          <a:srgbClr val="000000"/>
                        </a:solidFill>
                        <a:latin typeface="+mn-lt"/>
                        <a:ea typeface="+mn-ea"/>
                        <a:cs typeface="+mn-cs"/>
                      </a:endParaRPr>
                    </a:p>
                  </a:txBody>
                  <a:tcPr anchor="ctr"/>
                </a:tc>
                <a:tc>
                  <a:txBody>
                    <a:bodyPr/>
                    <a:lstStyle/>
                    <a:p>
                      <a:pPr marL="0" lvl="0" indent="-227012" algn="ctr" defTabSz="914400" rtl="0" eaLnBrk="1" latinLnBrk="0" hangingPunct="1"/>
                      <a:r>
                        <a:rPr lang="en-US" sz="1400" kern="1200" baseline="0" dirty="0" smtClean="0">
                          <a:solidFill>
                            <a:srgbClr val="000000"/>
                          </a:solidFill>
                          <a:latin typeface="+mn-lt"/>
                          <a:ea typeface="+mn-ea"/>
                          <a:cs typeface="+mn-cs"/>
                        </a:rPr>
                        <a:t>360</a:t>
                      </a:r>
                      <a:endParaRPr lang="en-US" sz="1400" kern="1200" baseline="0" dirty="0">
                        <a:solidFill>
                          <a:srgbClr val="000000"/>
                        </a:solidFill>
                        <a:latin typeface="+mn-lt"/>
                        <a:ea typeface="+mn-ea"/>
                        <a:cs typeface="+mn-cs"/>
                      </a:endParaRPr>
                    </a:p>
                  </a:txBody>
                  <a:tcPr anchor="ctr"/>
                </a:tc>
                <a:tc>
                  <a:txBody>
                    <a:bodyPr/>
                    <a:lstStyle/>
                    <a:p>
                      <a:pPr marL="0" lvl="0" indent="-227012" algn="ctr" defTabSz="914400" rtl="0" eaLnBrk="1" latinLnBrk="0" hangingPunct="1"/>
                      <a:r>
                        <a:rPr lang="en-US" sz="1400" kern="1200" baseline="0" dirty="0" smtClean="0">
                          <a:solidFill>
                            <a:srgbClr val="000000"/>
                          </a:solidFill>
                          <a:latin typeface="+mn-lt"/>
                          <a:ea typeface="+mn-ea"/>
                          <a:cs typeface="+mn-cs"/>
                        </a:rPr>
                        <a:t>260</a:t>
                      </a:r>
                      <a:endParaRPr lang="en-US" sz="1400" kern="1200" baseline="0" dirty="0">
                        <a:solidFill>
                          <a:srgbClr val="000000"/>
                        </a:solidFill>
                        <a:latin typeface="+mn-lt"/>
                        <a:ea typeface="+mn-ea"/>
                        <a:cs typeface="+mn-cs"/>
                      </a:endParaRPr>
                    </a:p>
                  </a:txBody>
                  <a:tcPr anchor="ctr"/>
                </a:tc>
                <a:extLst>
                  <a:ext uri="{0D108BD9-81ED-4DB2-BD59-A6C34878D82A}">
                    <a16:rowId xmlns:a16="http://schemas.microsoft.com/office/drawing/2014/main" val="3905598820"/>
                  </a:ext>
                </a:extLst>
              </a:tr>
              <a:tr h="280988">
                <a:tc>
                  <a:txBody>
                    <a:bodyPr/>
                    <a:lstStyle/>
                    <a:p>
                      <a:pPr marL="0" lvl="0" indent="-227012" algn="ctr" defTabSz="914400" rtl="0" eaLnBrk="1" latinLnBrk="0" hangingPunct="1"/>
                      <a:r>
                        <a:rPr lang="en-US" sz="1400" kern="1200" baseline="0" dirty="0" smtClean="0">
                          <a:solidFill>
                            <a:srgbClr val="000000"/>
                          </a:solidFill>
                          <a:latin typeface="+mn-lt"/>
                          <a:ea typeface="+mn-ea"/>
                          <a:cs typeface="+mn-cs"/>
                        </a:rPr>
                        <a:t>2</a:t>
                      </a:r>
                      <a:endParaRPr lang="en-US" sz="1400" kern="1200" baseline="0" dirty="0">
                        <a:solidFill>
                          <a:srgbClr val="000000"/>
                        </a:solidFill>
                        <a:latin typeface="+mn-lt"/>
                        <a:ea typeface="+mn-ea"/>
                        <a:cs typeface="+mn-cs"/>
                      </a:endParaRPr>
                    </a:p>
                  </a:txBody>
                  <a:tcPr anchor="ctr"/>
                </a:tc>
                <a:tc>
                  <a:txBody>
                    <a:bodyPr/>
                    <a:lstStyle/>
                    <a:p>
                      <a:pPr marL="0" lvl="0" indent="-227012" algn="ctr" defTabSz="914400" rtl="0" eaLnBrk="1" latinLnBrk="0" hangingPunct="1"/>
                      <a:r>
                        <a:rPr lang="en-US" sz="1400" kern="1200" baseline="0" dirty="0" smtClean="0">
                          <a:solidFill>
                            <a:srgbClr val="000000"/>
                          </a:solidFill>
                          <a:latin typeface="+mn-lt"/>
                          <a:ea typeface="+mn-ea"/>
                          <a:cs typeface="+mn-cs"/>
                        </a:rPr>
                        <a:t>150</a:t>
                      </a:r>
                      <a:endParaRPr lang="en-US" sz="1400" kern="1200" baseline="0" dirty="0">
                        <a:solidFill>
                          <a:srgbClr val="000000"/>
                        </a:solidFill>
                        <a:latin typeface="+mn-lt"/>
                        <a:ea typeface="+mn-ea"/>
                        <a:cs typeface="+mn-cs"/>
                      </a:endParaRPr>
                    </a:p>
                  </a:txBody>
                  <a:tcPr anchor="ctr"/>
                </a:tc>
                <a:tc>
                  <a:txBody>
                    <a:bodyPr/>
                    <a:lstStyle/>
                    <a:p>
                      <a:pPr marL="0" lvl="0" indent="-227012" algn="ctr" defTabSz="914400" rtl="0" eaLnBrk="1" latinLnBrk="0" hangingPunct="1"/>
                      <a:r>
                        <a:rPr lang="en-US" sz="1400" kern="1200" baseline="0" dirty="0" smtClean="0">
                          <a:solidFill>
                            <a:srgbClr val="000000"/>
                          </a:solidFill>
                          <a:latin typeface="+mn-lt"/>
                          <a:ea typeface="+mn-ea"/>
                          <a:cs typeface="+mn-cs"/>
                        </a:rPr>
                        <a:t>110</a:t>
                      </a:r>
                      <a:endParaRPr lang="en-US" sz="1400" kern="1200" baseline="0" dirty="0">
                        <a:solidFill>
                          <a:srgbClr val="000000"/>
                        </a:solidFill>
                        <a:latin typeface="+mn-lt"/>
                        <a:ea typeface="+mn-ea"/>
                        <a:cs typeface="+mn-cs"/>
                      </a:endParaRPr>
                    </a:p>
                  </a:txBody>
                  <a:tcPr anchor="ctr"/>
                </a:tc>
                <a:tc>
                  <a:txBody>
                    <a:bodyPr/>
                    <a:lstStyle/>
                    <a:p>
                      <a:pPr marL="0" lvl="0" indent="-227012" algn="ctr" defTabSz="914400" rtl="0" eaLnBrk="1" latinLnBrk="0" hangingPunct="1"/>
                      <a:r>
                        <a:rPr lang="en-US" sz="1400" kern="1200" baseline="0" dirty="0" smtClean="0">
                          <a:solidFill>
                            <a:srgbClr val="000000"/>
                          </a:solidFill>
                          <a:latin typeface="+mn-lt"/>
                          <a:ea typeface="+mn-ea"/>
                          <a:cs typeface="+mn-cs"/>
                        </a:rPr>
                        <a:t>0</a:t>
                      </a:r>
                      <a:endParaRPr lang="en-US" sz="1400" kern="1200" baseline="0" dirty="0">
                        <a:solidFill>
                          <a:srgbClr val="000000"/>
                        </a:solidFill>
                        <a:latin typeface="+mn-lt"/>
                        <a:ea typeface="+mn-ea"/>
                        <a:cs typeface="+mn-cs"/>
                      </a:endParaRPr>
                    </a:p>
                  </a:txBody>
                  <a:tcPr anchor="ctr"/>
                </a:tc>
                <a:tc>
                  <a:txBody>
                    <a:bodyPr/>
                    <a:lstStyle/>
                    <a:p>
                      <a:pPr marL="0" lvl="0" indent="-227012" algn="ctr" defTabSz="914400" rtl="0" eaLnBrk="1" latinLnBrk="0" hangingPunct="1"/>
                      <a:r>
                        <a:rPr lang="en-US" sz="1400" kern="1200" baseline="0" dirty="0" smtClean="0">
                          <a:solidFill>
                            <a:srgbClr val="000000"/>
                          </a:solidFill>
                          <a:latin typeface="+mn-lt"/>
                          <a:ea typeface="+mn-ea"/>
                          <a:cs typeface="+mn-cs"/>
                        </a:rPr>
                        <a:t>110</a:t>
                      </a:r>
                      <a:endParaRPr lang="en-US" sz="1400" kern="1200" baseline="0" dirty="0">
                        <a:solidFill>
                          <a:srgbClr val="000000"/>
                        </a:solidFill>
                        <a:latin typeface="+mn-lt"/>
                        <a:ea typeface="+mn-ea"/>
                        <a:cs typeface="+mn-cs"/>
                      </a:endParaRPr>
                    </a:p>
                  </a:txBody>
                  <a:tcPr anchor="ctr"/>
                </a:tc>
                <a:extLst>
                  <a:ext uri="{0D108BD9-81ED-4DB2-BD59-A6C34878D82A}">
                    <a16:rowId xmlns:a16="http://schemas.microsoft.com/office/drawing/2014/main" val="132387276"/>
                  </a:ext>
                </a:extLst>
              </a:tr>
              <a:tr h="280988">
                <a:tc>
                  <a:txBody>
                    <a:bodyPr/>
                    <a:lstStyle/>
                    <a:p>
                      <a:pPr marL="0" lvl="0" indent="-227012" algn="ctr" defTabSz="914400" rtl="0" eaLnBrk="1" latinLnBrk="0" hangingPunct="1"/>
                      <a:r>
                        <a:rPr lang="en-US" sz="1400" kern="1200" baseline="0" dirty="0" smtClean="0">
                          <a:solidFill>
                            <a:srgbClr val="000000"/>
                          </a:solidFill>
                          <a:latin typeface="+mn-lt"/>
                          <a:ea typeface="+mn-ea"/>
                          <a:cs typeface="+mn-cs"/>
                        </a:rPr>
                        <a:t>3</a:t>
                      </a:r>
                      <a:endParaRPr lang="en-US" sz="1400" kern="1200" baseline="0" dirty="0">
                        <a:solidFill>
                          <a:srgbClr val="000000"/>
                        </a:solidFill>
                        <a:latin typeface="+mn-lt"/>
                        <a:ea typeface="+mn-ea"/>
                        <a:cs typeface="+mn-cs"/>
                      </a:endParaRPr>
                    </a:p>
                  </a:txBody>
                  <a:tcPr anchor="ctr"/>
                </a:tc>
                <a:tc>
                  <a:txBody>
                    <a:bodyPr/>
                    <a:lstStyle/>
                    <a:p>
                      <a:pPr marL="0" lvl="0" indent="-227012" algn="ctr" defTabSz="914400" rtl="0" eaLnBrk="1" latinLnBrk="0" hangingPunct="1"/>
                      <a:r>
                        <a:rPr lang="en-US" sz="1400" kern="1200" baseline="0" dirty="0" smtClean="0">
                          <a:solidFill>
                            <a:srgbClr val="000000"/>
                          </a:solidFill>
                          <a:latin typeface="+mn-lt"/>
                          <a:ea typeface="+mn-ea"/>
                          <a:cs typeface="+mn-cs"/>
                        </a:rPr>
                        <a:t>150</a:t>
                      </a:r>
                      <a:endParaRPr lang="en-US" sz="1400" kern="1200" baseline="0" dirty="0">
                        <a:solidFill>
                          <a:srgbClr val="000000"/>
                        </a:solidFill>
                        <a:latin typeface="+mn-lt"/>
                        <a:ea typeface="+mn-ea"/>
                        <a:cs typeface="+mn-cs"/>
                      </a:endParaRPr>
                    </a:p>
                  </a:txBody>
                  <a:tcPr anchor="ctr"/>
                </a:tc>
                <a:tc>
                  <a:txBody>
                    <a:bodyPr/>
                    <a:lstStyle/>
                    <a:p>
                      <a:pPr marL="0" lvl="0" indent="-227012" algn="ctr" defTabSz="914400" rtl="0" eaLnBrk="1" latinLnBrk="0" hangingPunct="1"/>
                      <a:r>
                        <a:rPr lang="en-US" sz="1400" kern="1200" baseline="0" dirty="0" smtClean="0">
                          <a:solidFill>
                            <a:srgbClr val="000000"/>
                          </a:solidFill>
                          <a:latin typeface="+mn-lt"/>
                          <a:ea typeface="+mn-ea"/>
                          <a:cs typeface="+mn-cs"/>
                        </a:rPr>
                        <a:t>-40</a:t>
                      </a:r>
                      <a:endParaRPr lang="en-US" sz="1400" kern="1200" baseline="0" dirty="0">
                        <a:solidFill>
                          <a:srgbClr val="000000"/>
                        </a:solidFill>
                        <a:latin typeface="+mn-lt"/>
                        <a:ea typeface="+mn-ea"/>
                        <a:cs typeface="+mn-cs"/>
                      </a:endParaRPr>
                    </a:p>
                  </a:txBody>
                  <a:tcPr anchor="ctr"/>
                </a:tc>
                <a:tc>
                  <a:txBody>
                    <a:bodyPr/>
                    <a:lstStyle/>
                    <a:p>
                      <a:pPr marL="0" lvl="0" indent="-227012" algn="ctr" defTabSz="914400" rtl="0" eaLnBrk="1" latinLnBrk="0" hangingPunct="1"/>
                      <a:r>
                        <a:rPr lang="en-US" sz="1400" kern="1200" baseline="0" dirty="0" smtClean="0">
                          <a:solidFill>
                            <a:srgbClr val="000000"/>
                          </a:solidFill>
                          <a:latin typeface="+mn-lt"/>
                          <a:ea typeface="+mn-ea"/>
                          <a:cs typeface="+mn-cs"/>
                        </a:rPr>
                        <a:t>350</a:t>
                      </a:r>
                      <a:endParaRPr lang="en-US" sz="1400" kern="1200" baseline="0" dirty="0">
                        <a:solidFill>
                          <a:srgbClr val="000000"/>
                        </a:solidFill>
                        <a:latin typeface="+mn-lt"/>
                        <a:ea typeface="+mn-ea"/>
                        <a:cs typeface="+mn-cs"/>
                      </a:endParaRPr>
                    </a:p>
                  </a:txBody>
                  <a:tcPr anchor="ctr"/>
                </a:tc>
                <a:tc>
                  <a:txBody>
                    <a:bodyPr/>
                    <a:lstStyle/>
                    <a:p>
                      <a:pPr marL="0" lvl="0" indent="-227012" algn="ctr" defTabSz="914400" rtl="0" eaLnBrk="1" latinLnBrk="0" hangingPunct="1"/>
                      <a:r>
                        <a:rPr lang="en-US" sz="1400" kern="1200" baseline="0" dirty="0" smtClean="0">
                          <a:solidFill>
                            <a:srgbClr val="000000"/>
                          </a:solidFill>
                          <a:latin typeface="+mn-lt"/>
                          <a:ea typeface="+mn-ea"/>
                          <a:cs typeface="+mn-cs"/>
                        </a:rPr>
                        <a:t>310</a:t>
                      </a:r>
                      <a:endParaRPr lang="en-US" sz="1400" kern="1200" baseline="0" dirty="0">
                        <a:solidFill>
                          <a:srgbClr val="000000"/>
                        </a:solidFill>
                        <a:latin typeface="+mn-lt"/>
                        <a:ea typeface="+mn-ea"/>
                        <a:cs typeface="+mn-cs"/>
                      </a:endParaRPr>
                    </a:p>
                  </a:txBody>
                  <a:tcPr anchor="ctr"/>
                </a:tc>
                <a:extLst>
                  <a:ext uri="{0D108BD9-81ED-4DB2-BD59-A6C34878D82A}">
                    <a16:rowId xmlns:a16="http://schemas.microsoft.com/office/drawing/2014/main" val="584857560"/>
                  </a:ext>
                </a:extLst>
              </a:tr>
              <a:tr h="280988">
                <a:tc>
                  <a:txBody>
                    <a:bodyPr/>
                    <a:lstStyle/>
                    <a:p>
                      <a:pPr marL="0" lvl="0" indent="-227012" algn="ctr" defTabSz="914400" rtl="0" eaLnBrk="1" latinLnBrk="0" hangingPunct="1"/>
                      <a:r>
                        <a:rPr lang="en-US" sz="1400" kern="1200" baseline="0" dirty="0" smtClean="0">
                          <a:solidFill>
                            <a:srgbClr val="000000"/>
                          </a:solidFill>
                          <a:latin typeface="+mn-lt"/>
                          <a:ea typeface="+mn-ea"/>
                          <a:cs typeface="+mn-cs"/>
                        </a:rPr>
                        <a:t>4</a:t>
                      </a:r>
                      <a:endParaRPr lang="en-US" sz="1400" kern="1200" baseline="0" dirty="0">
                        <a:solidFill>
                          <a:srgbClr val="000000"/>
                        </a:solidFill>
                        <a:latin typeface="+mn-lt"/>
                        <a:ea typeface="+mn-ea"/>
                        <a:cs typeface="+mn-cs"/>
                      </a:endParaRPr>
                    </a:p>
                  </a:txBody>
                  <a:tcPr anchor="ctr"/>
                </a:tc>
                <a:tc>
                  <a:txBody>
                    <a:bodyPr/>
                    <a:lstStyle/>
                    <a:p>
                      <a:pPr marL="0" lvl="0" indent="-227012" algn="ctr" defTabSz="914400" rtl="0" eaLnBrk="1" latinLnBrk="0" hangingPunct="1"/>
                      <a:r>
                        <a:rPr lang="en-US" sz="1400" kern="1200" baseline="0" dirty="0" smtClean="0">
                          <a:solidFill>
                            <a:srgbClr val="000000"/>
                          </a:solidFill>
                          <a:latin typeface="+mn-lt"/>
                          <a:ea typeface="+mn-ea"/>
                          <a:cs typeface="+mn-cs"/>
                        </a:rPr>
                        <a:t>150</a:t>
                      </a:r>
                      <a:endParaRPr lang="en-US" sz="1400" kern="1200" baseline="0" dirty="0">
                        <a:solidFill>
                          <a:srgbClr val="000000"/>
                        </a:solidFill>
                        <a:latin typeface="+mn-lt"/>
                        <a:ea typeface="+mn-ea"/>
                        <a:cs typeface="+mn-cs"/>
                      </a:endParaRPr>
                    </a:p>
                  </a:txBody>
                  <a:tcPr anchor="ctr"/>
                </a:tc>
                <a:tc>
                  <a:txBody>
                    <a:bodyPr/>
                    <a:lstStyle/>
                    <a:p>
                      <a:pPr marL="0" lvl="0" indent="-227012" algn="ctr" defTabSz="914400" rtl="0" eaLnBrk="1" latinLnBrk="0" hangingPunct="1"/>
                      <a:r>
                        <a:rPr lang="en-US" sz="1400" kern="1200" baseline="0" dirty="0" smtClean="0">
                          <a:solidFill>
                            <a:srgbClr val="000000"/>
                          </a:solidFill>
                          <a:latin typeface="+mn-lt"/>
                          <a:ea typeface="+mn-ea"/>
                          <a:cs typeface="+mn-cs"/>
                        </a:rPr>
                        <a:t>160</a:t>
                      </a:r>
                      <a:endParaRPr lang="en-US" sz="1400" kern="1200" baseline="0" dirty="0">
                        <a:solidFill>
                          <a:srgbClr val="000000"/>
                        </a:solidFill>
                        <a:latin typeface="+mn-lt"/>
                        <a:ea typeface="+mn-ea"/>
                        <a:cs typeface="+mn-cs"/>
                      </a:endParaRPr>
                    </a:p>
                  </a:txBody>
                  <a:tcPr anchor="ctr"/>
                </a:tc>
                <a:tc>
                  <a:txBody>
                    <a:bodyPr/>
                    <a:lstStyle/>
                    <a:p>
                      <a:pPr marL="0" lvl="0" indent="-227012" algn="ctr" defTabSz="914400" rtl="0" eaLnBrk="1" latinLnBrk="0" hangingPunct="1"/>
                      <a:r>
                        <a:rPr lang="en-US" sz="1400" kern="1200" baseline="0" dirty="0" smtClean="0">
                          <a:solidFill>
                            <a:srgbClr val="000000"/>
                          </a:solidFill>
                          <a:latin typeface="+mn-lt"/>
                          <a:ea typeface="+mn-ea"/>
                          <a:cs typeface="+mn-cs"/>
                        </a:rPr>
                        <a:t>0</a:t>
                      </a:r>
                      <a:endParaRPr lang="en-US" sz="1400" kern="1200" baseline="0" dirty="0">
                        <a:solidFill>
                          <a:srgbClr val="000000"/>
                        </a:solidFill>
                        <a:latin typeface="+mn-lt"/>
                        <a:ea typeface="+mn-ea"/>
                        <a:cs typeface="+mn-cs"/>
                      </a:endParaRPr>
                    </a:p>
                  </a:txBody>
                  <a:tcPr anchor="ctr"/>
                </a:tc>
                <a:tc>
                  <a:txBody>
                    <a:bodyPr/>
                    <a:lstStyle/>
                    <a:p>
                      <a:pPr marL="0" lvl="0" indent="-227012" algn="ctr" defTabSz="914400" rtl="0" eaLnBrk="1" latinLnBrk="0" hangingPunct="1"/>
                      <a:r>
                        <a:rPr lang="en-US" sz="1400" kern="1200" baseline="0" dirty="0" smtClean="0">
                          <a:solidFill>
                            <a:srgbClr val="000000"/>
                          </a:solidFill>
                          <a:latin typeface="+mn-lt"/>
                          <a:ea typeface="+mn-ea"/>
                          <a:cs typeface="+mn-cs"/>
                        </a:rPr>
                        <a:t>160</a:t>
                      </a:r>
                      <a:endParaRPr lang="en-US" sz="1400" kern="1200" baseline="0" dirty="0">
                        <a:solidFill>
                          <a:srgbClr val="000000"/>
                        </a:solidFill>
                        <a:latin typeface="+mn-lt"/>
                        <a:ea typeface="+mn-ea"/>
                        <a:cs typeface="+mn-cs"/>
                      </a:endParaRPr>
                    </a:p>
                  </a:txBody>
                  <a:tcPr anchor="ctr"/>
                </a:tc>
                <a:extLst>
                  <a:ext uri="{0D108BD9-81ED-4DB2-BD59-A6C34878D82A}">
                    <a16:rowId xmlns:a16="http://schemas.microsoft.com/office/drawing/2014/main" val="1007960168"/>
                  </a:ext>
                </a:extLst>
              </a:tr>
            </a:tbl>
          </a:graphicData>
        </a:graphic>
      </p:graphicFrame>
    </p:spTree>
    <p:extLst>
      <p:ext uri="{BB962C8B-B14F-4D97-AF65-F5344CB8AC3E}">
        <p14:creationId xmlns:p14="http://schemas.microsoft.com/office/powerpoint/2010/main" val="38030874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0C7F894-2A36-495D-AB7C-1055F7AC0F9D}" type="slidenum">
              <a:rPr lang="en-US" smtClean="0"/>
              <a:pPr/>
              <a:t>13</a:t>
            </a:fld>
            <a:endParaRPr lang="en-US" dirty="0"/>
          </a:p>
        </p:txBody>
      </p:sp>
      <p:sp>
        <p:nvSpPr>
          <p:cNvPr id="4" name="Text Placeholder 3"/>
          <p:cNvSpPr>
            <a:spLocks noGrp="1"/>
          </p:cNvSpPr>
          <p:nvPr>
            <p:ph sz="quarter" idx="14"/>
          </p:nvPr>
        </p:nvSpPr>
        <p:spPr/>
        <p:txBody>
          <a:bodyPr>
            <a:normAutofit lnSpcReduction="10000"/>
          </a:bodyPr>
          <a:lstStyle/>
          <a:p>
            <a:r>
              <a:rPr lang="en-US" dirty="0" smtClean="0"/>
              <a:t>The assumption that Net CONE is sufficient to incent entry requires that the participant expects average E&amp;AS revenues consistent with a system at criterion</a:t>
            </a:r>
          </a:p>
          <a:p>
            <a:pPr lvl="1"/>
            <a:r>
              <a:rPr lang="en-US" dirty="0"/>
              <a:t>In this example, new entrants would expect average E&amp;AS revenues that are less than those when the system is at criteria</a:t>
            </a:r>
          </a:p>
          <a:p>
            <a:pPr lvl="1"/>
            <a:r>
              <a:rPr lang="en-US" dirty="0"/>
              <a:t>As a result, the new entrants in this example would not expect to recover Gross CONE, and as a result, we would not expect to see the </a:t>
            </a:r>
            <a:r>
              <a:rPr lang="en-US" dirty="0" smtClean="0"/>
              <a:t>new entry assumed </a:t>
            </a:r>
            <a:r>
              <a:rPr lang="en-US" dirty="0"/>
              <a:t>in this </a:t>
            </a:r>
            <a:r>
              <a:rPr lang="en-US" dirty="0" smtClean="0"/>
              <a:t>example</a:t>
            </a:r>
          </a:p>
          <a:p>
            <a:r>
              <a:rPr lang="en-US" dirty="0" smtClean="0"/>
              <a:t>To recover </a:t>
            </a:r>
            <a:r>
              <a:rPr lang="en-US" dirty="0"/>
              <a:t>Gross CONE, entrants must instead expect that they will receive average capacity revenues of Net CONE over the life of the resource and average energy and ancillary service revenues commensurate with those when the system is at </a:t>
            </a:r>
            <a:r>
              <a:rPr lang="en-US" dirty="0" smtClean="0"/>
              <a:t>criterion</a:t>
            </a:r>
            <a:endParaRPr lang="en-US" dirty="0"/>
          </a:p>
        </p:txBody>
      </p:sp>
      <p:sp>
        <p:nvSpPr>
          <p:cNvPr id="10" name="Title 8"/>
          <p:cNvSpPr>
            <a:spLocks noGrp="1"/>
          </p:cNvSpPr>
          <p:nvPr>
            <p:ph type="title"/>
          </p:nvPr>
        </p:nvSpPr>
        <p:spPr>
          <a:xfrm>
            <a:off x="457200" y="76200"/>
            <a:ext cx="8229600" cy="1143000"/>
          </a:xfrm>
        </p:spPr>
        <p:txBody>
          <a:bodyPr>
            <a:normAutofit/>
          </a:bodyPr>
          <a:lstStyle/>
          <a:p>
            <a:r>
              <a:rPr lang="en-US" dirty="0" smtClean="0"/>
              <a:t>The example assumptions do not account for the entirety of revenues </a:t>
            </a:r>
            <a:endParaRPr lang="en-US" dirty="0"/>
          </a:p>
        </p:txBody>
      </p:sp>
    </p:spTree>
    <p:extLst>
      <p:ext uri="{BB962C8B-B14F-4D97-AF65-F5344CB8AC3E}">
        <p14:creationId xmlns:p14="http://schemas.microsoft.com/office/powerpoint/2010/main" val="12056720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0C7F894-2A36-495D-AB7C-1055F7AC0F9D}" type="slidenum">
              <a:rPr lang="en-US" smtClean="0"/>
              <a:pPr/>
              <a:t>14</a:t>
            </a:fld>
            <a:endParaRPr lang="en-US" dirty="0"/>
          </a:p>
        </p:txBody>
      </p:sp>
      <p:sp>
        <p:nvSpPr>
          <p:cNvPr id="4" name="Text Placeholder 3"/>
          <p:cNvSpPr>
            <a:spLocks noGrp="1"/>
          </p:cNvSpPr>
          <p:nvPr>
            <p:ph sz="quarter" idx="14"/>
          </p:nvPr>
        </p:nvSpPr>
        <p:spPr>
          <a:xfrm>
            <a:off x="457200" y="1524000"/>
            <a:ext cx="8229600" cy="4648200"/>
          </a:xfrm>
        </p:spPr>
        <p:txBody>
          <a:bodyPr>
            <a:normAutofit/>
          </a:bodyPr>
          <a:lstStyle/>
          <a:p>
            <a:pPr marL="0" indent="0">
              <a:buNone/>
            </a:pPr>
            <a:r>
              <a:rPr lang="en-US" sz="2000" i="1" dirty="0" smtClean="0"/>
              <a:t>Specifically, the ESI Impact Analysis assumes </a:t>
            </a:r>
            <a:r>
              <a:rPr lang="en-US" sz="2000" i="1" dirty="0"/>
              <a:t>that fossil units can be run economically on </a:t>
            </a:r>
            <a:r>
              <a:rPr lang="en-US" sz="2000" i="1" dirty="0" smtClean="0"/>
              <a:t>oil, while the Net CONE and ORTP dispatch </a:t>
            </a:r>
            <a:r>
              <a:rPr lang="en-US" sz="2000" i="1" dirty="0"/>
              <a:t>models </a:t>
            </a:r>
            <a:r>
              <a:rPr lang="en-US" sz="2000" i="1" dirty="0" smtClean="0"/>
              <a:t>do </a:t>
            </a:r>
            <a:r>
              <a:rPr lang="en-US" sz="2000" i="1" dirty="0"/>
              <a:t>not include any economic dispatch on oil</a:t>
            </a:r>
            <a:r>
              <a:rPr lang="en-US" sz="2000" i="1" dirty="0" smtClean="0"/>
              <a:t>.</a:t>
            </a:r>
          </a:p>
          <a:p>
            <a:r>
              <a:rPr lang="en-US" sz="2000" dirty="0" smtClean="0"/>
              <a:t>The ESI Impact Analysis model does contain scenarios where dual-fuel units were dispatched on oil</a:t>
            </a:r>
          </a:p>
          <a:p>
            <a:pPr lvl="1"/>
            <a:r>
              <a:rPr lang="en-US" sz="1800" dirty="0" smtClean="0"/>
              <a:t>Dispatch on oil occurred in winter scenarios under both ESI and current market rules, at almost the same frequency</a:t>
            </a:r>
          </a:p>
          <a:p>
            <a:r>
              <a:rPr lang="en-US" sz="2200" dirty="0" smtClean="0"/>
              <a:t>Therefore, dispatch on oil vs. gas isn’t a significant factor in determining the unit’s incremental revenues from ESI, relative to under current market rules</a:t>
            </a:r>
          </a:p>
          <a:p>
            <a:pPr lvl="1"/>
            <a:r>
              <a:rPr lang="en-US" sz="1800" dirty="0"/>
              <a:t>N</a:t>
            </a:r>
            <a:r>
              <a:rPr lang="en-US" sz="1800" dirty="0" smtClean="0"/>
              <a:t>o adjustment is considered necessary</a:t>
            </a:r>
            <a:endParaRPr lang="en-US" dirty="0"/>
          </a:p>
        </p:txBody>
      </p:sp>
      <p:sp>
        <p:nvSpPr>
          <p:cNvPr id="10" name="Title 8"/>
          <p:cNvSpPr>
            <a:spLocks noGrp="1"/>
          </p:cNvSpPr>
          <p:nvPr>
            <p:ph type="title"/>
          </p:nvPr>
        </p:nvSpPr>
        <p:spPr>
          <a:xfrm>
            <a:off x="457200" y="76200"/>
            <a:ext cx="8229600" cy="1143000"/>
          </a:xfrm>
        </p:spPr>
        <p:txBody>
          <a:bodyPr>
            <a:noAutofit/>
          </a:bodyPr>
          <a:lstStyle/>
          <a:p>
            <a:r>
              <a:rPr lang="en-US" sz="2400" i="1" dirty="0" smtClean="0"/>
              <a:t>There appears to be inconsistency in dual fuel dispatch when determining ESI revenue impacts vs. estimating E&amp;AS offsets.  Is an adjustment needed to account for this?</a:t>
            </a:r>
          </a:p>
        </p:txBody>
      </p:sp>
    </p:spTree>
    <p:extLst>
      <p:ext uri="{BB962C8B-B14F-4D97-AF65-F5344CB8AC3E}">
        <p14:creationId xmlns:p14="http://schemas.microsoft.com/office/powerpoint/2010/main" val="884288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Proposed Tariff Revisions</a:t>
            </a:r>
            <a:endParaRPr lang="en-US" dirty="0"/>
          </a:p>
        </p:txBody>
      </p:sp>
      <p:sp>
        <p:nvSpPr>
          <p:cNvPr id="3" name="Text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4"/>
          </p:nvPr>
        </p:nvSpPr>
        <p:spPr/>
        <p:txBody>
          <a:bodyPr/>
          <a:lstStyle/>
          <a:p>
            <a:fld id="{10C7F894-2A36-495D-AB7C-1055F7AC0F9D}" type="slidenum">
              <a:rPr lang="en-US" smtClean="0"/>
              <a:pPr/>
              <a:t>15</a:t>
            </a:fld>
            <a:endParaRPr lang="en-US" dirty="0"/>
          </a:p>
        </p:txBody>
      </p:sp>
    </p:spTree>
    <p:extLst>
      <p:ext uri="{BB962C8B-B14F-4D97-AF65-F5344CB8AC3E}">
        <p14:creationId xmlns:p14="http://schemas.microsoft.com/office/powerpoint/2010/main" val="32907178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0C7F894-2A36-495D-AB7C-1055F7AC0F9D}" type="slidenum">
              <a:rPr lang="en-US" smtClean="0"/>
              <a:pPr/>
              <a:t>16</a:t>
            </a:fld>
            <a:endParaRPr lang="en-US" dirty="0"/>
          </a:p>
        </p:txBody>
      </p:sp>
      <p:sp>
        <p:nvSpPr>
          <p:cNvPr id="4" name="Text Placeholder 3"/>
          <p:cNvSpPr>
            <a:spLocks noGrp="1"/>
          </p:cNvSpPr>
          <p:nvPr>
            <p:ph sz="quarter" idx="14"/>
          </p:nvPr>
        </p:nvSpPr>
        <p:spPr/>
        <p:txBody>
          <a:bodyPr>
            <a:normAutofit/>
          </a:bodyPr>
          <a:lstStyle/>
          <a:p>
            <a:r>
              <a:rPr lang="en-US" dirty="0" smtClean="0"/>
              <a:t>As discussed previously, E&amp;AS revenue offsets and the Performance Payment Rate have been calculated for three scenarios:</a:t>
            </a:r>
          </a:p>
          <a:p>
            <a:pPr lvl="1"/>
            <a:r>
              <a:rPr lang="en-US" sz="2400" dirty="0" smtClean="0"/>
              <a:t>ESI market changes filed by ISO and the sunset of FRM</a:t>
            </a:r>
          </a:p>
          <a:p>
            <a:pPr lvl="1"/>
            <a:r>
              <a:rPr lang="en-US" sz="2400" dirty="0" smtClean="0"/>
              <a:t>ESI market changes filed by NEPOOL and the sunset of FRM</a:t>
            </a:r>
          </a:p>
          <a:p>
            <a:pPr lvl="1"/>
            <a:r>
              <a:rPr lang="en-US" sz="2400" dirty="0" smtClean="0"/>
              <a:t>Without ESI and with the continuation of FRM</a:t>
            </a:r>
            <a:endParaRPr lang="en-US" sz="2400" dirty="0"/>
          </a:p>
          <a:p>
            <a:r>
              <a:rPr lang="en-US" dirty="0"/>
              <a:t>Excerpts of the Tariff red-lines are replicated in Appendix C</a:t>
            </a:r>
          </a:p>
          <a:p>
            <a:pPr marL="0" lvl="1" indent="0">
              <a:spcBef>
                <a:spcPts val="1200"/>
              </a:spcBef>
              <a:buNone/>
            </a:pPr>
            <a:r>
              <a:rPr lang="en-US" sz="2400" b="1" i="1" dirty="0"/>
              <a:t>Tariff redlines are </a:t>
            </a:r>
            <a:r>
              <a:rPr lang="en-US" sz="2400" b="1" i="1" dirty="0" smtClean="0"/>
              <a:t>identical other than the Net CONE, ORTP, </a:t>
            </a:r>
            <a:r>
              <a:rPr lang="en-US" sz="2400" b="1" i="1" dirty="0"/>
              <a:t>and PPR </a:t>
            </a:r>
            <a:r>
              <a:rPr lang="en-US" sz="2400" b="1" i="1" dirty="0" smtClean="0"/>
              <a:t>numerical</a:t>
            </a:r>
            <a:r>
              <a:rPr lang="en-US" sz="2400" b="1" i="1" dirty="0" smtClean="0">
                <a:solidFill>
                  <a:srgbClr val="FF0000"/>
                </a:solidFill>
              </a:rPr>
              <a:t> </a:t>
            </a:r>
            <a:r>
              <a:rPr lang="en-US" sz="2400" b="1" i="1" dirty="0" smtClean="0"/>
              <a:t>values</a:t>
            </a:r>
            <a:endParaRPr lang="en-US" dirty="0" smtClean="0"/>
          </a:p>
        </p:txBody>
      </p:sp>
      <p:sp>
        <p:nvSpPr>
          <p:cNvPr id="10" name="Title 8"/>
          <p:cNvSpPr>
            <a:spLocks noGrp="1"/>
          </p:cNvSpPr>
          <p:nvPr>
            <p:ph type="title"/>
          </p:nvPr>
        </p:nvSpPr>
        <p:spPr>
          <a:xfrm>
            <a:off x="457200" y="76200"/>
            <a:ext cx="8229600" cy="1143000"/>
          </a:xfrm>
        </p:spPr>
        <p:txBody>
          <a:bodyPr>
            <a:normAutofit/>
          </a:bodyPr>
          <a:lstStyle/>
          <a:p>
            <a:r>
              <a:rPr lang="en-US" dirty="0" smtClean="0"/>
              <a:t>Three sets of Tariff redlines have been provided</a:t>
            </a:r>
            <a:endParaRPr lang="en-US" dirty="0"/>
          </a:p>
        </p:txBody>
      </p:sp>
    </p:spTree>
    <p:extLst>
      <p:ext uri="{BB962C8B-B14F-4D97-AF65-F5344CB8AC3E}">
        <p14:creationId xmlns:p14="http://schemas.microsoft.com/office/powerpoint/2010/main" val="34834070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0C7F894-2A36-495D-AB7C-1055F7AC0F9D}" type="slidenum">
              <a:rPr lang="en-US" smtClean="0"/>
              <a:pPr/>
              <a:t>17</a:t>
            </a:fld>
            <a:endParaRPr lang="en-US" dirty="0"/>
          </a:p>
        </p:txBody>
      </p:sp>
      <p:sp>
        <p:nvSpPr>
          <p:cNvPr id="4" name="Text Placeholder 3"/>
          <p:cNvSpPr>
            <a:spLocks noGrp="1"/>
          </p:cNvSpPr>
          <p:nvPr>
            <p:ph sz="quarter" idx="14"/>
          </p:nvPr>
        </p:nvSpPr>
        <p:spPr/>
        <p:txBody>
          <a:bodyPr>
            <a:normAutofit/>
          </a:bodyPr>
          <a:lstStyle/>
          <a:p>
            <a:r>
              <a:rPr lang="en-US" dirty="0" smtClean="0"/>
              <a:t>Current definition does not clearly reflect that E&amp;AS revenues are calculated reflecting the system at long-term equilibrium</a:t>
            </a:r>
          </a:p>
          <a:p>
            <a:r>
              <a:rPr lang="en-US" dirty="0" smtClean="0"/>
              <a:t>The definition does not capture the methodology used to calculate Net CONE</a:t>
            </a:r>
          </a:p>
          <a:p>
            <a:pPr lvl="1"/>
            <a:r>
              <a:rPr lang="en-US" dirty="0" smtClean="0"/>
              <a:t>Discounted cash flow over the investment time frame</a:t>
            </a:r>
          </a:p>
          <a:p>
            <a:pPr marL="342900" lvl="1" indent="-342900">
              <a:spcBef>
                <a:spcPts val="1200"/>
              </a:spcBef>
              <a:buFont typeface="Arial" pitchFamily="34" charset="0"/>
              <a:buChar char="•"/>
            </a:pPr>
            <a:r>
              <a:rPr lang="en-US" sz="2400" dirty="0"/>
              <a:t>Updated language </a:t>
            </a:r>
            <a:r>
              <a:rPr lang="en-US" sz="2400" dirty="0" smtClean="0"/>
              <a:t>more accurately describes the Net CONE calculation</a:t>
            </a:r>
            <a:endParaRPr lang="en-US" sz="2400" dirty="0"/>
          </a:p>
          <a:p>
            <a:pPr marL="457200" lvl="1" indent="0">
              <a:buNone/>
            </a:pPr>
            <a:endParaRPr lang="en-US" dirty="0" smtClean="0"/>
          </a:p>
        </p:txBody>
      </p:sp>
      <p:sp>
        <p:nvSpPr>
          <p:cNvPr id="10" name="Title 8"/>
          <p:cNvSpPr>
            <a:spLocks noGrp="1"/>
          </p:cNvSpPr>
          <p:nvPr>
            <p:ph type="title"/>
          </p:nvPr>
        </p:nvSpPr>
        <p:spPr>
          <a:xfrm>
            <a:off x="457200" y="76200"/>
            <a:ext cx="8229600" cy="1143000"/>
          </a:xfrm>
        </p:spPr>
        <p:txBody>
          <a:bodyPr>
            <a:normAutofit/>
          </a:bodyPr>
          <a:lstStyle/>
          <a:p>
            <a:r>
              <a:rPr lang="en-US" dirty="0" smtClean="0"/>
              <a:t>The Tariff definition for Net CONE will be clarified to reflect actual calculations</a:t>
            </a:r>
            <a:endParaRPr lang="en-US" dirty="0"/>
          </a:p>
        </p:txBody>
      </p:sp>
      <p:sp>
        <p:nvSpPr>
          <p:cNvPr id="6" name="Rounded Rectangle 5"/>
          <p:cNvSpPr/>
          <p:nvPr/>
        </p:nvSpPr>
        <p:spPr>
          <a:xfrm>
            <a:off x="548640" y="4485799"/>
            <a:ext cx="8077200" cy="1838801"/>
          </a:xfrm>
          <a:prstGeom prst="round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spAutoFit/>
          </a:bodyPr>
          <a:lstStyle/>
          <a:p>
            <a:r>
              <a:rPr lang="en-US" b="1" dirty="0">
                <a:solidFill>
                  <a:schemeClr val="tx1">
                    <a:lumMod val="50000"/>
                  </a:schemeClr>
                </a:solidFill>
              </a:rPr>
              <a:t>Net CONE </a:t>
            </a:r>
            <a:r>
              <a:rPr lang="en-US" dirty="0">
                <a:solidFill>
                  <a:schemeClr val="tx1">
                    <a:lumMod val="50000"/>
                  </a:schemeClr>
                </a:solidFill>
              </a:rPr>
              <a:t>is an estimate of the Cost of New Entry, net of </a:t>
            </a:r>
            <a:r>
              <a:rPr lang="en-US" strike="sngStrike" dirty="0">
                <a:solidFill>
                  <a:srgbClr val="FF0000"/>
                </a:solidFill>
              </a:rPr>
              <a:t>the first-year </a:t>
            </a:r>
            <a:r>
              <a:rPr lang="en-US" dirty="0">
                <a:solidFill>
                  <a:schemeClr val="tx1">
                    <a:lumMod val="50000"/>
                  </a:schemeClr>
                </a:solidFill>
              </a:rPr>
              <a:t>non-capacity market revenues, for a reference technology resource type and is intended to equal the amount of capacity revenue the reference technology resource would require</a:t>
            </a:r>
            <a:r>
              <a:rPr lang="en-US" strike="sngStrike" dirty="0">
                <a:solidFill>
                  <a:schemeClr val="tx1">
                    <a:lumMod val="50000"/>
                  </a:schemeClr>
                </a:solidFill>
              </a:rPr>
              <a:t>, </a:t>
            </a:r>
            <a:r>
              <a:rPr lang="en-US" strike="sngStrike" dirty="0">
                <a:solidFill>
                  <a:srgbClr val="FF0000"/>
                </a:solidFill>
              </a:rPr>
              <a:t>in its first year of operation,</a:t>
            </a:r>
            <a:r>
              <a:rPr lang="en-US" dirty="0">
                <a:solidFill>
                  <a:srgbClr val="FF0000"/>
                </a:solidFill>
              </a:rPr>
              <a:t> </a:t>
            </a:r>
            <a:r>
              <a:rPr lang="en-US" dirty="0">
                <a:solidFill>
                  <a:schemeClr val="tx1">
                    <a:lumMod val="50000"/>
                  </a:schemeClr>
                </a:solidFill>
              </a:rPr>
              <a:t>to be economically viable given reasonable expectations of </a:t>
            </a:r>
            <a:r>
              <a:rPr lang="en-US" strike="sngStrike" dirty="0">
                <a:solidFill>
                  <a:srgbClr val="FF0000"/>
                </a:solidFill>
              </a:rPr>
              <a:t>the first year </a:t>
            </a:r>
            <a:r>
              <a:rPr lang="en-US" dirty="0">
                <a:solidFill>
                  <a:schemeClr val="tx1">
                    <a:lumMod val="50000"/>
                  </a:schemeClr>
                </a:solidFill>
              </a:rPr>
              <a:t>energy and ancillary services </a:t>
            </a:r>
            <a:r>
              <a:rPr lang="en-US" dirty="0" smtClean="0">
                <a:solidFill>
                  <a:schemeClr val="tx1">
                    <a:lumMod val="50000"/>
                  </a:schemeClr>
                </a:solidFill>
              </a:rPr>
              <a:t>revenues</a:t>
            </a:r>
            <a:r>
              <a:rPr lang="en-US" strike="sngStrike" dirty="0" smtClean="0">
                <a:solidFill>
                  <a:srgbClr val="FF0000"/>
                </a:solidFill>
              </a:rPr>
              <a:t>, </a:t>
            </a:r>
            <a:r>
              <a:rPr lang="en-US" strike="sngStrike" dirty="0">
                <a:solidFill>
                  <a:srgbClr val="FF0000"/>
                </a:solidFill>
              </a:rPr>
              <a:t>and projected revenue for subsequent </a:t>
            </a:r>
            <a:r>
              <a:rPr lang="en-US" strike="sngStrike" dirty="0" smtClean="0">
                <a:solidFill>
                  <a:srgbClr val="FF0000"/>
                </a:solidFill>
              </a:rPr>
              <a:t>years</a:t>
            </a:r>
            <a:r>
              <a:rPr lang="en-US" dirty="0" smtClean="0">
                <a:solidFill>
                  <a:srgbClr val="FF0000"/>
                </a:solidFill>
              </a:rPr>
              <a:t> under long-term equilibrium conditions.</a:t>
            </a:r>
            <a:endParaRPr lang="en-US" dirty="0">
              <a:solidFill>
                <a:srgbClr val="FF0000"/>
              </a:solidFill>
            </a:endParaRPr>
          </a:p>
        </p:txBody>
      </p:sp>
    </p:spTree>
    <p:extLst>
      <p:ext uri="{BB962C8B-B14F-4D97-AF65-F5344CB8AC3E}">
        <p14:creationId xmlns:p14="http://schemas.microsoft.com/office/powerpoint/2010/main" val="1274822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0C7F894-2A36-495D-AB7C-1055F7AC0F9D}" type="slidenum">
              <a:rPr lang="en-US" smtClean="0"/>
              <a:pPr/>
              <a:t>18</a:t>
            </a:fld>
            <a:endParaRPr lang="en-US" dirty="0"/>
          </a:p>
        </p:txBody>
      </p:sp>
      <p:sp>
        <p:nvSpPr>
          <p:cNvPr id="4" name="Text Placeholder 3"/>
          <p:cNvSpPr>
            <a:spLocks noGrp="1"/>
          </p:cNvSpPr>
          <p:nvPr>
            <p:ph sz="quarter" idx="14"/>
          </p:nvPr>
        </p:nvSpPr>
        <p:spPr/>
        <p:txBody>
          <a:bodyPr>
            <a:normAutofit/>
          </a:bodyPr>
          <a:lstStyle/>
          <a:p>
            <a:r>
              <a:rPr lang="en-US" dirty="0" smtClean="0"/>
              <a:t>Used extensively throughout section III.13 and III.A as a defined term </a:t>
            </a:r>
            <a:endParaRPr lang="en-US" dirty="0"/>
          </a:p>
          <a:p>
            <a:r>
              <a:rPr lang="en-US" dirty="0"/>
              <a:t>Conforming change</a:t>
            </a:r>
          </a:p>
          <a:p>
            <a:pPr marL="0" indent="0">
              <a:buNone/>
            </a:pPr>
            <a:endParaRPr lang="en-US" dirty="0"/>
          </a:p>
        </p:txBody>
      </p:sp>
      <p:sp>
        <p:nvSpPr>
          <p:cNvPr id="10" name="Title 8"/>
          <p:cNvSpPr>
            <a:spLocks noGrp="1"/>
          </p:cNvSpPr>
          <p:nvPr>
            <p:ph type="title"/>
          </p:nvPr>
        </p:nvSpPr>
        <p:spPr>
          <a:xfrm>
            <a:off x="457200" y="76200"/>
            <a:ext cx="8229600" cy="1143000"/>
          </a:xfrm>
        </p:spPr>
        <p:txBody>
          <a:bodyPr>
            <a:normAutofit/>
          </a:bodyPr>
          <a:lstStyle/>
          <a:p>
            <a:r>
              <a:rPr lang="en-US" dirty="0" smtClean="0"/>
              <a:t>A new defined term – Offer Review Trigger Prices – will be added </a:t>
            </a:r>
            <a:endParaRPr lang="en-US" dirty="0"/>
          </a:p>
        </p:txBody>
      </p:sp>
      <p:sp>
        <p:nvSpPr>
          <p:cNvPr id="7" name="Rounded Rectangle 6"/>
          <p:cNvSpPr/>
          <p:nvPr/>
        </p:nvSpPr>
        <p:spPr>
          <a:xfrm>
            <a:off x="548640" y="4945498"/>
            <a:ext cx="8077200" cy="919401"/>
          </a:xfrm>
          <a:prstGeom prst="round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spAutoFit/>
          </a:bodyPr>
          <a:lstStyle/>
          <a:p>
            <a:r>
              <a:rPr lang="en-US" b="1" dirty="0">
                <a:solidFill>
                  <a:srgbClr val="000000"/>
                </a:solidFill>
              </a:rPr>
              <a:t>Offer Review Trigger Prices </a:t>
            </a:r>
            <a:r>
              <a:rPr lang="en-US" dirty="0">
                <a:solidFill>
                  <a:srgbClr val="000000"/>
                </a:solidFill>
              </a:rPr>
              <a:t>are the prices specified in Section III.A.21.1 of Market Rule 1 associated with the submission of New Capacity Offers </a:t>
            </a:r>
            <a:r>
              <a:rPr lang="en-US" dirty="0" smtClean="0">
                <a:solidFill>
                  <a:srgbClr val="000000"/>
                </a:solidFill>
              </a:rPr>
              <a:t>in </a:t>
            </a:r>
            <a:r>
              <a:rPr lang="en-US" dirty="0">
                <a:solidFill>
                  <a:srgbClr val="000000"/>
                </a:solidFill>
              </a:rPr>
              <a:t>the Forward Capacity Auction</a:t>
            </a:r>
            <a:r>
              <a:rPr lang="en-US" dirty="0" smtClean="0">
                <a:solidFill>
                  <a:srgbClr val="000000"/>
                </a:solidFill>
              </a:rPr>
              <a:t>.</a:t>
            </a:r>
            <a:endParaRPr lang="en-US" dirty="0">
              <a:solidFill>
                <a:srgbClr val="000000"/>
              </a:solidFill>
            </a:endParaRPr>
          </a:p>
        </p:txBody>
      </p:sp>
    </p:spTree>
    <p:extLst>
      <p:ext uri="{BB962C8B-B14F-4D97-AF65-F5344CB8AC3E}">
        <p14:creationId xmlns:p14="http://schemas.microsoft.com/office/powerpoint/2010/main" val="5006920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0C7F894-2A36-495D-AB7C-1055F7AC0F9D}" type="slidenum">
              <a:rPr lang="en-US" smtClean="0"/>
              <a:pPr/>
              <a:t>19</a:t>
            </a:fld>
            <a:endParaRPr lang="en-US" dirty="0"/>
          </a:p>
        </p:txBody>
      </p:sp>
      <p:sp>
        <p:nvSpPr>
          <p:cNvPr id="4" name="Text Placeholder 3"/>
          <p:cNvSpPr>
            <a:spLocks noGrp="1"/>
          </p:cNvSpPr>
          <p:nvPr>
            <p:ph sz="quarter" idx="14"/>
          </p:nvPr>
        </p:nvSpPr>
        <p:spPr/>
        <p:txBody>
          <a:bodyPr>
            <a:normAutofit/>
          </a:bodyPr>
          <a:lstStyle/>
          <a:p>
            <a:r>
              <a:rPr lang="en-US" dirty="0" smtClean="0"/>
              <a:t>Net CONE and ORTP values are updated in between major recalculations to reflect changes in various indices</a:t>
            </a:r>
          </a:p>
          <a:p>
            <a:r>
              <a:rPr lang="en-US" dirty="0" smtClean="0"/>
              <a:t>Tariff revisions reflect recommended changes in the indices and approach</a:t>
            </a:r>
          </a:p>
          <a:p>
            <a:pPr lvl="1"/>
            <a:r>
              <a:rPr lang="en-US" dirty="0" smtClean="0"/>
              <a:t>Generally minor </a:t>
            </a:r>
          </a:p>
          <a:p>
            <a:r>
              <a:rPr lang="en-US" dirty="0" smtClean="0"/>
              <a:t>Details and support for the modifications will be addressed by Concentric Energy Advisors </a:t>
            </a:r>
          </a:p>
          <a:p>
            <a:endParaRPr lang="en-US" dirty="0"/>
          </a:p>
          <a:p>
            <a:pPr lvl="1"/>
            <a:endParaRPr lang="en-US" dirty="0" smtClean="0"/>
          </a:p>
        </p:txBody>
      </p:sp>
      <p:sp>
        <p:nvSpPr>
          <p:cNvPr id="10" name="Title 8"/>
          <p:cNvSpPr>
            <a:spLocks noGrp="1"/>
          </p:cNvSpPr>
          <p:nvPr>
            <p:ph type="title"/>
          </p:nvPr>
        </p:nvSpPr>
        <p:spPr>
          <a:xfrm>
            <a:off x="457200" y="76200"/>
            <a:ext cx="8229600" cy="1143000"/>
          </a:xfrm>
        </p:spPr>
        <p:txBody>
          <a:bodyPr>
            <a:normAutofit/>
          </a:bodyPr>
          <a:lstStyle/>
          <a:p>
            <a:r>
              <a:rPr lang="en-US" dirty="0" smtClean="0"/>
              <a:t>Minor revisions are being made to the interim update process</a:t>
            </a:r>
            <a:endParaRPr lang="en-US" dirty="0"/>
          </a:p>
        </p:txBody>
      </p:sp>
    </p:spTree>
    <p:extLst>
      <p:ext uri="{BB962C8B-B14F-4D97-AF65-F5344CB8AC3E}">
        <p14:creationId xmlns:p14="http://schemas.microsoft.com/office/powerpoint/2010/main" val="4609572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0C7F894-2A36-495D-AB7C-1055F7AC0F9D}" type="slidenum">
              <a:rPr lang="en-US" smtClean="0"/>
              <a:pPr/>
              <a:t>2</a:t>
            </a:fld>
            <a:endParaRPr lang="en-US" dirty="0"/>
          </a:p>
        </p:txBody>
      </p:sp>
      <p:sp>
        <p:nvSpPr>
          <p:cNvPr id="29" name="Text Placeholder 28"/>
          <p:cNvSpPr>
            <a:spLocks noGrp="1"/>
          </p:cNvSpPr>
          <p:nvPr>
            <p:ph type="body" sz="quarter" idx="11"/>
          </p:nvPr>
        </p:nvSpPr>
        <p:spPr>
          <a:xfrm>
            <a:off x="518102" y="533400"/>
            <a:ext cx="6096000" cy="457200"/>
          </a:xfrm>
        </p:spPr>
        <p:txBody>
          <a:bodyPr tIns="0" bIns="0">
            <a:noAutofit/>
          </a:bodyPr>
          <a:lstStyle/>
          <a:p>
            <a:pPr>
              <a:spcBef>
                <a:spcPts val="600"/>
              </a:spcBef>
            </a:pPr>
            <a:r>
              <a:rPr lang="en-US" sz="2400" dirty="0"/>
              <a:t>Cost of New Entry and </a:t>
            </a:r>
            <a:br>
              <a:rPr lang="en-US" sz="2400" dirty="0"/>
            </a:br>
            <a:r>
              <a:rPr lang="en-US" sz="2400" dirty="0"/>
              <a:t>Offer Review Trigger Prices</a:t>
            </a:r>
          </a:p>
        </p:txBody>
      </p:sp>
      <p:sp>
        <p:nvSpPr>
          <p:cNvPr id="30" name="Text Placeholder 29"/>
          <p:cNvSpPr>
            <a:spLocks noGrp="1"/>
          </p:cNvSpPr>
          <p:nvPr>
            <p:ph type="body" sz="quarter" idx="12"/>
          </p:nvPr>
        </p:nvSpPr>
        <p:spPr/>
        <p:txBody>
          <a:bodyPr>
            <a:noAutofit/>
          </a:bodyPr>
          <a:lstStyle/>
          <a:p>
            <a:pPr>
              <a:spcBef>
                <a:spcPts val="0"/>
              </a:spcBef>
            </a:pPr>
            <a:r>
              <a:rPr lang="en-US" dirty="0" smtClean="0"/>
              <a:t>WMPP ID: 139</a:t>
            </a:r>
          </a:p>
        </p:txBody>
      </p:sp>
      <p:sp>
        <p:nvSpPr>
          <p:cNvPr id="31" name="Text Placeholder 30"/>
          <p:cNvSpPr>
            <a:spLocks noGrp="1"/>
          </p:cNvSpPr>
          <p:nvPr>
            <p:ph type="body" sz="quarter" idx="13"/>
          </p:nvPr>
        </p:nvSpPr>
        <p:spPr/>
        <p:txBody>
          <a:bodyPr/>
          <a:lstStyle/>
          <a:p>
            <a:r>
              <a:rPr lang="en-US" dirty="0" smtClean="0"/>
              <a:t>Proposed Effective Date: June 1, 2025 (CCP 16)</a:t>
            </a:r>
            <a:endParaRPr lang="en-US" dirty="0"/>
          </a:p>
        </p:txBody>
      </p:sp>
      <p:sp>
        <p:nvSpPr>
          <p:cNvPr id="9" name="Text Placeholder 15"/>
          <p:cNvSpPr>
            <a:spLocks noGrp="1"/>
          </p:cNvSpPr>
          <p:nvPr>
            <p:ph type="body" sz="quarter" idx="14"/>
          </p:nvPr>
        </p:nvSpPr>
        <p:spPr>
          <a:xfrm>
            <a:off x="485899" y="1851032"/>
            <a:ext cx="8229600" cy="4495800"/>
          </a:xfrm>
        </p:spPr>
        <p:txBody>
          <a:bodyPr>
            <a:normAutofit/>
          </a:bodyPr>
          <a:lstStyle/>
          <a:p>
            <a:r>
              <a:rPr lang="en-US" dirty="0" smtClean="0"/>
              <a:t>The recalculation of the Cost </a:t>
            </a:r>
            <a:r>
              <a:rPr lang="en-US" dirty="0"/>
              <a:t>of New Entry (CONE), Net CONE, and Offer Review Trigger Prices (ORTPs</a:t>
            </a:r>
            <a:r>
              <a:rPr lang="en-US" dirty="0" smtClean="0"/>
              <a:t>) is being performed for the 2025-2026 Capacity Commitment Period (CCP) </a:t>
            </a:r>
          </a:p>
          <a:p>
            <a:r>
              <a:rPr lang="en-US" dirty="0"/>
              <a:t>Net CONE and ORTPs </a:t>
            </a:r>
            <a:r>
              <a:rPr lang="en-US" dirty="0" smtClean="0"/>
              <a:t>include energy and ancillary services (E&amp;AS) revenue offsets </a:t>
            </a:r>
          </a:p>
          <a:p>
            <a:r>
              <a:rPr lang="en-US" dirty="0" smtClean="0"/>
              <a:t>This </a:t>
            </a:r>
            <a:r>
              <a:rPr lang="en-US" dirty="0"/>
              <a:t>presentation </a:t>
            </a:r>
            <a:r>
              <a:rPr lang="en-US" dirty="0" smtClean="0"/>
              <a:t>will:</a:t>
            </a:r>
            <a:endParaRPr lang="en-US" dirty="0"/>
          </a:p>
          <a:p>
            <a:pPr lvl="1"/>
            <a:r>
              <a:rPr lang="en-US" dirty="0" smtClean="0"/>
              <a:t>Provide the estimated </a:t>
            </a:r>
            <a:r>
              <a:rPr lang="en-US" dirty="0"/>
              <a:t>revenue offsets associated </a:t>
            </a:r>
            <a:r>
              <a:rPr lang="en-US" dirty="0" smtClean="0"/>
              <a:t>with </a:t>
            </a:r>
            <a:r>
              <a:rPr lang="en-US" dirty="0"/>
              <a:t>Energy Security </a:t>
            </a:r>
            <a:r>
              <a:rPr lang="en-US" dirty="0" smtClean="0"/>
              <a:t>Improvements</a:t>
            </a:r>
          </a:p>
          <a:p>
            <a:pPr lvl="1"/>
            <a:r>
              <a:rPr lang="en-US" dirty="0"/>
              <a:t>Respond to several stakeholder questions from the July MC meeting</a:t>
            </a:r>
          </a:p>
          <a:p>
            <a:pPr lvl="1"/>
            <a:r>
              <a:rPr lang="en-US" dirty="0" smtClean="0"/>
              <a:t>Provide a summary of Tariff revisions</a:t>
            </a:r>
            <a:endParaRPr lang="en-US" dirty="0"/>
          </a:p>
        </p:txBody>
      </p:sp>
    </p:spTree>
    <p:extLst>
      <p:ext uri="{BB962C8B-B14F-4D97-AF65-F5344CB8AC3E}">
        <p14:creationId xmlns:p14="http://schemas.microsoft.com/office/powerpoint/2010/main" val="8658689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20</a:t>
            </a:fld>
            <a:endParaRPr lang="en-US" dirty="0"/>
          </a:p>
        </p:txBody>
      </p:sp>
      <p:sp>
        <p:nvSpPr>
          <p:cNvPr id="3" name="Title 2"/>
          <p:cNvSpPr>
            <a:spLocks noGrp="1"/>
          </p:cNvSpPr>
          <p:nvPr>
            <p:ph type="title"/>
          </p:nvPr>
        </p:nvSpPr>
        <p:spPr/>
        <p:txBody>
          <a:bodyPr>
            <a:normAutofit/>
          </a:bodyPr>
          <a:lstStyle/>
          <a:p>
            <a:r>
              <a:rPr lang="en-US" dirty="0" smtClean="0"/>
              <a:t>Summary of Proposed Tariff Changes </a:t>
            </a:r>
            <a:br>
              <a:rPr lang="en-US" dirty="0" smtClean="0"/>
            </a:br>
            <a:r>
              <a:rPr lang="en-US" dirty="0" smtClean="0"/>
              <a:t>Definitions</a:t>
            </a:r>
            <a:endParaRPr lang="en-US" dirty="0"/>
          </a:p>
        </p:txBody>
      </p:sp>
      <p:graphicFrame>
        <p:nvGraphicFramePr>
          <p:cNvPr id="6" name="Content Placeholder 4"/>
          <p:cNvGraphicFramePr>
            <a:graphicFrameLocks/>
          </p:cNvGraphicFramePr>
          <p:nvPr>
            <p:extLst>
              <p:ext uri="{D42A27DB-BD31-4B8C-83A1-F6EECF244321}">
                <p14:modId xmlns:p14="http://schemas.microsoft.com/office/powerpoint/2010/main" val="3465829377"/>
              </p:ext>
            </p:extLst>
          </p:nvPr>
        </p:nvGraphicFramePr>
        <p:xfrm>
          <a:off x="609600" y="1313372"/>
          <a:ext cx="7924800" cy="1602826"/>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val="2043224005"/>
                    </a:ext>
                  </a:extLst>
                </a:gridCol>
                <a:gridCol w="5486400">
                  <a:extLst>
                    <a:ext uri="{9D8B030D-6E8A-4147-A177-3AD203B41FA5}">
                      <a16:colId xmlns:a16="http://schemas.microsoft.com/office/drawing/2014/main" val="319517492"/>
                    </a:ext>
                  </a:extLst>
                </a:gridCol>
              </a:tblGrid>
              <a:tr h="378372">
                <a:tc>
                  <a:txBody>
                    <a:bodyPr/>
                    <a:lstStyle/>
                    <a:p>
                      <a:r>
                        <a:rPr lang="en-US" dirty="0" smtClean="0"/>
                        <a:t>Tariff Section</a:t>
                      </a:r>
                      <a:endParaRPr lang="en-US" dirty="0"/>
                    </a:p>
                  </a:txBody>
                  <a:tcPr/>
                </a:tc>
                <a:tc>
                  <a:txBody>
                    <a:bodyPr/>
                    <a:lstStyle/>
                    <a:p>
                      <a:r>
                        <a:rPr lang="en-US" dirty="0" smtClean="0"/>
                        <a:t>Description</a:t>
                      </a:r>
                      <a:r>
                        <a:rPr lang="en-US" baseline="0" dirty="0" smtClean="0"/>
                        <a:t> of Change</a:t>
                      </a:r>
                      <a:endParaRPr lang="en-US" dirty="0"/>
                    </a:p>
                  </a:txBody>
                  <a:tcPr/>
                </a:tc>
                <a:extLst>
                  <a:ext uri="{0D108BD9-81ED-4DB2-BD59-A6C34878D82A}">
                    <a16:rowId xmlns:a16="http://schemas.microsoft.com/office/drawing/2014/main" val="831076422"/>
                  </a:ext>
                </a:extLst>
              </a:tr>
              <a:tr h="612227">
                <a:tc>
                  <a:txBody>
                    <a:bodyPr/>
                    <a:lstStyle/>
                    <a:p>
                      <a:r>
                        <a:rPr lang="en-US" sz="1600" b="0" dirty="0" smtClean="0">
                          <a:solidFill>
                            <a:srgbClr val="000000"/>
                          </a:solidFill>
                        </a:rPr>
                        <a:t>I.2.2 – Net CONE</a:t>
                      </a:r>
                      <a:endParaRPr lang="en-US" sz="1600" b="0" dirty="0">
                        <a:solidFill>
                          <a:srgbClr val="00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kern="1200" baseline="0" dirty="0" smtClean="0">
                          <a:solidFill>
                            <a:srgbClr val="000000"/>
                          </a:solidFill>
                          <a:latin typeface="+mn-lt"/>
                          <a:ea typeface="+mn-ea"/>
                          <a:cs typeface="+mn-cs"/>
                        </a:rPr>
                        <a:t>Update existing definition to more clearly reflect calculation of Net CONE</a:t>
                      </a:r>
                    </a:p>
                  </a:txBody>
                  <a:tcPr/>
                </a:tc>
                <a:extLst>
                  <a:ext uri="{0D108BD9-81ED-4DB2-BD59-A6C34878D82A}">
                    <a16:rowId xmlns:a16="http://schemas.microsoft.com/office/drawing/2014/main" val="2592331866"/>
                  </a:ext>
                </a:extLst>
              </a:tr>
              <a:tr h="612227">
                <a:tc>
                  <a:txBody>
                    <a:bodyPr/>
                    <a:lstStyle/>
                    <a:p>
                      <a:r>
                        <a:rPr lang="en-US" sz="1600" b="0" dirty="0" smtClean="0">
                          <a:solidFill>
                            <a:srgbClr val="000000"/>
                          </a:solidFill>
                        </a:rPr>
                        <a:t>I.2.2 – Offer Review Trigger Prices</a:t>
                      </a:r>
                      <a:endParaRPr lang="en-US" sz="1600" b="0" dirty="0">
                        <a:solidFill>
                          <a:srgbClr val="00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kern="1200" baseline="0" dirty="0" smtClean="0">
                          <a:solidFill>
                            <a:srgbClr val="000000"/>
                          </a:solidFill>
                          <a:latin typeface="+mn-lt"/>
                          <a:ea typeface="+mn-ea"/>
                          <a:cs typeface="+mn-cs"/>
                        </a:rPr>
                        <a:t>New defined term</a:t>
                      </a:r>
                    </a:p>
                  </a:txBody>
                  <a:tcPr/>
                </a:tc>
                <a:extLst>
                  <a:ext uri="{0D108BD9-81ED-4DB2-BD59-A6C34878D82A}">
                    <a16:rowId xmlns:a16="http://schemas.microsoft.com/office/drawing/2014/main" val="290698754"/>
                  </a:ext>
                </a:extLst>
              </a:tr>
            </a:tbl>
          </a:graphicData>
        </a:graphic>
      </p:graphicFrame>
    </p:spTree>
    <p:extLst>
      <p:ext uri="{BB962C8B-B14F-4D97-AF65-F5344CB8AC3E}">
        <p14:creationId xmlns:p14="http://schemas.microsoft.com/office/powerpoint/2010/main" val="1811861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21</a:t>
            </a:fld>
            <a:endParaRPr lang="en-US" dirty="0"/>
          </a:p>
        </p:txBody>
      </p:sp>
      <p:sp>
        <p:nvSpPr>
          <p:cNvPr id="3" name="Title 2"/>
          <p:cNvSpPr>
            <a:spLocks noGrp="1"/>
          </p:cNvSpPr>
          <p:nvPr>
            <p:ph type="title"/>
          </p:nvPr>
        </p:nvSpPr>
        <p:spPr/>
        <p:txBody>
          <a:bodyPr>
            <a:normAutofit/>
          </a:bodyPr>
          <a:lstStyle/>
          <a:p>
            <a:r>
              <a:rPr lang="en-US" dirty="0" smtClean="0"/>
              <a:t>Summary of Proposed Tariff Changes </a:t>
            </a:r>
            <a:br>
              <a:rPr lang="en-US" dirty="0" smtClean="0"/>
            </a:br>
            <a:r>
              <a:rPr lang="en-US" dirty="0" smtClean="0"/>
              <a:t>CONE and Net CONE</a:t>
            </a:r>
            <a:endParaRPr lang="en-US" dirty="0"/>
          </a:p>
        </p:txBody>
      </p:sp>
      <p:graphicFrame>
        <p:nvGraphicFramePr>
          <p:cNvPr id="6" name="Content Placeholder 4"/>
          <p:cNvGraphicFramePr>
            <a:graphicFrameLocks/>
          </p:cNvGraphicFramePr>
          <p:nvPr>
            <p:extLst>
              <p:ext uri="{D42A27DB-BD31-4B8C-83A1-F6EECF244321}">
                <p14:modId xmlns:p14="http://schemas.microsoft.com/office/powerpoint/2010/main" val="68365504"/>
              </p:ext>
            </p:extLst>
          </p:nvPr>
        </p:nvGraphicFramePr>
        <p:xfrm>
          <a:off x="609600" y="1313372"/>
          <a:ext cx="7924800" cy="1445172"/>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val="2043224005"/>
                    </a:ext>
                  </a:extLst>
                </a:gridCol>
                <a:gridCol w="5486400">
                  <a:extLst>
                    <a:ext uri="{9D8B030D-6E8A-4147-A177-3AD203B41FA5}">
                      <a16:colId xmlns:a16="http://schemas.microsoft.com/office/drawing/2014/main" val="319517492"/>
                    </a:ext>
                  </a:extLst>
                </a:gridCol>
              </a:tblGrid>
              <a:tr h="378372">
                <a:tc>
                  <a:txBody>
                    <a:bodyPr/>
                    <a:lstStyle/>
                    <a:p>
                      <a:r>
                        <a:rPr lang="en-US" dirty="0" smtClean="0"/>
                        <a:t>Tariff Section</a:t>
                      </a:r>
                      <a:endParaRPr lang="en-US" dirty="0"/>
                    </a:p>
                  </a:txBody>
                  <a:tcPr/>
                </a:tc>
                <a:tc>
                  <a:txBody>
                    <a:bodyPr/>
                    <a:lstStyle/>
                    <a:p>
                      <a:r>
                        <a:rPr lang="en-US" dirty="0" smtClean="0"/>
                        <a:t>Description</a:t>
                      </a:r>
                      <a:r>
                        <a:rPr lang="en-US" baseline="0" dirty="0" smtClean="0"/>
                        <a:t> of Change</a:t>
                      </a:r>
                      <a:endParaRPr lang="en-US" dirty="0"/>
                    </a:p>
                  </a:txBody>
                  <a:tcPr/>
                </a:tc>
                <a:extLst>
                  <a:ext uri="{0D108BD9-81ED-4DB2-BD59-A6C34878D82A}">
                    <a16:rowId xmlns:a16="http://schemas.microsoft.com/office/drawing/2014/main" val="831076422"/>
                  </a:ext>
                </a:extLst>
              </a:tr>
              <a:tr h="612227">
                <a:tc>
                  <a:txBody>
                    <a:bodyPr/>
                    <a:lstStyle/>
                    <a:p>
                      <a:r>
                        <a:rPr lang="en-US" sz="1600" kern="1200" baseline="0" dirty="0" smtClean="0">
                          <a:solidFill>
                            <a:srgbClr val="000000"/>
                          </a:solidFill>
                          <a:latin typeface="+mn-lt"/>
                          <a:ea typeface="+mn-ea"/>
                          <a:cs typeface="+mn-cs"/>
                        </a:rPr>
                        <a:t>III.13.2.4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baseline="0" dirty="0" smtClean="0">
                          <a:solidFill>
                            <a:srgbClr val="000000"/>
                          </a:solidFill>
                          <a:latin typeface="+mn-lt"/>
                          <a:ea typeface="+mn-ea"/>
                          <a:cs typeface="+mn-cs"/>
                        </a:rPr>
                        <a:t>Forward Capacity Auction Starting Price and the Cost of New Entry</a:t>
                      </a:r>
                      <a:endParaRPr lang="en-US" sz="1600" kern="1200" baseline="0" dirty="0">
                        <a:solidFill>
                          <a:srgbClr val="000000"/>
                        </a:solidFill>
                        <a:latin typeface="+mn-lt"/>
                        <a:ea typeface="+mn-ea"/>
                        <a:cs typeface="+mn-cs"/>
                      </a:endParaRPr>
                    </a:p>
                  </a:txBody>
                  <a:tcPr/>
                </a:tc>
                <a:tc>
                  <a:txBody>
                    <a:bodyPr/>
                    <a:lstStyle/>
                    <a:p>
                      <a:pPr marL="233363" marR="0" lvl="0" indent="-2333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baseline="0" dirty="0" smtClean="0">
                          <a:solidFill>
                            <a:srgbClr val="000000"/>
                          </a:solidFill>
                          <a:latin typeface="+mn-lt"/>
                          <a:ea typeface="+mn-ea"/>
                          <a:cs typeface="+mn-cs"/>
                        </a:rPr>
                        <a:t>Update CONE and Net CONE values for the Capacity Commitment Period beginning June 1, 2025 </a:t>
                      </a:r>
                    </a:p>
                    <a:p>
                      <a:pPr marL="233363" marR="0" lvl="0" indent="-2333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baseline="0" dirty="0" smtClean="0">
                          <a:solidFill>
                            <a:srgbClr val="000000"/>
                          </a:solidFill>
                          <a:latin typeface="+mn-lt"/>
                          <a:ea typeface="+mn-ea"/>
                          <a:cs typeface="+mn-cs"/>
                        </a:rPr>
                        <a:t>Note the next CONE and Net CONE recalculation will be for the Capacity Commitment Period beginning June 1, 2028</a:t>
                      </a:r>
                    </a:p>
                  </a:txBody>
                  <a:tcPr/>
                </a:tc>
                <a:extLst>
                  <a:ext uri="{0D108BD9-81ED-4DB2-BD59-A6C34878D82A}">
                    <a16:rowId xmlns:a16="http://schemas.microsoft.com/office/drawing/2014/main" val="2592331866"/>
                  </a:ext>
                </a:extLst>
              </a:tr>
            </a:tbl>
          </a:graphicData>
        </a:graphic>
      </p:graphicFrame>
    </p:spTree>
    <p:extLst>
      <p:ext uri="{BB962C8B-B14F-4D97-AF65-F5344CB8AC3E}">
        <p14:creationId xmlns:p14="http://schemas.microsoft.com/office/powerpoint/2010/main" val="42014688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22</a:t>
            </a:fld>
            <a:endParaRPr lang="en-US" dirty="0"/>
          </a:p>
        </p:txBody>
      </p:sp>
      <p:sp>
        <p:nvSpPr>
          <p:cNvPr id="3" name="Title 2"/>
          <p:cNvSpPr>
            <a:spLocks noGrp="1"/>
          </p:cNvSpPr>
          <p:nvPr>
            <p:ph type="title"/>
          </p:nvPr>
        </p:nvSpPr>
        <p:spPr/>
        <p:txBody>
          <a:bodyPr>
            <a:normAutofit/>
          </a:bodyPr>
          <a:lstStyle/>
          <a:p>
            <a:r>
              <a:rPr lang="en-US" dirty="0" smtClean="0"/>
              <a:t>Summary of Proposed Tariff Changes </a:t>
            </a:r>
            <a:br>
              <a:rPr lang="en-US" dirty="0" smtClean="0"/>
            </a:br>
            <a:r>
              <a:rPr lang="en-US" dirty="0" smtClean="0"/>
              <a:t>ORTPs</a:t>
            </a:r>
            <a:endParaRPr lang="en-US" dirty="0"/>
          </a:p>
        </p:txBody>
      </p:sp>
      <p:graphicFrame>
        <p:nvGraphicFramePr>
          <p:cNvPr id="6" name="Content Placeholder 4"/>
          <p:cNvGraphicFramePr>
            <a:graphicFrameLocks/>
          </p:cNvGraphicFramePr>
          <p:nvPr>
            <p:extLst>
              <p:ext uri="{D42A27DB-BD31-4B8C-83A1-F6EECF244321}">
                <p14:modId xmlns:p14="http://schemas.microsoft.com/office/powerpoint/2010/main" val="3958059834"/>
              </p:ext>
            </p:extLst>
          </p:nvPr>
        </p:nvGraphicFramePr>
        <p:xfrm>
          <a:off x="609600" y="1313372"/>
          <a:ext cx="7924800" cy="3152052"/>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val="2043224005"/>
                    </a:ext>
                  </a:extLst>
                </a:gridCol>
                <a:gridCol w="5486400">
                  <a:extLst>
                    <a:ext uri="{9D8B030D-6E8A-4147-A177-3AD203B41FA5}">
                      <a16:colId xmlns:a16="http://schemas.microsoft.com/office/drawing/2014/main" val="319517492"/>
                    </a:ext>
                  </a:extLst>
                </a:gridCol>
              </a:tblGrid>
              <a:tr h="378372">
                <a:tc>
                  <a:txBody>
                    <a:bodyPr/>
                    <a:lstStyle/>
                    <a:p>
                      <a:r>
                        <a:rPr lang="en-US" dirty="0" smtClean="0"/>
                        <a:t>Tariff Section</a:t>
                      </a:r>
                      <a:endParaRPr lang="en-US" dirty="0"/>
                    </a:p>
                  </a:txBody>
                  <a:tcPr/>
                </a:tc>
                <a:tc>
                  <a:txBody>
                    <a:bodyPr/>
                    <a:lstStyle/>
                    <a:p>
                      <a:r>
                        <a:rPr lang="en-US" dirty="0" smtClean="0"/>
                        <a:t>Description</a:t>
                      </a:r>
                      <a:r>
                        <a:rPr lang="en-US" baseline="0" dirty="0" smtClean="0"/>
                        <a:t> of Change</a:t>
                      </a:r>
                      <a:endParaRPr lang="en-US" dirty="0"/>
                    </a:p>
                  </a:txBody>
                  <a:tcPr/>
                </a:tc>
                <a:extLst>
                  <a:ext uri="{0D108BD9-81ED-4DB2-BD59-A6C34878D82A}">
                    <a16:rowId xmlns:a16="http://schemas.microsoft.com/office/drawing/2014/main" val="831076422"/>
                  </a:ext>
                </a:extLst>
              </a:tr>
              <a:tr h="612227">
                <a:tc>
                  <a:txBody>
                    <a:bodyPr/>
                    <a:lstStyle/>
                    <a:p>
                      <a:r>
                        <a:rPr lang="en-US" sz="1600" kern="1200" baseline="0" dirty="0" smtClean="0">
                          <a:solidFill>
                            <a:srgbClr val="000000"/>
                          </a:solidFill>
                          <a:latin typeface="+mn-lt"/>
                          <a:ea typeface="+mn-ea"/>
                          <a:cs typeface="+mn-cs"/>
                        </a:rPr>
                        <a:t>III.A.21.1.1</a:t>
                      </a:r>
                    </a:p>
                    <a:p>
                      <a:r>
                        <a:rPr lang="en-US" sz="1600" kern="1200" baseline="0" dirty="0" smtClean="0">
                          <a:solidFill>
                            <a:srgbClr val="000000"/>
                          </a:solidFill>
                          <a:latin typeface="+mn-lt"/>
                          <a:ea typeface="+mn-ea"/>
                          <a:cs typeface="+mn-cs"/>
                        </a:rPr>
                        <a:t>Offer Review Trigger Prices for the Forward Capacity Auction</a:t>
                      </a:r>
                      <a:endParaRPr lang="en-US" sz="1600" kern="1200" baseline="0" dirty="0">
                        <a:solidFill>
                          <a:srgbClr val="000000"/>
                        </a:solidFill>
                        <a:latin typeface="+mn-lt"/>
                        <a:ea typeface="+mn-ea"/>
                        <a:cs typeface="+mn-cs"/>
                      </a:endParaRPr>
                    </a:p>
                  </a:txBody>
                  <a:tcPr/>
                </a:tc>
                <a:tc>
                  <a:txBody>
                    <a:bodyPr/>
                    <a:lstStyle/>
                    <a:p>
                      <a:pPr marL="233363" marR="0" lvl="0" indent="-2333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baseline="0" dirty="0" smtClean="0">
                          <a:solidFill>
                            <a:srgbClr val="000000"/>
                          </a:solidFill>
                          <a:latin typeface="+mn-lt"/>
                          <a:ea typeface="+mn-ea"/>
                          <a:cs typeface="+mn-cs"/>
                        </a:rPr>
                        <a:t>Update ORTP values for the Capacity Commitment Period beginning June 1, 2025</a:t>
                      </a:r>
                    </a:p>
                    <a:p>
                      <a:pPr marL="233363" marR="0" lvl="0" indent="-2333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baseline="0" dirty="0" smtClean="0">
                          <a:solidFill>
                            <a:srgbClr val="000000"/>
                          </a:solidFill>
                          <a:latin typeface="+mn-lt"/>
                          <a:ea typeface="+mn-ea"/>
                          <a:cs typeface="+mn-cs"/>
                        </a:rPr>
                        <a:t>Add Battery as a new technology for Generating Capacity Resources</a:t>
                      </a:r>
                    </a:p>
                    <a:p>
                      <a:pPr marL="233363" marR="0" lvl="0" indent="-2333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baseline="0" dirty="0" smtClean="0">
                          <a:solidFill>
                            <a:srgbClr val="000000"/>
                          </a:solidFill>
                          <a:latin typeface="+mn-lt"/>
                          <a:ea typeface="+mn-ea"/>
                          <a:cs typeface="+mn-cs"/>
                        </a:rPr>
                        <a:t>Add On-Peak Solar and </a:t>
                      </a:r>
                      <a:r>
                        <a:rPr lang="en-US" sz="1600" i="0" kern="1200" baseline="0" dirty="0" smtClean="0">
                          <a:solidFill>
                            <a:srgbClr val="000000"/>
                          </a:solidFill>
                          <a:latin typeface="+mn-lt"/>
                          <a:ea typeface="+mn-ea"/>
                          <a:cs typeface="+mn-cs"/>
                        </a:rPr>
                        <a:t>Solar + Battery as new technologies for Demand Capacity Resources</a:t>
                      </a:r>
                      <a:endParaRPr lang="en-US" sz="1600" kern="1200" baseline="0" dirty="0" smtClean="0">
                        <a:solidFill>
                          <a:srgbClr val="000000"/>
                        </a:solidFill>
                        <a:latin typeface="+mn-lt"/>
                        <a:ea typeface="+mn-ea"/>
                        <a:cs typeface="+mn-cs"/>
                      </a:endParaRPr>
                    </a:p>
                    <a:p>
                      <a:pPr marL="233363" marR="0" lvl="0" indent="-2333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baseline="0" dirty="0" smtClean="0">
                          <a:solidFill>
                            <a:srgbClr val="000000"/>
                          </a:solidFill>
                          <a:latin typeface="+mn-lt"/>
                          <a:ea typeface="+mn-ea"/>
                          <a:cs typeface="+mn-cs"/>
                        </a:rPr>
                        <a:t>Remove the Load Management ORTP categories for Demand Capacity Resources – Residential</a:t>
                      </a:r>
                    </a:p>
                    <a:p>
                      <a:pPr marL="233363" marR="0" lvl="0" indent="-2333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baseline="0" dirty="0" smtClean="0">
                          <a:solidFill>
                            <a:srgbClr val="000000"/>
                          </a:solidFill>
                          <a:latin typeface="+mn-lt"/>
                          <a:ea typeface="+mn-ea"/>
                          <a:cs typeface="+mn-cs"/>
                        </a:rPr>
                        <a:t>Combine the Demand Capacity Resources - Commercial and Industrial and Demand Capacity Resources – Residential into one Demand Capacity Resources category</a:t>
                      </a:r>
                    </a:p>
                  </a:txBody>
                  <a:tcPr/>
                </a:tc>
                <a:extLst>
                  <a:ext uri="{0D108BD9-81ED-4DB2-BD59-A6C34878D82A}">
                    <a16:rowId xmlns:a16="http://schemas.microsoft.com/office/drawing/2014/main" val="2592331866"/>
                  </a:ext>
                </a:extLst>
              </a:tr>
            </a:tbl>
          </a:graphicData>
        </a:graphic>
      </p:graphicFrame>
    </p:spTree>
    <p:extLst>
      <p:ext uri="{BB962C8B-B14F-4D97-AF65-F5344CB8AC3E}">
        <p14:creationId xmlns:p14="http://schemas.microsoft.com/office/powerpoint/2010/main" val="30376249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23</a:t>
            </a:fld>
            <a:endParaRPr lang="en-US" dirty="0"/>
          </a:p>
        </p:txBody>
      </p:sp>
      <p:sp>
        <p:nvSpPr>
          <p:cNvPr id="3" name="Title 2"/>
          <p:cNvSpPr>
            <a:spLocks noGrp="1"/>
          </p:cNvSpPr>
          <p:nvPr>
            <p:ph type="title"/>
          </p:nvPr>
        </p:nvSpPr>
        <p:spPr/>
        <p:txBody>
          <a:bodyPr>
            <a:normAutofit/>
          </a:bodyPr>
          <a:lstStyle/>
          <a:p>
            <a:r>
              <a:rPr lang="en-US" dirty="0" smtClean="0"/>
              <a:t>Summary of Proposed Tariff Changes </a:t>
            </a:r>
            <a:br>
              <a:rPr lang="en-US" dirty="0" smtClean="0"/>
            </a:br>
            <a:r>
              <a:rPr lang="en-US" dirty="0" smtClean="0"/>
              <a:t>ORTPs</a:t>
            </a:r>
            <a:endParaRPr lang="en-US" dirty="0"/>
          </a:p>
        </p:txBody>
      </p:sp>
      <p:graphicFrame>
        <p:nvGraphicFramePr>
          <p:cNvPr id="6" name="Content Placeholder 4"/>
          <p:cNvGraphicFramePr>
            <a:graphicFrameLocks/>
          </p:cNvGraphicFramePr>
          <p:nvPr>
            <p:extLst>
              <p:ext uri="{D42A27DB-BD31-4B8C-83A1-F6EECF244321}">
                <p14:modId xmlns:p14="http://schemas.microsoft.com/office/powerpoint/2010/main" val="3685652948"/>
              </p:ext>
            </p:extLst>
          </p:nvPr>
        </p:nvGraphicFramePr>
        <p:xfrm>
          <a:off x="609600" y="1313372"/>
          <a:ext cx="7924800" cy="4310292"/>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val="2043224005"/>
                    </a:ext>
                  </a:extLst>
                </a:gridCol>
                <a:gridCol w="5486400">
                  <a:extLst>
                    <a:ext uri="{9D8B030D-6E8A-4147-A177-3AD203B41FA5}">
                      <a16:colId xmlns:a16="http://schemas.microsoft.com/office/drawing/2014/main" val="319517492"/>
                    </a:ext>
                  </a:extLst>
                </a:gridCol>
              </a:tblGrid>
              <a:tr h="378372">
                <a:tc>
                  <a:txBody>
                    <a:bodyPr/>
                    <a:lstStyle/>
                    <a:p>
                      <a:r>
                        <a:rPr lang="en-US" dirty="0" smtClean="0"/>
                        <a:t>Tariff Section</a:t>
                      </a:r>
                      <a:endParaRPr lang="en-US" dirty="0"/>
                    </a:p>
                  </a:txBody>
                  <a:tcPr/>
                </a:tc>
                <a:tc>
                  <a:txBody>
                    <a:bodyPr/>
                    <a:lstStyle/>
                    <a:p>
                      <a:r>
                        <a:rPr lang="en-US" dirty="0" smtClean="0"/>
                        <a:t>Description</a:t>
                      </a:r>
                      <a:r>
                        <a:rPr lang="en-US" baseline="0" dirty="0" smtClean="0"/>
                        <a:t> of Change</a:t>
                      </a:r>
                      <a:endParaRPr lang="en-US" dirty="0"/>
                    </a:p>
                  </a:txBody>
                  <a:tcPr/>
                </a:tc>
                <a:extLst>
                  <a:ext uri="{0D108BD9-81ED-4DB2-BD59-A6C34878D82A}">
                    <a16:rowId xmlns:a16="http://schemas.microsoft.com/office/drawing/2014/main" val="831076422"/>
                  </a:ext>
                </a:extLst>
              </a:tr>
              <a:tr h="6122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baseline="0" dirty="0" smtClean="0">
                          <a:solidFill>
                            <a:srgbClr val="000000"/>
                          </a:solidFill>
                          <a:latin typeface="+mn-lt"/>
                          <a:ea typeface="+mn-ea"/>
                          <a:cs typeface="+mn-cs"/>
                        </a:rPr>
                        <a:t>III.A.21.2 (e)(1)  </a:t>
                      </a:r>
                    </a:p>
                    <a:p>
                      <a:endParaRPr lang="en-US" sz="1600" kern="1200" baseline="0" dirty="0">
                        <a:solidFill>
                          <a:srgbClr val="000000"/>
                        </a:solidFill>
                        <a:latin typeface="+mn-lt"/>
                        <a:ea typeface="+mn-ea"/>
                        <a:cs typeface="+mn-cs"/>
                      </a:endParaRPr>
                    </a:p>
                  </a:txBody>
                  <a:tcPr/>
                </a:tc>
                <a:tc>
                  <a:txBody>
                    <a:bodyPr/>
                    <a:lstStyle/>
                    <a:p>
                      <a:pPr marL="233363" marR="0" lvl="0" indent="-2333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baseline="0" dirty="0" smtClean="0">
                          <a:solidFill>
                            <a:srgbClr val="000000"/>
                          </a:solidFill>
                          <a:latin typeface="+mn-lt"/>
                          <a:ea typeface="+mn-ea"/>
                          <a:cs typeface="+mn-cs"/>
                        </a:rPr>
                        <a:t>Note that capital costs will be updated based on changes in the Bureau of Labor Statistics Producer Price Index for Machinery and Equipment: General Purpose Machinery and Equipment index</a:t>
                      </a:r>
                    </a:p>
                    <a:p>
                      <a:pPr marL="233363" marR="0" lvl="0" indent="-2333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baseline="0" dirty="0" smtClean="0">
                          <a:solidFill>
                            <a:srgbClr val="000000"/>
                          </a:solidFill>
                          <a:latin typeface="+mn-lt"/>
                          <a:ea typeface="+mn-ea"/>
                          <a:cs typeface="+mn-cs"/>
                        </a:rPr>
                        <a:t>Remove the table of indices used to update individual line items for capital costs in the capital budgeting model</a:t>
                      </a:r>
                    </a:p>
                  </a:txBody>
                  <a:tcPr/>
                </a:tc>
                <a:extLst>
                  <a:ext uri="{0D108BD9-81ED-4DB2-BD59-A6C34878D82A}">
                    <a16:rowId xmlns:a16="http://schemas.microsoft.com/office/drawing/2014/main" val="4226644592"/>
                  </a:ext>
                </a:extLst>
              </a:tr>
              <a:tr h="6122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baseline="0" dirty="0" smtClean="0">
                          <a:solidFill>
                            <a:srgbClr val="000000"/>
                          </a:solidFill>
                          <a:latin typeface="+mn-lt"/>
                          <a:ea typeface="+mn-ea"/>
                          <a:cs typeface="+mn-cs"/>
                        </a:rPr>
                        <a:t>III.A.21.2 (e)(2) </a:t>
                      </a:r>
                    </a:p>
                  </a:txBody>
                  <a:tcPr/>
                </a:tc>
                <a:tc>
                  <a:txBody>
                    <a:bodyPr/>
                    <a:lstStyle/>
                    <a:p>
                      <a:pPr marL="233363" marR="0" lvl="0" indent="-2333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baseline="0" dirty="0" smtClean="0">
                          <a:solidFill>
                            <a:srgbClr val="000000"/>
                          </a:solidFill>
                          <a:latin typeface="+mn-lt"/>
                          <a:ea typeface="+mn-ea"/>
                          <a:cs typeface="+mn-cs"/>
                        </a:rPr>
                        <a:t>Remove the table of indices used to update individual line items for fixed operating and maintenance costs in the capital budgeting model</a:t>
                      </a:r>
                    </a:p>
                    <a:p>
                      <a:pPr marL="233363" marR="0" lvl="0" indent="-2333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baseline="0" dirty="0" smtClean="0">
                          <a:solidFill>
                            <a:srgbClr val="000000"/>
                          </a:solidFill>
                          <a:latin typeface="+mn-lt"/>
                          <a:ea typeface="+mn-ea"/>
                          <a:cs typeface="+mn-cs"/>
                        </a:rPr>
                        <a:t>Modify the description to reflect the single index to be used to update capital costs</a:t>
                      </a:r>
                    </a:p>
                  </a:txBody>
                  <a:tcPr/>
                </a:tc>
                <a:extLst>
                  <a:ext uri="{0D108BD9-81ED-4DB2-BD59-A6C34878D82A}">
                    <a16:rowId xmlns:a16="http://schemas.microsoft.com/office/drawing/2014/main" val="221630184"/>
                  </a:ext>
                </a:extLst>
              </a:tr>
              <a:tr h="6122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baseline="0" dirty="0" smtClean="0">
                          <a:solidFill>
                            <a:srgbClr val="000000"/>
                          </a:solidFill>
                          <a:latin typeface="+mn-lt"/>
                          <a:ea typeface="+mn-ea"/>
                          <a:cs typeface="+mn-cs"/>
                        </a:rPr>
                        <a:t>III.A.21.2 (e)(3) </a:t>
                      </a:r>
                    </a:p>
                    <a:p>
                      <a:endParaRPr lang="en-US" sz="1600" kern="1200" baseline="0" dirty="0">
                        <a:solidFill>
                          <a:srgbClr val="000000"/>
                        </a:solidFill>
                        <a:latin typeface="+mn-lt"/>
                        <a:ea typeface="+mn-ea"/>
                        <a:cs typeface="+mn-cs"/>
                      </a:endParaRPr>
                    </a:p>
                  </a:txBody>
                  <a:tcPr/>
                </a:tc>
                <a:tc>
                  <a:txBody>
                    <a:bodyPr/>
                    <a:lstStyle/>
                    <a:p>
                      <a:pPr marL="233363" marR="0" lvl="0" indent="-2333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baseline="0" dirty="0" smtClean="0">
                          <a:solidFill>
                            <a:srgbClr val="000000"/>
                          </a:solidFill>
                          <a:latin typeface="+mn-lt"/>
                          <a:ea typeface="+mn-ea"/>
                          <a:cs typeface="+mn-cs"/>
                        </a:rPr>
                        <a:t>Include ESI revenue offsets in the E&amp;AS revenues update</a:t>
                      </a:r>
                    </a:p>
                    <a:p>
                      <a:pPr marL="233363" marR="0" lvl="0" indent="-2333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baseline="0" dirty="0" smtClean="0">
                          <a:solidFill>
                            <a:srgbClr val="000000"/>
                          </a:solidFill>
                          <a:latin typeface="+mn-lt"/>
                          <a:ea typeface="+mn-ea"/>
                          <a:cs typeface="+mn-cs"/>
                        </a:rPr>
                        <a:t>Change the dates of the indices from the CCP beginning June 1, 2021, to the months of the commitment period to which the values will apply</a:t>
                      </a:r>
                    </a:p>
                  </a:txBody>
                  <a:tcPr/>
                </a:tc>
                <a:extLst>
                  <a:ext uri="{0D108BD9-81ED-4DB2-BD59-A6C34878D82A}">
                    <a16:rowId xmlns:a16="http://schemas.microsoft.com/office/drawing/2014/main" val="673217179"/>
                  </a:ext>
                </a:extLst>
              </a:tr>
            </a:tbl>
          </a:graphicData>
        </a:graphic>
      </p:graphicFrame>
    </p:spTree>
    <p:extLst>
      <p:ext uri="{BB962C8B-B14F-4D97-AF65-F5344CB8AC3E}">
        <p14:creationId xmlns:p14="http://schemas.microsoft.com/office/powerpoint/2010/main" val="24172919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24</a:t>
            </a:fld>
            <a:endParaRPr lang="en-US" dirty="0"/>
          </a:p>
        </p:txBody>
      </p:sp>
      <p:sp>
        <p:nvSpPr>
          <p:cNvPr id="3" name="Title 2"/>
          <p:cNvSpPr>
            <a:spLocks noGrp="1"/>
          </p:cNvSpPr>
          <p:nvPr>
            <p:ph type="title"/>
          </p:nvPr>
        </p:nvSpPr>
        <p:spPr/>
        <p:txBody>
          <a:bodyPr>
            <a:normAutofit/>
          </a:bodyPr>
          <a:lstStyle/>
          <a:p>
            <a:r>
              <a:rPr lang="en-US" dirty="0" smtClean="0"/>
              <a:t>Summary of Proposed Tariff Changes </a:t>
            </a:r>
            <a:br>
              <a:rPr lang="en-US" dirty="0" smtClean="0"/>
            </a:br>
            <a:r>
              <a:rPr lang="en-US" dirty="0" smtClean="0"/>
              <a:t>ORTPs</a:t>
            </a:r>
            <a:endParaRPr lang="en-US" dirty="0"/>
          </a:p>
        </p:txBody>
      </p:sp>
      <p:graphicFrame>
        <p:nvGraphicFramePr>
          <p:cNvPr id="6" name="Content Placeholder 4"/>
          <p:cNvGraphicFramePr>
            <a:graphicFrameLocks/>
          </p:cNvGraphicFramePr>
          <p:nvPr>
            <p:extLst>
              <p:ext uri="{D42A27DB-BD31-4B8C-83A1-F6EECF244321}">
                <p14:modId xmlns:p14="http://schemas.microsoft.com/office/powerpoint/2010/main" val="1722214898"/>
              </p:ext>
            </p:extLst>
          </p:nvPr>
        </p:nvGraphicFramePr>
        <p:xfrm>
          <a:off x="609600" y="1313372"/>
          <a:ext cx="7924800" cy="1813559"/>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val="2043224005"/>
                    </a:ext>
                  </a:extLst>
                </a:gridCol>
                <a:gridCol w="5486400">
                  <a:extLst>
                    <a:ext uri="{9D8B030D-6E8A-4147-A177-3AD203B41FA5}">
                      <a16:colId xmlns:a16="http://schemas.microsoft.com/office/drawing/2014/main" val="319517492"/>
                    </a:ext>
                  </a:extLst>
                </a:gridCol>
              </a:tblGrid>
              <a:tr h="378372">
                <a:tc>
                  <a:txBody>
                    <a:bodyPr/>
                    <a:lstStyle/>
                    <a:p>
                      <a:r>
                        <a:rPr lang="en-US" dirty="0" smtClean="0"/>
                        <a:t>Tariff Section</a:t>
                      </a:r>
                      <a:endParaRPr lang="en-US" dirty="0"/>
                    </a:p>
                  </a:txBody>
                  <a:tcPr/>
                </a:tc>
                <a:tc>
                  <a:txBody>
                    <a:bodyPr/>
                    <a:lstStyle/>
                    <a:p>
                      <a:r>
                        <a:rPr lang="en-US" dirty="0" smtClean="0"/>
                        <a:t>Description</a:t>
                      </a:r>
                      <a:r>
                        <a:rPr lang="en-US" baseline="0" dirty="0" smtClean="0"/>
                        <a:t> of Change</a:t>
                      </a:r>
                      <a:endParaRPr lang="en-US" dirty="0"/>
                    </a:p>
                  </a:txBody>
                  <a:tcPr/>
                </a:tc>
                <a:extLst>
                  <a:ext uri="{0D108BD9-81ED-4DB2-BD59-A6C34878D82A}">
                    <a16:rowId xmlns:a16="http://schemas.microsoft.com/office/drawing/2014/main" val="831076422"/>
                  </a:ext>
                </a:extLst>
              </a:tr>
              <a:tr h="6122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baseline="0" dirty="0" smtClean="0">
                          <a:solidFill>
                            <a:srgbClr val="000000"/>
                          </a:solidFill>
                          <a:latin typeface="+mn-lt"/>
                          <a:ea typeface="+mn-ea"/>
                          <a:cs typeface="+mn-cs"/>
                        </a:rPr>
                        <a:t>III.A.21.2 (e)(4) </a:t>
                      </a:r>
                    </a:p>
                    <a:p>
                      <a:endParaRPr lang="en-US" sz="1600" kern="1200" baseline="0" dirty="0">
                        <a:solidFill>
                          <a:srgbClr val="000000"/>
                        </a:solidFill>
                        <a:latin typeface="+mn-lt"/>
                        <a:ea typeface="+mn-ea"/>
                        <a:cs typeface="+mn-cs"/>
                      </a:endParaRPr>
                    </a:p>
                  </a:txBody>
                  <a:tcPr/>
                </a:tc>
                <a:tc>
                  <a:txBody>
                    <a:bodyPr/>
                    <a:lstStyle/>
                    <a:p>
                      <a:pPr marL="233363" marR="0" lvl="0" indent="-2333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baseline="0" dirty="0" smtClean="0">
                          <a:solidFill>
                            <a:srgbClr val="000000"/>
                          </a:solidFill>
                          <a:latin typeface="+mn-lt"/>
                          <a:ea typeface="+mn-ea"/>
                          <a:cs typeface="+mn-cs"/>
                        </a:rPr>
                        <a:t>Revise to indicate the average of the MA Class 1 REC prices for the most recent five-year vintages will be used</a:t>
                      </a:r>
                    </a:p>
                  </a:txBody>
                  <a:tcPr/>
                </a:tc>
                <a:extLst>
                  <a:ext uri="{0D108BD9-81ED-4DB2-BD59-A6C34878D82A}">
                    <a16:rowId xmlns:a16="http://schemas.microsoft.com/office/drawing/2014/main" val="673217179"/>
                  </a:ext>
                </a:extLst>
              </a:tr>
              <a:tr h="6122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baseline="0" dirty="0" smtClean="0">
                          <a:solidFill>
                            <a:srgbClr val="000000"/>
                          </a:solidFill>
                          <a:latin typeface="+mn-lt"/>
                          <a:ea typeface="+mn-ea"/>
                          <a:cs typeface="+mn-cs"/>
                        </a:rPr>
                        <a:t>III.A.21.2 (e)(5) </a:t>
                      </a:r>
                    </a:p>
                  </a:txBody>
                  <a:tcPr/>
                </a:tc>
                <a:tc>
                  <a:txBody>
                    <a:bodyPr/>
                    <a:lstStyle/>
                    <a:p>
                      <a:pPr marL="233363" marR="0" lvl="0" indent="-2333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baseline="0" dirty="0" smtClean="0">
                          <a:solidFill>
                            <a:srgbClr val="000000"/>
                          </a:solidFill>
                          <a:latin typeface="+mn-lt"/>
                          <a:ea typeface="+mn-ea"/>
                          <a:cs typeface="+mn-cs"/>
                        </a:rPr>
                        <a:t>New section noting that bonus tax depreciation will be reduced each year by 20% starting with the Capacity Commitment Period beginning on June 1, 2026</a:t>
                      </a:r>
                    </a:p>
                  </a:txBody>
                  <a:tcPr/>
                </a:tc>
                <a:extLst>
                  <a:ext uri="{0D108BD9-81ED-4DB2-BD59-A6C34878D82A}">
                    <a16:rowId xmlns:a16="http://schemas.microsoft.com/office/drawing/2014/main" val="1087326820"/>
                  </a:ext>
                </a:extLst>
              </a:tr>
            </a:tbl>
          </a:graphicData>
        </a:graphic>
      </p:graphicFrame>
    </p:spTree>
    <p:extLst>
      <p:ext uri="{BB962C8B-B14F-4D97-AF65-F5344CB8AC3E}">
        <p14:creationId xmlns:p14="http://schemas.microsoft.com/office/powerpoint/2010/main" val="30716789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25</a:t>
            </a:fld>
            <a:endParaRPr lang="en-US" dirty="0"/>
          </a:p>
        </p:txBody>
      </p:sp>
      <p:sp>
        <p:nvSpPr>
          <p:cNvPr id="3" name="Title 2"/>
          <p:cNvSpPr>
            <a:spLocks noGrp="1"/>
          </p:cNvSpPr>
          <p:nvPr>
            <p:ph type="title"/>
          </p:nvPr>
        </p:nvSpPr>
        <p:spPr/>
        <p:txBody>
          <a:bodyPr/>
          <a:lstStyle/>
          <a:p>
            <a:r>
              <a:rPr lang="en-US" dirty="0" smtClean="0"/>
              <a:t>Conclusion</a:t>
            </a:r>
            <a:endParaRPr lang="en-US" dirty="0"/>
          </a:p>
        </p:txBody>
      </p:sp>
      <p:sp>
        <p:nvSpPr>
          <p:cNvPr id="4" name="Content Placeholder 3"/>
          <p:cNvSpPr>
            <a:spLocks noGrp="1"/>
          </p:cNvSpPr>
          <p:nvPr>
            <p:ph idx="1"/>
          </p:nvPr>
        </p:nvSpPr>
        <p:spPr/>
        <p:txBody>
          <a:bodyPr>
            <a:normAutofit/>
          </a:bodyPr>
          <a:lstStyle/>
          <a:p>
            <a:r>
              <a:rPr lang="en-US" dirty="0" smtClean="0"/>
              <a:t>E&amp;AS </a:t>
            </a:r>
            <a:r>
              <a:rPr lang="en-US" dirty="0"/>
              <a:t>revenue offsets will </a:t>
            </a:r>
            <a:r>
              <a:rPr lang="en-US" dirty="0" smtClean="0"/>
              <a:t>be calculated to reflect both </a:t>
            </a:r>
            <a:r>
              <a:rPr lang="en-US" dirty="0"/>
              <a:t>current </a:t>
            </a:r>
            <a:r>
              <a:rPr lang="en-US" dirty="0" smtClean="0"/>
              <a:t>and </a:t>
            </a:r>
            <a:r>
              <a:rPr lang="en-US" dirty="0"/>
              <a:t>proposed (future) market conditions in </a:t>
            </a:r>
            <a:r>
              <a:rPr lang="en-US" dirty="0" smtClean="0"/>
              <a:t>CCP16, including:</a:t>
            </a:r>
            <a:endParaRPr lang="en-US" dirty="0"/>
          </a:p>
          <a:p>
            <a:pPr lvl="1"/>
            <a:r>
              <a:rPr lang="en-US" dirty="0" smtClean="0"/>
              <a:t>Revenue impacts from ESI, both as proposed by ISO and as proposed by NEPOOL</a:t>
            </a:r>
          </a:p>
          <a:p>
            <a:pPr lvl="1"/>
            <a:r>
              <a:rPr lang="en-US" dirty="0" smtClean="0"/>
              <a:t>With and without estimated Forward Reserve Market revenue due to the proposed sunset of the Forward Reserve Market</a:t>
            </a:r>
          </a:p>
          <a:p>
            <a:r>
              <a:rPr lang="en-US" dirty="0" smtClean="0"/>
              <a:t>The definition for Net CONE will be modified to more clearly reflect the calculation, and a new defined term for Offer Review Trigger Prices will be added</a:t>
            </a:r>
          </a:p>
          <a:p>
            <a:r>
              <a:rPr lang="en-US" dirty="0" smtClean="0"/>
              <a:t>Tariff revisions will:</a:t>
            </a:r>
          </a:p>
          <a:p>
            <a:pPr lvl="1"/>
            <a:r>
              <a:rPr lang="en-US" dirty="0" smtClean="0"/>
              <a:t>Support the new values for CONE, Net CONE , and ORTPs</a:t>
            </a:r>
          </a:p>
          <a:p>
            <a:pPr lvl="1"/>
            <a:r>
              <a:rPr lang="en-US" dirty="0" smtClean="0"/>
              <a:t>Reflect changes in the methodology for updating Net CONE and ORTP values in periods between major recalculations</a:t>
            </a:r>
          </a:p>
        </p:txBody>
      </p:sp>
    </p:spTree>
    <p:extLst>
      <p:ext uri="{BB962C8B-B14F-4D97-AF65-F5344CB8AC3E}">
        <p14:creationId xmlns:p14="http://schemas.microsoft.com/office/powerpoint/2010/main" val="37478476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Stakeholder Schedule</a:t>
            </a:r>
            <a:endParaRPr lang="en-US" dirty="0"/>
          </a:p>
        </p:txBody>
      </p:sp>
      <p:sp>
        <p:nvSpPr>
          <p:cNvPr id="4" name="Slide Number Placeholder 3"/>
          <p:cNvSpPr>
            <a:spLocks noGrp="1"/>
          </p:cNvSpPr>
          <p:nvPr>
            <p:ph type="sldNum" sz="quarter" idx="12"/>
          </p:nvPr>
        </p:nvSpPr>
        <p:spPr/>
        <p:txBody>
          <a:bodyPr/>
          <a:lstStyle/>
          <a:p>
            <a:fld id="{F9D18D59-7AC8-45AE-9F52-DBA89AEC6EE0}" type="slidenum">
              <a:rPr lang="en-US" smtClean="0"/>
              <a:pPr/>
              <a:t>26</a:t>
            </a:fld>
            <a:endParaRPr lang="en-US"/>
          </a:p>
        </p:txBody>
      </p:sp>
      <p:graphicFrame>
        <p:nvGraphicFramePr>
          <p:cNvPr id="6" name="Content Placeholder 5"/>
          <p:cNvGraphicFramePr>
            <a:graphicFrameLocks noGrp="1"/>
          </p:cNvGraphicFramePr>
          <p:nvPr>
            <p:ph idx="14"/>
            <p:extLst>
              <p:ext uri="{D42A27DB-BD31-4B8C-83A1-F6EECF244321}">
                <p14:modId xmlns:p14="http://schemas.microsoft.com/office/powerpoint/2010/main" val="547032897"/>
              </p:ext>
            </p:extLst>
          </p:nvPr>
        </p:nvGraphicFramePr>
        <p:xfrm>
          <a:off x="381000" y="1066800"/>
          <a:ext cx="8229600" cy="5169017"/>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5486400">
                  <a:extLst>
                    <a:ext uri="{9D8B030D-6E8A-4147-A177-3AD203B41FA5}">
                      <a16:colId xmlns:a16="http://schemas.microsoft.com/office/drawing/2014/main" val="20001"/>
                    </a:ext>
                  </a:extLst>
                </a:gridCol>
              </a:tblGrid>
              <a:tr h="571854">
                <a:tc>
                  <a:txBody>
                    <a:bodyPr/>
                    <a:lstStyle/>
                    <a:p>
                      <a:r>
                        <a:rPr lang="en-US" sz="1600" dirty="0" smtClean="0"/>
                        <a:t>Stakeholder</a:t>
                      </a:r>
                      <a:r>
                        <a:rPr lang="en-US" sz="1600" baseline="0" dirty="0" smtClean="0"/>
                        <a:t> Committee and Date</a:t>
                      </a:r>
                      <a:endParaRPr lang="en-US" sz="1600" dirty="0"/>
                    </a:p>
                  </a:txBody>
                  <a:tcPr marL="89777" marR="89777" anchor="ctr"/>
                </a:tc>
                <a:tc>
                  <a:txBody>
                    <a:bodyPr/>
                    <a:lstStyle/>
                    <a:p>
                      <a:r>
                        <a:rPr lang="en-US" sz="1600" dirty="0" smtClean="0"/>
                        <a:t>Scheduled Project Milestone</a:t>
                      </a:r>
                      <a:endParaRPr lang="en-US" sz="1600" dirty="0"/>
                    </a:p>
                  </a:txBody>
                  <a:tcPr marL="89777" marR="89777" anchor="ctr"/>
                </a:tc>
                <a:extLst>
                  <a:ext uri="{0D108BD9-81ED-4DB2-BD59-A6C34878D82A}">
                    <a16:rowId xmlns:a16="http://schemas.microsoft.com/office/drawing/2014/main" val="10000"/>
                  </a:ext>
                </a:extLst>
              </a:tr>
              <a:tr h="571854">
                <a:tc>
                  <a:txBody>
                    <a:bodyPr/>
                    <a:lstStyle/>
                    <a:p>
                      <a:r>
                        <a:rPr lang="en-US" sz="1600" b="1" kern="1200" baseline="0" dirty="0" smtClean="0">
                          <a:solidFill>
                            <a:srgbClr val="000000"/>
                          </a:solidFill>
                          <a:latin typeface="+mn-lt"/>
                          <a:ea typeface="+mn-ea"/>
                          <a:cs typeface="+mn-cs"/>
                        </a:rPr>
                        <a:t>Markets Committee</a:t>
                      </a:r>
                    </a:p>
                    <a:p>
                      <a:r>
                        <a:rPr lang="en-US" sz="1600" b="1" kern="1200" baseline="0" dirty="0" smtClean="0">
                          <a:solidFill>
                            <a:srgbClr val="000000"/>
                          </a:solidFill>
                          <a:latin typeface="+mn-lt"/>
                          <a:ea typeface="+mn-ea"/>
                          <a:cs typeface="+mn-cs"/>
                        </a:rPr>
                        <a:t>June 10, 2020</a:t>
                      </a:r>
                    </a:p>
                  </a:txBody>
                  <a:tcPr marL="89777" marR="89777">
                    <a:solidFill>
                      <a:schemeClr val="bg1">
                        <a:lumMod val="85000"/>
                      </a:schemeClr>
                    </a:solidFill>
                  </a:tcPr>
                </a:tc>
                <a:tc>
                  <a:txBody>
                    <a:bodyPr/>
                    <a:lstStyle/>
                    <a:p>
                      <a:pPr marL="0" indent="0" algn="l" defTabSz="914400" rtl="0" eaLnBrk="1" latinLnBrk="0" hangingPunct="1">
                        <a:buFont typeface="Arial" panose="020B0604020202020204" pitchFamily="34" charset="0"/>
                        <a:buNone/>
                      </a:pPr>
                      <a:r>
                        <a:rPr lang="en-US" sz="1600" kern="1200" dirty="0" smtClean="0">
                          <a:solidFill>
                            <a:srgbClr val="000000"/>
                          </a:solidFill>
                          <a:latin typeface="+mn-lt"/>
                          <a:ea typeface="+mn-ea"/>
                          <a:cs typeface="+mn-cs"/>
                        </a:rPr>
                        <a:t>Review initial projections of potential</a:t>
                      </a:r>
                      <a:r>
                        <a:rPr lang="en-US" sz="1600" kern="1200" baseline="0" dirty="0" smtClean="0">
                          <a:solidFill>
                            <a:srgbClr val="000000"/>
                          </a:solidFill>
                          <a:latin typeface="+mn-lt"/>
                          <a:ea typeface="+mn-ea"/>
                          <a:cs typeface="+mn-cs"/>
                        </a:rPr>
                        <a:t> revenue offsets associated with FRM sunset</a:t>
                      </a:r>
                      <a:endParaRPr lang="en-US" sz="1600" kern="1200" dirty="0">
                        <a:solidFill>
                          <a:srgbClr val="000000"/>
                        </a:solidFill>
                        <a:latin typeface="+mn-lt"/>
                        <a:ea typeface="+mn-ea"/>
                        <a:cs typeface="+mn-cs"/>
                      </a:endParaRPr>
                    </a:p>
                  </a:txBody>
                  <a:tcPr marL="89777" marR="89777" anchor="ctr">
                    <a:solidFill>
                      <a:schemeClr val="bg1">
                        <a:lumMod val="85000"/>
                      </a:schemeClr>
                    </a:solidFill>
                  </a:tcPr>
                </a:tc>
                <a:extLst>
                  <a:ext uri="{0D108BD9-81ED-4DB2-BD59-A6C34878D82A}">
                    <a16:rowId xmlns:a16="http://schemas.microsoft.com/office/drawing/2014/main" val="438753740"/>
                  </a:ext>
                </a:extLst>
              </a:tr>
              <a:tr h="816935">
                <a:tc>
                  <a:txBody>
                    <a:bodyPr/>
                    <a:lstStyle/>
                    <a:p>
                      <a:r>
                        <a:rPr lang="en-US" sz="1600" b="1" kern="1200" baseline="0" dirty="0" smtClean="0">
                          <a:solidFill>
                            <a:srgbClr val="000000"/>
                          </a:solidFill>
                          <a:latin typeface="+mn-lt"/>
                          <a:ea typeface="+mn-ea"/>
                          <a:cs typeface="+mn-cs"/>
                        </a:rPr>
                        <a:t>Markets Committee</a:t>
                      </a:r>
                    </a:p>
                    <a:p>
                      <a:r>
                        <a:rPr lang="en-US" sz="1600" b="1" kern="1200" baseline="0" dirty="0" smtClean="0">
                          <a:solidFill>
                            <a:srgbClr val="000000"/>
                          </a:solidFill>
                          <a:latin typeface="+mn-lt"/>
                          <a:ea typeface="+mn-ea"/>
                          <a:cs typeface="+mn-cs"/>
                        </a:rPr>
                        <a:t>July 14-16, 2020</a:t>
                      </a:r>
                    </a:p>
                  </a:txBody>
                  <a:tcPr marL="89777" marR="89777">
                    <a:solidFill>
                      <a:schemeClr val="bg1">
                        <a:lumMod val="85000"/>
                      </a:schemeClr>
                    </a:solidFill>
                  </a:tcPr>
                </a:tc>
                <a:tc>
                  <a:txBody>
                    <a:bodyPr/>
                    <a:lstStyle/>
                    <a:p>
                      <a:pPr marL="0" indent="0" algn="l" defTabSz="914400" rtl="0" eaLnBrk="1" latinLnBrk="0" hangingPunct="1">
                        <a:buFont typeface="Arial" panose="020B0604020202020204" pitchFamily="34" charset="0"/>
                        <a:buNone/>
                      </a:pPr>
                      <a:r>
                        <a:rPr lang="en-US" sz="1600" kern="1200" dirty="0" smtClean="0">
                          <a:solidFill>
                            <a:srgbClr val="000000"/>
                          </a:solidFill>
                          <a:latin typeface="+mn-lt"/>
                          <a:ea typeface="+mn-ea"/>
                          <a:cs typeface="+mn-cs"/>
                        </a:rPr>
                        <a:t>Review initial projections of potential revenue offsets associated with ESI and</a:t>
                      </a:r>
                      <a:r>
                        <a:rPr lang="en-US" sz="1600" kern="1200" baseline="0" dirty="0" smtClean="0">
                          <a:solidFill>
                            <a:srgbClr val="000000"/>
                          </a:solidFill>
                          <a:latin typeface="+mn-lt"/>
                          <a:ea typeface="+mn-ea"/>
                          <a:cs typeface="+mn-cs"/>
                        </a:rPr>
                        <a:t> initial discussion of proposed level of excess adjustment methodology</a:t>
                      </a:r>
                      <a:endParaRPr lang="en-US" sz="1600" kern="1200" dirty="0">
                        <a:solidFill>
                          <a:srgbClr val="000000"/>
                        </a:solidFill>
                        <a:latin typeface="+mn-lt"/>
                        <a:ea typeface="+mn-ea"/>
                        <a:cs typeface="+mn-cs"/>
                      </a:endParaRPr>
                    </a:p>
                  </a:txBody>
                  <a:tcPr marL="89777" marR="89777" anchor="ctr">
                    <a:solidFill>
                      <a:schemeClr val="bg1">
                        <a:lumMod val="85000"/>
                      </a:schemeClr>
                    </a:solidFill>
                  </a:tcPr>
                </a:tc>
                <a:extLst>
                  <a:ext uri="{0D108BD9-81ED-4DB2-BD59-A6C34878D82A}">
                    <a16:rowId xmlns:a16="http://schemas.microsoft.com/office/drawing/2014/main" val="2021531675"/>
                  </a:ext>
                </a:extLst>
              </a:tr>
              <a:tr h="816935">
                <a:tc>
                  <a:txBody>
                    <a:bodyPr/>
                    <a:lstStyle/>
                    <a:p>
                      <a:r>
                        <a:rPr lang="en-US" sz="1600" b="1" strike="noStrike" kern="1200" baseline="0" dirty="0" smtClean="0">
                          <a:solidFill>
                            <a:srgbClr val="000000"/>
                          </a:solidFill>
                          <a:latin typeface="+mn-lt"/>
                          <a:ea typeface="+mn-ea"/>
                          <a:cs typeface="+mn-cs"/>
                        </a:rPr>
                        <a:t>Markets Committee</a:t>
                      </a:r>
                    </a:p>
                    <a:p>
                      <a:r>
                        <a:rPr lang="en-US" sz="1600" b="1" strike="noStrike" kern="1200" baseline="0" dirty="0" smtClean="0">
                          <a:solidFill>
                            <a:srgbClr val="000000"/>
                          </a:solidFill>
                          <a:latin typeface="+mn-lt"/>
                          <a:ea typeface="+mn-ea"/>
                          <a:cs typeface="+mn-cs"/>
                        </a:rPr>
                        <a:t>August 11-13, 2020</a:t>
                      </a:r>
                    </a:p>
                  </a:txBody>
                  <a:tcPr marL="89777" marR="89777">
                    <a:solidFill>
                      <a:schemeClr val="bg1">
                        <a:lumMod val="85000"/>
                      </a:schemeClr>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smtClean="0">
                          <a:solidFill>
                            <a:srgbClr val="000000"/>
                          </a:solidFill>
                        </a:rPr>
                        <a:t>Review modeling the system at equilibrium for the Net Cost of New Entry</a:t>
                      </a:r>
                      <a:endParaRPr lang="en-US" sz="1600" strike="noStrike" kern="1200" dirty="0" smtClean="0">
                        <a:solidFill>
                          <a:srgbClr val="000000"/>
                        </a:solidFill>
                        <a:latin typeface="+mn-lt"/>
                        <a:ea typeface="+mn-ea"/>
                        <a:cs typeface="+mn-cs"/>
                      </a:endParaRPr>
                    </a:p>
                    <a:p>
                      <a:pPr marL="285750" indent="-285750" algn="l" defTabSz="914400" rtl="0" eaLnBrk="1" latinLnBrk="0" hangingPunct="1">
                        <a:buFont typeface="Arial" panose="020B0604020202020204" pitchFamily="34" charset="0"/>
                        <a:buChar char="•"/>
                      </a:pPr>
                      <a:r>
                        <a:rPr lang="en-US" sz="1600" strike="noStrike" kern="1200" dirty="0" smtClean="0">
                          <a:solidFill>
                            <a:srgbClr val="000000"/>
                          </a:solidFill>
                          <a:latin typeface="+mn-lt"/>
                          <a:ea typeface="+mn-ea"/>
                          <a:cs typeface="+mn-cs"/>
                        </a:rPr>
                        <a:t>Continued discussion</a:t>
                      </a:r>
                      <a:r>
                        <a:rPr lang="en-US" sz="1600" strike="noStrike" kern="1200" baseline="0" dirty="0" smtClean="0">
                          <a:solidFill>
                            <a:srgbClr val="000000"/>
                          </a:solidFill>
                          <a:latin typeface="+mn-lt"/>
                          <a:ea typeface="+mn-ea"/>
                          <a:cs typeface="+mn-cs"/>
                        </a:rPr>
                        <a:t> of revenue offsets</a:t>
                      </a:r>
                      <a:endParaRPr lang="en-US" sz="1600" strike="noStrike" kern="1200" dirty="0">
                        <a:solidFill>
                          <a:srgbClr val="000000"/>
                        </a:solidFill>
                        <a:latin typeface="+mn-lt"/>
                        <a:ea typeface="+mn-ea"/>
                        <a:cs typeface="+mn-cs"/>
                      </a:endParaRPr>
                    </a:p>
                  </a:txBody>
                  <a:tcPr marL="89777" marR="89777" anchor="ctr">
                    <a:solidFill>
                      <a:schemeClr val="bg1">
                        <a:lumMod val="85000"/>
                      </a:schemeClr>
                    </a:solidFill>
                  </a:tcPr>
                </a:tc>
                <a:extLst>
                  <a:ext uri="{0D108BD9-81ED-4DB2-BD59-A6C34878D82A}">
                    <a16:rowId xmlns:a16="http://schemas.microsoft.com/office/drawing/2014/main" val="10003"/>
                  </a:ext>
                </a:extLst>
              </a:tr>
              <a:tr h="571854">
                <a:tc>
                  <a:txBody>
                    <a:bodyPr/>
                    <a:lstStyle/>
                    <a:p>
                      <a:r>
                        <a:rPr lang="en-US" sz="1600" b="1" kern="1200" baseline="0" dirty="0" smtClean="0">
                          <a:solidFill>
                            <a:srgbClr val="000000"/>
                          </a:solidFill>
                          <a:latin typeface="+mn-lt"/>
                          <a:ea typeface="+mn-ea"/>
                          <a:cs typeface="+mn-cs"/>
                        </a:rPr>
                        <a:t>Markets Committee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baseline="0" dirty="0" smtClean="0">
                          <a:solidFill>
                            <a:srgbClr val="000000"/>
                          </a:solidFill>
                          <a:latin typeface="+mn-lt"/>
                          <a:ea typeface="+mn-ea"/>
                          <a:cs typeface="+mn-cs"/>
                        </a:rPr>
                        <a:t>September 8-10, 2020</a:t>
                      </a:r>
                    </a:p>
                  </a:txBody>
                  <a:tcPr marL="89777" marR="89777">
                    <a:solidFill>
                      <a:schemeClr val="bg1">
                        <a:lumMod val="85000"/>
                      </a:schemeClr>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dirty="0" smtClean="0">
                          <a:solidFill>
                            <a:srgbClr val="000000"/>
                          </a:solidFill>
                          <a:latin typeface="+mn-lt"/>
                          <a:ea typeface="+mn-ea"/>
                          <a:cs typeface="+mn-cs"/>
                        </a:rPr>
                        <a:t>Updated values for Energy Security Improvement revenue impacts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dirty="0" smtClean="0">
                          <a:solidFill>
                            <a:srgbClr val="000000"/>
                          </a:solidFill>
                          <a:latin typeface="+mn-lt"/>
                          <a:ea typeface="+mn-ea"/>
                          <a:cs typeface="+mn-cs"/>
                        </a:rPr>
                        <a:t>Proposed Tariff revisions</a:t>
                      </a:r>
                    </a:p>
                  </a:txBody>
                  <a:tcPr marL="89777" marR="89777" anchor="ctr">
                    <a:solidFill>
                      <a:schemeClr val="bg1">
                        <a:lumMod val="85000"/>
                      </a:schemeClr>
                    </a:solidFill>
                  </a:tcPr>
                </a:tc>
                <a:extLst>
                  <a:ext uri="{0D108BD9-81ED-4DB2-BD59-A6C34878D82A}">
                    <a16:rowId xmlns:a16="http://schemas.microsoft.com/office/drawing/2014/main" val="10004"/>
                  </a:ext>
                </a:extLst>
              </a:tr>
              <a:tr h="571854">
                <a:tc>
                  <a:txBody>
                    <a:bodyPr/>
                    <a:lstStyle/>
                    <a:p>
                      <a:r>
                        <a:rPr lang="en-US" sz="1600" b="1" kern="1200" baseline="0" dirty="0" smtClean="0">
                          <a:solidFill>
                            <a:srgbClr val="000000"/>
                          </a:solidFill>
                          <a:latin typeface="+mn-lt"/>
                          <a:ea typeface="+mn-ea"/>
                          <a:cs typeface="+mn-cs"/>
                        </a:rPr>
                        <a:t>Markets Committee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baseline="0" dirty="0" smtClean="0">
                          <a:solidFill>
                            <a:srgbClr val="000000"/>
                          </a:solidFill>
                          <a:latin typeface="+mn-lt"/>
                          <a:ea typeface="+mn-ea"/>
                          <a:cs typeface="+mn-cs"/>
                        </a:rPr>
                        <a:t>October 6-7, 2020</a:t>
                      </a:r>
                    </a:p>
                  </a:txBody>
                  <a:tcPr marL="89777" marR="89777"/>
                </a:tc>
                <a:tc>
                  <a:txBody>
                    <a:bodyPr/>
                    <a:lstStyle/>
                    <a:p>
                      <a:pPr marL="0" indent="0" algn="l" defTabSz="914400" rtl="0" eaLnBrk="1" latinLnBrk="0" hangingPunct="1">
                        <a:buFont typeface="Arial" panose="020B0604020202020204" pitchFamily="34" charset="0"/>
                        <a:buNone/>
                      </a:pPr>
                      <a:r>
                        <a:rPr lang="en-US" sz="1600" kern="1200" dirty="0" smtClean="0">
                          <a:solidFill>
                            <a:srgbClr val="000000"/>
                          </a:solidFill>
                          <a:latin typeface="+mn-lt"/>
                          <a:ea typeface="+mn-ea"/>
                          <a:cs typeface="+mn-cs"/>
                        </a:rPr>
                        <a:t>Final review and MC </a:t>
                      </a:r>
                      <a:r>
                        <a:rPr lang="en-US" sz="1600" kern="1200" baseline="0" dirty="0" smtClean="0">
                          <a:solidFill>
                            <a:srgbClr val="000000"/>
                          </a:solidFill>
                          <a:latin typeface="+mn-lt"/>
                          <a:ea typeface="+mn-ea"/>
                          <a:cs typeface="+mn-cs"/>
                        </a:rPr>
                        <a:t>vote on FCM parameter updates</a:t>
                      </a:r>
                    </a:p>
                  </a:txBody>
                  <a:tcPr marL="89777" marR="89777" anchor="ctr"/>
                </a:tc>
                <a:extLst>
                  <a:ext uri="{0D108BD9-81ED-4DB2-BD59-A6C34878D82A}">
                    <a16:rowId xmlns:a16="http://schemas.microsoft.com/office/drawing/2014/main" val="2897969228"/>
                  </a:ext>
                </a:extLst>
              </a:tr>
              <a:tr h="5718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baseline="0" dirty="0" smtClean="0">
                          <a:solidFill>
                            <a:srgbClr val="000000"/>
                          </a:solidFill>
                          <a:latin typeface="+mn-lt"/>
                          <a:ea typeface="+mn-ea"/>
                          <a:cs typeface="+mn-cs"/>
                        </a:rPr>
                        <a:t>Participants Committee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baseline="0" dirty="0" smtClean="0">
                          <a:solidFill>
                            <a:srgbClr val="000000"/>
                          </a:solidFill>
                          <a:latin typeface="+mn-lt"/>
                          <a:ea typeface="+mn-ea"/>
                          <a:cs typeface="+mn-cs"/>
                        </a:rPr>
                        <a:t>November 5, 2020</a:t>
                      </a:r>
                    </a:p>
                  </a:txBody>
                  <a:tcPr marL="89777" marR="89777"/>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kern="1200" dirty="0" smtClean="0">
                          <a:solidFill>
                            <a:srgbClr val="000000"/>
                          </a:solidFill>
                          <a:latin typeface="+mn-lt"/>
                          <a:ea typeface="+mn-ea"/>
                          <a:cs typeface="+mn-cs"/>
                        </a:rPr>
                        <a:t>PC vote</a:t>
                      </a:r>
                    </a:p>
                  </a:txBody>
                  <a:tcPr marL="89777" marR="89777" anchor="ctr"/>
                </a:tc>
                <a:extLst>
                  <a:ext uri="{0D108BD9-81ED-4DB2-BD59-A6C34878D82A}">
                    <a16:rowId xmlns:a16="http://schemas.microsoft.com/office/drawing/2014/main" val="4097621076"/>
                  </a:ext>
                </a:extLst>
              </a:tr>
              <a:tr h="3836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baseline="0" dirty="0" smtClean="0">
                          <a:solidFill>
                            <a:srgbClr val="000000"/>
                          </a:solidFill>
                          <a:latin typeface="+mn-lt"/>
                          <a:ea typeface="+mn-ea"/>
                          <a:cs typeface="+mn-cs"/>
                        </a:rPr>
                        <a:t>December 2020</a:t>
                      </a:r>
                    </a:p>
                  </a:txBody>
                  <a:tcPr marL="89777" marR="89777"/>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kern="1200" dirty="0" smtClean="0">
                          <a:solidFill>
                            <a:srgbClr val="000000"/>
                          </a:solidFill>
                          <a:latin typeface="+mn-lt"/>
                          <a:ea typeface="+mn-ea"/>
                          <a:cs typeface="+mn-cs"/>
                        </a:rPr>
                        <a:t>FERC Filing</a:t>
                      </a:r>
                    </a:p>
                  </a:txBody>
                  <a:tcPr marL="89777" marR="89777" anchor="ctr"/>
                </a:tc>
                <a:extLst>
                  <a:ext uri="{0D108BD9-81ED-4DB2-BD59-A6C34878D82A}">
                    <a16:rowId xmlns:a16="http://schemas.microsoft.com/office/drawing/2014/main" val="3797430778"/>
                  </a:ext>
                </a:extLst>
              </a:tr>
            </a:tbl>
          </a:graphicData>
        </a:graphic>
      </p:graphicFrame>
    </p:spTree>
    <p:extLst>
      <p:ext uri="{BB962C8B-B14F-4D97-AF65-F5344CB8AC3E}">
        <p14:creationId xmlns:p14="http://schemas.microsoft.com/office/powerpoint/2010/main" val="2871557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0C7F894-2A36-495D-AB7C-1055F7AC0F9D}" type="slidenum">
              <a:rPr lang="en-US" smtClean="0"/>
              <a:pPr/>
              <a:t>27</a:t>
            </a:fld>
            <a:endParaRPr lang="en-US" dirty="0"/>
          </a:p>
        </p:txBody>
      </p:sp>
    </p:spTree>
    <p:extLst>
      <p:ext uri="{BB962C8B-B14F-4D97-AF65-F5344CB8AC3E}">
        <p14:creationId xmlns:p14="http://schemas.microsoft.com/office/powerpoint/2010/main" val="3045244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9D18D59-7AC8-45AE-9F52-DBA89AEC6EE0}" type="slidenum">
              <a:rPr lang="en-US" smtClean="0"/>
              <a:t>28</a:t>
            </a:fld>
            <a:endParaRPr lang="en-US"/>
          </a:p>
        </p:txBody>
      </p:sp>
      <p:sp>
        <p:nvSpPr>
          <p:cNvPr id="2" name="Title 1"/>
          <p:cNvSpPr>
            <a:spLocks noGrp="1"/>
          </p:cNvSpPr>
          <p:nvPr>
            <p:ph type="title"/>
          </p:nvPr>
        </p:nvSpPr>
        <p:spPr/>
        <p:txBody>
          <a:bodyPr/>
          <a:lstStyle/>
          <a:p>
            <a:r>
              <a:rPr lang="en-US" dirty="0" smtClean="0"/>
              <a:t>Acronyms Used in this Presentation</a:t>
            </a:r>
            <a:endParaRPr lang="en-US" dirty="0"/>
          </a:p>
        </p:txBody>
      </p:sp>
      <p:sp>
        <p:nvSpPr>
          <p:cNvPr id="3" name="Content Placeholder 2"/>
          <p:cNvSpPr>
            <a:spLocks noGrp="1"/>
          </p:cNvSpPr>
          <p:nvPr>
            <p:ph sz="quarter" idx="13"/>
          </p:nvPr>
        </p:nvSpPr>
        <p:spPr>
          <a:xfrm>
            <a:off x="457200" y="1524000"/>
            <a:ext cx="8229600" cy="4572000"/>
          </a:xfrm>
        </p:spPr>
        <p:txBody>
          <a:bodyPr numCol="1" spcCol="182880">
            <a:normAutofit fontScale="70000" lnSpcReduction="20000"/>
          </a:bodyPr>
          <a:lstStyle/>
          <a:p>
            <a:pPr marL="0" indent="0">
              <a:buNone/>
            </a:pPr>
            <a:r>
              <a:rPr lang="en-US" sz="2000" dirty="0" smtClean="0"/>
              <a:t>CCP = Capacity Commitment Period</a:t>
            </a:r>
          </a:p>
          <a:p>
            <a:pPr marL="0" indent="0">
              <a:buNone/>
            </a:pPr>
            <a:r>
              <a:rPr lang="en-US" sz="2000" dirty="0" smtClean="0"/>
              <a:t>CPP = Capacity Performance Payment</a:t>
            </a:r>
          </a:p>
          <a:p>
            <a:pPr marL="0" indent="0">
              <a:buNone/>
            </a:pPr>
            <a:r>
              <a:rPr lang="en-US" sz="2000" dirty="0" smtClean="0"/>
              <a:t>CONE = Cost of New Entry</a:t>
            </a:r>
          </a:p>
          <a:p>
            <a:pPr marL="0" indent="0">
              <a:buNone/>
            </a:pPr>
            <a:r>
              <a:rPr lang="en-US" sz="2000" dirty="0" smtClean="0"/>
              <a:t>E&amp;AS = Energy &amp; Ancillary Services</a:t>
            </a:r>
          </a:p>
          <a:p>
            <a:pPr marL="0" indent="0">
              <a:buNone/>
            </a:pPr>
            <a:r>
              <a:rPr lang="en-US" sz="2000" dirty="0" smtClean="0"/>
              <a:t>ESI = Energy Security Improvements</a:t>
            </a:r>
          </a:p>
          <a:p>
            <a:pPr marL="0" indent="0">
              <a:buNone/>
            </a:pPr>
            <a:r>
              <a:rPr lang="en-US" sz="2000" dirty="0" smtClean="0"/>
              <a:t>FCM = Forward Capacity Market</a:t>
            </a:r>
          </a:p>
          <a:p>
            <a:pPr marL="0" indent="0">
              <a:buNone/>
            </a:pPr>
            <a:r>
              <a:rPr lang="en-US" sz="2000" dirty="0" smtClean="0"/>
              <a:t>FRM = Forward Reserve Market</a:t>
            </a:r>
          </a:p>
          <a:p>
            <a:pPr marL="0" indent="0">
              <a:buNone/>
            </a:pPr>
            <a:r>
              <a:rPr lang="en-US" sz="2000" dirty="0" smtClean="0"/>
              <a:t>ICR = Installed Capacity Requirement</a:t>
            </a:r>
          </a:p>
          <a:p>
            <a:pPr marL="0" indent="0">
              <a:buNone/>
            </a:pPr>
            <a:r>
              <a:rPr lang="en-US" sz="2000" dirty="0" smtClean="0"/>
              <a:t>LMP = Locational Marginal Price</a:t>
            </a:r>
          </a:p>
          <a:p>
            <a:pPr marL="0" indent="0">
              <a:buNone/>
            </a:pPr>
            <a:r>
              <a:rPr lang="en-US" sz="2000" dirty="0" smtClean="0"/>
              <a:t>LOE = Level of Excess</a:t>
            </a:r>
          </a:p>
          <a:p>
            <a:pPr marL="0" indent="0">
              <a:buNone/>
            </a:pPr>
            <a:r>
              <a:rPr lang="en-US" sz="2000" dirty="0" smtClean="0"/>
              <a:t>MRI = Marginal Reliability Impact</a:t>
            </a:r>
          </a:p>
          <a:p>
            <a:pPr marL="0" indent="0">
              <a:buNone/>
            </a:pPr>
            <a:r>
              <a:rPr lang="en-US" sz="2000" dirty="0" smtClean="0"/>
              <a:t>NICR = Net Installed Capacity Requirement </a:t>
            </a:r>
          </a:p>
          <a:p>
            <a:pPr marL="0" indent="0">
              <a:buNone/>
            </a:pPr>
            <a:r>
              <a:rPr lang="en-US" sz="2000" dirty="0" smtClean="0"/>
              <a:t>ORTP = Offer Review Trigger Price</a:t>
            </a:r>
          </a:p>
          <a:p>
            <a:pPr marL="0" indent="0">
              <a:buNone/>
            </a:pPr>
            <a:r>
              <a:rPr lang="en-US" sz="2000" dirty="0" smtClean="0"/>
              <a:t>PPR = </a:t>
            </a:r>
            <a:r>
              <a:rPr lang="en-US" sz="2000" smtClean="0"/>
              <a:t>Performance Payment Rate</a:t>
            </a:r>
            <a:endParaRPr lang="en-US" sz="2000" dirty="0" smtClean="0"/>
          </a:p>
        </p:txBody>
      </p:sp>
    </p:spTree>
    <p:extLst>
      <p:ext uri="{BB962C8B-B14F-4D97-AF65-F5344CB8AC3E}">
        <p14:creationId xmlns:p14="http://schemas.microsoft.com/office/powerpoint/2010/main" val="17291444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Appendix A</a:t>
            </a:r>
            <a:endParaRPr lang="en-US" dirty="0"/>
          </a:p>
        </p:txBody>
      </p:sp>
      <p:sp>
        <p:nvSpPr>
          <p:cNvPr id="3" name="Text Placeholder 2"/>
          <p:cNvSpPr>
            <a:spLocks noGrp="1"/>
          </p:cNvSpPr>
          <p:nvPr>
            <p:ph type="body" idx="1"/>
          </p:nvPr>
        </p:nvSpPr>
        <p:spPr/>
        <p:txBody>
          <a:bodyPr>
            <a:normAutofit/>
          </a:bodyPr>
          <a:lstStyle/>
          <a:p>
            <a:r>
              <a:rPr lang="en-US" dirty="0" smtClean="0"/>
              <a:t>Incremental Energy Security Improvements revenue offsets for the Net CONE and ORTP modeled technologies</a:t>
            </a:r>
          </a:p>
          <a:p>
            <a:pPr marL="342900" indent="-342900">
              <a:buFont typeface="Calibri" panose="020F0502020204030204" pitchFamily="34" charset="0"/>
              <a:buChar char="-"/>
            </a:pPr>
            <a:r>
              <a:rPr lang="en-US" dirty="0" smtClean="0"/>
              <a:t>ISO proposal</a:t>
            </a:r>
            <a:endParaRPr lang="en-US" dirty="0"/>
          </a:p>
        </p:txBody>
      </p:sp>
      <p:sp>
        <p:nvSpPr>
          <p:cNvPr id="4" name="Slide Number Placeholder 3"/>
          <p:cNvSpPr>
            <a:spLocks noGrp="1"/>
          </p:cNvSpPr>
          <p:nvPr>
            <p:ph type="sldNum" sz="quarter" idx="4"/>
          </p:nvPr>
        </p:nvSpPr>
        <p:spPr/>
        <p:txBody>
          <a:bodyPr/>
          <a:lstStyle/>
          <a:p>
            <a:fld id="{10C7F894-2A36-495D-AB7C-1055F7AC0F9D}" type="slidenum">
              <a:rPr lang="en-US" smtClean="0"/>
              <a:pPr/>
              <a:t>29</a:t>
            </a:fld>
            <a:endParaRPr lang="en-US" dirty="0"/>
          </a:p>
        </p:txBody>
      </p:sp>
    </p:spTree>
    <p:extLst>
      <p:ext uri="{BB962C8B-B14F-4D97-AF65-F5344CB8AC3E}">
        <p14:creationId xmlns:p14="http://schemas.microsoft.com/office/powerpoint/2010/main" val="11224629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0C7F894-2A36-495D-AB7C-1055F7AC0F9D}" type="slidenum">
              <a:rPr lang="en-US" smtClean="0"/>
              <a:pPr/>
              <a:t>3</a:t>
            </a:fld>
            <a:endParaRPr lang="en-US" dirty="0"/>
          </a:p>
        </p:txBody>
      </p:sp>
      <p:sp>
        <p:nvSpPr>
          <p:cNvPr id="4" name="Text Placeholder 3"/>
          <p:cNvSpPr>
            <a:spLocks noGrp="1"/>
          </p:cNvSpPr>
          <p:nvPr>
            <p:ph sz="quarter" idx="14"/>
          </p:nvPr>
        </p:nvSpPr>
        <p:spPr/>
        <p:txBody>
          <a:bodyPr>
            <a:normAutofit/>
          </a:bodyPr>
          <a:lstStyle/>
          <a:p>
            <a:r>
              <a:rPr lang="en-US" dirty="0" smtClean="0"/>
              <a:t>The Level of Excess (LOE) reflects the system at criterion </a:t>
            </a:r>
          </a:p>
          <a:p>
            <a:pPr lvl="1"/>
            <a:r>
              <a:rPr lang="en-US" dirty="0" smtClean="0"/>
              <a:t>In accordance with the underlying design principles of the Forward Capacity Market and its MRI demand curve</a:t>
            </a:r>
          </a:p>
          <a:p>
            <a:r>
              <a:rPr lang="en-US" dirty="0" smtClean="0"/>
              <a:t>E&amp;AS revenues are provided both with and without ESI revenue adjustments </a:t>
            </a:r>
          </a:p>
          <a:p>
            <a:pPr lvl="1"/>
            <a:r>
              <a:rPr lang="en-US" dirty="0" smtClean="0"/>
              <a:t>ESI revenue adjustments reflect the most recent Concentric Energy Advisors (CEA) dispatch models </a:t>
            </a:r>
          </a:p>
          <a:p>
            <a:r>
              <a:rPr lang="en-US" dirty="0" smtClean="0"/>
              <a:t>E&amp;AS revenues are</a:t>
            </a:r>
            <a:r>
              <a:rPr lang="en-US" dirty="0" smtClean="0">
                <a:solidFill>
                  <a:srgbClr val="FF0000"/>
                </a:solidFill>
              </a:rPr>
              <a:t> </a:t>
            </a:r>
            <a:r>
              <a:rPr lang="en-US" dirty="0" smtClean="0"/>
              <a:t>provided both with and without Forward </a:t>
            </a:r>
            <a:r>
              <a:rPr lang="en-US" dirty="0"/>
              <a:t>Reserve Market </a:t>
            </a:r>
            <a:r>
              <a:rPr lang="en-US" dirty="0" smtClean="0"/>
              <a:t>revenues </a:t>
            </a:r>
          </a:p>
          <a:p>
            <a:pPr lvl="1"/>
            <a:r>
              <a:rPr lang="en-US" dirty="0" smtClean="0"/>
              <a:t>To account for the proposed sunset of the Forward Reserve Market beginning in CCP 16</a:t>
            </a:r>
          </a:p>
        </p:txBody>
      </p:sp>
      <p:sp>
        <p:nvSpPr>
          <p:cNvPr id="10" name="Title 8"/>
          <p:cNvSpPr>
            <a:spLocks noGrp="1"/>
          </p:cNvSpPr>
          <p:nvPr>
            <p:ph type="title"/>
          </p:nvPr>
        </p:nvSpPr>
        <p:spPr>
          <a:xfrm>
            <a:off x="457200" y="51487"/>
            <a:ext cx="8229600" cy="1143000"/>
          </a:xfrm>
        </p:spPr>
        <p:txBody>
          <a:bodyPr>
            <a:normAutofit/>
          </a:bodyPr>
          <a:lstStyle/>
          <a:p>
            <a:r>
              <a:rPr lang="en-US" dirty="0" smtClean="0"/>
              <a:t>E&amp;AS revenue offsets will account for </a:t>
            </a:r>
            <a:br>
              <a:rPr lang="en-US" dirty="0" smtClean="0"/>
            </a:br>
            <a:r>
              <a:rPr lang="en-US" dirty="0" smtClean="0"/>
              <a:t>(future) market conditions in CCP16 </a:t>
            </a:r>
            <a:endParaRPr lang="en-US" dirty="0"/>
          </a:p>
        </p:txBody>
      </p:sp>
      <p:sp>
        <p:nvSpPr>
          <p:cNvPr id="5" name="TextBox 4"/>
          <p:cNvSpPr txBox="1"/>
          <p:nvPr/>
        </p:nvSpPr>
        <p:spPr>
          <a:xfrm rot="10800000" flipH="1" flipV="1">
            <a:off x="7238999" y="361377"/>
            <a:ext cx="1447801" cy="523220"/>
          </a:xfrm>
          <a:prstGeom prst="rect">
            <a:avLst/>
          </a:prstGeom>
          <a:noFill/>
          <a:ln w="19050">
            <a:solidFill>
              <a:srgbClr val="00B0F0"/>
            </a:solidFill>
          </a:ln>
        </p:spPr>
        <p:txBody>
          <a:bodyPr wrap="square" rtlCol="0">
            <a:spAutoFit/>
          </a:bodyPr>
          <a:lstStyle/>
          <a:p>
            <a:pPr algn="ctr"/>
            <a:r>
              <a:rPr lang="en-US" sz="1400" i="1" dirty="0" smtClean="0"/>
              <a:t>From August presentation</a:t>
            </a:r>
            <a:endParaRPr lang="en-US" sz="1400" i="1" dirty="0"/>
          </a:p>
        </p:txBody>
      </p:sp>
    </p:spTree>
    <p:extLst>
      <p:ext uri="{BB962C8B-B14F-4D97-AF65-F5344CB8AC3E}">
        <p14:creationId xmlns:p14="http://schemas.microsoft.com/office/powerpoint/2010/main" val="11710136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a:bodyPr>
          <a:lstStyle/>
          <a:p>
            <a:r>
              <a:rPr lang="en-US" dirty="0" smtClean="0"/>
              <a:t>In</a:t>
            </a:r>
            <a:r>
              <a:rPr lang="en-US" dirty="0"/>
              <a:t>cremental ESI revenue offsets </a:t>
            </a:r>
            <a:r>
              <a:rPr lang="en-US" dirty="0" smtClean="0"/>
              <a:t/>
            </a:r>
            <a:br>
              <a:rPr lang="en-US" dirty="0" smtClean="0"/>
            </a:br>
            <a:r>
              <a:rPr lang="en-US" dirty="0" smtClean="0"/>
              <a:t>Net CONE Technologies – ISO Proposal</a:t>
            </a:r>
          </a:p>
        </p:txBody>
      </p:sp>
      <p:sp>
        <p:nvSpPr>
          <p:cNvPr id="4" name="Slide Number Placeholder 3"/>
          <p:cNvSpPr>
            <a:spLocks noGrp="1"/>
          </p:cNvSpPr>
          <p:nvPr>
            <p:ph type="sldNum" sz="quarter" idx="12"/>
          </p:nvPr>
        </p:nvSpPr>
        <p:spPr/>
        <p:txBody>
          <a:bodyPr/>
          <a:lstStyle/>
          <a:p>
            <a:fld id="{10C7F894-2A36-495D-AB7C-1055F7AC0F9D}" type="slidenum">
              <a:rPr lang="en-US" smtClean="0"/>
              <a:pPr/>
              <a:t>30</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429316280"/>
              </p:ext>
            </p:extLst>
          </p:nvPr>
        </p:nvGraphicFramePr>
        <p:xfrm>
          <a:off x="609599" y="1313907"/>
          <a:ext cx="7924802" cy="4880129"/>
        </p:xfrm>
        <a:graphic>
          <a:graphicData uri="http://schemas.openxmlformats.org/drawingml/2006/table">
            <a:tbl>
              <a:tblPr/>
              <a:tblGrid>
                <a:gridCol w="3810001">
                  <a:extLst>
                    <a:ext uri="{9D8B030D-6E8A-4147-A177-3AD203B41FA5}">
                      <a16:colId xmlns:a16="http://schemas.microsoft.com/office/drawing/2014/main" val="237989173"/>
                    </a:ext>
                  </a:extLst>
                </a:gridCol>
                <a:gridCol w="1447800">
                  <a:extLst>
                    <a:ext uri="{9D8B030D-6E8A-4147-A177-3AD203B41FA5}">
                      <a16:colId xmlns:a16="http://schemas.microsoft.com/office/drawing/2014/main" val="3132305141"/>
                    </a:ext>
                  </a:extLst>
                </a:gridCol>
                <a:gridCol w="1295400">
                  <a:extLst>
                    <a:ext uri="{9D8B030D-6E8A-4147-A177-3AD203B41FA5}">
                      <a16:colId xmlns:a16="http://schemas.microsoft.com/office/drawing/2014/main" val="3569865372"/>
                    </a:ext>
                  </a:extLst>
                </a:gridCol>
                <a:gridCol w="1371601">
                  <a:extLst>
                    <a:ext uri="{9D8B030D-6E8A-4147-A177-3AD203B41FA5}">
                      <a16:colId xmlns:a16="http://schemas.microsoft.com/office/drawing/2014/main" val="1560984425"/>
                    </a:ext>
                  </a:extLst>
                </a:gridCol>
              </a:tblGrid>
              <a:tr h="368438">
                <a:tc>
                  <a:txBody>
                    <a:bodyPr/>
                    <a:lstStyle/>
                    <a:p>
                      <a:pPr algn="l" fontAlgn="ctr"/>
                      <a:r>
                        <a:rPr lang="en-US" sz="1000" b="1" i="0" u="none" strike="noStrike">
                          <a:solidFill>
                            <a:srgbClr val="FFFFFF"/>
                          </a:solidFill>
                          <a:effectLst/>
                          <a:latin typeface="Arial" panose="020B0604020202020204" pitchFamily="34" charset="0"/>
                        </a:rPr>
                        <a:t>Description</a:t>
                      </a:r>
                    </a:p>
                  </a:txBody>
                  <a:tcPr marL="9366" marR="9366" marT="936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fontAlgn="ctr"/>
                      <a:r>
                        <a:rPr lang="en-US" sz="1000" b="1" i="0" u="none" strike="noStrike" dirty="0" smtClean="0">
                          <a:solidFill>
                            <a:srgbClr val="FFFFFF"/>
                          </a:solidFill>
                          <a:effectLst/>
                          <a:latin typeface="Arial" panose="020B0604020202020204" pitchFamily="34" charset="0"/>
                        </a:rPr>
                        <a:t>Combustion Turbine</a:t>
                      </a:r>
                      <a:endParaRPr lang="en-US" sz="1000" b="1" i="0" u="none" strike="noStrike" dirty="0">
                        <a:solidFill>
                          <a:srgbClr val="FFFFFF"/>
                        </a:solidFill>
                        <a:effectLst/>
                        <a:latin typeface="Arial" panose="020B0604020202020204" pitchFamily="34" charset="0"/>
                      </a:endParaRPr>
                    </a:p>
                  </a:txBody>
                  <a:tcPr marL="9366" marR="9366"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fontAlgn="ctr"/>
                      <a:r>
                        <a:rPr lang="en-US" sz="1000" b="1" i="0" u="none" strike="noStrike">
                          <a:solidFill>
                            <a:srgbClr val="FFFFFF"/>
                          </a:solidFill>
                          <a:effectLst/>
                          <a:latin typeface="Arial" panose="020B0604020202020204" pitchFamily="34" charset="0"/>
                        </a:rPr>
                        <a:t>Combined Cycle</a:t>
                      </a:r>
                    </a:p>
                  </a:txBody>
                  <a:tcPr marL="9366" marR="9366"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fontAlgn="ctr"/>
                      <a:r>
                        <a:rPr lang="en-US" sz="1000" b="1" i="0" u="none" strike="noStrike">
                          <a:solidFill>
                            <a:srgbClr val="FFFFFF"/>
                          </a:solidFill>
                          <a:effectLst/>
                          <a:latin typeface="Arial" panose="020B0604020202020204" pitchFamily="34" charset="0"/>
                        </a:rPr>
                        <a:t>Aeroderivative</a:t>
                      </a:r>
                    </a:p>
                  </a:txBody>
                  <a:tcPr marL="9366" marR="9366" marT="936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2817906072"/>
                  </a:ext>
                </a:extLst>
              </a:tr>
              <a:tr h="173618">
                <a:tc>
                  <a:txBody>
                    <a:bodyPr/>
                    <a:lstStyle/>
                    <a:p>
                      <a:pPr algn="l" fontAlgn="ctr"/>
                      <a:r>
                        <a:rPr lang="en-US" sz="900" b="0" i="0" u="none" strike="noStrike">
                          <a:solidFill>
                            <a:srgbClr val="000000"/>
                          </a:solidFill>
                          <a:effectLst/>
                          <a:latin typeface="Arial" panose="020B0604020202020204" pitchFamily="34" charset="0"/>
                        </a:rPr>
                        <a:t> Nameplate Capacity (MW)</a:t>
                      </a:r>
                    </a:p>
                  </a:txBody>
                  <a:tcPr marL="9366" marR="9366" marT="936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rial" panose="020B0604020202020204" pitchFamily="34" charset="0"/>
                        </a:rPr>
                        <a:t>376.0</a:t>
                      </a:r>
                    </a:p>
                  </a:txBody>
                  <a:tcPr marL="9366" marR="9366"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rial" panose="020B0604020202020204" pitchFamily="34" charset="0"/>
                        </a:rPr>
                        <a:t>557.0</a:t>
                      </a:r>
                    </a:p>
                  </a:txBody>
                  <a:tcPr marL="9366" marR="9366"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rial" panose="020B0604020202020204" pitchFamily="34" charset="0"/>
                        </a:rPr>
                        <a:t>98.0</a:t>
                      </a:r>
                    </a:p>
                  </a:txBody>
                  <a:tcPr marL="9366" marR="9366" marT="936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49858184"/>
                  </a:ext>
                </a:extLst>
              </a:tr>
              <a:tr h="173618">
                <a:tc>
                  <a:txBody>
                    <a:bodyPr/>
                    <a:lstStyle/>
                    <a:p>
                      <a:pPr algn="l" fontAlgn="ctr"/>
                      <a:r>
                        <a:rPr lang="en-US" sz="900" b="0" i="0" u="none" strike="noStrike">
                          <a:solidFill>
                            <a:srgbClr val="000000"/>
                          </a:solidFill>
                          <a:effectLst/>
                          <a:latin typeface="Arial" panose="020B0604020202020204" pitchFamily="34" charset="0"/>
                        </a:rPr>
                        <a:t> Winter Dispatch Capacity </a:t>
                      </a:r>
                      <a:r>
                        <a:rPr lang="en-US" sz="900" b="0" i="1" u="none" strike="noStrike">
                          <a:solidFill>
                            <a:srgbClr val="000000"/>
                          </a:solidFill>
                          <a:effectLst/>
                          <a:latin typeface="Arial" panose="020B0604020202020204" pitchFamily="34" charset="0"/>
                        </a:rPr>
                        <a:t>(MW)</a:t>
                      </a:r>
                      <a:endParaRPr lang="en-US" sz="900" b="0" i="0" u="none" strike="noStrike">
                        <a:solidFill>
                          <a:srgbClr val="000000"/>
                        </a:solidFill>
                        <a:effectLst/>
                        <a:latin typeface="Arial" panose="020B0604020202020204" pitchFamily="34" charset="0"/>
                      </a:endParaRPr>
                    </a:p>
                  </a:txBody>
                  <a:tcPr marL="9366" marR="9366" marT="936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rial" panose="020B0604020202020204" pitchFamily="34" charset="0"/>
                        </a:rPr>
                        <a:t>394.1</a:t>
                      </a:r>
                    </a:p>
                  </a:txBody>
                  <a:tcPr marL="9366" marR="9366"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rial" panose="020B0604020202020204" pitchFamily="34" charset="0"/>
                        </a:rPr>
                        <a:t>584.6</a:t>
                      </a:r>
                    </a:p>
                  </a:txBody>
                  <a:tcPr marL="9366" marR="9366"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rial" panose="020B0604020202020204" pitchFamily="34" charset="0"/>
                        </a:rPr>
                        <a:t>110.7</a:t>
                      </a:r>
                    </a:p>
                  </a:txBody>
                  <a:tcPr marL="9366" marR="9366" marT="936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5659186"/>
                  </a:ext>
                </a:extLst>
              </a:tr>
              <a:tr h="173618">
                <a:tc>
                  <a:txBody>
                    <a:bodyPr/>
                    <a:lstStyle/>
                    <a:p>
                      <a:pPr algn="l" fontAlgn="ctr"/>
                      <a:r>
                        <a:rPr lang="en-US" sz="900" b="0" i="0" u="none" strike="noStrike">
                          <a:solidFill>
                            <a:srgbClr val="000000"/>
                          </a:solidFill>
                          <a:effectLst/>
                          <a:latin typeface="Arial" panose="020B0604020202020204" pitchFamily="34" charset="0"/>
                        </a:rPr>
                        <a:t> Summer Dispatch Capacity </a:t>
                      </a:r>
                      <a:r>
                        <a:rPr lang="en-US" sz="900" b="0" i="1" u="none" strike="noStrike">
                          <a:solidFill>
                            <a:srgbClr val="000000"/>
                          </a:solidFill>
                          <a:effectLst/>
                          <a:latin typeface="Arial" panose="020B0604020202020204" pitchFamily="34" charset="0"/>
                        </a:rPr>
                        <a:t>(MW)</a:t>
                      </a:r>
                      <a:endParaRPr lang="en-US" sz="900" b="0" i="0" u="none" strike="noStrike">
                        <a:solidFill>
                          <a:srgbClr val="000000"/>
                        </a:solidFill>
                        <a:effectLst/>
                        <a:latin typeface="Arial" panose="020B0604020202020204" pitchFamily="34" charset="0"/>
                      </a:endParaRPr>
                    </a:p>
                  </a:txBody>
                  <a:tcPr marL="9366" marR="9366" marT="936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rial" panose="020B0604020202020204" pitchFamily="34" charset="0"/>
                        </a:rPr>
                        <a:t>363.8</a:t>
                      </a:r>
                    </a:p>
                  </a:txBody>
                  <a:tcPr marL="9366" marR="9366"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rial" panose="020B0604020202020204" pitchFamily="34" charset="0"/>
                        </a:rPr>
                        <a:t>539.4</a:t>
                      </a:r>
                    </a:p>
                  </a:txBody>
                  <a:tcPr marL="9366" marR="9366"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rial" panose="020B0604020202020204" pitchFamily="34" charset="0"/>
                        </a:rPr>
                        <a:t>89.1</a:t>
                      </a:r>
                    </a:p>
                  </a:txBody>
                  <a:tcPr marL="9366" marR="9366" marT="936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71130721"/>
                  </a:ext>
                </a:extLst>
              </a:tr>
              <a:tr h="173618">
                <a:tc>
                  <a:txBody>
                    <a:bodyPr/>
                    <a:lstStyle/>
                    <a:p>
                      <a:pPr algn="l" fontAlgn="ctr"/>
                      <a:r>
                        <a:rPr lang="en-US" sz="900" b="1" i="0" u="none" strike="noStrike">
                          <a:solidFill>
                            <a:srgbClr val="000000"/>
                          </a:solidFill>
                          <a:effectLst/>
                          <a:latin typeface="Arial" panose="020B0604020202020204" pitchFamily="34" charset="0"/>
                        </a:rPr>
                        <a:t> Incremental Payments for Energy</a:t>
                      </a:r>
                    </a:p>
                  </a:txBody>
                  <a:tcPr marL="9366" marR="9366" marT="93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en-US" sz="900" b="1" i="0" u="none" strike="noStrike">
                          <a:solidFill>
                            <a:srgbClr val="000000"/>
                          </a:solidFill>
                          <a:effectLst/>
                          <a:latin typeface="Arial" panose="020B0604020202020204" pitchFamily="34" charset="0"/>
                        </a:rPr>
                        <a:t> </a:t>
                      </a:r>
                    </a:p>
                  </a:txBody>
                  <a:tcPr marL="9366" marR="9366" marT="936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en-US" sz="900" b="1" i="0" u="none" strike="noStrike">
                          <a:solidFill>
                            <a:srgbClr val="000000"/>
                          </a:solidFill>
                          <a:effectLst/>
                          <a:latin typeface="Arial" panose="020B0604020202020204" pitchFamily="34" charset="0"/>
                        </a:rPr>
                        <a:t> </a:t>
                      </a:r>
                    </a:p>
                  </a:txBody>
                  <a:tcPr marL="9366" marR="9366" marT="936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en-US" sz="900" b="1" i="0" u="none" strike="noStrike">
                          <a:solidFill>
                            <a:srgbClr val="000000"/>
                          </a:solidFill>
                          <a:effectLst/>
                          <a:latin typeface="Arial" panose="020B0604020202020204" pitchFamily="34" charset="0"/>
                        </a:rPr>
                        <a:t> </a:t>
                      </a:r>
                    </a:p>
                  </a:txBody>
                  <a:tcPr marL="9366" marR="9366" marT="93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3512730393"/>
                  </a:ext>
                </a:extLst>
              </a:tr>
              <a:tr h="173618">
                <a:tc>
                  <a:txBody>
                    <a:bodyPr/>
                    <a:lstStyle/>
                    <a:p>
                      <a:pPr algn="l" fontAlgn="ctr"/>
                      <a:r>
                        <a:rPr lang="en-US" sz="900" b="0" i="0" u="none" strike="noStrike">
                          <a:solidFill>
                            <a:srgbClr val="000000"/>
                          </a:solidFill>
                          <a:effectLst/>
                          <a:latin typeface="Arial" panose="020B0604020202020204" pitchFamily="34" charset="0"/>
                        </a:rPr>
                        <a:t> </a:t>
                      </a:r>
                      <a:r>
                        <a:rPr lang="en-US" sz="900" b="1" i="0" u="none" strike="noStrike">
                          <a:solidFill>
                            <a:srgbClr val="000000"/>
                          </a:solidFill>
                          <a:effectLst/>
                          <a:latin typeface="Arial" panose="020B0604020202020204" pitchFamily="34" charset="0"/>
                        </a:rPr>
                        <a:t>Winter:  </a:t>
                      </a:r>
                      <a:r>
                        <a:rPr lang="en-US" sz="900" b="0" i="0" u="none" strike="noStrike">
                          <a:solidFill>
                            <a:srgbClr val="000000"/>
                          </a:solidFill>
                          <a:effectLst/>
                          <a:latin typeface="Arial" panose="020B0604020202020204" pitchFamily="34" charset="0"/>
                        </a:rPr>
                        <a:t>Weighted Final Value </a:t>
                      </a:r>
                      <a:r>
                        <a:rPr lang="en-US" sz="900" b="0" i="1" u="none" strike="noStrike">
                          <a:solidFill>
                            <a:srgbClr val="000000"/>
                          </a:solidFill>
                          <a:effectLst/>
                          <a:latin typeface="Arial" panose="020B0604020202020204" pitchFamily="34" charset="0"/>
                        </a:rPr>
                        <a:t>($/MWh)</a:t>
                      </a:r>
                      <a:endParaRPr lang="en-US" sz="900" b="0" i="0" u="none" strike="noStrike">
                        <a:solidFill>
                          <a:srgbClr val="000000"/>
                        </a:solidFill>
                        <a:effectLst/>
                        <a:latin typeface="Arial" panose="020B0604020202020204" pitchFamily="34" charset="0"/>
                      </a:endParaRPr>
                    </a:p>
                  </a:txBody>
                  <a:tcPr marL="9366" marR="9366" marT="936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rial" panose="020B0604020202020204" pitchFamily="34" charset="0"/>
                        </a:rPr>
                        <a:t>-$1.79</a:t>
                      </a:r>
                    </a:p>
                  </a:txBody>
                  <a:tcPr marL="9366" marR="9366"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rial" panose="020B0604020202020204" pitchFamily="34" charset="0"/>
                        </a:rPr>
                        <a:t>$0.58</a:t>
                      </a:r>
                    </a:p>
                  </a:txBody>
                  <a:tcPr marL="9366" marR="9366"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dirty="0">
                          <a:solidFill>
                            <a:srgbClr val="000000"/>
                          </a:solidFill>
                          <a:effectLst/>
                          <a:latin typeface="Arial" panose="020B0604020202020204" pitchFamily="34" charset="0"/>
                        </a:rPr>
                        <a:t>-$1.79</a:t>
                      </a:r>
                    </a:p>
                  </a:txBody>
                  <a:tcPr marL="9366" marR="9366" marT="936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06282907"/>
                  </a:ext>
                </a:extLst>
              </a:tr>
              <a:tr h="173618">
                <a:tc>
                  <a:txBody>
                    <a:bodyPr/>
                    <a:lstStyle/>
                    <a:p>
                      <a:pPr algn="l" fontAlgn="ctr"/>
                      <a:r>
                        <a:rPr lang="en-US" sz="900" b="0" i="0" u="none" strike="noStrike">
                          <a:solidFill>
                            <a:srgbClr val="000000"/>
                          </a:solidFill>
                          <a:effectLst/>
                          <a:latin typeface="Arial" panose="020B0604020202020204" pitchFamily="34" charset="0"/>
                        </a:rPr>
                        <a:t>Day-Ahead Generation </a:t>
                      </a:r>
                      <a:r>
                        <a:rPr lang="en-US" sz="900" b="0" i="1" u="none" strike="noStrike">
                          <a:solidFill>
                            <a:srgbClr val="000000"/>
                          </a:solidFill>
                          <a:effectLst/>
                          <a:latin typeface="Arial" panose="020B0604020202020204" pitchFamily="34" charset="0"/>
                        </a:rPr>
                        <a:t>(MWh)</a:t>
                      </a:r>
                      <a:endParaRPr lang="en-US" sz="900" b="0" i="0" u="none" strike="noStrike">
                        <a:solidFill>
                          <a:srgbClr val="000000"/>
                        </a:solidFill>
                        <a:effectLst/>
                        <a:latin typeface="Arial" panose="020B0604020202020204" pitchFamily="34" charset="0"/>
                      </a:endParaRPr>
                    </a:p>
                  </a:txBody>
                  <a:tcPr marL="590058" marR="9366" marT="936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dirty="0" smtClean="0">
                          <a:solidFill>
                            <a:schemeClr val="accent6"/>
                          </a:solidFill>
                          <a:effectLst/>
                          <a:latin typeface="Arial" panose="020B0604020202020204" pitchFamily="34" charset="0"/>
                        </a:rPr>
                        <a:t>23,255 </a:t>
                      </a:r>
                    </a:p>
                    <a:p>
                      <a:pPr algn="ctr" fontAlgn="ctr"/>
                      <a:r>
                        <a:rPr lang="en-US" sz="900" b="0" i="0" u="none" strike="sngStrike" dirty="0" smtClean="0">
                          <a:solidFill>
                            <a:srgbClr val="000000"/>
                          </a:solidFill>
                          <a:effectLst/>
                          <a:latin typeface="Arial" panose="020B0604020202020204" pitchFamily="34" charset="0"/>
                        </a:rPr>
                        <a:t>42,831</a:t>
                      </a:r>
                      <a:endParaRPr lang="en-US" sz="900" b="0" i="0" u="none" strike="sngStrike" dirty="0">
                        <a:solidFill>
                          <a:srgbClr val="000000"/>
                        </a:solidFill>
                        <a:effectLst/>
                        <a:latin typeface="Arial" panose="020B0604020202020204" pitchFamily="34" charset="0"/>
                      </a:endParaRPr>
                    </a:p>
                  </a:txBody>
                  <a:tcPr marL="9366" marR="9366"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900" b="0" i="0" u="none" strike="noStrike" kern="1200" dirty="0" smtClean="0">
                          <a:solidFill>
                            <a:schemeClr val="accent6"/>
                          </a:solidFill>
                          <a:effectLst/>
                          <a:latin typeface="Arial" panose="020B0604020202020204" pitchFamily="34" charset="0"/>
                          <a:ea typeface="+mn-ea"/>
                          <a:cs typeface="+mn-cs"/>
                        </a:rPr>
                        <a:t>641,420 </a:t>
                      </a:r>
                    </a:p>
                    <a:p>
                      <a:pPr marL="0" algn="ctr" defTabSz="914400" rtl="0" eaLnBrk="1" fontAlgn="ctr" latinLnBrk="0" hangingPunct="1"/>
                      <a:r>
                        <a:rPr lang="en-US" sz="900" b="0" i="0" u="none" strike="sngStrike" kern="1200" dirty="0" smtClean="0">
                          <a:solidFill>
                            <a:srgbClr val="000000"/>
                          </a:solidFill>
                          <a:effectLst/>
                          <a:latin typeface="Arial" panose="020B0604020202020204" pitchFamily="34" charset="0"/>
                          <a:ea typeface="+mn-ea"/>
                          <a:cs typeface="+mn-cs"/>
                        </a:rPr>
                        <a:t>800,109</a:t>
                      </a:r>
                      <a:endParaRPr lang="en-US" sz="900" b="0" i="0" u="none" strike="sngStrike" kern="1200" dirty="0">
                        <a:solidFill>
                          <a:srgbClr val="000000"/>
                        </a:solidFill>
                        <a:effectLst/>
                        <a:latin typeface="Arial" panose="020B0604020202020204" pitchFamily="34" charset="0"/>
                        <a:ea typeface="+mn-ea"/>
                        <a:cs typeface="+mn-cs"/>
                      </a:endParaRPr>
                    </a:p>
                  </a:txBody>
                  <a:tcPr marL="9366" marR="9366"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900" b="0" i="0" u="none" strike="noStrike" kern="1200" dirty="0" smtClean="0">
                          <a:solidFill>
                            <a:schemeClr val="accent6"/>
                          </a:solidFill>
                          <a:effectLst/>
                          <a:latin typeface="Arial" panose="020B0604020202020204" pitchFamily="34" charset="0"/>
                          <a:ea typeface="+mn-ea"/>
                          <a:cs typeface="+mn-cs"/>
                        </a:rPr>
                        <a:t>3,874 </a:t>
                      </a:r>
                    </a:p>
                    <a:p>
                      <a:pPr marL="0" algn="ctr" defTabSz="914400" rtl="0" eaLnBrk="1" fontAlgn="ctr" latinLnBrk="0" hangingPunct="1"/>
                      <a:r>
                        <a:rPr lang="en-US" sz="900" b="0" i="0" u="none" strike="sngStrike" kern="1200" dirty="0" smtClean="0">
                          <a:solidFill>
                            <a:srgbClr val="000000"/>
                          </a:solidFill>
                          <a:effectLst/>
                          <a:latin typeface="Arial" panose="020B0604020202020204" pitchFamily="34" charset="0"/>
                          <a:ea typeface="+mn-ea"/>
                          <a:cs typeface="+mn-cs"/>
                        </a:rPr>
                        <a:t>8,967</a:t>
                      </a:r>
                      <a:endParaRPr lang="en-US" sz="900" b="0" i="0" u="none" strike="sngStrike" kern="1200" dirty="0">
                        <a:solidFill>
                          <a:srgbClr val="000000"/>
                        </a:solidFill>
                        <a:effectLst/>
                        <a:latin typeface="Arial" panose="020B0604020202020204" pitchFamily="34" charset="0"/>
                        <a:ea typeface="+mn-ea"/>
                        <a:cs typeface="+mn-cs"/>
                      </a:endParaRPr>
                    </a:p>
                  </a:txBody>
                  <a:tcPr marL="9366" marR="9366" marT="936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5200535"/>
                  </a:ext>
                </a:extLst>
              </a:tr>
              <a:tr h="173618">
                <a:tc>
                  <a:txBody>
                    <a:bodyPr/>
                    <a:lstStyle/>
                    <a:p>
                      <a:pPr algn="l" fontAlgn="ctr"/>
                      <a:r>
                        <a:rPr lang="en-US" sz="900" b="0" i="0" u="none" strike="noStrike">
                          <a:solidFill>
                            <a:srgbClr val="000000"/>
                          </a:solidFill>
                          <a:effectLst/>
                          <a:latin typeface="Arial" panose="020B0604020202020204" pitchFamily="34" charset="0"/>
                        </a:rPr>
                        <a:t>Weighted Incremental Payments </a:t>
                      </a:r>
                      <a:r>
                        <a:rPr lang="en-US" sz="900" b="0" i="1" u="none" strike="noStrike">
                          <a:solidFill>
                            <a:srgbClr val="000000"/>
                          </a:solidFill>
                          <a:effectLst/>
                          <a:latin typeface="Arial" panose="020B0604020202020204" pitchFamily="34" charset="0"/>
                        </a:rPr>
                        <a:t>($, 3-Month)</a:t>
                      </a:r>
                      <a:endParaRPr lang="en-US" sz="900" b="0" i="0" u="none" strike="noStrike">
                        <a:solidFill>
                          <a:srgbClr val="000000"/>
                        </a:solidFill>
                        <a:effectLst/>
                        <a:latin typeface="Arial" panose="020B0604020202020204" pitchFamily="34" charset="0"/>
                      </a:endParaRPr>
                    </a:p>
                  </a:txBody>
                  <a:tcPr marL="590058" marR="9366" marT="936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lang="en-US" sz="900" b="0" i="0" u="none" strike="noStrike" kern="1200" dirty="0" smtClean="0">
                          <a:solidFill>
                            <a:schemeClr val="accent6"/>
                          </a:solidFill>
                          <a:effectLst/>
                          <a:latin typeface="Arial" panose="020B0604020202020204" pitchFamily="34" charset="0"/>
                          <a:ea typeface="+mn-ea"/>
                          <a:cs typeface="+mn-cs"/>
                        </a:rPr>
                        <a:t>-$41,576</a:t>
                      </a:r>
                    </a:p>
                    <a:p>
                      <a:pPr marL="0" algn="ctr" defTabSz="914400" rtl="0" eaLnBrk="1" fontAlgn="ctr" latinLnBrk="0" hangingPunct="1"/>
                      <a:r>
                        <a:rPr lang="en-US" sz="900" b="0" i="0" u="none" strike="sngStrike" kern="1200" dirty="0" smtClean="0">
                          <a:solidFill>
                            <a:srgbClr val="000000"/>
                          </a:solidFill>
                          <a:effectLst/>
                          <a:latin typeface="Arial" panose="020B0604020202020204" pitchFamily="34" charset="0"/>
                          <a:ea typeface="+mn-ea"/>
                          <a:cs typeface="+mn-cs"/>
                        </a:rPr>
                        <a:t> -$</a:t>
                      </a:r>
                      <a:r>
                        <a:rPr lang="en-US" sz="900" b="0" i="0" u="none" strike="sngStrike" kern="1200" dirty="0">
                          <a:solidFill>
                            <a:srgbClr val="000000"/>
                          </a:solidFill>
                          <a:effectLst/>
                          <a:latin typeface="Arial" panose="020B0604020202020204" pitchFamily="34" charset="0"/>
                          <a:ea typeface="+mn-ea"/>
                          <a:cs typeface="+mn-cs"/>
                        </a:rPr>
                        <a:t>76,574</a:t>
                      </a:r>
                    </a:p>
                  </a:txBody>
                  <a:tcPr marL="9366" marR="9366"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lang="en-US" sz="900" b="0" i="0" u="none" strike="noStrike" kern="1200" dirty="0" smtClean="0">
                          <a:solidFill>
                            <a:schemeClr val="accent6"/>
                          </a:solidFill>
                          <a:effectLst/>
                          <a:latin typeface="Arial" panose="020B0604020202020204" pitchFamily="34" charset="0"/>
                          <a:ea typeface="+mn-ea"/>
                          <a:cs typeface="+mn-cs"/>
                        </a:rPr>
                        <a:t>$375,227</a:t>
                      </a:r>
                    </a:p>
                    <a:p>
                      <a:pPr algn="ctr" fontAlgn="ctr"/>
                      <a:r>
                        <a:rPr lang="en-US" sz="900" b="0" i="0" u="none" strike="sngStrike" dirty="0" smtClean="0">
                          <a:solidFill>
                            <a:srgbClr val="000000"/>
                          </a:solidFill>
                          <a:effectLst/>
                          <a:latin typeface="Arial" panose="020B0604020202020204" pitchFamily="34" charset="0"/>
                        </a:rPr>
                        <a:t>$468,060</a:t>
                      </a:r>
                      <a:endParaRPr lang="en-US" sz="900" b="0" i="0" u="none" strike="sngStrike" dirty="0">
                        <a:solidFill>
                          <a:srgbClr val="000000"/>
                        </a:solidFill>
                        <a:effectLst/>
                        <a:latin typeface="Arial" panose="020B0604020202020204" pitchFamily="34" charset="0"/>
                      </a:endParaRPr>
                    </a:p>
                  </a:txBody>
                  <a:tcPr marL="9366" marR="9366"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dirty="0" smtClean="0">
                          <a:solidFill>
                            <a:srgbClr val="FF0000"/>
                          </a:solidFill>
                          <a:effectLst/>
                          <a:latin typeface="Arial" panose="020B0604020202020204" pitchFamily="34" charset="0"/>
                        </a:rPr>
                        <a:t>-</a:t>
                      </a:r>
                      <a:r>
                        <a:rPr lang="en-US" sz="900" b="0" i="0" u="none" strike="noStrike" kern="1200" dirty="0" smtClean="0">
                          <a:solidFill>
                            <a:schemeClr val="accent6"/>
                          </a:solidFill>
                          <a:effectLst/>
                          <a:latin typeface="Arial" panose="020B0604020202020204" pitchFamily="34" charset="0"/>
                          <a:ea typeface="+mn-ea"/>
                          <a:cs typeface="+mn-cs"/>
                        </a:rPr>
                        <a:t>$6,926 </a:t>
                      </a:r>
                    </a:p>
                    <a:p>
                      <a:pPr marL="0" algn="ctr" defTabSz="914400" rtl="0" eaLnBrk="1" fontAlgn="ctr" latinLnBrk="0" hangingPunct="1"/>
                      <a:r>
                        <a:rPr lang="en-US" sz="900" b="0" i="0" u="none" strike="sngStrike" kern="1200" dirty="0" smtClean="0">
                          <a:solidFill>
                            <a:srgbClr val="000000"/>
                          </a:solidFill>
                          <a:effectLst/>
                          <a:latin typeface="Arial" panose="020B0604020202020204" pitchFamily="34" charset="0"/>
                          <a:ea typeface="+mn-ea"/>
                          <a:cs typeface="+mn-cs"/>
                        </a:rPr>
                        <a:t>-$</a:t>
                      </a:r>
                      <a:r>
                        <a:rPr lang="en-US" sz="900" b="0" i="0" u="none" strike="sngStrike" kern="1200" dirty="0">
                          <a:solidFill>
                            <a:srgbClr val="000000"/>
                          </a:solidFill>
                          <a:effectLst/>
                          <a:latin typeface="Arial" panose="020B0604020202020204" pitchFamily="34" charset="0"/>
                          <a:ea typeface="+mn-ea"/>
                          <a:cs typeface="+mn-cs"/>
                        </a:rPr>
                        <a:t>16,031</a:t>
                      </a:r>
                    </a:p>
                  </a:txBody>
                  <a:tcPr marL="9366" marR="9366" marT="936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16373567"/>
                  </a:ext>
                </a:extLst>
              </a:tr>
              <a:tr h="179935">
                <a:tc>
                  <a:txBody>
                    <a:bodyPr/>
                    <a:lstStyle/>
                    <a:p>
                      <a:pPr algn="l" fontAlgn="ctr"/>
                      <a:r>
                        <a:rPr lang="en-US" sz="900" b="0" i="0" u="none" strike="noStrike">
                          <a:solidFill>
                            <a:srgbClr val="000000"/>
                          </a:solidFill>
                          <a:effectLst/>
                          <a:latin typeface="Arial" panose="020B0604020202020204" pitchFamily="34" charset="0"/>
                        </a:rPr>
                        <a:t> </a:t>
                      </a:r>
                      <a:r>
                        <a:rPr lang="en-US" sz="900" b="1" i="0" u="none" strike="noStrike">
                          <a:solidFill>
                            <a:srgbClr val="000000"/>
                          </a:solidFill>
                          <a:effectLst/>
                          <a:latin typeface="Arial" panose="020B0604020202020204" pitchFamily="34" charset="0"/>
                        </a:rPr>
                        <a:t>Non-Winter: </a:t>
                      </a:r>
                      <a:r>
                        <a:rPr lang="en-US" sz="900" b="0" i="0" u="none" strike="noStrike">
                          <a:solidFill>
                            <a:srgbClr val="000000"/>
                          </a:solidFill>
                          <a:effectLst/>
                          <a:latin typeface="Arial" panose="020B0604020202020204" pitchFamily="34" charset="0"/>
                        </a:rPr>
                        <a:t>Weighted Final Value </a:t>
                      </a:r>
                      <a:r>
                        <a:rPr lang="en-US" sz="900" b="0" i="1" u="none" strike="noStrike">
                          <a:solidFill>
                            <a:srgbClr val="000000"/>
                          </a:solidFill>
                          <a:effectLst/>
                          <a:latin typeface="Arial" panose="020B0604020202020204" pitchFamily="34" charset="0"/>
                        </a:rPr>
                        <a:t>($/MWh)</a:t>
                      </a:r>
                      <a:endParaRPr lang="en-US" sz="900" b="0" i="0" u="none" strike="noStrike">
                        <a:solidFill>
                          <a:srgbClr val="000000"/>
                        </a:solidFill>
                        <a:effectLst/>
                        <a:latin typeface="Arial" panose="020B0604020202020204" pitchFamily="34" charset="0"/>
                      </a:endParaRPr>
                    </a:p>
                  </a:txBody>
                  <a:tcPr marL="9366" marR="9366" marT="936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lang="en-US" sz="900" b="0" i="0" u="none" strike="sngStrike" kern="1200" dirty="0">
                          <a:solidFill>
                            <a:srgbClr val="000000"/>
                          </a:solidFill>
                          <a:effectLst/>
                          <a:latin typeface="Arial" panose="020B0604020202020204" pitchFamily="34" charset="0"/>
                          <a:ea typeface="+mn-ea"/>
                          <a:cs typeface="+mn-cs"/>
                        </a:rPr>
                        <a:t>-$8.27</a:t>
                      </a:r>
                    </a:p>
                  </a:txBody>
                  <a:tcPr marL="9366" marR="9366"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rial" panose="020B0604020202020204" pitchFamily="34" charset="0"/>
                        </a:rPr>
                        <a:t>$0.52</a:t>
                      </a:r>
                    </a:p>
                  </a:txBody>
                  <a:tcPr marL="9366" marR="9366"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dirty="0">
                          <a:solidFill>
                            <a:srgbClr val="000000"/>
                          </a:solidFill>
                          <a:effectLst/>
                          <a:latin typeface="Arial" panose="020B0604020202020204" pitchFamily="34" charset="0"/>
                        </a:rPr>
                        <a:t>-$8.27</a:t>
                      </a:r>
                    </a:p>
                  </a:txBody>
                  <a:tcPr marL="9366" marR="9366" marT="936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05873216"/>
                  </a:ext>
                </a:extLst>
              </a:tr>
              <a:tr h="283658">
                <a:tc>
                  <a:txBody>
                    <a:bodyPr/>
                    <a:lstStyle/>
                    <a:p>
                      <a:pPr algn="l" fontAlgn="ctr"/>
                      <a:r>
                        <a:rPr lang="en-US" sz="900" b="0" i="0" u="none" strike="noStrike">
                          <a:solidFill>
                            <a:srgbClr val="000000"/>
                          </a:solidFill>
                          <a:effectLst/>
                          <a:latin typeface="Arial" panose="020B0604020202020204" pitchFamily="34" charset="0"/>
                        </a:rPr>
                        <a:t>Day-Ahead Generation </a:t>
                      </a:r>
                      <a:r>
                        <a:rPr lang="en-US" sz="900" b="0" i="1" u="none" strike="noStrike">
                          <a:solidFill>
                            <a:srgbClr val="000000"/>
                          </a:solidFill>
                          <a:effectLst/>
                          <a:latin typeface="Arial" panose="020B0604020202020204" pitchFamily="34" charset="0"/>
                        </a:rPr>
                        <a:t>(MWh)</a:t>
                      </a:r>
                      <a:endParaRPr lang="en-US" sz="900" b="0" i="0" u="none" strike="noStrike">
                        <a:solidFill>
                          <a:srgbClr val="000000"/>
                        </a:solidFill>
                        <a:effectLst/>
                        <a:latin typeface="Arial" panose="020B0604020202020204" pitchFamily="34" charset="0"/>
                      </a:endParaRPr>
                    </a:p>
                  </a:txBody>
                  <a:tcPr marL="842941" marR="9366" marT="936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lang="en-US" sz="900" b="0" i="0" u="none" strike="noStrike" kern="1200" dirty="0" smtClean="0">
                          <a:solidFill>
                            <a:schemeClr val="accent6"/>
                          </a:solidFill>
                          <a:effectLst/>
                          <a:latin typeface="Arial" panose="020B0604020202020204" pitchFamily="34" charset="0"/>
                          <a:ea typeface="+mn-ea"/>
                          <a:cs typeface="+mn-cs"/>
                        </a:rPr>
                        <a:t>71,141</a:t>
                      </a:r>
                      <a:r>
                        <a:rPr lang="en-US" sz="900" b="0" i="0" u="none" strike="noStrike" dirty="0" smtClean="0">
                          <a:solidFill>
                            <a:srgbClr val="000000"/>
                          </a:solidFill>
                          <a:effectLst/>
                          <a:latin typeface="Arial" panose="020B0604020202020204" pitchFamily="34" charset="0"/>
                        </a:rPr>
                        <a:t> </a:t>
                      </a:r>
                    </a:p>
                    <a:p>
                      <a:pPr marL="0" algn="ctr" defTabSz="914400" rtl="0" eaLnBrk="1" fontAlgn="ctr" latinLnBrk="0" hangingPunct="1"/>
                      <a:r>
                        <a:rPr lang="en-US" sz="900" b="0" i="0" u="none" strike="sngStrike" kern="1200" dirty="0" smtClean="0">
                          <a:solidFill>
                            <a:srgbClr val="000000"/>
                          </a:solidFill>
                          <a:effectLst/>
                          <a:latin typeface="Arial" panose="020B0604020202020204" pitchFamily="34" charset="0"/>
                          <a:ea typeface="+mn-ea"/>
                          <a:cs typeface="+mn-cs"/>
                        </a:rPr>
                        <a:t>91,181</a:t>
                      </a:r>
                      <a:endParaRPr lang="en-US" sz="900" b="0" i="0" u="none" strike="sngStrike" kern="1200" dirty="0">
                        <a:solidFill>
                          <a:srgbClr val="000000"/>
                        </a:solidFill>
                        <a:effectLst/>
                        <a:latin typeface="Arial" panose="020B0604020202020204" pitchFamily="34" charset="0"/>
                        <a:ea typeface="+mn-ea"/>
                        <a:cs typeface="+mn-cs"/>
                      </a:endParaRPr>
                    </a:p>
                  </a:txBody>
                  <a:tcPr marL="9366" marR="9366"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900" b="0" i="0" u="none" strike="noStrike" kern="1200" dirty="0" smtClean="0">
                          <a:solidFill>
                            <a:schemeClr val="accent6"/>
                          </a:solidFill>
                          <a:effectLst/>
                          <a:latin typeface="Arial" panose="020B0604020202020204" pitchFamily="34" charset="0"/>
                          <a:ea typeface="+mn-ea"/>
                          <a:cs typeface="+mn-cs"/>
                        </a:rPr>
                        <a:t>2,323,855 </a:t>
                      </a:r>
                    </a:p>
                    <a:p>
                      <a:pPr marL="0" algn="ctr" defTabSz="914400" rtl="0" eaLnBrk="1" fontAlgn="ctr" latinLnBrk="0" hangingPunct="1"/>
                      <a:r>
                        <a:rPr lang="en-US" sz="900" b="0" i="0" u="none" strike="sngStrike" kern="1200" dirty="0" smtClean="0">
                          <a:solidFill>
                            <a:srgbClr val="000000"/>
                          </a:solidFill>
                          <a:effectLst/>
                          <a:latin typeface="Arial" panose="020B0604020202020204" pitchFamily="34" charset="0"/>
                          <a:ea typeface="+mn-ea"/>
                          <a:cs typeface="+mn-cs"/>
                        </a:rPr>
                        <a:t>2,596,066</a:t>
                      </a:r>
                      <a:endParaRPr lang="en-US" sz="900" b="0" i="0" u="none" strike="sngStrike" kern="1200" dirty="0">
                        <a:solidFill>
                          <a:srgbClr val="000000"/>
                        </a:solidFill>
                        <a:effectLst/>
                        <a:latin typeface="Arial" panose="020B0604020202020204" pitchFamily="34" charset="0"/>
                        <a:ea typeface="+mn-ea"/>
                        <a:cs typeface="+mn-cs"/>
                      </a:endParaRPr>
                    </a:p>
                  </a:txBody>
                  <a:tcPr marL="9366" marR="9366"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900" b="0" i="0" u="none" strike="noStrike" kern="1200" dirty="0" smtClean="0">
                          <a:solidFill>
                            <a:schemeClr val="accent6"/>
                          </a:solidFill>
                          <a:effectLst/>
                          <a:latin typeface="Arial" panose="020B0604020202020204" pitchFamily="34" charset="0"/>
                          <a:ea typeface="+mn-ea"/>
                          <a:cs typeface="+mn-cs"/>
                        </a:rPr>
                        <a:t>12,262</a:t>
                      </a:r>
                    </a:p>
                    <a:p>
                      <a:pPr marL="0" algn="ctr" defTabSz="914400" rtl="0" eaLnBrk="1" fontAlgn="ctr" latinLnBrk="0" hangingPunct="1"/>
                      <a:r>
                        <a:rPr lang="en-US" sz="900" b="0" i="0" u="none" strike="noStrike" dirty="0" smtClean="0">
                          <a:solidFill>
                            <a:srgbClr val="000000"/>
                          </a:solidFill>
                          <a:effectLst/>
                          <a:latin typeface="Arial" panose="020B0604020202020204" pitchFamily="34" charset="0"/>
                        </a:rPr>
                        <a:t> </a:t>
                      </a:r>
                      <a:r>
                        <a:rPr lang="en-US" sz="900" b="0" i="0" u="none" strike="sngStrike" kern="1200" dirty="0" smtClean="0">
                          <a:solidFill>
                            <a:srgbClr val="000000"/>
                          </a:solidFill>
                          <a:effectLst/>
                          <a:latin typeface="Arial" panose="020B0604020202020204" pitchFamily="34" charset="0"/>
                          <a:ea typeface="+mn-ea"/>
                          <a:cs typeface="+mn-cs"/>
                        </a:rPr>
                        <a:t>16,436</a:t>
                      </a:r>
                      <a:endParaRPr lang="en-US" sz="900" b="0" i="0" u="none" strike="sngStrike" kern="1200" dirty="0">
                        <a:solidFill>
                          <a:srgbClr val="000000"/>
                        </a:solidFill>
                        <a:effectLst/>
                        <a:latin typeface="Arial" panose="020B0604020202020204" pitchFamily="34" charset="0"/>
                        <a:ea typeface="+mn-ea"/>
                        <a:cs typeface="+mn-cs"/>
                      </a:endParaRPr>
                    </a:p>
                  </a:txBody>
                  <a:tcPr marL="9366" marR="9366" marT="936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4336440"/>
                  </a:ext>
                </a:extLst>
              </a:tr>
              <a:tr h="338050">
                <a:tc>
                  <a:txBody>
                    <a:bodyPr/>
                    <a:lstStyle/>
                    <a:p>
                      <a:pPr algn="l" fontAlgn="ctr"/>
                      <a:r>
                        <a:rPr lang="en-US" sz="900" b="0" i="0" u="none" strike="noStrike" dirty="0">
                          <a:solidFill>
                            <a:srgbClr val="000000"/>
                          </a:solidFill>
                          <a:effectLst/>
                          <a:latin typeface="Arial" panose="020B0604020202020204" pitchFamily="34" charset="0"/>
                        </a:rPr>
                        <a:t>Weighted Incremental Payments </a:t>
                      </a:r>
                      <a:r>
                        <a:rPr lang="en-US" sz="900" b="0" i="1" u="none" strike="noStrike" dirty="0">
                          <a:solidFill>
                            <a:srgbClr val="000000"/>
                          </a:solidFill>
                          <a:effectLst/>
                          <a:latin typeface="Arial" panose="020B0604020202020204" pitchFamily="34" charset="0"/>
                        </a:rPr>
                        <a:t>($, 9-Month)</a:t>
                      </a:r>
                      <a:endParaRPr lang="en-US" sz="900" b="0" i="0" u="none" strike="noStrike" dirty="0">
                        <a:solidFill>
                          <a:srgbClr val="000000"/>
                        </a:solidFill>
                        <a:effectLst/>
                        <a:latin typeface="Arial" panose="020B0604020202020204" pitchFamily="34" charset="0"/>
                      </a:endParaRPr>
                    </a:p>
                  </a:txBody>
                  <a:tcPr marL="842941" marR="9366" marT="936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lang="en-US" sz="900" b="0" i="0" u="none" strike="noStrike" kern="1200" dirty="0" smtClean="0">
                          <a:solidFill>
                            <a:schemeClr val="accent6"/>
                          </a:solidFill>
                          <a:effectLst/>
                          <a:latin typeface="Arial" panose="020B0604020202020204" pitchFamily="34" charset="0"/>
                          <a:ea typeface="+mn-ea"/>
                          <a:cs typeface="+mn-cs"/>
                        </a:rPr>
                        <a:t>-$588,272 </a:t>
                      </a:r>
                    </a:p>
                    <a:p>
                      <a:pPr marL="0" algn="ctr" defTabSz="914400" rtl="0" eaLnBrk="1" fontAlgn="ctr" latinLnBrk="0" hangingPunct="1"/>
                      <a:r>
                        <a:rPr lang="en-US" sz="900" b="0" i="0" u="none" strike="sngStrike" kern="1200" dirty="0" smtClean="0">
                          <a:solidFill>
                            <a:srgbClr val="000000"/>
                          </a:solidFill>
                          <a:effectLst/>
                          <a:latin typeface="Arial" panose="020B0604020202020204" pitchFamily="34" charset="0"/>
                          <a:ea typeface="+mn-ea"/>
                          <a:cs typeface="+mn-cs"/>
                        </a:rPr>
                        <a:t>-$753,985</a:t>
                      </a:r>
                      <a:endParaRPr lang="en-US" sz="900" b="0" i="0" u="none" strike="sngStrike" kern="1200" dirty="0">
                        <a:solidFill>
                          <a:srgbClr val="000000"/>
                        </a:solidFill>
                        <a:effectLst/>
                        <a:latin typeface="Arial" panose="020B0604020202020204" pitchFamily="34" charset="0"/>
                        <a:ea typeface="+mn-ea"/>
                        <a:cs typeface="+mn-cs"/>
                      </a:endParaRPr>
                    </a:p>
                  </a:txBody>
                  <a:tcPr marL="9366" marR="9366"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lang="en-US" sz="900" b="0" i="0" u="none" strike="noStrike" kern="1200" dirty="0" smtClean="0">
                          <a:solidFill>
                            <a:schemeClr val="accent6"/>
                          </a:solidFill>
                          <a:effectLst/>
                          <a:latin typeface="Arial" panose="020B0604020202020204" pitchFamily="34" charset="0"/>
                          <a:ea typeface="+mn-ea"/>
                          <a:cs typeface="+mn-cs"/>
                        </a:rPr>
                        <a:t>$1,211,659</a:t>
                      </a:r>
                    </a:p>
                    <a:p>
                      <a:pPr algn="ctr" fontAlgn="ctr"/>
                      <a:r>
                        <a:rPr lang="en-US" sz="900" b="0" i="0" u="none" strike="noStrike" dirty="0" smtClean="0">
                          <a:solidFill>
                            <a:srgbClr val="000000"/>
                          </a:solidFill>
                          <a:effectLst/>
                          <a:latin typeface="Arial" panose="020B0604020202020204" pitchFamily="34" charset="0"/>
                        </a:rPr>
                        <a:t> </a:t>
                      </a:r>
                      <a:r>
                        <a:rPr lang="en-US" sz="900" b="0" i="0" u="none" strike="sngStrike" kern="1200" dirty="0" smtClean="0">
                          <a:solidFill>
                            <a:srgbClr val="000000"/>
                          </a:solidFill>
                          <a:effectLst/>
                          <a:latin typeface="Arial" panose="020B0604020202020204" pitchFamily="34" charset="0"/>
                          <a:ea typeface="+mn-ea"/>
                          <a:cs typeface="+mn-cs"/>
                        </a:rPr>
                        <a:t>$1,353,590</a:t>
                      </a:r>
                      <a:endParaRPr lang="en-US" sz="900" b="0" i="0" u="none" strike="sngStrike" kern="1200" dirty="0">
                        <a:solidFill>
                          <a:srgbClr val="000000"/>
                        </a:solidFill>
                        <a:effectLst/>
                        <a:latin typeface="Arial" panose="020B0604020202020204" pitchFamily="34" charset="0"/>
                        <a:ea typeface="+mn-ea"/>
                        <a:cs typeface="+mn-cs"/>
                      </a:endParaRPr>
                    </a:p>
                  </a:txBody>
                  <a:tcPr marL="9366" marR="9366"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lang="en-US" sz="900" b="0" i="0" u="none" strike="noStrike" kern="1200" dirty="0" smtClean="0">
                          <a:solidFill>
                            <a:schemeClr val="accent6"/>
                          </a:solidFill>
                          <a:effectLst/>
                          <a:latin typeface="Arial" panose="020B0604020202020204" pitchFamily="34" charset="0"/>
                          <a:ea typeface="+mn-ea"/>
                          <a:cs typeface="+mn-cs"/>
                        </a:rPr>
                        <a:t>-$101,396 </a:t>
                      </a:r>
                    </a:p>
                    <a:p>
                      <a:pPr marL="0" algn="ctr" defTabSz="914400" rtl="0" eaLnBrk="1" fontAlgn="ctr" latinLnBrk="0" hangingPunct="1"/>
                      <a:r>
                        <a:rPr lang="en-US" sz="900" b="0" i="0" u="none" strike="sngStrike" kern="1200" dirty="0" smtClean="0">
                          <a:solidFill>
                            <a:srgbClr val="000000"/>
                          </a:solidFill>
                          <a:effectLst/>
                          <a:latin typeface="Arial" panose="020B0604020202020204" pitchFamily="34" charset="0"/>
                          <a:ea typeface="+mn-ea"/>
                          <a:cs typeface="+mn-cs"/>
                        </a:rPr>
                        <a:t>-$</a:t>
                      </a:r>
                      <a:r>
                        <a:rPr lang="en-US" sz="900" b="0" i="0" u="none" strike="sngStrike" kern="1200" dirty="0">
                          <a:solidFill>
                            <a:srgbClr val="000000"/>
                          </a:solidFill>
                          <a:effectLst/>
                          <a:latin typeface="Arial" panose="020B0604020202020204" pitchFamily="34" charset="0"/>
                          <a:ea typeface="+mn-ea"/>
                          <a:cs typeface="+mn-cs"/>
                        </a:rPr>
                        <a:t>135,911</a:t>
                      </a:r>
                    </a:p>
                  </a:txBody>
                  <a:tcPr marL="9366" marR="9366" marT="936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53231150"/>
                  </a:ext>
                </a:extLst>
              </a:tr>
              <a:tr h="338050">
                <a:tc>
                  <a:txBody>
                    <a:bodyPr/>
                    <a:lstStyle/>
                    <a:p>
                      <a:pPr algn="l" fontAlgn="ctr"/>
                      <a:r>
                        <a:rPr lang="en-US" sz="900" b="0" i="0" u="none" strike="noStrike">
                          <a:solidFill>
                            <a:srgbClr val="000000"/>
                          </a:solidFill>
                          <a:effectLst/>
                          <a:latin typeface="Arial" panose="020B0604020202020204" pitchFamily="34" charset="0"/>
                        </a:rPr>
                        <a:t> </a:t>
                      </a:r>
                      <a:r>
                        <a:rPr lang="en-US" sz="900" b="1" i="0" u="none" strike="noStrike">
                          <a:solidFill>
                            <a:srgbClr val="000000"/>
                          </a:solidFill>
                          <a:effectLst/>
                          <a:latin typeface="Arial" panose="020B0604020202020204" pitchFamily="34" charset="0"/>
                        </a:rPr>
                        <a:t>Combined</a:t>
                      </a:r>
                      <a:r>
                        <a:rPr lang="en-US" sz="900" b="0" i="0" u="none" strike="noStrike">
                          <a:solidFill>
                            <a:srgbClr val="000000"/>
                          </a:solidFill>
                          <a:effectLst/>
                          <a:latin typeface="Arial" panose="020B0604020202020204" pitchFamily="34" charset="0"/>
                        </a:rPr>
                        <a:t> Weighted Incremental Payments for Energy </a:t>
                      </a:r>
                      <a:r>
                        <a:rPr lang="en-US" sz="900" b="0" i="1" u="none" strike="noStrike">
                          <a:solidFill>
                            <a:srgbClr val="000000"/>
                          </a:solidFill>
                          <a:effectLst/>
                          <a:latin typeface="Arial" panose="020B0604020202020204" pitchFamily="34" charset="0"/>
                        </a:rPr>
                        <a:t>($, 12-Month)</a:t>
                      </a:r>
                      <a:endParaRPr lang="en-US" sz="900" b="0" i="0" u="none" strike="noStrike">
                        <a:solidFill>
                          <a:srgbClr val="000000"/>
                        </a:solidFill>
                        <a:effectLst/>
                        <a:latin typeface="Arial" panose="020B0604020202020204" pitchFamily="34" charset="0"/>
                      </a:endParaRPr>
                    </a:p>
                  </a:txBody>
                  <a:tcPr marL="9366" marR="9366" marT="936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lang="en-US" sz="900" b="0" i="0" u="none" strike="noStrike" kern="1200" dirty="0" smtClean="0">
                          <a:solidFill>
                            <a:schemeClr val="accent6"/>
                          </a:solidFill>
                          <a:effectLst/>
                          <a:latin typeface="Arial" panose="020B0604020202020204" pitchFamily="34" charset="0"/>
                          <a:ea typeface="+mn-ea"/>
                          <a:cs typeface="+mn-cs"/>
                        </a:rPr>
                        <a:t>-629,848 </a:t>
                      </a:r>
                    </a:p>
                    <a:p>
                      <a:pPr marL="0" algn="ctr" defTabSz="914400" rtl="0" eaLnBrk="1" fontAlgn="ctr" latinLnBrk="0" hangingPunct="1"/>
                      <a:r>
                        <a:rPr lang="en-US" sz="900" b="0" i="0" u="none" strike="sngStrike" kern="1200" dirty="0" smtClean="0">
                          <a:solidFill>
                            <a:srgbClr val="000000"/>
                          </a:solidFill>
                          <a:effectLst/>
                          <a:latin typeface="Arial" panose="020B0604020202020204" pitchFamily="34" charset="0"/>
                          <a:ea typeface="+mn-ea"/>
                          <a:cs typeface="+mn-cs"/>
                        </a:rPr>
                        <a:t>-$</a:t>
                      </a:r>
                      <a:r>
                        <a:rPr lang="en-US" sz="900" b="0" i="0" u="none" strike="sngStrike" kern="1200" dirty="0">
                          <a:solidFill>
                            <a:srgbClr val="000000"/>
                          </a:solidFill>
                          <a:effectLst/>
                          <a:latin typeface="Arial" panose="020B0604020202020204" pitchFamily="34" charset="0"/>
                          <a:ea typeface="+mn-ea"/>
                          <a:cs typeface="+mn-cs"/>
                        </a:rPr>
                        <a:t>830,559</a:t>
                      </a:r>
                    </a:p>
                  </a:txBody>
                  <a:tcPr marL="9366" marR="9366"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lang="en-US" sz="900" b="0" i="0" u="none" strike="noStrike" kern="1200" dirty="0" smtClean="0">
                          <a:solidFill>
                            <a:schemeClr val="accent6"/>
                          </a:solidFill>
                          <a:effectLst/>
                          <a:latin typeface="Arial" panose="020B0604020202020204" pitchFamily="34" charset="0"/>
                          <a:ea typeface="+mn-ea"/>
                          <a:cs typeface="+mn-cs"/>
                        </a:rPr>
                        <a:t>$1,586,887</a:t>
                      </a:r>
                    </a:p>
                    <a:p>
                      <a:pPr marL="0" algn="ctr" defTabSz="914400" rtl="0" eaLnBrk="1" fontAlgn="ctr" latinLnBrk="0" hangingPunct="1"/>
                      <a:r>
                        <a:rPr lang="en-US" sz="900" b="0" i="0" u="none" strike="sngStrike" kern="1200" dirty="0" smtClean="0">
                          <a:solidFill>
                            <a:srgbClr val="000000"/>
                          </a:solidFill>
                          <a:effectLst/>
                          <a:latin typeface="Arial" panose="020B0604020202020204" pitchFamily="34" charset="0"/>
                          <a:ea typeface="+mn-ea"/>
                          <a:cs typeface="+mn-cs"/>
                        </a:rPr>
                        <a:t> $1,821,650</a:t>
                      </a:r>
                      <a:endParaRPr lang="en-US" sz="900" b="0" i="0" u="none" strike="sngStrike" kern="1200" dirty="0">
                        <a:solidFill>
                          <a:srgbClr val="000000"/>
                        </a:solidFill>
                        <a:effectLst/>
                        <a:latin typeface="Arial" panose="020B0604020202020204" pitchFamily="34" charset="0"/>
                        <a:ea typeface="+mn-ea"/>
                        <a:cs typeface="+mn-cs"/>
                      </a:endParaRPr>
                    </a:p>
                  </a:txBody>
                  <a:tcPr marL="9366" marR="9366"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lang="en-US" sz="900" b="0" i="0" u="none" strike="noStrike" kern="1200" dirty="0" smtClean="0">
                          <a:solidFill>
                            <a:schemeClr val="accent6"/>
                          </a:solidFill>
                          <a:effectLst/>
                          <a:latin typeface="Arial" panose="020B0604020202020204" pitchFamily="34" charset="0"/>
                          <a:ea typeface="+mn-ea"/>
                          <a:cs typeface="+mn-cs"/>
                        </a:rPr>
                        <a:t>-$108,322 </a:t>
                      </a:r>
                    </a:p>
                    <a:p>
                      <a:pPr marL="0" algn="ctr" defTabSz="914400" rtl="0" eaLnBrk="1" fontAlgn="ctr" latinLnBrk="0" hangingPunct="1"/>
                      <a:r>
                        <a:rPr lang="en-US" sz="900" b="0" i="0" u="none" strike="sngStrike" kern="1200" dirty="0" smtClean="0">
                          <a:solidFill>
                            <a:srgbClr val="000000"/>
                          </a:solidFill>
                          <a:effectLst/>
                          <a:latin typeface="Arial" panose="020B0604020202020204" pitchFamily="34" charset="0"/>
                          <a:ea typeface="+mn-ea"/>
                          <a:cs typeface="+mn-cs"/>
                        </a:rPr>
                        <a:t>-$</a:t>
                      </a:r>
                      <a:r>
                        <a:rPr lang="en-US" sz="900" b="0" i="0" u="none" strike="sngStrike" kern="1200" dirty="0">
                          <a:solidFill>
                            <a:srgbClr val="000000"/>
                          </a:solidFill>
                          <a:effectLst/>
                          <a:latin typeface="Arial" panose="020B0604020202020204" pitchFamily="34" charset="0"/>
                          <a:ea typeface="+mn-ea"/>
                          <a:cs typeface="+mn-cs"/>
                        </a:rPr>
                        <a:t>151,942</a:t>
                      </a:r>
                    </a:p>
                  </a:txBody>
                  <a:tcPr marL="9366" marR="9366" marT="936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73592470"/>
                  </a:ext>
                </a:extLst>
              </a:tr>
              <a:tr h="202415">
                <a:tc>
                  <a:txBody>
                    <a:bodyPr/>
                    <a:lstStyle/>
                    <a:p>
                      <a:pPr algn="l" fontAlgn="ctr"/>
                      <a:r>
                        <a:rPr lang="en-US" sz="900" b="0" i="0" u="none" strike="noStrike">
                          <a:solidFill>
                            <a:srgbClr val="000000"/>
                          </a:solidFill>
                          <a:effectLst/>
                          <a:latin typeface="Arial" panose="020B0604020202020204" pitchFamily="34" charset="0"/>
                        </a:rPr>
                        <a:t> </a:t>
                      </a:r>
                      <a:r>
                        <a:rPr lang="en-US" sz="900" b="1" i="0" u="none" strike="noStrike">
                          <a:solidFill>
                            <a:srgbClr val="000000"/>
                          </a:solidFill>
                          <a:effectLst/>
                          <a:latin typeface="Arial" panose="020B0604020202020204" pitchFamily="34" charset="0"/>
                        </a:rPr>
                        <a:t>Combined</a:t>
                      </a:r>
                      <a:r>
                        <a:rPr lang="en-US" sz="900" b="0" i="0" u="none" strike="noStrike">
                          <a:solidFill>
                            <a:srgbClr val="000000"/>
                          </a:solidFill>
                          <a:effectLst/>
                          <a:latin typeface="Arial" panose="020B0604020202020204" pitchFamily="34" charset="0"/>
                        </a:rPr>
                        <a:t> Weighted Incremental Payments for Energy </a:t>
                      </a:r>
                      <a:r>
                        <a:rPr lang="en-US" sz="900" b="0" i="1" u="none" strike="noStrike">
                          <a:solidFill>
                            <a:srgbClr val="000000"/>
                          </a:solidFill>
                          <a:effectLst/>
                          <a:latin typeface="Arial" panose="020B0604020202020204" pitchFamily="34" charset="0"/>
                        </a:rPr>
                        <a:t>($/kW-mo.)</a:t>
                      </a:r>
                      <a:endParaRPr lang="en-US" sz="900" b="0" i="0" u="none" strike="noStrike">
                        <a:solidFill>
                          <a:srgbClr val="000000"/>
                        </a:solidFill>
                        <a:effectLst/>
                        <a:latin typeface="Arial" panose="020B0604020202020204" pitchFamily="34" charset="0"/>
                      </a:endParaRPr>
                    </a:p>
                  </a:txBody>
                  <a:tcPr marL="9366" marR="9366" marT="936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lang="en-US" sz="900" b="1" i="0" u="none" strike="noStrike" kern="1200" dirty="0" smtClean="0">
                          <a:solidFill>
                            <a:schemeClr val="accent6"/>
                          </a:solidFill>
                          <a:effectLst/>
                          <a:latin typeface="Arial" panose="020B0604020202020204" pitchFamily="34" charset="0"/>
                          <a:ea typeface="+mn-ea"/>
                          <a:cs typeface="+mn-cs"/>
                        </a:rPr>
                        <a:t>-$0.140 </a:t>
                      </a:r>
                      <a:r>
                        <a:rPr lang="en-US" sz="900" b="0" i="0" u="none" strike="sngStrike" kern="1200" dirty="0" smtClean="0">
                          <a:solidFill>
                            <a:srgbClr val="000000"/>
                          </a:solidFill>
                          <a:effectLst/>
                          <a:latin typeface="Arial" panose="020B0604020202020204" pitchFamily="34" charset="0"/>
                          <a:ea typeface="+mn-ea"/>
                          <a:cs typeface="+mn-cs"/>
                        </a:rPr>
                        <a:t>-$</a:t>
                      </a:r>
                      <a:r>
                        <a:rPr lang="en-US" sz="900" b="0" i="0" u="none" strike="sngStrike" kern="1200" dirty="0">
                          <a:solidFill>
                            <a:srgbClr val="000000"/>
                          </a:solidFill>
                          <a:effectLst/>
                          <a:latin typeface="Arial" panose="020B0604020202020204" pitchFamily="34" charset="0"/>
                          <a:ea typeface="+mn-ea"/>
                          <a:cs typeface="+mn-cs"/>
                        </a:rPr>
                        <a:t>0.184</a:t>
                      </a:r>
                    </a:p>
                  </a:txBody>
                  <a:tcPr marL="9366" marR="9366" marT="93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kern="1200" dirty="0" smtClean="0">
                          <a:solidFill>
                            <a:schemeClr val="accent6"/>
                          </a:solidFill>
                          <a:effectLst/>
                          <a:latin typeface="Arial" panose="020B0604020202020204" pitchFamily="34" charset="0"/>
                          <a:ea typeface="+mn-ea"/>
                          <a:cs typeface="+mn-cs"/>
                        </a:rPr>
                        <a:t>$0.237 </a:t>
                      </a:r>
                      <a:r>
                        <a:rPr lang="en-US" sz="900" b="0" i="0" u="none" strike="sngStrike" dirty="0" smtClean="0">
                          <a:solidFill>
                            <a:srgbClr val="000000"/>
                          </a:solidFill>
                          <a:effectLst/>
                          <a:latin typeface="Arial" panose="020B0604020202020204" pitchFamily="34" charset="0"/>
                        </a:rPr>
                        <a:t>$0.273</a:t>
                      </a:r>
                      <a:endParaRPr lang="en-US" sz="900" b="0" i="0" u="none" strike="sngStrike" dirty="0">
                        <a:solidFill>
                          <a:srgbClr val="000000"/>
                        </a:solidFill>
                        <a:effectLst/>
                        <a:latin typeface="Arial" panose="020B0604020202020204" pitchFamily="34" charset="0"/>
                      </a:endParaRPr>
                    </a:p>
                  </a:txBody>
                  <a:tcPr marL="9366" marR="9366" marT="93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kern="1200" dirty="0" smtClean="0">
                          <a:solidFill>
                            <a:schemeClr val="accent6"/>
                          </a:solidFill>
                          <a:effectLst/>
                          <a:latin typeface="Arial" panose="020B0604020202020204" pitchFamily="34" charset="0"/>
                          <a:ea typeface="+mn-ea"/>
                          <a:cs typeface="+mn-cs"/>
                        </a:rPr>
                        <a:t>-$0.092 </a:t>
                      </a:r>
                      <a:r>
                        <a:rPr lang="en-US" sz="900" b="0" i="0" u="none" strike="sngStrike" kern="1200" dirty="0" smtClean="0">
                          <a:solidFill>
                            <a:srgbClr val="000000"/>
                          </a:solidFill>
                          <a:effectLst/>
                          <a:latin typeface="Arial" panose="020B0604020202020204" pitchFamily="34" charset="0"/>
                          <a:ea typeface="+mn-ea"/>
                          <a:cs typeface="+mn-cs"/>
                        </a:rPr>
                        <a:t>-$</a:t>
                      </a:r>
                      <a:r>
                        <a:rPr lang="en-US" sz="900" b="0" i="0" u="none" strike="sngStrike" kern="1200" dirty="0">
                          <a:solidFill>
                            <a:srgbClr val="000000"/>
                          </a:solidFill>
                          <a:effectLst/>
                          <a:latin typeface="Arial" panose="020B0604020202020204" pitchFamily="34" charset="0"/>
                          <a:ea typeface="+mn-ea"/>
                          <a:cs typeface="+mn-cs"/>
                        </a:rPr>
                        <a:t>0.129</a:t>
                      </a:r>
                    </a:p>
                  </a:txBody>
                  <a:tcPr marL="9366" marR="9366" marT="936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09776066"/>
                  </a:ext>
                </a:extLst>
              </a:tr>
              <a:tr h="173618">
                <a:tc>
                  <a:txBody>
                    <a:bodyPr/>
                    <a:lstStyle/>
                    <a:p>
                      <a:pPr algn="l" fontAlgn="ctr"/>
                      <a:r>
                        <a:rPr lang="en-US" sz="900" b="1" i="0" u="none" strike="noStrike">
                          <a:solidFill>
                            <a:srgbClr val="000000"/>
                          </a:solidFill>
                          <a:effectLst/>
                          <a:latin typeface="Arial" panose="020B0604020202020204" pitchFamily="34" charset="0"/>
                        </a:rPr>
                        <a:t> Incremental Payments for Options</a:t>
                      </a:r>
                    </a:p>
                  </a:txBody>
                  <a:tcPr marL="9366" marR="9366" marT="9366"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en-US" sz="900" b="1" i="0" u="none" strike="noStrike">
                          <a:solidFill>
                            <a:srgbClr val="000000"/>
                          </a:solidFill>
                          <a:effectLst/>
                          <a:latin typeface="Arial" panose="020B0604020202020204" pitchFamily="34" charset="0"/>
                        </a:rPr>
                        <a:t> </a:t>
                      </a:r>
                    </a:p>
                  </a:txBody>
                  <a:tcPr marL="9366" marR="9366" marT="9366"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en-US" sz="900" b="1" i="0" u="none" strike="noStrike">
                          <a:solidFill>
                            <a:srgbClr val="000000"/>
                          </a:solidFill>
                          <a:effectLst/>
                          <a:latin typeface="Arial" panose="020B0604020202020204" pitchFamily="34" charset="0"/>
                        </a:rPr>
                        <a:t> </a:t>
                      </a:r>
                    </a:p>
                  </a:txBody>
                  <a:tcPr marL="9366" marR="9366" marT="9366"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en-US" sz="900" b="1" i="0" u="none" strike="noStrike">
                          <a:solidFill>
                            <a:srgbClr val="000000"/>
                          </a:solidFill>
                          <a:effectLst/>
                          <a:latin typeface="Arial" panose="020B0604020202020204" pitchFamily="34" charset="0"/>
                        </a:rPr>
                        <a:t> </a:t>
                      </a:r>
                    </a:p>
                  </a:txBody>
                  <a:tcPr marL="9366" marR="9366" marT="9366"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4152060435"/>
                  </a:ext>
                </a:extLst>
              </a:tr>
              <a:tr h="173618">
                <a:tc>
                  <a:txBody>
                    <a:bodyPr/>
                    <a:lstStyle/>
                    <a:p>
                      <a:pPr algn="l" fontAlgn="ctr"/>
                      <a:r>
                        <a:rPr lang="en-US" sz="900" b="0" i="0" u="none" strike="noStrike">
                          <a:solidFill>
                            <a:srgbClr val="000000"/>
                          </a:solidFill>
                          <a:effectLst/>
                          <a:latin typeface="Arial" panose="020B0604020202020204" pitchFamily="34" charset="0"/>
                        </a:rPr>
                        <a:t> </a:t>
                      </a:r>
                      <a:r>
                        <a:rPr lang="en-US" sz="900" b="1" i="0" u="none" strike="noStrike">
                          <a:solidFill>
                            <a:srgbClr val="000000"/>
                          </a:solidFill>
                          <a:effectLst/>
                          <a:latin typeface="Arial" panose="020B0604020202020204" pitchFamily="34" charset="0"/>
                        </a:rPr>
                        <a:t>Winter: </a:t>
                      </a:r>
                      <a:r>
                        <a:rPr lang="en-US" sz="900" b="0" i="0" u="none" strike="noStrike">
                          <a:solidFill>
                            <a:srgbClr val="000000"/>
                          </a:solidFill>
                          <a:effectLst/>
                          <a:latin typeface="Arial" panose="020B0604020202020204" pitchFamily="34" charset="0"/>
                        </a:rPr>
                        <a:t>Weighted Payments </a:t>
                      </a:r>
                      <a:r>
                        <a:rPr lang="en-US" sz="900" b="0" i="1" u="none" strike="noStrike">
                          <a:solidFill>
                            <a:srgbClr val="000000"/>
                          </a:solidFill>
                          <a:effectLst/>
                          <a:latin typeface="Arial" panose="020B0604020202020204" pitchFamily="34" charset="0"/>
                        </a:rPr>
                        <a:t>($/MW, 3-Month)</a:t>
                      </a:r>
                      <a:endParaRPr lang="en-US" sz="900" b="0" i="0" u="none" strike="noStrike">
                        <a:solidFill>
                          <a:srgbClr val="000000"/>
                        </a:solidFill>
                        <a:effectLst/>
                        <a:latin typeface="Arial" panose="020B0604020202020204" pitchFamily="34" charset="0"/>
                      </a:endParaRPr>
                    </a:p>
                  </a:txBody>
                  <a:tcPr marL="9366" marR="9366" marT="936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rial" panose="020B0604020202020204" pitchFamily="34" charset="0"/>
                        </a:rPr>
                        <a:t>$2,730</a:t>
                      </a:r>
                    </a:p>
                  </a:txBody>
                  <a:tcPr marL="9366" marR="9366"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rial" panose="020B0604020202020204" pitchFamily="34" charset="0"/>
                        </a:rPr>
                        <a:t>$0</a:t>
                      </a:r>
                    </a:p>
                  </a:txBody>
                  <a:tcPr marL="9366" marR="9366"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rial" panose="020B0604020202020204" pitchFamily="34" charset="0"/>
                        </a:rPr>
                        <a:t>$2,730</a:t>
                      </a:r>
                    </a:p>
                  </a:txBody>
                  <a:tcPr marL="9366" marR="9366" marT="936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64872333"/>
                  </a:ext>
                </a:extLst>
              </a:tr>
              <a:tr h="173618">
                <a:tc>
                  <a:txBody>
                    <a:bodyPr/>
                    <a:lstStyle/>
                    <a:p>
                      <a:pPr algn="l" fontAlgn="ctr"/>
                      <a:r>
                        <a:rPr lang="en-US" sz="900" b="0" i="0" u="none" strike="noStrike">
                          <a:solidFill>
                            <a:srgbClr val="000000"/>
                          </a:solidFill>
                          <a:effectLst/>
                          <a:latin typeface="Arial" panose="020B0604020202020204" pitchFamily="34" charset="0"/>
                        </a:rPr>
                        <a:t>Weighted Incremental Payments </a:t>
                      </a:r>
                      <a:r>
                        <a:rPr lang="en-US" sz="900" b="0" i="1" u="none" strike="noStrike">
                          <a:solidFill>
                            <a:srgbClr val="000000"/>
                          </a:solidFill>
                          <a:effectLst/>
                          <a:latin typeface="Arial" panose="020B0604020202020204" pitchFamily="34" charset="0"/>
                        </a:rPr>
                        <a:t>($, 3-Month)</a:t>
                      </a:r>
                      <a:endParaRPr lang="en-US" sz="900" b="0" i="0" u="none" strike="noStrike">
                        <a:solidFill>
                          <a:srgbClr val="000000"/>
                        </a:solidFill>
                        <a:effectLst/>
                        <a:latin typeface="Arial" panose="020B0604020202020204" pitchFamily="34" charset="0"/>
                      </a:endParaRPr>
                    </a:p>
                  </a:txBody>
                  <a:tcPr marL="505764" marR="9366" marT="936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rial" panose="020B0604020202020204" pitchFamily="34" charset="0"/>
                        </a:rPr>
                        <a:t>$1,075,778</a:t>
                      </a:r>
                    </a:p>
                  </a:txBody>
                  <a:tcPr marL="9366" marR="9366"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rial" panose="020B0604020202020204" pitchFamily="34" charset="0"/>
                        </a:rPr>
                        <a:t>$0</a:t>
                      </a:r>
                    </a:p>
                  </a:txBody>
                  <a:tcPr marL="9366" marR="9366"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rial" panose="020B0604020202020204" pitchFamily="34" charset="0"/>
                        </a:rPr>
                        <a:t>$302,179</a:t>
                      </a:r>
                    </a:p>
                  </a:txBody>
                  <a:tcPr marL="9366" marR="9366" marT="936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88971218"/>
                  </a:ext>
                </a:extLst>
              </a:tr>
              <a:tr h="179935">
                <a:tc>
                  <a:txBody>
                    <a:bodyPr/>
                    <a:lstStyle/>
                    <a:p>
                      <a:pPr algn="l" fontAlgn="ctr"/>
                      <a:r>
                        <a:rPr lang="en-US" sz="900" b="0" i="0" u="none" strike="noStrike">
                          <a:solidFill>
                            <a:srgbClr val="000000"/>
                          </a:solidFill>
                          <a:effectLst/>
                          <a:latin typeface="Arial" panose="020B0604020202020204" pitchFamily="34" charset="0"/>
                        </a:rPr>
                        <a:t> </a:t>
                      </a:r>
                      <a:r>
                        <a:rPr lang="en-US" sz="900" b="1" i="0" u="none" strike="noStrike">
                          <a:solidFill>
                            <a:srgbClr val="000000"/>
                          </a:solidFill>
                          <a:effectLst/>
                          <a:latin typeface="Arial" panose="020B0604020202020204" pitchFamily="34" charset="0"/>
                        </a:rPr>
                        <a:t>Non-Winter:</a:t>
                      </a:r>
                      <a:r>
                        <a:rPr lang="en-US" sz="900" b="0" i="0" u="none" strike="noStrike">
                          <a:solidFill>
                            <a:srgbClr val="000000"/>
                          </a:solidFill>
                          <a:effectLst/>
                          <a:latin typeface="Arial" panose="020B0604020202020204" pitchFamily="34" charset="0"/>
                        </a:rPr>
                        <a:t> Weighted Payments </a:t>
                      </a:r>
                      <a:r>
                        <a:rPr lang="en-US" sz="900" b="0" i="1" u="none" strike="noStrike">
                          <a:solidFill>
                            <a:srgbClr val="000000"/>
                          </a:solidFill>
                          <a:effectLst/>
                          <a:latin typeface="Arial" panose="020B0604020202020204" pitchFamily="34" charset="0"/>
                        </a:rPr>
                        <a:t>($/MW, 9-Month)</a:t>
                      </a:r>
                      <a:endParaRPr lang="en-US" sz="900" b="0" i="0" u="none" strike="noStrike">
                        <a:solidFill>
                          <a:srgbClr val="000000"/>
                        </a:solidFill>
                        <a:effectLst/>
                        <a:latin typeface="Arial" panose="020B0604020202020204" pitchFamily="34" charset="0"/>
                      </a:endParaRPr>
                    </a:p>
                  </a:txBody>
                  <a:tcPr marL="9366" marR="9366" marT="936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rial" panose="020B0604020202020204" pitchFamily="34" charset="0"/>
                        </a:rPr>
                        <a:t>$4,353</a:t>
                      </a:r>
                    </a:p>
                  </a:txBody>
                  <a:tcPr marL="9366" marR="9366"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rial" panose="020B0604020202020204" pitchFamily="34" charset="0"/>
                        </a:rPr>
                        <a:t>$8</a:t>
                      </a:r>
                    </a:p>
                  </a:txBody>
                  <a:tcPr marL="9366" marR="9366"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rial" panose="020B0604020202020204" pitchFamily="34" charset="0"/>
                        </a:rPr>
                        <a:t>$4,353</a:t>
                      </a:r>
                    </a:p>
                  </a:txBody>
                  <a:tcPr marL="9366" marR="9366" marT="936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49962808"/>
                  </a:ext>
                </a:extLst>
              </a:tr>
              <a:tr h="173618">
                <a:tc>
                  <a:txBody>
                    <a:bodyPr/>
                    <a:lstStyle/>
                    <a:p>
                      <a:pPr algn="l" fontAlgn="ctr"/>
                      <a:r>
                        <a:rPr lang="en-US" sz="900" b="0" i="0" u="none" strike="noStrike">
                          <a:solidFill>
                            <a:srgbClr val="000000"/>
                          </a:solidFill>
                          <a:effectLst/>
                          <a:latin typeface="Arial" panose="020B0604020202020204" pitchFamily="34" charset="0"/>
                        </a:rPr>
                        <a:t>Weighted Incremental Payments </a:t>
                      </a:r>
                      <a:r>
                        <a:rPr lang="en-US" sz="900" b="0" i="1" u="none" strike="noStrike">
                          <a:solidFill>
                            <a:srgbClr val="000000"/>
                          </a:solidFill>
                          <a:effectLst/>
                          <a:latin typeface="Arial" panose="020B0604020202020204" pitchFamily="34" charset="0"/>
                        </a:rPr>
                        <a:t>($, 9-Month)</a:t>
                      </a:r>
                      <a:endParaRPr lang="en-US" sz="900" b="0" i="0" u="none" strike="noStrike">
                        <a:solidFill>
                          <a:srgbClr val="000000"/>
                        </a:solidFill>
                        <a:effectLst/>
                        <a:latin typeface="Arial" panose="020B0604020202020204" pitchFamily="34" charset="0"/>
                      </a:endParaRPr>
                    </a:p>
                  </a:txBody>
                  <a:tcPr marL="842941" marR="9366" marT="936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rial" panose="020B0604020202020204" pitchFamily="34" charset="0"/>
                        </a:rPr>
                        <a:t>$1,583,656</a:t>
                      </a:r>
                    </a:p>
                  </a:txBody>
                  <a:tcPr marL="9366" marR="9366"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rial" panose="020B0604020202020204" pitchFamily="34" charset="0"/>
                        </a:rPr>
                        <a:t>$4,277</a:t>
                      </a:r>
                    </a:p>
                  </a:txBody>
                  <a:tcPr marL="9366" marR="9366"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rial" panose="020B0604020202020204" pitchFamily="34" charset="0"/>
                        </a:rPr>
                        <a:t>$387,861</a:t>
                      </a:r>
                    </a:p>
                  </a:txBody>
                  <a:tcPr marL="9366" marR="9366" marT="936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97162864"/>
                  </a:ext>
                </a:extLst>
              </a:tr>
              <a:tr h="179935">
                <a:tc>
                  <a:txBody>
                    <a:bodyPr/>
                    <a:lstStyle/>
                    <a:p>
                      <a:pPr algn="l" fontAlgn="ctr"/>
                      <a:r>
                        <a:rPr lang="en-US" sz="900" b="0" i="0" u="none" strike="noStrike">
                          <a:solidFill>
                            <a:srgbClr val="000000"/>
                          </a:solidFill>
                          <a:effectLst/>
                          <a:latin typeface="Arial" panose="020B0604020202020204" pitchFamily="34" charset="0"/>
                        </a:rPr>
                        <a:t> </a:t>
                      </a:r>
                      <a:r>
                        <a:rPr lang="en-US" sz="900" b="1" i="0" u="none" strike="noStrike">
                          <a:solidFill>
                            <a:srgbClr val="000000"/>
                          </a:solidFill>
                          <a:effectLst/>
                          <a:latin typeface="Arial" panose="020B0604020202020204" pitchFamily="34" charset="0"/>
                        </a:rPr>
                        <a:t>Combined</a:t>
                      </a:r>
                      <a:r>
                        <a:rPr lang="en-US" sz="900" b="0" i="0" u="none" strike="noStrike">
                          <a:solidFill>
                            <a:srgbClr val="000000"/>
                          </a:solidFill>
                          <a:effectLst/>
                          <a:latin typeface="Arial" panose="020B0604020202020204" pitchFamily="34" charset="0"/>
                        </a:rPr>
                        <a:t> Weighted Payments for Options </a:t>
                      </a:r>
                      <a:r>
                        <a:rPr lang="en-US" sz="900" b="0" i="1" u="none" strike="noStrike">
                          <a:solidFill>
                            <a:srgbClr val="000000"/>
                          </a:solidFill>
                          <a:effectLst/>
                          <a:latin typeface="Arial" panose="020B0604020202020204" pitchFamily="34" charset="0"/>
                        </a:rPr>
                        <a:t>($, 12-Month)</a:t>
                      </a:r>
                      <a:endParaRPr lang="en-US" sz="900" b="0" i="0" u="none" strike="noStrike">
                        <a:solidFill>
                          <a:srgbClr val="000000"/>
                        </a:solidFill>
                        <a:effectLst/>
                        <a:latin typeface="Arial" panose="020B0604020202020204" pitchFamily="34" charset="0"/>
                      </a:endParaRPr>
                    </a:p>
                  </a:txBody>
                  <a:tcPr marL="9366" marR="9366" marT="936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rial" panose="020B0604020202020204" pitchFamily="34" charset="0"/>
                        </a:rPr>
                        <a:t>$2,659,434</a:t>
                      </a:r>
                    </a:p>
                  </a:txBody>
                  <a:tcPr marL="9366" marR="9366"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rial" panose="020B0604020202020204" pitchFamily="34" charset="0"/>
                        </a:rPr>
                        <a:t>$4,277</a:t>
                      </a:r>
                    </a:p>
                  </a:txBody>
                  <a:tcPr marL="9366" marR="9366"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rial" panose="020B0604020202020204" pitchFamily="34" charset="0"/>
                        </a:rPr>
                        <a:t>$690,039</a:t>
                      </a:r>
                    </a:p>
                  </a:txBody>
                  <a:tcPr marL="9366" marR="9366" marT="936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22731692"/>
                  </a:ext>
                </a:extLst>
              </a:tr>
              <a:tr h="179935">
                <a:tc>
                  <a:txBody>
                    <a:bodyPr/>
                    <a:lstStyle/>
                    <a:p>
                      <a:pPr algn="l" fontAlgn="ctr"/>
                      <a:r>
                        <a:rPr lang="en-US" sz="900" b="0" i="0" u="none" strike="noStrike">
                          <a:solidFill>
                            <a:srgbClr val="000000"/>
                          </a:solidFill>
                          <a:effectLst/>
                          <a:latin typeface="Arial" panose="020B0604020202020204" pitchFamily="34" charset="0"/>
                        </a:rPr>
                        <a:t> </a:t>
                      </a:r>
                      <a:r>
                        <a:rPr lang="en-US" sz="900" b="1" i="0" u="none" strike="noStrike">
                          <a:solidFill>
                            <a:srgbClr val="000000"/>
                          </a:solidFill>
                          <a:effectLst/>
                          <a:latin typeface="Arial" panose="020B0604020202020204" pitchFamily="34" charset="0"/>
                        </a:rPr>
                        <a:t>Combined </a:t>
                      </a:r>
                      <a:r>
                        <a:rPr lang="en-US" sz="900" b="0" i="0" u="none" strike="noStrike">
                          <a:solidFill>
                            <a:srgbClr val="000000"/>
                          </a:solidFill>
                          <a:effectLst/>
                          <a:latin typeface="Arial" panose="020B0604020202020204" pitchFamily="34" charset="0"/>
                        </a:rPr>
                        <a:t>Weighted Payments for Options </a:t>
                      </a:r>
                      <a:r>
                        <a:rPr lang="en-US" sz="900" b="0" i="1" u="none" strike="noStrike">
                          <a:solidFill>
                            <a:srgbClr val="000000"/>
                          </a:solidFill>
                          <a:effectLst/>
                          <a:latin typeface="Arial" panose="020B0604020202020204" pitchFamily="34" charset="0"/>
                        </a:rPr>
                        <a:t>($/kW-mo.)</a:t>
                      </a:r>
                      <a:endParaRPr lang="en-US" sz="900" b="0" i="0" u="none" strike="noStrike">
                        <a:solidFill>
                          <a:srgbClr val="000000"/>
                        </a:solidFill>
                        <a:effectLst/>
                        <a:latin typeface="Arial" panose="020B0604020202020204" pitchFamily="34" charset="0"/>
                      </a:endParaRPr>
                    </a:p>
                  </a:txBody>
                  <a:tcPr marL="9366" marR="9366" marT="936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Arial" panose="020B0604020202020204" pitchFamily="34" charset="0"/>
                        </a:rPr>
                        <a:t>$0.589</a:t>
                      </a:r>
                    </a:p>
                  </a:txBody>
                  <a:tcPr marL="9366" marR="9366" marT="93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Arial" panose="020B0604020202020204" pitchFamily="34" charset="0"/>
                        </a:rPr>
                        <a:t>$0.001</a:t>
                      </a:r>
                    </a:p>
                  </a:txBody>
                  <a:tcPr marL="9366" marR="9366" marT="93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Arial" panose="020B0604020202020204" pitchFamily="34" charset="0"/>
                        </a:rPr>
                        <a:t>$0.587</a:t>
                      </a:r>
                    </a:p>
                  </a:txBody>
                  <a:tcPr marL="9366" marR="9366" marT="936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976502"/>
                  </a:ext>
                </a:extLst>
              </a:tr>
              <a:tr h="338050">
                <a:tc>
                  <a:txBody>
                    <a:bodyPr/>
                    <a:lstStyle/>
                    <a:p>
                      <a:pPr algn="l" fontAlgn="b"/>
                      <a:r>
                        <a:rPr lang="en-US" sz="900" b="1" i="0" u="none" strike="noStrike">
                          <a:solidFill>
                            <a:srgbClr val="000000"/>
                          </a:solidFill>
                          <a:effectLst/>
                          <a:latin typeface="Arial" panose="020B0604020202020204" pitchFamily="34" charset="0"/>
                        </a:rPr>
                        <a:t> Change In Total Payments ($, 12-Month)</a:t>
                      </a:r>
                    </a:p>
                  </a:txBody>
                  <a:tcPr marL="9366" marR="9366" marT="936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lang="en-US" sz="900" b="0" i="0" u="none" strike="noStrike" kern="1200" dirty="0" smtClean="0">
                          <a:solidFill>
                            <a:schemeClr val="accent6"/>
                          </a:solidFill>
                          <a:effectLst/>
                          <a:latin typeface="Arial" panose="020B0604020202020204" pitchFamily="34" charset="0"/>
                          <a:ea typeface="+mn-ea"/>
                          <a:cs typeface="+mn-cs"/>
                        </a:rPr>
                        <a:t>$2,029,586</a:t>
                      </a:r>
                    </a:p>
                    <a:p>
                      <a:pPr marL="0" algn="ctr" defTabSz="914400" rtl="0" eaLnBrk="1" fontAlgn="ctr" latinLnBrk="0" hangingPunct="1"/>
                      <a:r>
                        <a:rPr lang="en-US" sz="900" b="0" i="0" u="none" strike="sngStrike" kern="1200" dirty="0" smtClean="0">
                          <a:solidFill>
                            <a:srgbClr val="000000"/>
                          </a:solidFill>
                          <a:effectLst/>
                          <a:latin typeface="Arial" panose="020B0604020202020204" pitchFamily="34" charset="0"/>
                          <a:ea typeface="+mn-ea"/>
                          <a:cs typeface="+mn-cs"/>
                        </a:rPr>
                        <a:t>$1,828,875</a:t>
                      </a:r>
                      <a:endParaRPr lang="en-US" sz="900" b="0" i="0" u="none" strike="sngStrike" kern="1200" dirty="0">
                        <a:solidFill>
                          <a:srgbClr val="000000"/>
                        </a:solidFill>
                        <a:effectLst/>
                        <a:latin typeface="Arial" panose="020B0604020202020204" pitchFamily="34" charset="0"/>
                        <a:ea typeface="+mn-ea"/>
                        <a:cs typeface="+mn-cs"/>
                      </a:endParaRPr>
                    </a:p>
                  </a:txBody>
                  <a:tcPr marL="9366" marR="9366"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lang="en-US" sz="900" b="0" i="0" u="none" strike="noStrike" kern="1200" dirty="0" smtClean="0">
                          <a:solidFill>
                            <a:schemeClr val="accent6"/>
                          </a:solidFill>
                          <a:effectLst/>
                          <a:latin typeface="Arial" panose="020B0604020202020204" pitchFamily="34" charset="0"/>
                          <a:ea typeface="+mn-ea"/>
                          <a:cs typeface="+mn-cs"/>
                        </a:rPr>
                        <a:t>$1,591,163</a:t>
                      </a:r>
                    </a:p>
                    <a:p>
                      <a:pPr marL="0" algn="ctr" defTabSz="914400" rtl="0" eaLnBrk="1" fontAlgn="ctr" latinLnBrk="0" hangingPunct="1"/>
                      <a:r>
                        <a:rPr lang="en-US" sz="900" b="0" i="0" u="none" strike="noStrike" dirty="0" smtClean="0">
                          <a:solidFill>
                            <a:srgbClr val="000000"/>
                          </a:solidFill>
                          <a:effectLst/>
                          <a:latin typeface="Arial" panose="020B0604020202020204" pitchFamily="34" charset="0"/>
                        </a:rPr>
                        <a:t> </a:t>
                      </a:r>
                      <a:r>
                        <a:rPr lang="en-US" sz="900" b="0" i="0" u="none" strike="sngStrike" kern="1200" dirty="0" smtClean="0">
                          <a:solidFill>
                            <a:srgbClr val="000000"/>
                          </a:solidFill>
                          <a:effectLst/>
                          <a:latin typeface="Arial" panose="020B0604020202020204" pitchFamily="34" charset="0"/>
                          <a:ea typeface="+mn-ea"/>
                          <a:cs typeface="+mn-cs"/>
                        </a:rPr>
                        <a:t>$1,825,926</a:t>
                      </a:r>
                      <a:endParaRPr lang="en-US" sz="900" b="0" i="0" u="none" strike="sngStrike" kern="1200" dirty="0">
                        <a:solidFill>
                          <a:srgbClr val="000000"/>
                        </a:solidFill>
                        <a:effectLst/>
                        <a:latin typeface="Arial" panose="020B0604020202020204" pitchFamily="34" charset="0"/>
                        <a:ea typeface="+mn-ea"/>
                        <a:cs typeface="+mn-cs"/>
                      </a:endParaRPr>
                    </a:p>
                  </a:txBody>
                  <a:tcPr marL="9366" marR="9366"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lang="en-US" sz="900" b="0" i="0" u="none" strike="noStrike" kern="1200" dirty="0" smtClean="0">
                          <a:solidFill>
                            <a:schemeClr val="accent6"/>
                          </a:solidFill>
                          <a:effectLst/>
                          <a:latin typeface="Arial" panose="020B0604020202020204" pitchFamily="34" charset="0"/>
                          <a:ea typeface="+mn-ea"/>
                          <a:cs typeface="+mn-cs"/>
                        </a:rPr>
                        <a:t>$581,718 </a:t>
                      </a:r>
                    </a:p>
                    <a:p>
                      <a:pPr marL="0" algn="ctr" defTabSz="914400" rtl="0" eaLnBrk="1" fontAlgn="ctr" latinLnBrk="0" hangingPunct="1"/>
                      <a:r>
                        <a:rPr lang="en-US" sz="900" b="0" i="0" u="none" strike="sngStrike" kern="1200" dirty="0" smtClean="0">
                          <a:solidFill>
                            <a:srgbClr val="000000"/>
                          </a:solidFill>
                          <a:effectLst/>
                          <a:latin typeface="Arial" panose="020B0604020202020204" pitchFamily="34" charset="0"/>
                          <a:ea typeface="+mn-ea"/>
                          <a:cs typeface="+mn-cs"/>
                        </a:rPr>
                        <a:t>$538,097</a:t>
                      </a:r>
                      <a:endParaRPr lang="en-US" sz="900" b="0" i="0" u="none" strike="sngStrike" kern="1200" dirty="0">
                        <a:solidFill>
                          <a:srgbClr val="000000"/>
                        </a:solidFill>
                        <a:effectLst/>
                        <a:latin typeface="Arial" panose="020B0604020202020204" pitchFamily="34" charset="0"/>
                        <a:ea typeface="+mn-ea"/>
                        <a:cs typeface="+mn-cs"/>
                      </a:endParaRPr>
                    </a:p>
                  </a:txBody>
                  <a:tcPr marL="9366" marR="9366" marT="936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21548126"/>
                  </a:ext>
                </a:extLst>
              </a:tr>
              <a:tr h="104073">
                <a:tc>
                  <a:txBody>
                    <a:bodyPr/>
                    <a:lstStyle/>
                    <a:p>
                      <a:pPr algn="l" fontAlgn="b"/>
                      <a:r>
                        <a:rPr lang="en-US" sz="1000" b="1" i="0" u="none" strike="noStrike">
                          <a:solidFill>
                            <a:srgbClr val="000000"/>
                          </a:solidFill>
                          <a:effectLst/>
                          <a:latin typeface="Arial" panose="020B0604020202020204" pitchFamily="34" charset="0"/>
                        </a:rPr>
                        <a:t> Change In Total Payments ($/kW-mo.)</a:t>
                      </a:r>
                    </a:p>
                  </a:txBody>
                  <a:tcPr marL="9366" marR="9366" marT="936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kern="1200" dirty="0" smtClean="0">
                          <a:solidFill>
                            <a:schemeClr val="accent6"/>
                          </a:solidFill>
                          <a:effectLst/>
                          <a:latin typeface="Arial" panose="020B0604020202020204" pitchFamily="34" charset="0"/>
                          <a:ea typeface="+mn-ea"/>
                          <a:cs typeface="+mn-cs"/>
                        </a:rPr>
                        <a:t>$0.450 </a:t>
                      </a:r>
                      <a:r>
                        <a:rPr lang="en-US" sz="900" b="0" i="0" u="none" strike="sngStrike" kern="1200" dirty="0" smtClean="0">
                          <a:solidFill>
                            <a:srgbClr val="000000"/>
                          </a:solidFill>
                          <a:effectLst/>
                          <a:latin typeface="Arial" panose="020B0604020202020204" pitchFamily="34" charset="0"/>
                          <a:ea typeface="+mn-ea"/>
                          <a:cs typeface="+mn-cs"/>
                        </a:rPr>
                        <a:t>$0.405</a:t>
                      </a:r>
                      <a:endParaRPr lang="en-US" sz="900" b="0" i="0" u="none" strike="sngStrike" kern="1200" dirty="0">
                        <a:solidFill>
                          <a:srgbClr val="000000"/>
                        </a:solidFill>
                        <a:effectLst/>
                        <a:latin typeface="Arial" panose="020B0604020202020204" pitchFamily="34" charset="0"/>
                        <a:ea typeface="+mn-ea"/>
                        <a:cs typeface="+mn-cs"/>
                      </a:endParaRPr>
                    </a:p>
                  </a:txBody>
                  <a:tcPr marL="9366" marR="9366" marT="93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lang="en-US" sz="900" b="1" i="0" u="none" strike="noStrike" kern="1200" dirty="0" smtClean="0">
                          <a:solidFill>
                            <a:schemeClr val="accent6"/>
                          </a:solidFill>
                          <a:effectLst/>
                          <a:latin typeface="Arial" panose="020B0604020202020204" pitchFamily="34" charset="0"/>
                          <a:ea typeface="+mn-ea"/>
                          <a:cs typeface="+mn-cs"/>
                        </a:rPr>
                        <a:t>$0.238 </a:t>
                      </a:r>
                      <a:r>
                        <a:rPr lang="en-US" sz="900" b="0" i="0" u="none" strike="sngStrike" kern="1200" dirty="0" smtClean="0">
                          <a:solidFill>
                            <a:srgbClr val="000000"/>
                          </a:solidFill>
                          <a:effectLst/>
                          <a:latin typeface="Arial" panose="020B0604020202020204" pitchFamily="34" charset="0"/>
                          <a:ea typeface="+mn-ea"/>
                          <a:cs typeface="+mn-cs"/>
                        </a:rPr>
                        <a:t>$0.273</a:t>
                      </a:r>
                      <a:endParaRPr lang="en-US" sz="900" b="0" i="0" u="none" strike="sngStrike" kern="1200" dirty="0">
                        <a:solidFill>
                          <a:srgbClr val="000000"/>
                        </a:solidFill>
                        <a:effectLst/>
                        <a:latin typeface="Arial" panose="020B0604020202020204" pitchFamily="34" charset="0"/>
                        <a:ea typeface="+mn-ea"/>
                        <a:cs typeface="+mn-cs"/>
                      </a:endParaRPr>
                    </a:p>
                  </a:txBody>
                  <a:tcPr marL="9366" marR="9366" marT="93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kern="1200" dirty="0" smtClean="0">
                          <a:solidFill>
                            <a:schemeClr val="accent6"/>
                          </a:solidFill>
                          <a:effectLst/>
                          <a:latin typeface="Arial" panose="020B0604020202020204" pitchFamily="34" charset="0"/>
                          <a:ea typeface="+mn-ea"/>
                          <a:cs typeface="+mn-cs"/>
                        </a:rPr>
                        <a:t>$0.495 </a:t>
                      </a:r>
                      <a:r>
                        <a:rPr lang="en-US" sz="900" b="0" i="0" u="none" strike="sngStrike" kern="1200" dirty="0" smtClean="0">
                          <a:solidFill>
                            <a:srgbClr val="000000"/>
                          </a:solidFill>
                          <a:effectLst/>
                          <a:latin typeface="Arial" panose="020B0604020202020204" pitchFamily="34" charset="0"/>
                          <a:ea typeface="+mn-ea"/>
                          <a:cs typeface="+mn-cs"/>
                        </a:rPr>
                        <a:t>$0.458</a:t>
                      </a:r>
                      <a:endParaRPr lang="en-US" sz="900" b="0" i="0" u="none" strike="sngStrike" kern="1200" dirty="0">
                        <a:solidFill>
                          <a:srgbClr val="000000"/>
                        </a:solidFill>
                        <a:effectLst/>
                        <a:latin typeface="Arial" panose="020B0604020202020204" pitchFamily="34" charset="0"/>
                        <a:ea typeface="+mn-ea"/>
                        <a:cs typeface="+mn-cs"/>
                      </a:endParaRPr>
                    </a:p>
                  </a:txBody>
                  <a:tcPr marL="9366" marR="9366" marT="936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09089756"/>
                  </a:ext>
                </a:extLst>
              </a:tr>
            </a:tbl>
          </a:graphicData>
        </a:graphic>
      </p:graphicFrame>
      <p:sp>
        <p:nvSpPr>
          <p:cNvPr id="5" name="TextBox 4"/>
          <p:cNvSpPr txBox="1"/>
          <p:nvPr/>
        </p:nvSpPr>
        <p:spPr>
          <a:xfrm rot="10800000" flipH="1" flipV="1">
            <a:off x="7620000" y="448367"/>
            <a:ext cx="1071033" cy="307777"/>
          </a:xfrm>
          <a:prstGeom prst="rect">
            <a:avLst/>
          </a:prstGeom>
          <a:noFill/>
          <a:ln w="19050">
            <a:solidFill>
              <a:srgbClr val="FF0000"/>
            </a:solidFill>
          </a:ln>
        </p:spPr>
        <p:txBody>
          <a:bodyPr wrap="square" rtlCol="0">
            <a:spAutoFit/>
          </a:bodyPr>
          <a:lstStyle/>
          <a:p>
            <a:pPr algn="ctr"/>
            <a:r>
              <a:rPr lang="en-US" sz="1400" i="1" dirty="0" smtClean="0">
                <a:solidFill>
                  <a:srgbClr val="FF0000"/>
                </a:solidFill>
              </a:rPr>
              <a:t>Revised</a:t>
            </a:r>
            <a:endParaRPr lang="en-US" sz="1400" i="1" dirty="0">
              <a:solidFill>
                <a:srgbClr val="FF0000"/>
              </a:solidFill>
            </a:endParaRPr>
          </a:p>
        </p:txBody>
      </p:sp>
    </p:spTree>
    <p:extLst>
      <p:ext uri="{BB962C8B-B14F-4D97-AF65-F5344CB8AC3E}">
        <p14:creationId xmlns:p14="http://schemas.microsoft.com/office/powerpoint/2010/main" val="8091788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a:bodyPr>
          <a:lstStyle/>
          <a:p>
            <a:r>
              <a:rPr lang="en-US" dirty="0"/>
              <a:t>Incremental ESI revenue offsets </a:t>
            </a:r>
            <a:br>
              <a:rPr lang="en-US" dirty="0"/>
            </a:br>
            <a:r>
              <a:rPr lang="en-US" dirty="0" smtClean="0"/>
              <a:t>ORTPs Technologies – ISO Proposal</a:t>
            </a:r>
            <a:endParaRPr lang="en-US" dirty="0"/>
          </a:p>
        </p:txBody>
      </p:sp>
      <p:sp>
        <p:nvSpPr>
          <p:cNvPr id="4" name="Slide Number Placeholder 3"/>
          <p:cNvSpPr>
            <a:spLocks noGrp="1"/>
          </p:cNvSpPr>
          <p:nvPr>
            <p:ph type="sldNum" sz="quarter" idx="12"/>
          </p:nvPr>
        </p:nvSpPr>
        <p:spPr/>
        <p:txBody>
          <a:bodyPr/>
          <a:lstStyle/>
          <a:p>
            <a:fld id="{10C7F894-2A36-495D-AB7C-1055F7AC0F9D}" type="slidenum">
              <a:rPr lang="en-US" smtClean="0"/>
              <a:pPr/>
              <a:t>31</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83352120"/>
              </p:ext>
            </p:extLst>
          </p:nvPr>
        </p:nvGraphicFramePr>
        <p:xfrm>
          <a:off x="457200" y="1600200"/>
          <a:ext cx="8229599" cy="4590313"/>
        </p:xfrm>
        <a:graphic>
          <a:graphicData uri="http://schemas.openxmlformats.org/drawingml/2006/table">
            <a:tbl>
              <a:tblPr/>
              <a:tblGrid>
                <a:gridCol w="3738855">
                  <a:extLst>
                    <a:ext uri="{9D8B030D-6E8A-4147-A177-3AD203B41FA5}">
                      <a16:colId xmlns:a16="http://schemas.microsoft.com/office/drawing/2014/main" val="3810104247"/>
                    </a:ext>
                  </a:extLst>
                </a:gridCol>
                <a:gridCol w="1122686">
                  <a:extLst>
                    <a:ext uri="{9D8B030D-6E8A-4147-A177-3AD203B41FA5}">
                      <a16:colId xmlns:a16="http://schemas.microsoft.com/office/drawing/2014/main" val="3942584923"/>
                    </a:ext>
                  </a:extLst>
                </a:gridCol>
                <a:gridCol w="1122686">
                  <a:extLst>
                    <a:ext uri="{9D8B030D-6E8A-4147-A177-3AD203B41FA5}">
                      <a16:colId xmlns:a16="http://schemas.microsoft.com/office/drawing/2014/main" val="3700294272"/>
                    </a:ext>
                  </a:extLst>
                </a:gridCol>
                <a:gridCol w="1122686">
                  <a:extLst>
                    <a:ext uri="{9D8B030D-6E8A-4147-A177-3AD203B41FA5}">
                      <a16:colId xmlns:a16="http://schemas.microsoft.com/office/drawing/2014/main" val="3324267338"/>
                    </a:ext>
                  </a:extLst>
                </a:gridCol>
                <a:gridCol w="1122686">
                  <a:extLst>
                    <a:ext uri="{9D8B030D-6E8A-4147-A177-3AD203B41FA5}">
                      <a16:colId xmlns:a16="http://schemas.microsoft.com/office/drawing/2014/main" val="2057530976"/>
                    </a:ext>
                  </a:extLst>
                </a:gridCol>
              </a:tblGrid>
              <a:tr h="406888">
                <a:tc>
                  <a:txBody>
                    <a:bodyPr/>
                    <a:lstStyle/>
                    <a:p>
                      <a:pPr algn="l" fontAlgn="ctr"/>
                      <a:r>
                        <a:rPr lang="en-US" sz="1100" b="1" i="0" u="none" strike="noStrike">
                          <a:solidFill>
                            <a:srgbClr val="FFFFFF"/>
                          </a:solidFill>
                          <a:effectLst/>
                          <a:latin typeface="Arial" panose="020B0604020202020204" pitchFamily="34" charset="0"/>
                        </a:rPr>
                        <a:t> Description</a:t>
                      </a:r>
                    </a:p>
                  </a:txBody>
                  <a:tcPr marL="7725" marR="7725" marT="77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70C0"/>
                    </a:solidFill>
                  </a:tcPr>
                </a:tc>
                <a:tc>
                  <a:txBody>
                    <a:bodyPr/>
                    <a:lstStyle/>
                    <a:p>
                      <a:pPr algn="ctr" fontAlgn="ctr"/>
                      <a:r>
                        <a:rPr lang="en-US" sz="1100" b="1" i="0" u="none" strike="noStrike">
                          <a:solidFill>
                            <a:srgbClr val="FFFFFF"/>
                          </a:solidFill>
                          <a:effectLst/>
                          <a:latin typeface="Arial" panose="020B0604020202020204" pitchFamily="34" charset="0"/>
                        </a:rPr>
                        <a:t>Combustion Turbine</a:t>
                      </a:r>
                    </a:p>
                  </a:txBody>
                  <a:tcPr marL="7725" marR="7725" marT="77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en-US" sz="1100" b="1" i="0" u="none" strike="noStrike">
                          <a:solidFill>
                            <a:srgbClr val="FFFFFF"/>
                          </a:solidFill>
                          <a:effectLst/>
                          <a:latin typeface="Arial" panose="020B0604020202020204" pitchFamily="34" charset="0"/>
                        </a:rPr>
                        <a:t>Combined Cycle</a:t>
                      </a:r>
                    </a:p>
                  </a:txBody>
                  <a:tcPr marL="7725" marR="7725" marT="77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en-US" sz="1100" b="1" i="0" u="none" strike="noStrike">
                          <a:solidFill>
                            <a:srgbClr val="FFFFFF"/>
                          </a:solidFill>
                          <a:effectLst/>
                          <a:latin typeface="Arial" panose="020B0604020202020204" pitchFamily="34" charset="0"/>
                        </a:rPr>
                        <a:t>On-Shore Wind</a:t>
                      </a:r>
                    </a:p>
                  </a:txBody>
                  <a:tcPr marL="7725" marR="7725" marT="77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en-US" sz="1100" b="1" i="0" u="none" strike="noStrike">
                          <a:solidFill>
                            <a:srgbClr val="FFFFFF"/>
                          </a:solidFill>
                          <a:effectLst/>
                          <a:latin typeface="Arial" panose="020B0604020202020204" pitchFamily="34" charset="0"/>
                        </a:rPr>
                        <a:t>Offshore Wind</a:t>
                      </a:r>
                    </a:p>
                  </a:txBody>
                  <a:tcPr marL="7725" marR="7725" marT="77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606916786"/>
                  </a:ext>
                </a:extLst>
              </a:tr>
              <a:tr h="157773">
                <a:tc>
                  <a:txBody>
                    <a:bodyPr/>
                    <a:lstStyle/>
                    <a:p>
                      <a:pPr algn="l" fontAlgn="ctr"/>
                      <a:r>
                        <a:rPr lang="en-US" sz="900" b="0" i="0" u="none" strike="noStrike">
                          <a:solidFill>
                            <a:srgbClr val="000000"/>
                          </a:solidFill>
                          <a:effectLst/>
                          <a:latin typeface="Arial" panose="020B0604020202020204" pitchFamily="34" charset="0"/>
                        </a:rPr>
                        <a:t> Nominal Capacity (MW)</a:t>
                      </a:r>
                    </a:p>
                  </a:txBody>
                  <a:tcPr marL="7725" marR="7725" marT="77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rial" panose="020B0604020202020204" pitchFamily="34" charset="0"/>
                        </a:rPr>
                        <a:t>376.0</a:t>
                      </a:r>
                    </a:p>
                  </a:txBody>
                  <a:tcPr marL="7725" marR="7725" marT="77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rial" panose="020B0604020202020204" pitchFamily="34" charset="0"/>
                        </a:rPr>
                        <a:t>557.0</a:t>
                      </a:r>
                    </a:p>
                  </a:txBody>
                  <a:tcPr marL="7725" marR="7725" marT="77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rial" panose="020B0604020202020204" pitchFamily="34" charset="0"/>
                        </a:rPr>
                        <a:t>82.5</a:t>
                      </a:r>
                    </a:p>
                  </a:txBody>
                  <a:tcPr marL="7725" marR="7725" marT="77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rial" panose="020B0604020202020204" pitchFamily="34" charset="0"/>
                        </a:rPr>
                        <a:t>800.0</a:t>
                      </a:r>
                    </a:p>
                  </a:txBody>
                  <a:tcPr marL="7725" marR="7725" marT="77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4179386"/>
                  </a:ext>
                </a:extLst>
              </a:tr>
              <a:tr h="157773">
                <a:tc>
                  <a:txBody>
                    <a:bodyPr/>
                    <a:lstStyle/>
                    <a:p>
                      <a:pPr algn="l" fontAlgn="ctr"/>
                      <a:r>
                        <a:rPr lang="en-US" sz="900" b="0" i="0" u="none" strike="noStrike">
                          <a:solidFill>
                            <a:srgbClr val="000000"/>
                          </a:solidFill>
                          <a:effectLst/>
                          <a:latin typeface="Arial" panose="020B0604020202020204" pitchFamily="34" charset="0"/>
                        </a:rPr>
                        <a:t> Winter Dispatch Capacity (MW)</a:t>
                      </a:r>
                    </a:p>
                  </a:txBody>
                  <a:tcPr marL="7725" marR="7725" marT="77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rial" panose="020B0604020202020204" pitchFamily="34" charset="0"/>
                        </a:rPr>
                        <a:t>394.1</a:t>
                      </a:r>
                    </a:p>
                  </a:txBody>
                  <a:tcPr marL="7725" marR="7725" marT="77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rial" panose="020B0604020202020204" pitchFamily="34" charset="0"/>
                        </a:rPr>
                        <a:t>584.6</a:t>
                      </a:r>
                    </a:p>
                  </a:txBody>
                  <a:tcPr marL="7725" marR="7725" marT="77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rial" panose="020B0604020202020204" pitchFamily="34" charset="0"/>
                        </a:rPr>
                        <a:t>82.5</a:t>
                      </a:r>
                    </a:p>
                  </a:txBody>
                  <a:tcPr marL="7725" marR="7725" marT="77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rial" panose="020B0604020202020204" pitchFamily="34" charset="0"/>
                        </a:rPr>
                        <a:t>800.0</a:t>
                      </a:r>
                    </a:p>
                  </a:txBody>
                  <a:tcPr marL="7725" marR="7725" marT="77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4553188"/>
                  </a:ext>
                </a:extLst>
              </a:tr>
              <a:tr h="166077">
                <a:tc>
                  <a:txBody>
                    <a:bodyPr/>
                    <a:lstStyle/>
                    <a:p>
                      <a:pPr algn="l" fontAlgn="ctr"/>
                      <a:r>
                        <a:rPr lang="en-US" sz="900" b="0" i="0" u="none" strike="noStrike">
                          <a:solidFill>
                            <a:srgbClr val="000000"/>
                          </a:solidFill>
                          <a:effectLst/>
                          <a:latin typeface="Arial" panose="020B0604020202020204" pitchFamily="34" charset="0"/>
                        </a:rPr>
                        <a:t> Summer Dispatch Capacity (MW)</a:t>
                      </a:r>
                    </a:p>
                  </a:txBody>
                  <a:tcPr marL="7725" marR="7725" marT="77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rial" panose="020B0604020202020204" pitchFamily="34" charset="0"/>
                        </a:rPr>
                        <a:t>363.8</a:t>
                      </a:r>
                    </a:p>
                  </a:txBody>
                  <a:tcPr marL="7725" marR="7725" marT="77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rial" panose="020B0604020202020204" pitchFamily="34" charset="0"/>
                        </a:rPr>
                        <a:t>539.4</a:t>
                      </a:r>
                    </a:p>
                  </a:txBody>
                  <a:tcPr marL="7725" marR="7725" marT="77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rial" panose="020B0604020202020204" pitchFamily="34" charset="0"/>
                        </a:rPr>
                        <a:t>82.5</a:t>
                      </a:r>
                    </a:p>
                  </a:txBody>
                  <a:tcPr marL="7725" marR="7725" marT="77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rial" panose="020B0604020202020204" pitchFamily="34" charset="0"/>
                        </a:rPr>
                        <a:t>800.0</a:t>
                      </a:r>
                    </a:p>
                  </a:txBody>
                  <a:tcPr marL="7725" marR="7725" marT="77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94226732"/>
                  </a:ext>
                </a:extLst>
              </a:tr>
              <a:tr h="166077">
                <a:tc>
                  <a:txBody>
                    <a:bodyPr/>
                    <a:lstStyle/>
                    <a:p>
                      <a:pPr algn="l" fontAlgn="ctr"/>
                      <a:r>
                        <a:rPr lang="en-US" sz="900" b="1" i="0" u="none" strike="noStrike" dirty="0">
                          <a:solidFill>
                            <a:srgbClr val="000000"/>
                          </a:solidFill>
                          <a:effectLst/>
                          <a:latin typeface="Arial" panose="020B0604020202020204" pitchFamily="34" charset="0"/>
                        </a:rPr>
                        <a:t> Incremental Payments </a:t>
                      </a:r>
                      <a:r>
                        <a:rPr lang="en-US" sz="900" b="1" i="0" u="none" strike="noStrike" dirty="0" smtClean="0">
                          <a:solidFill>
                            <a:srgbClr val="000000"/>
                          </a:solidFill>
                          <a:effectLst/>
                          <a:latin typeface="Arial" panose="020B0604020202020204" pitchFamily="34" charset="0"/>
                        </a:rPr>
                        <a:t>to Generation</a:t>
                      </a:r>
                      <a:endParaRPr lang="en-US" sz="900" b="1" i="0" u="none" strike="noStrike" dirty="0">
                        <a:solidFill>
                          <a:srgbClr val="000000"/>
                        </a:solidFill>
                        <a:effectLst/>
                        <a:latin typeface="Arial" panose="020B0604020202020204" pitchFamily="34" charset="0"/>
                      </a:endParaRPr>
                    </a:p>
                  </a:txBody>
                  <a:tcPr marL="7725" marR="7725" marT="772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en-US" sz="900" b="0" i="0" u="none" strike="noStrike">
                          <a:solidFill>
                            <a:srgbClr val="000000"/>
                          </a:solidFill>
                          <a:effectLst/>
                          <a:latin typeface="Calibri" panose="020F0502020204030204" pitchFamily="34" charset="0"/>
                        </a:rPr>
                        <a:t> </a:t>
                      </a:r>
                    </a:p>
                  </a:txBody>
                  <a:tcPr marL="7725" marR="7725" marT="772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en-US" sz="900" b="0" i="0" u="none" strike="noStrike">
                          <a:solidFill>
                            <a:srgbClr val="000000"/>
                          </a:solidFill>
                          <a:effectLst/>
                          <a:latin typeface="Calibri" panose="020F0502020204030204" pitchFamily="34" charset="0"/>
                        </a:rPr>
                        <a:t> </a:t>
                      </a:r>
                    </a:p>
                  </a:txBody>
                  <a:tcPr marL="7725" marR="7725" marT="772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en-US" sz="900" b="0" i="0" u="none" strike="noStrike">
                          <a:solidFill>
                            <a:srgbClr val="000000"/>
                          </a:solidFill>
                          <a:effectLst/>
                          <a:latin typeface="Calibri" panose="020F0502020204030204" pitchFamily="34" charset="0"/>
                        </a:rPr>
                        <a:t> </a:t>
                      </a:r>
                    </a:p>
                  </a:txBody>
                  <a:tcPr marL="7725" marR="7725" marT="772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en-US" sz="900" b="0" i="0" u="none" strike="noStrike">
                          <a:solidFill>
                            <a:srgbClr val="000000"/>
                          </a:solidFill>
                          <a:effectLst/>
                          <a:latin typeface="Calibri" panose="020F0502020204030204" pitchFamily="34" charset="0"/>
                        </a:rPr>
                        <a:t> </a:t>
                      </a:r>
                    </a:p>
                  </a:txBody>
                  <a:tcPr marL="7725" marR="7725" marT="77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0584839"/>
                  </a:ext>
                </a:extLst>
              </a:tr>
              <a:tr h="157773">
                <a:tc>
                  <a:txBody>
                    <a:bodyPr/>
                    <a:lstStyle/>
                    <a:p>
                      <a:pPr algn="l" fontAlgn="ctr"/>
                      <a:r>
                        <a:rPr lang="en-US" sz="900" b="0" i="0" u="none" strike="noStrike">
                          <a:solidFill>
                            <a:srgbClr val="000000"/>
                          </a:solidFill>
                          <a:effectLst/>
                          <a:latin typeface="Arial" panose="020B0604020202020204" pitchFamily="34" charset="0"/>
                        </a:rPr>
                        <a:t> Winter:  Weighted Final Value ($/MWh)</a:t>
                      </a:r>
                    </a:p>
                  </a:txBody>
                  <a:tcPr marL="7725" marR="7725" marT="77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rial" panose="020B0604020202020204" pitchFamily="34" charset="0"/>
                        </a:rPr>
                        <a:t>$0.27</a:t>
                      </a:r>
                    </a:p>
                  </a:txBody>
                  <a:tcPr marL="7725" marR="7725" marT="77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rial" panose="020B0604020202020204" pitchFamily="34" charset="0"/>
                        </a:rPr>
                        <a:t>$0.42</a:t>
                      </a:r>
                    </a:p>
                  </a:txBody>
                  <a:tcPr marL="7725" marR="7725" marT="77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rial" panose="020B0604020202020204" pitchFamily="34" charset="0"/>
                        </a:rPr>
                        <a:t>$0.22</a:t>
                      </a:r>
                    </a:p>
                  </a:txBody>
                  <a:tcPr marL="7725" marR="7725" marT="77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rial" panose="020B0604020202020204" pitchFamily="34" charset="0"/>
                        </a:rPr>
                        <a:t>$0.34</a:t>
                      </a:r>
                    </a:p>
                  </a:txBody>
                  <a:tcPr marL="7725" marR="7725" marT="77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2166030"/>
                  </a:ext>
                </a:extLst>
              </a:tr>
              <a:tr h="157773">
                <a:tc>
                  <a:txBody>
                    <a:bodyPr/>
                    <a:lstStyle/>
                    <a:p>
                      <a:pPr algn="l" fontAlgn="ctr"/>
                      <a:r>
                        <a:rPr lang="en-US" sz="900" b="0" i="0" u="none" strike="noStrike">
                          <a:solidFill>
                            <a:srgbClr val="000000"/>
                          </a:solidFill>
                          <a:effectLst/>
                          <a:latin typeface="Arial" panose="020B0604020202020204" pitchFamily="34" charset="0"/>
                        </a:rPr>
                        <a:t>Day-Ahead Generation (MWh)</a:t>
                      </a:r>
                    </a:p>
                  </a:txBody>
                  <a:tcPr marL="486669" marR="7725" marT="77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dirty="0" smtClean="0">
                          <a:solidFill>
                            <a:srgbClr val="FF0000"/>
                          </a:solidFill>
                          <a:effectLst/>
                          <a:latin typeface="Arial" panose="020B0604020202020204" pitchFamily="34" charset="0"/>
                        </a:rPr>
                        <a:t>17,080</a:t>
                      </a:r>
                      <a:r>
                        <a:rPr lang="en-US" sz="900" b="0" i="0" u="none" strike="noStrike" dirty="0" smtClean="0">
                          <a:solidFill>
                            <a:srgbClr val="000000"/>
                          </a:solidFill>
                          <a:effectLst/>
                          <a:latin typeface="Arial" panose="020B0604020202020204" pitchFamily="34" charset="0"/>
                        </a:rPr>
                        <a:t> </a:t>
                      </a:r>
                    </a:p>
                    <a:p>
                      <a:pPr algn="ctr" fontAlgn="ctr"/>
                      <a:r>
                        <a:rPr lang="en-US" sz="900" b="0" i="0" u="none" strike="sngStrike" dirty="0" smtClean="0">
                          <a:solidFill>
                            <a:srgbClr val="000000"/>
                          </a:solidFill>
                          <a:effectLst/>
                          <a:latin typeface="Arial" panose="020B0604020202020204" pitchFamily="34" charset="0"/>
                        </a:rPr>
                        <a:t>34,028</a:t>
                      </a:r>
                      <a:endParaRPr lang="en-US" sz="900" b="0" i="0" u="none" strike="sngStrike" dirty="0">
                        <a:solidFill>
                          <a:srgbClr val="000000"/>
                        </a:solidFill>
                        <a:effectLst/>
                        <a:latin typeface="Arial" panose="020B0604020202020204" pitchFamily="34" charset="0"/>
                      </a:endParaRPr>
                    </a:p>
                  </a:txBody>
                  <a:tcPr marL="7725" marR="7725" marT="77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kern="1200" dirty="0" smtClean="0">
                          <a:solidFill>
                            <a:srgbClr val="FF0000"/>
                          </a:solidFill>
                          <a:effectLst/>
                          <a:latin typeface="Arial" panose="020B0604020202020204" pitchFamily="34" charset="0"/>
                          <a:ea typeface="+mn-ea"/>
                          <a:cs typeface="+mn-cs"/>
                        </a:rPr>
                        <a:t>595,581</a:t>
                      </a:r>
                      <a:r>
                        <a:rPr lang="en-US" sz="900" b="0" i="0" u="none" strike="noStrike" dirty="0" smtClean="0">
                          <a:solidFill>
                            <a:srgbClr val="000000"/>
                          </a:solidFill>
                          <a:effectLst/>
                          <a:latin typeface="Arial" panose="020B0604020202020204" pitchFamily="34" charset="0"/>
                        </a:rPr>
                        <a:t> </a:t>
                      </a:r>
                    </a:p>
                    <a:p>
                      <a:pPr algn="ctr" fontAlgn="ctr"/>
                      <a:r>
                        <a:rPr lang="en-US" sz="900" b="0" i="0" u="none" strike="sngStrike" dirty="0" smtClean="0">
                          <a:solidFill>
                            <a:srgbClr val="000000"/>
                          </a:solidFill>
                          <a:effectLst/>
                          <a:latin typeface="Arial" panose="020B0604020202020204" pitchFamily="34" charset="0"/>
                        </a:rPr>
                        <a:t>711,55</a:t>
                      </a:r>
                      <a:r>
                        <a:rPr lang="en-US" sz="900" b="0" i="0" u="none" strike="noStrike" dirty="0" smtClean="0">
                          <a:solidFill>
                            <a:srgbClr val="000000"/>
                          </a:solidFill>
                          <a:effectLst/>
                          <a:latin typeface="Arial" panose="020B0604020202020204" pitchFamily="34" charset="0"/>
                        </a:rPr>
                        <a:t>8</a:t>
                      </a:r>
                      <a:endParaRPr lang="en-US" sz="900" b="0" i="0" u="none" strike="noStrike" dirty="0">
                        <a:solidFill>
                          <a:srgbClr val="000000"/>
                        </a:solidFill>
                        <a:effectLst/>
                        <a:latin typeface="Arial" panose="020B0604020202020204" pitchFamily="34" charset="0"/>
                      </a:endParaRPr>
                    </a:p>
                  </a:txBody>
                  <a:tcPr marL="7725" marR="7725" marT="77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52,419</a:t>
                      </a:r>
                    </a:p>
                  </a:txBody>
                  <a:tcPr marL="7725" marR="7725" marT="77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498,922</a:t>
                      </a:r>
                    </a:p>
                  </a:txBody>
                  <a:tcPr marL="7725" marR="7725" marT="77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6969074"/>
                  </a:ext>
                </a:extLst>
              </a:tr>
              <a:tr h="166077">
                <a:tc>
                  <a:txBody>
                    <a:bodyPr/>
                    <a:lstStyle/>
                    <a:p>
                      <a:pPr algn="l" fontAlgn="ctr"/>
                      <a:r>
                        <a:rPr lang="en-US" sz="900" b="0" i="0" u="none" strike="noStrike">
                          <a:solidFill>
                            <a:srgbClr val="000000"/>
                          </a:solidFill>
                          <a:effectLst/>
                          <a:latin typeface="Arial" panose="020B0604020202020204" pitchFamily="34" charset="0"/>
                        </a:rPr>
                        <a:t>Weighted Incremental Payments ($, 3-Month)</a:t>
                      </a:r>
                    </a:p>
                  </a:txBody>
                  <a:tcPr marL="486669" marR="7725" marT="77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kern="1200" dirty="0" smtClean="0">
                          <a:solidFill>
                            <a:srgbClr val="FF0000"/>
                          </a:solidFill>
                          <a:effectLst/>
                          <a:latin typeface="Arial" panose="020B0604020202020204" pitchFamily="34" charset="0"/>
                          <a:ea typeface="+mn-ea"/>
                          <a:cs typeface="+mn-cs"/>
                        </a:rPr>
                        <a:t>$4,574 </a:t>
                      </a:r>
                    </a:p>
                    <a:p>
                      <a:pPr algn="ctr" fontAlgn="ctr"/>
                      <a:r>
                        <a:rPr lang="en-US" sz="900" b="0" i="0" u="none" strike="sngStrike" kern="1200" dirty="0" smtClean="0">
                          <a:solidFill>
                            <a:srgbClr val="000000"/>
                          </a:solidFill>
                          <a:effectLst/>
                          <a:latin typeface="Arial" panose="020B0604020202020204" pitchFamily="34" charset="0"/>
                          <a:ea typeface="+mn-ea"/>
                          <a:cs typeface="+mn-cs"/>
                        </a:rPr>
                        <a:t>$9,112</a:t>
                      </a:r>
                      <a:endParaRPr lang="en-US" sz="900" b="0" i="0" u="none" strike="sngStrike" kern="1200" dirty="0">
                        <a:solidFill>
                          <a:srgbClr val="000000"/>
                        </a:solidFill>
                        <a:effectLst/>
                        <a:latin typeface="Arial" panose="020B0604020202020204" pitchFamily="34" charset="0"/>
                        <a:ea typeface="+mn-ea"/>
                        <a:cs typeface="+mn-cs"/>
                      </a:endParaRPr>
                    </a:p>
                  </a:txBody>
                  <a:tcPr marL="7725" marR="7725" marT="77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900" b="0" i="0" u="none" strike="noStrike" kern="1200" dirty="0" smtClean="0">
                          <a:solidFill>
                            <a:srgbClr val="FF0000"/>
                          </a:solidFill>
                          <a:effectLst/>
                          <a:latin typeface="Arial" panose="020B0604020202020204" pitchFamily="34" charset="0"/>
                          <a:ea typeface="+mn-ea"/>
                          <a:cs typeface="+mn-cs"/>
                        </a:rPr>
                        <a:t>$252,745 </a:t>
                      </a:r>
                    </a:p>
                    <a:p>
                      <a:pPr algn="ctr" fontAlgn="ctr"/>
                      <a:r>
                        <a:rPr lang="en-US" sz="900" b="0" i="0" u="none" strike="sngStrike" kern="1200" dirty="0" smtClean="0">
                          <a:solidFill>
                            <a:srgbClr val="000000"/>
                          </a:solidFill>
                          <a:effectLst/>
                          <a:latin typeface="Arial" panose="020B0604020202020204" pitchFamily="34" charset="0"/>
                          <a:ea typeface="+mn-ea"/>
                          <a:cs typeface="+mn-cs"/>
                        </a:rPr>
                        <a:t>$301,962</a:t>
                      </a:r>
                      <a:endParaRPr lang="en-US" sz="900" b="0" i="0" u="none" strike="sngStrike" kern="1200" dirty="0">
                        <a:solidFill>
                          <a:srgbClr val="000000"/>
                        </a:solidFill>
                        <a:effectLst/>
                        <a:latin typeface="Arial" panose="020B0604020202020204" pitchFamily="34" charset="0"/>
                        <a:ea typeface="+mn-ea"/>
                        <a:cs typeface="+mn-cs"/>
                      </a:endParaRPr>
                    </a:p>
                  </a:txBody>
                  <a:tcPr marL="7725" marR="7725" marT="77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$11,334</a:t>
                      </a:r>
                    </a:p>
                  </a:txBody>
                  <a:tcPr marL="7725" marR="7725" marT="77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$167,846</a:t>
                      </a:r>
                    </a:p>
                  </a:txBody>
                  <a:tcPr marL="7725" marR="7725" marT="77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3563342472"/>
                  </a:ext>
                </a:extLst>
              </a:tr>
              <a:tr h="166077">
                <a:tc>
                  <a:txBody>
                    <a:bodyPr/>
                    <a:lstStyle/>
                    <a:p>
                      <a:pPr algn="l" fontAlgn="ctr"/>
                      <a:r>
                        <a:rPr lang="en-US" sz="900" b="0" i="0" u="none" strike="noStrike">
                          <a:solidFill>
                            <a:srgbClr val="000000"/>
                          </a:solidFill>
                          <a:effectLst/>
                          <a:latin typeface="Arial" panose="020B0604020202020204" pitchFamily="34" charset="0"/>
                        </a:rPr>
                        <a:t> Non-Winter: Weighted Final Value ($/MWh)</a:t>
                      </a:r>
                    </a:p>
                  </a:txBody>
                  <a:tcPr marL="7725" marR="7725" marT="77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rial" panose="020B0604020202020204" pitchFamily="34" charset="0"/>
                        </a:rPr>
                        <a:t>$0.87</a:t>
                      </a:r>
                    </a:p>
                  </a:txBody>
                  <a:tcPr marL="7725" marR="7725" marT="77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Arial" panose="020B0604020202020204" pitchFamily="34" charset="0"/>
                        </a:rPr>
                        <a:t>$0.71</a:t>
                      </a:r>
                    </a:p>
                  </a:txBody>
                  <a:tcPr marL="7725" marR="7725" marT="77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$0.48</a:t>
                      </a:r>
                    </a:p>
                  </a:txBody>
                  <a:tcPr marL="7725" marR="7725" marT="77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$0.42</a:t>
                      </a:r>
                    </a:p>
                  </a:txBody>
                  <a:tcPr marL="7725" marR="7725" marT="77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8944117"/>
                  </a:ext>
                </a:extLst>
              </a:tr>
              <a:tr h="157773">
                <a:tc>
                  <a:txBody>
                    <a:bodyPr/>
                    <a:lstStyle/>
                    <a:p>
                      <a:pPr algn="l" fontAlgn="ctr"/>
                      <a:r>
                        <a:rPr lang="en-US" sz="900" b="0" i="0" u="none" strike="noStrike">
                          <a:solidFill>
                            <a:srgbClr val="000000"/>
                          </a:solidFill>
                          <a:effectLst/>
                          <a:latin typeface="Arial" panose="020B0604020202020204" pitchFamily="34" charset="0"/>
                        </a:rPr>
                        <a:t>Day-Ahead Generation (MWh)</a:t>
                      </a:r>
                    </a:p>
                  </a:txBody>
                  <a:tcPr marL="695242" marR="7725" marT="77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lang="en-US" sz="900" b="0" i="0" u="none" strike="noStrike" kern="1200" dirty="0" smtClean="0">
                          <a:solidFill>
                            <a:srgbClr val="FF0000"/>
                          </a:solidFill>
                          <a:effectLst/>
                          <a:latin typeface="Arial" panose="020B0604020202020204" pitchFamily="34" charset="0"/>
                          <a:ea typeface="+mn-ea"/>
                          <a:cs typeface="+mn-cs"/>
                        </a:rPr>
                        <a:t>51,801</a:t>
                      </a:r>
                      <a:r>
                        <a:rPr lang="en-US" sz="900" b="0" i="0" u="none" strike="noStrike" dirty="0" smtClean="0">
                          <a:solidFill>
                            <a:srgbClr val="000000"/>
                          </a:solidFill>
                          <a:effectLst/>
                          <a:latin typeface="Arial" panose="020B0604020202020204" pitchFamily="34" charset="0"/>
                        </a:rPr>
                        <a:t> </a:t>
                      </a:r>
                    </a:p>
                    <a:p>
                      <a:pPr marL="0" algn="ctr" defTabSz="914400" rtl="0" eaLnBrk="1" fontAlgn="ctr" latinLnBrk="0" hangingPunct="1"/>
                      <a:r>
                        <a:rPr lang="en-US" sz="900" b="0" i="0" u="none" strike="sngStrike" kern="1200" dirty="0" smtClean="0">
                          <a:solidFill>
                            <a:srgbClr val="000000"/>
                          </a:solidFill>
                          <a:effectLst/>
                          <a:latin typeface="Arial" panose="020B0604020202020204" pitchFamily="34" charset="0"/>
                          <a:ea typeface="+mn-ea"/>
                          <a:cs typeface="+mn-cs"/>
                        </a:rPr>
                        <a:t>70,499</a:t>
                      </a:r>
                      <a:endParaRPr lang="en-US" sz="900" b="0" i="0" u="none" strike="sngStrike" kern="1200" dirty="0">
                        <a:solidFill>
                          <a:srgbClr val="000000"/>
                        </a:solidFill>
                        <a:effectLst/>
                        <a:latin typeface="Arial" panose="020B0604020202020204" pitchFamily="34" charset="0"/>
                        <a:ea typeface="+mn-ea"/>
                        <a:cs typeface="+mn-cs"/>
                      </a:endParaRPr>
                    </a:p>
                  </a:txBody>
                  <a:tcPr marL="7725" marR="7725" marT="77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kern="1200" dirty="0" smtClean="0">
                          <a:solidFill>
                            <a:srgbClr val="FF0000"/>
                          </a:solidFill>
                          <a:effectLst/>
                          <a:latin typeface="Arial" panose="020B0604020202020204" pitchFamily="34" charset="0"/>
                          <a:ea typeface="+mn-ea"/>
                          <a:cs typeface="+mn-cs"/>
                        </a:rPr>
                        <a:t>2,203,254</a:t>
                      </a:r>
                      <a:r>
                        <a:rPr lang="en-US" sz="900" b="0" i="0" u="none" strike="noStrike" dirty="0" smtClean="0">
                          <a:solidFill>
                            <a:srgbClr val="000000"/>
                          </a:solidFill>
                          <a:effectLst/>
                          <a:latin typeface="Arial" panose="020B0604020202020204" pitchFamily="34" charset="0"/>
                        </a:rPr>
                        <a:t> </a:t>
                      </a:r>
                    </a:p>
                    <a:p>
                      <a:pPr algn="ctr" fontAlgn="ctr"/>
                      <a:r>
                        <a:rPr lang="en-US" sz="900" b="0" i="0" u="none" strike="sngStrike" kern="1200" dirty="0" smtClean="0">
                          <a:solidFill>
                            <a:srgbClr val="000000"/>
                          </a:solidFill>
                          <a:effectLst/>
                          <a:latin typeface="Arial" panose="020B0604020202020204" pitchFamily="34" charset="0"/>
                          <a:ea typeface="+mn-ea"/>
                          <a:cs typeface="+mn-cs"/>
                        </a:rPr>
                        <a:t>2,533,853</a:t>
                      </a:r>
                      <a:endParaRPr lang="en-US" sz="900" b="0" i="0" u="none" strike="sngStrike" kern="1200" dirty="0">
                        <a:solidFill>
                          <a:srgbClr val="000000"/>
                        </a:solidFill>
                        <a:effectLst/>
                        <a:latin typeface="Arial" panose="020B0604020202020204" pitchFamily="34" charset="0"/>
                        <a:ea typeface="+mn-ea"/>
                        <a:cs typeface="+mn-cs"/>
                      </a:endParaRPr>
                    </a:p>
                  </a:txBody>
                  <a:tcPr marL="7725" marR="7725" marT="77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112,658</a:t>
                      </a:r>
                    </a:p>
                  </a:txBody>
                  <a:tcPr marL="7725" marR="7725" marT="77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1,246,771</a:t>
                      </a:r>
                    </a:p>
                  </a:txBody>
                  <a:tcPr marL="7725" marR="7725" marT="77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65843731"/>
                  </a:ext>
                </a:extLst>
              </a:tr>
              <a:tr h="166077">
                <a:tc>
                  <a:txBody>
                    <a:bodyPr/>
                    <a:lstStyle/>
                    <a:p>
                      <a:pPr algn="l" fontAlgn="ctr"/>
                      <a:r>
                        <a:rPr lang="en-US" sz="900" b="0" i="0" u="none" strike="noStrike">
                          <a:solidFill>
                            <a:srgbClr val="000000"/>
                          </a:solidFill>
                          <a:effectLst/>
                          <a:latin typeface="Arial" panose="020B0604020202020204" pitchFamily="34" charset="0"/>
                        </a:rPr>
                        <a:t>Weighted Incremental Payments ($, 9-Month)</a:t>
                      </a:r>
                    </a:p>
                  </a:txBody>
                  <a:tcPr marL="695242" marR="7725" marT="77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kern="1200" dirty="0" smtClean="0">
                          <a:solidFill>
                            <a:srgbClr val="FF0000"/>
                          </a:solidFill>
                          <a:effectLst/>
                          <a:latin typeface="Arial" panose="020B0604020202020204" pitchFamily="34" charset="0"/>
                          <a:ea typeface="+mn-ea"/>
                          <a:cs typeface="+mn-cs"/>
                        </a:rPr>
                        <a:t>$45,007 </a:t>
                      </a:r>
                    </a:p>
                    <a:p>
                      <a:pPr algn="ctr" fontAlgn="ctr"/>
                      <a:r>
                        <a:rPr lang="en-US" sz="900" b="0" i="0" u="none" strike="sngStrike" kern="1200" dirty="0" smtClean="0">
                          <a:solidFill>
                            <a:srgbClr val="000000"/>
                          </a:solidFill>
                          <a:effectLst/>
                          <a:latin typeface="Arial" panose="020B0604020202020204" pitchFamily="34" charset="0"/>
                          <a:ea typeface="+mn-ea"/>
                          <a:cs typeface="+mn-cs"/>
                        </a:rPr>
                        <a:t>$61,252</a:t>
                      </a:r>
                      <a:endParaRPr lang="en-US" sz="900" b="0" i="0" u="none" strike="sngStrike" kern="1200" dirty="0">
                        <a:solidFill>
                          <a:srgbClr val="000000"/>
                        </a:solidFill>
                        <a:effectLst/>
                        <a:latin typeface="Arial" panose="020B0604020202020204" pitchFamily="34" charset="0"/>
                        <a:ea typeface="+mn-ea"/>
                        <a:cs typeface="+mn-cs"/>
                      </a:endParaRPr>
                    </a:p>
                  </a:txBody>
                  <a:tcPr marL="7725" marR="7725" marT="77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kern="1200" dirty="0" smtClean="0">
                          <a:solidFill>
                            <a:srgbClr val="FF0000"/>
                          </a:solidFill>
                          <a:effectLst/>
                          <a:latin typeface="Arial" panose="020B0604020202020204" pitchFamily="34" charset="0"/>
                          <a:ea typeface="+mn-ea"/>
                          <a:cs typeface="+mn-cs"/>
                        </a:rPr>
                        <a:t>$1,567,952 </a:t>
                      </a:r>
                      <a:r>
                        <a:rPr lang="en-US" sz="900" b="0" i="0" u="none" strike="sngStrike" kern="1200" dirty="0" smtClean="0">
                          <a:solidFill>
                            <a:srgbClr val="000000"/>
                          </a:solidFill>
                          <a:effectLst/>
                          <a:latin typeface="Arial" panose="020B0604020202020204" pitchFamily="34" charset="0"/>
                          <a:ea typeface="+mn-ea"/>
                          <a:cs typeface="+mn-cs"/>
                        </a:rPr>
                        <a:t>$1,803,224</a:t>
                      </a:r>
                      <a:endParaRPr lang="en-US" sz="900" b="0" i="0" u="none" strike="sngStrike" kern="1200" dirty="0">
                        <a:solidFill>
                          <a:srgbClr val="000000"/>
                        </a:solidFill>
                        <a:effectLst/>
                        <a:latin typeface="Arial" panose="020B0604020202020204" pitchFamily="34" charset="0"/>
                        <a:ea typeface="+mn-ea"/>
                        <a:cs typeface="+mn-cs"/>
                      </a:endParaRPr>
                    </a:p>
                  </a:txBody>
                  <a:tcPr marL="7725" marR="7725" marT="77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rial" panose="020B0604020202020204" pitchFamily="34" charset="0"/>
                        </a:rPr>
                        <a:t>$54,403</a:t>
                      </a:r>
                    </a:p>
                  </a:txBody>
                  <a:tcPr marL="7725" marR="7725" marT="77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rial" panose="020B0604020202020204" pitchFamily="34" charset="0"/>
                        </a:rPr>
                        <a:t>$528,211</a:t>
                      </a:r>
                    </a:p>
                  </a:txBody>
                  <a:tcPr marL="7725" marR="7725" marT="77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83186684"/>
                  </a:ext>
                </a:extLst>
              </a:tr>
              <a:tr h="166077">
                <a:tc>
                  <a:txBody>
                    <a:bodyPr/>
                    <a:lstStyle/>
                    <a:p>
                      <a:pPr algn="l" fontAlgn="ctr"/>
                      <a:r>
                        <a:rPr lang="en-US" sz="900" b="0" i="0" u="none" strike="noStrike" dirty="0">
                          <a:solidFill>
                            <a:srgbClr val="000000"/>
                          </a:solidFill>
                          <a:effectLst/>
                          <a:latin typeface="Arial" panose="020B0604020202020204" pitchFamily="34" charset="0"/>
                        </a:rPr>
                        <a:t> Combined Weighted Incremental Payments </a:t>
                      </a:r>
                      <a:r>
                        <a:rPr lang="en-US" sz="900" b="0" i="0" u="none" strike="noStrike" dirty="0" smtClean="0">
                          <a:solidFill>
                            <a:srgbClr val="000000"/>
                          </a:solidFill>
                          <a:effectLst/>
                          <a:latin typeface="Arial" panose="020B0604020202020204" pitchFamily="34" charset="0"/>
                        </a:rPr>
                        <a:t>($, </a:t>
                      </a:r>
                      <a:r>
                        <a:rPr lang="en-US" sz="900" b="0" i="0" u="none" strike="noStrike" dirty="0">
                          <a:solidFill>
                            <a:srgbClr val="000000"/>
                          </a:solidFill>
                          <a:effectLst/>
                          <a:latin typeface="Arial" panose="020B0604020202020204" pitchFamily="34" charset="0"/>
                        </a:rPr>
                        <a:t>12-Month)</a:t>
                      </a:r>
                    </a:p>
                  </a:txBody>
                  <a:tcPr marL="7725" marR="7725" marT="77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kern="1200" dirty="0" smtClean="0">
                          <a:solidFill>
                            <a:srgbClr val="FF0000"/>
                          </a:solidFill>
                          <a:effectLst/>
                          <a:latin typeface="Arial" panose="020B0604020202020204" pitchFamily="34" charset="0"/>
                          <a:ea typeface="+mn-ea"/>
                          <a:cs typeface="+mn-cs"/>
                        </a:rPr>
                        <a:t>$49,581 </a:t>
                      </a:r>
                    </a:p>
                    <a:p>
                      <a:pPr algn="ctr" fontAlgn="ctr"/>
                      <a:r>
                        <a:rPr lang="en-US" sz="900" b="0" i="0" u="none" strike="sngStrike" kern="1200" dirty="0" smtClean="0">
                          <a:solidFill>
                            <a:srgbClr val="000000"/>
                          </a:solidFill>
                          <a:effectLst/>
                          <a:latin typeface="Arial" panose="020B0604020202020204" pitchFamily="34" charset="0"/>
                          <a:ea typeface="+mn-ea"/>
                          <a:cs typeface="+mn-cs"/>
                        </a:rPr>
                        <a:t>$70,365</a:t>
                      </a:r>
                      <a:endParaRPr lang="en-US" sz="900" b="0" i="0" u="none" strike="sngStrike" kern="1200" dirty="0">
                        <a:solidFill>
                          <a:srgbClr val="000000"/>
                        </a:solidFill>
                        <a:effectLst/>
                        <a:latin typeface="Arial" panose="020B0604020202020204" pitchFamily="34" charset="0"/>
                        <a:ea typeface="+mn-ea"/>
                        <a:cs typeface="+mn-cs"/>
                      </a:endParaRPr>
                    </a:p>
                  </a:txBody>
                  <a:tcPr marL="7725" marR="7725" marT="77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kern="1200" dirty="0" smtClean="0">
                          <a:solidFill>
                            <a:srgbClr val="FF0000"/>
                          </a:solidFill>
                          <a:effectLst/>
                          <a:latin typeface="Arial" panose="020B0604020202020204" pitchFamily="34" charset="0"/>
                          <a:ea typeface="+mn-ea"/>
                          <a:cs typeface="+mn-cs"/>
                        </a:rPr>
                        <a:t>$1,820,698 </a:t>
                      </a:r>
                      <a:r>
                        <a:rPr lang="en-US" sz="900" b="0" i="0" u="none" strike="sngStrike" kern="1200" dirty="0" smtClean="0">
                          <a:solidFill>
                            <a:srgbClr val="000000"/>
                          </a:solidFill>
                          <a:effectLst/>
                          <a:latin typeface="Arial" panose="020B0604020202020204" pitchFamily="34" charset="0"/>
                          <a:ea typeface="+mn-ea"/>
                          <a:cs typeface="+mn-cs"/>
                        </a:rPr>
                        <a:t>$2,105,186</a:t>
                      </a:r>
                      <a:endParaRPr lang="en-US" sz="900" b="0" i="0" u="none" strike="sngStrike" kern="1200" dirty="0">
                        <a:solidFill>
                          <a:srgbClr val="000000"/>
                        </a:solidFill>
                        <a:effectLst/>
                        <a:latin typeface="Arial" panose="020B0604020202020204" pitchFamily="34" charset="0"/>
                        <a:ea typeface="+mn-ea"/>
                        <a:cs typeface="+mn-cs"/>
                      </a:endParaRPr>
                    </a:p>
                  </a:txBody>
                  <a:tcPr marL="7725" marR="7725" marT="77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rial" panose="020B0604020202020204" pitchFamily="34" charset="0"/>
                        </a:rPr>
                        <a:t>$65,737</a:t>
                      </a:r>
                    </a:p>
                  </a:txBody>
                  <a:tcPr marL="7725" marR="7725" marT="77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rial" panose="020B0604020202020204" pitchFamily="34" charset="0"/>
                        </a:rPr>
                        <a:t>$696,057</a:t>
                      </a:r>
                    </a:p>
                  </a:txBody>
                  <a:tcPr marL="7725" marR="7725" marT="77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15628548"/>
                  </a:ext>
                </a:extLst>
              </a:tr>
              <a:tr h="174381">
                <a:tc>
                  <a:txBody>
                    <a:bodyPr/>
                    <a:lstStyle/>
                    <a:p>
                      <a:pPr algn="l" fontAlgn="ctr"/>
                      <a:r>
                        <a:rPr lang="en-US" sz="900" b="0" i="0" u="none" strike="noStrike" dirty="0">
                          <a:solidFill>
                            <a:srgbClr val="000000"/>
                          </a:solidFill>
                          <a:effectLst/>
                          <a:latin typeface="Arial" panose="020B0604020202020204" pitchFamily="34" charset="0"/>
                        </a:rPr>
                        <a:t> Combined Weighted Incremental </a:t>
                      </a:r>
                      <a:r>
                        <a:rPr lang="en-US" sz="900" b="0" i="0" u="none" strike="noStrike" dirty="0" smtClean="0">
                          <a:solidFill>
                            <a:srgbClr val="000000"/>
                          </a:solidFill>
                          <a:effectLst/>
                          <a:latin typeface="Arial" panose="020B0604020202020204" pitchFamily="34" charset="0"/>
                        </a:rPr>
                        <a:t>Payments to Generation ($/</a:t>
                      </a:r>
                      <a:r>
                        <a:rPr lang="en-US" sz="900" b="0" i="0" u="none" strike="noStrike" dirty="0">
                          <a:solidFill>
                            <a:srgbClr val="000000"/>
                          </a:solidFill>
                          <a:effectLst/>
                          <a:latin typeface="Arial" panose="020B0604020202020204" pitchFamily="34" charset="0"/>
                        </a:rPr>
                        <a:t>kW-mo.)</a:t>
                      </a:r>
                    </a:p>
                  </a:txBody>
                  <a:tcPr marL="7725" marR="7725" marT="77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kern="1200" dirty="0" smtClean="0">
                          <a:solidFill>
                            <a:srgbClr val="FF0000"/>
                          </a:solidFill>
                          <a:effectLst/>
                          <a:latin typeface="Arial" panose="020B0604020202020204" pitchFamily="34" charset="0"/>
                          <a:ea typeface="+mn-ea"/>
                          <a:cs typeface="+mn-cs"/>
                        </a:rPr>
                        <a:t>$0.011 </a:t>
                      </a:r>
                      <a:r>
                        <a:rPr lang="en-US" sz="900" b="0" i="0" u="none" strike="sngStrike" dirty="0" smtClean="0">
                          <a:solidFill>
                            <a:srgbClr val="000000"/>
                          </a:solidFill>
                          <a:effectLst/>
                          <a:latin typeface="Arial" panose="020B0604020202020204" pitchFamily="34" charset="0"/>
                        </a:rPr>
                        <a:t>$0.016</a:t>
                      </a:r>
                      <a:endParaRPr lang="en-US" sz="900" b="0" i="0" u="none" strike="sngStrike" dirty="0">
                        <a:solidFill>
                          <a:srgbClr val="000000"/>
                        </a:solidFill>
                        <a:effectLst/>
                        <a:latin typeface="Arial" panose="020B0604020202020204" pitchFamily="34" charset="0"/>
                      </a:endParaRPr>
                    </a:p>
                  </a:txBody>
                  <a:tcPr marL="7725" marR="7725" marT="77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kern="1200" dirty="0" smtClean="0">
                          <a:solidFill>
                            <a:srgbClr val="FF0000"/>
                          </a:solidFill>
                          <a:effectLst/>
                          <a:latin typeface="Arial" panose="020B0604020202020204" pitchFamily="34" charset="0"/>
                          <a:ea typeface="+mn-ea"/>
                          <a:cs typeface="+mn-cs"/>
                        </a:rPr>
                        <a:t>$0.272 </a:t>
                      </a:r>
                      <a:r>
                        <a:rPr lang="en-US" sz="900" b="0" i="0" u="none" strike="sngStrike" kern="1200" dirty="0" smtClean="0">
                          <a:solidFill>
                            <a:srgbClr val="000000"/>
                          </a:solidFill>
                          <a:effectLst/>
                          <a:latin typeface="Arial" panose="020B0604020202020204" pitchFamily="34" charset="0"/>
                          <a:ea typeface="+mn-ea"/>
                          <a:cs typeface="+mn-cs"/>
                        </a:rPr>
                        <a:t>$0.315</a:t>
                      </a:r>
                      <a:endParaRPr lang="en-US" sz="900" b="0" i="0" u="none" strike="sngStrike" kern="1200" dirty="0">
                        <a:solidFill>
                          <a:srgbClr val="000000"/>
                        </a:solidFill>
                        <a:effectLst/>
                        <a:latin typeface="Arial" panose="020B0604020202020204" pitchFamily="34" charset="0"/>
                        <a:ea typeface="+mn-ea"/>
                        <a:cs typeface="+mn-cs"/>
                      </a:endParaRPr>
                    </a:p>
                  </a:txBody>
                  <a:tcPr marL="7725" marR="7725" marT="77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dirty="0">
                          <a:solidFill>
                            <a:srgbClr val="000000"/>
                          </a:solidFill>
                          <a:effectLst/>
                          <a:latin typeface="Arial" panose="020B0604020202020204" pitchFamily="34" charset="0"/>
                        </a:rPr>
                        <a:t>$0.066</a:t>
                      </a:r>
                    </a:p>
                  </a:txBody>
                  <a:tcPr marL="7725" marR="7725" marT="77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Arial" panose="020B0604020202020204" pitchFamily="34" charset="0"/>
                        </a:rPr>
                        <a:t>$0.073</a:t>
                      </a:r>
                    </a:p>
                  </a:txBody>
                  <a:tcPr marL="7725" marR="7725" marT="77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57896633"/>
                  </a:ext>
                </a:extLst>
              </a:tr>
              <a:tr h="166077">
                <a:tc>
                  <a:txBody>
                    <a:bodyPr/>
                    <a:lstStyle/>
                    <a:p>
                      <a:pPr algn="l" fontAlgn="ctr"/>
                      <a:r>
                        <a:rPr lang="en-US" sz="900" b="1" i="0" u="none" strike="noStrike" dirty="0">
                          <a:solidFill>
                            <a:srgbClr val="000000"/>
                          </a:solidFill>
                          <a:effectLst/>
                          <a:latin typeface="Arial" panose="020B0604020202020204" pitchFamily="34" charset="0"/>
                        </a:rPr>
                        <a:t> Incremental Payments </a:t>
                      </a:r>
                      <a:r>
                        <a:rPr lang="en-US" sz="900" b="1" i="0" u="none" strike="noStrike" dirty="0" smtClean="0">
                          <a:solidFill>
                            <a:srgbClr val="000000"/>
                          </a:solidFill>
                          <a:effectLst/>
                          <a:latin typeface="Arial" panose="020B0604020202020204" pitchFamily="34" charset="0"/>
                        </a:rPr>
                        <a:t>to Capacity</a:t>
                      </a:r>
                      <a:endParaRPr lang="en-US" sz="900" b="1" i="0" u="none" strike="noStrike" dirty="0">
                        <a:solidFill>
                          <a:srgbClr val="000000"/>
                        </a:solidFill>
                        <a:effectLst/>
                        <a:latin typeface="Arial" panose="020B0604020202020204" pitchFamily="34" charset="0"/>
                      </a:endParaRPr>
                    </a:p>
                  </a:txBody>
                  <a:tcPr marL="7725" marR="7725" marT="772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en-US" sz="900" b="0" i="0" u="none" strike="noStrike">
                          <a:solidFill>
                            <a:srgbClr val="000000"/>
                          </a:solidFill>
                          <a:effectLst/>
                          <a:latin typeface="Calibri" panose="020F0502020204030204" pitchFamily="34" charset="0"/>
                        </a:rPr>
                        <a:t> </a:t>
                      </a:r>
                    </a:p>
                  </a:txBody>
                  <a:tcPr marL="7725" marR="7725" marT="772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en-US" sz="900" b="0" i="0" u="none" strike="noStrike">
                          <a:solidFill>
                            <a:srgbClr val="000000"/>
                          </a:solidFill>
                          <a:effectLst/>
                          <a:latin typeface="Calibri" panose="020F0502020204030204" pitchFamily="34" charset="0"/>
                        </a:rPr>
                        <a:t> </a:t>
                      </a:r>
                    </a:p>
                  </a:txBody>
                  <a:tcPr marL="7725" marR="7725" marT="772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en-US" sz="900" b="0" i="0" u="none" strike="noStrike">
                          <a:solidFill>
                            <a:srgbClr val="000000"/>
                          </a:solidFill>
                          <a:effectLst/>
                          <a:latin typeface="Calibri" panose="020F0502020204030204" pitchFamily="34" charset="0"/>
                        </a:rPr>
                        <a:t> </a:t>
                      </a:r>
                    </a:p>
                  </a:txBody>
                  <a:tcPr marL="7725" marR="7725" marT="772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en-US" sz="900" b="0" i="0" u="none" strike="noStrike">
                          <a:solidFill>
                            <a:srgbClr val="000000"/>
                          </a:solidFill>
                          <a:effectLst/>
                          <a:latin typeface="Calibri" panose="020F0502020204030204" pitchFamily="34" charset="0"/>
                        </a:rPr>
                        <a:t> </a:t>
                      </a:r>
                    </a:p>
                  </a:txBody>
                  <a:tcPr marL="7725" marR="7725" marT="77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541437838"/>
                  </a:ext>
                </a:extLst>
              </a:tr>
              <a:tr h="157773">
                <a:tc>
                  <a:txBody>
                    <a:bodyPr/>
                    <a:lstStyle/>
                    <a:p>
                      <a:pPr algn="l" fontAlgn="ctr"/>
                      <a:r>
                        <a:rPr lang="en-US" sz="900" b="0" i="0" u="none" strike="noStrike">
                          <a:solidFill>
                            <a:srgbClr val="000000"/>
                          </a:solidFill>
                          <a:effectLst/>
                          <a:latin typeface="Arial" panose="020B0604020202020204" pitchFamily="34" charset="0"/>
                        </a:rPr>
                        <a:t> Winter: Weighted Payments ($/MW, 3-Month)</a:t>
                      </a:r>
                    </a:p>
                  </a:txBody>
                  <a:tcPr marL="7725" marR="7725" marT="77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rial" panose="020B0604020202020204" pitchFamily="34" charset="0"/>
                        </a:rPr>
                        <a:t>$1,178</a:t>
                      </a:r>
                    </a:p>
                  </a:txBody>
                  <a:tcPr marL="7725" marR="7725" marT="77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rial" panose="020B0604020202020204" pitchFamily="34" charset="0"/>
                        </a:rPr>
                        <a:t>$0</a:t>
                      </a:r>
                    </a:p>
                  </a:txBody>
                  <a:tcPr marL="7725" marR="7725" marT="77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rial" panose="020B0604020202020204" pitchFamily="34" charset="0"/>
                        </a:rPr>
                        <a:t>$0</a:t>
                      </a:r>
                    </a:p>
                  </a:txBody>
                  <a:tcPr marL="7725" marR="7725" marT="77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rial" panose="020B0604020202020204" pitchFamily="34" charset="0"/>
                        </a:rPr>
                        <a:t>$0</a:t>
                      </a:r>
                    </a:p>
                  </a:txBody>
                  <a:tcPr marL="7725" marR="7725" marT="77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49614958"/>
                  </a:ext>
                </a:extLst>
              </a:tr>
              <a:tr h="166077">
                <a:tc>
                  <a:txBody>
                    <a:bodyPr/>
                    <a:lstStyle/>
                    <a:p>
                      <a:pPr algn="l" fontAlgn="ctr"/>
                      <a:r>
                        <a:rPr lang="en-US" sz="900" b="0" i="0" u="none" strike="noStrike">
                          <a:solidFill>
                            <a:srgbClr val="000000"/>
                          </a:solidFill>
                          <a:effectLst/>
                          <a:latin typeface="Arial" panose="020B0604020202020204" pitchFamily="34" charset="0"/>
                        </a:rPr>
                        <a:t>Weighted Incremental Payments ($, 3-Month)</a:t>
                      </a:r>
                    </a:p>
                  </a:txBody>
                  <a:tcPr marL="417145" marR="7725" marT="77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rial" panose="020B0604020202020204" pitchFamily="34" charset="0"/>
                        </a:rPr>
                        <a:t>$464,316</a:t>
                      </a:r>
                    </a:p>
                  </a:txBody>
                  <a:tcPr marL="7725" marR="7725" marT="77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rial" panose="020B0604020202020204" pitchFamily="34" charset="0"/>
                        </a:rPr>
                        <a:t>$0</a:t>
                      </a:r>
                    </a:p>
                  </a:txBody>
                  <a:tcPr marL="7725" marR="7725" marT="77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rial" panose="020B0604020202020204" pitchFamily="34" charset="0"/>
                        </a:rPr>
                        <a:t>$0</a:t>
                      </a:r>
                    </a:p>
                  </a:txBody>
                  <a:tcPr marL="7725" marR="7725" marT="77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rial" panose="020B0604020202020204" pitchFamily="34" charset="0"/>
                        </a:rPr>
                        <a:t>$0</a:t>
                      </a:r>
                    </a:p>
                  </a:txBody>
                  <a:tcPr marL="7725" marR="7725" marT="77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24360497"/>
                  </a:ext>
                </a:extLst>
              </a:tr>
              <a:tr h="166077">
                <a:tc>
                  <a:txBody>
                    <a:bodyPr/>
                    <a:lstStyle/>
                    <a:p>
                      <a:pPr algn="l" fontAlgn="ctr"/>
                      <a:r>
                        <a:rPr lang="en-US" sz="900" b="0" i="0" u="none" strike="noStrike">
                          <a:solidFill>
                            <a:srgbClr val="000000"/>
                          </a:solidFill>
                          <a:effectLst/>
                          <a:latin typeface="Arial" panose="020B0604020202020204" pitchFamily="34" charset="0"/>
                        </a:rPr>
                        <a:t> Non-Winter: Weighted Payments ($/MW, 9-Month)</a:t>
                      </a:r>
                    </a:p>
                  </a:txBody>
                  <a:tcPr marL="7725" marR="7725" marT="77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rial" panose="020B0604020202020204" pitchFamily="34" charset="0"/>
                        </a:rPr>
                        <a:t>$2,571</a:t>
                      </a:r>
                    </a:p>
                  </a:txBody>
                  <a:tcPr marL="7725" marR="7725" marT="77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rial" panose="020B0604020202020204" pitchFamily="34" charset="0"/>
                        </a:rPr>
                        <a:t>$184</a:t>
                      </a:r>
                    </a:p>
                  </a:txBody>
                  <a:tcPr marL="7725" marR="7725" marT="77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rial" panose="020B0604020202020204" pitchFamily="34" charset="0"/>
                        </a:rPr>
                        <a:t>$0</a:t>
                      </a:r>
                    </a:p>
                  </a:txBody>
                  <a:tcPr marL="7725" marR="7725" marT="77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rial" panose="020B0604020202020204" pitchFamily="34" charset="0"/>
                        </a:rPr>
                        <a:t>$0</a:t>
                      </a:r>
                    </a:p>
                  </a:txBody>
                  <a:tcPr marL="7725" marR="7725" marT="77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77510868"/>
                  </a:ext>
                </a:extLst>
              </a:tr>
              <a:tr h="166077">
                <a:tc>
                  <a:txBody>
                    <a:bodyPr/>
                    <a:lstStyle/>
                    <a:p>
                      <a:pPr algn="l" fontAlgn="ctr"/>
                      <a:r>
                        <a:rPr lang="en-US" sz="900" b="0" i="0" u="none" strike="noStrike">
                          <a:solidFill>
                            <a:srgbClr val="000000"/>
                          </a:solidFill>
                          <a:effectLst/>
                          <a:latin typeface="Arial" panose="020B0604020202020204" pitchFamily="34" charset="0"/>
                        </a:rPr>
                        <a:t>Weighted Incremental Payments ($, 9-Month)</a:t>
                      </a:r>
                    </a:p>
                  </a:txBody>
                  <a:tcPr marL="695242" marR="7725" marT="77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rial" panose="020B0604020202020204" pitchFamily="34" charset="0"/>
                        </a:rPr>
                        <a:t>$935,432</a:t>
                      </a:r>
                    </a:p>
                  </a:txBody>
                  <a:tcPr marL="7725" marR="7725" marT="77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rial" panose="020B0604020202020204" pitchFamily="34" charset="0"/>
                        </a:rPr>
                        <a:t>$99,499</a:t>
                      </a:r>
                    </a:p>
                  </a:txBody>
                  <a:tcPr marL="7725" marR="7725" marT="77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rial" panose="020B0604020202020204" pitchFamily="34" charset="0"/>
                        </a:rPr>
                        <a:t>$0</a:t>
                      </a:r>
                    </a:p>
                  </a:txBody>
                  <a:tcPr marL="7725" marR="7725" marT="77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rial" panose="020B0604020202020204" pitchFamily="34" charset="0"/>
                        </a:rPr>
                        <a:t>$0</a:t>
                      </a:r>
                    </a:p>
                  </a:txBody>
                  <a:tcPr marL="7725" marR="7725" marT="77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14614958"/>
                  </a:ext>
                </a:extLst>
              </a:tr>
              <a:tr h="166077">
                <a:tc>
                  <a:txBody>
                    <a:bodyPr/>
                    <a:lstStyle/>
                    <a:p>
                      <a:pPr algn="l" fontAlgn="ctr"/>
                      <a:r>
                        <a:rPr lang="en-US" sz="900" b="0" i="0" u="none" strike="noStrike" dirty="0">
                          <a:solidFill>
                            <a:srgbClr val="000000"/>
                          </a:solidFill>
                          <a:effectLst/>
                          <a:latin typeface="Arial" panose="020B0604020202020204" pitchFamily="34" charset="0"/>
                        </a:rPr>
                        <a:t> Combined Weighted Payments </a:t>
                      </a:r>
                      <a:r>
                        <a:rPr lang="en-US" sz="900" b="0" i="0" u="none" strike="noStrike" dirty="0" smtClean="0">
                          <a:solidFill>
                            <a:srgbClr val="000000"/>
                          </a:solidFill>
                          <a:effectLst/>
                          <a:latin typeface="Arial" panose="020B0604020202020204" pitchFamily="34" charset="0"/>
                        </a:rPr>
                        <a:t>to Capacity ($, </a:t>
                      </a:r>
                      <a:r>
                        <a:rPr lang="en-US" sz="900" b="0" i="0" u="none" strike="noStrike" dirty="0">
                          <a:solidFill>
                            <a:srgbClr val="000000"/>
                          </a:solidFill>
                          <a:effectLst/>
                          <a:latin typeface="Arial" panose="020B0604020202020204" pitchFamily="34" charset="0"/>
                        </a:rPr>
                        <a:t>12-Month)</a:t>
                      </a:r>
                    </a:p>
                  </a:txBody>
                  <a:tcPr marL="7725" marR="7725" marT="77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rial" panose="020B0604020202020204" pitchFamily="34" charset="0"/>
                        </a:rPr>
                        <a:t>$1,399,748</a:t>
                      </a:r>
                    </a:p>
                  </a:txBody>
                  <a:tcPr marL="7725" marR="7725" marT="77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rial" panose="020B0604020202020204" pitchFamily="34" charset="0"/>
                        </a:rPr>
                        <a:t>$99,499</a:t>
                      </a:r>
                    </a:p>
                  </a:txBody>
                  <a:tcPr marL="7725" marR="7725" marT="77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rial" panose="020B0604020202020204" pitchFamily="34" charset="0"/>
                        </a:rPr>
                        <a:t>$0</a:t>
                      </a:r>
                    </a:p>
                  </a:txBody>
                  <a:tcPr marL="7725" marR="7725" marT="77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rial" panose="020B0604020202020204" pitchFamily="34" charset="0"/>
                        </a:rPr>
                        <a:t>$0</a:t>
                      </a:r>
                    </a:p>
                  </a:txBody>
                  <a:tcPr marL="7725" marR="7725" marT="77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81881574"/>
                  </a:ext>
                </a:extLst>
              </a:tr>
              <a:tr h="174381">
                <a:tc>
                  <a:txBody>
                    <a:bodyPr/>
                    <a:lstStyle/>
                    <a:p>
                      <a:pPr algn="l" fontAlgn="ctr"/>
                      <a:r>
                        <a:rPr lang="en-US" sz="900" b="0" i="0" u="none" strike="noStrike" dirty="0">
                          <a:solidFill>
                            <a:srgbClr val="000000"/>
                          </a:solidFill>
                          <a:effectLst/>
                          <a:latin typeface="Arial" panose="020B0604020202020204" pitchFamily="34" charset="0"/>
                        </a:rPr>
                        <a:t> Combined Weighted Payments </a:t>
                      </a:r>
                      <a:r>
                        <a:rPr lang="en-US" sz="900" b="0" i="0" u="none" strike="noStrike" dirty="0" smtClean="0">
                          <a:solidFill>
                            <a:srgbClr val="000000"/>
                          </a:solidFill>
                          <a:effectLst/>
                          <a:latin typeface="Arial" panose="020B0604020202020204" pitchFamily="34" charset="0"/>
                        </a:rPr>
                        <a:t>to Capacity ($/</a:t>
                      </a:r>
                      <a:r>
                        <a:rPr lang="en-US" sz="900" b="0" i="0" u="none" strike="noStrike" dirty="0">
                          <a:solidFill>
                            <a:srgbClr val="000000"/>
                          </a:solidFill>
                          <a:effectLst/>
                          <a:latin typeface="Arial" panose="020B0604020202020204" pitchFamily="34" charset="0"/>
                        </a:rPr>
                        <a:t>kW-mo.)</a:t>
                      </a:r>
                    </a:p>
                  </a:txBody>
                  <a:tcPr marL="7725" marR="7725" marT="77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dirty="0">
                          <a:solidFill>
                            <a:srgbClr val="000000"/>
                          </a:solidFill>
                          <a:effectLst/>
                          <a:latin typeface="Arial" panose="020B0604020202020204" pitchFamily="34" charset="0"/>
                        </a:rPr>
                        <a:t>$0.310</a:t>
                      </a:r>
                    </a:p>
                  </a:txBody>
                  <a:tcPr marL="7725" marR="7725" marT="77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Arial" panose="020B0604020202020204" pitchFamily="34" charset="0"/>
                        </a:rPr>
                        <a:t>$0.015</a:t>
                      </a:r>
                    </a:p>
                  </a:txBody>
                  <a:tcPr marL="7725" marR="7725" marT="77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Arial" panose="020B0604020202020204" pitchFamily="34" charset="0"/>
                        </a:rPr>
                        <a:t>$0.000</a:t>
                      </a:r>
                    </a:p>
                  </a:txBody>
                  <a:tcPr marL="7725" marR="7725" marT="77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Arial" panose="020B0604020202020204" pitchFamily="34" charset="0"/>
                        </a:rPr>
                        <a:t>$0.000</a:t>
                      </a:r>
                    </a:p>
                  </a:txBody>
                  <a:tcPr marL="7725" marR="7725" marT="77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96221757"/>
                  </a:ext>
                </a:extLst>
              </a:tr>
              <a:tr h="174381">
                <a:tc>
                  <a:txBody>
                    <a:bodyPr/>
                    <a:lstStyle/>
                    <a:p>
                      <a:pPr algn="l" fontAlgn="b"/>
                      <a:r>
                        <a:rPr lang="en-US" sz="900" b="1" i="0" u="none" strike="noStrike" dirty="0">
                          <a:solidFill>
                            <a:srgbClr val="000000"/>
                          </a:solidFill>
                          <a:effectLst/>
                          <a:latin typeface="Arial" panose="020B0604020202020204" pitchFamily="34" charset="0"/>
                        </a:rPr>
                        <a:t> Change In Total Payments ($, 12-Month)</a:t>
                      </a:r>
                    </a:p>
                  </a:txBody>
                  <a:tcPr marL="7725" marR="7725" marT="77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kern="1200" dirty="0" smtClean="0">
                          <a:solidFill>
                            <a:srgbClr val="FF0000"/>
                          </a:solidFill>
                          <a:effectLst/>
                          <a:latin typeface="Arial" panose="020B0604020202020204" pitchFamily="34" charset="0"/>
                          <a:ea typeface="+mn-ea"/>
                          <a:cs typeface="+mn-cs"/>
                        </a:rPr>
                        <a:t>$1,449,328 </a:t>
                      </a:r>
                    </a:p>
                    <a:p>
                      <a:pPr algn="ctr" fontAlgn="ctr"/>
                      <a:r>
                        <a:rPr lang="en-US" sz="900" b="0" i="0" u="none" strike="sngStrike" dirty="0" smtClean="0">
                          <a:solidFill>
                            <a:srgbClr val="000000"/>
                          </a:solidFill>
                          <a:effectLst/>
                          <a:latin typeface="Arial" panose="020B0604020202020204" pitchFamily="34" charset="0"/>
                        </a:rPr>
                        <a:t>$1,470,112</a:t>
                      </a:r>
                      <a:endParaRPr lang="en-US" sz="900" b="0" i="0" u="none" strike="sngStrike" dirty="0">
                        <a:solidFill>
                          <a:srgbClr val="000000"/>
                        </a:solidFill>
                        <a:effectLst/>
                        <a:latin typeface="Arial" panose="020B0604020202020204" pitchFamily="34" charset="0"/>
                      </a:endParaRPr>
                    </a:p>
                  </a:txBody>
                  <a:tcPr marL="7725" marR="7725" marT="77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kern="1200" dirty="0" smtClean="0">
                          <a:solidFill>
                            <a:srgbClr val="FF0000"/>
                          </a:solidFill>
                          <a:effectLst/>
                          <a:latin typeface="Arial" panose="020B0604020202020204" pitchFamily="34" charset="0"/>
                          <a:ea typeface="+mn-ea"/>
                          <a:cs typeface="+mn-cs"/>
                        </a:rPr>
                        <a:t>$1,920,196 </a:t>
                      </a:r>
                      <a:r>
                        <a:rPr lang="en-US" sz="900" b="0" i="0" u="none" strike="sngStrike" kern="1200" dirty="0" smtClean="0">
                          <a:solidFill>
                            <a:srgbClr val="000000"/>
                          </a:solidFill>
                          <a:effectLst/>
                          <a:latin typeface="Arial" panose="020B0604020202020204" pitchFamily="34" charset="0"/>
                          <a:ea typeface="+mn-ea"/>
                          <a:cs typeface="+mn-cs"/>
                        </a:rPr>
                        <a:t>$2,204,685</a:t>
                      </a:r>
                      <a:endParaRPr lang="en-US" sz="900" b="0" i="0" u="none" strike="sngStrike" kern="1200" dirty="0">
                        <a:solidFill>
                          <a:srgbClr val="000000"/>
                        </a:solidFill>
                        <a:effectLst/>
                        <a:latin typeface="Arial" panose="020B0604020202020204" pitchFamily="34" charset="0"/>
                        <a:ea typeface="+mn-ea"/>
                        <a:cs typeface="+mn-cs"/>
                      </a:endParaRPr>
                    </a:p>
                  </a:txBody>
                  <a:tcPr marL="7725" marR="7725" marT="77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rial" panose="020B0604020202020204" pitchFamily="34" charset="0"/>
                        </a:rPr>
                        <a:t>$65,737</a:t>
                      </a:r>
                    </a:p>
                  </a:txBody>
                  <a:tcPr marL="7725" marR="7725" marT="77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rial" panose="020B0604020202020204" pitchFamily="34" charset="0"/>
                        </a:rPr>
                        <a:t>$696,057</a:t>
                      </a:r>
                    </a:p>
                  </a:txBody>
                  <a:tcPr marL="7725" marR="7725" marT="77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05014403"/>
                  </a:ext>
                </a:extLst>
              </a:tr>
              <a:tr h="182685">
                <a:tc>
                  <a:txBody>
                    <a:bodyPr/>
                    <a:lstStyle/>
                    <a:p>
                      <a:pPr algn="l" fontAlgn="b"/>
                      <a:r>
                        <a:rPr lang="en-US" sz="1000" b="1" i="0" u="none" strike="noStrike">
                          <a:solidFill>
                            <a:srgbClr val="000000"/>
                          </a:solidFill>
                          <a:effectLst/>
                          <a:latin typeface="Arial" panose="020B0604020202020204" pitchFamily="34" charset="0"/>
                        </a:rPr>
                        <a:t> Change In Total Payments ($/kW-mo.)</a:t>
                      </a:r>
                    </a:p>
                  </a:txBody>
                  <a:tcPr marL="7725" marR="7725" marT="77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kern="1200" dirty="0" smtClean="0">
                          <a:solidFill>
                            <a:srgbClr val="FF0000"/>
                          </a:solidFill>
                          <a:effectLst/>
                          <a:latin typeface="Arial" panose="020B0604020202020204" pitchFamily="34" charset="0"/>
                          <a:ea typeface="+mn-ea"/>
                          <a:cs typeface="+mn-cs"/>
                        </a:rPr>
                        <a:t>$0.321 </a:t>
                      </a:r>
                      <a:r>
                        <a:rPr lang="en-US" sz="1000" b="0" i="0" u="none" strike="sngStrike" dirty="0" smtClean="0">
                          <a:solidFill>
                            <a:srgbClr val="000000"/>
                          </a:solidFill>
                          <a:effectLst/>
                          <a:latin typeface="Arial" panose="020B0604020202020204" pitchFamily="34" charset="0"/>
                        </a:rPr>
                        <a:t>$0.326</a:t>
                      </a:r>
                      <a:endParaRPr lang="en-US" sz="1000" b="0" i="0" u="none" strike="sngStrike" dirty="0">
                        <a:solidFill>
                          <a:srgbClr val="000000"/>
                        </a:solidFill>
                        <a:effectLst/>
                        <a:latin typeface="Arial" panose="020B0604020202020204" pitchFamily="34" charset="0"/>
                      </a:endParaRPr>
                    </a:p>
                  </a:txBody>
                  <a:tcPr marL="7725" marR="7725" marT="77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kern="1200" dirty="0" smtClean="0">
                          <a:solidFill>
                            <a:srgbClr val="FF0000"/>
                          </a:solidFill>
                          <a:effectLst/>
                          <a:latin typeface="Arial" panose="020B0604020202020204" pitchFamily="34" charset="0"/>
                          <a:ea typeface="+mn-ea"/>
                          <a:cs typeface="+mn-cs"/>
                        </a:rPr>
                        <a:t>$0.287 </a:t>
                      </a:r>
                      <a:r>
                        <a:rPr lang="en-US" sz="1000" b="0" i="0" u="none" strike="sngStrike" dirty="0" smtClean="0">
                          <a:solidFill>
                            <a:srgbClr val="000000"/>
                          </a:solidFill>
                          <a:effectLst/>
                          <a:latin typeface="Arial" panose="020B0604020202020204" pitchFamily="34" charset="0"/>
                        </a:rPr>
                        <a:t>$0.330</a:t>
                      </a:r>
                      <a:endParaRPr lang="en-US" sz="1000" b="0" i="0" u="none" strike="sngStrike" dirty="0">
                        <a:solidFill>
                          <a:srgbClr val="000000"/>
                        </a:solidFill>
                        <a:effectLst/>
                        <a:latin typeface="Arial" panose="020B0604020202020204" pitchFamily="34" charset="0"/>
                      </a:endParaRPr>
                    </a:p>
                  </a:txBody>
                  <a:tcPr marL="7725" marR="7725" marT="77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1" i="0" u="none" strike="noStrike">
                          <a:solidFill>
                            <a:srgbClr val="000000"/>
                          </a:solidFill>
                          <a:effectLst/>
                          <a:latin typeface="Arial" panose="020B0604020202020204" pitchFamily="34" charset="0"/>
                        </a:rPr>
                        <a:t>$0.066</a:t>
                      </a:r>
                    </a:p>
                  </a:txBody>
                  <a:tcPr marL="7725" marR="7725" marT="77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1" i="0" u="none" strike="noStrike" dirty="0">
                          <a:solidFill>
                            <a:srgbClr val="000000"/>
                          </a:solidFill>
                          <a:effectLst/>
                          <a:latin typeface="Arial" panose="020B0604020202020204" pitchFamily="34" charset="0"/>
                        </a:rPr>
                        <a:t>$0.073</a:t>
                      </a:r>
                    </a:p>
                  </a:txBody>
                  <a:tcPr marL="7725" marR="7725" marT="77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15727542"/>
                  </a:ext>
                </a:extLst>
              </a:tr>
            </a:tbl>
          </a:graphicData>
        </a:graphic>
      </p:graphicFrame>
      <p:sp>
        <p:nvSpPr>
          <p:cNvPr id="6" name="TextBox 5"/>
          <p:cNvSpPr txBox="1"/>
          <p:nvPr/>
        </p:nvSpPr>
        <p:spPr>
          <a:xfrm rot="10800000" flipH="1" flipV="1">
            <a:off x="7620000" y="448367"/>
            <a:ext cx="1071033" cy="307777"/>
          </a:xfrm>
          <a:prstGeom prst="rect">
            <a:avLst/>
          </a:prstGeom>
          <a:noFill/>
          <a:ln w="19050">
            <a:solidFill>
              <a:srgbClr val="FF0000"/>
            </a:solidFill>
          </a:ln>
        </p:spPr>
        <p:txBody>
          <a:bodyPr wrap="square" rtlCol="0">
            <a:spAutoFit/>
          </a:bodyPr>
          <a:lstStyle/>
          <a:p>
            <a:pPr algn="ctr"/>
            <a:r>
              <a:rPr lang="en-US" sz="1400" i="1" dirty="0" smtClean="0">
                <a:solidFill>
                  <a:srgbClr val="FF0000"/>
                </a:solidFill>
              </a:rPr>
              <a:t>Revised</a:t>
            </a:r>
            <a:endParaRPr lang="en-US" sz="1400" i="1" dirty="0">
              <a:solidFill>
                <a:srgbClr val="FF0000"/>
              </a:solidFill>
            </a:endParaRPr>
          </a:p>
        </p:txBody>
      </p:sp>
    </p:spTree>
    <p:extLst>
      <p:ext uri="{BB962C8B-B14F-4D97-AF65-F5344CB8AC3E}">
        <p14:creationId xmlns:p14="http://schemas.microsoft.com/office/powerpoint/2010/main" val="34107318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a:bodyPr>
          <a:lstStyle/>
          <a:p>
            <a:r>
              <a:rPr lang="en-US" dirty="0"/>
              <a:t>Incremental ESI revenue offsets </a:t>
            </a:r>
            <a:br>
              <a:rPr lang="en-US" dirty="0"/>
            </a:br>
            <a:r>
              <a:rPr lang="en-US" dirty="0" smtClean="0"/>
              <a:t>ORTPs Technologies – ISO Proposal (cont.)</a:t>
            </a:r>
            <a:endParaRPr lang="en-US" dirty="0"/>
          </a:p>
        </p:txBody>
      </p:sp>
      <p:sp>
        <p:nvSpPr>
          <p:cNvPr id="4" name="Slide Number Placeholder 3"/>
          <p:cNvSpPr>
            <a:spLocks noGrp="1"/>
          </p:cNvSpPr>
          <p:nvPr>
            <p:ph type="sldNum" sz="quarter" idx="12"/>
          </p:nvPr>
        </p:nvSpPr>
        <p:spPr/>
        <p:txBody>
          <a:bodyPr/>
          <a:lstStyle/>
          <a:p>
            <a:fld id="{10C7F894-2A36-495D-AB7C-1055F7AC0F9D}" type="slidenum">
              <a:rPr lang="en-US" smtClean="0"/>
              <a:pPr/>
              <a:t>32</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772713340"/>
              </p:ext>
            </p:extLst>
          </p:nvPr>
        </p:nvGraphicFramePr>
        <p:xfrm>
          <a:off x="457200" y="1685070"/>
          <a:ext cx="8229599" cy="4186359"/>
        </p:xfrm>
        <a:graphic>
          <a:graphicData uri="http://schemas.openxmlformats.org/drawingml/2006/table">
            <a:tbl>
              <a:tblPr/>
              <a:tblGrid>
                <a:gridCol w="4329485">
                  <a:extLst>
                    <a:ext uri="{9D8B030D-6E8A-4147-A177-3AD203B41FA5}">
                      <a16:colId xmlns:a16="http://schemas.microsoft.com/office/drawing/2014/main" val="2319892824"/>
                    </a:ext>
                  </a:extLst>
                </a:gridCol>
                <a:gridCol w="1300038">
                  <a:extLst>
                    <a:ext uri="{9D8B030D-6E8A-4147-A177-3AD203B41FA5}">
                      <a16:colId xmlns:a16="http://schemas.microsoft.com/office/drawing/2014/main" val="858698118"/>
                    </a:ext>
                  </a:extLst>
                </a:gridCol>
                <a:gridCol w="1300038">
                  <a:extLst>
                    <a:ext uri="{9D8B030D-6E8A-4147-A177-3AD203B41FA5}">
                      <a16:colId xmlns:a16="http://schemas.microsoft.com/office/drawing/2014/main" val="649522683"/>
                    </a:ext>
                  </a:extLst>
                </a:gridCol>
                <a:gridCol w="1300038">
                  <a:extLst>
                    <a:ext uri="{9D8B030D-6E8A-4147-A177-3AD203B41FA5}">
                      <a16:colId xmlns:a16="http://schemas.microsoft.com/office/drawing/2014/main" val="3130106606"/>
                    </a:ext>
                  </a:extLst>
                </a:gridCol>
              </a:tblGrid>
              <a:tr h="438316">
                <a:tc>
                  <a:txBody>
                    <a:bodyPr/>
                    <a:lstStyle/>
                    <a:p>
                      <a:pPr algn="l" fontAlgn="ctr"/>
                      <a:r>
                        <a:rPr lang="en-US" sz="1300" b="1" i="0" u="none" strike="noStrike">
                          <a:solidFill>
                            <a:srgbClr val="FFFFFF"/>
                          </a:solidFill>
                          <a:effectLst/>
                          <a:latin typeface="Arial" panose="020B0604020202020204" pitchFamily="34" charset="0"/>
                        </a:rPr>
                        <a:t> Description</a:t>
                      </a:r>
                    </a:p>
                  </a:txBody>
                  <a:tcPr marL="8945" marR="8945" marT="89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fontAlgn="ctr"/>
                      <a:r>
                        <a:rPr lang="en-US" sz="1300" b="1" i="0" u="none" strike="noStrike">
                          <a:solidFill>
                            <a:srgbClr val="FFFFFF"/>
                          </a:solidFill>
                          <a:effectLst/>
                          <a:latin typeface="Arial" panose="020B0604020202020204" pitchFamily="34" charset="0"/>
                        </a:rPr>
                        <a:t>Solar</a:t>
                      </a:r>
                    </a:p>
                  </a:txBody>
                  <a:tcPr marL="8945" marR="8945" marT="8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fontAlgn="ctr"/>
                      <a:r>
                        <a:rPr lang="en-US" sz="1300" b="1" i="0" u="none" strike="noStrike">
                          <a:solidFill>
                            <a:srgbClr val="FFFFFF"/>
                          </a:solidFill>
                          <a:effectLst/>
                          <a:latin typeface="Arial" panose="020B0604020202020204" pitchFamily="34" charset="0"/>
                        </a:rPr>
                        <a:t>Battery</a:t>
                      </a:r>
                    </a:p>
                  </a:txBody>
                  <a:tcPr marL="8945" marR="8945" marT="8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fontAlgn="ctr"/>
                      <a:r>
                        <a:rPr lang="en-US" sz="1300" b="1" i="0" u="none" strike="noStrike">
                          <a:solidFill>
                            <a:srgbClr val="FFFFFF"/>
                          </a:solidFill>
                          <a:effectLst/>
                          <a:latin typeface="Arial" panose="020B0604020202020204" pitchFamily="34" charset="0"/>
                        </a:rPr>
                        <a:t>Combined Solar/Battery</a:t>
                      </a:r>
                    </a:p>
                  </a:txBody>
                  <a:tcPr marL="8945" marR="8945" marT="89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1160050307"/>
                  </a:ext>
                </a:extLst>
              </a:tr>
              <a:tr h="169959">
                <a:tc>
                  <a:txBody>
                    <a:bodyPr/>
                    <a:lstStyle/>
                    <a:p>
                      <a:pPr algn="l" fontAlgn="ctr"/>
                      <a:r>
                        <a:rPr lang="en-US" sz="1000" b="0" i="0" u="none" strike="noStrike">
                          <a:solidFill>
                            <a:srgbClr val="000000"/>
                          </a:solidFill>
                          <a:effectLst/>
                          <a:latin typeface="Arial" panose="020B0604020202020204" pitchFamily="34" charset="0"/>
                        </a:rPr>
                        <a:t> Nominal Capacity (MW)</a:t>
                      </a:r>
                    </a:p>
                  </a:txBody>
                  <a:tcPr marL="8945" marR="8945" marT="89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20.0</a:t>
                      </a:r>
                    </a:p>
                  </a:txBody>
                  <a:tcPr marL="8945" marR="8945" marT="8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150.0</a:t>
                      </a:r>
                    </a:p>
                  </a:txBody>
                  <a:tcPr marL="8945" marR="8945" marT="8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10.0</a:t>
                      </a:r>
                    </a:p>
                  </a:txBody>
                  <a:tcPr marL="8945" marR="8945" marT="89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77355202"/>
                  </a:ext>
                </a:extLst>
              </a:tr>
              <a:tr h="169959">
                <a:tc>
                  <a:txBody>
                    <a:bodyPr/>
                    <a:lstStyle/>
                    <a:p>
                      <a:pPr algn="l" fontAlgn="ctr"/>
                      <a:r>
                        <a:rPr lang="en-US" sz="1000" b="0" i="0" u="none" strike="noStrike">
                          <a:solidFill>
                            <a:srgbClr val="000000"/>
                          </a:solidFill>
                          <a:effectLst/>
                          <a:latin typeface="Arial" panose="020B0604020202020204" pitchFamily="34" charset="0"/>
                        </a:rPr>
                        <a:t> Winter Dispatch Capacity (MW)</a:t>
                      </a:r>
                    </a:p>
                  </a:txBody>
                  <a:tcPr marL="8945" marR="8945" marT="89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20.0</a:t>
                      </a:r>
                    </a:p>
                  </a:txBody>
                  <a:tcPr marL="8945" marR="8945" marT="8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150.0</a:t>
                      </a:r>
                    </a:p>
                  </a:txBody>
                  <a:tcPr marL="8945" marR="8945" marT="8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10.0</a:t>
                      </a:r>
                    </a:p>
                  </a:txBody>
                  <a:tcPr marL="8945" marR="8945" marT="89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42846857"/>
                  </a:ext>
                </a:extLst>
              </a:tr>
              <a:tr h="178904">
                <a:tc>
                  <a:txBody>
                    <a:bodyPr/>
                    <a:lstStyle/>
                    <a:p>
                      <a:pPr algn="l" fontAlgn="ctr"/>
                      <a:r>
                        <a:rPr lang="en-US" sz="1000" b="0" i="0" u="none" strike="noStrike">
                          <a:solidFill>
                            <a:srgbClr val="000000"/>
                          </a:solidFill>
                          <a:effectLst/>
                          <a:latin typeface="Arial" panose="020B0604020202020204" pitchFamily="34" charset="0"/>
                        </a:rPr>
                        <a:t> Summer Dispatch Capacity (MW)</a:t>
                      </a:r>
                    </a:p>
                  </a:txBody>
                  <a:tcPr marL="8945" marR="8945" marT="89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20.0</a:t>
                      </a:r>
                    </a:p>
                  </a:txBody>
                  <a:tcPr marL="8945" marR="8945" marT="8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150.0</a:t>
                      </a:r>
                    </a:p>
                  </a:txBody>
                  <a:tcPr marL="8945" marR="8945" marT="8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10.0</a:t>
                      </a:r>
                    </a:p>
                  </a:txBody>
                  <a:tcPr marL="8945" marR="8945" marT="89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69880465"/>
                  </a:ext>
                </a:extLst>
              </a:tr>
              <a:tr h="178904">
                <a:tc>
                  <a:txBody>
                    <a:bodyPr/>
                    <a:lstStyle/>
                    <a:p>
                      <a:pPr algn="l" fontAlgn="ctr"/>
                      <a:r>
                        <a:rPr lang="en-US" sz="1000" b="1" i="0" u="none" strike="noStrike">
                          <a:solidFill>
                            <a:srgbClr val="000000"/>
                          </a:solidFill>
                          <a:effectLst/>
                          <a:latin typeface="Arial" panose="020B0604020202020204" pitchFamily="34" charset="0"/>
                        </a:rPr>
                        <a:t> Incremental Payments to Generation</a:t>
                      </a:r>
                    </a:p>
                  </a:txBody>
                  <a:tcPr marL="8945" marR="8945" marT="894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en-US" sz="1000" b="0" i="0" u="none" strike="noStrike">
                          <a:solidFill>
                            <a:srgbClr val="000000"/>
                          </a:solidFill>
                          <a:effectLst/>
                          <a:latin typeface="Calibri" panose="020F0502020204030204" pitchFamily="34" charset="0"/>
                        </a:rPr>
                        <a:t> </a:t>
                      </a:r>
                    </a:p>
                  </a:txBody>
                  <a:tcPr marL="8945" marR="8945" marT="894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en-US" sz="1000" b="0" i="0" u="none" strike="noStrike">
                          <a:solidFill>
                            <a:srgbClr val="000000"/>
                          </a:solidFill>
                          <a:effectLst/>
                          <a:latin typeface="Calibri" panose="020F0502020204030204" pitchFamily="34" charset="0"/>
                        </a:rPr>
                        <a:t> </a:t>
                      </a:r>
                    </a:p>
                  </a:txBody>
                  <a:tcPr marL="8945" marR="8945" marT="894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en-US" sz="1000" b="0" i="0" u="none" strike="noStrike">
                          <a:solidFill>
                            <a:srgbClr val="000000"/>
                          </a:solidFill>
                          <a:effectLst/>
                          <a:latin typeface="Calibri" panose="020F0502020204030204" pitchFamily="34" charset="0"/>
                        </a:rPr>
                        <a:t> </a:t>
                      </a:r>
                    </a:p>
                  </a:txBody>
                  <a:tcPr marL="8945" marR="8945" marT="894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3643491957"/>
                  </a:ext>
                </a:extLst>
              </a:tr>
              <a:tr h="169959">
                <a:tc>
                  <a:txBody>
                    <a:bodyPr/>
                    <a:lstStyle/>
                    <a:p>
                      <a:pPr algn="l" fontAlgn="ctr"/>
                      <a:r>
                        <a:rPr lang="en-US" sz="1000" b="0" i="0" u="none" strike="noStrike">
                          <a:solidFill>
                            <a:srgbClr val="000000"/>
                          </a:solidFill>
                          <a:effectLst/>
                          <a:latin typeface="Arial" panose="020B0604020202020204" pitchFamily="34" charset="0"/>
                        </a:rPr>
                        <a:t> Winter:  Weighted Final Value ($/MWh)</a:t>
                      </a:r>
                    </a:p>
                  </a:txBody>
                  <a:tcPr marL="8945" marR="8945" marT="89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$0.05</a:t>
                      </a:r>
                    </a:p>
                  </a:txBody>
                  <a:tcPr marL="8945" marR="8945" marT="8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$0.27</a:t>
                      </a:r>
                    </a:p>
                  </a:txBody>
                  <a:tcPr marL="8945" marR="8945" marT="8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$0.16</a:t>
                      </a:r>
                    </a:p>
                  </a:txBody>
                  <a:tcPr marL="8945" marR="8945" marT="89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619971"/>
                  </a:ext>
                </a:extLst>
              </a:tr>
              <a:tr h="169959">
                <a:tc>
                  <a:txBody>
                    <a:bodyPr/>
                    <a:lstStyle/>
                    <a:p>
                      <a:pPr algn="l" fontAlgn="ctr"/>
                      <a:r>
                        <a:rPr lang="en-US" sz="1000" b="0" i="0" u="none" strike="noStrike">
                          <a:solidFill>
                            <a:srgbClr val="000000"/>
                          </a:solidFill>
                          <a:effectLst/>
                          <a:latin typeface="Arial" panose="020B0604020202020204" pitchFamily="34" charset="0"/>
                        </a:rPr>
                        <a:t>Day-Ahead Generation (MWh)</a:t>
                      </a:r>
                    </a:p>
                  </a:txBody>
                  <a:tcPr marL="563549" marR="8945" marT="89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2,336</a:t>
                      </a:r>
                    </a:p>
                  </a:txBody>
                  <a:tcPr marL="8945" marR="8945" marT="8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7,014</a:t>
                      </a:r>
                    </a:p>
                  </a:txBody>
                  <a:tcPr marL="8945" marR="8945" marT="8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518</a:t>
                      </a:r>
                    </a:p>
                  </a:txBody>
                  <a:tcPr marL="8945" marR="8945" marT="89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2023907"/>
                  </a:ext>
                </a:extLst>
              </a:tr>
              <a:tr h="178904">
                <a:tc>
                  <a:txBody>
                    <a:bodyPr/>
                    <a:lstStyle/>
                    <a:p>
                      <a:pPr algn="l" fontAlgn="ctr"/>
                      <a:r>
                        <a:rPr lang="en-US" sz="1000" b="0" i="0" u="none" strike="noStrike">
                          <a:solidFill>
                            <a:srgbClr val="000000"/>
                          </a:solidFill>
                          <a:effectLst/>
                          <a:latin typeface="Arial" panose="020B0604020202020204" pitchFamily="34" charset="0"/>
                        </a:rPr>
                        <a:t>Weighted Incremental Payments ($, 3-Month)</a:t>
                      </a:r>
                    </a:p>
                  </a:txBody>
                  <a:tcPr marL="563549" marR="8945" marT="89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$123</a:t>
                      </a:r>
                    </a:p>
                  </a:txBody>
                  <a:tcPr marL="8945" marR="8945" marT="8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$1,864</a:t>
                      </a:r>
                    </a:p>
                  </a:txBody>
                  <a:tcPr marL="8945" marR="8945" marT="8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$83</a:t>
                      </a:r>
                    </a:p>
                  </a:txBody>
                  <a:tcPr marL="8945" marR="8945" marT="89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40852288"/>
                  </a:ext>
                </a:extLst>
              </a:tr>
              <a:tr h="178904">
                <a:tc>
                  <a:txBody>
                    <a:bodyPr/>
                    <a:lstStyle/>
                    <a:p>
                      <a:pPr algn="l" fontAlgn="ctr"/>
                      <a:r>
                        <a:rPr lang="en-US" sz="1000" b="0" i="0" u="none" strike="noStrike">
                          <a:solidFill>
                            <a:srgbClr val="000000"/>
                          </a:solidFill>
                          <a:effectLst/>
                          <a:latin typeface="Arial" panose="020B0604020202020204" pitchFamily="34" charset="0"/>
                        </a:rPr>
                        <a:t> Non-Winter: Weighted Final Value ($/MWh)</a:t>
                      </a:r>
                    </a:p>
                  </a:txBody>
                  <a:tcPr marL="8945" marR="8945" marT="89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$0.41</a:t>
                      </a:r>
                    </a:p>
                  </a:txBody>
                  <a:tcPr marL="8945" marR="8945" marT="8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$0.54</a:t>
                      </a:r>
                    </a:p>
                  </a:txBody>
                  <a:tcPr marL="8945" marR="8945" marT="8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$0.47</a:t>
                      </a:r>
                    </a:p>
                  </a:txBody>
                  <a:tcPr marL="8945" marR="8945" marT="89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22625305"/>
                  </a:ext>
                </a:extLst>
              </a:tr>
              <a:tr h="169959">
                <a:tc>
                  <a:txBody>
                    <a:bodyPr/>
                    <a:lstStyle/>
                    <a:p>
                      <a:pPr algn="l" fontAlgn="ctr"/>
                      <a:r>
                        <a:rPr lang="en-US" sz="1000" b="0" i="0" u="none" strike="noStrike">
                          <a:solidFill>
                            <a:srgbClr val="000000"/>
                          </a:solidFill>
                          <a:effectLst/>
                          <a:latin typeface="Arial" panose="020B0604020202020204" pitchFamily="34" charset="0"/>
                        </a:rPr>
                        <a:t>Day-Ahead Generation (MWh)</a:t>
                      </a:r>
                    </a:p>
                  </a:txBody>
                  <a:tcPr marL="805070" marR="8945" marT="89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13,603</a:t>
                      </a:r>
                    </a:p>
                  </a:txBody>
                  <a:tcPr marL="8945" marR="8945" marT="8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4,270</a:t>
                      </a:r>
                    </a:p>
                  </a:txBody>
                  <a:tcPr marL="8945" marR="8945" marT="8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3,197</a:t>
                      </a:r>
                    </a:p>
                  </a:txBody>
                  <a:tcPr marL="8945" marR="8945" marT="89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2723601"/>
                  </a:ext>
                </a:extLst>
              </a:tr>
              <a:tr h="178904">
                <a:tc>
                  <a:txBody>
                    <a:bodyPr/>
                    <a:lstStyle/>
                    <a:p>
                      <a:pPr algn="l" fontAlgn="ctr"/>
                      <a:r>
                        <a:rPr lang="en-US" sz="1000" b="0" i="0" u="none" strike="noStrike">
                          <a:solidFill>
                            <a:srgbClr val="000000"/>
                          </a:solidFill>
                          <a:effectLst/>
                          <a:latin typeface="Arial" panose="020B0604020202020204" pitchFamily="34" charset="0"/>
                        </a:rPr>
                        <a:t>Weighted Incremental Payments ($, 9-Month)</a:t>
                      </a:r>
                    </a:p>
                  </a:txBody>
                  <a:tcPr marL="805070" marR="8945" marT="89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$5,510</a:t>
                      </a:r>
                    </a:p>
                  </a:txBody>
                  <a:tcPr marL="8945" marR="8945" marT="8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$2,298</a:t>
                      </a:r>
                    </a:p>
                  </a:txBody>
                  <a:tcPr marL="8945" marR="8945" marT="8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$1,508</a:t>
                      </a:r>
                    </a:p>
                  </a:txBody>
                  <a:tcPr marL="8945" marR="8945" marT="89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01352731"/>
                  </a:ext>
                </a:extLst>
              </a:tr>
              <a:tr h="178904">
                <a:tc>
                  <a:txBody>
                    <a:bodyPr/>
                    <a:lstStyle/>
                    <a:p>
                      <a:pPr algn="l" fontAlgn="ctr"/>
                      <a:r>
                        <a:rPr lang="en-US" sz="1000" b="0" i="0" u="none" strike="noStrike" dirty="0">
                          <a:solidFill>
                            <a:srgbClr val="000000"/>
                          </a:solidFill>
                          <a:effectLst/>
                          <a:latin typeface="Arial" panose="020B0604020202020204" pitchFamily="34" charset="0"/>
                        </a:rPr>
                        <a:t> Combined Weighted Incremental Payments </a:t>
                      </a:r>
                      <a:r>
                        <a:rPr lang="en-US" sz="1000" b="0" i="0" u="none" strike="noStrike" dirty="0" smtClean="0">
                          <a:solidFill>
                            <a:srgbClr val="000000"/>
                          </a:solidFill>
                          <a:effectLst/>
                          <a:latin typeface="Arial" panose="020B0604020202020204" pitchFamily="34" charset="0"/>
                        </a:rPr>
                        <a:t>to Generation ($, </a:t>
                      </a:r>
                      <a:r>
                        <a:rPr lang="en-US" sz="1000" b="0" i="0" u="none" strike="noStrike" dirty="0">
                          <a:solidFill>
                            <a:srgbClr val="000000"/>
                          </a:solidFill>
                          <a:effectLst/>
                          <a:latin typeface="Arial" panose="020B0604020202020204" pitchFamily="34" charset="0"/>
                        </a:rPr>
                        <a:t>12-Month)</a:t>
                      </a:r>
                    </a:p>
                  </a:txBody>
                  <a:tcPr marL="8945" marR="8945" marT="89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$5,633</a:t>
                      </a:r>
                    </a:p>
                  </a:txBody>
                  <a:tcPr marL="8945" marR="8945" marT="8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$4,162</a:t>
                      </a:r>
                    </a:p>
                  </a:txBody>
                  <a:tcPr marL="8945" marR="8945" marT="8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$1,590</a:t>
                      </a:r>
                    </a:p>
                  </a:txBody>
                  <a:tcPr marL="8945" marR="8945" marT="89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42651644"/>
                  </a:ext>
                </a:extLst>
              </a:tr>
              <a:tr h="187850">
                <a:tc>
                  <a:txBody>
                    <a:bodyPr/>
                    <a:lstStyle/>
                    <a:p>
                      <a:pPr algn="l" fontAlgn="ctr"/>
                      <a:r>
                        <a:rPr lang="en-US" sz="1000" b="0" i="0" u="none" strike="noStrike" dirty="0">
                          <a:solidFill>
                            <a:srgbClr val="000000"/>
                          </a:solidFill>
                          <a:effectLst/>
                          <a:latin typeface="Arial" panose="020B0604020202020204" pitchFamily="34" charset="0"/>
                        </a:rPr>
                        <a:t> Combined Weighted Incremental Payments </a:t>
                      </a:r>
                      <a:r>
                        <a:rPr lang="en-US" sz="1000" b="0" i="0" u="none" strike="noStrike" dirty="0" smtClean="0">
                          <a:solidFill>
                            <a:srgbClr val="000000"/>
                          </a:solidFill>
                          <a:effectLst/>
                          <a:latin typeface="Arial" panose="020B0604020202020204" pitchFamily="34" charset="0"/>
                        </a:rPr>
                        <a:t>to</a:t>
                      </a:r>
                      <a:r>
                        <a:rPr lang="en-US" sz="1000" b="0" i="0" u="none" strike="noStrike" baseline="0" dirty="0" smtClean="0">
                          <a:solidFill>
                            <a:srgbClr val="000000"/>
                          </a:solidFill>
                          <a:effectLst/>
                          <a:latin typeface="Arial" panose="020B0604020202020204" pitchFamily="34" charset="0"/>
                        </a:rPr>
                        <a:t> Generation </a:t>
                      </a:r>
                      <a:r>
                        <a:rPr lang="en-US" sz="1000" b="0" i="0" u="none" strike="noStrike" dirty="0" smtClean="0">
                          <a:solidFill>
                            <a:srgbClr val="000000"/>
                          </a:solidFill>
                          <a:effectLst/>
                          <a:latin typeface="Arial" panose="020B0604020202020204" pitchFamily="34" charset="0"/>
                        </a:rPr>
                        <a:t> </a:t>
                      </a:r>
                      <a:r>
                        <a:rPr lang="en-US" sz="1000" b="0" i="0" u="none" strike="noStrike" dirty="0">
                          <a:solidFill>
                            <a:srgbClr val="000000"/>
                          </a:solidFill>
                          <a:effectLst/>
                          <a:latin typeface="Arial" panose="020B0604020202020204" pitchFamily="34" charset="0"/>
                        </a:rPr>
                        <a:t>($/kW-mo.)</a:t>
                      </a:r>
                    </a:p>
                  </a:txBody>
                  <a:tcPr marL="8945" marR="8945" marT="89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1" i="0" u="none" strike="noStrike">
                          <a:solidFill>
                            <a:srgbClr val="000000"/>
                          </a:solidFill>
                          <a:effectLst/>
                          <a:latin typeface="Arial" panose="020B0604020202020204" pitchFamily="34" charset="0"/>
                        </a:rPr>
                        <a:t>$0.023</a:t>
                      </a:r>
                    </a:p>
                  </a:txBody>
                  <a:tcPr marL="8945" marR="8945" marT="8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1" i="0" u="none" strike="noStrike">
                          <a:solidFill>
                            <a:srgbClr val="000000"/>
                          </a:solidFill>
                          <a:effectLst/>
                          <a:latin typeface="Arial" panose="020B0604020202020204" pitchFamily="34" charset="0"/>
                        </a:rPr>
                        <a:t>$0.002</a:t>
                      </a:r>
                    </a:p>
                  </a:txBody>
                  <a:tcPr marL="8945" marR="8945" marT="8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1" i="0" u="none" strike="noStrike">
                          <a:solidFill>
                            <a:srgbClr val="000000"/>
                          </a:solidFill>
                          <a:effectLst/>
                          <a:latin typeface="Arial" panose="020B0604020202020204" pitchFamily="34" charset="0"/>
                        </a:rPr>
                        <a:t>$0.013</a:t>
                      </a:r>
                    </a:p>
                  </a:txBody>
                  <a:tcPr marL="8945" marR="8945" marT="894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20612687"/>
                  </a:ext>
                </a:extLst>
              </a:tr>
              <a:tr h="178904">
                <a:tc>
                  <a:txBody>
                    <a:bodyPr/>
                    <a:lstStyle/>
                    <a:p>
                      <a:pPr algn="l" fontAlgn="ctr"/>
                      <a:r>
                        <a:rPr lang="en-US" sz="1000" b="1" i="0" u="none" strike="noStrike">
                          <a:solidFill>
                            <a:srgbClr val="000000"/>
                          </a:solidFill>
                          <a:effectLst/>
                          <a:latin typeface="Arial" panose="020B0604020202020204" pitchFamily="34" charset="0"/>
                        </a:rPr>
                        <a:t> Incremental Payments to Capacity</a:t>
                      </a:r>
                    </a:p>
                  </a:txBody>
                  <a:tcPr marL="8945" marR="8945" marT="894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en-US" sz="1000" b="0" i="0" u="none" strike="noStrike">
                          <a:solidFill>
                            <a:srgbClr val="000000"/>
                          </a:solidFill>
                          <a:effectLst/>
                          <a:latin typeface="Calibri" panose="020F0502020204030204" pitchFamily="34" charset="0"/>
                        </a:rPr>
                        <a:t> </a:t>
                      </a:r>
                    </a:p>
                  </a:txBody>
                  <a:tcPr marL="8945" marR="8945" marT="894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en-US" sz="1000" b="0" i="0" u="none" strike="noStrike">
                          <a:solidFill>
                            <a:srgbClr val="000000"/>
                          </a:solidFill>
                          <a:effectLst/>
                          <a:latin typeface="Calibri" panose="020F0502020204030204" pitchFamily="34" charset="0"/>
                        </a:rPr>
                        <a:t> </a:t>
                      </a:r>
                    </a:p>
                  </a:txBody>
                  <a:tcPr marL="8945" marR="8945" marT="894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en-US" sz="1000" b="0" i="0" u="none" strike="noStrike">
                          <a:solidFill>
                            <a:srgbClr val="000000"/>
                          </a:solidFill>
                          <a:effectLst/>
                          <a:latin typeface="Calibri" panose="020F0502020204030204" pitchFamily="34" charset="0"/>
                        </a:rPr>
                        <a:t> </a:t>
                      </a:r>
                    </a:p>
                  </a:txBody>
                  <a:tcPr marL="8945" marR="8945" marT="894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2318210030"/>
                  </a:ext>
                </a:extLst>
              </a:tr>
              <a:tr h="169959">
                <a:tc>
                  <a:txBody>
                    <a:bodyPr/>
                    <a:lstStyle/>
                    <a:p>
                      <a:pPr algn="l" fontAlgn="ctr"/>
                      <a:r>
                        <a:rPr lang="en-US" sz="1000" b="0" i="0" u="none" strike="noStrike">
                          <a:solidFill>
                            <a:srgbClr val="000000"/>
                          </a:solidFill>
                          <a:effectLst/>
                          <a:latin typeface="Arial" panose="020B0604020202020204" pitchFamily="34" charset="0"/>
                        </a:rPr>
                        <a:t> Winter: Weighted Payments ($/MW, 3-Month)</a:t>
                      </a:r>
                    </a:p>
                  </a:txBody>
                  <a:tcPr marL="8945" marR="8945" marT="89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$0</a:t>
                      </a:r>
                    </a:p>
                  </a:txBody>
                  <a:tcPr marL="8945" marR="8945" marT="8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$278</a:t>
                      </a:r>
                    </a:p>
                  </a:txBody>
                  <a:tcPr marL="8945" marR="8945" marT="8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$28</a:t>
                      </a:r>
                    </a:p>
                  </a:txBody>
                  <a:tcPr marL="8945" marR="8945" marT="89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05615653"/>
                  </a:ext>
                </a:extLst>
              </a:tr>
              <a:tr h="178904">
                <a:tc>
                  <a:txBody>
                    <a:bodyPr/>
                    <a:lstStyle/>
                    <a:p>
                      <a:pPr algn="l" fontAlgn="ctr"/>
                      <a:r>
                        <a:rPr lang="en-US" sz="1000" b="0" i="0" u="none" strike="noStrike">
                          <a:solidFill>
                            <a:srgbClr val="000000"/>
                          </a:solidFill>
                          <a:effectLst/>
                          <a:latin typeface="Arial" panose="020B0604020202020204" pitchFamily="34" charset="0"/>
                        </a:rPr>
                        <a:t>Weighted Incremental Payments ($, 3-Month)</a:t>
                      </a:r>
                    </a:p>
                  </a:txBody>
                  <a:tcPr marL="483042" marR="8945" marT="89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$0</a:t>
                      </a:r>
                    </a:p>
                  </a:txBody>
                  <a:tcPr marL="8945" marR="8945" marT="8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$41,714</a:t>
                      </a:r>
                    </a:p>
                  </a:txBody>
                  <a:tcPr marL="8945" marR="8945" marT="8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$278</a:t>
                      </a:r>
                    </a:p>
                  </a:txBody>
                  <a:tcPr marL="8945" marR="8945" marT="89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48319110"/>
                  </a:ext>
                </a:extLst>
              </a:tr>
              <a:tr h="178904">
                <a:tc>
                  <a:txBody>
                    <a:bodyPr/>
                    <a:lstStyle/>
                    <a:p>
                      <a:pPr algn="l" fontAlgn="ctr"/>
                      <a:r>
                        <a:rPr lang="en-US" sz="1000" b="0" i="0" u="none" strike="noStrike">
                          <a:solidFill>
                            <a:srgbClr val="000000"/>
                          </a:solidFill>
                          <a:effectLst/>
                          <a:latin typeface="Arial" panose="020B0604020202020204" pitchFamily="34" charset="0"/>
                        </a:rPr>
                        <a:t> Non-Winter: Weighted Payments ($/MW, 9-Month)</a:t>
                      </a:r>
                    </a:p>
                  </a:txBody>
                  <a:tcPr marL="8945" marR="8945" marT="89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$0</a:t>
                      </a:r>
                    </a:p>
                  </a:txBody>
                  <a:tcPr marL="8945" marR="8945" marT="8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$460</a:t>
                      </a:r>
                    </a:p>
                  </a:txBody>
                  <a:tcPr marL="8945" marR="8945" marT="8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$46</a:t>
                      </a:r>
                    </a:p>
                  </a:txBody>
                  <a:tcPr marL="8945" marR="8945" marT="89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98374732"/>
                  </a:ext>
                </a:extLst>
              </a:tr>
              <a:tr h="178904">
                <a:tc>
                  <a:txBody>
                    <a:bodyPr/>
                    <a:lstStyle/>
                    <a:p>
                      <a:pPr algn="l" fontAlgn="ctr"/>
                      <a:r>
                        <a:rPr lang="en-US" sz="1000" b="0" i="0" u="none" strike="noStrike">
                          <a:solidFill>
                            <a:srgbClr val="000000"/>
                          </a:solidFill>
                          <a:effectLst/>
                          <a:latin typeface="Arial" panose="020B0604020202020204" pitchFamily="34" charset="0"/>
                        </a:rPr>
                        <a:t>Weighted Incremental Payments ($, 9-Month)</a:t>
                      </a:r>
                    </a:p>
                  </a:txBody>
                  <a:tcPr marL="805070" marR="8945" marT="89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$0</a:t>
                      </a:r>
                    </a:p>
                  </a:txBody>
                  <a:tcPr marL="8945" marR="8945" marT="8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$68,979</a:t>
                      </a:r>
                    </a:p>
                  </a:txBody>
                  <a:tcPr marL="8945" marR="8945" marT="8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$460</a:t>
                      </a:r>
                    </a:p>
                  </a:txBody>
                  <a:tcPr marL="8945" marR="8945" marT="89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79211532"/>
                  </a:ext>
                </a:extLst>
              </a:tr>
              <a:tr h="178904">
                <a:tc>
                  <a:txBody>
                    <a:bodyPr/>
                    <a:lstStyle/>
                    <a:p>
                      <a:pPr algn="l" fontAlgn="ctr"/>
                      <a:r>
                        <a:rPr lang="en-US" sz="1000" b="0" i="0" u="none" strike="noStrike" dirty="0">
                          <a:solidFill>
                            <a:srgbClr val="000000"/>
                          </a:solidFill>
                          <a:effectLst/>
                          <a:latin typeface="Arial" panose="020B0604020202020204" pitchFamily="34" charset="0"/>
                        </a:rPr>
                        <a:t> Combined Weighted Payments </a:t>
                      </a:r>
                      <a:r>
                        <a:rPr lang="en-US" sz="1000" b="0" i="0" u="none" strike="noStrike" dirty="0" smtClean="0">
                          <a:solidFill>
                            <a:srgbClr val="000000"/>
                          </a:solidFill>
                          <a:effectLst/>
                          <a:latin typeface="Arial" panose="020B0604020202020204" pitchFamily="34" charset="0"/>
                        </a:rPr>
                        <a:t>to Capacity</a:t>
                      </a:r>
                      <a:r>
                        <a:rPr lang="en-US" sz="1000" b="0" i="0" u="none" strike="noStrike" baseline="0" dirty="0" smtClean="0">
                          <a:solidFill>
                            <a:srgbClr val="000000"/>
                          </a:solidFill>
                          <a:effectLst/>
                          <a:latin typeface="Arial" panose="020B0604020202020204" pitchFamily="34" charset="0"/>
                        </a:rPr>
                        <a:t> </a:t>
                      </a:r>
                      <a:r>
                        <a:rPr lang="en-US" sz="1000" b="0" i="0" u="none" strike="noStrike" dirty="0" smtClean="0">
                          <a:solidFill>
                            <a:srgbClr val="000000"/>
                          </a:solidFill>
                          <a:effectLst/>
                          <a:latin typeface="Arial" panose="020B0604020202020204" pitchFamily="34" charset="0"/>
                        </a:rPr>
                        <a:t>($, </a:t>
                      </a:r>
                      <a:r>
                        <a:rPr lang="en-US" sz="1000" b="0" i="0" u="none" strike="noStrike" dirty="0">
                          <a:solidFill>
                            <a:srgbClr val="000000"/>
                          </a:solidFill>
                          <a:effectLst/>
                          <a:latin typeface="Arial" panose="020B0604020202020204" pitchFamily="34" charset="0"/>
                        </a:rPr>
                        <a:t>12-Month)</a:t>
                      </a:r>
                    </a:p>
                  </a:txBody>
                  <a:tcPr marL="8945" marR="8945" marT="89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$0</a:t>
                      </a:r>
                    </a:p>
                  </a:txBody>
                  <a:tcPr marL="8945" marR="8945" marT="8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$110,693</a:t>
                      </a:r>
                    </a:p>
                  </a:txBody>
                  <a:tcPr marL="8945" marR="8945" marT="8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$738</a:t>
                      </a:r>
                    </a:p>
                  </a:txBody>
                  <a:tcPr marL="8945" marR="8945" marT="89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98614321"/>
                  </a:ext>
                </a:extLst>
              </a:tr>
              <a:tr h="187850">
                <a:tc>
                  <a:txBody>
                    <a:bodyPr/>
                    <a:lstStyle/>
                    <a:p>
                      <a:pPr algn="l" fontAlgn="ctr"/>
                      <a:r>
                        <a:rPr lang="en-US" sz="1000" b="0" i="0" u="none" strike="noStrike" dirty="0">
                          <a:solidFill>
                            <a:srgbClr val="000000"/>
                          </a:solidFill>
                          <a:effectLst/>
                          <a:latin typeface="Arial" panose="020B0604020202020204" pitchFamily="34" charset="0"/>
                        </a:rPr>
                        <a:t> Combined Weighted Payments </a:t>
                      </a:r>
                      <a:r>
                        <a:rPr lang="en-US" sz="1000" b="0" i="0" u="none" strike="noStrike" dirty="0" smtClean="0">
                          <a:solidFill>
                            <a:srgbClr val="000000"/>
                          </a:solidFill>
                          <a:effectLst/>
                          <a:latin typeface="Arial" panose="020B0604020202020204" pitchFamily="34" charset="0"/>
                        </a:rPr>
                        <a:t>to</a:t>
                      </a:r>
                      <a:r>
                        <a:rPr lang="en-US" sz="1000" b="0" i="0" u="none" strike="noStrike" baseline="0" dirty="0" smtClean="0">
                          <a:solidFill>
                            <a:srgbClr val="000000"/>
                          </a:solidFill>
                          <a:effectLst/>
                          <a:latin typeface="Arial" panose="020B0604020202020204" pitchFamily="34" charset="0"/>
                        </a:rPr>
                        <a:t> Capacity </a:t>
                      </a:r>
                      <a:r>
                        <a:rPr lang="en-US" sz="1000" b="0" i="0" u="none" strike="noStrike" dirty="0" smtClean="0">
                          <a:solidFill>
                            <a:srgbClr val="000000"/>
                          </a:solidFill>
                          <a:effectLst/>
                          <a:latin typeface="Arial" panose="020B0604020202020204" pitchFamily="34" charset="0"/>
                        </a:rPr>
                        <a:t>($/</a:t>
                      </a:r>
                      <a:r>
                        <a:rPr lang="en-US" sz="1000" b="0" i="0" u="none" strike="noStrike" dirty="0">
                          <a:solidFill>
                            <a:srgbClr val="000000"/>
                          </a:solidFill>
                          <a:effectLst/>
                          <a:latin typeface="Arial" panose="020B0604020202020204" pitchFamily="34" charset="0"/>
                        </a:rPr>
                        <a:t>kW-mo.)</a:t>
                      </a:r>
                    </a:p>
                  </a:txBody>
                  <a:tcPr marL="8945" marR="8945" marT="89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1" i="0" u="none" strike="noStrike">
                          <a:solidFill>
                            <a:srgbClr val="000000"/>
                          </a:solidFill>
                          <a:effectLst/>
                          <a:latin typeface="Arial" panose="020B0604020202020204" pitchFamily="34" charset="0"/>
                        </a:rPr>
                        <a:t>$0.000</a:t>
                      </a:r>
                    </a:p>
                  </a:txBody>
                  <a:tcPr marL="8945" marR="8945" marT="8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1" i="0" u="none" strike="noStrike">
                          <a:solidFill>
                            <a:srgbClr val="000000"/>
                          </a:solidFill>
                          <a:effectLst/>
                          <a:latin typeface="Arial" panose="020B0604020202020204" pitchFamily="34" charset="0"/>
                        </a:rPr>
                        <a:t>$0.061</a:t>
                      </a:r>
                    </a:p>
                  </a:txBody>
                  <a:tcPr marL="8945" marR="8945" marT="8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1" i="0" u="none" strike="noStrike">
                          <a:solidFill>
                            <a:srgbClr val="000000"/>
                          </a:solidFill>
                          <a:effectLst/>
                          <a:latin typeface="Arial" panose="020B0604020202020204" pitchFamily="34" charset="0"/>
                        </a:rPr>
                        <a:t>$0.006</a:t>
                      </a:r>
                    </a:p>
                  </a:txBody>
                  <a:tcPr marL="8945" marR="8945" marT="894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4481126"/>
                  </a:ext>
                </a:extLst>
              </a:tr>
              <a:tr h="187850">
                <a:tc>
                  <a:txBody>
                    <a:bodyPr/>
                    <a:lstStyle/>
                    <a:p>
                      <a:pPr algn="l" fontAlgn="b"/>
                      <a:r>
                        <a:rPr lang="en-US" sz="1000" b="1" i="0" u="none" strike="noStrike">
                          <a:solidFill>
                            <a:srgbClr val="000000"/>
                          </a:solidFill>
                          <a:effectLst/>
                          <a:latin typeface="Arial" panose="020B0604020202020204" pitchFamily="34" charset="0"/>
                        </a:rPr>
                        <a:t> Change In Total Payments ($, 12-Month)</a:t>
                      </a:r>
                    </a:p>
                  </a:txBody>
                  <a:tcPr marL="8945" marR="8945" marT="894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$5,633</a:t>
                      </a:r>
                    </a:p>
                  </a:txBody>
                  <a:tcPr marL="8945" marR="8945" marT="8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$114,855</a:t>
                      </a:r>
                    </a:p>
                  </a:txBody>
                  <a:tcPr marL="8945" marR="8945" marT="8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$2,328</a:t>
                      </a:r>
                    </a:p>
                  </a:txBody>
                  <a:tcPr marL="8945" marR="8945" marT="89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39395887"/>
                  </a:ext>
                </a:extLst>
              </a:tr>
              <a:tr h="196795">
                <a:tc>
                  <a:txBody>
                    <a:bodyPr/>
                    <a:lstStyle/>
                    <a:p>
                      <a:pPr algn="l" fontAlgn="b"/>
                      <a:r>
                        <a:rPr lang="en-US" sz="1100" b="1" i="0" u="none" strike="noStrike">
                          <a:solidFill>
                            <a:srgbClr val="000000"/>
                          </a:solidFill>
                          <a:effectLst/>
                          <a:latin typeface="Arial" panose="020B0604020202020204" pitchFamily="34" charset="0"/>
                        </a:rPr>
                        <a:t> Change In Total Payments ($/kW-mo.)</a:t>
                      </a:r>
                    </a:p>
                  </a:txBody>
                  <a:tcPr marL="8945" marR="8945" marT="894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1" i="0" u="none" strike="noStrike">
                          <a:solidFill>
                            <a:srgbClr val="000000"/>
                          </a:solidFill>
                          <a:effectLst/>
                          <a:latin typeface="Arial" panose="020B0604020202020204" pitchFamily="34" charset="0"/>
                        </a:rPr>
                        <a:t>$0.023</a:t>
                      </a:r>
                    </a:p>
                  </a:txBody>
                  <a:tcPr marL="8945" marR="8945" marT="8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1" i="0" u="none" strike="noStrike">
                          <a:solidFill>
                            <a:srgbClr val="000000"/>
                          </a:solidFill>
                          <a:effectLst/>
                          <a:latin typeface="Arial" panose="020B0604020202020204" pitchFamily="34" charset="0"/>
                        </a:rPr>
                        <a:t>$0.064</a:t>
                      </a:r>
                    </a:p>
                  </a:txBody>
                  <a:tcPr marL="8945" marR="8945" marT="8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1" i="0" u="none" strike="noStrike" dirty="0">
                          <a:solidFill>
                            <a:srgbClr val="000000"/>
                          </a:solidFill>
                          <a:effectLst/>
                          <a:latin typeface="Arial" panose="020B0604020202020204" pitchFamily="34" charset="0"/>
                        </a:rPr>
                        <a:t>$0.019</a:t>
                      </a:r>
                    </a:p>
                  </a:txBody>
                  <a:tcPr marL="8945" marR="8945" marT="894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00791062"/>
                  </a:ext>
                </a:extLst>
              </a:tr>
            </a:tbl>
          </a:graphicData>
        </a:graphic>
      </p:graphicFrame>
    </p:spTree>
    <p:extLst>
      <p:ext uri="{BB962C8B-B14F-4D97-AF65-F5344CB8AC3E}">
        <p14:creationId xmlns:p14="http://schemas.microsoft.com/office/powerpoint/2010/main" val="368094586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Appendix B</a:t>
            </a:r>
            <a:endParaRPr lang="en-US" dirty="0"/>
          </a:p>
        </p:txBody>
      </p:sp>
      <p:sp>
        <p:nvSpPr>
          <p:cNvPr id="3" name="Text Placeholder 2"/>
          <p:cNvSpPr>
            <a:spLocks noGrp="1"/>
          </p:cNvSpPr>
          <p:nvPr>
            <p:ph type="body" idx="1"/>
          </p:nvPr>
        </p:nvSpPr>
        <p:spPr/>
        <p:txBody>
          <a:bodyPr>
            <a:normAutofit/>
          </a:bodyPr>
          <a:lstStyle/>
          <a:p>
            <a:r>
              <a:rPr lang="en-US" dirty="0" smtClean="0"/>
              <a:t>Incremental Energy Security Improvements revenue offsets for the Net CONE and ORTP modeled technologies</a:t>
            </a:r>
          </a:p>
          <a:p>
            <a:pPr marL="342900" indent="-342900">
              <a:buFont typeface="Calibri" panose="020F0502020204030204" pitchFamily="34" charset="0"/>
              <a:buChar char="-"/>
            </a:pPr>
            <a:r>
              <a:rPr lang="en-US" dirty="0" smtClean="0"/>
              <a:t>NEPOOL proposal</a:t>
            </a:r>
            <a:endParaRPr lang="en-US" dirty="0"/>
          </a:p>
        </p:txBody>
      </p:sp>
      <p:sp>
        <p:nvSpPr>
          <p:cNvPr id="4" name="Slide Number Placeholder 3"/>
          <p:cNvSpPr>
            <a:spLocks noGrp="1"/>
          </p:cNvSpPr>
          <p:nvPr>
            <p:ph type="sldNum" sz="quarter" idx="4"/>
          </p:nvPr>
        </p:nvSpPr>
        <p:spPr/>
        <p:txBody>
          <a:bodyPr/>
          <a:lstStyle/>
          <a:p>
            <a:fld id="{10C7F894-2A36-495D-AB7C-1055F7AC0F9D}" type="slidenum">
              <a:rPr lang="en-US" smtClean="0"/>
              <a:pPr/>
              <a:t>33</a:t>
            </a:fld>
            <a:endParaRPr lang="en-US" dirty="0"/>
          </a:p>
        </p:txBody>
      </p:sp>
    </p:spTree>
    <p:extLst>
      <p:ext uri="{BB962C8B-B14F-4D97-AF65-F5344CB8AC3E}">
        <p14:creationId xmlns:p14="http://schemas.microsoft.com/office/powerpoint/2010/main" val="68409169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a:bodyPr>
          <a:lstStyle/>
          <a:p>
            <a:r>
              <a:rPr lang="en-US" dirty="0" smtClean="0"/>
              <a:t>In</a:t>
            </a:r>
            <a:r>
              <a:rPr lang="en-US" dirty="0"/>
              <a:t>cremental ESI revenue offsets </a:t>
            </a:r>
            <a:r>
              <a:rPr lang="en-US" dirty="0" smtClean="0"/>
              <a:t/>
            </a:r>
            <a:br>
              <a:rPr lang="en-US" dirty="0" smtClean="0"/>
            </a:br>
            <a:r>
              <a:rPr lang="en-US" dirty="0" smtClean="0"/>
              <a:t>Net CONE Technologies – NEPOOL Proposal</a:t>
            </a:r>
          </a:p>
        </p:txBody>
      </p:sp>
      <p:sp>
        <p:nvSpPr>
          <p:cNvPr id="4" name="Slide Number Placeholder 3"/>
          <p:cNvSpPr>
            <a:spLocks noGrp="1"/>
          </p:cNvSpPr>
          <p:nvPr>
            <p:ph type="sldNum" sz="quarter" idx="12"/>
          </p:nvPr>
        </p:nvSpPr>
        <p:spPr/>
        <p:txBody>
          <a:bodyPr/>
          <a:lstStyle/>
          <a:p>
            <a:fld id="{10C7F894-2A36-495D-AB7C-1055F7AC0F9D}" type="slidenum">
              <a:rPr lang="en-US" smtClean="0"/>
              <a:pPr/>
              <a:t>34</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996348426"/>
              </p:ext>
            </p:extLst>
          </p:nvPr>
        </p:nvGraphicFramePr>
        <p:xfrm>
          <a:off x="457200" y="1295400"/>
          <a:ext cx="8077200" cy="5023669"/>
        </p:xfrm>
        <a:graphic>
          <a:graphicData uri="http://schemas.openxmlformats.org/drawingml/2006/table">
            <a:tbl>
              <a:tblPr/>
              <a:tblGrid>
                <a:gridCol w="3889022">
                  <a:extLst>
                    <a:ext uri="{9D8B030D-6E8A-4147-A177-3AD203B41FA5}">
                      <a16:colId xmlns:a16="http://schemas.microsoft.com/office/drawing/2014/main" val="3441029250"/>
                    </a:ext>
                  </a:extLst>
                </a:gridCol>
                <a:gridCol w="1420989">
                  <a:extLst>
                    <a:ext uri="{9D8B030D-6E8A-4147-A177-3AD203B41FA5}">
                      <a16:colId xmlns:a16="http://schemas.microsoft.com/office/drawing/2014/main" val="1065269480"/>
                    </a:ext>
                  </a:extLst>
                </a:gridCol>
                <a:gridCol w="1471789">
                  <a:extLst>
                    <a:ext uri="{9D8B030D-6E8A-4147-A177-3AD203B41FA5}">
                      <a16:colId xmlns:a16="http://schemas.microsoft.com/office/drawing/2014/main" val="3931697707"/>
                    </a:ext>
                  </a:extLst>
                </a:gridCol>
                <a:gridCol w="1295400">
                  <a:extLst>
                    <a:ext uri="{9D8B030D-6E8A-4147-A177-3AD203B41FA5}">
                      <a16:colId xmlns:a16="http://schemas.microsoft.com/office/drawing/2014/main" val="3398686296"/>
                    </a:ext>
                  </a:extLst>
                </a:gridCol>
              </a:tblGrid>
              <a:tr h="401198">
                <a:tc>
                  <a:txBody>
                    <a:bodyPr/>
                    <a:lstStyle/>
                    <a:p>
                      <a:pPr algn="l" fontAlgn="ctr"/>
                      <a:r>
                        <a:rPr lang="en-US" sz="1000" b="1" i="0" u="none" strike="noStrike" dirty="0">
                          <a:solidFill>
                            <a:srgbClr val="FFFFFF"/>
                          </a:solidFill>
                          <a:effectLst/>
                          <a:latin typeface="Arial" panose="020B0604020202020204" pitchFamily="34" charset="0"/>
                        </a:rPr>
                        <a:t>Description</a:t>
                      </a:r>
                    </a:p>
                  </a:txBody>
                  <a:tcPr marL="9467" marR="9467" marT="946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algn="ctr" fontAlgn="ctr"/>
                      <a:r>
                        <a:rPr lang="en-US" sz="1000" b="1" i="0" u="none" strike="noStrike" dirty="0" smtClean="0">
                          <a:solidFill>
                            <a:srgbClr val="FFFFFF"/>
                          </a:solidFill>
                          <a:effectLst/>
                          <a:latin typeface="Arial" panose="020B0604020202020204" pitchFamily="34" charset="0"/>
                        </a:rPr>
                        <a:t>Combustion Turbine</a:t>
                      </a:r>
                      <a:endParaRPr lang="en-US" sz="1000" b="1" i="0" u="none" strike="noStrike" dirty="0">
                        <a:solidFill>
                          <a:srgbClr val="FFFFFF"/>
                        </a:solidFill>
                        <a:effectLst/>
                        <a:latin typeface="Arial" panose="020B0604020202020204" pitchFamily="34" charset="0"/>
                      </a:endParaRPr>
                    </a:p>
                  </a:txBody>
                  <a:tcPr marL="9467" marR="9467" marT="9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ctr"/>
                      <a:r>
                        <a:rPr lang="en-US" sz="1000" b="1" i="0" u="none" strike="noStrike" dirty="0">
                          <a:solidFill>
                            <a:srgbClr val="FFFFFF"/>
                          </a:solidFill>
                          <a:effectLst/>
                          <a:latin typeface="Arial" panose="020B0604020202020204" pitchFamily="34" charset="0"/>
                        </a:rPr>
                        <a:t>Combined Cycle</a:t>
                      </a:r>
                    </a:p>
                  </a:txBody>
                  <a:tcPr marL="9467" marR="9467" marT="9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algn="ctr" fontAlgn="ctr"/>
                      <a:r>
                        <a:rPr lang="en-US" sz="1000" b="1" i="0" u="none" strike="noStrike">
                          <a:solidFill>
                            <a:srgbClr val="FFFFFF"/>
                          </a:solidFill>
                          <a:effectLst/>
                          <a:latin typeface="Arial" panose="020B0604020202020204" pitchFamily="34" charset="0"/>
                        </a:rPr>
                        <a:t>Aeroderivative</a:t>
                      </a:r>
                    </a:p>
                  </a:txBody>
                  <a:tcPr marL="9467" marR="9467" marT="946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extLst>
                  <a:ext uri="{0D108BD9-81ED-4DB2-BD59-A6C34878D82A}">
                    <a16:rowId xmlns:a16="http://schemas.microsoft.com/office/drawing/2014/main" val="1938647815"/>
                  </a:ext>
                </a:extLst>
              </a:tr>
              <a:tr h="177274">
                <a:tc>
                  <a:txBody>
                    <a:bodyPr/>
                    <a:lstStyle/>
                    <a:p>
                      <a:pPr algn="l" fontAlgn="ctr"/>
                      <a:r>
                        <a:rPr lang="en-US" sz="900" b="0" i="0" u="none" strike="noStrike">
                          <a:solidFill>
                            <a:srgbClr val="000000"/>
                          </a:solidFill>
                          <a:effectLst/>
                          <a:latin typeface="Arial" panose="020B0604020202020204" pitchFamily="34" charset="0"/>
                        </a:rPr>
                        <a:t> Nameplate Capacity (MW)</a:t>
                      </a:r>
                    </a:p>
                  </a:txBody>
                  <a:tcPr marL="9467" marR="9467" marT="946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rial" panose="020B0604020202020204" pitchFamily="34" charset="0"/>
                        </a:rPr>
                        <a:t>376.0</a:t>
                      </a:r>
                    </a:p>
                  </a:txBody>
                  <a:tcPr marL="9467" marR="9467" marT="9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dirty="0">
                          <a:solidFill>
                            <a:srgbClr val="000000"/>
                          </a:solidFill>
                          <a:effectLst/>
                          <a:latin typeface="Arial" panose="020B0604020202020204" pitchFamily="34" charset="0"/>
                        </a:rPr>
                        <a:t>557.0</a:t>
                      </a:r>
                    </a:p>
                  </a:txBody>
                  <a:tcPr marL="9467" marR="9467" marT="9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rial" panose="020B0604020202020204" pitchFamily="34" charset="0"/>
                        </a:rPr>
                        <a:t>98.0</a:t>
                      </a:r>
                    </a:p>
                  </a:txBody>
                  <a:tcPr marL="9467" marR="9467" marT="946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57024654"/>
                  </a:ext>
                </a:extLst>
              </a:tr>
              <a:tr h="177274">
                <a:tc>
                  <a:txBody>
                    <a:bodyPr/>
                    <a:lstStyle/>
                    <a:p>
                      <a:pPr algn="l" fontAlgn="ctr"/>
                      <a:r>
                        <a:rPr lang="en-US" sz="900" b="0" i="0" u="none" strike="noStrike">
                          <a:solidFill>
                            <a:srgbClr val="000000"/>
                          </a:solidFill>
                          <a:effectLst/>
                          <a:latin typeface="Arial" panose="020B0604020202020204" pitchFamily="34" charset="0"/>
                        </a:rPr>
                        <a:t> Winter Dispatch Capacity </a:t>
                      </a:r>
                      <a:r>
                        <a:rPr lang="en-US" sz="900" b="0" i="1" u="none" strike="noStrike">
                          <a:solidFill>
                            <a:srgbClr val="000000"/>
                          </a:solidFill>
                          <a:effectLst/>
                          <a:latin typeface="Arial" panose="020B0604020202020204" pitchFamily="34" charset="0"/>
                        </a:rPr>
                        <a:t>(MW)</a:t>
                      </a:r>
                      <a:endParaRPr lang="en-US" sz="900" b="0" i="0" u="none" strike="noStrike">
                        <a:solidFill>
                          <a:srgbClr val="000000"/>
                        </a:solidFill>
                        <a:effectLst/>
                        <a:latin typeface="Arial" panose="020B0604020202020204" pitchFamily="34" charset="0"/>
                      </a:endParaRPr>
                    </a:p>
                  </a:txBody>
                  <a:tcPr marL="9467" marR="9467" marT="946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dirty="0">
                          <a:solidFill>
                            <a:srgbClr val="000000"/>
                          </a:solidFill>
                          <a:effectLst/>
                          <a:latin typeface="Arial" panose="020B0604020202020204" pitchFamily="34" charset="0"/>
                        </a:rPr>
                        <a:t>394.1</a:t>
                      </a:r>
                    </a:p>
                  </a:txBody>
                  <a:tcPr marL="9467" marR="9467" marT="9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dirty="0">
                          <a:solidFill>
                            <a:srgbClr val="000000"/>
                          </a:solidFill>
                          <a:effectLst/>
                          <a:latin typeface="Arial" panose="020B0604020202020204" pitchFamily="34" charset="0"/>
                        </a:rPr>
                        <a:t>584.6</a:t>
                      </a:r>
                    </a:p>
                  </a:txBody>
                  <a:tcPr marL="9467" marR="9467" marT="9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rial" panose="020B0604020202020204" pitchFamily="34" charset="0"/>
                        </a:rPr>
                        <a:t>110.7</a:t>
                      </a:r>
                    </a:p>
                  </a:txBody>
                  <a:tcPr marL="9467" marR="9467" marT="946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54478658"/>
                  </a:ext>
                </a:extLst>
              </a:tr>
              <a:tr h="177274">
                <a:tc>
                  <a:txBody>
                    <a:bodyPr/>
                    <a:lstStyle/>
                    <a:p>
                      <a:pPr algn="l" fontAlgn="ctr"/>
                      <a:r>
                        <a:rPr lang="en-US" sz="900" b="0" i="0" u="none" strike="noStrike">
                          <a:solidFill>
                            <a:srgbClr val="000000"/>
                          </a:solidFill>
                          <a:effectLst/>
                          <a:latin typeface="Arial" panose="020B0604020202020204" pitchFamily="34" charset="0"/>
                        </a:rPr>
                        <a:t> Summer Dispatch Capacity </a:t>
                      </a:r>
                      <a:r>
                        <a:rPr lang="en-US" sz="900" b="0" i="1" u="none" strike="noStrike">
                          <a:solidFill>
                            <a:srgbClr val="000000"/>
                          </a:solidFill>
                          <a:effectLst/>
                          <a:latin typeface="Arial" panose="020B0604020202020204" pitchFamily="34" charset="0"/>
                        </a:rPr>
                        <a:t>(MW)</a:t>
                      </a:r>
                      <a:endParaRPr lang="en-US" sz="900" b="0" i="0" u="none" strike="noStrike">
                        <a:solidFill>
                          <a:srgbClr val="000000"/>
                        </a:solidFill>
                        <a:effectLst/>
                        <a:latin typeface="Arial" panose="020B0604020202020204" pitchFamily="34" charset="0"/>
                      </a:endParaRPr>
                    </a:p>
                  </a:txBody>
                  <a:tcPr marL="9467" marR="9467" marT="946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rial" panose="020B0604020202020204" pitchFamily="34" charset="0"/>
                        </a:rPr>
                        <a:t>363.8</a:t>
                      </a:r>
                    </a:p>
                  </a:txBody>
                  <a:tcPr marL="9467" marR="9467" marT="9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dirty="0">
                          <a:solidFill>
                            <a:srgbClr val="000000"/>
                          </a:solidFill>
                          <a:effectLst/>
                          <a:latin typeface="Arial" panose="020B0604020202020204" pitchFamily="34" charset="0"/>
                        </a:rPr>
                        <a:t>539.4</a:t>
                      </a:r>
                    </a:p>
                  </a:txBody>
                  <a:tcPr marL="9467" marR="9467" marT="9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rial" panose="020B0604020202020204" pitchFamily="34" charset="0"/>
                        </a:rPr>
                        <a:t>89.1</a:t>
                      </a:r>
                    </a:p>
                  </a:txBody>
                  <a:tcPr marL="9467" marR="9467" marT="946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51109286"/>
                  </a:ext>
                </a:extLst>
              </a:tr>
              <a:tr h="195934">
                <a:tc>
                  <a:txBody>
                    <a:bodyPr/>
                    <a:lstStyle/>
                    <a:p>
                      <a:pPr algn="l" fontAlgn="ctr"/>
                      <a:r>
                        <a:rPr lang="en-US" sz="900" b="1" i="0" u="none" strike="noStrike" dirty="0">
                          <a:solidFill>
                            <a:srgbClr val="000000"/>
                          </a:solidFill>
                          <a:effectLst/>
                          <a:latin typeface="Arial" panose="020B0604020202020204" pitchFamily="34" charset="0"/>
                        </a:rPr>
                        <a:t> Incremental Payments </a:t>
                      </a:r>
                      <a:r>
                        <a:rPr lang="en-US" sz="900" b="1" i="0" u="none" strike="noStrike" dirty="0" smtClean="0">
                          <a:solidFill>
                            <a:srgbClr val="000000"/>
                          </a:solidFill>
                          <a:effectLst/>
                          <a:latin typeface="Arial" panose="020B0604020202020204" pitchFamily="34" charset="0"/>
                        </a:rPr>
                        <a:t>to Generation</a:t>
                      </a:r>
                      <a:endParaRPr lang="en-US" sz="900" b="1" i="0" u="none" strike="noStrike" dirty="0">
                        <a:solidFill>
                          <a:srgbClr val="000000"/>
                        </a:solidFill>
                        <a:effectLst/>
                        <a:latin typeface="Arial" panose="020B0604020202020204" pitchFamily="34" charset="0"/>
                      </a:endParaRPr>
                    </a:p>
                  </a:txBody>
                  <a:tcPr marL="9467" marR="9467" marT="94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fontAlgn="ctr"/>
                      <a:r>
                        <a:rPr lang="en-US" sz="900" b="1" i="0" u="none" strike="noStrike" dirty="0">
                          <a:solidFill>
                            <a:srgbClr val="000000"/>
                          </a:solidFill>
                          <a:effectLst/>
                          <a:latin typeface="Arial" panose="020B0604020202020204" pitchFamily="34" charset="0"/>
                        </a:rPr>
                        <a:t> </a:t>
                      </a:r>
                    </a:p>
                  </a:txBody>
                  <a:tcPr marL="9467" marR="9467" marT="946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fontAlgn="ctr"/>
                      <a:r>
                        <a:rPr lang="en-US" sz="900" b="1" i="0" u="none" strike="noStrike" dirty="0">
                          <a:solidFill>
                            <a:srgbClr val="000000"/>
                          </a:solidFill>
                          <a:effectLst/>
                          <a:latin typeface="Arial" panose="020B0604020202020204" pitchFamily="34" charset="0"/>
                        </a:rPr>
                        <a:t> </a:t>
                      </a:r>
                    </a:p>
                  </a:txBody>
                  <a:tcPr marL="9467" marR="9467" marT="946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fontAlgn="ctr"/>
                      <a:r>
                        <a:rPr lang="en-US" sz="900" b="1" i="0" u="none" strike="noStrike" dirty="0">
                          <a:solidFill>
                            <a:srgbClr val="000000"/>
                          </a:solidFill>
                          <a:effectLst/>
                          <a:latin typeface="Arial" panose="020B0604020202020204" pitchFamily="34" charset="0"/>
                        </a:rPr>
                        <a:t> </a:t>
                      </a:r>
                    </a:p>
                  </a:txBody>
                  <a:tcPr marL="9467" marR="9467" marT="94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526203832"/>
                  </a:ext>
                </a:extLst>
              </a:tr>
              <a:tr h="186604">
                <a:tc>
                  <a:txBody>
                    <a:bodyPr/>
                    <a:lstStyle/>
                    <a:p>
                      <a:pPr algn="l" fontAlgn="ctr"/>
                      <a:r>
                        <a:rPr lang="en-US" sz="900" b="0" i="0" u="none" strike="noStrike">
                          <a:solidFill>
                            <a:srgbClr val="000000"/>
                          </a:solidFill>
                          <a:effectLst/>
                          <a:latin typeface="Arial" panose="020B0604020202020204" pitchFamily="34" charset="0"/>
                        </a:rPr>
                        <a:t> </a:t>
                      </a:r>
                      <a:r>
                        <a:rPr lang="en-US" sz="900" b="1" i="0" u="none" strike="noStrike">
                          <a:solidFill>
                            <a:srgbClr val="000000"/>
                          </a:solidFill>
                          <a:effectLst/>
                          <a:latin typeface="Arial" panose="020B0604020202020204" pitchFamily="34" charset="0"/>
                        </a:rPr>
                        <a:t>Winter:  </a:t>
                      </a:r>
                      <a:r>
                        <a:rPr lang="en-US" sz="900" b="0" i="0" u="none" strike="noStrike">
                          <a:solidFill>
                            <a:srgbClr val="000000"/>
                          </a:solidFill>
                          <a:effectLst/>
                          <a:latin typeface="Arial" panose="020B0604020202020204" pitchFamily="34" charset="0"/>
                        </a:rPr>
                        <a:t>Weighted Final Value </a:t>
                      </a:r>
                      <a:r>
                        <a:rPr lang="en-US" sz="900" b="0" i="1" u="none" strike="noStrike">
                          <a:solidFill>
                            <a:srgbClr val="000000"/>
                          </a:solidFill>
                          <a:effectLst/>
                          <a:latin typeface="Arial" panose="020B0604020202020204" pitchFamily="34" charset="0"/>
                        </a:rPr>
                        <a:t>($/MWh)</a:t>
                      </a:r>
                      <a:endParaRPr lang="en-US" sz="900" b="0" i="0" u="none" strike="noStrike">
                        <a:solidFill>
                          <a:srgbClr val="000000"/>
                        </a:solidFill>
                        <a:effectLst/>
                        <a:latin typeface="Arial" panose="020B0604020202020204" pitchFamily="34" charset="0"/>
                      </a:endParaRPr>
                    </a:p>
                  </a:txBody>
                  <a:tcPr marL="9467" marR="9467" marT="946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rial" panose="020B0604020202020204" pitchFamily="34" charset="0"/>
                        </a:rPr>
                        <a:t>-$1.91</a:t>
                      </a:r>
                    </a:p>
                  </a:txBody>
                  <a:tcPr marL="9467" marR="9467" marT="9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rial" panose="020B0604020202020204" pitchFamily="34" charset="0"/>
                        </a:rPr>
                        <a:t>$0.48</a:t>
                      </a:r>
                    </a:p>
                  </a:txBody>
                  <a:tcPr marL="9467" marR="9467" marT="9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dirty="0">
                          <a:solidFill>
                            <a:srgbClr val="000000"/>
                          </a:solidFill>
                          <a:effectLst/>
                          <a:latin typeface="Arial" panose="020B0604020202020204" pitchFamily="34" charset="0"/>
                        </a:rPr>
                        <a:t>-$1.91</a:t>
                      </a:r>
                    </a:p>
                  </a:txBody>
                  <a:tcPr marL="9467" marR="9467" marT="946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22827746"/>
                  </a:ext>
                </a:extLst>
              </a:tr>
              <a:tr h="177274">
                <a:tc>
                  <a:txBody>
                    <a:bodyPr/>
                    <a:lstStyle/>
                    <a:p>
                      <a:pPr algn="l" fontAlgn="ctr"/>
                      <a:r>
                        <a:rPr lang="en-US" sz="900" b="0" i="0" u="none" strike="noStrike">
                          <a:solidFill>
                            <a:srgbClr val="000000"/>
                          </a:solidFill>
                          <a:effectLst/>
                          <a:latin typeface="Arial" panose="020B0604020202020204" pitchFamily="34" charset="0"/>
                        </a:rPr>
                        <a:t>Day-Ahead Generation </a:t>
                      </a:r>
                      <a:r>
                        <a:rPr lang="en-US" sz="900" b="0" i="1" u="none" strike="noStrike">
                          <a:solidFill>
                            <a:srgbClr val="000000"/>
                          </a:solidFill>
                          <a:effectLst/>
                          <a:latin typeface="Arial" panose="020B0604020202020204" pitchFamily="34" charset="0"/>
                        </a:rPr>
                        <a:t>(MWh)</a:t>
                      </a:r>
                      <a:endParaRPr lang="en-US" sz="900" b="0" i="0" u="none" strike="noStrike">
                        <a:solidFill>
                          <a:srgbClr val="000000"/>
                        </a:solidFill>
                        <a:effectLst/>
                        <a:latin typeface="Arial" panose="020B0604020202020204" pitchFamily="34" charset="0"/>
                      </a:endParaRPr>
                    </a:p>
                  </a:txBody>
                  <a:tcPr marL="596394" marR="9467" marT="946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dirty="0" smtClean="0">
                          <a:solidFill>
                            <a:srgbClr val="FF0000"/>
                          </a:solidFill>
                          <a:effectLst/>
                          <a:latin typeface="Arial" panose="020B0604020202020204" pitchFamily="34" charset="0"/>
                        </a:rPr>
                        <a:t>23,255</a:t>
                      </a:r>
                      <a:r>
                        <a:rPr lang="en-US" sz="900" b="0" i="0" u="none" strike="noStrike" baseline="0" dirty="0" smtClean="0">
                          <a:solidFill>
                            <a:srgbClr val="FF0000"/>
                          </a:solidFill>
                          <a:effectLst/>
                          <a:latin typeface="Arial" panose="020B0604020202020204" pitchFamily="34" charset="0"/>
                        </a:rPr>
                        <a:t> </a:t>
                      </a:r>
                    </a:p>
                    <a:p>
                      <a:pPr marL="0" algn="ctr" defTabSz="914400" rtl="0" eaLnBrk="1" fontAlgn="ctr" latinLnBrk="0" hangingPunct="1"/>
                      <a:r>
                        <a:rPr lang="en-US" sz="900" b="0" i="0" u="none" strike="sngStrike" kern="1200" dirty="0" smtClean="0">
                          <a:solidFill>
                            <a:srgbClr val="000000"/>
                          </a:solidFill>
                          <a:effectLst/>
                          <a:latin typeface="Arial" panose="020B0604020202020204" pitchFamily="34" charset="0"/>
                          <a:ea typeface="+mn-ea"/>
                          <a:cs typeface="+mn-cs"/>
                        </a:rPr>
                        <a:t>42,831</a:t>
                      </a:r>
                      <a:endParaRPr lang="en-US" sz="900" b="0" i="0" u="none" strike="sngStrike" kern="1200" dirty="0">
                        <a:solidFill>
                          <a:srgbClr val="000000"/>
                        </a:solidFill>
                        <a:effectLst/>
                        <a:latin typeface="Arial" panose="020B0604020202020204" pitchFamily="34" charset="0"/>
                        <a:ea typeface="+mn-ea"/>
                        <a:cs typeface="+mn-cs"/>
                      </a:endParaRPr>
                    </a:p>
                  </a:txBody>
                  <a:tcPr marL="9467" marR="9467" marT="9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900" b="0" i="0" u="none" strike="noStrike" kern="1200" dirty="0" smtClean="0">
                          <a:solidFill>
                            <a:srgbClr val="FF0000"/>
                          </a:solidFill>
                          <a:effectLst/>
                          <a:latin typeface="Arial" panose="020B0604020202020204" pitchFamily="34" charset="0"/>
                          <a:ea typeface="+mn-ea"/>
                          <a:cs typeface="+mn-cs"/>
                        </a:rPr>
                        <a:t>641,420 </a:t>
                      </a:r>
                    </a:p>
                    <a:p>
                      <a:pPr marL="0" algn="ctr" defTabSz="914400" rtl="0" eaLnBrk="1" fontAlgn="ctr" latinLnBrk="0" hangingPunct="1"/>
                      <a:r>
                        <a:rPr lang="en-US" sz="900" b="0" i="0" u="none" strike="sngStrike" kern="1200" dirty="0" smtClean="0">
                          <a:solidFill>
                            <a:srgbClr val="000000"/>
                          </a:solidFill>
                          <a:effectLst/>
                          <a:latin typeface="Arial" panose="020B0604020202020204" pitchFamily="34" charset="0"/>
                          <a:ea typeface="+mn-ea"/>
                          <a:cs typeface="+mn-cs"/>
                        </a:rPr>
                        <a:t>800,109</a:t>
                      </a:r>
                      <a:endParaRPr lang="en-US" sz="900" b="0" i="0" u="none" strike="sngStrike" kern="1200" dirty="0">
                        <a:solidFill>
                          <a:srgbClr val="000000"/>
                        </a:solidFill>
                        <a:effectLst/>
                        <a:latin typeface="Arial" panose="020B0604020202020204" pitchFamily="34" charset="0"/>
                        <a:ea typeface="+mn-ea"/>
                        <a:cs typeface="+mn-cs"/>
                      </a:endParaRPr>
                    </a:p>
                  </a:txBody>
                  <a:tcPr marL="9467" marR="9467" marT="9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900" b="0" i="0" u="none" strike="noStrike" kern="1200" dirty="0" smtClean="0">
                          <a:solidFill>
                            <a:srgbClr val="FF0000"/>
                          </a:solidFill>
                          <a:effectLst/>
                          <a:latin typeface="Arial" panose="020B0604020202020204" pitchFamily="34" charset="0"/>
                          <a:ea typeface="+mn-ea"/>
                          <a:cs typeface="+mn-cs"/>
                        </a:rPr>
                        <a:t>3,874 </a:t>
                      </a:r>
                    </a:p>
                    <a:p>
                      <a:pPr marL="0" algn="ctr" defTabSz="914400" rtl="0" eaLnBrk="1" fontAlgn="ctr" latinLnBrk="0" hangingPunct="1"/>
                      <a:r>
                        <a:rPr lang="en-US" sz="900" b="0" i="0" u="none" strike="sngStrike" kern="1200" dirty="0" smtClean="0">
                          <a:solidFill>
                            <a:srgbClr val="000000"/>
                          </a:solidFill>
                          <a:effectLst/>
                          <a:latin typeface="Arial" panose="020B0604020202020204" pitchFamily="34" charset="0"/>
                          <a:ea typeface="+mn-ea"/>
                          <a:cs typeface="+mn-cs"/>
                        </a:rPr>
                        <a:t>8,967</a:t>
                      </a:r>
                      <a:endParaRPr lang="en-US" sz="900" b="0" i="0" u="none" strike="sngStrike" kern="1200" dirty="0">
                        <a:solidFill>
                          <a:srgbClr val="000000"/>
                        </a:solidFill>
                        <a:effectLst/>
                        <a:latin typeface="Arial" panose="020B0604020202020204" pitchFamily="34" charset="0"/>
                        <a:ea typeface="+mn-ea"/>
                        <a:cs typeface="+mn-cs"/>
                      </a:endParaRPr>
                    </a:p>
                  </a:txBody>
                  <a:tcPr marL="9467" marR="9467" marT="946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7963175"/>
                  </a:ext>
                </a:extLst>
              </a:tr>
              <a:tr h="186604">
                <a:tc>
                  <a:txBody>
                    <a:bodyPr/>
                    <a:lstStyle/>
                    <a:p>
                      <a:pPr algn="l" fontAlgn="ctr"/>
                      <a:r>
                        <a:rPr lang="en-US" sz="900" b="0" i="0" u="none" strike="noStrike">
                          <a:solidFill>
                            <a:srgbClr val="000000"/>
                          </a:solidFill>
                          <a:effectLst/>
                          <a:latin typeface="Arial" panose="020B0604020202020204" pitchFamily="34" charset="0"/>
                        </a:rPr>
                        <a:t>Weighted Incremental Payments </a:t>
                      </a:r>
                      <a:r>
                        <a:rPr lang="en-US" sz="900" b="0" i="1" u="none" strike="noStrike">
                          <a:solidFill>
                            <a:srgbClr val="000000"/>
                          </a:solidFill>
                          <a:effectLst/>
                          <a:latin typeface="Arial" panose="020B0604020202020204" pitchFamily="34" charset="0"/>
                        </a:rPr>
                        <a:t>($, 3-Month)</a:t>
                      </a:r>
                      <a:endParaRPr lang="en-US" sz="900" b="0" i="0" u="none" strike="noStrike">
                        <a:solidFill>
                          <a:srgbClr val="000000"/>
                        </a:solidFill>
                        <a:effectLst/>
                        <a:latin typeface="Arial" panose="020B0604020202020204" pitchFamily="34" charset="0"/>
                      </a:endParaRPr>
                    </a:p>
                  </a:txBody>
                  <a:tcPr marL="596394" marR="9467" marT="946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lang="en-US" sz="900" b="0" i="0" u="none" strike="noStrike" kern="1200" dirty="0" smtClean="0">
                          <a:solidFill>
                            <a:srgbClr val="FF0000"/>
                          </a:solidFill>
                          <a:effectLst/>
                          <a:latin typeface="Arial" panose="020B0604020202020204" pitchFamily="34" charset="0"/>
                          <a:ea typeface="+mn-ea"/>
                          <a:cs typeface="+mn-cs"/>
                        </a:rPr>
                        <a:t>-$44,381</a:t>
                      </a:r>
                    </a:p>
                    <a:p>
                      <a:pPr marL="0" algn="ctr" defTabSz="914400" rtl="0" eaLnBrk="1" fontAlgn="ctr" latinLnBrk="0" hangingPunct="1"/>
                      <a:r>
                        <a:rPr lang="en-US" sz="900" b="0" i="0" u="none" strike="sngStrike" kern="1200" dirty="0" smtClean="0">
                          <a:solidFill>
                            <a:srgbClr val="000000"/>
                          </a:solidFill>
                          <a:effectLst/>
                          <a:latin typeface="Arial" panose="020B0604020202020204" pitchFamily="34" charset="0"/>
                          <a:ea typeface="+mn-ea"/>
                          <a:cs typeface="+mn-cs"/>
                        </a:rPr>
                        <a:t> -$</a:t>
                      </a:r>
                      <a:r>
                        <a:rPr lang="en-US" sz="900" b="0" i="0" u="none" strike="sngStrike" kern="1200" dirty="0">
                          <a:solidFill>
                            <a:srgbClr val="000000"/>
                          </a:solidFill>
                          <a:effectLst/>
                          <a:latin typeface="Arial" panose="020B0604020202020204" pitchFamily="34" charset="0"/>
                          <a:ea typeface="+mn-ea"/>
                          <a:cs typeface="+mn-cs"/>
                        </a:rPr>
                        <a:t>81,742</a:t>
                      </a:r>
                    </a:p>
                  </a:txBody>
                  <a:tcPr marL="9467" marR="9467" marT="9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lang="en-US" sz="900" b="0" i="0" u="none" strike="noStrike" kern="1200" dirty="0" smtClean="0">
                          <a:solidFill>
                            <a:srgbClr val="FF0000"/>
                          </a:solidFill>
                          <a:effectLst/>
                          <a:latin typeface="Arial" panose="020B0604020202020204" pitchFamily="34" charset="0"/>
                          <a:ea typeface="+mn-ea"/>
                          <a:cs typeface="+mn-cs"/>
                        </a:rPr>
                        <a:t>$307,756 </a:t>
                      </a:r>
                    </a:p>
                    <a:p>
                      <a:pPr marL="0" algn="ctr" defTabSz="914400" rtl="0" eaLnBrk="1" fontAlgn="ctr" latinLnBrk="0" hangingPunct="1"/>
                      <a:r>
                        <a:rPr lang="en-US" sz="900" b="0" i="0" u="none" strike="sngStrike" kern="1200" dirty="0" smtClean="0">
                          <a:solidFill>
                            <a:srgbClr val="000000"/>
                          </a:solidFill>
                          <a:effectLst/>
                          <a:latin typeface="Arial" panose="020B0604020202020204" pitchFamily="34" charset="0"/>
                          <a:ea typeface="+mn-ea"/>
                          <a:cs typeface="+mn-cs"/>
                        </a:rPr>
                        <a:t>$383,896</a:t>
                      </a:r>
                      <a:endParaRPr lang="en-US" sz="900" b="0" i="0" u="none" strike="sngStrike" kern="1200" dirty="0">
                        <a:solidFill>
                          <a:srgbClr val="000000"/>
                        </a:solidFill>
                        <a:effectLst/>
                        <a:latin typeface="Arial" panose="020B0604020202020204" pitchFamily="34" charset="0"/>
                        <a:ea typeface="+mn-ea"/>
                        <a:cs typeface="+mn-cs"/>
                      </a:endParaRPr>
                    </a:p>
                  </a:txBody>
                  <a:tcPr marL="9467" marR="9467" marT="9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lang="en-US" sz="900" b="0" i="0" u="none" strike="noStrike" kern="1200" dirty="0" smtClean="0">
                          <a:solidFill>
                            <a:srgbClr val="FF0000"/>
                          </a:solidFill>
                          <a:effectLst/>
                          <a:latin typeface="Arial" panose="020B0604020202020204" pitchFamily="34" charset="0"/>
                          <a:ea typeface="+mn-ea"/>
                          <a:cs typeface="+mn-cs"/>
                        </a:rPr>
                        <a:t>-$7,393 </a:t>
                      </a:r>
                    </a:p>
                    <a:p>
                      <a:pPr marL="0" algn="ctr" defTabSz="914400" rtl="0" eaLnBrk="1" fontAlgn="ctr" latinLnBrk="0" hangingPunct="1"/>
                      <a:r>
                        <a:rPr lang="en-US" sz="900" b="0" i="0" u="none" strike="sngStrike" kern="1200" dirty="0" smtClean="0">
                          <a:solidFill>
                            <a:srgbClr val="000000"/>
                          </a:solidFill>
                          <a:effectLst/>
                          <a:latin typeface="Arial" panose="020B0604020202020204" pitchFamily="34" charset="0"/>
                          <a:ea typeface="+mn-ea"/>
                          <a:cs typeface="+mn-cs"/>
                        </a:rPr>
                        <a:t>-$</a:t>
                      </a:r>
                      <a:r>
                        <a:rPr lang="en-US" sz="900" b="0" i="0" u="none" strike="sngStrike" kern="1200" dirty="0">
                          <a:solidFill>
                            <a:srgbClr val="000000"/>
                          </a:solidFill>
                          <a:effectLst/>
                          <a:latin typeface="Arial" panose="020B0604020202020204" pitchFamily="34" charset="0"/>
                          <a:ea typeface="+mn-ea"/>
                          <a:cs typeface="+mn-cs"/>
                        </a:rPr>
                        <a:t>17,113</a:t>
                      </a:r>
                    </a:p>
                  </a:txBody>
                  <a:tcPr marL="9467" marR="9467" marT="946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34382881"/>
                  </a:ext>
                </a:extLst>
              </a:tr>
              <a:tr h="195934">
                <a:tc>
                  <a:txBody>
                    <a:bodyPr/>
                    <a:lstStyle/>
                    <a:p>
                      <a:pPr algn="l" fontAlgn="ctr"/>
                      <a:r>
                        <a:rPr lang="en-US" sz="900" b="0" i="0" u="none" strike="noStrike">
                          <a:solidFill>
                            <a:srgbClr val="000000"/>
                          </a:solidFill>
                          <a:effectLst/>
                          <a:latin typeface="Arial" panose="020B0604020202020204" pitchFamily="34" charset="0"/>
                        </a:rPr>
                        <a:t> </a:t>
                      </a:r>
                      <a:r>
                        <a:rPr lang="en-US" sz="900" b="1" i="0" u="none" strike="noStrike">
                          <a:solidFill>
                            <a:srgbClr val="000000"/>
                          </a:solidFill>
                          <a:effectLst/>
                          <a:latin typeface="Arial" panose="020B0604020202020204" pitchFamily="34" charset="0"/>
                        </a:rPr>
                        <a:t>Non-Winter: </a:t>
                      </a:r>
                      <a:r>
                        <a:rPr lang="en-US" sz="900" b="0" i="0" u="none" strike="noStrike">
                          <a:solidFill>
                            <a:srgbClr val="000000"/>
                          </a:solidFill>
                          <a:effectLst/>
                          <a:latin typeface="Arial" panose="020B0604020202020204" pitchFamily="34" charset="0"/>
                        </a:rPr>
                        <a:t>Weighted Final Value </a:t>
                      </a:r>
                      <a:r>
                        <a:rPr lang="en-US" sz="900" b="0" i="1" u="none" strike="noStrike">
                          <a:solidFill>
                            <a:srgbClr val="000000"/>
                          </a:solidFill>
                          <a:effectLst/>
                          <a:latin typeface="Arial" panose="020B0604020202020204" pitchFamily="34" charset="0"/>
                        </a:rPr>
                        <a:t>($/MWh)</a:t>
                      </a:r>
                      <a:endParaRPr lang="en-US" sz="900" b="0" i="0" u="none" strike="noStrike">
                        <a:solidFill>
                          <a:srgbClr val="000000"/>
                        </a:solidFill>
                        <a:effectLst/>
                        <a:latin typeface="Arial" panose="020B0604020202020204" pitchFamily="34" charset="0"/>
                      </a:endParaRPr>
                    </a:p>
                  </a:txBody>
                  <a:tcPr marL="9467" marR="9467" marT="946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rial" panose="020B0604020202020204" pitchFamily="34" charset="0"/>
                        </a:rPr>
                        <a:t>$4.67</a:t>
                      </a:r>
                    </a:p>
                  </a:txBody>
                  <a:tcPr marL="9467" marR="9467" marT="9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rial" panose="020B0604020202020204" pitchFamily="34" charset="0"/>
                        </a:rPr>
                        <a:t>$0.33</a:t>
                      </a:r>
                    </a:p>
                  </a:txBody>
                  <a:tcPr marL="9467" marR="9467" marT="9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dirty="0">
                          <a:solidFill>
                            <a:srgbClr val="000000"/>
                          </a:solidFill>
                          <a:effectLst/>
                          <a:latin typeface="Arial" panose="020B0604020202020204" pitchFamily="34" charset="0"/>
                        </a:rPr>
                        <a:t>$4.67</a:t>
                      </a:r>
                    </a:p>
                  </a:txBody>
                  <a:tcPr marL="9467" marR="9467" marT="946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90746563"/>
                  </a:ext>
                </a:extLst>
              </a:tr>
              <a:tr h="177274">
                <a:tc>
                  <a:txBody>
                    <a:bodyPr/>
                    <a:lstStyle/>
                    <a:p>
                      <a:pPr algn="l" fontAlgn="ctr"/>
                      <a:r>
                        <a:rPr lang="en-US" sz="900" b="0" i="0" u="none" strike="noStrike">
                          <a:solidFill>
                            <a:srgbClr val="000000"/>
                          </a:solidFill>
                          <a:effectLst/>
                          <a:latin typeface="Arial" panose="020B0604020202020204" pitchFamily="34" charset="0"/>
                        </a:rPr>
                        <a:t>Day-Ahead Generation </a:t>
                      </a:r>
                      <a:r>
                        <a:rPr lang="en-US" sz="900" b="0" i="1" u="none" strike="noStrike">
                          <a:solidFill>
                            <a:srgbClr val="000000"/>
                          </a:solidFill>
                          <a:effectLst/>
                          <a:latin typeface="Arial" panose="020B0604020202020204" pitchFamily="34" charset="0"/>
                        </a:rPr>
                        <a:t>(MWh)</a:t>
                      </a:r>
                      <a:endParaRPr lang="en-US" sz="900" b="0" i="0" u="none" strike="noStrike">
                        <a:solidFill>
                          <a:srgbClr val="000000"/>
                        </a:solidFill>
                        <a:effectLst/>
                        <a:latin typeface="Arial" panose="020B0604020202020204" pitchFamily="34" charset="0"/>
                      </a:endParaRPr>
                    </a:p>
                  </a:txBody>
                  <a:tcPr marL="851991" marR="9467" marT="946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lang="en-US" sz="900" b="0" i="0" u="none" strike="noStrike" kern="1200" dirty="0" smtClean="0">
                          <a:solidFill>
                            <a:srgbClr val="FF0000"/>
                          </a:solidFill>
                          <a:effectLst/>
                          <a:latin typeface="Arial" panose="020B0604020202020204" pitchFamily="34" charset="0"/>
                          <a:ea typeface="+mn-ea"/>
                          <a:cs typeface="+mn-cs"/>
                        </a:rPr>
                        <a:t>71,141 </a:t>
                      </a:r>
                    </a:p>
                    <a:p>
                      <a:pPr marL="0" algn="ctr" defTabSz="914400" rtl="0" eaLnBrk="1" fontAlgn="ctr" latinLnBrk="0" hangingPunct="1"/>
                      <a:r>
                        <a:rPr lang="en-US" sz="900" b="0" i="0" u="none" strike="sngStrike" kern="1200" dirty="0" smtClean="0">
                          <a:solidFill>
                            <a:srgbClr val="000000"/>
                          </a:solidFill>
                          <a:effectLst/>
                          <a:latin typeface="Arial" panose="020B0604020202020204" pitchFamily="34" charset="0"/>
                          <a:ea typeface="+mn-ea"/>
                          <a:cs typeface="+mn-cs"/>
                        </a:rPr>
                        <a:t>91,181</a:t>
                      </a:r>
                      <a:endParaRPr lang="en-US" sz="900" b="0" i="0" u="none" strike="sngStrike" kern="1200" dirty="0">
                        <a:solidFill>
                          <a:srgbClr val="000000"/>
                        </a:solidFill>
                        <a:effectLst/>
                        <a:latin typeface="Arial" panose="020B0604020202020204" pitchFamily="34" charset="0"/>
                        <a:ea typeface="+mn-ea"/>
                        <a:cs typeface="+mn-cs"/>
                      </a:endParaRPr>
                    </a:p>
                  </a:txBody>
                  <a:tcPr marL="9467" marR="9467" marT="9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900" b="0" i="0" u="none" strike="noStrike" kern="1200" dirty="0" smtClean="0">
                          <a:solidFill>
                            <a:srgbClr val="FF0000"/>
                          </a:solidFill>
                          <a:effectLst/>
                          <a:latin typeface="Arial" panose="020B0604020202020204" pitchFamily="34" charset="0"/>
                          <a:ea typeface="+mn-ea"/>
                          <a:cs typeface="+mn-cs"/>
                        </a:rPr>
                        <a:t>2,323,855</a:t>
                      </a:r>
                    </a:p>
                    <a:p>
                      <a:pPr algn="ctr" fontAlgn="ctr"/>
                      <a:r>
                        <a:rPr lang="en-US" sz="900" b="0" i="0" u="none" strike="sngStrike" dirty="0" smtClean="0">
                          <a:solidFill>
                            <a:srgbClr val="000000"/>
                          </a:solidFill>
                          <a:effectLst/>
                          <a:latin typeface="Arial" panose="020B0604020202020204" pitchFamily="34" charset="0"/>
                        </a:rPr>
                        <a:t>2,596,066</a:t>
                      </a:r>
                      <a:endParaRPr lang="en-US" sz="900" b="0" i="0" u="none" strike="sngStrike" dirty="0">
                        <a:solidFill>
                          <a:srgbClr val="000000"/>
                        </a:solidFill>
                        <a:effectLst/>
                        <a:latin typeface="Arial" panose="020B0604020202020204" pitchFamily="34" charset="0"/>
                      </a:endParaRPr>
                    </a:p>
                  </a:txBody>
                  <a:tcPr marL="9467" marR="9467" marT="9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900" b="0" i="0" u="none" strike="noStrike" kern="1200" dirty="0" smtClean="0">
                          <a:solidFill>
                            <a:srgbClr val="FF0000"/>
                          </a:solidFill>
                          <a:effectLst/>
                          <a:latin typeface="Arial" panose="020B0604020202020204" pitchFamily="34" charset="0"/>
                          <a:ea typeface="+mn-ea"/>
                          <a:cs typeface="+mn-cs"/>
                        </a:rPr>
                        <a:t>12,262</a:t>
                      </a:r>
                    </a:p>
                    <a:p>
                      <a:pPr algn="ctr" fontAlgn="ctr"/>
                      <a:r>
                        <a:rPr lang="en-US" sz="900" b="0" i="0" u="none" strike="sngStrike" dirty="0" smtClean="0">
                          <a:solidFill>
                            <a:srgbClr val="000000"/>
                          </a:solidFill>
                          <a:effectLst/>
                          <a:latin typeface="Arial" panose="020B0604020202020204" pitchFamily="34" charset="0"/>
                        </a:rPr>
                        <a:t>16,436</a:t>
                      </a:r>
                      <a:endParaRPr lang="en-US" sz="900" b="0" i="0" u="none" strike="sngStrike" dirty="0">
                        <a:solidFill>
                          <a:srgbClr val="000000"/>
                        </a:solidFill>
                        <a:effectLst/>
                        <a:latin typeface="Arial" panose="020B0604020202020204" pitchFamily="34" charset="0"/>
                      </a:endParaRPr>
                    </a:p>
                  </a:txBody>
                  <a:tcPr marL="9467" marR="9467" marT="946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39716516"/>
                  </a:ext>
                </a:extLst>
              </a:tr>
              <a:tr h="186604">
                <a:tc>
                  <a:txBody>
                    <a:bodyPr/>
                    <a:lstStyle/>
                    <a:p>
                      <a:pPr algn="l" fontAlgn="ctr"/>
                      <a:r>
                        <a:rPr lang="en-US" sz="900" b="0" i="0" u="none" strike="noStrike">
                          <a:solidFill>
                            <a:srgbClr val="000000"/>
                          </a:solidFill>
                          <a:effectLst/>
                          <a:latin typeface="Arial" panose="020B0604020202020204" pitchFamily="34" charset="0"/>
                        </a:rPr>
                        <a:t>Weighted Incremental Payments </a:t>
                      </a:r>
                      <a:r>
                        <a:rPr lang="en-US" sz="900" b="0" i="1" u="none" strike="noStrike">
                          <a:solidFill>
                            <a:srgbClr val="000000"/>
                          </a:solidFill>
                          <a:effectLst/>
                          <a:latin typeface="Arial" panose="020B0604020202020204" pitchFamily="34" charset="0"/>
                        </a:rPr>
                        <a:t>($, 9-Month)</a:t>
                      </a:r>
                      <a:endParaRPr lang="en-US" sz="900" b="0" i="0" u="none" strike="noStrike">
                        <a:solidFill>
                          <a:srgbClr val="000000"/>
                        </a:solidFill>
                        <a:effectLst/>
                        <a:latin typeface="Arial" panose="020B0604020202020204" pitchFamily="34" charset="0"/>
                      </a:endParaRPr>
                    </a:p>
                  </a:txBody>
                  <a:tcPr marL="851991" marR="9467" marT="946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lang="en-US" sz="900" b="0" i="0" u="none" strike="noStrike" kern="1200" dirty="0" smtClean="0">
                          <a:solidFill>
                            <a:srgbClr val="FF0000"/>
                          </a:solidFill>
                          <a:effectLst/>
                          <a:latin typeface="Arial" panose="020B0604020202020204" pitchFamily="34" charset="0"/>
                          <a:ea typeface="+mn-ea"/>
                          <a:cs typeface="+mn-cs"/>
                        </a:rPr>
                        <a:t>$332,396 </a:t>
                      </a:r>
                    </a:p>
                    <a:p>
                      <a:pPr marL="0" algn="ctr" defTabSz="914400" rtl="0" eaLnBrk="1" fontAlgn="ctr" latinLnBrk="0" hangingPunct="1"/>
                      <a:r>
                        <a:rPr lang="en-US" sz="900" b="0" i="0" u="none" strike="sngStrike" kern="1200" dirty="0" smtClean="0">
                          <a:solidFill>
                            <a:srgbClr val="000000"/>
                          </a:solidFill>
                          <a:effectLst/>
                          <a:latin typeface="Arial" panose="020B0604020202020204" pitchFamily="34" charset="0"/>
                          <a:ea typeface="+mn-ea"/>
                          <a:cs typeface="+mn-cs"/>
                        </a:rPr>
                        <a:t>$426,030</a:t>
                      </a:r>
                      <a:endParaRPr lang="en-US" sz="900" b="0" i="0" u="none" strike="sngStrike" kern="1200" dirty="0">
                        <a:solidFill>
                          <a:srgbClr val="000000"/>
                        </a:solidFill>
                        <a:effectLst/>
                        <a:latin typeface="Arial" panose="020B0604020202020204" pitchFamily="34" charset="0"/>
                        <a:ea typeface="+mn-ea"/>
                        <a:cs typeface="+mn-cs"/>
                      </a:endParaRPr>
                    </a:p>
                  </a:txBody>
                  <a:tcPr marL="9467" marR="9467" marT="9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lang="en-US" sz="900" b="0" i="0" u="none" strike="noStrike" kern="1200" dirty="0" smtClean="0">
                          <a:solidFill>
                            <a:srgbClr val="FF0000"/>
                          </a:solidFill>
                          <a:effectLst/>
                          <a:latin typeface="Arial" panose="020B0604020202020204" pitchFamily="34" charset="0"/>
                          <a:ea typeface="+mn-ea"/>
                          <a:cs typeface="+mn-cs"/>
                        </a:rPr>
                        <a:t>$776,228</a:t>
                      </a:r>
                    </a:p>
                    <a:p>
                      <a:pPr marL="0" algn="ctr" defTabSz="914400" rtl="0" eaLnBrk="1" fontAlgn="ctr" latinLnBrk="0" hangingPunct="1"/>
                      <a:r>
                        <a:rPr lang="en-US" sz="900" b="0" i="0" u="none" strike="sngStrike" kern="1200" dirty="0" smtClean="0">
                          <a:solidFill>
                            <a:srgbClr val="000000"/>
                          </a:solidFill>
                          <a:effectLst/>
                          <a:latin typeface="Arial" panose="020B0604020202020204" pitchFamily="34" charset="0"/>
                          <a:ea typeface="+mn-ea"/>
                          <a:cs typeface="+mn-cs"/>
                        </a:rPr>
                        <a:t> $867,154</a:t>
                      </a:r>
                      <a:endParaRPr lang="en-US" sz="900" b="0" i="0" u="none" strike="sngStrike" kern="1200" dirty="0">
                        <a:solidFill>
                          <a:srgbClr val="000000"/>
                        </a:solidFill>
                        <a:effectLst/>
                        <a:latin typeface="Arial" panose="020B0604020202020204" pitchFamily="34" charset="0"/>
                        <a:ea typeface="+mn-ea"/>
                        <a:cs typeface="+mn-cs"/>
                      </a:endParaRPr>
                    </a:p>
                  </a:txBody>
                  <a:tcPr marL="9467" marR="9467" marT="9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lang="en-US" sz="900" b="0" i="0" u="none" strike="noStrike" kern="1200" dirty="0" smtClean="0">
                          <a:solidFill>
                            <a:srgbClr val="FF0000"/>
                          </a:solidFill>
                          <a:effectLst/>
                          <a:latin typeface="Arial" panose="020B0604020202020204" pitchFamily="34" charset="0"/>
                          <a:ea typeface="+mn-ea"/>
                          <a:cs typeface="+mn-cs"/>
                        </a:rPr>
                        <a:t>$57,292 </a:t>
                      </a:r>
                    </a:p>
                    <a:p>
                      <a:pPr marL="0" algn="ctr" defTabSz="914400" rtl="0" eaLnBrk="1" fontAlgn="ctr" latinLnBrk="0" hangingPunct="1"/>
                      <a:r>
                        <a:rPr lang="en-US" sz="900" b="0" i="0" u="none" strike="sngStrike" kern="1200" dirty="0" smtClean="0">
                          <a:solidFill>
                            <a:srgbClr val="000000"/>
                          </a:solidFill>
                          <a:effectLst/>
                          <a:latin typeface="Arial" panose="020B0604020202020204" pitchFamily="34" charset="0"/>
                          <a:ea typeface="+mn-ea"/>
                          <a:cs typeface="+mn-cs"/>
                        </a:rPr>
                        <a:t>$76,795</a:t>
                      </a:r>
                      <a:endParaRPr lang="en-US" sz="900" b="0" i="0" u="none" strike="sngStrike" kern="1200" dirty="0">
                        <a:solidFill>
                          <a:srgbClr val="000000"/>
                        </a:solidFill>
                        <a:effectLst/>
                        <a:latin typeface="Arial" panose="020B0604020202020204" pitchFamily="34" charset="0"/>
                        <a:ea typeface="+mn-ea"/>
                        <a:cs typeface="+mn-cs"/>
                      </a:endParaRPr>
                    </a:p>
                  </a:txBody>
                  <a:tcPr marL="9467" marR="9467" marT="946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4588910"/>
                  </a:ext>
                </a:extLst>
              </a:tr>
              <a:tr h="325160">
                <a:tc>
                  <a:txBody>
                    <a:bodyPr/>
                    <a:lstStyle/>
                    <a:p>
                      <a:pPr algn="l" fontAlgn="ctr"/>
                      <a:r>
                        <a:rPr lang="en-US" sz="900" b="0" i="0" u="none" strike="noStrike" dirty="0">
                          <a:solidFill>
                            <a:srgbClr val="000000"/>
                          </a:solidFill>
                          <a:effectLst/>
                          <a:latin typeface="Arial" panose="020B0604020202020204" pitchFamily="34" charset="0"/>
                        </a:rPr>
                        <a:t> </a:t>
                      </a:r>
                      <a:r>
                        <a:rPr lang="en-US" sz="900" b="1" i="0" u="none" strike="noStrike" dirty="0">
                          <a:solidFill>
                            <a:srgbClr val="000000"/>
                          </a:solidFill>
                          <a:effectLst/>
                          <a:latin typeface="Arial" panose="020B0604020202020204" pitchFamily="34" charset="0"/>
                        </a:rPr>
                        <a:t>Combined</a:t>
                      </a:r>
                      <a:r>
                        <a:rPr lang="en-US" sz="900" b="0" i="0" u="none" strike="noStrike" dirty="0">
                          <a:solidFill>
                            <a:srgbClr val="000000"/>
                          </a:solidFill>
                          <a:effectLst/>
                          <a:latin typeface="Arial" panose="020B0604020202020204" pitchFamily="34" charset="0"/>
                        </a:rPr>
                        <a:t> Weighted Incremental Payments </a:t>
                      </a:r>
                      <a:r>
                        <a:rPr lang="en-US" sz="900" b="0" i="0" u="none" strike="noStrike" dirty="0" smtClean="0">
                          <a:solidFill>
                            <a:srgbClr val="000000"/>
                          </a:solidFill>
                          <a:effectLst/>
                          <a:latin typeface="Arial" panose="020B0604020202020204" pitchFamily="34" charset="0"/>
                        </a:rPr>
                        <a:t>to Generation </a:t>
                      </a:r>
                      <a:r>
                        <a:rPr lang="en-US" sz="900" b="0" i="1" u="none" strike="noStrike" dirty="0" smtClean="0">
                          <a:solidFill>
                            <a:srgbClr val="000000"/>
                          </a:solidFill>
                          <a:effectLst/>
                          <a:latin typeface="Arial" panose="020B0604020202020204" pitchFamily="34" charset="0"/>
                        </a:rPr>
                        <a:t>($, </a:t>
                      </a:r>
                      <a:r>
                        <a:rPr lang="en-US" sz="900" b="0" i="1" u="none" strike="noStrike" dirty="0">
                          <a:solidFill>
                            <a:srgbClr val="000000"/>
                          </a:solidFill>
                          <a:effectLst/>
                          <a:latin typeface="Arial" panose="020B0604020202020204" pitchFamily="34" charset="0"/>
                        </a:rPr>
                        <a:t>12-Month)</a:t>
                      </a:r>
                      <a:endParaRPr lang="en-US" sz="900" b="0" i="0" u="none" strike="noStrike" dirty="0">
                        <a:solidFill>
                          <a:srgbClr val="000000"/>
                        </a:solidFill>
                        <a:effectLst/>
                        <a:latin typeface="Arial" panose="020B0604020202020204" pitchFamily="34" charset="0"/>
                      </a:endParaRPr>
                    </a:p>
                  </a:txBody>
                  <a:tcPr marL="9467" marR="9467" marT="946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lang="en-US" sz="900" b="0" i="0" u="none" strike="noStrike" kern="1200" dirty="0" smtClean="0">
                          <a:solidFill>
                            <a:srgbClr val="FF0000"/>
                          </a:solidFill>
                          <a:effectLst/>
                          <a:latin typeface="Arial" panose="020B0604020202020204" pitchFamily="34" charset="0"/>
                          <a:ea typeface="+mn-ea"/>
                          <a:cs typeface="+mn-cs"/>
                        </a:rPr>
                        <a:t>$288,014 </a:t>
                      </a:r>
                    </a:p>
                    <a:p>
                      <a:pPr marL="0" algn="ctr" defTabSz="914400" rtl="0" eaLnBrk="1" fontAlgn="ctr" latinLnBrk="0" hangingPunct="1"/>
                      <a:r>
                        <a:rPr lang="en-US" sz="900" b="0" i="0" u="none" strike="sngStrike" kern="1200" dirty="0" smtClean="0">
                          <a:solidFill>
                            <a:srgbClr val="000000"/>
                          </a:solidFill>
                          <a:effectLst/>
                          <a:latin typeface="Arial" panose="020B0604020202020204" pitchFamily="34" charset="0"/>
                          <a:ea typeface="+mn-ea"/>
                          <a:cs typeface="+mn-cs"/>
                        </a:rPr>
                        <a:t>$344,288</a:t>
                      </a:r>
                      <a:endParaRPr lang="en-US" sz="900" b="0" i="0" u="none" strike="sngStrike" kern="1200" dirty="0">
                        <a:solidFill>
                          <a:srgbClr val="000000"/>
                        </a:solidFill>
                        <a:effectLst/>
                        <a:latin typeface="Arial" panose="020B0604020202020204" pitchFamily="34" charset="0"/>
                        <a:ea typeface="+mn-ea"/>
                        <a:cs typeface="+mn-cs"/>
                      </a:endParaRPr>
                    </a:p>
                  </a:txBody>
                  <a:tcPr marL="9467" marR="9467" marT="9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lang="en-US" sz="900" b="0" i="0" u="none" strike="noStrike" kern="1200" dirty="0" smtClean="0">
                          <a:solidFill>
                            <a:srgbClr val="FF0000"/>
                          </a:solidFill>
                          <a:effectLst/>
                          <a:latin typeface="Arial" panose="020B0604020202020204" pitchFamily="34" charset="0"/>
                          <a:ea typeface="+mn-ea"/>
                          <a:cs typeface="+mn-cs"/>
                        </a:rPr>
                        <a:t>$1,083,985 </a:t>
                      </a:r>
                    </a:p>
                    <a:p>
                      <a:pPr marL="0" algn="ctr" defTabSz="914400" rtl="0" eaLnBrk="1" fontAlgn="ctr" latinLnBrk="0" hangingPunct="1"/>
                      <a:r>
                        <a:rPr lang="en-US" sz="900" b="0" i="0" u="none" strike="sngStrike" kern="1200" dirty="0" smtClean="0">
                          <a:solidFill>
                            <a:srgbClr val="000000"/>
                          </a:solidFill>
                          <a:effectLst/>
                          <a:latin typeface="Arial" panose="020B0604020202020204" pitchFamily="34" charset="0"/>
                          <a:ea typeface="+mn-ea"/>
                          <a:cs typeface="+mn-cs"/>
                        </a:rPr>
                        <a:t>$1,251,050</a:t>
                      </a:r>
                      <a:endParaRPr lang="en-US" sz="900" b="0" i="0" u="none" strike="sngStrike" kern="1200" dirty="0">
                        <a:solidFill>
                          <a:srgbClr val="000000"/>
                        </a:solidFill>
                        <a:effectLst/>
                        <a:latin typeface="Arial" panose="020B0604020202020204" pitchFamily="34" charset="0"/>
                        <a:ea typeface="+mn-ea"/>
                        <a:cs typeface="+mn-cs"/>
                      </a:endParaRPr>
                    </a:p>
                  </a:txBody>
                  <a:tcPr marL="9467" marR="9467" marT="9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lang="en-US" sz="900" b="0" i="0" u="none" strike="noStrike" kern="1200" dirty="0" smtClean="0">
                          <a:solidFill>
                            <a:srgbClr val="FF0000"/>
                          </a:solidFill>
                          <a:effectLst/>
                          <a:latin typeface="Arial" panose="020B0604020202020204" pitchFamily="34" charset="0"/>
                          <a:ea typeface="+mn-ea"/>
                          <a:cs typeface="+mn-cs"/>
                        </a:rPr>
                        <a:t>$49,899 </a:t>
                      </a:r>
                    </a:p>
                    <a:p>
                      <a:pPr marL="0" algn="ctr" defTabSz="914400" rtl="0" eaLnBrk="1" fontAlgn="ctr" latinLnBrk="0" hangingPunct="1"/>
                      <a:r>
                        <a:rPr lang="en-US" sz="900" b="0" i="0" u="none" strike="sngStrike" kern="1200" dirty="0" smtClean="0">
                          <a:solidFill>
                            <a:srgbClr val="000000"/>
                          </a:solidFill>
                          <a:effectLst/>
                          <a:latin typeface="Arial" panose="020B0604020202020204" pitchFamily="34" charset="0"/>
                          <a:ea typeface="+mn-ea"/>
                          <a:cs typeface="+mn-cs"/>
                        </a:rPr>
                        <a:t>$59,682</a:t>
                      </a:r>
                      <a:endParaRPr lang="en-US" sz="900" b="0" i="0" u="none" strike="sngStrike" kern="1200" dirty="0">
                        <a:solidFill>
                          <a:srgbClr val="000000"/>
                        </a:solidFill>
                        <a:effectLst/>
                        <a:latin typeface="Arial" panose="020B0604020202020204" pitchFamily="34" charset="0"/>
                        <a:ea typeface="+mn-ea"/>
                        <a:cs typeface="+mn-cs"/>
                      </a:endParaRPr>
                    </a:p>
                  </a:txBody>
                  <a:tcPr marL="9467" marR="9467" marT="946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55005405"/>
                  </a:ext>
                </a:extLst>
              </a:tr>
              <a:tr h="228600">
                <a:tc>
                  <a:txBody>
                    <a:bodyPr/>
                    <a:lstStyle/>
                    <a:p>
                      <a:pPr algn="l" fontAlgn="ctr"/>
                      <a:r>
                        <a:rPr lang="en-US" sz="900" b="0" i="0" u="none" strike="noStrike" dirty="0">
                          <a:solidFill>
                            <a:srgbClr val="000000"/>
                          </a:solidFill>
                          <a:effectLst/>
                          <a:latin typeface="Arial" panose="020B0604020202020204" pitchFamily="34" charset="0"/>
                        </a:rPr>
                        <a:t> </a:t>
                      </a:r>
                      <a:r>
                        <a:rPr lang="en-US" sz="900" b="1" i="0" u="none" strike="noStrike" dirty="0">
                          <a:solidFill>
                            <a:srgbClr val="000000"/>
                          </a:solidFill>
                          <a:effectLst/>
                          <a:latin typeface="Arial" panose="020B0604020202020204" pitchFamily="34" charset="0"/>
                        </a:rPr>
                        <a:t>Combined</a:t>
                      </a:r>
                      <a:r>
                        <a:rPr lang="en-US" sz="900" b="0" i="0" u="none" strike="noStrike" dirty="0">
                          <a:solidFill>
                            <a:srgbClr val="000000"/>
                          </a:solidFill>
                          <a:effectLst/>
                          <a:latin typeface="Arial" panose="020B0604020202020204" pitchFamily="34" charset="0"/>
                        </a:rPr>
                        <a:t> Weighted Incremental Payments </a:t>
                      </a:r>
                      <a:r>
                        <a:rPr lang="en-US" sz="900" b="0" i="0" u="none" strike="noStrike" dirty="0" smtClean="0">
                          <a:solidFill>
                            <a:srgbClr val="000000"/>
                          </a:solidFill>
                          <a:effectLst/>
                          <a:latin typeface="Arial" panose="020B0604020202020204" pitchFamily="34" charset="0"/>
                        </a:rPr>
                        <a:t>to Generation </a:t>
                      </a:r>
                      <a:r>
                        <a:rPr lang="en-US" sz="900" b="0" i="1" u="none" strike="noStrike" dirty="0" smtClean="0">
                          <a:solidFill>
                            <a:srgbClr val="000000"/>
                          </a:solidFill>
                          <a:effectLst/>
                          <a:latin typeface="Arial" panose="020B0604020202020204" pitchFamily="34" charset="0"/>
                        </a:rPr>
                        <a:t>($/</a:t>
                      </a:r>
                      <a:r>
                        <a:rPr lang="en-US" sz="900" b="0" i="1" u="none" strike="noStrike" dirty="0">
                          <a:solidFill>
                            <a:srgbClr val="000000"/>
                          </a:solidFill>
                          <a:effectLst/>
                          <a:latin typeface="Arial" panose="020B0604020202020204" pitchFamily="34" charset="0"/>
                        </a:rPr>
                        <a:t>kW-mo.)</a:t>
                      </a:r>
                      <a:endParaRPr lang="en-US" sz="900" b="0" i="0" u="none" strike="noStrike" dirty="0">
                        <a:solidFill>
                          <a:srgbClr val="000000"/>
                        </a:solidFill>
                        <a:effectLst/>
                        <a:latin typeface="Arial" panose="020B0604020202020204" pitchFamily="34" charset="0"/>
                      </a:endParaRPr>
                    </a:p>
                  </a:txBody>
                  <a:tcPr marL="9467" marR="9467" marT="946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lang="en-US" sz="900" b="1" i="0" u="none" strike="noStrike" dirty="0" smtClean="0">
                          <a:solidFill>
                            <a:srgbClr val="FF0000"/>
                          </a:solidFill>
                          <a:effectLst/>
                          <a:latin typeface="Arial" panose="020B0604020202020204" pitchFamily="34" charset="0"/>
                        </a:rPr>
                        <a:t>$0.064 </a:t>
                      </a:r>
                      <a:r>
                        <a:rPr lang="en-US" sz="900" b="0" i="0" u="none" strike="sngStrike" kern="1200" dirty="0" smtClean="0">
                          <a:solidFill>
                            <a:srgbClr val="000000"/>
                          </a:solidFill>
                          <a:effectLst/>
                          <a:latin typeface="Arial" panose="020B0604020202020204" pitchFamily="34" charset="0"/>
                          <a:ea typeface="+mn-ea"/>
                          <a:cs typeface="+mn-cs"/>
                        </a:rPr>
                        <a:t>$0.076</a:t>
                      </a:r>
                      <a:endParaRPr lang="en-US" sz="900" b="0" i="0" u="none" strike="sngStrike" kern="1200" dirty="0">
                        <a:solidFill>
                          <a:srgbClr val="000000"/>
                        </a:solidFill>
                        <a:effectLst/>
                        <a:latin typeface="Arial" panose="020B0604020202020204" pitchFamily="34" charset="0"/>
                        <a:ea typeface="+mn-ea"/>
                        <a:cs typeface="+mn-cs"/>
                      </a:endParaRPr>
                    </a:p>
                  </a:txBody>
                  <a:tcPr marL="9467" marR="9467" marT="9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lang="en-US" sz="900" b="1" i="0" u="none" strike="noStrike" dirty="0" smtClean="0">
                          <a:solidFill>
                            <a:srgbClr val="FF0000"/>
                          </a:solidFill>
                          <a:effectLst/>
                          <a:latin typeface="Arial" panose="020B0604020202020204" pitchFamily="34" charset="0"/>
                        </a:rPr>
                        <a:t>$0.162 </a:t>
                      </a:r>
                      <a:r>
                        <a:rPr lang="en-US" sz="900" b="0" i="0" u="none" strike="sngStrike" kern="1200" dirty="0" smtClean="0">
                          <a:solidFill>
                            <a:srgbClr val="000000"/>
                          </a:solidFill>
                          <a:effectLst/>
                          <a:latin typeface="Arial" panose="020B0604020202020204" pitchFamily="34" charset="0"/>
                          <a:ea typeface="+mn-ea"/>
                          <a:cs typeface="+mn-cs"/>
                        </a:rPr>
                        <a:t>$0.187</a:t>
                      </a:r>
                      <a:endParaRPr lang="en-US" sz="900" b="0" i="0" u="none" strike="sngStrike" kern="1200" dirty="0">
                        <a:solidFill>
                          <a:srgbClr val="000000"/>
                        </a:solidFill>
                        <a:effectLst/>
                        <a:latin typeface="Arial" panose="020B0604020202020204" pitchFamily="34" charset="0"/>
                        <a:ea typeface="+mn-ea"/>
                        <a:cs typeface="+mn-cs"/>
                      </a:endParaRPr>
                    </a:p>
                  </a:txBody>
                  <a:tcPr marL="9467" marR="9467" marT="9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lang="en-US" sz="900" b="1" i="0" u="none" strike="noStrike" dirty="0" smtClean="0">
                          <a:solidFill>
                            <a:srgbClr val="FF0000"/>
                          </a:solidFill>
                          <a:effectLst/>
                          <a:latin typeface="Arial" panose="020B0604020202020204" pitchFamily="34" charset="0"/>
                        </a:rPr>
                        <a:t>$</a:t>
                      </a:r>
                      <a:r>
                        <a:rPr lang="en-US" sz="900" b="1" i="0" u="none" strike="noStrike" kern="1200" dirty="0" smtClean="0">
                          <a:solidFill>
                            <a:srgbClr val="FF0000"/>
                          </a:solidFill>
                          <a:effectLst/>
                          <a:latin typeface="Arial" panose="020B0604020202020204" pitchFamily="34" charset="0"/>
                          <a:ea typeface="+mn-ea"/>
                          <a:cs typeface="+mn-cs"/>
                        </a:rPr>
                        <a:t>0.042 </a:t>
                      </a:r>
                      <a:r>
                        <a:rPr lang="en-US" sz="900" b="0" i="0" u="none" strike="sngStrike" kern="1200" dirty="0" smtClean="0">
                          <a:solidFill>
                            <a:srgbClr val="000000"/>
                          </a:solidFill>
                          <a:effectLst/>
                          <a:latin typeface="Arial" panose="020B0604020202020204" pitchFamily="34" charset="0"/>
                          <a:ea typeface="+mn-ea"/>
                          <a:cs typeface="+mn-cs"/>
                        </a:rPr>
                        <a:t>$0.051</a:t>
                      </a:r>
                      <a:endParaRPr lang="en-US" sz="900" b="0" i="0" u="none" strike="sngStrike" kern="1200" dirty="0">
                        <a:solidFill>
                          <a:srgbClr val="000000"/>
                        </a:solidFill>
                        <a:effectLst/>
                        <a:latin typeface="Arial" panose="020B0604020202020204" pitchFamily="34" charset="0"/>
                        <a:ea typeface="+mn-ea"/>
                        <a:cs typeface="+mn-cs"/>
                      </a:endParaRPr>
                    </a:p>
                  </a:txBody>
                  <a:tcPr marL="9467" marR="9467" marT="946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57819500"/>
                  </a:ext>
                </a:extLst>
              </a:tr>
              <a:tr h="186604">
                <a:tc>
                  <a:txBody>
                    <a:bodyPr/>
                    <a:lstStyle/>
                    <a:p>
                      <a:pPr algn="l" fontAlgn="ctr"/>
                      <a:r>
                        <a:rPr lang="en-US" sz="900" b="1" i="0" u="none" strike="noStrike" dirty="0">
                          <a:solidFill>
                            <a:srgbClr val="000000"/>
                          </a:solidFill>
                          <a:effectLst/>
                          <a:latin typeface="Arial" panose="020B0604020202020204" pitchFamily="34" charset="0"/>
                        </a:rPr>
                        <a:t> Incremental Payments </a:t>
                      </a:r>
                      <a:r>
                        <a:rPr lang="en-US" sz="900" b="1" i="0" u="none" strike="noStrike" dirty="0" smtClean="0">
                          <a:solidFill>
                            <a:srgbClr val="000000"/>
                          </a:solidFill>
                          <a:effectLst/>
                          <a:latin typeface="Arial" panose="020B0604020202020204" pitchFamily="34" charset="0"/>
                        </a:rPr>
                        <a:t>to</a:t>
                      </a:r>
                      <a:r>
                        <a:rPr lang="en-US" sz="900" b="1" i="0" u="none" strike="noStrike" baseline="0" dirty="0" smtClean="0">
                          <a:solidFill>
                            <a:srgbClr val="000000"/>
                          </a:solidFill>
                          <a:effectLst/>
                          <a:latin typeface="Arial" panose="020B0604020202020204" pitchFamily="34" charset="0"/>
                        </a:rPr>
                        <a:t> Capacity</a:t>
                      </a:r>
                      <a:endParaRPr lang="en-US" sz="900" b="1" i="0" u="none" strike="noStrike" dirty="0">
                        <a:solidFill>
                          <a:srgbClr val="000000"/>
                        </a:solidFill>
                        <a:effectLst/>
                        <a:latin typeface="Arial" panose="020B0604020202020204" pitchFamily="34" charset="0"/>
                      </a:endParaRPr>
                    </a:p>
                  </a:txBody>
                  <a:tcPr marL="9467" marR="9467" marT="94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fontAlgn="ctr"/>
                      <a:r>
                        <a:rPr lang="en-US" sz="900" b="1" i="0" u="none" strike="noStrike" dirty="0">
                          <a:solidFill>
                            <a:srgbClr val="000000"/>
                          </a:solidFill>
                          <a:effectLst/>
                          <a:latin typeface="Arial" panose="020B0604020202020204" pitchFamily="34" charset="0"/>
                        </a:rPr>
                        <a:t> </a:t>
                      </a:r>
                    </a:p>
                  </a:txBody>
                  <a:tcPr marL="9467" marR="9467" marT="946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fontAlgn="ctr"/>
                      <a:r>
                        <a:rPr lang="en-US" sz="900" b="1" i="0" u="none" strike="noStrike" dirty="0">
                          <a:solidFill>
                            <a:srgbClr val="000000"/>
                          </a:solidFill>
                          <a:effectLst/>
                          <a:latin typeface="Arial" panose="020B0604020202020204" pitchFamily="34" charset="0"/>
                        </a:rPr>
                        <a:t> </a:t>
                      </a:r>
                    </a:p>
                  </a:txBody>
                  <a:tcPr marL="9467" marR="9467" marT="946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fontAlgn="ctr"/>
                      <a:r>
                        <a:rPr lang="en-US" sz="900" b="1" i="0" u="none" strike="noStrike" dirty="0">
                          <a:solidFill>
                            <a:srgbClr val="000000"/>
                          </a:solidFill>
                          <a:effectLst/>
                          <a:latin typeface="Arial" panose="020B0604020202020204" pitchFamily="34" charset="0"/>
                        </a:rPr>
                        <a:t> </a:t>
                      </a:r>
                    </a:p>
                  </a:txBody>
                  <a:tcPr marL="9467" marR="9467" marT="94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209565045"/>
                  </a:ext>
                </a:extLst>
              </a:tr>
              <a:tr h="186604">
                <a:tc>
                  <a:txBody>
                    <a:bodyPr/>
                    <a:lstStyle/>
                    <a:p>
                      <a:pPr algn="l" fontAlgn="ctr"/>
                      <a:r>
                        <a:rPr lang="en-US" sz="900" b="0" i="0" u="none" strike="noStrike">
                          <a:solidFill>
                            <a:srgbClr val="000000"/>
                          </a:solidFill>
                          <a:effectLst/>
                          <a:latin typeface="Arial" panose="020B0604020202020204" pitchFamily="34" charset="0"/>
                        </a:rPr>
                        <a:t> </a:t>
                      </a:r>
                      <a:r>
                        <a:rPr lang="en-US" sz="900" b="1" i="0" u="none" strike="noStrike">
                          <a:solidFill>
                            <a:srgbClr val="000000"/>
                          </a:solidFill>
                          <a:effectLst/>
                          <a:latin typeface="Arial" panose="020B0604020202020204" pitchFamily="34" charset="0"/>
                        </a:rPr>
                        <a:t>Winter: </a:t>
                      </a:r>
                      <a:r>
                        <a:rPr lang="en-US" sz="900" b="0" i="0" u="none" strike="noStrike">
                          <a:solidFill>
                            <a:srgbClr val="000000"/>
                          </a:solidFill>
                          <a:effectLst/>
                          <a:latin typeface="Arial" panose="020B0604020202020204" pitchFamily="34" charset="0"/>
                        </a:rPr>
                        <a:t>Weighted Payments </a:t>
                      </a:r>
                      <a:r>
                        <a:rPr lang="en-US" sz="900" b="0" i="1" u="none" strike="noStrike">
                          <a:solidFill>
                            <a:srgbClr val="000000"/>
                          </a:solidFill>
                          <a:effectLst/>
                          <a:latin typeface="Arial" panose="020B0604020202020204" pitchFamily="34" charset="0"/>
                        </a:rPr>
                        <a:t>($/MW, 3-Month)</a:t>
                      </a:r>
                      <a:endParaRPr lang="en-US" sz="900" b="0" i="0" u="none" strike="noStrike">
                        <a:solidFill>
                          <a:srgbClr val="000000"/>
                        </a:solidFill>
                        <a:effectLst/>
                        <a:latin typeface="Arial" panose="020B0604020202020204" pitchFamily="34" charset="0"/>
                      </a:endParaRPr>
                    </a:p>
                  </a:txBody>
                  <a:tcPr marL="9467" marR="9467" marT="946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rial" panose="020B0604020202020204" pitchFamily="34" charset="0"/>
                        </a:rPr>
                        <a:t>$2,366</a:t>
                      </a:r>
                    </a:p>
                  </a:txBody>
                  <a:tcPr marL="9467" marR="9467" marT="9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rial" panose="020B0604020202020204" pitchFamily="34" charset="0"/>
                        </a:rPr>
                        <a:t>$0</a:t>
                      </a:r>
                    </a:p>
                  </a:txBody>
                  <a:tcPr marL="9467" marR="9467" marT="9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dirty="0">
                          <a:solidFill>
                            <a:srgbClr val="000000"/>
                          </a:solidFill>
                          <a:effectLst/>
                          <a:latin typeface="Arial" panose="020B0604020202020204" pitchFamily="34" charset="0"/>
                        </a:rPr>
                        <a:t>$2,366</a:t>
                      </a:r>
                    </a:p>
                  </a:txBody>
                  <a:tcPr marL="9467" marR="9467" marT="946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95766375"/>
                  </a:ext>
                </a:extLst>
              </a:tr>
              <a:tr h="186604">
                <a:tc>
                  <a:txBody>
                    <a:bodyPr/>
                    <a:lstStyle/>
                    <a:p>
                      <a:pPr algn="l" fontAlgn="ctr"/>
                      <a:r>
                        <a:rPr lang="en-US" sz="900" b="0" i="0" u="none" strike="noStrike">
                          <a:solidFill>
                            <a:srgbClr val="000000"/>
                          </a:solidFill>
                          <a:effectLst/>
                          <a:latin typeface="Arial" panose="020B0604020202020204" pitchFamily="34" charset="0"/>
                        </a:rPr>
                        <a:t>Weighted Incremental Payments </a:t>
                      </a:r>
                      <a:r>
                        <a:rPr lang="en-US" sz="900" b="0" i="1" u="none" strike="noStrike">
                          <a:solidFill>
                            <a:srgbClr val="000000"/>
                          </a:solidFill>
                          <a:effectLst/>
                          <a:latin typeface="Arial" panose="020B0604020202020204" pitchFamily="34" charset="0"/>
                        </a:rPr>
                        <a:t>($, 3-Month)</a:t>
                      </a:r>
                      <a:endParaRPr lang="en-US" sz="900" b="0" i="0" u="none" strike="noStrike">
                        <a:solidFill>
                          <a:srgbClr val="000000"/>
                        </a:solidFill>
                        <a:effectLst/>
                        <a:latin typeface="Arial" panose="020B0604020202020204" pitchFamily="34" charset="0"/>
                      </a:endParaRPr>
                    </a:p>
                  </a:txBody>
                  <a:tcPr marL="511195" marR="9467" marT="946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rial" panose="020B0604020202020204" pitchFamily="34" charset="0"/>
                        </a:rPr>
                        <a:t>$932,288</a:t>
                      </a:r>
                    </a:p>
                  </a:txBody>
                  <a:tcPr marL="9467" marR="9467" marT="9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rial" panose="020B0604020202020204" pitchFamily="34" charset="0"/>
                        </a:rPr>
                        <a:t>$0</a:t>
                      </a:r>
                    </a:p>
                  </a:txBody>
                  <a:tcPr marL="9467" marR="9467" marT="9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dirty="0">
                          <a:solidFill>
                            <a:srgbClr val="000000"/>
                          </a:solidFill>
                          <a:effectLst/>
                          <a:latin typeface="Arial" panose="020B0604020202020204" pitchFamily="34" charset="0"/>
                        </a:rPr>
                        <a:t>$261,873</a:t>
                      </a:r>
                    </a:p>
                  </a:txBody>
                  <a:tcPr marL="9467" marR="9467" marT="946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18692262"/>
                  </a:ext>
                </a:extLst>
              </a:tr>
              <a:tr h="195934">
                <a:tc>
                  <a:txBody>
                    <a:bodyPr/>
                    <a:lstStyle/>
                    <a:p>
                      <a:pPr algn="l" fontAlgn="ctr"/>
                      <a:r>
                        <a:rPr lang="en-US" sz="900" b="0" i="0" u="none" strike="noStrike">
                          <a:solidFill>
                            <a:srgbClr val="000000"/>
                          </a:solidFill>
                          <a:effectLst/>
                          <a:latin typeface="Arial" panose="020B0604020202020204" pitchFamily="34" charset="0"/>
                        </a:rPr>
                        <a:t> </a:t>
                      </a:r>
                      <a:r>
                        <a:rPr lang="en-US" sz="900" b="1" i="0" u="none" strike="noStrike">
                          <a:solidFill>
                            <a:srgbClr val="000000"/>
                          </a:solidFill>
                          <a:effectLst/>
                          <a:latin typeface="Arial" panose="020B0604020202020204" pitchFamily="34" charset="0"/>
                        </a:rPr>
                        <a:t>Non-Winter:</a:t>
                      </a:r>
                      <a:r>
                        <a:rPr lang="en-US" sz="900" b="0" i="0" u="none" strike="noStrike">
                          <a:solidFill>
                            <a:srgbClr val="000000"/>
                          </a:solidFill>
                          <a:effectLst/>
                          <a:latin typeface="Arial" panose="020B0604020202020204" pitchFamily="34" charset="0"/>
                        </a:rPr>
                        <a:t> Weighted Payments </a:t>
                      </a:r>
                      <a:r>
                        <a:rPr lang="en-US" sz="900" b="0" i="1" u="none" strike="noStrike">
                          <a:solidFill>
                            <a:srgbClr val="000000"/>
                          </a:solidFill>
                          <a:effectLst/>
                          <a:latin typeface="Arial" panose="020B0604020202020204" pitchFamily="34" charset="0"/>
                        </a:rPr>
                        <a:t>($/MW, 9-Month)</a:t>
                      </a:r>
                      <a:endParaRPr lang="en-US" sz="900" b="0" i="0" u="none" strike="noStrike">
                        <a:solidFill>
                          <a:srgbClr val="000000"/>
                        </a:solidFill>
                        <a:effectLst/>
                        <a:latin typeface="Arial" panose="020B0604020202020204" pitchFamily="34" charset="0"/>
                      </a:endParaRPr>
                    </a:p>
                  </a:txBody>
                  <a:tcPr marL="9467" marR="9467" marT="946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rial" panose="020B0604020202020204" pitchFamily="34" charset="0"/>
                        </a:rPr>
                        <a:t>$718</a:t>
                      </a:r>
                    </a:p>
                  </a:txBody>
                  <a:tcPr marL="9467" marR="9467" marT="9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rial" panose="020B0604020202020204" pitchFamily="34" charset="0"/>
                        </a:rPr>
                        <a:t>$2</a:t>
                      </a:r>
                    </a:p>
                  </a:txBody>
                  <a:tcPr marL="9467" marR="9467" marT="9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dirty="0">
                          <a:solidFill>
                            <a:srgbClr val="000000"/>
                          </a:solidFill>
                          <a:effectLst/>
                          <a:latin typeface="Arial" panose="020B0604020202020204" pitchFamily="34" charset="0"/>
                        </a:rPr>
                        <a:t>$718</a:t>
                      </a:r>
                    </a:p>
                  </a:txBody>
                  <a:tcPr marL="9467" marR="9467" marT="946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05322776"/>
                  </a:ext>
                </a:extLst>
              </a:tr>
              <a:tr h="186604">
                <a:tc>
                  <a:txBody>
                    <a:bodyPr/>
                    <a:lstStyle/>
                    <a:p>
                      <a:pPr algn="l" fontAlgn="ctr"/>
                      <a:r>
                        <a:rPr lang="en-US" sz="900" b="0" i="0" u="none" strike="noStrike">
                          <a:solidFill>
                            <a:srgbClr val="000000"/>
                          </a:solidFill>
                          <a:effectLst/>
                          <a:latin typeface="Arial" panose="020B0604020202020204" pitchFamily="34" charset="0"/>
                        </a:rPr>
                        <a:t>Weighted Incremental Payments </a:t>
                      </a:r>
                      <a:r>
                        <a:rPr lang="en-US" sz="900" b="0" i="1" u="none" strike="noStrike">
                          <a:solidFill>
                            <a:srgbClr val="000000"/>
                          </a:solidFill>
                          <a:effectLst/>
                          <a:latin typeface="Arial" panose="020B0604020202020204" pitchFamily="34" charset="0"/>
                        </a:rPr>
                        <a:t>($, 9-Month)</a:t>
                      </a:r>
                      <a:endParaRPr lang="en-US" sz="900" b="0" i="0" u="none" strike="noStrike">
                        <a:solidFill>
                          <a:srgbClr val="000000"/>
                        </a:solidFill>
                        <a:effectLst/>
                        <a:latin typeface="Arial" panose="020B0604020202020204" pitchFamily="34" charset="0"/>
                      </a:endParaRPr>
                    </a:p>
                  </a:txBody>
                  <a:tcPr marL="851991" marR="9467" marT="946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rial" panose="020B0604020202020204" pitchFamily="34" charset="0"/>
                        </a:rPr>
                        <a:t>$261,213</a:t>
                      </a:r>
                    </a:p>
                  </a:txBody>
                  <a:tcPr marL="9467" marR="9467" marT="9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rial" panose="020B0604020202020204" pitchFamily="34" charset="0"/>
                        </a:rPr>
                        <a:t>$964</a:t>
                      </a:r>
                    </a:p>
                  </a:txBody>
                  <a:tcPr marL="9467" marR="9467" marT="9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dirty="0">
                          <a:solidFill>
                            <a:srgbClr val="000000"/>
                          </a:solidFill>
                          <a:effectLst/>
                          <a:latin typeface="Arial" panose="020B0604020202020204" pitchFamily="34" charset="0"/>
                        </a:rPr>
                        <a:t>$63,975</a:t>
                      </a:r>
                    </a:p>
                  </a:txBody>
                  <a:tcPr marL="9467" marR="9467" marT="946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74321105"/>
                  </a:ext>
                </a:extLst>
              </a:tr>
              <a:tr h="195934">
                <a:tc>
                  <a:txBody>
                    <a:bodyPr/>
                    <a:lstStyle/>
                    <a:p>
                      <a:pPr algn="l" fontAlgn="ctr"/>
                      <a:r>
                        <a:rPr lang="en-US" sz="900" b="0" i="0" u="none" strike="noStrike" dirty="0">
                          <a:solidFill>
                            <a:srgbClr val="000000"/>
                          </a:solidFill>
                          <a:effectLst/>
                          <a:latin typeface="Arial" panose="020B0604020202020204" pitchFamily="34" charset="0"/>
                        </a:rPr>
                        <a:t> </a:t>
                      </a:r>
                      <a:r>
                        <a:rPr lang="en-US" sz="900" b="1" i="0" u="none" strike="noStrike" dirty="0">
                          <a:solidFill>
                            <a:srgbClr val="000000"/>
                          </a:solidFill>
                          <a:effectLst/>
                          <a:latin typeface="Arial" panose="020B0604020202020204" pitchFamily="34" charset="0"/>
                        </a:rPr>
                        <a:t>Combined</a:t>
                      </a:r>
                      <a:r>
                        <a:rPr lang="en-US" sz="900" b="0" i="0" u="none" strike="noStrike" dirty="0">
                          <a:solidFill>
                            <a:srgbClr val="000000"/>
                          </a:solidFill>
                          <a:effectLst/>
                          <a:latin typeface="Arial" panose="020B0604020202020204" pitchFamily="34" charset="0"/>
                        </a:rPr>
                        <a:t> Weighted Payments </a:t>
                      </a:r>
                      <a:r>
                        <a:rPr lang="en-US" sz="900" b="0" i="0" u="none" strike="noStrike" dirty="0" smtClean="0">
                          <a:solidFill>
                            <a:srgbClr val="000000"/>
                          </a:solidFill>
                          <a:effectLst/>
                          <a:latin typeface="Arial" panose="020B0604020202020204" pitchFamily="34" charset="0"/>
                        </a:rPr>
                        <a:t>to Capacity </a:t>
                      </a:r>
                      <a:r>
                        <a:rPr lang="en-US" sz="900" b="0" i="1" u="none" strike="noStrike" dirty="0" smtClean="0">
                          <a:solidFill>
                            <a:srgbClr val="000000"/>
                          </a:solidFill>
                          <a:effectLst/>
                          <a:latin typeface="Arial" panose="020B0604020202020204" pitchFamily="34" charset="0"/>
                        </a:rPr>
                        <a:t>($, </a:t>
                      </a:r>
                      <a:r>
                        <a:rPr lang="en-US" sz="900" b="0" i="1" u="none" strike="noStrike" dirty="0">
                          <a:solidFill>
                            <a:srgbClr val="000000"/>
                          </a:solidFill>
                          <a:effectLst/>
                          <a:latin typeface="Arial" panose="020B0604020202020204" pitchFamily="34" charset="0"/>
                        </a:rPr>
                        <a:t>12-Month)</a:t>
                      </a:r>
                      <a:endParaRPr lang="en-US" sz="900" b="0" i="0" u="none" strike="noStrike" dirty="0">
                        <a:solidFill>
                          <a:srgbClr val="000000"/>
                        </a:solidFill>
                        <a:effectLst/>
                        <a:latin typeface="Arial" panose="020B0604020202020204" pitchFamily="34" charset="0"/>
                      </a:endParaRPr>
                    </a:p>
                  </a:txBody>
                  <a:tcPr marL="9467" marR="9467" marT="946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rial" panose="020B0604020202020204" pitchFamily="34" charset="0"/>
                        </a:rPr>
                        <a:t>$1,193,501</a:t>
                      </a:r>
                    </a:p>
                  </a:txBody>
                  <a:tcPr marL="9467" marR="9467" marT="9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rial" panose="020B0604020202020204" pitchFamily="34" charset="0"/>
                        </a:rPr>
                        <a:t>$964</a:t>
                      </a:r>
                    </a:p>
                  </a:txBody>
                  <a:tcPr marL="9467" marR="9467" marT="9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dirty="0">
                          <a:solidFill>
                            <a:srgbClr val="000000"/>
                          </a:solidFill>
                          <a:effectLst/>
                          <a:latin typeface="Arial" panose="020B0604020202020204" pitchFamily="34" charset="0"/>
                        </a:rPr>
                        <a:t>$325,848</a:t>
                      </a:r>
                    </a:p>
                  </a:txBody>
                  <a:tcPr marL="9467" marR="9467" marT="946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55270194"/>
                  </a:ext>
                </a:extLst>
              </a:tr>
              <a:tr h="195934">
                <a:tc>
                  <a:txBody>
                    <a:bodyPr/>
                    <a:lstStyle/>
                    <a:p>
                      <a:pPr algn="l" fontAlgn="ctr"/>
                      <a:r>
                        <a:rPr lang="en-US" sz="900" b="0" i="0" u="none" strike="noStrike" dirty="0">
                          <a:solidFill>
                            <a:srgbClr val="000000"/>
                          </a:solidFill>
                          <a:effectLst/>
                          <a:latin typeface="Arial" panose="020B0604020202020204" pitchFamily="34" charset="0"/>
                        </a:rPr>
                        <a:t> </a:t>
                      </a:r>
                      <a:r>
                        <a:rPr lang="en-US" sz="900" b="1" i="0" u="none" strike="noStrike" dirty="0">
                          <a:solidFill>
                            <a:srgbClr val="000000"/>
                          </a:solidFill>
                          <a:effectLst/>
                          <a:latin typeface="Arial" panose="020B0604020202020204" pitchFamily="34" charset="0"/>
                        </a:rPr>
                        <a:t>Combined </a:t>
                      </a:r>
                      <a:r>
                        <a:rPr lang="en-US" sz="900" b="0" i="0" u="none" strike="noStrike" dirty="0">
                          <a:solidFill>
                            <a:srgbClr val="000000"/>
                          </a:solidFill>
                          <a:effectLst/>
                          <a:latin typeface="Arial" panose="020B0604020202020204" pitchFamily="34" charset="0"/>
                        </a:rPr>
                        <a:t>Weighted Payments </a:t>
                      </a:r>
                      <a:r>
                        <a:rPr lang="en-US" sz="900" b="0" i="0" u="none" strike="noStrike" dirty="0" smtClean="0">
                          <a:solidFill>
                            <a:srgbClr val="000000"/>
                          </a:solidFill>
                          <a:effectLst/>
                          <a:latin typeface="Arial" panose="020B0604020202020204" pitchFamily="34" charset="0"/>
                        </a:rPr>
                        <a:t>to</a:t>
                      </a:r>
                      <a:r>
                        <a:rPr lang="en-US" sz="900" b="0" i="0" u="none" strike="noStrike" baseline="0" dirty="0" smtClean="0">
                          <a:solidFill>
                            <a:srgbClr val="000000"/>
                          </a:solidFill>
                          <a:effectLst/>
                          <a:latin typeface="Arial" panose="020B0604020202020204" pitchFamily="34" charset="0"/>
                        </a:rPr>
                        <a:t> Capacity</a:t>
                      </a:r>
                      <a:r>
                        <a:rPr lang="en-US" sz="900" b="0" i="0" u="none" strike="noStrike" dirty="0" smtClean="0">
                          <a:solidFill>
                            <a:srgbClr val="000000"/>
                          </a:solidFill>
                          <a:effectLst/>
                          <a:latin typeface="Arial" panose="020B0604020202020204" pitchFamily="34" charset="0"/>
                        </a:rPr>
                        <a:t> </a:t>
                      </a:r>
                      <a:r>
                        <a:rPr lang="en-US" sz="900" b="0" i="1" u="none" strike="noStrike" dirty="0">
                          <a:solidFill>
                            <a:srgbClr val="000000"/>
                          </a:solidFill>
                          <a:effectLst/>
                          <a:latin typeface="Arial" panose="020B0604020202020204" pitchFamily="34" charset="0"/>
                        </a:rPr>
                        <a:t>($/kW-mo.)</a:t>
                      </a:r>
                      <a:endParaRPr lang="en-US" sz="900" b="0" i="0" u="none" strike="noStrike" dirty="0">
                        <a:solidFill>
                          <a:srgbClr val="000000"/>
                        </a:solidFill>
                        <a:effectLst/>
                        <a:latin typeface="Arial" panose="020B0604020202020204" pitchFamily="34" charset="0"/>
                      </a:endParaRPr>
                    </a:p>
                  </a:txBody>
                  <a:tcPr marL="9467" marR="9467" marT="946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Arial" panose="020B0604020202020204" pitchFamily="34" charset="0"/>
                        </a:rPr>
                        <a:t>$0.265</a:t>
                      </a:r>
                    </a:p>
                  </a:txBody>
                  <a:tcPr marL="9467" marR="9467" marT="9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Arial" panose="020B0604020202020204" pitchFamily="34" charset="0"/>
                        </a:rPr>
                        <a:t>$0.000</a:t>
                      </a:r>
                    </a:p>
                  </a:txBody>
                  <a:tcPr marL="9467" marR="9467" marT="9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dirty="0">
                          <a:solidFill>
                            <a:srgbClr val="000000"/>
                          </a:solidFill>
                          <a:effectLst/>
                          <a:latin typeface="Arial" panose="020B0604020202020204" pitchFamily="34" charset="0"/>
                        </a:rPr>
                        <a:t>$0.277</a:t>
                      </a:r>
                    </a:p>
                  </a:txBody>
                  <a:tcPr marL="9467" marR="9467" marT="946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87822460"/>
                  </a:ext>
                </a:extLst>
              </a:tr>
              <a:tr h="265982">
                <a:tc>
                  <a:txBody>
                    <a:bodyPr/>
                    <a:lstStyle/>
                    <a:p>
                      <a:pPr algn="l" fontAlgn="b"/>
                      <a:r>
                        <a:rPr lang="en-US" sz="900" b="1" i="0" u="none" strike="noStrike" dirty="0">
                          <a:solidFill>
                            <a:srgbClr val="000000"/>
                          </a:solidFill>
                          <a:effectLst/>
                          <a:latin typeface="Arial" panose="020B0604020202020204" pitchFamily="34" charset="0"/>
                        </a:rPr>
                        <a:t> Change In Total Payments ($, 12-Month)</a:t>
                      </a:r>
                    </a:p>
                  </a:txBody>
                  <a:tcPr marL="9467" marR="9467" marT="946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dirty="0" smtClean="0">
                          <a:solidFill>
                            <a:srgbClr val="FF0000"/>
                          </a:solidFill>
                          <a:effectLst/>
                          <a:latin typeface="Arial" panose="020B0604020202020204" pitchFamily="34" charset="0"/>
                        </a:rPr>
                        <a:t>$1,481,515 </a:t>
                      </a:r>
                    </a:p>
                    <a:p>
                      <a:pPr algn="ctr" fontAlgn="ctr"/>
                      <a:r>
                        <a:rPr lang="en-US" sz="900" b="0" i="0" u="none" strike="sngStrike" kern="1200" dirty="0" smtClean="0">
                          <a:solidFill>
                            <a:srgbClr val="000000"/>
                          </a:solidFill>
                          <a:effectLst/>
                          <a:latin typeface="Arial" panose="020B0604020202020204" pitchFamily="34" charset="0"/>
                          <a:ea typeface="+mn-ea"/>
                          <a:cs typeface="+mn-cs"/>
                        </a:rPr>
                        <a:t>$1,537,789</a:t>
                      </a:r>
                      <a:endParaRPr lang="en-US" sz="900" b="0" i="0" u="none" strike="sngStrike" kern="1200" dirty="0">
                        <a:solidFill>
                          <a:srgbClr val="000000"/>
                        </a:solidFill>
                        <a:effectLst/>
                        <a:latin typeface="Arial" panose="020B0604020202020204" pitchFamily="34" charset="0"/>
                        <a:ea typeface="+mn-ea"/>
                        <a:cs typeface="+mn-cs"/>
                      </a:endParaRPr>
                    </a:p>
                  </a:txBody>
                  <a:tcPr marL="9467" marR="9467" marT="9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dirty="0" smtClean="0">
                          <a:solidFill>
                            <a:srgbClr val="FF0000"/>
                          </a:solidFill>
                          <a:effectLst/>
                          <a:latin typeface="Arial" panose="020B0604020202020204" pitchFamily="34" charset="0"/>
                        </a:rPr>
                        <a:t>$1,084,949 </a:t>
                      </a:r>
                    </a:p>
                    <a:p>
                      <a:pPr marL="0" algn="ctr" defTabSz="914400" rtl="0" eaLnBrk="1" fontAlgn="ctr" latinLnBrk="0" hangingPunct="1"/>
                      <a:r>
                        <a:rPr lang="en-US" sz="900" b="0" i="0" u="none" strike="sngStrike" kern="1200" dirty="0" smtClean="0">
                          <a:solidFill>
                            <a:srgbClr val="000000"/>
                          </a:solidFill>
                          <a:effectLst/>
                          <a:latin typeface="Arial" panose="020B0604020202020204" pitchFamily="34" charset="0"/>
                          <a:ea typeface="+mn-ea"/>
                          <a:cs typeface="+mn-cs"/>
                        </a:rPr>
                        <a:t>$1,252,014</a:t>
                      </a:r>
                      <a:endParaRPr lang="en-US" sz="900" b="0" i="0" u="none" strike="sngStrike" kern="1200" dirty="0">
                        <a:solidFill>
                          <a:srgbClr val="000000"/>
                        </a:solidFill>
                        <a:effectLst/>
                        <a:latin typeface="Arial" panose="020B0604020202020204" pitchFamily="34" charset="0"/>
                        <a:ea typeface="+mn-ea"/>
                        <a:cs typeface="+mn-cs"/>
                      </a:endParaRPr>
                    </a:p>
                  </a:txBody>
                  <a:tcPr marL="9467" marR="9467" marT="9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lang="en-US" sz="900" b="0" i="0" u="none" strike="noStrike" dirty="0" smtClean="0">
                          <a:solidFill>
                            <a:srgbClr val="FF0000"/>
                          </a:solidFill>
                          <a:effectLst/>
                          <a:latin typeface="Arial" panose="020B0604020202020204" pitchFamily="34" charset="0"/>
                        </a:rPr>
                        <a:t>$375,747</a:t>
                      </a:r>
                    </a:p>
                    <a:p>
                      <a:pPr marL="0" algn="ctr" defTabSz="914400" rtl="0" eaLnBrk="1" fontAlgn="ctr" latinLnBrk="0" hangingPunct="1"/>
                      <a:r>
                        <a:rPr lang="en-US" sz="900" b="0" i="0" u="none" strike="noStrike" dirty="0" smtClean="0">
                          <a:solidFill>
                            <a:srgbClr val="000000"/>
                          </a:solidFill>
                          <a:effectLst/>
                          <a:latin typeface="Arial" panose="020B0604020202020204" pitchFamily="34" charset="0"/>
                        </a:rPr>
                        <a:t> </a:t>
                      </a:r>
                      <a:r>
                        <a:rPr lang="en-US" sz="900" b="0" i="0" u="none" strike="sngStrike" kern="1200" dirty="0" smtClean="0">
                          <a:solidFill>
                            <a:srgbClr val="000000"/>
                          </a:solidFill>
                          <a:effectLst/>
                          <a:latin typeface="Arial" panose="020B0604020202020204" pitchFamily="34" charset="0"/>
                          <a:ea typeface="+mn-ea"/>
                          <a:cs typeface="+mn-cs"/>
                        </a:rPr>
                        <a:t>$385,530</a:t>
                      </a:r>
                      <a:endParaRPr lang="en-US" sz="900" b="0" i="0" u="none" strike="sngStrike" kern="1200" dirty="0">
                        <a:solidFill>
                          <a:srgbClr val="000000"/>
                        </a:solidFill>
                        <a:effectLst/>
                        <a:latin typeface="Arial" panose="020B0604020202020204" pitchFamily="34" charset="0"/>
                        <a:ea typeface="+mn-ea"/>
                        <a:cs typeface="+mn-cs"/>
                      </a:endParaRPr>
                    </a:p>
                  </a:txBody>
                  <a:tcPr marL="9467" marR="9467" marT="946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13667403"/>
                  </a:ext>
                </a:extLst>
              </a:tr>
              <a:tr h="205264">
                <a:tc>
                  <a:txBody>
                    <a:bodyPr/>
                    <a:lstStyle/>
                    <a:p>
                      <a:pPr algn="l" fontAlgn="b"/>
                      <a:r>
                        <a:rPr lang="en-US" sz="1000" b="1" i="0" u="none" strike="noStrike" dirty="0">
                          <a:solidFill>
                            <a:srgbClr val="000000"/>
                          </a:solidFill>
                          <a:effectLst/>
                          <a:latin typeface="Arial" panose="020B0604020202020204" pitchFamily="34" charset="0"/>
                        </a:rPr>
                        <a:t> Change In Total Payments ($/kW-mo.)</a:t>
                      </a:r>
                    </a:p>
                  </a:txBody>
                  <a:tcPr marL="9467" marR="9467" marT="946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lang="en-US" sz="900" b="1" i="0" u="none" strike="noStrike" dirty="0" smtClean="0">
                          <a:solidFill>
                            <a:srgbClr val="FF0000"/>
                          </a:solidFill>
                          <a:effectLst/>
                          <a:latin typeface="Arial" panose="020B0604020202020204" pitchFamily="34" charset="0"/>
                        </a:rPr>
                        <a:t>$0.328 </a:t>
                      </a:r>
                      <a:r>
                        <a:rPr lang="en-US" sz="900" b="1" i="0" u="none" strike="noStrike" dirty="0" smtClean="0">
                          <a:solidFill>
                            <a:srgbClr val="000000"/>
                          </a:solidFill>
                          <a:effectLst/>
                          <a:latin typeface="Arial" panose="020B0604020202020204" pitchFamily="34" charset="0"/>
                        </a:rPr>
                        <a:t>$</a:t>
                      </a:r>
                      <a:r>
                        <a:rPr lang="en-US" sz="900" b="0" i="0" u="none" strike="sngStrike" kern="1200" dirty="0" smtClean="0">
                          <a:solidFill>
                            <a:srgbClr val="000000"/>
                          </a:solidFill>
                          <a:effectLst/>
                          <a:latin typeface="Arial" panose="020B0604020202020204" pitchFamily="34" charset="0"/>
                          <a:ea typeface="+mn-ea"/>
                          <a:cs typeface="+mn-cs"/>
                        </a:rPr>
                        <a:t>0.341</a:t>
                      </a:r>
                      <a:endParaRPr lang="en-US" sz="900" b="0" i="0" u="none" strike="sngStrike" kern="1200" dirty="0">
                        <a:solidFill>
                          <a:srgbClr val="000000"/>
                        </a:solidFill>
                        <a:effectLst/>
                        <a:latin typeface="Arial" panose="020B0604020202020204" pitchFamily="34" charset="0"/>
                        <a:ea typeface="+mn-ea"/>
                        <a:cs typeface="+mn-cs"/>
                      </a:endParaRPr>
                    </a:p>
                  </a:txBody>
                  <a:tcPr marL="9467" marR="9467" marT="9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lang="en-US" sz="900" b="1" i="0" u="none" strike="noStrike" dirty="0" smtClean="0">
                          <a:solidFill>
                            <a:srgbClr val="FF0000"/>
                          </a:solidFill>
                          <a:effectLst/>
                          <a:latin typeface="Arial" panose="020B0604020202020204" pitchFamily="34" charset="0"/>
                        </a:rPr>
                        <a:t>$0.162 </a:t>
                      </a:r>
                      <a:r>
                        <a:rPr lang="en-US" sz="900" b="0" i="0" u="none" strike="sngStrike" kern="1200" dirty="0" smtClean="0">
                          <a:solidFill>
                            <a:srgbClr val="000000"/>
                          </a:solidFill>
                          <a:effectLst/>
                          <a:latin typeface="Arial" panose="020B0604020202020204" pitchFamily="34" charset="0"/>
                          <a:ea typeface="+mn-ea"/>
                          <a:cs typeface="+mn-cs"/>
                        </a:rPr>
                        <a:t>$0.187</a:t>
                      </a:r>
                      <a:endParaRPr lang="en-US" sz="900" b="0" i="0" u="none" strike="sngStrike" kern="1200" dirty="0">
                        <a:solidFill>
                          <a:srgbClr val="000000"/>
                        </a:solidFill>
                        <a:effectLst/>
                        <a:latin typeface="Arial" panose="020B0604020202020204" pitchFamily="34" charset="0"/>
                        <a:ea typeface="+mn-ea"/>
                        <a:cs typeface="+mn-cs"/>
                      </a:endParaRPr>
                    </a:p>
                  </a:txBody>
                  <a:tcPr marL="9467" marR="9467" marT="9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lang="en-US" sz="900" b="1" i="0" u="none" strike="noStrike" dirty="0" smtClean="0">
                          <a:solidFill>
                            <a:srgbClr val="FF0000"/>
                          </a:solidFill>
                          <a:effectLst/>
                          <a:latin typeface="Arial" panose="020B0604020202020204" pitchFamily="34" charset="0"/>
                        </a:rPr>
                        <a:t>$0.320 </a:t>
                      </a:r>
                      <a:r>
                        <a:rPr lang="en-US" sz="900" b="0" i="0" u="none" strike="sngStrike" kern="1200" dirty="0" smtClean="0">
                          <a:solidFill>
                            <a:srgbClr val="000000"/>
                          </a:solidFill>
                          <a:effectLst/>
                          <a:latin typeface="Arial" panose="020B0604020202020204" pitchFamily="34" charset="0"/>
                          <a:ea typeface="+mn-ea"/>
                          <a:cs typeface="+mn-cs"/>
                        </a:rPr>
                        <a:t>$0.328</a:t>
                      </a:r>
                      <a:endParaRPr lang="en-US" sz="900" b="0" i="0" u="none" strike="sngStrike" kern="1200" dirty="0">
                        <a:solidFill>
                          <a:srgbClr val="000000"/>
                        </a:solidFill>
                        <a:effectLst/>
                        <a:latin typeface="Arial" panose="020B0604020202020204" pitchFamily="34" charset="0"/>
                        <a:ea typeface="+mn-ea"/>
                        <a:cs typeface="+mn-cs"/>
                      </a:endParaRPr>
                    </a:p>
                  </a:txBody>
                  <a:tcPr marL="9467" marR="9467" marT="946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29386143"/>
                  </a:ext>
                </a:extLst>
              </a:tr>
            </a:tbl>
          </a:graphicData>
        </a:graphic>
      </p:graphicFrame>
      <p:sp>
        <p:nvSpPr>
          <p:cNvPr id="5" name="TextBox 4"/>
          <p:cNvSpPr txBox="1"/>
          <p:nvPr/>
        </p:nvSpPr>
        <p:spPr>
          <a:xfrm rot="10800000" flipH="1" flipV="1">
            <a:off x="7620000" y="448367"/>
            <a:ext cx="1071033" cy="307777"/>
          </a:xfrm>
          <a:prstGeom prst="rect">
            <a:avLst/>
          </a:prstGeom>
          <a:noFill/>
          <a:ln w="19050">
            <a:solidFill>
              <a:srgbClr val="FF0000"/>
            </a:solidFill>
          </a:ln>
        </p:spPr>
        <p:txBody>
          <a:bodyPr wrap="square" rtlCol="0">
            <a:spAutoFit/>
          </a:bodyPr>
          <a:lstStyle/>
          <a:p>
            <a:pPr algn="ctr"/>
            <a:r>
              <a:rPr lang="en-US" sz="1400" i="1" dirty="0" smtClean="0">
                <a:solidFill>
                  <a:srgbClr val="FF0000"/>
                </a:solidFill>
              </a:rPr>
              <a:t>Revised</a:t>
            </a:r>
            <a:endParaRPr lang="en-US" sz="1400" i="1" dirty="0">
              <a:solidFill>
                <a:srgbClr val="FF0000"/>
              </a:solidFill>
            </a:endParaRPr>
          </a:p>
        </p:txBody>
      </p:sp>
    </p:spTree>
    <p:extLst>
      <p:ext uri="{BB962C8B-B14F-4D97-AF65-F5344CB8AC3E}">
        <p14:creationId xmlns:p14="http://schemas.microsoft.com/office/powerpoint/2010/main" val="283912892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a:bodyPr>
          <a:lstStyle/>
          <a:p>
            <a:r>
              <a:rPr lang="en-US" dirty="0"/>
              <a:t>Incremental ESI revenue offsets </a:t>
            </a:r>
            <a:br>
              <a:rPr lang="en-US" dirty="0"/>
            </a:br>
            <a:r>
              <a:rPr lang="en-US" dirty="0"/>
              <a:t>ORTPs Technologies – </a:t>
            </a:r>
            <a:r>
              <a:rPr lang="en-US" dirty="0" smtClean="0"/>
              <a:t>NEPOOL Proposal</a:t>
            </a:r>
            <a:endParaRPr lang="en-US" dirty="0"/>
          </a:p>
        </p:txBody>
      </p:sp>
      <p:sp>
        <p:nvSpPr>
          <p:cNvPr id="4" name="Slide Number Placeholder 3"/>
          <p:cNvSpPr>
            <a:spLocks noGrp="1"/>
          </p:cNvSpPr>
          <p:nvPr>
            <p:ph type="sldNum" sz="quarter" idx="12"/>
          </p:nvPr>
        </p:nvSpPr>
        <p:spPr/>
        <p:txBody>
          <a:bodyPr/>
          <a:lstStyle/>
          <a:p>
            <a:fld id="{10C7F894-2A36-495D-AB7C-1055F7AC0F9D}" type="slidenum">
              <a:rPr lang="en-US" smtClean="0"/>
              <a:pPr/>
              <a:t>35</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409026890"/>
              </p:ext>
            </p:extLst>
          </p:nvPr>
        </p:nvGraphicFramePr>
        <p:xfrm>
          <a:off x="457200" y="1371600"/>
          <a:ext cx="8229599" cy="4588192"/>
        </p:xfrm>
        <a:graphic>
          <a:graphicData uri="http://schemas.openxmlformats.org/drawingml/2006/table">
            <a:tbl>
              <a:tblPr/>
              <a:tblGrid>
                <a:gridCol w="3738855">
                  <a:extLst>
                    <a:ext uri="{9D8B030D-6E8A-4147-A177-3AD203B41FA5}">
                      <a16:colId xmlns:a16="http://schemas.microsoft.com/office/drawing/2014/main" val="2834427310"/>
                    </a:ext>
                  </a:extLst>
                </a:gridCol>
                <a:gridCol w="1122686">
                  <a:extLst>
                    <a:ext uri="{9D8B030D-6E8A-4147-A177-3AD203B41FA5}">
                      <a16:colId xmlns:a16="http://schemas.microsoft.com/office/drawing/2014/main" val="2080182663"/>
                    </a:ext>
                  </a:extLst>
                </a:gridCol>
                <a:gridCol w="1122686">
                  <a:extLst>
                    <a:ext uri="{9D8B030D-6E8A-4147-A177-3AD203B41FA5}">
                      <a16:colId xmlns:a16="http://schemas.microsoft.com/office/drawing/2014/main" val="1694985664"/>
                    </a:ext>
                  </a:extLst>
                </a:gridCol>
                <a:gridCol w="1122686">
                  <a:extLst>
                    <a:ext uri="{9D8B030D-6E8A-4147-A177-3AD203B41FA5}">
                      <a16:colId xmlns:a16="http://schemas.microsoft.com/office/drawing/2014/main" val="3207954593"/>
                    </a:ext>
                  </a:extLst>
                </a:gridCol>
                <a:gridCol w="1122686">
                  <a:extLst>
                    <a:ext uri="{9D8B030D-6E8A-4147-A177-3AD203B41FA5}">
                      <a16:colId xmlns:a16="http://schemas.microsoft.com/office/drawing/2014/main" val="3188186090"/>
                    </a:ext>
                  </a:extLst>
                </a:gridCol>
              </a:tblGrid>
              <a:tr h="407760">
                <a:tc>
                  <a:txBody>
                    <a:bodyPr/>
                    <a:lstStyle/>
                    <a:p>
                      <a:pPr algn="l" fontAlgn="ctr"/>
                      <a:r>
                        <a:rPr lang="en-US" sz="1100" b="1" i="0" u="none" strike="noStrike" dirty="0">
                          <a:solidFill>
                            <a:srgbClr val="FFFFFF"/>
                          </a:solidFill>
                          <a:effectLst/>
                          <a:latin typeface="Arial" panose="020B0604020202020204" pitchFamily="34" charset="0"/>
                        </a:rPr>
                        <a:t> Description</a:t>
                      </a:r>
                    </a:p>
                  </a:txBody>
                  <a:tcPr marL="7725" marR="7725" marT="77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fontAlgn="ctr"/>
                      <a:r>
                        <a:rPr lang="en-US" sz="1100" b="1" i="0" u="none" strike="noStrike">
                          <a:solidFill>
                            <a:srgbClr val="FFFFFF"/>
                          </a:solidFill>
                          <a:effectLst/>
                          <a:latin typeface="Arial" panose="020B0604020202020204" pitchFamily="34" charset="0"/>
                        </a:rPr>
                        <a:t>Combustion Turbine</a:t>
                      </a:r>
                    </a:p>
                  </a:txBody>
                  <a:tcPr marL="7725" marR="7725" marT="77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ctr"/>
                      <a:r>
                        <a:rPr lang="en-US" sz="1100" b="1" i="0" u="none" strike="noStrike">
                          <a:solidFill>
                            <a:srgbClr val="FFFFFF"/>
                          </a:solidFill>
                          <a:effectLst/>
                          <a:latin typeface="Arial" panose="020B0604020202020204" pitchFamily="34" charset="0"/>
                        </a:rPr>
                        <a:t>Combined Cycle</a:t>
                      </a:r>
                    </a:p>
                  </a:txBody>
                  <a:tcPr marL="7725" marR="7725" marT="77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ctr"/>
                      <a:r>
                        <a:rPr lang="en-US" sz="1100" b="1" i="0" u="none" strike="noStrike">
                          <a:solidFill>
                            <a:srgbClr val="FFFFFF"/>
                          </a:solidFill>
                          <a:effectLst/>
                          <a:latin typeface="Arial" panose="020B0604020202020204" pitchFamily="34" charset="0"/>
                        </a:rPr>
                        <a:t>On-shore Wind</a:t>
                      </a:r>
                    </a:p>
                  </a:txBody>
                  <a:tcPr marL="7725" marR="7725" marT="77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ctr"/>
                      <a:r>
                        <a:rPr lang="en-US" sz="1100" b="1" i="0" u="none" strike="noStrike">
                          <a:solidFill>
                            <a:srgbClr val="FFFFFF"/>
                          </a:solidFill>
                          <a:effectLst/>
                          <a:latin typeface="Arial" panose="020B0604020202020204" pitchFamily="34" charset="0"/>
                        </a:rPr>
                        <a:t>Offshore Wind</a:t>
                      </a:r>
                    </a:p>
                  </a:txBody>
                  <a:tcPr marL="7725" marR="7725" marT="77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extLst>
                  <a:ext uri="{0D108BD9-81ED-4DB2-BD59-A6C34878D82A}">
                    <a16:rowId xmlns:a16="http://schemas.microsoft.com/office/drawing/2014/main" val="2387668564"/>
                  </a:ext>
                </a:extLst>
              </a:tr>
              <a:tr h="158111">
                <a:tc>
                  <a:txBody>
                    <a:bodyPr/>
                    <a:lstStyle/>
                    <a:p>
                      <a:pPr algn="l" fontAlgn="ctr"/>
                      <a:r>
                        <a:rPr lang="en-US" sz="900" b="0" i="0" u="none" strike="noStrike">
                          <a:solidFill>
                            <a:srgbClr val="000000"/>
                          </a:solidFill>
                          <a:effectLst/>
                          <a:latin typeface="Arial" panose="020B0604020202020204" pitchFamily="34" charset="0"/>
                        </a:rPr>
                        <a:t> Nominal Capacity (MW)</a:t>
                      </a:r>
                    </a:p>
                  </a:txBody>
                  <a:tcPr marL="7725" marR="7725" marT="77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rial" panose="020B0604020202020204" pitchFamily="34" charset="0"/>
                        </a:rPr>
                        <a:t>376.0</a:t>
                      </a:r>
                    </a:p>
                  </a:txBody>
                  <a:tcPr marL="7725" marR="7725" marT="77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rial" panose="020B0604020202020204" pitchFamily="34" charset="0"/>
                        </a:rPr>
                        <a:t>557.0</a:t>
                      </a:r>
                    </a:p>
                  </a:txBody>
                  <a:tcPr marL="7725" marR="7725" marT="77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rial" panose="020B0604020202020204" pitchFamily="34" charset="0"/>
                        </a:rPr>
                        <a:t>82.5</a:t>
                      </a:r>
                    </a:p>
                  </a:txBody>
                  <a:tcPr marL="7725" marR="7725" marT="77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rial" panose="020B0604020202020204" pitchFamily="34" charset="0"/>
                        </a:rPr>
                        <a:t>800.0</a:t>
                      </a:r>
                    </a:p>
                  </a:txBody>
                  <a:tcPr marL="7725" marR="7725" marT="77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77879812"/>
                  </a:ext>
                </a:extLst>
              </a:tr>
              <a:tr h="158111">
                <a:tc>
                  <a:txBody>
                    <a:bodyPr/>
                    <a:lstStyle/>
                    <a:p>
                      <a:pPr algn="l" fontAlgn="ctr"/>
                      <a:r>
                        <a:rPr lang="en-US" sz="900" b="0" i="0" u="none" strike="noStrike">
                          <a:solidFill>
                            <a:srgbClr val="000000"/>
                          </a:solidFill>
                          <a:effectLst/>
                          <a:latin typeface="Arial" panose="020B0604020202020204" pitchFamily="34" charset="0"/>
                        </a:rPr>
                        <a:t> Winter Dispatch Capacity (MW)</a:t>
                      </a:r>
                    </a:p>
                  </a:txBody>
                  <a:tcPr marL="7725" marR="7725" marT="77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rial" panose="020B0604020202020204" pitchFamily="34" charset="0"/>
                        </a:rPr>
                        <a:t>394.1</a:t>
                      </a:r>
                    </a:p>
                  </a:txBody>
                  <a:tcPr marL="7725" marR="7725" marT="77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rial" panose="020B0604020202020204" pitchFamily="34" charset="0"/>
                        </a:rPr>
                        <a:t>584.6</a:t>
                      </a:r>
                    </a:p>
                  </a:txBody>
                  <a:tcPr marL="7725" marR="7725" marT="77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rial" panose="020B0604020202020204" pitchFamily="34" charset="0"/>
                        </a:rPr>
                        <a:t>82.5</a:t>
                      </a:r>
                    </a:p>
                  </a:txBody>
                  <a:tcPr marL="7725" marR="7725" marT="77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rial" panose="020B0604020202020204" pitchFamily="34" charset="0"/>
                        </a:rPr>
                        <a:t>800.0</a:t>
                      </a:r>
                    </a:p>
                  </a:txBody>
                  <a:tcPr marL="7725" marR="7725" marT="77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88802531"/>
                  </a:ext>
                </a:extLst>
              </a:tr>
              <a:tr h="166432">
                <a:tc>
                  <a:txBody>
                    <a:bodyPr/>
                    <a:lstStyle/>
                    <a:p>
                      <a:pPr algn="l" fontAlgn="ctr"/>
                      <a:r>
                        <a:rPr lang="en-US" sz="900" b="0" i="0" u="none" strike="noStrike">
                          <a:solidFill>
                            <a:srgbClr val="000000"/>
                          </a:solidFill>
                          <a:effectLst/>
                          <a:latin typeface="Arial" panose="020B0604020202020204" pitchFamily="34" charset="0"/>
                        </a:rPr>
                        <a:t> Summer Dispatch Capacity (MW)</a:t>
                      </a:r>
                    </a:p>
                  </a:txBody>
                  <a:tcPr marL="7725" marR="7725" marT="77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rial" panose="020B0604020202020204" pitchFamily="34" charset="0"/>
                        </a:rPr>
                        <a:t>363.8</a:t>
                      </a:r>
                    </a:p>
                  </a:txBody>
                  <a:tcPr marL="7725" marR="7725" marT="77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rial" panose="020B0604020202020204" pitchFamily="34" charset="0"/>
                        </a:rPr>
                        <a:t>539.4</a:t>
                      </a:r>
                    </a:p>
                  </a:txBody>
                  <a:tcPr marL="7725" marR="7725" marT="77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rial" panose="020B0604020202020204" pitchFamily="34" charset="0"/>
                        </a:rPr>
                        <a:t>82.5</a:t>
                      </a:r>
                    </a:p>
                  </a:txBody>
                  <a:tcPr marL="7725" marR="7725" marT="77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rial" panose="020B0604020202020204" pitchFamily="34" charset="0"/>
                        </a:rPr>
                        <a:t>800.0</a:t>
                      </a:r>
                    </a:p>
                  </a:txBody>
                  <a:tcPr marL="7725" marR="7725" marT="77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9475648"/>
                  </a:ext>
                </a:extLst>
              </a:tr>
              <a:tr h="166432">
                <a:tc>
                  <a:txBody>
                    <a:bodyPr/>
                    <a:lstStyle/>
                    <a:p>
                      <a:pPr algn="l" fontAlgn="ctr"/>
                      <a:r>
                        <a:rPr lang="en-US" sz="900" b="1" i="0" u="none" strike="noStrike" dirty="0">
                          <a:solidFill>
                            <a:srgbClr val="000000"/>
                          </a:solidFill>
                          <a:effectLst/>
                          <a:latin typeface="Arial" panose="020B0604020202020204" pitchFamily="34" charset="0"/>
                        </a:rPr>
                        <a:t> Incremental Payments </a:t>
                      </a:r>
                      <a:r>
                        <a:rPr lang="en-US" sz="900" b="1" i="0" u="none" strike="noStrike" dirty="0" smtClean="0">
                          <a:solidFill>
                            <a:srgbClr val="000000"/>
                          </a:solidFill>
                          <a:effectLst/>
                          <a:latin typeface="Arial" panose="020B0604020202020204" pitchFamily="34" charset="0"/>
                        </a:rPr>
                        <a:t>to Generation </a:t>
                      </a:r>
                      <a:endParaRPr lang="en-US" sz="900" b="1" i="0" u="none" strike="noStrike" dirty="0">
                        <a:solidFill>
                          <a:srgbClr val="000000"/>
                        </a:solidFill>
                        <a:effectLst/>
                        <a:latin typeface="Arial" panose="020B0604020202020204" pitchFamily="34" charset="0"/>
                      </a:endParaRPr>
                    </a:p>
                  </a:txBody>
                  <a:tcPr marL="7725" marR="7725" marT="772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fontAlgn="ctr"/>
                      <a:r>
                        <a:rPr lang="en-US" sz="900" b="0" i="0" u="none" strike="noStrike">
                          <a:solidFill>
                            <a:srgbClr val="000000"/>
                          </a:solidFill>
                          <a:effectLst/>
                          <a:latin typeface="Calibri" panose="020F0502020204030204" pitchFamily="34" charset="0"/>
                        </a:rPr>
                        <a:t> </a:t>
                      </a:r>
                    </a:p>
                  </a:txBody>
                  <a:tcPr marL="7725" marR="7725" marT="772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fontAlgn="ctr"/>
                      <a:r>
                        <a:rPr lang="en-US" sz="900" b="0" i="0" u="none" strike="noStrike">
                          <a:solidFill>
                            <a:srgbClr val="000000"/>
                          </a:solidFill>
                          <a:effectLst/>
                          <a:latin typeface="Calibri" panose="020F0502020204030204" pitchFamily="34" charset="0"/>
                        </a:rPr>
                        <a:t> </a:t>
                      </a:r>
                    </a:p>
                  </a:txBody>
                  <a:tcPr marL="7725" marR="7725" marT="772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fontAlgn="ctr"/>
                      <a:r>
                        <a:rPr lang="en-US" sz="900" b="0" i="0" u="none" strike="noStrike">
                          <a:solidFill>
                            <a:srgbClr val="000000"/>
                          </a:solidFill>
                          <a:effectLst/>
                          <a:latin typeface="Calibri" panose="020F0502020204030204" pitchFamily="34" charset="0"/>
                        </a:rPr>
                        <a:t> </a:t>
                      </a:r>
                    </a:p>
                  </a:txBody>
                  <a:tcPr marL="7725" marR="7725" marT="772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fontAlgn="ctr"/>
                      <a:r>
                        <a:rPr lang="en-US" sz="900" b="0" i="0" u="none" strike="noStrike" dirty="0">
                          <a:solidFill>
                            <a:srgbClr val="000000"/>
                          </a:solidFill>
                          <a:effectLst/>
                          <a:latin typeface="Calibri" panose="020F0502020204030204" pitchFamily="34" charset="0"/>
                        </a:rPr>
                        <a:t> </a:t>
                      </a:r>
                    </a:p>
                  </a:txBody>
                  <a:tcPr marL="7725" marR="7725" marT="77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257886804"/>
                  </a:ext>
                </a:extLst>
              </a:tr>
              <a:tr h="158111">
                <a:tc>
                  <a:txBody>
                    <a:bodyPr/>
                    <a:lstStyle/>
                    <a:p>
                      <a:pPr algn="l" fontAlgn="ctr"/>
                      <a:r>
                        <a:rPr lang="en-US" sz="900" b="0" i="0" u="none" strike="noStrike">
                          <a:solidFill>
                            <a:srgbClr val="000000"/>
                          </a:solidFill>
                          <a:effectLst/>
                          <a:latin typeface="Arial" panose="020B0604020202020204" pitchFamily="34" charset="0"/>
                        </a:rPr>
                        <a:t> Winter:  Weighted Final Value ($/MWh)</a:t>
                      </a:r>
                    </a:p>
                  </a:txBody>
                  <a:tcPr marL="7725" marR="7725" marT="77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rial" panose="020B0604020202020204" pitchFamily="34" charset="0"/>
                        </a:rPr>
                        <a:t>$0.09</a:t>
                      </a:r>
                    </a:p>
                  </a:txBody>
                  <a:tcPr marL="7725" marR="7725" marT="77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rial" panose="020B0604020202020204" pitchFamily="34" charset="0"/>
                        </a:rPr>
                        <a:t>$0.24</a:t>
                      </a:r>
                    </a:p>
                  </a:txBody>
                  <a:tcPr marL="7725" marR="7725" marT="77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rial" panose="020B0604020202020204" pitchFamily="34" charset="0"/>
                        </a:rPr>
                        <a:t>$0.09</a:t>
                      </a:r>
                    </a:p>
                  </a:txBody>
                  <a:tcPr marL="7725" marR="7725" marT="77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rial" panose="020B0604020202020204" pitchFamily="34" charset="0"/>
                        </a:rPr>
                        <a:t>$0.22</a:t>
                      </a:r>
                    </a:p>
                  </a:txBody>
                  <a:tcPr marL="7725" marR="7725" marT="77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14507551"/>
                  </a:ext>
                </a:extLst>
              </a:tr>
              <a:tr h="158111">
                <a:tc>
                  <a:txBody>
                    <a:bodyPr/>
                    <a:lstStyle/>
                    <a:p>
                      <a:pPr algn="l" fontAlgn="ctr"/>
                      <a:r>
                        <a:rPr lang="en-US" sz="900" b="0" i="0" u="none" strike="noStrike">
                          <a:solidFill>
                            <a:srgbClr val="000000"/>
                          </a:solidFill>
                          <a:effectLst/>
                          <a:latin typeface="Arial" panose="020B0604020202020204" pitchFamily="34" charset="0"/>
                        </a:rPr>
                        <a:t>Day-Ahead Generation (MWh)</a:t>
                      </a:r>
                    </a:p>
                  </a:txBody>
                  <a:tcPr marL="486669" marR="7725" marT="77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dirty="0" smtClean="0">
                          <a:solidFill>
                            <a:srgbClr val="FF0000"/>
                          </a:solidFill>
                          <a:effectLst/>
                          <a:latin typeface="Arial" panose="020B0604020202020204" pitchFamily="34" charset="0"/>
                        </a:rPr>
                        <a:t>17,080</a:t>
                      </a:r>
                    </a:p>
                    <a:p>
                      <a:pPr algn="ctr" fontAlgn="ctr"/>
                      <a:r>
                        <a:rPr lang="en-US" sz="900" b="0" i="0" u="none" strike="sngStrike" dirty="0" smtClean="0">
                          <a:solidFill>
                            <a:srgbClr val="000000"/>
                          </a:solidFill>
                          <a:effectLst/>
                          <a:latin typeface="Arial" panose="020B0604020202020204" pitchFamily="34" charset="0"/>
                        </a:rPr>
                        <a:t>34,028</a:t>
                      </a:r>
                      <a:endParaRPr lang="en-US" sz="900" b="0" i="0" u="none" strike="sngStrike" dirty="0">
                        <a:solidFill>
                          <a:srgbClr val="000000"/>
                        </a:solidFill>
                        <a:effectLst/>
                        <a:latin typeface="Arial" panose="020B0604020202020204" pitchFamily="34" charset="0"/>
                      </a:endParaRPr>
                    </a:p>
                  </a:txBody>
                  <a:tcPr marL="7725" marR="7725" marT="77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900" b="0" i="0" u="none" strike="noStrike" kern="1200" dirty="0" smtClean="0">
                          <a:solidFill>
                            <a:srgbClr val="FF0000"/>
                          </a:solidFill>
                          <a:effectLst/>
                          <a:latin typeface="Arial" panose="020B0604020202020204" pitchFamily="34" charset="0"/>
                          <a:ea typeface="+mn-ea"/>
                          <a:cs typeface="+mn-cs"/>
                        </a:rPr>
                        <a:t>595,581</a:t>
                      </a:r>
                    </a:p>
                    <a:p>
                      <a:pPr marL="0" algn="ctr" defTabSz="914400" rtl="0" eaLnBrk="1" fontAlgn="ctr" latinLnBrk="0" hangingPunct="1"/>
                      <a:r>
                        <a:rPr lang="en-US" sz="900" b="0" i="0" u="none" strike="sngStrike" kern="1200" dirty="0" smtClean="0">
                          <a:solidFill>
                            <a:srgbClr val="000000"/>
                          </a:solidFill>
                          <a:effectLst/>
                          <a:latin typeface="Arial" panose="020B0604020202020204" pitchFamily="34" charset="0"/>
                          <a:ea typeface="+mn-ea"/>
                          <a:cs typeface="+mn-cs"/>
                        </a:rPr>
                        <a:t>711,558</a:t>
                      </a:r>
                      <a:endParaRPr lang="en-US" sz="900" b="0" i="0" u="none" strike="sngStrike" kern="1200" dirty="0">
                        <a:solidFill>
                          <a:srgbClr val="000000"/>
                        </a:solidFill>
                        <a:effectLst/>
                        <a:latin typeface="Arial" panose="020B0604020202020204" pitchFamily="34" charset="0"/>
                        <a:ea typeface="+mn-ea"/>
                        <a:cs typeface="+mn-cs"/>
                      </a:endParaRPr>
                    </a:p>
                  </a:txBody>
                  <a:tcPr marL="7725" marR="7725" marT="77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52,419</a:t>
                      </a:r>
                    </a:p>
                  </a:txBody>
                  <a:tcPr marL="7725" marR="7725" marT="77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498,922</a:t>
                      </a:r>
                    </a:p>
                  </a:txBody>
                  <a:tcPr marL="7725" marR="7725" marT="77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09918266"/>
                  </a:ext>
                </a:extLst>
              </a:tr>
              <a:tr h="166432">
                <a:tc>
                  <a:txBody>
                    <a:bodyPr/>
                    <a:lstStyle/>
                    <a:p>
                      <a:pPr algn="l" fontAlgn="ctr"/>
                      <a:r>
                        <a:rPr lang="en-US" sz="900" b="0" i="0" u="none" strike="noStrike">
                          <a:solidFill>
                            <a:srgbClr val="000000"/>
                          </a:solidFill>
                          <a:effectLst/>
                          <a:latin typeface="Arial" panose="020B0604020202020204" pitchFamily="34" charset="0"/>
                        </a:rPr>
                        <a:t>Weighted Incremental Payments ($, 3-Month)</a:t>
                      </a:r>
                    </a:p>
                  </a:txBody>
                  <a:tcPr marL="486669" marR="7725" marT="77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lang="en-US" sz="900" b="0" i="0" u="none" strike="noStrike" kern="1200" dirty="0" smtClean="0">
                          <a:solidFill>
                            <a:srgbClr val="FF0000"/>
                          </a:solidFill>
                          <a:effectLst/>
                          <a:latin typeface="Arial" panose="020B0604020202020204" pitchFamily="34" charset="0"/>
                          <a:ea typeface="+mn-ea"/>
                          <a:cs typeface="+mn-cs"/>
                        </a:rPr>
                        <a:t>$1,454 </a:t>
                      </a:r>
                    </a:p>
                    <a:p>
                      <a:pPr marL="0" algn="ctr" defTabSz="914400" rtl="0" eaLnBrk="1" fontAlgn="ctr" latinLnBrk="0" hangingPunct="1"/>
                      <a:r>
                        <a:rPr lang="en-US" sz="900" b="0" i="0" u="none" strike="sngStrike" kern="1200" dirty="0" smtClean="0">
                          <a:solidFill>
                            <a:srgbClr val="000000"/>
                          </a:solidFill>
                          <a:effectLst/>
                          <a:latin typeface="Arial" panose="020B0604020202020204" pitchFamily="34" charset="0"/>
                          <a:ea typeface="+mn-ea"/>
                          <a:cs typeface="+mn-cs"/>
                        </a:rPr>
                        <a:t>$2,896</a:t>
                      </a:r>
                      <a:endParaRPr lang="en-US" sz="900" b="0" i="0" u="none" strike="sngStrike" kern="1200" dirty="0">
                        <a:solidFill>
                          <a:srgbClr val="000000"/>
                        </a:solidFill>
                        <a:effectLst/>
                        <a:latin typeface="Arial" panose="020B0604020202020204" pitchFamily="34" charset="0"/>
                        <a:ea typeface="+mn-ea"/>
                        <a:cs typeface="+mn-cs"/>
                      </a:endParaRPr>
                    </a:p>
                  </a:txBody>
                  <a:tcPr marL="7725" marR="7725" marT="77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900" b="0" i="0" u="none" strike="noStrike" dirty="0" smtClean="0">
                          <a:solidFill>
                            <a:srgbClr val="FF0000"/>
                          </a:solidFill>
                          <a:effectLst/>
                          <a:latin typeface="Arial" panose="020B0604020202020204" pitchFamily="34" charset="0"/>
                        </a:rPr>
                        <a:t>$143,737</a:t>
                      </a:r>
                    </a:p>
                    <a:p>
                      <a:pPr marL="0" algn="ctr" defTabSz="914400" rtl="0" eaLnBrk="1" fontAlgn="ctr" latinLnBrk="0" hangingPunct="1"/>
                      <a:r>
                        <a:rPr lang="en-US" sz="900" b="0" i="0" u="none" strike="sngStrike" kern="1200" dirty="0" smtClean="0">
                          <a:solidFill>
                            <a:srgbClr val="000000"/>
                          </a:solidFill>
                          <a:effectLst/>
                          <a:latin typeface="Arial" panose="020B0604020202020204" pitchFamily="34" charset="0"/>
                          <a:ea typeface="+mn-ea"/>
                          <a:cs typeface="+mn-cs"/>
                        </a:rPr>
                        <a:t>$171,726</a:t>
                      </a:r>
                      <a:endParaRPr lang="en-US" sz="900" b="0" i="0" u="none" strike="sngStrike" kern="1200" dirty="0">
                        <a:solidFill>
                          <a:srgbClr val="000000"/>
                        </a:solidFill>
                        <a:effectLst/>
                        <a:latin typeface="Arial" panose="020B0604020202020204" pitchFamily="34" charset="0"/>
                        <a:ea typeface="+mn-ea"/>
                        <a:cs typeface="+mn-cs"/>
                      </a:endParaRPr>
                    </a:p>
                  </a:txBody>
                  <a:tcPr marL="7725" marR="7725" marT="77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$4,871</a:t>
                      </a:r>
                    </a:p>
                  </a:txBody>
                  <a:tcPr marL="7725" marR="7725" marT="77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$109,580</a:t>
                      </a:r>
                    </a:p>
                  </a:txBody>
                  <a:tcPr marL="7725" marR="7725" marT="77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3995026241"/>
                  </a:ext>
                </a:extLst>
              </a:tr>
              <a:tr h="166432">
                <a:tc>
                  <a:txBody>
                    <a:bodyPr/>
                    <a:lstStyle/>
                    <a:p>
                      <a:pPr algn="l" fontAlgn="ctr"/>
                      <a:r>
                        <a:rPr lang="en-US" sz="900" b="0" i="0" u="none" strike="noStrike">
                          <a:solidFill>
                            <a:srgbClr val="000000"/>
                          </a:solidFill>
                          <a:effectLst/>
                          <a:latin typeface="Arial" panose="020B0604020202020204" pitchFamily="34" charset="0"/>
                        </a:rPr>
                        <a:t> Non-Winter: Weighted Final Value ($/MWh)</a:t>
                      </a:r>
                    </a:p>
                  </a:txBody>
                  <a:tcPr marL="7725" marR="7725" marT="77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rial" panose="020B0604020202020204" pitchFamily="34" charset="0"/>
                        </a:rPr>
                        <a:t>$0.42</a:t>
                      </a:r>
                    </a:p>
                  </a:txBody>
                  <a:tcPr marL="7725" marR="7725" marT="77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$0.41</a:t>
                      </a:r>
                    </a:p>
                  </a:txBody>
                  <a:tcPr marL="7725" marR="7725" marT="77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$0.33</a:t>
                      </a:r>
                    </a:p>
                  </a:txBody>
                  <a:tcPr marL="7725" marR="7725" marT="77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$0.29</a:t>
                      </a:r>
                    </a:p>
                  </a:txBody>
                  <a:tcPr marL="7725" marR="7725" marT="77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2398753"/>
                  </a:ext>
                </a:extLst>
              </a:tr>
              <a:tr h="158111">
                <a:tc>
                  <a:txBody>
                    <a:bodyPr/>
                    <a:lstStyle/>
                    <a:p>
                      <a:pPr algn="l" fontAlgn="ctr"/>
                      <a:r>
                        <a:rPr lang="en-US" sz="900" b="0" i="0" u="none" strike="noStrike">
                          <a:solidFill>
                            <a:srgbClr val="000000"/>
                          </a:solidFill>
                          <a:effectLst/>
                          <a:latin typeface="Arial" panose="020B0604020202020204" pitchFamily="34" charset="0"/>
                        </a:rPr>
                        <a:t>Day-Ahead Generation (MWh)</a:t>
                      </a:r>
                    </a:p>
                  </a:txBody>
                  <a:tcPr marL="695242" marR="7725" marT="77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lang="en-US" sz="900" b="0" i="0" u="none" strike="noStrike" kern="1200" dirty="0" smtClean="0">
                          <a:solidFill>
                            <a:srgbClr val="FF0000"/>
                          </a:solidFill>
                          <a:effectLst/>
                          <a:latin typeface="Arial" panose="020B0604020202020204" pitchFamily="34" charset="0"/>
                          <a:ea typeface="+mn-ea"/>
                          <a:cs typeface="+mn-cs"/>
                        </a:rPr>
                        <a:t>51,801 </a:t>
                      </a:r>
                    </a:p>
                    <a:p>
                      <a:pPr marL="0" algn="ctr" defTabSz="914400" rtl="0" eaLnBrk="1" fontAlgn="ctr" latinLnBrk="0" hangingPunct="1"/>
                      <a:r>
                        <a:rPr lang="en-US" sz="900" b="0" i="0" u="none" strike="sngStrike" kern="1200" dirty="0" smtClean="0">
                          <a:solidFill>
                            <a:srgbClr val="000000"/>
                          </a:solidFill>
                          <a:effectLst/>
                          <a:latin typeface="Arial" panose="020B0604020202020204" pitchFamily="34" charset="0"/>
                          <a:ea typeface="+mn-ea"/>
                          <a:cs typeface="+mn-cs"/>
                        </a:rPr>
                        <a:t>70,499</a:t>
                      </a:r>
                      <a:endParaRPr lang="en-US" sz="900" b="0" i="0" u="none" strike="sngStrike" kern="1200" dirty="0">
                        <a:solidFill>
                          <a:srgbClr val="000000"/>
                        </a:solidFill>
                        <a:effectLst/>
                        <a:latin typeface="Arial" panose="020B0604020202020204" pitchFamily="34" charset="0"/>
                        <a:ea typeface="+mn-ea"/>
                        <a:cs typeface="+mn-cs"/>
                      </a:endParaRPr>
                    </a:p>
                  </a:txBody>
                  <a:tcPr marL="7725" marR="7725" marT="77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900" b="0" i="0" u="none" strike="noStrike" kern="1200" dirty="0" smtClean="0">
                          <a:solidFill>
                            <a:srgbClr val="FF0000"/>
                          </a:solidFill>
                          <a:effectLst/>
                          <a:latin typeface="Arial" panose="020B0604020202020204" pitchFamily="34" charset="0"/>
                          <a:ea typeface="+mn-ea"/>
                          <a:cs typeface="+mn-cs"/>
                        </a:rPr>
                        <a:t>2,203,254</a:t>
                      </a:r>
                    </a:p>
                    <a:p>
                      <a:pPr marL="0" algn="ctr" defTabSz="914400" rtl="0" eaLnBrk="1" fontAlgn="ctr" latinLnBrk="0" hangingPunct="1"/>
                      <a:r>
                        <a:rPr lang="en-US" sz="900" b="0" i="0" u="none" strike="sngStrike" kern="1200" dirty="0" smtClean="0">
                          <a:solidFill>
                            <a:srgbClr val="000000"/>
                          </a:solidFill>
                          <a:effectLst/>
                          <a:latin typeface="Arial" panose="020B0604020202020204" pitchFamily="34" charset="0"/>
                          <a:ea typeface="+mn-ea"/>
                          <a:cs typeface="+mn-cs"/>
                        </a:rPr>
                        <a:t>2,533,853</a:t>
                      </a:r>
                      <a:endParaRPr lang="en-US" sz="900" b="0" i="0" u="none" strike="sngStrike" kern="1200" dirty="0">
                        <a:solidFill>
                          <a:srgbClr val="000000"/>
                        </a:solidFill>
                        <a:effectLst/>
                        <a:latin typeface="Arial" panose="020B0604020202020204" pitchFamily="34" charset="0"/>
                        <a:ea typeface="+mn-ea"/>
                        <a:cs typeface="+mn-cs"/>
                      </a:endParaRPr>
                    </a:p>
                  </a:txBody>
                  <a:tcPr marL="7725" marR="7725" marT="77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112,658</a:t>
                      </a:r>
                    </a:p>
                  </a:txBody>
                  <a:tcPr marL="7725" marR="7725" marT="77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1,246,771</a:t>
                      </a:r>
                    </a:p>
                  </a:txBody>
                  <a:tcPr marL="7725" marR="7725" marT="77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3315946"/>
                  </a:ext>
                </a:extLst>
              </a:tr>
              <a:tr h="166432">
                <a:tc>
                  <a:txBody>
                    <a:bodyPr/>
                    <a:lstStyle/>
                    <a:p>
                      <a:pPr algn="l" fontAlgn="ctr"/>
                      <a:r>
                        <a:rPr lang="en-US" sz="900" b="0" i="0" u="none" strike="noStrike">
                          <a:solidFill>
                            <a:srgbClr val="000000"/>
                          </a:solidFill>
                          <a:effectLst/>
                          <a:latin typeface="Arial" panose="020B0604020202020204" pitchFamily="34" charset="0"/>
                        </a:rPr>
                        <a:t>Weighted Incremental Payments ($, 9-Month)</a:t>
                      </a:r>
                    </a:p>
                  </a:txBody>
                  <a:tcPr marL="695242" marR="7725" marT="77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lang="en-US" sz="900" b="0" i="0" u="none" strike="noStrike" kern="1200" dirty="0" smtClean="0">
                          <a:solidFill>
                            <a:srgbClr val="FF0000"/>
                          </a:solidFill>
                          <a:effectLst/>
                          <a:latin typeface="Arial" panose="020B0604020202020204" pitchFamily="34" charset="0"/>
                          <a:ea typeface="+mn-ea"/>
                          <a:cs typeface="+mn-cs"/>
                        </a:rPr>
                        <a:t>$21,842</a:t>
                      </a:r>
                    </a:p>
                    <a:p>
                      <a:pPr marL="0" algn="ctr" defTabSz="914400" rtl="0" eaLnBrk="1" fontAlgn="ctr" latinLnBrk="0" hangingPunct="1"/>
                      <a:r>
                        <a:rPr lang="en-US" sz="900" b="0" i="0" u="none" strike="sngStrike" kern="1200" dirty="0" smtClean="0">
                          <a:solidFill>
                            <a:srgbClr val="000000"/>
                          </a:solidFill>
                          <a:effectLst/>
                          <a:latin typeface="Arial" panose="020B0604020202020204" pitchFamily="34" charset="0"/>
                          <a:ea typeface="+mn-ea"/>
                          <a:cs typeface="+mn-cs"/>
                        </a:rPr>
                        <a:t>$29,727</a:t>
                      </a:r>
                      <a:endParaRPr lang="en-US" sz="900" b="0" i="0" u="none" strike="sngStrike" kern="1200" dirty="0">
                        <a:solidFill>
                          <a:srgbClr val="000000"/>
                        </a:solidFill>
                        <a:effectLst/>
                        <a:latin typeface="Arial" panose="020B0604020202020204" pitchFamily="34" charset="0"/>
                        <a:ea typeface="+mn-ea"/>
                        <a:cs typeface="+mn-cs"/>
                      </a:endParaRPr>
                    </a:p>
                  </a:txBody>
                  <a:tcPr marL="7725" marR="7725" marT="77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lang="en-US" sz="900" b="0" i="0" u="none" strike="noStrike" kern="1200" dirty="0" smtClean="0">
                          <a:solidFill>
                            <a:srgbClr val="FF0000"/>
                          </a:solidFill>
                          <a:effectLst/>
                          <a:latin typeface="Arial" panose="020B0604020202020204" pitchFamily="34" charset="0"/>
                          <a:ea typeface="+mn-ea"/>
                          <a:cs typeface="+mn-cs"/>
                        </a:rPr>
                        <a:t>$895,593</a:t>
                      </a:r>
                    </a:p>
                    <a:p>
                      <a:pPr marL="0" algn="ctr" defTabSz="914400" rtl="0" eaLnBrk="1" fontAlgn="ctr" latinLnBrk="0" hangingPunct="1"/>
                      <a:r>
                        <a:rPr lang="en-US" sz="900" b="0" i="0" u="none" strike="sngStrike" kern="1200" dirty="0" smtClean="0">
                          <a:solidFill>
                            <a:srgbClr val="000000"/>
                          </a:solidFill>
                          <a:effectLst/>
                          <a:latin typeface="Arial" panose="020B0604020202020204" pitchFamily="34" charset="0"/>
                          <a:ea typeface="+mn-ea"/>
                          <a:cs typeface="+mn-cs"/>
                        </a:rPr>
                        <a:t>$1,029,977</a:t>
                      </a:r>
                      <a:endParaRPr lang="en-US" sz="900" b="0" i="0" u="none" strike="sngStrike" kern="1200" dirty="0">
                        <a:solidFill>
                          <a:srgbClr val="000000"/>
                        </a:solidFill>
                        <a:effectLst/>
                        <a:latin typeface="Arial" panose="020B0604020202020204" pitchFamily="34" charset="0"/>
                        <a:ea typeface="+mn-ea"/>
                        <a:cs typeface="+mn-cs"/>
                      </a:endParaRPr>
                    </a:p>
                  </a:txBody>
                  <a:tcPr marL="7725" marR="7725" marT="77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rial" panose="020B0604020202020204" pitchFamily="34" charset="0"/>
                        </a:rPr>
                        <a:t>$36,703</a:t>
                      </a:r>
                    </a:p>
                  </a:txBody>
                  <a:tcPr marL="7725" marR="7725" marT="77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rial" panose="020B0604020202020204" pitchFamily="34" charset="0"/>
                        </a:rPr>
                        <a:t>$359,774</a:t>
                      </a:r>
                    </a:p>
                  </a:txBody>
                  <a:tcPr marL="7725" marR="7725" marT="77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19672085"/>
                  </a:ext>
                </a:extLst>
              </a:tr>
              <a:tr h="166432">
                <a:tc>
                  <a:txBody>
                    <a:bodyPr/>
                    <a:lstStyle/>
                    <a:p>
                      <a:pPr algn="l" fontAlgn="ctr"/>
                      <a:r>
                        <a:rPr lang="en-US" sz="900" b="0" i="0" u="none" strike="noStrike" dirty="0">
                          <a:solidFill>
                            <a:srgbClr val="000000"/>
                          </a:solidFill>
                          <a:effectLst/>
                          <a:latin typeface="Arial" panose="020B0604020202020204" pitchFamily="34" charset="0"/>
                        </a:rPr>
                        <a:t> Combined Weighted Incremental Payments </a:t>
                      </a:r>
                      <a:r>
                        <a:rPr lang="en-US" sz="900" b="0" i="0" u="none" strike="noStrike" dirty="0" smtClean="0">
                          <a:solidFill>
                            <a:srgbClr val="000000"/>
                          </a:solidFill>
                          <a:effectLst/>
                          <a:latin typeface="Arial" panose="020B0604020202020204" pitchFamily="34" charset="0"/>
                        </a:rPr>
                        <a:t>to Generation ($, </a:t>
                      </a:r>
                      <a:r>
                        <a:rPr lang="en-US" sz="900" b="0" i="0" u="none" strike="noStrike" dirty="0">
                          <a:solidFill>
                            <a:srgbClr val="000000"/>
                          </a:solidFill>
                          <a:effectLst/>
                          <a:latin typeface="Arial" panose="020B0604020202020204" pitchFamily="34" charset="0"/>
                        </a:rPr>
                        <a:t>12-Month)</a:t>
                      </a:r>
                    </a:p>
                  </a:txBody>
                  <a:tcPr marL="7725" marR="7725" marT="77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lang="en-US" sz="900" b="0" i="0" u="none" strike="noStrike" kern="1200" dirty="0" smtClean="0">
                          <a:solidFill>
                            <a:srgbClr val="FF0000"/>
                          </a:solidFill>
                          <a:effectLst/>
                          <a:latin typeface="Arial" panose="020B0604020202020204" pitchFamily="34" charset="0"/>
                          <a:ea typeface="+mn-ea"/>
                          <a:cs typeface="+mn-cs"/>
                        </a:rPr>
                        <a:t>$23,296</a:t>
                      </a:r>
                    </a:p>
                    <a:p>
                      <a:pPr marL="0" algn="ctr" defTabSz="914400" rtl="0" eaLnBrk="1" fontAlgn="ctr" latinLnBrk="0" hangingPunct="1"/>
                      <a:r>
                        <a:rPr lang="en-US" sz="900" b="0" i="0" u="none" strike="sngStrike" kern="1200" dirty="0" smtClean="0">
                          <a:solidFill>
                            <a:srgbClr val="000000"/>
                          </a:solidFill>
                          <a:effectLst/>
                          <a:latin typeface="Arial" panose="020B0604020202020204" pitchFamily="34" charset="0"/>
                          <a:ea typeface="+mn-ea"/>
                          <a:cs typeface="+mn-cs"/>
                        </a:rPr>
                        <a:t>$32,623</a:t>
                      </a:r>
                      <a:endParaRPr lang="en-US" sz="900" b="0" i="0" u="none" strike="sngStrike" kern="1200" dirty="0">
                        <a:solidFill>
                          <a:srgbClr val="000000"/>
                        </a:solidFill>
                        <a:effectLst/>
                        <a:latin typeface="Arial" panose="020B0604020202020204" pitchFamily="34" charset="0"/>
                        <a:ea typeface="+mn-ea"/>
                        <a:cs typeface="+mn-cs"/>
                      </a:endParaRPr>
                    </a:p>
                  </a:txBody>
                  <a:tcPr marL="7725" marR="7725" marT="77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lang="en-US" sz="900" b="0" i="0" u="none" strike="noStrike" kern="1200" dirty="0" smtClean="0">
                          <a:solidFill>
                            <a:srgbClr val="FF0000"/>
                          </a:solidFill>
                          <a:effectLst/>
                          <a:latin typeface="Arial" panose="020B0604020202020204" pitchFamily="34" charset="0"/>
                          <a:ea typeface="+mn-ea"/>
                          <a:cs typeface="+mn-cs"/>
                        </a:rPr>
                        <a:t>$1,039,329</a:t>
                      </a:r>
                    </a:p>
                    <a:p>
                      <a:pPr marL="0" algn="ctr" defTabSz="914400" rtl="0" eaLnBrk="1" fontAlgn="ctr" latinLnBrk="0" hangingPunct="1"/>
                      <a:r>
                        <a:rPr lang="en-US" sz="900" b="0" i="0" u="none" strike="sngStrike" kern="1200" dirty="0" smtClean="0">
                          <a:solidFill>
                            <a:srgbClr val="000000"/>
                          </a:solidFill>
                          <a:effectLst/>
                          <a:latin typeface="Arial" panose="020B0604020202020204" pitchFamily="34" charset="0"/>
                          <a:ea typeface="+mn-ea"/>
                          <a:cs typeface="+mn-cs"/>
                        </a:rPr>
                        <a:t>$1,201,703</a:t>
                      </a:r>
                      <a:endParaRPr lang="en-US" sz="900" b="0" i="0" u="none" strike="sngStrike" kern="1200" dirty="0">
                        <a:solidFill>
                          <a:srgbClr val="000000"/>
                        </a:solidFill>
                        <a:effectLst/>
                        <a:latin typeface="Arial" panose="020B0604020202020204" pitchFamily="34" charset="0"/>
                        <a:ea typeface="+mn-ea"/>
                        <a:cs typeface="+mn-cs"/>
                      </a:endParaRPr>
                    </a:p>
                  </a:txBody>
                  <a:tcPr marL="7725" marR="7725" marT="77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rial" panose="020B0604020202020204" pitchFamily="34" charset="0"/>
                        </a:rPr>
                        <a:t>$41,575</a:t>
                      </a:r>
                    </a:p>
                  </a:txBody>
                  <a:tcPr marL="7725" marR="7725" marT="77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rial" panose="020B0604020202020204" pitchFamily="34" charset="0"/>
                        </a:rPr>
                        <a:t>$469,354</a:t>
                      </a:r>
                    </a:p>
                  </a:txBody>
                  <a:tcPr marL="7725" marR="7725" marT="77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0738971"/>
                  </a:ext>
                </a:extLst>
              </a:tr>
              <a:tr h="166432">
                <a:tc>
                  <a:txBody>
                    <a:bodyPr/>
                    <a:lstStyle/>
                    <a:p>
                      <a:pPr algn="l" fontAlgn="ctr"/>
                      <a:r>
                        <a:rPr lang="en-US" sz="900" b="0" i="0" u="none" strike="noStrike" dirty="0">
                          <a:solidFill>
                            <a:srgbClr val="000000"/>
                          </a:solidFill>
                          <a:effectLst/>
                          <a:latin typeface="Arial" panose="020B0604020202020204" pitchFamily="34" charset="0"/>
                        </a:rPr>
                        <a:t> Combined Weighted Incremental Payments </a:t>
                      </a:r>
                      <a:r>
                        <a:rPr lang="en-US" sz="900" b="0" i="0" u="none" strike="noStrike" dirty="0" smtClean="0">
                          <a:solidFill>
                            <a:srgbClr val="000000"/>
                          </a:solidFill>
                          <a:effectLst/>
                          <a:latin typeface="Arial" panose="020B0604020202020204" pitchFamily="34" charset="0"/>
                        </a:rPr>
                        <a:t>to</a:t>
                      </a:r>
                      <a:r>
                        <a:rPr lang="en-US" sz="900" b="0" i="0" u="none" strike="noStrike" baseline="0" dirty="0" smtClean="0">
                          <a:solidFill>
                            <a:srgbClr val="000000"/>
                          </a:solidFill>
                          <a:effectLst/>
                          <a:latin typeface="Arial" panose="020B0604020202020204" pitchFamily="34" charset="0"/>
                        </a:rPr>
                        <a:t> Generation </a:t>
                      </a:r>
                      <a:r>
                        <a:rPr lang="en-US" sz="900" b="0" i="0" u="none" strike="noStrike" dirty="0" smtClean="0">
                          <a:solidFill>
                            <a:srgbClr val="000000"/>
                          </a:solidFill>
                          <a:effectLst/>
                          <a:latin typeface="Arial" panose="020B0604020202020204" pitchFamily="34" charset="0"/>
                        </a:rPr>
                        <a:t> </a:t>
                      </a:r>
                      <a:r>
                        <a:rPr lang="en-US" sz="900" b="0" i="0" u="none" strike="noStrike" dirty="0">
                          <a:solidFill>
                            <a:srgbClr val="000000"/>
                          </a:solidFill>
                          <a:effectLst/>
                          <a:latin typeface="Arial" panose="020B0604020202020204" pitchFamily="34" charset="0"/>
                        </a:rPr>
                        <a:t>($/kW-mo.)</a:t>
                      </a:r>
                    </a:p>
                  </a:txBody>
                  <a:tcPr marL="7725" marR="7725" marT="77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dirty="0" smtClean="0">
                          <a:solidFill>
                            <a:srgbClr val="FF0000"/>
                          </a:solidFill>
                          <a:effectLst/>
                          <a:latin typeface="Arial" panose="020B0604020202020204" pitchFamily="34" charset="0"/>
                        </a:rPr>
                        <a:t>$0.005 </a:t>
                      </a:r>
                      <a:r>
                        <a:rPr lang="en-US" sz="900" b="0" i="0" u="none" strike="sngStrike" kern="1200" dirty="0" smtClean="0">
                          <a:solidFill>
                            <a:srgbClr val="000000"/>
                          </a:solidFill>
                          <a:effectLst/>
                          <a:latin typeface="Arial" panose="020B0604020202020204" pitchFamily="34" charset="0"/>
                          <a:ea typeface="+mn-ea"/>
                          <a:cs typeface="+mn-cs"/>
                        </a:rPr>
                        <a:t>$0.007</a:t>
                      </a:r>
                      <a:endParaRPr lang="en-US" sz="900" b="0" i="0" u="none" strike="sngStrike" kern="1200" dirty="0">
                        <a:solidFill>
                          <a:srgbClr val="000000"/>
                        </a:solidFill>
                        <a:effectLst/>
                        <a:latin typeface="Arial" panose="020B0604020202020204" pitchFamily="34" charset="0"/>
                        <a:ea typeface="+mn-ea"/>
                        <a:cs typeface="+mn-cs"/>
                      </a:endParaRPr>
                    </a:p>
                  </a:txBody>
                  <a:tcPr marL="7725" marR="7725" marT="77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dirty="0" smtClean="0">
                          <a:solidFill>
                            <a:srgbClr val="FF0000"/>
                          </a:solidFill>
                          <a:effectLst/>
                          <a:latin typeface="Arial" panose="020B0604020202020204" pitchFamily="34" charset="0"/>
                        </a:rPr>
                        <a:t>$0.155 </a:t>
                      </a:r>
                      <a:r>
                        <a:rPr lang="en-US" sz="900" b="0" i="0" u="none" strike="sngStrike" kern="1200" dirty="0" smtClean="0">
                          <a:solidFill>
                            <a:srgbClr val="000000"/>
                          </a:solidFill>
                          <a:effectLst/>
                          <a:latin typeface="Arial" panose="020B0604020202020204" pitchFamily="34" charset="0"/>
                          <a:ea typeface="+mn-ea"/>
                          <a:cs typeface="+mn-cs"/>
                        </a:rPr>
                        <a:t>$0.180</a:t>
                      </a:r>
                      <a:endParaRPr lang="en-US" sz="900" b="0" i="0" u="none" strike="sngStrike" kern="1200" dirty="0">
                        <a:solidFill>
                          <a:srgbClr val="000000"/>
                        </a:solidFill>
                        <a:effectLst/>
                        <a:latin typeface="Arial" panose="020B0604020202020204" pitchFamily="34" charset="0"/>
                        <a:ea typeface="+mn-ea"/>
                        <a:cs typeface="+mn-cs"/>
                      </a:endParaRPr>
                    </a:p>
                  </a:txBody>
                  <a:tcPr marL="7725" marR="7725" marT="77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Arial" panose="020B0604020202020204" pitchFamily="34" charset="0"/>
                        </a:rPr>
                        <a:t>$0.042</a:t>
                      </a:r>
                    </a:p>
                  </a:txBody>
                  <a:tcPr marL="7725" marR="7725" marT="77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Arial" panose="020B0604020202020204" pitchFamily="34" charset="0"/>
                        </a:rPr>
                        <a:t>$0.049</a:t>
                      </a:r>
                    </a:p>
                  </a:txBody>
                  <a:tcPr marL="7725" marR="7725" marT="77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17979002"/>
                  </a:ext>
                </a:extLst>
              </a:tr>
              <a:tr h="166432">
                <a:tc>
                  <a:txBody>
                    <a:bodyPr/>
                    <a:lstStyle/>
                    <a:p>
                      <a:pPr algn="l" fontAlgn="ctr"/>
                      <a:r>
                        <a:rPr lang="en-US" sz="900" b="1" i="0" u="none" strike="noStrike" dirty="0">
                          <a:solidFill>
                            <a:srgbClr val="000000"/>
                          </a:solidFill>
                          <a:effectLst/>
                          <a:latin typeface="Arial" panose="020B0604020202020204" pitchFamily="34" charset="0"/>
                        </a:rPr>
                        <a:t> Incremental Payments </a:t>
                      </a:r>
                      <a:r>
                        <a:rPr lang="en-US" sz="900" b="1" i="0" u="none" strike="noStrike" dirty="0" smtClean="0">
                          <a:solidFill>
                            <a:srgbClr val="000000"/>
                          </a:solidFill>
                          <a:effectLst/>
                          <a:latin typeface="Arial" panose="020B0604020202020204" pitchFamily="34" charset="0"/>
                        </a:rPr>
                        <a:t>to Capacity</a:t>
                      </a:r>
                      <a:endParaRPr lang="en-US" sz="900" b="1" i="0" u="none" strike="noStrike" dirty="0">
                        <a:solidFill>
                          <a:srgbClr val="000000"/>
                        </a:solidFill>
                        <a:effectLst/>
                        <a:latin typeface="Arial" panose="020B0604020202020204" pitchFamily="34" charset="0"/>
                      </a:endParaRPr>
                    </a:p>
                  </a:txBody>
                  <a:tcPr marL="7725" marR="7725" marT="772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fontAlgn="ctr"/>
                      <a:r>
                        <a:rPr lang="en-US" sz="900" b="0" i="0" u="none" strike="noStrike">
                          <a:solidFill>
                            <a:srgbClr val="000000"/>
                          </a:solidFill>
                          <a:effectLst/>
                          <a:latin typeface="Calibri" panose="020F0502020204030204" pitchFamily="34" charset="0"/>
                        </a:rPr>
                        <a:t> </a:t>
                      </a:r>
                    </a:p>
                  </a:txBody>
                  <a:tcPr marL="7725" marR="7725" marT="772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fontAlgn="ctr"/>
                      <a:r>
                        <a:rPr lang="en-US" sz="900" b="0" i="0" u="none" strike="noStrike">
                          <a:solidFill>
                            <a:srgbClr val="000000"/>
                          </a:solidFill>
                          <a:effectLst/>
                          <a:latin typeface="Calibri" panose="020F0502020204030204" pitchFamily="34" charset="0"/>
                        </a:rPr>
                        <a:t> </a:t>
                      </a:r>
                    </a:p>
                  </a:txBody>
                  <a:tcPr marL="7725" marR="7725" marT="772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fontAlgn="ctr"/>
                      <a:r>
                        <a:rPr lang="en-US" sz="900" b="0" i="0" u="none" strike="noStrike">
                          <a:solidFill>
                            <a:srgbClr val="000000"/>
                          </a:solidFill>
                          <a:effectLst/>
                          <a:latin typeface="Calibri" panose="020F0502020204030204" pitchFamily="34" charset="0"/>
                        </a:rPr>
                        <a:t> </a:t>
                      </a:r>
                    </a:p>
                  </a:txBody>
                  <a:tcPr marL="7725" marR="7725" marT="772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fontAlgn="ctr"/>
                      <a:r>
                        <a:rPr lang="en-US" sz="900" b="0" i="0" u="none" strike="noStrike" dirty="0">
                          <a:solidFill>
                            <a:srgbClr val="000000"/>
                          </a:solidFill>
                          <a:effectLst/>
                          <a:latin typeface="Calibri" panose="020F0502020204030204" pitchFamily="34" charset="0"/>
                        </a:rPr>
                        <a:t> </a:t>
                      </a:r>
                    </a:p>
                  </a:txBody>
                  <a:tcPr marL="7725" marR="7725" marT="77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52576039"/>
                  </a:ext>
                </a:extLst>
              </a:tr>
              <a:tr h="158111">
                <a:tc>
                  <a:txBody>
                    <a:bodyPr/>
                    <a:lstStyle/>
                    <a:p>
                      <a:pPr algn="l" fontAlgn="ctr"/>
                      <a:r>
                        <a:rPr lang="en-US" sz="900" b="0" i="0" u="none" strike="noStrike">
                          <a:solidFill>
                            <a:srgbClr val="000000"/>
                          </a:solidFill>
                          <a:effectLst/>
                          <a:latin typeface="Arial" panose="020B0604020202020204" pitchFamily="34" charset="0"/>
                        </a:rPr>
                        <a:t> Winter: Weighted Payments ($/MW, 3-Month)</a:t>
                      </a:r>
                    </a:p>
                  </a:txBody>
                  <a:tcPr marL="7725" marR="7725" marT="77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rial" panose="020B0604020202020204" pitchFamily="34" charset="0"/>
                        </a:rPr>
                        <a:t>$984</a:t>
                      </a:r>
                    </a:p>
                  </a:txBody>
                  <a:tcPr marL="7725" marR="7725" marT="77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rial" panose="020B0604020202020204" pitchFamily="34" charset="0"/>
                        </a:rPr>
                        <a:t>$0</a:t>
                      </a:r>
                    </a:p>
                  </a:txBody>
                  <a:tcPr marL="7725" marR="7725" marT="77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rial" panose="020B0604020202020204" pitchFamily="34" charset="0"/>
                        </a:rPr>
                        <a:t>$0</a:t>
                      </a:r>
                    </a:p>
                  </a:txBody>
                  <a:tcPr marL="7725" marR="7725" marT="77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rial" panose="020B0604020202020204" pitchFamily="34" charset="0"/>
                        </a:rPr>
                        <a:t>$0</a:t>
                      </a:r>
                    </a:p>
                  </a:txBody>
                  <a:tcPr marL="7725" marR="7725" marT="77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77331280"/>
                  </a:ext>
                </a:extLst>
              </a:tr>
              <a:tr h="166432">
                <a:tc>
                  <a:txBody>
                    <a:bodyPr/>
                    <a:lstStyle/>
                    <a:p>
                      <a:pPr algn="l" fontAlgn="ctr"/>
                      <a:r>
                        <a:rPr lang="en-US" sz="900" b="0" i="0" u="none" strike="noStrike">
                          <a:solidFill>
                            <a:srgbClr val="000000"/>
                          </a:solidFill>
                          <a:effectLst/>
                          <a:latin typeface="Arial" panose="020B0604020202020204" pitchFamily="34" charset="0"/>
                        </a:rPr>
                        <a:t>Weighted Incremental Payments ($, 3-Month)</a:t>
                      </a:r>
                    </a:p>
                  </a:txBody>
                  <a:tcPr marL="417145" marR="7725" marT="77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rial" panose="020B0604020202020204" pitchFamily="34" charset="0"/>
                        </a:rPr>
                        <a:t>$387,977</a:t>
                      </a:r>
                    </a:p>
                  </a:txBody>
                  <a:tcPr marL="7725" marR="7725" marT="77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rial" panose="020B0604020202020204" pitchFamily="34" charset="0"/>
                        </a:rPr>
                        <a:t>$0</a:t>
                      </a:r>
                    </a:p>
                  </a:txBody>
                  <a:tcPr marL="7725" marR="7725" marT="77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rial" panose="020B0604020202020204" pitchFamily="34" charset="0"/>
                        </a:rPr>
                        <a:t>$0</a:t>
                      </a:r>
                    </a:p>
                  </a:txBody>
                  <a:tcPr marL="7725" marR="7725" marT="77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rial" panose="020B0604020202020204" pitchFamily="34" charset="0"/>
                        </a:rPr>
                        <a:t>$0</a:t>
                      </a:r>
                    </a:p>
                  </a:txBody>
                  <a:tcPr marL="7725" marR="7725" marT="77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15648425"/>
                  </a:ext>
                </a:extLst>
              </a:tr>
              <a:tr h="166432">
                <a:tc>
                  <a:txBody>
                    <a:bodyPr/>
                    <a:lstStyle/>
                    <a:p>
                      <a:pPr algn="l" fontAlgn="ctr"/>
                      <a:r>
                        <a:rPr lang="en-US" sz="900" b="0" i="0" u="none" strike="noStrike">
                          <a:solidFill>
                            <a:srgbClr val="000000"/>
                          </a:solidFill>
                          <a:effectLst/>
                          <a:latin typeface="Arial" panose="020B0604020202020204" pitchFamily="34" charset="0"/>
                        </a:rPr>
                        <a:t> Non-Winter: Weighted Payments ($/MW, 9-Month)</a:t>
                      </a:r>
                    </a:p>
                  </a:txBody>
                  <a:tcPr marL="7725" marR="7725" marT="77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rial" panose="020B0604020202020204" pitchFamily="34" charset="0"/>
                        </a:rPr>
                        <a:t>$615</a:t>
                      </a:r>
                    </a:p>
                  </a:txBody>
                  <a:tcPr marL="7725" marR="7725" marT="77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rial" panose="020B0604020202020204" pitchFamily="34" charset="0"/>
                        </a:rPr>
                        <a:t>$53</a:t>
                      </a:r>
                    </a:p>
                  </a:txBody>
                  <a:tcPr marL="7725" marR="7725" marT="77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rial" panose="020B0604020202020204" pitchFamily="34" charset="0"/>
                        </a:rPr>
                        <a:t>$0</a:t>
                      </a:r>
                    </a:p>
                  </a:txBody>
                  <a:tcPr marL="7725" marR="7725" marT="77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rial" panose="020B0604020202020204" pitchFamily="34" charset="0"/>
                        </a:rPr>
                        <a:t>$0</a:t>
                      </a:r>
                    </a:p>
                  </a:txBody>
                  <a:tcPr marL="7725" marR="7725" marT="77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84588861"/>
                  </a:ext>
                </a:extLst>
              </a:tr>
              <a:tr h="166432">
                <a:tc>
                  <a:txBody>
                    <a:bodyPr/>
                    <a:lstStyle/>
                    <a:p>
                      <a:pPr algn="l" fontAlgn="ctr"/>
                      <a:r>
                        <a:rPr lang="en-US" sz="900" b="0" i="0" u="none" strike="noStrike">
                          <a:solidFill>
                            <a:srgbClr val="000000"/>
                          </a:solidFill>
                          <a:effectLst/>
                          <a:latin typeface="Arial" panose="020B0604020202020204" pitchFamily="34" charset="0"/>
                        </a:rPr>
                        <a:t>Weighted Incremental Payments ($, 9-Month)</a:t>
                      </a:r>
                    </a:p>
                  </a:txBody>
                  <a:tcPr marL="695242" marR="7725" marT="77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rial" panose="020B0604020202020204" pitchFamily="34" charset="0"/>
                        </a:rPr>
                        <a:t>$223,782</a:t>
                      </a:r>
                    </a:p>
                  </a:txBody>
                  <a:tcPr marL="7725" marR="7725" marT="77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rial" panose="020B0604020202020204" pitchFamily="34" charset="0"/>
                        </a:rPr>
                        <a:t>$28,635</a:t>
                      </a:r>
                    </a:p>
                  </a:txBody>
                  <a:tcPr marL="7725" marR="7725" marT="77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rial" panose="020B0604020202020204" pitchFamily="34" charset="0"/>
                        </a:rPr>
                        <a:t>$0</a:t>
                      </a:r>
                    </a:p>
                  </a:txBody>
                  <a:tcPr marL="7725" marR="7725" marT="77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rial" panose="020B0604020202020204" pitchFamily="34" charset="0"/>
                        </a:rPr>
                        <a:t>$0</a:t>
                      </a:r>
                    </a:p>
                  </a:txBody>
                  <a:tcPr marL="7725" marR="7725" marT="77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32786655"/>
                  </a:ext>
                </a:extLst>
              </a:tr>
              <a:tr h="166432">
                <a:tc>
                  <a:txBody>
                    <a:bodyPr/>
                    <a:lstStyle/>
                    <a:p>
                      <a:pPr algn="l" fontAlgn="ctr"/>
                      <a:r>
                        <a:rPr lang="en-US" sz="900" b="0" i="0" u="none" strike="noStrike" dirty="0">
                          <a:solidFill>
                            <a:srgbClr val="000000"/>
                          </a:solidFill>
                          <a:effectLst/>
                          <a:latin typeface="Arial" panose="020B0604020202020204" pitchFamily="34" charset="0"/>
                        </a:rPr>
                        <a:t> Combined Weighted Payments </a:t>
                      </a:r>
                      <a:r>
                        <a:rPr lang="en-US" sz="900" b="0" i="0" u="none" strike="noStrike" dirty="0" smtClean="0">
                          <a:solidFill>
                            <a:srgbClr val="000000"/>
                          </a:solidFill>
                          <a:effectLst/>
                          <a:latin typeface="Arial" panose="020B0604020202020204" pitchFamily="34" charset="0"/>
                        </a:rPr>
                        <a:t>to Capacity ($, </a:t>
                      </a:r>
                      <a:r>
                        <a:rPr lang="en-US" sz="900" b="0" i="0" u="none" strike="noStrike" dirty="0">
                          <a:solidFill>
                            <a:srgbClr val="000000"/>
                          </a:solidFill>
                          <a:effectLst/>
                          <a:latin typeface="Arial" panose="020B0604020202020204" pitchFamily="34" charset="0"/>
                        </a:rPr>
                        <a:t>12-Month)</a:t>
                      </a:r>
                    </a:p>
                  </a:txBody>
                  <a:tcPr marL="7725" marR="7725" marT="77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rial" panose="020B0604020202020204" pitchFamily="34" charset="0"/>
                        </a:rPr>
                        <a:t>$611,759</a:t>
                      </a:r>
                    </a:p>
                  </a:txBody>
                  <a:tcPr marL="7725" marR="7725" marT="77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rial" panose="020B0604020202020204" pitchFamily="34" charset="0"/>
                        </a:rPr>
                        <a:t>$28,635</a:t>
                      </a:r>
                    </a:p>
                  </a:txBody>
                  <a:tcPr marL="7725" marR="7725" marT="77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rial" panose="020B0604020202020204" pitchFamily="34" charset="0"/>
                        </a:rPr>
                        <a:t>$0</a:t>
                      </a:r>
                    </a:p>
                  </a:txBody>
                  <a:tcPr marL="7725" marR="7725" marT="77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rial" panose="020B0604020202020204" pitchFamily="34" charset="0"/>
                        </a:rPr>
                        <a:t>$0</a:t>
                      </a:r>
                    </a:p>
                  </a:txBody>
                  <a:tcPr marL="7725" marR="7725" marT="77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14221376"/>
                  </a:ext>
                </a:extLst>
              </a:tr>
              <a:tr h="174754">
                <a:tc>
                  <a:txBody>
                    <a:bodyPr/>
                    <a:lstStyle/>
                    <a:p>
                      <a:pPr algn="l" fontAlgn="ctr"/>
                      <a:r>
                        <a:rPr lang="en-US" sz="900" b="0" i="0" u="none" strike="noStrike" dirty="0">
                          <a:solidFill>
                            <a:srgbClr val="000000"/>
                          </a:solidFill>
                          <a:effectLst/>
                          <a:latin typeface="Arial" panose="020B0604020202020204" pitchFamily="34" charset="0"/>
                        </a:rPr>
                        <a:t> Combined Weighted Payments </a:t>
                      </a:r>
                      <a:r>
                        <a:rPr lang="en-US" sz="900" b="0" i="0" u="none" strike="noStrike" dirty="0" smtClean="0">
                          <a:solidFill>
                            <a:srgbClr val="000000"/>
                          </a:solidFill>
                          <a:effectLst/>
                          <a:latin typeface="Arial" panose="020B0604020202020204" pitchFamily="34" charset="0"/>
                        </a:rPr>
                        <a:t>to</a:t>
                      </a:r>
                      <a:r>
                        <a:rPr lang="en-US" sz="900" b="0" i="0" u="none" strike="noStrike" baseline="0" dirty="0" smtClean="0">
                          <a:solidFill>
                            <a:srgbClr val="000000"/>
                          </a:solidFill>
                          <a:effectLst/>
                          <a:latin typeface="Arial" panose="020B0604020202020204" pitchFamily="34" charset="0"/>
                        </a:rPr>
                        <a:t> Capacity </a:t>
                      </a:r>
                      <a:r>
                        <a:rPr lang="en-US" sz="900" b="0" i="0" u="none" strike="noStrike" dirty="0" smtClean="0">
                          <a:solidFill>
                            <a:srgbClr val="000000"/>
                          </a:solidFill>
                          <a:effectLst/>
                          <a:latin typeface="Arial" panose="020B0604020202020204" pitchFamily="34" charset="0"/>
                        </a:rPr>
                        <a:t>($/</a:t>
                      </a:r>
                      <a:r>
                        <a:rPr lang="en-US" sz="900" b="0" i="0" u="none" strike="noStrike" dirty="0">
                          <a:solidFill>
                            <a:srgbClr val="000000"/>
                          </a:solidFill>
                          <a:effectLst/>
                          <a:latin typeface="Arial" panose="020B0604020202020204" pitchFamily="34" charset="0"/>
                        </a:rPr>
                        <a:t>kW-mo.)</a:t>
                      </a:r>
                    </a:p>
                  </a:txBody>
                  <a:tcPr marL="7725" marR="7725" marT="77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Arial" panose="020B0604020202020204" pitchFamily="34" charset="0"/>
                        </a:rPr>
                        <a:t>$0.136</a:t>
                      </a:r>
                    </a:p>
                  </a:txBody>
                  <a:tcPr marL="7725" marR="7725" marT="77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Arial" panose="020B0604020202020204" pitchFamily="34" charset="0"/>
                        </a:rPr>
                        <a:t>$0.004</a:t>
                      </a:r>
                    </a:p>
                  </a:txBody>
                  <a:tcPr marL="7725" marR="7725" marT="77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Arial" panose="020B0604020202020204" pitchFamily="34" charset="0"/>
                        </a:rPr>
                        <a:t>$0.000</a:t>
                      </a:r>
                    </a:p>
                  </a:txBody>
                  <a:tcPr marL="7725" marR="7725" marT="77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Arial" panose="020B0604020202020204" pitchFamily="34" charset="0"/>
                        </a:rPr>
                        <a:t>$0.000</a:t>
                      </a:r>
                    </a:p>
                  </a:txBody>
                  <a:tcPr marL="7725" marR="7725" marT="77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50691063"/>
                  </a:ext>
                </a:extLst>
              </a:tr>
              <a:tr h="174754">
                <a:tc>
                  <a:txBody>
                    <a:bodyPr/>
                    <a:lstStyle/>
                    <a:p>
                      <a:pPr algn="l" fontAlgn="b"/>
                      <a:r>
                        <a:rPr lang="en-US" sz="900" b="1" i="0" u="none" strike="noStrike">
                          <a:solidFill>
                            <a:srgbClr val="000000"/>
                          </a:solidFill>
                          <a:effectLst/>
                          <a:latin typeface="Arial" panose="020B0604020202020204" pitchFamily="34" charset="0"/>
                        </a:rPr>
                        <a:t> Change In Total Payments ($, 12-Month)</a:t>
                      </a:r>
                    </a:p>
                  </a:txBody>
                  <a:tcPr marL="7725" marR="7725" marT="77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lang="en-US" sz="900" b="0" i="0" u="none" strike="noStrike" kern="1200" dirty="0" smtClean="0">
                          <a:solidFill>
                            <a:srgbClr val="FF0000"/>
                          </a:solidFill>
                          <a:effectLst/>
                          <a:latin typeface="Arial" panose="020B0604020202020204" pitchFamily="34" charset="0"/>
                          <a:ea typeface="+mn-ea"/>
                          <a:cs typeface="+mn-cs"/>
                        </a:rPr>
                        <a:t>$635,055</a:t>
                      </a:r>
                    </a:p>
                    <a:p>
                      <a:pPr marL="0" algn="ctr" defTabSz="914400" rtl="0" eaLnBrk="1" fontAlgn="ctr" latinLnBrk="0" hangingPunct="1"/>
                      <a:r>
                        <a:rPr lang="en-US" sz="900" b="0" i="0" u="none" strike="sngStrike" kern="1200" dirty="0" smtClean="0">
                          <a:solidFill>
                            <a:srgbClr val="000000"/>
                          </a:solidFill>
                          <a:effectLst/>
                          <a:latin typeface="Arial" panose="020B0604020202020204" pitchFamily="34" charset="0"/>
                          <a:ea typeface="+mn-ea"/>
                          <a:cs typeface="+mn-cs"/>
                        </a:rPr>
                        <a:t>$644,381</a:t>
                      </a:r>
                      <a:endParaRPr lang="en-US" sz="900" b="0" i="0" u="none" strike="sngStrike" kern="1200" dirty="0">
                        <a:solidFill>
                          <a:srgbClr val="000000"/>
                        </a:solidFill>
                        <a:effectLst/>
                        <a:latin typeface="Arial" panose="020B0604020202020204" pitchFamily="34" charset="0"/>
                        <a:ea typeface="+mn-ea"/>
                        <a:cs typeface="+mn-cs"/>
                      </a:endParaRPr>
                    </a:p>
                  </a:txBody>
                  <a:tcPr marL="7725" marR="7725" marT="77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lang="en-US" sz="900" b="0" i="0" u="none" strike="noStrike" kern="1200" dirty="0" smtClean="0">
                          <a:solidFill>
                            <a:srgbClr val="FF0000"/>
                          </a:solidFill>
                          <a:effectLst/>
                          <a:latin typeface="Arial" panose="020B0604020202020204" pitchFamily="34" charset="0"/>
                          <a:ea typeface="+mn-ea"/>
                          <a:cs typeface="+mn-cs"/>
                        </a:rPr>
                        <a:t>$1,067,965</a:t>
                      </a:r>
                    </a:p>
                    <a:p>
                      <a:pPr marL="0" algn="ctr" defTabSz="914400" rtl="0" eaLnBrk="1" fontAlgn="ctr" latinLnBrk="0" hangingPunct="1"/>
                      <a:r>
                        <a:rPr lang="en-US" sz="900" b="0" i="0" u="none" strike="sngStrike" kern="1200" dirty="0" smtClean="0">
                          <a:solidFill>
                            <a:srgbClr val="000000"/>
                          </a:solidFill>
                          <a:effectLst/>
                          <a:latin typeface="Arial" panose="020B0604020202020204" pitchFamily="34" charset="0"/>
                          <a:ea typeface="+mn-ea"/>
                          <a:cs typeface="+mn-cs"/>
                        </a:rPr>
                        <a:t>$1,230,338</a:t>
                      </a:r>
                      <a:endParaRPr lang="en-US" sz="900" b="0" i="0" u="none" strike="sngStrike" kern="1200" dirty="0">
                        <a:solidFill>
                          <a:srgbClr val="000000"/>
                        </a:solidFill>
                        <a:effectLst/>
                        <a:latin typeface="Arial" panose="020B0604020202020204" pitchFamily="34" charset="0"/>
                        <a:ea typeface="+mn-ea"/>
                        <a:cs typeface="+mn-cs"/>
                      </a:endParaRPr>
                    </a:p>
                  </a:txBody>
                  <a:tcPr marL="7725" marR="7725" marT="77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rial" panose="020B0604020202020204" pitchFamily="34" charset="0"/>
                        </a:rPr>
                        <a:t>$41,575</a:t>
                      </a:r>
                    </a:p>
                  </a:txBody>
                  <a:tcPr marL="7725" marR="7725" marT="77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rial" panose="020B0604020202020204" pitchFamily="34" charset="0"/>
                        </a:rPr>
                        <a:t>$469,354</a:t>
                      </a:r>
                    </a:p>
                  </a:txBody>
                  <a:tcPr marL="7725" marR="7725" marT="77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38052998"/>
                  </a:ext>
                </a:extLst>
              </a:tr>
              <a:tr h="183076">
                <a:tc>
                  <a:txBody>
                    <a:bodyPr/>
                    <a:lstStyle/>
                    <a:p>
                      <a:pPr algn="l" fontAlgn="b"/>
                      <a:r>
                        <a:rPr lang="en-US" sz="1000" b="1" i="0" u="none" strike="noStrike">
                          <a:solidFill>
                            <a:srgbClr val="000000"/>
                          </a:solidFill>
                          <a:effectLst/>
                          <a:latin typeface="Arial" panose="020B0604020202020204" pitchFamily="34" charset="0"/>
                        </a:rPr>
                        <a:t> Change In Total Payments ($/kW-mo.)</a:t>
                      </a:r>
                    </a:p>
                  </a:txBody>
                  <a:tcPr marL="7725" marR="7725" marT="77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lang="en-US" sz="1000" b="1" i="0" u="none" strike="noStrike" dirty="0" smtClean="0">
                          <a:solidFill>
                            <a:srgbClr val="FF0000"/>
                          </a:solidFill>
                          <a:effectLst/>
                          <a:latin typeface="Arial" panose="020B0604020202020204" pitchFamily="34" charset="0"/>
                        </a:rPr>
                        <a:t>$0.141 </a:t>
                      </a:r>
                      <a:r>
                        <a:rPr lang="en-US" sz="900" b="0" i="0" u="none" strike="sngStrike" kern="1200" dirty="0" smtClean="0">
                          <a:solidFill>
                            <a:srgbClr val="000000"/>
                          </a:solidFill>
                          <a:effectLst/>
                          <a:latin typeface="Arial" panose="020B0604020202020204" pitchFamily="34" charset="0"/>
                          <a:ea typeface="+mn-ea"/>
                          <a:cs typeface="+mn-cs"/>
                        </a:rPr>
                        <a:t>$0.143</a:t>
                      </a:r>
                      <a:endParaRPr lang="en-US" sz="900" b="0" i="0" u="none" strike="sngStrike" kern="1200" dirty="0">
                        <a:solidFill>
                          <a:srgbClr val="000000"/>
                        </a:solidFill>
                        <a:effectLst/>
                        <a:latin typeface="Arial" panose="020B0604020202020204" pitchFamily="34" charset="0"/>
                        <a:ea typeface="+mn-ea"/>
                        <a:cs typeface="+mn-cs"/>
                      </a:endParaRPr>
                    </a:p>
                  </a:txBody>
                  <a:tcPr marL="7725" marR="7725" marT="77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1" i="0" u="none" strike="noStrike" dirty="0" smtClean="0">
                          <a:solidFill>
                            <a:srgbClr val="FF0000"/>
                          </a:solidFill>
                          <a:effectLst/>
                          <a:latin typeface="Arial" panose="020B0604020202020204" pitchFamily="34" charset="0"/>
                        </a:rPr>
                        <a:t>$0.160 </a:t>
                      </a:r>
                      <a:r>
                        <a:rPr lang="en-US" sz="900" b="0" i="0" u="none" strike="sngStrike" kern="1200" dirty="0" smtClean="0">
                          <a:solidFill>
                            <a:srgbClr val="000000"/>
                          </a:solidFill>
                          <a:effectLst/>
                          <a:latin typeface="Arial" panose="020B0604020202020204" pitchFamily="34" charset="0"/>
                          <a:ea typeface="+mn-ea"/>
                          <a:cs typeface="+mn-cs"/>
                        </a:rPr>
                        <a:t>$0.184</a:t>
                      </a:r>
                      <a:endParaRPr lang="en-US" sz="900" b="0" i="0" u="none" strike="sngStrike" kern="1200" dirty="0">
                        <a:solidFill>
                          <a:srgbClr val="000000"/>
                        </a:solidFill>
                        <a:effectLst/>
                        <a:latin typeface="Arial" panose="020B0604020202020204" pitchFamily="34" charset="0"/>
                        <a:ea typeface="+mn-ea"/>
                        <a:cs typeface="+mn-cs"/>
                      </a:endParaRPr>
                    </a:p>
                  </a:txBody>
                  <a:tcPr marL="7725" marR="7725" marT="77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1" i="0" u="none" strike="noStrike">
                          <a:solidFill>
                            <a:srgbClr val="000000"/>
                          </a:solidFill>
                          <a:effectLst/>
                          <a:latin typeface="Arial" panose="020B0604020202020204" pitchFamily="34" charset="0"/>
                        </a:rPr>
                        <a:t>$0.042</a:t>
                      </a:r>
                    </a:p>
                  </a:txBody>
                  <a:tcPr marL="7725" marR="7725" marT="77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1" i="0" u="none" strike="noStrike" dirty="0">
                          <a:solidFill>
                            <a:srgbClr val="000000"/>
                          </a:solidFill>
                          <a:effectLst/>
                          <a:latin typeface="Arial" panose="020B0604020202020204" pitchFamily="34" charset="0"/>
                        </a:rPr>
                        <a:t>$0.049</a:t>
                      </a:r>
                    </a:p>
                  </a:txBody>
                  <a:tcPr marL="7725" marR="7725" marT="77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86881375"/>
                  </a:ext>
                </a:extLst>
              </a:tr>
            </a:tbl>
          </a:graphicData>
        </a:graphic>
      </p:graphicFrame>
    </p:spTree>
    <p:extLst>
      <p:ext uri="{BB962C8B-B14F-4D97-AF65-F5344CB8AC3E}">
        <p14:creationId xmlns:p14="http://schemas.microsoft.com/office/powerpoint/2010/main" val="264034703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a:bodyPr>
          <a:lstStyle/>
          <a:p>
            <a:r>
              <a:rPr lang="en-US" dirty="0"/>
              <a:t>Incremental ESI revenue offsets </a:t>
            </a:r>
            <a:br>
              <a:rPr lang="en-US" dirty="0"/>
            </a:br>
            <a:r>
              <a:rPr lang="en-US" dirty="0"/>
              <a:t>ORTPs Technologies – </a:t>
            </a:r>
            <a:r>
              <a:rPr lang="en-US" dirty="0" smtClean="0"/>
              <a:t>NEPOOL </a:t>
            </a:r>
            <a:r>
              <a:rPr lang="en-US" dirty="0"/>
              <a:t>Proposal (cont.)</a:t>
            </a:r>
          </a:p>
        </p:txBody>
      </p:sp>
      <p:sp>
        <p:nvSpPr>
          <p:cNvPr id="4" name="Slide Number Placeholder 3"/>
          <p:cNvSpPr>
            <a:spLocks noGrp="1"/>
          </p:cNvSpPr>
          <p:nvPr>
            <p:ph type="sldNum" sz="quarter" idx="12"/>
          </p:nvPr>
        </p:nvSpPr>
        <p:spPr/>
        <p:txBody>
          <a:bodyPr/>
          <a:lstStyle/>
          <a:p>
            <a:fld id="{10C7F894-2A36-495D-AB7C-1055F7AC0F9D}" type="slidenum">
              <a:rPr lang="en-US" smtClean="0"/>
              <a:pPr/>
              <a:t>36</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806559790"/>
              </p:ext>
            </p:extLst>
          </p:nvPr>
        </p:nvGraphicFramePr>
        <p:xfrm>
          <a:off x="457200" y="1689543"/>
          <a:ext cx="8229599" cy="4177857"/>
        </p:xfrm>
        <a:graphic>
          <a:graphicData uri="http://schemas.openxmlformats.org/drawingml/2006/table">
            <a:tbl>
              <a:tblPr/>
              <a:tblGrid>
                <a:gridCol w="4329485">
                  <a:extLst>
                    <a:ext uri="{9D8B030D-6E8A-4147-A177-3AD203B41FA5}">
                      <a16:colId xmlns:a16="http://schemas.microsoft.com/office/drawing/2014/main" val="3359940181"/>
                    </a:ext>
                  </a:extLst>
                </a:gridCol>
                <a:gridCol w="1300038">
                  <a:extLst>
                    <a:ext uri="{9D8B030D-6E8A-4147-A177-3AD203B41FA5}">
                      <a16:colId xmlns:a16="http://schemas.microsoft.com/office/drawing/2014/main" val="2898181749"/>
                    </a:ext>
                  </a:extLst>
                </a:gridCol>
                <a:gridCol w="1300038">
                  <a:extLst>
                    <a:ext uri="{9D8B030D-6E8A-4147-A177-3AD203B41FA5}">
                      <a16:colId xmlns:a16="http://schemas.microsoft.com/office/drawing/2014/main" val="1063260793"/>
                    </a:ext>
                  </a:extLst>
                </a:gridCol>
                <a:gridCol w="1300038">
                  <a:extLst>
                    <a:ext uri="{9D8B030D-6E8A-4147-A177-3AD203B41FA5}">
                      <a16:colId xmlns:a16="http://schemas.microsoft.com/office/drawing/2014/main" val="1689001941"/>
                    </a:ext>
                  </a:extLst>
                </a:gridCol>
              </a:tblGrid>
              <a:tr h="438363">
                <a:tc>
                  <a:txBody>
                    <a:bodyPr/>
                    <a:lstStyle/>
                    <a:p>
                      <a:pPr algn="l" fontAlgn="ctr"/>
                      <a:r>
                        <a:rPr lang="en-US" sz="1300" b="1" i="0" u="none" strike="noStrike">
                          <a:solidFill>
                            <a:srgbClr val="FFFFFF"/>
                          </a:solidFill>
                          <a:effectLst/>
                          <a:latin typeface="Arial" panose="020B0604020202020204" pitchFamily="34" charset="0"/>
                        </a:rPr>
                        <a:t> Description</a:t>
                      </a:r>
                    </a:p>
                  </a:txBody>
                  <a:tcPr marL="8945" marR="8945" marT="89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algn="ctr" fontAlgn="ctr"/>
                      <a:r>
                        <a:rPr lang="en-US" sz="1300" b="1" i="0" u="none" strike="noStrike">
                          <a:solidFill>
                            <a:srgbClr val="FFFFFF"/>
                          </a:solidFill>
                          <a:effectLst/>
                          <a:latin typeface="Arial" panose="020B0604020202020204" pitchFamily="34" charset="0"/>
                        </a:rPr>
                        <a:t>Solar</a:t>
                      </a:r>
                    </a:p>
                  </a:txBody>
                  <a:tcPr marL="8945" marR="8945" marT="8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algn="ctr" fontAlgn="ctr"/>
                      <a:r>
                        <a:rPr lang="en-US" sz="1300" b="1" i="0" u="none" strike="noStrike">
                          <a:solidFill>
                            <a:srgbClr val="FFFFFF"/>
                          </a:solidFill>
                          <a:effectLst/>
                          <a:latin typeface="Arial" panose="020B0604020202020204" pitchFamily="34" charset="0"/>
                        </a:rPr>
                        <a:t>Battery</a:t>
                      </a:r>
                    </a:p>
                  </a:txBody>
                  <a:tcPr marL="8945" marR="8945" marT="8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algn="ctr" fontAlgn="ctr"/>
                      <a:r>
                        <a:rPr lang="en-US" sz="1300" b="1" i="0" u="none" strike="noStrike">
                          <a:solidFill>
                            <a:srgbClr val="FFFFFF"/>
                          </a:solidFill>
                          <a:effectLst/>
                          <a:latin typeface="Arial" panose="020B0604020202020204" pitchFamily="34" charset="0"/>
                        </a:rPr>
                        <a:t>Combined Solar/Battery</a:t>
                      </a:r>
                    </a:p>
                  </a:txBody>
                  <a:tcPr marL="8945" marR="8945" marT="89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extLst>
                  <a:ext uri="{0D108BD9-81ED-4DB2-BD59-A6C34878D82A}">
                    <a16:rowId xmlns:a16="http://schemas.microsoft.com/office/drawing/2014/main" val="1893656709"/>
                  </a:ext>
                </a:extLst>
              </a:tr>
              <a:tr h="169977">
                <a:tc>
                  <a:txBody>
                    <a:bodyPr/>
                    <a:lstStyle/>
                    <a:p>
                      <a:pPr algn="l" fontAlgn="ctr"/>
                      <a:r>
                        <a:rPr lang="en-US" sz="1000" b="0" i="0" u="none" strike="noStrike">
                          <a:solidFill>
                            <a:srgbClr val="000000"/>
                          </a:solidFill>
                          <a:effectLst/>
                          <a:latin typeface="Arial" panose="020B0604020202020204" pitchFamily="34" charset="0"/>
                        </a:rPr>
                        <a:t> Nominal Capacity (MW)</a:t>
                      </a:r>
                    </a:p>
                  </a:txBody>
                  <a:tcPr marL="8945" marR="8945" marT="89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20.0</a:t>
                      </a:r>
                    </a:p>
                  </a:txBody>
                  <a:tcPr marL="8945" marR="8945" marT="8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150.0</a:t>
                      </a:r>
                    </a:p>
                  </a:txBody>
                  <a:tcPr marL="8945" marR="8945" marT="8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10.0</a:t>
                      </a:r>
                    </a:p>
                  </a:txBody>
                  <a:tcPr marL="8945" marR="8945" marT="89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72776737"/>
                  </a:ext>
                </a:extLst>
              </a:tr>
              <a:tr h="169977">
                <a:tc>
                  <a:txBody>
                    <a:bodyPr/>
                    <a:lstStyle/>
                    <a:p>
                      <a:pPr algn="l" fontAlgn="ctr"/>
                      <a:r>
                        <a:rPr lang="en-US" sz="1000" b="0" i="0" u="none" strike="noStrike">
                          <a:solidFill>
                            <a:srgbClr val="000000"/>
                          </a:solidFill>
                          <a:effectLst/>
                          <a:latin typeface="Arial" panose="020B0604020202020204" pitchFamily="34" charset="0"/>
                        </a:rPr>
                        <a:t> Winter Dispatch Capacity (MW)</a:t>
                      </a:r>
                    </a:p>
                  </a:txBody>
                  <a:tcPr marL="8945" marR="8945" marT="89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20.0</a:t>
                      </a:r>
                    </a:p>
                  </a:txBody>
                  <a:tcPr marL="8945" marR="8945" marT="8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150.0</a:t>
                      </a:r>
                    </a:p>
                  </a:txBody>
                  <a:tcPr marL="8945" marR="8945" marT="8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10.0</a:t>
                      </a:r>
                    </a:p>
                  </a:txBody>
                  <a:tcPr marL="8945" marR="8945" marT="89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67124317"/>
                  </a:ext>
                </a:extLst>
              </a:tr>
              <a:tr h="178923">
                <a:tc>
                  <a:txBody>
                    <a:bodyPr/>
                    <a:lstStyle/>
                    <a:p>
                      <a:pPr algn="l" fontAlgn="ctr"/>
                      <a:r>
                        <a:rPr lang="en-US" sz="1000" b="0" i="0" u="none" strike="noStrike">
                          <a:solidFill>
                            <a:srgbClr val="000000"/>
                          </a:solidFill>
                          <a:effectLst/>
                          <a:latin typeface="Arial" panose="020B0604020202020204" pitchFamily="34" charset="0"/>
                        </a:rPr>
                        <a:t> Summer Dispatch Capacity (MW)</a:t>
                      </a:r>
                    </a:p>
                  </a:txBody>
                  <a:tcPr marL="8945" marR="8945" marT="89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20.0</a:t>
                      </a:r>
                    </a:p>
                  </a:txBody>
                  <a:tcPr marL="8945" marR="8945" marT="8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150.0</a:t>
                      </a:r>
                    </a:p>
                  </a:txBody>
                  <a:tcPr marL="8945" marR="8945" marT="8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10.0</a:t>
                      </a:r>
                    </a:p>
                  </a:txBody>
                  <a:tcPr marL="8945" marR="8945" marT="89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25798256"/>
                  </a:ext>
                </a:extLst>
              </a:tr>
              <a:tr h="178923">
                <a:tc>
                  <a:txBody>
                    <a:bodyPr/>
                    <a:lstStyle/>
                    <a:p>
                      <a:pPr algn="l" fontAlgn="ctr"/>
                      <a:r>
                        <a:rPr lang="en-US" sz="1000" b="1" i="0" u="none" strike="noStrike" dirty="0">
                          <a:solidFill>
                            <a:srgbClr val="000000"/>
                          </a:solidFill>
                          <a:effectLst/>
                          <a:latin typeface="Arial" panose="020B0604020202020204" pitchFamily="34" charset="0"/>
                        </a:rPr>
                        <a:t> Incremental Payments to Generation</a:t>
                      </a:r>
                    </a:p>
                  </a:txBody>
                  <a:tcPr marL="8945" marR="8945" marT="894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fontAlgn="ctr"/>
                      <a:r>
                        <a:rPr lang="en-US" sz="1000" b="0" i="0" u="none" strike="noStrike">
                          <a:solidFill>
                            <a:srgbClr val="000000"/>
                          </a:solidFill>
                          <a:effectLst/>
                          <a:latin typeface="Calibri" panose="020F0502020204030204" pitchFamily="34" charset="0"/>
                        </a:rPr>
                        <a:t> </a:t>
                      </a:r>
                    </a:p>
                  </a:txBody>
                  <a:tcPr marL="8945" marR="8945" marT="894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fontAlgn="ctr"/>
                      <a:r>
                        <a:rPr lang="en-US" sz="1000" b="0" i="0" u="none" strike="noStrike">
                          <a:solidFill>
                            <a:srgbClr val="000000"/>
                          </a:solidFill>
                          <a:effectLst/>
                          <a:latin typeface="Calibri" panose="020F0502020204030204" pitchFamily="34" charset="0"/>
                        </a:rPr>
                        <a:t> </a:t>
                      </a:r>
                    </a:p>
                  </a:txBody>
                  <a:tcPr marL="8945" marR="8945" marT="894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fontAlgn="ctr"/>
                      <a:r>
                        <a:rPr lang="en-US" sz="1000" b="0" i="0" u="none" strike="noStrike" dirty="0">
                          <a:solidFill>
                            <a:srgbClr val="000000"/>
                          </a:solidFill>
                          <a:effectLst/>
                          <a:latin typeface="Calibri" panose="020F0502020204030204" pitchFamily="34" charset="0"/>
                        </a:rPr>
                        <a:t> </a:t>
                      </a:r>
                    </a:p>
                  </a:txBody>
                  <a:tcPr marL="8945" marR="8945" marT="894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487304815"/>
                  </a:ext>
                </a:extLst>
              </a:tr>
              <a:tr h="169977">
                <a:tc>
                  <a:txBody>
                    <a:bodyPr/>
                    <a:lstStyle/>
                    <a:p>
                      <a:pPr algn="l" fontAlgn="ctr"/>
                      <a:r>
                        <a:rPr lang="en-US" sz="1000" b="0" i="0" u="none" strike="noStrike">
                          <a:solidFill>
                            <a:srgbClr val="000000"/>
                          </a:solidFill>
                          <a:effectLst/>
                          <a:latin typeface="Arial" panose="020B0604020202020204" pitchFamily="34" charset="0"/>
                        </a:rPr>
                        <a:t> Winter:  Weighted Final Value ($/MWh)</a:t>
                      </a:r>
                    </a:p>
                  </a:txBody>
                  <a:tcPr marL="8945" marR="8945" marT="89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-$0.05</a:t>
                      </a:r>
                    </a:p>
                  </a:txBody>
                  <a:tcPr marL="8945" marR="8945" marT="8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$0.20</a:t>
                      </a:r>
                    </a:p>
                  </a:txBody>
                  <a:tcPr marL="8945" marR="8945" marT="8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$0.08</a:t>
                      </a:r>
                    </a:p>
                  </a:txBody>
                  <a:tcPr marL="8945" marR="8945" marT="89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90604372"/>
                  </a:ext>
                </a:extLst>
              </a:tr>
              <a:tr h="169977">
                <a:tc>
                  <a:txBody>
                    <a:bodyPr/>
                    <a:lstStyle/>
                    <a:p>
                      <a:pPr algn="l" fontAlgn="ctr"/>
                      <a:r>
                        <a:rPr lang="en-US" sz="1000" b="0" i="0" u="none" strike="noStrike">
                          <a:solidFill>
                            <a:srgbClr val="000000"/>
                          </a:solidFill>
                          <a:effectLst/>
                          <a:latin typeface="Arial" panose="020B0604020202020204" pitchFamily="34" charset="0"/>
                        </a:rPr>
                        <a:t>Day-Ahead Generation (MWh)</a:t>
                      </a:r>
                    </a:p>
                  </a:txBody>
                  <a:tcPr marL="563549" marR="8945" marT="89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2,336</a:t>
                      </a:r>
                    </a:p>
                  </a:txBody>
                  <a:tcPr marL="8945" marR="8945" marT="8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7,014</a:t>
                      </a:r>
                    </a:p>
                  </a:txBody>
                  <a:tcPr marL="8945" marR="8945" marT="8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518</a:t>
                      </a:r>
                    </a:p>
                  </a:txBody>
                  <a:tcPr marL="8945" marR="8945" marT="89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66041347"/>
                  </a:ext>
                </a:extLst>
              </a:tr>
              <a:tr h="178923">
                <a:tc>
                  <a:txBody>
                    <a:bodyPr/>
                    <a:lstStyle/>
                    <a:p>
                      <a:pPr algn="l" fontAlgn="ctr"/>
                      <a:r>
                        <a:rPr lang="en-US" sz="1000" b="0" i="0" u="none" strike="noStrike">
                          <a:solidFill>
                            <a:srgbClr val="000000"/>
                          </a:solidFill>
                          <a:effectLst/>
                          <a:latin typeface="Arial" panose="020B0604020202020204" pitchFamily="34" charset="0"/>
                        </a:rPr>
                        <a:t>Weighted Incremental Payments ($, 3-Month)</a:t>
                      </a:r>
                    </a:p>
                  </a:txBody>
                  <a:tcPr marL="563549" marR="8945" marT="89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dirty="0">
                          <a:solidFill>
                            <a:srgbClr val="000000"/>
                          </a:solidFill>
                          <a:effectLst/>
                          <a:latin typeface="Arial" panose="020B0604020202020204" pitchFamily="34" charset="0"/>
                        </a:rPr>
                        <a:t>-$111</a:t>
                      </a:r>
                    </a:p>
                  </a:txBody>
                  <a:tcPr marL="8945" marR="8945" marT="8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Arial" panose="020B0604020202020204" pitchFamily="34" charset="0"/>
                        </a:rPr>
                        <a:t>$1,424</a:t>
                      </a:r>
                    </a:p>
                  </a:txBody>
                  <a:tcPr marL="8945" marR="8945" marT="8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Arial" panose="020B0604020202020204" pitchFamily="34" charset="0"/>
                        </a:rPr>
                        <a:t>$40</a:t>
                      </a:r>
                    </a:p>
                  </a:txBody>
                  <a:tcPr marL="8945" marR="8945" marT="89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15904322"/>
                  </a:ext>
                </a:extLst>
              </a:tr>
              <a:tr h="178923">
                <a:tc>
                  <a:txBody>
                    <a:bodyPr/>
                    <a:lstStyle/>
                    <a:p>
                      <a:pPr algn="l" fontAlgn="ctr"/>
                      <a:r>
                        <a:rPr lang="en-US" sz="1000" b="0" i="0" u="none" strike="noStrike">
                          <a:solidFill>
                            <a:srgbClr val="000000"/>
                          </a:solidFill>
                          <a:effectLst/>
                          <a:latin typeface="Arial" panose="020B0604020202020204" pitchFamily="34" charset="0"/>
                        </a:rPr>
                        <a:t> Non-Winter: Weighted Final Value ($/MWh)</a:t>
                      </a:r>
                    </a:p>
                  </a:txBody>
                  <a:tcPr marL="8945" marR="8945" marT="89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$0.18</a:t>
                      </a:r>
                    </a:p>
                  </a:txBody>
                  <a:tcPr marL="8945" marR="8945" marT="8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$0.38</a:t>
                      </a:r>
                    </a:p>
                  </a:txBody>
                  <a:tcPr marL="8945" marR="8945" marT="8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$0.28</a:t>
                      </a:r>
                    </a:p>
                  </a:txBody>
                  <a:tcPr marL="8945" marR="8945" marT="89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34155739"/>
                  </a:ext>
                </a:extLst>
              </a:tr>
              <a:tr h="169977">
                <a:tc>
                  <a:txBody>
                    <a:bodyPr/>
                    <a:lstStyle/>
                    <a:p>
                      <a:pPr algn="l" fontAlgn="ctr"/>
                      <a:r>
                        <a:rPr lang="en-US" sz="1000" b="0" i="0" u="none" strike="noStrike">
                          <a:solidFill>
                            <a:srgbClr val="000000"/>
                          </a:solidFill>
                          <a:effectLst/>
                          <a:latin typeface="Arial" panose="020B0604020202020204" pitchFamily="34" charset="0"/>
                        </a:rPr>
                        <a:t>Day-Ahead Generation (MWh)</a:t>
                      </a:r>
                    </a:p>
                  </a:txBody>
                  <a:tcPr marL="805070" marR="8945" marT="89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13,603</a:t>
                      </a:r>
                    </a:p>
                  </a:txBody>
                  <a:tcPr marL="8945" marR="8945" marT="8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4,270</a:t>
                      </a:r>
                    </a:p>
                  </a:txBody>
                  <a:tcPr marL="8945" marR="8945" marT="8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3,197</a:t>
                      </a:r>
                    </a:p>
                  </a:txBody>
                  <a:tcPr marL="8945" marR="8945" marT="89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832242"/>
                  </a:ext>
                </a:extLst>
              </a:tr>
              <a:tr h="178923">
                <a:tc>
                  <a:txBody>
                    <a:bodyPr/>
                    <a:lstStyle/>
                    <a:p>
                      <a:pPr algn="l" fontAlgn="ctr"/>
                      <a:r>
                        <a:rPr lang="en-US" sz="1000" b="0" i="0" u="none" strike="noStrike">
                          <a:solidFill>
                            <a:srgbClr val="000000"/>
                          </a:solidFill>
                          <a:effectLst/>
                          <a:latin typeface="Arial" panose="020B0604020202020204" pitchFamily="34" charset="0"/>
                        </a:rPr>
                        <a:t>Weighted Incremental Payments ($, 9-Month)</a:t>
                      </a:r>
                    </a:p>
                  </a:txBody>
                  <a:tcPr marL="805070" marR="8945" marT="89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$2,442</a:t>
                      </a:r>
                    </a:p>
                  </a:txBody>
                  <a:tcPr marL="8945" marR="8945" marT="8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$1,633</a:t>
                      </a:r>
                    </a:p>
                  </a:txBody>
                  <a:tcPr marL="8945" marR="8945" marT="8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$898</a:t>
                      </a:r>
                    </a:p>
                  </a:txBody>
                  <a:tcPr marL="8945" marR="8945" marT="89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45318388"/>
                  </a:ext>
                </a:extLst>
              </a:tr>
              <a:tr h="178923">
                <a:tc>
                  <a:txBody>
                    <a:bodyPr/>
                    <a:lstStyle/>
                    <a:p>
                      <a:pPr algn="l" fontAlgn="ctr"/>
                      <a:r>
                        <a:rPr lang="en-US" sz="1000" b="0" i="0" u="none" strike="noStrike" dirty="0">
                          <a:solidFill>
                            <a:srgbClr val="000000"/>
                          </a:solidFill>
                          <a:effectLst/>
                          <a:latin typeface="Arial" panose="020B0604020202020204" pitchFamily="34" charset="0"/>
                        </a:rPr>
                        <a:t> Combined Weighted Incremental Payments </a:t>
                      </a:r>
                      <a:r>
                        <a:rPr lang="en-US" sz="1000" b="0" i="0" u="none" strike="noStrike" dirty="0" smtClean="0">
                          <a:solidFill>
                            <a:srgbClr val="000000"/>
                          </a:solidFill>
                          <a:effectLst/>
                          <a:latin typeface="Arial" panose="020B0604020202020204" pitchFamily="34" charset="0"/>
                        </a:rPr>
                        <a:t>to Generation ($, </a:t>
                      </a:r>
                      <a:r>
                        <a:rPr lang="en-US" sz="1000" b="0" i="0" u="none" strike="noStrike" dirty="0">
                          <a:solidFill>
                            <a:srgbClr val="000000"/>
                          </a:solidFill>
                          <a:effectLst/>
                          <a:latin typeface="Arial" panose="020B0604020202020204" pitchFamily="34" charset="0"/>
                        </a:rPr>
                        <a:t>12-Month)</a:t>
                      </a:r>
                    </a:p>
                  </a:txBody>
                  <a:tcPr marL="8945" marR="8945" marT="89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$2,332</a:t>
                      </a:r>
                    </a:p>
                  </a:txBody>
                  <a:tcPr marL="8945" marR="8945" marT="8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$3,057</a:t>
                      </a:r>
                    </a:p>
                  </a:txBody>
                  <a:tcPr marL="8945" marR="8945" marT="8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$939</a:t>
                      </a:r>
                    </a:p>
                  </a:txBody>
                  <a:tcPr marL="8945" marR="8945" marT="89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29778721"/>
                  </a:ext>
                </a:extLst>
              </a:tr>
              <a:tr h="178923">
                <a:tc>
                  <a:txBody>
                    <a:bodyPr/>
                    <a:lstStyle/>
                    <a:p>
                      <a:pPr algn="l" fontAlgn="ctr"/>
                      <a:r>
                        <a:rPr lang="en-US" sz="1000" b="0" i="0" u="none" strike="noStrike" dirty="0">
                          <a:solidFill>
                            <a:srgbClr val="000000"/>
                          </a:solidFill>
                          <a:effectLst/>
                          <a:latin typeface="Arial" panose="020B0604020202020204" pitchFamily="34" charset="0"/>
                        </a:rPr>
                        <a:t> Combined Weighted Incremental Payments </a:t>
                      </a:r>
                      <a:r>
                        <a:rPr lang="en-US" sz="1000" b="0" i="0" u="none" strike="noStrike" dirty="0" smtClean="0">
                          <a:solidFill>
                            <a:srgbClr val="000000"/>
                          </a:solidFill>
                          <a:effectLst/>
                          <a:latin typeface="Arial" panose="020B0604020202020204" pitchFamily="34" charset="0"/>
                        </a:rPr>
                        <a:t>to</a:t>
                      </a:r>
                      <a:r>
                        <a:rPr lang="en-US" sz="1000" b="0" i="0" u="none" strike="noStrike" baseline="0" dirty="0" smtClean="0">
                          <a:solidFill>
                            <a:srgbClr val="000000"/>
                          </a:solidFill>
                          <a:effectLst/>
                          <a:latin typeface="Arial" panose="020B0604020202020204" pitchFamily="34" charset="0"/>
                        </a:rPr>
                        <a:t> Generation</a:t>
                      </a:r>
                      <a:r>
                        <a:rPr lang="en-US" sz="1000" b="0" i="0" u="none" strike="noStrike" dirty="0" smtClean="0">
                          <a:solidFill>
                            <a:srgbClr val="000000"/>
                          </a:solidFill>
                          <a:effectLst/>
                          <a:latin typeface="Arial" panose="020B0604020202020204" pitchFamily="34" charset="0"/>
                        </a:rPr>
                        <a:t> </a:t>
                      </a:r>
                      <a:r>
                        <a:rPr lang="en-US" sz="1000" b="0" i="0" u="none" strike="noStrike" dirty="0">
                          <a:solidFill>
                            <a:srgbClr val="000000"/>
                          </a:solidFill>
                          <a:effectLst/>
                          <a:latin typeface="Arial" panose="020B0604020202020204" pitchFamily="34" charset="0"/>
                        </a:rPr>
                        <a:t>($/kW-mo.)</a:t>
                      </a:r>
                    </a:p>
                  </a:txBody>
                  <a:tcPr marL="8945" marR="8945" marT="89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1" i="0" u="none" strike="noStrike">
                          <a:solidFill>
                            <a:srgbClr val="000000"/>
                          </a:solidFill>
                          <a:effectLst/>
                          <a:latin typeface="Arial" panose="020B0604020202020204" pitchFamily="34" charset="0"/>
                        </a:rPr>
                        <a:t>$0.010</a:t>
                      </a:r>
                    </a:p>
                  </a:txBody>
                  <a:tcPr marL="8945" marR="8945" marT="8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1" i="0" u="none" strike="noStrike">
                          <a:solidFill>
                            <a:srgbClr val="000000"/>
                          </a:solidFill>
                          <a:effectLst/>
                          <a:latin typeface="Arial" panose="020B0604020202020204" pitchFamily="34" charset="0"/>
                        </a:rPr>
                        <a:t>$0.002</a:t>
                      </a:r>
                    </a:p>
                  </a:txBody>
                  <a:tcPr marL="8945" marR="8945" marT="8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1" i="0" u="none" strike="noStrike">
                          <a:solidFill>
                            <a:srgbClr val="000000"/>
                          </a:solidFill>
                          <a:effectLst/>
                          <a:latin typeface="Arial" panose="020B0604020202020204" pitchFamily="34" charset="0"/>
                        </a:rPr>
                        <a:t>$0.008</a:t>
                      </a:r>
                    </a:p>
                  </a:txBody>
                  <a:tcPr marL="8945" marR="8945" marT="894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09340659"/>
                  </a:ext>
                </a:extLst>
              </a:tr>
              <a:tr h="178923">
                <a:tc>
                  <a:txBody>
                    <a:bodyPr/>
                    <a:lstStyle/>
                    <a:p>
                      <a:pPr algn="l" fontAlgn="ctr"/>
                      <a:r>
                        <a:rPr lang="en-US" sz="1000" b="1" i="0" u="none" strike="noStrike" dirty="0">
                          <a:solidFill>
                            <a:srgbClr val="000000"/>
                          </a:solidFill>
                          <a:effectLst/>
                          <a:latin typeface="Arial" panose="020B0604020202020204" pitchFamily="34" charset="0"/>
                        </a:rPr>
                        <a:t> Incremental Payments to Capacity</a:t>
                      </a:r>
                    </a:p>
                  </a:txBody>
                  <a:tcPr marL="8945" marR="8945" marT="894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fontAlgn="ctr"/>
                      <a:r>
                        <a:rPr lang="en-US" sz="1000" b="0" i="0" u="none" strike="noStrike" dirty="0">
                          <a:solidFill>
                            <a:srgbClr val="000000"/>
                          </a:solidFill>
                          <a:effectLst/>
                          <a:latin typeface="Calibri" panose="020F0502020204030204" pitchFamily="34" charset="0"/>
                        </a:rPr>
                        <a:t> </a:t>
                      </a:r>
                    </a:p>
                  </a:txBody>
                  <a:tcPr marL="8945" marR="8945" marT="894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fontAlgn="ctr"/>
                      <a:r>
                        <a:rPr lang="en-US" sz="1000" b="0" i="0" u="none" strike="noStrike" dirty="0">
                          <a:solidFill>
                            <a:srgbClr val="000000"/>
                          </a:solidFill>
                          <a:effectLst/>
                          <a:latin typeface="Calibri" panose="020F0502020204030204" pitchFamily="34" charset="0"/>
                        </a:rPr>
                        <a:t> </a:t>
                      </a:r>
                    </a:p>
                  </a:txBody>
                  <a:tcPr marL="8945" marR="8945" marT="894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fontAlgn="ctr"/>
                      <a:r>
                        <a:rPr lang="en-US" sz="1000" b="0" i="0" u="none" strike="noStrike" dirty="0">
                          <a:solidFill>
                            <a:srgbClr val="000000"/>
                          </a:solidFill>
                          <a:effectLst/>
                          <a:latin typeface="Calibri" panose="020F0502020204030204" pitchFamily="34" charset="0"/>
                        </a:rPr>
                        <a:t> </a:t>
                      </a:r>
                    </a:p>
                  </a:txBody>
                  <a:tcPr marL="8945" marR="8945" marT="894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271176811"/>
                  </a:ext>
                </a:extLst>
              </a:tr>
              <a:tr h="169977">
                <a:tc>
                  <a:txBody>
                    <a:bodyPr/>
                    <a:lstStyle/>
                    <a:p>
                      <a:pPr algn="l" fontAlgn="ctr"/>
                      <a:r>
                        <a:rPr lang="en-US" sz="1000" b="0" i="0" u="none" strike="noStrike" dirty="0">
                          <a:solidFill>
                            <a:srgbClr val="000000"/>
                          </a:solidFill>
                          <a:effectLst/>
                          <a:latin typeface="Arial" panose="020B0604020202020204" pitchFamily="34" charset="0"/>
                        </a:rPr>
                        <a:t> Winter: Weighted Payments ($/MW, 3-Month)</a:t>
                      </a:r>
                    </a:p>
                  </a:txBody>
                  <a:tcPr marL="8945" marR="8945" marT="89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$0</a:t>
                      </a:r>
                    </a:p>
                  </a:txBody>
                  <a:tcPr marL="8945" marR="8945" marT="8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$240</a:t>
                      </a:r>
                    </a:p>
                  </a:txBody>
                  <a:tcPr marL="8945" marR="8945" marT="8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$80</a:t>
                      </a:r>
                    </a:p>
                  </a:txBody>
                  <a:tcPr marL="8945" marR="8945" marT="89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51401650"/>
                  </a:ext>
                </a:extLst>
              </a:tr>
              <a:tr h="178923">
                <a:tc>
                  <a:txBody>
                    <a:bodyPr/>
                    <a:lstStyle/>
                    <a:p>
                      <a:pPr algn="l" fontAlgn="ctr"/>
                      <a:r>
                        <a:rPr lang="en-US" sz="1000" b="0" i="0" u="none" strike="noStrike" dirty="0">
                          <a:solidFill>
                            <a:srgbClr val="000000"/>
                          </a:solidFill>
                          <a:effectLst/>
                          <a:latin typeface="Arial" panose="020B0604020202020204" pitchFamily="34" charset="0"/>
                        </a:rPr>
                        <a:t>Weighted Incremental Payments ($, 3-Month)</a:t>
                      </a:r>
                    </a:p>
                  </a:txBody>
                  <a:tcPr marL="483042" marR="8945" marT="89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$0</a:t>
                      </a:r>
                    </a:p>
                  </a:txBody>
                  <a:tcPr marL="8945" marR="8945" marT="8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$36,000</a:t>
                      </a:r>
                    </a:p>
                  </a:txBody>
                  <a:tcPr marL="8945" marR="8945" marT="8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$800</a:t>
                      </a:r>
                    </a:p>
                  </a:txBody>
                  <a:tcPr marL="8945" marR="8945" marT="89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73122961"/>
                  </a:ext>
                </a:extLst>
              </a:tr>
              <a:tr h="178923">
                <a:tc>
                  <a:txBody>
                    <a:bodyPr/>
                    <a:lstStyle/>
                    <a:p>
                      <a:pPr algn="l" fontAlgn="ctr"/>
                      <a:r>
                        <a:rPr lang="en-US" sz="1000" b="0" i="0" u="none" strike="noStrike" dirty="0">
                          <a:solidFill>
                            <a:srgbClr val="000000"/>
                          </a:solidFill>
                          <a:effectLst/>
                          <a:latin typeface="Arial" panose="020B0604020202020204" pitchFamily="34" charset="0"/>
                        </a:rPr>
                        <a:t> Non-Winter: Weighted Payments ($/MW, 9-Month)</a:t>
                      </a:r>
                    </a:p>
                  </a:txBody>
                  <a:tcPr marL="8945" marR="8945" marT="89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$0</a:t>
                      </a:r>
                    </a:p>
                  </a:txBody>
                  <a:tcPr marL="8945" marR="8945" marT="8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$270</a:t>
                      </a:r>
                    </a:p>
                  </a:txBody>
                  <a:tcPr marL="8945" marR="8945" marT="8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$90</a:t>
                      </a:r>
                    </a:p>
                  </a:txBody>
                  <a:tcPr marL="8945" marR="8945" marT="89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39080652"/>
                  </a:ext>
                </a:extLst>
              </a:tr>
              <a:tr h="178923">
                <a:tc>
                  <a:txBody>
                    <a:bodyPr/>
                    <a:lstStyle/>
                    <a:p>
                      <a:pPr algn="l" fontAlgn="ctr"/>
                      <a:r>
                        <a:rPr lang="en-US" sz="1000" b="0" i="0" u="none" strike="noStrike" dirty="0">
                          <a:solidFill>
                            <a:srgbClr val="000000"/>
                          </a:solidFill>
                          <a:effectLst/>
                          <a:latin typeface="Arial" panose="020B0604020202020204" pitchFamily="34" charset="0"/>
                        </a:rPr>
                        <a:t>Weighted Incremental Payments ($, 9-Month)</a:t>
                      </a:r>
                    </a:p>
                  </a:txBody>
                  <a:tcPr marL="805070" marR="8945" marT="89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$0</a:t>
                      </a:r>
                    </a:p>
                  </a:txBody>
                  <a:tcPr marL="8945" marR="8945" marT="8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$40,500</a:t>
                      </a:r>
                    </a:p>
                  </a:txBody>
                  <a:tcPr marL="8945" marR="8945" marT="8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$900</a:t>
                      </a:r>
                    </a:p>
                  </a:txBody>
                  <a:tcPr marL="8945" marR="8945" marT="89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37828458"/>
                  </a:ext>
                </a:extLst>
              </a:tr>
              <a:tr h="178923">
                <a:tc>
                  <a:txBody>
                    <a:bodyPr/>
                    <a:lstStyle/>
                    <a:p>
                      <a:pPr algn="l" fontAlgn="ctr"/>
                      <a:r>
                        <a:rPr lang="en-US" sz="1000" b="0" i="0" u="none" strike="noStrike" dirty="0">
                          <a:solidFill>
                            <a:srgbClr val="000000"/>
                          </a:solidFill>
                          <a:effectLst/>
                          <a:latin typeface="Arial" panose="020B0604020202020204" pitchFamily="34" charset="0"/>
                        </a:rPr>
                        <a:t> Combined Weighted Payments </a:t>
                      </a:r>
                      <a:r>
                        <a:rPr lang="en-US" sz="1000" b="0" i="0" u="none" strike="noStrike" dirty="0" smtClean="0">
                          <a:solidFill>
                            <a:srgbClr val="000000"/>
                          </a:solidFill>
                          <a:effectLst/>
                          <a:latin typeface="Arial" panose="020B0604020202020204" pitchFamily="34" charset="0"/>
                        </a:rPr>
                        <a:t>to</a:t>
                      </a:r>
                      <a:r>
                        <a:rPr lang="en-US" sz="1000" b="0" i="0" u="none" strike="noStrike" baseline="0" dirty="0" smtClean="0">
                          <a:solidFill>
                            <a:srgbClr val="000000"/>
                          </a:solidFill>
                          <a:effectLst/>
                          <a:latin typeface="Arial" panose="020B0604020202020204" pitchFamily="34" charset="0"/>
                        </a:rPr>
                        <a:t> Capacity</a:t>
                      </a:r>
                      <a:r>
                        <a:rPr lang="en-US" sz="1000" b="0" i="0" u="none" strike="noStrike" dirty="0" smtClean="0">
                          <a:solidFill>
                            <a:srgbClr val="000000"/>
                          </a:solidFill>
                          <a:effectLst/>
                          <a:latin typeface="Arial" panose="020B0604020202020204" pitchFamily="34" charset="0"/>
                        </a:rPr>
                        <a:t> </a:t>
                      </a:r>
                      <a:r>
                        <a:rPr lang="en-US" sz="1000" b="0" i="0" u="none" strike="noStrike" dirty="0">
                          <a:solidFill>
                            <a:srgbClr val="000000"/>
                          </a:solidFill>
                          <a:effectLst/>
                          <a:latin typeface="Arial" panose="020B0604020202020204" pitchFamily="34" charset="0"/>
                        </a:rPr>
                        <a:t>($, 12-Month)</a:t>
                      </a:r>
                    </a:p>
                  </a:txBody>
                  <a:tcPr marL="8945" marR="8945" marT="89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$0</a:t>
                      </a:r>
                    </a:p>
                  </a:txBody>
                  <a:tcPr marL="8945" marR="8945" marT="8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$76,500</a:t>
                      </a:r>
                    </a:p>
                  </a:txBody>
                  <a:tcPr marL="8945" marR="8945" marT="8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$1,700</a:t>
                      </a:r>
                    </a:p>
                  </a:txBody>
                  <a:tcPr marL="8945" marR="8945" marT="89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55004512"/>
                  </a:ext>
                </a:extLst>
              </a:tr>
              <a:tr h="187870">
                <a:tc>
                  <a:txBody>
                    <a:bodyPr/>
                    <a:lstStyle/>
                    <a:p>
                      <a:pPr algn="l" fontAlgn="ctr"/>
                      <a:r>
                        <a:rPr lang="en-US" sz="1000" b="0" i="0" u="none" strike="noStrike" dirty="0">
                          <a:solidFill>
                            <a:srgbClr val="000000"/>
                          </a:solidFill>
                          <a:effectLst/>
                          <a:latin typeface="Arial" panose="020B0604020202020204" pitchFamily="34" charset="0"/>
                        </a:rPr>
                        <a:t> Combined Weighted Payments </a:t>
                      </a:r>
                      <a:r>
                        <a:rPr lang="en-US" sz="1000" b="0" i="0" u="none" strike="noStrike" dirty="0" smtClean="0">
                          <a:solidFill>
                            <a:srgbClr val="000000"/>
                          </a:solidFill>
                          <a:effectLst/>
                          <a:latin typeface="Arial" panose="020B0604020202020204" pitchFamily="34" charset="0"/>
                        </a:rPr>
                        <a:t>to</a:t>
                      </a:r>
                      <a:r>
                        <a:rPr lang="en-US" sz="1000" b="0" i="0" u="none" strike="noStrike" baseline="0" dirty="0" smtClean="0">
                          <a:solidFill>
                            <a:srgbClr val="000000"/>
                          </a:solidFill>
                          <a:effectLst/>
                          <a:latin typeface="Arial" panose="020B0604020202020204" pitchFamily="34" charset="0"/>
                        </a:rPr>
                        <a:t> Capacity </a:t>
                      </a:r>
                      <a:r>
                        <a:rPr lang="en-US" sz="1000" b="0" i="0" u="none" strike="noStrike" dirty="0" smtClean="0">
                          <a:solidFill>
                            <a:srgbClr val="000000"/>
                          </a:solidFill>
                          <a:effectLst/>
                          <a:latin typeface="Arial" panose="020B0604020202020204" pitchFamily="34" charset="0"/>
                        </a:rPr>
                        <a:t>($/</a:t>
                      </a:r>
                      <a:r>
                        <a:rPr lang="en-US" sz="1000" b="0" i="0" u="none" strike="noStrike" dirty="0">
                          <a:solidFill>
                            <a:srgbClr val="000000"/>
                          </a:solidFill>
                          <a:effectLst/>
                          <a:latin typeface="Arial" panose="020B0604020202020204" pitchFamily="34" charset="0"/>
                        </a:rPr>
                        <a:t>kW-mo.)</a:t>
                      </a:r>
                    </a:p>
                  </a:txBody>
                  <a:tcPr marL="8945" marR="8945" marT="89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1" i="0" u="none" strike="noStrike">
                          <a:solidFill>
                            <a:srgbClr val="000000"/>
                          </a:solidFill>
                          <a:effectLst/>
                          <a:latin typeface="Arial" panose="020B0604020202020204" pitchFamily="34" charset="0"/>
                        </a:rPr>
                        <a:t>$0.000</a:t>
                      </a:r>
                    </a:p>
                  </a:txBody>
                  <a:tcPr marL="8945" marR="8945" marT="8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1" i="0" u="none" strike="noStrike">
                          <a:solidFill>
                            <a:srgbClr val="000000"/>
                          </a:solidFill>
                          <a:effectLst/>
                          <a:latin typeface="Arial" panose="020B0604020202020204" pitchFamily="34" charset="0"/>
                        </a:rPr>
                        <a:t>$0.043</a:t>
                      </a:r>
                    </a:p>
                  </a:txBody>
                  <a:tcPr marL="8945" marR="8945" marT="8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1" i="0" u="none" strike="noStrike">
                          <a:solidFill>
                            <a:srgbClr val="000000"/>
                          </a:solidFill>
                          <a:effectLst/>
                          <a:latin typeface="Arial" panose="020B0604020202020204" pitchFamily="34" charset="0"/>
                        </a:rPr>
                        <a:t>$0.014</a:t>
                      </a:r>
                    </a:p>
                  </a:txBody>
                  <a:tcPr marL="8945" marR="8945" marT="894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43105091"/>
                  </a:ext>
                </a:extLst>
              </a:tr>
              <a:tr h="187870">
                <a:tc>
                  <a:txBody>
                    <a:bodyPr/>
                    <a:lstStyle/>
                    <a:p>
                      <a:pPr algn="l" fontAlgn="b"/>
                      <a:r>
                        <a:rPr lang="en-US" sz="1000" b="1" i="0" u="none" strike="noStrike">
                          <a:solidFill>
                            <a:srgbClr val="000000"/>
                          </a:solidFill>
                          <a:effectLst/>
                          <a:latin typeface="Arial" panose="020B0604020202020204" pitchFamily="34" charset="0"/>
                        </a:rPr>
                        <a:t> Change In Total Payments ($, 12-Month)</a:t>
                      </a:r>
                    </a:p>
                  </a:txBody>
                  <a:tcPr marL="8945" marR="8945" marT="894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$2,332</a:t>
                      </a:r>
                    </a:p>
                  </a:txBody>
                  <a:tcPr marL="8945" marR="8945" marT="8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$79,557</a:t>
                      </a:r>
                    </a:p>
                  </a:txBody>
                  <a:tcPr marL="8945" marR="8945" marT="8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$2,639</a:t>
                      </a:r>
                    </a:p>
                  </a:txBody>
                  <a:tcPr marL="8945" marR="8945" marT="89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48636443"/>
                  </a:ext>
                </a:extLst>
              </a:tr>
              <a:tr h="196816">
                <a:tc>
                  <a:txBody>
                    <a:bodyPr/>
                    <a:lstStyle/>
                    <a:p>
                      <a:pPr algn="l" fontAlgn="b"/>
                      <a:r>
                        <a:rPr lang="en-US" sz="1100" b="1" i="0" u="none" strike="noStrike">
                          <a:solidFill>
                            <a:srgbClr val="000000"/>
                          </a:solidFill>
                          <a:effectLst/>
                          <a:latin typeface="Arial" panose="020B0604020202020204" pitchFamily="34" charset="0"/>
                        </a:rPr>
                        <a:t> Change In Total Payments ($/kW-mo.)</a:t>
                      </a:r>
                    </a:p>
                  </a:txBody>
                  <a:tcPr marL="8945" marR="8945" marT="894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1" i="0" u="none" strike="noStrike">
                          <a:solidFill>
                            <a:srgbClr val="000000"/>
                          </a:solidFill>
                          <a:effectLst/>
                          <a:latin typeface="Arial" panose="020B0604020202020204" pitchFamily="34" charset="0"/>
                        </a:rPr>
                        <a:t>$0.010</a:t>
                      </a:r>
                    </a:p>
                  </a:txBody>
                  <a:tcPr marL="8945" marR="8945" marT="8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1" i="0" u="none" strike="noStrike">
                          <a:solidFill>
                            <a:srgbClr val="000000"/>
                          </a:solidFill>
                          <a:effectLst/>
                          <a:latin typeface="Arial" panose="020B0604020202020204" pitchFamily="34" charset="0"/>
                        </a:rPr>
                        <a:t>$0.044</a:t>
                      </a:r>
                    </a:p>
                  </a:txBody>
                  <a:tcPr marL="8945" marR="8945" marT="8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1" i="0" u="none" strike="noStrike" dirty="0">
                          <a:solidFill>
                            <a:srgbClr val="000000"/>
                          </a:solidFill>
                          <a:effectLst/>
                          <a:latin typeface="Arial" panose="020B0604020202020204" pitchFamily="34" charset="0"/>
                        </a:rPr>
                        <a:t>$0.022</a:t>
                      </a:r>
                    </a:p>
                  </a:txBody>
                  <a:tcPr marL="8945" marR="8945" marT="894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26963981"/>
                  </a:ext>
                </a:extLst>
              </a:tr>
            </a:tbl>
          </a:graphicData>
        </a:graphic>
      </p:graphicFrame>
    </p:spTree>
    <p:extLst>
      <p:ext uri="{BB962C8B-B14F-4D97-AF65-F5344CB8AC3E}">
        <p14:creationId xmlns:p14="http://schemas.microsoft.com/office/powerpoint/2010/main" val="39654735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Security Improvements</a:t>
            </a:r>
            <a:endParaRPr lang="en-US" dirty="0"/>
          </a:p>
        </p:txBody>
      </p:sp>
      <p:sp>
        <p:nvSpPr>
          <p:cNvPr id="3" name="Text Placeholder 2"/>
          <p:cNvSpPr>
            <a:spLocks noGrp="1"/>
          </p:cNvSpPr>
          <p:nvPr>
            <p:ph type="body" idx="1"/>
          </p:nvPr>
        </p:nvSpPr>
        <p:spPr/>
        <p:txBody>
          <a:bodyPr>
            <a:normAutofit fontScale="92500" lnSpcReduction="20000"/>
          </a:bodyPr>
          <a:lstStyle/>
          <a:p>
            <a:r>
              <a:rPr lang="en-US" dirty="0" smtClean="0"/>
              <a:t>Incremental revenue offsets for the Net CONE and ORTP modeled technologies</a:t>
            </a:r>
          </a:p>
          <a:p>
            <a:pPr marL="342900" indent="-342900">
              <a:buFont typeface="Calibri" panose="020F0502020204030204" pitchFamily="34" charset="0"/>
              <a:buChar char="-"/>
            </a:pPr>
            <a:r>
              <a:rPr lang="en-US" dirty="0" smtClean="0"/>
              <a:t>ISO proposal</a:t>
            </a:r>
          </a:p>
          <a:p>
            <a:pPr marL="342900" indent="-342900">
              <a:buFont typeface="Calibri" panose="020F0502020204030204" pitchFamily="34" charset="0"/>
              <a:buChar char="-"/>
            </a:pPr>
            <a:r>
              <a:rPr lang="en-US" dirty="0" smtClean="0"/>
              <a:t>NEPOOL proposal</a:t>
            </a:r>
            <a:endParaRPr lang="en-US" dirty="0"/>
          </a:p>
        </p:txBody>
      </p:sp>
      <p:sp>
        <p:nvSpPr>
          <p:cNvPr id="4" name="Slide Number Placeholder 3"/>
          <p:cNvSpPr>
            <a:spLocks noGrp="1"/>
          </p:cNvSpPr>
          <p:nvPr>
            <p:ph type="sldNum" sz="quarter" idx="4"/>
          </p:nvPr>
        </p:nvSpPr>
        <p:spPr/>
        <p:txBody>
          <a:bodyPr/>
          <a:lstStyle/>
          <a:p>
            <a:fld id="{10C7F894-2A36-495D-AB7C-1055F7AC0F9D}" type="slidenum">
              <a:rPr lang="en-US" smtClean="0"/>
              <a:pPr/>
              <a:t>4</a:t>
            </a:fld>
            <a:endParaRPr lang="en-US" dirty="0"/>
          </a:p>
        </p:txBody>
      </p:sp>
    </p:spTree>
    <p:extLst>
      <p:ext uri="{BB962C8B-B14F-4D97-AF65-F5344CB8AC3E}">
        <p14:creationId xmlns:p14="http://schemas.microsoft.com/office/powerpoint/2010/main" val="20618319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0C7F894-2A36-495D-AB7C-1055F7AC0F9D}" type="slidenum">
              <a:rPr lang="en-US" smtClean="0"/>
              <a:pPr/>
              <a:t>5</a:t>
            </a:fld>
            <a:endParaRPr lang="en-US" dirty="0"/>
          </a:p>
        </p:txBody>
      </p:sp>
      <p:sp>
        <p:nvSpPr>
          <p:cNvPr id="4" name="Text Placeholder 3"/>
          <p:cNvSpPr>
            <a:spLocks noGrp="1"/>
          </p:cNvSpPr>
          <p:nvPr>
            <p:ph sz="quarter" idx="14"/>
          </p:nvPr>
        </p:nvSpPr>
        <p:spPr/>
        <p:txBody>
          <a:bodyPr>
            <a:normAutofit/>
          </a:bodyPr>
          <a:lstStyle/>
          <a:p>
            <a:r>
              <a:rPr lang="en-US" dirty="0" smtClean="0"/>
              <a:t>As discussed in the </a:t>
            </a:r>
            <a:r>
              <a:rPr lang="en-US" dirty="0" smtClean="0">
                <a:hlinkClick r:id="rId2"/>
              </a:rPr>
              <a:t>July 2020</a:t>
            </a:r>
            <a:r>
              <a:rPr lang="en-US" dirty="0" smtClean="0"/>
              <a:t> Markets Committee meeting, ESI revenue offsets will be estimated under both the ISO and NEPOOL filed proposals</a:t>
            </a:r>
          </a:p>
          <a:p>
            <a:pPr lvl="1"/>
            <a:r>
              <a:rPr lang="en-US" dirty="0" smtClean="0"/>
              <a:t>Both scenarios assume the sunset of the Forward Reserve Market</a:t>
            </a:r>
            <a:endParaRPr lang="en-US" dirty="0"/>
          </a:p>
          <a:p>
            <a:r>
              <a:rPr lang="en-US" dirty="0" smtClean="0"/>
              <a:t>Revenues will be estimated using results of the Energy Security Improvements Impact Analysis  </a:t>
            </a:r>
          </a:p>
          <a:p>
            <a:r>
              <a:rPr lang="en-US" dirty="0" smtClean="0"/>
              <a:t>The following slides provide revenue offsets for each modeled Net CONE and ORTP technology</a:t>
            </a:r>
          </a:p>
          <a:p>
            <a:pPr lvl="1"/>
            <a:endParaRPr lang="en-US" dirty="0" smtClean="0"/>
          </a:p>
        </p:txBody>
      </p:sp>
      <p:sp>
        <p:nvSpPr>
          <p:cNvPr id="10" name="Title 8"/>
          <p:cNvSpPr>
            <a:spLocks noGrp="1"/>
          </p:cNvSpPr>
          <p:nvPr>
            <p:ph type="title"/>
          </p:nvPr>
        </p:nvSpPr>
        <p:spPr>
          <a:xfrm>
            <a:off x="457200" y="76200"/>
            <a:ext cx="8229600" cy="1143000"/>
          </a:xfrm>
        </p:spPr>
        <p:txBody>
          <a:bodyPr>
            <a:normAutofit/>
          </a:bodyPr>
          <a:lstStyle/>
          <a:p>
            <a:r>
              <a:rPr lang="en-US" dirty="0" smtClean="0"/>
              <a:t>ESI revenues are estimated and incorporated in the Net CONE and ORTP calculations</a:t>
            </a:r>
            <a:endParaRPr lang="en-US" dirty="0"/>
          </a:p>
        </p:txBody>
      </p:sp>
    </p:spTree>
    <p:extLst>
      <p:ext uri="{BB962C8B-B14F-4D97-AF65-F5344CB8AC3E}">
        <p14:creationId xmlns:p14="http://schemas.microsoft.com/office/powerpoint/2010/main" val="28483370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0C7F894-2A36-495D-AB7C-1055F7AC0F9D}" type="slidenum">
              <a:rPr lang="en-US" smtClean="0"/>
              <a:pPr/>
              <a:t>6</a:t>
            </a:fld>
            <a:endParaRPr lang="en-US" dirty="0"/>
          </a:p>
        </p:txBody>
      </p:sp>
      <p:graphicFrame>
        <p:nvGraphicFramePr>
          <p:cNvPr id="2" name="Content Placeholder 1"/>
          <p:cNvGraphicFramePr>
            <a:graphicFrameLocks noGrp="1"/>
          </p:cNvGraphicFramePr>
          <p:nvPr>
            <p:ph sz="quarter" idx="14"/>
            <p:extLst>
              <p:ext uri="{D42A27DB-BD31-4B8C-83A1-F6EECF244321}">
                <p14:modId xmlns:p14="http://schemas.microsoft.com/office/powerpoint/2010/main" val="2383727917"/>
              </p:ext>
            </p:extLst>
          </p:nvPr>
        </p:nvGraphicFramePr>
        <p:xfrm>
          <a:off x="457200" y="1511371"/>
          <a:ext cx="8229600" cy="1780469"/>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val="2005958026"/>
                    </a:ext>
                  </a:extLst>
                </a:gridCol>
                <a:gridCol w="1447800">
                  <a:extLst>
                    <a:ext uri="{9D8B030D-6E8A-4147-A177-3AD203B41FA5}">
                      <a16:colId xmlns:a16="http://schemas.microsoft.com/office/drawing/2014/main" val="3583128949"/>
                    </a:ext>
                  </a:extLst>
                </a:gridCol>
                <a:gridCol w="1600200">
                  <a:extLst>
                    <a:ext uri="{9D8B030D-6E8A-4147-A177-3AD203B41FA5}">
                      <a16:colId xmlns:a16="http://schemas.microsoft.com/office/drawing/2014/main" val="2798630513"/>
                    </a:ext>
                  </a:extLst>
                </a:gridCol>
                <a:gridCol w="1371600">
                  <a:extLst>
                    <a:ext uri="{9D8B030D-6E8A-4147-A177-3AD203B41FA5}">
                      <a16:colId xmlns:a16="http://schemas.microsoft.com/office/drawing/2014/main" val="502266773"/>
                    </a:ext>
                  </a:extLst>
                </a:gridCol>
                <a:gridCol w="1371600">
                  <a:extLst>
                    <a:ext uri="{9D8B030D-6E8A-4147-A177-3AD203B41FA5}">
                      <a16:colId xmlns:a16="http://schemas.microsoft.com/office/drawing/2014/main" val="129200034"/>
                    </a:ext>
                  </a:extLst>
                </a:gridCol>
              </a:tblGrid>
              <a:tr h="774629">
                <a:tc>
                  <a:txBody>
                    <a:bodyPr/>
                    <a:lstStyle/>
                    <a:p>
                      <a:pPr algn="ctr"/>
                      <a:r>
                        <a:rPr lang="en-US" sz="1600" dirty="0" smtClean="0"/>
                        <a:t>Technology</a:t>
                      </a:r>
                      <a:r>
                        <a:rPr lang="en-US" sz="1600" baseline="0" dirty="0" smtClean="0"/>
                        <a:t> Type</a:t>
                      </a:r>
                      <a:endParaRPr lang="en-US" sz="1600" dirty="0"/>
                    </a:p>
                  </a:txBody>
                  <a:tcPr anchor="ctr"/>
                </a:tc>
                <a:tc>
                  <a:txBody>
                    <a:bodyPr/>
                    <a:lstStyle/>
                    <a:p>
                      <a:pPr algn="ctr"/>
                      <a:r>
                        <a:rPr lang="en-US" sz="1600" dirty="0" smtClean="0"/>
                        <a:t>Incr. Payments to Generation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smtClean="0"/>
                        <a:t>($/kW-mo.)</a:t>
                      </a:r>
                    </a:p>
                  </a:txBody>
                  <a:tcPr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smtClean="0"/>
                        <a:t>Incr. Payments to Capacity</a:t>
                      </a:r>
                      <a:br>
                        <a:rPr lang="en-US" sz="1600" dirty="0" smtClean="0"/>
                      </a:br>
                      <a:r>
                        <a:rPr lang="en-US" sz="1200" dirty="0" smtClean="0"/>
                        <a:t>($/kW-mo.)</a:t>
                      </a:r>
                    </a:p>
                  </a:txBody>
                  <a:tcPr anchor="b"/>
                </a:tc>
                <a:tc>
                  <a:txBody>
                    <a:bodyPr/>
                    <a:lstStyle/>
                    <a:p>
                      <a:pPr algn="ctr"/>
                      <a:r>
                        <a:rPr lang="en-US" sz="1600" dirty="0" smtClean="0"/>
                        <a:t>Total</a:t>
                      </a:r>
                    </a:p>
                    <a:p>
                      <a:pPr algn="ctr"/>
                      <a:r>
                        <a:rPr lang="en-US" sz="1600" dirty="0" smtClean="0"/>
                        <a:t>2020$</a:t>
                      </a:r>
                    </a:p>
                    <a:p>
                      <a:pPr algn="ctr"/>
                      <a:r>
                        <a:rPr lang="en-US" sz="1200" dirty="0" smtClean="0"/>
                        <a:t>($/kW-mo.)</a:t>
                      </a:r>
                      <a:endParaRPr lang="en-US" sz="1200" dirty="0"/>
                    </a:p>
                  </a:txBody>
                  <a:tcPr anchor="b"/>
                </a:tc>
                <a:tc>
                  <a:txBody>
                    <a:bodyPr/>
                    <a:lstStyle/>
                    <a:p>
                      <a:pPr algn="ctr"/>
                      <a:r>
                        <a:rPr lang="en-US" sz="1600" dirty="0" smtClean="0"/>
                        <a:t>Total</a:t>
                      </a:r>
                    </a:p>
                    <a:p>
                      <a:pPr algn="ctr"/>
                      <a:r>
                        <a:rPr lang="en-US" sz="1600" dirty="0" smtClean="0"/>
                        <a:t>2025$</a:t>
                      </a:r>
                    </a:p>
                    <a:p>
                      <a:pPr algn="ctr"/>
                      <a:r>
                        <a:rPr lang="en-US" sz="1200" dirty="0" smtClean="0"/>
                        <a:t>($/kW-mo.)</a:t>
                      </a:r>
                      <a:endParaRPr lang="en-US" sz="1200" dirty="0"/>
                    </a:p>
                  </a:txBody>
                  <a:tcPr anchor="b">
                    <a:solidFill>
                      <a:srgbClr val="0070C0"/>
                    </a:solidFill>
                  </a:tcPr>
                </a:tc>
                <a:extLst>
                  <a:ext uri="{0D108BD9-81ED-4DB2-BD59-A6C34878D82A}">
                    <a16:rowId xmlns:a16="http://schemas.microsoft.com/office/drawing/2014/main" val="3716581925"/>
                  </a:ext>
                </a:extLst>
              </a:tr>
              <a:tr h="3329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rgbClr val="000000"/>
                          </a:solidFill>
                        </a:rPr>
                        <a:t>Combustion Turbine</a:t>
                      </a:r>
                      <a:endParaRPr lang="en-US" sz="1600" b="0" dirty="0" smtClean="0">
                        <a:solidFill>
                          <a:srgbClr val="000000"/>
                        </a:solidFill>
                      </a:endParaRPr>
                    </a:p>
                  </a:txBody>
                  <a:tcPr/>
                </a:tc>
                <a:tc>
                  <a:txBody>
                    <a:bodyPr/>
                    <a:lstStyle/>
                    <a:p>
                      <a:pPr algn="ctr"/>
                      <a:r>
                        <a:rPr lang="en-US" sz="1600" kern="1200" dirty="0" smtClean="0">
                          <a:solidFill>
                            <a:srgbClr val="FF0000"/>
                          </a:solidFill>
                          <a:latin typeface="+mn-lt"/>
                          <a:ea typeface="+mn-ea"/>
                          <a:cs typeface="+mn-cs"/>
                        </a:rPr>
                        <a:t>$-0.140</a:t>
                      </a:r>
                      <a:r>
                        <a:rPr lang="en-US" sz="1600" kern="1200" dirty="0" smtClean="0">
                          <a:solidFill>
                            <a:srgbClr val="000000"/>
                          </a:solidFill>
                          <a:latin typeface="+mn-lt"/>
                          <a:ea typeface="+mn-ea"/>
                          <a:cs typeface="+mn-cs"/>
                        </a:rPr>
                        <a:t> </a:t>
                      </a:r>
                      <a:r>
                        <a:rPr lang="en-US" sz="1400" strike="sngStrike" kern="1200" dirty="0" smtClean="0">
                          <a:solidFill>
                            <a:srgbClr val="000000"/>
                          </a:solidFill>
                          <a:latin typeface="+mn-lt"/>
                          <a:ea typeface="+mn-ea"/>
                          <a:cs typeface="+mn-cs"/>
                        </a:rPr>
                        <a:t>$0.184</a:t>
                      </a:r>
                      <a:endParaRPr lang="en-US" sz="1400" strike="sngStrike" kern="1200" dirty="0">
                        <a:solidFill>
                          <a:srgbClr val="000000"/>
                        </a:solidFill>
                        <a:latin typeface="+mn-lt"/>
                        <a:ea typeface="+mn-ea"/>
                        <a:cs typeface="+mn-cs"/>
                      </a:endParaRPr>
                    </a:p>
                  </a:txBody>
                  <a:tcPr/>
                </a:tc>
                <a:tc>
                  <a:txBody>
                    <a:bodyPr/>
                    <a:lstStyle/>
                    <a:p>
                      <a:pPr algn="ctr"/>
                      <a:r>
                        <a:rPr lang="en-US" sz="1600" dirty="0" smtClean="0">
                          <a:solidFill>
                            <a:srgbClr val="000000"/>
                          </a:solidFill>
                        </a:rPr>
                        <a:t>$0.589</a:t>
                      </a:r>
                      <a:endParaRPr lang="en-US" sz="1600" dirty="0">
                        <a:solidFill>
                          <a:srgbClr val="000000"/>
                        </a:solidFill>
                      </a:endParaRPr>
                    </a:p>
                  </a:txBody>
                  <a:tcPr/>
                </a:tc>
                <a:tc>
                  <a:txBody>
                    <a:bodyPr/>
                    <a:lstStyle/>
                    <a:p>
                      <a:pPr algn="ctr"/>
                      <a:r>
                        <a:rPr lang="en-US" sz="1600" kern="1200" dirty="0" smtClean="0">
                          <a:solidFill>
                            <a:srgbClr val="FF0000"/>
                          </a:solidFill>
                          <a:latin typeface="+mn-lt"/>
                          <a:ea typeface="+mn-ea"/>
                          <a:cs typeface="+mn-cs"/>
                        </a:rPr>
                        <a:t>$0.450 </a:t>
                      </a:r>
                      <a:r>
                        <a:rPr lang="en-US" sz="1400" strike="sngStrike" kern="1200" dirty="0" smtClean="0">
                          <a:solidFill>
                            <a:srgbClr val="000000"/>
                          </a:solidFill>
                          <a:latin typeface="+mn-lt"/>
                          <a:ea typeface="+mn-ea"/>
                          <a:cs typeface="+mn-cs"/>
                        </a:rPr>
                        <a:t>$0.405</a:t>
                      </a:r>
                      <a:endParaRPr lang="en-US" sz="1400" strike="sngStrike" kern="1200" dirty="0">
                        <a:solidFill>
                          <a:srgbClr val="000000"/>
                        </a:solidFill>
                        <a:latin typeface="+mn-lt"/>
                        <a:ea typeface="+mn-ea"/>
                        <a:cs typeface="+mn-cs"/>
                      </a:endParaRPr>
                    </a:p>
                  </a:txBody>
                  <a:tcPr/>
                </a:tc>
                <a:tc>
                  <a:txBody>
                    <a:bodyPr/>
                    <a:lstStyle/>
                    <a:p>
                      <a:pPr algn="ctr"/>
                      <a:r>
                        <a:rPr lang="en-US" sz="1600" kern="1200" dirty="0" smtClean="0">
                          <a:solidFill>
                            <a:srgbClr val="FF0000"/>
                          </a:solidFill>
                          <a:latin typeface="+mn-lt"/>
                          <a:ea typeface="+mn-ea"/>
                          <a:cs typeface="+mn-cs"/>
                        </a:rPr>
                        <a:t>$0.497 </a:t>
                      </a:r>
                      <a:r>
                        <a:rPr lang="en-US" sz="1400" strike="sngStrike" kern="1200" dirty="0" smtClean="0">
                          <a:solidFill>
                            <a:srgbClr val="000000"/>
                          </a:solidFill>
                          <a:latin typeface="+mn-lt"/>
                          <a:ea typeface="+mn-ea"/>
                          <a:cs typeface="+mn-cs"/>
                        </a:rPr>
                        <a:t>$0.447</a:t>
                      </a:r>
                      <a:endParaRPr lang="en-US" sz="1400" strike="sngStrike" kern="1200" dirty="0">
                        <a:solidFill>
                          <a:srgbClr val="000000"/>
                        </a:solidFill>
                        <a:latin typeface="+mn-lt"/>
                        <a:ea typeface="+mn-ea"/>
                        <a:cs typeface="+mn-cs"/>
                      </a:endParaRPr>
                    </a:p>
                  </a:txBody>
                  <a:tcPr/>
                </a:tc>
                <a:extLst>
                  <a:ext uri="{0D108BD9-81ED-4DB2-BD59-A6C34878D82A}">
                    <a16:rowId xmlns:a16="http://schemas.microsoft.com/office/drawing/2014/main" val="3600320294"/>
                  </a:ext>
                </a:extLst>
              </a:tr>
              <a:tr h="332920">
                <a:tc>
                  <a:txBody>
                    <a:bodyPr/>
                    <a:lstStyle/>
                    <a:p>
                      <a:pPr marL="0" lvl="0" indent="-227012"/>
                      <a:r>
                        <a:rPr lang="en-US" sz="1600" dirty="0" smtClean="0">
                          <a:solidFill>
                            <a:srgbClr val="000000"/>
                          </a:solidFill>
                        </a:rPr>
                        <a:t>Combined</a:t>
                      </a:r>
                      <a:r>
                        <a:rPr lang="en-US" sz="1600" baseline="0" dirty="0" smtClean="0">
                          <a:solidFill>
                            <a:srgbClr val="000000"/>
                          </a:solidFill>
                        </a:rPr>
                        <a:t> Cycle</a:t>
                      </a:r>
                      <a:endParaRPr lang="en-US" sz="1600" dirty="0">
                        <a:solidFill>
                          <a:srgbClr val="000000"/>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dirty="0" smtClean="0">
                          <a:solidFill>
                            <a:srgbClr val="FF0000"/>
                          </a:solidFill>
                          <a:latin typeface="+mn-lt"/>
                          <a:ea typeface="+mn-ea"/>
                          <a:cs typeface="+mn-cs"/>
                        </a:rPr>
                        <a:t>$0.237 </a:t>
                      </a:r>
                      <a:r>
                        <a:rPr lang="en-US" sz="1400" strike="sngStrike" kern="1200" dirty="0" smtClean="0">
                          <a:solidFill>
                            <a:srgbClr val="000000"/>
                          </a:solidFill>
                          <a:latin typeface="+mn-lt"/>
                          <a:ea typeface="+mn-ea"/>
                          <a:cs typeface="+mn-cs"/>
                        </a:rPr>
                        <a:t>$0.273</a:t>
                      </a:r>
                      <a:endParaRPr lang="en-US" sz="1400" strike="sngStrike" kern="1200" dirty="0">
                        <a:solidFill>
                          <a:srgbClr val="000000"/>
                        </a:solidFill>
                        <a:latin typeface="+mn-lt"/>
                        <a:ea typeface="+mn-ea"/>
                        <a:cs typeface="+mn-cs"/>
                      </a:endParaRPr>
                    </a:p>
                  </a:txBody>
                  <a:tcPr/>
                </a:tc>
                <a:tc>
                  <a:txBody>
                    <a:bodyPr/>
                    <a:lstStyle/>
                    <a:p>
                      <a:pPr algn="ctr"/>
                      <a:r>
                        <a:rPr lang="en-US" sz="1600" dirty="0" smtClean="0">
                          <a:solidFill>
                            <a:srgbClr val="000000"/>
                          </a:solidFill>
                        </a:rPr>
                        <a:t>$0.001</a:t>
                      </a:r>
                      <a:endParaRPr lang="en-US" sz="1600" dirty="0">
                        <a:solidFill>
                          <a:srgbClr val="000000"/>
                        </a:solidFill>
                      </a:endParaRPr>
                    </a:p>
                  </a:txBody>
                  <a:tcPr/>
                </a:tc>
                <a:tc>
                  <a:txBody>
                    <a:bodyPr/>
                    <a:lstStyle/>
                    <a:p>
                      <a:pPr algn="ctr"/>
                      <a:r>
                        <a:rPr lang="en-US" sz="1600" kern="1200" dirty="0" smtClean="0">
                          <a:solidFill>
                            <a:srgbClr val="FF0000"/>
                          </a:solidFill>
                          <a:latin typeface="+mn-lt"/>
                          <a:ea typeface="+mn-ea"/>
                          <a:cs typeface="+mn-cs"/>
                        </a:rPr>
                        <a:t>$0.238 </a:t>
                      </a:r>
                      <a:r>
                        <a:rPr lang="en-US" sz="1400" strike="sngStrike" kern="1200" dirty="0" smtClean="0">
                          <a:solidFill>
                            <a:srgbClr val="000000"/>
                          </a:solidFill>
                          <a:latin typeface="+mn-lt"/>
                          <a:ea typeface="+mn-ea"/>
                          <a:cs typeface="+mn-cs"/>
                        </a:rPr>
                        <a:t>$0.273</a:t>
                      </a:r>
                      <a:endParaRPr lang="en-US" sz="1400" strike="sngStrike" kern="1200" dirty="0">
                        <a:solidFill>
                          <a:srgbClr val="000000"/>
                        </a:solidFill>
                        <a:latin typeface="+mn-lt"/>
                        <a:ea typeface="+mn-ea"/>
                        <a:cs typeface="+mn-cs"/>
                      </a:endParaRPr>
                    </a:p>
                  </a:txBody>
                  <a:tcPr/>
                </a:tc>
                <a:tc>
                  <a:txBody>
                    <a:bodyPr/>
                    <a:lstStyle/>
                    <a:p>
                      <a:pPr algn="ctr"/>
                      <a:r>
                        <a:rPr lang="en-US" sz="1600" kern="1200" dirty="0" smtClean="0">
                          <a:solidFill>
                            <a:srgbClr val="FF0000"/>
                          </a:solidFill>
                          <a:latin typeface="+mn-lt"/>
                          <a:ea typeface="+mn-ea"/>
                          <a:cs typeface="+mn-cs"/>
                        </a:rPr>
                        <a:t>$0.263 </a:t>
                      </a:r>
                      <a:r>
                        <a:rPr lang="en-US" sz="1400" strike="sngStrike" kern="1200" dirty="0" smtClean="0">
                          <a:solidFill>
                            <a:srgbClr val="000000"/>
                          </a:solidFill>
                          <a:latin typeface="+mn-lt"/>
                          <a:ea typeface="+mn-ea"/>
                          <a:cs typeface="+mn-cs"/>
                        </a:rPr>
                        <a:t>$0.301</a:t>
                      </a:r>
                      <a:endParaRPr lang="en-US" sz="1400" strike="sngStrike" kern="1200" dirty="0">
                        <a:solidFill>
                          <a:srgbClr val="000000"/>
                        </a:solidFill>
                        <a:latin typeface="+mn-lt"/>
                        <a:ea typeface="+mn-ea"/>
                        <a:cs typeface="+mn-cs"/>
                      </a:endParaRPr>
                    </a:p>
                  </a:txBody>
                  <a:tcPr/>
                </a:tc>
                <a:extLst>
                  <a:ext uri="{0D108BD9-81ED-4DB2-BD59-A6C34878D82A}">
                    <a16:rowId xmlns:a16="http://schemas.microsoft.com/office/drawing/2014/main" val="3741618902"/>
                  </a:ext>
                </a:extLst>
              </a:tr>
              <a:tr h="332920">
                <a:tc>
                  <a:txBody>
                    <a:bodyPr/>
                    <a:lstStyle/>
                    <a:p>
                      <a:pPr marL="0" lvl="0" indent="-227012" algn="l" defTabSz="914400" rtl="0" eaLnBrk="1" latinLnBrk="0" hangingPunct="1"/>
                      <a:r>
                        <a:rPr lang="en-US" sz="1600" b="0" kern="1200" dirty="0" smtClean="0">
                          <a:solidFill>
                            <a:srgbClr val="000000"/>
                          </a:solidFill>
                          <a:latin typeface="+mn-lt"/>
                          <a:ea typeface="+mn-ea"/>
                          <a:cs typeface="+mn-cs"/>
                        </a:rPr>
                        <a:t>Aeroderivative</a:t>
                      </a:r>
                      <a:endParaRPr lang="en-US" sz="1600" b="0" kern="1200" dirty="0">
                        <a:solidFill>
                          <a:srgbClr val="000000"/>
                        </a:solidFill>
                        <a:latin typeface="+mn-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dirty="0" smtClean="0">
                          <a:solidFill>
                            <a:srgbClr val="FF0000"/>
                          </a:solidFill>
                          <a:latin typeface="+mn-lt"/>
                          <a:ea typeface="+mn-ea"/>
                          <a:cs typeface="+mn-cs"/>
                        </a:rPr>
                        <a:t>$-0.092 </a:t>
                      </a:r>
                      <a:r>
                        <a:rPr lang="en-US" sz="1400" strike="sngStrike" kern="1200" dirty="0" smtClean="0">
                          <a:solidFill>
                            <a:srgbClr val="000000"/>
                          </a:solidFill>
                          <a:latin typeface="+mn-lt"/>
                          <a:ea typeface="+mn-ea"/>
                          <a:cs typeface="+mn-cs"/>
                        </a:rPr>
                        <a:t>$0.129</a:t>
                      </a:r>
                      <a:endParaRPr lang="en-US" sz="1400" strike="sngStrike" kern="1200" dirty="0">
                        <a:solidFill>
                          <a:srgbClr val="000000"/>
                        </a:solidFill>
                        <a:latin typeface="+mn-lt"/>
                        <a:ea typeface="+mn-ea"/>
                        <a:cs typeface="+mn-cs"/>
                      </a:endParaRPr>
                    </a:p>
                  </a:txBody>
                  <a:tcPr/>
                </a:tc>
                <a:tc>
                  <a:txBody>
                    <a:bodyPr/>
                    <a:lstStyle/>
                    <a:p>
                      <a:pPr algn="ctr"/>
                      <a:r>
                        <a:rPr lang="en-US" sz="1600" dirty="0" smtClean="0">
                          <a:solidFill>
                            <a:srgbClr val="000000"/>
                          </a:solidFill>
                        </a:rPr>
                        <a:t>$0.587</a:t>
                      </a:r>
                      <a:endParaRPr lang="en-US" sz="1600" dirty="0">
                        <a:solidFill>
                          <a:srgbClr val="000000"/>
                        </a:solidFill>
                      </a:endParaRPr>
                    </a:p>
                  </a:txBody>
                  <a:tcPr/>
                </a:tc>
                <a:tc>
                  <a:txBody>
                    <a:bodyPr/>
                    <a:lstStyle/>
                    <a:p>
                      <a:pPr algn="ctr"/>
                      <a:r>
                        <a:rPr lang="en-US" sz="1600" kern="1200" dirty="0" smtClean="0">
                          <a:solidFill>
                            <a:srgbClr val="FF0000"/>
                          </a:solidFill>
                          <a:latin typeface="+mn-lt"/>
                          <a:ea typeface="+mn-ea"/>
                          <a:cs typeface="+mn-cs"/>
                        </a:rPr>
                        <a:t>$0.495 </a:t>
                      </a:r>
                      <a:r>
                        <a:rPr lang="en-US" sz="1400" strike="sngStrike" kern="1200" dirty="0" smtClean="0">
                          <a:solidFill>
                            <a:srgbClr val="000000"/>
                          </a:solidFill>
                          <a:latin typeface="+mn-lt"/>
                          <a:ea typeface="+mn-ea"/>
                          <a:cs typeface="+mn-cs"/>
                        </a:rPr>
                        <a:t>$0.458</a:t>
                      </a:r>
                      <a:endParaRPr lang="en-US" sz="1400" strike="sngStrike" kern="1200" dirty="0">
                        <a:solidFill>
                          <a:srgbClr val="000000"/>
                        </a:solidFill>
                        <a:latin typeface="+mn-lt"/>
                        <a:ea typeface="+mn-ea"/>
                        <a:cs typeface="+mn-cs"/>
                      </a:endParaRPr>
                    </a:p>
                  </a:txBody>
                  <a:tcPr/>
                </a:tc>
                <a:tc>
                  <a:txBody>
                    <a:bodyPr/>
                    <a:lstStyle/>
                    <a:p>
                      <a:pPr algn="ctr"/>
                      <a:r>
                        <a:rPr lang="en-US" sz="1600" kern="1200" dirty="0" smtClean="0">
                          <a:solidFill>
                            <a:srgbClr val="FF0000"/>
                          </a:solidFill>
                          <a:latin typeface="+mn-lt"/>
                          <a:ea typeface="+mn-ea"/>
                          <a:cs typeface="+mn-cs"/>
                        </a:rPr>
                        <a:t>$0.547 </a:t>
                      </a:r>
                      <a:r>
                        <a:rPr lang="en-US" sz="1400" strike="sngStrike" kern="1200" dirty="0" smtClean="0">
                          <a:solidFill>
                            <a:srgbClr val="000000"/>
                          </a:solidFill>
                          <a:latin typeface="+mn-lt"/>
                          <a:ea typeface="+mn-ea"/>
                          <a:cs typeface="+mn-cs"/>
                        </a:rPr>
                        <a:t>$0.506</a:t>
                      </a:r>
                      <a:endParaRPr lang="en-US" sz="1400" strike="sngStrike" kern="1200" dirty="0">
                        <a:solidFill>
                          <a:srgbClr val="000000"/>
                        </a:solidFill>
                        <a:latin typeface="+mn-lt"/>
                        <a:ea typeface="+mn-ea"/>
                        <a:cs typeface="+mn-cs"/>
                      </a:endParaRPr>
                    </a:p>
                  </a:txBody>
                  <a:tcPr/>
                </a:tc>
                <a:extLst>
                  <a:ext uri="{0D108BD9-81ED-4DB2-BD59-A6C34878D82A}">
                    <a16:rowId xmlns:a16="http://schemas.microsoft.com/office/drawing/2014/main" val="2118235922"/>
                  </a:ext>
                </a:extLst>
              </a:tr>
            </a:tbl>
          </a:graphicData>
        </a:graphic>
      </p:graphicFrame>
      <p:sp>
        <p:nvSpPr>
          <p:cNvPr id="10" name="Title 8"/>
          <p:cNvSpPr>
            <a:spLocks noGrp="1"/>
          </p:cNvSpPr>
          <p:nvPr>
            <p:ph type="title"/>
          </p:nvPr>
        </p:nvSpPr>
        <p:spPr>
          <a:xfrm>
            <a:off x="457200" y="76200"/>
            <a:ext cx="8229600" cy="1143000"/>
          </a:xfrm>
        </p:spPr>
        <p:txBody>
          <a:bodyPr>
            <a:normAutofit/>
          </a:bodyPr>
          <a:lstStyle/>
          <a:p>
            <a:r>
              <a:rPr lang="en-US" dirty="0" smtClean="0"/>
              <a:t>Summary of estimated ESI revenue offsets </a:t>
            </a:r>
            <a:br>
              <a:rPr lang="en-US" dirty="0" smtClean="0"/>
            </a:br>
            <a:r>
              <a:rPr lang="en-US" dirty="0" smtClean="0"/>
              <a:t>Net CONE Technologies – ISO Proposal</a:t>
            </a:r>
            <a:endParaRPr lang="en-US" dirty="0"/>
          </a:p>
        </p:txBody>
      </p:sp>
      <p:sp>
        <p:nvSpPr>
          <p:cNvPr id="7" name="Text Placeholder 2"/>
          <p:cNvSpPr txBox="1">
            <a:spLocks/>
          </p:cNvSpPr>
          <p:nvPr/>
        </p:nvSpPr>
        <p:spPr>
          <a:xfrm>
            <a:off x="457200" y="4038600"/>
            <a:ext cx="8229600" cy="18288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ts val="1200"/>
              </a:spcBef>
              <a:buFont typeface="Arial" pitchFamily="34" charset="0"/>
              <a:buChar char="•"/>
              <a:defRPr sz="2400" kern="1200" baseline="0">
                <a:solidFill>
                  <a:srgbClr val="000000"/>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000000"/>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000000"/>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20000"/>
              </a:lnSpc>
              <a:spcBef>
                <a:spcPts val="0"/>
              </a:spcBef>
            </a:pPr>
            <a:r>
              <a:rPr lang="en-US" sz="1800" dirty="0" smtClean="0"/>
              <a:t>Incremental Payments to Generation = revenue from LMPs and Forecast Energy Requirement </a:t>
            </a:r>
          </a:p>
          <a:p>
            <a:pPr>
              <a:lnSpc>
                <a:spcPct val="120000"/>
              </a:lnSpc>
              <a:spcBef>
                <a:spcPts val="0"/>
              </a:spcBef>
            </a:pPr>
            <a:r>
              <a:rPr lang="en-US" sz="1800" dirty="0" smtClean="0"/>
              <a:t>Incremental Payments to Capacity = net option revenue minus holding costs</a:t>
            </a:r>
          </a:p>
          <a:p>
            <a:pPr indent="0">
              <a:buNone/>
            </a:pPr>
            <a:r>
              <a:rPr lang="en-US" sz="1800" i="1" dirty="0" smtClean="0"/>
              <a:t>Detailed </a:t>
            </a:r>
            <a:r>
              <a:rPr lang="en-US" sz="1800" i="1" dirty="0"/>
              <a:t>calculations are in Appendix </a:t>
            </a:r>
            <a:r>
              <a:rPr lang="en-US" sz="1800" i="1" dirty="0" smtClean="0"/>
              <a:t>A</a:t>
            </a:r>
          </a:p>
          <a:p>
            <a:pPr indent="0">
              <a:buNone/>
            </a:pPr>
            <a:r>
              <a:rPr lang="en-US" sz="1400" i="1" dirty="0" smtClean="0"/>
              <a:t>Note</a:t>
            </a:r>
            <a:r>
              <a:rPr lang="en-US" sz="1400" i="1" dirty="0"/>
              <a:t>:  values may reflect rounding</a:t>
            </a:r>
          </a:p>
          <a:p>
            <a:pPr>
              <a:lnSpc>
                <a:spcPct val="120000"/>
              </a:lnSpc>
              <a:spcBef>
                <a:spcPts val="0"/>
              </a:spcBef>
            </a:pPr>
            <a:endParaRPr lang="en-US" sz="1800" dirty="0" smtClean="0"/>
          </a:p>
        </p:txBody>
      </p:sp>
      <p:sp>
        <p:nvSpPr>
          <p:cNvPr id="8" name="TextBox 7"/>
          <p:cNvSpPr txBox="1"/>
          <p:nvPr/>
        </p:nvSpPr>
        <p:spPr>
          <a:xfrm rot="10800000" flipH="1" flipV="1">
            <a:off x="7620000" y="448367"/>
            <a:ext cx="1071033" cy="307777"/>
          </a:xfrm>
          <a:prstGeom prst="rect">
            <a:avLst/>
          </a:prstGeom>
          <a:noFill/>
          <a:ln w="19050">
            <a:solidFill>
              <a:srgbClr val="FF0000"/>
            </a:solidFill>
          </a:ln>
        </p:spPr>
        <p:txBody>
          <a:bodyPr wrap="square" rtlCol="0">
            <a:spAutoFit/>
          </a:bodyPr>
          <a:lstStyle/>
          <a:p>
            <a:pPr algn="ctr"/>
            <a:r>
              <a:rPr lang="en-US" sz="1400" i="1" dirty="0" smtClean="0">
                <a:solidFill>
                  <a:srgbClr val="FF0000"/>
                </a:solidFill>
              </a:rPr>
              <a:t>Revised</a:t>
            </a:r>
            <a:endParaRPr lang="en-US" sz="1400" i="1" dirty="0">
              <a:solidFill>
                <a:srgbClr val="FF0000"/>
              </a:solidFill>
            </a:endParaRPr>
          </a:p>
        </p:txBody>
      </p:sp>
    </p:spTree>
    <p:extLst>
      <p:ext uri="{BB962C8B-B14F-4D97-AF65-F5344CB8AC3E}">
        <p14:creationId xmlns:p14="http://schemas.microsoft.com/office/powerpoint/2010/main" val="37705635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0C7F894-2A36-495D-AB7C-1055F7AC0F9D}" type="slidenum">
              <a:rPr lang="en-US" smtClean="0"/>
              <a:pPr/>
              <a:t>7</a:t>
            </a:fld>
            <a:endParaRPr lang="en-US" dirty="0"/>
          </a:p>
        </p:txBody>
      </p:sp>
      <p:graphicFrame>
        <p:nvGraphicFramePr>
          <p:cNvPr id="2" name="Content Placeholder 1"/>
          <p:cNvGraphicFramePr>
            <a:graphicFrameLocks noGrp="1"/>
          </p:cNvGraphicFramePr>
          <p:nvPr>
            <p:ph sz="quarter" idx="14"/>
            <p:extLst>
              <p:ext uri="{D42A27DB-BD31-4B8C-83A1-F6EECF244321}">
                <p14:modId xmlns:p14="http://schemas.microsoft.com/office/powerpoint/2010/main" val="3883747829"/>
              </p:ext>
            </p:extLst>
          </p:nvPr>
        </p:nvGraphicFramePr>
        <p:xfrm>
          <a:off x="457200" y="1511371"/>
          <a:ext cx="8229602" cy="1780469"/>
        </p:xfrm>
        <a:graphic>
          <a:graphicData uri="http://schemas.openxmlformats.org/drawingml/2006/table">
            <a:tbl>
              <a:tblPr firstRow="1" bandRow="1">
                <a:tableStyleId>{21E4AEA4-8DFA-4A89-87EB-49C32662AFE0}</a:tableStyleId>
              </a:tblPr>
              <a:tblGrid>
                <a:gridCol w="2438400">
                  <a:extLst>
                    <a:ext uri="{9D8B030D-6E8A-4147-A177-3AD203B41FA5}">
                      <a16:colId xmlns:a16="http://schemas.microsoft.com/office/drawing/2014/main" val="2005958026"/>
                    </a:ext>
                  </a:extLst>
                </a:gridCol>
                <a:gridCol w="1447800">
                  <a:extLst>
                    <a:ext uri="{9D8B030D-6E8A-4147-A177-3AD203B41FA5}">
                      <a16:colId xmlns:a16="http://schemas.microsoft.com/office/drawing/2014/main" val="3583128949"/>
                    </a:ext>
                  </a:extLst>
                </a:gridCol>
                <a:gridCol w="1600200">
                  <a:extLst>
                    <a:ext uri="{9D8B030D-6E8A-4147-A177-3AD203B41FA5}">
                      <a16:colId xmlns:a16="http://schemas.microsoft.com/office/drawing/2014/main" val="2798630513"/>
                    </a:ext>
                  </a:extLst>
                </a:gridCol>
                <a:gridCol w="1371600">
                  <a:extLst>
                    <a:ext uri="{9D8B030D-6E8A-4147-A177-3AD203B41FA5}">
                      <a16:colId xmlns:a16="http://schemas.microsoft.com/office/drawing/2014/main" val="502266773"/>
                    </a:ext>
                  </a:extLst>
                </a:gridCol>
                <a:gridCol w="1371602">
                  <a:extLst>
                    <a:ext uri="{9D8B030D-6E8A-4147-A177-3AD203B41FA5}">
                      <a16:colId xmlns:a16="http://schemas.microsoft.com/office/drawing/2014/main" val="557037385"/>
                    </a:ext>
                  </a:extLst>
                </a:gridCol>
              </a:tblGrid>
              <a:tr h="774629">
                <a:tc>
                  <a:txBody>
                    <a:bodyPr/>
                    <a:lstStyle/>
                    <a:p>
                      <a:pPr algn="ctr"/>
                      <a:r>
                        <a:rPr lang="en-US" sz="1600" dirty="0" smtClean="0"/>
                        <a:t>Technology</a:t>
                      </a:r>
                      <a:r>
                        <a:rPr lang="en-US" sz="1600" baseline="0" dirty="0" smtClean="0"/>
                        <a:t> Type</a:t>
                      </a:r>
                      <a:endParaRPr lang="en-US" sz="1600" dirty="0"/>
                    </a:p>
                  </a:txBody>
                  <a:tcPr anchor="ctr"/>
                </a:tc>
                <a:tc>
                  <a:txBody>
                    <a:bodyPr/>
                    <a:lstStyle/>
                    <a:p>
                      <a:pPr algn="ctr"/>
                      <a:r>
                        <a:rPr lang="en-US" sz="1600" dirty="0" smtClean="0"/>
                        <a:t>Incr. Payments to Generation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smtClean="0"/>
                        <a:t>($/kW-mo.)</a:t>
                      </a:r>
                    </a:p>
                  </a:txBody>
                  <a:tcPr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smtClean="0"/>
                        <a:t>Incr. Payments to Capacity</a:t>
                      </a:r>
                      <a:br>
                        <a:rPr lang="en-US" sz="1600" dirty="0" smtClean="0"/>
                      </a:br>
                      <a:r>
                        <a:rPr lang="en-US" sz="1200" dirty="0" smtClean="0"/>
                        <a:t>($/kW-mo.)</a:t>
                      </a:r>
                    </a:p>
                  </a:txBody>
                  <a:tcPr anchor="b"/>
                </a:tc>
                <a:tc>
                  <a:txBody>
                    <a:bodyPr/>
                    <a:lstStyle/>
                    <a:p>
                      <a:pPr algn="ctr"/>
                      <a:r>
                        <a:rPr lang="en-US" sz="1600" dirty="0" smtClean="0"/>
                        <a:t>Total</a:t>
                      </a:r>
                    </a:p>
                    <a:p>
                      <a:pPr algn="ctr"/>
                      <a:r>
                        <a:rPr lang="en-US" sz="1600" dirty="0" smtClean="0"/>
                        <a:t>2020$</a:t>
                      </a:r>
                    </a:p>
                    <a:p>
                      <a:pPr algn="ctr"/>
                      <a:r>
                        <a:rPr lang="en-US" sz="1200" dirty="0" smtClean="0"/>
                        <a:t>($/kW-mo.)</a:t>
                      </a:r>
                      <a:endParaRPr lang="en-US" sz="1200" dirty="0"/>
                    </a:p>
                  </a:txBody>
                  <a:tcPr anchor="b"/>
                </a:tc>
                <a:tc>
                  <a:txBody>
                    <a:bodyPr/>
                    <a:lstStyle/>
                    <a:p>
                      <a:pPr marL="0" algn="ctr" defTabSz="914400" rtl="0" eaLnBrk="1" latinLnBrk="0" hangingPunct="1"/>
                      <a:r>
                        <a:rPr lang="en-US" sz="1600" b="1" kern="1200" dirty="0" smtClean="0">
                          <a:solidFill>
                            <a:schemeClr val="lt1"/>
                          </a:solidFill>
                          <a:latin typeface="+mn-lt"/>
                          <a:ea typeface="+mn-ea"/>
                          <a:cs typeface="+mn-cs"/>
                        </a:rPr>
                        <a:t>Total</a:t>
                      </a:r>
                    </a:p>
                    <a:p>
                      <a:pPr marL="0" algn="ctr" defTabSz="914400" rtl="0" eaLnBrk="1" latinLnBrk="0" hangingPunct="1"/>
                      <a:r>
                        <a:rPr lang="en-US" sz="1600" b="1" kern="1200" dirty="0" smtClean="0">
                          <a:solidFill>
                            <a:schemeClr val="lt1"/>
                          </a:solidFill>
                          <a:latin typeface="+mn-lt"/>
                          <a:ea typeface="+mn-ea"/>
                          <a:cs typeface="+mn-cs"/>
                        </a:rPr>
                        <a:t>2025$</a:t>
                      </a:r>
                    </a:p>
                    <a:p>
                      <a:pPr marL="0" algn="ctr" defTabSz="914400" rtl="0" eaLnBrk="1" latinLnBrk="0" hangingPunct="1"/>
                      <a:r>
                        <a:rPr lang="en-US" sz="1200" b="1" kern="1200" dirty="0" smtClean="0">
                          <a:solidFill>
                            <a:schemeClr val="lt1"/>
                          </a:solidFill>
                          <a:latin typeface="+mn-lt"/>
                          <a:ea typeface="+mn-ea"/>
                          <a:cs typeface="+mn-cs"/>
                        </a:rPr>
                        <a:t>($/kW-mo.)</a:t>
                      </a:r>
                    </a:p>
                  </a:txBody>
                  <a:tcPr anchor="b">
                    <a:solidFill>
                      <a:schemeClr val="accent2">
                        <a:lumMod val="50000"/>
                      </a:schemeClr>
                    </a:solidFill>
                  </a:tcPr>
                </a:tc>
                <a:extLst>
                  <a:ext uri="{0D108BD9-81ED-4DB2-BD59-A6C34878D82A}">
                    <a16:rowId xmlns:a16="http://schemas.microsoft.com/office/drawing/2014/main" val="3716581925"/>
                  </a:ext>
                </a:extLst>
              </a:tr>
              <a:tr h="3329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rgbClr val="000000"/>
                          </a:solidFill>
                        </a:rPr>
                        <a:t>Combustion Turbine</a:t>
                      </a:r>
                      <a:endParaRPr lang="en-US" sz="1600" b="0" dirty="0" smtClean="0">
                        <a:solidFill>
                          <a:srgbClr val="000000"/>
                        </a:solidFill>
                      </a:endParaRPr>
                    </a:p>
                  </a:txBody>
                  <a:tcPr/>
                </a:tc>
                <a:tc>
                  <a:txBody>
                    <a:bodyPr/>
                    <a:lstStyle/>
                    <a:p>
                      <a:pPr algn="ctr"/>
                      <a:r>
                        <a:rPr lang="en-US" sz="1600" kern="1200" dirty="0" smtClean="0">
                          <a:solidFill>
                            <a:srgbClr val="FF0000"/>
                          </a:solidFill>
                          <a:latin typeface="+mn-lt"/>
                          <a:ea typeface="+mn-ea"/>
                          <a:cs typeface="+mn-cs"/>
                        </a:rPr>
                        <a:t>$0.064 </a:t>
                      </a:r>
                      <a:r>
                        <a:rPr lang="en-US" sz="1400" strike="sngStrike" kern="1200" dirty="0" smtClean="0">
                          <a:solidFill>
                            <a:srgbClr val="000000"/>
                          </a:solidFill>
                          <a:latin typeface="+mn-lt"/>
                          <a:ea typeface="+mn-ea"/>
                          <a:cs typeface="+mn-cs"/>
                        </a:rPr>
                        <a:t>$0.076</a:t>
                      </a:r>
                      <a:endParaRPr lang="en-US" sz="1400" strike="sngStrike" kern="1200" dirty="0">
                        <a:solidFill>
                          <a:srgbClr val="000000"/>
                        </a:solidFill>
                        <a:latin typeface="+mn-lt"/>
                        <a:ea typeface="+mn-ea"/>
                        <a:cs typeface="+mn-cs"/>
                      </a:endParaRPr>
                    </a:p>
                  </a:txBody>
                  <a:tcPr/>
                </a:tc>
                <a:tc>
                  <a:txBody>
                    <a:bodyPr/>
                    <a:lstStyle/>
                    <a:p>
                      <a:pPr algn="ctr"/>
                      <a:r>
                        <a:rPr lang="en-US" sz="1600" dirty="0" smtClean="0">
                          <a:solidFill>
                            <a:srgbClr val="000000"/>
                          </a:solidFill>
                        </a:rPr>
                        <a:t>$0.265</a:t>
                      </a:r>
                      <a:endParaRPr lang="en-US" sz="1600" dirty="0">
                        <a:solidFill>
                          <a:srgbClr val="000000"/>
                        </a:solidFill>
                      </a:endParaRPr>
                    </a:p>
                  </a:txBody>
                  <a:tcPr/>
                </a:tc>
                <a:tc>
                  <a:txBody>
                    <a:bodyPr/>
                    <a:lstStyle/>
                    <a:p>
                      <a:pPr algn="ctr"/>
                      <a:r>
                        <a:rPr lang="en-US" sz="1600" kern="1200" dirty="0" smtClean="0">
                          <a:solidFill>
                            <a:srgbClr val="FF0000"/>
                          </a:solidFill>
                          <a:latin typeface="+mn-lt"/>
                          <a:ea typeface="+mn-ea"/>
                          <a:cs typeface="+mn-cs"/>
                        </a:rPr>
                        <a:t>$0.328 </a:t>
                      </a:r>
                      <a:r>
                        <a:rPr lang="en-US" sz="1400" strike="sngStrike" kern="1200" dirty="0" smtClean="0">
                          <a:solidFill>
                            <a:srgbClr val="000000"/>
                          </a:solidFill>
                          <a:latin typeface="+mn-lt"/>
                          <a:ea typeface="+mn-ea"/>
                          <a:cs typeface="+mn-cs"/>
                        </a:rPr>
                        <a:t>$0.341</a:t>
                      </a:r>
                      <a:endParaRPr lang="en-US" sz="1400" strike="sngStrike" kern="1200" dirty="0">
                        <a:solidFill>
                          <a:srgbClr val="000000"/>
                        </a:solidFill>
                        <a:latin typeface="+mn-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dirty="0" smtClean="0">
                          <a:solidFill>
                            <a:srgbClr val="FF0000"/>
                          </a:solidFill>
                          <a:latin typeface="+mn-lt"/>
                          <a:ea typeface="+mn-ea"/>
                          <a:cs typeface="+mn-cs"/>
                        </a:rPr>
                        <a:t>$0.362 </a:t>
                      </a:r>
                      <a:r>
                        <a:rPr lang="en-US" sz="1400" strike="sngStrike" kern="1200" dirty="0" smtClean="0">
                          <a:solidFill>
                            <a:srgbClr val="000000"/>
                          </a:solidFill>
                          <a:latin typeface="+mn-lt"/>
                          <a:ea typeface="+mn-ea"/>
                          <a:cs typeface="+mn-cs"/>
                        </a:rPr>
                        <a:t>$0.376</a:t>
                      </a:r>
                      <a:endParaRPr lang="en-US" sz="1400" strike="sngStrike" kern="1200" dirty="0">
                        <a:solidFill>
                          <a:srgbClr val="000000"/>
                        </a:solidFill>
                        <a:latin typeface="+mn-lt"/>
                        <a:ea typeface="+mn-ea"/>
                        <a:cs typeface="+mn-cs"/>
                      </a:endParaRPr>
                    </a:p>
                  </a:txBody>
                  <a:tcPr/>
                </a:tc>
                <a:extLst>
                  <a:ext uri="{0D108BD9-81ED-4DB2-BD59-A6C34878D82A}">
                    <a16:rowId xmlns:a16="http://schemas.microsoft.com/office/drawing/2014/main" val="3600320294"/>
                  </a:ext>
                </a:extLst>
              </a:tr>
              <a:tr h="332920">
                <a:tc>
                  <a:txBody>
                    <a:bodyPr/>
                    <a:lstStyle/>
                    <a:p>
                      <a:pPr marL="0" lvl="0" indent="-227012"/>
                      <a:r>
                        <a:rPr lang="en-US" sz="1600" dirty="0" smtClean="0">
                          <a:solidFill>
                            <a:srgbClr val="000000"/>
                          </a:solidFill>
                        </a:rPr>
                        <a:t>Combined</a:t>
                      </a:r>
                      <a:r>
                        <a:rPr lang="en-US" sz="1600" baseline="0" dirty="0" smtClean="0">
                          <a:solidFill>
                            <a:srgbClr val="000000"/>
                          </a:solidFill>
                        </a:rPr>
                        <a:t> Cycle</a:t>
                      </a:r>
                      <a:endParaRPr lang="en-US" sz="1600" dirty="0">
                        <a:solidFill>
                          <a:srgbClr val="000000"/>
                        </a:solidFill>
                      </a:endParaRPr>
                    </a:p>
                  </a:txBody>
                  <a:tcPr/>
                </a:tc>
                <a:tc>
                  <a:txBody>
                    <a:bodyPr/>
                    <a:lstStyle/>
                    <a:p>
                      <a:pPr algn="ctr"/>
                      <a:r>
                        <a:rPr lang="en-US" sz="1600" kern="1200" dirty="0" smtClean="0">
                          <a:solidFill>
                            <a:srgbClr val="FF0000"/>
                          </a:solidFill>
                          <a:latin typeface="+mn-lt"/>
                          <a:ea typeface="+mn-ea"/>
                          <a:cs typeface="+mn-cs"/>
                        </a:rPr>
                        <a:t>$0.162 </a:t>
                      </a:r>
                      <a:r>
                        <a:rPr lang="en-US" sz="1400" strike="sngStrike" kern="1200" dirty="0" smtClean="0">
                          <a:solidFill>
                            <a:srgbClr val="000000"/>
                          </a:solidFill>
                          <a:latin typeface="+mn-lt"/>
                          <a:ea typeface="+mn-ea"/>
                          <a:cs typeface="+mn-cs"/>
                        </a:rPr>
                        <a:t>$0.187</a:t>
                      </a:r>
                      <a:endParaRPr lang="en-US" sz="1400" strike="sngStrike" kern="1200" dirty="0">
                        <a:solidFill>
                          <a:srgbClr val="000000"/>
                        </a:solidFill>
                        <a:latin typeface="+mn-lt"/>
                        <a:ea typeface="+mn-ea"/>
                        <a:cs typeface="+mn-cs"/>
                      </a:endParaRPr>
                    </a:p>
                  </a:txBody>
                  <a:tcPr/>
                </a:tc>
                <a:tc>
                  <a:txBody>
                    <a:bodyPr/>
                    <a:lstStyle/>
                    <a:p>
                      <a:pPr algn="ctr"/>
                      <a:r>
                        <a:rPr lang="en-US" sz="1600" dirty="0" smtClean="0">
                          <a:solidFill>
                            <a:srgbClr val="000000"/>
                          </a:solidFill>
                        </a:rPr>
                        <a:t>$0.000</a:t>
                      </a:r>
                      <a:endParaRPr lang="en-US" sz="1600" dirty="0">
                        <a:solidFill>
                          <a:srgbClr val="000000"/>
                        </a:solidFill>
                      </a:endParaRPr>
                    </a:p>
                  </a:txBody>
                  <a:tcPr/>
                </a:tc>
                <a:tc>
                  <a:txBody>
                    <a:bodyPr/>
                    <a:lstStyle/>
                    <a:p>
                      <a:pPr algn="ctr"/>
                      <a:r>
                        <a:rPr lang="en-US" sz="1600" kern="1200" dirty="0" smtClean="0">
                          <a:solidFill>
                            <a:srgbClr val="FF0000"/>
                          </a:solidFill>
                          <a:latin typeface="+mn-lt"/>
                          <a:ea typeface="+mn-ea"/>
                          <a:cs typeface="+mn-cs"/>
                        </a:rPr>
                        <a:t>$0.162 </a:t>
                      </a:r>
                      <a:r>
                        <a:rPr lang="en-US" sz="1400" strike="sngStrike" kern="1200" dirty="0" smtClean="0">
                          <a:solidFill>
                            <a:srgbClr val="000000"/>
                          </a:solidFill>
                          <a:latin typeface="+mn-lt"/>
                          <a:ea typeface="+mn-ea"/>
                          <a:cs typeface="+mn-cs"/>
                        </a:rPr>
                        <a:t>$0.187</a:t>
                      </a:r>
                      <a:endParaRPr lang="en-US" sz="1400" strike="sngStrike" kern="1200" dirty="0">
                        <a:solidFill>
                          <a:srgbClr val="000000"/>
                        </a:solidFill>
                        <a:latin typeface="+mn-lt"/>
                        <a:ea typeface="+mn-ea"/>
                        <a:cs typeface="+mn-cs"/>
                      </a:endParaRPr>
                    </a:p>
                  </a:txBody>
                  <a:tcPr/>
                </a:tc>
                <a:tc>
                  <a:txBody>
                    <a:bodyPr/>
                    <a:lstStyle/>
                    <a:p>
                      <a:pPr algn="ctr"/>
                      <a:r>
                        <a:rPr lang="en-US" sz="1600" kern="1200" dirty="0" smtClean="0">
                          <a:solidFill>
                            <a:srgbClr val="FF0000"/>
                          </a:solidFill>
                          <a:latin typeface="+mn-lt"/>
                          <a:ea typeface="+mn-ea"/>
                          <a:cs typeface="+mn-cs"/>
                        </a:rPr>
                        <a:t>$0.179 </a:t>
                      </a:r>
                      <a:r>
                        <a:rPr lang="en-US" sz="1400" strike="sngStrike" kern="1200" dirty="0" smtClean="0">
                          <a:solidFill>
                            <a:srgbClr val="000000"/>
                          </a:solidFill>
                          <a:latin typeface="+mn-lt"/>
                          <a:ea typeface="+mn-ea"/>
                          <a:cs typeface="+mn-cs"/>
                        </a:rPr>
                        <a:t>$0.206</a:t>
                      </a:r>
                      <a:endParaRPr lang="en-US" sz="1400" strike="sngStrike" kern="1200" dirty="0">
                        <a:solidFill>
                          <a:srgbClr val="000000"/>
                        </a:solidFill>
                        <a:latin typeface="+mn-lt"/>
                        <a:ea typeface="+mn-ea"/>
                        <a:cs typeface="+mn-cs"/>
                      </a:endParaRPr>
                    </a:p>
                  </a:txBody>
                  <a:tcPr/>
                </a:tc>
                <a:extLst>
                  <a:ext uri="{0D108BD9-81ED-4DB2-BD59-A6C34878D82A}">
                    <a16:rowId xmlns:a16="http://schemas.microsoft.com/office/drawing/2014/main" val="3741618902"/>
                  </a:ext>
                </a:extLst>
              </a:tr>
              <a:tr h="332920">
                <a:tc>
                  <a:txBody>
                    <a:bodyPr/>
                    <a:lstStyle/>
                    <a:p>
                      <a:pPr marL="0" lvl="0" indent="-227012" algn="l" defTabSz="914400" rtl="0" eaLnBrk="1" latinLnBrk="0" hangingPunct="1"/>
                      <a:r>
                        <a:rPr lang="en-US" sz="1600" kern="1200" dirty="0" smtClean="0">
                          <a:solidFill>
                            <a:srgbClr val="000000"/>
                          </a:solidFill>
                        </a:rPr>
                        <a:t>Aeroderivative</a:t>
                      </a:r>
                      <a:endParaRPr lang="en-US" sz="1600" b="0" kern="1200" dirty="0">
                        <a:solidFill>
                          <a:srgbClr val="000000"/>
                        </a:solidFill>
                        <a:latin typeface="+mn-lt"/>
                        <a:ea typeface="+mn-ea"/>
                        <a:cs typeface="+mn-cs"/>
                      </a:endParaRPr>
                    </a:p>
                  </a:txBody>
                  <a:tcPr/>
                </a:tc>
                <a:tc>
                  <a:txBody>
                    <a:bodyPr/>
                    <a:lstStyle/>
                    <a:p>
                      <a:pPr algn="ctr"/>
                      <a:r>
                        <a:rPr lang="en-US" sz="1600" kern="1200" dirty="0" smtClean="0">
                          <a:solidFill>
                            <a:srgbClr val="FF0000"/>
                          </a:solidFill>
                          <a:latin typeface="+mn-lt"/>
                          <a:ea typeface="+mn-ea"/>
                          <a:cs typeface="+mn-cs"/>
                        </a:rPr>
                        <a:t>$0.042 </a:t>
                      </a:r>
                      <a:r>
                        <a:rPr lang="en-US" sz="1400" strike="sngStrike" kern="1200" dirty="0" smtClean="0">
                          <a:solidFill>
                            <a:srgbClr val="000000"/>
                          </a:solidFill>
                          <a:latin typeface="+mn-lt"/>
                          <a:ea typeface="+mn-ea"/>
                          <a:cs typeface="+mn-cs"/>
                        </a:rPr>
                        <a:t>$0.051</a:t>
                      </a:r>
                      <a:endParaRPr lang="en-US" sz="1400" strike="sngStrike" kern="1200" dirty="0">
                        <a:solidFill>
                          <a:srgbClr val="000000"/>
                        </a:solidFill>
                        <a:latin typeface="+mn-lt"/>
                        <a:ea typeface="+mn-ea"/>
                        <a:cs typeface="+mn-cs"/>
                      </a:endParaRPr>
                    </a:p>
                  </a:txBody>
                  <a:tcPr/>
                </a:tc>
                <a:tc>
                  <a:txBody>
                    <a:bodyPr/>
                    <a:lstStyle/>
                    <a:p>
                      <a:pPr algn="ctr"/>
                      <a:r>
                        <a:rPr lang="en-US" sz="1600" dirty="0" smtClean="0">
                          <a:solidFill>
                            <a:srgbClr val="000000"/>
                          </a:solidFill>
                        </a:rPr>
                        <a:t>$0.277</a:t>
                      </a:r>
                      <a:endParaRPr lang="en-US" sz="1600" dirty="0">
                        <a:solidFill>
                          <a:srgbClr val="000000"/>
                        </a:solidFill>
                      </a:endParaRPr>
                    </a:p>
                  </a:txBody>
                  <a:tcPr/>
                </a:tc>
                <a:tc>
                  <a:txBody>
                    <a:bodyPr/>
                    <a:lstStyle/>
                    <a:p>
                      <a:pPr algn="ctr"/>
                      <a:r>
                        <a:rPr lang="en-US" sz="1600" kern="1200" dirty="0" smtClean="0">
                          <a:solidFill>
                            <a:srgbClr val="FF0000"/>
                          </a:solidFill>
                          <a:latin typeface="+mn-lt"/>
                          <a:ea typeface="+mn-ea"/>
                          <a:cs typeface="+mn-cs"/>
                        </a:rPr>
                        <a:t>$0.320 </a:t>
                      </a:r>
                      <a:r>
                        <a:rPr lang="en-US" sz="1400" strike="sngStrike" kern="1200" dirty="0" smtClean="0">
                          <a:solidFill>
                            <a:srgbClr val="000000"/>
                          </a:solidFill>
                          <a:latin typeface="+mn-lt"/>
                          <a:ea typeface="+mn-ea"/>
                          <a:cs typeface="+mn-cs"/>
                        </a:rPr>
                        <a:t>$0.328</a:t>
                      </a:r>
                      <a:endParaRPr lang="en-US" sz="1400" strike="sngStrike" kern="1200" dirty="0">
                        <a:solidFill>
                          <a:srgbClr val="000000"/>
                        </a:solidFill>
                        <a:latin typeface="+mn-lt"/>
                        <a:ea typeface="+mn-ea"/>
                        <a:cs typeface="+mn-cs"/>
                      </a:endParaRPr>
                    </a:p>
                  </a:txBody>
                  <a:tcPr/>
                </a:tc>
                <a:tc>
                  <a:txBody>
                    <a:bodyPr/>
                    <a:lstStyle/>
                    <a:p>
                      <a:pPr algn="ctr"/>
                      <a:r>
                        <a:rPr lang="en-US" sz="1600" kern="1200" dirty="0" smtClean="0">
                          <a:solidFill>
                            <a:srgbClr val="FF0000"/>
                          </a:solidFill>
                          <a:latin typeface="+mn-lt"/>
                          <a:ea typeface="+mn-ea"/>
                          <a:cs typeface="+mn-cs"/>
                        </a:rPr>
                        <a:t>$0.353 </a:t>
                      </a:r>
                      <a:r>
                        <a:rPr lang="en-US" sz="1400" strike="sngStrike" kern="1200" dirty="0" smtClean="0">
                          <a:solidFill>
                            <a:srgbClr val="000000"/>
                          </a:solidFill>
                          <a:latin typeface="+mn-lt"/>
                          <a:ea typeface="+mn-ea"/>
                          <a:cs typeface="+mn-cs"/>
                        </a:rPr>
                        <a:t>$0.362</a:t>
                      </a:r>
                      <a:endParaRPr lang="en-US" sz="1400" strike="sngStrike" kern="1200" dirty="0">
                        <a:solidFill>
                          <a:srgbClr val="000000"/>
                        </a:solidFill>
                        <a:latin typeface="+mn-lt"/>
                        <a:ea typeface="+mn-ea"/>
                        <a:cs typeface="+mn-cs"/>
                      </a:endParaRPr>
                    </a:p>
                  </a:txBody>
                  <a:tcPr/>
                </a:tc>
                <a:extLst>
                  <a:ext uri="{0D108BD9-81ED-4DB2-BD59-A6C34878D82A}">
                    <a16:rowId xmlns:a16="http://schemas.microsoft.com/office/drawing/2014/main" val="2118235922"/>
                  </a:ext>
                </a:extLst>
              </a:tr>
            </a:tbl>
          </a:graphicData>
        </a:graphic>
      </p:graphicFrame>
      <p:sp>
        <p:nvSpPr>
          <p:cNvPr id="10" name="Title 8"/>
          <p:cNvSpPr>
            <a:spLocks noGrp="1"/>
          </p:cNvSpPr>
          <p:nvPr>
            <p:ph type="title"/>
          </p:nvPr>
        </p:nvSpPr>
        <p:spPr>
          <a:xfrm>
            <a:off x="457200" y="76200"/>
            <a:ext cx="8229600" cy="1143000"/>
          </a:xfrm>
        </p:spPr>
        <p:txBody>
          <a:bodyPr>
            <a:normAutofit/>
          </a:bodyPr>
          <a:lstStyle/>
          <a:p>
            <a:r>
              <a:rPr lang="en-US" dirty="0" smtClean="0"/>
              <a:t>Summary of estimated ESI revenue offsets </a:t>
            </a:r>
            <a:br>
              <a:rPr lang="en-US" dirty="0" smtClean="0"/>
            </a:br>
            <a:r>
              <a:rPr lang="en-US" dirty="0" smtClean="0"/>
              <a:t>Net CONE Technologies – NEPOOL Proposal</a:t>
            </a:r>
            <a:endParaRPr lang="en-US" dirty="0"/>
          </a:p>
        </p:txBody>
      </p:sp>
      <p:sp>
        <p:nvSpPr>
          <p:cNvPr id="8" name="Text Placeholder 2"/>
          <p:cNvSpPr txBox="1">
            <a:spLocks/>
          </p:cNvSpPr>
          <p:nvPr/>
        </p:nvSpPr>
        <p:spPr>
          <a:xfrm>
            <a:off x="457200" y="4038600"/>
            <a:ext cx="8229600" cy="18288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ts val="1200"/>
              </a:spcBef>
              <a:buFont typeface="Arial" pitchFamily="34" charset="0"/>
              <a:buChar char="•"/>
              <a:defRPr sz="2400" kern="1200" baseline="0">
                <a:solidFill>
                  <a:srgbClr val="000000"/>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000000"/>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000000"/>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20000"/>
              </a:lnSpc>
              <a:spcBef>
                <a:spcPts val="0"/>
              </a:spcBef>
            </a:pPr>
            <a:r>
              <a:rPr lang="en-US" sz="1800" dirty="0" smtClean="0"/>
              <a:t>Incremental Payments to Generation = revenue from LMPs and Forecast Energy Requirement </a:t>
            </a:r>
          </a:p>
          <a:p>
            <a:pPr>
              <a:lnSpc>
                <a:spcPct val="120000"/>
              </a:lnSpc>
              <a:spcBef>
                <a:spcPts val="0"/>
              </a:spcBef>
            </a:pPr>
            <a:r>
              <a:rPr lang="en-US" sz="1800" dirty="0" smtClean="0"/>
              <a:t>Incremental Payments to Capacity = net option revenue minus holding costs</a:t>
            </a:r>
          </a:p>
          <a:p>
            <a:pPr indent="0">
              <a:buNone/>
            </a:pPr>
            <a:r>
              <a:rPr lang="en-US" sz="1800" i="1" dirty="0" smtClean="0"/>
              <a:t>Detailed </a:t>
            </a:r>
            <a:r>
              <a:rPr lang="en-US" sz="1800" i="1" dirty="0"/>
              <a:t>calculations are in Appendix </a:t>
            </a:r>
            <a:r>
              <a:rPr lang="en-US" sz="1800" i="1" dirty="0" smtClean="0"/>
              <a:t>B</a:t>
            </a:r>
          </a:p>
          <a:p>
            <a:pPr indent="0">
              <a:buNone/>
            </a:pPr>
            <a:r>
              <a:rPr lang="en-US" sz="1400" i="1" dirty="0" smtClean="0"/>
              <a:t>Note</a:t>
            </a:r>
            <a:r>
              <a:rPr lang="en-US" sz="1400" i="1" dirty="0"/>
              <a:t>:  values may reflect rounding</a:t>
            </a:r>
          </a:p>
          <a:p>
            <a:pPr>
              <a:lnSpc>
                <a:spcPct val="120000"/>
              </a:lnSpc>
              <a:spcBef>
                <a:spcPts val="0"/>
              </a:spcBef>
            </a:pPr>
            <a:endParaRPr lang="en-US" sz="1800" dirty="0" smtClean="0"/>
          </a:p>
        </p:txBody>
      </p:sp>
      <p:sp>
        <p:nvSpPr>
          <p:cNvPr id="7" name="TextBox 6"/>
          <p:cNvSpPr txBox="1"/>
          <p:nvPr/>
        </p:nvSpPr>
        <p:spPr>
          <a:xfrm rot="10800000" flipH="1" flipV="1">
            <a:off x="7620000" y="448367"/>
            <a:ext cx="1071033" cy="307777"/>
          </a:xfrm>
          <a:prstGeom prst="rect">
            <a:avLst/>
          </a:prstGeom>
          <a:noFill/>
          <a:ln w="19050">
            <a:solidFill>
              <a:srgbClr val="FF0000"/>
            </a:solidFill>
          </a:ln>
        </p:spPr>
        <p:txBody>
          <a:bodyPr wrap="square" rtlCol="0">
            <a:spAutoFit/>
          </a:bodyPr>
          <a:lstStyle/>
          <a:p>
            <a:pPr algn="ctr"/>
            <a:r>
              <a:rPr lang="en-US" sz="1400" i="1" dirty="0" smtClean="0">
                <a:solidFill>
                  <a:srgbClr val="FF0000"/>
                </a:solidFill>
              </a:rPr>
              <a:t>Revised</a:t>
            </a:r>
            <a:endParaRPr lang="en-US" sz="1400" i="1" dirty="0">
              <a:solidFill>
                <a:srgbClr val="FF0000"/>
              </a:solidFill>
            </a:endParaRPr>
          </a:p>
        </p:txBody>
      </p:sp>
    </p:spTree>
    <p:extLst>
      <p:ext uri="{BB962C8B-B14F-4D97-AF65-F5344CB8AC3E}">
        <p14:creationId xmlns:p14="http://schemas.microsoft.com/office/powerpoint/2010/main" val="27412855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0C7F894-2A36-495D-AB7C-1055F7AC0F9D}" type="slidenum">
              <a:rPr lang="en-US" smtClean="0"/>
              <a:pPr/>
              <a:t>8</a:t>
            </a:fld>
            <a:endParaRPr lang="en-US" dirty="0"/>
          </a:p>
        </p:txBody>
      </p:sp>
      <p:sp>
        <p:nvSpPr>
          <p:cNvPr id="10" name="Title 8"/>
          <p:cNvSpPr>
            <a:spLocks noGrp="1"/>
          </p:cNvSpPr>
          <p:nvPr>
            <p:ph type="title"/>
          </p:nvPr>
        </p:nvSpPr>
        <p:spPr>
          <a:xfrm>
            <a:off x="457200" y="76200"/>
            <a:ext cx="8229600" cy="1143000"/>
          </a:xfrm>
        </p:spPr>
        <p:txBody>
          <a:bodyPr>
            <a:normAutofit/>
          </a:bodyPr>
          <a:lstStyle/>
          <a:p>
            <a:r>
              <a:rPr lang="en-US" dirty="0"/>
              <a:t>Summary of estimated ESI revenue offsets </a:t>
            </a:r>
            <a:r>
              <a:rPr lang="en-US" dirty="0" smtClean="0"/>
              <a:t/>
            </a:r>
            <a:br>
              <a:rPr lang="en-US" dirty="0" smtClean="0"/>
            </a:br>
            <a:r>
              <a:rPr lang="en-US" dirty="0" smtClean="0"/>
              <a:t>ORTP Technologies - ISO </a:t>
            </a:r>
            <a:r>
              <a:rPr lang="en-US" dirty="0"/>
              <a:t>proposal</a:t>
            </a:r>
          </a:p>
        </p:txBody>
      </p:sp>
      <p:graphicFrame>
        <p:nvGraphicFramePr>
          <p:cNvPr id="5" name="Content Placeholder 1"/>
          <p:cNvGraphicFramePr>
            <a:graphicFrameLocks/>
          </p:cNvGraphicFramePr>
          <p:nvPr>
            <p:extLst>
              <p:ext uri="{D42A27DB-BD31-4B8C-83A1-F6EECF244321}">
                <p14:modId xmlns:p14="http://schemas.microsoft.com/office/powerpoint/2010/main" val="363870255"/>
              </p:ext>
            </p:extLst>
          </p:nvPr>
        </p:nvGraphicFramePr>
        <p:xfrm>
          <a:off x="457200" y="1150530"/>
          <a:ext cx="8229599" cy="3177630"/>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val="2005958026"/>
                    </a:ext>
                  </a:extLst>
                </a:gridCol>
                <a:gridCol w="1447800">
                  <a:extLst>
                    <a:ext uri="{9D8B030D-6E8A-4147-A177-3AD203B41FA5}">
                      <a16:colId xmlns:a16="http://schemas.microsoft.com/office/drawing/2014/main" val="3583128949"/>
                    </a:ext>
                  </a:extLst>
                </a:gridCol>
                <a:gridCol w="1600200">
                  <a:extLst>
                    <a:ext uri="{9D8B030D-6E8A-4147-A177-3AD203B41FA5}">
                      <a16:colId xmlns:a16="http://schemas.microsoft.com/office/drawing/2014/main" val="2798630513"/>
                    </a:ext>
                  </a:extLst>
                </a:gridCol>
                <a:gridCol w="1371600">
                  <a:extLst>
                    <a:ext uri="{9D8B030D-6E8A-4147-A177-3AD203B41FA5}">
                      <a16:colId xmlns:a16="http://schemas.microsoft.com/office/drawing/2014/main" val="502266773"/>
                    </a:ext>
                  </a:extLst>
                </a:gridCol>
                <a:gridCol w="1371599">
                  <a:extLst>
                    <a:ext uri="{9D8B030D-6E8A-4147-A177-3AD203B41FA5}">
                      <a16:colId xmlns:a16="http://schemas.microsoft.com/office/drawing/2014/main" val="3945703655"/>
                    </a:ext>
                  </a:extLst>
                </a:gridCol>
              </a:tblGrid>
              <a:tr h="776818">
                <a:tc>
                  <a:txBody>
                    <a:bodyPr/>
                    <a:lstStyle/>
                    <a:p>
                      <a:pPr algn="ctr"/>
                      <a:r>
                        <a:rPr lang="en-US" sz="1600" dirty="0" smtClean="0"/>
                        <a:t>Technology</a:t>
                      </a:r>
                      <a:r>
                        <a:rPr lang="en-US" sz="1600" baseline="0" dirty="0" smtClean="0"/>
                        <a:t> Type</a:t>
                      </a:r>
                      <a:endParaRPr lang="en-US" sz="1600" dirty="0"/>
                    </a:p>
                  </a:txBody>
                  <a:tcPr anchor="b"/>
                </a:tc>
                <a:tc>
                  <a:txBody>
                    <a:bodyPr/>
                    <a:lstStyle/>
                    <a:p>
                      <a:pPr algn="ctr"/>
                      <a:r>
                        <a:rPr lang="en-US" sz="1600" dirty="0" smtClean="0"/>
                        <a:t>Incr. Payments to Generation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smtClean="0"/>
                        <a:t>($/kW-mo.)</a:t>
                      </a:r>
                    </a:p>
                  </a:txBody>
                  <a:tcPr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smtClean="0"/>
                        <a:t>Incr. Payments to Capacity</a:t>
                      </a:r>
                      <a:br>
                        <a:rPr lang="en-US" sz="1600" dirty="0" smtClean="0"/>
                      </a:br>
                      <a:r>
                        <a:rPr lang="en-US" sz="1200" dirty="0" smtClean="0"/>
                        <a:t>($/kW-mo.)</a:t>
                      </a:r>
                    </a:p>
                  </a:txBody>
                  <a:tcPr anchor="b"/>
                </a:tc>
                <a:tc>
                  <a:txBody>
                    <a:bodyPr/>
                    <a:lstStyle/>
                    <a:p>
                      <a:pPr algn="ctr"/>
                      <a:r>
                        <a:rPr lang="en-US" sz="1600" dirty="0" smtClean="0"/>
                        <a:t>Total</a:t>
                      </a:r>
                    </a:p>
                    <a:p>
                      <a:pPr algn="ctr"/>
                      <a:r>
                        <a:rPr lang="en-US" sz="1600" dirty="0" smtClean="0"/>
                        <a:t>2020$</a:t>
                      </a:r>
                    </a:p>
                    <a:p>
                      <a:pPr algn="ctr"/>
                      <a:r>
                        <a:rPr lang="en-US" sz="1400" dirty="0" smtClean="0"/>
                        <a:t>($/kW-mo.)</a:t>
                      </a:r>
                      <a:endParaRPr lang="en-US" sz="1400" dirty="0"/>
                    </a:p>
                  </a:txBody>
                  <a:tcPr anchor="b"/>
                </a:tc>
                <a:tc>
                  <a:txBody>
                    <a:bodyPr/>
                    <a:lstStyle/>
                    <a:p>
                      <a:pPr algn="ctr"/>
                      <a:r>
                        <a:rPr lang="en-US" sz="1600" dirty="0" smtClean="0"/>
                        <a:t>Total</a:t>
                      </a:r>
                    </a:p>
                    <a:p>
                      <a:pPr algn="ctr"/>
                      <a:r>
                        <a:rPr lang="en-US" sz="1600" dirty="0" smtClean="0"/>
                        <a:t>2025$</a:t>
                      </a:r>
                    </a:p>
                    <a:p>
                      <a:pPr algn="ctr"/>
                      <a:r>
                        <a:rPr lang="en-US" sz="1100" dirty="0" smtClean="0"/>
                        <a:t>($/kW-mo.)</a:t>
                      </a:r>
                    </a:p>
                  </a:txBody>
                  <a:tcPr anchor="b">
                    <a:solidFill>
                      <a:srgbClr val="0070C0"/>
                    </a:solidFill>
                  </a:tcPr>
                </a:tc>
                <a:extLst>
                  <a:ext uri="{0D108BD9-81ED-4DB2-BD59-A6C34878D82A}">
                    <a16:rowId xmlns:a16="http://schemas.microsoft.com/office/drawing/2014/main" val="3716581925"/>
                  </a:ext>
                </a:extLst>
              </a:tr>
              <a:tr h="3286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rgbClr val="000000"/>
                          </a:solidFill>
                        </a:rPr>
                        <a:t>Combustion Turbine</a:t>
                      </a:r>
                      <a:r>
                        <a:rPr lang="en-US" sz="1600" baseline="0" dirty="0">
                          <a:solidFill>
                            <a:srgbClr val="000000"/>
                          </a:solidFill>
                        </a:rPr>
                        <a:t> </a:t>
                      </a:r>
                      <a:endParaRPr lang="en-US" sz="1600" b="0" dirty="0" smtClean="0">
                        <a:solidFill>
                          <a:srgbClr val="000000"/>
                        </a:solidFill>
                      </a:endParaRPr>
                    </a:p>
                  </a:txBody>
                  <a:tcPr/>
                </a:tc>
                <a:tc>
                  <a:txBody>
                    <a:bodyPr/>
                    <a:lstStyle/>
                    <a:p>
                      <a:pPr marL="0" algn="ctr" defTabSz="914400" rtl="0" eaLnBrk="1" latinLnBrk="0" hangingPunct="1"/>
                      <a:r>
                        <a:rPr lang="en-US" sz="1600" kern="1200" dirty="0" smtClean="0">
                          <a:solidFill>
                            <a:srgbClr val="FF0000"/>
                          </a:solidFill>
                          <a:latin typeface="+mn-lt"/>
                          <a:ea typeface="+mn-ea"/>
                          <a:cs typeface="+mn-cs"/>
                        </a:rPr>
                        <a:t>$0.011 </a:t>
                      </a:r>
                      <a:r>
                        <a:rPr lang="en-US" sz="1400" strike="sngStrike" kern="1200" dirty="0" smtClean="0">
                          <a:solidFill>
                            <a:srgbClr val="000000"/>
                          </a:solidFill>
                          <a:latin typeface="+mn-lt"/>
                          <a:ea typeface="+mn-ea"/>
                          <a:cs typeface="+mn-cs"/>
                        </a:rPr>
                        <a:t>$0.016</a:t>
                      </a:r>
                      <a:endParaRPr lang="en-US" sz="1400" strike="sngStrike" kern="1200" dirty="0">
                        <a:solidFill>
                          <a:srgbClr val="000000"/>
                        </a:solidFill>
                        <a:latin typeface="+mn-lt"/>
                        <a:ea typeface="+mn-ea"/>
                        <a:cs typeface="+mn-cs"/>
                      </a:endParaRPr>
                    </a:p>
                  </a:txBody>
                  <a:tcPr/>
                </a:tc>
                <a:tc>
                  <a:txBody>
                    <a:bodyPr/>
                    <a:lstStyle/>
                    <a:p>
                      <a:pPr algn="ctr"/>
                      <a:r>
                        <a:rPr lang="en-US" sz="1600" dirty="0" smtClean="0">
                          <a:solidFill>
                            <a:srgbClr val="000000"/>
                          </a:solidFill>
                        </a:rPr>
                        <a:t>$0.310</a:t>
                      </a:r>
                      <a:endParaRPr lang="en-US" sz="1600" dirty="0">
                        <a:solidFill>
                          <a:srgbClr val="000000"/>
                        </a:solidFill>
                      </a:endParaRPr>
                    </a:p>
                  </a:txBody>
                  <a:tcPr/>
                </a:tc>
                <a:tc>
                  <a:txBody>
                    <a:bodyPr/>
                    <a:lstStyle/>
                    <a:p>
                      <a:pPr algn="ctr"/>
                      <a:r>
                        <a:rPr lang="en-US" sz="1600" kern="1200" dirty="0" smtClean="0">
                          <a:solidFill>
                            <a:srgbClr val="FF0000"/>
                          </a:solidFill>
                          <a:latin typeface="+mn-lt"/>
                          <a:ea typeface="+mn-ea"/>
                          <a:cs typeface="+mn-cs"/>
                        </a:rPr>
                        <a:t>$0.321 </a:t>
                      </a:r>
                      <a:r>
                        <a:rPr lang="en-US" sz="1400" strike="sngStrike" kern="1200" dirty="0" smtClean="0">
                          <a:solidFill>
                            <a:srgbClr val="000000"/>
                          </a:solidFill>
                          <a:latin typeface="+mn-lt"/>
                          <a:ea typeface="+mn-ea"/>
                          <a:cs typeface="+mn-cs"/>
                        </a:rPr>
                        <a:t>$0.326</a:t>
                      </a:r>
                      <a:endParaRPr lang="en-US" sz="1400" strike="sngStrike" kern="1200" dirty="0">
                        <a:solidFill>
                          <a:srgbClr val="000000"/>
                        </a:solidFill>
                        <a:latin typeface="+mn-lt"/>
                        <a:ea typeface="+mn-ea"/>
                        <a:cs typeface="+mn-cs"/>
                      </a:endParaRPr>
                    </a:p>
                  </a:txBody>
                  <a:tcPr/>
                </a:tc>
                <a:tc>
                  <a:txBody>
                    <a:bodyPr/>
                    <a:lstStyle/>
                    <a:p>
                      <a:pPr algn="ctr"/>
                      <a:r>
                        <a:rPr lang="en-US" sz="1600" kern="1200" dirty="0" smtClean="0">
                          <a:solidFill>
                            <a:srgbClr val="FF0000"/>
                          </a:solidFill>
                          <a:latin typeface="+mn-lt"/>
                          <a:ea typeface="+mn-ea"/>
                          <a:cs typeface="+mn-cs"/>
                        </a:rPr>
                        <a:t>$0.354 </a:t>
                      </a:r>
                      <a:r>
                        <a:rPr lang="en-US" sz="1400" strike="sngStrike" kern="1200" dirty="0" smtClean="0">
                          <a:solidFill>
                            <a:srgbClr val="000000"/>
                          </a:solidFill>
                          <a:latin typeface="+mn-lt"/>
                          <a:ea typeface="+mn-ea"/>
                          <a:cs typeface="+mn-cs"/>
                        </a:rPr>
                        <a:t>$0.360</a:t>
                      </a:r>
                      <a:endParaRPr lang="en-US" sz="1400" strike="sngStrike" kern="1200" dirty="0">
                        <a:solidFill>
                          <a:srgbClr val="000000"/>
                        </a:solidFill>
                        <a:latin typeface="+mn-lt"/>
                        <a:ea typeface="+mn-ea"/>
                        <a:cs typeface="+mn-cs"/>
                      </a:endParaRPr>
                    </a:p>
                  </a:txBody>
                  <a:tcPr/>
                </a:tc>
                <a:extLst>
                  <a:ext uri="{0D108BD9-81ED-4DB2-BD59-A6C34878D82A}">
                    <a16:rowId xmlns:a16="http://schemas.microsoft.com/office/drawing/2014/main" val="3600320294"/>
                  </a:ext>
                </a:extLst>
              </a:tr>
              <a:tr h="328654">
                <a:tc>
                  <a:txBody>
                    <a:bodyPr/>
                    <a:lstStyle/>
                    <a:p>
                      <a:pPr marL="0" lvl="0" indent="-227012"/>
                      <a:r>
                        <a:rPr lang="en-US" sz="1600" dirty="0" smtClean="0">
                          <a:solidFill>
                            <a:srgbClr val="000000"/>
                          </a:solidFill>
                        </a:rPr>
                        <a:t>Combined</a:t>
                      </a:r>
                      <a:r>
                        <a:rPr lang="en-US" sz="1600" baseline="0" dirty="0" smtClean="0">
                          <a:solidFill>
                            <a:srgbClr val="000000"/>
                          </a:solidFill>
                        </a:rPr>
                        <a:t> Cycle</a:t>
                      </a:r>
                      <a:endParaRPr lang="en-US" sz="1600" dirty="0">
                        <a:solidFill>
                          <a:srgbClr val="000000"/>
                        </a:solidFill>
                      </a:endParaRPr>
                    </a:p>
                  </a:txBody>
                  <a:tcPr/>
                </a:tc>
                <a:tc>
                  <a:txBody>
                    <a:bodyPr/>
                    <a:lstStyle/>
                    <a:p>
                      <a:pPr algn="ctr"/>
                      <a:r>
                        <a:rPr lang="en-US" sz="1600" kern="1200" dirty="0" smtClean="0">
                          <a:solidFill>
                            <a:srgbClr val="FF0000"/>
                          </a:solidFill>
                          <a:latin typeface="+mn-lt"/>
                          <a:ea typeface="+mn-ea"/>
                          <a:cs typeface="+mn-cs"/>
                        </a:rPr>
                        <a:t>$0.272 </a:t>
                      </a:r>
                      <a:r>
                        <a:rPr lang="en-US" sz="1400" strike="sngStrike" kern="1200" dirty="0" smtClean="0">
                          <a:solidFill>
                            <a:srgbClr val="000000"/>
                          </a:solidFill>
                          <a:latin typeface="+mn-lt"/>
                          <a:ea typeface="+mn-ea"/>
                          <a:cs typeface="+mn-cs"/>
                        </a:rPr>
                        <a:t>$0.315</a:t>
                      </a:r>
                      <a:endParaRPr lang="en-US" sz="1400" strike="sngStrike" kern="1200" dirty="0">
                        <a:solidFill>
                          <a:srgbClr val="000000"/>
                        </a:solidFill>
                        <a:latin typeface="+mn-lt"/>
                        <a:ea typeface="+mn-ea"/>
                        <a:cs typeface="+mn-cs"/>
                      </a:endParaRPr>
                    </a:p>
                  </a:txBody>
                  <a:tcPr/>
                </a:tc>
                <a:tc>
                  <a:txBody>
                    <a:bodyPr/>
                    <a:lstStyle/>
                    <a:p>
                      <a:pPr algn="ctr"/>
                      <a:r>
                        <a:rPr lang="en-US" sz="1600" dirty="0" smtClean="0">
                          <a:solidFill>
                            <a:srgbClr val="000000"/>
                          </a:solidFill>
                        </a:rPr>
                        <a:t>$0.015</a:t>
                      </a:r>
                      <a:endParaRPr lang="en-US" sz="1600" dirty="0">
                        <a:solidFill>
                          <a:srgbClr val="000000"/>
                        </a:solidFill>
                      </a:endParaRPr>
                    </a:p>
                  </a:txBody>
                  <a:tcPr/>
                </a:tc>
                <a:tc>
                  <a:txBody>
                    <a:bodyPr/>
                    <a:lstStyle/>
                    <a:p>
                      <a:pPr marL="0" algn="ctr" defTabSz="914400" rtl="0" eaLnBrk="1" latinLnBrk="0" hangingPunct="1"/>
                      <a:r>
                        <a:rPr lang="en-US" sz="1600" kern="1200" dirty="0" smtClean="0">
                          <a:solidFill>
                            <a:srgbClr val="FF0000"/>
                          </a:solidFill>
                          <a:latin typeface="+mn-lt"/>
                          <a:ea typeface="+mn-ea"/>
                          <a:cs typeface="+mn-cs"/>
                        </a:rPr>
                        <a:t>$0.287 </a:t>
                      </a:r>
                      <a:r>
                        <a:rPr lang="en-US" sz="1400" strike="sngStrike" kern="1200" dirty="0" smtClean="0">
                          <a:solidFill>
                            <a:srgbClr val="000000"/>
                          </a:solidFill>
                          <a:latin typeface="+mn-lt"/>
                          <a:ea typeface="+mn-ea"/>
                          <a:cs typeface="+mn-cs"/>
                        </a:rPr>
                        <a:t>$0.330</a:t>
                      </a:r>
                      <a:endParaRPr lang="en-US" sz="1400" strike="sngStrike" kern="1200" dirty="0">
                        <a:solidFill>
                          <a:srgbClr val="000000"/>
                        </a:solidFill>
                        <a:latin typeface="+mn-lt"/>
                        <a:ea typeface="+mn-ea"/>
                        <a:cs typeface="+mn-cs"/>
                      </a:endParaRPr>
                    </a:p>
                  </a:txBody>
                  <a:tcPr/>
                </a:tc>
                <a:tc>
                  <a:txBody>
                    <a:bodyPr/>
                    <a:lstStyle/>
                    <a:p>
                      <a:pPr algn="ctr"/>
                      <a:r>
                        <a:rPr lang="en-US" sz="1600" kern="1200" dirty="0" smtClean="0">
                          <a:solidFill>
                            <a:srgbClr val="FF0000"/>
                          </a:solidFill>
                          <a:latin typeface="+mn-lt"/>
                          <a:ea typeface="+mn-ea"/>
                          <a:cs typeface="+mn-cs"/>
                        </a:rPr>
                        <a:t>$0.317 </a:t>
                      </a:r>
                      <a:r>
                        <a:rPr lang="en-US" sz="1400" strike="sngStrike" kern="1200" dirty="0" smtClean="0">
                          <a:solidFill>
                            <a:srgbClr val="000000"/>
                          </a:solidFill>
                          <a:latin typeface="+mn-lt"/>
                          <a:ea typeface="+mn-ea"/>
                          <a:cs typeface="+mn-cs"/>
                        </a:rPr>
                        <a:t>$0.364</a:t>
                      </a:r>
                      <a:endParaRPr lang="en-US" sz="1400" strike="sngStrike" kern="1200" dirty="0">
                        <a:solidFill>
                          <a:srgbClr val="000000"/>
                        </a:solidFill>
                        <a:latin typeface="+mn-lt"/>
                        <a:ea typeface="+mn-ea"/>
                        <a:cs typeface="+mn-cs"/>
                      </a:endParaRPr>
                    </a:p>
                  </a:txBody>
                  <a:tcPr/>
                </a:tc>
                <a:extLst>
                  <a:ext uri="{0D108BD9-81ED-4DB2-BD59-A6C34878D82A}">
                    <a16:rowId xmlns:a16="http://schemas.microsoft.com/office/drawing/2014/main" val="3741618902"/>
                  </a:ext>
                </a:extLst>
              </a:tr>
              <a:tr h="328654">
                <a:tc>
                  <a:txBody>
                    <a:bodyPr/>
                    <a:lstStyle/>
                    <a:p>
                      <a:pPr marL="0" lvl="0" indent="-227012" algn="l" defTabSz="914400" rtl="0" eaLnBrk="1" latinLnBrk="0" hangingPunct="1"/>
                      <a:r>
                        <a:rPr lang="en-US" sz="1600" kern="1200" dirty="0" smtClean="0">
                          <a:solidFill>
                            <a:srgbClr val="000000"/>
                          </a:solidFill>
                        </a:rPr>
                        <a:t>On-Shore Wind</a:t>
                      </a:r>
                      <a:endParaRPr lang="en-US" sz="1600" kern="1200" dirty="0">
                        <a:solidFill>
                          <a:srgbClr val="000000"/>
                        </a:solidFill>
                        <a:latin typeface="+mn-lt"/>
                        <a:ea typeface="+mn-ea"/>
                        <a:cs typeface="+mn-cs"/>
                      </a:endParaRPr>
                    </a:p>
                  </a:txBody>
                  <a:tcPr/>
                </a:tc>
                <a:tc>
                  <a:txBody>
                    <a:bodyPr/>
                    <a:lstStyle/>
                    <a:p>
                      <a:pPr algn="ctr"/>
                      <a:r>
                        <a:rPr lang="en-US" sz="1600" dirty="0" smtClean="0">
                          <a:solidFill>
                            <a:srgbClr val="000000"/>
                          </a:solidFill>
                        </a:rPr>
                        <a:t>$0.066</a:t>
                      </a:r>
                      <a:endParaRPr lang="en-US" sz="1600" dirty="0">
                        <a:solidFill>
                          <a:srgbClr val="000000"/>
                        </a:solidFill>
                      </a:endParaRPr>
                    </a:p>
                  </a:txBody>
                  <a:tcPr/>
                </a:tc>
                <a:tc>
                  <a:txBody>
                    <a:bodyPr/>
                    <a:lstStyle/>
                    <a:p>
                      <a:pPr algn="ctr"/>
                      <a:r>
                        <a:rPr lang="en-US" sz="1600" dirty="0" smtClean="0">
                          <a:solidFill>
                            <a:srgbClr val="000000"/>
                          </a:solidFill>
                        </a:rPr>
                        <a:t>$0.000</a:t>
                      </a:r>
                      <a:endParaRPr lang="en-US" sz="1600" dirty="0">
                        <a:solidFill>
                          <a:srgbClr val="000000"/>
                        </a:solidFill>
                      </a:endParaRPr>
                    </a:p>
                  </a:txBody>
                  <a:tcPr/>
                </a:tc>
                <a:tc>
                  <a:txBody>
                    <a:bodyPr/>
                    <a:lstStyle/>
                    <a:p>
                      <a:pPr algn="ctr"/>
                      <a:r>
                        <a:rPr lang="en-US" sz="1600" dirty="0" smtClean="0">
                          <a:solidFill>
                            <a:srgbClr val="000000"/>
                          </a:solidFill>
                        </a:rPr>
                        <a:t>$0.066</a:t>
                      </a:r>
                      <a:endParaRPr lang="en-US" sz="1600" dirty="0">
                        <a:solidFill>
                          <a:srgbClr val="000000"/>
                        </a:solidFill>
                      </a:endParaRPr>
                    </a:p>
                  </a:txBody>
                  <a:tcPr/>
                </a:tc>
                <a:tc>
                  <a:txBody>
                    <a:bodyPr/>
                    <a:lstStyle/>
                    <a:p>
                      <a:pPr algn="ctr"/>
                      <a:r>
                        <a:rPr lang="en-US" sz="1600" dirty="0" smtClean="0">
                          <a:solidFill>
                            <a:srgbClr val="000000"/>
                          </a:solidFill>
                        </a:rPr>
                        <a:t>$0.073</a:t>
                      </a:r>
                      <a:endParaRPr lang="en-US" sz="1600" dirty="0">
                        <a:solidFill>
                          <a:srgbClr val="000000"/>
                        </a:solidFill>
                      </a:endParaRPr>
                    </a:p>
                  </a:txBody>
                  <a:tcPr/>
                </a:tc>
                <a:extLst>
                  <a:ext uri="{0D108BD9-81ED-4DB2-BD59-A6C34878D82A}">
                    <a16:rowId xmlns:a16="http://schemas.microsoft.com/office/drawing/2014/main" val="2454293465"/>
                  </a:ext>
                </a:extLst>
              </a:tr>
              <a:tr h="328654">
                <a:tc>
                  <a:txBody>
                    <a:bodyPr/>
                    <a:lstStyle/>
                    <a:p>
                      <a:pPr marL="0" lvl="0" indent="-227012" algn="l" defTabSz="914400" rtl="0" eaLnBrk="1" latinLnBrk="0" hangingPunct="1"/>
                      <a:r>
                        <a:rPr lang="en-US" sz="1600" kern="1200" dirty="0" smtClean="0">
                          <a:solidFill>
                            <a:srgbClr val="000000"/>
                          </a:solidFill>
                        </a:rPr>
                        <a:t>Off-Shore Wind </a:t>
                      </a:r>
                      <a:endParaRPr lang="en-US" sz="1600" kern="1200" dirty="0">
                        <a:solidFill>
                          <a:srgbClr val="000000"/>
                        </a:solidFill>
                        <a:latin typeface="+mn-lt"/>
                        <a:ea typeface="+mn-ea"/>
                        <a:cs typeface="+mn-cs"/>
                      </a:endParaRPr>
                    </a:p>
                  </a:txBody>
                  <a:tcPr/>
                </a:tc>
                <a:tc>
                  <a:txBody>
                    <a:bodyPr/>
                    <a:lstStyle/>
                    <a:p>
                      <a:pPr algn="ctr"/>
                      <a:r>
                        <a:rPr lang="en-US" sz="1600" dirty="0" smtClean="0">
                          <a:solidFill>
                            <a:srgbClr val="000000"/>
                          </a:solidFill>
                        </a:rPr>
                        <a:t>$0.073</a:t>
                      </a:r>
                      <a:endParaRPr lang="en-US" sz="1600" dirty="0">
                        <a:solidFill>
                          <a:srgbClr val="000000"/>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smtClean="0">
                          <a:solidFill>
                            <a:srgbClr val="000000"/>
                          </a:solidFill>
                        </a:rPr>
                        <a:t>$0.000</a:t>
                      </a:r>
                    </a:p>
                  </a:txBody>
                  <a:tcPr/>
                </a:tc>
                <a:tc>
                  <a:txBody>
                    <a:bodyPr/>
                    <a:lstStyle/>
                    <a:p>
                      <a:pPr algn="ctr"/>
                      <a:r>
                        <a:rPr lang="en-US" sz="1600" dirty="0" smtClean="0">
                          <a:solidFill>
                            <a:srgbClr val="000000"/>
                          </a:solidFill>
                        </a:rPr>
                        <a:t>$0.073</a:t>
                      </a:r>
                      <a:endParaRPr lang="en-US" sz="1600" dirty="0">
                        <a:solidFill>
                          <a:srgbClr val="000000"/>
                        </a:solidFill>
                      </a:endParaRPr>
                    </a:p>
                  </a:txBody>
                  <a:tcPr/>
                </a:tc>
                <a:tc>
                  <a:txBody>
                    <a:bodyPr/>
                    <a:lstStyle/>
                    <a:p>
                      <a:pPr algn="ctr"/>
                      <a:r>
                        <a:rPr lang="en-US" sz="1600" dirty="0" smtClean="0">
                          <a:solidFill>
                            <a:srgbClr val="000000"/>
                          </a:solidFill>
                        </a:rPr>
                        <a:t>$0.081</a:t>
                      </a:r>
                      <a:endParaRPr lang="en-US" sz="1600" dirty="0">
                        <a:solidFill>
                          <a:srgbClr val="000000"/>
                        </a:solidFill>
                      </a:endParaRPr>
                    </a:p>
                  </a:txBody>
                  <a:tcPr/>
                </a:tc>
                <a:extLst>
                  <a:ext uri="{0D108BD9-81ED-4DB2-BD59-A6C34878D82A}">
                    <a16:rowId xmlns:a16="http://schemas.microsoft.com/office/drawing/2014/main" val="156010330"/>
                  </a:ext>
                </a:extLst>
              </a:tr>
              <a:tr h="328654">
                <a:tc>
                  <a:txBody>
                    <a:bodyPr/>
                    <a:lstStyle/>
                    <a:p>
                      <a:pPr marL="0" marR="0" lvl="0" indent="-227012"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rgbClr val="000000"/>
                          </a:solidFill>
                        </a:rPr>
                        <a:t>Solar</a:t>
                      </a:r>
                      <a:endParaRPr lang="en-US" sz="1600" kern="1200" dirty="0">
                        <a:solidFill>
                          <a:srgbClr val="000000"/>
                        </a:solidFill>
                        <a:latin typeface="+mn-lt"/>
                        <a:ea typeface="+mn-ea"/>
                        <a:cs typeface="+mn-cs"/>
                      </a:endParaRPr>
                    </a:p>
                  </a:txBody>
                  <a:tcPr/>
                </a:tc>
                <a:tc>
                  <a:txBody>
                    <a:bodyPr/>
                    <a:lstStyle/>
                    <a:p>
                      <a:pPr algn="ctr"/>
                      <a:r>
                        <a:rPr lang="en-US" sz="1600" dirty="0" smtClean="0">
                          <a:solidFill>
                            <a:srgbClr val="000000"/>
                          </a:solidFill>
                        </a:rPr>
                        <a:t>$0.023</a:t>
                      </a:r>
                      <a:endParaRPr lang="en-US" sz="1600" dirty="0">
                        <a:solidFill>
                          <a:srgbClr val="000000"/>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smtClean="0">
                          <a:solidFill>
                            <a:srgbClr val="000000"/>
                          </a:solidFill>
                        </a:rPr>
                        <a:t>$0.000</a:t>
                      </a:r>
                    </a:p>
                  </a:txBody>
                  <a:tcPr/>
                </a:tc>
                <a:tc>
                  <a:txBody>
                    <a:bodyPr/>
                    <a:lstStyle/>
                    <a:p>
                      <a:pPr algn="ctr"/>
                      <a:r>
                        <a:rPr lang="en-US" sz="1600" dirty="0" smtClean="0">
                          <a:solidFill>
                            <a:srgbClr val="000000"/>
                          </a:solidFill>
                        </a:rPr>
                        <a:t>$0.023</a:t>
                      </a:r>
                      <a:endParaRPr lang="en-US" sz="1600" dirty="0">
                        <a:solidFill>
                          <a:srgbClr val="000000"/>
                        </a:solidFill>
                      </a:endParaRPr>
                    </a:p>
                  </a:txBody>
                  <a:tcPr/>
                </a:tc>
                <a:tc>
                  <a:txBody>
                    <a:bodyPr/>
                    <a:lstStyle/>
                    <a:p>
                      <a:pPr algn="ctr"/>
                      <a:r>
                        <a:rPr lang="en-US" sz="1600" dirty="0" smtClean="0">
                          <a:solidFill>
                            <a:srgbClr val="000000"/>
                          </a:solidFill>
                        </a:rPr>
                        <a:t>$0.025</a:t>
                      </a:r>
                      <a:endParaRPr lang="en-US" sz="1600" dirty="0">
                        <a:solidFill>
                          <a:srgbClr val="000000"/>
                        </a:solidFill>
                      </a:endParaRPr>
                    </a:p>
                  </a:txBody>
                  <a:tcPr/>
                </a:tc>
                <a:extLst>
                  <a:ext uri="{0D108BD9-81ED-4DB2-BD59-A6C34878D82A}">
                    <a16:rowId xmlns:a16="http://schemas.microsoft.com/office/drawing/2014/main" val="3528401051"/>
                  </a:ext>
                </a:extLst>
              </a:tr>
              <a:tr h="373470">
                <a:tc>
                  <a:txBody>
                    <a:bodyPr/>
                    <a:lstStyle/>
                    <a:p>
                      <a:pPr marL="0" lvl="0" indent="-227012" algn="l" defTabSz="914400" rtl="0" eaLnBrk="1" latinLnBrk="0" hangingPunct="1"/>
                      <a:r>
                        <a:rPr lang="en-US" sz="1600" kern="1200" dirty="0" smtClean="0">
                          <a:solidFill>
                            <a:srgbClr val="000000"/>
                          </a:solidFill>
                        </a:rPr>
                        <a:t>Battery</a:t>
                      </a:r>
                      <a:endParaRPr lang="en-US" sz="1600" kern="1200" dirty="0">
                        <a:solidFill>
                          <a:srgbClr val="000000"/>
                        </a:solidFill>
                        <a:latin typeface="+mn-lt"/>
                        <a:ea typeface="+mn-ea"/>
                        <a:cs typeface="+mn-cs"/>
                      </a:endParaRPr>
                    </a:p>
                  </a:txBody>
                  <a:tcPr/>
                </a:tc>
                <a:tc>
                  <a:txBody>
                    <a:bodyPr/>
                    <a:lstStyle/>
                    <a:p>
                      <a:pPr algn="ctr"/>
                      <a:r>
                        <a:rPr lang="en-US" sz="1600" dirty="0" smtClean="0">
                          <a:solidFill>
                            <a:srgbClr val="000000"/>
                          </a:solidFill>
                        </a:rPr>
                        <a:t>$0.002</a:t>
                      </a:r>
                      <a:endParaRPr lang="en-US" sz="1600" dirty="0">
                        <a:solidFill>
                          <a:srgbClr val="000000"/>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smtClean="0">
                          <a:solidFill>
                            <a:srgbClr val="000000"/>
                          </a:solidFill>
                        </a:rPr>
                        <a:t>$0.061</a:t>
                      </a:r>
                    </a:p>
                  </a:txBody>
                  <a:tcPr/>
                </a:tc>
                <a:tc>
                  <a:txBody>
                    <a:bodyPr/>
                    <a:lstStyle/>
                    <a:p>
                      <a:pPr algn="ctr"/>
                      <a:r>
                        <a:rPr lang="en-US" sz="1600" dirty="0" smtClean="0">
                          <a:solidFill>
                            <a:srgbClr val="000000"/>
                          </a:solidFill>
                        </a:rPr>
                        <a:t>$0.064</a:t>
                      </a:r>
                      <a:endParaRPr lang="en-US" sz="1600" dirty="0">
                        <a:solidFill>
                          <a:srgbClr val="000000"/>
                        </a:solidFill>
                      </a:endParaRPr>
                    </a:p>
                  </a:txBody>
                  <a:tcPr/>
                </a:tc>
                <a:tc>
                  <a:txBody>
                    <a:bodyPr/>
                    <a:lstStyle/>
                    <a:p>
                      <a:pPr algn="ctr"/>
                      <a:r>
                        <a:rPr lang="en-US" sz="1600" dirty="0" smtClean="0">
                          <a:solidFill>
                            <a:srgbClr val="000000"/>
                          </a:solidFill>
                        </a:rPr>
                        <a:t>$0.071</a:t>
                      </a:r>
                      <a:endParaRPr lang="en-US" sz="1600" dirty="0">
                        <a:solidFill>
                          <a:srgbClr val="000000"/>
                        </a:solidFill>
                      </a:endParaRPr>
                    </a:p>
                  </a:txBody>
                  <a:tcPr/>
                </a:tc>
                <a:extLst>
                  <a:ext uri="{0D108BD9-81ED-4DB2-BD59-A6C34878D82A}">
                    <a16:rowId xmlns:a16="http://schemas.microsoft.com/office/drawing/2014/main" val="1248811777"/>
                  </a:ext>
                </a:extLst>
              </a:tr>
              <a:tr h="328654">
                <a:tc>
                  <a:txBody>
                    <a:bodyPr/>
                    <a:lstStyle/>
                    <a:p>
                      <a:pPr marL="0" lvl="0" indent="-227012" algn="l" defTabSz="914400" rtl="0" eaLnBrk="1" latinLnBrk="0" hangingPunct="1"/>
                      <a:r>
                        <a:rPr lang="en-US" sz="1600" kern="1200" dirty="0" smtClean="0">
                          <a:solidFill>
                            <a:srgbClr val="000000"/>
                          </a:solidFill>
                        </a:rPr>
                        <a:t>Combined Solar/Battery</a:t>
                      </a:r>
                      <a:endParaRPr lang="en-US" sz="1600" kern="1200" dirty="0">
                        <a:solidFill>
                          <a:srgbClr val="000000"/>
                        </a:solidFill>
                        <a:latin typeface="+mn-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smtClean="0">
                          <a:solidFill>
                            <a:srgbClr val="000000"/>
                          </a:solidFill>
                        </a:rPr>
                        <a:t>$0.013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smtClean="0">
                          <a:solidFill>
                            <a:srgbClr val="000000"/>
                          </a:solidFill>
                        </a:rPr>
                        <a:t>$0.006</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smtClean="0">
                          <a:solidFill>
                            <a:srgbClr val="000000"/>
                          </a:solidFill>
                        </a:rPr>
                        <a:t>$0.019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smtClean="0">
                          <a:solidFill>
                            <a:srgbClr val="000000"/>
                          </a:solidFill>
                        </a:rPr>
                        <a:t>$0.021</a:t>
                      </a:r>
                    </a:p>
                  </a:txBody>
                  <a:tcPr/>
                </a:tc>
                <a:extLst>
                  <a:ext uri="{0D108BD9-81ED-4DB2-BD59-A6C34878D82A}">
                    <a16:rowId xmlns:a16="http://schemas.microsoft.com/office/drawing/2014/main" val="1096532940"/>
                  </a:ext>
                </a:extLst>
              </a:tr>
            </a:tbl>
          </a:graphicData>
        </a:graphic>
      </p:graphicFrame>
      <p:sp>
        <p:nvSpPr>
          <p:cNvPr id="8" name="Text Placeholder 2"/>
          <p:cNvSpPr txBox="1">
            <a:spLocks/>
          </p:cNvSpPr>
          <p:nvPr/>
        </p:nvSpPr>
        <p:spPr>
          <a:xfrm>
            <a:off x="457199" y="4488090"/>
            <a:ext cx="8229600" cy="18288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ts val="1200"/>
              </a:spcBef>
              <a:buFont typeface="Arial" pitchFamily="34" charset="0"/>
              <a:buChar char="•"/>
              <a:defRPr sz="2400" kern="1200" baseline="0">
                <a:solidFill>
                  <a:srgbClr val="000000"/>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000000"/>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000000"/>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20000"/>
              </a:lnSpc>
              <a:spcBef>
                <a:spcPts val="0"/>
              </a:spcBef>
            </a:pPr>
            <a:r>
              <a:rPr lang="en-US" sz="1800" dirty="0" smtClean="0"/>
              <a:t>Incremental Payments to Generation = revenue from LMPs and Forecast Energy Requirement </a:t>
            </a:r>
          </a:p>
          <a:p>
            <a:pPr>
              <a:lnSpc>
                <a:spcPct val="120000"/>
              </a:lnSpc>
              <a:spcBef>
                <a:spcPts val="0"/>
              </a:spcBef>
            </a:pPr>
            <a:r>
              <a:rPr lang="en-US" sz="1800" dirty="0" smtClean="0"/>
              <a:t>Incremental Payments to Capacity = net option revenue minus holding costs</a:t>
            </a:r>
          </a:p>
          <a:p>
            <a:pPr indent="0">
              <a:buNone/>
            </a:pPr>
            <a:r>
              <a:rPr lang="en-US" sz="1800" i="1" dirty="0" smtClean="0"/>
              <a:t>Detailed </a:t>
            </a:r>
            <a:r>
              <a:rPr lang="en-US" sz="1800" i="1" dirty="0"/>
              <a:t>calculations are in Appendix </a:t>
            </a:r>
            <a:r>
              <a:rPr lang="en-US" sz="1800" i="1" dirty="0" smtClean="0"/>
              <a:t>A</a:t>
            </a:r>
          </a:p>
          <a:p>
            <a:pPr indent="0">
              <a:buNone/>
            </a:pPr>
            <a:r>
              <a:rPr lang="en-US" sz="1400" i="1" dirty="0" smtClean="0"/>
              <a:t>Note</a:t>
            </a:r>
            <a:r>
              <a:rPr lang="en-US" sz="1400" i="1" dirty="0"/>
              <a:t>:  values may reflect rounding</a:t>
            </a:r>
          </a:p>
          <a:p>
            <a:pPr>
              <a:lnSpc>
                <a:spcPct val="120000"/>
              </a:lnSpc>
              <a:spcBef>
                <a:spcPts val="0"/>
              </a:spcBef>
            </a:pPr>
            <a:endParaRPr lang="en-US" sz="1800" dirty="0" smtClean="0"/>
          </a:p>
        </p:txBody>
      </p:sp>
      <p:sp>
        <p:nvSpPr>
          <p:cNvPr id="6" name="TextBox 5"/>
          <p:cNvSpPr txBox="1"/>
          <p:nvPr/>
        </p:nvSpPr>
        <p:spPr>
          <a:xfrm rot="10800000" flipH="1" flipV="1">
            <a:off x="7620000" y="448367"/>
            <a:ext cx="1071033" cy="307777"/>
          </a:xfrm>
          <a:prstGeom prst="rect">
            <a:avLst/>
          </a:prstGeom>
          <a:noFill/>
          <a:ln w="19050">
            <a:solidFill>
              <a:srgbClr val="FF0000"/>
            </a:solidFill>
          </a:ln>
        </p:spPr>
        <p:txBody>
          <a:bodyPr wrap="square" rtlCol="0">
            <a:spAutoFit/>
          </a:bodyPr>
          <a:lstStyle/>
          <a:p>
            <a:pPr algn="ctr"/>
            <a:r>
              <a:rPr lang="en-US" sz="1400" i="1" dirty="0" smtClean="0">
                <a:solidFill>
                  <a:srgbClr val="FF0000"/>
                </a:solidFill>
              </a:rPr>
              <a:t>Revised</a:t>
            </a:r>
            <a:endParaRPr lang="en-US" sz="1400" i="1" dirty="0">
              <a:solidFill>
                <a:srgbClr val="FF0000"/>
              </a:solidFill>
            </a:endParaRPr>
          </a:p>
        </p:txBody>
      </p:sp>
    </p:spTree>
    <p:extLst>
      <p:ext uri="{BB962C8B-B14F-4D97-AF65-F5344CB8AC3E}">
        <p14:creationId xmlns:p14="http://schemas.microsoft.com/office/powerpoint/2010/main" val="36948970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0C7F894-2A36-495D-AB7C-1055F7AC0F9D}" type="slidenum">
              <a:rPr lang="en-US" smtClean="0"/>
              <a:pPr/>
              <a:t>9</a:t>
            </a:fld>
            <a:endParaRPr lang="en-US" dirty="0"/>
          </a:p>
        </p:txBody>
      </p:sp>
      <p:sp>
        <p:nvSpPr>
          <p:cNvPr id="10" name="Title 8"/>
          <p:cNvSpPr>
            <a:spLocks noGrp="1"/>
          </p:cNvSpPr>
          <p:nvPr>
            <p:ph type="title"/>
          </p:nvPr>
        </p:nvSpPr>
        <p:spPr>
          <a:xfrm>
            <a:off x="457200" y="76200"/>
            <a:ext cx="8229600" cy="1143000"/>
          </a:xfrm>
        </p:spPr>
        <p:txBody>
          <a:bodyPr>
            <a:normAutofit/>
          </a:bodyPr>
          <a:lstStyle/>
          <a:p>
            <a:r>
              <a:rPr lang="en-US" dirty="0"/>
              <a:t>Summary of estimated ESI revenue offsets </a:t>
            </a:r>
            <a:br>
              <a:rPr lang="en-US" dirty="0"/>
            </a:br>
            <a:r>
              <a:rPr lang="en-US" dirty="0"/>
              <a:t>ORTP Technologies </a:t>
            </a:r>
            <a:r>
              <a:rPr lang="en-US" dirty="0" smtClean="0"/>
              <a:t>– NEPOOL proposal</a:t>
            </a:r>
            <a:endParaRPr lang="en-US" dirty="0"/>
          </a:p>
        </p:txBody>
      </p:sp>
      <p:graphicFrame>
        <p:nvGraphicFramePr>
          <p:cNvPr id="5" name="Content Placeholder 1"/>
          <p:cNvGraphicFramePr>
            <a:graphicFrameLocks/>
          </p:cNvGraphicFramePr>
          <p:nvPr>
            <p:extLst>
              <p:ext uri="{D42A27DB-BD31-4B8C-83A1-F6EECF244321}">
                <p14:modId xmlns:p14="http://schemas.microsoft.com/office/powerpoint/2010/main" val="2114983355"/>
              </p:ext>
            </p:extLst>
          </p:nvPr>
        </p:nvGraphicFramePr>
        <p:xfrm>
          <a:off x="457200" y="1219200"/>
          <a:ext cx="8229599" cy="3115918"/>
        </p:xfrm>
        <a:graphic>
          <a:graphicData uri="http://schemas.openxmlformats.org/drawingml/2006/table">
            <a:tbl>
              <a:tblPr firstRow="1" bandRow="1">
                <a:tableStyleId>{21E4AEA4-8DFA-4A89-87EB-49C32662AFE0}</a:tableStyleId>
              </a:tblPr>
              <a:tblGrid>
                <a:gridCol w="2438400">
                  <a:extLst>
                    <a:ext uri="{9D8B030D-6E8A-4147-A177-3AD203B41FA5}">
                      <a16:colId xmlns:a16="http://schemas.microsoft.com/office/drawing/2014/main" val="2005958026"/>
                    </a:ext>
                  </a:extLst>
                </a:gridCol>
                <a:gridCol w="1447800">
                  <a:extLst>
                    <a:ext uri="{9D8B030D-6E8A-4147-A177-3AD203B41FA5}">
                      <a16:colId xmlns:a16="http://schemas.microsoft.com/office/drawing/2014/main" val="3583128949"/>
                    </a:ext>
                  </a:extLst>
                </a:gridCol>
                <a:gridCol w="1600200">
                  <a:extLst>
                    <a:ext uri="{9D8B030D-6E8A-4147-A177-3AD203B41FA5}">
                      <a16:colId xmlns:a16="http://schemas.microsoft.com/office/drawing/2014/main" val="2798630513"/>
                    </a:ext>
                  </a:extLst>
                </a:gridCol>
                <a:gridCol w="1371600">
                  <a:extLst>
                    <a:ext uri="{9D8B030D-6E8A-4147-A177-3AD203B41FA5}">
                      <a16:colId xmlns:a16="http://schemas.microsoft.com/office/drawing/2014/main" val="502266773"/>
                    </a:ext>
                  </a:extLst>
                </a:gridCol>
                <a:gridCol w="1371599">
                  <a:extLst>
                    <a:ext uri="{9D8B030D-6E8A-4147-A177-3AD203B41FA5}">
                      <a16:colId xmlns:a16="http://schemas.microsoft.com/office/drawing/2014/main" val="4260235199"/>
                    </a:ext>
                  </a:extLst>
                </a:gridCol>
              </a:tblGrid>
              <a:tr h="768958">
                <a:tc>
                  <a:txBody>
                    <a:bodyPr/>
                    <a:lstStyle/>
                    <a:p>
                      <a:pPr algn="ctr"/>
                      <a:r>
                        <a:rPr lang="en-US" sz="1600" dirty="0" smtClean="0"/>
                        <a:t>Technology</a:t>
                      </a:r>
                      <a:r>
                        <a:rPr lang="en-US" sz="1600" baseline="0" dirty="0" smtClean="0"/>
                        <a:t> Type$0.005</a:t>
                      </a:r>
                      <a:endParaRPr lang="en-US" sz="1600" dirty="0"/>
                    </a:p>
                  </a:txBody>
                  <a:tcPr anchor="b"/>
                </a:tc>
                <a:tc>
                  <a:txBody>
                    <a:bodyPr/>
                    <a:lstStyle/>
                    <a:p>
                      <a:pPr algn="ctr"/>
                      <a:r>
                        <a:rPr lang="en-US" sz="1600" dirty="0" smtClean="0"/>
                        <a:t>Incr. Payments to Generation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smtClean="0"/>
                        <a:t>($/kW-mo.)</a:t>
                      </a:r>
                    </a:p>
                  </a:txBody>
                  <a:tcPr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smtClean="0"/>
                        <a:t>Incr. Payments to Capacity</a:t>
                      </a:r>
                      <a:br>
                        <a:rPr lang="en-US" sz="1600" dirty="0" smtClean="0"/>
                      </a:br>
                      <a:r>
                        <a:rPr lang="en-US" sz="1200" dirty="0" smtClean="0"/>
                        <a:t>($/kW-mo.)</a:t>
                      </a:r>
                    </a:p>
                  </a:txBody>
                  <a:tcPr anchor="b"/>
                </a:tc>
                <a:tc>
                  <a:txBody>
                    <a:bodyPr/>
                    <a:lstStyle/>
                    <a:p>
                      <a:pPr algn="ctr"/>
                      <a:r>
                        <a:rPr lang="en-US" sz="1600" dirty="0" smtClean="0"/>
                        <a:t>Total</a:t>
                      </a:r>
                    </a:p>
                    <a:p>
                      <a:pPr algn="ctr"/>
                      <a:r>
                        <a:rPr lang="en-US" sz="1600" dirty="0" smtClean="0"/>
                        <a:t>2020$</a:t>
                      </a:r>
                    </a:p>
                    <a:p>
                      <a:pPr algn="ctr"/>
                      <a:r>
                        <a:rPr lang="en-US" sz="1200" dirty="0" smtClean="0"/>
                        <a:t>($/kW-mo.)</a:t>
                      </a:r>
                      <a:endParaRPr lang="en-US" sz="1200" dirty="0"/>
                    </a:p>
                  </a:txBody>
                  <a:tcPr anchor="b"/>
                </a:tc>
                <a:tc>
                  <a:txBody>
                    <a:bodyPr/>
                    <a:lstStyle/>
                    <a:p>
                      <a:pPr marL="0" algn="ctr" defTabSz="914400" rtl="0" eaLnBrk="1" latinLnBrk="0" hangingPunct="1"/>
                      <a:r>
                        <a:rPr lang="en-US" sz="1600" b="1" kern="1200" dirty="0" smtClean="0">
                          <a:solidFill>
                            <a:schemeClr val="lt1"/>
                          </a:solidFill>
                          <a:latin typeface="+mn-lt"/>
                          <a:ea typeface="+mn-ea"/>
                          <a:cs typeface="+mn-cs"/>
                        </a:rPr>
                        <a:t>Total</a:t>
                      </a:r>
                    </a:p>
                    <a:p>
                      <a:pPr marL="0" algn="ctr" defTabSz="914400" rtl="0" eaLnBrk="1" latinLnBrk="0" hangingPunct="1"/>
                      <a:r>
                        <a:rPr lang="en-US" sz="1600" b="1" kern="1200" dirty="0" smtClean="0">
                          <a:solidFill>
                            <a:schemeClr val="lt1"/>
                          </a:solidFill>
                          <a:latin typeface="+mn-lt"/>
                          <a:ea typeface="+mn-ea"/>
                          <a:cs typeface="+mn-cs"/>
                        </a:rPr>
                        <a:t>2020$</a:t>
                      </a:r>
                    </a:p>
                    <a:p>
                      <a:pPr algn="ctr"/>
                      <a:r>
                        <a:rPr lang="en-US" sz="1050" dirty="0" smtClean="0"/>
                        <a:t>($/kW-mo.)</a:t>
                      </a:r>
                    </a:p>
                  </a:txBody>
                  <a:tcPr anchor="b">
                    <a:solidFill>
                      <a:schemeClr val="accent2">
                        <a:lumMod val="50000"/>
                      </a:schemeClr>
                    </a:solidFill>
                  </a:tcPr>
                </a:tc>
                <a:extLst>
                  <a:ext uri="{0D108BD9-81ED-4DB2-BD59-A6C34878D82A}">
                    <a16:rowId xmlns:a16="http://schemas.microsoft.com/office/drawing/2014/main" val="3716581925"/>
                  </a:ext>
                </a:extLst>
              </a:tr>
              <a:tr h="3304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rgbClr val="000000"/>
                          </a:solidFill>
                        </a:rPr>
                        <a:t>Combustion Turbine</a:t>
                      </a:r>
                      <a:endParaRPr lang="en-US" sz="1600" b="0" dirty="0" smtClean="0">
                        <a:solidFill>
                          <a:srgbClr val="000000"/>
                        </a:solidFill>
                      </a:endParaRPr>
                    </a:p>
                  </a:txBody>
                  <a:tcPr/>
                </a:tc>
                <a:tc>
                  <a:txBody>
                    <a:bodyPr/>
                    <a:lstStyle/>
                    <a:p>
                      <a:pPr algn="ctr"/>
                      <a:r>
                        <a:rPr lang="en-US" sz="1600" kern="1200" dirty="0" smtClean="0">
                          <a:solidFill>
                            <a:srgbClr val="FF0000"/>
                          </a:solidFill>
                          <a:latin typeface="+mn-lt"/>
                          <a:ea typeface="+mn-ea"/>
                          <a:cs typeface="+mn-cs"/>
                        </a:rPr>
                        <a:t>$0.005 </a:t>
                      </a:r>
                      <a:r>
                        <a:rPr lang="en-US" sz="1400" strike="sngStrike" kern="1200" dirty="0" smtClean="0">
                          <a:solidFill>
                            <a:srgbClr val="000000"/>
                          </a:solidFill>
                          <a:latin typeface="+mn-lt"/>
                          <a:ea typeface="+mn-ea"/>
                          <a:cs typeface="+mn-cs"/>
                        </a:rPr>
                        <a:t>$0.007</a:t>
                      </a:r>
                      <a:endParaRPr lang="en-US" sz="1400" strike="sngStrike" kern="1200" dirty="0">
                        <a:solidFill>
                          <a:srgbClr val="000000"/>
                        </a:solidFill>
                        <a:latin typeface="+mn-lt"/>
                        <a:ea typeface="+mn-ea"/>
                        <a:cs typeface="+mn-cs"/>
                      </a:endParaRPr>
                    </a:p>
                  </a:txBody>
                  <a:tcPr/>
                </a:tc>
                <a:tc>
                  <a:txBody>
                    <a:bodyPr/>
                    <a:lstStyle/>
                    <a:p>
                      <a:pPr algn="ctr"/>
                      <a:r>
                        <a:rPr lang="en-US" sz="1600" dirty="0" smtClean="0">
                          <a:solidFill>
                            <a:srgbClr val="000000"/>
                          </a:solidFill>
                        </a:rPr>
                        <a:t>$0.136</a:t>
                      </a:r>
                      <a:endParaRPr lang="en-US" sz="1600" dirty="0">
                        <a:solidFill>
                          <a:srgbClr val="000000"/>
                        </a:solidFill>
                      </a:endParaRPr>
                    </a:p>
                  </a:txBody>
                  <a:tcPr/>
                </a:tc>
                <a:tc>
                  <a:txBody>
                    <a:bodyPr/>
                    <a:lstStyle/>
                    <a:p>
                      <a:pPr algn="ctr"/>
                      <a:r>
                        <a:rPr lang="en-US" sz="1600" kern="1200" dirty="0" smtClean="0">
                          <a:solidFill>
                            <a:srgbClr val="FF0000"/>
                          </a:solidFill>
                          <a:latin typeface="+mn-lt"/>
                          <a:ea typeface="+mn-ea"/>
                          <a:cs typeface="+mn-cs"/>
                        </a:rPr>
                        <a:t>$0.141 </a:t>
                      </a:r>
                      <a:r>
                        <a:rPr lang="en-US" sz="1400" strike="sngStrike" kern="1200" dirty="0" smtClean="0">
                          <a:solidFill>
                            <a:srgbClr val="000000"/>
                          </a:solidFill>
                          <a:latin typeface="+mn-lt"/>
                          <a:ea typeface="+mn-ea"/>
                          <a:cs typeface="+mn-cs"/>
                        </a:rPr>
                        <a:t>$0.143</a:t>
                      </a:r>
                      <a:endParaRPr lang="en-US" sz="1400" strike="sngStrike" kern="1200" dirty="0">
                        <a:solidFill>
                          <a:srgbClr val="000000"/>
                        </a:solidFill>
                        <a:latin typeface="+mn-lt"/>
                        <a:ea typeface="+mn-ea"/>
                        <a:cs typeface="+mn-cs"/>
                      </a:endParaRPr>
                    </a:p>
                  </a:txBody>
                  <a:tcPr/>
                </a:tc>
                <a:tc>
                  <a:txBody>
                    <a:bodyPr/>
                    <a:lstStyle/>
                    <a:p>
                      <a:pPr algn="ctr"/>
                      <a:r>
                        <a:rPr lang="en-US" sz="1600" kern="1200" dirty="0" smtClean="0">
                          <a:solidFill>
                            <a:srgbClr val="FF0000"/>
                          </a:solidFill>
                          <a:latin typeface="+mn-lt"/>
                          <a:ea typeface="+mn-ea"/>
                          <a:cs typeface="+mn-cs"/>
                        </a:rPr>
                        <a:t>$0.156 </a:t>
                      </a:r>
                      <a:r>
                        <a:rPr lang="en-US" sz="1400" strike="sngStrike" kern="1200" dirty="0" smtClean="0">
                          <a:solidFill>
                            <a:srgbClr val="000000"/>
                          </a:solidFill>
                          <a:latin typeface="+mn-lt"/>
                          <a:ea typeface="+mn-ea"/>
                          <a:cs typeface="+mn-cs"/>
                        </a:rPr>
                        <a:t>$0.158</a:t>
                      </a:r>
                      <a:endParaRPr lang="en-US" sz="1400" strike="sngStrike" kern="1200" dirty="0">
                        <a:solidFill>
                          <a:srgbClr val="000000"/>
                        </a:solidFill>
                        <a:latin typeface="+mn-lt"/>
                        <a:ea typeface="+mn-ea"/>
                        <a:cs typeface="+mn-cs"/>
                      </a:endParaRPr>
                    </a:p>
                  </a:txBody>
                  <a:tcPr/>
                </a:tc>
                <a:extLst>
                  <a:ext uri="{0D108BD9-81ED-4DB2-BD59-A6C34878D82A}">
                    <a16:rowId xmlns:a16="http://schemas.microsoft.com/office/drawing/2014/main" val="3600320294"/>
                  </a:ext>
                </a:extLst>
              </a:tr>
              <a:tr h="289560">
                <a:tc>
                  <a:txBody>
                    <a:bodyPr/>
                    <a:lstStyle/>
                    <a:p>
                      <a:pPr marL="0" lvl="0" indent="-227012"/>
                      <a:r>
                        <a:rPr lang="en-US" sz="1600" dirty="0" smtClean="0">
                          <a:solidFill>
                            <a:srgbClr val="000000"/>
                          </a:solidFill>
                        </a:rPr>
                        <a:t>Combined</a:t>
                      </a:r>
                      <a:r>
                        <a:rPr lang="en-US" sz="1600" baseline="0" dirty="0" smtClean="0">
                          <a:solidFill>
                            <a:srgbClr val="000000"/>
                          </a:solidFill>
                        </a:rPr>
                        <a:t> Cycle</a:t>
                      </a:r>
                      <a:endParaRPr lang="en-US" sz="1600" dirty="0">
                        <a:solidFill>
                          <a:srgbClr val="000000"/>
                        </a:solidFill>
                      </a:endParaRPr>
                    </a:p>
                  </a:txBody>
                  <a:tcPr/>
                </a:tc>
                <a:tc>
                  <a:txBody>
                    <a:bodyPr/>
                    <a:lstStyle/>
                    <a:p>
                      <a:pPr algn="ctr"/>
                      <a:r>
                        <a:rPr lang="en-US" sz="1600" kern="1200" dirty="0" smtClean="0">
                          <a:solidFill>
                            <a:srgbClr val="FF0000"/>
                          </a:solidFill>
                          <a:latin typeface="+mn-lt"/>
                          <a:ea typeface="+mn-ea"/>
                          <a:cs typeface="+mn-cs"/>
                        </a:rPr>
                        <a:t>$0.155 </a:t>
                      </a:r>
                      <a:r>
                        <a:rPr lang="en-US" sz="1400" strike="sngStrike" kern="1200" dirty="0" smtClean="0">
                          <a:solidFill>
                            <a:srgbClr val="000000"/>
                          </a:solidFill>
                          <a:latin typeface="+mn-lt"/>
                          <a:ea typeface="+mn-ea"/>
                          <a:cs typeface="+mn-cs"/>
                        </a:rPr>
                        <a:t>$0.180</a:t>
                      </a:r>
                      <a:endParaRPr lang="en-US" sz="1400" strike="sngStrike" kern="1200" dirty="0">
                        <a:solidFill>
                          <a:srgbClr val="000000"/>
                        </a:solidFill>
                        <a:latin typeface="+mn-lt"/>
                        <a:ea typeface="+mn-ea"/>
                        <a:cs typeface="+mn-cs"/>
                      </a:endParaRPr>
                    </a:p>
                  </a:txBody>
                  <a:tcPr/>
                </a:tc>
                <a:tc>
                  <a:txBody>
                    <a:bodyPr/>
                    <a:lstStyle/>
                    <a:p>
                      <a:pPr algn="ctr"/>
                      <a:r>
                        <a:rPr lang="en-US" sz="1600" dirty="0" smtClean="0">
                          <a:solidFill>
                            <a:srgbClr val="000000"/>
                          </a:solidFill>
                        </a:rPr>
                        <a:t>$0.004</a:t>
                      </a:r>
                      <a:endParaRPr lang="en-US" sz="1600" dirty="0">
                        <a:solidFill>
                          <a:srgbClr val="000000"/>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dirty="0" smtClean="0">
                          <a:solidFill>
                            <a:srgbClr val="FF0000"/>
                          </a:solidFill>
                          <a:latin typeface="+mn-lt"/>
                          <a:ea typeface="+mn-ea"/>
                          <a:cs typeface="+mn-cs"/>
                        </a:rPr>
                        <a:t>$0.160 </a:t>
                      </a:r>
                      <a:r>
                        <a:rPr lang="en-US" sz="1400" strike="sngStrike" kern="1200" dirty="0" smtClean="0">
                          <a:solidFill>
                            <a:srgbClr val="000000"/>
                          </a:solidFill>
                          <a:latin typeface="+mn-lt"/>
                          <a:ea typeface="+mn-ea"/>
                          <a:cs typeface="+mn-cs"/>
                        </a:rPr>
                        <a:t>$0.184</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dirty="0" smtClean="0">
                          <a:solidFill>
                            <a:srgbClr val="FF0000"/>
                          </a:solidFill>
                          <a:latin typeface="+mn-lt"/>
                          <a:ea typeface="+mn-ea"/>
                          <a:cs typeface="+mn-cs"/>
                        </a:rPr>
                        <a:t>$0.177 </a:t>
                      </a:r>
                      <a:r>
                        <a:rPr lang="en-US" sz="1400" strike="sngStrike" kern="1200" dirty="0" smtClean="0">
                          <a:solidFill>
                            <a:srgbClr val="000000"/>
                          </a:solidFill>
                          <a:latin typeface="+mn-lt"/>
                          <a:ea typeface="+mn-ea"/>
                          <a:cs typeface="+mn-cs"/>
                        </a:rPr>
                        <a:t>$0.203</a:t>
                      </a:r>
                    </a:p>
                  </a:txBody>
                  <a:tcPr/>
                </a:tc>
                <a:extLst>
                  <a:ext uri="{0D108BD9-81ED-4DB2-BD59-A6C34878D82A}">
                    <a16:rowId xmlns:a16="http://schemas.microsoft.com/office/drawing/2014/main" val="3741618902"/>
                  </a:ext>
                </a:extLst>
              </a:tr>
              <a:tr h="330483">
                <a:tc>
                  <a:txBody>
                    <a:bodyPr/>
                    <a:lstStyle/>
                    <a:p>
                      <a:pPr marL="0" lvl="0" indent="-227012" algn="l" defTabSz="914400" rtl="0" eaLnBrk="1" latinLnBrk="0" hangingPunct="1"/>
                      <a:r>
                        <a:rPr lang="en-US" sz="1600" kern="1200" dirty="0" smtClean="0">
                          <a:solidFill>
                            <a:srgbClr val="000000"/>
                          </a:solidFill>
                        </a:rPr>
                        <a:t>On-Shore Wind</a:t>
                      </a:r>
                      <a:endParaRPr lang="en-US" sz="1600" kern="1200" dirty="0">
                        <a:solidFill>
                          <a:srgbClr val="000000"/>
                        </a:solidFill>
                        <a:latin typeface="+mn-lt"/>
                        <a:ea typeface="+mn-ea"/>
                        <a:cs typeface="+mn-cs"/>
                      </a:endParaRPr>
                    </a:p>
                  </a:txBody>
                  <a:tcPr/>
                </a:tc>
                <a:tc>
                  <a:txBody>
                    <a:bodyPr/>
                    <a:lstStyle/>
                    <a:p>
                      <a:pPr algn="ctr"/>
                      <a:r>
                        <a:rPr lang="en-US" sz="1600" dirty="0" smtClean="0">
                          <a:solidFill>
                            <a:srgbClr val="000000"/>
                          </a:solidFill>
                        </a:rPr>
                        <a:t>$0.042</a:t>
                      </a:r>
                      <a:endParaRPr lang="en-US" sz="1600" dirty="0">
                        <a:solidFill>
                          <a:srgbClr val="000000"/>
                        </a:solidFill>
                      </a:endParaRPr>
                    </a:p>
                  </a:txBody>
                  <a:tcPr/>
                </a:tc>
                <a:tc>
                  <a:txBody>
                    <a:bodyPr/>
                    <a:lstStyle/>
                    <a:p>
                      <a:pPr algn="ctr"/>
                      <a:r>
                        <a:rPr lang="en-US" sz="1600" dirty="0" smtClean="0">
                          <a:solidFill>
                            <a:srgbClr val="000000"/>
                          </a:solidFill>
                        </a:rPr>
                        <a:t>$0.000</a:t>
                      </a:r>
                      <a:endParaRPr lang="en-US" sz="1600" dirty="0">
                        <a:solidFill>
                          <a:srgbClr val="000000"/>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smtClean="0">
                          <a:solidFill>
                            <a:srgbClr val="000000"/>
                          </a:solidFill>
                        </a:rPr>
                        <a:t>$0.042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smtClean="0">
                          <a:solidFill>
                            <a:srgbClr val="000000"/>
                          </a:solidFill>
                        </a:rPr>
                        <a:t>$0.046</a:t>
                      </a:r>
                    </a:p>
                  </a:txBody>
                  <a:tcPr/>
                </a:tc>
                <a:extLst>
                  <a:ext uri="{0D108BD9-81ED-4DB2-BD59-A6C34878D82A}">
                    <a16:rowId xmlns:a16="http://schemas.microsoft.com/office/drawing/2014/main" val="2454293465"/>
                  </a:ext>
                </a:extLst>
              </a:tr>
              <a:tr h="330483">
                <a:tc>
                  <a:txBody>
                    <a:bodyPr/>
                    <a:lstStyle/>
                    <a:p>
                      <a:pPr marL="0" lvl="0" indent="-227012" algn="l" defTabSz="914400" rtl="0" eaLnBrk="1" latinLnBrk="0" hangingPunct="1"/>
                      <a:r>
                        <a:rPr lang="en-US" sz="1600" kern="1200" dirty="0" smtClean="0">
                          <a:solidFill>
                            <a:srgbClr val="000000"/>
                          </a:solidFill>
                        </a:rPr>
                        <a:t>Off-Shore Wind </a:t>
                      </a:r>
                      <a:endParaRPr lang="en-US" sz="1600" kern="1200" dirty="0">
                        <a:solidFill>
                          <a:srgbClr val="000000"/>
                        </a:solidFill>
                        <a:latin typeface="+mn-lt"/>
                        <a:ea typeface="+mn-ea"/>
                        <a:cs typeface="+mn-cs"/>
                      </a:endParaRPr>
                    </a:p>
                  </a:txBody>
                  <a:tcPr/>
                </a:tc>
                <a:tc>
                  <a:txBody>
                    <a:bodyPr/>
                    <a:lstStyle/>
                    <a:p>
                      <a:pPr algn="ctr"/>
                      <a:r>
                        <a:rPr lang="en-US" sz="1600" dirty="0" smtClean="0">
                          <a:solidFill>
                            <a:srgbClr val="000000"/>
                          </a:solidFill>
                        </a:rPr>
                        <a:t>$0.049</a:t>
                      </a:r>
                      <a:endParaRPr lang="en-US" sz="1600" dirty="0">
                        <a:solidFill>
                          <a:srgbClr val="000000"/>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000000"/>
                          </a:solidFill>
                          <a:effectLst/>
                          <a:uLnTx/>
                          <a:uFillTx/>
                          <a:latin typeface="Calibri"/>
                          <a:ea typeface="+mn-ea"/>
                          <a:cs typeface="+mn-cs"/>
                        </a:rPr>
                        <a:t>$0.000</a:t>
                      </a:r>
                      <a:endParaRPr kumimoji="0" lang="en-US" sz="1600" b="0" i="0" u="none" strike="noStrike" kern="1200" cap="none" spc="0" normalizeH="0" baseline="0" noProof="0" dirty="0">
                        <a:ln>
                          <a:noFill/>
                        </a:ln>
                        <a:solidFill>
                          <a:srgbClr val="000000"/>
                        </a:solidFill>
                        <a:effectLst/>
                        <a:uLnTx/>
                        <a:uFillTx/>
                        <a:latin typeface="Calibri"/>
                        <a:ea typeface="+mn-ea"/>
                        <a:cs typeface="+mn-cs"/>
                      </a:endParaRPr>
                    </a:p>
                  </a:txBody>
                  <a:tcPr/>
                </a:tc>
                <a:tc>
                  <a:txBody>
                    <a:bodyPr/>
                    <a:lstStyle/>
                    <a:p>
                      <a:pPr algn="ctr"/>
                      <a:r>
                        <a:rPr lang="en-US" sz="1600" dirty="0" smtClean="0">
                          <a:solidFill>
                            <a:srgbClr val="000000"/>
                          </a:solidFill>
                        </a:rPr>
                        <a:t>$0.049</a:t>
                      </a:r>
                      <a:endParaRPr lang="en-US" sz="1600" dirty="0">
                        <a:solidFill>
                          <a:srgbClr val="000000"/>
                        </a:solidFill>
                      </a:endParaRPr>
                    </a:p>
                  </a:txBody>
                  <a:tcPr/>
                </a:tc>
                <a:tc>
                  <a:txBody>
                    <a:bodyPr/>
                    <a:lstStyle/>
                    <a:p>
                      <a:pPr algn="ctr"/>
                      <a:r>
                        <a:rPr lang="en-US" sz="1600" dirty="0" smtClean="0">
                          <a:solidFill>
                            <a:srgbClr val="000000"/>
                          </a:solidFill>
                        </a:rPr>
                        <a:t>$0.054</a:t>
                      </a:r>
                      <a:endParaRPr lang="en-US" sz="1600" dirty="0">
                        <a:solidFill>
                          <a:srgbClr val="000000"/>
                        </a:solidFill>
                      </a:endParaRPr>
                    </a:p>
                  </a:txBody>
                  <a:tcPr/>
                </a:tc>
                <a:extLst>
                  <a:ext uri="{0D108BD9-81ED-4DB2-BD59-A6C34878D82A}">
                    <a16:rowId xmlns:a16="http://schemas.microsoft.com/office/drawing/2014/main" val="156010330"/>
                  </a:ext>
                </a:extLst>
              </a:tr>
              <a:tr h="330483">
                <a:tc>
                  <a:txBody>
                    <a:bodyPr/>
                    <a:lstStyle/>
                    <a:p>
                      <a:pPr marL="0" marR="0" lvl="0" indent="-227012"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rgbClr val="000000"/>
                          </a:solidFill>
                        </a:rPr>
                        <a:t>Solar</a:t>
                      </a:r>
                      <a:endParaRPr lang="en-US" sz="1600" kern="1200" dirty="0">
                        <a:solidFill>
                          <a:srgbClr val="000000"/>
                        </a:solidFill>
                        <a:latin typeface="+mn-lt"/>
                        <a:ea typeface="+mn-ea"/>
                        <a:cs typeface="+mn-cs"/>
                      </a:endParaRPr>
                    </a:p>
                  </a:txBody>
                  <a:tcPr/>
                </a:tc>
                <a:tc>
                  <a:txBody>
                    <a:bodyPr/>
                    <a:lstStyle/>
                    <a:p>
                      <a:pPr algn="ctr"/>
                      <a:r>
                        <a:rPr lang="en-US" sz="1600" dirty="0" smtClean="0">
                          <a:solidFill>
                            <a:srgbClr val="000000"/>
                          </a:solidFill>
                        </a:rPr>
                        <a:t>$0.010</a:t>
                      </a:r>
                      <a:endParaRPr lang="en-US" sz="1600" dirty="0">
                        <a:solidFill>
                          <a:srgbClr val="000000"/>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000000"/>
                          </a:solidFill>
                          <a:effectLst/>
                          <a:uLnTx/>
                          <a:uFillTx/>
                          <a:latin typeface="Calibri"/>
                          <a:ea typeface="+mn-ea"/>
                          <a:cs typeface="+mn-cs"/>
                        </a:rPr>
                        <a:t>$0.000</a:t>
                      </a:r>
                      <a:endParaRPr kumimoji="0" lang="en-US" sz="1600" b="0" i="0" u="none" strike="noStrike" kern="1200" cap="none" spc="0" normalizeH="0" baseline="0" noProof="0" dirty="0">
                        <a:ln>
                          <a:noFill/>
                        </a:ln>
                        <a:solidFill>
                          <a:srgbClr val="000000"/>
                        </a:solidFill>
                        <a:effectLst/>
                        <a:uLnTx/>
                        <a:uFillTx/>
                        <a:latin typeface="Calibri"/>
                        <a:ea typeface="+mn-ea"/>
                        <a:cs typeface="+mn-cs"/>
                      </a:endParaRPr>
                    </a:p>
                  </a:txBody>
                  <a:tcPr/>
                </a:tc>
                <a:tc>
                  <a:txBody>
                    <a:bodyPr/>
                    <a:lstStyle/>
                    <a:p>
                      <a:pPr algn="ctr"/>
                      <a:r>
                        <a:rPr lang="en-US" sz="1600" dirty="0" smtClean="0">
                          <a:solidFill>
                            <a:srgbClr val="000000"/>
                          </a:solidFill>
                        </a:rPr>
                        <a:t>$0.010</a:t>
                      </a:r>
                      <a:endParaRPr lang="en-US" sz="1600" dirty="0">
                        <a:solidFill>
                          <a:srgbClr val="000000"/>
                        </a:solidFill>
                      </a:endParaRPr>
                    </a:p>
                  </a:txBody>
                  <a:tcPr/>
                </a:tc>
                <a:tc>
                  <a:txBody>
                    <a:bodyPr/>
                    <a:lstStyle/>
                    <a:p>
                      <a:pPr algn="ctr"/>
                      <a:r>
                        <a:rPr lang="en-US" sz="1600" dirty="0" smtClean="0">
                          <a:solidFill>
                            <a:srgbClr val="000000"/>
                          </a:solidFill>
                        </a:rPr>
                        <a:t>$0.011</a:t>
                      </a:r>
                      <a:endParaRPr lang="en-US" sz="1600" dirty="0">
                        <a:solidFill>
                          <a:srgbClr val="000000"/>
                        </a:solidFill>
                      </a:endParaRPr>
                    </a:p>
                  </a:txBody>
                  <a:tcPr/>
                </a:tc>
                <a:extLst>
                  <a:ext uri="{0D108BD9-81ED-4DB2-BD59-A6C34878D82A}">
                    <a16:rowId xmlns:a16="http://schemas.microsoft.com/office/drawing/2014/main" val="3528401051"/>
                  </a:ext>
                </a:extLst>
              </a:tr>
              <a:tr h="330483">
                <a:tc>
                  <a:txBody>
                    <a:bodyPr/>
                    <a:lstStyle/>
                    <a:p>
                      <a:pPr marL="0" lvl="0" indent="-227012" algn="l" defTabSz="914400" rtl="0" eaLnBrk="1" latinLnBrk="0" hangingPunct="1"/>
                      <a:r>
                        <a:rPr lang="en-US" sz="1600" kern="1200" dirty="0" smtClean="0">
                          <a:solidFill>
                            <a:srgbClr val="000000"/>
                          </a:solidFill>
                        </a:rPr>
                        <a:t>Battery</a:t>
                      </a:r>
                      <a:endParaRPr lang="en-US" sz="1600" kern="1200" dirty="0">
                        <a:solidFill>
                          <a:srgbClr val="000000"/>
                        </a:solidFill>
                        <a:latin typeface="+mn-lt"/>
                        <a:ea typeface="+mn-ea"/>
                        <a:cs typeface="+mn-cs"/>
                      </a:endParaRPr>
                    </a:p>
                  </a:txBody>
                  <a:tcPr/>
                </a:tc>
                <a:tc>
                  <a:txBody>
                    <a:bodyPr/>
                    <a:lstStyle/>
                    <a:p>
                      <a:pPr algn="ctr"/>
                      <a:r>
                        <a:rPr lang="en-US" sz="1600" dirty="0" smtClean="0">
                          <a:solidFill>
                            <a:srgbClr val="000000"/>
                          </a:solidFill>
                        </a:rPr>
                        <a:t>$0.002</a:t>
                      </a:r>
                      <a:endParaRPr lang="en-US" sz="1600" dirty="0">
                        <a:solidFill>
                          <a:srgbClr val="000000"/>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000000"/>
                          </a:solidFill>
                          <a:effectLst/>
                          <a:uLnTx/>
                          <a:uFillTx/>
                          <a:latin typeface="Calibri"/>
                          <a:ea typeface="+mn-ea"/>
                          <a:cs typeface="+mn-cs"/>
                        </a:rPr>
                        <a:t>$0.043</a:t>
                      </a:r>
                      <a:endParaRPr kumimoji="0" lang="en-US" sz="1600" b="0" i="0" u="none" strike="noStrike" kern="1200" cap="none" spc="0" normalizeH="0" baseline="0" noProof="0" dirty="0">
                        <a:ln>
                          <a:noFill/>
                        </a:ln>
                        <a:solidFill>
                          <a:srgbClr val="000000"/>
                        </a:solidFill>
                        <a:effectLst/>
                        <a:uLnTx/>
                        <a:uFillTx/>
                        <a:latin typeface="Calibri"/>
                        <a:ea typeface="+mn-ea"/>
                        <a:cs typeface="+mn-cs"/>
                      </a:endParaRPr>
                    </a:p>
                  </a:txBody>
                  <a:tcPr/>
                </a:tc>
                <a:tc>
                  <a:txBody>
                    <a:bodyPr/>
                    <a:lstStyle/>
                    <a:p>
                      <a:pPr algn="ctr"/>
                      <a:r>
                        <a:rPr lang="en-US" sz="1600" dirty="0" smtClean="0">
                          <a:solidFill>
                            <a:srgbClr val="000000"/>
                          </a:solidFill>
                        </a:rPr>
                        <a:t>$0.044</a:t>
                      </a:r>
                      <a:endParaRPr lang="en-US" sz="1600" dirty="0">
                        <a:solidFill>
                          <a:srgbClr val="000000"/>
                        </a:solidFill>
                      </a:endParaRPr>
                    </a:p>
                  </a:txBody>
                  <a:tcPr/>
                </a:tc>
                <a:tc>
                  <a:txBody>
                    <a:bodyPr/>
                    <a:lstStyle/>
                    <a:p>
                      <a:pPr algn="ctr"/>
                      <a:r>
                        <a:rPr lang="en-US" sz="1600" dirty="0" smtClean="0">
                          <a:solidFill>
                            <a:srgbClr val="000000"/>
                          </a:solidFill>
                        </a:rPr>
                        <a:t>$0.049</a:t>
                      </a:r>
                      <a:endParaRPr lang="en-US" sz="1600" dirty="0">
                        <a:solidFill>
                          <a:srgbClr val="000000"/>
                        </a:solidFill>
                      </a:endParaRPr>
                    </a:p>
                  </a:txBody>
                  <a:tcPr/>
                </a:tc>
                <a:extLst>
                  <a:ext uri="{0D108BD9-81ED-4DB2-BD59-A6C34878D82A}">
                    <a16:rowId xmlns:a16="http://schemas.microsoft.com/office/drawing/2014/main" val="1248811777"/>
                  </a:ext>
                </a:extLst>
              </a:tr>
              <a:tr h="330483">
                <a:tc>
                  <a:txBody>
                    <a:bodyPr/>
                    <a:lstStyle/>
                    <a:p>
                      <a:pPr marL="0" lvl="0" indent="-227012" algn="l" defTabSz="914400" rtl="0" eaLnBrk="1" latinLnBrk="0" hangingPunct="1"/>
                      <a:r>
                        <a:rPr lang="en-US" sz="1600" kern="1200" dirty="0" smtClean="0">
                          <a:solidFill>
                            <a:srgbClr val="000000"/>
                          </a:solidFill>
                        </a:rPr>
                        <a:t>Combined Solar/Battery</a:t>
                      </a:r>
                      <a:endParaRPr lang="en-US" sz="1600" kern="1200" dirty="0">
                        <a:solidFill>
                          <a:srgbClr val="000000"/>
                        </a:solidFill>
                        <a:latin typeface="+mn-lt"/>
                        <a:ea typeface="+mn-ea"/>
                        <a:cs typeface="+mn-cs"/>
                      </a:endParaRPr>
                    </a:p>
                  </a:txBody>
                  <a:tcPr/>
                </a:tc>
                <a:tc>
                  <a:txBody>
                    <a:bodyPr/>
                    <a:lstStyle/>
                    <a:p>
                      <a:pPr algn="ctr"/>
                      <a:r>
                        <a:rPr lang="en-US" sz="1600" dirty="0" smtClean="0">
                          <a:solidFill>
                            <a:srgbClr val="000000"/>
                          </a:solidFill>
                        </a:rPr>
                        <a:t>$0.008</a:t>
                      </a:r>
                      <a:endParaRPr lang="en-US" sz="1600" dirty="0">
                        <a:solidFill>
                          <a:srgbClr val="000000"/>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smtClean="0">
                          <a:solidFill>
                            <a:srgbClr val="000000"/>
                          </a:solidFill>
                        </a:rPr>
                        <a:t>$0.014</a:t>
                      </a:r>
                    </a:p>
                  </a:txBody>
                  <a:tcPr/>
                </a:tc>
                <a:tc>
                  <a:txBody>
                    <a:bodyPr/>
                    <a:lstStyle/>
                    <a:p>
                      <a:pPr algn="ctr"/>
                      <a:r>
                        <a:rPr lang="en-US" sz="1600" dirty="0" smtClean="0">
                          <a:solidFill>
                            <a:srgbClr val="000000"/>
                          </a:solidFill>
                        </a:rPr>
                        <a:t>$0.022</a:t>
                      </a:r>
                      <a:endParaRPr lang="en-US" sz="1600" dirty="0">
                        <a:solidFill>
                          <a:srgbClr val="000000"/>
                        </a:solidFill>
                      </a:endParaRPr>
                    </a:p>
                  </a:txBody>
                  <a:tcPr/>
                </a:tc>
                <a:tc>
                  <a:txBody>
                    <a:bodyPr/>
                    <a:lstStyle/>
                    <a:p>
                      <a:pPr algn="ctr"/>
                      <a:r>
                        <a:rPr lang="en-US" sz="1600" dirty="0" smtClean="0">
                          <a:solidFill>
                            <a:srgbClr val="000000"/>
                          </a:solidFill>
                        </a:rPr>
                        <a:t>$0.024</a:t>
                      </a:r>
                      <a:endParaRPr lang="en-US" sz="1600" dirty="0">
                        <a:solidFill>
                          <a:srgbClr val="000000"/>
                        </a:solidFill>
                      </a:endParaRPr>
                    </a:p>
                  </a:txBody>
                  <a:tcPr/>
                </a:tc>
                <a:extLst>
                  <a:ext uri="{0D108BD9-81ED-4DB2-BD59-A6C34878D82A}">
                    <a16:rowId xmlns:a16="http://schemas.microsoft.com/office/drawing/2014/main" val="1096532940"/>
                  </a:ext>
                </a:extLst>
              </a:tr>
            </a:tbl>
          </a:graphicData>
        </a:graphic>
      </p:graphicFrame>
      <p:sp>
        <p:nvSpPr>
          <p:cNvPr id="9" name="Text Placeholder 2"/>
          <p:cNvSpPr txBox="1">
            <a:spLocks/>
          </p:cNvSpPr>
          <p:nvPr/>
        </p:nvSpPr>
        <p:spPr>
          <a:xfrm>
            <a:off x="457200" y="4495800"/>
            <a:ext cx="8229600" cy="18288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ts val="1200"/>
              </a:spcBef>
              <a:buFont typeface="Arial" pitchFamily="34" charset="0"/>
              <a:buChar char="•"/>
              <a:defRPr sz="2400" kern="1200" baseline="0">
                <a:solidFill>
                  <a:srgbClr val="000000"/>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000000"/>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000000"/>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20000"/>
              </a:lnSpc>
              <a:spcBef>
                <a:spcPts val="0"/>
              </a:spcBef>
            </a:pPr>
            <a:r>
              <a:rPr lang="en-US" sz="1800" dirty="0" smtClean="0"/>
              <a:t>Incremental Payments to Generation = revenue from LMPs and Forecast Energy Requirement </a:t>
            </a:r>
          </a:p>
          <a:p>
            <a:pPr>
              <a:lnSpc>
                <a:spcPct val="120000"/>
              </a:lnSpc>
              <a:spcBef>
                <a:spcPts val="0"/>
              </a:spcBef>
            </a:pPr>
            <a:r>
              <a:rPr lang="en-US" sz="1800" dirty="0" smtClean="0"/>
              <a:t>Incremental Payments to Capacity = net option revenue minus holding costs</a:t>
            </a:r>
          </a:p>
          <a:p>
            <a:pPr indent="0">
              <a:buNone/>
            </a:pPr>
            <a:r>
              <a:rPr lang="en-US" sz="1800" i="1" dirty="0" smtClean="0"/>
              <a:t>Detailed </a:t>
            </a:r>
            <a:r>
              <a:rPr lang="en-US" sz="1800" i="1" dirty="0"/>
              <a:t>calculations are in Appendix </a:t>
            </a:r>
            <a:r>
              <a:rPr lang="en-US" sz="1800" i="1" dirty="0" smtClean="0"/>
              <a:t>B</a:t>
            </a:r>
          </a:p>
          <a:p>
            <a:pPr indent="0">
              <a:buNone/>
            </a:pPr>
            <a:r>
              <a:rPr lang="en-US" sz="1400" i="1" dirty="0" smtClean="0"/>
              <a:t>Note</a:t>
            </a:r>
            <a:r>
              <a:rPr lang="en-US" sz="1400" i="1" dirty="0"/>
              <a:t>:  values may reflect rounding</a:t>
            </a:r>
          </a:p>
          <a:p>
            <a:pPr>
              <a:lnSpc>
                <a:spcPct val="120000"/>
              </a:lnSpc>
              <a:spcBef>
                <a:spcPts val="0"/>
              </a:spcBef>
            </a:pPr>
            <a:endParaRPr lang="en-US" sz="1800" dirty="0" smtClean="0"/>
          </a:p>
        </p:txBody>
      </p:sp>
      <p:sp>
        <p:nvSpPr>
          <p:cNvPr id="6" name="TextBox 5"/>
          <p:cNvSpPr txBox="1"/>
          <p:nvPr/>
        </p:nvSpPr>
        <p:spPr>
          <a:xfrm rot="10800000" flipH="1" flipV="1">
            <a:off x="7620000" y="448367"/>
            <a:ext cx="1071033" cy="307777"/>
          </a:xfrm>
          <a:prstGeom prst="rect">
            <a:avLst/>
          </a:prstGeom>
          <a:noFill/>
          <a:ln w="19050">
            <a:solidFill>
              <a:srgbClr val="FF0000"/>
            </a:solidFill>
          </a:ln>
        </p:spPr>
        <p:txBody>
          <a:bodyPr wrap="square" rtlCol="0">
            <a:spAutoFit/>
          </a:bodyPr>
          <a:lstStyle/>
          <a:p>
            <a:pPr algn="ctr"/>
            <a:r>
              <a:rPr lang="en-US" sz="1400" i="1" dirty="0" smtClean="0">
                <a:solidFill>
                  <a:srgbClr val="FF0000"/>
                </a:solidFill>
              </a:rPr>
              <a:t>Revised</a:t>
            </a:r>
            <a:endParaRPr lang="en-US" sz="1400" i="1" dirty="0">
              <a:solidFill>
                <a:srgbClr val="FF0000"/>
              </a:solidFill>
            </a:endParaRPr>
          </a:p>
        </p:txBody>
      </p:sp>
    </p:spTree>
    <p:extLst>
      <p:ext uri="{BB962C8B-B14F-4D97-AF65-F5344CB8AC3E}">
        <p14:creationId xmlns:p14="http://schemas.microsoft.com/office/powerpoint/2010/main" val="70247596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Markets Committee PowerPoint Presentation Template 2017">
  <a:themeElements>
    <a:clrScheme name="ISO-NE">
      <a:dk1>
        <a:srgbClr val="62777F"/>
      </a:dk1>
      <a:lt1>
        <a:srgbClr val="FFFFFF"/>
      </a:lt1>
      <a:dk2>
        <a:srgbClr val="1E6A9A"/>
      </a:dk2>
      <a:lt2>
        <a:srgbClr val="6DCFF6"/>
      </a:lt2>
      <a:accent1>
        <a:srgbClr val="1795D2"/>
      </a:accent1>
      <a:accent2>
        <a:srgbClr val="8555A1"/>
      </a:accent2>
      <a:accent3>
        <a:srgbClr val="77BD2A"/>
      </a:accent3>
      <a:accent4>
        <a:srgbClr val="FBB92F"/>
      </a:accent4>
      <a:accent5>
        <a:srgbClr val="F68920"/>
      </a:accent5>
      <a:accent6>
        <a:srgbClr val="EC1F25"/>
      </a:accent6>
      <a:hlink>
        <a:srgbClr val="1795D2"/>
      </a:hlink>
      <a:folHlink>
        <a:srgbClr val="8555A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4481</Words>
  <Application>Microsoft Office PowerPoint</Application>
  <PresentationFormat>On-screen Show (4:3)</PresentationFormat>
  <Paragraphs>1046</Paragraphs>
  <Slides>36</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36</vt:i4>
      </vt:variant>
    </vt:vector>
  </HeadingPairs>
  <TitlesOfParts>
    <vt:vector size="39" baseType="lpstr">
      <vt:lpstr>Arial</vt:lpstr>
      <vt:lpstr>Calibri</vt:lpstr>
      <vt:lpstr>Markets Committee PowerPoint Presentation Template 2017</vt:lpstr>
      <vt:lpstr>PowerPoint Presentation</vt:lpstr>
      <vt:lpstr>PowerPoint Presentation</vt:lpstr>
      <vt:lpstr>E&amp;AS revenue offsets will account for  (future) market conditions in CCP16 </vt:lpstr>
      <vt:lpstr>Energy Security Improvements</vt:lpstr>
      <vt:lpstr>ESI revenues are estimated and incorporated in the Net CONE and ORTP calculations</vt:lpstr>
      <vt:lpstr>Summary of estimated ESI revenue offsets  Net CONE Technologies – ISO Proposal</vt:lpstr>
      <vt:lpstr>Summary of estimated ESI revenue offsets  Net CONE Technologies – NEPOOL Proposal</vt:lpstr>
      <vt:lpstr>Summary of estimated ESI revenue offsets  ORTP Technologies - ISO proposal</vt:lpstr>
      <vt:lpstr>Summary of estimated ESI revenue offsets  ORTP Technologies – NEPOOL proposal</vt:lpstr>
      <vt:lpstr>Stakeholder Questions</vt:lpstr>
      <vt:lpstr>Won’t the lumpiness of new entry prohibit the system from ever being at criteria, which will also impact E&amp;AS revenues? </vt:lpstr>
      <vt:lpstr>A numerical example was provided to demonstrate the impact of lumpy new entry </vt:lpstr>
      <vt:lpstr>The example assumptions do not account for the entirety of revenues </vt:lpstr>
      <vt:lpstr>There appears to be inconsistency in dual fuel dispatch when determining ESI revenue impacts vs. estimating E&amp;AS offsets.  Is an adjustment needed to account for this?</vt:lpstr>
      <vt:lpstr>Proposed Tariff Revisions</vt:lpstr>
      <vt:lpstr>Three sets of Tariff redlines have been provided</vt:lpstr>
      <vt:lpstr>The Tariff definition for Net CONE will be clarified to reflect actual calculations</vt:lpstr>
      <vt:lpstr>A new defined term – Offer Review Trigger Prices – will be added </vt:lpstr>
      <vt:lpstr>Minor revisions are being made to the interim update process</vt:lpstr>
      <vt:lpstr>Summary of Proposed Tariff Changes  Definitions</vt:lpstr>
      <vt:lpstr>Summary of Proposed Tariff Changes  CONE and Net CONE</vt:lpstr>
      <vt:lpstr>Summary of Proposed Tariff Changes  ORTPs</vt:lpstr>
      <vt:lpstr>Summary of Proposed Tariff Changes  ORTPs</vt:lpstr>
      <vt:lpstr>Summary of Proposed Tariff Changes  ORTPs</vt:lpstr>
      <vt:lpstr>Conclusion</vt:lpstr>
      <vt:lpstr>Stakeholder Schedule</vt:lpstr>
      <vt:lpstr>PowerPoint Presentation</vt:lpstr>
      <vt:lpstr>Acronyms Used in this Presentation</vt:lpstr>
      <vt:lpstr>Appendix A</vt:lpstr>
      <vt:lpstr>Incremental ESI revenue offsets  Net CONE Technologies – ISO Proposal</vt:lpstr>
      <vt:lpstr>Incremental ESI revenue offsets  ORTPs Technologies – ISO Proposal</vt:lpstr>
      <vt:lpstr>Incremental ESI revenue offsets  ORTPs Technologies – ISO Proposal (cont.)</vt:lpstr>
      <vt:lpstr>Appendix B</vt:lpstr>
      <vt:lpstr>Incremental ESI revenue offsets  Net CONE Technologies – NEPOOL Proposal</vt:lpstr>
      <vt:lpstr>Incremental ESI revenue offsets  ORTPs Technologies – NEPOOL Proposal</vt:lpstr>
      <vt:lpstr>Incremental ESI revenue offsets  ORTPs Technologies – NEPOOL Proposal (cont.)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2020-07-08T21:29:13Z</dcterms:created>
  <dcterms:modified xsi:type="dcterms:W3CDTF">2020-09-07T18:12:43Z</dcterms:modified>
  <cp:category/>
  <cp:contentStatus/>
</cp:coreProperties>
</file>