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256" r:id="rId2"/>
    <p:sldId id="365" r:id="rId3"/>
    <p:sldId id="536" r:id="rId4"/>
    <p:sldId id="990" r:id="rId5"/>
    <p:sldId id="991" r:id="rId6"/>
    <p:sldId id="989" r:id="rId7"/>
    <p:sldId id="460" r:id="rId8"/>
    <p:sldId id="983" r:id="rId9"/>
    <p:sldId id="984" r:id="rId10"/>
    <p:sldId id="987" r:id="rId11"/>
    <p:sldId id="985" r:id="rId12"/>
    <p:sldId id="986" r:id="rId13"/>
    <p:sldId id="988" r:id="rId14"/>
    <p:sldId id="997" r:id="rId15"/>
    <p:sldId id="994" r:id="rId16"/>
    <p:sldId id="993" r:id="rId17"/>
    <p:sldId id="978" r:id="rId18"/>
    <p:sldId id="995" r:id="rId19"/>
    <p:sldId id="998" r:id="rId20"/>
    <p:sldId id="996"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guide id="3" pos="480" userDrawn="1">
          <p15:clr>
            <a:srgbClr val="A4A3A4"/>
          </p15:clr>
        </p15:guide>
        <p15:guide id="4" pos="7104" userDrawn="1">
          <p15:clr>
            <a:srgbClr val="A4A3A4"/>
          </p15:clr>
        </p15:guide>
        <p15:guide id="5" orient="horz" pos="1224" userDrawn="1">
          <p15:clr>
            <a:srgbClr val="A4A3A4"/>
          </p15:clr>
        </p15:guide>
        <p15:guide id="6" orient="horz" pos="417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2" name="Author" initials="A" lastIdx="0" clrIdx="1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FF"/>
    <a:srgbClr val="400000"/>
    <a:srgbClr val="BFB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2EBF9B-9D59-4A9B-B829-36A4B52E3F9C}" v="17" dt="2020-09-08T01:27:52.8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686" y="82"/>
      </p:cViewPr>
      <p:guideLst>
        <p:guide orient="horz" pos="2184"/>
        <p:guide pos="3840"/>
        <p:guide pos="480"/>
        <p:guide pos="7104"/>
        <p:guide orient="horz" pos="1224"/>
        <p:guide orient="horz" pos="417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le Powers" userId="d34b97b5-8b9c-4a18-8f12-98e77c2ab661" providerId="ADAL" clId="{9A2EBF9B-9D59-4A9B-B829-36A4B52E3F9C}"/>
    <pc:docChg chg="custSel addSld delSld modSld">
      <pc:chgData name="Danielle Powers" userId="d34b97b5-8b9c-4a18-8f12-98e77c2ab661" providerId="ADAL" clId="{9A2EBF9B-9D59-4A9B-B829-36A4B52E3F9C}" dt="2020-09-08T01:34:04.811" v="355" actId="20577"/>
      <pc:docMkLst>
        <pc:docMk/>
      </pc:docMkLst>
      <pc:sldChg chg="addSp modSp mod">
        <pc:chgData name="Danielle Powers" userId="d34b97b5-8b9c-4a18-8f12-98e77c2ab661" providerId="ADAL" clId="{9A2EBF9B-9D59-4A9B-B829-36A4B52E3F9C}" dt="2020-09-08T01:27:21.208" v="50" actId="1076"/>
        <pc:sldMkLst>
          <pc:docMk/>
          <pc:sldMk cId="1273615813" sldId="256"/>
        </pc:sldMkLst>
        <pc:spChg chg="add mod">
          <ac:chgData name="Danielle Powers" userId="d34b97b5-8b9c-4a18-8f12-98e77c2ab661" providerId="ADAL" clId="{9A2EBF9B-9D59-4A9B-B829-36A4B52E3F9C}" dt="2020-09-08T01:27:21.208" v="50" actId="1076"/>
          <ac:spMkLst>
            <pc:docMk/>
            <pc:sldMk cId="1273615813" sldId="256"/>
            <ac:spMk id="2" creationId="{931193F9-8764-4348-89EE-248461714953}"/>
          </ac:spMkLst>
        </pc:spChg>
      </pc:sldChg>
      <pc:sldChg chg="del">
        <pc:chgData name="Danielle Powers" userId="d34b97b5-8b9c-4a18-8f12-98e77c2ab661" providerId="ADAL" clId="{9A2EBF9B-9D59-4A9B-B829-36A4B52E3F9C}" dt="2020-09-08T00:27:00.211" v="10" actId="47"/>
        <pc:sldMkLst>
          <pc:docMk/>
          <pc:sldMk cId="3230748190" sldId="568"/>
        </pc:sldMkLst>
      </pc:sldChg>
      <pc:sldChg chg="addSp delSp modSp mod">
        <pc:chgData name="Danielle Powers" userId="d34b97b5-8b9c-4a18-8f12-98e77c2ab661" providerId="ADAL" clId="{9A2EBF9B-9D59-4A9B-B829-36A4B52E3F9C}" dt="2020-09-08T01:29:59.973" v="84" actId="1076"/>
        <pc:sldMkLst>
          <pc:docMk/>
          <pc:sldMk cId="3677820163" sldId="978"/>
        </pc:sldMkLst>
        <pc:spChg chg="add mod">
          <ac:chgData name="Danielle Powers" userId="d34b97b5-8b9c-4a18-8f12-98e77c2ab661" providerId="ADAL" clId="{9A2EBF9B-9D59-4A9B-B829-36A4B52E3F9C}" dt="2020-09-08T01:29:59.973" v="84" actId="1076"/>
          <ac:spMkLst>
            <pc:docMk/>
            <pc:sldMk cId="3677820163" sldId="978"/>
            <ac:spMk id="3" creationId="{90E4846B-B6B1-4619-9AE2-45F13AC1204D}"/>
          </ac:spMkLst>
        </pc:spChg>
        <pc:picChg chg="del">
          <ac:chgData name="Danielle Powers" userId="d34b97b5-8b9c-4a18-8f12-98e77c2ab661" providerId="ADAL" clId="{9A2EBF9B-9D59-4A9B-B829-36A4B52E3F9C}" dt="2020-09-08T00:32:19.702" v="19" actId="478"/>
          <ac:picMkLst>
            <pc:docMk/>
            <pc:sldMk cId="3677820163" sldId="978"/>
            <ac:picMk id="3" creationId="{6CB71C9A-99A5-4B82-86C7-0B73F32E48B0}"/>
          </ac:picMkLst>
        </pc:picChg>
        <pc:picChg chg="del">
          <ac:chgData name="Danielle Powers" userId="d34b97b5-8b9c-4a18-8f12-98e77c2ab661" providerId="ADAL" clId="{9A2EBF9B-9D59-4A9B-B829-36A4B52E3F9C}" dt="2020-09-08T00:27:49.019" v="11" actId="478"/>
          <ac:picMkLst>
            <pc:docMk/>
            <pc:sldMk cId="3677820163" sldId="978"/>
            <ac:picMk id="4" creationId="{D04280EE-2F5E-4C6F-B422-2DBA6B0B8BA2}"/>
          </ac:picMkLst>
        </pc:picChg>
      </pc:sldChg>
      <pc:sldChg chg="del">
        <pc:chgData name="Danielle Powers" userId="d34b97b5-8b9c-4a18-8f12-98e77c2ab661" providerId="ADAL" clId="{9A2EBF9B-9D59-4A9B-B829-36A4B52E3F9C}" dt="2020-09-08T00:28:24.209" v="12" actId="47"/>
        <pc:sldMkLst>
          <pc:docMk/>
          <pc:sldMk cId="2244585140" sldId="980"/>
        </pc:sldMkLst>
      </pc:sldChg>
      <pc:sldChg chg="addSp delSp modSp mod">
        <pc:chgData name="Danielle Powers" userId="d34b97b5-8b9c-4a18-8f12-98e77c2ab661" providerId="ADAL" clId="{9A2EBF9B-9D59-4A9B-B829-36A4B52E3F9C}" dt="2020-09-08T01:34:04.811" v="355" actId="20577"/>
        <pc:sldMkLst>
          <pc:docMk/>
          <pc:sldMk cId="721126676" sldId="991"/>
        </pc:sldMkLst>
        <pc:spChg chg="mod">
          <ac:chgData name="Danielle Powers" userId="d34b97b5-8b9c-4a18-8f12-98e77c2ab661" providerId="ADAL" clId="{9A2EBF9B-9D59-4A9B-B829-36A4B52E3F9C}" dt="2020-09-08T01:34:04.811" v="355" actId="20577"/>
          <ac:spMkLst>
            <pc:docMk/>
            <pc:sldMk cId="721126676" sldId="991"/>
            <ac:spMk id="3" creationId="{7E52FA46-E850-459F-B81B-8AEAB39968FF}"/>
          </ac:spMkLst>
        </pc:spChg>
        <pc:spChg chg="add mod">
          <ac:chgData name="Danielle Powers" userId="d34b97b5-8b9c-4a18-8f12-98e77c2ab661" providerId="ADAL" clId="{9A2EBF9B-9D59-4A9B-B829-36A4B52E3F9C}" dt="2020-09-08T01:29:22.714" v="76" actId="1076"/>
          <ac:spMkLst>
            <pc:docMk/>
            <pc:sldMk cId="721126676" sldId="991"/>
            <ac:spMk id="4" creationId="{4A13C761-4367-445B-84FD-D21FB92B9CD8}"/>
          </ac:spMkLst>
        </pc:spChg>
        <pc:graphicFrameChg chg="add del mod">
          <ac:chgData name="Danielle Powers" userId="d34b97b5-8b9c-4a18-8f12-98e77c2ab661" providerId="ADAL" clId="{9A2EBF9B-9D59-4A9B-B829-36A4B52E3F9C}" dt="2020-09-08T01:27:52.865" v="52"/>
          <ac:graphicFrameMkLst>
            <pc:docMk/>
            <pc:sldMk cId="721126676" sldId="991"/>
            <ac:graphicFrameMk id="2" creationId="{F7834E4B-985D-407A-A34D-94A8E80F6BAC}"/>
          </ac:graphicFrameMkLst>
        </pc:graphicFrameChg>
      </pc:sldChg>
      <pc:sldChg chg="addSp delSp modSp mod">
        <pc:chgData name="Danielle Powers" userId="d34b97b5-8b9c-4a18-8f12-98e77c2ab661" providerId="ADAL" clId="{9A2EBF9B-9D59-4A9B-B829-36A4B52E3F9C}" dt="2020-09-08T01:29:51.552" v="82" actId="1076"/>
        <pc:sldMkLst>
          <pc:docMk/>
          <pc:sldMk cId="2060519948" sldId="994"/>
        </pc:sldMkLst>
        <pc:spChg chg="add mod">
          <ac:chgData name="Danielle Powers" userId="d34b97b5-8b9c-4a18-8f12-98e77c2ab661" providerId="ADAL" clId="{9A2EBF9B-9D59-4A9B-B829-36A4B52E3F9C}" dt="2020-09-08T01:29:51.552" v="82" actId="1076"/>
          <ac:spMkLst>
            <pc:docMk/>
            <pc:sldMk cId="2060519948" sldId="994"/>
            <ac:spMk id="3" creationId="{D16B97F5-15A0-4BF3-9004-E533E0B51314}"/>
          </ac:spMkLst>
        </pc:spChg>
        <pc:graphicFrameChg chg="add del mod">
          <ac:chgData name="Danielle Powers" userId="d34b97b5-8b9c-4a18-8f12-98e77c2ab661" providerId="ADAL" clId="{9A2EBF9B-9D59-4A9B-B829-36A4B52E3F9C}" dt="2020-09-08T00:25:34.894" v="2"/>
          <ac:graphicFrameMkLst>
            <pc:docMk/>
            <pc:sldMk cId="2060519948" sldId="994"/>
            <ac:graphicFrameMk id="3" creationId="{D73B81A1-D2A8-47C0-9D3E-97A37EFDB5E0}"/>
          </ac:graphicFrameMkLst>
        </pc:graphicFrameChg>
        <pc:picChg chg="del">
          <ac:chgData name="Danielle Powers" userId="d34b97b5-8b9c-4a18-8f12-98e77c2ab661" providerId="ADAL" clId="{9A2EBF9B-9D59-4A9B-B829-36A4B52E3F9C}" dt="2020-09-08T00:25:51.721" v="3" actId="478"/>
          <ac:picMkLst>
            <pc:docMk/>
            <pc:sldMk cId="2060519948" sldId="994"/>
            <ac:picMk id="4" creationId="{50B3C017-6D64-4103-B376-BC9CA19AE89A}"/>
          </ac:picMkLst>
        </pc:picChg>
        <pc:picChg chg="mod">
          <ac:chgData name="Danielle Powers" userId="d34b97b5-8b9c-4a18-8f12-98e77c2ab661" providerId="ADAL" clId="{9A2EBF9B-9D59-4A9B-B829-36A4B52E3F9C}" dt="2020-09-08T00:26:37.929" v="7" actId="14100"/>
          <ac:picMkLst>
            <pc:docMk/>
            <pc:sldMk cId="2060519948" sldId="994"/>
            <ac:picMk id="5" creationId="{2755087D-FFD2-4FF2-922E-08AF21363572}"/>
          </ac:picMkLst>
        </pc:picChg>
        <pc:picChg chg="del">
          <ac:chgData name="Danielle Powers" userId="d34b97b5-8b9c-4a18-8f12-98e77c2ab661" providerId="ADAL" clId="{9A2EBF9B-9D59-4A9B-B829-36A4B52E3F9C}" dt="2020-09-08T00:25:14.266" v="0" actId="478"/>
          <ac:picMkLst>
            <pc:docMk/>
            <pc:sldMk cId="2060519948" sldId="994"/>
            <ac:picMk id="6" creationId="{99F4C670-5FEB-42B0-B737-5221BF3CAE99}"/>
          </ac:picMkLst>
        </pc:picChg>
      </pc:sldChg>
      <pc:sldChg chg="addSp delSp modSp mod">
        <pc:chgData name="Danielle Powers" userId="d34b97b5-8b9c-4a18-8f12-98e77c2ab661" providerId="ADAL" clId="{9A2EBF9B-9D59-4A9B-B829-36A4B52E3F9C}" dt="2020-09-08T01:30:09.239" v="86" actId="1076"/>
        <pc:sldMkLst>
          <pc:docMk/>
          <pc:sldMk cId="675456194" sldId="995"/>
        </pc:sldMkLst>
        <pc:spChg chg="add mod">
          <ac:chgData name="Danielle Powers" userId="d34b97b5-8b9c-4a18-8f12-98e77c2ab661" providerId="ADAL" clId="{9A2EBF9B-9D59-4A9B-B829-36A4B52E3F9C}" dt="2020-09-08T01:30:09.239" v="86" actId="1076"/>
          <ac:spMkLst>
            <pc:docMk/>
            <pc:sldMk cId="675456194" sldId="995"/>
            <ac:spMk id="5" creationId="{32C0B5BB-0DD0-42F0-A225-24228ECC0D21}"/>
          </ac:spMkLst>
        </pc:spChg>
        <pc:picChg chg="mod">
          <ac:chgData name="Danielle Powers" userId="d34b97b5-8b9c-4a18-8f12-98e77c2ab661" providerId="ADAL" clId="{9A2EBF9B-9D59-4A9B-B829-36A4B52E3F9C}" dt="2020-09-08T00:30:29.817" v="16" actId="1076"/>
          <ac:picMkLst>
            <pc:docMk/>
            <pc:sldMk cId="675456194" sldId="995"/>
            <ac:picMk id="3" creationId="{6D423A8E-D5B3-4FD4-A961-618C24C32E2E}"/>
          </ac:picMkLst>
        </pc:picChg>
        <pc:picChg chg="del">
          <ac:chgData name="Danielle Powers" userId="d34b97b5-8b9c-4a18-8f12-98e77c2ab661" providerId="ADAL" clId="{9A2EBF9B-9D59-4A9B-B829-36A4B52E3F9C}" dt="2020-09-08T00:29:32.621" v="13" actId="478"/>
          <ac:picMkLst>
            <pc:docMk/>
            <pc:sldMk cId="675456194" sldId="995"/>
            <ac:picMk id="5" creationId="{A6AD828B-3112-4C68-B43E-76D94014F2BC}"/>
          </ac:picMkLst>
        </pc:picChg>
      </pc:sldChg>
      <pc:sldChg chg="addSp delSp modSp mod">
        <pc:chgData name="Danielle Powers" userId="d34b97b5-8b9c-4a18-8f12-98e77c2ab661" providerId="ADAL" clId="{9A2EBF9B-9D59-4A9B-B829-36A4B52E3F9C}" dt="2020-09-08T01:30:27.992" v="90" actId="1076"/>
        <pc:sldMkLst>
          <pc:docMk/>
          <pc:sldMk cId="244315678" sldId="996"/>
        </pc:sldMkLst>
        <pc:spChg chg="add mod">
          <ac:chgData name="Danielle Powers" userId="d34b97b5-8b9c-4a18-8f12-98e77c2ab661" providerId="ADAL" clId="{9A2EBF9B-9D59-4A9B-B829-36A4B52E3F9C}" dt="2020-09-08T01:30:27.992" v="90" actId="1076"/>
          <ac:spMkLst>
            <pc:docMk/>
            <pc:sldMk cId="244315678" sldId="996"/>
            <ac:spMk id="5" creationId="{BA6DC4D1-F4D0-4D12-9704-83823C70A314}"/>
          </ac:spMkLst>
        </pc:spChg>
        <pc:picChg chg="mod">
          <ac:chgData name="Danielle Powers" userId="d34b97b5-8b9c-4a18-8f12-98e77c2ab661" providerId="ADAL" clId="{9A2EBF9B-9D59-4A9B-B829-36A4B52E3F9C}" dt="2020-09-08T00:34:21.092" v="31" actId="1076"/>
          <ac:picMkLst>
            <pc:docMk/>
            <pc:sldMk cId="244315678" sldId="996"/>
            <ac:picMk id="3" creationId="{D61003E5-C1F8-42BE-8EEB-E4D71F2A708B}"/>
          </ac:picMkLst>
        </pc:picChg>
        <pc:picChg chg="del">
          <ac:chgData name="Danielle Powers" userId="d34b97b5-8b9c-4a18-8f12-98e77c2ab661" providerId="ADAL" clId="{9A2EBF9B-9D59-4A9B-B829-36A4B52E3F9C}" dt="2020-09-08T00:34:08.297" v="29" actId="478"/>
          <ac:picMkLst>
            <pc:docMk/>
            <pc:sldMk cId="244315678" sldId="996"/>
            <ac:picMk id="5" creationId="{60BC7029-D990-4E6F-A832-2CE0725673AB}"/>
          </ac:picMkLst>
        </pc:picChg>
      </pc:sldChg>
      <pc:sldChg chg="addSp delSp modSp mod">
        <pc:chgData name="Danielle Powers" userId="d34b97b5-8b9c-4a18-8f12-98e77c2ab661" providerId="ADAL" clId="{9A2EBF9B-9D59-4A9B-B829-36A4B52E3F9C}" dt="2020-09-08T01:29:42.232" v="80" actId="478"/>
        <pc:sldMkLst>
          <pc:docMk/>
          <pc:sldMk cId="2209148803" sldId="997"/>
        </pc:sldMkLst>
        <pc:spChg chg="mod">
          <ac:chgData name="Danielle Powers" userId="d34b97b5-8b9c-4a18-8f12-98e77c2ab661" providerId="ADAL" clId="{9A2EBF9B-9D59-4A9B-B829-36A4B52E3F9C}" dt="2020-09-08T00:31:59.233" v="18" actId="6549"/>
          <ac:spMkLst>
            <pc:docMk/>
            <pc:sldMk cId="2209148803" sldId="997"/>
            <ac:spMk id="2" creationId="{97C6DF87-C78D-4E47-85A4-82201282B04F}"/>
          </ac:spMkLst>
        </pc:spChg>
        <pc:spChg chg="add del mod">
          <ac:chgData name="Danielle Powers" userId="d34b97b5-8b9c-4a18-8f12-98e77c2ab661" providerId="ADAL" clId="{9A2EBF9B-9D59-4A9B-B829-36A4B52E3F9C}" dt="2020-09-08T01:29:42.232" v="80" actId="478"/>
          <ac:spMkLst>
            <pc:docMk/>
            <pc:sldMk cId="2209148803" sldId="997"/>
            <ac:spMk id="3" creationId="{55F31216-DFED-4DD2-AD26-E123310E20E7}"/>
          </ac:spMkLst>
        </pc:spChg>
        <pc:spChg chg="add mod">
          <ac:chgData name="Danielle Powers" userId="d34b97b5-8b9c-4a18-8f12-98e77c2ab661" providerId="ADAL" clId="{9A2EBF9B-9D59-4A9B-B829-36A4B52E3F9C}" dt="2020-09-08T01:29:37.054" v="78" actId="1076"/>
          <ac:spMkLst>
            <pc:docMk/>
            <pc:sldMk cId="2209148803" sldId="997"/>
            <ac:spMk id="7" creationId="{FC542C1F-EB2B-449B-A0E7-AD9CC3D18841}"/>
          </ac:spMkLst>
        </pc:spChg>
        <pc:picChg chg="del mod">
          <ac:chgData name="Danielle Powers" userId="d34b97b5-8b9c-4a18-8f12-98e77c2ab661" providerId="ADAL" clId="{9A2EBF9B-9D59-4A9B-B829-36A4B52E3F9C}" dt="2020-09-08T00:26:56.886" v="9" actId="478"/>
          <ac:picMkLst>
            <pc:docMk/>
            <pc:sldMk cId="2209148803" sldId="997"/>
            <ac:picMk id="3" creationId="{10B87E11-3986-41B0-B879-03080D51E137}"/>
          </ac:picMkLst>
        </pc:picChg>
        <pc:picChg chg="del">
          <ac:chgData name="Danielle Powers" userId="d34b97b5-8b9c-4a18-8f12-98e77c2ab661" providerId="ADAL" clId="{9A2EBF9B-9D59-4A9B-B829-36A4B52E3F9C}" dt="2020-09-08T00:31:46.101" v="17" actId="478"/>
          <ac:picMkLst>
            <pc:docMk/>
            <pc:sldMk cId="2209148803" sldId="997"/>
            <ac:picMk id="4" creationId="{7267AE07-8CB0-464B-B917-B1E500D8FBB5}"/>
          </ac:picMkLst>
        </pc:picChg>
      </pc:sldChg>
      <pc:sldChg chg="addSp delSp modSp new mod modClrScheme chgLayout">
        <pc:chgData name="Danielle Powers" userId="d34b97b5-8b9c-4a18-8f12-98e77c2ab661" providerId="ADAL" clId="{9A2EBF9B-9D59-4A9B-B829-36A4B52E3F9C}" dt="2020-09-08T01:30:20.876" v="88" actId="1076"/>
        <pc:sldMkLst>
          <pc:docMk/>
          <pc:sldMk cId="4236691496" sldId="998"/>
        </pc:sldMkLst>
        <pc:spChg chg="add del mod">
          <ac:chgData name="Danielle Powers" userId="d34b97b5-8b9c-4a18-8f12-98e77c2ab661" providerId="ADAL" clId="{9A2EBF9B-9D59-4A9B-B829-36A4B52E3F9C}" dt="2020-09-08T00:33:14.957" v="21"/>
          <ac:spMkLst>
            <pc:docMk/>
            <pc:sldMk cId="4236691496" sldId="998"/>
            <ac:spMk id="2" creationId="{9972751A-F8E0-43F6-87CF-B30F071B919A}"/>
          </ac:spMkLst>
        </pc:spChg>
        <pc:spChg chg="add mod">
          <ac:chgData name="Danielle Powers" userId="d34b97b5-8b9c-4a18-8f12-98e77c2ab661" providerId="ADAL" clId="{9A2EBF9B-9D59-4A9B-B829-36A4B52E3F9C}" dt="2020-09-08T01:30:20.876" v="88" actId="1076"/>
          <ac:spMkLst>
            <pc:docMk/>
            <pc:sldMk cId="4236691496" sldId="998"/>
            <ac:spMk id="2" creationId="{F328BED9-E868-4464-AA20-8ED80026CB3E}"/>
          </ac:spMkLst>
        </pc:spChg>
        <pc:spChg chg="add mod">
          <ac:chgData name="Danielle Powers" userId="d34b97b5-8b9c-4a18-8f12-98e77c2ab661" providerId="ADAL" clId="{9A2EBF9B-9D59-4A9B-B829-36A4B52E3F9C}" dt="2020-09-08T00:33:20.566" v="23" actId="1076"/>
          <ac:spMkLst>
            <pc:docMk/>
            <pc:sldMk cId="4236691496" sldId="998"/>
            <ac:spMk id="3" creationId="{0FCD1A35-09AA-46F2-AF37-870A17EC7406}"/>
          </ac:spMkLst>
        </pc:spChg>
        <pc:spChg chg="add mod">
          <ac:chgData name="Danielle Powers" userId="d34b97b5-8b9c-4a18-8f12-98e77c2ab661" providerId="ADAL" clId="{9A2EBF9B-9D59-4A9B-B829-36A4B52E3F9C}" dt="2020-09-08T00:33:27.001" v="28" actId="20577"/>
          <ac:spMkLst>
            <pc:docMk/>
            <pc:sldMk cId="4236691496" sldId="998"/>
            <ac:spMk id="4" creationId="{68E3B37E-9BB8-47E6-B195-D9EF068A9F9B}"/>
          </ac:spMkLst>
        </pc:spChg>
        <pc:picChg chg="mod">
          <ac:chgData name="Danielle Powers" userId="d34b97b5-8b9c-4a18-8f12-98e77c2ab661" providerId="ADAL" clId="{9A2EBF9B-9D59-4A9B-B829-36A4B52E3F9C}" dt="2020-09-08T00:35:27.878" v="32" actId="1076"/>
          <ac:picMkLst>
            <pc:docMk/>
            <pc:sldMk cId="4236691496" sldId="998"/>
            <ac:picMk id="5" creationId="{252079B1-3682-428D-87EF-E7B3D8AD259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22CE4F-73A3-46D0-905D-2B144130930B}"/>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4" name="Footer Placeholder 3">
            <a:extLst>
              <a:ext uri="{FF2B5EF4-FFF2-40B4-BE49-F238E27FC236}">
                <a16:creationId xmlns:a16="http://schemas.microsoft.com/office/drawing/2014/main" id="{3E554C19-125F-47B9-8DAE-001ACA69ED61}"/>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6" name="Date Placeholder 5">
            <a:extLst>
              <a:ext uri="{FF2B5EF4-FFF2-40B4-BE49-F238E27FC236}">
                <a16:creationId xmlns:a16="http://schemas.microsoft.com/office/drawing/2014/main" id="{614B6112-A533-4004-AAE3-AAF7BCE87FD6}"/>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D5A863-C0E6-40A5-9439-C8EA34499D9E}" type="datetimeFigureOut">
              <a:rPr lang="en-US" smtClean="0"/>
              <a:t>9/8/2020</a:t>
            </a:fld>
            <a:endParaRPr lang="en-US"/>
          </a:p>
        </p:txBody>
      </p:sp>
    </p:spTree>
    <p:extLst>
      <p:ext uri="{BB962C8B-B14F-4D97-AF65-F5344CB8AC3E}">
        <p14:creationId xmlns:p14="http://schemas.microsoft.com/office/powerpoint/2010/main" val="3313093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B60EFF9-8EE2-45A8-B22A-0445D24EABE3}" type="datetimeFigureOut">
              <a:rPr lang="en-US" smtClean="0"/>
              <a:t>9/8/2020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525A975-924E-4D72-B9E0-5750E7444F39}" type="slidenum">
              <a:rPr lang="en-US" smtClean="0"/>
              <a:t>‹#›</a:t>
            </a:fld>
            <a:endParaRPr lang="en-US"/>
          </a:p>
        </p:txBody>
      </p:sp>
    </p:spTree>
    <p:extLst>
      <p:ext uri="{BB962C8B-B14F-4D97-AF65-F5344CB8AC3E}">
        <p14:creationId xmlns:p14="http://schemas.microsoft.com/office/powerpoint/2010/main" val="24213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a:t>
            </a:fld>
            <a:endParaRPr lang="en-US"/>
          </a:p>
        </p:txBody>
      </p:sp>
    </p:spTree>
    <p:extLst>
      <p:ext uri="{BB962C8B-B14F-4D97-AF65-F5344CB8AC3E}">
        <p14:creationId xmlns:p14="http://schemas.microsoft.com/office/powerpoint/2010/main" val="2288617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10</a:t>
            </a:fld>
            <a:endParaRPr lang="en-US"/>
          </a:p>
        </p:txBody>
      </p:sp>
    </p:spTree>
    <p:extLst>
      <p:ext uri="{BB962C8B-B14F-4D97-AF65-F5344CB8AC3E}">
        <p14:creationId xmlns:p14="http://schemas.microsoft.com/office/powerpoint/2010/main" val="306684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11</a:t>
            </a:fld>
            <a:endParaRPr lang="en-US"/>
          </a:p>
        </p:txBody>
      </p:sp>
    </p:spTree>
    <p:extLst>
      <p:ext uri="{BB962C8B-B14F-4D97-AF65-F5344CB8AC3E}">
        <p14:creationId xmlns:p14="http://schemas.microsoft.com/office/powerpoint/2010/main" val="4172556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12</a:t>
            </a:fld>
            <a:endParaRPr lang="en-US"/>
          </a:p>
        </p:txBody>
      </p:sp>
    </p:spTree>
    <p:extLst>
      <p:ext uri="{BB962C8B-B14F-4D97-AF65-F5344CB8AC3E}">
        <p14:creationId xmlns:p14="http://schemas.microsoft.com/office/powerpoint/2010/main" val="2829600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13</a:t>
            </a:fld>
            <a:endParaRPr lang="en-US"/>
          </a:p>
        </p:txBody>
      </p:sp>
    </p:spTree>
    <p:extLst>
      <p:ext uri="{BB962C8B-B14F-4D97-AF65-F5344CB8AC3E}">
        <p14:creationId xmlns:p14="http://schemas.microsoft.com/office/powerpoint/2010/main" val="939793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16</a:t>
            </a:fld>
            <a:endParaRPr lang="en-US"/>
          </a:p>
        </p:txBody>
      </p:sp>
    </p:spTree>
    <p:extLst>
      <p:ext uri="{BB962C8B-B14F-4D97-AF65-F5344CB8AC3E}">
        <p14:creationId xmlns:p14="http://schemas.microsoft.com/office/powerpoint/2010/main" val="2396782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2</a:t>
            </a:fld>
            <a:endParaRPr lang="en-US"/>
          </a:p>
        </p:txBody>
      </p:sp>
    </p:spTree>
    <p:extLst>
      <p:ext uri="{BB962C8B-B14F-4D97-AF65-F5344CB8AC3E}">
        <p14:creationId xmlns:p14="http://schemas.microsoft.com/office/powerpoint/2010/main" val="985749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3</a:t>
            </a:fld>
            <a:endParaRPr lang="en-US"/>
          </a:p>
        </p:txBody>
      </p:sp>
    </p:spTree>
    <p:extLst>
      <p:ext uri="{BB962C8B-B14F-4D97-AF65-F5344CB8AC3E}">
        <p14:creationId xmlns:p14="http://schemas.microsoft.com/office/powerpoint/2010/main" val="3698854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4</a:t>
            </a:fld>
            <a:endParaRPr lang="en-US"/>
          </a:p>
        </p:txBody>
      </p:sp>
    </p:spTree>
    <p:extLst>
      <p:ext uri="{BB962C8B-B14F-4D97-AF65-F5344CB8AC3E}">
        <p14:creationId xmlns:p14="http://schemas.microsoft.com/office/powerpoint/2010/main" val="3647018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5</a:t>
            </a:fld>
            <a:endParaRPr lang="en-US"/>
          </a:p>
        </p:txBody>
      </p:sp>
    </p:spTree>
    <p:extLst>
      <p:ext uri="{BB962C8B-B14F-4D97-AF65-F5344CB8AC3E}">
        <p14:creationId xmlns:p14="http://schemas.microsoft.com/office/powerpoint/2010/main" val="3261681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6</a:t>
            </a:fld>
            <a:endParaRPr lang="en-US"/>
          </a:p>
        </p:txBody>
      </p:sp>
    </p:spTree>
    <p:extLst>
      <p:ext uri="{BB962C8B-B14F-4D97-AF65-F5344CB8AC3E}">
        <p14:creationId xmlns:p14="http://schemas.microsoft.com/office/powerpoint/2010/main" val="3314270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7</a:t>
            </a:fld>
            <a:endParaRPr lang="en-US"/>
          </a:p>
        </p:txBody>
      </p:sp>
    </p:spTree>
    <p:extLst>
      <p:ext uri="{BB962C8B-B14F-4D97-AF65-F5344CB8AC3E}">
        <p14:creationId xmlns:p14="http://schemas.microsoft.com/office/powerpoint/2010/main" val="1665056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8</a:t>
            </a:fld>
            <a:endParaRPr lang="en-US"/>
          </a:p>
        </p:txBody>
      </p:sp>
    </p:spTree>
    <p:extLst>
      <p:ext uri="{BB962C8B-B14F-4D97-AF65-F5344CB8AC3E}">
        <p14:creationId xmlns:p14="http://schemas.microsoft.com/office/powerpoint/2010/main" val="3359436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9</a:t>
            </a:fld>
            <a:endParaRPr lang="en-US"/>
          </a:p>
        </p:txBody>
      </p:sp>
    </p:spTree>
    <p:extLst>
      <p:ext uri="{BB962C8B-B14F-4D97-AF65-F5344CB8AC3E}">
        <p14:creationId xmlns:p14="http://schemas.microsoft.com/office/powerpoint/2010/main" val="4164602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74F29-1341-4978-B419-54F4703BDEE5}"/>
              </a:ext>
            </a:extLst>
          </p:cNvPr>
          <p:cNvSpPr>
            <a:spLocks noGrp="1"/>
          </p:cNvSpPr>
          <p:nvPr>
            <p:ph type="title"/>
          </p:nvPr>
        </p:nvSpPr>
        <p:spPr>
          <a:xfrm>
            <a:off x="838200" y="365125"/>
            <a:ext cx="10515600" cy="99784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8AA2D7-51AC-46D2-91EC-E90DD5E86693}"/>
              </a:ext>
            </a:extLst>
          </p:cNvPr>
          <p:cNvSpPr>
            <a:spLocks noGrp="1"/>
          </p:cNvSpPr>
          <p:nvPr>
            <p:ph idx="1"/>
          </p:nvPr>
        </p:nvSpPr>
        <p:spPr>
          <a:xfrm>
            <a:off x="838200" y="1595639"/>
            <a:ext cx="10515600" cy="45532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hidden="1">
            <a:extLst>
              <a:ext uri="{FF2B5EF4-FFF2-40B4-BE49-F238E27FC236}">
                <a16:creationId xmlns:a16="http://schemas.microsoft.com/office/drawing/2014/main" id="{ADE3C959-1A11-4332-AD0D-78819668E678}"/>
              </a:ext>
            </a:extLst>
          </p:cNvPr>
          <p:cNvSpPr>
            <a:spLocks noGrp="1"/>
          </p:cNvSpPr>
          <p:nvPr>
            <p:ph type="dt" sz="half" idx="10"/>
          </p:nvPr>
        </p:nvSpPr>
        <p:spPr>
          <a:xfrm>
            <a:off x="838200" y="6356350"/>
            <a:ext cx="2743200" cy="365125"/>
          </a:xfrm>
          <a:prstGeom prst="rect">
            <a:avLst/>
          </a:prstGeom>
        </p:spPr>
        <p:txBody>
          <a:bodyPr/>
          <a:lstStyle/>
          <a:p>
            <a:endParaRPr lang="en-US"/>
          </a:p>
        </p:txBody>
      </p:sp>
      <p:pic>
        <p:nvPicPr>
          <p:cNvPr id="8" name="Picture 7">
            <a:extLst>
              <a:ext uri="{FF2B5EF4-FFF2-40B4-BE49-F238E27FC236}">
                <a16:creationId xmlns:a16="http://schemas.microsoft.com/office/drawing/2014/main" id="{5F1E3B48-3D13-4202-A5DE-68E0C3030B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38200" y="6043116"/>
            <a:ext cx="2271670" cy="504088"/>
          </a:xfrm>
          <a:prstGeom prst="rect">
            <a:avLst/>
          </a:prstGeom>
        </p:spPr>
      </p:pic>
      <p:pic>
        <p:nvPicPr>
          <p:cNvPr id="9" name="Picture 8" descr="A close up of a logo&#10;&#10;Description automatically generated">
            <a:extLst>
              <a:ext uri="{FF2B5EF4-FFF2-40B4-BE49-F238E27FC236}">
                <a16:creationId xmlns:a16="http://schemas.microsoft.com/office/drawing/2014/main" id="{29584C1D-3F62-40C3-8F79-C3B218AC84AF}"/>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243932" y="5715974"/>
            <a:ext cx="1022564" cy="865797"/>
          </a:xfrm>
          <a:prstGeom prst="rect">
            <a:avLst/>
          </a:prstGeom>
        </p:spPr>
      </p:pic>
    </p:spTree>
    <p:extLst>
      <p:ext uri="{BB962C8B-B14F-4D97-AF65-F5344CB8AC3E}">
        <p14:creationId xmlns:p14="http://schemas.microsoft.com/office/powerpoint/2010/main" val="65817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hidden="1">
            <a:extLst>
              <a:ext uri="{FF2B5EF4-FFF2-40B4-BE49-F238E27FC236}">
                <a16:creationId xmlns:a16="http://schemas.microsoft.com/office/drawing/2014/main" id="{55FB0F2F-6BDA-4958-9027-5C50128D33AA}"/>
              </a:ext>
            </a:extLst>
          </p:cNvPr>
          <p:cNvSpPr>
            <a:spLocks noGrp="1"/>
          </p:cNvSpPr>
          <p:nvPr>
            <p:ph type="dt" sz="half" idx="10"/>
          </p:nvPr>
        </p:nvSpPr>
        <p:spPr>
          <a:xfrm>
            <a:off x="838200" y="6356350"/>
            <a:ext cx="2743200" cy="365125"/>
          </a:xfrm>
          <a:prstGeom prst="rect">
            <a:avLst/>
          </a:prstGeom>
        </p:spPr>
        <p:txBody>
          <a:bodyPr/>
          <a:lstStyle/>
          <a:p>
            <a:endParaRPr lang="en-US"/>
          </a:p>
        </p:txBody>
      </p:sp>
    </p:spTree>
    <p:extLst>
      <p:ext uri="{BB962C8B-B14F-4D97-AF65-F5344CB8AC3E}">
        <p14:creationId xmlns:p14="http://schemas.microsoft.com/office/powerpoint/2010/main" val="1624904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5" name="Text Placeholder 4"/>
          <p:cNvSpPr>
            <a:spLocks noGrp="1"/>
          </p:cNvSpPr>
          <p:nvPr>
            <p:ph type="body" sz="quarter" idx="10"/>
          </p:nvPr>
        </p:nvSpPr>
        <p:spPr>
          <a:xfrm>
            <a:off x="609600" y="1600200"/>
            <a:ext cx="10972800" cy="3505200"/>
          </a:xfrm>
          <a:prstGeom prst="rect">
            <a:avLst/>
          </a:prstGeom>
        </p:spPr>
        <p:txBody>
          <a:bodyPr/>
          <a:lstStyle>
            <a:lvl1pPr marL="342900" marR="0" indent="-342900" algn="l" defTabSz="914400" rtl="0" eaLnBrk="1" fontAlgn="base" latinLnBrk="0" hangingPunct="1">
              <a:lnSpc>
                <a:spcPct val="100000"/>
              </a:lnSpc>
              <a:spcBef>
                <a:spcPct val="50000"/>
              </a:spcBef>
              <a:spcAft>
                <a:spcPct val="0"/>
              </a:spcAft>
              <a:buClr>
                <a:srgbClr val="216B99"/>
              </a:buClr>
              <a:buSzTx/>
              <a:buFontTx/>
              <a:buChar char="•"/>
              <a:tabLst/>
              <a:defRPr/>
            </a:lvl1pPr>
            <a:lvl2pPr marL="742950" marR="0" indent="-285750" algn="l" defTabSz="914400" rtl="0" eaLnBrk="1" fontAlgn="base" latinLnBrk="0" hangingPunct="1">
              <a:lnSpc>
                <a:spcPct val="100000"/>
              </a:lnSpc>
              <a:spcBef>
                <a:spcPct val="50000"/>
              </a:spcBef>
              <a:spcAft>
                <a:spcPct val="0"/>
              </a:spcAft>
              <a:buClr>
                <a:srgbClr val="216B99"/>
              </a:buClr>
              <a:buSzTx/>
              <a:buFontTx/>
              <a:buChar char="–"/>
              <a:tabLst/>
              <a:defRPr/>
            </a:lvl2pPr>
            <a:lvl3pPr marL="1143000" marR="0" indent="-228600" algn="l" defTabSz="914400" rtl="0" eaLnBrk="1" fontAlgn="base" latinLnBrk="0" hangingPunct="1">
              <a:lnSpc>
                <a:spcPct val="100000"/>
              </a:lnSpc>
              <a:spcBef>
                <a:spcPct val="50000"/>
              </a:spcBef>
              <a:spcAft>
                <a:spcPct val="0"/>
              </a:spcAft>
              <a:buClr>
                <a:srgbClr val="216B99"/>
              </a:buClr>
              <a:buSzTx/>
              <a:buFontTx/>
              <a:buChar char="•"/>
              <a:tabLst/>
              <a:defRPr/>
            </a:lvl3pPr>
            <a:lvl4pPr marL="1600200" marR="0" indent="-228600" algn="l" defTabSz="914400" rtl="0" eaLnBrk="1" fontAlgn="base" latinLnBrk="0" hangingPunct="1">
              <a:lnSpc>
                <a:spcPct val="100000"/>
              </a:lnSpc>
              <a:spcBef>
                <a:spcPct val="50000"/>
              </a:spcBef>
              <a:spcAft>
                <a:spcPct val="0"/>
              </a:spcAft>
              <a:buClr>
                <a:srgbClr val="216B99"/>
              </a:buClr>
              <a:buSzTx/>
              <a:buFontTx/>
              <a:buChar char="–"/>
              <a:tabLst/>
              <a:defRPr/>
            </a:lvl4pPr>
            <a:lvl5pPr marL="2057400" marR="0" indent="-228600" algn="l" defTabSz="914400" rtl="0" eaLnBrk="1" fontAlgn="base" latinLnBrk="0" hangingPunct="1">
              <a:lnSpc>
                <a:spcPct val="100000"/>
              </a:lnSpc>
              <a:spcBef>
                <a:spcPct val="50000"/>
              </a:spcBef>
              <a:spcAft>
                <a:spcPct val="0"/>
              </a:spcAft>
              <a:buClr>
                <a:srgbClr val="216B99"/>
              </a:buClr>
              <a:buSzTx/>
              <a:buFontTx/>
              <a:buChar char="•"/>
              <a:tabLst/>
              <a:defRPr sz="1900"/>
            </a:lvl5pPr>
            <a:lvl6pPr>
              <a:defRPr sz="2600"/>
            </a:lvl6pPr>
          </a:lstStyle>
          <a:p>
            <a:pPr marL="342900" marR="0" lvl="0" indent="-3429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2300" b="0" i="0" u="none" strike="noStrike" kern="0" cap="none" spc="0" normalizeH="0" baseline="0" noProof="0">
                <a:ln>
                  <a:noFill/>
                </a:ln>
                <a:solidFill>
                  <a:schemeClr val="tx1"/>
                </a:solidFill>
                <a:effectLst/>
                <a:uLnTx/>
                <a:uFillTx/>
                <a:latin typeface="+mj-lt"/>
                <a:ea typeface="+mn-ea"/>
                <a:cs typeface="+mn-cs"/>
              </a:rPr>
              <a:t>Click to edit Master text styles</a:t>
            </a:r>
          </a:p>
          <a:p>
            <a:pPr marL="742950" marR="0" lvl="1" indent="-28575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Second level</a:t>
            </a:r>
          </a:p>
          <a:p>
            <a:pPr marL="1143000" marR="0" lvl="2"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Third level</a:t>
            </a:r>
          </a:p>
          <a:p>
            <a:pPr marL="1600200" marR="0" lvl="3"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Fourth level</a:t>
            </a: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Fifth level</a:t>
            </a: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endParaRPr kumimoji="0" lang="en-US" sz="1900" b="0" i="0" u="none" strike="noStrike" kern="0" cap="none" spc="0" normalizeH="0" baseline="0" noProof="0">
              <a:ln>
                <a:noFill/>
              </a:ln>
              <a:solidFill>
                <a:schemeClr val="tx1"/>
              </a:solidFill>
              <a:effectLst/>
              <a:uLnTx/>
              <a:uFillTx/>
              <a:latin typeface="+mn-lt"/>
            </a:endParaRP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endParaRPr kumimoji="0" lang="en-GB" sz="1900" b="0" i="0" u="none" strike="noStrike" kern="0" cap="none" spc="0" normalizeH="0" baseline="0" noProof="0">
              <a:ln>
                <a:noFill/>
              </a:ln>
              <a:solidFill>
                <a:schemeClr val="tx1"/>
              </a:solidFill>
              <a:effectLst/>
              <a:uLnTx/>
              <a:uFillTx/>
              <a:latin typeface="+mn-lt"/>
            </a:endParaRPr>
          </a:p>
        </p:txBody>
      </p:sp>
      <p:sp>
        <p:nvSpPr>
          <p:cNvPr id="6" name="Rectangle 6"/>
          <p:cNvSpPr txBox="1">
            <a:spLocks noChangeArrowheads="1"/>
          </p:cNvSpPr>
          <p:nvPr userDrawn="1"/>
        </p:nvSpPr>
        <p:spPr bwMode="auto">
          <a:xfrm>
            <a:off x="4165600" y="6361771"/>
            <a:ext cx="3149600" cy="269908"/>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defPPr>
              <a:defRPr lang="en-US"/>
            </a:defPPr>
            <a:lvl1pPr marL="0" algn="ctr" defTabSz="914400" rtl="0" eaLnBrk="0" latinLnBrk="0" hangingPunct="0">
              <a:defRPr sz="800" kern="1200">
                <a:solidFill>
                  <a:srgbClr val="808080"/>
                </a:solidFill>
                <a:latin typeface="+mj-lt"/>
                <a:ea typeface="ＭＳ Ｐゴシック" pitchFamily="1"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fld id="{5C665FA5-5701-42E5-BF65-DDBC5EED8E61}" type="slidenum">
              <a:rPr lang="en-US" sz="800" smtClean="0"/>
              <a:pPr fontAlgn="base">
                <a:spcBef>
                  <a:spcPct val="0"/>
                </a:spcBef>
                <a:spcAft>
                  <a:spcPct val="0"/>
                </a:spcAft>
                <a:defRPr/>
              </a:pPr>
              <a:t>‹#›</a:t>
            </a:fld>
            <a:endParaRPr lang="en-US" sz="800"/>
          </a:p>
          <a:p>
            <a:pPr fontAlgn="base">
              <a:spcBef>
                <a:spcPct val="0"/>
              </a:spcBef>
              <a:spcAft>
                <a:spcPct val="0"/>
              </a:spcAft>
              <a:defRPr/>
            </a:pPr>
            <a:r>
              <a:rPr lang="en-US" sz="1000"/>
              <a:t>ISO-NE Public</a:t>
            </a:r>
          </a:p>
        </p:txBody>
      </p:sp>
    </p:spTree>
    <p:extLst>
      <p:ext uri="{BB962C8B-B14F-4D97-AF65-F5344CB8AC3E}">
        <p14:creationId xmlns:p14="http://schemas.microsoft.com/office/powerpoint/2010/main" val="3075880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F12C-5C7A-4DB0-B628-D1033456124A}"/>
              </a:ext>
            </a:extLst>
          </p:cNvPr>
          <p:cNvSpPr>
            <a:spLocks noGrp="1"/>
          </p:cNvSpPr>
          <p:nvPr>
            <p:ph type="title"/>
          </p:nvPr>
        </p:nvSpPr>
        <p:spPr/>
        <p:txBody>
          <a:bodyPr/>
          <a:lstStyle/>
          <a:p>
            <a:r>
              <a:rPr lang="en-US"/>
              <a:t>Click to edit Master title style</a:t>
            </a:r>
            <a:endParaRPr lang="en-GB"/>
          </a:p>
        </p:txBody>
      </p:sp>
      <p:sp>
        <p:nvSpPr>
          <p:cNvPr id="6" name="Date Placeholder 5">
            <a:extLst>
              <a:ext uri="{FF2B5EF4-FFF2-40B4-BE49-F238E27FC236}">
                <a16:creationId xmlns:a16="http://schemas.microsoft.com/office/drawing/2014/main" id="{36F088AF-16F9-4648-BD46-3113BC60293A}"/>
              </a:ext>
            </a:extLst>
          </p:cNvPr>
          <p:cNvSpPr>
            <a:spLocks noGrp="1"/>
          </p:cNvSpPr>
          <p:nvPr>
            <p:ph type="dt" sz="half" idx="10"/>
          </p:nvPr>
        </p:nvSpPr>
        <p:spPr/>
        <p:txBody>
          <a:bodyPr/>
          <a:lstStyle/>
          <a:p>
            <a:fld id="{AEFF8BF6-930F-4C36-884B-10EA5EB87C2E}" type="datetime1">
              <a:rPr lang="en-US" smtClean="0"/>
              <a:t>9/8/2020</a:t>
            </a:fld>
            <a:endParaRPr lang="en-US"/>
          </a:p>
        </p:txBody>
      </p:sp>
      <p:sp>
        <p:nvSpPr>
          <p:cNvPr id="7" name="Footer Placeholder 6">
            <a:extLst>
              <a:ext uri="{FF2B5EF4-FFF2-40B4-BE49-F238E27FC236}">
                <a16:creationId xmlns:a16="http://schemas.microsoft.com/office/drawing/2014/main" id="{7E05F02E-E594-4160-A2FF-D7E28210A85F}"/>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A88AC70-FAC5-462B-BACC-B224FEC9389E}"/>
              </a:ext>
            </a:extLst>
          </p:cNvPr>
          <p:cNvSpPr>
            <a:spLocks noGrp="1"/>
          </p:cNvSpPr>
          <p:nvPr>
            <p:ph type="sldNum" sz="quarter" idx="12"/>
          </p:nvPr>
        </p:nvSpPr>
        <p:spPr/>
        <p:txBody>
          <a:bodyPr/>
          <a:lstStyle/>
          <a:p>
            <a:fld id="{71C0C6E0-BE50-40D3-A9E8-A985C9EFC4FA}" type="slidenum">
              <a:rPr lang="en-US" smtClean="0"/>
              <a:t>‹#›</a:t>
            </a:fld>
            <a:endParaRPr lang="en-US"/>
          </a:p>
        </p:txBody>
      </p:sp>
      <p:sp>
        <p:nvSpPr>
          <p:cNvPr id="9" name="Text Placeholder 4">
            <a:extLst>
              <a:ext uri="{FF2B5EF4-FFF2-40B4-BE49-F238E27FC236}">
                <a16:creationId xmlns:a16="http://schemas.microsoft.com/office/drawing/2014/main" id="{054C7005-88B1-496A-A47C-01DAB7429A6D}"/>
              </a:ext>
            </a:extLst>
          </p:cNvPr>
          <p:cNvSpPr>
            <a:spLocks noGrp="1"/>
          </p:cNvSpPr>
          <p:nvPr>
            <p:ph type="body" sz="quarter" idx="14" hasCustomPrompt="1"/>
          </p:nvPr>
        </p:nvSpPr>
        <p:spPr>
          <a:xfrm>
            <a:off x="527051" y="1041402"/>
            <a:ext cx="11137900" cy="306917"/>
          </a:xfrm>
        </p:spPr>
        <p:txBody>
          <a:bodyPr>
            <a:noAutofit/>
          </a:bodyPr>
          <a:lstStyle>
            <a:lvl1pPr marL="0" indent="0">
              <a:lnSpc>
                <a:spcPct val="100000"/>
              </a:lnSpc>
              <a:spcBef>
                <a:spcPts val="0"/>
              </a:spcBef>
              <a:buFont typeface="Arial" panose="020B0604020202020204" pitchFamily="34" charset="0"/>
              <a:buNone/>
              <a:defRPr sz="2133">
                <a:solidFill>
                  <a:schemeClr val="tx2"/>
                </a:solidFill>
              </a:defRPr>
            </a:lvl1pPr>
            <a:lvl2pPr marL="0" indent="0">
              <a:lnSpc>
                <a:spcPct val="100000"/>
              </a:lnSpc>
              <a:spcBef>
                <a:spcPts val="0"/>
              </a:spcBef>
              <a:buFont typeface="Arial" panose="020B0604020202020204" pitchFamily="34" charset="0"/>
              <a:buNone/>
              <a:defRPr sz="2133">
                <a:solidFill>
                  <a:schemeClr val="accent1"/>
                </a:solidFill>
              </a:defRPr>
            </a:lvl2pPr>
            <a:lvl3pPr marL="0" indent="0">
              <a:lnSpc>
                <a:spcPct val="100000"/>
              </a:lnSpc>
              <a:spcBef>
                <a:spcPts val="0"/>
              </a:spcBef>
              <a:buFont typeface="Arial" panose="020B0604020202020204" pitchFamily="34" charset="0"/>
              <a:buNone/>
              <a:defRPr sz="2133">
                <a:solidFill>
                  <a:schemeClr val="accent1"/>
                </a:solidFill>
              </a:defRPr>
            </a:lvl3pPr>
            <a:lvl4pPr marL="0" indent="0">
              <a:lnSpc>
                <a:spcPct val="100000"/>
              </a:lnSpc>
              <a:spcBef>
                <a:spcPts val="0"/>
              </a:spcBef>
              <a:buFont typeface="Arial" panose="020B0604020202020204" pitchFamily="34" charset="0"/>
              <a:buNone/>
              <a:defRPr sz="2133">
                <a:solidFill>
                  <a:schemeClr val="accent1"/>
                </a:solidFill>
              </a:defRPr>
            </a:lvl4pPr>
            <a:lvl5pPr marL="0" indent="0">
              <a:lnSpc>
                <a:spcPct val="100000"/>
              </a:lnSpc>
              <a:spcBef>
                <a:spcPts val="0"/>
              </a:spcBef>
              <a:buFont typeface="Arial" panose="020B0604020202020204" pitchFamily="34" charset="0"/>
              <a:buNone/>
              <a:defRPr sz="2133">
                <a:solidFill>
                  <a:schemeClr val="accent1"/>
                </a:solidFill>
              </a:defRPr>
            </a:lvl5pPr>
          </a:lstStyle>
          <a:p>
            <a:pPr lvl="0"/>
            <a:r>
              <a:rPr lang="en-US"/>
              <a:t>Click to edit subtitle style – 1 line only</a:t>
            </a:r>
          </a:p>
        </p:txBody>
      </p:sp>
    </p:spTree>
    <p:extLst>
      <p:ext uri="{BB962C8B-B14F-4D97-AF65-F5344CB8AC3E}">
        <p14:creationId xmlns:p14="http://schemas.microsoft.com/office/powerpoint/2010/main" val="24333167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C75A2C-8785-4D4F-B57A-999CDFC03006}"/>
              </a:ext>
            </a:extLst>
          </p:cNvPr>
          <p:cNvSpPr>
            <a:spLocks noGrp="1"/>
          </p:cNvSpPr>
          <p:nvPr>
            <p:ph type="title"/>
          </p:nvPr>
        </p:nvSpPr>
        <p:spPr>
          <a:xfrm>
            <a:off x="838200" y="365125"/>
            <a:ext cx="10515600" cy="10448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B1FE0-782C-45BF-86A1-42F05502BACE}"/>
              </a:ext>
            </a:extLst>
          </p:cNvPr>
          <p:cNvSpPr>
            <a:spLocks noGrp="1"/>
          </p:cNvSpPr>
          <p:nvPr>
            <p:ph type="body" idx="1"/>
          </p:nvPr>
        </p:nvSpPr>
        <p:spPr>
          <a:xfrm>
            <a:off x="838200" y="1595886"/>
            <a:ext cx="10515600" cy="41654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12">
            <a:extLst>
              <a:ext uri="{FF2B5EF4-FFF2-40B4-BE49-F238E27FC236}">
                <a16:creationId xmlns:a16="http://schemas.microsoft.com/office/drawing/2014/main" id="{A95E9432-AA5B-4836-A556-37EAE36BD3F1}"/>
              </a:ext>
            </a:extLst>
          </p:cNvPr>
          <p:cNvSpPr txBox="1">
            <a:spLocks/>
          </p:cNvSpPr>
          <p:nvPr userDrawn="1"/>
        </p:nvSpPr>
        <p:spPr>
          <a:xfrm>
            <a:off x="4882356" y="6376432"/>
            <a:ext cx="2427288" cy="391658"/>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fld id="{5638C516-5C24-4BE3-AA27-1DA2F47B80BE}" type="slidenum">
              <a:rPr lang="en-US" sz="1400" smtClean="0"/>
              <a:pPr algn="ctr"/>
              <a:t>‹#›</a:t>
            </a:fld>
            <a:endParaRPr lang="en-US" sz="1400"/>
          </a:p>
        </p:txBody>
      </p:sp>
    </p:spTree>
    <p:extLst>
      <p:ext uri="{BB962C8B-B14F-4D97-AF65-F5344CB8AC3E}">
        <p14:creationId xmlns:p14="http://schemas.microsoft.com/office/powerpoint/2010/main" val="4116283865"/>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56" r:id="rId3"/>
    <p:sldLayoutId id="2147483657" r:id="rId4"/>
  </p:sldLayoutIdLst>
  <p:hf hdr="0" ftr="0" dt="0"/>
  <p:txStyles>
    <p:title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image" Target="../media/image4.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A274A47-3406-4960-8732-403A3AEFE6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5355" y="265892"/>
            <a:ext cx="3908737" cy="867357"/>
          </a:xfrm>
          <a:prstGeom prst="rect">
            <a:avLst/>
          </a:prstGeom>
        </p:spPr>
      </p:pic>
      <p:sp>
        <p:nvSpPr>
          <p:cNvPr id="14" name="Rectangle 13">
            <a:extLst>
              <a:ext uri="{FF2B5EF4-FFF2-40B4-BE49-F238E27FC236}">
                <a16:creationId xmlns:a16="http://schemas.microsoft.com/office/drawing/2014/main" id="{D3A9CF49-DE26-41C5-AC4C-FEE771200F15}"/>
              </a:ext>
            </a:extLst>
          </p:cNvPr>
          <p:cNvSpPr/>
          <p:nvPr/>
        </p:nvSpPr>
        <p:spPr>
          <a:xfrm>
            <a:off x="-1" y="5996426"/>
            <a:ext cx="12192000" cy="1620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BDAE584-86FE-4E8C-B0B7-332BB1028D2B}"/>
              </a:ext>
            </a:extLst>
          </p:cNvPr>
          <p:cNvSpPr/>
          <p:nvPr/>
        </p:nvSpPr>
        <p:spPr>
          <a:xfrm>
            <a:off x="0" y="6158429"/>
            <a:ext cx="12192000" cy="4627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65C36B8-832B-48C5-A041-EE557FF05434}"/>
              </a:ext>
            </a:extLst>
          </p:cNvPr>
          <p:cNvSpPr/>
          <p:nvPr/>
        </p:nvSpPr>
        <p:spPr>
          <a:xfrm>
            <a:off x="-1" y="6475797"/>
            <a:ext cx="12192000" cy="4627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btitle 2">
            <a:extLst>
              <a:ext uri="{FF2B5EF4-FFF2-40B4-BE49-F238E27FC236}">
                <a16:creationId xmlns:a16="http://schemas.microsoft.com/office/drawing/2014/main" id="{5BF5C8F7-DE8F-4A2F-8C49-195B88A5FD77}"/>
              </a:ext>
            </a:extLst>
          </p:cNvPr>
          <p:cNvSpPr txBox="1">
            <a:spLocks/>
          </p:cNvSpPr>
          <p:nvPr/>
        </p:nvSpPr>
        <p:spPr>
          <a:xfrm>
            <a:off x="18041" y="1450617"/>
            <a:ext cx="12191999" cy="1309171"/>
          </a:xfrm>
          <a:prstGeom prst="rect">
            <a:avLst/>
          </a:prstGeom>
        </p:spPr>
        <p:txBody>
          <a:bodyPr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600"/>
              </a:spcBef>
              <a:spcAft>
                <a:spcPts val="600"/>
              </a:spcAft>
              <a:buClr>
                <a:schemeClr val="accent2">
                  <a:lumMod val="50000"/>
                </a:schemeClr>
              </a:buClr>
              <a:buNone/>
              <a:defRPr/>
            </a:pPr>
            <a:r>
              <a:rPr lang="en-US" sz="2400" b="1" cap="small">
                <a:ea typeface="Cambria" panose="02040503050406030204" pitchFamily="18" charset="0"/>
              </a:rPr>
              <a:t>ISO-NE CONE and ORTP Analysis</a:t>
            </a:r>
          </a:p>
          <a:p>
            <a:pPr marL="0" indent="0" algn="ctr">
              <a:spcBef>
                <a:spcPts val="600"/>
              </a:spcBef>
              <a:spcAft>
                <a:spcPts val="600"/>
              </a:spcAft>
              <a:buClr>
                <a:schemeClr val="accent2">
                  <a:lumMod val="50000"/>
                </a:schemeClr>
              </a:buClr>
              <a:buNone/>
              <a:defRPr/>
            </a:pPr>
            <a:r>
              <a:rPr lang="en-US" sz="2000" cap="small">
                <a:ea typeface="Cambria" panose="02040503050406030204" pitchFamily="18" charset="0"/>
              </a:rPr>
              <a:t>September 9, 2020</a:t>
            </a:r>
          </a:p>
          <a:p>
            <a:pPr marL="0" indent="0" algn="ctr">
              <a:spcBef>
                <a:spcPts val="600"/>
              </a:spcBef>
              <a:buClr>
                <a:schemeClr val="accent2">
                  <a:lumMod val="50000"/>
                </a:schemeClr>
              </a:buClr>
              <a:buNone/>
              <a:defRPr/>
            </a:pPr>
            <a:endParaRPr lang="en-US" sz="900" cap="small">
              <a:ea typeface="Cambria" panose="02040503050406030204" pitchFamily="18" charset="0"/>
            </a:endParaRPr>
          </a:p>
          <a:p>
            <a:pPr marL="0" indent="0" algn="ctr">
              <a:spcBef>
                <a:spcPts val="600"/>
              </a:spcBef>
              <a:spcAft>
                <a:spcPts val="600"/>
              </a:spcAft>
              <a:buClr>
                <a:schemeClr val="accent2">
                  <a:lumMod val="50000"/>
                </a:schemeClr>
              </a:buClr>
              <a:buNone/>
              <a:defRPr/>
            </a:pPr>
            <a:r>
              <a:rPr lang="en-US" sz="1800" cap="small">
                <a:ea typeface="Cambria" panose="02040503050406030204" pitchFamily="18" charset="0"/>
              </a:rPr>
              <a:t>Danielle Powers, Meredith Stone</a:t>
            </a:r>
          </a:p>
          <a:p>
            <a:pPr marL="0" indent="0" algn="ctr">
              <a:spcBef>
                <a:spcPts val="600"/>
              </a:spcBef>
              <a:spcAft>
                <a:spcPts val="600"/>
              </a:spcAft>
              <a:buClr>
                <a:schemeClr val="accent2">
                  <a:lumMod val="50000"/>
                </a:schemeClr>
              </a:buClr>
              <a:buNone/>
              <a:defRPr/>
            </a:pPr>
            <a:r>
              <a:rPr lang="en-US" sz="1800" cap="small">
                <a:ea typeface="Cambria" panose="02040503050406030204" pitchFamily="18" charset="0"/>
              </a:rPr>
              <a:t>Emma Nicholson, Keith Paul, Joe Farrell</a:t>
            </a:r>
          </a:p>
        </p:txBody>
      </p:sp>
      <p:pic>
        <p:nvPicPr>
          <p:cNvPr id="1026" name="Picture 2" descr="Onshore and Offshore Wind Farms: A Comparative Analysis">
            <a:extLst>
              <a:ext uri="{FF2B5EF4-FFF2-40B4-BE49-F238E27FC236}">
                <a16:creationId xmlns:a16="http://schemas.microsoft.com/office/drawing/2014/main" id="{C246E753-26CE-4D37-9666-BDBC6275AE7D}"/>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6560011" y="3747710"/>
            <a:ext cx="3862695" cy="193134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A close up of a logo&#10;&#10;Description automatically generated">
            <a:extLst>
              <a:ext uri="{FF2B5EF4-FFF2-40B4-BE49-F238E27FC236}">
                <a16:creationId xmlns:a16="http://schemas.microsoft.com/office/drawing/2014/main" id="{78199423-A9D6-4B6D-AEB1-C1A54C60861D}"/>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706972" y="343539"/>
            <a:ext cx="1484239" cy="1256694"/>
          </a:xfrm>
          <a:prstGeom prst="rect">
            <a:avLst/>
          </a:prstGeom>
        </p:spPr>
      </p:pic>
      <p:pic>
        <p:nvPicPr>
          <p:cNvPr id="3" name="Picture 2" descr="A ship in a body of water&#10;&#10;Description automatically generated">
            <a:extLst>
              <a:ext uri="{FF2B5EF4-FFF2-40B4-BE49-F238E27FC236}">
                <a16:creationId xmlns:a16="http://schemas.microsoft.com/office/drawing/2014/main" id="{E58AB298-9FBC-4938-9C32-8648033A5E02}"/>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3356768" y="3747710"/>
            <a:ext cx="1345572" cy="1930179"/>
          </a:xfrm>
          <a:prstGeom prst="rect">
            <a:avLst/>
          </a:prstGeom>
        </p:spPr>
      </p:pic>
      <p:pic>
        <p:nvPicPr>
          <p:cNvPr id="5" name="Picture 4" descr="A bridge over a body of water&#10;&#10;Description automatically generated">
            <a:extLst>
              <a:ext uri="{FF2B5EF4-FFF2-40B4-BE49-F238E27FC236}">
                <a16:creationId xmlns:a16="http://schemas.microsoft.com/office/drawing/2014/main" id="{0FFBF116-1CD3-4EFF-9C0E-D2C5A90927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67339" y="3746541"/>
            <a:ext cx="2893405" cy="1931348"/>
          </a:xfrm>
          <a:prstGeom prst="rect">
            <a:avLst/>
          </a:prstGeom>
        </p:spPr>
      </p:pic>
      <p:pic>
        <p:nvPicPr>
          <p:cNvPr id="8" name="Picture 7" descr="A large body of water with a city in the background&#10;&#10;Description automatically generated">
            <a:extLst>
              <a:ext uri="{FF2B5EF4-FFF2-40B4-BE49-F238E27FC236}">
                <a16:creationId xmlns:a16="http://schemas.microsoft.com/office/drawing/2014/main" id="{BC9FAD6E-6E95-4703-8F5D-F5B999E49990}"/>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424368" y="3747710"/>
            <a:ext cx="2941093" cy="1930179"/>
          </a:xfrm>
          <a:prstGeom prst="rect">
            <a:avLst/>
          </a:prstGeom>
        </p:spPr>
      </p:pic>
      <p:pic>
        <p:nvPicPr>
          <p:cNvPr id="11" name="Picture 10" descr="A tree with a mountain in the background&#10;&#10;Description automatically generated">
            <a:extLst>
              <a:ext uri="{FF2B5EF4-FFF2-40B4-BE49-F238E27FC236}">
                <a16:creationId xmlns:a16="http://schemas.microsoft.com/office/drawing/2014/main" id="{360C8DD1-2991-4591-AD04-2D208FDF4C9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862621" y="3746541"/>
            <a:ext cx="2888270" cy="1931348"/>
          </a:xfrm>
          <a:prstGeom prst="rect">
            <a:avLst/>
          </a:prstGeom>
        </p:spPr>
      </p:pic>
      <p:sp>
        <p:nvSpPr>
          <p:cNvPr id="2" name="TextBox 1">
            <a:extLst>
              <a:ext uri="{FF2B5EF4-FFF2-40B4-BE49-F238E27FC236}">
                <a16:creationId xmlns:a16="http://schemas.microsoft.com/office/drawing/2014/main" id="{931193F9-8764-4348-89EE-248461714953}"/>
              </a:ext>
            </a:extLst>
          </p:cNvPr>
          <p:cNvSpPr txBox="1"/>
          <p:nvPr/>
        </p:nvSpPr>
        <p:spPr>
          <a:xfrm>
            <a:off x="5274591" y="3296208"/>
            <a:ext cx="1358423" cy="369332"/>
          </a:xfrm>
          <a:prstGeom prst="rect">
            <a:avLst/>
          </a:prstGeom>
          <a:noFill/>
        </p:spPr>
        <p:txBody>
          <a:bodyPr wrap="square" rtlCol="0">
            <a:spAutoFit/>
          </a:bodyPr>
          <a:lstStyle/>
          <a:p>
            <a:r>
              <a:rPr lang="en-US">
                <a:solidFill>
                  <a:srgbClr val="FF0000"/>
                </a:solidFill>
              </a:rPr>
              <a:t>REVISION </a:t>
            </a:r>
            <a:r>
              <a:rPr lang="en-US" smtClean="0">
                <a:solidFill>
                  <a:srgbClr val="FF0000"/>
                </a:solidFill>
              </a:rPr>
              <a:t>1</a:t>
            </a:r>
            <a:endParaRPr lang="en-US" dirty="0">
              <a:solidFill>
                <a:srgbClr val="FF0000"/>
              </a:solidFill>
            </a:endParaRPr>
          </a:p>
        </p:txBody>
      </p:sp>
    </p:spTree>
    <p:extLst>
      <p:ext uri="{BB962C8B-B14F-4D97-AF65-F5344CB8AC3E}">
        <p14:creationId xmlns:p14="http://schemas.microsoft.com/office/powerpoint/2010/main" val="1273615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5" y="1291189"/>
            <a:ext cx="5145524" cy="4536956"/>
          </a:xfrm>
        </p:spPr>
        <p:txBody>
          <a:bodyPr>
            <a:normAutofit/>
          </a:bodyPr>
          <a:lstStyle/>
          <a:p>
            <a:endParaRPr lang="en-US" sz="1800" dirty="0">
              <a:effectLst/>
              <a:latin typeface="Cambria" panose="02040503050406030204" pitchFamily="18" charset="0"/>
              <a:ea typeface="Calibri" panose="020F0502020204030204" pitchFamily="34" charset="0"/>
              <a:cs typeface="Times New Roman" panose="02020603050405020304" pitchFamily="18" charset="0"/>
            </a:endParaRPr>
          </a:p>
          <a:p>
            <a:r>
              <a:rPr lang="en-US" sz="1800" dirty="0">
                <a:effectLst/>
                <a:latin typeface="Cambria" panose="02040503050406030204" pitchFamily="18" charset="0"/>
                <a:ea typeface="Calibri" panose="020F0502020204030204" pitchFamily="34" charset="0"/>
                <a:cs typeface="Times New Roman" panose="02020603050405020304" pitchFamily="18" charset="0"/>
              </a:rPr>
              <a:t>For non-gas ORTP units, profitability is a function of the overall level of energy prices, not the spread between energy and gas prices</a:t>
            </a:r>
          </a:p>
          <a:p>
            <a:r>
              <a:rPr lang="en-US" sz="1800" dirty="0">
                <a:effectLst/>
                <a:latin typeface="Cambria" panose="02040503050406030204" pitchFamily="18" charset="0"/>
                <a:ea typeface="Calibri" panose="020F0502020204030204" pitchFamily="34" charset="0"/>
                <a:cs typeface="Times New Roman" panose="02020603050405020304" pitchFamily="18" charset="0"/>
              </a:rPr>
              <a:t>Therefore, the calculation supporting the adjustment of the E&amp;AS and ESI portions of the revenue offset is based only on power futures</a:t>
            </a:r>
          </a:p>
          <a:p>
            <a:r>
              <a:rPr lang="en-US" sz="1800" dirty="0">
                <a:effectLst/>
                <a:latin typeface="Cambria" panose="02040503050406030204" pitchFamily="18" charset="0"/>
                <a:ea typeface="Calibri" panose="020F0502020204030204" pitchFamily="34" charset="0"/>
                <a:cs typeface="Times New Roman" panose="02020603050405020304" pitchFamily="18" charset="0"/>
              </a:rPr>
              <a:t>The MA Hub On-Peak (NEP) futures contracts from ICE averages $43.07/MWh for all 2024 contracts</a:t>
            </a:r>
          </a:p>
          <a:p>
            <a:r>
              <a:rPr lang="en-US" sz="1800" dirty="0">
                <a:effectLst/>
                <a:latin typeface="Cambria" panose="02040503050406030204" pitchFamily="18" charset="0"/>
                <a:ea typeface="Calibri" panose="020F0502020204030204" pitchFamily="34" charset="0"/>
                <a:cs typeface="Times New Roman" panose="02020603050405020304" pitchFamily="18" charset="0"/>
              </a:rPr>
              <a:t>In the future, that average will be calculated again. The percentage difference (positive or negative) in the averages will be applied to the E&amp;AS and ESI portions of the revenue offset for each non-gas ORTP resource</a:t>
            </a:r>
            <a:endParaRPr lang="en-US" sz="1800" dirty="0">
              <a:effectLst/>
              <a:latin typeface="Cambria" panose="02040503050406030204" pitchFamily="18" charset="0"/>
              <a:ea typeface="Calibri" panose="020F0502020204030204" pitchFamily="34" charset="0"/>
              <a:cs typeface="Arial" panose="020B0604020202020204" pitchFamily="34" charset="0"/>
            </a:endParaRPr>
          </a:p>
          <a:p>
            <a:endParaRPr lang="en-US" sz="18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pPr lvl="1"/>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dirty="0">
              <a:ea typeface="Calibri" panose="020F0502020204030204" pitchFamily="34" charset="0"/>
              <a:cs typeface="Times New Roman" panose="02020603050405020304" pitchFamily="18" charset="0"/>
            </a:endParaRPr>
          </a:p>
          <a:p>
            <a:endParaRPr lang="en-US" sz="1400" dirty="0">
              <a:effectLst/>
              <a:latin typeface="Cambria" panose="02040503050406030204" pitchFamily="18" charset="0"/>
              <a:ea typeface="Calibri" panose="020F0502020204030204" pitchFamily="34" charset="0"/>
              <a:cs typeface="Arial" panose="020B0604020202020204" pitchFamily="34" charset="0"/>
            </a:endParaRPr>
          </a:p>
          <a:p>
            <a:endParaRPr lang="en-US" sz="1800" dirty="0">
              <a:effectLst/>
              <a:latin typeface="Cambria" panose="02040503050406030204" pitchFamily="18" charset="0"/>
              <a:ea typeface="Calibri" panose="020F0502020204030204" pitchFamily="34" charset="0"/>
              <a:cs typeface="Arial" panose="020B0604020202020204" pitchFamily="34" charset="0"/>
            </a:endParaRPr>
          </a:p>
          <a:p>
            <a:endParaRPr lang="en-US" sz="1600" dirty="0"/>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 – E&amp;AS and ESI Offsets – Non-Gas ORTPs</a:t>
            </a:r>
            <a:br>
              <a:rPr lang="en-US"/>
            </a:br>
            <a:endParaRPr lang="en-US"/>
          </a:p>
        </p:txBody>
      </p:sp>
      <p:pic>
        <p:nvPicPr>
          <p:cNvPr id="4" name="Picture 3">
            <a:extLst>
              <a:ext uri="{FF2B5EF4-FFF2-40B4-BE49-F238E27FC236}">
                <a16:creationId xmlns:a16="http://schemas.microsoft.com/office/drawing/2014/main" id="{D69FADCA-1522-47AB-90FD-E71B2A206267}"/>
              </a:ext>
            </a:extLst>
          </p:cNvPr>
          <p:cNvPicPr>
            <a:picLocks noChangeAspect="1"/>
          </p:cNvPicPr>
          <p:nvPr/>
        </p:nvPicPr>
        <p:blipFill>
          <a:blip r:embed="rId3"/>
          <a:stretch>
            <a:fillRect/>
          </a:stretch>
        </p:blipFill>
        <p:spPr>
          <a:xfrm>
            <a:off x="6469725" y="1247726"/>
            <a:ext cx="2753089" cy="5054281"/>
          </a:xfrm>
          <a:prstGeom prst="rect">
            <a:avLst/>
          </a:prstGeom>
        </p:spPr>
      </p:pic>
    </p:spTree>
    <p:extLst>
      <p:ext uri="{BB962C8B-B14F-4D97-AF65-F5344CB8AC3E}">
        <p14:creationId xmlns:p14="http://schemas.microsoft.com/office/powerpoint/2010/main" val="2442489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1291188"/>
            <a:ext cx="10728036" cy="4857685"/>
          </a:xfrm>
        </p:spPr>
        <p:txBody>
          <a:bodyPr>
            <a:normAutofit/>
          </a:bodyPr>
          <a:lstStyle/>
          <a:p>
            <a:endParaRPr lang="en-US" sz="18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800">
              <a:effectLst/>
              <a:latin typeface="Cambria" panose="02040503050406030204" pitchFamily="18" charset="0"/>
              <a:ea typeface="Calibri" panose="020F0502020204030204" pitchFamily="34" charset="0"/>
              <a:cs typeface="Arial" panose="020B0604020202020204" pitchFamily="34" charset="0"/>
            </a:endParaRPr>
          </a:p>
          <a:p>
            <a:endParaRPr lang="en-US" sz="1600"/>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 – REC Offsets</a:t>
            </a:r>
            <a:br>
              <a:rPr lang="en-US"/>
            </a:br>
            <a:endParaRPr lang="en-US"/>
          </a:p>
        </p:txBody>
      </p:sp>
      <p:sp>
        <p:nvSpPr>
          <p:cNvPr id="2" name="TextBox 1">
            <a:extLst>
              <a:ext uri="{FF2B5EF4-FFF2-40B4-BE49-F238E27FC236}">
                <a16:creationId xmlns:a16="http://schemas.microsoft.com/office/drawing/2014/main" id="{84CAA26D-E763-4C99-A239-BAAF2FD2069F}"/>
              </a:ext>
            </a:extLst>
          </p:cNvPr>
          <p:cNvSpPr txBox="1"/>
          <p:nvPr/>
        </p:nvSpPr>
        <p:spPr>
          <a:xfrm>
            <a:off x="712221" y="1291188"/>
            <a:ext cx="10053805" cy="3048014"/>
          </a:xfrm>
          <a:prstGeom prst="rect">
            <a:avLst/>
          </a:prstGeom>
          <a:noFill/>
        </p:spPr>
        <p:txBody>
          <a:bodyPr wrap="square" rtlCol="0">
            <a:spAutoFit/>
          </a:bodyPr>
          <a:lstStyle/>
          <a:p>
            <a:pPr marL="285750" marR="0" indent="-285750" algn="just">
              <a:lnSpc>
                <a:spcPct val="107000"/>
              </a:lnSpc>
              <a:spcBef>
                <a:spcPts val="0"/>
              </a:spcBef>
              <a:spcAft>
                <a:spcPts val="800"/>
              </a:spcAft>
              <a:buFont typeface="Arial" panose="020B0604020202020204" pitchFamily="34" charset="0"/>
              <a:buChar char="•"/>
            </a:pPr>
            <a:r>
              <a:rPr lang="en-US" sz="1800" dirty="0">
                <a:effectLst/>
                <a:latin typeface="Cambria" panose="02040503050406030204" pitchFamily="18" charset="0"/>
                <a:ea typeface="Calibri" panose="020F0502020204030204" pitchFamily="34" charset="0"/>
                <a:cs typeface="Times New Roman" panose="02020603050405020304" pitchFamily="18" charset="0"/>
              </a:rPr>
              <a:t>REC prices are currently updated based on the most recent MA Class 1 REC price for the vintage closest to the first year of the Capacity Commitment Period associated with the relevant FCA as published by SNL Financial</a:t>
            </a:r>
          </a:p>
          <a:p>
            <a:pPr marL="285750" marR="0" indent="-285750" algn="just">
              <a:lnSpc>
                <a:spcPct val="107000"/>
              </a:lnSpc>
              <a:spcBef>
                <a:spcPts val="0"/>
              </a:spcBef>
              <a:spcAft>
                <a:spcPts val="800"/>
              </a:spcAft>
              <a:buFont typeface="Arial" panose="020B0604020202020204" pitchFamily="34" charset="0"/>
              <a:buChar char="•"/>
            </a:pPr>
            <a:r>
              <a:rPr lang="en-US" sz="1800" dirty="0">
                <a:effectLst/>
                <a:latin typeface="Cambria" panose="02040503050406030204" pitchFamily="18" charset="0"/>
                <a:ea typeface="Calibri" panose="020F0502020204030204" pitchFamily="34" charset="0"/>
                <a:cs typeface="Times New Roman" panose="02020603050405020304" pitchFamily="18" charset="0"/>
              </a:rPr>
              <a:t>This has resulted in significant swings in ORTP values and in addition does not necessarily reflect the final average REC price for the vintage in question if that vintage has not finished trading </a:t>
            </a:r>
          </a:p>
          <a:p>
            <a:pPr marL="285750" marR="0" indent="-285750" algn="just">
              <a:lnSpc>
                <a:spcPct val="107000"/>
              </a:lnSpc>
              <a:spcBef>
                <a:spcPts val="0"/>
              </a:spcBef>
              <a:spcAft>
                <a:spcPts val="800"/>
              </a:spcAft>
              <a:buFont typeface="Arial" panose="020B0604020202020204" pitchFamily="34" charset="0"/>
              <a:buChar char="•"/>
            </a:pPr>
            <a:r>
              <a:rPr lang="en-US" sz="1800" dirty="0">
                <a:effectLst/>
                <a:latin typeface="Cambria" panose="02040503050406030204" pitchFamily="18" charset="0"/>
                <a:ea typeface="Calibri" panose="020F0502020204030204" pitchFamily="34" charset="0"/>
                <a:cs typeface="Times New Roman" panose="02020603050405020304" pitchFamily="18" charset="0"/>
              </a:rPr>
              <a:t>Therefore, Concentric recommends that ISO-NE update REC prices based on a rolling 5-year average MA Class 1 REC price</a:t>
            </a:r>
            <a:r>
              <a:rPr lang="en-US" dirty="0">
                <a:latin typeface="Cambria" panose="02040503050406030204" pitchFamily="18" charset="0"/>
                <a:ea typeface="Calibri" panose="020F0502020204030204" pitchFamily="34" charset="0"/>
                <a:cs typeface="Times New Roman" panose="02020603050405020304" pitchFamily="18" charset="0"/>
              </a:rPr>
              <a:t> using vintages available for the periods closest to the beginning of the capacity commitment period</a:t>
            </a:r>
            <a:endParaRPr lang="en-US" dirty="0">
              <a:latin typeface="Cambria" panose="02040503050406030204" pitchFamily="18"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185453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1291188"/>
            <a:ext cx="10728036" cy="4857685"/>
          </a:xfrm>
        </p:spPr>
        <p:txBody>
          <a:bodyPr>
            <a:normAutofit/>
          </a:bodyPr>
          <a:lstStyle/>
          <a:p>
            <a:pPr marL="0" marR="0" algn="just">
              <a:lnSpc>
                <a:spcPct val="107000"/>
              </a:lnSpc>
              <a:spcBef>
                <a:spcPts val="0"/>
              </a:spcBef>
              <a:spcAft>
                <a:spcPts val="800"/>
              </a:spcAft>
            </a:pPr>
            <a:r>
              <a:rPr lang="en-US" sz="180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Concentric recommends that ISO-NE account for declining bonus depreciation in subsequent years</a:t>
            </a:r>
          </a:p>
          <a:p>
            <a:pPr marL="230188" marR="0" indent="-230188" algn="just">
              <a:lnSpc>
                <a:spcPct val="107000"/>
              </a:lnSpc>
              <a:spcBef>
                <a:spcPts val="0"/>
              </a:spcBef>
              <a:spcAft>
                <a:spcPts val="800"/>
              </a:spcAft>
            </a:pPr>
            <a:r>
              <a:rPr lang="en-US" sz="1800">
                <a:solidFill>
                  <a:srgbClr val="000000"/>
                </a:solidFill>
                <a:ea typeface="Calibri" panose="020F0502020204030204" pitchFamily="34" charset="0"/>
                <a:cs typeface="Times New Roman" panose="02020603050405020304" pitchFamily="18" charset="0"/>
              </a:rPr>
              <a:t>Current </a:t>
            </a:r>
            <a:r>
              <a:rPr lang="en-US" sz="180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available guidance is that 20% bonus depreciation will be available for units placed in service in calendar year 2026, and will expire thereafter</a:t>
            </a:r>
            <a:endParaRPr lang="en-US" sz="1800">
              <a:effectLst/>
              <a:latin typeface="Cambria" panose="02040503050406030204" pitchFamily="18" charset="0"/>
              <a:ea typeface="Calibri" panose="020F0502020204030204" pitchFamily="34" charset="0"/>
              <a:cs typeface="Arial" panose="020B0604020202020204" pitchFamily="34" charset="0"/>
            </a:endParaRPr>
          </a:p>
          <a:p>
            <a:pPr marL="230188" marR="0" indent="-230188" algn="just">
              <a:lnSpc>
                <a:spcPct val="107000"/>
              </a:lnSpc>
              <a:spcBef>
                <a:spcPts val="0"/>
              </a:spcBef>
              <a:spcAft>
                <a:spcPts val="800"/>
              </a:spcAft>
            </a:pPr>
            <a:r>
              <a:rPr lang="en-US" sz="1800">
                <a:solidFill>
                  <a:srgbClr val="000000"/>
                </a:solidFill>
                <a:cs typeface="Times New Roman" panose="02020603050405020304" pitchFamily="18" charset="0"/>
              </a:rPr>
              <a:t>Therefore, a 20 percentage point reduction in bonus depreciation be reflected in the financial model each year until the allowance expires </a:t>
            </a:r>
          </a:p>
          <a:p>
            <a:endParaRPr lang="en-US" sz="18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800">
              <a:effectLst/>
              <a:latin typeface="Cambria" panose="02040503050406030204" pitchFamily="18" charset="0"/>
              <a:ea typeface="Calibri" panose="020F0502020204030204" pitchFamily="34" charset="0"/>
              <a:cs typeface="Arial" panose="020B0604020202020204" pitchFamily="34" charset="0"/>
            </a:endParaRPr>
          </a:p>
          <a:p>
            <a:endParaRPr lang="en-US" sz="1600"/>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 – Bonus Depreciation</a:t>
            </a:r>
            <a:br>
              <a:rPr lang="en-US"/>
            </a:br>
            <a:endParaRPr lang="en-US"/>
          </a:p>
        </p:txBody>
      </p:sp>
      <p:graphicFrame>
        <p:nvGraphicFramePr>
          <p:cNvPr id="2" name="Table 3">
            <a:extLst>
              <a:ext uri="{FF2B5EF4-FFF2-40B4-BE49-F238E27FC236}">
                <a16:creationId xmlns:a16="http://schemas.microsoft.com/office/drawing/2014/main" id="{A4573556-2763-446A-8B74-9DF1DA938B42}"/>
              </a:ext>
            </a:extLst>
          </p:cNvPr>
          <p:cNvGraphicFramePr>
            <a:graphicFrameLocks noGrp="1"/>
          </p:cNvGraphicFramePr>
          <p:nvPr>
            <p:extLst>
              <p:ext uri="{D42A27DB-BD31-4B8C-83A1-F6EECF244321}">
                <p14:modId xmlns:p14="http://schemas.microsoft.com/office/powerpoint/2010/main" val="439487295"/>
              </p:ext>
            </p:extLst>
          </p:nvPr>
        </p:nvGraphicFramePr>
        <p:xfrm>
          <a:off x="1571436" y="3600560"/>
          <a:ext cx="8128000" cy="1569720"/>
        </p:xfrm>
        <a:graphic>
          <a:graphicData uri="http://schemas.openxmlformats.org/drawingml/2006/table">
            <a:tbl>
              <a:tblPr firstRow="1" bandRow="1">
                <a:tableStyleId>{5C22544A-7EE6-4342-B048-85BDC9FD1C3A}</a:tableStyleId>
              </a:tblPr>
              <a:tblGrid>
                <a:gridCol w="6171097">
                  <a:extLst>
                    <a:ext uri="{9D8B030D-6E8A-4147-A177-3AD203B41FA5}">
                      <a16:colId xmlns:a16="http://schemas.microsoft.com/office/drawing/2014/main" val="493595536"/>
                    </a:ext>
                  </a:extLst>
                </a:gridCol>
                <a:gridCol w="1956903">
                  <a:extLst>
                    <a:ext uri="{9D8B030D-6E8A-4147-A177-3AD203B41FA5}">
                      <a16:colId xmlns:a16="http://schemas.microsoft.com/office/drawing/2014/main" val="2748253706"/>
                    </a:ext>
                  </a:extLst>
                </a:gridCol>
              </a:tblGrid>
              <a:tr h="370840">
                <a:tc>
                  <a:txBody>
                    <a:bodyPr/>
                    <a:lstStyle/>
                    <a:p>
                      <a:pPr algn="ctr"/>
                      <a:r>
                        <a:rPr lang="en-US" sz="1200">
                          <a:latin typeface="Century Gothic" panose="020B0502020202020204" pitchFamily="34" charset="0"/>
                        </a:rPr>
                        <a:t>Property Placed in Service</a:t>
                      </a:r>
                    </a:p>
                  </a:txBody>
                  <a:tcPr anchor="ctr"/>
                </a:tc>
                <a:tc>
                  <a:txBody>
                    <a:bodyPr/>
                    <a:lstStyle/>
                    <a:p>
                      <a:pPr algn="ctr"/>
                      <a:r>
                        <a:rPr lang="en-US" sz="1200">
                          <a:latin typeface="Century Gothic" panose="020B0502020202020204" pitchFamily="34" charset="0"/>
                        </a:rPr>
                        <a:t>Bonus Depreciation Allowance</a:t>
                      </a:r>
                    </a:p>
                  </a:txBody>
                  <a:tcPr anchor="ctr"/>
                </a:tc>
                <a:extLst>
                  <a:ext uri="{0D108BD9-81ED-4DB2-BD59-A6C34878D82A}">
                    <a16:rowId xmlns:a16="http://schemas.microsoft.com/office/drawing/2014/main" val="19819573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ea typeface="Cambria" panose="02040503050406030204" pitchFamily="18" charset="0"/>
                        </a:rPr>
                        <a:t>Property placed in service after December 31, 2024 and before January 1, 2026</a:t>
                      </a:r>
                    </a:p>
                  </a:txBody>
                  <a:tcPr/>
                </a:tc>
                <a:tc>
                  <a:txBody>
                    <a:bodyPr/>
                    <a:lstStyle/>
                    <a:p>
                      <a:pPr algn="ctr"/>
                      <a:r>
                        <a:rPr lang="en-US" sz="1200">
                          <a:latin typeface="Century Gothic" panose="020B0502020202020204" pitchFamily="34" charset="0"/>
                        </a:rPr>
                        <a:t>40%</a:t>
                      </a:r>
                    </a:p>
                  </a:txBody>
                  <a:tcPr/>
                </a:tc>
                <a:extLst>
                  <a:ext uri="{0D108BD9-81ED-4DB2-BD59-A6C34878D82A}">
                    <a16:rowId xmlns:a16="http://schemas.microsoft.com/office/drawing/2014/main" val="160601821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ea typeface="Cambria" panose="02040503050406030204" pitchFamily="18" charset="0"/>
                        </a:rPr>
                        <a:t>Property placed in service after December 31, 2025 and before January 1, 2027</a:t>
                      </a:r>
                    </a:p>
                  </a:txBody>
                  <a:tcPr/>
                </a:tc>
                <a:tc>
                  <a:txBody>
                    <a:bodyPr/>
                    <a:lstStyle/>
                    <a:p>
                      <a:pPr algn="ctr"/>
                      <a:r>
                        <a:rPr lang="en-US" sz="1200">
                          <a:latin typeface="Century Gothic" panose="020B0502020202020204" pitchFamily="34" charset="0"/>
                        </a:rPr>
                        <a:t>20%</a:t>
                      </a:r>
                    </a:p>
                  </a:txBody>
                  <a:tcPr/>
                </a:tc>
                <a:extLst>
                  <a:ext uri="{0D108BD9-81ED-4DB2-BD59-A6C34878D82A}">
                    <a16:rowId xmlns:a16="http://schemas.microsoft.com/office/drawing/2014/main" val="50225512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ea typeface="Cambria" panose="02040503050406030204" pitchFamily="18" charset="0"/>
                        </a:rPr>
                        <a:t>Property placed in service after December 31, 2026 and before January 1, 2028</a:t>
                      </a:r>
                    </a:p>
                  </a:txBody>
                  <a:tcPr/>
                </a:tc>
                <a:tc>
                  <a:txBody>
                    <a:bodyPr/>
                    <a:lstStyle/>
                    <a:p>
                      <a:pPr algn="ctr"/>
                      <a:r>
                        <a:rPr lang="en-US" sz="1200" dirty="0">
                          <a:latin typeface="Century Gothic" panose="020B0502020202020204" pitchFamily="34" charset="0"/>
                        </a:rPr>
                        <a:t>0%</a:t>
                      </a:r>
                    </a:p>
                  </a:txBody>
                  <a:tcPr/>
                </a:tc>
                <a:extLst>
                  <a:ext uri="{0D108BD9-81ED-4DB2-BD59-A6C34878D82A}">
                    <a16:rowId xmlns:a16="http://schemas.microsoft.com/office/drawing/2014/main" val="4032339629"/>
                  </a:ext>
                </a:extLst>
              </a:tr>
            </a:tbl>
          </a:graphicData>
        </a:graphic>
      </p:graphicFrame>
    </p:spTree>
    <p:extLst>
      <p:ext uri="{BB962C8B-B14F-4D97-AF65-F5344CB8AC3E}">
        <p14:creationId xmlns:p14="http://schemas.microsoft.com/office/powerpoint/2010/main" val="822083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dirty="0">
                <a:latin typeface="Century Gothic" panose="020B0502020202020204" pitchFamily="34" charset="0"/>
              </a:rPr>
              <a:t>Draft CONE and ORTP Values</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757473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DF87-C78D-4E47-85A4-82201282B04F}"/>
              </a:ext>
            </a:extLst>
          </p:cNvPr>
          <p:cNvSpPr>
            <a:spLocks noGrp="1"/>
          </p:cNvSpPr>
          <p:nvPr>
            <p:ph type="title"/>
          </p:nvPr>
        </p:nvSpPr>
        <p:spPr/>
        <p:txBody>
          <a:bodyPr/>
          <a:lstStyle/>
          <a:p>
            <a:r>
              <a:rPr lang="en-US" sz="2000" dirty="0"/>
              <a:t>Draft Net CONE &amp; ORTP Values</a:t>
            </a:r>
            <a:r>
              <a:rPr lang="en-US" dirty="0"/>
              <a:t/>
            </a:r>
            <a:br>
              <a:rPr lang="en-US" dirty="0"/>
            </a:br>
            <a:r>
              <a:rPr lang="en-US" dirty="0"/>
              <a:t>FRM Sunset &amp; ISO-NE ESI Proposal</a:t>
            </a:r>
            <a:endParaRPr lang="en-US" dirty="0">
              <a:solidFill>
                <a:srgbClr val="FF0000"/>
              </a:solidFill>
            </a:endParaRPr>
          </a:p>
        </p:txBody>
      </p:sp>
      <p:pic>
        <p:nvPicPr>
          <p:cNvPr id="5" name="Picture 4">
            <a:extLst>
              <a:ext uri="{FF2B5EF4-FFF2-40B4-BE49-F238E27FC236}">
                <a16:creationId xmlns:a16="http://schemas.microsoft.com/office/drawing/2014/main" id="{87F6E8D1-4E18-496F-A49F-39F2A5AEC1CE}"/>
              </a:ext>
            </a:extLst>
          </p:cNvPr>
          <p:cNvPicPr>
            <a:picLocks noChangeAspect="1"/>
          </p:cNvPicPr>
          <p:nvPr/>
        </p:nvPicPr>
        <p:blipFill>
          <a:blip r:embed="rId2"/>
          <a:stretch>
            <a:fillRect/>
          </a:stretch>
        </p:blipFill>
        <p:spPr>
          <a:xfrm>
            <a:off x="1571625" y="1428750"/>
            <a:ext cx="9048750" cy="4000500"/>
          </a:xfrm>
          <a:prstGeom prst="rect">
            <a:avLst/>
          </a:prstGeom>
        </p:spPr>
      </p:pic>
      <p:sp>
        <p:nvSpPr>
          <p:cNvPr id="7" name="TextBox 6">
            <a:extLst>
              <a:ext uri="{FF2B5EF4-FFF2-40B4-BE49-F238E27FC236}">
                <a16:creationId xmlns:a16="http://schemas.microsoft.com/office/drawing/2014/main" id="{FC542C1F-EB2B-449B-A0E7-AD9CC3D18841}"/>
              </a:ext>
            </a:extLst>
          </p:cNvPr>
          <p:cNvSpPr txBox="1"/>
          <p:nvPr/>
        </p:nvSpPr>
        <p:spPr>
          <a:xfrm>
            <a:off x="10371935" y="134292"/>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220914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DF87-C78D-4E47-85A4-82201282B04F}"/>
              </a:ext>
            </a:extLst>
          </p:cNvPr>
          <p:cNvSpPr>
            <a:spLocks noGrp="1"/>
          </p:cNvSpPr>
          <p:nvPr>
            <p:ph type="title"/>
          </p:nvPr>
        </p:nvSpPr>
        <p:spPr/>
        <p:txBody>
          <a:bodyPr/>
          <a:lstStyle/>
          <a:p>
            <a:r>
              <a:rPr lang="en-US" sz="2000"/>
              <a:t>Draft Net CONE &amp; ORTP Values – DR/EE</a:t>
            </a:r>
            <a:r>
              <a:rPr lang="en-US"/>
              <a:t/>
            </a:r>
            <a:br>
              <a:rPr lang="en-US"/>
            </a:br>
            <a:r>
              <a:rPr lang="en-US"/>
              <a:t>FRM Sunset &amp; ISO-NE ESI Proposal</a:t>
            </a:r>
          </a:p>
        </p:txBody>
      </p:sp>
      <p:pic>
        <p:nvPicPr>
          <p:cNvPr id="5" name="Picture 4">
            <a:extLst>
              <a:ext uri="{FF2B5EF4-FFF2-40B4-BE49-F238E27FC236}">
                <a16:creationId xmlns:a16="http://schemas.microsoft.com/office/drawing/2014/main" id="{2755087D-FFD2-4FF2-922E-08AF21363572}"/>
              </a:ext>
            </a:extLst>
          </p:cNvPr>
          <p:cNvPicPr>
            <a:picLocks noChangeAspect="1"/>
          </p:cNvPicPr>
          <p:nvPr/>
        </p:nvPicPr>
        <p:blipFill>
          <a:blip r:embed="rId2"/>
          <a:stretch>
            <a:fillRect/>
          </a:stretch>
        </p:blipFill>
        <p:spPr>
          <a:xfrm>
            <a:off x="2731089" y="2153952"/>
            <a:ext cx="6867083" cy="2230323"/>
          </a:xfrm>
          <a:prstGeom prst="rect">
            <a:avLst/>
          </a:prstGeom>
        </p:spPr>
      </p:pic>
      <p:sp>
        <p:nvSpPr>
          <p:cNvPr id="3" name="TextBox 2">
            <a:extLst>
              <a:ext uri="{FF2B5EF4-FFF2-40B4-BE49-F238E27FC236}">
                <a16:creationId xmlns:a16="http://schemas.microsoft.com/office/drawing/2014/main" id="{D16B97F5-15A0-4BF3-9004-E533E0B51314}"/>
              </a:ext>
            </a:extLst>
          </p:cNvPr>
          <p:cNvSpPr txBox="1"/>
          <p:nvPr/>
        </p:nvSpPr>
        <p:spPr>
          <a:xfrm>
            <a:off x="10446963" y="134292"/>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2060519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a:latin typeface="Century Gothic" panose="020B0502020202020204" pitchFamily="34" charset="0"/>
              </a:rPr>
              <a:t>Appendix</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240223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DF87-C78D-4E47-85A4-82201282B04F}"/>
              </a:ext>
            </a:extLst>
          </p:cNvPr>
          <p:cNvSpPr>
            <a:spLocks noGrp="1"/>
          </p:cNvSpPr>
          <p:nvPr>
            <p:ph type="title"/>
          </p:nvPr>
        </p:nvSpPr>
        <p:spPr/>
        <p:txBody>
          <a:bodyPr/>
          <a:lstStyle/>
          <a:p>
            <a:r>
              <a:rPr lang="en-US" sz="2000"/>
              <a:t>Draft Net CONE &amp; ORTP Values</a:t>
            </a:r>
            <a:r>
              <a:rPr lang="en-US"/>
              <a:t/>
            </a:r>
            <a:br>
              <a:rPr lang="en-US"/>
            </a:br>
            <a:r>
              <a:rPr lang="en-US"/>
              <a:t>FRM Sunset &amp; NEPOOL ESI Proposal</a:t>
            </a:r>
          </a:p>
        </p:txBody>
      </p:sp>
      <p:pic>
        <p:nvPicPr>
          <p:cNvPr id="5" name="Picture 4">
            <a:extLst>
              <a:ext uri="{FF2B5EF4-FFF2-40B4-BE49-F238E27FC236}">
                <a16:creationId xmlns:a16="http://schemas.microsoft.com/office/drawing/2014/main" id="{FBF0D322-DAFF-49C0-AB14-5C5D4E887F81}"/>
              </a:ext>
            </a:extLst>
          </p:cNvPr>
          <p:cNvPicPr>
            <a:picLocks noChangeAspect="1"/>
          </p:cNvPicPr>
          <p:nvPr/>
        </p:nvPicPr>
        <p:blipFill>
          <a:blip r:embed="rId2"/>
          <a:stretch>
            <a:fillRect/>
          </a:stretch>
        </p:blipFill>
        <p:spPr>
          <a:xfrm>
            <a:off x="1571625" y="1443037"/>
            <a:ext cx="9048750" cy="3971925"/>
          </a:xfrm>
          <a:prstGeom prst="rect">
            <a:avLst/>
          </a:prstGeom>
        </p:spPr>
      </p:pic>
      <p:sp>
        <p:nvSpPr>
          <p:cNvPr id="3" name="TextBox 2">
            <a:extLst>
              <a:ext uri="{FF2B5EF4-FFF2-40B4-BE49-F238E27FC236}">
                <a16:creationId xmlns:a16="http://schemas.microsoft.com/office/drawing/2014/main" id="{90E4846B-B6B1-4619-9AE2-45F13AC1204D}"/>
              </a:ext>
            </a:extLst>
          </p:cNvPr>
          <p:cNvSpPr txBox="1"/>
          <p:nvPr/>
        </p:nvSpPr>
        <p:spPr>
          <a:xfrm>
            <a:off x="10329732" y="134292"/>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3677820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DF87-C78D-4E47-85A4-82201282B04F}"/>
              </a:ext>
            </a:extLst>
          </p:cNvPr>
          <p:cNvSpPr>
            <a:spLocks noGrp="1"/>
          </p:cNvSpPr>
          <p:nvPr>
            <p:ph type="title"/>
          </p:nvPr>
        </p:nvSpPr>
        <p:spPr/>
        <p:txBody>
          <a:bodyPr/>
          <a:lstStyle/>
          <a:p>
            <a:r>
              <a:rPr lang="en-US" sz="2000"/>
              <a:t>Draft Net CONE &amp; ORTP Values</a:t>
            </a:r>
            <a:r>
              <a:rPr lang="en-US"/>
              <a:t/>
            </a:r>
            <a:br>
              <a:rPr lang="en-US"/>
            </a:br>
            <a:r>
              <a:rPr lang="en-US"/>
              <a:t>FRM Sunset &amp; NEPOOL ESI Proposal – EE/DR</a:t>
            </a:r>
          </a:p>
        </p:txBody>
      </p:sp>
      <p:pic>
        <p:nvPicPr>
          <p:cNvPr id="3" name="Picture 2">
            <a:extLst>
              <a:ext uri="{FF2B5EF4-FFF2-40B4-BE49-F238E27FC236}">
                <a16:creationId xmlns:a16="http://schemas.microsoft.com/office/drawing/2014/main" id="{6D423A8E-D5B3-4FD4-A961-618C24C32E2E}"/>
              </a:ext>
            </a:extLst>
          </p:cNvPr>
          <p:cNvPicPr>
            <a:picLocks noChangeAspect="1"/>
          </p:cNvPicPr>
          <p:nvPr/>
        </p:nvPicPr>
        <p:blipFill>
          <a:blip r:embed="rId2"/>
          <a:stretch>
            <a:fillRect/>
          </a:stretch>
        </p:blipFill>
        <p:spPr>
          <a:xfrm>
            <a:off x="2737146" y="2318386"/>
            <a:ext cx="6281248" cy="1897389"/>
          </a:xfrm>
          <a:prstGeom prst="rect">
            <a:avLst/>
          </a:prstGeom>
        </p:spPr>
      </p:pic>
      <p:sp>
        <p:nvSpPr>
          <p:cNvPr id="5" name="TextBox 4">
            <a:extLst>
              <a:ext uri="{FF2B5EF4-FFF2-40B4-BE49-F238E27FC236}">
                <a16:creationId xmlns:a16="http://schemas.microsoft.com/office/drawing/2014/main" id="{32C0B5BB-0DD0-42F0-A225-24228ECC0D21}"/>
              </a:ext>
            </a:extLst>
          </p:cNvPr>
          <p:cNvSpPr txBox="1"/>
          <p:nvPr/>
        </p:nvSpPr>
        <p:spPr>
          <a:xfrm>
            <a:off x="10428206" y="134292"/>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675456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52079B1-3682-428D-87EF-E7B3D8AD2596}"/>
              </a:ext>
            </a:extLst>
          </p:cNvPr>
          <p:cNvPicPr>
            <a:picLocks noGrp="1" noChangeAspect="1"/>
          </p:cNvPicPr>
          <p:nvPr>
            <p:ph idx="1"/>
          </p:nvPr>
        </p:nvPicPr>
        <p:blipFill>
          <a:blip r:embed="rId2"/>
          <a:stretch>
            <a:fillRect/>
          </a:stretch>
        </p:blipFill>
        <p:spPr>
          <a:xfrm>
            <a:off x="1298458" y="1373261"/>
            <a:ext cx="8772525" cy="4000500"/>
          </a:xfrm>
          <a:prstGeom prst="rect">
            <a:avLst/>
          </a:prstGeom>
        </p:spPr>
      </p:pic>
      <p:sp>
        <p:nvSpPr>
          <p:cNvPr id="4" name="Title 1">
            <a:extLst>
              <a:ext uri="{FF2B5EF4-FFF2-40B4-BE49-F238E27FC236}">
                <a16:creationId xmlns:a16="http://schemas.microsoft.com/office/drawing/2014/main" id="{68E3B37E-9BB8-47E6-B195-D9EF068A9F9B}"/>
              </a:ext>
            </a:extLst>
          </p:cNvPr>
          <p:cNvSpPr>
            <a:spLocks noGrp="1"/>
          </p:cNvSpPr>
          <p:nvPr>
            <p:ph type="title"/>
          </p:nvPr>
        </p:nvSpPr>
        <p:spPr>
          <a:xfrm>
            <a:off x="559641" y="328791"/>
            <a:ext cx="10515600" cy="998538"/>
          </a:xfrm>
        </p:spPr>
        <p:txBody>
          <a:bodyPr/>
          <a:lstStyle/>
          <a:p>
            <a:r>
              <a:rPr lang="en-US" sz="2000" dirty="0"/>
              <a:t>Draft Net CONE &amp; ORTP Values</a:t>
            </a:r>
            <a:r>
              <a:rPr lang="en-US" dirty="0"/>
              <a:t/>
            </a:r>
            <a:br>
              <a:rPr lang="en-US" dirty="0"/>
            </a:br>
            <a:r>
              <a:rPr lang="en-US" dirty="0"/>
              <a:t>With FRM &amp; No ESI</a:t>
            </a:r>
          </a:p>
        </p:txBody>
      </p:sp>
      <p:sp>
        <p:nvSpPr>
          <p:cNvPr id="2" name="TextBox 1">
            <a:extLst>
              <a:ext uri="{FF2B5EF4-FFF2-40B4-BE49-F238E27FC236}">
                <a16:creationId xmlns:a16="http://schemas.microsoft.com/office/drawing/2014/main" id="{F328BED9-E868-4464-AA20-8ED80026CB3E}"/>
              </a:ext>
            </a:extLst>
          </p:cNvPr>
          <p:cNvSpPr txBox="1"/>
          <p:nvPr/>
        </p:nvSpPr>
        <p:spPr>
          <a:xfrm>
            <a:off x="10348489" y="135988"/>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4236691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C909614-62EA-43B2-ACA1-5E30A3859857}"/>
              </a:ext>
            </a:extLst>
          </p:cNvPr>
          <p:cNvSpPr>
            <a:spLocks noGrp="1"/>
          </p:cNvSpPr>
          <p:nvPr>
            <p:ph type="title"/>
          </p:nvPr>
        </p:nvSpPr>
        <p:spPr>
          <a:xfrm>
            <a:off x="546908" y="276815"/>
            <a:ext cx="10515600" cy="1325563"/>
          </a:xfrm>
        </p:spPr>
        <p:txBody>
          <a:bodyPr>
            <a:normAutofit/>
          </a:bodyPr>
          <a:lstStyle/>
          <a:p>
            <a:r>
              <a:rPr lang="en-US" sz="1500" dirty="0"/>
              <a:t>Overview &amp; Purpose:</a:t>
            </a:r>
            <a:br>
              <a:rPr lang="en-US" sz="1500" dirty="0"/>
            </a:br>
            <a:r>
              <a:rPr lang="en-US" dirty="0"/>
              <a:t>Agenda </a:t>
            </a:r>
          </a:p>
        </p:txBody>
      </p:sp>
      <p:sp>
        <p:nvSpPr>
          <p:cNvPr id="4" name="Content Placeholder 3">
            <a:extLst>
              <a:ext uri="{FF2B5EF4-FFF2-40B4-BE49-F238E27FC236}">
                <a16:creationId xmlns:a16="http://schemas.microsoft.com/office/drawing/2014/main" id="{D8496C02-00F2-4589-AA71-D8F74DA03E5D}"/>
              </a:ext>
            </a:extLst>
          </p:cNvPr>
          <p:cNvSpPr>
            <a:spLocks noGrp="1"/>
          </p:cNvSpPr>
          <p:nvPr>
            <p:ph idx="1"/>
          </p:nvPr>
        </p:nvSpPr>
        <p:spPr>
          <a:xfrm>
            <a:off x="762000" y="1602378"/>
            <a:ext cx="9033641" cy="3901951"/>
          </a:xfrm>
        </p:spPr>
        <p:txBody>
          <a:bodyPr>
            <a:normAutofit/>
          </a:bodyPr>
          <a:lstStyle/>
          <a:p>
            <a:pPr marL="285750" indent="-285750"/>
            <a:r>
              <a:rPr lang="en-US" sz="1800" dirty="0"/>
              <a:t>Review of Changes Since the July MC</a:t>
            </a:r>
          </a:p>
          <a:p>
            <a:pPr marL="285750" indent="-285750"/>
            <a:r>
              <a:rPr lang="en-US" sz="1800" dirty="0"/>
              <a:t>Review of Posted Documents</a:t>
            </a:r>
          </a:p>
          <a:p>
            <a:pPr marL="285750" indent="-285750"/>
            <a:r>
              <a:rPr lang="en-US" sz="1800" dirty="0"/>
              <a:t>Recommended Annual Updates</a:t>
            </a:r>
          </a:p>
          <a:p>
            <a:pPr marL="285750" indent="-285750"/>
            <a:r>
              <a:rPr lang="en-US" sz="1800" dirty="0"/>
              <a:t>Proposed Net CONE &amp; ORTP Values by Market Scenario</a:t>
            </a:r>
          </a:p>
          <a:p>
            <a:pPr marL="742950" lvl="1" indent="-285750"/>
            <a:r>
              <a:rPr lang="en-US" sz="1800" dirty="0"/>
              <a:t>FRM Sunset &amp; ISO-NE ESI Proposal</a:t>
            </a:r>
          </a:p>
          <a:p>
            <a:pPr marL="742950" lvl="1" indent="-285750"/>
            <a:r>
              <a:rPr lang="en-US" sz="1800" dirty="0"/>
              <a:t>FRM Sunset &amp; NEPOOL ESI Proposal</a:t>
            </a:r>
          </a:p>
          <a:p>
            <a:pPr marL="742950" lvl="1" indent="-285750"/>
            <a:r>
              <a:rPr lang="en-US" sz="1800" dirty="0"/>
              <a:t>With FRM &amp; No ESI</a:t>
            </a:r>
          </a:p>
          <a:p>
            <a:pPr marL="742950" lvl="1" indent="-285750"/>
            <a:endParaRPr lang="en-US" sz="1400" dirty="0"/>
          </a:p>
          <a:p>
            <a:pPr marL="742950" lvl="1" indent="-285750"/>
            <a:endParaRPr lang="en-US" sz="1400" dirty="0"/>
          </a:p>
          <a:p>
            <a:pPr marL="285750" indent="-285750"/>
            <a:endParaRPr lang="en-US" sz="1700" dirty="0"/>
          </a:p>
          <a:p>
            <a:pPr marL="1201685" lvl="2" indent="-285750"/>
            <a:endParaRPr lang="en-US" sz="1200" kern="100" dirty="0"/>
          </a:p>
          <a:p>
            <a:pPr marL="1201685" lvl="2" indent="-285750"/>
            <a:endParaRPr lang="en-US" sz="1200" kern="100" dirty="0"/>
          </a:p>
          <a:p>
            <a:pPr marL="915935" lvl="2" indent="0">
              <a:buNone/>
            </a:pPr>
            <a:endParaRPr lang="en-US" sz="1200" kern="100" dirty="0"/>
          </a:p>
          <a:p>
            <a:pPr marL="0" indent="0">
              <a:spcAft>
                <a:spcPts val="1200"/>
              </a:spcAft>
              <a:buNone/>
            </a:pPr>
            <a:endParaRPr lang="en-US" sz="1600" kern="100" dirty="0"/>
          </a:p>
        </p:txBody>
      </p:sp>
    </p:spTree>
    <p:extLst>
      <p:ext uri="{BB962C8B-B14F-4D97-AF65-F5344CB8AC3E}">
        <p14:creationId xmlns:p14="http://schemas.microsoft.com/office/powerpoint/2010/main" val="4020928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DF87-C78D-4E47-85A4-82201282B04F}"/>
              </a:ext>
            </a:extLst>
          </p:cNvPr>
          <p:cNvSpPr>
            <a:spLocks noGrp="1"/>
          </p:cNvSpPr>
          <p:nvPr>
            <p:ph type="title"/>
          </p:nvPr>
        </p:nvSpPr>
        <p:spPr/>
        <p:txBody>
          <a:bodyPr/>
          <a:lstStyle/>
          <a:p>
            <a:r>
              <a:rPr lang="en-US" sz="2000" dirty="0"/>
              <a:t>Draft Net CONE &amp; ORTP Values</a:t>
            </a:r>
            <a:r>
              <a:rPr lang="en-US" dirty="0"/>
              <a:t/>
            </a:r>
            <a:br>
              <a:rPr lang="en-US" dirty="0"/>
            </a:br>
            <a:r>
              <a:rPr lang="en-US" dirty="0"/>
              <a:t>With FRM &amp; No ESI – EE/DR </a:t>
            </a:r>
          </a:p>
        </p:txBody>
      </p:sp>
      <p:pic>
        <p:nvPicPr>
          <p:cNvPr id="3" name="Picture 2">
            <a:extLst>
              <a:ext uri="{FF2B5EF4-FFF2-40B4-BE49-F238E27FC236}">
                <a16:creationId xmlns:a16="http://schemas.microsoft.com/office/drawing/2014/main" id="{D61003E5-C1F8-42BE-8EEB-E4D71F2A708B}"/>
              </a:ext>
            </a:extLst>
          </p:cNvPr>
          <p:cNvPicPr>
            <a:picLocks noChangeAspect="1"/>
          </p:cNvPicPr>
          <p:nvPr/>
        </p:nvPicPr>
        <p:blipFill>
          <a:blip r:embed="rId2"/>
          <a:stretch>
            <a:fillRect/>
          </a:stretch>
        </p:blipFill>
        <p:spPr>
          <a:xfrm>
            <a:off x="2331417" y="2228500"/>
            <a:ext cx="6699087" cy="2023607"/>
          </a:xfrm>
          <a:prstGeom prst="rect">
            <a:avLst/>
          </a:prstGeom>
        </p:spPr>
      </p:pic>
      <p:sp>
        <p:nvSpPr>
          <p:cNvPr id="5" name="TextBox 4">
            <a:extLst>
              <a:ext uri="{FF2B5EF4-FFF2-40B4-BE49-F238E27FC236}">
                <a16:creationId xmlns:a16="http://schemas.microsoft.com/office/drawing/2014/main" id="{BA6DC4D1-F4D0-4D12-9704-83823C70A314}"/>
              </a:ext>
            </a:extLst>
          </p:cNvPr>
          <p:cNvSpPr txBox="1"/>
          <p:nvPr/>
        </p:nvSpPr>
        <p:spPr>
          <a:xfrm>
            <a:off x="10381314" y="134292"/>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244315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dirty="0">
                <a:latin typeface="Century Gothic" panose="020B0502020202020204" pitchFamily="34" charset="0"/>
              </a:rPr>
              <a:t>Changes to Analysis Since Last MC</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58881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1183033"/>
            <a:ext cx="10728036" cy="4857685"/>
          </a:xfrm>
        </p:spPr>
        <p:txBody>
          <a:bodyPr>
            <a:normAutofit/>
          </a:bodyPr>
          <a:lstStyle/>
          <a:p>
            <a:r>
              <a:rPr lang="en-US" sz="2000" b="0" i="0" dirty="0">
                <a:solidFill>
                  <a:srgbClr val="000000"/>
                </a:solidFill>
                <a:effectLst/>
                <a:ea typeface="Cambria" panose="02040503050406030204" pitchFamily="18" charset="0"/>
                <a:cs typeface="Times New Roman" panose="02020603050405020304" pitchFamily="18" charset="0"/>
              </a:rPr>
              <a:t>Lower Cost of Debt and Return on Equity for ORTP</a:t>
            </a:r>
          </a:p>
          <a:p>
            <a:pPr lvl="1"/>
            <a:r>
              <a:rPr lang="en-US" sz="1600" dirty="0">
                <a:solidFill>
                  <a:srgbClr val="000000"/>
                </a:solidFill>
                <a:ea typeface="Cambria" panose="02040503050406030204" pitchFamily="18" charset="0"/>
                <a:cs typeface="Times New Roman" panose="02020603050405020304" pitchFamily="18" charset="0"/>
              </a:rPr>
              <a:t>We have reduced the Cost of Debt from 6% to 4.5%</a:t>
            </a:r>
          </a:p>
          <a:p>
            <a:pPr lvl="1"/>
            <a:r>
              <a:rPr lang="en-US" sz="1600" dirty="0">
                <a:solidFill>
                  <a:srgbClr val="000000"/>
                </a:solidFill>
                <a:ea typeface="Cambria" panose="02040503050406030204" pitchFamily="18" charset="0"/>
                <a:cs typeface="Times New Roman" panose="02020603050405020304" pitchFamily="18" charset="0"/>
              </a:rPr>
              <a:t>We reduced the Return on Equity from 12% to11%</a:t>
            </a:r>
            <a:endParaRPr lang="en-US" sz="1600" b="0" i="0" dirty="0">
              <a:solidFill>
                <a:srgbClr val="000000"/>
              </a:solidFill>
              <a:effectLst/>
              <a:ea typeface="Cambria" panose="02040503050406030204" pitchFamily="18" charset="0"/>
              <a:cs typeface="Times New Roman" panose="02020603050405020304" pitchFamily="18" charset="0"/>
            </a:endParaRPr>
          </a:p>
          <a:p>
            <a:r>
              <a:rPr lang="en-US" sz="2000" dirty="0">
                <a:solidFill>
                  <a:srgbClr val="000000"/>
                </a:solidFill>
                <a:ea typeface="Cambria" panose="02040503050406030204" pitchFamily="18" charset="0"/>
                <a:cs typeface="Times New Roman" panose="02020603050405020304" pitchFamily="18" charset="0"/>
              </a:rPr>
              <a:t>ITC for Offshore Wind</a:t>
            </a:r>
          </a:p>
          <a:p>
            <a:pPr lvl="1"/>
            <a:r>
              <a:rPr lang="en-US" sz="1600" dirty="0">
                <a:solidFill>
                  <a:srgbClr val="000000"/>
                </a:solidFill>
                <a:ea typeface="Cambria" panose="02040503050406030204" pitchFamily="18" charset="0"/>
                <a:cs typeface="Times New Roman" panose="02020603050405020304" pitchFamily="18" charset="0"/>
              </a:rPr>
              <a:t>Inclusion of an 18% ITC for offshore wind requires bending the parameters that have been established for offshore wind’s development period</a:t>
            </a:r>
          </a:p>
          <a:p>
            <a:pPr lvl="1"/>
            <a:r>
              <a:rPr lang="en-US" sz="1600" dirty="0">
                <a:solidFill>
                  <a:srgbClr val="000000"/>
                </a:solidFill>
                <a:ea typeface="Cambria" panose="02040503050406030204" pitchFamily="18" charset="0"/>
                <a:cs typeface="Times New Roman" panose="02020603050405020304" pitchFamily="18" charset="0"/>
              </a:rPr>
              <a:t>Whether or not it is included, the ORTP remains above the auction starting price</a:t>
            </a:r>
          </a:p>
          <a:p>
            <a:pPr lvl="1"/>
            <a:r>
              <a:rPr lang="en-US" sz="1600" dirty="0">
                <a:solidFill>
                  <a:srgbClr val="000000"/>
                </a:solidFill>
                <a:ea typeface="Cambria" panose="02040503050406030204" pitchFamily="18" charset="0"/>
                <a:cs typeface="Times New Roman" panose="02020603050405020304" pitchFamily="18" charset="0"/>
              </a:rPr>
              <a:t>Offshore wind does not pass the screening criteria under any combination of reasonable adjustments to our assumptions </a:t>
            </a:r>
          </a:p>
          <a:p>
            <a:r>
              <a:rPr lang="en-US" sz="2000" b="0" i="0" dirty="0">
                <a:solidFill>
                  <a:srgbClr val="000000"/>
                </a:solidFill>
                <a:effectLst/>
                <a:ea typeface="Cambria" panose="02040503050406030204" pitchFamily="18" charset="0"/>
                <a:cs typeface="Times New Roman" panose="02020603050405020304" pitchFamily="18" charset="0"/>
              </a:rPr>
              <a:t>Use of DNV </a:t>
            </a:r>
            <a:r>
              <a:rPr lang="en-US" sz="2000" dirty="0">
                <a:solidFill>
                  <a:srgbClr val="000000"/>
                </a:solidFill>
                <a:ea typeface="Cambria" panose="02040503050406030204" pitchFamily="18" charset="0"/>
                <a:cs typeface="Times New Roman" panose="02020603050405020304" pitchFamily="18" charset="0"/>
              </a:rPr>
              <a:t>for Renewables</a:t>
            </a:r>
          </a:p>
          <a:p>
            <a:pPr lvl="1"/>
            <a:r>
              <a:rPr lang="en-US" sz="1600" dirty="0">
                <a:solidFill>
                  <a:srgbClr val="000000"/>
                </a:solidFill>
                <a:ea typeface="Cambria" panose="02040503050406030204" pitchFamily="18" charset="0"/>
                <a:cs typeface="Times New Roman" panose="02020603050405020304" pitchFamily="18" charset="0"/>
              </a:rPr>
              <a:t>Offshore and onshore wind E&amp;AS dispatch models utilize hourly shapes from DNV data adjusted upwards to appropriate capacity factor expected for the technology and locations specified</a:t>
            </a:r>
          </a:p>
          <a:p>
            <a:pPr lvl="1"/>
            <a:r>
              <a:rPr lang="en-US" sz="1600" dirty="0">
                <a:solidFill>
                  <a:srgbClr val="000000"/>
                </a:solidFill>
                <a:ea typeface="Cambria" panose="02040503050406030204" pitchFamily="18" charset="0"/>
                <a:cs typeface="Times New Roman" panose="02020603050405020304" pitchFamily="18" charset="0"/>
              </a:rPr>
              <a:t>CEA attempted to use DNV data for solar resources; this data has not been vetted and ISO-NE believes it includes data from behind-the-meter resources</a:t>
            </a:r>
          </a:p>
          <a:p>
            <a:pPr lvl="1"/>
            <a:r>
              <a:rPr lang="en-US" sz="1600" dirty="0">
                <a:solidFill>
                  <a:srgbClr val="000000"/>
                </a:solidFill>
                <a:ea typeface="Cambria" panose="02040503050406030204" pitchFamily="18" charset="0"/>
                <a:cs typeface="Times New Roman" panose="02020603050405020304" pitchFamily="18" charset="0"/>
              </a:rPr>
              <a:t>The resulting capacity factors were lower than the data from recently installed front of the meter resources</a:t>
            </a:r>
          </a:p>
          <a:p>
            <a:pPr lvl="1"/>
            <a:r>
              <a:rPr lang="en-US" sz="1600" dirty="0">
                <a:solidFill>
                  <a:srgbClr val="000000"/>
                </a:solidFill>
                <a:ea typeface="Cambria" panose="02040503050406030204" pitchFamily="18" charset="0"/>
                <a:cs typeface="Times New Roman" panose="02020603050405020304" pitchFamily="18" charset="0"/>
              </a:rPr>
              <a:t>CEA continues to rely on data presented in July/August</a:t>
            </a:r>
          </a:p>
          <a:p>
            <a:pPr lvl="1"/>
            <a:endParaRPr lang="en-US" sz="1600" dirty="0">
              <a:solidFill>
                <a:srgbClr val="000000"/>
              </a:solidFill>
              <a:ea typeface="Cambria" panose="02040503050406030204" pitchFamily="18" charset="0"/>
              <a:cs typeface="Times New Roman" panose="02020603050405020304" pitchFamily="18" charset="0"/>
            </a:endParaRPr>
          </a:p>
          <a:p>
            <a:endParaRPr lang="en-US" sz="2000" dirty="0">
              <a:effectLst/>
              <a:ea typeface="Cambria" panose="02040503050406030204" pitchFamily="18" charset="0"/>
              <a:cs typeface="Arial" panose="020B0604020202020204" pitchFamily="34" charset="0"/>
            </a:endParaRPr>
          </a:p>
          <a:p>
            <a:endParaRPr lang="en-US" sz="1800" dirty="0">
              <a:ea typeface="Cambria" panose="02040503050406030204" pitchFamily="18" charset="0"/>
            </a:endParaRPr>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dirty="0"/>
              <a:t>Changes to the Analysis Based on Stakeholder Feedback</a:t>
            </a:r>
            <a:br>
              <a:rPr lang="en-US" dirty="0"/>
            </a:br>
            <a:endParaRPr lang="en-US" dirty="0"/>
          </a:p>
        </p:txBody>
      </p:sp>
    </p:spTree>
    <p:extLst>
      <p:ext uri="{BB962C8B-B14F-4D97-AF65-F5344CB8AC3E}">
        <p14:creationId xmlns:p14="http://schemas.microsoft.com/office/powerpoint/2010/main" val="11898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957954"/>
            <a:ext cx="10728036" cy="5067708"/>
          </a:xfrm>
        </p:spPr>
        <p:txBody>
          <a:bodyPr>
            <a:normAutofit/>
          </a:bodyPr>
          <a:lstStyle/>
          <a:p>
            <a:r>
              <a:rPr lang="en-US" sz="2000" b="0" i="0" dirty="0">
                <a:solidFill>
                  <a:srgbClr val="000000"/>
                </a:solidFill>
                <a:effectLst/>
                <a:ea typeface="Cambria" panose="02040503050406030204" pitchFamily="18" charset="0"/>
                <a:cs typeface="Times New Roman" panose="02020603050405020304" pitchFamily="18" charset="0"/>
              </a:rPr>
              <a:t>Gross Earnings Tax</a:t>
            </a:r>
          </a:p>
          <a:p>
            <a:pPr lvl="1"/>
            <a:r>
              <a:rPr lang="en-US" sz="1600" b="0" i="0" dirty="0">
                <a:solidFill>
                  <a:srgbClr val="000000"/>
                </a:solidFill>
                <a:effectLst/>
                <a:ea typeface="Cambria" panose="02040503050406030204" pitchFamily="18" charset="0"/>
                <a:cs typeface="Times New Roman" panose="02020603050405020304" pitchFamily="18" charset="0"/>
              </a:rPr>
              <a:t>We have included a gross earnings tax of 5% to the gas costs assumed in the E&amp;AS dispatch models based on stakeholder feedback</a:t>
            </a:r>
          </a:p>
          <a:p>
            <a:r>
              <a:rPr lang="en-US" sz="2000" dirty="0">
                <a:solidFill>
                  <a:srgbClr val="000000"/>
                </a:solidFill>
                <a:ea typeface="Cambria" panose="02040503050406030204" pitchFamily="18" charset="0"/>
                <a:cs typeface="Times New Roman" panose="02020603050405020304" pitchFamily="18" charset="0"/>
              </a:rPr>
              <a:t>O&amp;M Expense for Network Upgrades</a:t>
            </a:r>
          </a:p>
          <a:p>
            <a:pPr lvl="1"/>
            <a:r>
              <a:rPr lang="en-US" sz="1600" b="0" i="0" dirty="0">
                <a:solidFill>
                  <a:srgbClr val="000000"/>
                </a:solidFill>
                <a:effectLst/>
                <a:ea typeface="Cambria" panose="02040503050406030204" pitchFamily="18" charset="0"/>
                <a:cs typeface="Times New Roman" panose="02020603050405020304" pitchFamily="18" charset="0"/>
              </a:rPr>
              <a:t>We have included a cost of $2500/MW/</a:t>
            </a:r>
            <a:r>
              <a:rPr lang="en-US" sz="1600" b="0" i="0" dirty="0" err="1">
                <a:solidFill>
                  <a:srgbClr val="000000"/>
                </a:solidFill>
                <a:effectLst/>
                <a:ea typeface="Cambria" panose="02040503050406030204" pitchFamily="18" charset="0"/>
                <a:cs typeface="Times New Roman" panose="02020603050405020304" pitchFamily="18" charset="0"/>
              </a:rPr>
              <a:t>yr</a:t>
            </a:r>
            <a:r>
              <a:rPr lang="en-US" sz="1600" b="0" i="0" dirty="0">
                <a:solidFill>
                  <a:srgbClr val="000000"/>
                </a:solidFill>
                <a:effectLst/>
                <a:ea typeface="Cambria" panose="02040503050406030204" pitchFamily="18" charset="0"/>
                <a:cs typeface="Times New Roman" panose="02020603050405020304" pitchFamily="18" charset="0"/>
              </a:rPr>
              <a:t> in our O&amp;M assumption to account for the cost of maintenance allocated to generators that fund network upgrades pursuant to the OATT based on stakeholder feedback</a:t>
            </a:r>
          </a:p>
          <a:p>
            <a:r>
              <a:rPr lang="en-US" sz="2000" dirty="0">
                <a:solidFill>
                  <a:srgbClr val="000000"/>
                </a:solidFill>
                <a:ea typeface="Cambria" panose="02040503050406030204" pitchFamily="18" charset="0"/>
                <a:cs typeface="Times New Roman" panose="02020603050405020304" pitchFamily="18" charset="0"/>
              </a:rPr>
              <a:t>Regulation Revenues for Battery</a:t>
            </a:r>
          </a:p>
          <a:p>
            <a:pPr lvl="1"/>
            <a:r>
              <a:rPr lang="en-US" sz="1600" b="0" i="0" dirty="0">
                <a:solidFill>
                  <a:srgbClr val="000000"/>
                </a:solidFill>
                <a:effectLst/>
                <a:ea typeface="Cambria" panose="02040503050406030204" pitchFamily="18" charset="0"/>
                <a:cs typeface="Times New Roman" panose="02020603050405020304" pitchFamily="18" charset="0"/>
              </a:rPr>
              <a:t>We have added regulation revenues to the battery E&amp;AS revenues based on stakeholder feedback</a:t>
            </a:r>
          </a:p>
          <a:p>
            <a:r>
              <a:rPr lang="en-US" sz="2000" dirty="0">
                <a:solidFill>
                  <a:srgbClr val="000000"/>
                </a:solidFill>
                <a:ea typeface="Cambria" panose="02040503050406030204" pitchFamily="18" charset="0"/>
                <a:cs typeface="Times New Roman" panose="02020603050405020304" pitchFamily="18" charset="0"/>
              </a:rPr>
              <a:t>Qualified Capacity</a:t>
            </a:r>
          </a:p>
          <a:p>
            <a:pPr lvl="1"/>
            <a:r>
              <a:rPr lang="en-US" sz="1600" b="0" i="0" dirty="0">
                <a:solidFill>
                  <a:srgbClr val="000000"/>
                </a:solidFill>
                <a:effectLst/>
                <a:ea typeface="Cambria" panose="02040503050406030204" pitchFamily="18" charset="0"/>
                <a:cs typeface="Times New Roman" panose="02020603050405020304" pitchFamily="18" charset="0"/>
              </a:rPr>
              <a:t>Qualified capacity for renewable resources was adjusted to represent a weighted capacity value of summer and winter reliability hour output</a:t>
            </a:r>
          </a:p>
          <a:p>
            <a:r>
              <a:rPr lang="en-US" sz="2000" dirty="0">
                <a:solidFill>
                  <a:srgbClr val="000000"/>
                </a:solidFill>
                <a:ea typeface="Cambria" panose="02040503050406030204" pitchFamily="18" charset="0"/>
                <a:cs typeface="Times New Roman" panose="02020603050405020304" pitchFamily="18" charset="0"/>
              </a:rPr>
              <a:t>Heat Rates</a:t>
            </a:r>
          </a:p>
          <a:p>
            <a:pPr lvl="1"/>
            <a:r>
              <a:rPr lang="en-US" sz="1600" b="0" i="0" dirty="0">
                <a:solidFill>
                  <a:srgbClr val="000000"/>
                </a:solidFill>
                <a:effectLst/>
                <a:ea typeface="Cambria" panose="02040503050406030204" pitchFamily="18" charset="0"/>
                <a:cs typeface="Times New Roman" panose="02020603050405020304" pitchFamily="18" charset="0"/>
              </a:rPr>
              <a:t>Heat rates for gas units in E&amp;AS dispatch models were revised to </a:t>
            </a:r>
            <a:r>
              <a:rPr lang="en-US" sz="1600" b="0" i="0">
                <a:solidFill>
                  <a:srgbClr val="000000"/>
                </a:solidFill>
                <a:effectLst/>
                <a:ea typeface="Cambria" panose="02040503050406030204" pitchFamily="18" charset="0"/>
                <a:cs typeface="Times New Roman" panose="02020603050405020304" pitchFamily="18" charset="0"/>
              </a:rPr>
              <a:t>reflect higher </a:t>
            </a:r>
            <a:r>
              <a:rPr lang="en-US" sz="1600" b="0" i="0" dirty="0">
                <a:solidFill>
                  <a:srgbClr val="000000"/>
                </a:solidFill>
                <a:effectLst/>
                <a:ea typeface="Cambria" panose="02040503050406030204" pitchFamily="18" charset="0"/>
                <a:cs typeface="Times New Roman" panose="02020603050405020304" pitchFamily="18" charset="0"/>
              </a:rPr>
              <a:t>heating value (HHV) </a:t>
            </a:r>
          </a:p>
          <a:p>
            <a:r>
              <a:rPr lang="en-US" sz="2000" dirty="0">
                <a:ea typeface="Cambria" panose="02040503050406030204" pitchFamily="18" charset="0"/>
                <a:cs typeface="Times New Roman" panose="02020603050405020304" pitchFamily="18" charset="0"/>
              </a:rPr>
              <a:t>ESI and PPR </a:t>
            </a:r>
          </a:p>
          <a:p>
            <a:pPr lvl="1"/>
            <a:r>
              <a:rPr lang="en-US" sz="1600" dirty="0">
                <a:ea typeface="Cambria" panose="02040503050406030204" pitchFamily="18" charset="0"/>
                <a:cs typeface="Times New Roman" panose="02020603050405020304" pitchFamily="18" charset="0"/>
              </a:rPr>
              <a:t>Revised to correct the calculation of PFP and Scarcity revenues for the CONE gas units</a:t>
            </a:r>
          </a:p>
          <a:p>
            <a:pPr lvl="1"/>
            <a:r>
              <a:rPr lang="en-US" sz="1600" dirty="0">
                <a:ea typeface="Cambria" panose="02040503050406030204" pitchFamily="18" charset="0"/>
                <a:cs typeface="Times New Roman" panose="02020603050405020304" pitchFamily="18" charset="0"/>
              </a:rPr>
              <a:t>This correction impacts the PPR rate, PFP offset, and Scarcity offset </a:t>
            </a:r>
          </a:p>
          <a:p>
            <a:pPr lvl="1"/>
            <a:endParaRPr lang="en-US" sz="1600" b="0" i="0" dirty="0">
              <a:solidFill>
                <a:srgbClr val="000000"/>
              </a:solidFill>
              <a:effectLst/>
              <a:ea typeface="Cambria" panose="02040503050406030204" pitchFamily="18" charset="0"/>
              <a:cs typeface="Times New Roman" panose="02020603050405020304" pitchFamily="18" charset="0"/>
            </a:endParaRPr>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dirty="0"/>
              <a:t>Changes to the Analysis Based on Stakeholder Feedback</a:t>
            </a:r>
            <a:br>
              <a:rPr lang="en-US" dirty="0"/>
            </a:br>
            <a:endParaRPr lang="en-US" dirty="0"/>
          </a:p>
        </p:txBody>
      </p:sp>
      <p:sp>
        <p:nvSpPr>
          <p:cNvPr id="4" name="TextBox 3">
            <a:extLst>
              <a:ext uri="{FF2B5EF4-FFF2-40B4-BE49-F238E27FC236}">
                <a16:creationId xmlns:a16="http://schemas.microsoft.com/office/drawing/2014/main" id="{4A13C761-4367-445B-84FD-D21FB92B9CD8}"/>
              </a:ext>
            </a:extLst>
          </p:cNvPr>
          <p:cNvSpPr txBox="1"/>
          <p:nvPr/>
        </p:nvSpPr>
        <p:spPr>
          <a:xfrm>
            <a:off x="10414138" y="0"/>
            <a:ext cx="1358423" cy="461665"/>
          </a:xfrm>
          <a:prstGeom prst="rect">
            <a:avLst/>
          </a:prstGeom>
          <a:noFill/>
        </p:spPr>
        <p:txBody>
          <a:bodyPr wrap="square" rtlCol="0">
            <a:spAutoFit/>
          </a:bodyPr>
          <a:lstStyle/>
          <a:p>
            <a:r>
              <a:rPr lang="en-US" sz="2400" dirty="0">
                <a:solidFill>
                  <a:srgbClr val="FF0000"/>
                </a:solidFill>
              </a:rPr>
              <a:t>REVISED</a:t>
            </a:r>
          </a:p>
        </p:txBody>
      </p:sp>
    </p:spTree>
    <p:extLst>
      <p:ext uri="{BB962C8B-B14F-4D97-AF65-F5344CB8AC3E}">
        <p14:creationId xmlns:p14="http://schemas.microsoft.com/office/powerpoint/2010/main" val="721126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a:latin typeface="Century Gothic" panose="020B0502020202020204" pitchFamily="34" charset="0"/>
              </a:rPr>
              <a:t>Annual Updates</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22209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1291188"/>
            <a:ext cx="10728036" cy="4857685"/>
          </a:xfrm>
        </p:spPr>
        <p:txBody>
          <a:bodyPr>
            <a:normAutofit/>
          </a:bodyPr>
          <a:lstStyle/>
          <a:p>
            <a:r>
              <a:rPr lang="en-US" sz="2000" b="0" i="0">
                <a:solidFill>
                  <a:srgbClr val="000000"/>
                </a:solidFill>
                <a:effectLst/>
                <a:ea typeface="Cambria" panose="02040503050406030204" pitchFamily="18" charset="0"/>
                <a:cs typeface="Times New Roman" panose="02020603050405020304" pitchFamily="18" charset="0"/>
              </a:rPr>
              <a:t>Market Rule 1, Section III.13.2.4</a:t>
            </a:r>
          </a:p>
          <a:p>
            <a:pPr lvl="1">
              <a:spcAft>
                <a:spcPts val="600"/>
              </a:spcAft>
            </a:pPr>
            <a:r>
              <a:rPr lang="en-US" sz="1600" b="0" i="0">
                <a:solidFill>
                  <a:srgbClr val="000000"/>
                </a:solidFill>
                <a:effectLst/>
                <a:ea typeface="Cambria" panose="02040503050406030204" pitchFamily="18" charset="0"/>
                <a:cs typeface="Times New Roman" panose="02020603050405020304" pitchFamily="18" charset="0"/>
              </a:rPr>
              <a:t>CONE, Net CONE, and ORTPs will be adjusted for each Forward Capacity Auction pursuant to Section III.A.21.1.2 (e) </a:t>
            </a:r>
            <a:r>
              <a:rPr lang="en-US" sz="1600">
                <a:effectLst/>
                <a:ea typeface="Cambria" panose="02040503050406030204" pitchFamily="18" charset="0"/>
                <a:cs typeface="Times New Roman" panose="02020603050405020304" pitchFamily="18" charset="0"/>
              </a:rPr>
              <a:t>of</a:t>
            </a:r>
            <a:r>
              <a:rPr lang="en-US" sz="1600" b="0" i="0">
                <a:solidFill>
                  <a:srgbClr val="000000"/>
                </a:solidFill>
                <a:effectLst/>
                <a:ea typeface="Cambria" panose="02040503050406030204" pitchFamily="18" charset="0"/>
                <a:cs typeface="Times New Roman" panose="02020603050405020304" pitchFamily="18" charset="0"/>
              </a:rPr>
              <a:t> Market Rule 1</a:t>
            </a:r>
          </a:p>
          <a:p>
            <a:pPr marL="230188" marR="0" indent="-230188" algn="just">
              <a:lnSpc>
                <a:spcPct val="107000"/>
              </a:lnSpc>
              <a:spcBef>
                <a:spcPts val="0"/>
              </a:spcBef>
              <a:spcAft>
                <a:spcPts val="800"/>
              </a:spcAft>
            </a:pPr>
            <a:r>
              <a:rPr lang="en-US" sz="2000" b="0" i="0">
                <a:solidFill>
                  <a:srgbClr val="000000"/>
                </a:solidFill>
                <a:effectLst/>
                <a:ea typeface="Cambria" panose="02040503050406030204" pitchFamily="18" charset="0"/>
                <a:cs typeface="Times New Roman" panose="02020603050405020304" pitchFamily="18" charset="0"/>
              </a:rPr>
              <a:t>Concentric recommends a simplified annual update process</a:t>
            </a:r>
          </a:p>
          <a:p>
            <a:pPr marL="687388" lvl="1" indent="-230188" algn="just">
              <a:lnSpc>
                <a:spcPct val="107000"/>
              </a:lnSpc>
              <a:spcBef>
                <a:spcPts val="0"/>
              </a:spcBef>
              <a:spcAft>
                <a:spcPts val="800"/>
              </a:spcAft>
            </a:pPr>
            <a:r>
              <a:rPr lang="en-US" sz="1600">
                <a:solidFill>
                  <a:srgbClr val="000000"/>
                </a:solidFill>
                <a:ea typeface="Cambria" panose="02040503050406030204" pitchFamily="18" charset="0"/>
                <a:cs typeface="Times New Roman" panose="02020603050405020304" pitchFamily="18" charset="0"/>
              </a:rPr>
              <a:t>Reduces the number of indices needed to update costs</a:t>
            </a:r>
          </a:p>
          <a:p>
            <a:pPr marL="687388" lvl="1" indent="-230188" algn="just">
              <a:lnSpc>
                <a:spcPct val="107000"/>
              </a:lnSpc>
              <a:spcBef>
                <a:spcPts val="0"/>
              </a:spcBef>
              <a:spcAft>
                <a:spcPts val="800"/>
              </a:spcAft>
            </a:pPr>
            <a:r>
              <a:rPr lang="en-US" sz="1600" b="0" i="0">
                <a:solidFill>
                  <a:srgbClr val="000000"/>
                </a:solidFill>
                <a:effectLst/>
                <a:ea typeface="Cambria" panose="02040503050406030204" pitchFamily="18" charset="0"/>
                <a:cs typeface="Times New Roman" panose="02020603050405020304" pitchFamily="18" charset="0"/>
              </a:rPr>
              <a:t>Relevant values </a:t>
            </a:r>
            <a:r>
              <a:rPr lang="en-US" sz="1600">
                <a:effectLst/>
                <a:ea typeface="Cambria" panose="02040503050406030204" pitchFamily="18" charset="0"/>
                <a:cs typeface="Times New Roman" panose="02020603050405020304" pitchFamily="18" charset="0"/>
              </a:rPr>
              <a:t>are updated to reflect high level changes in cost and revenue expectations</a:t>
            </a:r>
          </a:p>
          <a:p>
            <a:pPr marL="0" marR="0" algn="just">
              <a:lnSpc>
                <a:spcPct val="107000"/>
              </a:lnSpc>
              <a:spcBef>
                <a:spcPts val="0"/>
              </a:spcBef>
              <a:spcAft>
                <a:spcPts val="800"/>
              </a:spcAft>
            </a:pPr>
            <a:r>
              <a:rPr lang="en-US" sz="2000">
                <a:ea typeface="Cambria" panose="02040503050406030204" pitchFamily="18" charset="0"/>
                <a:cs typeface="Times New Roman" panose="02020603050405020304" pitchFamily="18" charset="0"/>
              </a:rPr>
              <a:t>Four components to the recommended updates:</a:t>
            </a:r>
          </a:p>
          <a:p>
            <a:pPr marL="687388" lvl="1" indent="-230188" algn="just">
              <a:lnSpc>
                <a:spcPct val="107000"/>
              </a:lnSpc>
              <a:spcBef>
                <a:spcPts val="0"/>
              </a:spcBef>
              <a:spcAft>
                <a:spcPts val="800"/>
              </a:spcAft>
            </a:pPr>
            <a:r>
              <a:rPr lang="en-US" sz="1600">
                <a:solidFill>
                  <a:srgbClr val="000000"/>
                </a:solidFill>
                <a:ea typeface="Cambria" panose="02040503050406030204" pitchFamily="18" charset="0"/>
                <a:cs typeface="Times New Roman" panose="02020603050405020304" pitchFamily="18" charset="0"/>
              </a:rPr>
              <a:t>Capital Costs</a:t>
            </a:r>
          </a:p>
          <a:p>
            <a:pPr marL="687388" lvl="1" indent="-230188" algn="just">
              <a:lnSpc>
                <a:spcPct val="107000"/>
              </a:lnSpc>
              <a:spcBef>
                <a:spcPts val="0"/>
              </a:spcBef>
              <a:spcAft>
                <a:spcPts val="800"/>
              </a:spcAft>
            </a:pPr>
            <a:r>
              <a:rPr lang="en-US" sz="1600">
                <a:solidFill>
                  <a:srgbClr val="000000"/>
                </a:solidFill>
                <a:ea typeface="Cambria" panose="02040503050406030204" pitchFamily="18" charset="0"/>
                <a:cs typeface="Times New Roman" panose="02020603050405020304" pitchFamily="18" charset="0"/>
              </a:rPr>
              <a:t>E&amp;AS and ESI Offsets</a:t>
            </a:r>
          </a:p>
          <a:p>
            <a:pPr marL="687388" lvl="1" indent="-230188" algn="just">
              <a:lnSpc>
                <a:spcPct val="107000"/>
              </a:lnSpc>
              <a:spcBef>
                <a:spcPts val="0"/>
              </a:spcBef>
              <a:spcAft>
                <a:spcPts val="800"/>
              </a:spcAft>
            </a:pPr>
            <a:r>
              <a:rPr lang="en-US" sz="1600">
                <a:solidFill>
                  <a:srgbClr val="000000"/>
                </a:solidFill>
                <a:ea typeface="Cambria" panose="02040503050406030204" pitchFamily="18" charset="0"/>
                <a:cs typeface="Times New Roman" panose="02020603050405020304" pitchFamily="18" charset="0"/>
              </a:rPr>
              <a:t>REC Offsets</a:t>
            </a:r>
          </a:p>
          <a:p>
            <a:pPr marL="687388" lvl="1" indent="-230188" algn="just">
              <a:lnSpc>
                <a:spcPct val="107000"/>
              </a:lnSpc>
              <a:spcBef>
                <a:spcPts val="0"/>
              </a:spcBef>
              <a:spcAft>
                <a:spcPts val="800"/>
              </a:spcAft>
            </a:pPr>
            <a:r>
              <a:rPr lang="en-US" sz="1600">
                <a:solidFill>
                  <a:srgbClr val="000000"/>
                </a:solidFill>
                <a:ea typeface="Cambria" panose="02040503050406030204" pitchFamily="18" charset="0"/>
                <a:cs typeface="Times New Roman" panose="02020603050405020304" pitchFamily="18" charset="0"/>
              </a:rPr>
              <a:t>Bonus Depreciation</a:t>
            </a:r>
          </a:p>
          <a:p>
            <a:endParaRPr lang="en-US" sz="2000">
              <a:effectLst/>
              <a:ea typeface="Cambria" panose="02040503050406030204" pitchFamily="18" charset="0"/>
              <a:cs typeface="Arial" panose="020B0604020202020204" pitchFamily="34" charset="0"/>
            </a:endParaRPr>
          </a:p>
          <a:p>
            <a:endParaRPr lang="en-US" sz="1800">
              <a:ea typeface="Cambria" panose="02040503050406030204" pitchFamily="18" charset="0"/>
            </a:endParaRPr>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a:t>
            </a:r>
            <a:br>
              <a:rPr lang="en-US"/>
            </a:br>
            <a:endParaRPr lang="en-US"/>
          </a:p>
        </p:txBody>
      </p:sp>
    </p:spTree>
    <p:extLst>
      <p:ext uri="{BB962C8B-B14F-4D97-AF65-F5344CB8AC3E}">
        <p14:creationId xmlns:p14="http://schemas.microsoft.com/office/powerpoint/2010/main" val="3048222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625764" y="1291188"/>
            <a:ext cx="10728036" cy="4857685"/>
          </a:xfrm>
        </p:spPr>
        <p:txBody>
          <a:bodyPr>
            <a:normAutofit/>
          </a:bodyPr>
          <a:lstStyle/>
          <a:p>
            <a:r>
              <a:rPr lang="en-US" sz="2000">
                <a:solidFill>
                  <a:srgbClr val="000000"/>
                </a:solidFill>
                <a:effectLst/>
                <a:ea typeface="Cambria" panose="02040503050406030204" pitchFamily="18" charset="0"/>
                <a:cs typeface="Times New Roman" panose="02020603050405020304" pitchFamily="18" charset="0"/>
              </a:rPr>
              <a:t>Concentric recommends that the capital cost component of gross CONE be updated by adjusting capital costs in the financial model using Bureau of Labor Statistics index WPU114</a:t>
            </a:r>
          </a:p>
          <a:p>
            <a:pPr lvl="1"/>
            <a:r>
              <a:rPr lang="en-US" sz="1600">
                <a:solidFill>
                  <a:srgbClr val="000000"/>
                </a:solidFill>
                <a:ea typeface="Cambria" panose="02040503050406030204" pitchFamily="18" charset="0"/>
                <a:cs typeface="Times New Roman" panose="02020603050405020304" pitchFamily="18" charset="0"/>
              </a:rPr>
              <a:t>WPU114 is an index </a:t>
            </a:r>
            <a:r>
              <a:rPr lang="en-US" sz="1600">
                <a:solidFill>
                  <a:srgbClr val="000000"/>
                </a:solidFill>
                <a:effectLst/>
                <a:ea typeface="Cambria" panose="02040503050406030204" pitchFamily="18" charset="0"/>
                <a:cs typeface="Times New Roman" panose="02020603050405020304" pitchFamily="18" charset="0"/>
              </a:rPr>
              <a:t>representing changes to general purpose machinery </a:t>
            </a:r>
            <a:r>
              <a:rPr lang="en-US" sz="1600">
                <a:solidFill>
                  <a:srgbClr val="000000"/>
                </a:solidFill>
                <a:ea typeface="Cambria" panose="02040503050406030204" pitchFamily="18" charset="0"/>
                <a:cs typeface="Times New Roman" panose="02020603050405020304" pitchFamily="18" charset="0"/>
              </a:rPr>
              <a:t>and eq</a:t>
            </a:r>
            <a:r>
              <a:rPr lang="en-US" sz="1600">
                <a:solidFill>
                  <a:srgbClr val="000000"/>
                </a:solidFill>
                <a:effectLst/>
                <a:ea typeface="Cambria" panose="02040503050406030204" pitchFamily="18" charset="0"/>
                <a:cs typeface="Times New Roman" panose="02020603050405020304" pitchFamily="18" charset="0"/>
              </a:rPr>
              <a:t>uipment</a:t>
            </a:r>
          </a:p>
          <a:p>
            <a:r>
              <a:rPr lang="en-US" sz="2000">
                <a:solidFill>
                  <a:srgbClr val="000000"/>
                </a:solidFill>
                <a:ea typeface="Cambria" panose="02040503050406030204" pitchFamily="18" charset="0"/>
                <a:cs typeface="Times New Roman" panose="02020603050405020304" pitchFamily="18" charset="0"/>
              </a:rPr>
              <a:t>Capital costs adjusted by a </a:t>
            </a:r>
            <a:r>
              <a:rPr lang="en-US" sz="2000">
                <a:solidFill>
                  <a:srgbClr val="000000"/>
                </a:solidFill>
                <a:effectLst/>
                <a:ea typeface="Cambria" panose="02040503050406030204" pitchFamily="18" charset="0"/>
                <a:cs typeface="Times New Roman" panose="02020603050405020304" pitchFamily="18" charset="0"/>
              </a:rPr>
              <a:t>multiplier that is equal to:</a:t>
            </a:r>
          </a:p>
          <a:p>
            <a:pPr lvl="1"/>
            <a:r>
              <a:rPr lang="en-US" sz="1600">
                <a:solidFill>
                  <a:srgbClr val="000000"/>
                </a:solidFill>
                <a:effectLst/>
                <a:ea typeface="Cambria" panose="02040503050406030204" pitchFamily="18" charset="0"/>
                <a:cs typeface="Times New Roman" panose="02020603050405020304" pitchFamily="18" charset="0"/>
              </a:rPr>
              <a:t>The </a:t>
            </a:r>
            <a:r>
              <a:rPr lang="en-US" sz="1600">
                <a:effectLst/>
                <a:ea typeface="Cambria" panose="02040503050406030204" pitchFamily="18" charset="0"/>
                <a:cs typeface="Arial" panose="020B0604020202020204" pitchFamily="34" charset="0"/>
              </a:rPr>
              <a:t>average of values published during the most recent 12 month period available at the time of making the adjustment divided by the average of the most recent 12 month period available at the time of establishing the Net CONE and ORTP values.</a:t>
            </a:r>
            <a:endParaRPr lang="en-US" sz="800">
              <a:effectLst/>
              <a:ea typeface="Cambria" panose="02040503050406030204" pitchFamily="18" charset="0"/>
            </a:endParaRPr>
          </a:p>
          <a:p>
            <a:pPr lvl="1"/>
            <a:endParaRPr lang="en-US" sz="1600">
              <a:effectLst/>
              <a:ea typeface="Cambria" panose="02040503050406030204" pitchFamily="18" charset="0"/>
              <a:cs typeface="Arial" panose="020B0604020202020204" pitchFamily="34" charset="0"/>
            </a:endParaRPr>
          </a:p>
          <a:p>
            <a:pPr lvl="1"/>
            <a:endParaRPr lang="en-US" sz="1600">
              <a:ea typeface="Cambria" panose="02040503050406030204" pitchFamily="18" charset="0"/>
              <a:cs typeface="Arial" panose="020B0604020202020204" pitchFamily="34" charset="0"/>
            </a:endParaRPr>
          </a:p>
          <a:p>
            <a:pPr marL="0" indent="0">
              <a:buNone/>
            </a:pPr>
            <a:endParaRPr lang="en-US" sz="1600">
              <a:effectLst/>
              <a:ea typeface="Cambria" panose="02040503050406030204" pitchFamily="18" charset="0"/>
              <a:cs typeface="Arial" panose="020B0604020202020204" pitchFamily="34" charset="0"/>
            </a:endParaRPr>
          </a:p>
          <a:p>
            <a:endParaRPr lang="en-US" sz="2000">
              <a:effectLst/>
              <a:ea typeface="Cambria" panose="02040503050406030204" pitchFamily="18" charset="0"/>
              <a:cs typeface="Arial" panose="020B0604020202020204" pitchFamily="34" charset="0"/>
            </a:endParaRPr>
          </a:p>
          <a:p>
            <a:endParaRPr lang="en-US" sz="1800">
              <a:ea typeface="Cambria" panose="02040503050406030204" pitchFamily="18" charset="0"/>
            </a:endParaRPr>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 – Capital Costs</a:t>
            </a:r>
            <a:br>
              <a:rPr lang="en-US"/>
            </a:br>
            <a:endParaRPr lang="en-US"/>
          </a:p>
        </p:txBody>
      </p:sp>
    </p:spTree>
    <p:extLst>
      <p:ext uri="{BB962C8B-B14F-4D97-AF65-F5344CB8AC3E}">
        <p14:creationId xmlns:p14="http://schemas.microsoft.com/office/powerpoint/2010/main" val="487382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52FA46-E850-459F-B81B-8AEAB39968FF}"/>
              </a:ext>
            </a:extLst>
          </p:cNvPr>
          <p:cNvSpPr>
            <a:spLocks noGrp="1"/>
          </p:cNvSpPr>
          <p:nvPr>
            <p:ph idx="1"/>
          </p:nvPr>
        </p:nvSpPr>
        <p:spPr>
          <a:xfrm>
            <a:off x="584409" y="1203883"/>
            <a:ext cx="10728036" cy="4857685"/>
          </a:xfrm>
        </p:spPr>
        <p:txBody>
          <a:bodyPr>
            <a:normAutofit/>
          </a:bodyPr>
          <a:lstStyle/>
          <a:p>
            <a:r>
              <a:rPr lang="en-US" sz="1400">
                <a:effectLst/>
                <a:latin typeface="Cambria" panose="02040503050406030204" pitchFamily="18" charset="0"/>
                <a:ea typeface="Calibri" panose="020F0502020204030204" pitchFamily="34" charset="0"/>
                <a:cs typeface="Times New Roman" panose="02020603050405020304" pitchFamily="18" charset="0"/>
              </a:rPr>
              <a:t>E&amp;AS update for gas units will be based on changes to the relationship between electric forwards and gas forwards</a:t>
            </a:r>
            <a:endParaRPr lang="en-US" sz="1400">
              <a:ea typeface="Calibri" panose="020F0502020204030204" pitchFamily="34" charset="0"/>
              <a:cs typeface="Times New Roman" panose="02020603050405020304" pitchFamily="18" charset="0"/>
            </a:endParaRPr>
          </a:p>
          <a:p>
            <a:r>
              <a:rPr lang="en-US" sz="1400">
                <a:effectLst/>
                <a:latin typeface="Cambria" panose="02040503050406030204" pitchFamily="18" charset="0"/>
                <a:ea typeface="Calibri" panose="020F0502020204030204" pitchFamily="34" charset="0"/>
                <a:cs typeface="Times New Roman" panose="02020603050405020304" pitchFamily="18" charset="0"/>
              </a:rPr>
              <a:t>Calculations should be based on settlements for the farthest date forward in time for which power settlements are available, as available from ICE</a:t>
            </a:r>
          </a:p>
          <a:p>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400">
              <a:ea typeface="Calibri" panose="020F0502020204030204" pitchFamily="34" charset="0"/>
              <a:cs typeface="Arial" panose="020B0604020202020204" pitchFamily="34"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400">
              <a:ea typeface="Calibri" panose="020F0502020204030204" pitchFamily="34" charset="0"/>
              <a:cs typeface="Arial" panose="020B0604020202020204" pitchFamily="34"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r>
              <a:rPr lang="en-US" sz="1400">
                <a:effectLst/>
                <a:latin typeface="Cambria" panose="02040503050406030204" pitchFamily="18" charset="0"/>
                <a:ea typeface="Calibri" panose="020F0502020204030204" pitchFamily="34" charset="0"/>
                <a:cs typeface="Times New Roman" panose="02020603050405020304" pitchFamily="18" charset="0"/>
              </a:rPr>
              <a:t>Preceding an update, these calculations will be performed using the same indices and for the settlement period closest to the capacity commitment period. The average ratio that results will be compared to the ratio shown above</a:t>
            </a:r>
          </a:p>
          <a:p>
            <a:r>
              <a:rPr lang="en-US" sz="1400">
                <a:effectLst/>
                <a:latin typeface="Cambria" panose="02040503050406030204" pitchFamily="18" charset="0"/>
                <a:ea typeface="Calibri" panose="020F0502020204030204" pitchFamily="34" charset="0"/>
                <a:cs typeface="Times New Roman" panose="02020603050405020304" pitchFamily="18" charset="0"/>
              </a:rPr>
              <a:t>The percentage difference (positive or negative) in the ratios will be applied to the E&amp;AS and ESI offsets</a:t>
            </a:r>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8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pPr lvl="1"/>
            <a:endParaRPr lang="en-US" sz="1400">
              <a:effectLst/>
              <a:latin typeface="Cambria" panose="02040503050406030204" pitchFamily="18" charset="0"/>
              <a:ea typeface="Calibri" panose="020F0502020204030204" pitchFamily="34" charset="0"/>
              <a:cs typeface="Times New Roman" panose="02020603050405020304" pitchFamily="18" charset="0"/>
            </a:endParaRPr>
          </a:p>
          <a:p>
            <a:pPr lvl="1"/>
            <a:endParaRPr lang="en-US" sz="1400">
              <a:ea typeface="Calibri" panose="020F0502020204030204" pitchFamily="34" charset="0"/>
              <a:cs typeface="Times New Roman" panose="02020603050405020304" pitchFamily="18" charset="0"/>
            </a:endParaRPr>
          </a:p>
          <a:p>
            <a:endParaRPr lang="en-US" sz="1400">
              <a:effectLst/>
              <a:latin typeface="Cambria" panose="02040503050406030204" pitchFamily="18" charset="0"/>
              <a:ea typeface="Calibri" panose="020F0502020204030204" pitchFamily="34" charset="0"/>
              <a:cs typeface="Arial" panose="020B0604020202020204" pitchFamily="34" charset="0"/>
            </a:endParaRPr>
          </a:p>
          <a:p>
            <a:endParaRPr lang="en-US" sz="1800">
              <a:effectLst/>
              <a:latin typeface="Cambria" panose="02040503050406030204" pitchFamily="18" charset="0"/>
              <a:ea typeface="Calibri" panose="020F0502020204030204" pitchFamily="34" charset="0"/>
              <a:cs typeface="Arial" panose="020B0604020202020204" pitchFamily="34" charset="0"/>
            </a:endParaRPr>
          </a:p>
          <a:p>
            <a:endParaRPr lang="en-US" sz="1600"/>
          </a:p>
        </p:txBody>
      </p:sp>
      <p:sp>
        <p:nvSpPr>
          <p:cNvPr id="5" name="Title 5">
            <a:extLst>
              <a:ext uri="{FF2B5EF4-FFF2-40B4-BE49-F238E27FC236}">
                <a16:creationId xmlns:a16="http://schemas.microsoft.com/office/drawing/2014/main" id="{D0419EFE-D64D-43F1-8BD9-F03F9A23C206}"/>
              </a:ext>
            </a:extLst>
          </p:cNvPr>
          <p:cNvSpPr txBox="1">
            <a:spLocks/>
          </p:cNvSpPr>
          <p:nvPr/>
        </p:nvSpPr>
        <p:spPr>
          <a:xfrm>
            <a:off x="625764" y="326007"/>
            <a:ext cx="10515600" cy="9978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Annual Updates – E&amp;AS and ESI Offsets - Gas Units</a:t>
            </a:r>
            <a:br>
              <a:rPr lang="en-US"/>
            </a:br>
            <a:endParaRPr lang="en-US"/>
          </a:p>
        </p:txBody>
      </p:sp>
      <p:pic>
        <p:nvPicPr>
          <p:cNvPr id="2" name="Picture 1">
            <a:extLst>
              <a:ext uri="{FF2B5EF4-FFF2-40B4-BE49-F238E27FC236}">
                <a16:creationId xmlns:a16="http://schemas.microsoft.com/office/drawing/2014/main" id="{43D85D1B-A419-4BF7-90EC-8B998168E035}"/>
              </a:ext>
            </a:extLst>
          </p:cNvPr>
          <p:cNvPicPr>
            <a:picLocks noChangeAspect="1"/>
          </p:cNvPicPr>
          <p:nvPr/>
        </p:nvPicPr>
        <p:blipFill>
          <a:blip r:embed="rId3"/>
          <a:stretch>
            <a:fillRect/>
          </a:stretch>
        </p:blipFill>
        <p:spPr>
          <a:xfrm>
            <a:off x="2756986" y="1833486"/>
            <a:ext cx="5450694" cy="3324374"/>
          </a:xfrm>
          <a:prstGeom prst="rect">
            <a:avLst/>
          </a:prstGeom>
        </p:spPr>
      </p:pic>
    </p:spTree>
    <p:extLst>
      <p:ext uri="{BB962C8B-B14F-4D97-AF65-F5344CB8AC3E}">
        <p14:creationId xmlns:p14="http://schemas.microsoft.com/office/powerpoint/2010/main" val="3311954120"/>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44546A"/>
      </a:dk2>
      <a:lt2>
        <a:srgbClr val="E7E6E6"/>
      </a:lt2>
      <a:accent1>
        <a:srgbClr val="BFB8B7"/>
      </a:accent1>
      <a:accent2>
        <a:srgbClr val="7F7A7A"/>
      </a:accent2>
      <a:accent3>
        <a:srgbClr val="400000"/>
      </a:accent3>
      <a:accent4>
        <a:srgbClr val="403D3D"/>
      </a:accent4>
      <a:accent5>
        <a:srgbClr val="E5DCDC"/>
      </a:accent5>
      <a:accent6>
        <a:srgbClr val="00000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0C36E09-E1B1-4619-898F-E283099E002B}" vid="{947B8BDC-5323-4262-B14B-2ECCD4F1516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Template with Firm Overview Slides_012319</Template>
  <TotalTime>0</TotalTime>
  <Words>1184</Words>
  <Application>Microsoft Office PowerPoint</Application>
  <PresentationFormat>Widescreen</PresentationFormat>
  <Paragraphs>194</Paragraphs>
  <Slides>20</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ＭＳ Ｐゴシック</vt:lpstr>
      <vt:lpstr>Arial</vt:lpstr>
      <vt:lpstr>Calibri</vt:lpstr>
      <vt:lpstr>Calibri Light</vt:lpstr>
      <vt:lpstr>Cambria</vt:lpstr>
      <vt:lpstr>Century Gothic</vt:lpstr>
      <vt:lpstr>Times New Roman</vt:lpstr>
      <vt:lpstr>Office Theme</vt:lpstr>
      <vt:lpstr>PowerPoint Presentation</vt:lpstr>
      <vt:lpstr>Overview &amp; Purpose: Agenda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Draft Net CONE &amp; ORTP Values FRM Sunset &amp; ISO-NE ESI Proposal</vt:lpstr>
      <vt:lpstr>Draft Net CONE &amp; ORTP Values – DR/EE FRM Sunset &amp; ISO-NE ESI Proposal</vt:lpstr>
      <vt:lpstr>PowerPoint Presentation</vt:lpstr>
      <vt:lpstr>Draft Net CONE &amp; ORTP Values FRM Sunset &amp; NEPOOL ESI Proposal</vt:lpstr>
      <vt:lpstr>Draft Net CONE &amp; ORTP Values FRM Sunset &amp; NEPOOL ESI Proposal – EE/DR</vt:lpstr>
      <vt:lpstr>Draft Net CONE &amp; ORTP Values With FRM &amp; No ESI</vt:lpstr>
      <vt:lpstr>Draft Net CONE &amp; ORTP Values With FRM &amp; No ESI – EE/DR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2020-09-08T11:46:01Z</dcterms:created>
  <dcterms:modified xsi:type="dcterms:W3CDTF">2020-09-08T12:32:45Z</dcterms:modified>
</cp:coreProperties>
</file>