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8"/>
  </p:notesMasterIdLst>
  <p:handoutMasterIdLst>
    <p:handoutMasterId r:id="rId49"/>
  </p:handoutMasterIdLst>
  <p:sldIdLst>
    <p:sldId id="313" r:id="rId2"/>
    <p:sldId id="314" r:id="rId3"/>
    <p:sldId id="518" r:id="rId4"/>
    <p:sldId id="500" r:id="rId5"/>
    <p:sldId id="533" r:id="rId6"/>
    <p:sldId id="501" r:id="rId7"/>
    <p:sldId id="497" r:id="rId8"/>
    <p:sldId id="539" r:id="rId9"/>
    <p:sldId id="489" r:id="rId10"/>
    <p:sldId id="490" r:id="rId11"/>
    <p:sldId id="491" r:id="rId12"/>
    <p:sldId id="552" r:id="rId13"/>
    <p:sldId id="559" r:id="rId14"/>
    <p:sldId id="504" r:id="rId15"/>
    <p:sldId id="538" r:id="rId16"/>
    <p:sldId id="547" r:id="rId17"/>
    <p:sldId id="548" r:id="rId18"/>
    <p:sldId id="511" r:id="rId19"/>
    <p:sldId id="536" r:id="rId20"/>
    <p:sldId id="545" r:id="rId21"/>
    <p:sldId id="413" r:id="rId22"/>
    <p:sldId id="557" r:id="rId23"/>
    <p:sldId id="561" r:id="rId24"/>
    <p:sldId id="562" r:id="rId25"/>
    <p:sldId id="531" r:id="rId26"/>
    <p:sldId id="532" r:id="rId27"/>
    <p:sldId id="415" r:id="rId28"/>
    <p:sldId id="326" r:id="rId29"/>
    <p:sldId id="540" r:id="rId30"/>
    <p:sldId id="541" r:id="rId31"/>
    <p:sldId id="542" r:id="rId32"/>
    <p:sldId id="543" r:id="rId33"/>
    <p:sldId id="553" r:id="rId34"/>
    <p:sldId id="554" r:id="rId35"/>
    <p:sldId id="555" r:id="rId36"/>
    <p:sldId id="560" r:id="rId37"/>
    <p:sldId id="530" r:id="rId38"/>
    <p:sldId id="524" r:id="rId39"/>
    <p:sldId id="525" r:id="rId40"/>
    <p:sldId id="526" r:id="rId41"/>
    <p:sldId id="537" r:id="rId42"/>
    <p:sldId id="528" r:id="rId43"/>
    <p:sldId id="546" r:id="rId44"/>
    <p:sldId id="529" r:id="rId45"/>
    <p:sldId id="550" r:id="rId46"/>
    <p:sldId id="551" r:id="rId47"/>
  </p:sldIdLst>
  <p:sldSz cx="9144000" cy="6858000" type="screen4x3"/>
  <p:notesSz cx="7315200" cy="96012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147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8920"/>
    <a:srgbClr val="D9D1E0"/>
    <a:srgbClr val="62777F"/>
    <a:srgbClr val="EC1F25"/>
    <a:srgbClr val="77BD2A"/>
    <a:srgbClr val="FBB92F"/>
    <a:srgbClr val="6FA943"/>
    <a:srgbClr val="B9D257"/>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33" autoAdjust="0"/>
  </p:normalViewPr>
  <p:slideViewPr>
    <p:cSldViewPr>
      <p:cViewPr varScale="1">
        <p:scale>
          <a:sx n="139" d="100"/>
          <a:sy n="139" d="100"/>
        </p:scale>
        <p:origin x="1118"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10/24/2020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10/24/2020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84149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0570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3.e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hyperlink" Target="https://www.iso-ne.com/markets-operations/markets/forward-capacity-market/?document-type=FCM%20Internal%20Market%20Monitoring%20Documentation" TargetMode="Externa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2" Type="http://schemas.openxmlformats.org/officeDocument/2006/relationships/hyperlink" Target="https://www.iso-ne.com/static-assets/documents/2020/10/a00_iso_presentation_scarcity_hours_and_balancing_ratios.pptx"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so-ne.com/static-assets/documents/committees/comm_wkgrps/mrkts_comm/mrkts/mtrls/2013/sep10112013/a12a_iso_memo_09_04_13.pd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76600" y="195548"/>
            <a:ext cx="5559552" cy="718851"/>
          </a:xfrm>
        </p:spPr>
        <p:txBody>
          <a:bodyPr/>
          <a:lstStyle/>
          <a:p>
            <a:r>
              <a:rPr lang="en-US" dirty="0" smtClean="0"/>
              <a:t>October 26, 2020 | MC </a:t>
            </a:r>
            <a:r>
              <a:rPr lang="en-US" dirty="0" smtClean="0"/>
              <a:t>TELECONFERENCE</a:t>
            </a:r>
          </a:p>
          <a:p>
            <a:r>
              <a:rPr lang="en-US" b="1" dirty="0" smtClean="0">
                <a:solidFill>
                  <a:srgbClr val="FF0000"/>
                </a:solidFill>
              </a:rPr>
              <a:t>REVISION 1</a:t>
            </a:r>
            <a:endParaRPr lang="en-US" b="1" dirty="0">
              <a:solidFill>
                <a:srgbClr val="FF0000"/>
              </a:solidFill>
            </a:endParaRPr>
          </a:p>
        </p:txBody>
      </p:sp>
      <p:sp>
        <p:nvSpPr>
          <p:cNvPr id="10" name="Text Placeholder 9"/>
          <p:cNvSpPr>
            <a:spLocks noGrp="1"/>
          </p:cNvSpPr>
          <p:nvPr>
            <p:ph type="body" sz="quarter" idx="17"/>
          </p:nvPr>
        </p:nvSpPr>
        <p:spPr/>
        <p:txBody>
          <a:bodyPr/>
          <a:lstStyle/>
          <a:p>
            <a:r>
              <a:rPr lang="en-US" dirty="0" smtClean="0"/>
              <a:t>Deborah Cooke</a:t>
            </a:r>
            <a:endParaRPr lang="en-US" dirty="0"/>
          </a:p>
        </p:txBody>
      </p:sp>
      <p:sp>
        <p:nvSpPr>
          <p:cNvPr id="11" name="Text Placeholder 10"/>
          <p:cNvSpPr>
            <a:spLocks noGrp="1"/>
          </p:cNvSpPr>
          <p:nvPr>
            <p:ph type="body" sz="quarter" idx="18"/>
          </p:nvPr>
        </p:nvSpPr>
        <p:spPr/>
        <p:txBody>
          <a:bodyPr/>
          <a:lstStyle/>
          <a:p>
            <a:r>
              <a:rPr lang="en-US" dirty="0" smtClean="0"/>
              <a:t>413.540.4488 | dcooke@iso-ne.com</a:t>
            </a:r>
            <a:endParaRPr lang="en-US" dirty="0"/>
          </a:p>
        </p:txBody>
      </p:sp>
      <p:sp>
        <p:nvSpPr>
          <p:cNvPr id="9" name="Text Placeholder 8"/>
          <p:cNvSpPr>
            <a:spLocks noGrp="1"/>
          </p:cNvSpPr>
          <p:nvPr>
            <p:ph type="body" sz="quarter" idx="16"/>
          </p:nvPr>
        </p:nvSpPr>
        <p:spPr>
          <a:xfrm>
            <a:off x="3289002" y="3475679"/>
            <a:ext cx="5559552" cy="1551751"/>
          </a:xfrm>
        </p:spPr>
        <p:txBody>
          <a:bodyPr>
            <a:normAutofit/>
          </a:bodyPr>
          <a:lstStyle/>
          <a:p>
            <a:pPr marL="457200" indent="-457200">
              <a:spcBef>
                <a:spcPts val="600"/>
              </a:spcBef>
              <a:buFont typeface="+mj-lt"/>
              <a:buAutoNum type="alphaUcPeriod"/>
            </a:pPr>
            <a:r>
              <a:rPr lang="en-US" dirty="0" smtClean="0"/>
              <a:t>Parameter input assumptions and updated values</a:t>
            </a:r>
          </a:p>
          <a:p>
            <a:pPr marL="457200" indent="-457200">
              <a:spcBef>
                <a:spcPts val="600"/>
              </a:spcBef>
              <a:buFont typeface="+mj-lt"/>
              <a:buAutoNum type="alphaUcPeriod"/>
            </a:pPr>
            <a:r>
              <a:rPr lang="en-US" dirty="0"/>
              <a:t>Tariff language </a:t>
            </a:r>
            <a:r>
              <a:rPr lang="en-US" dirty="0" smtClean="0"/>
              <a:t>revisions</a:t>
            </a:r>
            <a:endParaRPr lang="en-US" dirty="0"/>
          </a:p>
        </p:txBody>
      </p:sp>
      <p:sp>
        <p:nvSpPr>
          <p:cNvPr id="12" name="Text Placeholder 11"/>
          <p:cNvSpPr>
            <a:spLocks noGrp="1"/>
          </p:cNvSpPr>
          <p:nvPr>
            <p:ph type="body" sz="quarter" idx="19"/>
          </p:nvPr>
        </p:nvSpPr>
        <p:spPr/>
        <p:txBody>
          <a:bodyPr/>
          <a:lstStyle/>
          <a:p>
            <a:r>
              <a:rPr lang="en-US" dirty="0"/>
              <a:t>Cost of New </a:t>
            </a:r>
            <a:r>
              <a:rPr lang="en-US" dirty="0" smtClean="0"/>
              <a:t>Entry,</a:t>
            </a:r>
          </a:p>
          <a:p>
            <a:r>
              <a:rPr lang="en-US" dirty="0" smtClean="0"/>
              <a:t>Offer </a:t>
            </a:r>
            <a:r>
              <a:rPr lang="en-US" dirty="0"/>
              <a:t>Review Trigger </a:t>
            </a:r>
            <a:r>
              <a:rPr lang="en-US" dirty="0" smtClean="0"/>
              <a:t>Prices, and</a:t>
            </a:r>
          </a:p>
          <a:p>
            <a:r>
              <a:rPr lang="en-US" dirty="0" smtClean="0"/>
              <a:t>Performance Payment Rate</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262090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10</a:t>
            </a:fld>
            <a:endParaRPr lang="en-US" dirty="0"/>
          </a:p>
        </p:txBody>
      </p:sp>
      <p:sp>
        <p:nvSpPr>
          <p:cNvPr id="4" name="Text Placeholder 3"/>
          <p:cNvSpPr>
            <a:spLocks noGrp="1"/>
          </p:cNvSpPr>
          <p:nvPr>
            <p:ph sz="quarter" idx="14"/>
          </p:nvPr>
        </p:nvSpPr>
        <p:spPr>
          <a:xfrm>
            <a:off x="457200" y="1624914"/>
            <a:ext cx="8229600" cy="4648200"/>
          </a:xfrm>
        </p:spPr>
        <p:txBody>
          <a:bodyPr>
            <a:normAutofit/>
          </a:bodyPr>
          <a:lstStyle/>
          <a:p>
            <a:r>
              <a:rPr lang="en-US" dirty="0" smtClean="0"/>
              <a:t>As discussed in past Markets Committee meetings, ESI revenue offsets are estimated under both the ISO and NEPOOL filed proposals</a:t>
            </a:r>
          </a:p>
          <a:p>
            <a:pPr lvl="1"/>
            <a:r>
              <a:rPr lang="en-US" dirty="0" smtClean="0"/>
              <a:t>Both scenarios assume the sunset of the Forward Reserve Market</a:t>
            </a:r>
            <a:endParaRPr lang="en-US" dirty="0"/>
          </a:p>
          <a:p>
            <a:r>
              <a:rPr lang="en-US" dirty="0" smtClean="0"/>
              <a:t>Modifications to the dispatch models for the simple cycle, combined cycle, and aeroderivative technologies resulted in minor updates to the ESI revenue offsets</a:t>
            </a:r>
          </a:p>
          <a:p>
            <a:pPr lvl="1"/>
            <a:r>
              <a:rPr lang="en-US" dirty="0" smtClean="0"/>
              <a:t>To account for degradation over the life of the technology</a:t>
            </a:r>
          </a:p>
        </p:txBody>
      </p:sp>
      <p:sp>
        <p:nvSpPr>
          <p:cNvPr id="10" name="Title 8"/>
          <p:cNvSpPr>
            <a:spLocks noGrp="1"/>
          </p:cNvSpPr>
          <p:nvPr>
            <p:ph type="title"/>
          </p:nvPr>
        </p:nvSpPr>
        <p:spPr>
          <a:xfrm>
            <a:off x="457200" y="76200"/>
            <a:ext cx="8229600" cy="1143000"/>
          </a:xfrm>
        </p:spPr>
        <p:txBody>
          <a:bodyPr>
            <a:normAutofit/>
          </a:bodyPr>
          <a:lstStyle/>
          <a:p>
            <a:r>
              <a:rPr lang="en-US" dirty="0" smtClean="0"/>
              <a:t>ESI revenues are estimated and incorporated</a:t>
            </a:r>
            <a:br>
              <a:rPr lang="en-US" dirty="0" smtClean="0"/>
            </a:br>
            <a:r>
              <a:rPr lang="en-US" dirty="0" smtClean="0"/>
              <a:t> in the Net CONE and ORTP calculations</a:t>
            </a:r>
            <a:endParaRPr lang="en-US" dirty="0"/>
          </a:p>
        </p:txBody>
      </p:sp>
      <p:sp>
        <p:nvSpPr>
          <p:cNvPr id="5" name="TextBox 4"/>
          <p:cNvSpPr txBox="1"/>
          <p:nvPr/>
        </p:nvSpPr>
        <p:spPr>
          <a:xfrm rot="10800000" flipH="1" flipV="1">
            <a:off x="7467599" y="228600"/>
            <a:ext cx="1447801" cy="523220"/>
          </a:xfrm>
          <a:prstGeom prst="rect">
            <a:avLst/>
          </a:prstGeom>
          <a:noFill/>
          <a:ln w="19050">
            <a:solidFill>
              <a:srgbClr val="00B0F0"/>
            </a:solidFill>
          </a:ln>
        </p:spPr>
        <p:txBody>
          <a:bodyPr wrap="square" rtlCol="0">
            <a:spAutoFit/>
          </a:bodyPr>
          <a:lstStyle/>
          <a:p>
            <a:pPr algn="ctr"/>
            <a:r>
              <a:rPr lang="en-US" sz="1400" i="1" dirty="0" smtClean="0"/>
              <a:t>From October 6-8 presentation</a:t>
            </a:r>
            <a:endParaRPr lang="en-US" sz="1400" i="1" dirty="0"/>
          </a:p>
        </p:txBody>
      </p:sp>
    </p:spTree>
    <p:extLst>
      <p:ext uri="{BB962C8B-B14F-4D97-AF65-F5344CB8AC3E}">
        <p14:creationId xmlns:p14="http://schemas.microsoft.com/office/powerpoint/2010/main" val="255129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11</a:t>
            </a:fld>
            <a:endParaRPr lang="en-US" dirty="0"/>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2816965729"/>
              </p:ext>
            </p:extLst>
          </p:nvPr>
        </p:nvGraphicFramePr>
        <p:xfrm>
          <a:off x="457200" y="1524000"/>
          <a:ext cx="8229600" cy="178046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600">
                  <a:extLst>
                    <a:ext uri="{9D8B030D-6E8A-4147-A177-3AD203B41FA5}">
                      <a16:colId xmlns:a16="http://schemas.microsoft.com/office/drawing/2014/main" val="129200034"/>
                    </a:ext>
                  </a:extLst>
                </a:gridCol>
              </a:tblGrid>
              <a:tr h="774629">
                <a:tc>
                  <a:txBody>
                    <a:bodyPr/>
                    <a:lstStyle/>
                    <a:p>
                      <a:pPr algn="ctr"/>
                      <a:r>
                        <a:rPr lang="en-US" sz="1600" dirty="0" smtClean="0"/>
                        <a:t>Technology</a:t>
                      </a:r>
                      <a:r>
                        <a:rPr lang="en-US" sz="1600" baseline="0" dirty="0" smtClean="0"/>
                        <a:t> Type</a:t>
                      </a:r>
                      <a:endParaRPr lang="en-US" sz="1600" dirty="0"/>
                    </a:p>
                  </a:txBody>
                  <a:tcPr anchor="ctr"/>
                </a:tc>
                <a:tc>
                  <a:txBody>
                    <a:bodyPr/>
                    <a:lstStyle/>
                    <a:p>
                      <a:pPr algn="ctr"/>
                      <a:r>
                        <a:rPr lang="en-US" sz="1600" dirty="0" smtClean="0"/>
                        <a:t>Incr. Payments to Energy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Options</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200" dirty="0" smtClean="0"/>
                        <a:t>($/kW-mo.)</a:t>
                      </a:r>
                      <a:endParaRPr lang="en-US" sz="1200" dirty="0"/>
                    </a:p>
                  </a:txBody>
                  <a:tcPr anchor="b"/>
                </a:tc>
                <a:tc>
                  <a:txBody>
                    <a:bodyPr/>
                    <a:lstStyle/>
                    <a:p>
                      <a:pPr algn="ctr"/>
                      <a:r>
                        <a:rPr lang="en-US" sz="1600" dirty="0" smtClean="0"/>
                        <a:t>Total</a:t>
                      </a:r>
                    </a:p>
                    <a:p>
                      <a:pPr algn="ctr"/>
                      <a:r>
                        <a:rPr lang="en-US" sz="1600" dirty="0" smtClean="0"/>
                        <a:t>2025$</a:t>
                      </a:r>
                    </a:p>
                    <a:p>
                      <a:pPr algn="ctr"/>
                      <a:r>
                        <a:rPr lang="en-US" sz="1200" dirty="0" smtClean="0"/>
                        <a:t>($/kW-mo.)</a:t>
                      </a:r>
                      <a:endParaRPr lang="en-US" sz="1200" dirty="0"/>
                    </a:p>
                  </a:txBody>
                  <a:tcPr anchor="b">
                    <a:solidFill>
                      <a:srgbClr val="0070C0"/>
                    </a:solidFill>
                  </a:tcPr>
                </a:tc>
                <a:extLst>
                  <a:ext uri="{0D108BD9-81ED-4DB2-BD59-A6C34878D82A}">
                    <a16:rowId xmlns:a16="http://schemas.microsoft.com/office/drawing/2014/main" val="3716581925"/>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endParaRPr lang="en-US" sz="1600" b="0" dirty="0" smtClean="0">
                        <a:solidFill>
                          <a:srgbClr val="000000"/>
                        </a:solidFill>
                      </a:endParaRPr>
                    </a:p>
                  </a:txBody>
                  <a:tcPr/>
                </a:tc>
                <a:tc>
                  <a:txBody>
                    <a:bodyPr/>
                    <a:lstStyle/>
                    <a:p>
                      <a:pPr algn="ctr"/>
                      <a:r>
                        <a:rPr lang="en-US" sz="1600" kern="1200" dirty="0" smtClean="0">
                          <a:solidFill>
                            <a:srgbClr val="000000"/>
                          </a:solidFill>
                          <a:latin typeface="+mn-lt"/>
                          <a:ea typeface="+mn-ea"/>
                          <a:cs typeface="+mn-cs"/>
                        </a:rPr>
                        <a:t>$-0.125</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$0.589</a:t>
                      </a:r>
                      <a:endParaRPr lang="en-US" sz="1600" dirty="0">
                        <a:solidFill>
                          <a:srgbClr val="000000"/>
                        </a:solidFill>
                      </a:endParaRPr>
                    </a:p>
                  </a:txBody>
                  <a:tcPr/>
                </a:tc>
                <a:tc>
                  <a:txBody>
                    <a:bodyPr/>
                    <a:lstStyle/>
                    <a:p>
                      <a:pPr algn="ctr"/>
                      <a:r>
                        <a:rPr lang="en-US" sz="1600" kern="1200" dirty="0" smtClean="0">
                          <a:solidFill>
                            <a:srgbClr val="000000"/>
                          </a:solidFill>
                          <a:latin typeface="+mn-lt"/>
                          <a:ea typeface="+mn-ea"/>
                          <a:cs typeface="+mn-cs"/>
                        </a:rPr>
                        <a:t>$0.464</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000000"/>
                          </a:solidFill>
                          <a:latin typeface="+mn-lt"/>
                          <a:ea typeface="+mn-ea"/>
                          <a:cs typeface="+mn-cs"/>
                        </a:rPr>
                        <a:t>$0.512</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2910224275"/>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Combined Cycle</a:t>
                      </a:r>
                      <a:endParaRPr lang="en-US" sz="1600" b="0" dirty="0" smtClean="0">
                        <a:solidFill>
                          <a:srgbClr val="000000"/>
                        </a:solidFill>
                      </a:endParaRPr>
                    </a:p>
                  </a:txBody>
                  <a:tcPr/>
                </a:tc>
                <a:tc>
                  <a:txBody>
                    <a:bodyPr/>
                    <a:lstStyle/>
                    <a:p>
                      <a:pPr algn="ctr"/>
                      <a:r>
                        <a:rPr lang="en-US" sz="1600" kern="1200" dirty="0" smtClean="0">
                          <a:solidFill>
                            <a:srgbClr val="000000"/>
                          </a:solidFill>
                          <a:latin typeface="+mn-lt"/>
                          <a:ea typeface="+mn-ea"/>
                          <a:cs typeface="+mn-cs"/>
                        </a:rPr>
                        <a:t>$0.224</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$0.001</a:t>
                      </a:r>
                      <a:endParaRPr lang="en-US" sz="1600" dirty="0">
                        <a:solidFill>
                          <a:srgbClr val="000000"/>
                        </a:solidFill>
                      </a:endParaRPr>
                    </a:p>
                  </a:txBody>
                  <a:tcPr/>
                </a:tc>
                <a:tc>
                  <a:txBody>
                    <a:bodyPr/>
                    <a:lstStyle/>
                    <a:p>
                      <a:pPr algn="ctr"/>
                      <a:r>
                        <a:rPr lang="en-US" sz="1600" kern="1200" dirty="0" smtClean="0">
                          <a:solidFill>
                            <a:srgbClr val="000000"/>
                          </a:solidFill>
                          <a:latin typeface="+mn-lt"/>
                          <a:ea typeface="+mn-ea"/>
                          <a:cs typeface="+mn-cs"/>
                        </a:rPr>
                        <a:t>$0.225</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000000"/>
                          </a:solidFill>
                          <a:latin typeface="+mn-lt"/>
                          <a:ea typeface="+mn-ea"/>
                          <a:cs typeface="+mn-cs"/>
                        </a:rPr>
                        <a:t>$0.248</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3600320294"/>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Aeroderivative</a:t>
                      </a: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$-0.090</a:t>
                      </a:r>
                      <a:endParaRPr lang="en-US" sz="1600" kern="1200" dirty="0">
                        <a:solidFill>
                          <a:srgbClr val="000000"/>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$0.586</a:t>
                      </a:r>
                      <a:endParaRPr lang="en-US" sz="1600" kern="1200" dirty="0">
                        <a:solidFill>
                          <a:srgbClr val="000000"/>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$0.497</a:t>
                      </a:r>
                      <a:endParaRPr lang="en-US" sz="1600" kern="1200" dirty="0">
                        <a:solidFill>
                          <a:srgbClr val="000000"/>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$0.548</a:t>
                      </a:r>
                      <a:endParaRPr lang="en-US" sz="1600" kern="1200" dirty="0">
                        <a:solidFill>
                          <a:srgbClr val="000000"/>
                        </a:solidFill>
                        <a:latin typeface="+mn-lt"/>
                        <a:ea typeface="+mn-ea"/>
                        <a:cs typeface="+mn-cs"/>
                      </a:endParaRPr>
                    </a:p>
                  </a:txBody>
                  <a:tcPr/>
                </a:tc>
                <a:extLst>
                  <a:ext uri="{0D108BD9-81ED-4DB2-BD59-A6C34878D82A}">
                    <a16:rowId xmlns:a16="http://schemas.microsoft.com/office/drawing/2014/main" val="1041035868"/>
                  </a:ext>
                </a:extLst>
              </a:tr>
            </a:tbl>
          </a:graphicData>
        </a:graphic>
      </p:graphicFrame>
      <p:sp>
        <p:nvSpPr>
          <p:cNvPr id="10" name="Title 8"/>
          <p:cNvSpPr>
            <a:spLocks noGrp="1"/>
          </p:cNvSpPr>
          <p:nvPr>
            <p:ph type="title"/>
          </p:nvPr>
        </p:nvSpPr>
        <p:spPr>
          <a:xfrm>
            <a:off x="457200" y="76200"/>
            <a:ext cx="8229600" cy="1143000"/>
          </a:xfrm>
        </p:spPr>
        <p:txBody>
          <a:bodyPr>
            <a:normAutofit/>
          </a:bodyPr>
          <a:lstStyle/>
          <a:p>
            <a:r>
              <a:rPr lang="en-US" dirty="0" smtClean="0"/>
              <a:t>Updated Summary of estimated ESI revenue offsets </a:t>
            </a:r>
            <a:br>
              <a:rPr lang="en-US" dirty="0" smtClean="0"/>
            </a:br>
            <a:r>
              <a:rPr lang="en-US" dirty="0" smtClean="0"/>
              <a:t>Net CONE </a:t>
            </a:r>
            <a:r>
              <a:rPr lang="en-US" dirty="0"/>
              <a:t>Technologies – ISO Proposal</a:t>
            </a:r>
          </a:p>
        </p:txBody>
      </p:sp>
      <p:sp>
        <p:nvSpPr>
          <p:cNvPr id="6" name="Text Placeholder 2"/>
          <p:cNvSpPr txBox="1">
            <a:spLocks/>
          </p:cNvSpPr>
          <p:nvPr/>
        </p:nvSpPr>
        <p:spPr>
          <a:xfrm>
            <a:off x="457200" y="4953000"/>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600" dirty="0" smtClean="0"/>
              <a:t>Incremental Payments to Energy = revenue from LMPs and Forecast Energy Requirement </a:t>
            </a:r>
          </a:p>
          <a:p>
            <a:pPr>
              <a:lnSpc>
                <a:spcPct val="120000"/>
              </a:lnSpc>
              <a:spcBef>
                <a:spcPts val="0"/>
              </a:spcBef>
            </a:pPr>
            <a:r>
              <a:rPr lang="en-US" sz="1600" dirty="0" smtClean="0"/>
              <a:t>Incremental Payments to Options = net option revenue minus holding costs</a:t>
            </a:r>
          </a:p>
          <a:p>
            <a:pPr marL="0" indent="0">
              <a:buNone/>
            </a:pPr>
            <a:r>
              <a:rPr lang="en-US" sz="1600" i="1" dirty="0" smtClean="0"/>
              <a:t>Detailed calculations are in Appendix B</a:t>
            </a:r>
          </a:p>
          <a:p>
            <a:pPr marL="0" indent="0">
              <a:buNone/>
            </a:pPr>
            <a:r>
              <a:rPr lang="en-US" sz="1400" i="1" dirty="0" smtClean="0"/>
              <a:t>Note</a:t>
            </a:r>
            <a:r>
              <a:rPr lang="en-US" sz="1400" i="1" dirty="0"/>
              <a:t>:  values may reflect </a:t>
            </a:r>
            <a:r>
              <a:rPr lang="en-US" sz="1400" i="1" dirty="0" smtClean="0"/>
              <a:t>rounding</a:t>
            </a:r>
            <a:endParaRPr lang="en-US" sz="1400" i="1" dirty="0"/>
          </a:p>
        </p:txBody>
      </p:sp>
      <p:sp>
        <p:nvSpPr>
          <p:cNvPr id="9" name="Text Placeholder 3"/>
          <p:cNvSpPr txBox="1">
            <a:spLocks/>
          </p:cNvSpPr>
          <p:nvPr/>
        </p:nvSpPr>
        <p:spPr>
          <a:xfrm>
            <a:off x="457200" y="3387717"/>
            <a:ext cx="8229600" cy="148908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Changes from October 6-8</a:t>
            </a:r>
          </a:p>
          <a:p>
            <a:pPr lvl="1"/>
            <a:r>
              <a:rPr lang="en-US" dirty="0" smtClean="0"/>
              <a:t>Combustion Turbine:  $-0.025</a:t>
            </a:r>
          </a:p>
          <a:p>
            <a:pPr lvl="1"/>
            <a:r>
              <a:rPr lang="en-US" dirty="0" smtClean="0"/>
              <a:t>Combined Cycle:  $-0.015</a:t>
            </a:r>
          </a:p>
          <a:p>
            <a:pPr lvl="1"/>
            <a:r>
              <a:rPr lang="en-US" dirty="0" smtClean="0"/>
              <a:t>Aeroderivative:  $-0.019</a:t>
            </a:r>
          </a:p>
        </p:txBody>
      </p:sp>
    </p:spTree>
    <p:extLst>
      <p:ext uri="{BB962C8B-B14F-4D97-AF65-F5344CB8AC3E}">
        <p14:creationId xmlns:p14="http://schemas.microsoft.com/office/powerpoint/2010/main" val="4659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12</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smtClean="0"/>
              <a:t>Updated Summary of estimated ESI revenue offsets </a:t>
            </a:r>
            <a:br>
              <a:rPr lang="en-US" dirty="0" smtClean="0"/>
            </a:br>
            <a:r>
              <a:rPr lang="en-US" dirty="0" smtClean="0"/>
              <a:t>Net CONE </a:t>
            </a:r>
            <a:r>
              <a:rPr lang="en-US" dirty="0"/>
              <a:t>Technologies – </a:t>
            </a:r>
            <a:r>
              <a:rPr lang="en-US" dirty="0" smtClean="0"/>
              <a:t>NEPOOL </a:t>
            </a:r>
            <a:r>
              <a:rPr lang="en-US" dirty="0"/>
              <a:t>Proposal</a:t>
            </a:r>
          </a:p>
        </p:txBody>
      </p:sp>
      <p:graphicFrame>
        <p:nvGraphicFramePr>
          <p:cNvPr id="9" name="Content Placeholder 1"/>
          <p:cNvGraphicFramePr>
            <a:graphicFrameLocks/>
          </p:cNvGraphicFramePr>
          <p:nvPr>
            <p:extLst>
              <p:ext uri="{D42A27DB-BD31-4B8C-83A1-F6EECF244321}">
                <p14:modId xmlns:p14="http://schemas.microsoft.com/office/powerpoint/2010/main" val="2946473307"/>
              </p:ext>
            </p:extLst>
          </p:nvPr>
        </p:nvGraphicFramePr>
        <p:xfrm>
          <a:off x="457200" y="1524000"/>
          <a:ext cx="8229602" cy="1780469"/>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602">
                  <a:extLst>
                    <a:ext uri="{9D8B030D-6E8A-4147-A177-3AD203B41FA5}">
                      <a16:colId xmlns:a16="http://schemas.microsoft.com/office/drawing/2014/main" val="557037385"/>
                    </a:ext>
                  </a:extLst>
                </a:gridCol>
              </a:tblGrid>
              <a:tr h="774629">
                <a:tc>
                  <a:txBody>
                    <a:bodyPr/>
                    <a:lstStyle/>
                    <a:p>
                      <a:pPr algn="ctr"/>
                      <a:r>
                        <a:rPr lang="en-US" sz="1600" dirty="0" smtClean="0"/>
                        <a:t>Technology</a:t>
                      </a:r>
                      <a:r>
                        <a:rPr lang="en-US" sz="1600" baseline="0" dirty="0" smtClean="0"/>
                        <a:t> Type</a:t>
                      </a:r>
                      <a:endParaRPr lang="en-US" sz="1600" dirty="0"/>
                    </a:p>
                  </a:txBody>
                  <a:tcPr anchor="ctr"/>
                </a:tc>
                <a:tc>
                  <a:txBody>
                    <a:bodyPr/>
                    <a:lstStyle/>
                    <a:p>
                      <a:pPr algn="ctr"/>
                      <a:r>
                        <a:rPr lang="en-US" sz="1600" dirty="0" smtClean="0"/>
                        <a:t>Incr. Payments to Energy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Options</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200" dirty="0" smtClean="0"/>
                        <a:t>($/kW-mo.)</a:t>
                      </a:r>
                      <a:endParaRPr lang="en-US" sz="1200" dirty="0"/>
                    </a:p>
                  </a:txBody>
                  <a:tcPr anchor="b"/>
                </a:tc>
                <a:tc>
                  <a:txBody>
                    <a:bodyPr/>
                    <a:lstStyle/>
                    <a:p>
                      <a:pPr marL="0" algn="ctr" defTabSz="914400" rtl="0" eaLnBrk="1" latinLnBrk="0" hangingPunct="1"/>
                      <a:r>
                        <a:rPr lang="en-US" sz="1600" b="1" kern="1200" dirty="0" smtClean="0">
                          <a:solidFill>
                            <a:schemeClr val="lt1"/>
                          </a:solidFill>
                          <a:latin typeface="+mn-lt"/>
                          <a:ea typeface="+mn-ea"/>
                          <a:cs typeface="+mn-cs"/>
                        </a:rPr>
                        <a:t>Total</a:t>
                      </a:r>
                    </a:p>
                    <a:p>
                      <a:pPr marL="0" algn="ctr" defTabSz="914400" rtl="0" eaLnBrk="1" latinLnBrk="0" hangingPunct="1"/>
                      <a:r>
                        <a:rPr lang="en-US" sz="1600" b="1" kern="1200" dirty="0" smtClean="0">
                          <a:solidFill>
                            <a:schemeClr val="lt1"/>
                          </a:solidFill>
                          <a:latin typeface="+mn-lt"/>
                          <a:ea typeface="+mn-ea"/>
                          <a:cs typeface="+mn-cs"/>
                        </a:rPr>
                        <a:t>2025$</a:t>
                      </a:r>
                    </a:p>
                    <a:p>
                      <a:pPr marL="0" algn="ctr" defTabSz="914400" rtl="0" eaLnBrk="1" latinLnBrk="0" hangingPunct="1"/>
                      <a:r>
                        <a:rPr lang="en-US" sz="1200" b="1" kern="1200" dirty="0" smtClean="0">
                          <a:solidFill>
                            <a:schemeClr val="lt1"/>
                          </a:solidFill>
                          <a:latin typeface="+mn-lt"/>
                          <a:ea typeface="+mn-ea"/>
                          <a:cs typeface="+mn-cs"/>
                        </a:rPr>
                        <a:t>($/kW-mo.)</a:t>
                      </a:r>
                    </a:p>
                  </a:txBody>
                  <a:tcPr anchor="b">
                    <a:solidFill>
                      <a:schemeClr val="accent2">
                        <a:lumMod val="50000"/>
                      </a:schemeClr>
                    </a:solidFill>
                  </a:tcPr>
                </a:tc>
                <a:extLst>
                  <a:ext uri="{0D108BD9-81ED-4DB2-BD59-A6C34878D82A}">
                    <a16:rowId xmlns:a16="http://schemas.microsoft.com/office/drawing/2014/main" val="3716581925"/>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endParaRPr lang="en-US" sz="1600" b="0" dirty="0" smtClean="0">
                        <a:solidFill>
                          <a:srgbClr val="000000"/>
                        </a:solidFill>
                      </a:endParaRPr>
                    </a:p>
                  </a:txBody>
                  <a:tcPr/>
                </a:tc>
                <a:tc>
                  <a:txBody>
                    <a:bodyPr/>
                    <a:lstStyle/>
                    <a:p>
                      <a:pPr algn="ctr"/>
                      <a:r>
                        <a:rPr lang="en-US" sz="1600" kern="1200" dirty="0" smtClean="0">
                          <a:solidFill>
                            <a:srgbClr val="000000"/>
                          </a:solidFill>
                          <a:latin typeface="+mn-lt"/>
                          <a:ea typeface="+mn-ea"/>
                          <a:cs typeface="+mn-cs"/>
                        </a:rPr>
                        <a:t>$0.067</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$0.265</a:t>
                      </a:r>
                      <a:endParaRPr lang="en-US" sz="1600" dirty="0">
                        <a:solidFill>
                          <a:srgbClr val="000000"/>
                        </a:solidFill>
                      </a:endParaRPr>
                    </a:p>
                  </a:txBody>
                  <a:tcPr/>
                </a:tc>
                <a:tc>
                  <a:txBody>
                    <a:bodyPr/>
                    <a:lstStyle/>
                    <a:p>
                      <a:pPr algn="ctr"/>
                      <a:r>
                        <a:rPr lang="en-US" sz="1600" kern="1200" dirty="0" smtClean="0">
                          <a:solidFill>
                            <a:srgbClr val="000000"/>
                          </a:solidFill>
                          <a:latin typeface="+mn-lt"/>
                          <a:ea typeface="+mn-ea"/>
                          <a:cs typeface="+mn-cs"/>
                        </a:rPr>
                        <a:t>$0.331</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000000"/>
                          </a:solidFill>
                          <a:latin typeface="+mn-lt"/>
                          <a:ea typeface="+mn-ea"/>
                          <a:cs typeface="+mn-cs"/>
                        </a:rPr>
                        <a:t>$0.366</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1413410258"/>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Combined Cycle</a:t>
                      </a:r>
                      <a:endParaRPr lang="en-US" sz="1600" b="0" dirty="0" smtClean="0">
                        <a:solidFill>
                          <a:srgbClr val="000000"/>
                        </a:solidFill>
                      </a:endParaRPr>
                    </a:p>
                  </a:txBody>
                  <a:tcPr/>
                </a:tc>
                <a:tc>
                  <a:txBody>
                    <a:bodyPr/>
                    <a:lstStyle/>
                    <a:p>
                      <a:pPr algn="ctr"/>
                      <a:r>
                        <a:rPr lang="en-US" sz="1600" kern="1200" dirty="0" smtClean="0">
                          <a:solidFill>
                            <a:srgbClr val="000000"/>
                          </a:solidFill>
                          <a:latin typeface="+mn-lt"/>
                          <a:ea typeface="+mn-ea"/>
                          <a:cs typeface="+mn-cs"/>
                        </a:rPr>
                        <a:t>$0.153</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$0.000</a:t>
                      </a:r>
                      <a:endParaRPr lang="en-US" sz="1600" dirty="0">
                        <a:solidFill>
                          <a:srgbClr val="000000"/>
                        </a:solidFill>
                      </a:endParaRPr>
                    </a:p>
                  </a:txBody>
                  <a:tcPr/>
                </a:tc>
                <a:tc>
                  <a:txBody>
                    <a:bodyPr/>
                    <a:lstStyle/>
                    <a:p>
                      <a:pPr algn="ctr"/>
                      <a:r>
                        <a:rPr lang="en-US" sz="1600" kern="1200" dirty="0" smtClean="0">
                          <a:solidFill>
                            <a:srgbClr val="000000"/>
                          </a:solidFill>
                          <a:latin typeface="+mn-lt"/>
                          <a:ea typeface="+mn-ea"/>
                          <a:cs typeface="+mn-cs"/>
                        </a:rPr>
                        <a:t>$0.153</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000000"/>
                          </a:solidFill>
                          <a:latin typeface="+mn-lt"/>
                          <a:ea typeface="+mn-ea"/>
                          <a:cs typeface="+mn-cs"/>
                        </a:rPr>
                        <a:t>$0.169</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2515063652"/>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Aeroderivative</a:t>
                      </a: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$0.048</a:t>
                      </a:r>
                      <a:endParaRPr lang="en-US" sz="1600" kern="1200" dirty="0">
                        <a:solidFill>
                          <a:srgbClr val="000000"/>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$0.277</a:t>
                      </a:r>
                      <a:endParaRPr lang="en-US" sz="1600" kern="1200" dirty="0">
                        <a:solidFill>
                          <a:srgbClr val="000000"/>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$0.325</a:t>
                      </a:r>
                      <a:endParaRPr lang="en-US" sz="1600" kern="1200" dirty="0">
                        <a:solidFill>
                          <a:srgbClr val="000000"/>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0000"/>
                          </a:solidFill>
                          <a:latin typeface="+mn-lt"/>
                          <a:ea typeface="+mn-ea"/>
                          <a:cs typeface="+mn-cs"/>
                        </a:rPr>
                        <a:t>$0.358</a:t>
                      </a:r>
                      <a:endParaRPr lang="en-US" sz="1600" kern="1200" dirty="0">
                        <a:solidFill>
                          <a:srgbClr val="000000"/>
                        </a:solidFill>
                        <a:latin typeface="+mn-lt"/>
                        <a:ea typeface="+mn-ea"/>
                        <a:cs typeface="+mn-cs"/>
                      </a:endParaRPr>
                    </a:p>
                  </a:txBody>
                  <a:tcPr/>
                </a:tc>
                <a:extLst>
                  <a:ext uri="{0D108BD9-81ED-4DB2-BD59-A6C34878D82A}">
                    <a16:rowId xmlns:a16="http://schemas.microsoft.com/office/drawing/2014/main" val="2770934476"/>
                  </a:ext>
                </a:extLst>
              </a:tr>
            </a:tbl>
          </a:graphicData>
        </a:graphic>
      </p:graphicFrame>
      <p:sp>
        <p:nvSpPr>
          <p:cNvPr id="8" name="Text Placeholder 3"/>
          <p:cNvSpPr txBox="1">
            <a:spLocks/>
          </p:cNvSpPr>
          <p:nvPr/>
        </p:nvSpPr>
        <p:spPr>
          <a:xfrm>
            <a:off x="457200" y="3387717"/>
            <a:ext cx="8229600" cy="148908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Changes from October 6-8</a:t>
            </a:r>
          </a:p>
          <a:p>
            <a:pPr lvl="1"/>
            <a:r>
              <a:rPr lang="en-US" dirty="0" smtClean="0"/>
              <a:t>Combustion Turbine:  $0.014</a:t>
            </a:r>
          </a:p>
          <a:p>
            <a:pPr lvl="1"/>
            <a:r>
              <a:rPr lang="en-US" dirty="0" smtClean="0"/>
              <a:t>Combined Cycle:  $-0.010</a:t>
            </a:r>
          </a:p>
          <a:p>
            <a:pPr lvl="1"/>
            <a:r>
              <a:rPr lang="en-US" dirty="0" smtClean="0"/>
              <a:t>Aeroderivative:  $0.009</a:t>
            </a:r>
          </a:p>
        </p:txBody>
      </p:sp>
      <p:sp>
        <p:nvSpPr>
          <p:cNvPr id="12" name="Text Placeholder 2"/>
          <p:cNvSpPr txBox="1">
            <a:spLocks/>
          </p:cNvSpPr>
          <p:nvPr/>
        </p:nvSpPr>
        <p:spPr>
          <a:xfrm>
            <a:off x="457200" y="4953000"/>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600" dirty="0" smtClean="0"/>
              <a:t>Incremental Payments to Energy = revenue from LMPs and Forecast Energy Requirement </a:t>
            </a:r>
          </a:p>
          <a:p>
            <a:pPr>
              <a:lnSpc>
                <a:spcPct val="120000"/>
              </a:lnSpc>
              <a:spcBef>
                <a:spcPts val="0"/>
              </a:spcBef>
            </a:pPr>
            <a:r>
              <a:rPr lang="en-US" sz="1600" dirty="0" smtClean="0"/>
              <a:t>Incremental Payments to Options = net option revenue minus holding costs</a:t>
            </a:r>
          </a:p>
          <a:p>
            <a:pPr marL="0" indent="0">
              <a:buNone/>
            </a:pPr>
            <a:r>
              <a:rPr lang="en-US" sz="1600" i="1" dirty="0" smtClean="0"/>
              <a:t>Detailed calculations are in Appendix B</a:t>
            </a:r>
          </a:p>
          <a:p>
            <a:pPr marL="0" indent="0">
              <a:buNone/>
            </a:pPr>
            <a:r>
              <a:rPr lang="en-US" sz="1400" i="1" dirty="0" smtClean="0"/>
              <a:t>Note</a:t>
            </a:r>
            <a:r>
              <a:rPr lang="en-US" sz="1400" i="1" dirty="0"/>
              <a:t>:  values may reflect </a:t>
            </a:r>
            <a:r>
              <a:rPr lang="en-US" sz="1400" i="1" dirty="0" smtClean="0"/>
              <a:t>rounding</a:t>
            </a:r>
            <a:endParaRPr lang="en-US" sz="1400" i="1" dirty="0"/>
          </a:p>
        </p:txBody>
      </p:sp>
    </p:spTree>
    <p:extLst>
      <p:ext uri="{BB962C8B-B14F-4D97-AF65-F5344CB8AC3E}">
        <p14:creationId xmlns:p14="http://schemas.microsoft.com/office/powerpoint/2010/main" val="3930999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13</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sz="2400" dirty="0" smtClean="0"/>
              <a:t>Updated Summary of estimated ESI revenue offsets: Combustion Turbine ORTP, ISO and NEPOOL Proposals</a:t>
            </a:r>
            <a:endParaRPr lang="en-US" sz="2400" dirty="0"/>
          </a:p>
        </p:txBody>
      </p:sp>
      <p:graphicFrame>
        <p:nvGraphicFramePr>
          <p:cNvPr id="9" name="Content Placeholder 1"/>
          <p:cNvGraphicFramePr>
            <a:graphicFrameLocks/>
          </p:cNvGraphicFramePr>
          <p:nvPr>
            <p:extLst>
              <p:ext uri="{D42A27DB-BD31-4B8C-83A1-F6EECF244321}">
                <p14:modId xmlns:p14="http://schemas.microsoft.com/office/powerpoint/2010/main" val="2689926628"/>
              </p:ext>
            </p:extLst>
          </p:nvPr>
        </p:nvGraphicFramePr>
        <p:xfrm>
          <a:off x="457200" y="2895600"/>
          <a:ext cx="8229602" cy="1109909"/>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602">
                  <a:extLst>
                    <a:ext uri="{9D8B030D-6E8A-4147-A177-3AD203B41FA5}">
                      <a16:colId xmlns:a16="http://schemas.microsoft.com/office/drawing/2014/main" val="557037385"/>
                    </a:ext>
                  </a:extLst>
                </a:gridCol>
              </a:tblGrid>
              <a:tr h="774629">
                <a:tc>
                  <a:txBody>
                    <a:bodyPr/>
                    <a:lstStyle/>
                    <a:p>
                      <a:pPr algn="ctr"/>
                      <a:r>
                        <a:rPr lang="en-US" sz="1600" dirty="0" smtClean="0"/>
                        <a:t>Technology</a:t>
                      </a:r>
                      <a:r>
                        <a:rPr lang="en-US" sz="1600" baseline="0" dirty="0" smtClean="0"/>
                        <a:t> Type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(NEPOOL Proposal)</a:t>
                      </a:r>
                    </a:p>
                  </a:txBody>
                  <a:tcPr anchor="ctr"/>
                </a:tc>
                <a:tc>
                  <a:txBody>
                    <a:bodyPr/>
                    <a:lstStyle/>
                    <a:p>
                      <a:pPr algn="ctr"/>
                      <a:r>
                        <a:rPr lang="en-US" sz="1600" dirty="0" smtClean="0"/>
                        <a:t>Incr. Payments to Energy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Options</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200" dirty="0" smtClean="0"/>
                        <a:t>($/kW-mo.)</a:t>
                      </a:r>
                      <a:endParaRPr lang="en-US" sz="1200" dirty="0"/>
                    </a:p>
                  </a:txBody>
                  <a:tcPr anchor="b"/>
                </a:tc>
                <a:tc>
                  <a:txBody>
                    <a:bodyPr/>
                    <a:lstStyle/>
                    <a:p>
                      <a:pPr marL="0" algn="ctr" defTabSz="914400" rtl="0" eaLnBrk="1" latinLnBrk="0" hangingPunct="1"/>
                      <a:r>
                        <a:rPr lang="en-US" sz="1600" b="1" kern="1200" dirty="0" smtClean="0">
                          <a:solidFill>
                            <a:schemeClr val="lt1"/>
                          </a:solidFill>
                          <a:latin typeface="+mn-lt"/>
                          <a:ea typeface="+mn-ea"/>
                          <a:cs typeface="+mn-cs"/>
                        </a:rPr>
                        <a:t>Total</a:t>
                      </a:r>
                    </a:p>
                    <a:p>
                      <a:pPr marL="0" algn="ctr" defTabSz="914400" rtl="0" eaLnBrk="1" latinLnBrk="0" hangingPunct="1"/>
                      <a:r>
                        <a:rPr lang="en-US" sz="1600" b="1" kern="1200" dirty="0" smtClean="0">
                          <a:solidFill>
                            <a:schemeClr val="lt1"/>
                          </a:solidFill>
                          <a:latin typeface="+mn-lt"/>
                          <a:ea typeface="+mn-ea"/>
                          <a:cs typeface="+mn-cs"/>
                        </a:rPr>
                        <a:t>2025$</a:t>
                      </a:r>
                    </a:p>
                    <a:p>
                      <a:pPr marL="0" algn="ctr" defTabSz="914400" rtl="0" eaLnBrk="1" latinLnBrk="0" hangingPunct="1"/>
                      <a:r>
                        <a:rPr lang="en-US" sz="1200" b="1" kern="1200" dirty="0" smtClean="0">
                          <a:solidFill>
                            <a:schemeClr val="lt1"/>
                          </a:solidFill>
                          <a:latin typeface="+mn-lt"/>
                          <a:ea typeface="+mn-ea"/>
                          <a:cs typeface="+mn-cs"/>
                        </a:rPr>
                        <a:t>($/kW-mo.)</a:t>
                      </a:r>
                    </a:p>
                  </a:txBody>
                  <a:tcPr anchor="b">
                    <a:solidFill>
                      <a:schemeClr val="accent2">
                        <a:lumMod val="50000"/>
                      </a:schemeClr>
                    </a:solidFill>
                  </a:tcPr>
                </a:tc>
                <a:extLst>
                  <a:ext uri="{0D108BD9-81ED-4DB2-BD59-A6C34878D82A}">
                    <a16:rowId xmlns:a16="http://schemas.microsoft.com/office/drawing/2014/main" val="3716581925"/>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endParaRPr lang="en-US" sz="1600" b="0" dirty="0" smtClean="0">
                        <a:solidFill>
                          <a:srgbClr val="000000"/>
                        </a:solidFill>
                      </a:endParaRPr>
                    </a:p>
                  </a:txBody>
                  <a:tcPr/>
                </a:tc>
                <a:tc>
                  <a:txBody>
                    <a:bodyPr/>
                    <a:lstStyle/>
                    <a:p>
                      <a:pPr algn="ctr"/>
                      <a:r>
                        <a:rPr lang="en-US" sz="1600" kern="1200" dirty="0" smtClean="0">
                          <a:solidFill>
                            <a:srgbClr val="000000"/>
                          </a:solidFill>
                          <a:latin typeface="+mn-lt"/>
                          <a:ea typeface="+mn-ea"/>
                          <a:cs typeface="+mn-cs"/>
                        </a:rPr>
                        <a:t>$0.005</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$0.136</a:t>
                      </a:r>
                      <a:endParaRPr lang="en-US" sz="1600" dirty="0">
                        <a:solidFill>
                          <a:srgbClr val="000000"/>
                        </a:solidFill>
                      </a:endParaRPr>
                    </a:p>
                  </a:txBody>
                  <a:tcPr/>
                </a:tc>
                <a:tc>
                  <a:txBody>
                    <a:bodyPr/>
                    <a:lstStyle/>
                    <a:p>
                      <a:pPr algn="ctr"/>
                      <a:r>
                        <a:rPr lang="en-US" sz="1600" kern="1200" dirty="0" smtClean="0">
                          <a:solidFill>
                            <a:srgbClr val="000000"/>
                          </a:solidFill>
                          <a:latin typeface="+mn-lt"/>
                          <a:ea typeface="+mn-ea"/>
                          <a:cs typeface="+mn-cs"/>
                        </a:rPr>
                        <a:t>$0.141</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000000"/>
                          </a:solidFill>
                          <a:latin typeface="+mn-lt"/>
                          <a:ea typeface="+mn-ea"/>
                          <a:cs typeface="+mn-cs"/>
                        </a:rPr>
                        <a:t>$0.155</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1413410258"/>
                  </a:ext>
                </a:extLst>
              </a:tr>
            </a:tbl>
          </a:graphicData>
        </a:graphic>
      </p:graphicFrame>
      <p:sp>
        <p:nvSpPr>
          <p:cNvPr id="8" name="Text Placeholder 3"/>
          <p:cNvSpPr txBox="1">
            <a:spLocks/>
          </p:cNvSpPr>
          <p:nvPr/>
        </p:nvSpPr>
        <p:spPr>
          <a:xfrm>
            <a:off x="457200" y="4114800"/>
            <a:ext cx="8229600" cy="914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Change from October 6-8</a:t>
            </a:r>
          </a:p>
          <a:p>
            <a:pPr lvl="1"/>
            <a:r>
              <a:rPr lang="en-US" dirty="0" smtClean="0"/>
              <a:t>ISO Proposal:  $0.003</a:t>
            </a:r>
          </a:p>
          <a:p>
            <a:pPr lvl="1"/>
            <a:r>
              <a:rPr lang="en-US" dirty="0" smtClean="0"/>
              <a:t>NEPOOL Proposal:  $0.002</a:t>
            </a:r>
          </a:p>
        </p:txBody>
      </p:sp>
      <p:sp>
        <p:nvSpPr>
          <p:cNvPr id="12" name="Text Placeholder 2"/>
          <p:cNvSpPr txBox="1">
            <a:spLocks/>
          </p:cNvSpPr>
          <p:nvPr/>
        </p:nvSpPr>
        <p:spPr>
          <a:xfrm>
            <a:off x="457200" y="5105400"/>
            <a:ext cx="8229600" cy="1219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600" dirty="0" smtClean="0"/>
              <a:t>Incremental Payments to Energy = revenue from LMPs and Forecast Energy Requirement </a:t>
            </a:r>
          </a:p>
          <a:p>
            <a:pPr>
              <a:lnSpc>
                <a:spcPct val="120000"/>
              </a:lnSpc>
              <a:spcBef>
                <a:spcPts val="0"/>
              </a:spcBef>
            </a:pPr>
            <a:r>
              <a:rPr lang="en-US" sz="1600" dirty="0" smtClean="0"/>
              <a:t>Incremental Payments to Options = net option revenue minus holding costs</a:t>
            </a:r>
          </a:p>
          <a:p>
            <a:pPr marL="0" indent="0">
              <a:buNone/>
            </a:pPr>
            <a:r>
              <a:rPr lang="en-US" sz="1600" i="1" dirty="0" smtClean="0"/>
              <a:t>Detailed calculations are in Appendix B</a:t>
            </a:r>
            <a:br>
              <a:rPr lang="en-US" sz="1600" i="1" dirty="0" smtClean="0"/>
            </a:br>
            <a:r>
              <a:rPr lang="en-US" sz="1400" i="1" dirty="0" smtClean="0"/>
              <a:t>Note</a:t>
            </a:r>
            <a:r>
              <a:rPr lang="en-US" sz="1400" i="1" dirty="0"/>
              <a:t>:  values may reflect </a:t>
            </a:r>
            <a:r>
              <a:rPr lang="en-US" sz="1400" i="1" dirty="0" smtClean="0"/>
              <a:t>rounding</a:t>
            </a:r>
            <a:endParaRPr lang="en-US" sz="1400" i="1" dirty="0"/>
          </a:p>
        </p:txBody>
      </p:sp>
      <p:graphicFrame>
        <p:nvGraphicFramePr>
          <p:cNvPr id="7" name="Content Placeholder 1"/>
          <p:cNvGraphicFramePr>
            <a:graphicFrameLocks noGrp="1"/>
          </p:cNvGraphicFramePr>
          <p:nvPr>
            <p:ph sz="quarter" idx="14"/>
            <p:extLst>
              <p:ext uri="{D42A27DB-BD31-4B8C-83A1-F6EECF244321}">
                <p14:modId xmlns:p14="http://schemas.microsoft.com/office/powerpoint/2010/main" val="1555683948"/>
              </p:ext>
            </p:extLst>
          </p:nvPr>
        </p:nvGraphicFramePr>
        <p:xfrm>
          <a:off x="457200" y="1524000"/>
          <a:ext cx="8229600" cy="110990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5958026"/>
                    </a:ext>
                  </a:extLst>
                </a:gridCol>
                <a:gridCol w="1447800">
                  <a:extLst>
                    <a:ext uri="{9D8B030D-6E8A-4147-A177-3AD203B41FA5}">
                      <a16:colId xmlns:a16="http://schemas.microsoft.com/office/drawing/2014/main" val="3583128949"/>
                    </a:ext>
                  </a:extLst>
                </a:gridCol>
                <a:gridCol w="1600200">
                  <a:extLst>
                    <a:ext uri="{9D8B030D-6E8A-4147-A177-3AD203B41FA5}">
                      <a16:colId xmlns:a16="http://schemas.microsoft.com/office/drawing/2014/main" val="2798630513"/>
                    </a:ext>
                  </a:extLst>
                </a:gridCol>
                <a:gridCol w="1371600">
                  <a:extLst>
                    <a:ext uri="{9D8B030D-6E8A-4147-A177-3AD203B41FA5}">
                      <a16:colId xmlns:a16="http://schemas.microsoft.com/office/drawing/2014/main" val="502266773"/>
                    </a:ext>
                  </a:extLst>
                </a:gridCol>
                <a:gridCol w="1371600">
                  <a:extLst>
                    <a:ext uri="{9D8B030D-6E8A-4147-A177-3AD203B41FA5}">
                      <a16:colId xmlns:a16="http://schemas.microsoft.com/office/drawing/2014/main" val="129200034"/>
                    </a:ext>
                  </a:extLst>
                </a:gridCol>
              </a:tblGrid>
              <a:tr h="774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Technology</a:t>
                      </a:r>
                      <a:r>
                        <a:rPr lang="en-US" sz="1600" baseline="0" dirty="0" smtClean="0"/>
                        <a:t> Type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a:t>
                      </a:r>
                      <a:r>
                        <a:rPr lang="en-US" sz="1600" dirty="0" smtClean="0"/>
                        <a:t>ISO Proposal)</a:t>
                      </a:r>
                      <a:endParaRPr lang="en-US" sz="1600" dirty="0"/>
                    </a:p>
                  </a:txBody>
                  <a:tcPr anchor="ctr"/>
                </a:tc>
                <a:tc>
                  <a:txBody>
                    <a:bodyPr/>
                    <a:lstStyle/>
                    <a:p>
                      <a:pPr algn="ctr"/>
                      <a:r>
                        <a:rPr lang="en-US" sz="1600" dirty="0" smtClean="0"/>
                        <a:t>Incr. Payments to Energy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($/kW-mo.)</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Incr. Payments to Options</a:t>
                      </a:r>
                      <a:br>
                        <a:rPr lang="en-US" sz="1600" dirty="0" smtClean="0"/>
                      </a:br>
                      <a:r>
                        <a:rPr lang="en-US" sz="1200" dirty="0" smtClean="0"/>
                        <a:t>($/kW-mo.)</a:t>
                      </a:r>
                    </a:p>
                  </a:txBody>
                  <a:tcPr anchor="b"/>
                </a:tc>
                <a:tc>
                  <a:txBody>
                    <a:bodyPr/>
                    <a:lstStyle/>
                    <a:p>
                      <a:pPr algn="ctr"/>
                      <a:r>
                        <a:rPr lang="en-US" sz="1600" dirty="0" smtClean="0"/>
                        <a:t>Total</a:t>
                      </a:r>
                    </a:p>
                    <a:p>
                      <a:pPr algn="ctr"/>
                      <a:r>
                        <a:rPr lang="en-US" sz="1600" dirty="0" smtClean="0"/>
                        <a:t>2020$</a:t>
                      </a:r>
                    </a:p>
                    <a:p>
                      <a:pPr algn="ctr"/>
                      <a:r>
                        <a:rPr lang="en-US" sz="1200" dirty="0" smtClean="0"/>
                        <a:t>($/kW-mo.)</a:t>
                      </a:r>
                      <a:endParaRPr lang="en-US" sz="1200" dirty="0"/>
                    </a:p>
                  </a:txBody>
                  <a:tcPr anchor="b"/>
                </a:tc>
                <a:tc>
                  <a:txBody>
                    <a:bodyPr/>
                    <a:lstStyle/>
                    <a:p>
                      <a:pPr algn="ctr"/>
                      <a:r>
                        <a:rPr lang="en-US" sz="1600" dirty="0" smtClean="0"/>
                        <a:t>Total</a:t>
                      </a:r>
                    </a:p>
                    <a:p>
                      <a:pPr algn="ctr"/>
                      <a:r>
                        <a:rPr lang="en-US" sz="1600" dirty="0" smtClean="0"/>
                        <a:t>2025$</a:t>
                      </a:r>
                    </a:p>
                    <a:p>
                      <a:pPr algn="ctr"/>
                      <a:r>
                        <a:rPr lang="en-US" sz="1200" dirty="0" smtClean="0"/>
                        <a:t>($/kW-mo.)</a:t>
                      </a:r>
                      <a:endParaRPr lang="en-US" sz="1200" dirty="0"/>
                    </a:p>
                  </a:txBody>
                  <a:tcPr anchor="b">
                    <a:solidFill>
                      <a:srgbClr val="0070C0"/>
                    </a:solidFill>
                  </a:tcPr>
                </a:tc>
                <a:extLst>
                  <a:ext uri="{0D108BD9-81ED-4DB2-BD59-A6C34878D82A}">
                    <a16:rowId xmlns:a16="http://schemas.microsoft.com/office/drawing/2014/main" val="3716581925"/>
                  </a:ext>
                </a:extLst>
              </a:tr>
              <a:tr h="33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Combustion Turbine</a:t>
                      </a:r>
                      <a:endParaRPr lang="en-US" sz="1600" b="0" dirty="0" smtClean="0">
                        <a:solidFill>
                          <a:srgbClr val="000000"/>
                        </a:solidFill>
                      </a:endParaRPr>
                    </a:p>
                  </a:txBody>
                  <a:tcPr/>
                </a:tc>
                <a:tc>
                  <a:txBody>
                    <a:bodyPr/>
                    <a:lstStyle/>
                    <a:p>
                      <a:pPr algn="ctr"/>
                      <a:r>
                        <a:rPr lang="en-US" sz="1600" kern="1200" dirty="0" smtClean="0">
                          <a:solidFill>
                            <a:srgbClr val="000000"/>
                          </a:solidFill>
                          <a:latin typeface="+mn-lt"/>
                          <a:ea typeface="+mn-ea"/>
                          <a:cs typeface="+mn-cs"/>
                        </a:rPr>
                        <a:t>$0.011</a:t>
                      </a:r>
                      <a:endParaRPr lang="en-US" sz="1400" strike="sngStrike"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$0.310</a:t>
                      </a:r>
                      <a:endParaRPr lang="en-US" sz="1600" dirty="0">
                        <a:solidFill>
                          <a:srgbClr val="000000"/>
                        </a:solidFill>
                      </a:endParaRPr>
                    </a:p>
                  </a:txBody>
                  <a:tcPr/>
                </a:tc>
                <a:tc>
                  <a:txBody>
                    <a:bodyPr/>
                    <a:lstStyle/>
                    <a:p>
                      <a:pPr algn="ctr"/>
                      <a:r>
                        <a:rPr lang="en-US" sz="1600" kern="1200" dirty="0" smtClean="0">
                          <a:solidFill>
                            <a:srgbClr val="000000"/>
                          </a:solidFill>
                          <a:latin typeface="+mn-lt"/>
                          <a:ea typeface="+mn-ea"/>
                          <a:cs typeface="+mn-cs"/>
                        </a:rPr>
                        <a:t>$0.321</a:t>
                      </a:r>
                      <a:endParaRPr lang="en-US" sz="1400" strike="sngStrike" kern="1200" dirty="0">
                        <a:solidFill>
                          <a:srgbClr val="000000"/>
                        </a:solidFill>
                        <a:latin typeface="+mn-lt"/>
                        <a:ea typeface="+mn-ea"/>
                        <a:cs typeface="+mn-cs"/>
                      </a:endParaRPr>
                    </a:p>
                  </a:txBody>
                  <a:tcPr/>
                </a:tc>
                <a:tc>
                  <a:txBody>
                    <a:bodyPr/>
                    <a:lstStyle/>
                    <a:p>
                      <a:pPr algn="ctr"/>
                      <a:r>
                        <a:rPr lang="en-US" sz="1600" kern="1200" dirty="0" smtClean="0">
                          <a:solidFill>
                            <a:srgbClr val="000000"/>
                          </a:solidFill>
                          <a:latin typeface="+mn-lt"/>
                          <a:ea typeface="+mn-ea"/>
                          <a:cs typeface="+mn-cs"/>
                        </a:rPr>
                        <a:t>$0.354</a:t>
                      </a:r>
                      <a:endParaRPr lang="en-US" sz="1400" strike="sngStrike" kern="1200" dirty="0">
                        <a:solidFill>
                          <a:srgbClr val="000000"/>
                        </a:solidFill>
                        <a:latin typeface="+mn-lt"/>
                        <a:ea typeface="+mn-ea"/>
                        <a:cs typeface="+mn-cs"/>
                      </a:endParaRPr>
                    </a:p>
                  </a:txBody>
                  <a:tcPr/>
                </a:tc>
                <a:extLst>
                  <a:ext uri="{0D108BD9-81ED-4DB2-BD59-A6C34878D82A}">
                    <a16:rowId xmlns:a16="http://schemas.microsoft.com/office/drawing/2014/main" val="2910224275"/>
                  </a:ext>
                </a:extLst>
              </a:tr>
            </a:tbl>
          </a:graphicData>
        </a:graphic>
      </p:graphicFrame>
      <p:sp>
        <p:nvSpPr>
          <p:cNvPr id="11" name="TextBox 10"/>
          <p:cNvSpPr txBox="1"/>
          <p:nvPr/>
        </p:nvSpPr>
        <p:spPr>
          <a:xfrm rot="10800000" flipH="1" flipV="1">
            <a:off x="7620000" y="168371"/>
            <a:ext cx="1304925"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New</a:t>
            </a:r>
            <a:endParaRPr lang="en-US" sz="1400" i="1" dirty="0"/>
          </a:p>
        </p:txBody>
      </p:sp>
    </p:spTree>
    <p:extLst>
      <p:ext uri="{BB962C8B-B14F-4D97-AF65-F5344CB8AC3E}">
        <p14:creationId xmlns:p14="http://schemas.microsoft.com/office/powerpoint/2010/main" val="303522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Tariff Revisions</a:t>
            </a:r>
            <a:endParaRPr lang="en-US" dirty="0"/>
          </a:p>
        </p:txBody>
      </p:sp>
      <p:sp>
        <p:nvSpPr>
          <p:cNvPr id="3" name="Text Placeholder 2"/>
          <p:cNvSpPr>
            <a:spLocks noGrp="1"/>
          </p:cNvSpPr>
          <p:nvPr>
            <p:ph type="body" idx="1"/>
          </p:nvPr>
        </p:nvSpPr>
        <p:spPr/>
        <p:txBody>
          <a:bodyPr>
            <a:normAutofit/>
          </a:bodyPr>
          <a:lstStyle/>
          <a:p>
            <a:r>
              <a:rPr lang="en-US" dirty="0" smtClean="0"/>
              <a:t>Review of Tariff revisions since the October 6-8 MC Meeting</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381505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15</a:t>
            </a:fld>
            <a:endParaRPr lang="en-US" dirty="0"/>
          </a:p>
        </p:txBody>
      </p:sp>
      <p:sp>
        <p:nvSpPr>
          <p:cNvPr id="4" name="Text Placeholder 3"/>
          <p:cNvSpPr>
            <a:spLocks noGrp="1"/>
          </p:cNvSpPr>
          <p:nvPr>
            <p:ph sz="quarter" idx="14"/>
          </p:nvPr>
        </p:nvSpPr>
        <p:spPr>
          <a:xfrm>
            <a:off x="457200" y="1653489"/>
            <a:ext cx="8229600" cy="4648200"/>
          </a:xfrm>
        </p:spPr>
        <p:txBody>
          <a:bodyPr>
            <a:normAutofit fontScale="77500" lnSpcReduction="20000"/>
          </a:bodyPr>
          <a:lstStyle/>
          <a:p>
            <a:r>
              <a:rPr lang="en-US" dirty="0" smtClean="0"/>
              <a:t>The PPR rate is escalated for inflation every three years </a:t>
            </a:r>
          </a:p>
          <a:p>
            <a:pPr lvl="1"/>
            <a:r>
              <a:rPr lang="en-US" dirty="0" smtClean="0"/>
              <a:t>Impacts PFP revenues</a:t>
            </a:r>
          </a:p>
          <a:p>
            <a:r>
              <a:rPr lang="en-US" dirty="0" smtClean="0"/>
              <a:t>Scarcity hours were revised to reflect the update in peak load hours and the smoothing (4-year averaging) mechanism</a:t>
            </a:r>
          </a:p>
          <a:p>
            <a:pPr lvl="1"/>
            <a:r>
              <a:rPr lang="en-US" dirty="0" smtClean="0"/>
              <a:t>Impacts PFP and energy scarcity revenue</a:t>
            </a:r>
            <a:endParaRPr lang="en-US" strike="sngStrike" dirty="0" smtClean="0"/>
          </a:p>
          <a:p>
            <a:r>
              <a:rPr lang="en-US" dirty="0" smtClean="0"/>
              <a:t>Capacity values and E&amp;AS revenues were adjusted to reflect degradation over the life of the unit for the Net CONE reference unit, in response to stakeholder feedback</a:t>
            </a:r>
          </a:p>
          <a:p>
            <a:pPr lvl="1"/>
            <a:r>
              <a:rPr lang="en-US" dirty="0" smtClean="0"/>
              <a:t>Impacts Gross CONE, Net CONE, and PPR </a:t>
            </a:r>
          </a:p>
          <a:p>
            <a:r>
              <a:rPr lang="en-US" dirty="0" smtClean="0"/>
              <a:t>Operation and Maintenance costs for the Net CONE reference technology were revised to reflect decreased dispatch activity consistent with the unit’s Low Heat Value (LHV) adopted in September</a:t>
            </a:r>
          </a:p>
          <a:p>
            <a:pPr lvl="1"/>
            <a:r>
              <a:rPr lang="en-US" dirty="0" smtClean="0"/>
              <a:t>Impacts Gross CONE and PPR</a:t>
            </a:r>
          </a:p>
          <a:p>
            <a:r>
              <a:rPr lang="en-US" dirty="0" smtClean="0">
                <a:solidFill>
                  <a:srgbClr val="FF0000"/>
                </a:solidFill>
              </a:rPr>
              <a:t>Bonus depreciation </a:t>
            </a:r>
            <a:r>
              <a:rPr lang="en-US" smtClean="0">
                <a:solidFill>
                  <a:srgbClr val="FF0000"/>
                </a:solidFill>
              </a:rPr>
              <a:t>was removed</a:t>
            </a:r>
            <a:endParaRPr lang="en-US" dirty="0" smtClean="0">
              <a:solidFill>
                <a:srgbClr val="FF0000"/>
              </a:solidFill>
            </a:endParaRPr>
          </a:p>
          <a:p>
            <a:pPr lvl="1"/>
            <a:r>
              <a:rPr lang="en-US" dirty="0">
                <a:solidFill>
                  <a:srgbClr val="FF0000"/>
                </a:solidFill>
              </a:rPr>
              <a:t>Impacts Gross CONE and </a:t>
            </a:r>
            <a:r>
              <a:rPr lang="en-US" dirty="0" smtClean="0">
                <a:solidFill>
                  <a:srgbClr val="FF0000"/>
                </a:solidFill>
              </a:rPr>
              <a:t>PPR</a:t>
            </a:r>
          </a:p>
          <a:p>
            <a:r>
              <a:rPr lang="en-US" dirty="0" smtClean="0"/>
              <a:t>The site leasing rate for the battery technology was revised</a:t>
            </a:r>
          </a:p>
          <a:p>
            <a:pPr lvl="1"/>
            <a:r>
              <a:rPr lang="en-US" dirty="0" smtClean="0"/>
              <a:t>Impacts battery ORTP only</a:t>
            </a:r>
          </a:p>
          <a:p>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smtClean="0"/>
              <a:t>Summary of reasons for latest </a:t>
            </a:r>
            <a:r>
              <a:rPr lang="en-US" dirty="0"/>
              <a:t>u</a:t>
            </a:r>
            <a:r>
              <a:rPr lang="en-US" dirty="0" smtClean="0"/>
              <a:t>pdates to </a:t>
            </a:r>
            <a:r>
              <a:rPr lang="en-US" dirty="0"/>
              <a:t>the </a:t>
            </a:r>
            <a:r>
              <a:rPr lang="en-US" dirty="0" smtClean="0"/>
              <a:t>Net CONE, PPR, and ORTP proposed values in the Tariff</a:t>
            </a:r>
            <a:endParaRPr lang="en-US" dirty="0"/>
          </a:p>
        </p:txBody>
      </p:sp>
      <p:sp>
        <p:nvSpPr>
          <p:cNvPr id="5" name="TextBox 4"/>
          <p:cNvSpPr txBox="1"/>
          <p:nvPr/>
        </p:nvSpPr>
        <p:spPr>
          <a:xfrm rot="10800000" flipH="1" flipV="1">
            <a:off x="7924800" y="168371"/>
            <a:ext cx="1000125"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endParaRPr lang="en-US" sz="1400" i="1" dirty="0"/>
          </a:p>
        </p:txBody>
      </p:sp>
    </p:spTree>
    <p:extLst>
      <p:ext uri="{BB962C8B-B14F-4D97-AF65-F5344CB8AC3E}">
        <p14:creationId xmlns:p14="http://schemas.microsoft.com/office/powerpoint/2010/main" val="160083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16</a:t>
            </a:fld>
            <a:endParaRPr lang="en-US" dirty="0"/>
          </a:p>
        </p:txBody>
      </p:sp>
      <p:sp>
        <p:nvSpPr>
          <p:cNvPr id="4" name="Text Placeholder 3"/>
          <p:cNvSpPr>
            <a:spLocks noGrp="1"/>
          </p:cNvSpPr>
          <p:nvPr>
            <p:ph sz="quarter" idx="14"/>
          </p:nvPr>
        </p:nvSpPr>
        <p:spPr>
          <a:xfrm>
            <a:off x="457200" y="1447800"/>
            <a:ext cx="8229600" cy="4648200"/>
          </a:xfrm>
        </p:spPr>
        <p:txBody>
          <a:bodyPr>
            <a:normAutofit/>
          </a:bodyPr>
          <a:lstStyle/>
          <a:p>
            <a:pPr marL="457200" indent="-457200">
              <a:lnSpc>
                <a:spcPct val="90000"/>
              </a:lnSpc>
              <a:buFont typeface="+mj-lt"/>
              <a:buAutoNum type="arabicParenR"/>
            </a:pPr>
            <a:r>
              <a:rPr lang="en-US" dirty="0" smtClean="0"/>
              <a:t>The </a:t>
            </a:r>
            <a:r>
              <a:rPr lang="en-US" dirty="0"/>
              <a:t>Net CONE, PPR, and ORTP calculated values in the </a:t>
            </a:r>
            <a:r>
              <a:rPr lang="en-US" dirty="0" smtClean="0"/>
              <a:t>Tariff were revised to reflect the modified gross CONE and E&amp;AS revenues</a:t>
            </a:r>
          </a:p>
          <a:p>
            <a:pPr marL="457200" indent="-457200">
              <a:lnSpc>
                <a:spcPct val="90000"/>
              </a:lnSpc>
              <a:buFont typeface="+mj-lt"/>
              <a:buAutoNum type="arabicParenR"/>
            </a:pPr>
            <a:r>
              <a:rPr lang="en-US" dirty="0" smtClean="0"/>
              <a:t>The dates used for the electric and </a:t>
            </a:r>
            <a:r>
              <a:rPr lang="en-US" dirty="0"/>
              <a:t>gas forward indices </a:t>
            </a:r>
            <a:r>
              <a:rPr lang="en-US" dirty="0" smtClean="0"/>
              <a:t>used in the interim updates of E&amp;AS revenue offsets is now specified in the Tariff, as requested by stakeholders</a:t>
            </a:r>
          </a:p>
          <a:p>
            <a:pPr lvl="1">
              <a:lnSpc>
                <a:spcPct val="90000"/>
              </a:lnSpc>
            </a:pPr>
            <a:r>
              <a:rPr lang="en-US" dirty="0" smtClean="0"/>
              <a:t>Values </a:t>
            </a:r>
            <a:r>
              <a:rPr lang="en-US" dirty="0"/>
              <a:t>published on the first five trading days of February </a:t>
            </a:r>
            <a:r>
              <a:rPr lang="en-US" dirty="0" smtClean="0"/>
              <a:t>will be used </a:t>
            </a:r>
          </a:p>
          <a:p>
            <a:pPr lvl="1">
              <a:lnSpc>
                <a:spcPct val="90000"/>
              </a:lnSpc>
            </a:pPr>
            <a:r>
              <a:rPr lang="en-US" dirty="0" smtClean="0"/>
              <a:t>Provides </a:t>
            </a:r>
            <a:r>
              <a:rPr lang="en-US" dirty="0"/>
              <a:t>transparency and year-to-year consistency </a:t>
            </a:r>
            <a:endParaRPr lang="en-US" dirty="0" smtClean="0"/>
          </a:p>
          <a:p>
            <a:pPr lvl="1">
              <a:lnSpc>
                <a:spcPct val="90000"/>
              </a:lnSpc>
            </a:pPr>
            <a:r>
              <a:rPr lang="en-US" dirty="0" smtClean="0"/>
              <a:t>This change is reflected in Section III.A.21.1.2(e)(3) of the updated Tariff documents</a:t>
            </a:r>
            <a:endParaRPr lang="en-US" sz="2800" dirty="0"/>
          </a:p>
        </p:txBody>
      </p:sp>
      <p:sp>
        <p:nvSpPr>
          <p:cNvPr id="10" name="Title 8"/>
          <p:cNvSpPr>
            <a:spLocks noGrp="1"/>
          </p:cNvSpPr>
          <p:nvPr>
            <p:ph type="title"/>
          </p:nvPr>
        </p:nvSpPr>
        <p:spPr>
          <a:xfrm>
            <a:off x="457200" y="76200"/>
            <a:ext cx="8229600" cy="1143000"/>
          </a:xfrm>
        </p:spPr>
        <p:txBody>
          <a:bodyPr>
            <a:normAutofit/>
          </a:bodyPr>
          <a:lstStyle/>
          <a:p>
            <a:r>
              <a:rPr lang="en-US" dirty="0" smtClean="0"/>
              <a:t>Summary of Revisions </a:t>
            </a:r>
            <a:r>
              <a:rPr lang="en-US" dirty="0"/>
              <a:t>to the </a:t>
            </a:r>
            <a:r>
              <a:rPr lang="en-US" dirty="0" smtClean="0"/>
              <a:t>Tariff</a:t>
            </a:r>
            <a:endParaRPr lang="en-US" dirty="0"/>
          </a:p>
        </p:txBody>
      </p:sp>
    </p:spTree>
    <p:extLst>
      <p:ext uri="{BB962C8B-B14F-4D97-AF65-F5344CB8AC3E}">
        <p14:creationId xmlns:p14="http://schemas.microsoft.com/office/powerpoint/2010/main" val="2192045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17</a:t>
            </a:fld>
            <a:endParaRPr lang="en-US" dirty="0"/>
          </a:p>
        </p:txBody>
      </p:sp>
      <p:sp>
        <p:nvSpPr>
          <p:cNvPr id="4" name="Text Placeholder 3"/>
          <p:cNvSpPr>
            <a:spLocks noGrp="1"/>
          </p:cNvSpPr>
          <p:nvPr>
            <p:ph sz="quarter" idx="14"/>
          </p:nvPr>
        </p:nvSpPr>
        <p:spPr>
          <a:xfrm>
            <a:off x="457200" y="1624914"/>
            <a:ext cx="8229600" cy="4648200"/>
          </a:xfrm>
        </p:spPr>
        <p:txBody>
          <a:bodyPr>
            <a:normAutofit/>
          </a:bodyPr>
          <a:lstStyle/>
          <a:p>
            <a:r>
              <a:rPr lang="en-US" dirty="0" smtClean="0"/>
              <a:t>As discussed previously, E&amp;AS revenue offsets and the Performance Payment Rate have been calculated for three scenarios:</a:t>
            </a:r>
          </a:p>
          <a:p>
            <a:pPr lvl="1"/>
            <a:r>
              <a:rPr lang="en-US" sz="2400" dirty="0" smtClean="0"/>
              <a:t>ESI market changes filed by ISO and the sunset of FRM</a:t>
            </a:r>
          </a:p>
          <a:p>
            <a:pPr lvl="1"/>
            <a:r>
              <a:rPr lang="en-US" sz="2400" dirty="0" smtClean="0"/>
              <a:t>ESI market changes filed by NEPOOL and the sunset of FRM</a:t>
            </a:r>
          </a:p>
          <a:p>
            <a:pPr lvl="1"/>
            <a:r>
              <a:rPr lang="en-US" sz="2400" dirty="0" smtClean="0"/>
              <a:t>Without ESI and with the continuation of FRM</a:t>
            </a:r>
            <a:endParaRPr lang="en-US" sz="2400" dirty="0"/>
          </a:p>
          <a:p>
            <a:r>
              <a:rPr lang="en-US" dirty="0" smtClean="0"/>
              <a:t>Summary </a:t>
            </a:r>
            <a:r>
              <a:rPr lang="en-US" dirty="0"/>
              <a:t>of the Tariff red-lines are </a:t>
            </a:r>
            <a:r>
              <a:rPr lang="en-US" dirty="0" smtClean="0"/>
              <a:t>included </a:t>
            </a:r>
            <a:r>
              <a:rPr lang="en-US" dirty="0"/>
              <a:t>in Appendix C</a:t>
            </a:r>
          </a:p>
          <a:p>
            <a:pPr marL="0" lvl="1" indent="0">
              <a:spcBef>
                <a:spcPts val="1200"/>
              </a:spcBef>
              <a:buNone/>
            </a:pPr>
            <a:r>
              <a:rPr lang="en-US" sz="2400" b="1" i="1" dirty="0"/>
              <a:t>Tariff redlines are </a:t>
            </a:r>
            <a:r>
              <a:rPr lang="en-US" sz="2400" b="1" i="1" dirty="0" smtClean="0"/>
              <a:t>identical other than the Net CONE, ORTP, </a:t>
            </a:r>
            <a:r>
              <a:rPr lang="en-US" sz="2400" b="1" i="1" dirty="0"/>
              <a:t>and PPR </a:t>
            </a:r>
            <a:r>
              <a:rPr lang="en-US" sz="2400" b="1" i="1" dirty="0" smtClean="0"/>
              <a:t>numerical</a:t>
            </a:r>
            <a:r>
              <a:rPr lang="en-US" sz="2400" b="1" i="1" dirty="0" smtClean="0">
                <a:solidFill>
                  <a:srgbClr val="FF0000"/>
                </a:solidFill>
              </a:rPr>
              <a:t> </a:t>
            </a:r>
            <a:r>
              <a:rPr lang="en-US" sz="2400" b="1" i="1" dirty="0" smtClean="0"/>
              <a:t>values</a:t>
            </a:r>
            <a:endParaRPr lang="en-US" dirty="0" smtClean="0"/>
          </a:p>
        </p:txBody>
      </p:sp>
      <p:sp>
        <p:nvSpPr>
          <p:cNvPr id="10" name="Title 8"/>
          <p:cNvSpPr>
            <a:spLocks noGrp="1"/>
          </p:cNvSpPr>
          <p:nvPr>
            <p:ph type="title"/>
          </p:nvPr>
        </p:nvSpPr>
        <p:spPr>
          <a:xfrm>
            <a:off x="457200" y="76200"/>
            <a:ext cx="8229600" cy="1143000"/>
          </a:xfrm>
        </p:spPr>
        <p:txBody>
          <a:bodyPr>
            <a:normAutofit/>
          </a:bodyPr>
          <a:lstStyle/>
          <a:p>
            <a:r>
              <a:rPr lang="en-US" dirty="0" smtClean="0"/>
              <a:t>Three sets of Tariff redlines are provided</a:t>
            </a:r>
            <a:endParaRPr lang="en-US" dirty="0"/>
          </a:p>
        </p:txBody>
      </p:sp>
      <p:sp>
        <p:nvSpPr>
          <p:cNvPr id="5" name="TextBox 4"/>
          <p:cNvSpPr txBox="1"/>
          <p:nvPr/>
        </p:nvSpPr>
        <p:spPr>
          <a:xfrm rot="10800000" flipH="1" flipV="1">
            <a:off x="7467599" y="361376"/>
            <a:ext cx="1447801" cy="523220"/>
          </a:xfrm>
          <a:prstGeom prst="rect">
            <a:avLst/>
          </a:prstGeom>
          <a:noFill/>
          <a:ln w="19050">
            <a:solidFill>
              <a:srgbClr val="00B0F0"/>
            </a:solidFill>
          </a:ln>
        </p:spPr>
        <p:txBody>
          <a:bodyPr wrap="square" rtlCol="0">
            <a:spAutoFit/>
          </a:bodyPr>
          <a:lstStyle/>
          <a:p>
            <a:pPr algn="ctr"/>
            <a:r>
              <a:rPr lang="en-US" sz="1400" i="1" dirty="0" smtClean="0"/>
              <a:t>From </a:t>
            </a:r>
            <a:r>
              <a:rPr lang="en-US" sz="1400" i="1" dirty="0"/>
              <a:t>October 6-8 </a:t>
            </a:r>
            <a:r>
              <a:rPr lang="en-US" sz="1400" i="1" dirty="0" smtClean="0"/>
              <a:t>presentation</a:t>
            </a:r>
            <a:endParaRPr lang="en-US" sz="1400" i="1" dirty="0"/>
          </a:p>
        </p:txBody>
      </p:sp>
    </p:spTree>
    <p:extLst>
      <p:ext uri="{BB962C8B-B14F-4D97-AF65-F5344CB8AC3E}">
        <p14:creationId xmlns:p14="http://schemas.microsoft.com/office/powerpoint/2010/main" val="2979042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Performance Payment Rate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696511675"/>
              </p:ext>
            </p:extLst>
          </p:nvPr>
        </p:nvGraphicFramePr>
        <p:xfrm>
          <a:off x="609600" y="1313372"/>
          <a:ext cx="7924800" cy="193285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Reason</a:t>
                      </a:r>
                      <a:r>
                        <a:rPr lang="en-US" baseline="0" dirty="0" smtClean="0"/>
                        <a:t> for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III.13.7.2.5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Capacity Performance Payment Rate</a:t>
                      </a:r>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Indicate that the Capacity Performance Payment Rate of $5,455/MWh applies to the Capacity Commitment Period beginning on June 1, 2024 and ending on May 31, 2025</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Update the Capacity Performance Payment Rate for the Capacity Commitment Periods beginning on or after June 1, 2025 to </a:t>
                      </a:r>
                      <a:r>
                        <a:rPr lang="en-US" sz="1600" kern="1200" baseline="0" dirty="0" smtClean="0">
                          <a:solidFill>
                            <a:srgbClr val="FF0000"/>
                          </a:solidFill>
                          <a:latin typeface="+mn-lt"/>
                          <a:ea typeface="+mn-ea"/>
                          <a:cs typeface="+mn-cs"/>
                        </a:rPr>
                        <a:t>$9,140 </a:t>
                      </a:r>
                      <a:r>
                        <a:rPr lang="en-US" sz="1600" strike="sngStrike" kern="1200" baseline="0" dirty="0" smtClean="0">
                          <a:solidFill>
                            <a:schemeClr val="accent6"/>
                          </a:solidFill>
                          <a:latin typeface="+mn-lt"/>
                          <a:ea typeface="+mn-ea"/>
                          <a:cs typeface="+mn-cs"/>
                        </a:rPr>
                        <a:t>8,856</a:t>
                      </a:r>
                      <a:r>
                        <a:rPr lang="en-US" sz="1600" kern="1200" baseline="0" dirty="0" smtClean="0">
                          <a:solidFill>
                            <a:srgbClr val="000000"/>
                          </a:solidFill>
                          <a:latin typeface="+mn-lt"/>
                          <a:ea typeface="+mn-ea"/>
                          <a:cs typeface="+mn-cs"/>
                        </a:rPr>
                        <a:t>/MWh</a:t>
                      </a:r>
                    </a:p>
                  </a:txBody>
                  <a:tcPr/>
                </a:tc>
                <a:extLst>
                  <a:ext uri="{0D108BD9-81ED-4DB2-BD59-A6C34878D82A}">
                    <a16:rowId xmlns:a16="http://schemas.microsoft.com/office/drawing/2014/main" val="2592331866"/>
                  </a:ext>
                </a:extLst>
              </a:tr>
            </a:tbl>
          </a:graphicData>
        </a:graphic>
      </p:graphicFrame>
      <p:sp>
        <p:nvSpPr>
          <p:cNvPr id="5" name="Content Placeholder 3"/>
          <p:cNvSpPr>
            <a:spLocks noGrp="1"/>
          </p:cNvSpPr>
          <p:nvPr>
            <p:ph idx="1"/>
          </p:nvPr>
        </p:nvSpPr>
        <p:spPr>
          <a:xfrm>
            <a:off x="457200" y="4572000"/>
            <a:ext cx="8229600" cy="1752600"/>
          </a:xfrm>
        </p:spPr>
        <p:txBody>
          <a:bodyPr>
            <a:normAutofit/>
          </a:bodyPr>
          <a:lstStyle/>
          <a:p>
            <a:pPr marL="0" indent="0">
              <a:buNone/>
            </a:pPr>
            <a:r>
              <a:rPr lang="en-US" sz="2000" b="1" dirty="0" smtClean="0"/>
              <a:t>Note</a:t>
            </a:r>
            <a:r>
              <a:rPr lang="en-US" sz="2000" dirty="0" smtClean="0"/>
              <a:t>:  Three sets of Tariff redlines have been provided reflecting the Performance Payment Rate under the three scenarios.  The value above reflects the ESI </a:t>
            </a:r>
            <a:r>
              <a:rPr lang="en-US" sz="2000" dirty="0"/>
              <a:t>market changes filed by ISO and the sunset of </a:t>
            </a:r>
            <a:r>
              <a:rPr lang="en-US" sz="2000" dirty="0" smtClean="0"/>
              <a:t>FRM.  </a:t>
            </a:r>
          </a:p>
        </p:txBody>
      </p:sp>
      <p:sp>
        <p:nvSpPr>
          <p:cNvPr id="8" name="TextBox 7"/>
          <p:cNvSpPr txBox="1"/>
          <p:nvPr/>
        </p:nvSpPr>
        <p:spPr>
          <a:xfrm rot="10800000" flipH="1" flipV="1">
            <a:off x="7467599" y="253654"/>
            <a:ext cx="1447801" cy="738664"/>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r>
              <a:rPr lang="en-US" sz="1400" i="1" dirty="0" smtClean="0"/>
              <a:t> from </a:t>
            </a:r>
            <a:r>
              <a:rPr lang="en-US" sz="1400" i="1" dirty="0"/>
              <a:t>October 6-8 presentation </a:t>
            </a:r>
          </a:p>
        </p:txBody>
      </p:sp>
    </p:spTree>
    <p:extLst>
      <p:ext uri="{BB962C8B-B14F-4D97-AF65-F5344CB8AC3E}">
        <p14:creationId xmlns:p14="http://schemas.microsoft.com/office/powerpoint/2010/main" val="183713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999020102"/>
              </p:ext>
            </p:extLst>
          </p:nvPr>
        </p:nvGraphicFramePr>
        <p:xfrm>
          <a:off x="609600" y="1313372"/>
          <a:ext cx="7924800" cy="363973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r>
                        <a:rPr lang="en-US" sz="1600" kern="1200" baseline="0" dirty="0" smtClean="0">
                          <a:solidFill>
                            <a:srgbClr val="000000"/>
                          </a:solidFill>
                          <a:latin typeface="+mn-lt"/>
                          <a:ea typeface="+mn-ea"/>
                          <a:cs typeface="+mn-cs"/>
                        </a:rPr>
                        <a:t>III.A.21.1.1</a:t>
                      </a:r>
                    </a:p>
                    <a:p>
                      <a:r>
                        <a:rPr lang="en-US" sz="1600" kern="1200" baseline="0" dirty="0" smtClean="0">
                          <a:solidFill>
                            <a:srgbClr val="000000"/>
                          </a:solidFill>
                          <a:latin typeface="+mn-lt"/>
                          <a:ea typeface="+mn-ea"/>
                          <a:cs typeface="+mn-cs"/>
                        </a:rPr>
                        <a:t>Offer Review Trigger Prices for the Forward Capacity Auction</a:t>
                      </a:r>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Update ORTP values for the Capacity Commitment Period beginning June 1, 2025</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Add Battery as a new technology for Generating Capacity Resources</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kern="1200" baseline="0" dirty="0" smtClean="0">
                          <a:solidFill>
                            <a:srgbClr val="FF0000"/>
                          </a:solidFill>
                          <a:latin typeface="+mn-lt"/>
                          <a:ea typeface="+mn-ea"/>
                          <a:cs typeface="+mn-cs"/>
                        </a:rPr>
                        <a:t>Add Solar (in the ISO-ESI and NEPOOL ESI cases) as a new technology for Generating Capacity Resources</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Add On-Peak Solar and </a:t>
                      </a:r>
                      <a:r>
                        <a:rPr lang="en-US" sz="1600" i="0" kern="1200" baseline="0" dirty="0" smtClean="0">
                          <a:solidFill>
                            <a:srgbClr val="000000"/>
                          </a:solidFill>
                          <a:latin typeface="+mn-lt"/>
                          <a:ea typeface="+mn-ea"/>
                          <a:cs typeface="+mn-cs"/>
                        </a:rPr>
                        <a:t>Solar + Battery as new technologies for Demand Capacity Resources</a:t>
                      </a:r>
                      <a:endParaRPr lang="en-US" sz="1600" kern="1200" baseline="0" dirty="0" smtClean="0">
                        <a:solidFill>
                          <a:srgbClr val="000000"/>
                        </a:solidFill>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Remove the Load Management ORTP categories for Demand Capacity Resources – Residential</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Combine the Demand Capacity Resources - Commercial and Industrial and Demand Capacity Resources – Residential into one Demand Capacity Resources category</a:t>
                      </a:r>
                    </a:p>
                  </a:txBody>
                  <a:tcPr/>
                </a:tc>
                <a:extLst>
                  <a:ext uri="{0D108BD9-81ED-4DB2-BD59-A6C34878D82A}">
                    <a16:rowId xmlns:a16="http://schemas.microsoft.com/office/drawing/2014/main" val="2592331866"/>
                  </a:ext>
                </a:extLst>
              </a:tr>
            </a:tbl>
          </a:graphicData>
        </a:graphic>
      </p:graphicFrame>
      <p:sp>
        <p:nvSpPr>
          <p:cNvPr id="7" name="TextBox 6"/>
          <p:cNvSpPr txBox="1"/>
          <p:nvPr/>
        </p:nvSpPr>
        <p:spPr>
          <a:xfrm rot="10800000" flipH="1" flipV="1">
            <a:off x="7467599" y="253654"/>
            <a:ext cx="1447801" cy="738664"/>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r>
              <a:rPr lang="en-US" sz="1400" i="1" dirty="0" smtClean="0"/>
              <a:t> from </a:t>
            </a:r>
            <a:r>
              <a:rPr lang="en-US" sz="1400" i="1" dirty="0"/>
              <a:t>October 6-8 presentation </a:t>
            </a:r>
          </a:p>
        </p:txBody>
      </p:sp>
    </p:spTree>
    <p:extLst>
      <p:ext uri="{BB962C8B-B14F-4D97-AF65-F5344CB8AC3E}">
        <p14:creationId xmlns:p14="http://schemas.microsoft.com/office/powerpoint/2010/main" val="425254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457200" y="533399"/>
            <a:ext cx="6492298" cy="667695"/>
          </a:xfrm>
        </p:spPr>
        <p:txBody>
          <a:bodyPr tIns="45720" bIns="45720">
            <a:noAutofit/>
          </a:bodyPr>
          <a:lstStyle/>
          <a:p>
            <a:pPr>
              <a:spcBef>
                <a:spcPts val="0"/>
              </a:spcBef>
            </a:pPr>
            <a:r>
              <a:rPr lang="en-US" sz="2400" dirty="0"/>
              <a:t>Cost of New </a:t>
            </a:r>
            <a:r>
              <a:rPr lang="en-US" sz="2400" dirty="0" smtClean="0"/>
              <a:t>Entry, Offer </a:t>
            </a:r>
            <a:r>
              <a:rPr lang="en-US" sz="2400" dirty="0"/>
              <a:t>Review Trigger </a:t>
            </a:r>
            <a:r>
              <a:rPr lang="en-US" sz="2400" dirty="0" smtClean="0"/>
              <a:t>Prices,</a:t>
            </a:r>
          </a:p>
          <a:p>
            <a:pPr>
              <a:spcBef>
                <a:spcPts val="0"/>
              </a:spcBef>
            </a:pPr>
            <a:r>
              <a:rPr lang="en-US" sz="2400" dirty="0" smtClean="0"/>
              <a:t>And Performance Payment Rate</a:t>
            </a:r>
            <a:endParaRPr lang="en-US" sz="2400" dirty="0"/>
          </a:p>
        </p:txBody>
      </p:sp>
      <p:sp>
        <p:nvSpPr>
          <p:cNvPr id="31" name="Text Placeholder 30"/>
          <p:cNvSpPr>
            <a:spLocks noGrp="1"/>
          </p:cNvSpPr>
          <p:nvPr>
            <p:ph type="body" sz="quarter" idx="13"/>
          </p:nvPr>
        </p:nvSpPr>
        <p:spPr/>
        <p:txBody>
          <a:bodyPr/>
          <a:lstStyle/>
          <a:p>
            <a:r>
              <a:rPr lang="en-US" dirty="0" smtClean="0"/>
              <a:t>Proposed Effective Date: June 1, 2025 (CCP 16)</a:t>
            </a:r>
            <a:endParaRPr lang="en-US" dirty="0"/>
          </a:p>
        </p:txBody>
      </p:sp>
      <p:sp>
        <p:nvSpPr>
          <p:cNvPr id="9" name="Text Placeholder 15"/>
          <p:cNvSpPr>
            <a:spLocks noGrp="1"/>
          </p:cNvSpPr>
          <p:nvPr>
            <p:ph type="body" sz="quarter" idx="14"/>
          </p:nvPr>
        </p:nvSpPr>
        <p:spPr>
          <a:xfrm>
            <a:off x="485899" y="1851032"/>
            <a:ext cx="8229600" cy="4495800"/>
          </a:xfrm>
        </p:spPr>
        <p:txBody>
          <a:bodyPr>
            <a:normAutofit/>
          </a:bodyPr>
          <a:lstStyle/>
          <a:p>
            <a:r>
              <a:rPr lang="en-US" dirty="0" smtClean="0"/>
              <a:t>The recalculation of the Cost </a:t>
            </a:r>
            <a:r>
              <a:rPr lang="en-US" dirty="0"/>
              <a:t>of New Entry (CONE), Net CONE, and Offer Review Trigger Prices (ORTPs</a:t>
            </a:r>
            <a:r>
              <a:rPr lang="en-US" dirty="0" smtClean="0"/>
              <a:t>) is being performed for the 2025-2026 Capacity Commitment Period (CCP 16) </a:t>
            </a:r>
          </a:p>
          <a:p>
            <a:r>
              <a:rPr lang="en-US" dirty="0" smtClean="0"/>
              <a:t>The Performance Payment Rate (PPR) is being updated concurrently for CCP 16</a:t>
            </a:r>
          </a:p>
          <a:p>
            <a:pPr lvl="1"/>
            <a:r>
              <a:rPr lang="en-US" dirty="0" smtClean="0"/>
              <a:t>This rate depends upon the values used to derive the Net CONE</a:t>
            </a:r>
          </a:p>
          <a:p>
            <a:r>
              <a:rPr lang="en-US" dirty="0" smtClean="0"/>
              <a:t>This presentation:</a:t>
            </a:r>
            <a:endParaRPr lang="en-US" dirty="0"/>
          </a:p>
          <a:p>
            <a:pPr lvl="1"/>
            <a:r>
              <a:rPr lang="en-US" dirty="0" smtClean="0"/>
              <a:t>Provides the updated Performance Payment Rate</a:t>
            </a:r>
          </a:p>
          <a:p>
            <a:pPr lvl="1"/>
            <a:r>
              <a:rPr lang="en-US" dirty="0"/>
              <a:t>Provides updated revenue offsets associated with Energy Security Improvements (ESI</a:t>
            </a:r>
            <a:r>
              <a:rPr lang="en-US" dirty="0" smtClean="0"/>
              <a:t>)</a:t>
            </a:r>
          </a:p>
          <a:p>
            <a:pPr lvl="1"/>
            <a:r>
              <a:rPr lang="en-US" dirty="0" smtClean="0"/>
              <a:t>Provide</a:t>
            </a:r>
            <a:r>
              <a:rPr lang="en-US" dirty="0"/>
              <a:t>s</a:t>
            </a:r>
            <a:r>
              <a:rPr lang="en-US" dirty="0" smtClean="0"/>
              <a:t> </a:t>
            </a:r>
            <a:r>
              <a:rPr lang="en-US" dirty="0"/>
              <a:t>a summary of Tariff </a:t>
            </a:r>
            <a:r>
              <a:rPr lang="en-US" dirty="0" smtClean="0"/>
              <a:t>revisions since the October 6-8 </a:t>
            </a:r>
            <a:br>
              <a:rPr lang="en-US" dirty="0" smtClean="0"/>
            </a:br>
            <a:r>
              <a:rPr lang="en-US" dirty="0" smtClean="0"/>
              <a:t>MC meeting</a:t>
            </a:r>
            <a:endParaRPr lang="en-US" dirty="0"/>
          </a:p>
        </p:txBody>
      </p:sp>
      <p:sp>
        <p:nvSpPr>
          <p:cNvPr id="10" name="Text Placeholder 29"/>
          <p:cNvSpPr>
            <a:spLocks noGrp="1"/>
          </p:cNvSpPr>
          <p:nvPr>
            <p:ph type="body" sz="quarter" idx="12"/>
          </p:nvPr>
        </p:nvSpPr>
        <p:spPr>
          <a:xfrm>
            <a:off x="6931391" y="524347"/>
            <a:ext cx="1609555" cy="685800"/>
          </a:xfrm>
        </p:spPr>
        <p:txBody>
          <a:bodyPr>
            <a:noAutofit/>
          </a:bodyPr>
          <a:lstStyle/>
          <a:p>
            <a:pPr>
              <a:spcBef>
                <a:spcPts val="0"/>
              </a:spcBef>
            </a:pPr>
            <a:r>
              <a:rPr lang="en-US" dirty="0" smtClean="0"/>
              <a:t>WMPP IDs: 139 &amp; 144</a:t>
            </a:r>
          </a:p>
        </p:txBody>
      </p:sp>
    </p:spTree>
    <p:extLst>
      <p:ext uri="{BB962C8B-B14F-4D97-AF65-F5344CB8AC3E}">
        <p14:creationId xmlns:p14="http://schemas.microsoft.com/office/powerpoint/2010/main" val="865868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sp>
        <p:nvSpPr>
          <p:cNvPr id="5" name="TextBox 4"/>
          <p:cNvSpPr txBox="1"/>
          <p:nvPr/>
        </p:nvSpPr>
        <p:spPr>
          <a:xfrm rot="10800000" flipH="1" flipV="1">
            <a:off x="7467599" y="253654"/>
            <a:ext cx="1447801" cy="738664"/>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r>
              <a:rPr lang="en-US" sz="1400" i="1" dirty="0" smtClean="0"/>
              <a:t> from  October 6-8 presentation </a:t>
            </a:r>
            <a:endParaRPr lang="en-US" sz="1400" i="1" dirty="0"/>
          </a:p>
        </p:txBody>
      </p:sp>
      <p:graphicFrame>
        <p:nvGraphicFramePr>
          <p:cNvPr id="7" name="Content Placeholder 4"/>
          <p:cNvGraphicFramePr>
            <a:graphicFrameLocks/>
          </p:cNvGraphicFramePr>
          <p:nvPr>
            <p:extLst>
              <p:ext uri="{D42A27DB-BD31-4B8C-83A1-F6EECF244321}">
                <p14:modId xmlns:p14="http://schemas.microsoft.com/office/powerpoint/2010/main" val="77318884"/>
              </p:ext>
            </p:extLst>
          </p:nvPr>
        </p:nvGraphicFramePr>
        <p:xfrm>
          <a:off x="609600" y="1282788"/>
          <a:ext cx="7924800" cy="266437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43224005"/>
                    </a:ext>
                  </a:extLst>
                </a:gridCol>
                <a:gridCol w="59436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(e)(3) </a:t>
                      </a:r>
                    </a:p>
                    <a:p>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Include ESI revenue offsets in the E&amp;AS revenues update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accent6"/>
                          </a:solidFill>
                          <a:latin typeface="+mn-lt"/>
                          <a:ea typeface="+mn-ea"/>
                          <a:cs typeface="+mn-cs"/>
                        </a:rPr>
                        <a:t>Indicate that Henry Hub natural gas prices, Algonquin </a:t>
                      </a:r>
                      <a:r>
                        <a:rPr lang="en-US" sz="1600" kern="1200" baseline="0" dirty="0" err="1" smtClean="0">
                          <a:solidFill>
                            <a:schemeClr val="accent6"/>
                          </a:solidFill>
                          <a:latin typeface="+mn-lt"/>
                          <a:ea typeface="+mn-ea"/>
                          <a:cs typeface="+mn-cs"/>
                        </a:rPr>
                        <a:t>Citygates</a:t>
                      </a:r>
                      <a:r>
                        <a:rPr lang="en-US" sz="1600" kern="1200" baseline="0" dirty="0" smtClean="0">
                          <a:solidFill>
                            <a:schemeClr val="accent6"/>
                          </a:solidFill>
                          <a:latin typeface="+mn-lt"/>
                          <a:ea typeface="+mn-ea"/>
                          <a:cs typeface="+mn-cs"/>
                        </a:rPr>
                        <a:t> Basis natural gas futures prices, and Massachusetts Hub Day-Ahead Peak electricity prices published by ICE on the first five trading days in February will be input to the capital budgeting model to update E&amp;AS revenues</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Change the dates of the indices from the CCP beginning June 1, 2021, to the months of the commitment period to which the values will apply</a:t>
                      </a:r>
                    </a:p>
                  </a:txBody>
                  <a:tcPr/>
                </a:tc>
                <a:extLst>
                  <a:ext uri="{0D108BD9-81ED-4DB2-BD59-A6C34878D82A}">
                    <a16:rowId xmlns:a16="http://schemas.microsoft.com/office/drawing/2014/main" val="673217179"/>
                  </a:ext>
                </a:extLst>
              </a:tr>
            </a:tbl>
          </a:graphicData>
        </a:graphic>
      </p:graphicFrame>
      <p:sp>
        <p:nvSpPr>
          <p:cNvPr id="4" name="TextBox 3"/>
          <p:cNvSpPr txBox="1"/>
          <p:nvPr/>
        </p:nvSpPr>
        <p:spPr>
          <a:xfrm>
            <a:off x="609600" y="5602069"/>
            <a:ext cx="7848600" cy="584775"/>
          </a:xfrm>
          <a:prstGeom prst="rect">
            <a:avLst/>
          </a:prstGeom>
          <a:noFill/>
        </p:spPr>
        <p:txBody>
          <a:bodyPr wrap="square" rtlCol="0">
            <a:spAutoFit/>
          </a:bodyPr>
          <a:lstStyle/>
          <a:p>
            <a:r>
              <a:rPr lang="en-US" sz="1600" i="1" dirty="0" smtClean="0">
                <a:solidFill>
                  <a:srgbClr val="000000"/>
                </a:solidFill>
              </a:rPr>
              <a:t>Note: Appendix D contains an example of the calculation for updating E&amp;AS revenues in the current interim </a:t>
            </a:r>
            <a:r>
              <a:rPr lang="en-US" sz="1600" i="1" dirty="0">
                <a:solidFill>
                  <a:srgbClr val="000000"/>
                </a:solidFill>
              </a:rPr>
              <a:t>update </a:t>
            </a:r>
            <a:r>
              <a:rPr lang="en-US" sz="1600" i="1" dirty="0" smtClean="0">
                <a:solidFill>
                  <a:srgbClr val="000000"/>
                </a:solidFill>
              </a:rPr>
              <a:t>process</a:t>
            </a:r>
            <a:endParaRPr lang="en-US" sz="1600" i="1" dirty="0">
              <a:solidFill>
                <a:srgbClr val="000000"/>
              </a:solidFill>
            </a:endParaRPr>
          </a:p>
        </p:txBody>
      </p:sp>
    </p:spTree>
    <p:extLst>
      <p:ext uri="{BB962C8B-B14F-4D97-AF65-F5344CB8AC3E}">
        <p14:creationId xmlns:p14="http://schemas.microsoft.com/office/powerpoint/2010/main" val="1597794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normAutofit lnSpcReduction="10000"/>
          </a:bodyPr>
          <a:lstStyle/>
          <a:p>
            <a:r>
              <a:rPr lang="en-US" dirty="0" smtClean="0"/>
              <a:t>E&amp;AS </a:t>
            </a:r>
            <a:r>
              <a:rPr lang="en-US" dirty="0"/>
              <a:t>revenue offsets </a:t>
            </a:r>
            <a:r>
              <a:rPr lang="en-US" dirty="0" smtClean="0"/>
              <a:t>are calculated to reflect both </a:t>
            </a:r>
            <a:r>
              <a:rPr lang="en-US" dirty="0"/>
              <a:t>current </a:t>
            </a:r>
            <a:r>
              <a:rPr lang="en-US" dirty="0" smtClean="0"/>
              <a:t>and </a:t>
            </a:r>
            <a:r>
              <a:rPr lang="en-US" dirty="0"/>
              <a:t>proposed (future) market conditions in </a:t>
            </a:r>
            <a:r>
              <a:rPr lang="en-US" dirty="0" smtClean="0"/>
              <a:t>CCP16, including:</a:t>
            </a:r>
            <a:endParaRPr lang="en-US" dirty="0"/>
          </a:p>
          <a:p>
            <a:pPr lvl="1"/>
            <a:r>
              <a:rPr lang="en-US" dirty="0" smtClean="0"/>
              <a:t>Revenue impacts from ESI, both as proposed by ISO and as proposed by NEPOOL</a:t>
            </a:r>
          </a:p>
          <a:p>
            <a:pPr lvl="1"/>
            <a:r>
              <a:rPr lang="en-US" dirty="0" smtClean="0"/>
              <a:t>With and without estimated Forward Reserve Market revenue due to the proposed sunset of the Forward Reserve Market</a:t>
            </a:r>
          </a:p>
          <a:p>
            <a:r>
              <a:rPr lang="en-US" dirty="0" smtClean="0"/>
              <a:t>The </a:t>
            </a:r>
            <a:r>
              <a:rPr lang="en-US" dirty="0"/>
              <a:t>updated PPR value will be effective beginning June 1, 2025 (CCP16)</a:t>
            </a:r>
            <a:endParaRPr lang="en-US" sz="1700" dirty="0"/>
          </a:p>
          <a:p>
            <a:pPr lvl="1"/>
            <a:r>
              <a:rPr lang="en-US" dirty="0"/>
              <a:t>The value is based upon the Combustion Turbine technology recommended for Net </a:t>
            </a:r>
            <a:r>
              <a:rPr lang="en-US" dirty="0" smtClean="0"/>
              <a:t>CONE</a:t>
            </a:r>
          </a:p>
          <a:p>
            <a:r>
              <a:rPr lang="en-US" dirty="0" smtClean="0"/>
              <a:t>Tariff revisions will:</a:t>
            </a:r>
          </a:p>
          <a:p>
            <a:pPr lvl="1"/>
            <a:r>
              <a:rPr lang="en-US" dirty="0" smtClean="0"/>
              <a:t>Support the new values for CONE, Net CONE, ORTPs and PPR</a:t>
            </a:r>
          </a:p>
          <a:p>
            <a:pPr lvl="1"/>
            <a:r>
              <a:rPr lang="en-US" dirty="0" smtClean="0"/>
              <a:t>Reflect changes in the methodology for updating Net CONE and ORTP values in periods between major recalculations</a:t>
            </a:r>
          </a:p>
        </p:txBody>
      </p:sp>
    </p:spTree>
    <p:extLst>
      <p:ext uri="{BB962C8B-B14F-4D97-AF65-F5344CB8AC3E}">
        <p14:creationId xmlns:p14="http://schemas.microsoft.com/office/powerpoint/2010/main" val="3747847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smtClean="0"/>
              <a:t>November Markets Committee Voting – </a:t>
            </a:r>
            <a:br>
              <a:rPr lang="en-US" dirty="0" smtClean="0"/>
            </a:br>
            <a:r>
              <a:rPr lang="en-US" dirty="0" smtClean="0"/>
              <a:t>Assessing the Impacts of Amendments </a:t>
            </a:r>
            <a:endParaRPr lang="en-US" dirty="0"/>
          </a:p>
        </p:txBody>
      </p:sp>
      <p:sp>
        <p:nvSpPr>
          <p:cNvPr id="4" name="Content Placeholder 3"/>
          <p:cNvSpPr>
            <a:spLocks noGrp="1"/>
          </p:cNvSpPr>
          <p:nvPr>
            <p:ph idx="1"/>
          </p:nvPr>
        </p:nvSpPr>
        <p:spPr/>
        <p:txBody>
          <a:bodyPr>
            <a:normAutofit fontScale="47500" lnSpcReduction="20000"/>
          </a:bodyPr>
          <a:lstStyle/>
          <a:p>
            <a:r>
              <a:rPr lang="en-US" sz="3800" dirty="0"/>
              <a:t>As previously noted, there are many interdependencies among the FCM parameters</a:t>
            </a:r>
          </a:p>
          <a:p>
            <a:r>
              <a:rPr lang="en-US" sz="3800" dirty="0"/>
              <a:t>This presents unique challenges when trying to calculate the </a:t>
            </a:r>
            <a:r>
              <a:rPr lang="en-US" sz="3800" u="sng" dirty="0"/>
              <a:t>combined</a:t>
            </a:r>
            <a:r>
              <a:rPr lang="en-US" sz="3800" dirty="0"/>
              <a:t> effect of more than one amendment on the CONE, Net CONE, ORTP, and PPR values, as many amendments will impact more than one parameter</a:t>
            </a:r>
          </a:p>
          <a:p>
            <a:pPr lvl="1"/>
            <a:r>
              <a:rPr lang="en-US" sz="3400" dirty="0"/>
              <a:t>For example, a change in Gross CONE for the reference technology has downstream impacts on the PPR and therefore all ORTP values</a:t>
            </a:r>
          </a:p>
          <a:p>
            <a:pPr lvl="1"/>
            <a:r>
              <a:rPr lang="en-US" sz="3400" i="1" dirty="0" smtClean="0"/>
              <a:t>See </a:t>
            </a:r>
            <a:r>
              <a:rPr lang="en-US" sz="3400" dirty="0" smtClean="0"/>
              <a:t>next </a:t>
            </a:r>
            <a:r>
              <a:rPr lang="en-US" sz="3400" dirty="0"/>
              <a:t>slide </a:t>
            </a:r>
            <a:r>
              <a:rPr lang="en-US" sz="3400" dirty="0" smtClean="0"/>
              <a:t>for </a:t>
            </a:r>
            <a:r>
              <a:rPr lang="en-US" sz="3400" dirty="0"/>
              <a:t>the impact of each amendment presented at the October 6-8 MC (excludes amendments dropped or adopted prior to that meeting)</a:t>
            </a:r>
          </a:p>
          <a:p>
            <a:r>
              <a:rPr lang="en-US" sz="3800" dirty="0" smtClean="0"/>
              <a:t>ISO will endeavor to validate </a:t>
            </a:r>
            <a:r>
              <a:rPr lang="en-US" sz="3800" dirty="0"/>
              <a:t>the impact of </a:t>
            </a:r>
            <a:r>
              <a:rPr lang="en-US" sz="3800" u="sng" dirty="0"/>
              <a:t>individual</a:t>
            </a:r>
            <a:r>
              <a:rPr lang="en-US" sz="3800" dirty="0"/>
              <a:t> </a:t>
            </a:r>
            <a:r>
              <a:rPr lang="en-US" sz="3800" dirty="0" smtClean="0"/>
              <a:t>amendments prior to the November 9-10 MC meeting</a:t>
            </a:r>
          </a:p>
          <a:p>
            <a:r>
              <a:rPr lang="en-US" sz="3800" dirty="0" smtClean="0"/>
              <a:t>Given </a:t>
            </a:r>
            <a:r>
              <a:rPr lang="en-US" sz="3800" dirty="0"/>
              <a:t>the challenges of calculating the </a:t>
            </a:r>
            <a:r>
              <a:rPr lang="en-US" sz="3800" u="sng" dirty="0"/>
              <a:t>combined</a:t>
            </a:r>
            <a:r>
              <a:rPr lang="en-US" sz="3800" dirty="0"/>
              <a:t> effect of amendments and the numerous permutations required to assess all combinations, the ISO cannot determine the impact of hypothetical combinations of amendments ahead of the November MC meeting nor calculate results in real-time at that meeting</a:t>
            </a:r>
          </a:p>
          <a:p>
            <a:r>
              <a:rPr lang="en-US" sz="3800" dirty="0"/>
              <a:t>If any amendments pass at the MC, the ISO will calculate their </a:t>
            </a:r>
            <a:r>
              <a:rPr lang="en-US" sz="3800" u="sng" dirty="0"/>
              <a:t>combined</a:t>
            </a:r>
            <a:r>
              <a:rPr lang="en-US" sz="3800" dirty="0"/>
              <a:t> impacts on the CONE, Net CONE, ORTP, and PPR values shortly after the meeting and publish them prior to the December 3 Participants Committee meeting</a:t>
            </a:r>
          </a:p>
        </p:txBody>
      </p:sp>
      <p:sp>
        <p:nvSpPr>
          <p:cNvPr id="5" name="TextBox 4"/>
          <p:cNvSpPr txBox="1"/>
          <p:nvPr/>
        </p:nvSpPr>
        <p:spPr>
          <a:xfrm rot="10800000" flipH="1" flipV="1">
            <a:off x="7696200" y="291643"/>
            <a:ext cx="1219200"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New</a:t>
            </a:r>
            <a:endParaRPr lang="en-US" sz="1400" i="1" dirty="0"/>
          </a:p>
        </p:txBody>
      </p:sp>
    </p:spTree>
    <p:extLst>
      <p:ext uri="{BB962C8B-B14F-4D97-AF65-F5344CB8AC3E}">
        <p14:creationId xmlns:p14="http://schemas.microsoft.com/office/powerpoint/2010/main" val="3883057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t>23</a:t>
            </a:fld>
            <a:endParaRPr lang="en-US"/>
          </a:p>
        </p:txBody>
      </p:sp>
      <p:sp>
        <p:nvSpPr>
          <p:cNvPr id="2" name="Title 1"/>
          <p:cNvSpPr>
            <a:spLocks noGrp="1"/>
          </p:cNvSpPr>
          <p:nvPr>
            <p:ph type="title"/>
          </p:nvPr>
        </p:nvSpPr>
        <p:spPr>
          <a:xfrm>
            <a:off x="457200" y="76200"/>
            <a:ext cx="8229600" cy="914400"/>
          </a:xfrm>
        </p:spPr>
        <p:txBody>
          <a:bodyPr/>
          <a:lstStyle/>
          <a:p>
            <a:r>
              <a:rPr lang="en-US" dirty="0" smtClean="0"/>
              <a:t>Impacts of Amendments on FCM Parameters</a:t>
            </a:r>
            <a:endParaRPr lang="en-US" dirty="0"/>
          </a:p>
        </p:txBody>
      </p:sp>
      <p:sp>
        <p:nvSpPr>
          <p:cNvPr id="7" name="TextBox 6"/>
          <p:cNvSpPr txBox="1"/>
          <p:nvPr/>
        </p:nvSpPr>
        <p:spPr>
          <a:xfrm rot="10800000" flipH="1" flipV="1">
            <a:off x="7620000" y="176510"/>
            <a:ext cx="1295400"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New</a:t>
            </a:r>
            <a:endParaRPr lang="en-US" sz="1400" i="1" dirty="0"/>
          </a:p>
        </p:txBody>
      </p:sp>
      <p:sp>
        <p:nvSpPr>
          <p:cNvPr id="8" name="Text Placeholder 2"/>
          <p:cNvSpPr txBox="1">
            <a:spLocks/>
          </p:cNvSpPr>
          <p:nvPr/>
        </p:nvSpPr>
        <p:spPr>
          <a:xfrm>
            <a:off x="7315200" y="4648200"/>
            <a:ext cx="1524000" cy="147285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1400" i="1" dirty="0" smtClean="0"/>
              <a:t>Amendment numbers reflect those presented at the October 6-8 meeting</a:t>
            </a:r>
            <a:endParaRPr lang="en-US" sz="1400" i="1" dirty="0"/>
          </a:p>
        </p:txBody>
      </p:sp>
      <p:pic>
        <p:nvPicPr>
          <p:cNvPr id="5" name="Picture 4"/>
          <p:cNvPicPr>
            <a:picLocks noChangeAspect="1"/>
          </p:cNvPicPr>
          <p:nvPr/>
        </p:nvPicPr>
        <p:blipFill>
          <a:blip r:embed="rId2"/>
          <a:stretch>
            <a:fillRect/>
          </a:stretch>
        </p:blipFill>
        <p:spPr>
          <a:xfrm>
            <a:off x="1154896" y="914400"/>
            <a:ext cx="6693704" cy="5197125"/>
          </a:xfrm>
          <a:prstGeom prst="rect">
            <a:avLst/>
          </a:prstGeom>
        </p:spPr>
      </p:pic>
    </p:spTree>
    <p:extLst>
      <p:ext uri="{BB962C8B-B14F-4D97-AF65-F5344CB8AC3E}">
        <p14:creationId xmlns:p14="http://schemas.microsoft.com/office/powerpoint/2010/main" val="2333094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a:xfrm>
            <a:off x="457200" y="76200"/>
            <a:ext cx="8229600" cy="763261"/>
          </a:xfrm>
        </p:spPr>
        <p:txBody>
          <a:bodyPr>
            <a:normAutofit fontScale="90000"/>
          </a:bodyPr>
          <a:lstStyle/>
          <a:p>
            <a:r>
              <a:rPr lang="en-US" dirty="0" smtClean="0"/>
              <a:t>Estimated impacts of the Net CONE and ORTP amendments</a:t>
            </a:r>
            <a:endParaRPr lang="en-US" dirty="0"/>
          </a:p>
        </p:txBody>
      </p:sp>
      <p:pic>
        <p:nvPicPr>
          <p:cNvPr id="6" name="Picture 5"/>
          <p:cNvPicPr>
            <a:picLocks noChangeAspect="1"/>
          </p:cNvPicPr>
          <p:nvPr/>
        </p:nvPicPr>
        <p:blipFill>
          <a:blip r:embed="rId2"/>
          <a:stretch>
            <a:fillRect/>
          </a:stretch>
        </p:blipFill>
        <p:spPr>
          <a:xfrm>
            <a:off x="767918" y="762000"/>
            <a:ext cx="7608163" cy="5104139"/>
          </a:xfrm>
          <a:prstGeom prst="rect">
            <a:avLst/>
          </a:prstGeom>
        </p:spPr>
      </p:pic>
      <p:sp>
        <p:nvSpPr>
          <p:cNvPr id="7" name="TextBox 6"/>
          <p:cNvSpPr txBox="1"/>
          <p:nvPr/>
        </p:nvSpPr>
        <p:spPr>
          <a:xfrm>
            <a:off x="609600" y="5830669"/>
            <a:ext cx="8458201" cy="646331"/>
          </a:xfrm>
          <a:prstGeom prst="rect">
            <a:avLst/>
          </a:prstGeom>
          <a:noFill/>
        </p:spPr>
        <p:txBody>
          <a:bodyPr wrap="square" rtlCol="0">
            <a:spAutoFit/>
          </a:bodyPr>
          <a:lstStyle/>
          <a:p>
            <a:r>
              <a:rPr lang="en-US" sz="1200" u="sng" dirty="0" smtClean="0">
                <a:solidFill>
                  <a:srgbClr val="000000"/>
                </a:solidFill>
              </a:rPr>
              <a:t>Notes</a:t>
            </a:r>
            <a:r>
              <a:rPr lang="en-US" sz="1200" dirty="0" smtClean="0">
                <a:solidFill>
                  <a:srgbClr val="000000"/>
                </a:solidFill>
              </a:rPr>
              <a:t>:</a:t>
            </a:r>
            <a:endParaRPr lang="en-US" sz="1200" u="sng" dirty="0" smtClean="0">
              <a:solidFill>
                <a:srgbClr val="000000"/>
              </a:solidFill>
            </a:endParaRPr>
          </a:p>
          <a:p>
            <a:r>
              <a:rPr lang="en-US" sz="1200" dirty="0" smtClean="0">
                <a:solidFill>
                  <a:srgbClr val="000000"/>
                </a:solidFill>
              </a:rPr>
              <a:t>“?” indicates the impact is unknown or could vary among technology types</a:t>
            </a:r>
          </a:p>
          <a:p>
            <a:r>
              <a:rPr lang="en-US" sz="1200" dirty="0">
                <a:solidFill>
                  <a:srgbClr val="000000"/>
                </a:solidFill>
              </a:rPr>
              <a:t>*Since the October 6-8 MC meeting, the ISO has incorporated degradation and escalation for PFP inflation into its proposal.</a:t>
            </a:r>
          </a:p>
        </p:txBody>
      </p:sp>
      <p:sp>
        <p:nvSpPr>
          <p:cNvPr id="8" name="TextBox 7"/>
          <p:cNvSpPr txBox="1"/>
          <p:nvPr/>
        </p:nvSpPr>
        <p:spPr>
          <a:xfrm rot="10800000" flipH="1" flipV="1">
            <a:off x="7772400" y="47625"/>
            <a:ext cx="1295401"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New</a:t>
            </a:r>
            <a:endParaRPr lang="en-US" sz="1400" i="1" dirty="0"/>
          </a:p>
        </p:txBody>
      </p:sp>
    </p:spTree>
    <p:extLst>
      <p:ext uri="{BB962C8B-B14F-4D97-AF65-F5344CB8AC3E}">
        <p14:creationId xmlns:p14="http://schemas.microsoft.com/office/powerpoint/2010/main" val="408392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25</a:t>
            </a:fld>
            <a:endParaRPr lang="en-US"/>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10294802"/>
              </p:ext>
            </p:extLst>
          </p:nvPr>
        </p:nvGraphicFramePr>
        <p:xfrm>
          <a:off x="381000" y="1094831"/>
          <a:ext cx="8229600" cy="469636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58091">
                <a:tc>
                  <a:txBody>
                    <a:bodyPr/>
                    <a:lstStyle/>
                    <a:p>
                      <a:r>
                        <a:rPr lang="en-US" sz="1600" dirty="0" smtClean="0"/>
                        <a:t>Stakeholder</a:t>
                      </a:r>
                      <a:r>
                        <a:rPr lang="en-US" sz="1600" baseline="0" dirty="0" smtClean="0"/>
                        <a:t> Committee and Date</a:t>
                      </a:r>
                      <a:endParaRPr lang="en-US" sz="1600" dirty="0"/>
                    </a:p>
                  </a:txBody>
                  <a:tcPr marL="89777" marR="89777" anchor="ctr"/>
                </a:tc>
                <a:tc>
                  <a:txBody>
                    <a:bodyPr/>
                    <a:lstStyle/>
                    <a:p>
                      <a:r>
                        <a:rPr lang="en-US" sz="1600" dirty="0" smtClean="0"/>
                        <a:t>Scheduled Project Milestone</a:t>
                      </a:r>
                      <a:endParaRPr lang="en-US" sz="1600" dirty="0"/>
                    </a:p>
                  </a:txBody>
                  <a:tcPr marL="89777" marR="89777" anchor="ctr"/>
                </a:tc>
                <a:extLst>
                  <a:ext uri="{0D108BD9-81ED-4DB2-BD59-A6C34878D82A}">
                    <a16:rowId xmlns:a16="http://schemas.microsoft.com/office/drawing/2014/main" val="10000"/>
                  </a:ext>
                </a:extLst>
              </a:tr>
              <a:tr h="551089">
                <a:tc>
                  <a:txBody>
                    <a:bodyPr/>
                    <a:lstStyle/>
                    <a:p>
                      <a:pPr>
                        <a:lnSpc>
                          <a:spcPct val="100000"/>
                        </a:lnSpc>
                        <a:spcBef>
                          <a:spcPts val="0"/>
                        </a:spcBef>
                        <a:spcAft>
                          <a:spcPts val="0"/>
                        </a:spcAft>
                      </a:pPr>
                      <a:r>
                        <a:rPr lang="en-US" sz="1400" b="1" kern="1200" baseline="0" dirty="0" smtClean="0">
                          <a:solidFill>
                            <a:srgbClr val="000000"/>
                          </a:solidFill>
                          <a:latin typeface="+mn-lt"/>
                          <a:ea typeface="+mn-ea"/>
                          <a:cs typeface="+mn-cs"/>
                        </a:rPr>
                        <a:t>Markets Committee</a:t>
                      </a:r>
                    </a:p>
                    <a:p>
                      <a:pPr>
                        <a:lnSpc>
                          <a:spcPct val="100000"/>
                        </a:lnSpc>
                        <a:spcBef>
                          <a:spcPts val="0"/>
                        </a:spcBef>
                        <a:spcAft>
                          <a:spcPts val="0"/>
                        </a:spcAft>
                      </a:pPr>
                      <a:r>
                        <a:rPr lang="en-US" sz="1400" b="1" kern="1200" baseline="0" dirty="0" smtClean="0">
                          <a:solidFill>
                            <a:srgbClr val="000000"/>
                          </a:solidFill>
                          <a:latin typeface="+mn-lt"/>
                          <a:ea typeface="+mn-ea"/>
                          <a:cs typeface="+mn-cs"/>
                        </a:rPr>
                        <a:t>June 10, 2020</a:t>
                      </a:r>
                    </a:p>
                  </a:txBody>
                  <a:tcPr marL="89777" marR="89777">
                    <a:solidFill>
                      <a:schemeClr val="bg1">
                        <a:lumMod val="85000"/>
                      </a:schemeClr>
                    </a:solidFill>
                  </a:tcPr>
                </a:tc>
                <a:tc>
                  <a:txBody>
                    <a:bodyPr/>
                    <a:lstStyle/>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solidFill>
                            <a:srgbClr val="000000"/>
                          </a:solidFill>
                          <a:latin typeface="+mn-lt"/>
                          <a:ea typeface="+mn-ea"/>
                          <a:cs typeface="+mn-cs"/>
                        </a:rPr>
                        <a:t>Review initial projections of potential</a:t>
                      </a:r>
                      <a:r>
                        <a:rPr lang="en-US" sz="1400" kern="1200" baseline="0" dirty="0" smtClean="0">
                          <a:solidFill>
                            <a:srgbClr val="000000"/>
                          </a:solidFill>
                          <a:latin typeface="+mn-lt"/>
                          <a:ea typeface="+mn-ea"/>
                          <a:cs typeface="+mn-cs"/>
                        </a:rPr>
                        <a:t> revenue offsets associated with FRM sunset</a:t>
                      </a:r>
                      <a:endParaRPr lang="en-US" sz="1400" kern="1200" dirty="0">
                        <a:solidFill>
                          <a:srgbClr val="000000"/>
                        </a:solidFill>
                        <a:latin typeface="+mn-lt"/>
                        <a:ea typeface="+mn-ea"/>
                        <a:cs typeface="+mn-cs"/>
                      </a:endParaRPr>
                    </a:p>
                  </a:txBody>
                  <a:tcPr marL="89777" marR="89777" anchor="ctr">
                    <a:solidFill>
                      <a:schemeClr val="bg1">
                        <a:lumMod val="85000"/>
                      </a:schemeClr>
                    </a:solidFill>
                  </a:tcPr>
                </a:tc>
                <a:extLst>
                  <a:ext uri="{0D108BD9-81ED-4DB2-BD59-A6C34878D82A}">
                    <a16:rowId xmlns:a16="http://schemas.microsoft.com/office/drawing/2014/main" val="438753740"/>
                  </a:ext>
                </a:extLst>
              </a:tr>
              <a:tr h="787270">
                <a:tc>
                  <a:txBody>
                    <a:bodyPr/>
                    <a:lstStyle/>
                    <a:p>
                      <a:pPr>
                        <a:lnSpc>
                          <a:spcPct val="100000"/>
                        </a:lnSpc>
                        <a:spcBef>
                          <a:spcPts val="0"/>
                        </a:spcBef>
                        <a:spcAft>
                          <a:spcPts val="0"/>
                        </a:spcAft>
                      </a:pPr>
                      <a:r>
                        <a:rPr lang="en-US" sz="1400" b="1" kern="1200" baseline="0" dirty="0" smtClean="0">
                          <a:solidFill>
                            <a:srgbClr val="000000"/>
                          </a:solidFill>
                          <a:latin typeface="+mn-lt"/>
                          <a:ea typeface="+mn-ea"/>
                          <a:cs typeface="+mn-cs"/>
                        </a:rPr>
                        <a:t>Markets Committee</a:t>
                      </a:r>
                    </a:p>
                    <a:p>
                      <a:pPr>
                        <a:lnSpc>
                          <a:spcPct val="100000"/>
                        </a:lnSpc>
                        <a:spcBef>
                          <a:spcPts val="0"/>
                        </a:spcBef>
                        <a:spcAft>
                          <a:spcPts val="0"/>
                        </a:spcAft>
                      </a:pPr>
                      <a:r>
                        <a:rPr lang="en-US" sz="1400" b="1" kern="1200" baseline="0" dirty="0" smtClean="0">
                          <a:solidFill>
                            <a:srgbClr val="000000"/>
                          </a:solidFill>
                          <a:latin typeface="+mn-lt"/>
                          <a:ea typeface="+mn-ea"/>
                          <a:cs typeface="+mn-cs"/>
                        </a:rPr>
                        <a:t>July 14-16, 2020</a:t>
                      </a:r>
                    </a:p>
                  </a:txBody>
                  <a:tcPr marL="89777" marR="89777">
                    <a:solidFill>
                      <a:schemeClr val="bg1">
                        <a:lumMod val="85000"/>
                      </a:schemeClr>
                    </a:solidFill>
                  </a:tcPr>
                </a:tc>
                <a:tc>
                  <a:txBody>
                    <a:bodyPr/>
                    <a:lstStyle/>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lang="en-US" sz="1400" kern="1200" dirty="0" smtClean="0">
                          <a:solidFill>
                            <a:srgbClr val="000000"/>
                          </a:solidFill>
                          <a:latin typeface="+mn-lt"/>
                          <a:ea typeface="+mn-ea"/>
                          <a:cs typeface="+mn-cs"/>
                        </a:rPr>
                        <a:t>Review initial projections of potential revenue offsets associated with ESI and</a:t>
                      </a:r>
                      <a:r>
                        <a:rPr lang="en-US" sz="1400" kern="1200" baseline="0" dirty="0" smtClean="0">
                          <a:solidFill>
                            <a:srgbClr val="000000"/>
                          </a:solidFill>
                          <a:latin typeface="+mn-lt"/>
                          <a:ea typeface="+mn-ea"/>
                          <a:cs typeface="+mn-cs"/>
                        </a:rPr>
                        <a:t> initial discussion of proposed level of excess adjustment methodology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PPR introduction and overview</a:t>
                      </a:r>
                    </a:p>
                  </a:txBody>
                  <a:tcPr marL="89777" marR="89777" anchor="ctr">
                    <a:solidFill>
                      <a:schemeClr val="bg1">
                        <a:lumMod val="85000"/>
                      </a:schemeClr>
                    </a:solidFill>
                  </a:tcPr>
                </a:tc>
                <a:extLst>
                  <a:ext uri="{0D108BD9-81ED-4DB2-BD59-A6C34878D82A}">
                    <a16:rowId xmlns:a16="http://schemas.microsoft.com/office/drawing/2014/main" val="2021531675"/>
                  </a:ext>
                </a:extLst>
              </a:tr>
              <a:tr h="787270">
                <a:tc>
                  <a:txBody>
                    <a:bodyPr/>
                    <a:lstStyle/>
                    <a:p>
                      <a:pPr>
                        <a:lnSpc>
                          <a:spcPct val="100000"/>
                        </a:lnSpc>
                        <a:spcBef>
                          <a:spcPts val="0"/>
                        </a:spcBef>
                        <a:spcAft>
                          <a:spcPts val="0"/>
                        </a:spcAft>
                      </a:pPr>
                      <a:r>
                        <a:rPr lang="en-US" sz="1400" b="1" strike="noStrike" kern="1200" baseline="0" dirty="0" smtClean="0">
                          <a:solidFill>
                            <a:srgbClr val="000000"/>
                          </a:solidFill>
                          <a:latin typeface="+mn-lt"/>
                          <a:ea typeface="+mn-ea"/>
                          <a:cs typeface="+mn-cs"/>
                        </a:rPr>
                        <a:t>Markets Committee</a:t>
                      </a:r>
                    </a:p>
                    <a:p>
                      <a:pPr>
                        <a:lnSpc>
                          <a:spcPct val="100000"/>
                        </a:lnSpc>
                        <a:spcBef>
                          <a:spcPts val="0"/>
                        </a:spcBef>
                        <a:spcAft>
                          <a:spcPts val="0"/>
                        </a:spcAft>
                      </a:pPr>
                      <a:r>
                        <a:rPr lang="en-US" sz="1400" b="1" strike="noStrike" kern="1200" baseline="0" dirty="0" smtClean="0">
                          <a:solidFill>
                            <a:srgbClr val="000000"/>
                          </a:solidFill>
                          <a:latin typeface="+mn-lt"/>
                          <a:ea typeface="+mn-ea"/>
                          <a:cs typeface="+mn-cs"/>
                        </a:rPr>
                        <a:t>August 11-13, 2020</a:t>
                      </a:r>
                    </a:p>
                  </a:txBody>
                  <a:tcPr marL="89777" marR="89777">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000000"/>
                          </a:solidFill>
                        </a:rPr>
                        <a:t>Review modeling the system at equilibrium for the Net Cost of New Entry</a:t>
                      </a:r>
                      <a:endParaRPr lang="en-US" sz="1400" strike="noStrike" kern="1200" dirty="0" smtClean="0">
                        <a:solidFill>
                          <a:srgbClr val="000000"/>
                        </a:solidFill>
                        <a:latin typeface="+mn-lt"/>
                        <a:ea typeface="+mn-ea"/>
                        <a:cs typeface="+mn-cs"/>
                      </a:endParaRP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lang="en-US" sz="1400" strike="noStrike" kern="1200" dirty="0" smtClean="0">
                          <a:solidFill>
                            <a:srgbClr val="000000"/>
                          </a:solidFill>
                          <a:latin typeface="+mn-lt"/>
                          <a:ea typeface="+mn-ea"/>
                          <a:cs typeface="+mn-cs"/>
                        </a:rPr>
                        <a:t>Continued discussion</a:t>
                      </a:r>
                      <a:r>
                        <a:rPr lang="en-US" sz="1400" strike="noStrike" kern="1200" baseline="0" dirty="0" smtClean="0">
                          <a:solidFill>
                            <a:srgbClr val="000000"/>
                          </a:solidFill>
                          <a:latin typeface="+mn-lt"/>
                          <a:ea typeface="+mn-ea"/>
                          <a:cs typeface="+mn-cs"/>
                        </a:rPr>
                        <a:t> of revenue offsets</a:t>
                      </a:r>
                    </a:p>
                    <a:p>
                      <a:pPr marL="285750" indent="-285750" algn="l" defTabSz="914400" rtl="0" eaLnBrk="1" latinLnBrk="0" hangingPunct="1">
                        <a:buFont typeface="Arial" panose="020B0604020202020204" pitchFamily="34" charset="0"/>
                        <a:buChar char="•"/>
                      </a:pPr>
                      <a:r>
                        <a:rPr lang="en-US" sz="1400" strike="noStrike" kern="1200" dirty="0" smtClean="0">
                          <a:solidFill>
                            <a:srgbClr val="000000"/>
                          </a:solidFill>
                          <a:latin typeface="+mn-lt"/>
                          <a:ea typeface="+mn-ea"/>
                          <a:cs typeface="+mn-cs"/>
                        </a:rPr>
                        <a:t>Review PPR input</a:t>
                      </a:r>
                      <a:r>
                        <a:rPr lang="en-US" sz="1400" strike="noStrike" kern="1200" baseline="0" dirty="0" smtClean="0">
                          <a:solidFill>
                            <a:srgbClr val="000000"/>
                          </a:solidFill>
                          <a:latin typeface="+mn-lt"/>
                          <a:ea typeface="+mn-ea"/>
                          <a:cs typeface="+mn-cs"/>
                        </a:rPr>
                        <a:t>s and calculation</a:t>
                      </a:r>
                    </a:p>
                    <a:p>
                      <a:pPr marL="285750" indent="-285750" algn="l" defTabSz="914400" rtl="0" eaLnBrk="1" latinLnBrk="0" hangingPunct="1">
                        <a:buFont typeface="Arial" panose="020B0604020202020204" pitchFamily="34" charset="0"/>
                        <a:buChar char="•"/>
                      </a:pPr>
                      <a:r>
                        <a:rPr lang="en-US" sz="1400" strike="noStrike" kern="1200" baseline="0" dirty="0" smtClean="0">
                          <a:solidFill>
                            <a:srgbClr val="000000"/>
                          </a:solidFill>
                          <a:latin typeface="+mn-lt"/>
                          <a:ea typeface="+mn-ea"/>
                          <a:cs typeface="+mn-cs"/>
                        </a:rPr>
                        <a:t>Discuss the indicative PPR</a:t>
                      </a:r>
                      <a:endParaRPr lang="en-US" sz="1400" strike="noStrike" kern="1200" dirty="0" smtClean="0">
                        <a:solidFill>
                          <a:srgbClr val="000000"/>
                        </a:solidFill>
                        <a:latin typeface="+mn-lt"/>
                        <a:ea typeface="+mn-ea"/>
                        <a:cs typeface="+mn-cs"/>
                      </a:endParaRPr>
                    </a:p>
                  </a:txBody>
                  <a:tcPr marL="89777" marR="89777" anchor="ctr">
                    <a:solidFill>
                      <a:schemeClr val="bg1">
                        <a:lumMod val="85000"/>
                      </a:schemeClr>
                    </a:solidFill>
                  </a:tcPr>
                </a:tc>
                <a:extLst>
                  <a:ext uri="{0D108BD9-81ED-4DB2-BD59-A6C34878D82A}">
                    <a16:rowId xmlns:a16="http://schemas.microsoft.com/office/drawing/2014/main" val="10003"/>
                  </a:ext>
                </a:extLst>
              </a:tr>
              <a:tr h="551089">
                <a:tc>
                  <a:txBody>
                    <a:bodyPr/>
                    <a:lstStyle/>
                    <a:p>
                      <a:pPr>
                        <a:lnSpc>
                          <a:spcPct val="100000"/>
                        </a:lnSpc>
                        <a:spcBef>
                          <a:spcPts val="0"/>
                        </a:spcBef>
                        <a:spcAft>
                          <a:spcPts val="0"/>
                        </a:spcAft>
                      </a:pPr>
                      <a:r>
                        <a:rPr lang="en-US" sz="1400" b="1" kern="1200" baseline="0" dirty="0" smtClean="0">
                          <a:solidFill>
                            <a:srgbClr val="000000"/>
                          </a:solidFill>
                          <a:latin typeface="+mn-lt"/>
                          <a:ea typeface="+mn-ea"/>
                          <a:cs typeface="+mn-cs"/>
                        </a:rPr>
                        <a:t>Markets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00"/>
                          </a:solidFill>
                          <a:latin typeface="+mn-lt"/>
                          <a:ea typeface="+mn-ea"/>
                          <a:cs typeface="+mn-cs"/>
                        </a:rPr>
                        <a:t>September 8-10, 2020</a:t>
                      </a:r>
                    </a:p>
                  </a:txBody>
                  <a:tcPr marL="89777" marR="89777">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Updated values for Energy Security Improvement revenue impacts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smtClean="0">
                          <a:solidFill>
                            <a:srgbClr val="000000"/>
                          </a:solidFill>
                          <a:latin typeface="+mn-lt"/>
                          <a:ea typeface="+mn-ea"/>
                          <a:cs typeface="+mn-cs"/>
                        </a:rPr>
                        <a:t>Review the indicative PPR </a:t>
                      </a:r>
                      <a:r>
                        <a:rPr lang="en-US" sz="1400" kern="1200" dirty="0" smtClean="0">
                          <a:solidFill>
                            <a:srgbClr val="000000"/>
                          </a:solidFill>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Discuss proposed Tariff revisions</a:t>
                      </a:r>
                    </a:p>
                  </a:txBody>
                  <a:tcPr marL="89777" marR="89777" anchor="ctr">
                    <a:solidFill>
                      <a:schemeClr val="bg1">
                        <a:lumMod val="85000"/>
                      </a:schemeClr>
                    </a:solidFill>
                  </a:tcPr>
                </a:tc>
                <a:extLst>
                  <a:ext uri="{0D108BD9-81ED-4DB2-BD59-A6C34878D82A}">
                    <a16:rowId xmlns:a16="http://schemas.microsoft.com/office/drawing/2014/main" val="10004"/>
                  </a:ext>
                </a:extLst>
              </a:tr>
              <a:tr h="551089">
                <a:tc>
                  <a:txBody>
                    <a:bodyPr/>
                    <a:lstStyle/>
                    <a:p>
                      <a:pPr>
                        <a:lnSpc>
                          <a:spcPct val="100000"/>
                        </a:lnSpc>
                        <a:spcBef>
                          <a:spcPts val="0"/>
                        </a:spcBef>
                        <a:spcAft>
                          <a:spcPts val="0"/>
                        </a:spcAft>
                      </a:pPr>
                      <a:r>
                        <a:rPr lang="en-US" sz="1400" b="1" kern="1200" baseline="0" dirty="0" smtClean="0">
                          <a:solidFill>
                            <a:srgbClr val="000000"/>
                          </a:solidFill>
                          <a:latin typeface="+mn-lt"/>
                          <a:ea typeface="+mn-ea"/>
                          <a:cs typeface="+mn-cs"/>
                        </a:rPr>
                        <a:t>Markets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00"/>
                          </a:solidFill>
                          <a:latin typeface="+mn-lt"/>
                          <a:ea typeface="+mn-ea"/>
                          <a:cs typeface="+mn-cs"/>
                        </a:rPr>
                        <a:t>October 6-8, 2020</a:t>
                      </a:r>
                    </a:p>
                  </a:txBody>
                  <a:tcPr marL="89777" marR="89777">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Updated values for Energy Security Improvement revenue impacts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Review the indicative PPR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Discuss proposed Tariff revisions</a:t>
                      </a:r>
                    </a:p>
                  </a:txBody>
                  <a:tcPr marL="89777" marR="89777" anchor="ctr">
                    <a:solidFill>
                      <a:schemeClr val="bg1">
                        <a:lumMod val="85000"/>
                      </a:schemeClr>
                    </a:solidFill>
                  </a:tcPr>
                </a:tc>
                <a:extLst>
                  <a:ext uri="{0D108BD9-81ED-4DB2-BD59-A6C34878D82A}">
                    <a16:rowId xmlns:a16="http://schemas.microsoft.com/office/drawing/2014/main" val="2897969228"/>
                  </a:ext>
                </a:extLst>
              </a:tr>
            </a:tbl>
          </a:graphicData>
        </a:graphic>
      </p:graphicFrame>
    </p:spTree>
    <p:extLst>
      <p:ext uri="{BB962C8B-B14F-4D97-AF65-F5344CB8AC3E}">
        <p14:creationId xmlns:p14="http://schemas.microsoft.com/office/powerpoint/2010/main" val="3308210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26</a:t>
            </a:fld>
            <a:endParaRPr lang="en-US"/>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318042033"/>
              </p:ext>
            </p:extLst>
          </p:nvPr>
        </p:nvGraphicFramePr>
        <p:xfrm>
          <a:off x="381000" y="1073176"/>
          <a:ext cx="8229600" cy="260211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58091">
                <a:tc>
                  <a:txBody>
                    <a:bodyPr/>
                    <a:lstStyle/>
                    <a:p>
                      <a:r>
                        <a:rPr lang="en-US" sz="1600" dirty="0" smtClean="0"/>
                        <a:t>Stakeholder</a:t>
                      </a:r>
                      <a:r>
                        <a:rPr lang="en-US" sz="1600" baseline="0" dirty="0" smtClean="0"/>
                        <a:t> Committee and Date</a:t>
                      </a:r>
                      <a:endParaRPr lang="en-US" sz="1600" dirty="0"/>
                    </a:p>
                  </a:txBody>
                  <a:tcPr marL="89777" marR="89777" anchor="ctr"/>
                </a:tc>
                <a:tc>
                  <a:txBody>
                    <a:bodyPr/>
                    <a:lstStyle/>
                    <a:p>
                      <a:r>
                        <a:rPr lang="en-US" sz="1600" dirty="0" smtClean="0"/>
                        <a:t>Scheduled Project Milestone</a:t>
                      </a:r>
                      <a:endParaRPr lang="en-US" sz="1600" dirty="0"/>
                    </a:p>
                  </a:txBody>
                  <a:tcPr marL="89777" marR="89777" anchor="ctr"/>
                </a:tc>
                <a:extLst>
                  <a:ext uri="{0D108BD9-81ED-4DB2-BD59-A6C34878D82A}">
                    <a16:rowId xmlns:a16="http://schemas.microsoft.com/office/drawing/2014/main" val="10000"/>
                  </a:ext>
                </a:extLst>
              </a:tr>
              <a:tr h="551089">
                <a:tc>
                  <a:txBody>
                    <a:bodyPr/>
                    <a:lstStyle/>
                    <a:p>
                      <a:pPr>
                        <a:lnSpc>
                          <a:spcPct val="100000"/>
                        </a:lnSpc>
                        <a:spcBef>
                          <a:spcPts val="0"/>
                        </a:spcBef>
                        <a:spcAft>
                          <a:spcPts val="0"/>
                        </a:spcAft>
                      </a:pPr>
                      <a:r>
                        <a:rPr lang="en-US" sz="1400" b="1" kern="1200" baseline="0" dirty="0" smtClean="0">
                          <a:solidFill>
                            <a:srgbClr val="000000"/>
                          </a:solidFill>
                          <a:latin typeface="+mn-lt"/>
                          <a:ea typeface="+mn-ea"/>
                          <a:cs typeface="+mn-cs"/>
                        </a:rPr>
                        <a:t>Markets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00"/>
                          </a:solidFill>
                          <a:latin typeface="+mn-lt"/>
                          <a:ea typeface="+mn-ea"/>
                          <a:cs typeface="+mn-cs"/>
                        </a:rPr>
                        <a:t>October 26, 2020</a:t>
                      </a:r>
                    </a:p>
                  </a:txBody>
                  <a:tcPr marL="89777" marR="89777">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Updated Net CONE, PPR, and ORTP values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rgbClr val="000000"/>
                          </a:solidFill>
                          <a:latin typeface="+mn-lt"/>
                          <a:ea typeface="+mn-ea"/>
                          <a:cs typeface="+mn-cs"/>
                        </a:rPr>
                        <a:t>Discuss proposed Tariff revisions</a:t>
                      </a:r>
                    </a:p>
                  </a:txBody>
                  <a:tcPr marL="89777" marR="89777" anchor="ctr">
                    <a:solidFill>
                      <a:schemeClr val="bg1">
                        <a:lumMod val="85000"/>
                      </a:schemeClr>
                    </a:solidFill>
                  </a:tcPr>
                </a:tc>
                <a:extLst>
                  <a:ext uri="{0D108BD9-81ED-4DB2-BD59-A6C34878D82A}">
                    <a16:rowId xmlns:a16="http://schemas.microsoft.com/office/drawing/2014/main" val="576062266"/>
                  </a:ext>
                </a:extLst>
              </a:tr>
              <a:tr h="551089">
                <a:tc>
                  <a:txBody>
                    <a:bodyPr/>
                    <a:lstStyle/>
                    <a:p>
                      <a:pPr>
                        <a:lnSpc>
                          <a:spcPct val="100000"/>
                        </a:lnSpc>
                        <a:spcBef>
                          <a:spcPts val="0"/>
                        </a:spcBef>
                        <a:spcAft>
                          <a:spcPts val="0"/>
                        </a:spcAft>
                      </a:pPr>
                      <a:r>
                        <a:rPr lang="en-US" sz="1400" b="1" kern="1200" baseline="0" dirty="0" smtClean="0">
                          <a:solidFill>
                            <a:srgbClr val="000000"/>
                          </a:solidFill>
                          <a:latin typeface="+mn-lt"/>
                          <a:ea typeface="+mn-ea"/>
                          <a:cs typeface="+mn-cs"/>
                        </a:rPr>
                        <a:t>Markets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00"/>
                          </a:solidFill>
                          <a:latin typeface="+mn-lt"/>
                          <a:ea typeface="+mn-ea"/>
                          <a:cs typeface="+mn-cs"/>
                        </a:rPr>
                        <a:t>November 9-10, 2020</a:t>
                      </a:r>
                    </a:p>
                  </a:txBody>
                  <a:tcPr marL="89777" marR="89777"/>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smtClean="0">
                          <a:solidFill>
                            <a:srgbClr val="000000"/>
                          </a:solidFill>
                          <a:latin typeface="+mn-lt"/>
                          <a:ea typeface="+mn-ea"/>
                          <a:cs typeface="+mn-cs"/>
                        </a:rPr>
                        <a:t>MC </a:t>
                      </a:r>
                      <a:r>
                        <a:rPr lang="en-US" sz="1400" kern="1200" baseline="0" dirty="0" smtClean="0">
                          <a:solidFill>
                            <a:srgbClr val="000000"/>
                          </a:solidFill>
                          <a:latin typeface="+mn-lt"/>
                          <a:ea typeface="+mn-ea"/>
                          <a:cs typeface="+mn-cs"/>
                        </a:rPr>
                        <a:t>vote on FCM parameter updates and associated amendments</a:t>
                      </a:r>
                    </a:p>
                  </a:txBody>
                  <a:tcPr marL="89777" marR="89777" anchor="ctr"/>
                </a:tc>
                <a:extLst>
                  <a:ext uri="{0D108BD9-81ED-4DB2-BD59-A6C34878D82A}">
                    <a16:rowId xmlns:a16="http://schemas.microsoft.com/office/drawing/2014/main" val="1998085026"/>
                  </a:ext>
                </a:extLst>
              </a:tr>
              <a:tr h="551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00"/>
                          </a:solidFill>
                          <a:latin typeface="+mn-lt"/>
                          <a:ea typeface="+mn-ea"/>
                          <a:cs typeface="+mn-cs"/>
                        </a:rPr>
                        <a:t>Participants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00"/>
                          </a:solidFill>
                          <a:latin typeface="+mn-lt"/>
                          <a:ea typeface="+mn-ea"/>
                          <a:cs typeface="+mn-cs"/>
                        </a:rPr>
                        <a:t>December 3, 2020</a:t>
                      </a:r>
                    </a:p>
                  </a:txBody>
                  <a:tcPr marL="89777" marR="89777"/>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smtClean="0">
                          <a:solidFill>
                            <a:srgbClr val="000000"/>
                          </a:solidFill>
                          <a:latin typeface="+mn-lt"/>
                          <a:ea typeface="+mn-ea"/>
                          <a:cs typeface="+mn-cs"/>
                        </a:rPr>
                        <a:t>PC vote </a:t>
                      </a:r>
                      <a:r>
                        <a:rPr lang="en-US" sz="1400" kern="1200" baseline="0" dirty="0" smtClean="0">
                          <a:solidFill>
                            <a:srgbClr val="000000"/>
                          </a:solidFill>
                          <a:latin typeface="+mn-lt"/>
                          <a:ea typeface="+mn-ea"/>
                          <a:cs typeface="+mn-cs"/>
                        </a:rPr>
                        <a:t>on FCM parameter updates and associated amendments</a:t>
                      </a:r>
                    </a:p>
                  </a:txBody>
                  <a:tcPr marL="89777" marR="89777" anchor="ctr"/>
                </a:tc>
                <a:extLst>
                  <a:ext uri="{0D108BD9-81ED-4DB2-BD59-A6C34878D82A}">
                    <a16:rowId xmlns:a16="http://schemas.microsoft.com/office/drawing/2014/main" val="4097621076"/>
                  </a:ext>
                </a:extLst>
              </a:tr>
              <a:tr h="369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000000"/>
                          </a:solidFill>
                          <a:latin typeface="+mn-lt"/>
                          <a:ea typeface="+mn-ea"/>
                          <a:cs typeface="+mn-cs"/>
                        </a:rPr>
                        <a:t>December 2020</a:t>
                      </a:r>
                    </a:p>
                  </a:txBody>
                  <a:tcPr marL="89777" marR="89777"/>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smtClean="0">
                          <a:solidFill>
                            <a:srgbClr val="000000"/>
                          </a:solidFill>
                          <a:latin typeface="+mn-lt"/>
                          <a:ea typeface="+mn-ea"/>
                          <a:cs typeface="+mn-cs"/>
                        </a:rPr>
                        <a:t>FERC Filing</a:t>
                      </a:r>
                    </a:p>
                  </a:txBody>
                  <a:tcPr marL="89777" marR="89777" anchor="ctr"/>
                </a:tc>
                <a:extLst>
                  <a:ext uri="{0D108BD9-81ED-4DB2-BD59-A6C34878D82A}">
                    <a16:rowId xmlns:a16="http://schemas.microsoft.com/office/drawing/2014/main" val="3797430778"/>
                  </a:ext>
                </a:extLst>
              </a:tr>
            </a:tbl>
          </a:graphicData>
        </a:graphic>
      </p:graphicFrame>
    </p:spTree>
    <p:extLst>
      <p:ext uri="{BB962C8B-B14F-4D97-AF65-F5344CB8AC3E}">
        <p14:creationId xmlns:p14="http://schemas.microsoft.com/office/powerpoint/2010/main" val="2378741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27</a:t>
            </a:fld>
            <a:endParaRPr lang="en-US" dirty="0"/>
          </a:p>
        </p:txBody>
      </p:sp>
    </p:spTree>
    <p:extLst>
      <p:ext uri="{BB962C8B-B14F-4D97-AF65-F5344CB8AC3E}">
        <p14:creationId xmlns:p14="http://schemas.microsoft.com/office/powerpoint/2010/main" val="304524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t>28</a:t>
            </a:fld>
            <a:endParaRPr lang="en-US"/>
          </a:p>
        </p:txBody>
      </p:sp>
      <p:sp>
        <p:nvSpPr>
          <p:cNvPr id="2" name="Title 1"/>
          <p:cNvSpPr>
            <a:spLocks noGrp="1"/>
          </p:cNvSpPr>
          <p:nvPr>
            <p:ph type="title"/>
          </p:nvPr>
        </p:nvSpPr>
        <p:spPr/>
        <p:txBody>
          <a:bodyPr/>
          <a:lstStyle/>
          <a:p>
            <a:r>
              <a:rPr lang="en-US" dirty="0" smtClean="0"/>
              <a:t>Acronyms Used in this Presentation</a:t>
            </a:r>
            <a:endParaRPr lang="en-US" dirty="0"/>
          </a:p>
        </p:txBody>
      </p:sp>
      <p:sp>
        <p:nvSpPr>
          <p:cNvPr id="3" name="Content Placeholder 2"/>
          <p:cNvSpPr>
            <a:spLocks noGrp="1"/>
          </p:cNvSpPr>
          <p:nvPr>
            <p:ph sz="quarter" idx="13"/>
          </p:nvPr>
        </p:nvSpPr>
        <p:spPr>
          <a:xfrm>
            <a:off x="457200" y="1524000"/>
            <a:ext cx="8229600" cy="4572000"/>
          </a:xfrm>
        </p:spPr>
        <p:txBody>
          <a:bodyPr numCol="1" spcCol="182880">
            <a:normAutofit fontScale="77500" lnSpcReduction="20000"/>
          </a:bodyPr>
          <a:lstStyle/>
          <a:p>
            <a:pPr marL="0" indent="0">
              <a:buNone/>
            </a:pPr>
            <a:r>
              <a:rPr lang="en-US" sz="2000" dirty="0" smtClean="0"/>
              <a:t>CCP = Capacity Commitment Period</a:t>
            </a:r>
          </a:p>
          <a:p>
            <a:pPr marL="0" indent="0">
              <a:buNone/>
            </a:pPr>
            <a:r>
              <a:rPr lang="en-US" sz="2000" dirty="0" smtClean="0"/>
              <a:t>CONE = Cost of New Entry</a:t>
            </a:r>
          </a:p>
          <a:p>
            <a:pPr marL="0" indent="0">
              <a:buNone/>
            </a:pPr>
            <a:r>
              <a:rPr lang="en-US" sz="2000" dirty="0" smtClean="0"/>
              <a:t>E&amp;AS = Energy &amp; Ancillary Services</a:t>
            </a:r>
          </a:p>
          <a:p>
            <a:pPr marL="0" indent="0">
              <a:buNone/>
            </a:pPr>
            <a:r>
              <a:rPr lang="en-US" sz="2000" dirty="0" smtClean="0"/>
              <a:t>ESI = Energy Security Improvements</a:t>
            </a:r>
          </a:p>
          <a:p>
            <a:pPr marL="0" indent="0">
              <a:buNone/>
            </a:pPr>
            <a:r>
              <a:rPr lang="en-US" sz="2000" dirty="0" smtClean="0"/>
              <a:t>FCM = Forward Capacity Market</a:t>
            </a:r>
          </a:p>
          <a:p>
            <a:pPr marL="0" indent="0">
              <a:buNone/>
            </a:pPr>
            <a:r>
              <a:rPr lang="en-US" sz="2000" dirty="0" smtClean="0"/>
              <a:t>FRM = Forward Reserve Market</a:t>
            </a:r>
          </a:p>
          <a:p>
            <a:pPr marL="0" indent="0">
              <a:buNone/>
            </a:pPr>
            <a:r>
              <a:rPr lang="en-US" sz="2000" dirty="0" smtClean="0"/>
              <a:t>LMP = Locational Marginal Price</a:t>
            </a:r>
          </a:p>
          <a:p>
            <a:pPr marL="0" indent="0">
              <a:buNone/>
            </a:pPr>
            <a:r>
              <a:rPr lang="en-US" sz="2000" dirty="0" smtClean="0"/>
              <a:t>LOE = Level of Excess</a:t>
            </a:r>
          </a:p>
          <a:p>
            <a:pPr marL="0" indent="0">
              <a:buNone/>
            </a:pPr>
            <a:r>
              <a:rPr lang="en-US" sz="2000" dirty="0" smtClean="0"/>
              <a:t>MRI = Marginal Reliability Impact</a:t>
            </a:r>
          </a:p>
          <a:p>
            <a:pPr marL="0" indent="0">
              <a:buNone/>
            </a:pPr>
            <a:r>
              <a:rPr lang="en-US" sz="2000" dirty="0" smtClean="0"/>
              <a:t>NICR = Net Installed Capacity Requirement </a:t>
            </a:r>
          </a:p>
          <a:p>
            <a:pPr marL="0" indent="0">
              <a:buNone/>
            </a:pPr>
            <a:r>
              <a:rPr lang="en-US" sz="2000" dirty="0" smtClean="0"/>
              <a:t>ORTP = Offer Review Trigger Price</a:t>
            </a:r>
          </a:p>
          <a:p>
            <a:pPr marL="0" indent="0">
              <a:buNone/>
            </a:pPr>
            <a:r>
              <a:rPr lang="en-US" sz="2000" dirty="0" smtClean="0"/>
              <a:t>PPR = Performance Payment Rate</a:t>
            </a:r>
          </a:p>
          <a:p>
            <a:pPr marL="0" indent="0">
              <a:buNone/>
            </a:pPr>
            <a:r>
              <a:rPr lang="en-US" sz="2000" dirty="0" smtClean="0"/>
              <a:t>QC = Qualified Capacity</a:t>
            </a:r>
          </a:p>
        </p:txBody>
      </p:sp>
    </p:spTree>
    <p:extLst>
      <p:ext uri="{BB962C8B-B14F-4D97-AF65-F5344CB8AC3E}">
        <p14:creationId xmlns:p14="http://schemas.microsoft.com/office/powerpoint/2010/main" val="1729144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Impacts on Net CONE and ORTP Values</a:t>
            </a:r>
          </a:p>
          <a:p>
            <a:pPr marL="342900" indent="-342900">
              <a:buFont typeface="Calibri" panose="020F0502020204030204" pitchFamily="34" charset="0"/>
              <a:buChar char="-"/>
            </a:pPr>
            <a:r>
              <a:rPr lang="en-US" dirty="0"/>
              <a:t>Escalated Performance Payment Rate</a:t>
            </a:r>
          </a:p>
          <a:p>
            <a:pPr marL="342900" indent="-342900">
              <a:buFont typeface="Calibri" panose="020F0502020204030204" pitchFamily="34" charset="0"/>
              <a:buChar char="-"/>
            </a:pPr>
            <a:r>
              <a:rPr lang="en-US" dirty="0" smtClean="0"/>
              <a:t>Revised </a:t>
            </a:r>
            <a:r>
              <a:rPr lang="en-US" dirty="0"/>
              <a:t>Scarcity </a:t>
            </a:r>
            <a:r>
              <a:rPr lang="en-US" dirty="0" smtClean="0"/>
              <a:t>Hours: Average Approach</a:t>
            </a:r>
          </a:p>
          <a:p>
            <a:pPr marL="342900" indent="-342900">
              <a:buFont typeface="Calibri" panose="020F0502020204030204" pitchFamily="34" charset="0"/>
              <a:buChar char="-"/>
            </a:pPr>
            <a:r>
              <a:rPr lang="en-US" dirty="0" smtClean="0"/>
              <a:t>Revised Scarcity Hours: FCA 15 Values</a:t>
            </a:r>
          </a:p>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29</a:t>
            </a:fld>
            <a:endParaRPr lang="en-US" dirty="0"/>
          </a:p>
        </p:txBody>
      </p:sp>
    </p:spTree>
    <p:extLst>
      <p:ext uri="{BB962C8B-B14F-4D97-AF65-F5344CB8AC3E}">
        <p14:creationId xmlns:p14="http://schemas.microsoft.com/office/powerpoint/2010/main" val="279904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4"/>
          </p:nvPr>
        </p:nvSpPr>
        <p:spPr>
          <a:xfrm>
            <a:off x="457200" y="1676400"/>
            <a:ext cx="8229600" cy="4648200"/>
          </a:xfrm>
        </p:spPr>
        <p:txBody>
          <a:bodyPr>
            <a:normAutofit/>
          </a:bodyPr>
          <a:lstStyle/>
          <a:p>
            <a:r>
              <a:rPr lang="en-US" dirty="0" smtClean="0"/>
              <a:t>E&amp;AS revenues are provided both with and without ESI revenue adjustments (for ISO’s and NEPOOL’s ESI alternatives)</a:t>
            </a:r>
          </a:p>
          <a:p>
            <a:pPr lvl="1"/>
            <a:r>
              <a:rPr lang="en-US" dirty="0" smtClean="0"/>
              <a:t>ESI revenue adjustments reflect the most recent Concentric Energy Advisors (CEA) dispatch models </a:t>
            </a:r>
          </a:p>
          <a:p>
            <a:r>
              <a:rPr lang="en-US" dirty="0" smtClean="0"/>
              <a:t>E&amp;AS revenues are</a:t>
            </a:r>
            <a:r>
              <a:rPr lang="en-US" dirty="0" smtClean="0">
                <a:solidFill>
                  <a:srgbClr val="FF0000"/>
                </a:solidFill>
              </a:rPr>
              <a:t> </a:t>
            </a:r>
            <a:r>
              <a:rPr lang="en-US" dirty="0" smtClean="0"/>
              <a:t>provided both with and without Forward </a:t>
            </a:r>
            <a:r>
              <a:rPr lang="en-US" dirty="0"/>
              <a:t>Reserve Market </a:t>
            </a:r>
            <a:r>
              <a:rPr lang="en-US" dirty="0" smtClean="0"/>
              <a:t>revenues (accounting for ESI)</a:t>
            </a:r>
          </a:p>
          <a:p>
            <a:pPr lvl="1"/>
            <a:r>
              <a:rPr lang="en-US" dirty="0" smtClean="0"/>
              <a:t>To account for the proposed sunset of the Forward Reserve Market beginning in CCP 16, contingent on ESI </a:t>
            </a:r>
          </a:p>
          <a:p>
            <a:r>
              <a:rPr lang="en-US" dirty="0" smtClean="0"/>
              <a:t>This results in </a:t>
            </a:r>
            <a:r>
              <a:rPr lang="en-US" i="1" dirty="0" smtClean="0"/>
              <a:t>three sets </a:t>
            </a:r>
            <a:r>
              <a:rPr lang="en-US" dirty="0" smtClean="0"/>
              <a:t>of potential Net CONE, ORTP, and PPR values and Tariff redlines (</a:t>
            </a:r>
            <a:r>
              <a:rPr lang="en-US" i="1" dirty="0" smtClean="0"/>
              <a:t>see </a:t>
            </a:r>
            <a:r>
              <a:rPr lang="en-US" dirty="0" smtClean="0"/>
              <a:t>slide 17)</a:t>
            </a:r>
          </a:p>
        </p:txBody>
      </p:sp>
      <p:sp>
        <p:nvSpPr>
          <p:cNvPr id="3" name="Slide Number Placeholder 2"/>
          <p:cNvSpPr>
            <a:spLocks noGrp="1"/>
          </p:cNvSpPr>
          <p:nvPr>
            <p:ph type="sldNum" sz="quarter" idx="12"/>
          </p:nvPr>
        </p:nvSpPr>
        <p:spPr/>
        <p:txBody>
          <a:bodyPr/>
          <a:lstStyle/>
          <a:p>
            <a:fld id="{10C7F894-2A36-495D-AB7C-1055F7AC0F9D}" type="slidenum">
              <a:rPr lang="en-US" smtClean="0"/>
              <a:pPr/>
              <a:t>3</a:t>
            </a:fld>
            <a:endParaRPr lang="en-US" dirty="0"/>
          </a:p>
        </p:txBody>
      </p:sp>
      <p:sp>
        <p:nvSpPr>
          <p:cNvPr id="10" name="Title 8"/>
          <p:cNvSpPr>
            <a:spLocks noGrp="1"/>
          </p:cNvSpPr>
          <p:nvPr>
            <p:ph type="title"/>
          </p:nvPr>
        </p:nvSpPr>
        <p:spPr>
          <a:xfrm>
            <a:off x="460289" y="304800"/>
            <a:ext cx="8229600" cy="1143000"/>
          </a:xfrm>
        </p:spPr>
        <p:txBody>
          <a:bodyPr>
            <a:normAutofit fontScale="90000"/>
          </a:bodyPr>
          <a:lstStyle/>
          <a:p>
            <a:r>
              <a:rPr lang="en-US" dirty="0" smtClean="0"/>
              <a:t>E&amp;AS revenue offsets, Net CONE values, ORTPs, </a:t>
            </a:r>
            <a:br>
              <a:rPr lang="en-US" dirty="0" smtClean="0"/>
            </a:br>
            <a:r>
              <a:rPr lang="en-US" dirty="0" smtClean="0"/>
              <a:t>and PPR values are provided for several future scenarios</a:t>
            </a:r>
            <a:endParaRPr lang="en-US" dirty="0"/>
          </a:p>
        </p:txBody>
      </p:sp>
      <p:sp>
        <p:nvSpPr>
          <p:cNvPr id="5" name="TextBox 4"/>
          <p:cNvSpPr txBox="1"/>
          <p:nvPr/>
        </p:nvSpPr>
        <p:spPr>
          <a:xfrm rot="10800000" flipH="1" flipV="1">
            <a:off x="7543800" y="152400"/>
            <a:ext cx="1447801" cy="523221"/>
          </a:xfrm>
          <a:prstGeom prst="rect">
            <a:avLst/>
          </a:prstGeom>
          <a:noFill/>
          <a:ln w="19050">
            <a:solidFill>
              <a:srgbClr val="00B0F0"/>
            </a:solidFill>
          </a:ln>
        </p:spPr>
        <p:txBody>
          <a:bodyPr wrap="square" rtlCol="0">
            <a:spAutoFit/>
          </a:bodyPr>
          <a:lstStyle/>
          <a:p>
            <a:pPr algn="ctr"/>
            <a:r>
              <a:rPr lang="en-US" sz="1400" i="1" dirty="0" smtClean="0"/>
              <a:t>From October 6-8 presentation</a:t>
            </a:r>
            <a:endParaRPr lang="en-US" sz="1400" i="1" dirty="0"/>
          </a:p>
        </p:txBody>
      </p:sp>
    </p:spTree>
    <p:extLst>
      <p:ext uri="{BB962C8B-B14F-4D97-AF65-F5344CB8AC3E}">
        <p14:creationId xmlns:p14="http://schemas.microsoft.com/office/powerpoint/2010/main" val="420868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30</a:t>
            </a:fld>
            <a:endParaRPr lang="en-US" dirty="0"/>
          </a:p>
        </p:txBody>
      </p:sp>
      <p:sp>
        <p:nvSpPr>
          <p:cNvPr id="10" name="Title 8"/>
          <p:cNvSpPr>
            <a:spLocks noGrp="1"/>
          </p:cNvSpPr>
          <p:nvPr>
            <p:ph type="title"/>
          </p:nvPr>
        </p:nvSpPr>
        <p:spPr>
          <a:xfrm>
            <a:off x="457200" y="76200"/>
            <a:ext cx="8229600" cy="1143000"/>
          </a:xfrm>
        </p:spPr>
        <p:txBody>
          <a:bodyPr>
            <a:normAutofit fontScale="90000"/>
          </a:bodyPr>
          <a:lstStyle/>
          <a:p>
            <a:r>
              <a:rPr lang="en-US" dirty="0" smtClean="0"/>
              <a:t>Impact of PPR Escalation on Net CONE and ORTP values: Changes from Oct. 6-8 values due to PPR Escalation Alone</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618734983"/>
              </p:ext>
            </p:extLst>
          </p:nvPr>
        </p:nvGraphicFramePr>
        <p:xfrm>
          <a:off x="695325" y="1600200"/>
          <a:ext cx="7753350" cy="4676775"/>
        </p:xfrm>
        <a:graphic>
          <a:graphicData uri="http://schemas.openxmlformats.org/presentationml/2006/ole">
            <mc:AlternateContent xmlns:mc="http://schemas.openxmlformats.org/markup-compatibility/2006">
              <mc:Choice xmlns:v="urn:schemas-microsoft-com:vml" Requires="v">
                <p:oleObj spid="_x0000_s7216" name="Worksheet" r:id="rId3" imgW="7753439" imgH="4676911" progId="Excel.Sheet.12">
                  <p:embed/>
                </p:oleObj>
              </mc:Choice>
              <mc:Fallback>
                <p:oleObj name="Worksheet" r:id="rId3" imgW="7753439" imgH="4676911" progId="Excel.Sheet.12">
                  <p:embed/>
                  <p:pic>
                    <p:nvPicPr>
                      <p:cNvPr id="0" name=""/>
                      <p:cNvPicPr/>
                      <p:nvPr/>
                    </p:nvPicPr>
                    <p:blipFill>
                      <a:blip r:embed="rId4"/>
                      <a:stretch>
                        <a:fillRect/>
                      </a:stretch>
                    </p:blipFill>
                    <p:spPr>
                      <a:xfrm>
                        <a:off x="695325" y="1600200"/>
                        <a:ext cx="7753350" cy="4676775"/>
                      </a:xfrm>
                      <a:prstGeom prst="rect">
                        <a:avLst/>
                      </a:prstGeom>
                    </p:spPr>
                  </p:pic>
                </p:oleObj>
              </mc:Fallback>
            </mc:AlternateContent>
          </a:graphicData>
        </a:graphic>
      </p:graphicFrame>
    </p:spTree>
    <p:extLst>
      <p:ext uri="{BB962C8B-B14F-4D97-AF65-F5344CB8AC3E}">
        <p14:creationId xmlns:p14="http://schemas.microsoft.com/office/powerpoint/2010/main" val="479664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31</a:t>
            </a:fld>
            <a:endParaRPr lang="en-US" dirty="0"/>
          </a:p>
        </p:txBody>
      </p:sp>
      <p:sp>
        <p:nvSpPr>
          <p:cNvPr id="10" name="Title 8"/>
          <p:cNvSpPr>
            <a:spLocks noGrp="1"/>
          </p:cNvSpPr>
          <p:nvPr>
            <p:ph type="title"/>
          </p:nvPr>
        </p:nvSpPr>
        <p:spPr>
          <a:xfrm>
            <a:off x="457200" y="76200"/>
            <a:ext cx="8229600" cy="1143000"/>
          </a:xfrm>
        </p:spPr>
        <p:txBody>
          <a:bodyPr>
            <a:normAutofit fontScale="90000"/>
          </a:bodyPr>
          <a:lstStyle/>
          <a:p>
            <a:r>
              <a:rPr lang="en-US" dirty="0" smtClean="0"/>
              <a:t>Impact of Scarcity Hour change on Net CONE and ORTP values: Changes </a:t>
            </a:r>
            <a:r>
              <a:rPr lang="en-US" dirty="0"/>
              <a:t>from Oct. 6-8 values due to </a:t>
            </a:r>
            <a:r>
              <a:rPr lang="en-US" dirty="0" smtClean="0"/>
              <a:t>revised scarcity hours alone, with smoothing (averaging) as proposed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29121519"/>
              </p:ext>
            </p:extLst>
          </p:nvPr>
        </p:nvGraphicFramePr>
        <p:xfrm>
          <a:off x="5514975" y="1238250"/>
          <a:ext cx="3038475" cy="590550"/>
        </p:xfrm>
        <a:graphic>
          <a:graphicData uri="http://schemas.openxmlformats.org/presentationml/2006/ole">
            <mc:AlternateContent xmlns:mc="http://schemas.openxmlformats.org/markup-compatibility/2006">
              <mc:Choice xmlns:v="urn:schemas-microsoft-com:vml" Requires="v">
                <p:oleObj spid="_x0000_s2271" name="Worksheet" r:id="rId3" imgW="3038622" imgH="590584" progId="Excel.Sheet.12">
                  <p:embed/>
                </p:oleObj>
              </mc:Choice>
              <mc:Fallback>
                <p:oleObj name="Worksheet" r:id="rId3" imgW="3038622" imgH="590584" progId="Excel.Sheet.12">
                  <p:embed/>
                  <p:pic>
                    <p:nvPicPr>
                      <p:cNvPr id="0" name=""/>
                      <p:cNvPicPr/>
                      <p:nvPr/>
                    </p:nvPicPr>
                    <p:blipFill>
                      <a:blip r:embed="rId4"/>
                      <a:stretch>
                        <a:fillRect/>
                      </a:stretch>
                    </p:blipFill>
                    <p:spPr>
                      <a:xfrm>
                        <a:off x="5514975" y="1238250"/>
                        <a:ext cx="3038475" cy="5905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78220065"/>
              </p:ext>
            </p:extLst>
          </p:nvPr>
        </p:nvGraphicFramePr>
        <p:xfrm>
          <a:off x="614363" y="1647825"/>
          <a:ext cx="7915275" cy="4676775"/>
        </p:xfrm>
        <a:graphic>
          <a:graphicData uri="http://schemas.openxmlformats.org/presentationml/2006/ole">
            <mc:AlternateContent xmlns:mc="http://schemas.openxmlformats.org/markup-compatibility/2006">
              <mc:Choice xmlns:v="urn:schemas-microsoft-com:vml" Requires="v">
                <p:oleObj spid="_x0000_s2272" name="Worksheet" r:id="rId5" imgW="7915218" imgH="4676911" progId="Excel.Sheet.12">
                  <p:embed/>
                </p:oleObj>
              </mc:Choice>
              <mc:Fallback>
                <p:oleObj name="Worksheet" r:id="rId5" imgW="7915218" imgH="4676911" progId="Excel.Sheet.12">
                  <p:embed/>
                  <p:pic>
                    <p:nvPicPr>
                      <p:cNvPr id="0" name=""/>
                      <p:cNvPicPr/>
                      <p:nvPr/>
                    </p:nvPicPr>
                    <p:blipFill>
                      <a:blip r:embed="rId6"/>
                      <a:stretch>
                        <a:fillRect/>
                      </a:stretch>
                    </p:blipFill>
                    <p:spPr>
                      <a:xfrm>
                        <a:off x="614363" y="1647825"/>
                        <a:ext cx="7915275" cy="4676775"/>
                      </a:xfrm>
                      <a:prstGeom prst="rect">
                        <a:avLst/>
                      </a:prstGeom>
                    </p:spPr>
                  </p:pic>
                </p:oleObj>
              </mc:Fallback>
            </mc:AlternateContent>
          </a:graphicData>
        </a:graphic>
      </p:graphicFrame>
    </p:spTree>
    <p:extLst>
      <p:ext uri="{BB962C8B-B14F-4D97-AF65-F5344CB8AC3E}">
        <p14:creationId xmlns:p14="http://schemas.microsoft.com/office/powerpoint/2010/main" val="3144290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32</a:t>
            </a:fld>
            <a:endParaRPr lang="en-US" dirty="0"/>
          </a:p>
        </p:txBody>
      </p:sp>
      <p:sp>
        <p:nvSpPr>
          <p:cNvPr id="10" name="Title 8"/>
          <p:cNvSpPr>
            <a:spLocks noGrp="1"/>
          </p:cNvSpPr>
          <p:nvPr>
            <p:ph type="title"/>
          </p:nvPr>
        </p:nvSpPr>
        <p:spPr>
          <a:xfrm>
            <a:off x="457200" y="76200"/>
            <a:ext cx="8229600" cy="1143000"/>
          </a:xfrm>
        </p:spPr>
        <p:txBody>
          <a:bodyPr>
            <a:normAutofit fontScale="90000"/>
          </a:bodyPr>
          <a:lstStyle/>
          <a:p>
            <a:r>
              <a:rPr lang="en-US" dirty="0" smtClean="0"/>
              <a:t>Impact of Scarcity Hour change on Net CONE and ORTP values: </a:t>
            </a:r>
            <a:r>
              <a:rPr lang="en-US" dirty="0"/>
              <a:t>Changes from Oct. 6-8 values </a:t>
            </a:r>
            <a:r>
              <a:rPr lang="en-US" dirty="0" smtClean="0"/>
              <a:t>using FCA15 scarcity values alone (NOT proposed, for information only)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06123828"/>
              </p:ext>
            </p:extLst>
          </p:nvPr>
        </p:nvGraphicFramePr>
        <p:xfrm>
          <a:off x="5562600" y="1219200"/>
          <a:ext cx="2819400" cy="590550"/>
        </p:xfrm>
        <a:graphic>
          <a:graphicData uri="http://schemas.openxmlformats.org/presentationml/2006/ole">
            <mc:AlternateContent xmlns:mc="http://schemas.openxmlformats.org/markup-compatibility/2006">
              <mc:Choice xmlns:v="urn:schemas-microsoft-com:vml" Requires="v">
                <p:oleObj spid="_x0000_s3289" name="Worksheet" r:id="rId3" imgW="2819349" imgH="590584" progId="Excel.Sheet.12">
                  <p:embed/>
                </p:oleObj>
              </mc:Choice>
              <mc:Fallback>
                <p:oleObj name="Worksheet" r:id="rId3" imgW="2819349" imgH="590584" progId="Excel.Sheet.12">
                  <p:embed/>
                  <p:pic>
                    <p:nvPicPr>
                      <p:cNvPr id="0" name=""/>
                      <p:cNvPicPr/>
                      <p:nvPr/>
                    </p:nvPicPr>
                    <p:blipFill>
                      <a:blip r:embed="rId4"/>
                      <a:stretch>
                        <a:fillRect/>
                      </a:stretch>
                    </p:blipFill>
                    <p:spPr>
                      <a:xfrm>
                        <a:off x="5562600" y="1219200"/>
                        <a:ext cx="2819400" cy="5905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94591974"/>
              </p:ext>
            </p:extLst>
          </p:nvPr>
        </p:nvGraphicFramePr>
        <p:xfrm>
          <a:off x="723900" y="1630344"/>
          <a:ext cx="7696200" cy="4676775"/>
        </p:xfrm>
        <a:graphic>
          <a:graphicData uri="http://schemas.openxmlformats.org/presentationml/2006/ole">
            <mc:AlternateContent xmlns:mc="http://schemas.openxmlformats.org/markup-compatibility/2006">
              <mc:Choice xmlns:v="urn:schemas-microsoft-com:vml" Requires="v">
                <p:oleObj spid="_x0000_s3290" name="Worksheet" r:id="rId5" imgW="7696251" imgH="4676911" progId="Excel.Sheet.12">
                  <p:embed/>
                </p:oleObj>
              </mc:Choice>
              <mc:Fallback>
                <p:oleObj name="Worksheet" r:id="rId5" imgW="7696251" imgH="4676911" progId="Excel.Sheet.12">
                  <p:embed/>
                  <p:pic>
                    <p:nvPicPr>
                      <p:cNvPr id="0" name=""/>
                      <p:cNvPicPr/>
                      <p:nvPr/>
                    </p:nvPicPr>
                    <p:blipFill>
                      <a:blip r:embed="rId6"/>
                      <a:stretch>
                        <a:fillRect/>
                      </a:stretch>
                    </p:blipFill>
                    <p:spPr>
                      <a:xfrm>
                        <a:off x="723900" y="1630344"/>
                        <a:ext cx="7696200" cy="4676775"/>
                      </a:xfrm>
                      <a:prstGeom prst="rect">
                        <a:avLst/>
                      </a:prstGeom>
                    </p:spPr>
                  </p:pic>
                </p:oleObj>
              </mc:Fallback>
            </mc:AlternateContent>
          </a:graphicData>
        </a:graphic>
      </p:graphicFrame>
    </p:spTree>
    <p:extLst>
      <p:ext uri="{BB962C8B-B14F-4D97-AF65-F5344CB8AC3E}">
        <p14:creationId xmlns:p14="http://schemas.microsoft.com/office/powerpoint/2010/main" val="2088805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t>Incremental Energy Security Improvements revenue offsets for the Net CONE and ORTP modeled technologies</a:t>
            </a:r>
          </a:p>
          <a:p>
            <a:pPr marL="342900" indent="-342900">
              <a:buFont typeface="Calibri" panose="020F0502020204030204" pitchFamily="34" charset="0"/>
              <a:buChar char="-"/>
            </a:pPr>
            <a:r>
              <a:rPr lang="en-US" dirty="0" smtClean="0"/>
              <a:t>ISO proposal</a:t>
            </a:r>
          </a:p>
          <a:p>
            <a:pPr marL="342900" indent="-342900">
              <a:buFont typeface="Calibri" panose="020F0502020204030204" pitchFamily="34" charset="0"/>
              <a:buChar char="-"/>
            </a:pPr>
            <a:r>
              <a:rPr lang="en-US" dirty="0" smtClean="0"/>
              <a:t>NEPOOL </a:t>
            </a:r>
            <a:r>
              <a:rPr lang="en-US" dirty="0"/>
              <a:t>proposal</a:t>
            </a:r>
          </a:p>
        </p:txBody>
      </p:sp>
      <p:sp>
        <p:nvSpPr>
          <p:cNvPr id="4" name="Slide Number Placeholder 3"/>
          <p:cNvSpPr>
            <a:spLocks noGrp="1"/>
          </p:cNvSpPr>
          <p:nvPr>
            <p:ph type="sldNum" sz="quarter" idx="4"/>
          </p:nvPr>
        </p:nvSpPr>
        <p:spPr/>
        <p:txBody>
          <a:bodyPr/>
          <a:lstStyle/>
          <a:p>
            <a:fld id="{10C7F894-2A36-495D-AB7C-1055F7AC0F9D}" type="slidenum">
              <a:rPr lang="en-US" smtClean="0"/>
              <a:pPr/>
              <a:t>33</a:t>
            </a:fld>
            <a:endParaRPr lang="en-US" dirty="0"/>
          </a:p>
        </p:txBody>
      </p:sp>
    </p:spTree>
    <p:extLst>
      <p:ext uri="{BB962C8B-B14F-4D97-AF65-F5344CB8AC3E}">
        <p14:creationId xmlns:p14="http://schemas.microsoft.com/office/powerpoint/2010/main" val="2339364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In</a:t>
            </a:r>
            <a:r>
              <a:rPr lang="en-US" dirty="0"/>
              <a:t>cremental ESI revenue offsets </a:t>
            </a:r>
            <a:r>
              <a:rPr lang="en-US" dirty="0" smtClean="0"/>
              <a:t/>
            </a:r>
            <a:br>
              <a:rPr lang="en-US" dirty="0" smtClean="0"/>
            </a:br>
            <a:r>
              <a:rPr lang="en-US" dirty="0" smtClean="0"/>
              <a:t>Net CONE Technologies – ISO Proposal</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34</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05555225"/>
              </p:ext>
            </p:extLst>
          </p:nvPr>
        </p:nvGraphicFramePr>
        <p:xfrm>
          <a:off x="381000" y="1476375"/>
          <a:ext cx="8382000" cy="4467225"/>
        </p:xfrm>
        <a:graphic>
          <a:graphicData uri="http://schemas.openxmlformats.org/presentationml/2006/ole">
            <mc:AlternateContent xmlns:mc="http://schemas.openxmlformats.org/markup-compatibility/2006">
              <mc:Choice xmlns:v="urn:schemas-microsoft-com:vml" Requires="v">
                <p:oleObj spid="_x0000_s6215" name="Worksheet" r:id="rId3" imgW="8381898" imgH="4467191" progId="Excel.Sheet.12">
                  <p:embed/>
                </p:oleObj>
              </mc:Choice>
              <mc:Fallback>
                <p:oleObj name="Worksheet" r:id="rId3" imgW="8381898" imgH="4467191" progId="Excel.Sheet.12">
                  <p:embed/>
                  <p:pic>
                    <p:nvPicPr>
                      <p:cNvPr id="0" name=""/>
                      <p:cNvPicPr/>
                      <p:nvPr/>
                    </p:nvPicPr>
                    <p:blipFill>
                      <a:blip r:embed="rId4"/>
                      <a:stretch>
                        <a:fillRect/>
                      </a:stretch>
                    </p:blipFill>
                    <p:spPr>
                      <a:xfrm>
                        <a:off x="381000" y="1476375"/>
                        <a:ext cx="8382000" cy="4467225"/>
                      </a:xfrm>
                      <a:prstGeom prst="rect">
                        <a:avLst/>
                      </a:prstGeom>
                    </p:spPr>
                  </p:pic>
                </p:oleObj>
              </mc:Fallback>
            </mc:AlternateContent>
          </a:graphicData>
        </a:graphic>
      </p:graphicFrame>
    </p:spTree>
    <p:extLst>
      <p:ext uri="{BB962C8B-B14F-4D97-AF65-F5344CB8AC3E}">
        <p14:creationId xmlns:p14="http://schemas.microsoft.com/office/powerpoint/2010/main" val="2199913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In</a:t>
            </a:r>
            <a:r>
              <a:rPr lang="en-US" dirty="0"/>
              <a:t>cremental ESI revenue offsets </a:t>
            </a:r>
            <a:r>
              <a:rPr lang="en-US" dirty="0" smtClean="0"/>
              <a:t/>
            </a:r>
            <a:br>
              <a:rPr lang="en-US" dirty="0" smtClean="0"/>
            </a:br>
            <a:r>
              <a:rPr lang="en-US" dirty="0" smtClean="0"/>
              <a:t>Net CONE Technologies – NEPOOL Proposal</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14735083"/>
              </p:ext>
            </p:extLst>
          </p:nvPr>
        </p:nvGraphicFramePr>
        <p:xfrm>
          <a:off x="423863" y="1485900"/>
          <a:ext cx="8296275" cy="4457700"/>
        </p:xfrm>
        <a:graphic>
          <a:graphicData uri="http://schemas.openxmlformats.org/presentationml/2006/ole">
            <mc:AlternateContent xmlns:mc="http://schemas.openxmlformats.org/markup-compatibility/2006">
              <mc:Choice xmlns:v="urn:schemas-microsoft-com:vml" Requires="v">
                <p:oleObj spid="_x0000_s5189" name="Worksheet" r:id="rId3" imgW="8296269" imgH="4457700" progId="Excel.Sheet.12">
                  <p:embed/>
                </p:oleObj>
              </mc:Choice>
              <mc:Fallback>
                <p:oleObj name="Worksheet" r:id="rId3" imgW="8296269" imgH="4457700" progId="Excel.Sheet.12">
                  <p:embed/>
                  <p:pic>
                    <p:nvPicPr>
                      <p:cNvPr id="0" name=""/>
                      <p:cNvPicPr/>
                      <p:nvPr/>
                    </p:nvPicPr>
                    <p:blipFill>
                      <a:blip r:embed="rId4"/>
                      <a:stretch>
                        <a:fillRect/>
                      </a:stretch>
                    </p:blipFill>
                    <p:spPr>
                      <a:xfrm>
                        <a:off x="423863" y="1485900"/>
                        <a:ext cx="8296275" cy="4457700"/>
                      </a:xfrm>
                      <a:prstGeom prst="rect">
                        <a:avLst/>
                      </a:prstGeom>
                    </p:spPr>
                  </p:pic>
                </p:oleObj>
              </mc:Fallback>
            </mc:AlternateContent>
          </a:graphicData>
        </a:graphic>
      </p:graphicFrame>
    </p:spTree>
    <p:extLst>
      <p:ext uri="{BB962C8B-B14F-4D97-AF65-F5344CB8AC3E}">
        <p14:creationId xmlns:p14="http://schemas.microsoft.com/office/powerpoint/2010/main" val="3014522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In</a:t>
            </a:r>
            <a:r>
              <a:rPr lang="en-US" dirty="0"/>
              <a:t>cremental ESI revenue offsets </a:t>
            </a:r>
            <a:r>
              <a:rPr lang="en-US" dirty="0" smtClean="0"/>
              <a:t/>
            </a:r>
            <a:br>
              <a:rPr lang="en-US" dirty="0" smtClean="0"/>
            </a:br>
            <a:r>
              <a:rPr lang="en-US" dirty="0" smtClean="0"/>
              <a:t>Combustion Turbine ORTP – ISO and NEPOOL Proposal</a:t>
            </a:r>
          </a:p>
        </p:txBody>
      </p:sp>
      <p:sp>
        <p:nvSpPr>
          <p:cNvPr id="4" name="Slide Number Placeholder 3"/>
          <p:cNvSpPr>
            <a:spLocks noGrp="1"/>
          </p:cNvSpPr>
          <p:nvPr>
            <p:ph type="sldNum" sz="quarter" idx="12"/>
          </p:nvPr>
        </p:nvSpPr>
        <p:spPr/>
        <p:txBody>
          <a:bodyPr/>
          <a:lstStyle/>
          <a:p>
            <a:fld id="{10C7F894-2A36-495D-AB7C-1055F7AC0F9D}" type="slidenum">
              <a:rPr lang="en-US" smtClean="0"/>
              <a:pPr/>
              <a:t>36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867570369"/>
              </p:ext>
            </p:extLst>
          </p:nvPr>
        </p:nvGraphicFramePr>
        <p:xfrm>
          <a:off x="762000" y="1417638"/>
          <a:ext cx="7381875" cy="4705350"/>
        </p:xfrm>
        <a:graphic>
          <a:graphicData uri="http://schemas.openxmlformats.org/presentationml/2006/ole">
            <mc:AlternateContent xmlns:mc="http://schemas.openxmlformats.org/markup-compatibility/2006">
              <mc:Choice xmlns:v="urn:schemas-microsoft-com:vml" Requires="v">
                <p:oleObj spid="_x0000_s8222" name="Worksheet" r:id="rId3" imgW="7381869" imgH="4705384" progId="Excel.Sheet.12">
                  <p:embed/>
                </p:oleObj>
              </mc:Choice>
              <mc:Fallback>
                <p:oleObj name="Worksheet" r:id="rId3" imgW="7381869" imgH="4705384" progId="Excel.Sheet.12">
                  <p:embed/>
                  <p:pic>
                    <p:nvPicPr>
                      <p:cNvPr id="0" name=""/>
                      <p:cNvPicPr/>
                      <p:nvPr/>
                    </p:nvPicPr>
                    <p:blipFill>
                      <a:blip r:embed="rId4"/>
                      <a:stretch>
                        <a:fillRect/>
                      </a:stretch>
                    </p:blipFill>
                    <p:spPr>
                      <a:xfrm>
                        <a:off x="762000" y="1417638"/>
                        <a:ext cx="7381875" cy="4705350"/>
                      </a:xfrm>
                      <a:prstGeom prst="rect">
                        <a:avLst/>
                      </a:prstGeom>
                    </p:spPr>
                  </p:pic>
                </p:oleObj>
              </mc:Fallback>
            </mc:AlternateContent>
          </a:graphicData>
        </a:graphic>
      </p:graphicFrame>
      <p:sp>
        <p:nvSpPr>
          <p:cNvPr id="5" name="TextBox 4"/>
          <p:cNvSpPr txBox="1"/>
          <p:nvPr/>
        </p:nvSpPr>
        <p:spPr>
          <a:xfrm rot="10800000" flipH="1" flipV="1">
            <a:off x="7620000" y="176510"/>
            <a:ext cx="1295400"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New</a:t>
            </a:r>
            <a:endParaRPr lang="en-US" sz="1400" i="1" dirty="0"/>
          </a:p>
        </p:txBody>
      </p:sp>
    </p:spTree>
    <p:extLst>
      <p:ext uri="{BB962C8B-B14F-4D97-AF65-F5344CB8AC3E}">
        <p14:creationId xmlns:p14="http://schemas.microsoft.com/office/powerpoint/2010/main" val="248114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C</a:t>
            </a:r>
            <a:endParaRPr lang="en-US" dirty="0"/>
          </a:p>
        </p:txBody>
      </p:sp>
      <p:sp>
        <p:nvSpPr>
          <p:cNvPr id="3" name="Text Placeholder 2"/>
          <p:cNvSpPr>
            <a:spLocks noGrp="1"/>
          </p:cNvSpPr>
          <p:nvPr>
            <p:ph type="body" idx="1"/>
          </p:nvPr>
        </p:nvSpPr>
        <p:spPr/>
        <p:txBody>
          <a:bodyPr>
            <a:normAutofit/>
          </a:bodyPr>
          <a:lstStyle/>
          <a:p>
            <a:r>
              <a:rPr lang="en-US" dirty="0" smtClean="0"/>
              <a:t>Tariff Revisions for CONE, Net CONE, PPR, and ORTPs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37</a:t>
            </a:fld>
            <a:endParaRPr lang="en-US" dirty="0"/>
          </a:p>
        </p:txBody>
      </p:sp>
    </p:spTree>
    <p:extLst>
      <p:ext uri="{BB962C8B-B14F-4D97-AF65-F5344CB8AC3E}">
        <p14:creationId xmlns:p14="http://schemas.microsoft.com/office/powerpoint/2010/main" val="3939750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38</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Definitions</a:t>
            </a:r>
            <a:endParaRPr lang="en-US" dirty="0"/>
          </a:p>
        </p:txBody>
      </p:sp>
      <p:graphicFrame>
        <p:nvGraphicFramePr>
          <p:cNvPr id="6" name="Content Placeholder 4"/>
          <p:cNvGraphicFramePr>
            <a:graphicFrameLocks/>
          </p:cNvGraphicFramePr>
          <p:nvPr>
            <p:extLst/>
          </p:nvPr>
        </p:nvGraphicFramePr>
        <p:xfrm>
          <a:off x="609600" y="1313372"/>
          <a:ext cx="7924800" cy="160282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r>
                        <a:rPr lang="en-US" sz="1600" b="0" dirty="0" smtClean="0">
                          <a:solidFill>
                            <a:srgbClr val="000000"/>
                          </a:solidFill>
                        </a:rPr>
                        <a:t>I.2.2 – Net CONE</a:t>
                      </a:r>
                      <a:endParaRPr lang="en-US" sz="1600" b="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Update existing definition to more clearly reflect calculation of Net CONE</a:t>
                      </a:r>
                    </a:p>
                  </a:txBody>
                  <a:tcPr/>
                </a:tc>
                <a:extLst>
                  <a:ext uri="{0D108BD9-81ED-4DB2-BD59-A6C34878D82A}">
                    <a16:rowId xmlns:a16="http://schemas.microsoft.com/office/drawing/2014/main" val="2592331866"/>
                  </a:ext>
                </a:extLst>
              </a:tr>
              <a:tr h="612227">
                <a:tc>
                  <a:txBody>
                    <a:bodyPr/>
                    <a:lstStyle/>
                    <a:p>
                      <a:r>
                        <a:rPr lang="en-US" sz="1600" b="0" dirty="0" smtClean="0">
                          <a:solidFill>
                            <a:srgbClr val="000000"/>
                          </a:solidFill>
                        </a:rPr>
                        <a:t>I.2.2 – Offer Review Trigger Prices</a:t>
                      </a:r>
                      <a:endParaRPr lang="en-US" sz="1600" b="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New defined term</a:t>
                      </a:r>
                    </a:p>
                  </a:txBody>
                  <a:tcPr/>
                </a:tc>
                <a:extLst>
                  <a:ext uri="{0D108BD9-81ED-4DB2-BD59-A6C34878D82A}">
                    <a16:rowId xmlns:a16="http://schemas.microsoft.com/office/drawing/2014/main" val="290698754"/>
                  </a:ext>
                </a:extLst>
              </a:tr>
            </a:tbl>
          </a:graphicData>
        </a:graphic>
      </p:graphicFrame>
      <p:sp>
        <p:nvSpPr>
          <p:cNvPr id="5" name="TextBox 4"/>
          <p:cNvSpPr txBox="1"/>
          <p:nvPr/>
        </p:nvSpPr>
        <p:spPr>
          <a:xfrm rot="10800000" flipH="1" flipV="1">
            <a:off x="7467599" y="361376"/>
            <a:ext cx="1447801" cy="523220"/>
          </a:xfrm>
          <a:prstGeom prst="rect">
            <a:avLst/>
          </a:prstGeom>
          <a:noFill/>
          <a:ln w="19050">
            <a:solidFill>
              <a:srgbClr val="00B0F0"/>
            </a:solidFill>
          </a:ln>
        </p:spPr>
        <p:txBody>
          <a:bodyPr wrap="square" rtlCol="0">
            <a:spAutoFit/>
          </a:bodyPr>
          <a:lstStyle/>
          <a:p>
            <a:pPr algn="ctr"/>
            <a:r>
              <a:rPr lang="en-US" sz="1400" i="1" dirty="0" smtClean="0"/>
              <a:t>From October 6-8 presentation</a:t>
            </a:r>
            <a:endParaRPr lang="en-US" sz="1400" i="1" dirty="0"/>
          </a:p>
        </p:txBody>
      </p:sp>
    </p:spTree>
    <p:extLst>
      <p:ext uri="{BB962C8B-B14F-4D97-AF65-F5344CB8AC3E}">
        <p14:creationId xmlns:p14="http://schemas.microsoft.com/office/powerpoint/2010/main" val="2318615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39</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CONE and Net CONE</a:t>
            </a:r>
            <a:endParaRPr lang="en-US" dirty="0"/>
          </a:p>
        </p:txBody>
      </p:sp>
      <p:graphicFrame>
        <p:nvGraphicFramePr>
          <p:cNvPr id="6" name="Content Placeholder 4"/>
          <p:cNvGraphicFramePr>
            <a:graphicFrameLocks/>
          </p:cNvGraphicFramePr>
          <p:nvPr>
            <p:extLst/>
          </p:nvPr>
        </p:nvGraphicFramePr>
        <p:xfrm>
          <a:off x="609600" y="1313372"/>
          <a:ext cx="7924800" cy="144517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r>
                        <a:rPr lang="en-US" sz="1600" kern="1200" baseline="0" dirty="0" smtClean="0">
                          <a:solidFill>
                            <a:srgbClr val="000000"/>
                          </a:solidFill>
                          <a:latin typeface="+mn-lt"/>
                          <a:ea typeface="+mn-ea"/>
                          <a:cs typeface="+mn-cs"/>
                        </a:rPr>
                        <a:t>III.13.2.4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Forward Capacity Auction Starting Price and the Cost of New Entry</a:t>
                      </a:r>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Update CONE and Net CONE values for the Capacity Commitment Period beginning June 1, 2025 </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Note the next CONE and Net CONE recalculation will be for the Capacity Commitment Period beginning June 1, 2028</a:t>
                      </a:r>
                    </a:p>
                  </a:txBody>
                  <a:tcPr/>
                </a:tc>
                <a:extLst>
                  <a:ext uri="{0D108BD9-81ED-4DB2-BD59-A6C34878D82A}">
                    <a16:rowId xmlns:a16="http://schemas.microsoft.com/office/drawing/2014/main" val="2592331866"/>
                  </a:ext>
                </a:extLst>
              </a:tr>
            </a:tbl>
          </a:graphicData>
        </a:graphic>
      </p:graphicFrame>
      <p:sp>
        <p:nvSpPr>
          <p:cNvPr id="5" name="TextBox 4"/>
          <p:cNvSpPr txBox="1"/>
          <p:nvPr/>
        </p:nvSpPr>
        <p:spPr>
          <a:xfrm rot="10800000" flipH="1" flipV="1">
            <a:off x="7467599" y="361376"/>
            <a:ext cx="1447801" cy="523220"/>
          </a:xfrm>
          <a:prstGeom prst="rect">
            <a:avLst/>
          </a:prstGeom>
          <a:noFill/>
          <a:ln w="19050">
            <a:solidFill>
              <a:srgbClr val="00B0F0"/>
            </a:solidFill>
          </a:ln>
        </p:spPr>
        <p:txBody>
          <a:bodyPr wrap="square" rtlCol="0">
            <a:spAutoFit/>
          </a:bodyPr>
          <a:lstStyle/>
          <a:p>
            <a:pPr algn="ctr"/>
            <a:r>
              <a:rPr lang="en-US" sz="1400" i="1" dirty="0" smtClean="0"/>
              <a:t>From October 6-8 presentation</a:t>
            </a:r>
            <a:endParaRPr lang="en-US" sz="1400" i="1" dirty="0"/>
          </a:p>
        </p:txBody>
      </p:sp>
    </p:spTree>
    <p:extLst>
      <p:ext uri="{BB962C8B-B14F-4D97-AF65-F5344CB8AC3E}">
        <p14:creationId xmlns:p14="http://schemas.microsoft.com/office/powerpoint/2010/main" val="929029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66925"/>
            <a:ext cx="7772400" cy="1362075"/>
          </a:xfrm>
        </p:spPr>
        <p:txBody>
          <a:bodyPr/>
          <a:lstStyle/>
          <a:p>
            <a:r>
              <a:rPr lang="en-US" dirty="0" smtClean="0"/>
              <a:t>Performance Payment Rate</a:t>
            </a:r>
            <a:endParaRPr lang="en-US" dirty="0"/>
          </a:p>
        </p:txBody>
      </p:sp>
      <p:sp>
        <p:nvSpPr>
          <p:cNvPr id="3" name="Text Placeholder 2"/>
          <p:cNvSpPr>
            <a:spLocks noGrp="1"/>
          </p:cNvSpPr>
          <p:nvPr>
            <p:ph type="body" idx="1"/>
          </p:nvPr>
        </p:nvSpPr>
        <p:spPr/>
        <p:txBody>
          <a:bodyPr>
            <a:normAutofit/>
          </a:bodyPr>
          <a:lstStyle/>
          <a:p>
            <a:r>
              <a:rPr lang="en-US" dirty="0" smtClean="0"/>
              <a:t>Updated values reflecting latest CEA Net CONE inputs, E&amp;AS revenue adjustments, and revised scarcity hours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3945856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40</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Performance Payment Rate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270150842"/>
              </p:ext>
            </p:extLst>
          </p:nvPr>
        </p:nvGraphicFramePr>
        <p:xfrm>
          <a:off x="609600" y="1313372"/>
          <a:ext cx="7924800" cy="193285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Reason</a:t>
                      </a:r>
                      <a:r>
                        <a:rPr lang="en-US" baseline="0" dirty="0" smtClean="0"/>
                        <a:t> for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III.13.7.2.5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Capacity Performance Payment Rate</a:t>
                      </a:r>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Indicate that the Capacity Performance Payment Rate of $5,455/MWh applies to the Capacity Commitment Period beginning on June 1, 2024 and ending on May 31, 2025</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Update the Capacity Performance Payment Rate for the Capacity Commitment Periods beginning on or after June 1, 2025 to </a:t>
                      </a:r>
                      <a:r>
                        <a:rPr lang="en-US" sz="1600" kern="1200" baseline="0" dirty="0" smtClean="0">
                          <a:solidFill>
                            <a:srgbClr val="FF0000"/>
                          </a:solidFill>
                          <a:latin typeface="+mn-lt"/>
                          <a:ea typeface="+mn-ea"/>
                          <a:cs typeface="+mn-cs"/>
                        </a:rPr>
                        <a:t>$9,140 </a:t>
                      </a:r>
                      <a:r>
                        <a:rPr lang="en-US" sz="1600" strike="sngStrike" kern="1200" baseline="0" dirty="0" smtClean="0">
                          <a:solidFill>
                            <a:srgbClr val="FF0000"/>
                          </a:solidFill>
                          <a:latin typeface="+mn-lt"/>
                          <a:ea typeface="+mn-ea"/>
                          <a:cs typeface="+mn-cs"/>
                        </a:rPr>
                        <a:t>8,856</a:t>
                      </a:r>
                      <a:r>
                        <a:rPr lang="en-US" sz="1600" kern="1200" baseline="0" dirty="0" smtClean="0">
                          <a:solidFill>
                            <a:srgbClr val="000000"/>
                          </a:solidFill>
                          <a:latin typeface="+mn-lt"/>
                          <a:ea typeface="+mn-ea"/>
                          <a:cs typeface="+mn-cs"/>
                        </a:rPr>
                        <a:t>/MWh</a:t>
                      </a:r>
                    </a:p>
                  </a:txBody>
                  <a:tcPr/>
                </a:tc>
                <a:extLst>
                  <a:ext uri="{0D108BD9-81ED-4DB2-BD59-A6C34878D82A}">
                    <a16:rowId xmlns:a16="http://schemas.microsoft.com/office/drawing/2014/main" val="2592331866"/>
                  </a:ext>
                </a:extLst>
              </a:tr>
            </a:tbl>
          </a:graphicData>
        </a:graphic>
      </p:graphicFrame>
      <p:sp>
        <p:nvSpPr>
          <p:cNvPr id="5" name="Content Placeholder 3"/>
          <p:cNvSpPr>
            <a:spLocks noGrp="1"/>
          </p:cNvSpPr>
          <p:nvPr>
            <p:ph idx="1"/>
          </p:nvPr>
        </p:nvSpPr>
        <p:spPr>
          <a:xfrm>
            <a:off x="457200" y="4572000"/>
            <a:ext cx="8229600" cy="1752600"/>
          </a:xfrm>
        </p:spPr>
        <p:txBody>
          <a:bodyPr>
            <a:normAutofit/>
          </a:bodyPr>
          <a:lstStyle/>
          <a:p>
            <a:pPr marL="0" indent="0">
              <a:buNone/>
            </a:pPr>
            <a:r>
              <a:rPr lang="en-US" sz="2000" b="1" dirty="0" smtClean="0"/>
              <a:t>Note</a:t>
            </a:r>
            <a:r>
              <a:rPr lang="en-US" sz="2000" dirty="0" smtClean="0"/>
              <a:t>:  Three sets of Tariff redlines have been provided reflecting the Performance Payment Rate under the three scenarios.  The value above reflects the ESI </a:t>
            </a:r>
            <a:r>
              <a:rPr lang="en-US" sz="2000" dirty="0"/>
              <a:t>market changes filed by ISO and the sunset of </a:t>
            </a:r>
            <a:r>
              <a:rPr lang="en-US" sz="2000" dirty="0" smtClean="0"/>
              <a:t>FRM.  </a:t>
            </a:r>
          </a:p>
        </p:txBody>
      </p:sp>
      <p:sp>
        <p:nvSpPr>
          <p:cNvPr id="8" name="TextBox 7"/>
          <p:cNvSpPr txBox="1"/>
          <p:nvPr/>
        </p:nvSpPr>
        <p:spPr>
          <a:xfrm rot="10800000" flipH="1" flipV="1">
            <a:off x="7467599" y="253654"/>
            <a:ext cx="1447801" cy="738664"/>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r>
              <a:rPr lang="en-US" sz="1400" i="1" dirty="0" smtClean="0"/>
              <a:t> from  </a:t>
            </a:r>
            <a:r>
              <a:rPr lang="en-US" sz="1400" i="1" dirty="0"/>
              <a:t>October 6-8 </a:t>
            </a:r>
            <a:r>
              <a:rPr lang="en-US" sz="1400" i="1" dirty="0" smtClean="0"/>
              <a:t>presentation </a:t>
            </a:r>
            <a:endParaRPr lang="en-US" sz="1400" i="1" dirty="0"/>
          </a:p>
        </p:txBody>
      </p:sp>
    </p:spTree>
    <p:extLst>
      <p:ext uri="{BB962C8B-B14F-4D97-AF65-F5344CB8AC3E}">
        <p14:creationId xmlns:p14="http://schemas.microsoft.com/office/powerpoint/2010/main" val="2293517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41</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526306475"/>
              </p:ext>
            </p:extLst>
          </p:nvPr>
        </p:nvGraphicFramePr>
        <p:xfrm>
          <a:off x="609600" y="1313372"/>
          <a:ext cx="7924800" cy="363973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r>
                        <a:rPr lang="en-US" sz="1600" kern="1200" baseline="0" dirty="0" smtClean="0">
                          <a:solidFill>
                            <a:srgbClr val="000000"/>
                          </a:solidFill>
                          <a:latin typeface="+mn-lt"/>
                          <a:ea typeface="+mn-ea"/>
                          <a:cs typeface="+mn-cs"/>
                        </a:rPr>
                        <a:t>III.A.21.1.1</a:t>
                      </a:r>
                    </a:p>
                    <a:p>
                      <a:r>
                        <a:rPr lang="en-US" sz="1600" kern="1200" baseline="0" dirty="0" smtClean="0">
                          <a:solidFill>
                            <a:srgbClr val="000000"/>
                          </a:solidFill>
                          <a:latin typeface="+mn-lt"/>
                          <a:ea typeface="+mn-ea"/>
                          <a:cs typeface="+mn-cs"/>
                        </a:rPr>
                        <a:t>Offer Review Trigger Prices for the Forward Capacity Auction</a:t>
                      </a:r>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Update ORTP values for the Capacity Commitment Period beginning June 1, 2025</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Add Battery as a new technology for Generating Capacity Resources</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kern="1200" baseline="0" dirty="0" smtClean="0">
                          <a:solidFill>
                            <a:srgbClr val="FF0000"/>
                          </a:solidFill>
                          <a:latin typeface="+mn-lt"/>
                          <a:ea typeface="+mn-ea"/>
                          <a:cs typeface="+mn-cs"/>
                        </a:rPr>
                        <a:t>Add Solar (in the ISO-ESI and NEPOOL ESI cases) as a new technology for Generating Capacity Resources</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Add On-Peak Solar and </a:t>
                      </a:r>
                      <a:r>
                        <a:rPr lang="en-US" sz="1600" i="0" kern="1200" baseline="0" dirty="0" smtClean="0">
                          <a:solidFill>
                            <a:srgbClr val="000000"/>
                          </a:solidFill>
                          <a:latin typeface="+mn-lt"/>
                          <a:ea typeface="+mn-ea"/>
                          <a:cs typeface="+mn-cs"/>
                        </a:rPr>
                        <a:t>Solar + Battery as new technologies for Demand Capacity Resources</a:t>
                      </a:r>
                      <a:endParaRPr lang="en-US" sz="1600" kern="1200" baseline="0" dirty="0" smtClean="0">
                        <a:solidFill>
                          <a:srgbClr val="000000"/>
                        </a:solidFill>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Remove the Load Management ORTP categories for Demand Capacity Resources – Residential</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Combine the Demand Capacity Resources - Commercial and Industrial and Demand Capacity Resources – Residential into one Demand Capacity Resources category</a:t>
                      </a:r>
                    </a:p>
                  </a:txBody>
                  <a:tcPr/>
                </a:tc>
                <a:extLst>
                  <a:ext uri="{0D108BD9-81ED-4DB2-BD59-A6C34878D82A}">
                    <a16:rowId xmlns:a16="http://schemas.microsoft.com/office/drawing/2014/main" val="2592331866"/>
                  </a:ext>
                </a:extLst>
              </a:tr>
            </a:tbl>
          </a:graphicData>
        </a:graphic>
      </p:graphicFrame>
      <p:sp>
        <p:nvSpPr>
          <p:cNvPr id="8" name="TextBox 7"/>
          <p:cNvSpPr txBox="1"/>
          <p:nvPr/>
        </p:nvSpPr>
        <p:spPr>
          <a:xfrm rot="10800000" flipH="1" flipV="1">
            <a:off x="7924800" y="168371"/>
            <a:ext cx="1000125"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endParaRPr lang="en-US" sz="1400" i="1" dirty="0"/>
          </a:p>
        </p:txBody>
      </p:sp>
    </p:spTree>
    <p:extLst>
      <p:ext uri="{BB962C8B-B14F-4D97-AF65-F5344CB8AC3E}">
        <p14:creationId xmlns:p14="http://schemas.microsoft.com/office/powerpoint/2010/main" val="249341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42</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255940780"/>
              </p:ext>
            </p:extLst>
          </p:nvPr>
        </p:nvGraphicFramePr>
        <p:xfrm>
          <a:off x="609600" y="1282788"/>
          <a:ext cx="7924800" cy="397501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43224005"/>
                    </a:ext>
                  </a:extLst>
                </a:gridCol>
                <a:gridCol w="59436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(e)(1)  </a:t>
                      </a:r>
                    </a:p>
                    <a:p>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Capital costs for non-renewable technologies will be updated based on changes in the Bureau of Labor Statistics Producer Price Index for Machinery and Equipment: General Purpose Machinery and Equipment index</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Capital costs for renewable technologies will be updated based on changes in the Bureau of Labor Statistics Producer Price Index for Goods Less Foods and Energy – Private Capital Equipment index</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Remove the table of indices used to update individual line items for capital costs in the capital budgeting model</a:t>
                      </a:r>
                    </a:p>
                  </a:txBody>
                  <a:tcPr/>
                </a:tc>
                <a:extLst>
                  <a:ext uri="{0D108BD9-81ED-4DB2-BD59-A6C34878D82A}">
                    <a16:rowId xmlns:a16="http://schemas.microsoft.com/office/drawing/2014/main" val="422664459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(e)(2) </a:t>
                      </a: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Remove the table of indices used to update individual line items for fixed operating and maintenance costs in the capital budgeting model</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Modify the description to reflect the single index to be used to update capital costs</a:t>
                      </a:r>
                    </a:p>
                  </a:txBody>
                  <a:tcPr/>
                </a:tc>
                <a:extLst>
                  <a:ext uri="{0D108BD9-81ED-4DB2-BD59-A6C34878D82A}">
                    <a16:rowId xmlns:a16="http://schemas.microsoft.com/office/drawing/2014/main" val="221630184"/>
                  </a:ext>
                </a:extLst>
              </a:tr>
            </a:tbl>
          </a:graphicData>
        </a:graphic>
      </p:graphicFrame>
      <p:sp>
        <p:nvSpPr>
          <p:cNvPr id="7" name="TextBox 6"/>
          <p:cNvSpPr txBox="1"/>
          <p:nvPr/>
        </p:nvSpPr>
        <p:spPr>
          <a:xfrm rot="10800000" flipH="1" flipV="1">
            <a:off x="7467599" y="361376"/>
            <a:ext cx="1447801" cy="523220"/>
          </a:xfrm>
          <a:prstGeom prst="rect">
            <a:avLst/>
          </a:prstGeom>
          <a:noFill/>
          <a:ln w="19050">
            <a:solidFill>
              <a:srgbClr val="00B0F0"/>
            </a:solidFill>
          </a:ln>
        </p:spPr>
        <p:txBody>
          <a:bodyPr wrap="square" rtlCol="0">
            <a:spAutoFit/>
          </a:bodyPr>
          <a:lstStyle/>
          <a:p>
            <a:pPr algn="ctr"/>
            <a:r>
              <a:rPr lang="en-US" sz="1400" i="1" dirty="0" smtClean="0"/>
              <a:t>From October 6-8 presentation</a:t>
            </a:r>
            <a:endParaRPr lang="en-US" sz="1400" i="1" dirty="0"/>
          </a:p>
        </p:txBody>
      </p:sp>
    </p:spTree>
    <p:extLst>
      <p:ext uri="{BB962C8B-B14F-4D97-AF65-F5344CB8AC3E}">
        <p14:creationId xmlns:p14="http://schemas.microsoft.com/office/powerpoint/2010/main" val="3711866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43</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831846707"/>
              </p:ext>
            </p:extLst>
          </p:nvPr>
        </p:nvGraphicFramePr>
        <p:xfrm>
          <a:off x="609600" y="1282788"/>
          <a:ext cx="7924800" cy="266437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43224005"/>
                    </a:ext>
                  </a:extLst>
                </a:gridCol>
                <a:gridCol w="59436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(e)(3) </a:t>
                      </a:r>
                    </a:p>
                    <a:p>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Include ESI revenue offsets in the E&amp;AS revenues update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accent6"/>
                          </a:solidFill>
                          <a:latin typeface="+mn-lt"/>
                          <a:ea typeface="+mn-ea"/>
                          <a:cs typeface="+mn-cs"/>
                        </a:rPr>
                        <a:t>Indicate that Henry Hub natural gas prices, Algonquin </a:t>
                      </a:r>
                      <a:r>
                        <a:rPr lang="en-US" sz="1600" kern="1200" baseline="0" dirty="0" err="1" smtClean="0">
                          <a:solidFill>
                            <a:schemeClr val="accent6"/>
                          </a:solidFill>
                          <a:latin typeface="+mn-lt"/>
                          <a:ea typeface="+mn-ea"/>
                          <a:cs typeface="+mn-cs"/>
                        </a:rPr>
                        <a:t>Citygates</a:t>
                      </a:r>
                      <a:r>
                        <a:rPr lang="en-US" sz="1600" kern="1200" baseline="0" dirty="0" smtClean="0">
                          <a:solidFill>
                            <a:schemeClr val="accent6"/>
                          </a:solidFill>
                          <a:latin typeface="+mn-lt"/>
                          <a:ea typeface="+mn-ea"/>
                          <a:cs typeface="+mn-cs"/>
                        </a:rPr>
                        <a:t> Basis natural gas futures prices, and Massachusetts Hub Day-Ahead Peak electricity prices published by ICE on the first five trading days in February will be input to the capital budgeting model to update E&amp;AS revenues</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Change the dates of the indices from the CCP beginning June 1, 2021, to the months of the commitment period to which the values will apply</a:t>
                      </a:r>
                    </a:p>
                  </a:txBody>
                  <a:tcPr/>
                </a:tc>
                <a:extLst>
                  <a:ext uri="{0D108BD9-81ED-4DB2-BD59-A6C34878D82A}">
                    <a16:rowId xmlns:a16="http://schemas.microsoft.com/office/drawing/2014/main" val="673217179"/>
                  </a:ext>
                </a:extLst>
              </a:tr>
            </a:tbl>
          </a:graphicData>
        </a:graphic>
      </p:graphicFrame>
      <p:sp>
        <p:nvSpPr>
          <p:cNvPr id="5" name="TextBox 4"/>
          <p:cNvSpPr txBox="1"/>
          <p:nvPr/>
        </p:nvSpPr>
        <p:spPr>
          <a:xfrm rot="10800000" flipH="1" flipV="1">
            <a:off x="7467599" y="253654"/>
            <a:ext cx="1447801" cy="738664"/>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r>
              <a:rPr lang="en-US" sz="1400" i="1" dirty="0" smtClean="0"/>
              <a:t> from  October 6-8 presentation </a:t>
            </a:r>
            <a:endParaRPr lang="en-US" sz="1400" i="1" dirty="0"/>
          </a:p>
        </p:txBody>
      </p:sp>
    </p:spTree>
    <p:extLst>
      <p:ext uri="{BB962C8B-B14F-4D97-AF65-F5344CB8AC3E}">
        <p14:creationId xmlns:p14="http://schemas.microsoft.com/office/powerpoint/2010/main" val="1262608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44</a:t>
            </a:fld>
            <a:endParaRPr lang="en-US" dirty="0"/>
          </a:p>
        </p:txBody>
      </p:sp>
      <p:sp>
        <p:nvSpPr>
          <p:cNvPr id="3" name="Title 2"/>
          <p:cNvSpPr>
            <a:spLocks noGrp="1"/>
          </p:cNvSpPr>
          <p:nvPr>
            <p:ph type="title"/>
          </p:nvPr>
        </p:nvSpPr>
        <p:spPr/>
        <p:txBody>
          <a:bodyPr>
            <a:normAutofit/>
          </a:bodyPr>
          <a:lstStyle/>
          <a:p>
            <a:r>
              <a:rPr lang="en-US" dirty="0" smtClean="0"/>
              <a:t>Summary of Proposed Tariff Changes </a:t>
            </a:r>
            <a:br>
              <a:rPr lang="en-US" dirty="0" smtClean="0"/>
            </a:br>
            <a:r>
              <a:rPr lang="en-US" dirty="0" smtClean="0"/>
              <a:t>ORTPs</a:t>
            </a:r>
            <a:endParaRPr lang="en-US" dirty="0"/>
          </a:p>
        </p:txBody>
      </p:sp>
      <p:graphicFrame>
        <p:nvGraphicFramePr>
          <p:cNvPr id="6" name="Content Placeholder 4"/>
          <p:cNvGraphicFramePr>
            <a:graphicFrameLocks/>
          </p:cNvGraphicFramePr>
          <p:nvPr>
            <p:extLst/>
          </p:nvPr>
        </p:nvGraphicFramePr>
        <p:xfrm>
          <a:off x="609600" y="1313372"/>
          <a:ext cx="7924800" cy="181355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43224005"/>
                    </a:ext>
                  </a:extLst>
                </a:gridCol>
                <a:gridCol w="54864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r>
                        <a:rPr lang="en-US" dirty="0" smtClean="0"/>
                        <a:t>Description</a:t>
                      </a:r>
                      <a:r>
                        <a:rPr lang="en-US" baseline="0" dirty="0" smtClean="0"/>
                        <a:t> of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(e)(4) </a:t>
                      </a:r>
                    </a:p>
                    <a:p>
                      <a:endParaRPr lang="en-US" sz="1600" kern="1200" baseline="0" dirty="0">
                        <a:solidFill>
                          <a:srgbClr val="000000"/>
                        </a:solidFill>
                        <a:latin typeface="+mn-lt"/>
                        <a:ea typeface="+mn-ea"/>
                        <a:cs typeface="+mn-cs"/>
                      </a:endParaRP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Revise to indicate the average of the MA Class 1 REC prices for the most recent five-year vintages will be used</a:t>
                      </a:r>
                    </a:p>
                  </a:txBody>
                  <a:tcPr/>
                </a:tc>
                <a:extLst>
                  <a:ext uri="{0D108BD9-81ED-4DB2-BD59-A6C34878D82A}">
                    <a16:rowId xmlns:a16="http://schemas.microsoft.com/office/drawing/2014/main" val="673217179"/>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III.A.21.2 (e)(5) </a:t>
                      </a:r>
                    </a:p>
                  </a:txBody>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New section noting that bonus tax depreciation will be reduced each year by 20% starting with the Capacity Commitment Period beginning on June 1, 2026</a:t>
                      </a:r>
                    </a:p>
                  </a:txBody>
                  <a:tcPr/>
                </a:tc>
                <a:extLst>
                  <a:ext uri="{0D108BD9-81ED-4DB2-BD59-A6C34878D82A}">
                    <a16:rowId xmlns:a16="http://schemas.microsoft.com/office/drawing/2014/main" val="1087326820"/>
                  </a:ext>
                </a:extLst>
              </a:tr>
            </a:tbl>
          </a:graphicData>
        </a:graphic>
      </p:graphicFrame>
      <p:sp>
        <p:nvSpPr>
          <p:cNvPr id="5" name="TextBox 4"/>
          <p:cNvSpPr txBox="1"/>
          <p:nvPr/>
        </p:nvSpPr>
        <p:spPr>
          <a:xfrm rot="10800000" flipH="1" flipV="1">
            <a:off x="7467599" y="361376"/>
            <a:ext cx="1447801" cy="523220"/>
          </a:xfrm>
          <a:prstGeom prst="rect">
            <a:avLst/>
          </a:prstGeom>
          <a:noFill/>
          <a:ln w="19050">
            <a:solidFill>
              <a:srgbClr val="00B0F0"/>
            </a:solidFill>
          </a:ln>
        </p:spPr>
        <p:txBody>
          <a:bodyPr wrap="square" rtlCol="0">
            <a:spAutoFit/>
          </a:bodyPr>
          <a:lstStyle/>
          <a:p>
            <a:pPr algn="ctr"/>
            <a:r>
              <a:rPr lang="en-US" sz="1400" i="1" dirty="0" smtClean="0"/>
              <a:t>From </a:t>
            </a:r>
            <a:r>
              <a:rPr lang="en-US" sz="1400" i="1" dirty="0"/>
              <a:t>October 6-8 </a:t>
            </a:r>
            <a:r>
              <a:rPr lang="en-US" sz="1400" i="1" dirty="0" smtClean="0"/>
              <a:t>presentation</a:t>
            </a:r>
            <a:endParaRPr lang="en-US" sz="1400" i="1" dirty="0"/>
          </a:p>
        </p:txBody>
      </p:sp>
    </p:spTree>
    <p:extLst>
      <p:ext uri="{BB962C8B-B14F-4D97-AF65-F5344CB8AC3E}">
        <p14:creationId xmlns:p14="http://schemas.microsoft.com/office/powerpoint/2010/main" val="3629595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D</a:t>
            </a:r>
            <a:endParaRPr lang="en-US" dirty="0"/>
          </a:p>
        </p:txBody>
      </p:sp>
      <p:sp>
        <p:nvSpPr>
          <p:cNvPr id="3" name="Text Placeholder 2"/>
          <p:cNvSpPr>
            <a:spLocks noGrp="1"/>
          </p:cNvSpPr>
          <p:nvPr>
            <p:ph type="body" idx="1"/>
          </p:nvPr>
        </p:nvSpPr>
        <p:spPr/>
        <p:txBody>
          <a:bodyPr>
            <a:normAutofit/>
          </a:bodyPr>
          <a:lstStyle/>
          <a:p>
            <a:r>
              <a:rPr lang="en-US" dirty="0" smtClean="0"/>
              <a:t>Current Interim Update Process of Energy &amp; Ancillary Service Revenues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45</a:t>
            </a:fld>
            <a:endParaRPr lang="en-US" dirty="0"/>
          </a:p>
        </p:txBody>
      </p:sp>
    </p:spTree>
    <p:extLst>
      <p:ext uri="{BB962C8B-B14F-4D97-AF65-F5344CB8AC3E}">
        <p14:creationId xmlns:p14="http://schemas.microsoft.com/office/powerpoint/2010/main" val="3203427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extLst>
              <p:ext uri="{D42A27DB-BD31-4B8C-83A1-F6EECF244321}">
                <p14:modId xmlns:p14="http://schemas.microsoft.com/office/powerpoint/2010/main" val="1471386595"/>
              </p:ext>
            </p:extLst>
          </p:nvPr>
        </p:nvGraphicFramePr>
        <p:xfrm>
          <a:off x="4419600" y="3720668"/>
          <a:ext cx="4698687" cy="2313855"/>
        </p:xfrm>
        <a:graphic>
          <a:graphicData uri="http://schemas.openxmlformats.org/presentationml/2006/ole">
            <mc:AlternateContent xmlns:mc="http://schemas.openxmlformats.org/markup-compatibility/2006">
              <mc:Choice xmlns:v="urn:schemas-microsoft-com:vml" Requires="v">
                <p:oleObj spid="_x0000_s4266" name="Worksheet" r:id="rId3" imgW="6305690" imgH="3105082" progId="Excel.Sheet.12">
                  <p:embed/>
                </p:oleObj>
              </mc:Choice>
              <mc:Fallback>
                <p:oleObj name="Worksheet" r:id="rId3" imgW="6305690" imgH="3105082" progId="Excel.Sheet.12">
                  <p:embed/>
                  <p:pic>
                    <p:nvPicPr>
                      <p:cNvPr id="0" name=""/>
                      <p:cNvPicPr/>
                      <p:nvPr/>
                    </p:nvPicPr>
                    <p:blipFill>
                      <a:blip r:embed="rId4"/>
                      <a:stretch>
                        <a:fillRect/>
                      </a:stretch>
                    </p:blipFill>
                    <p:spPr>
                      <a:xfrm>
                        <a:off x="4419600" y="3720668"/>
                        <a:ext cx="4698687" cy="2313855"/>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10C7F894-2A36-495D-AB7C-1055F7AC0F9D}" type="slidenum">
              <a:rPr lang="en-US" smtClean="0"/>
              <a:pPr/>
              <a:t>46</a:t>
            </a:fld>
            <a:endParaRPr lang="en-US" dirty="0"/>
          </a:p>
        </p:txBody>
      </p:sp>
      <p:sp>
        <p:nvSpPr>
          <p:cNvPr id="3" name="Title 2"/>
          <p:cNvSpPr>
            <a:spLocks noGrp="1"/>
          </p:cNvSpPr>
          <p:nvPr>
            <p:ph type="title"/>
          </p:nvPr>
        </p:nvSpPr>
        <p:spPr/>
        <p:txBody>
          <a:bodyPr>
            <a:normAutofit/>
          </a:bodyPr>
          <a:lstStyle/>
          <a:p>
            <a:r>
              <a:rPr lang="en-US" dirty="0" smtClean="0"/>
              <a:t>E&amp;AS Revenue Offsets – Interim Update</a:t>
            </a:r>
            <a:br>
              <a:rPr lang="en-US" dirty="0" smtClean="0"/>
            </a:br>
            <a:r>
              <a:rPr lang="en-US" dirty="0" smtClean="0"/>
              <a:t>Example</a:t>
            </a:r>
            <a:endParaRPr lang="en-US" dirty="0"/>
          </a:p>
        </p:txBody>
      </p:sp>
      <p:sp>
        <p:nvSpPr>
          <p:cNvPr id="7" name="Content Placeholder 3"/>
          <p:cNvSpPr>
            <a:spLocks noGrp="1"/>
          </p:cNvSpPr>
          <p:nvPr>
            <p:ph idx="1"/>
          </p:nvPr>
        </p:nvSpPr>
        <p:spPr>
          <a:xfrm>
            <a:off x="457200" y="1219200"/>
            <a:ext cx="4038600" cy="5029200"/>
          </a:xfrm>
        </p:spPr>
        <p:txBody>
          <a:bodyPr>
            <a:normAutofit fontScale="92500" lnSpcReduction="10000"/>
          </a:bodyPr>
          <a:lstStyle/>
          <a:p>
            <a:r>
              <a:rPr lang="en-US" sz="1600" dirty="0" smtClean="0"/>
              <a:t>At the time of the update, most recent Henry Hub, Algonquin CGS Basis, and Mass Hub On-Peak values are obtained from ICE </a:t>
            </a:r>
          </a:p>
          <a:p>
            <a:r>
              <a:rPr lang="en-US" sz="1600" dirty="0" smtClean="0"/>
              <a:t>Henry Hub and Algonquin CG Basis are summed (‘Algonquin </a:t>
            </a:r>
            <a:r>
              <a:rPr lang="en-US" sz="1600" dirty="0"/>
              <a:t>CG </a:t>
            </a:r>
            <a:r>
              <a:rPr lang="en-US" sz="1600" dirty="0" smtClean="0"/>
              <a:t>Delivered’)</a:t>
            </a:r>
          </a:p>
          <a:p>
            <a:r>
              <a:rPr lang="en-US" sz="1600" dirty="0" smtClean="0"/>
              <a:t>Ratio of the Algonquin CG Delivered to the Mass Hub On-Peak is calculated (‘Ratio’)</a:t>
            </a:r>
          </a:p>
          <a:p>
            <a:r>
              <a:rPr lang="en-US" sz="1600" dirty="0" smtClean="0"/>
              <a:t>Average of the 12-month ratios is calculated</a:t>
            </a:r>
          </a:p>
          <a:p>
            <a:r>
              <a:rPr lang="en-US" sz="1600" dirty="0" smtClean="0"/>
              <a:t>Difference between most-recent 12-month ratio and 12-month ratio calculated at 2016 Net CONE reset is calculated</a:t>
            </a:r>
          </a:p>
          <a:p>
            <a:pPr lvl="1"/>
            <a:r>
              <a:rPr lang="en-US" sz="1700" dirty="0" smtClean="0"/>
              <a:t>This value (-5.80%) is applied to the original (2016) E&amp;AS revenues </a:t>
            </a:r>
          </a:p>
          <a:p>
            <a:pPr marL="0" indent="0">
              <a:buNone/>
            </a:pPr>
            <a:endParaRPr lang="en-US" sz="1600" b="1" dirty="0" smtClean="0"/>
          </a:p>
          <a:p>
            <a:pPr marL="0" indent="0">
              <a:buNone/>
            </a:pPr>
            <a:r>
              <a:rPr lang="en-US" sz="1600" b="1" dirty="0" smtClean="0"/>
              <a:t>Note</a:t>
            </a:r>
            <a:r>
              <a:rPr lang="en-US" sz="1600" dirty="0" smtClean="0"/>
              <a:t>:  </a:t>
            </a:r>
            <a:r>
              <a:rPr lang="en-US" sz="1600" dirty="0"/>
              <a:t>Example is from the FCA 15 ORTP update </a:t>
            </a:r>
            <a:r>
              <a:rPr lang="en-US" sz="1600" dirty="0" smtClean="0"/>
              <a:t>spreadsheet, which can be found in the FCM section of the ISO New England website, under </a:t>
            </a:r>
            <a:r>
              <a:rPr lang="en-US" sz="1600" dirty="0"/>
              <a:t>the FCM section, under </a:t>
            </a:r>
            <a:r>
              <a:rPr lang="en-US" sz="1600" u="sng" dirty="0">
                <a:hlinkClick r:id="rId5"/>
              </a:rPr>
              <a:t>FCM Internal Market Monitoring Documentation</a:t>
            </a:r>
            <a:endParaRPr lang="en-US"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186022009"/>
              </p:ext>
            </p:extLst>
          </p:nvPr>
        </p:nvGraphicFramePr>
        <p:xfrm>
          <a:off x="4419600" y="1115145"/>
          <a:ext cx="4038600" cy="2313855"/>
        </p:xfrm>
        <a:graphic>
          <a:graphicData uri="http://schemas.openxmlformats.org/presentationml/2006/ole">
            <mc:AlternateContent xmlns:mc="http://schemas.openxmlformats.org/markup-compatibility/2006">
              <mc:Choice xmlns:v="urn:schemas-microsoft-com:vml" Requires="v">
                <p:oleObj spid="_x0000_s4267" name="Worksheet" r:id="rId6" imgW="5419731" imgH="3105082" progId="Excel.Sheet.12">
                  <p:embed/>
                </p:oleObj>
              </mc:Choice>
              <mc:Fallback>
                <p:oleObj name="Worksheet" r:id="rId6" imgW="5419731" imgH="3105082" progId="Excel.Sheet.12">
                  <p:embed/>
                  <p:pic>
                    <p:nvPicPr>
                      <p:cNvPr id="0" name=""/>
                      <p:cNvPicPr/>
                      <p:nvPr/>
                    </p:nvPicPr>
                    <p:blipFill>
                      <a:blip r:embed="rId7"/>
                      <a:stretch>
                        <a:fillRect/>
                      </a:stretch>
                    </p:blipFill>
                    <p:spPr>
                      <a:xfrm>
                        <a:off x="4419600" y="1115145"/>
                        <a:ext cx="4038600" cy="2313855"/>
                      </a:xfrm>
                      <a:prstGeom prst="rect">
                        <a:avLst/>
                      </a:prstGeom>
                    </p:spPr>
                  </p:pic>
                </p:oleObj>
              </mc:Fallback>
            </mc:AlternateContent>
          </a:graphicData>
        </a:graphic>
      </p:graphicFrame>
      <p:sp>
        <p:nvSpPr>
          <p:cNvPr id="10" name="Heptagon 9"/>
          <p:cNvSpPr/>
          <p:nvPr/>
        </p:nvSpPr>
        <p:spPr>
          <a:xfrm>
            <a:off x="5410200" y="3566465"/>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en-US" sz="1400" dirty="0"/>
          </a:p>
        </p:txBody>
      </p:sp>
      <p:sp>
        <p:nvSpPr>
          <p:cNvPr id="11" name="Heptagon 10"/>
          <p:cNvSpPr/>
          <p:nvPr/>
        </p:nvSpPr>
        <p:spPr>
          <a:xfrm>
            <a:off x="495300" y="12954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en-US" sz="1200" dirty="0"/>
          </a:p>
        </p:txBody>
      </p:sp>
      <p:sp>
        <p:nvSpPr>
          <p:cNvPr id="12" name="Heptagon 11"/>
          <p:cNvSpPr/>
          <p:nvPr/>
        </p:nvSpPr>
        <p:spPr>
          <a:xfrm>
            <a:off x="6781800" y="3539693"/>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sz="1400" dirty="0"/>
          </a:p>
        </p:txBody>
      </p:sp>
      <p:sp>
        <p:nvSpPr>
          <p:cNvPr id="13" name="Heptagon 12"/>
          <p:cNvSpPr/>
          <p:nvPr/>
        </p:nvSpPr>
        <p:spPr>
          <a:xfrm>
            <a:off x="514350" y="20574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4" name="Heptagon 13"/>
          <p:cNvSpPr/>
          <p:nvPr/>
        </p:nvSpPr>
        <p:spPr>
          <a:xfrm>
            <a:off x="8029575" y="3630181"/>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5" name="Heptagon 14"/>
          <p:cNvSpPr/>
          <p:nvPr/>
        </p:nvSpPr>
        <p:spPr>
          <a:xfrm>
            <a:off x="495300" y="25908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8" name="Heptagon 17"/>
          <p:cNvSpPr/>
          <p:nvPr/>
        </p:nvSpPr>
        <p:spPr>
          <a:xfrm>
            <a:off x="495300" y="32004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9" name="Heptagon 18"/>
          <p:cNvSpPr/>
          <p:nvPr/>
        </p:nvSpPr>
        <p:spPr>
          <a:xfrm>
            <a:off x="8048625" y="6034523"/>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20" name="Heptagon 19"/>
          <p:cNvSpPr/>
          <p:nvPr/>
        </p:nvSpPr>
        <p:spPr>
          <a:xfrm>
            <a:off x="495300" y="35052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endParaRPr lang="en-US" sz="1200" dirty="0"/>
          </a:p>
        </p:txBody>
      </p:sp>
      <p:sp>
        <p:nvSpPr>
          <p:cNvPr id="21" name="Heptagon 20"/>
          <p:cNvSpPr/>
          <p:nvPr/>
        </p:nvSpPr>
        <p:spPr>
          <a:xfrm>
            <a:off x="8458200" y="3305175"/>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endParaRPr lang="en-US" sz="1200" dirty="0"/>
          </a:p>
        </p:txBody>
      </p:sp>
      <p:sp>
        <p:nvSpPr>
          <p:cNvPr id="23" name="Heptagon 22"/>
          <p:cNvSpPr/>
          <p:nvPr/>
        </p:nvSpPr>
        <p:spPr>
          <a:xfrm>
            <a:off x="8839200" y="6030916"/>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endParaRPr lang="en-US" sz="1200" dirty="0"/>
          </a:p>
        </p:txBody>
      </p:sp>
    </p:spTree>
    <p:extLst>
      <p:ext uri="{BB962C8B-B14F-4D97-AF65-F5344CB8AC3E}">
        <p14:creationId xmlns:p14="http://schemas.microsoft.com/office/powerpoint/2010/main" val="3026854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5</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sz="2500" dirty="0" smtClean="0"/>
              <a:t>Changes in peak load scarcity hours and the reference technology assumptions required updates to the PPR</a:t>
            </a:r>
            <a:endParaRPr lang="en-US" sz="2500" dirty="0"/>
          </a:p>
        </p:txBody>
      </p:sp>
      <p:sp>
        <p:nvSpPr>
          <p:cNvPr id="6" name="Text Placeholder 3"/>
          <p:cNvSpPr>
            <a:spLocks noGrp="1"/>
          </p:cNvSpPr>
          <p:nvPr>
            <p:ph sz="quarter" idx="14"/>
          </p:nvPr>
        </p:nvSpPr>
        <p:spPr>
          <a:xfrm>
            <a:off x="457200" y="1600200"/>
            <a:ext cx="8229600" cy="4648200"/>
          </a:xfrm>
        </p:spPr>
        <p:txBody>
          <a:bodyPr>
            <a:normAutofit fontScale="92500" lnSpcReduction="20000"/>
          </a:bodyPr>
          <a:lstStyle/>
          <a:p>
            <a:r>
              <a:rPr lang="en-US" dirty="0" smtClean="0"/>
              <a:t>Scarcity hours </a:t>
            </a:r>
            <a:r>
              <a:rPr lang="en-US" dirty="0"/>
              <a:t>were revised from </a:t>
            </a:r>
            <a:r>
              <a:rPr lang="en-US" dirty="0" smtClean="0"/>
              <a:t>15.3 hours </a:t>
            </a:r>
            <a:r>
              <a:rPr lang="en-US" dirty="0"/>
              <a:t>to </a:t>
            </a:r>
            <a:r>
              <a:rPr lang="en-US" dirty="0" smtClean="0"/>
              <a:t>11.3 hours</a:t>
            </a:r>
            <a:endParaRPr lang="en-US" dirty="0"/>
          </a:p>
          <a:p>
            <a:pPr lvl="1"/>
            <a:r>
              <a:rPr lang="en-US" dirty="0"/>
              <a:t>Due to update in </a:t>
            </a:r>
            <a:r>
              <a:rPr lang="en-US" dirty="0" smtClean="0"/>
              <a:t>peak load hours including incorporation of smoothing (4-year averaging) mechanism</a:t>
            </a:r>
            <a:endParaRPr lang="en-US" dirty="0"/>
          </a:p>
          <a:p>
            <a:pPr lvl="1"/>
            <a:r>
              <a:rPr lang="en-US" i="1" dirty="0"/>
              <a:t>See</a:t>
            </a:r>
            <a:r>
              <a:rPr lang="en-US" dirty="0"/>
              <a:t> </a:t>
            </a:r>
            <a:r>
              <a:rPr lang="en-US" dirty="0">
                <a:hlinkClick r:id="rId2"/>
              </a:rPr>
              <a:t>Expected Capacity Scarcity Condition Hours</a:t>
            </a:r>
            <a:r>
              <a:rPr lang="en-US" dirty="0"/>
              <a:t> presentation </a:t>
            </a:r>
            <a:endParaRPr lang="en-US" dirty="0" smtClean="0"/>
          </a:p>
          <a:p>
            <a:r>
              <a:rPr lang="en-US" dirty="0" smtClean="0"/>
              <a:t>Capacity values and E&amp;AS </a:t>
            </a:r>
            <a:r>
              <a:rPr lang="en-US" dirty="0"/>
              <a:t>revenues </a:t>
            </a:r>
            <a:r>
              <a:rPr lang="en-US" dirty="0" smtClean="0"/>
              <a:t>were </a:t>
            </a:r>
            <a:r>
              <a:rPr lang="en-US" dirty="0"/>
              <a:t>adjusted to reflect degradation over the life of the unit for the Net CONE reference </a:t>
            </a:r>
            <a:r>
              <a:rPr lang="en-US" dirty="0" smtClean="0"/>
              <a:t>unit</a:t>
            </a:r>
          </a:p>
          <a:p>
            <a:pPr lvl="1"/>
            <a:r>
              <a:rPr lang="en-US" i="1" dirty="0" smtClean="0"/>
              <a:t>See </a:t>
            </a:r>
            <a:r>
              <a:rPr lang="en-US" dirty="0" smtClean="0"/>
              <a:t>latest CEA presentation for this MC meeting </a:t>
            </a:r>
            <a:endParaRPr lang="en-US" i="1" dirty="0"/>
          </a:p>
          <a:p>
            <a:r>
              <a:rPr lang="en-US" dirty="0" smtClean="0"/>
              <a:t>Gross CONE was adjusted to reflect revised fixed Operation and Maintenance costs for the Net CONE reference unit</a:t>
            </a:r>
          </a:p>
          <a:p>
            <a:pPr lvl="1"/>
            <a:r>
              <a:rPr lang="en-US" dirty="0"/>
              <a:t>Operation and Maintenance costs </a:t>
            </a:r>
            <a:r>
              <a:rPr lang="en-US" dirty="0" smtClean="0"/>
              <a:t>were revised to reflect </a:t>
            </a:r>
            <a:r>
              <a:rPr lang="en-US" dirty="0"/>
              <a:t>decreased dispatch </a:t>
            </a:r>
            <a:r>
              <a:rPr lang="en-US" dirty="0" smtClean="0"/>
              <a:t>activity consistent with the unit’s Low Heat </a:t>
            </a:r>
            <a:r>
              <a:rPr lang="en-US" dirty="0"/>
              <a:t>V</a:t>
            </a:r>
            <a:r>
              <a:rPr lang="en-US" dirty="0" smtClean="0"/>
              <a:t>alue (LHV), as adopted in September</a:t>
            </a:r>
          </a:p>
          <a:p>
            <a:r>
              <a:rPr lang="en-US" dirty="0" smtClean="0">
                <a:solidFill>
                  <a:srgbClr val="FF0000"/>
                </a:solidFill>
              </a:rPr>
              <a:t>Gross CONE was adjusted to reflect the removal of the bonus depreciation</a:t>
            </a:r>
            <a:endParaRPr lang="en-US" dirty="0">
              <a:solidFill>
                <a:srgbClr val="FF0000"/>
              </a:solidFill>
            </a:endParaRPr>
          </a:p>
        </p:txBody>
      </p:sp>
      <p:sp>
        <p:nvSpPr>
          <p:cNvPr id="5" name="TextBox 4"/>
          <p:cNvSpPr txBox="1"/>
          <p:nvPr/>
        </p:nvSpPr>
        <p:spPr>
          <a:xfrm rot="10800000" flipH="1" flipV="1">
            <a:off x="7924800" y="168371"/>
            <a:ext cx="1000125"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endParaRPr lang="en-US" sz="1400" i="1" dirty="0"/>
          </a:p>
        </p:txBody>
      </p:sp>
    </p:spTree>
    <p:extLst>
      <p:ext uri="{BB962C8B-B14F-4D97-AF65-F5344CB8AC3E}">
        <p14:creationId xmlns:p14="http://schemas.microsoft.com/office/powerpoint/2010/main" val="1326081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4"/>
              <p:cNvSpPr>
                <a:spLocks noGrp="1"/>
              </p:cNvSpPr>
              <p:nvPr>
                <p:ph sz="quarter" idx="14"/>
              </p:nvPr>
            </p:nvSpPr>
            <p:spPr>
              <a:xfrm>
                <a:off x="457200" y="1600200"/>
                <a:ext cx="8229600" cy="4648200"/>
              </a:xfrm>
            </p:spPr>
            <p:txBody>
              <a:bodyPr>
                <a:normAutofit fontScale="92500" lnSpcReduction="20000"/>
              </a:bodyPr>
              <a:lstStyle/>
              <a:p>
                <a:pPr marL="0" indent="0">
                  <a:buNone/>
                </a:pPr>
                <a:r>
                  <a:rPr lang="en-US" sz="1800" dirty="0" smtClean="0"/>
                  <a:t>The PPR formula* is:</a:t>
                </a:r>
                <a:endParaRPr lang="en-US" sz="1200" dirty="0" smtClean="0"/>
              </a:p>
              <a:p>
                <a:pPr marL="2058988" indent="-2058988">
                  <a:buNone/>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𝑃𝑃𝑅</m:t>
                      </m:r>
                      <m:r>
                        <a:rPr lang="en-US" sz="1800" b="0" i="1" smtClean="0">
                          <a:latin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𝐺𝑟𝑜𝑠𝑠</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𝐶𝑂𝑁𝐸</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𝐸</m:t>
                          </m:r>
                          <m:r>
                            <a:rPr lang="en-US" sz="1800" b="0" i="1" smtClean="0">
                              <a:latin typeface="Cambria Math" panose="02040503050406030204" pitchFamily="18" charset="0"/>
                              <a:ea typeface="Cambria Math" panose="02040503050406030204" pitchFamily="18" charset="0"/>
                            </a:rPr>
                            <m:t>&amp;</m:t>
                          </m:r>
                          <m:r>
                            <a:rPr lang="en-US" sz="1800" b="0" i="1" smtClean="0">
                              <a:latin typeface="Cambria Math" panose="02040503050406030204" pitchFamily="18" charset="0"/>
                              <a:ea typeface="Cambria Math" panose="02040503050406030204" pitchFamily="18" charset="0"/>
                            </a:rPr>
                            <m:t>𝐴𝑆</m:t>
                          </m:r>
                          <m:r>
                            <a:rPr lang="en-US" sz="1800" b="0" i="1" smtClean="0">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𝐻</m:t>
                              </m:r>
                              <m:r>
                                <a:rPr lang="en-US" sz="1800" b="0" i="1" smtClean="0">
                                  <a:latin typeface="Cambria Math" panose="02040503050406030204" pitchFamily="18" charset="0"/>
                                  <a:ea typeface="Cambria Math" panose="02040503050406030204" pitchFamily="18" charset="0"/>
                                </a:rPr>
                                <m:t>𝑜𝑢𝑟𝑠</m:t>
                              </m:r>
                            </m:e>
                            <m:sub>
                              <m:r>
                                <a:rPr lang="en-US" sz="1800" i="1">
                                  <a:latin typeface="Cambria Math" panose="02040503050406030204" pitchFamily="18" charset="0"/>
                                  <a:ea typeface="Cambria Math" panose="02040503050406030204" pitchFamily="18" charset="0"/>
                                </a:rPr>
                                <m:t>𝑛𝑒𝑤</m:t>
                              </m:r>
                            </m:sub>
                          </m:sSub>
                          <m:r>
                            <a:rPr lang="en-US" sz="1800" i="1">
                              <a:latin typeface="Cambria Math" panose="02040503050406030204" pitchFamily="18" charset="0"/>
                              <a:ea typeface="Cambria Math" panose="02040503050406030204" pitchFamily="18" charset="0"/>
                            </a:rPr>
                            <m:t> ×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𝐴𝑐𝑡𝑢𝑎𝑙</m:t>
                              </m:r>
                            </m:e>
                            <m:sub>
                              <m:r>
                                <a:rPr lang="en-US" sz="1800" i="1">
                                  <a:latin typeface="Cambria Math" panose="02040503050406030204" pitchFamily="18" charset="0"/>
                                  <a:ea typeface="Cambria Math" panose="02040503050406030204" pitchFamily="18" charset="0"/>
                                </a:rPr>
                                <m:t>𝑛𝑒𝑤</m:t>
                              </m:r>
                            </m:sub>
                          </m:sSub>
                        </m:den>
                      </m:f>
                    </m:oMath>
                  </m:oMathPara>
                </a14:m>
                <a:endParaRPr lang="en-US" dirty="0"/>
              </a:p>
              <a:p>
                <a:pPr marL="0" indent="0">
                  <a:spcBef>
                    <a:spcPts val="600"/>
                  </a:spcBef>
                  <a:buNone/>
                </a:pPr>
                <a:endParaRPr lang="en-US" sz="2300" dirty="0" smtClean="0"/>
              </a:p>
              <a:p>
                <a:pPr marL="0" indent="0">
                  <a:spcBef>
                    <a:spcPts val="600"/>
                  </a:spcBef>
                  <a:buNone/>
                </a:pPr>
                <a:endParaRPr lang="en-US" sz="2300" dirty="0"/>
              </a:p>
              <a:p>
                <a:pPr marL="0" indent="0">
                  <a:spcBef>
                    <a:spcPts val="600"/>
                  </a:spcBef>
                  <a:buNone/>
                </a:pPr>
                <a:endParaRPr lang="en-US" sz="2300" dirty="0" smtClean="0"/>
              </a:p>
              <a:p>
                <a:pPr marL="2290763" lvl="1" indent="-1890713">
                  <a:spcBef>
                    <a:spcPts val="300"/>
                  </a:spcBef>
                  <a:spcAft>
                    <a:spcPts val="300"/>
                  </a:spcAft>
                  <a:buNone/>
                  <a:tabLst>
                    <a:tab pos="2055813" algn="l"/>
                  </a:tabLst>
                </a:pPr>
                <a:endParaRPr lang="en-US"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300" dirty="0" smtClean="0"/>
              </a:p>
              <a:p>
                <a:pPr marL="0" indent="0">
                  <a:buNone/>
                </a:pPr>
                <a:r>
                  <a:rPr lang="en-US" sz="1300" dirty="0" smtClean="0"/>
                  <a:t>* Details for </a:t>
                </a:r>
                <a:r>
                  <a:rPr lang="en-US" sz="1300" dirty="0"/>
                  <a:t>deriving the PPR formula can be found in the </a:t>
                </a:r>
                <a:r>
                  <a:rPr lang="en-US" sz="1300" i="1" dirty="0">
                    <a:hlinkClick r:id="rId2"/>
                  </a:rPr>
                  <a:t>FCM Performance Incentives – Performance Payment Rate</a:t>
                </a:r>
                <a:r>
                  <a:rPr lang="en-US" sz="1300" i="1" dirty="0"/>
                  <a:t> </a:t>
                </a:r>
                <a:r>
                  <a:rPr lang="en-US" sz="1300" dirty="0"/>
                  <a:t>memo dated September 3, </a:t>
                </a:r>
                <a:r>
                  <a:rPr lang="en-US" sz="1300" dirty="0" smtClean="0"/>
                  <a:t>2013</a:t>
                </a:r>
                <a:endParaRPr lang="en-US" sz="1300" dirty="0"/>
              </a:p>
            </p:txBody>
          </p:sp>
        </mc:Choice>
        <mc:Fallback xmlns="">
          <p:sp>
            <p:nvSpPr>
              <p:cNvPr id="7" name="Content Placeholder 4"/>
              <p:cNvSpPr>
                <a:spLocks noGrp="1" noRot="1" noChangeAspect="1" noMove="1" noResize="1" noEditPoints="1" noAdjustHandles="1" noChangeArrowheads="1" noChangeShapeType="1" noTextEdit="1"/>
              </p:cNvSpPr>
              <p:nvPr>
                <p:ph sz="quarter" idx="14"/>
              </p:nvPr>
            </p:nvSpPr>
            <p:spPr>
              <a:xfrm>
                <a:off x="457200" y="1600200"/>
                <a:ext cx="8229600" cy="4648200"/>
              </a:xfrm>
              <a:blipFill>
                <a:blip r:embed="rId3"/>
                <a:stretch>
                  <a:fillRect l="-444" t="-144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0C7F894-2A36-495D-AB7C-1055F7AC0F9D}" type="slidenum">
              <a:rPr lang="en-US" smtClean="0"/>
              <a:pPr/>
              <a:t>6</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a:t>I</a:t>
            </a:r>
            <a:r>
              <a:rPr lang="en-US" dirty="0" smtClean="0"/>
              <a:t>nputs to the PPR formula reflect the </a:t>
            </a:r>
            <a:br>
              <a:rPr lang="en-US" dirty="0" smtClean="0"/>
            </a:br>
            <a:r>
              <a:rPr lang="en-US" dirty="0" smtClean="0"/>
              <a:t>proposed Net CONE unit (Combustion Turbine)</a:t>
            </a:r>
            <a:endParaRPr lang="en-US" dirty="0"/>
          </a:p>
        </p:txBody>
      </p:sp>
      <p:sp>
        <p:nvSpPr>
          <p:cNvPr id="2" name="TextBox 1"/>
          <p:cNvSpPr txBox="1"/>
          <p:nvPr/>
        </p:nvSpPr>
        <p:spPr>
          <a:xfrm>
            <a:off x="4114800" y="2974156"/>
            <a:ext cx="65" cy="276999"/>
          </a:xfrm>
          <a:prstGeom prst="rect">
            <a:avLst/>
          </a:prstGeom>
          <a:noFill/>
        </p:spPr>
        <p:txBody>
          <a:bodyPr wrap="none" lIns="0" tIns="0" rIns="0" bIns="0"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7936612"/>
              </p:ext>
            </p:extLst>
          </p:nvPr>
        </p:nvGraphicFramePr>
        <p:xfrm>
          <a:off x="609600" y="2890520"/>
          <a:ext cx="7848600" cy="2687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692446806"/>
                    </a:ext>
                  </a:extLst>
                </a:gridCol>
                <a:gridCol w="1219200">
                  <a:extLst>
                    <a:ext uri="{9D8B030D-6E8A-4147-A177-3AD203B41FA5}">
                      <a16:colId xmlns:a16="http://schemas.microsoft.com/office/drawing/2014/main" val="765793145"/>
                    </a:ext>
                  </a:extLst>
                </a:gridCol>
                <a:gridCol w="4876800">
                  <a:extLst>
                    <a:ext uri="{9D8B030D-6E8A-4147-A177-3AD203B41FA5}">
                      <a16:colId xmlns:a16="http://schemas.microsoft.com/office/drawing/2014/main" val="4268102487"/>
                    </a:ext>
                  </a:extLst>
                </a:gridCol>
              </a:tblGrid>
              <a:tr h="137160">
                <a:tc>
                  <a:txBody>
                    <a:bodyPr/>
                    <a:lstStyle/>
                    <a:p>
                      <a:r>
                        <a:rPr lang="en-US" sz="1600" dirty="0" smtClean="0"/>
                        <a:t>Input Description</a:t>
                      </a:r>
                      <a:endParaRPr lang="en-US" sz="1600" dirty="0"/>
                    </a:p>
                  </a:txBody>
                  <a:tcPr/>
                </a:tc>
                <a:tc>
                  <a:txBody>
                    <a:bodyPr/>
                    <a:lstStyle/>
                    <a:p>
                      <a:pPr algn="ctr"/>
                      <a:r>
                        <a:rPr lang="en-US" sz="1600" dirty="0" smtClean="0"/>
                        <a:t>Value</a:t>
                      </a:r>
                      <a:endParaRPr lang="en-US" sz="1600" dirty="0"/>
                    </a:p>
                  </a:txBody>
                  <a:tcPr/>
                </a:tc>
                <a:tc>
                  <a:txBody>
                    <a:bodyPr/>
                    <a:lstStyle/>
                    <a:p>
                      <a:r>
                        <a:rPr lang="en-US" sz="1600" dirty="0" smtClean="0"/>
                        <a:t>Description and source of data</a:t>
                      </a:r>
                      <a:endParaRPr lang="en-US" sz="1600" dirty="0"/>
                    </a:p>
                  </a:txBody>
                  <a:tcPr/>
                </a:tc>
                <a:extLst>
                  <a:ext uri="{0D108BD9-81ED-4DB2-BD59-A6C34878D82A}">
                    <a16:rowId xmlns:a16="http://schemas.microsoft.com/office/drawing/2014/main" val="1382607002"/>
                  </a:ext>
                </a:extLst>
              </a:tr>
              <a:tr h="370840">
                <a:tc>
                  <a:txBody>
                    <a:bodyPr/>
                    <a:lstStyle/>
                    <a:p>
                      <a:pPr>
                        <a:spcBef>
                          <a:spcPts val="600"/>
                        </a:spcBef>
                        <a:spcAft>
                          <a:spcPts val="600"/>
                        </a:spcAft>
                      </a:pPr>
                      <a:r>
                        <a:rPr lang="en-US" sz="1600" kern="1200" dirty="0" smtClean="0">
                          <a:solidFill>
                            <a:srgbClr val="000000"/>
                          </a:solidFill>
                          <a:latin typeface="+mn-lt"/>
                          <a:ea typeface="+mn-ea"/>
                          <a:cs typeface="+mn-cs"/>
                        </a:rPr>
                        <a:t>Gross CONE</a:t>
                      </a:r>
                      <a:endParaRPr lang="en-US" sz="1600" kern="1200" dirty="0">
                        <a:solidFill>
                          <a:srgbClr val="000000"/>
                        </a:solidFill>
                        <a:latin typeface="+mn-lt"/>
                        <a:ea typeface="+mn-ea"/>
                        <a:cs typeface="+mn-cs"/>
                      </a:endParaRPr>
                    </a:p>
                  </a:txBody>
                  <a:tcPr/>
                </a:tc>
                <a:tc>
                  <a:txBody>
                    <a:bodyPr/>
                    <a:lstStyle/>
                    <a:p>
                      <a:pPr algn="ctr"/>
                      <a:r>
                        <a:rPr lang="en-US" sz="1600" dirty="0" smtClean="0">
                          <a:solidFill>
                            <a:srgbClr val="000000"/>
                          </a:solidFill>
                        </a:rPr>
                        <a:t>$ /kW-mo.</a:t>
                      </a:r>
                      <a:endParaRPr lang="en-US" sz="16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latin typeface="+mn-lt"/>
                          <a:ea typeface="+mn-ea"/>
                          <a:cs typeface="+mn-cs"/>
                        </a:rPr>
                        <a:t>Estimated cost of new entry for the combustion turbine</a:t>
                      </a:r>
                    </a:p>
                  </a:txBody>
                  <a:tcPr/>
                </a:tc>
                <a:extLst>
                  <a:ext uri="{0D108BD9-81ED-4DB2-BD59-A6C34878D82A}">
                    <a16:rowId xmlns:a16="http://schemas.microsoft.com/office/drawing/2014/main" val="4113859472"/>
                  </a:ext>
                </a:extLst>
              </a:tr>
              <a:tr h="370840">
                <a:tc>
                  <a:txBody>
                    <a:bodyPr/>
                    <a:lstStyle/>
                    <a:p>
                      <a:pPr>
                        <a:spcBef>
                          <a:spcPts val="600"/>
                        </a:spcBef>
                        <a:spcAft>
                          <a:spcPts val="600"/>
                        </a:spcAft>
                      </a:pPr>
                      <a:r>
                        <a:rPr lang="en-US" sz="1600" dirty="0" smtClean="0">
                          <a:solidFill>
                            <a:srgbClr val="000000"/>
                          </a:solidFill>
                        </a:rPr>
                        <a:t>E&amp;AS Revenues</a:t>
                      </a:r>
                      <a:br>
                        <a:rPr lang="en-US" sz="1600" dirty="0" smtClean="0">
                          <a:solidFill>
                            <a:srgbClr val="000000"/>
                          </a:solidFill>
                        </a:rPr>
                      </a:br>
                      <a:endParaRPr lang="en-US" sz="700" dirty="0">
                        <a:solidFill>
                          <a:srgbClr val="000000"/>
                        </a:solidFill>
                      </a:endParaRPr>
                    </a:p>
                  </a:txBody>
                  <a:tcPr/>
                </a:tc>
                <a:tc>
                  <a:txBody>
                    <a:bodyPr/>
                    <a:lstStyle/>
                    <a:p>
                      <a:pPr algn="ctr"/>
                      <a:r>
                        <a:rPr lang="en-US" sz="1600" dirty="0" smtClean="0">
                          <a:solidFill>
                            <a:srgbClr val="000000"/>
                          </a:solidFill>
                        </a:rPr>
                        <a:t>$ /kW-mo.</a:t>
                      </a:r>
                      <a:endParaRPr lang="en-US" sz="16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latin typeface="+mn-lt"/>
                          <a:ea typeface="+mn-ea"/>
                          <a:cs typeface="+mn-cs"/>
                        </a:rPr>
                        <a:t>Energy and ancillary services revenues (excluding Capacity Performance Payments) for the combustion turbine</a:t>
                      </a:r>
                    </a:p>
                  </a:txBody>
                  <a:tcPr/>
                </a:tc>
                <a:extLst>
                  <a:ext uri="{0D108BD9-81ED-4DB2-BD59-A6C34878D82A}">
                    <a16:rowId xmlns:a16="http://schemas.microsoft.com/office/drawing/2014/main" val="3654999971"/>
                  </a:ext>
                </a:extLst>
              </a:tr>
              <a:tr h="548640">
                <a:tc>
                  <a:txBody>
                    <a:bodyPr/>
                    <a:lstStyle/>
                    <a:p>
                      <a:r>
                        <a:rPr lang="en-US" sz="1600" baseline="0" dirty="0" smtClean="0">
                          <a:solidFill>
                            <a:srgbClr val="000000"/>
                          </a:solidFill>
                        </a:rPr>
                        <a:t>Hours</a:t>
                      </a:r>
                      <a:endParaRPr lang="en-US" sz="700" dirty="0">
                        <a:solidFill>
                          <a:srgbClr val="000000"/>
                        </a:solidFill>
                      </a:endParaRPr>
                    </a:p>
                  </a:txBody>
                  <a:tcPr/>
                </a:tc>
                <a:tc>
                  <a:txBody>
                    <a:bodyPr/>
                    <a:lstStyle/>
                    <a:p>
                      <a:pPr algn="ctr"/>
                      <a:r>
                        <a:rPr lang="en-US" sz="1600" b="1" dirty="0" smtClean="0">
                          <a:solidFill>
                            <a:srgbClr val="FF0000"/>
                          </a:solidFill>
                        </a:rPr>
                        <a:t>11.3</a:t>
                      </a:r>
                      <a:endParaRPr lang="en-US" sz="16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Expected annual scarcity hours (‘at criteria’) f</a:t>
                      </a:r>
                      <a:r>
                        <a:rPr lang="en-US" sz="1600" dirty="0" smtClean="0">
                          <a:solidFill>
                            <a:srgbClr val="000000"/>
                          </a:solidFill>
                        </a:rPr>
                        <a:t>rom the ISO scarcity hours review</a:t>
                      </a:r>
                      <a:endParaRPr lang="en-US" sz="1600" dirty="0">
                        <a:solidFill>
                          <a:srgbClr val="000000"/>
                        </a:solidFill>
                      </a:endParaRPr>
                    </a:p>
                  </a:txBody>
                  <a:tcPr/>
                </a:tc>
                <a:extLst>
                  <a:ext uri="{0D108BD9-81ED-4DB2-BD59-A6C34878D82A}">
                    <a16:rowId xmlns:a16="http://schemas.microsoft.com/office/drawing/2014/main" val="1135018146"/>
                  </a:ext>
                </a:extLst>
              </a:tr>
              <a:tr h="370840">
                <a:tc>
                  <a:txBody>
                    <a:bodyPr/>
                    <a:lstStyle/>
                    <a:p>
                      <a:r>
                        <a:rPr lang="en-US" sz="1600" dirty="0" smtClean="0">
                          <a:solidFill>
                            <a:srgbClr val="000000"/>
                          </a:solidFill>
                        </a:rPr>
                        <a:t>Actual Performance</a:t>
                      </a:r>
                      <a:endParaRPr lang="en-US" sz="1600" dirty="0">
                        <a:solidFill>
                          <a:srgbClr val="000000"/>
                        </a:solidFill>
                      </a:endParaRPr>
                    </a:p>
                  </a:txBody>
                  <a:tcPr/>
                </a:tc>
                <a:tc>
                  <a:txBody>
                    <a:bodyPr/>
                    <a:lstStyle/>
                    <a:p>
                      <a:pPr algn="ctr"/>
                      <a:r>
                        <a:rPr lang="en-US" sz="1600" dirty="0" smtClean="0">
                          <a:solidFill>
                            <a:srgbClr val="000000"/>
                          </a:solidFill>
                        </a:rPr>
                        <a:t>0.98</a:t>
                      </a:r>
                      <a:endParaRPr lang="en-US" sz="1600" dirty="0">
                        <a:solidFill>
                          <a:srgbClr val="000000"/>
                        </a:solidFill>
                      </a:endParaRPr>
                    </a:p>
                  </a:txBody>
                  <a:tcPr/>
                </a:tc>
                <a:tc>
                  <a:txBody>
                    <a:bodyPr/>
                    <a:lstStyle/>
                    <a:p>
                      <a:pPr marL="0" algn="l" defTabSz="914400" rtl="0" eaLnBrk="1" latinLnBrk="0" hangingPunct="1"/>
                      <a:r>
                        <a:rPr lang="en-US" sz="1600" kern="1200" dirty="0" smtClean="0">
                          <a:solidFill>
                            <a:srgbClr val="000000"/>
                          </a:solidFill>
                          <a:latin typeface="+mn-lt"/>
                          <a:ea typeface="+mn-ea"/>
                          <a:cs typeface="+mn-cs"/>
                        </a:rPr>
                        <a:t>Average</a:t>
                      </a:r>
                      <a:r>
                        <a:rPr lang="en-US" sz="1600" kern="1200" baseline="0" dirty="0" smtClean="0">
                          <a:solidFill>
                            <a:srgbClr val="000000"/>
                          </a:solidFill>
                          <a:latin typeface="+mn-lt"/>
                          <a:ea typeface="+mn-ea"/>
                          <a:cs typeface="+mn-cs"/>
                        </a:rPr>
                        <a:t> performance for the GE 7HA.02 combustion turbine</a:t>
                      </a:r>
                      <a:endParaRPr lang="en-US" sz="1600" kern="1200" dirty="0">
                        <a:solidFill>
                          <a:srgbClr val="000000"/>
                        </a:solidFill>
                        <a:latin typeface="+mn-lt"/>
                        <a:ea typeface="+mn-ea"/>
                        <a:cs typeface="+mn-cs"/>
                      </a:endParaRPr>
                    </a:p>
                  </a:txBody>
                  <a:tcPr/>
                </a:tc>
                <a:extLst>
                  <a:ext uri="{0D108BD9-81ED-4DB2-BD59-A6C34878D82A}">
                    <a16:rowId xmlns:a16="http://schemas.microsoft.com/office/drawing/2014/main" val="1957611207"/>
                  </a:ext>
                </a:extLst>
              </a:tr>
            </a:tbl>
          </a:graphicData>
        </a:graphic>
      </p:graphicFrame>
      <p:sp>
        <p:nvSpPr>
          <p:cNvPr id="8" name="TextBox 7"/>
          <p:cNvSpPr txBox="1"/>
          <p:nvPr/>
        </p:nvSpPr>
        <p:spPr>
          <a:xfrm rot="10800000" flipH="1" flipV="1">
            <a:off x="7467599" y="76200"/>
            <a:ext cx="1447801" cy="738664"/>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r>
              <a:rPr lang="en-US" sz="1400" i="1" dirty="0" smtClean="0"/>
              <a:t> from </a:t>
            </a:r>
            <a:r>
              <a:rPr lang="en-US" sz="1400" i="1" dirty="0"/>
              <a:t>October 6-8 presentation </a:t>
            </a:r>
          </a:p>
        </p:txBody>
      </p:sp>
    </p:spTree>
    <p:extLst>
      <p:ext uri="{BB962C8B-B14F-4D97-AF65-F5344CB8AC3E}">
        <p14:creationId xmlns:p14="http://schemas.microsoft.com/office/powerpoint/2010/main" val="1396199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877580"/>
            <a:ext cx="6934200" cy="523220"/>
          </a:xfrm>
          <a:prstGeom prst="rect">
            <a:avLst/>
          </a:prstGeom>
          <a:noFill/>
        </p:spPr>
        <p:txBody>
          <a:bodyPr wrap="square" rtlCol="0">
            <a:spAutoFit/>
          </a:bodyPr>
          <a:lstStyle/>
          <a:p>
            <a:pPr marL="515938" indent="-515938"/>
            <a:r>
              <a:rPr lang="en-US" sz="1400" i="1" dirty="0" smtClean="0">
                <a:solidFill>
                  <a:srgbClr val="000000"/>
                </a:solidFill>
              </a:rPr>
              <a:t>Notes: Values are in 2025$ and are based on qualified capacity. </a:t>
            </a:r>
          </a:p>
          <a:p>
            <a:pPr marL="515938" indent="-515938"/>
            <a:r>
              <a:rPr lang="en-US" sz="1400" i="1" dirty="0">
                <a:solidFill>
                  <a:srgbClr val="000000"/>
                </a:solidFill>
              </a:rPr>
              <a:t>	</a:t>
            </a:r>
            <a:r>
              <a:rPr lang="en-US" sz="1400" i="1" dirty="0" smtClean="0">
                <a:solidFill>
                  <a:srgbClr val="000000"/>
                </a:solidFill>
              </a:rPr>
              <a:t>Intermediate values may reflect rounding</a:t>
            </a:r>
            <a:endParaRPr lang="en-US" sz="1400" i="1" dirty="0">
              <a:solidFill>
                <a:srgbClr val="000000"/>
              </a:solidFill>
            </a:endParaRPr>
          </a:p>
        </p:txBody>
      </p:sp>
      <p:sp>
        <p:nvSpPr>
          <p:cNvPr id="3" name="Slide Number Placeholder 2"/>
          <p:cNvSpPr>
            <a:spLocks noGrp="1"/>
          </p:cNvSpPr>
          <p:nvPr>
            <p:ph type="sldNum" sz="quarter" idx="12"/>
          </p:nvPr>
        </p:nvSpPr>
        <p:spPr/>
        <p:txBody>
          <a:bodyPr/>
          <a:lstStyle/>
          <a:p>
            <a:fld id="{10C7F894-2A36-495D-AB7C-1055F7AC0F9D}" type="slidenum">
              <a:rPr lang="en-US" smtClean="0"/>
              <a:pPr/>
              <a:t>7</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smtClean="0"/>
              <a:t>PPR values reflecting revised inputs to the </a:t>
            </a:r>
            <a:br>
              <a:rPr lang="en-US" dirty="0" smtClean="0"/>
            </a:br>
            <a:r>
              <a:rPr lang="en-US" dirty="0" smtClean="0"/>
              <a:t>Net CONE discounted cash flow model</a:t>
            </a:r>
            <a:endParaRPr lang="en-US" dirty="0"/>
          </a:p>
        </p:txBody>
      </p:sp>
      <p:sp>
        <p:nvSpPr>
          <p:cNvPr id="2" name="TextBox 1"/>
          <p:cNvSpPr txBox="1"/>
          <p:nvPr/>
        </p:nvSpPr>
        <p:spPr>
          <a:xfrm>
            <a:off x="4114800" y="2974156"/>
            <a:ext cx="65" cy="276999"/>
          </a:xfrm>
          <a:prstGeom prst="rect">
            <a:avLst/>
          </a:prstGeom>
          <a:noFill/>
        </p:spPr>
        <p:txBody>
          <a:bodyPr wrap="none" lIns="0" tIns="0" rIns="0" bIns="0" rtlCol="0">
            <a:spAutoFit/>
          </a:bodyPr>
          <a:lstStyle/>
          <a:p>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057351544"/>
              </p:ext>
            </p:extLst>
          </p:nvPr>
        </p:nvGraphicFramePr>
        <p:xfrm>
          <a:off x="1066800" y="1219200"/>
          <a:ext cx="6570552" cy="4648215"/>
        </p:xfrm>
        <a:graphic>
          <a:graphicData uri="http://schemas.openxmlformats.org/drawingml/2006/table">
            <a:tbl>
              <a:tblPr firstRow="1" bandRow="1">
                <a:tableStyleId>{5C22544A-7EE6-4342-B048-85BDC9FD1C3A}</a:tableStyleId>
              </a:tblPr>
              <a:tblGrid>
                <a:gridCol w="3052128">
                  <a:extLst>
                    <a:ext uri="{9D8B030D-6E8A-4147-A177-3AD203B41FA5}">
                      <a16:colId xmlns:a16="http://schemas.microsoft.com/office/drawing/2014/main" val="1866049550"/>
                    </a:ext>
                  </a:extLst>
                </a:gridCol>
                <a:gridCol w="1172808">
                  <a:extLst>
                    <a:ext uri="{9D8B030D-6E8A-4147-A177-3AD203B41FA5}">
                      <a16:colId xmlns:a16="http://schemas.microsoft.com/office/drawing/2014/main" val="3112827105"/>
                    </a:ext>
                  </a:extLst>
                </a:gridCol>
                <a:gridCol w="1172808">
                  <a:extLst>
                    <a:ext uri="{9D8B030D-6E8A-4147-A177-3AD203B41FA5}">
                      <a16:colId xmlns:a16="http://schemas.microsoft.com/office/drawing/2014/main" val="4173225929"/>
                    </a:ext>
                  </a:extLst>
                </a:gridCol>
                <a:gridCol w="1172808">
                  <a:extLst>
                    <a:ext uri="{9D8B030D-6E8A-4147-A177-3AD203B41FA5}">
                      <a16:colId xmlns:a16="http://schemas.microsoft.com/office/drawing/2014/main" val="1783797284"/>
                    </a:ext>
                  </a:extLst>
                </a:gridCol>
              </a:tblGrid>
              <a:tr h="322899">
                <a:tc>
                  <a:txBody>
                    <a:bodyPr/>
                    <a:lstStyle/>
                    <a:p>
                      <a:endParaRPr lang="en-US" sz="1600" dirty="0"/>
                    </a:p>
                  </a:txBody>
                  <a:tcPr>
                    <a:lnB w="12700" cap="flat" cmpd="sng" algn="ctr">
                      <a:solidFill>
                        <a:schemeClr val="bg1"/>
                      </a:solidFill>
                      <a:prstDash val="solid"/>
                      <a:round/>
                      <a:headEnd type="none" w="med" len="med"/>
                      <a:tailEnd type="none" w="med" len="med"/>
                    </a:lnB>
                  </a:tcPr>
                </a:tc>
                <a:tc gridSpan="3">
                  <a:txBody>
                    <a:bodyPr/>
                    <a:lstStyle/>
                    <a:p>
                      <a:pPr algn="ctr"/>
                      <a:r>
                        <a:rPr lang="en-US" sz="1600" dirty="0" smtClean="0"/>
                        <a:t>Scenario</a:t>
                      </a:r>
                      <a:endParaRPr lang="en-US" sz="1600" dirty="0"/>
                    </a:p>
                  </a:txBody>
                  <a:tcPr>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tc>
                <a:tc hMerge="1">
                  <a:txBody>
                    <a:bodyPr/>
                    <a:lstStyle/>
                    <a:p>
                      <a:pPr algn="ctr"/>
                      <a:endParaRPr lang="en-US" sz="16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4655107"/>
                  </a:ext>
                </a:extLst>
              </a:tr>
              <a:tr h="499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Input</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rPr>
                        <a:t>ESI</a:t>
                      </a:r>
                      <a:r>
                        <a:rPr lang="en-US" sz="1400" b="1" baseline="0" dirty="0" smtClean="0">
                          <a:solidFill>
                            <a:schemeClr val="bg1"/>
                          </a:solidFill>
                        </a:rPr>
                        <a:t> (ISO), </a:t>
                      </a:r>
                    </a:p>
                    <a:p>
                      <a:pPr algn="ctr"/>
                      <a:r>
                        <a:rPr lang="en-US" sz="1400" b="1" baseline="0" dirty="0" smtClean="0">
                          <a:solidFill>
                            <a:schemeClr val="bg1"/>
                          </a:solidFill>
                        </a:rPr>
                        <a:t>no FRM</a:t>
                      </a:r>
                      <a:endParaRPr lang="en-US" sz="1400" b="1" dirty="0">
                        <a:solidFill>
                          <a:schemeClr val="bg1"/>
                        </a:solidFill>
                      </a:endParaRP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rPr>
                        <a:t>ESI</a:t>
                      </a:r>
                      <a:r>
                        <a:rPr lang="en-US" sz="1400" b="1" baseline="0" dirty="0" smtClean="0">
                          <a:solidFill>
                            <a:schemeClr val="bg1"/>
                          </a:solidFill>
                        </a:rPr>
                        <a:t> (NEPOOL) </a:t>
                      </a:r>
                    </a:p>
                    <a:p>
                      <a:pPr algn="ctr"/>
                      <a:r>
                        <a:rPr lang="en-US" sz="1400" b="1" baseline="0" dirty="0" smtClean="0">
                          <a:solidFill>
                            <a:schemeClr val="bg1"/>
                          </a:solidFill>
                        </a:rPr>
                        <a:t>no FRM</a:t>
                      </a:r>
                      <a:endParaRPr lang="en-US" sz="1400" b="1" dirty="0">
                        <a:solidFill>
                          <a:schemeClr val="bg1"/>
                        </a:solidFill>
                      </a:endParaRP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pPr algn="ctr"/>
                      <a:r>
                        <a:rPr lang="en-US" sz="1400" b="1" dirty="0" smtClean="0">
                          <a:solidFill>
                            <a:schemeClr val="bg1"/>
                          </a:solidFill>
                        </a:rPr>
                        <a:t>FRM</a:t>
                      </a:r>
                    </a:p>
                    <a:p>
                      <a:pPr algn="ctr"/>
                      <a:r>
                        <a:rPr lang="en-US" sz="1400" b="1" dirty="0" smtClean="0">
                          <a:solidFill>
                            <a:schemeClr val="bg1"/>
                          </a:solidFill>
                        </a:rPr>
                        <a:t>(no ESI)</a:t>
                      </a:r>
                      <a:endParaRPr lang="en-US" sz="1400" b="1" dirty="0">
                        <a:solidFill>
                          <a:schemeClr val="bg1"/>
                        </a:solidFill>
                      </a:endParaRP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777F"/>
                    </a:solidFill>
                  </a:tcPr>
                </a:tc>
                <a:extLst>
                  <a:ext uri="{0D108BD9-81ED-4DB2-BD59-A6C34878D82A}">
                    <a16:rowId xmlns:a16="http://schemas.microsoft.com/office/drawing/2014/main" val="3096139829"/>
                  </a:ext>
                </a:extLst>
              </a:tr>
              <a:tr h="557735">
                <a:tc>
                  <a:txBody>
                    <a:bodyPr/>
                    <a:lstStyle/>
                    <a:p>
                      <a:pPr>
                        <a:spcBef>
                          <a:spcPts val="600"/>
                        </a:spcBef>
                        <a:spcAft>
                          <a:spcPts val="600"/>
                        </a:spcAft>
                      </a:pPr>
                      <a:r>
                        <a:rPr lang="en-US" sz="1600" kern="1200" dirty="0" smtClean="0">
                          <a:solidFill>
                            <a:srgbClr val="000000"/>
                          </a:solidFill>
                          <a:latin typeface="+mn-lt"/>
                          <a:ea typeface="+mn-ea"/>
                          <a:cs typeface="+mn-cs"/>
                        </a:rPr>
                        <a:t>Gross CONE </a:t>
                      </a:r>
                      <a:r>
                        <a:rPr lang="en-US" sz="1200" kern="1200" dirty="0" smtClean="0">
                          <a:solidFill>
                            <a:srgbClr val="000000"/>
                          </a:solidFill>
                          <a:latin typeface="+mn-lt"/>
                          <a:ea typeface="+mn-ea"/>
                          <a:cs typeface="+mn-cs"/>
                        </a:rPr>
                        <a:t>($/kW-mo. of Qualified Capacity)</a:t>
                      </a:r>
                      <a:endParaRPr lang="en-US" sz="1600" kern="1200" dirty="0">
                        <a:solidFill>
                          <a:srgbClr val="000000"/>
                        </a:solidFill>
                        <a:latin typeface="+mn-lt"/>
                        <a:ea typeface="+mn-ea"/>
                        <a:cs typeface="+mn-cs"/>
                      </a:endParaRPr>
                    </a:p>
                  </a:txBody>
                  <a:tcP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smtClean="0">
                          <a:ln>
                            <a:noFill/>
                          </a:ln>
                          <a:solidFill>
                            <a:srgbClr val="000000"/>
                          </a:solidFill>
                          <a:effectLst/>
                          <a:uLnTx/>
                          <a:uFillTx/>
                          <a:latin typeface="Calibri"/>
                          <a:ea typeface="+mn-ea"/>
                          <a:cs typeface="+mn-cs"/>
                        </a:rPr>
                        <a:t>$10.97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Calibri"/>
                          <a:ea typeface="+mn-ea"/>
                          <a:cs typeface="+mn-cs"/>
                        </a:rPr>
                        <a:t>$11.68</a:t>
                      </a:r>
                    </a:p>
                  </a:txBody>
                  <a:tcP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smtClean="0">
                          <a:ln>
                            <a:noFill/>
                          </a:ln>
                          <a:solidFill>
                            <a:srgbClr val="000000"/>
                          </a:solidFill>
                          <a:effectLst/>
                          <a:uLnTx/>
                          <a:uFillTx/>
                          <a:latin typeface="Calibri"/>
                          <a:ea typeface="+mn-ea"/>
                          <a:cs typeface="+mn-cs"/>
                        </a:rPr>
                        <a:t>$10.97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mn-lt"/>
                          <a:ea typeface="+mn-ea"/>
                          <a:cs typeface="+mn-cs"/>
                        </a:rPr>
                        <a:t>$11.68</a:t>
                      </a:r>
                    </a:p>
                  </a:txBody>
                  <a:tcP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sngStrike" kern="1200" cap="none" spc="0" normalizeH="0" baseline="0" noProof="0" dirty="0" smtClean="0">
                          <a:ln>
                            <a:noFill/>
                          </a:ln>
                          <a:solidFill>
                            <a:srgbClr val="000000"/>
                          </a:solidFill>
                          <a:effectLst/>
                          <a:uLnTx/>
                          <a:uFillTx/>
                          <a:latin typeface="+mn-lt"/>
                          <a:ea typeface="+mn-ea"/>
                          <a:cs typeface="+mn-cs"/>
                        </a:rPr>
                        <a:t>$10.97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mn-lt"/>
                          <a:ea typeface="+mn-ea"/>
                          <a:cs typeface="+mn-cs"/>
                        </a:rPr>
                        <a:t>$11.68</a:t>
                      </a: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64537553"/>
                  </a:ext>
                </a:extLst>
              </a:tr>
              <a:tr h="322899">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600" kern="1200" dirty="0" smtClean="0">
                          <a:solidFill>
                            <a:srgbClr val="000000"/>
                          </a:solidFill>
                          <a:latin typeface="+mn-lt"/>
                          <a:ea typeface="+mn-ea"/>
                          <a:cs typeface="+mn-cs"/>
                        </a:rPr>
                        <a:t>E&amp;AS Revenues:</a:t>
                      </a:r>
                      <a:endParaRPr lang="en-US" sz="1600" kern="1200" dirty="0">
                        <a:solidFill>
                          <a:srgbClr val="000000"/>
                        </a:solidFill>
                        <a:latin typeface="+mn-lt"/>
                        <a:ea typeface="+mn-ea"/>
                        <a:cs typeface="+mn-cs"/>
                      </a:endParaRPr>
                    </a:p>
                  </a:txBody>
                  <a:tcPr/>
                </a:tc>
                <a:tc>
                  <a:txBody>
                    <a:bodyPr/>
                    <a:lstStyle/>
                    <a:p>
                      <a:pPr algn="ctr"/>
                      <a:endParaRPr lang="en-US" sz="1600" dirty="0">
                        <a:solidFill>
                          <a:srgbClr val="000000"/>
                        </a:solidFill>
                      </a:endParaRPr>
                    </a:p>
                  </a:txBody>
                  <a:tcPr/>
                </a:tc>
                <a:tc>
                  <a:txBody>
                    <a:bodyPr/>
                    <a:lstStyle/>
                    <a:p>
                      <a:pPr algn="ctr"/>
                      <a:endParaRPr lang="en-US" sz="1600" dirty="0">
                        <a:solidFill>
                          <a:srgbClr val="000000"/>
                        </a:solidFill>
                      </a:endParaRPr>
                    </a:p>
                  </a:txBody>
                  <a:tcPr/>
                </a:tc>
                <a:tc>
                  <a:txBody>
                    <a:bodyPr/>
                    <a:lstStyle/>
                    <a:p>
                      <a:pPr algn="ctr"/>
                      <a:endParaRPr lang="en-US" sz="1600" dirty="0">
                        <a:solidFill>
                          <a:srgbClr val="000000"/>
                        </a:solidFill>
                      </a:endParaRPr>
                    </a:p>
                  </a:txBody>
                  <a:tcPr/>
                </a:tc>
                <a:extLst>
                  <a:ext uri="{0D108BD9-81ED-4DB2-BD59-A6C34878D82A}">
                    <a16:rowId xmlns:a16="http://schemas.microsoft.com/office/drawing/2014/main" val="2506645025"/>
                  </a:ext>
                </a:extLst>
              </a:tr>
              <a:tr h="330205">
                <a:tc>
                  <a:txBody>
                    <a:bodyPr/>
                    <a:lstStyle/>
                    <a:p>
                      <a:pPr marL="117475" marR="0" lvl="1" indent="0" algn="l" defTabSz="914400" rtl="0" eaLnBrk="1" fontAlgn="auto" latinLnBrk="0" hangingPunct="1">
                        <a:lnSpc>
                          <a:spcPct val="100000"/>
                        </a:lnSpc>
                        <a:spcBef>
                          <a:spcPts val="600"/>
                        </a:spcBef>
                        <a:spcAft>
                          <a:spcPts val="600"/>
                        </a:spcAft>
                        <a:buClrTx/>
                        <a:buSzTx/>
                        <a:buFontTx/>
                        <a:buNone/>
                        <a:tabLst/>
                        <a:defRPr/>
                      </a:pPr>
                      <a:r>
                        <a:rPr lang="en-US" sz="1400" dirty="0" smtClean="0">
                          <a:solidFill>
                            <a:srgbClr val="000000"/>
                          </a:solidFill>
                        </a:rPr>
                        <a:t>Energy &amp; Reserves </a:t>
                      </a:r>
                      <a:r>
                        <a:rPr lang="en-US" sz="1200" dirty="0" smtClean="0">
                          <a:solidFill>
                            <a:srgbClr val="000000"/>
                          </a:solidFill>
                        </a:rPr>
                        <a:t>(</a:t>
                      </a:r>
                      <a:r>
                        <a:rPr lang="en-US" sz="1200" kern="1200" dirty="0" smtClean="0">
                          <a:solidFill>
                            <a:srgbClr val="000000"/>
                          </a:solidFill>
                          <a:latin typeface="+mn-lt"/>
                          <a:ea typeface="+mn-ea"/>
                          <a:cs typeface="+mn-cs"/>
                        </a:rPr>
                        <a:t>$/kW-mo. of QC)</a:t>
                      </a:r>
                    </a:p>
                  </a:txBody>
                  <a:tcPr/>
                </a:tc>
                <a:tc>
                  <a:txBody>
                    <a:bodyPr/>
                    <a:lstStyle/>
                    <a:p>
                      <a:pPr algn="ctr"/>
                      <a:r>
                        <a:rPr lang="en-US" sz="1400" strike="sngStrike" dirty="0" smtClean="0">
                          <a:solidFill>
                            <a:srgbClr val="000000"/>
                          </a:solidFill>
                        </a:rPr>
                        <a:t>$1.83</a:t>
                      </a:r>
                      <a:r>
                        <a:rPr lang="en-US" sz="1400" strike="noStrike" dirty="0" smtClean="0">
                          <a:solidFill>
                            <a:srgbClr val="FF0000"/>
                          </a:solidFill>
                        </a:rPr>
                        <a:t>$1.91</a:t>
                      </a:r>
                      <a:endParaRPr lang="en-US" sz="1400" strike="sngStrike"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trike="sngStrike" dirty="0" smtClean="0">
                          <a:solidFill>
                            <a:srgbClr val="000000"/>
                          </a:solidFill>
                        </a:rPr>
                        <a:t>$1.83</a:t>
                      </a:r>
                      <a:r>
                        <a:rPr lang="en-US" sz="1400" strike="noStrike" dirty="0" smtClean="0">
                          <a:solidFill>
                            <a:srgbClr val="FF0000"/>
                          </a:solidFill>
                        </a:rPr>
                        <a:t>$1.91</a:t>
                      </a:r>
                      <a:endParaRPr lang="en-US" sz="1400" strike="sngStrike" dirty="0" smtClean="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trike="sngStrike" dirty="0" smtClean="0">
                          <a:solidFill>
                            <a:srgbClr val="000000"/>
                          </a:solidFill>
                        </a:rPr>
                        <a:t>$2.89</a:t>
                      </a:r>
                      <a:r>
                        <a:rPr lang="en-US" sz="1400" strike="noStrike" dirty="0" smtClean="0">
                          <a:solidFill>
                            <a:srgbClr val="FF0000"/>
                          </a:solidFill>
                        </a:rPr>
                        <a:t>$3.01</a:t>
                      </a:r>
                      <a:endParaRPr lang="en-US" sz="1400" strike="sngStrike" dirty="0" smtClean="0">
                        <a:solidFill>
                          <a:srgbClr val="000000"/>
                        </a:solidFill>
                      </a:endParaRPr>
                    </a:p>
                  </a:txBody>
                  <a:tcPr/>
                </a:tc>
                <a:extLst>
                  <a:ext uri="{0D108BD9-81ED-4DB2-BD59-A6C34878D82A}">
                    <a16:rowId xmlns:a16="http://schemas.microsoft.com/office/drawing/2014/main" val="4099062509"/>
                  </a:ext>
                </a:extLst>
              </a:tr>
              <a:tr h="330205">
                <a:tc>
                  <a:txBody>
                    <a:bodyPr/>
                    <a:lstStyle/>
                    <a:p>
                      <a:pPr marL="114300" marR="0" lvl="1" indent="0" algn="l" defTabSz="914400" rtl="0" eaLnBrk="1" fontAlgn="auto" latinLnBrk="0" hangingPunct="1">
                        <a:lnSpc>
                          <a:spcPct val="100000"/>
                        </a:lnSpc>
                        <a:spcBef>
                          <a:spcPts val="600"/>
                        </a:spcBef>
                        <a:spcAft>
                          <a:spcPts val="600"/>
                        </a:spcAft>
                        <a:buClrTx/>
                        <a:buSzTx/>
                        <a:buFontTx/>
                        <a:buNone/>
                        <a:tabLst/>
                        <a:defRPr/>
                      </a:pPr>
                      <a:r>
                        <a:rPr lang="en-US" sz="1400" kern="1200" dirty="0" smtClean="0">
                          <a:solidFill>
                            <a:srgbClr val="000000"/>
                          </a:solidFill>
                          <a:latin typeface="+mn-lt"/>
                          <a:ea typeface="+mn-ea"/>
                          <a:cs typeface="+mn-cs"/>
                        </a:rPr>
                        <a:t>Scarcity </a:t>
                      </a:r>
                      <a:r>
                        <a:rPr lang="en-US" sz="1200" dirty="0" smtClean="0">
                          <a:solidFill>
                            <a:srgbClr val="000000"/>
                          </a:solidFill>
                        </a:rPr>
                        <a:t>(</a:t>
                      </a:r>
                      <a:r>
                        <a:rPr lang="en-US" sz="1200" kern="1200" dirty="0" smtClean="0">
                          <a:solidFill>
                            <a:srgbClr val="000000"/>
                          </a:solidFill>
                          <a:latin typeface="+mn-lt"/>
                          <a:ea typeface="+mn-ea"/>
                          <a:cs typeface="+mn-cs"/>
                        </a:rPr>
                        <a:t>$/kW-mo. of QC)</a:t>
                      </a:r>
                      <a:endParaRPr lang="en-US" sz="1200" kern="120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smtClean="0">
                          <a:ln>
                            <a:noFill/>
                          </a:ln>
                          <a:solidFill>
                            <a:srgbClr val="000000"/>
                          </a:solidFill>
                          <a:effectLst/>
                          <a:uLnTx/>
                          <a:uFillTx/>
                          <a:latin typeface="Calibri"/>
                          <a:ea typeface="+mn-ea"/>
                          <a:cs typeface="+mn-cs"/>
                        </a:rPr>
                        <a:t>$0.77</a:t>
                      </a:r>
                      <a:r>
                        <a:rPr kumimoji="0" lang="en-US" sz="1400" b="0" i="0" u="none" strike="noStrike" kern="1200" cap="none" spc="0" normalizeH="0" baseline="0" noProof="0" dirty="0" smtClean="0">
                          <a:ln>
                            <a:noFill/>
                          </a:ln>
                          <a:solidFill>
                            <a:srgbClr val="FF0000"/>
                          </a:solidFill>
                          <a:effectLst/>
                          <a:uLnTx/>
                          <a:uFillTx/>
                          <a:latin typeface="Calibri"/>
                          <a:ea typeface="+mn-ea"/>
                          <a:cs typeface="+mn-cs"/>
                        </a:rPr>
                        <a:t>$0.80</a:t>
                      </a:r>
                      <a:endParaRPr kumimoji="0" lang="en-US" sz="1400" b="0" i="0" u="none" strike="sng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smtClean="0">
                          <a:ln>
                            <a:noFill/>
                          </a:ln>
                          <a:solidFill>
                            <a:srgbClr val="000000"/>
                          </a:solidFill>
                          <a:effectLst/>
                          <a:uLnTx/>
                          <a:uFillTx/>
                          <a:latin typeface="Calibri"/>
                          <a:ea typeface="+mn-ea"/>
                          <a:cs typeface="+mn-cs"/>
                        </a:rPr>
                        <a:t>$0.77</a:t>
                      </a:r>
                      <a:r>
                        <a:rPr kumimoji="0" lang="en-US" sz="1400" b="0" i="0" u="none" strike="noStrike" kern="1200" cap="none" spc="0" normalizeH="0" baseline="0" noProof="0" dirty="0" smtClean="0">
                          <a:ln>
                            <a:noFill/>
                          </a:ln>
                          <a:solidFill>
                            <a:srgbClr val="FF0000"/>
                          </a:solidFill>
                          <a:effectLst/>
                          <a:uLnTx/>
                          <a:uFillTx/>
                          <a:latin typeface="+mn-lt"/>
                          <a:ea typeface="+mn-ea"/>
                          <a:cs typeface="+mn-cs"/>
                        </a:rPr>
                        <a:t>$0.80</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smtClean="0">
                          <a:ln>
                            <a:noFill/>
                          </a:ln>
                          <a:solidFill>
                            <a:srgbClr val="000000"/>
                          </a:solidFill>
                          <a:effectLst/>
                          <a:uLnTx/>
                          <a:uFillTx/>
                          <a:latin typeface="+mn-lt"/>
                          <a:ea typeface="+mn-ea"/>
                          <a:cs typeface="+mn-cs"/>
                        </a:rPr>
                        <a:t>$0.77</a:t>
                      </a:r>
                      <a:r>
                        <a:rPr kumimoji="0" lang="en-US" sz="1400" b="0" i="0" u="none" strike="noStrike" kern="1200" cap="none" spc="0" normalizeH="0" baseline="0" noProof="0" dirty="0" smtClean="0">
                          <a:ln>
                            <a:noFill/>
                          </a:ln>
                          <a:solidFill>
                            <a:srgbClr val="FF0000"/>
                          </a:solidFill>
                          <a:effectLst/>
                          <a:uLnTx/>
                          <a:uFillTx/>
                          <a:latin typeface="+mn-lt"/>
                          <a:ea typeface="+mn-ea"/>
                          <a:cs typeface="+mn-cs"/>
                        </a:rPr>
                        <a:t>$0.80</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2435321807"/>
                  </a:ext>
                </a:extLst>
              </a:tr>
              <a:tr h="330205">
                <a:tc>
                  <a:txBody>
                    <a:bodyPr/>
                    <a:lstStyle/>
                    <a:p>
                      <a:pPr marL="114300" marR="0" lvl="1" indent="0" algn="l" defTabSz="914400" rtl="0" eaLnBrk="1" fontAlgn="auto" latinLnBrk="0" hangingPunct="1">
                        <a:lnSpc>
                          <a:spcPct val="100000"/>
                        </a:lnSpc>
                        <a:spcBef>
                          <a:spcPts val="600"/>
                        </a:spcBef>
                        <a:spcAft>
                          <a:spcPts val="600"/>
                        </a:spcAft>
                        <a:buClrTx/>
                        <a:buSzTx/>
                        <a:buFontTx/>
                        <a:buNone/>
                        <a:tabLst/>
                        <a:defRPr/>
                      </a:pPr>
                      <a:r>
                        <a:rPr lang="en-US" sz="1400" kern="1200" dirty="0" smtClean="0">
                          <a:solidFill>
                            <a:srgbClr val="000000"/>
                          </a:solidFill>
                          <a:latin typeface="+mn-lt"/>
                          <a:ea typeface="+mn-ea"/>
                          <a:cs typeface="+mn-cs"/>
                        </a:rPr>
                        <a:t>ESI Revenues </a:t>
                      </a:r>
                      <a:r>
                        <a:rPr lang="en-US" sz="1200" kern="1200" dirty="0" smtClean="0">
                          <a:solidFill>
                            <a:srgbClr val="000000"/>
                          </a:solidFill>
                          <a:latin typeface="+mn-lt"/>
                          <a:ea typeface="+mn-ea"/>
                          <a:cs typeface="+mn-cs"/>
                        </a:rPr>
                        <a:t>($/kW-mo. of QC)</a:t>
                      </a:r>
                      <a:endParaRPr lang="en-US" sz="1200" kern="120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trike="sngStrike" kern="1200" dirty="0" smtClean="0">
                          <a:solidFill>
                            <a:srgbClr val="000000"/>
                          </a:solidFill>
                          <a:latin typeface="+mn-lt"/>
                          <a:ea typeface="+mn-ea"/>
                          <a:cs typeface="+mn-cs"/>
                        </a:rPr>
                        <a:t>$0.52</a:t>
                      </a:r>
                      <a:r>
                        <a:rPr lang="en-US" sz="1400" strike="noStrike" kern="1200" dirty="0" smtClean="0">
                          <a:solidFill>
                            <a:srgbClr val="FF0000"/>
                          </a:solidFill>
                          <a:latin typeface="+mn-lt"/>
                          <a:ea typeface="+mn-ea"/>
                          <a:cs typeface="+mn-cs"/>
                        </a:rPr>
                        <a:t>$0.54</a:t>
                      </a:r>
                      <a:endParaRPr lang="en-US" sz="1400" strike="noStrike" kern="1200" dirty="0">
                        <a:solidFill>
                          <a:srgbClr val="FF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trike="sngStrike" dirty="0" smtClean="0">
                          <a:solidFill>
                            <a:srgbClr val="000000"/>
                          </a:solidFill>
                        </a:rPr>
                        <a:t>$0.37</a:t>
                      </a:r>
                      <a:r>
                        <a:rPr lang="en-US" sz="1400" strike="noStrike" dirty="0" smtClean="0">
                          <a:solidFill>
                            <a:srgbClr val="FF0000"/>
                          </a:solidFill>
                        </a:rPr>
                        <a:t>$0.39</a:t>
                      </a:r>
                      <a:endParaRPr lang="en-US" sz="1400" strike="sngStrike" dirty="0" smtClean="0">
                        <a:solidFill>
                          <a:srgbClr val="000000"/>
                        </a:solidFill>
                      </a:endParaRPr>
                    </a:p>
                  </a:txBody>
                  <a:tcPr/>
                </a:tc>
                <a:tc>
                  <a:txBody>
                    <a:bodyPr/>
                    <a:lstStyle/>
                    <a:p>
                      <a:pPr algn="ctr"/>
                      <a:r>
                        <a:rPr lang="en-US" sz="1400" dirty="0" smtClean="0">
                          <a:solidFill>
                            <a:srgbClr val="000000"/>
                          </a:solidFill>
                        </a:rPr>
                        <a:t>$0.00</a:t>
                      </a:r>
                      <a:endParaRPr lang="en-US" sz="1400" dirty="0">
                        <a:solidFill>
                          <a:srgbClr val="000000"/>
                        </a:solidFill>
                      </a:endParaRPr>
                    </a:p>
                  </a:txBody>
                  <a:tcPr/>
                </a:tc>
                <a:extLst>
                  <a:ext uri="{0D108BD9-81ED-4DB2-BD59-A6C34878D82A}">
                    <a16:rowId xmlns:a16="http://schemas.microsoft.com/office/drawing/2014/main" val="535396543"/>
                  </a:ext>
                </a:extLst>
              </a:tr>
              <a:tr h="322899">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600" kern="1200" dirty="0" smtClean="0">
                          <a:solidFill>
                            <a:srgbClr val="000000"/>
                          </a:solidFill>
                          <a:latin typeface="+mn-lt"/>
                          <a:ea typeface="+mn-ea"/>
                          <a:cs typeface="+mn-cs"/>
                        </a:rPr>
                        <a:t>Total E&amp;AS Revenue </a:t>
                      </a:r>
                      <a:r>
                        <a:rPr lang="en-US" sz="1200" kern="1200" dirty="0" smtClean="0">
                          <a:solidFill>
                            <a:srgbClr val="000000"/>
                          </a:solidFill>
                          <a:latin typeface="+mn-lt"/>
                          <a:ea typeface="+mn-ea"/>
                          <a:cs typeface="+mn-cs"/>
                        </a:rPr>
                        <a:t>($/kW-mo. of QC)</a:t>
                      </a:r>
                    </a:p>
                  </a:txBody>
                  <a:tcPr anchor="ctr"/>
                </a:tc>
                <a:tc>
                  <a:txBody>
                    <a:bodyPr/>
                    <a:lstStyle/>
                    <a:p>
                      <a:pPr algn="ctr"/>
                      <a:r>
                        <a:rPr lang="en-US" sz="1600" strike="sngStrike" dirty="0" smtClean="0">
                          <a:solidFill>
                            <a:srgbClr val="000000"/>
                          </a:solidFill>
                        </a:rPr>
                        <a:t>$3.11</a:t>
                      </a:r>
                      <a:r>
                        <a:rPr lang="en-US" sz="1600" dirty="0" smtClean="0">
                          <a:solidFill>
                            <a:srgbClr val="FF0000"/>
                          </a:solidFill>
                        </a:rPr>
                        <a:t>$3.25</a:t>
                      </a:r>
                      <a:endParaRPr lang="en-US" sz="1400" strike="sngStrike" dirty="0">
                        <a:solidFill>
                          <a:srgbClr val="FF0000"/>
                        </a:solidFill>
                      </a:endParaRPr>
                    </a:p>
                  </a:txBody>
                  <a:tcPr anchor="ctr"/>
                </a:tc>
                <a:tc>
                  <a:txBody>
                    <a:bodyPr/>
                    <a:lstStyle/>
                    <a:p>
                      <a:pPr algn="ctr"/>
                      <a:r>
                        <a:rPr lang="en-US" sz="1600" strike="sngStrike" kern="1200" dirty="0" smtClean="0">
                          <a:solidFill>
                            <a:srgbClr val="000000"/>
                          </a:solidFill>
                          <a:latin typeface="+mn-lt"/>
                          <a:ea typeface="+mn-ea"/>
                          <a:cs typeface="+mn-cs"/>
                        </a:rPr>
                        <a:t>$2.97</a:t>
                      </a:r>
                      <a:r>
                        <a:rPr lang="en-US" sz="1600" strike="noStrike" kern="1200" dirty="0" smtClean="0">
                          <a:solidFill>
                            <a:srgbClr val="FF0000"/>
                          </a:solidFill>
                          <a:latin typeface="+mn-lt"/>
                          <a:ea typeface="+mn-ea"/>
                          <a:cs typeface="+mn-cs"/>
                        </a:rPr>
                        <a:t>$3.09</a:t>
                      </a:r>
                      <a:endParaRPr lang="en-US" sz="1400" strike="sngStrike" dirty="0">
                        <a:solidFill>
                          <a:srgbClr val="000000"/>
                        </a:solidFill>
                      </a:endParaRPr>
                    </a:p>
                  </a:txBody>
                  <a:tcPr anchor="ctr"/>
                </a:tc>
                <a:tc>
                  <a:txBody>
                    <a:bodyPr/>
                    <a:lstStyle/>
                    <a:p>
                      <a:pPr algn="ctr"/>
                      <a:r>
                        <a:rPr lang="en-US" sz="1600" strike="sngStrike" dirty="0" smtClean="0">
                          <a:solidFill>
                            <a:srgbClr val="000000"/>
                          </a:solidFill>
                        </a:rPr>
                        <a:t>$3.66</a:t>
                      </a:r>
                      <a:r>
                        <a:rPr lang="en-US" sz="1600" strike="noStrike" dirty="0" smtClean="0">
                          <a:solidFill>
                            <a:srgbClr val="FF0000"/>
                          </a:solidFill>
                        </a:rPr>
                        <a:t>$3.81</a:t>
                      </a:r>
                      <a:endParaRPr lang="en-US" sz="1400" strike="sngStrike" dirty="0">
                        <a:solidFill>
                          <a:srgbClr val="000000"/>
                        </a:solidFill>
                      </a:endParaRPr>
                    </a:p>
                  </a:txBody>
                  <a:tcPr anchor="ctr"/>
                </a:tc>
                <a:extLst>
                  <a:ext uri="{0D108BD9-81ED-4DB2-BD59-A6C34878D82A}">
                    <a16:rowId xmlns:a16="http://schemas.microsoft.com/office/drawing/2014/main" val="4152290939"/>
                  </a:ext>
                </a:extLst>
              </a:tr>
              <a:tr h="33020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600" kern="1200" dirty="0" smtClean="0">
                          <a:solidFill>
                            <a:srgbClr val="000000"/>
                          </a:solidFill>
                          <a:latin typeface="+mn-lt"/>
                          <a:ea typeface="+mn-ea"/>
                          <a:cs typeface="+mn-cs"/>
                        </a:rPr>
                        <a:t>Gross CONE – E&amp;AS </a:t>
                      </a:r>
                      <a:r>
                        <a:rPr lang="en-US" sz="1200" kern="1200" dirty="0" smtClean="0">
                          <a:solidFill>
                            <a:srgbClr val="000000"/>
                          </a:solidFill>
                          <a:latin typeface="+mn-lt"/>
                          <a:ea typeface="+mn-ea"/>
                          <a:cs typeface="+mn-cs"/>
                        </a:rPr>
                        <a:t>($/kW-mo. of QC)</a:t>
                      </a:r>
                    </a:p>
                  </a:txBody>
                  <a:tcPr/>
                </a:tc>
                <a:tc>
                  <a:txBody>
                    <a:bodyPr/>
                    <a:lstStyle/>
                    <a:p>
                      <a:pPr algn="ctr"/>
                      <a:r>
                        <a:rPr lang="en-US" sz="1600" strike="sngStrike" dirty="0" smtClean="0">
                          <a:solidFill>
                            <a:srgbClr val="000000"/>
                          </a:solidFill>
                        </a:rPr>
                        <a:t>$7.85</a:t>
                      </a:r>
                      <a:r>
                        <a:rPr lang="en-US" sz="1600" dirty="0" smtClean="0">
                          <a:solidFill>
                            <a:srgbClr val="FF0000"/>
                          </a:solidFill>
                        </a:rPr>
                        <a:t>$8.44</a:t>
                      </a:r>
                      <a:endParaRPr lang="en-US" sz="1400" strike="sngStrike" dirty="0">
                        <a:solidFill>
                          <a:srgbClr val="FF0000"/>
                        </a:solidFill>
                      </a:endParaRPr>
                    </a:p>
                  </a:txBody>
                  <a:tcPr/>
                </a:tc>
                <a:tc>
                  <a:txBody>
                    <a:bodyPr/>
                    <a:lstStyle/>
                    <a:p>
                      <a:pPr algn="ctr"/>
                      <a:r>
                        <a:rPr lang="en-US" sz="1600" strike="sngStrike" kern="1200" dirty="0" smtClean="0">
                          <a:solidFill>
                            <a:srgbClr val="000000"/>
                          </a:solidFill>
                          <a:latin typeface="+mn-lt"/>
                          <a:ea typeface="+mn-ea"/>
                          <a:cs typeface="+mn-cs"/>
                        </a:rPr>
                        <a:t>$7.99</a:t>
                      </a:r>
                      <a:r>
                        <a:rPr lang="en-US" sz="1600" strike="noStrike" kern="1200" dirty="0" smtClean="0">
                          <a:solidFill>
                            <a:srgbClr val="FF0000"/>
                          </a:solidFill>
                          <a:latin typeface="+mn-lt"/>
                          <a:ea typeface="+mn-ea"/>
                          <a:cs typeface="+mn-cs"/>
                        </a:rPr>
                        <a:t>$8.59</a:t>
                      </a:r>
                      <a:endParaRPr lang="en-US" sz="1400" strike="sngStrike" dirty="0">
                        <a:solidFill>
                          <a:srgbClr val="000000"/>
                        </a:solidFill>
                      </a:endParaRPr>
                    </a:p>
                  </a:txBody>
                  <a:tcPr/>
                </a:tc>
                <a:tc>
                  <a:txBody>
                    <a:bodyPr/>
                    <a:lstStyle/>
                    <a:p>
                      <a:pPr algn="ctr"/>
                      <a:r>
                        <a:rPr lang="en-US" sz="1600" strike="sngStrike" dirty="0" smtClean="0">
                          <a:solidFill>
                            <a:srgbClr val="000000"/>
                          </a:solidFill>
                        </a:rPr>
                        <a:t>$7.31</a:t>
                      </a:r>
                      <a:r>
                        <a:rPr lang="en-US" sz="1600" strike="noStrike" dirty="0" smtClean="0">
                          <a:solidFill>
                            <a:srgbClr val="FF0000"/>
                          </a:solidFill>
                        </a:rPr>
                        <a:t>$7.87</a:t>
                      </a:r>
                      <a:endParaRPr lang="en-US" sz="1400" strike="sngStrike" dirty="0">
                        <a:solidFill>
                          <a:srgbClr val="000000"/>
                        </a:solidFill>
                      </a:endParaRPr>
                    </a:p>
                  </a:txBody>
                  <a:tcPr/>
                </a:tc>
                <a:extLst>
                  <a:ext uri="{0D108BD9-81ED-4DB2-BD59-A6C34878D82A}">
                    <a16:rowId xmlns:a16="http://schemas.microsoft.com/office/drawing/2014/main" val="122435219"/>
                  </a:ext>
                </a:extLst>
              </a:tr>
              <a:tr h="330205">
                <a:tc>
                  <a:txBody>
                    <a:bodyPr/>
                    <a:lstStyle/>
                    <a:p>
                      <a:r>
                        <a:rPr lang="en-US" sz="1600" baseline="0" dirty="0" smtClean="0">
                          <a:solidFill>
                            <a:srgbClr val="000000"/>
                          </a:solidFill>
                        </a:rPr>
                        <a:t>Hours </a:t>
                      </a:r>
                      <a:r>
                        <a:rPr lang="en-US" sz="1200" baseline="0" dirty="0" smtClean="0">
                          <a:solidFill>
                            <a:srgbClr val="000000"/>
                          </a:solidFill>
                        </a:rPr>
                        <a:t>(per year)</a:t>
                      </a:r>
                      <a:endParaRPr lang="en-US" sz="7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11.3</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11.3</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11.3</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extLst>
                  <a:ext uri="{0D108BD9-81ED-4DB2-BD59-A6C34878D82A}">
                    <a16:rowId xmlns:a16="http://schemas.microsoft.com/office/drawing/2014/main" val="1460660054"/>
                  </a:ext>
                </a:extLst>
              </a:tr>
              <a:tr h="330205">
                <a:tc>
                  <a:txBody>
                    <a:bodyPr/>
                    <a:lstStyle/>
                    <a:p>
                      <a:r>
                        <a:rPr lang="en-US" sz="1600" dirty="0" smtClean="0">
                          <a:solidFill>
                            <a:srgbClr val="000000"/>
                          </a:solidFill>
                        </a:rPr>
                        <a:t>Actual Performance </a:t>
                      </a:r>
                      <a:r>
                        <a:rPr lang="en-US" sz="1200" kern="1200" dirty="0" smtClean="0">
                          <a:solidFill>
                            <a:srgbClr val="000000"/>
                          </a:solidFill>
                          <a:latin typeface="+mn-lt"/>
                          <a:ea typeface="+mn-ea"/>
                          <a:cs typeface="+mn-cs"/>
                        </a:rPr>
                        <a:t>(per</a:t>
                      </a:r>
                      <a:r>
                        <a:rPr lang="en-US" sz="1200" kern="1200" baseline="0" dirty="0" smtClean="0">
                          <a:solidFill>
                            <a:srgbClr val="000000"/>
                          </a:solidFill>
                          <a:latin typeface="+mn-lt"/>
                          <a:ea typeface="+mn-ea"/>
                          <a:cs typeface="+mn-cs"/>
                        </a:rPr>
                        <a:t> MW</a:t>
                      </a:r>
                      <a:r>
                        <a:rPr lang="en-US" sz="1200" kern="1200" dirty="0" smtClean="0">
                          <a:solidFill>
                            <a:srgbClr val="000000"/>
                          </a:solidFill>
                          <a:latin typeface="+mn-lt"/>
                          <a:ea typeface="+mn-ea"/>
                          <a:cs typeface="+mn-cs"/>
                        </a:rPr>
                        <a:t>)</a:t>
                      </a:r>
                      <a:endParaRPr lang="en-US" sz="12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a:tc>
                <a:extLst>
                  <a:ext uri="{0D108BD9-81ED-4DB2-BD59-A6C34878D82A}">
                    <a16:rowId xmlns:a16="http://schemas.microsoft.com/office/drawing/2014/main" val="1224326043"/>
                  </a:ext>
                </a:extLst>
              </a:tr>
              <a:tr h="528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PPR </a:t>
                      </a:r>
                      <a:r>
                        <a:rPr lang="en-US" sz="1200" kern="1200" dirty="0" smtClean="0">
                          <a:solidFill>
                            <a:srgbClr val="000000"/>
                          </a:solidFill>
                          <a:latin typeface="+mn-lt"/>
                          <a:ea typeface="+mn-ea"/>
                          <a:cs typeface="+mn-cs"/>
                        </a:rPr>
                        <a:t>($/MWh)</a:t>
                      </a:r>
                    </a:p>
                  </a:txBody>
                  <a:tcPr anchor="ctr"/>
                </a:tc>
                <a:tc>
                  <a:txBody>
                    <a:bodyPr/>
                    <a:lstStyle/>
                    <a:p>
                      <a:pPr marL="0" algn="ctr" defTabSz="914400" rtl="0" eaLnBrk="1" latinLnBrk="0" hangingPunct="1"/>
                      <a:r>
                        <a:rPr lang="en-US" sz="1400" b="1" strike="sngStrike" kern="1200" dirty="0" smtClean="0">
                          <a:solidFill>
                            <a:srgbClr val="000000"/>
                          </a:solidFill>
                          <a:latin typeface="+mn-lt"/>
                          <a:ea typeface="+mn-ea"/>
                          <a:cs typeface="+mn-cs"/>
                        </a:rPr>
                        <a:t>$8,856</a:t>
                      </a:r>
                    </a:p>
                    <a:p>
                      <a:pPr marL="0" algn="ctr" defTabSz="914400" rtl="0" eaLnBrk="1" latinLnBrk="0" hangingPunct="1"/>
                      <a:r>
                        <a:rPr lang="en-US" sz="1600" b="1" strike="noStrike" kern="1200" dirty="0" smtClean="0">
                          <a:solidFill>
                            <a:srgbClr val="FF0000"/>
                          </a:solidFill>
                          <a:latin typeface="+mn-lt"/>
                          <a:ea typeface="+mn-ea"/>
                          <a:cs typeface="+mn-cs"/>
                        </a:rPr>
                        <a:t>$9,140</a:t>
                      </a:r>
                    </a:p>
                  </a:txBody>
                  <a:tcPr>
                    <a:solidFill>
                      <a:srgbClr val="92D050"/>
                    </a:solidFill>
                  </a:tcPr>
                </a:tc>
                <a:tc>
                  <a:txBody>
                    <a:bodyPr/>
                    <a:lstStyle/>
                    <a:p>
                      <a:pPr marL="0" algn="ctr" defTabSz="914400" rtl="0" eaLnBrk="1" latinLnBrk="0" hangingPunct="1"/>
                      <a:r>
                        <a:rPr lang="en-US" sz="1400" b="1" strike="sngStrike" kern="1200" dirty="0" smtClean="0">
                          <a:solidFill>
                            <a:srgbClr val="000000"/>
                          </a:solidFill>
                          <a:latin typeface="+mn-lt"/>
                          <a:ea typeface="+mn-ea"/>
                          <a:cs typeface="+mn-cs"/>
                        </a:rPr>
                        <a:t>$9,023</a:t>
                      </a:r>
                    </a:p>
                    <a:p>
                      <a:pPr marL="0" algn="ctr" defTabSz="914400" rtl="0" eaLnBrk="1" latinLnBrk="0" hangingPunct="1"/>
                      <a:r>
                        <a:rPr lang="en-US" sz="1600" b="1" strike="noStrike" kern="1200" dirty="0" smtClean="0">
                          <a:solidFill>
                            <a:srgbClr val="FF0000"/>
                          </a:solidFill>
                          <a:latin typeface="+mn-lt"/>
                          <a:ea typeface="+mn-ea"/>
                          <a:cs typeface="+mn-cs"/>
                        </a:rPr>
                        <a:t>$9,307</a:t>
                      </a:r>
                    </a:p>
                  </a:txBody>
                  <a:tcPr anchor="ctr"/>
                </a:tc>
                <a:tc>
                  <a:txBody>
                    <a:bodyPr/>
                    <a:lstStyle/>
                    <a:p>
                      <a:pPr marL="0" algn="ctr" defTabSz="914400" rtl="0" eaLnBrk="1" latinLnBrk="0" hangingPunct="1"/>
                      <a:r>
                        <a:rPr lang="en-US" sz="1400" b="1" strike="sngStrike" kern="1200" dirty="0" smtClean="0">
                          <a:solidFill>
                            <a:srgbClr val="000000"/>
                          </a:solidFill>
                          <a:latin typeface="+mn-lt"/>
                          <a:ea typeface="+mn-ea"/>
                          <a:cs typeface="+mn-cs"/>
                        </a:rPr>
                        <a:t>$8,247</a:t>
                      </a:r>
                    </a:p>
                    <a:p>
                      <a:pPr marL="0" algn="ctr" defTabSz="914400" rtl="0" eaLnBrk="1" latinLnBrk="0" hangingPunct="1"/>
                      <a:r>
                        <a:rPr lang="en-US" sz="1600" b="1" strike="noStrike" kern="1200" dirty="0" smtClean="0">
                          <a:solidFill>
                            <a:srgbClr val="FF0000"/>
                          </a:solidFill>
                          <a:latin typeface="+mn-lt"/>
                          <a:ea typeface="+mn-ea"/>
                          <a:cs typeface="+mn-cs"/>
                        </a:rPr>
                        <a:t>$8,530</a:t>
                      </a:r>
                    </a:p>
                  </a:txBody>
                  <a:tcPr anchor="ctr"/>
                </a:tc>
                <a:extLst>
                  <a:ext uri="{0D108BD9-81ED-4DB2-BD59-A6C34878D82A}">
                    <a16:rowId xmlns:a16="http://schemas.microsoft.com/office/drawing/2014/main" val="2552316732"/>
                  </a:ext>
                </a:extLst>
              </a:tr>
            </a:tbl>
          </a:graphicData>
        </a:graphic>
      </p:graphicFrame>
      <p:sp>
        <p:nvSpPr>
          <p:cNvPr id="8" name="TextBox 7"/>
          <p:cNvSpPr txBox="1"/>
          <p:nvPr/>
        </p:nvSpPr>
        <p:spPr>
          <a:xfrm rot="10800000" flipH="1" flipV="1">
            <a:off x="7924800" y="168371"/>
            <a:ext cx="1000125"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endParaRPr lang="en-US" sz="1400" i="1" dirty="0"/>
          </a:p>
        </p:txBody>
      </p:sp>
    </p:spTree>
    <p:extLst>
      <p:ext uri="{BB962C8B-B14F-4D97-AF65-F5344CB8AC3E}">
        <p14:creationId xmlns:p14="http://schemas.microsoft.com/office/powerpoint/2010/main" val="3640767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8</a:t>
            </a:fld>
            <a:endParaRPr lang="en-US" dirty="0"/>
          </a:p>
        </p:txBody>
      </p:sp>
      <p:sp>
        <p:nvSpPr>
          <p:cNvPr id="10" name="Title 8"/>
          <p:cNvSpPr>
            <a:spLocks noGrp="1"/>
          </p:cNvSpPr>
          <p:nvPr>
            <p:ph type="title"/>
          </p:nvPr>
        </p:nvSpPr>
        <p:spPr>
          <a:xfrm>
            <a:off x="457200" y="76200"/>
            <a:ext cx="8229600" cy="1143000"/>
          </a:xfrm>
        </p:spPr>
        <p:txBody>
          <a:bodyPr>
            <a:normAutofit/>
          </a:bodyPr>
          <a:lstStyle/>
          <a:p>
            <a:r>
              <a:rPr lang="en-US" dirty="0" smtClean="0"/>
              <a:t>Comparison of PPR Values, October 6-8 and </a:t>
            </a:r>
            <a:br>
              <a:rPr lang="en-US" dirty="0" smtClean="0"/>
            </a:br>
            <a:r>
              <a:rPr lang="en-US" dirty="0" smtClean="0"/>
              <a:t>October 26</a:t>
            </a:r>
            <a:endParaRPr lang="en-US" dirty="0"/>
          </a:p>
        </p:txBody>
      </p:sp>
      <p:sp>
        <p:nvSpPr>
          <p:cNvPr id="2" name="TextBox 1"/>
          <p:cNvSpPr txBox="1"/>
          <p:nvPr/>
        </p:nvSpPr>
        <p:spPr>
          <a:xfrm>
            <a:off x="4114800" y="2974156"/>
            <a:ext cx="65" cy="276999"/>
          </a:xfrm>
          <a:prstGeom prst="rect">
            <a:avLst/>
          </a:prstGeom>
          <a:noFill/>
        </p:spPr>
        <p:txBody>
          <a:bodyPr wrap="none" lIns="0" tIns="0" rIns="0" bIns="0" rtlCol="0">
            <a:spAutoFit/>
          </a:bodyPr>
          <a:lstStyle/>
          <a:p>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746643867"/>
              </p:ext>
            </p:extLst>
          </p:nvPr>
        </p:nvGraphicFramePr>
        <p:xfrm>
          <a:off x="457200" y="1066800"/>
          <a:ext cx="8229603" cy="5181600"/>
        </p:xfrm>
        <a:graphic>
          <a:graphicData uri="http://schemas.openxmlformats.org/drawingml/2006/table">
            <a:tbl>
              <a:tblPr firstRow="1" bandRow="1">
                <a:tableStyleId>{5C22544A-7EE6-4342-B048-85BDC9FD1C3A}</a:tableStyleId>
              </a:tblPr>
              <a:tblGrid>
                <a:gridCol w="2794958">
                  <a:extLst>
                    <a:ext uri="{9D8B030D-6E8A-4147-A177-3AD203B41FA5}">
                      <a16:colId xmlns:a16="http://schemas.microsoft.com/office/drawing/2014/main" val="1866049550"/>
                    </a:ext>
                  </a:extLst>
                </a:gridCol>
                <a:gridCol w="871747">
                  <a:extLst>
                    <a:ext uri="{9D8B030D-6E8A-4147-A177-3AD203B41FA5}">
                      <a16:colId xmlns:a16="http://schemas.microsoft.com/office/drawing/2014/main" val="3112827105"/>
                    </a:ext>
                  </a:extLst>
                </a:gridCol>
                <a:gridCol w="871747">
                  <a:extLst>
                    <a:ext uri="{9D8B030D-6E8A-4147-A177-3AD203B41FA5}">
                      <a16:colId xmlns:a16="http://schemas.microsoft.com/office/drawing/2014/main" val="4173225929"/>
                    </a:ext>
                  </a:extLst>
                </a:gridCol>
                <a:gridCol w="795548">
                  <a:extLst>
                    <a:ext uri="{9D8B030D-6E8A-4147-A177-3AD203B41FA5}">
                      <a16:colId xmlns:a16="http://schemas.microsoft.com/office/drawing/2014/main" val="1783797284"/>
                    </a:ext>
                  </a:extLst>
                </a:gridCol>
                <a:gridCol w="965201">
                  <a:extLst>
                    <a:ext uri="{9D8B030D-6E8A-4147-A177-3AD203B41FA5}">
                      <a16:colId xmlns:a16="http://schemas.microsoft.com/office/drawing/2014/main" val="611292384"/>
                    </a:ext>
                  </a:extLst>
                </a:gridCol>
                <a:gridCol w="965201">
                  <a:extLst>
                    <a:ext uri="{9D8B030D-6E8A-4147-A177-3AD203B41FA5}">
                      <a16:colId xmlns:a16="http://schemas.microsoft.com/office/drawing/2014/main" val="1249328453"/>
                    </a:ext>
                  </a:extLst>
                </a:gridCol>
                <a:gridCol w="965201">
                  <a:extLst>
                    <a:ext uri="{9D8B030D-6E8A-4147-A177-3AD203B41FA5}">
                      <a16:colId xmlns:a16="http://schemas.microsoft.com/office/drawing/2014/main" val="3981353343"/>
                    </a:ext>
                  </a:extLst>
                </a:gridCol>
              </a:tblGrid>
              <a:tr h="338042">
                <a:tc>
                  <a:txBody>
                    <a:bodyPr/>
                    <a:lstStyle/>
                    <a:p>
                      <a:endParaRPr lang="en-US" sz="1600" dirty="0"/>
                    </a:p>
                  </a:txBody>
                  <a:tcPr>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3">
                  <a:txBody>
                    <a:bodyPr/>
                    <a:lstStyle/>
                    <a:p>
                      <a:pPr algn="ctr"/>
                      <a:r>
                        <a:rPr lang="en-US" sz="1600" dirty="0" smtClean="0"/>
                        <a:t>October 6-8</a:t>
                      </a:r>
                      <a:endParaRPr lang="en-US" sz="16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US" sz="1600" dirty="0"/>
                    </a:p>
                  </a:txBody>
                  <a:tcPr/>
                </a:tc>
                <a:tc hMerge="1">
                  <a:txBody>
                    <a:bodyPr/>
                    <a:lstStyle/>
                    <a:p>
                      <a:pPr algn="ctr"/>
                      <a:endParaRPr lang="en-US" sz="1600" dirty="0"/>
                    </a:p>
                  </a:txBody>
                  <a:tcPr>
                    <a:lnB w="12700" cap="flat" cmpd="sng" algn="ctr">
                      <a:solidFill>
                        <a:schemeClr val="bg1"/>
                      </a:solidFill>
                      <a:prstDash val="solid"/>
                      <a:round/>
                      <a:headEnd type="none" w="med" len="med"/>
                      <a:tailEnd type="none" w="med" len="med"/>
                    </a:lnB>
                  </a:tcPr>
                </a:tc>
                <a:tc gridSpan="3">
                  <a:txBody>
                    <a:bodyPr/>
                    <a:lstStyle/>
                    <a:p>
                      <a:pPr algn="ctr"/>
                      <a:r>
                        <a:rPr lang="en-US" sz="1600" dirty="0" smtClean="0"/>
                        <a:t>October 26</a:t>
                      </a:r>
                      <a:endParaRPr lang="en-US" sz="1600" dirty="0"/>
                    </a:p>
                  </a:txBody>
                  <a:tcP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4655107"/>
                  </a:ext>
                </a:extLst>
              </a:tr>
              <a:tr h="645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Input</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smtClean="0">
                          <a:solidFill>
                            <a:schemeClr val="bg1"/>
                          </a:solidFill>
                        </a:rPr>
                        <a:t>ESI</a:t>
                      </a:r>
                      <a:r>
                        <a:rPr lang="en-US" sz="1200" b="1" baseline="0" dirty="0" smtClean="0">
                          <a:solidFill>
                            <a:schemeClr val="bg1"/>
                          </a:solidFill>
                        </a:rPr>
                        <a:t> (ISO), </a:t>
                      </a:r>
                    </a:p>
                    <a:p>
                      <a:pPr algn="ctr"/>
                      <a:r>
                        <a:rPr lang="en-US" sz="1200" b="1" baseline="0" dirty="0" smtClean="0">
                          <a:solidFill>
                            <a:schemeClr val="bg1"/>
                          </a:solidFill>
                        </a:rPr>
                        <a:t>no FRM</a:t>
                      </a:r>
                      <a:endParaRPr lang="en-US" sz="1200" b="1" dirty="0">
                        <a:solidFill>
                          <a:schemeClr val="bg1"/>
                        </a:solidFill>
                      </a:endParaRPr>
                    </a:p>
                  </a:txBody>
                  <a:tcPr anchor="b">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b="1" dirty="0" smtClean="0">
                          <a:solidFill>
                            <a:schemeClr val="bg1"/>
                          </a:solidFill>
                        </a:rPr>
                        <a:t>ESI</a:t>
                      </a:r>
                      <a:r>
                        <a:rPr lang="en-US" sz="1200" b="1" baseline="0" dirty="0" smtClean="0">
                          <a:solidFill>
                            <a:schemeClr val="bg1"/>
                          </a:solidFill>
                        </a:rPr>
                        <a:t> (NEPOOL) </a:t>
                      </a:r>
                    </a:p>
                    <a:p>
                      <a:pPr algn="ctr"/>
                      <a:r>
                        <a:rPr lang="en-US" sz="1200" b="1" baseline="0" dirty="0" smtClean="0">
                          <a:solidFill>
                            <a:schemeClr val="bg1"/>
                          </a:solidFill>
                        </a:rPr>
                        <a:t>no FRM</a:t>
                      </a:r>
                      <a:endParaRPr lang="en-US" sz="1200" b="1" dirty="0">
                        <a:solidFill>
                          <a:schemeClr val="bg1"/>
                        </a:solidFill>
                      </a:endParaRP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b="1" dirty="0" smtClean="0">
                          <a:solidFill>
                            <a:schemeClr val="bg1"/>
                          </a:solidFill>
                        </a:rPr>
                        <a:t>FRM</a:t>
                      </a:r>
                    </a:p>
                    <a:p>
                      <a:pPr algn="ctr"/>
                      <a:r>
                        <a:rPr lang="en-US" sz="1200" b="1" dirty="0" smtClean="0">
                          <a:solidFill>
                            <a:schemeClr val="bg1"/>
                          </a:solidFill>
                        </a:rPr>
                        <a:t>(no ESI)</a:t>
                      </a:r>
                      <a:endParaRPr lang="en-US" sz="1200" b="1" dirty="0">
                        <a:solidFill>
                          <a:schemeClr val="bg1"/>
                        </a:solidFill>
                      </a:endParaRPr>
                    </a:p>
                  </a:txBody>
                  <a:tcPr anchor="b">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1200" b="1" dirty="0" smtClean="0">
                          <a:solidFill>
                            <a:schemeClr val="bg1"/>
                          </a:solidFill>
                        </a:rPr>
                        <a:t>ESI</a:t>
                      </a:r>
                      <a:r>
                        <a:rPr lang="en-US" sz="1200" b="1" baseline="0" dirty="0" smtClean="0">
                          <a:solidFill>
                            <a:schemeClr val="bg1"/>
                          </a:solidFill>
                        </a:rPr>
                        <a:t> (ISO), </a:t>
                      </a:r>
                    </a:p>
                    <a:p>
                      <a:pPr algn="ctr"/>
                      <a:r>
                        <a:rPr lang="en-US" sz="1200" b="1" baseline="0" dirty="0" smtClean="0">
                          <a:solidFill>
                            <a:schemeClr val="bg1"/>
                          </a:solidFill>
                        </a:rPr>
                        <a:t>no FRM</a:t>
                      </a:r>
                      <a:endParaRPr lang="en-US" sz="1200" b="1" dirty="0">
                        <a:solidFill>
                          <a:schemeClr val="bg1"/>
                        </a:solidFill>
                      </a:endParaRPr>
                    </a:p>
                  </a:txBody>
                  <a:tcPr anchor="b">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smtClean="0">
                          <a:solidFill>
                            <a:schemeClr val="bg1"/>
                          </a:solidFill>
                        </a:rPr>
                        <a:t>ESI</a:t>
                      </a:r>
                      <a:r>
                        <a:rPr lang="en-US" sz="1200" b="1" baseline="0" dirty="0" smtClean="0">
                          <a:solidFill>
                            <a:schemeClr val="bg1"/>
                          </a:solidFill>
                        </a:rPr>
                        <a:t> (NEPOOL) </a:t>
                      </a:r>
                    </a:p>
                    <a:p>
                      <a:pPr algn="ctr"/>
                      <a:r>
                        <a:rPr lang="en-US" sz="1200" b="1" baseline="0" dirty="0" smtClean="0">
                          <a:solidFill>
                            <a:schemeClr val="bg1"/>
                          </a:solidFill>
                        </a:rPr>
                        <a:t>no FRM</a:t>
                      </a:r>
                      <a:endParaRPr lang="en-US" sz="1200" b="1" dirty="0">
                        <a:solidFill>
                          <a:schemeClr val="bg1"/>
                        </a:solidFill>
                      </a:endParaRP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pPr algn="ctr"/>
                      <a:r>
                        <a:rPr lang="en-US" sz="1200" b="1" dirty="0" smtClean="0">
                          <a:solidFill>
                            <a:schemeClr val="bg1"/>
                          </a:solidFill>
                        </a:rPr>
                        <a:t>FRM</a:t>
                      </a:r>
                    </a:p>
                    <a:p>
                      <a:pPr algn="ctr"/>
                      <a:r>
                        <a:rPr lang="en-US" sz="1200" b="1" dirty="0" smtClean="0">
                          <a:solidFill>
                            <a:schemeClr val="bg1"/>
                          </a:solidFill>
                        </a:rPr>
                        <a:t>(no ESI)</a:t>
                      </a:r>
                      <a:endParaRPr lang="en-US" sz="1200" b="1" dirty="0">
                        <a:solidFill>
                          <a:schemeClr val="bg1"/>
                        </a:solidFill>
                      </a:endParaRP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777F"/>
                    </a:solidFill>
                  </a:tcPr>
                </a:tc>
                <a:extLst>
                  <a:ext uri="{0D108BD9-81ED-4DB2-BD59-A6C34878D82A}">
                    <a16:rowId xmlns:a16="http://schemas.microsoft.com/office/drawing/2014/main" val="3096139829"/>
                  </a:ext>
                </a:extLst>
              </a:tr>
              <a:tr h="307311">
                <a:tc>
                  <a:txBody>
                    <a:bodyPr/>
                    <a:lstStyle/>
                    <a:p>
                      <a:pPr>
                        <a:spcBef>
                          <a:spcPts val="600"/>
                        </a:spcBef>
                        <a:spcAft>
                          <a:spcPts val="600"/>
                        </a:spcAft>
                      </a:pPr>
                      <a:r>
                        <a:rPr lang="en-US" sz="1400" kern="1200" dirty="0" smtClean="0">
                          <a:solidFill>
                            <a:srgbClr val="000000"/>
                          </a:solidFill>
                          <a:latin typeface="+mn-lt"/>
                          <a:ea typeface="+mn-ea"/>
                          <a:cs typeface="+mn-cs"/>
                        </a:rPr>
                        <a:t>Qualified Capacity (MW)</a:t>
                      </a:r>
                      <a:endParaRPr lang="en-US" sz="1400" kern="1200" dirty="0">
                        <a:solidFill>
                          <a:srgbClr val="000000"/>
                        </a:solidFill>
                        <a:latin typeface="+mn-lt"/>
                        <a:ea typeface="+mn-ea"/>
                        <a:cs typeface="+mn-cs"/>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361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smtClean="0">
                          <a:ln>
                            <a:noFill/>
                          </a:ln>
                          <a:solidFill>
                            <a:srgbClr val="000000"/>
                          </a:solidFill>
                          <a:effectLst/>
                          <a:uLnTx/>
                          <a:uFillTx/>
                          <a:latin typeface="+mn-lt"/>
                          <a:ea typeface="+mn-ea"/>
                          <a:cs typeface="+mn-cs"/>
                        </a:rPr>
                        <a:t>361</a:t>
                      </a:r>
                      <a:r>
                        <a:rPr kumimoji="0" lang="en-US" sz="1400" b="0" i="0" u="none" strike="noStrike" kern="1200" cap="none" spc="0" normalizeH="0" baseline="0" noProof="0" dirty="0" smtClean="0">
                          <a:ln>
                            <a:noFill/>
                          </a:ln>
                          <a:solidFill>
                            <a:srgbClr val="FF0000"/>
                          </a:solidFill>
                          <a:effectLst/>
                          <a:uLnTx/>
                          <a:uFillTx/>
                          <a:latin typeface="+mn-lt"/>
                          <a:ea typeface="+mn-ea"/>
                          <a:cs typeface="+mn-cs"/>
                        </a:rPr>
                        <a:t>356</a:t>
                      </a:r>
                      <a:endParaRPr kumimoji="0" lang="en-US" sz="1400" b="0" i="0" u="none" strike="sngStrike" kern="1200" cap="none" spc="0" normalizeH="0" baseline="0" noProof="0" dirty="0" smtClean="0">
                        <a:ln>
                          <a:noFill/>
                        </a:ln>
                        <a:solidFill>
                          <a:srgbClr val="000000"/>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50572346"/>
                  </a:ext>
                </a:extLst>
              </a:tr>
              <a:tr h="522428">
                <a:tc>
                  <a:txBody>
                    <a:bodyPr/>
                    <a:lstStyle/>
                    <a:p>
                      <a:pPr>
                        <a:spcBef>
                          <a:spcPts val="600"/>
                        </a:spcBef>
                        <a:spcAft>
                          <a:spcPts val="600"/>
                        </a:spcAft>
                      </a:pPr>
                      <a:r>
                        <a:rPr lang="en-US" sz="1400" kern="1200" dirty="0" smtClean="0">
                          <a:solidFill>
                            <a:srgbClr val="000000"/>
                          </a:solidFill>
                          <a:latin typeface="+mn-lt"/>
                          <a:ea typeface="+mn-ea"/>
                          <a:cs typeface="+mn-cs"/>
                        </a:rPr>
                        <a:t>Gross CONE </a:t>
                      </a:r>
                      <a:r>
                        <a:rPr lang="en-US" sz="1100" kern="1200" dirty="0" smtClean="0">
                          <a:solidFill>
                            <a:srgbClr val="000000"/>
                          </a:solidFill>
                          <a:latin typeface="+mn-lt"/>
                          <a:ea typeface="+mn-ea"/>
                          <a:cs typeface="+mn-cs"/>
                        </a:rPr>
                        <a:t>($/kW-mo. of Qualified Capacity)</a:t>
                      </a:r>
                      <a:endParaRPr lang="en-US" sz="1400" kern="1200" dirty="0">
                        <a:solidFill>
                          <a:srgbClr val="000000"/>
                        </a:solidFill>
                        <a:latin typeface="+mn-lt"/>
                        <a:ea typeface="+mn-ea"/>
                        <a:cs typeface="+mn-cs"/>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$11.77</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$11.77</a:t>
                      </a:r>
                    </a:p>
                  </a:txBody>
                  <a:tcP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$11.77</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smtClean="0">
                          <a:ln>
                            <a:noFill/>
                          </a:ln>
                          <a:solidFill>
                            <a:srgbClr val="000000"/>
                          </a:solidFill>
                          <a:effectLst/>
                          <a:uLnTx/>
                          <a:uFillTx/>
                          <a:latin typeface="Calibri"/>
                          <a:ea typeface="+mn-ea"/>
                          <a:cs typeface="+mn-cs"/>
                        </a:rPr>
                        <a:t>$10.97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Calibri"/>
                          <a:ea typeface="+mn-ea"/>
                          <a:cs typeface="+mn-cs"/>
                        </a:rPr>
                        <a:t>$11.68</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smtClean="0">
                          <a:ln>
                            <a:noFill/>
                          </a:ln>
                          <a:solidFill>
                            <a:srgbClr val="000000"/>
                          </a:solidFill>
                          <a:effectLst/>
                          <a:uLnTx/>
                          <a:uFillTx/>
                          <a:latin typeface="Calibri"/>
                          <a:ea typeface="+mn-ea"/>
                          <a:cs typeface="+mn-cs"/>
                        </a:rPr>
                        <a:t>$10.97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mn-lt"/>
                          <a:ea typeface="+mn-ea"/>
                          <a:cs typeface="+mn-cs"/>
                        </a:rPr>
                        <a:t>$11.68</a:t>
                      </a:r>
                    </a:p>
                  </a:txBody>
                  <a:tcP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smtClean="0">
                          <a:ln>
                            <a:noFill/>
                          </a:ln>
                          <a:solidFill>
                            <a:srgbClr val="000000"/>
                          </a:solidFill>
                          <a:effectLst/>
                          <a:uLnTx/>
                          <a:uFillTx/>
                          <a:latin typeface="+mn-lt"/>
                          <a:ea typeface="+mn-ea"/>
                          <a:cs typeface="+mn-cs"/>
                        </a:rPr>
                        <a:t>$10.97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mn-lt"/>
                          <a:ea typeface="+mn-ea"/>
                          <a:cs typeface="+mn-cs"/>
                        </a:rPr>
                        <a:t>$11.68</a:t>
                      </a: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64537553"/>
                  </a:ext>
                </a:extLst>
              </a:tr>
              <a:tr h="307311">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kern="1200" dirty="0" smtClean="0">
                          <a:solidFill>
                            <a:srgbClr val="000000"/>
                          </a:solidFill>
                          <a:latin typeface="+mn-lt"/>
                          <a:ea typeface="+mn-ea"/>
                          <a:cs typeface="+mn-cs"/>
                        </a:rPr>
                        <a:t>E&amp;AS Revenues:</a:t>
                      </a:r>
                      <a:endParaRPr lang="en-US" sz="1400" kern="1200" dirty="0">
                        <a:solidFill>
                          <a:srgbClr val="000000"/>
                        </a:solidFill>
                        <a:latin typeface="+mn-lt"/>
                        <a:ea typeface="+mn-ea"/>
                        <a:cs typeface="+mn-cs"/>
                      </a:endParaRPr>
                    </a:p>
                  </a:txBody>
                  <a:tcPr>
                    <a:lnR w="28575" cap="flat" cmpd="sng" algn="ctr">
                      <a:solidFill>
                        <a:schemeClr val="bg1"/>
                      </a:solidFill>
                      <a:prstDash val="solid"/>
                      <a:round/>
                      <a:headEnd type="none" w="med" len="med"/>
                      <a:tailEnd type="none" w="med" len="med"/>
                    </a:lnR>
                  </a:tcPr>
                </a:tc>
                <a:tc>
                  <a:txBody>
                    <a:bodyPr/>
                    <a:lstStyle/>
                    <a:p>
                      <a:pPr algn="ctr"/>
                      <a:endParaRPr lang="en-US" sz="1400" dirty="0">
                        <a:solidFill>
                          <a:srgbClr val="000000"/>
                        </a:solidFill>
                      </a:endParaRPr>
                    </a:p>
                  </a:txBody>
                  <a:tcPr>
                    <a:lnL w="28575" cap="flat" cmpd="sng" algn="ctr">
                      <a:solidFill>
                        <a:schemeClr val="bg1"/>
                      </a:solidFill>
                      <a:prstDash val="solid"/>
                      <a:round/>
                      <a:headEnd type="none" w="med" len="med"/>
                      <a:tailEnd type="none" w="med" len="med"/>
                    </a:lnL>
                  </a:tcPr>
                </a:tc>
                <a:tc>
                  <a:txBody>
                    <a:bodyPr/>
                    <a:lstStyle/>
                    <a:p>
                      <a:pPr algn="ctr"/>
                      <a:endParaRPr lang="en-US" sz="1400" dirty="0">
                        <a:solidFill>
                          <a:srgbClr val="000000"/>
                        </a:solidFill>
                      </a:endParaRPr>
                    </a:p>
                  </a:txBody>
                  <a:tcPr/>
                </a:tc>
                <a:tc>
                  <a:txBody>
                    <a:bodyPr/>
                    <a:lstStyle/>
                    <a:p>
                      <a:pPr algn="ctr"/>
                      <a:endParaRPr lang="en-US" sz="1400" dirty="0">
                        <a:solidFill>
                          <a:srgbClr val="000000"/>
                        </a:solidFill>
                      </a:endParaRPr>
                    </a:p>
                  </a:txBody>
                  <a:tcPr>
                    <a:lnR w="28575" cap="flat" cmpd="sng" algn="ctr">
                      <a:solidFill>
                        <a:schemeClr val="bg1"/>
                      </a:solidFill>
                      <a:prstDash val="solid"/>
                      <a:round/>
                      <a:headEnd type="none" w="med" len="med"/>
                      <a:tailEnd type="none" w="med" len="med"/>
                    </a:lnR>
                  </a:tcPr>
                </a:tc>
                <a:tc>
                  <a:txBody>
                    <a:bodyPr/>
                    <a:lstStyle/>
                    <a:p>
                      <a:pPr algn="ctr"/>
                      <a:endParaRPr lang="en-US" sz="1400" dirty="0">
                        <a:solidFill>
                          <a:srgbClr val="000000"/>
                        </a:solidFill>
                      </a:endParaRPr>
                    </a:p>
                  </a:txBody>
                  <a:tcPr>
                    <a:lnL w="28575" cap="flat" cmpd="sng" algn="ctr">
                      <a:solidFill>
                        <a:schemeClr val="bg1"/>
                      </a:solidFill>
                      <a:prstDash val="solid"/>
                      <a:round/>
                      <a:headEnd type="none" w="med" len="med"/>
                      <a:tailEnd type="none" w="med" len="med"/>
                    </a:lnL>
                  </a:tcPr>
                </a:tc>
                <a:tc>
                  <a:txBody>
                    <a:bodyPr/>
                    <a:lstStyle/>
                    <a:p>
                      <a:pPr algn="ctr"/>
                      <a:endParaRPr lang="en-US" sz="1400" dirty="0">
                        <a:solidFill>
                          <a:srgbClr val="000000"/>
                        </a:solidFill>
                      </a:endParaRPr>
                    </a:p>
                  </a:txBody>
                  <a:tcPr/>
                </a:tc>
                <a:tc>
                  <a:txBody>
                    <a:bodyPr/>
                    <a:lstStyle/>
                    <a:p>
                      <a:pPr algn="ctr"/>
                      <a:endParaRPr lang="en-US" sz="1400" dirty="0">
                        <a:solidFill>
                          <a:srgbClr val="000000"/>
                        </a:solidFill>
                      </a:endParaRPr>
                    </a:p>
                  </a:txBody>
                  <a:tcPr/>
                </a:tc>
                <a:extLst>
                  <a:ext uri="{0D108BD9-81ED-4DB2-BD59-A6C34878D82A}">
                    <a16:rowId xmlns:a16="http://schemas.microsoft.com/office/drawing/2014/main" val="2506645025"/>
                  </a:ext>
                </a:extLst>
              </a:tr>
              <a:tr h="303327">
                <a:tc>
                  <a:txBody>
                    <a:bodyPr/>
                    <a:lstStyle/>
                    <a:p>
                      <a:pPr marL="117475" marR="0" lvl="1" indent="0" algn="l" defTabSz="914400" rtl="0" eaLnBrk="1" fontAlgn="auto" latinLnBrk="0" hangingPunct="1">
                        <a:lnSpc>
                          <a:spcPct val="100000"/>
                        </a:lnSpc>
                        <a:spcBef>
                          <a:spcPts val="600"/>
                        </a:spcBef>
                        <a:spcAft>
                          <a:spcPts val="600"/>
                        </a:spcAft>
                        <a:buClrTx/>
                        <a:buSzTx/>
                        <a:buFontTx/>
                        <a:buNone/>
                        <a:tabLst/>
                        <a:defRPr/>
                      </a:pPr>
                      <a:r>
                        <a:rPr lang="en-US" sz="1200" dirty="0" smtClean="0">
                          <a:solidFill>
                            <a:srgbClr val="000000"/>
                          </a:solidFill>
                        </a:rPr>
                        <a:t>Energy &amp; Reserves </a:t>
                      </a:r>
                      <a:r>
                        <a:rPr lang="en-US" sz="1100" dirty="0" smtClean="0">
                          <a:solidFill>
                            <a:srgbClr val="000000"/>
                          </a:solidFill>
                        </a:rPr>
                        <a:t>(</a:t>
                      </a:r>
                      <a:r>
                        <a:rPr lang="en-US" sz="1100" kern="1200" dirty="0" smtClean="0">
                          <a:solidFill>
                            <a:srgbClr val="000000"/>
                          </a:solidFill>
                          <a:latin typeface="+mn-lt"/>
                          <a:ea typeface="+mn-ea"/>
                          <a:cs typeface="+mn-cs"/>
                        </a:rPr>
                        <a:t>$/kW-mo. of QC)</a:t>
                      </a:r>
                    </a:p>
                  </a:txBody>
                  <a:tcPr>
                    <a:lnR w="28575" cap="flat" cmpd="sng" algn="ctr">
                      <a:solidFill>
                        <a:schemeClr val="bg1"/>
                      </a:solidFill>
                      <a:prstDash val="solid"/>
                      <a:round/>
                      <a:headEnd type="none" w="med" len="med"/>
                      <a:tailEnd type="none" w="med" len="med"/>
                    </a:lnR>
                  </a:tcPr>
                </a:tc>
                <a:tc>
                  <a:txBody>
                    <a:bodyPr/>
                    <a:lstStyle/>
                    <a:p>
                      <a:pPr algn="ctr"/>
                      <a:r>
                        <a:rPr lang="en-US" sz="1200" dirty="0" smtClean="0">
                          <a:solidFill>
                            <a:srgbClr val="000000"/>
                          </a:solidFill>
                        </a:rPr>
                        <a:t>$1.67</a:t>
                      </a:r>
                      <a:endParaRPr lang="en-US" sz="1200" strike="sngStrike" dirty="0">
                        <a:solidFill>
                          <a:srgbClr val="000000"/>
                        </a:solidFill>
                      </a:endParaRPr>
                    </a:p>
                  </a:txBody>
                  <a:tcPr>
                    <a:lnL w="28575" cap="flat" cmpd="sng" algn="ctr">
                      <a:solidFill>
                        <a:schemeClr val="bg1"/>
                      </a:solidFill>
                      <a:prstDash val="solid"/>
                      <a:round/>
                      <a:headEnd type="none" w="med" len="med"/>
                      <a:tailEnd type="none" w="med" len="med"/>
                    </a:lnL>
                  </a:tcPr>
                </a:tc>
                <a:tc>
                  <a:txBody>
                    <a:bodyPr/>
                    <a:lstStyle/>
                    <a:p>
                      <a:pPr algn="ctr"/>
                      <a:r>
                        <a:rPr lang="en-US" sz="1200" dirty="0" smtClean="0">
                          <a:solidFill>
                            <a:srgbClr val="000000"/>
                          </a:solidFill>
                        </a:rPr>
                        <a:t>$1.67</a:t>
                      </a:r>
                      <a:endParaRPr lang="en-US" sz="1200" strike="sngStrike" dirty="0">
                        <a:solidFill>
                          <a:srgbClr val="000000"/>
                        </a:solidFill>
                      </a:endParaRPr>
                    </a:p>
                  </a:txBody>
                  <a:tcPr/>
                </a:tc>
                <a:tc>
                  <a:txBody>
                    <a:bodyPr/>
                    <a:lstStyle/>
                    <a:p>
                      <a:pPr algn="ctr"/>
                      <a:r>
                        <a:rPr lang="en-US" sz="1200" dirty="0" smtClean="0">
                          <a:solidFill>
                            <a:srgbClr val="000000"/>
                          </a:solidFill>
                        </a:rPr>
                        <a:t>$2.86</a:t>
                      </a:r>
                      <a:endParaRPr lang="en-US" sz="1200" strike="sngStrike" dirty="0">
                        <a:solidFill>
                          <a:srgbClr val="000000"/>
                        </a:solidFill>
                      </a:endParaRPr>
                    </a:p>
                  </a:txBody>
                  <a:tcPr>
                    <a:lnR w="28575" cap="flat" cmpd="sng" algn="ctr">
                      <a:solidFill>
                        <a:schemeClr val="bg1"/>
                      </a:solidFill>
                      <a:prstDash val="solid"/>
                      <a:round/>
                      <a:headEnd type="none" w="med" len="med"/>
                      <a:tailEnd type="none" w="med" len="med"/>
                    </a:lnR>
                  </a:tcPr>
                </a:tc>
                <a:tc>
                  <a:txBody>
                    <a:bodyPr/>
                    <a:lstStyle/>
                    <a:p>
                      <a:pPr algn="ctr"/>
                      <a:r>
                        <a:rPr lang="en-US" sz="1200" strike="sngStrike" dirty="0" smtClean="0">
                          <a:solidFill>
                            <a:srgbClr val="000000"/>
                          </a:solidFill>
                        </a:rPr>
                        <a:t>$1.83</a:t>
                      </a:r>
                      <a:r>
                        <a:rPr lang="en-US" sz="1200" strike="noStrike" dirty="0" smtClean="0">
                          <a:solidFill>
                            <a:srgbClr val="FF0000"/>
                          </a:solidFill>
                        </a:rPr>
                        <a:t>$1.91</a:t>
                      </a:r>
                      <a:endParaRPr lang="en-US" sz="1200" strike="sngStrike" dirty="0">
                        <a:solidFill>
                          <a:srgbClr val="000000"/>
                        </a:solidFill>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strike="sngStrike" dirty="0" smtClean="0">
                          <a:solidFill>
                            <a:srgbClr val="000000"/>
                          </a:solidFill>
                        </a:rPr>
                        <a:t>$1.83</a:t>
                      </a:r>
                      <a:r>
                        <a:rPr lang="en-US" sz="1200" strike="noStrike" dirty="0" smtClean="0">
                          <a:solidFill>
                            <a:srgbClr val="FF0000"/>
                          </a:solidFill>
                        </a:rPr>
                        <a:t>$1.91</a:t>
                      </a:r>
                      <a:endParaRPr lang="en-US" sz="1200" strike="sngStrike" dirty="0" smtClean="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strike="sngStrike" dirty="0" smtClean="0">
                          <a:solidFill>
                            <a:srgbClr val="000000"/>
                          </a:solidFill>
                        </a:rPr>
                        <a:t>$2.89</a:t>
                      </a:r>
                      <a:r>
                        <a:rPr lang="en-US" sz="1200" strike="noStrike" dirty="0" smtClean="0">
                          <a:solidFill>
                            <a:srgbClr val="FF0000"/>
                          </a:solidFill>
                        </a:rPr>
                        <a:t>$3.01</a:t>
                      </a:r>
                      <a:endParaRPr lang="en-US" sz="1200" strike="sngStrike" dirty="0" smtClean="0">
                        <a:solidFill>
                          <a:srgbClr val="000000"/>
                        </a:solidFill>
                      </a:endParaRPr>
                    </a:p>
                  </a:txBody>
                  <a:tcPr/>
                </a:tc>
                <a:extLst>
                  <a:ext uri="{0D108BD9-81ED-4DB2-BD59-A6C34878D82A}">
                    <a16:rowId xmlns:a16="http://schemas.microsoft.com/office/drawing/2014/main" val="4099062509"/>
                  </a:ext>
                </a:extLst>
              </a:tr>
              <a:tr h="303327">
                <a:tc>
                  <a:txBody>
                    <a:bodyPr/>
                    <a:lstStyle/>
                    <a:p>
                      <a:pPr marL="114300" marR="0" lvl="1" indent="0" algn="l" defTabSz="914400" rtl="0" eaLnBrk="1" fontAlgn="auto" latinLnBrk="0" hangingPunct="1">
                        <a:lnSpc>
                          <a:spcPct val="100000"/>
                        </a:lnSpc>
                        <a:spcBef>
                          <a:spcPts val="600"/>
                        </a:spcBef>
                        <a:spcAft>
                          <a:spcPts val="600"/>
                        </a:spcAft>
                        <a:buClrTx/>
                        <a:buSzTx/>
                        <a:buFontTx/>
                        <a:buNone/>
                        <a:tabLst/>
                        <a:defRPr/>
                      </a:pPr>
                      <a:r>
                        <a:rPr lang="en-US" sz="1200" kern="1200" dirty="0" smtClean="0">
                          <a:solidFill>
                            <a:srgbClr val="000000"/>
                          </a:solidFill>
                          <a:latin typeface="+mn-lt"/>
                          <a:ea typeface="+mn-ea"/>
                          <a:cs typeface="+mn-cs"/>
                        </a:rPr>
                        <a:t>Scarcity </a:t>
                      </a:r>
                      <a:r>
                        <a:rPr lang="en-US" sz="1100" dirty="0" smtClean="0">
                          <a:solidFill>
                            <a:srgbClr val="000000"/>
                          </a:solidFill>
                        </a:rPr>
                        <a:t>(</a:t>
                      </a:r>
                      <a:r>
                        <a:rPr lang="en-US" sz="1100" kern="1200" dirty="0" smtClean="0">
                          <a:solidFill>
                            <a:srgbClr val="000000"/>
                          </a:solidFill>
                          <a:latin typeface="+mn-lt"/>
                          <a:ea typeface="+mn-ea"/>
                          <a:cs typeface="+mn-cs"/>
                        </a:rPr>
                        <a:t>$/kW-mo. of QC)</a:t>
                      </a:r>
                      <a:endParaRPr lang="en-US" sz="1100" kern="1200" dirty="0">
                        <a:solidFill>
                          <a:srgbClr val="000000"/>
                        </a:solidFill>
                        <a:latin typeface="+mn-lt"/>
                        <a:ea typeface="+mn-ea"/>
                        <a:cs typeface="+mn-cs"/>
                      </a:endParaRPr>
                    </a:p>
                  </a:txBody>
                  <a:tcP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$1.08</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$1.08</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$1.08</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txBody>
                  <a:tcP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sngStrike" kern="1200" cap="none" spc="0" normalizeH="0" baseline="0" noProof="0" dirty="0" smtClean="0">
                          <a:ln>
                            <a:noFill/>
                          </a:ln>
                          <a:solidFill>
                            <a:srgbClr val="000000"/>
                          </a:solidFill>
                          <a:effectLst/>
                          <a:uLnTx/>
                          <a:uFillTx/>
                          <a:latin typeface="Calibri"/>
                          <a:ea typeface="+mn-ea"/>
                          <a:cs typeface="+mn-cs"/>
                        </a:rPr>
                        <a:t>$0.77</a:t>
                      </a:r>
                      <a:r>
                        <a:rPr kumimoji="0" lang="en-US" sz="1200" b="0" i="0" u="none" strike="noStrike" kern="1200" cap="none" spc="0" normalizeH="0" baseline="0" noProof="0" dirty="0" smtClean="0">
                          <a:ln>
                            <a:noFill/>
                          </a:ln>
                          <a:solidFill>
                            <a:srgbClr val="FF0000"/>
                          </a:solidFill>
                          <a:effectLst/>
                          <a:uLnTx/>
                          <a:uFillTx/>
                          <a:latin typeface="Calibri"/>
                          <a:ea typeface="+mn-ea"/>
                          <a:cs typeface="+mn-cs"/>
                        </a:rPr>
                        <a:t>$0.80</a:t>
                      </a:r>
                      <a:endParaRPr kumimoji="0" lang="en-US" sz="1200" b="0" i="0" u="none" strike="sngStrike" kern="1200" cap="none" spc="0" normalizeH="0" baseline="0" noProof="0" dirty="0">
                        <a:ln>
                          <a:noFill/>
                        </a:ln>
                        <a:solidFill>
                          <a:srgbClr val="000000"/>
                        </a:solidFill>
                        <a:effectLst/>
                        <a:uLnTx/>
                        <a:uFillTx/>
                        <a:latin typeface="Calibri"/>
                        <a:ea typeface="+mn-ea"/>
                        <a:cs typeface="+mn-cs"/>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sngStrike" kern="1200" cap="none" spc="0" normalizeH="0" baseline="0" noProof="0" dirty="0" smtClean="0">
                          <a:ln>
                            <a:noFill/>
                          </a:ln>
                          <a:solidFill>
                            <a:srgbClr val="000000"/>
                          </a:solidFill>
                          <a:effectLst/>
                          <a:uLnTx/>
                          <a:uFillTx/>
                          <a:latin typeface="Calibri"/>
                          <a:ea typeface="+mn-ea"/>
                          <a:cs typeface="+mn-cs"/>
                        </a:rPr>
                        <a:t>$0.77</a:t>
                      </a:r>
                      <a:r>
                        <a:rPr kumimoji="0" lang="en-US" sz="1200" b="0" i="0" u="none" strike="noStrike" kern="1200" cap="none" spc="0" normalizeH="0" baseline="0" noProof="0" dirty="0" smtClean="0">
                          <a:ln>
                            <a:noFill/>
                          </a:ln>
                          <a:solidFill>
                            <a:srgbClr val="FF0000"/>
                          </a:solidFill>
                          <a:effectLst/>
                          <a:uLnTx/>
                          <a:uFillTx/>
                          <a:latin typeface="+mn-lt"/>
                          <a:ea typeface="+mn-ea"/>
                          <a:cs typeface="+mn-cs"/>
                        </a:rPr>
                        <a:t>$0.80</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sngStrike" kern="1200" cap="none" spc="0" normalizeH="0" baseline="0" noProof="0" dirty="0" smtClean="0">
                          <a:ln>
                            <a:noFill/>
                          </a:ln>
                          <a:solidFill>
                            <a:srgbClr val="000000"/>
                          </a:solidFill>
                          <a:effectLst/>
                          <a:uLnTx/>
                          <a:uFillTx/>
                          <a:latin typeface="+mn-lt"/>
                          <a:ea typeface="+mn-ea"/>
                          <a:cs typeface="+mn-cs"/>
                        </a:rPr>
                        <a:t>$0.77</a:t>
                      </a:r>
                      <a:r>
                        <a:rPr kumimoji="0" lang="en-US" sz="1200" b="0" i="0" u="none" strike="noStrike" kern="1200" cap="none" spc="0" normalizeH="0" baseline="0" noProof="0" dirty="0" smtClean="0">
                          <a:ln>
                            <a:noFill/>
                          </a:ln>
                          <a:solidFill>
                            <a:srgbClr val="FF0000"/>
                          </a:solidFill>
                          <a:effectLst/>
                          <a:uLnTx/>
                          <a:uFillTx/>
                          <a:latin typeface="+mn-lt"/>
                          <a:ea typeface="+mn-ea"/>
                          <a:cs typeface="+mn-cs"/>
                        </a:rPr>
                        <a:t>$0.80</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2435321807"/>
                  </a:ext>
                </a:extLst>
              </a:tr>
              <a:tr h="303327">
                <a:tc>
                  <a:txBody>
                    <a:bodyPr/>
                    <a:lstStyle/>
                    <a:p>
                      <a:pPr marL="114300" marR="0" lvl="1" indent="0" algn="l" defTabSz="914400" rtl="0" eaLnBrk="1" fontAlgn="auto" latinLnBrk="0" hangingPunct="1">
                        <a:lnSpc>
                          <a:spcPct val="100000"/>
                        </a:lnSpc>
                        <a:spcBef>
                          <a:spcPts val="600"/>
                        </a:spcBef>
                        <a:spcAft>
                          <a:spcPts val="600"/>
                        </a:spcAft>
                        <a:buClrTx/>
                        <a:buSzTx/>
                        <a:buFontTx/>
                        <a:buNone/>
                        <a:tabLst/>
                        <a:defRPr/>
                      </a:pPr>
                      <a:r>
                        <a:rPr lang="en-US" sz="1200" kern="1200" dirty="0" smtClean="0">
                          <a:solidFill>
                            <a:srgbClr val="000000"/>
                          </a:solidFill>
                          <a:latin typeface="+mn-lt"/>
                          <a:ea typeface="+mn-ea"/>
                          <a:cs typeface="+mn-cs"/>
                        </a:rPr>
                        <a:t>ESI Revenues </a:t>
                      </a:r>
                      <a:r>
                        <a:rPr lang="en-US" sz="1100" kern="1200" dirty="0" smtClean="0">
                          <a:solidFill>
                            <a:srgbClr val="000000"/>
                          </a:solidFill>
                          <a:latin typeface="+mn-lt"/>
                          <a:ea typeface="+mn-ea"/>
                          <a:cs typeface="+mn-cs"/>
                        </a:rPr>
                        <a:t>($/kW-mo. of QC)</a:t>
                      </a:r>
                      <a:endParaRPr lang="en-US" sz="1100" kern="1200" dirty="0">
                        <a:solidFill>
                          <a:srgbClr val="000000"/>
                        </a:solidFill>
                        <a:latin typeface="+mn-lt"/>
                        <a:ea typeface="+mn-ea"/>
                        <a:cs typeface="+mn-cs"/>
                      </a:endParaRPr>
                    </a:p>
                  </a:txBody>
                  <a:tcPr>
                    <a:lnR w="28575" cap="flat" cmpd="sng" algn="ctr">
                      <a:solidFill>
                        <a:schemeClr val="bg1"/>
                      </a:solidFill>
                      <a:prstDash val="solid"/>
                      <a:round/>
                      <a:headEnd type="none" w="med" len="med"/>
                      <a:tailEnd type="none" w="med" len="med"/>
                    </a:lnR>
                  </a:tcPr>
                </a:tc>
                <a:tc>
                  <a:txBody>
                    <a:bodyPr/>
                    <a:lstStyle/>
                    <a:p>
                      <a:pPr algn="ctr"/>
                      <a:r>
                        <a:rPr lang="en-US" sz="1200" dirty="0" smtClean="0">
                          <a:solidFill>
                            <a:srgbClr val="000000"/>
                          </a:solidFill>
                        </a:rPr>
                        <a:t>$0.56</a:t>
                      </a:r>
                      <a:endParaRPr lang="en-US" sz="1200" strike="sngStrike" dirty="0">
                        <a:solidFill>
                          <a:srgbClr val="000000"/>
                        </a:solidFill>
                      </a:endParaRPr>
                    </a:p>
                  </a:txBody>
                  <a:tcPr>
                    <a:lnL w="28575" cap="flat" cmpd="sng" algn="ctr">
                      <a:solidFill>
                        <a:schemeClr val="bg1"/>
                      </a:solidFill>
                      <a:prstDash val="solid"/>
                      <a:round/>
                      <a:headEnd type="none" w="med" len="med"/>
                      <a:tailEnd type="none" w="med" len="med"/>
                    </a:lnL>
                  </a:tcPr>
                </a:tc>
                <a:tc>
                  <a:txBody>
                    <a:bodyPr/>
                    <a:lstStyle/>
                    <a:p>
                      <a:pPr algn="ctr"/>
                      <a:r>
                        <a:rPr lang="en-US" sz="1200" dirty="0" smtClean="0">
                          <a:solidFill>
                            <a:srgbClr val="000000"/>
                          </a:solidFill>
                        </a:rPr>
                        <a:t>$0.37</a:t>
                      </a:r>
                      <a:endParaRPr lang="en-US" sz="1200" dirty="0">
                        <a:solidFill>
                          <a:srgbClr val="000000"/>
                        </a:solidFill>
                      </a:endParaRPr>
                    </a:p>
                  </a:txBody>
                  <a:tcPr/>
                </a:tc>
                <a:tc>
                  <a:txBody>
                    <a:bodyPr/>
                    <a:lstStyle/>
                    <a:p>
                      <a:pPr algn="ctr"/>
                      <a:r>
                        <a:rPr lang="en-US" sz="1200" dirty="0" smtClean="0">
                          <a:solidFill>
                            <a:srgbClr val="000000"/>
                          </a:solidFill>
                        </a:rPr>
                        <a:t>$0.00</a:t>
                      </a:r>
                      <a:endParaRPr lang="en-US" sz="1200" dirty="0">
                        <a:solidFill>
                          <a:srgbClr val="000000"/>
                        </a:solidFill>
                      </a:endParaRPr>
                    </a:p>
                  </a:txBody>
                  <a:tcP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strike="sngStrike" kern="1200" dirty="0" smtClean="0">
                          <a:solidFill>
                            <a:srgbClr val="000000"/>
                          </a:solidFill>
                          <a:latin typeface="+mn-lt"/>
                          <a:ea typeface="+mn-ea"/>
                          <a:cs typeface="+mn-cs"/>
                        </a:rPr>
                        <a:t>$0.52</a:t>
                      </a:r>
                      <a:r>
                        <a:rPr lang="en-US" sz="1200" strike="noStrike" kern="1200" dirty="0" smtClean="0">
                          <a:solidFill>
                            <a:srgbClr val="FF0000"/>
                          </a:solidFill>
                          <a:latin typeface="+mn-lt"/>
                          <a:ea typeface="+mn-ea"/>
                          <a:cs typeface="+mn-cs"/>
                        </a:rPr>
                        <a:t>$0.54</a:t>
                      </a:r>
                      <a:endParaRPr lang="en-US" sz="1200" strike="noStrike" kern="1200" dirty="0">
                        <a:solidFill>
                          <a:srgbClr val="FF0000"/>
                        </a:solidFill>
                        <a:latin typeface="+mn-lt"/>
                        <a:ea typeface="+mn-ea"/>
                        <a:cs typeface="+mn-cs"/>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strike="sngStrike" dirty="0" smtClean="0">
                          <a:solidFill>
                            <a:srgbClr val="000000"/>
                          </a:solidFill>
                        </a:rPr>
                        <a:t>$0.37</a:t>
                      </a:r>
                      <a:r>
                        <a:rPr lang="en-US" sz="1200" strike="noStrike" dirty="0" smtClean="0">
                          <a:solidFill>
                            <a:srgbClr val="FF0000"/>
                          </a:solidFill>
                        </a:rPr>
                        <a:t>$0.39</a:t>
                      </a:r>
                      <a:endParaRPr lang="en-US" sz="1200" strike="sngStrike" dirty="0" smtClean="0">
                        <a:solidFill>
                          <a:srgbClr val="000000"/>
                        </a:solidFill>
                      </a:endParaRPr>
                    </a:p>
                  </a:txBody>
                  <a:tcPr/>
                </a:tc>
                <a:tc>
                  <a:txBody>
                    <a:bodyPr/>
                    <a:lstStyle/>
                    <a:p>
                      <a:pPr algn="ctr"/>
                      <a:r>
                        <a:rPr lang="en-US" sz="1200" dirty="0" smtClean="0">
                          <a:solidFill>
                            <a:srgbClr val="000000"/>
                          </a:solidFill>
                        </a:rPr>
                        <a:t>$0.00</a:t>
                      </a:r>
                      <a:endParaRPr lang="en-US" sz="1200" dirty="0">
                        <a:solidFill>
                          <a:srgbClr val="000000"/>
                        </a:solidFill>
                      </a:endParaRPr>
                    </a:p>
                  </a:txBody>
                  <a:tcPr/>
                </a:tc>
                <a:extLst>
                  <a:ext uri="{0D108BD9-81ED-4DB2-BD59-A6C34878D82A}">
                    <a16:rowId xmlns:a16="http://schemas.microsoft.com/office/drawing/2014/main" val="535396543"/>
                  </a:ext>
                </a:extLst>
              </a:tr>
              <a:tr h="52242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kern="1200" dirty="0" smtClean="0">
                          <a:solidFill>
                            <a:srgbClr val="000000"/>
                          </a:solidFill>
                          <a:latin typeface="+mn-lt"/>
                          <a:ea typeface="+mn-ea"/>
                          <a:cs typeface="+mn-cs"/>
                        </a:rPr>
                        <a:t>Total E&amp;AS Revenue </a:t>
                      </a:r>
                      <a:r>
                        <a:rPr lang="en-US" sz="1100" kern="1200" dirty="0" smtClean="0">
                          <a:solidFill>
                            <a:srgbClr val="000000"/>
                          </a:solidFill>
                          <a:latin typeface="+mn-lt"/>
                          <a:ea typeface="+mn-ea"/>
                          <a:cs typeface="+mn-cs"/>
                        </a:rPr>
                        <a:t>($/kW-mo. of QC)</a:t>
                      </a:r>
                    </a:p>
                  </a:txBody>
                  <a:tcPr anchor="ctr">
                    <a:lnR w="28575" cap="flat" cmpd="sng" algn="ctr">
                      <a:solidFill>
                        <a:schemeClr val="bg1"/>
                      </a:solidFill>
                      <a:prstDash val="solid"/>
                      <a:round/>
                      <a:headEnd type="none" w="med" len="med"/>
                      <a:tailEnd type="none" w="med" len="med"/>
                    </a:lnR>
                  </a:tcPr>
                </a:tc>
                <a:tc>
                  <a:txBody>
                    <a:bodyPr/>
                    <a:lstStyle/>
                    <a:p>
                      <a:pPr algn="ctr"/>
                      <a:r>
                        <a:rPr lang="en-US" sz="1400" dirty="0" smtClean="0">
                          <a:solidFill>
                            <a:srgbClr val="000000"/>
                          </a:solidFill>
                        </a:rPr>
                        <a:t>$3.31</a:t>
                      </a:r>
                      <a:endParaRPr lang="en-US" sz="1200" strike="sngStrike" dirty="0">
                        <a:solidFill>
                          <a:srgbClr val="000000"/>
                        </a:solidFill>
                      </a:endParaRPr>
                    </a:p>
                  </a:txBody>
                  <a:tcPr anchor="ctr">
                    <a:lnL w="28575" cap="flat" cmpd="sng" algn="ctr">
                      <a:solidFill>
                        <a:schemeClr val="bg1"/>
                      </a:solidFill>
                      <a:prstDash val="solid"/>
                      <a:round/>
                      <a:headEnd type="none" w="med" len="med"/>
                      <a:tailEnd type="none" w="med" len="med"/>
                    </a:lnL>
                  </a:tcPr>
                </a:tc>
                <a:tc>
                  <a:txBody>
                    <a:bodyPr/>
                    <a:lstStyle/>
                    <a:p>
                      <a:pPr algn="ctr"/>
                      <a:r>
                        <a:rPr lang="en-US" sz="1400" kern="1200" dirty="0" smtClean="0">
                          <a:solidFill>
                            <a:srgbClr val="000000"/>
                          </a:solidFill>
                          <a:latin typeface="+mn-lt"/>
                          <a:ea typeface="+mn-ea"/>
                          <a:cs typeface="+mn-cs"/>
                        </a:rPr>
                        <a:t>$3.12</a:t>
                      </a:r>
                      <a:endParaRPr lang="en-US" sz="1200" strike="sngStrike" dirty="0">
                        <a:solidFill>
                          <a:srgbClr val="000000"/>
                        </a:solidFill>
                      </a:endParaRPr>
                    </a:p>
                  </a:txBody>
                  <a:tcPr anchor="ctr"/>
                </a:tc>
                <a:tc>
                  <a:txBody>
                    <a:bodyPr/>
                    <a:lstStyle/>
                    <a:p>
                      <a:pPr algn="ctr"/>
                      <a:r>
                        <a:rPr lang="en-US" sz="1400" dirty="0" smtClean="0">
                          <a:solidFill>
                            <a:srgbClr val="000000"/>
                          </a:solidFill>
                        </a:rPr>
                        <a:t>$3.94</a:t>
                      </a:r>
                      <a:endParaRPr lang="en-US" sz="1200" dirty="0">
                        <a:solidFill>
                          <a:srgbClr val="000000"/>
                        </a:solidFill>
                      </a:endParaRPr>
                    </a:p>
                  </a:txBody>
                  <a:tcPr anchor="ctr">
                    <a:lnR w="28575" cap="flat" cmpd="sng" algn="ctr">
                      <a:solidFill>
                        <a:schemeClr val="bg1"/>
                      </a:solidFill>
                      <a:prstDash val="solid"/>
                      <a:round/>
                      <a:headEnd type="none" w="med" len="med"/>
                      <a:tailEnd type="none" w="med" len="med"/>
                    </a:lnR>
                  </a:tcPr>
                </a:tc>
                <a:tc>
                  <a:txBody>
                    <a:bodyPr/>
                    <a:lstStyle/>
                    <a:p>
                      <a:pPr algn="ctr"/>
                      <a:r>
                        <a:rPr lang="en-US" sz="1400" strike="sngStrike" dirty="0" smtClean="0">
                          <a:solidFill>
                            <a:srgbClr val="000000"/>
                          </a:solidFill>
                        </a:rPr>
                        <a:t>$3.11</a:t>
                      </a:r>
                    </a:p>
                    <a:p>
                      <a:pPr algn="ctr"/>
                      <a:r>
                        <a:rPr lang="en-US" sz="1400" dirty="0" smtClean="0">
                          <a:solidFill>
                            <a:srgbClr val="FF0000"/>
                          </a:solidFill>
                        </a:rPr>
                        <a:t>$3.25</a:t>
                      </a:r>
                      <a:endParaRPr lang="en-US" sz="1200" strike="sngStrike" dirty="0">
                        <a:solidFill>
                          <a:srgbClr val="FF0000"/>
                        </a:solidFill>
                      </a:endParaRPr>
                    </a:p>
                  </a:txBody>
                  <a:tcPr anchor="ctr">
                    <a:lnL w="28575" cap="flat" cmpd="sng" algn="ctr">
                      <a:solidFill>
                        <a:schemeClr val="bg1"/>
                      </a:solidFill>
                      <a:prstDash val="solid"/>
                      <a:round/>
                      <a:headEnd type="none" w="med" len="med"/>
                      <a:tailEnd type="none" w="med" len="med"/>
                    </a:lnL>
                  </a:tcPr>
                </a:tc>
                <a:tc>
                  <a:txBody>
                    <a:bodyPr/>
                    <a:lstStyle/>
                    <a:p>
                      <a:pPr algn="ctr"/>
                      <a:r>
                        <a:rPr lang="en-US" sz="1400" strike="sngStrike" kern="1200" dirty="0" smtClean="0">
                          <a:solidFill>
                            <a:srgbClr val="000000"/>
                          </a:solidFill>
                          <a:latin typeface="+mn-lt"/>
                          <a:ea typeface="+mn-ea"/>
                          <a:cs typeface="+mn-cs"/>
                        </a:rPr>
                        <a:t>$2.97</a:t>
                      </a:r>
                    </a:p>
                    <a:p>
                      <a:pPr algn="ctr"/>
                      <a:r>
                        <a:rPr lang="en-US" sz="1400" strike="noStrike" kern="1200" dirty="0" smtClean="0">
                          <a:solidFill>
                            <a:srgbClr val="FF0000"/>
                          </a:solidFill>
                          <a:latin typeface="+mn-lt"/>
                          <a:ea typeface="+mn-ea"/>
                          <a:cs typeface="+mn-cs"/>
                        </a:rPr>
                        <a:t>$3.09</a:t>
                      </a:r>
                      <a:endParaRPr lang="en-US" sz="1200" strike="sngStrike" dirty="0">
                        <a:solidFill>
                          <a:srgbClr val="000000"/>
                        </a:solidFill>
                      </a:endParaRPr>
                    </a:p>
                  </a:txBody>
                  <a:tcPr anchor="ctr"/>
                </a:tc>
                <a:tc>
                  <a:txBody>
                    <a:bodyPr/>
                    <a:lstStyle/>
                    <a:p>
                      <a:pPr algn="ctr"/>
                      <a:r>
                        <a:rPr lang="en-US" sz="1400" strike="sngStrike" dirty="0" smtClean="0">
                          <a:solidFill>
                            <a:srgbClr val="000000"/>
                          </a:solidFill>
                        </a:rPr>
                        <a:t>$3.66</a:t>
                      </a:r>
                    </a:p>
                    <a:p>
                      <a:pPr algn="ctr"/>
                      <a:r>
                        <a:rPr lang="en-US" sz="1400" strike="noStrike" dirty="0" smtClean="0">
                          <a:solidFill>
                            <a:srgbClr val="FF0000"/>
                          </a:solidFill>
                        </a:rPr>
                        <a:t>$3.81</a:t>
                      </a:r>
                      <a:endParaRPr lang="en-US" sz="1200" strike="sngStrike" dirty="0">
                        <a:solidFill>
                          <a:srgbClr val="000000"/>
                        </a:solidFill>
                      </a:endParaRPr>
                    </a:p>
                  </a:txBody>
                  <a:tcPr anchor="ctr"/>
                </a:tc>
                <a:extLst>
                  <a:ext uri="{0D108BD9-81ED-4DB2-BD59-A6C34878D82A}">
                    <a16:rowId xmlns:a16="http://schemas.microsoft.com/office/drawing/2014/main" val="4152290939"/>
                  </a:ext>
                </a:extLst>
              </a:tr>
              <a:tr h="52242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kern="1200" dirty="0" smtClean="0">
                          <a:solidFill>
                            <a:srgbClr val="000000"/>
                          </a:solidFill>
                          <a:latin typeface="+mn-lt"/>
                          <a:ea typeface="+mn-ea"/>
                          <a:cs typeface="+mn-cs"/>
                        </a:rPr>
                        <a:t>Gross CONE – E&amp;AS </a:t>
                      </a:r>
                      <a:r>
                        <a:rPr lang="en-US" sz="1100" kern="1200" dirty="0" smtClean="0">
                          <a:solidFill>
                            <a:srgbClr val="000000"/>
                          </a:solidFill>
                          <a:latin typeface="+mn-lt"/>
                          <a:ea typeface="+mn-ea"/>
                          <a:cs typeface="+mn-cs"/>
                        </a:rPr>
                        <a:t>($/kW-mo. of QC)</a:t>
                      </a:r>
                    </a:p>
                  </a:txBody>
                  <a:tcPr>
                    <a:lnR w="28575" cap="flat" cmpd="sng" algn="ctr">
                      <a:solidFill>
                        <a:schemeClr val="bg1"/>
                      </a:solidFill>
                      <a:prstDash val="solid"/>
                      <a:round/>
                      <a:headEnd type="none" w="med" len="med"/>
                      <a:tailEnd type="none" w="med" len="med"/>
                    </a:lnR>
                  </a:tcPr>
                </a:tc>
                <a:tc>
                  <a:txBody>
                    <a:bodyPr/>
                    <a:lstStyle/>
                    <a:p>
                      <a:pPr algn="ctr"/>
                      <a:r>
                        <a:rPr lang="en-US" sz="1400" dirty="0" smtClean="0">
                          <a:solidFill>
                            <a:srgbClr val="000000"/>
                          </a:solidFill>
                        </a:rPr>
                        <a:t>$8.46</a:t>
                      </a:r>
                      <a:endParaRPr lang="en-US" sz="1200" strike="sngStrike" dirty="0">
                        <a:solidFill>
                          <a:srgbClr val="000000"/>
                        </a:solidFill>
                      </a:endParaRPr>
                    </a:p>
                  </a:txBody>
                  <a:tcPr>
                    <a:lnL w="28575" cap="flat" cmpd="sng" algn="ctr">
                      <a:solidFill>
                        <a:schemeClr val="bg1"/>
                      </a:solidFill>
                      <a:prstDash val="solid"/>
                      <a:round/>
                      <a:headEnd type="none" w="med" len="med"/>
                      <a:tailEnd type="none" w="med" len="med"/>
                    </a:lnL>
                  </a:tcPr>
                </a:tc>
                <a:tc>
                  <a:txBody>
                    <a:bodyPr/>
                    <a:lstStyle/>
                    <a:p>
                      <a:pPr algn="ctr"/>
                      <a:r>
                        <a:rPr lang="en-US" sz="1400" kern="1200" dirty="0" smtClean="0">
                          <a:solidFill>
                            <a:srgbClr val="000000"/>
                          </a:solidFill>
                          <a:latin typeface="+mn-lt"/>
                          <a:ea typeface="+mn-ea"/>
                          <a:cs typeface="+mn-cs"/>
                        </a:rPr>
                        <a:t>$8.65</a:t>
                      </a:r>
                      <a:endParaRPr lang="en-US" sz="1200" strike="sngStrike" dirty="0">
                        <a:solidFill>
                          <a:srgbClr val="000000"/>
                        </a:solidFill>
                      </a:endParaRPr>
                    </a:p>
                  </a:txBody>
                  <a:tcPr/>
                </a:tc>
                <a:tc>
                  <a:txBody>
                    <a:bodyPr/>
                    <a:lstStyle/>
                    <a:p>
                      <a:pPr algn="ctr"/>
                      <a:r>
                        <a:rPr lang="en-US" sz="1400" dirty="0" smtClean="0">
                          <a:solidFill>
                            <a:srgbClr val="000000"/>
                          </a:solidFill>
                        </a:rPr>
                        <a:t>$7.83</a:t>
                      </a:r>
                      <a:endParaRPr lang="en-US" sz="1200" strike="sngStrike" dirty="0">
                        <a:solidFill>
                          <a:srgbClr val="000000"/>
                        </a:solidFill>
                      </a:endParaRPr>
                    </a:p>
                  </a:txBody>
                  <a:tcPr>
                    <a:lnR w="28575" cap="flat" cmpd="sng" algn="ctr">
                      <a:solidFill>
                        <a:schemeClr val="bg1"/>
                      </a:solidFill>
                      <a:prstDash val="solid"/>
                      <a:round/>
                      <a:headEnd type="none" w="med" len="med"/>
                      <a:tailEnd type="none" w="med" len="med"/>
                    </a:lnR>
                  </a:tcPr>
                </a:tc>
                <a:tc>
                  <a:txBody>
                    <a:bodyPr/>
                    <a:lstStyle/>
                    <a:p>
                      <a:pPr algn="ctr"/>
                      <a:r>
                        <a:rPr lang="en-US" sz="1400" strike="sngStrike" dirty="0" smtClean="0">
                          <a:solidFill>
                            <a:srgbClr val="000000"/>
                          </a:solidFill>
                        </a:rPr>
                        <a:t>$7.85</a:t>
                      </a:r>
                    </a:p>
                    <a:p>
                      <a:pPr algn="ctr"/>
                      <a:r>
                        <a:rPr lang="en-US" sz="1400" dirty="0" smtClean="0">
                          <a:solidFill>
                            <a:srgbClr val="FF0000"/>
                          </a:solidFill>
                        </a:rPr>
                        <a:t>$8.44</a:t>
                      </a:r>
                      <a:endParaRPr lang="en-US" sz="1200" strike="sngStrike" dirty="0">
                        <a:solidFill>
                          <a:srgbClr val="FF0000"/>
                        </a:solidFill>
                      </a:endParaRPr>
                    </a:p>
                  </a:txBody>
                  <a:tcPr>
                    <a:lnL w="28575" cap="flat" cmpd="sng" algn="ctr">
                      <a:solidFill>
                        <a:schemeClr val="bg1"/>
                      </a:solidFill>
                      <a:prstDash val="solid"/>
                      <a:round/>
                      <a:headEnd type="none" w="med" len="med"/>
                      <a:tailEnd type="none" w="med" len="med"/>
                    </a:lnL>
                  </a:tcPr>
                </a:tc>
                <a:tc>
                  <a:txBody>
                    <a:bodyPr/>
                    <a:lstStyle/>
                    <a:p>
                      <a:pPr algn="ctr"/>
                      <a:r>
                        <a:rPr lang="en-US" sz="1400" strike="sngStrike" kern="1200" dirty="0" smtClean="0">
                          <a:solidFill>
                            <a:srgbClr val="000000"/>
                          </a:solidFill>
                          <a:latin typeface="+mn-lt"/>
                          <a:ea typeface="+mn-ea"/>
                          <a:cs typeface="+mn-cs"/>
                        </a:rPr>
                        <a:t>$7.99</a:t>
                      </a:r>
                      <a:endParaRPr lang="en-US" sz="1400" strike="noStrike" kern="1200" dirty="0" smtClean="0">
                        <a:solidFill>
                          <a:srgbClr val="FF0000"/>
                        </a:solidFill>
                        <a:latin typeface="+mn-lt"/>
                        <a:ea typeface="+mn-ea"/>
                        <a:cs typeface="+mn-cs"/>
                      </a:endParaRPr>
                    </a:p>
                    <a:p>
                      <a:pPr algn="ctr"/>
                      <a:r>
                        <a:rPr lang="en-US" sz="1400" strike="noStrike" kern="1200" dirty="0" smtClean="0">
                          <a:solidFill>
                            <a:srgbClr val="FF0000"/>
                          </a:solidFill>
                          <a:latin typeface="+mn-lt"/>
                          <a:ea typeface="+mn-ea"/>
                          <a:cs typeface="+mn-cs"/>
                        </a:rPr>
                        <a:t>8.59</a:t>
                      </a:r>
                      <a:endParaRPr lang="en-US" sz="1200" strike="sngStrike" dirty="0">
                        <a:solidFill>
                          <a:srgbClr val="000000"/>
                        </a:solidFill>
                      </a:endParaRPr>
                    </a:p>
                  </a:txBody>
                  <a:tcPr/>
                </a:tc>
                <a:tc>
                  <a:txBody>
                    <a:bodyPr/>
                    <a:lstStyle/>
                    <a:p>
                      <a:pPr algn="ctr"/>
                      <a:r>
                        <a:rPr lang="en-US" sz="1400" strike="sngStrike" smtClean="0">
                          <a:solidFill>
                            <a:srgbClr val="000000"/>
                          </a:solidFill>
                        </a:rPr>
                        <a:t>$7.31</a:t>
                      </a:r>
                    </a:p>
                    <a:p>
                      <a:pPr algn="ctr"/>
                      <a:r>
                        <a:rPr lang="en-US" sz="1400" strike="noStrike" smtClean="0">
                          <a:solidFill>
                            <a:srgbClr val="FF0000"/>
                          </a:solidFill>
                        </a:rPr>
                        <a:t>$</a:t>
                      </a:r>
                      <a:r>
                        <a:rPr lang="en-US" sz="1400" strike="noStrike" dirty="0" smtClean="0">
                          <a:solidFill>
                            <a:srgbClr val="FF0000"/>
                          </a:solidFill>
                        </a:rPr>
                        <a:t>7.87</a:t>
                      </a:r>
                      <a:endParaRPr lang="en-US" sz="1200" strike="sngStrike" dirty="0">
                        <a:solidFill>
                          <a:srgbClr val="000000"/>
                        </a:solidFill>
                      </a:endParaRPr>
                    </a:p>
                  </a:txBody>
                  <a:tcPr/>
                </a:tc>
                <a:extLst>
                  <a:ext uri="{0D108BD9-81ED-4DB2-BD59-A6C34878D82A}">
                    <a16:rowId xmlns:a16="http://schemas.microsoft.com/office/drawing/2014/main" val="122435219"/>
                  </a:ext>
                </a:extLst>
              </a:tr>
              <a:tr h="307311">
                <a:tc>
                  <a:txBody>
                    <a:bodyPr/>
                    <a:lstStyle/>
                    <a:p>
                      <a:r>
                        <a:rPr lang="en-US" sz="1400" baseline="0" dirty="0" smtClean="0">
                          <a:solidFill>
                            <a:srgbClr val="000000"/>
                          </a:solidFill>
                        </a:rPr>
                        <a:t>Hours </a:t>
                      </a:r>
                      <a:r>
                        <a:rPr lang="en-US" sz="1100" baseline="0" dirty="0" smtClean="0">
                          <a:solidFill>
                            <a:srgbClr val="000000"/>
                          </a:solidFill>
                        </a:rPr>
                        <a:t>(per year)</a:t>
                      </a:r>
                      <a:endParaRPr lang="en-US" sz="600" dirty="0">
                        <a:solidFill>
                          <a:srgbClr val="000000"/>
                        </a:solidFill>
                      </a:endParaRPr>
                    </a:p>
                  </a:txBody>
                  <a:tcP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15.3</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15.3</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15.3</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11.3</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11.3</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11.3</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tc>
                <a:extLst>
                  <a:ext uri="{0D108BD9-81ED-4DB2-BD59-A6C34878D82A}">
                    <a16:rowId xmlns:a16="http://schemas.microsoft.com/office/drawing/2014/main" val="1460660054"/>
                  </a:ext>
                </a:extLst>
              </a:tr>
              <a:tr h="307311">
                <a:tc>
                  <a:txBody>
                    <a:bodyPr/>
                    <a:lstStyle/>
                    <a:p>
                      <a:r>
                        <a:rPr lang="en-US" sz="1400" dirty="0" smtClean="0">
                          <a:solidFill>
                            <a:srgbClr val="000000"/>
                          </a:solidFill>
                        </a:rPr>
                        <a:t>Actual Performance </a:t>
                      </a:r>
                      <a:r>
                        <a:rPr lang="en-US" sz="1100" kern="1200" dirty="0" smtClean="0">
                          <a:solidFill>
                            <a:srgbClr val="000000"/>
                          </a:solidFill>
                          <a:latin typeface="+mn-lt"/>
                          <a:ea typeface="+mn-ea"/>
                          <a:cs typeface="+mn-cs"/>
                        </a:rPr>
                        <a:t>(per</a:t>
                      </a:r>
                      <a:r>
                        <a:rPr lang="en-US" sz="1100" kern="1200" baseline="0" dirty="0" smtClean="0">
                          <a:solidFill>
                            <a:srgbClr val="000000"/>
                          </a:solidFill>
                          <a:latin typeface="+mn-lt"/>
                          <a:ea typeface="+mn-ea"/>
                          <a:cs typeface="+mn-cs"/>
                        </a:rPr>
                        <a:t> MW</a:t>
                      </a:r>
                      <a:r>
                        <a:rPr lang="en-US" sz="1100" kern="1200" dirty="0" smtClean="0">
                          <a:solidFill>
                            <a:srgbClr val="000000"/>
                          </a:solidFill>
                          <a:latin typeface="+mn-lt"/>
                          <a:ea typeface="+mn-ea"/>
                          <a:cs typeface="+mn-cs"/>
                        </a:rPr>
                        <a:t>)</a:t>
                      </a:r>
                      <a:endParaRPr lang="en-US" sz="1100" dirty="0">
                        <a:solidFill>
                          <a:srgbClr val="000000"/>
                        </a:solidFill>
                      </a:endParaRPr>
                    </a:p>
                  </a:txBody>
                  <a:tcP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0.98</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a:tc>
                <a:extLst>
                  <a:ext uri="{0D108BD9-81ED-4DB2-BD59-A6C34878D82A}">
                    <a16:rowId xmlns:a16="http://schemas.microsoft.com/office/drawing/2014/main" val="1224326043"/>
                  </a:ext>
                </a:extLst>
              </a:tr>
              <a:tr h="491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PPR </a:t>
                      </a:r>
                      <a:r>
                        <a:rPr lang="en-US" sz="1100" kern="1200" dirty="0" smtClean="0">
                          <a:solidFill>
                            <a:srgbClr val="000000"/>
                          </a:solidFill>
                          <a:latin typeface="+mn-lt"/>
                          <a:ea typeface="+mn-ea"/>
                          <a:cs typeface="+mn-cs"/>
                        </a:rPr>
                        <a:t>($/MWh)</a:t>
                      </a:r>
                    </a:p>
                  </a:txBody>
                  <a:tcPr anchor="ctr">
                    <a:lnR w="28575"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b="1" strike="noStrike" kern="1200" dirty="0" smtClean="0">
                          <a:solidFill>
                            <a:srgbClr val="000000"/>
                          </a:solidFill>
                          <a:latin typeface="+mn-lt"/>
                          <a:ea typeface="+mn-ea"/>
                          <a:cs typeface="+mn-cs"/>
                        </a:rPr>
                        <a:t>$6,773</a:t>
                      </a:r>
                    </a:p>
                  </a:txBody>
                  <a:tcPr anchor="ctr">
                    <a:lnL w="28575"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400" b="1" strike="noStrike" kern="1200" dirty="0" smtClean="0">
                          <a:solidFill>
                            <a:srgbClr val="000000"/>
                          </a:solidFill>
                          <a:latin typeface="+mn-lt"/>
                          <a:ea typeface="+mn-ea"/>
                          <a:cs typeface="+mn-cs"/>
                        </a:rPr>
                        <a:t>$6,927</a:t>
                      </a:r>
                    </a:p>
                  </a:txBody>
                  <a:tcPr anchor="ctr"/>
                </a:tc>
                <a:tc>
                  <a:txBody>
                    <a:bodyPr/>
                    <a:lstStyle/>
                    <a:p>
                      <a:pPr marL="0" algn="ctr" defTabSz="914400" rtl="0" eaLnBrk="1" latinLnBrk="0" hangingPunct="1"/>
                      <a:r>
                        <a:rPr lang="en-US" sz="1400" b="1" strike="noStrike" kern="1200" dirty="0" smtClean="0">
                          <a:solidFill>
                            <a:srgbClr val="000000"/>
                          </a:solidFill>
                          <a:latin typeface="+mn-lt"/>
                          <a:ea typeface="+mn-ea"/>
                          <a:cs typeface="+mn-cs"/>
                        </a:rPr>
                        <a:t>$6,266</a:t>
                      </a:r>
                    </a:p>
                  </a:txBody>
                  <a:tcPr anchor="ctr">
                    <a:lnR w="28575"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200" b="1" strike="sngStrike" kern="1200" dirty="0" smtClean="0">
                          <a:solidFill>
                            <a:srgbClr val="000000"/>
                          </a:solidFill>
                          <a:latin typeface="+mn-lt"/>
                          <a:ea typeface="+mn-ea"/>
                          <a:cs typeface="+mn-cs"/>
                        </a:rPr>
                        <a:t>$8,856</a:t>
                      </a:r>
                    </a:p>
                    <a:p>
                      <a:pPr marL="0" algn="ctr" defTabSz="914400" rtl="0" eaLnBrk="1" latinLnBrk="0" hangingPunct="1"/>
                      <a:r>
                        <a:rPr lang="en-US" sz="1400" b="1" strike="noStrike" kern="1200" dirty="0" smtClean="0">
                          <a:solidFill>
                            <a:srgbClr val="FF0000"/>
                          </a:solidFill>
                          <a:latin typeface="+mn-lt"/>
                          <a:ea typeface="+mn-ea"/>
                          <a:cs typeface="+mn-cs"/>
                        </a:rPr>
                        <a:t>$9,140</a:t>
                      </a:r>
                    </a:p>
                  </a:txBody>
                  <a:tcPr>
                    <a:lnL w="28575"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200" b="1" strike="sngStrike" kern="1200" dirty="0" smtClean="0">
                          <a:solidFill>
                            <a:srgbClr val="000000"/>
                          </a:solidFill>
                          <a:latin typeface="+mn-lt"/>
                          <a:ea typeface="+mn-ea"/>
                          <a:cs typeface="+mn-cs"/>
                        </a:rPr>
                        <a:t>$9,023</a:t>
                      </a:r>
                    </a:p>
                    <a:p>
                      <a:pPr marL="0" algn="ctr" defTabSz="914400" rtl="0" eaLnBrk="1" latinLnBrk="0" hangingPunct="1"/>
                      <a:r>
                        <a:rPr lang="en-US" sz="1400" b="1" strike="noStrike" kern="1200" dirty="0" smtClean="0">
                          <a:solidFill>
                            <a:srgbClr val="FF0000"/>
                          </a:solidFill>
                          <a:latin typeface="+mn-lt"/>
                          <a:ea typeface="+mn-ea"/>
                          <a:cs typeface="+mn-cs"/>
                        </a:rPr>
                        <a:t>$9,307</a:t>
                      </a:r>
                    </a:p>
                  </a:txBody>
                  <a:tcPr anchor="ctr"/>
                </a:tc>
                <a:tc>
                  <a:txBody>
                    <a:bodyPr/>
                    <a:lstStyle/>
                    <a:p>
                      <a:pPr marL="0" algn="ctr" defTabSz="914400" rtl="0" eaLnBrk="1" latinLnBrk="0" hangingPunct="1"/>
                      <a:r>
                        <a:rPr lang="en-US" sz="1200" b="1" strike="sngStrike" kern="1200" dirty="0" smtClean="0">
                          <a:solidFill>
                            <a:srgbClr val="000000"/>
                          </a:solidFill>
                          <a:latin typeface="+mn-lt"/>
                          <a:ea typeface="+mn-ea"/>
                          <a:cs typeface="+mn-cs"/>
                        </a:rPr>
                        <a:t>$8,247</a:t>
                      </a:r>
                    </a:p>
                    <a:p>
                      <a:pPr marL="0" algn="ctr" defTabSz="914400" rtl="0" eaLnBrk="1" latinLnBrk="0" hangingPunct="1"/>
                      <a:r>
                        <a:rPr lang="en-US" sz="1400" b="1" strike="noStrike" kern="1200" dirty="0" smtClean="0">
                          <a:solidFill>
                            <a:srgbClr val="FF0000"/>
                          </a:solidFill>
                          <a:latin typeface="+mn-lt"/>
                          <a:ea typeface="+mn-ea"/>
                          <a:cs typeface="+mn-cs"/>
                        </a:rPr>
                        <a:t>$8,530</a:t>
                      </a:r>
                    </a:p>
                  </a:txBody>
                  <a:tcPr anchor="ctr"/>
                </a:tc>
                <a:extLst>
                  <a:ext uri="{0D108BD9-81ED-4DB2-BD59-A6C34878D82A}">
                    <a16:rowId xmlns:a16="http://schemas.microsoft.com/office/drawing/2014/main" val="1589297891"/>
                  </a:ext>
                </a:extLst>
              </a:tr>
            </a:tbl>
          </a:graphicData>
        </a:graphic>
      </p:graphicFrame>
      <p:sp>
        <p:nvSpPr>
          <p:cNvPr id="8" name="TextBox 7"/>
          <p:cNvSpPr txBox="1"/>
          <p:nvPr/>
        </p:nvSpPr>
        <p:spPr>
          <a:xfrm rot="10800000" flipH="1" flipV="1">
            <a:off x="7924800" y="168371"/>
            <a:ext cx="1000125" cy="307777"/>
          </a:xfrm>
          <a:prstGeom prst="rect">
            <a:avLst/>
          </a:prstGeom>
          <a:noFill/>
          <a:ln w="19050">
            <a:solidFill>
              <a:srgbClr val="EC1F25"/>
            </a:solidFill>
          </a:ln>
        </p:spPr>
        <p:txBody>
          <a:bodyPr wrap="square" rtlCol="0">
            <a:spAutoFit/>
          </a:bodyPr>
          <a:lstStyle/>
          <a:p>
            <a:pPr algn="ctr"/>
            <a:r>
              <a:rPr lang="en-US" sz="1400" i="1" dirty="0" smtClean="0">
                <a:solidFill>
                  <a:srgbClr val="FF0000"/>
                </a:solidFill>
              </a:rPr>
              <a:t>Revised</a:t>
            </a:r>
            <a:endParaRPr lang="en-US" sz="1400" i="1" dirty="0"/>
          </a:p>
        </p:txBody>
      </p:sp>
    </p:spTree>
    <p:extLst>
      <p:ext uri="{BB962C8B-B14F-4D97-AF65-F5344CB8AC3E}">
        <p14:creationId xmlns:p14="http://schemas.microsoft.com/office/powerpoint/2010/main" val="826800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Security Improvements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Incremental revenue offsets for the Net CONE and ORTP modeled technologies</a:t>
            </a:r>
          </a:p>
          <a:p>
            <a:pPr marL="342900" indent="-342900">
              <a:buFont typeface="Calibri" panose="020F0502020204030204" pitchFamily="34" charset="0"/>
              <a:buChar char="-"/>
            </a:pPr>
            <a:r>
              <a:rPr lang="en-US" dirty="0" smtClean="0"/>
              <a:t>ISO proposal</a:t>
            </a:r>
          </a:p>
          <a:p>
            <a:pPr marL="342900" indent="-342900">
              <a:buFont typeface="Calibri" panose="020F0502020204030204" pitchFamily="34" charset="0"/>
              <a:buChar char="-"/>
            </a:pPr>
            <a:r>
              <a:rPr lang="en-US" dirty="0" smtClean="0"/>
              <a:t>NEPOOL proposal</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9</a:t>
            </a:fld>
            <a:endParaRPr lang="en-US" dirty="0"/>
          </a:p>
        </p:txBody>
      </p:sp>
    </p:spTree>
    <p:extLst>
      <p:ext uri="{BB962C8B-B14F-4D97-AF65-F5344CB8AC3E}">
        <p14:creationId xmlns:p14="http://schemas.microsoft.com/office/powerpoint/2010/main" val="7956205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3944</Words>
  <Application>Microsoft Office PowerPoint</Application>
  <PresentationFormat>On-screen Show (4:3)</PresentationFormat>
  <Paragraphs>630</Paragraphs>
  <Slides>46</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Arial</vt:lpstr>
      <vt:lpstr>Calibri</vt:lpstr>
      <vt:lpstr>Cambria Math</vt:lpstr>
      <vt:lpstr>Markets Committee PowerPoint Presentation Template 2017</vt:lpstr>
      <vt:lpstr>Worksheet</vt:lpstr>
      <vt:lpstr>PowerPoint Presentation</vt:lpstr>
      <vt:lpstr>PowerPoint Presentation</vt:lpstr>
      <vt:lpstr>E&amp;AS revenue offsets, Net CONE values, ORTPs,  and PPR values are provided for several future scenarios</vt:lpstr>
      <vt:lpstr>Performance Payment Rate</vt:lpstr>
      <vt:lpstr>Changes in peak load scarcity hours and the reference technology assumptions required updates to the PPR</vt:lpstr>
      <vt:lpstr>Inputs to the PPR formula reflect the  proposed Net CONE unit (Combustion Turbine)</vt:lpstr>
      <vt:lpstr>PPR values reflecting revised inputs to the  Net CONE discounted cash flow model</vt:lpstr>
      <vt:lpstr>Comparison of PPR Values, October 6-8 and  October 26</vt:lpstr>
      <vt:lpstr>Energy Security Improvements</vt:lpstr>
      <vt:lpstr>ESI revenues are estimated and incorporated  in the Net CONE and ORTP calculations</vt:lpstr>
      <vt:lpstr>Updated Summary of estimated ESI revenue offsets  Net CONE Technologies – ISO Proposal</vt:lpstr>
      <vt:lpstr>Updated Summary of estimated ESI revenue offsets  Net CONE Technologies – NEPOOL Proposal</vt:lpstr>
      <vt:lpstr>Updated Summary of estimated ESI revenue offsets: Combustion Turbine ORTP, ISO and NEPOOL Proposals</vt:lpstr>
      <vt:lpstr>Proposed Tariff Revisions</vt:lpstr>
      <vt:lpstr>Summary of reasons for latest updates to the Net CONE, PPR, and ORTP proposed values in the Tariff</vt:lpstr>
      <vt:lpstr>Summary of Revisions to the Tariff</vt:lpstr>
      <vt:lpstr>Three sets of Tariff redlines are provided</vt:lpstr>
      <vt:lpstr>Summary of Proposed Tariff Changes  Performance Payment Rate</vt:lpstr>
      <vt:lpstr>Summary of Proposed Tariff Changes  ORTPs</vt:lpstr>
      <vt:lpstr>Summary of Proposed Tariff Changes  ORTPs</vt:lpstr>
      <vt:lpstr>Conclusion</vt:lpstr>
      <vt:lpstr>November Markets Committee Voting –  Assessing the Impacts of Amendments </vt:lpstr>
      <vt:lpstr>Impacts of Amendments on FCM Parameters</vt:lpstr>
      <vt:lpstr>Estimated impacts of the Net CONE and ORTP amendments</vt:lpstr>
      <vt:lpstr>Stakeholder Schedule</vt:lpstr>
      <vt:lpstr>Stakeholder Schedule</vt:lpstr>
      <vt:lpstr>PowerPoint Presentation</vt:lpstr>
      <vt:lpstr>Acronyms Used in this Presentation</vt:lpstr>
      <vt:lpstr>Appendix A</vt:lpstr>
      <vt:lpstr>Impact of PPR Escalation on Net CONE and ORTP values: Changes from Oct. 6-8 values due to PPR Escalation Alone</vt:lpstr>
      <vt:lpstr>Impact of Scarcity Hour change on Net CONE and ORTP values: Changes from Oct. 6-8 values due to revised scarcity hours alone, with smoothing (averaging) as proposed</vt:lpstr>
      <vt:lpstr>Impact of Scarcity Hour change on Net CONE and ORTP values: Changes from Oct. 6-8 values using FCA15 scarcity values alone (NOT proposed, for information only)</vt:lpstr>
      <vt:lpstr>Appendix B</vt:lpstr>
      <vt:lpstr>Incremental ESI revenue offsets  Net CONE Technologies – ISO Proposal</vt:lpstr>
      <vt:lpstr>Incremental ESI revenue offsets  Net CONE Technologies – NEPOOL Proposal</vt:lpstr>
      <vt:lpstr>Incremental ESI revenue offsets  Combustion Turbine ORTP – ISO and NEPOOL Proposal</vt:lpstr>
      <vt:lpstr>Appendix C</vt:lpstr>
      <vt:lpstr>Summary of Proposed Tariff Changes  Definitions</vt:lpstr>
      <vt:lpstr>Summary of Proposed Tariff Changes  CONE and Net CONE</vt:lpstr>
      <vt:lpstr>Summary of Proposed Tariff Changes  Performance Payment Rate</vt:lpstr>
      <vt:lpstr>Summary of Proposed Tariff Changes  ORTPs</vt:lpstr>
      <vt:lpstr>Summary of Proposed Tariff Changes  ORTPs</vt:lpstr>
      <vt:lpstr>Summary of Proposed Tariff Changes  ORTPs</vt:lpstr>
      <vt:lpstr>Summary of Proposed Tariff Changes  ORTPs</vt:lpstr>
      <vt:lpstr>Appendix D</vt:lpstr>
      <vt:lpstr>E&amp;AS Revenue Offsets – Interim Update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2020-07-08T21:29:13Z</dcterms:created>
  <dcterms:modified xsi:type="dcterms:W3CDTF">2020-10-24T20:10:23Z</dcterms:modified>
  <cp:category/>
  <cp:contentStatus/>
</cp:coreProperties>
</file>