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13" r:id="rId2"/>
    <p:sldId id="314" r:id="rId3"/>
    <p:sldId id="518" r:id="rId4"/>
    <p:sldId id="467" r:id="rId5"/>
    <p:sldId id="468" r:id="rId6"/>
    <p:sldId id="516" r:id="rId7"/>
    <p:sldId id="517" r:id="rId8"/>
    <p:sldId id="477" r:id="rId9"/>
    <p:sldId id="503" r:id="rId10"/>
    <p:sldId id="515" r:id="rId11"/>
    <p:sldId id="500" r:id="rId12"/>
    <p:sldId id="533" r:id="rId13"/>
    <p:sldId id="501" r:id="rId14"/>
    <p:sldId id="497" r:id="rId15"/>
    <p:sldId id="489" r:id="rId16"/>
    <p:sldId id="490" r:id="rId17"/>
    <p:sldId id="491" r:id="rId18"/>
    <p:sldId id="492" r:id="rId19"/>
    <p:sldId id="493" r:id="rId20"/>
    <p:sldId id="494" r:id="rId21"/>
    <p:sldId id="504" r:id="rId22"/>
    <p:sldId id="505" r:id="rId23"/>
    <p:sldId id="538" r:id="rId24"/>
    <p:sldId id="511" r:id="rId25"/>
    <p:sldId id="536" r:id="rId26"/>
    <p:sldId id="513" r:id="rId27"/>
    <p:sldId id="413" r:id="rId28"/>
    <p:sldId id="531" r:id="rId29"/>
    <p:sldId id="532" r:id="rId30"/>
    <p:sldId id="415" r:id="rId31"/>
    <p:sldId id="326" r:id="rId32"/>
    <p:sldId id="534" r:id="rId33"/>
    <p:sldId id="535" r:id="rId34"/>
    <p:sldId id="425" r:id="rId35"/>
    <p:sldId id="436" r:id="rId36"/>
    <p:sldId id="429" r:id="rId37"/>
    <p:sldId id="439" r:id="rId38"/>
    <p:sldId id="416" r:id="rId39"/>
    <p:sldId id="437" r:id="rId40"/>
    <p:sldId id="422" r:id="rId41"/>
    <p:sldId id="440" r:id="rId42"/>
    <p:sldId id="530" r:id="rId43"/>
    <p:sldId id="524" r:id="rId44"/>
    <p:sldId id="525" r:id="rId45"/>
    <p:sldId id="526" r:id="rId46"/>
    <p:sldId id="537" r:id="rId47"/>
    <p:sldId id="528" r:id="rId48"/>
    <p:sldId id="529" r:id="rId49"/>
  </p:sldIdLst>
  <p:sldSz cx="9144000" cy="6858000" type="screen4x3"/>
  <p:notesSz cx="7315200" cy="96012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134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9D1E0"/>
    <a:srgbClr val="62777F"/>
    <a:srgbClr val="EC1F25"/>
    <a:srgbClr val="F68920"/>
    <a:srgbClr val="77BD2A"/>
    <a:srgbClr val="FBB92F"/>
    <a:srgbClr val="6FA943"/>
    <a:srgbClr val="B9D257"/>
    <a:srgbClr val="855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533" autoAdjust="0"/>
  </p:normalViewPr>
  <p:slideViewPr>
    <p:cSldViewPr>
      <p:cViewPr varScale="1">
        <p:scale>
          <a:sx n="95" d="100"/>
          <a:sy n="95" d="100"/>
        </p:scale>
        <p:origin x="94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20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9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1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5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7984141"/>
              </p:ext>
            </p:extLst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58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This is the Master Slide Font for MC template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accent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1" r:id="rId2"/>
    <p:sldLayoutId id="2147483683" r:id="rId3"/>
    <p:sldLayoutId id="2147483664" r:id="rId4"/>
    <p:sldLayoutId id="2147483720" r:id="rId5"/>
    <p:sldLayoutId id="2147483684" r:id="rId6"/>
    <p:sldLayoutId id="2147483687" r:id="rId7"/>
    <p:sldLayoutId id="2147483688" r:id="rId8"/>
    <p:sldLayoutId id="2147483689" r:id="rId9"/>
    <p:sldLayoutId id="2147483694" r:id="rId10"/>
    <p:sldLayoutId id="2147483695" r:id="rId11"/>
    <p:sldLayoutId id="2147483696" r:id="rId12"/>
    <p:sldLayoutId id="2147483697" r:id="rId13"/>
    <p:sldLayoutId id="2147483743" r:id="rId14"/>
    <p:sldLayoutId id="214748374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20/09/a0_cea_mott_mcdonald_additional_followup_memo_no2.pdf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iso-ne.com/static-assets/documents/committees/comm_wkgrps/mrkts_comm/mrkts/mtrls/2013/sep10112013/a12a_iso_memo_09_04_13.pdf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20/04/esi-impact-assessment-final-15-apr-2020.pdf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20/09/a6_a_i_iso_presentation_offests_and_esi.pptx" TargetMode="External"/><Relationship Id="rId2" Type="http://schemas.openxmlformats.org/officeDocument/2006/relationships/hyperlink" Target="https://www.iso-ne.com/static-assets/documents/2020/08/a4_a_i_modeling_system_at_equilibrium_and_estimated_revenue_offsets.pptx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regulatory/ferc/filings/2014/jul/er14_2419_000_pfp_comp_7_14_2014.pdf" TargetMode="External"/><Relationship Id="rId2" Type="http://schemas.openxmlformats.org/officeDocument/2006/relationships/hyperlink" Target="https://www.iso-ne.com/static-assets/documents/regulatory/ferc/filings/2014/jan/er14_1050_000_1_17_14_pay_for_performace_part_1.pdf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September 8 - 10, 2020 | MC TELECONFERENCE</a:t>
            </a:r>
            <a:endParaRPr lang="en-US" strike="sngStrik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Deborah Cooke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413.540.4488 | dcooke@iso-ne.com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289002" y="3475679"/>
            <a:ext cx="5559552" cy="1551751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en-US" dirty="0" smtClean="0"/>
              <a:t>Stakeholder questions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en-US" dirty="0" smtClean="0"/>
              <a:t>Parameter input assumptions and updated values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en-US" dirty="0"/>
              <a:t>Tariff language </a:t>
            </a:r>
            <a:r>
              <a:rPr lang="en-US" dirty="0" smtClean="0"/>
              <a:t>revisions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Cost of New </a:t>
            </a:r>
            <a:r>
              <a:rPr lang="en-US" dirty="0" smtClean="0"/>
              <a:t>Entry,</a:t>
            </a:r>
          </a:p>
          <a:p>
            <a:r>
              <a:rPr lang="en-US" dirty="0" smtClean="0"/>
              <a:t>Offer </a:t>
            </a:r>
            <a:r>
              <a:rPr lang="en-US" dirty="0"/>
              <a:t>Review Trigger </a:t>
            </a:r>
            <a:r>
              <a:rPr lang="en-US" dirty="0" smtClean="0"/>
              <a:t>Prices, and</a:t>
            </a:r>
          </a:p>
          <a:p>
            <a:r>
              <a:rPr lang="en-US" dirty="0" smtClean="0"/>
              <a:t>Performance Payment Rate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i="1" dirty="0" smtClean="0"/>
              <a:t>What is the source of the reference technology performance factor used in the Performance Payment Rate? </a:t>
            </a:r>
            <a:endParaRPr lang="en-US" sz="2500" i="1" dirty="0"/>
          </a:p>
        </p:txBody>
      </p:sp>
      <p:sp>
        <p:nvSpPr>
          <p:cNvPr id="6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Stakeholder </a:t>
            </a:r>
            <a:r>
              <a:rPr lang="en-US" u="sng" dirty="0" smtClean="0"/>
              <a:t>Concern</a:t>
            </a:r>
            <a:r>
              <a:rPr lang="en-US" dirty="0" smtClean="0"/>
              <a:t>: Does/should this value reflect past performance issues?</a:t>
            </a:r>
          </a:p>
          <a:p>
            <a:pPr marL="0" indent="0">
              <a:buNone/>
            </a:pPr>
            <a:r>
              <a:rPr lang="en-US" u="sng" dirty="0" smtClean="0"/>
              <a:t>Response</a:t>
            </a:r>
            <a:r>
              <a:rPr lang="en-US" dirty="0" smtClean="0"/>
              <a:t>:</a:t>
            </a:r>
            <a:endParaRPr lang="en-US" u="sng" dirty="0" smtClean="0"/>
          </a:p>
          <a:p>
            <a:r>
              <a:rPr lang="en-US" dirty="0" smtClean="0"/>
              <a:t>The reference unit is a GE 7HA.02 simple cycle turbine </a:t>
            </a:r>
          </a:p>
          <a:p>
            <a:r>
              <a:rPr lang="en-US" dirty="0" smtClean="0"/>
              <a:t>The </a:t>
            </a:r>
            <a:r>
              <a:rPr lang="en-US" dirty="0"/>
              <a:t>0.98 performance factor is sourced from General Electric, and is based on performance of this technology over the past 12 </a:t>
            </a:r>
            <a:r>
              <a:rPr lang="en-US" dirty="0" smtClean="0"/>
              <a:t>months</a:t>
            </a:r>
            <a:endParaRPr lang="en-US" dirty="0"/>
          </a:p>
          <a:p>
            <a:pPr lvl="1"/>
            <a:r>
              <a:rPr lang="en-US" dirty="0"/>
              <a:t>This is expected to be indicative of 7HA.02 </a:t>
            </a:r>
            <a:r>
              <a:rPr lang="en-US" dirty="0" smtClean="0"/>
              <a:t>performance </a:t>
            </a:r>
            <a:r>
              <a:rPr lang="en-US" dirty="0"/>
              <a:t>going forward</a:t>
            </a:r>
          </a:p>
          <a:p>
            <a:pPr lvl="1"/>
            <a:r>
              <a:rPr lang="en-US" dirty="0"/>
              <a:t>Issues occurred with the turbines when they were new but have since been addressed by GE and are not expected to reoccur</a:t>
            </a:r>
          </a:p>
        </p:txBody>
      </p:sp>
    </p:spTree>
    <p:extLst>
      <p:ext uri="{BB962C8B-B14F-4D97-AF65-F5344CB8AC3E}">
        <p14:creationId xmlns:p14="http://schemas.microsoft.com/office/powerpoint/2010/main" val="33470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Payment Rate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Updated values reflecting latest CEA Net CONE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Changes to the Simple Cycle technology dispatch required updates to the Performance Payment Rate</a:t>
            </a:r>
            <a:endParaRPr lang="en-US" sz="2500" dirty="0"/>
          </a:p>
        </p:txBody>
      </p:sp>
      <p:sp>
        <p:nvSpPr>
          <p:cNvPr id="6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Intraday gas premiums were applied in the offer data used for the dispatch of the simple cycle technology</a:t>
            </a:r>
          </a:p>
          <a:p>
            <a:pPr lvl="1"/>
            <a:r>
              <a:rPr lang="en-US" dirty="0" smtClean="0"/>
              <a:t>As noted in the </a:t>
            </a:r>
            <a:r>
              <a:rPr lang="en-US" dirty="0" smtClean="0">
                <a:hlinkClick r:id="rId2"/>
              </a:rPr>
              <a:t>CEA memo </a:t>
            </a:r>
            <a:r>
              <a:rPr lang="en-US" dirty="0" smtClean="0"/>
              <a:t>dated September 29, 2020</a:t>
            </a:r>
          </a:p>
          <a:p>
            <a:r>
              <a:rPr lang="en-US" dirty="0" smtClean="0"/>
              <a:t>The resulting change impacted energy and ancillary services revenue offsets (including ESI revenue offsets), requiring a change to the PPR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57200" y="1600200"/>
                <a:ext cx="8229600" cy="46482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The PPR formula* is:</a:t>
                </a:r>
                <a:endParaRPr lang="en-US" sz="1200" dirty="0" smtClean="0"/>
              </a:p>
              <a:p>
                <a:pPr marL="2058988" indent="-2058988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𝑃𝑃𝑅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𝐺𝑟𝑜𝑠𝑠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𝐶𝑂𝑁𝐸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𝑜𝑢𝑟𝑠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𝐴𝑐𝑡𝑢𝑎𝑙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300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300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300" dirty="0" smtClean="0"/>
              </a:p>
              <a:p>
                <a:pPr marL="2290763" lvl="1" indent="-1890713">
                  <a:spcBef>
                    <a:spcPts val="300"/>
                  </a:spcBef>
                  <a:spcAft>
                    <a:spcPts val="300"/>
                  </a:spcAft>
                  <a:buNone/>
                  <a:tabLst>
                    <a:tab pos="2055813" algn="l"/>
                  </a:tabLst>
                </a:pPr>
                <a:endParaRPr lang="en-US" dirty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300" dirty="0" smtClean="0"/>
              </a:p>
              <a:p>
                <a:pPr marL="0" indent="0">
                  <a:buNone/>
                </a:pPr>
                <a:r>
                  <a:rPr lang="en-US" sz="1300" dirty="0" smtClean="0"/>
                  <a:t>* Details for </a:t>
                </a:r>
                <a:r>
                  <a:rPr lang="en-US" sz="1300" dirty="0"/>
                  <a:t>deriving the PPR formula can be found in the </a:t>
                </a:r>
                <a:r>
                  <a:rPr lang="en-US" sz="1300" i="1" dirty="0">
                    <a:hlinkClick r:id="rId2"/>
                  </a:rPr>
                  <a:t>FCM Performance Incentives – Performance Payment Rate</a:t>
                </a:r>
                <a:r>
                  <a:rPr lang="en-US" sz="1300" i="1" dirty="0"/>
                  <a:t> </a:t>
                </a:r>
                <a:r>
                  <a:rPr lang="en-US" sz="1300" dirty="0"/>
                  <a:t>memo dated September 3, </a:t>
                </a:r>
                <a:r>
                  <a:rPr lang="en-US" sz="1300" dirty="0" smtClean="0"/>
                  <a:t>2013</a:t>
                </a:r>
                <a:endParaRPr lang="en-US" sz="1300" dirty="0"/>
              </a:p>
            </p:txBody>
          </p:sp>
        </mc:Choice>
        <mc:Fallback xmlns="">
          <p:sp>
            <p:nvSpPr>
              <p:cNvPr id="7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57200" y="1600200"/>
                <a:ext cx="8229600" cy="4648200"/>
              </a:xfrm>
              <a:blipFill>
                <a:blip r:embed="rId3"/>
                <a:stretch>
                  <a:fillRect l="-444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nputs to the PPR formula reflect the </a:t>
            </a:r>
            <a:br>
              <a:rPr lang="en-US" dirty="0" smtClean="0"/>
            </a:br>
            <a:r>
              <a:rPr lang="en-US" dirty="0" smtClean="0"/>
              <a:t>proposed Net CONE unit (Combustion Turbine)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14800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9600" y="2890520"/>
          <a:ext cx="7848600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6924468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65793145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4268102487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Input Description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Value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 and source of data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607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Gross CONE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 /kW-mo.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Estimated cost of new entry for the combustion turbine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859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E&amp;AS Revenues</a:t>
                      </a:r>
                      <a:br>
                        <a:rPr lang="en-US" sz="1600" dirty="0" smtClean="0">
                          <a:solidFill>
                            <a:srgbClr val="000000"/>
                          </a:solidFill>
                        </a:rPr>
                      </a:br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 /kW-mo.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Energy and ancillary services revenues (excluding Capacity Performance Payments) for the combustion turbine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99997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Hours</a:t>
                      </a:r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15.3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Expected annual scarcity hours (‘at criteria’) f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rom the ISO scarcity hours review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01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Actual Performance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0.98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performance for the GE 7HA.02 combustion turbine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6112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0800000" flipH="1" flipV="1">
            <a:off x="7467599" y="304800"/>
            <a:ext cx="1447801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From September presentation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3961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754267"/>
            <a:ext cx="693420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515938"/>
            <a:r>
              <a:rPr lang="en-US" sz="1400" i="1" dirty="0" smtClean="0">
                <a:solidFill>
                  <a:srgbClr val="000000"/>
                </a:solidFill>
              </a:rPr>
              <a:t>Notes: Values are in 2025$ and are based on qualified capacity.  See Appendix C for installed capacity values</a:t>
            </a:r>
          </a:p>
          <a:p>
            <a:pPr>
              <a:tabLst>
                <a:tab pos="517525" algn="l"/>
              </a:tabLst>
            </a:pPr>
            <a:r>
              <a:rPr lang="en-US" sz="1400" i="1" dirty="0">
                <a:solidFill>
                  <a:srgbClr val="000000"/>
                </a:solidFill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</a:rPr>
              <a:t>Intermediate values may reflect rounding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PPR values reflecting latest updated inputs to the Net CONE discounted cash flow model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14800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23580610"/>
              </p:ext>
            </p:extLst>
          </p:nvPr>
        </p:nvGraphicFramePr>
        <p:xfrm>
          <a:off x="1066800" y="1219200"/>
          <a:ext cx="6570552" cy="4442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128">
                  <a:extLst>
                    <a:ext uri="{9D8B030D-6E8A-4147-A177-3AD203B41FA5}">
                      <a16:colId xmlns:a16="http://schemas.microsoft.com/office/drawing/2014/main" val="1866049550"/>
                    </a:ext>
                  </a:extLst>
                </a:gridCol>
                <a:gridCol w="1172808">
                  <a:extLst>
                    <a:ext uri="{9D8B030D-6E8A-4147-A177-3AD203B41FA5}">
                      <a16:colId xmlns:a16="http://schemas.microsoft.com/office/drawing/2014/main" val="3112827105"/>
                    </a:ext>
                  </a:extLst>
                </a:gridCol>
                <a:gridCol w="1172808">
                  <a:extLst>
                    <a:ext uri="{9D8B030D-6E8A-4147-A177-3AD203B41FA5}">
                      <a16:colId xmlns:a16="http://schemas.microsoft.com/office/drawing/2014/main" val="4173225929"/>
                    </a:ext>
                  </a:extLst>
                </a:gridCol>
                <a:gridCol w="1172808">
                  <a:extLst>
                    <a:ext uri="{9D8B030D-6E8A-4147-A177-3AD203B41FA5}">
                      <a16:colId xmlns:a16="http://schemas.microsoft.com/office/drawing/2014/main" val="1783797284"/>
                    </a:ext>
                  </a:extLst>
                </a:gridCol>
              </a:tblGrid>
              <a:tr h="25204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Scenario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6551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ESI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(ISO), 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no FRM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ESI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(NEPOOL) 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no FRM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FRM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(no ESI)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77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139829"/>
                  </a:ext>
                </a:extLst>
              </a:tr>
              <a:tr h="34286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Gross CONE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($/kW-mo. of Qualified Capacity)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$11.77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$11.77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$11.77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6453755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E&amp;AS Revenues: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645025"/>
                  </a:ext>
                </a:extLst>
              </a:tr>
              <a:tr h="342866">
                <a:tc>
                  <a:txBody>
                    <a:bodyPr/>
                    <a:lstStyle/>
                    <a:p>
                      <a:pPr marL="1174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Energy &amp; Reserves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$/kW-mo. of QC)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$1.67</a:t>
                      </a:r>
                      <a:endParaRPr lang="en-US" sz="14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$1.67</a:t>
                      </a:r>
                      <a:endParaRPr lang="en-US" sz="14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$2.86</a:t>
                      </a:r>
                      <a:endParaRPr lang="en-US" sz="14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62509"/>
                  </a:ext>
                </a:extLst>
              </a:tr>
              <a:tr h="342866">
                <a:tc>
                  <a:txBody>
                    <a:bodyPr/>
                    <a:lstStyle/>
                    <a:p>
                      <a:pPr marL="1143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Scarcity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$/kW-mo. of QC)</a:t>
                      </a:r>
                      <a:endParaRPr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$1.08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$1.08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$1.08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321807"/>
                  </a:ext>
                </a:extLst>
              </a:tr>
              <a:tr h="342866">
                <a:tc>
                  <a:txBody>
                    <a:bodyPr/>
                    <a:lstStyle/>
                    <a:p>
                      <a:pPr marL="1143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ESI Revenues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($/kW-mo. of QC)</a:t>
                      </a:r>
                      <a:endParaRPr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$0.56</a:t>
                      </a:r>
                      <a:endParaRPr lang="en-US" sz="14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$0.37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$0.00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396543"/>
                  </a:ext>
                </a:extLst>
              </a:tr>
              <a:tr h="297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Total E&amp;AS Revenue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($/kW-mo. of QC)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$3.31</a:t>
                      </a:r>
                      <a:endParaRPr lang="en-US" sz="14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$3.12</a:t>
                      </a:r>
                      <a:endParaRPr lang="en-US" sz="14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$3.94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290939"/>
                  </a:ext>
                </a:extLst>
              </a:tr>
              <a:tr h="342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Gross CONE – E&amp;AS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($/kW-mo. of QC)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$8.46</a:t>
                      </a:r>
                      <a:endParaRPr lang="en-US" sz="14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$8.65</a:t>
                      </a:r>
                      <a:endParaRPr lang="en-US" sz="14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$7.83</a:t>
                      </a:r>
                      <a:endParaRPr lang="en-US" sz="14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35219"/>
                  </a:ext>
                </a:extLst>
              </a:tr>
              <a:tr h="342866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Hours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(per year)</a:t>
                      </a:r>
                      <a:endParaRPr lang="en-US" sz="7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15.3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15.3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15.3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60054"/>
                  </a:ext>
                </a:extLst>
              </a:tr>
              <a:tr h="34286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Actual Performance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(per</a:t>
                      </a:r>
                      <a:r>
                        <a:rPr lang="en-US" sz="12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MW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0.98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0.98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0.98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326043"/>
                  </a:ext>
                </a:extLst>
              </a:tr>
              <a:tr h="342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PPR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($/MWh)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$6,773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$6,927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$6,266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2316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7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Security Improvements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Incremental revenue offsets for the Net CONE and ORTP modeled technologies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dirty="0" smtClean="0"/>
              <a:t>ISO proposal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dirty="0" smtClean="0"/>
              <a:t>NEPOOL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624914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As discussed in past Markets Committee meetings, ESI revenue offsets are estimated under both the ISO and NEPOOL filed proposals</a:t>
            </a:r>
          </a:p>
          <a:p>
            <a:pPr lvl="1"/>
            <a:r>
              <a:rPr lang="en-US" dirty="0" smtClean="0"/>
              <a:t>Both scenarios assume the sunset of the Forward Reserve Market</a:t>
            </a:r>
            <a:endParaRPr lang="en-US" dirty="0"/>
          </a:p>
          <a:p>
            <a:r>
              <a:rPr lang="en-US" dirty="0" smtClean="0"/>
              <a:t>Modifications to the dispatch models for the simple cycle, aeroderivative, and battery technologies resulted in updates to the ESI revenue offsets</a:t>
            </a:r>
          </a:p>
          <a:p>
            <a:pPr lvl="1"/>
            <a:r>
              <a:rPr lang="en-US" dirty="0" smtClean="0"/>
              <a:t>Simple cycle and aeroderivative technologies: to reflect intraday gas premiums </a:t>
            </a:r>
          </a:p>
          <a:p>
            <a:pPr lvl="1"/>
            <a:r>
              <a:rPr lang="en-US" dirty="0" smtClean="0"/>
              <a:t>Battery technology: updated available energy amounts at point of interconnection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ESI revenues are estimated and incorporated</a:t>
            </a:r>
            <a:br>
              <a:rPr lang="en-US" dirty="0" smtClean="0"/>
            </a:br>
            <a:r>
              <a:rPr lang="en-US" dirty="0" smtClean="0"/>
              <a:t> in the Net CONE and ORTP calculations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7467599" y="386090"/>
            <a:ext cx="1447801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From September presentation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5512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25650829"/>
              </p:ext>
            </p:extLst>
          </p:nvPr>
        </p:nvGraphicFramePr>
        <p:xfrm>
          <a:off x="457200" y="1679011"/>
          <a:ext cx="8229600" cy="1445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595802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58312894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79863051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0226677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9200034"/>
                    </a:ext>
                  </a:extLst>
                </a:gridCol>
              </a:tblGrid>
              <a:tr h="774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Technology</a:t>
                      </a:r>
                      <a:r>
                        <a:rPr lang="en-US" sz="1600" baseline="0" dirty="0" smtClean="0"/>
                        <a:t> Type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Incr. Payments to Energy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($/kW-mo.)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Incr. Payments to Options</a:t>
                      </a:r>
                      <a:br>
                        <a:rPr lang="en-US" sz="1600" dirty="0" smtClean="0"/>
                      </a:br>
                      <a:r>
                        <a:rPr lang="en-US" sz="1200" dirty="0" smtClean="0"/>
                        <a:t>($/kW-mo.)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</a:p>
                    <a:p>
                      <a:pPr algn="ctr"/>
                      <a:r>
                        <a:rPr lang="en-US" sz="1600" dirty="0" smtClean="0"/>
                        <a:t>2020$</a:t>
                      </a:r>
                    </a:p>
                    <a:p>
                      <a:pPr algn="ctr"/>
                      <a:r>
                        <a:rPr lang="en-US" sz="1200" dirty="0" smtClean="0"/>
                        <a:t>($/kW-mo.)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</a:p>
                    <a:p>
                      <a:pPr algn="ctr"/>
                      <a:r>
                        <a:rPr lang="en-US" sz="1600" dirty="0" smtClean="0"/>
                        <a:t>2025$</a:t>
                      </a:r>
                    </a:p>
                    <a:p>
                      <a:pPr algn="ctr"/>
                      <a:r>
                        <a:rPr lang="en-US" sz="1200" dirty="0" smtClean="0"/>
                        <a:t>($/kW-mo.)</a:t>
                      </a:r>
                      <a:endParaRPr lang="en-US" sz="1200" dirty="0"/>
                    </a:p>
                  </a:txBody>
                  <a:tcPr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81925"/>
                  </a:ext>
                </a:extLst>
              </a:tr>
              <a:tr h="332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Combustion Turbine</a:t>
                      </a:r>
                      <a:endParaRPr lang="en-US" sz="16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$-0.104</a:t>
                      </a:r>
                      <a:endParaRPr lang="en-US" sz="1400" strike="sng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$0.589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$0.486</a:t>
                      </a:r>
                      <a:endParaRPr lang="en-US" sz="1400" strike="sng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$0.537</a:t>
                      </a:r>
                      <a:endParaRPr lang="en-US" sz="1400" strike="sng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320294"/>
                  </a:ext>
                </a:extLst>
              </a:tr>
              <a:tr h="332920">
                <a:tc>
                  <a:txBody>
                    <a:bodyPr/>
                    <a:lstStyle/>
                    <a:p>
                      <a:pPr marL="0" lvl="0" indent="-227012" algn="l" defTabSz="914400" rtl="0" eaLnBrk="1" latinLnBrk="0" hangingPunct="1"/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Aeroderivative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$-0.072</a:t>
                      </a:r>
                      <a:endParaRPr lang="en-US" sz="1400" strike="sng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$0.587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$0.514</a:t>
                      </a:r>
                      <a:endParaRPr lang="en-US" sz="1400" strike="sng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$0.567</a:t>
                      </a:r>
                      <a:endParaRPr lang="en-US" sz="1400" strike="sng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235922"/>
                  </a:ext>
                </a:extLst>
              </a:tr>
            </a:tbl>
          </a:graphicData>
        </a:graphic>
      </p:graphicFrame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Updated Summary of estimated ESI revenue offsets </a:t>
            </a:r>
            <a:br>
              <a:rPr lang="en-US" dirty="0" smtClean="0"/>
            </a:br>
            <a:r>
              <a:rPr lang="en-US" dirty="0" smtClean="0"/>
              <a:t>Net CONE Technologies – ISO Proposal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40386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Incremental Payments to Energy = revenue from LMPs and Forecast Energy Requirement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Incremental Payments to Options = net option revenue minus holding costs</a:t>
            </a:r>
          </a:p>
          <a:p>
            <a:pPr indent="0">
              <a:buNone/>
            </a:pPr>
            <a:r>
              <a:rPr lang="en-US" sz="1800" i="1" dirty="0" smtClean="0"/>
              <a:t>Detailed </a:t>
            </a:r>
            <a:r>
              <a:rPr lang="en-US" sz="1800" i="1" dirty="0"/>
              <a:t>calculations </a:t>
            </a:r>
            <a:r>
              <a:rPr lang="en-US" sz="1800" i="1" dirty="0" smtClean="0"/>
              <a:t>for all Net CONE technologies are </a:t>
            </a:r>
            <a:r>
              <a:rPr lang="en-US" sz="1800" i="1" dirty="0"/>
              <a:t>in Appendix </a:t>
            </a:r>
            <a:r>
              <a:rPr lang="en-US" sz="1800" i="1" dirty="0" smtClean="0"/>
              <a:t>B</a:t>
            </a:r>
          </a:p>
          <a:p>
            <a:pPr indent="0">
              <a:buNone/>
            </a:pPr>
            <a:r>
              <a:rPr lang="en-US" sz="1400" i="1" dirty="0" smtClean="0"/>
              <a:t>Note</a:t>
            </a:r>
            <a:r>
              <a:rPr lang="en-US" sz="1400" i="1" dirty="0"/>
              <a:t>:  values may reflect rounding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/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7468353" y="726595"/>
            <a:ext cx="1447801" cy="738664"/>
          </a:xfrm>
          <a:prstGeom prst="rect">
            <a:avLst/>
          </a:prstGeom>
          <a:noFill/>
          <a:ln w="19050">
            <a:solidFill>
              <a:srgbClr val="EC1F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Revised</a:t>
            </a:r>
            <a:r>
              <a:rPr lang="en-US" sz="1400" i="1" dirty="0" smtClean="0"/>
              <a:t> from  September presentation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65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98737732"/>
              </p:ext>
            </p:extLst>
          </p:nvPr>
        </p:nvGraphicFramePr>
        <p:xfrm>
          <a:off x="457200" y="1676400"/>
          <a:ext cx="8229602" cy="14451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595802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58312894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79863051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02266773"/>
                    </a:ext>
                  </a:extLst>
                </a:gridCol>
                <a:gridCol w="1371602">
                  <a:extLst>
                    <a:ext uri="{9D8B030D-6E8A-4147-A177-3AD203B41FA5}">
                      <a16:colId xmlns:a16="http://schemas.microsoft.com/office/drawing/2014/main" val="557037385"/>
                    </a:ext>
                  </a:extLst>
                </a:gridCol>
              </a:tblGrid>
              <a:tr h="774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Technology</a:t>
                      </a:r>
                      <a:r>
                        <a:rPr lang="en-US" sz="1600" baseline="0" dirty="0" smtClean="0"/>
                        <a:t> Type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Incr. Payments to Energy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($/kW-mo.)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Incr. Payments to Options</a:t>
                      </a:r>
                      <a:br>
                        <a:rPr lang="en-US" sz="1600" dirty="0" smtClean="0"/>
                      </a:br>
                      <a:r>
                        <a:rPr lang="en-US" sz="1200" dirty="0" smtClean="0"/>
                        <a:t>($/kW-mo.)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</a:p>
                    <a:p>
                      <a:pPr algn="ctr"/>
                      <a:r>
                        <a:rPr lang="en-US" sz="1600" dirty="0" smtClean="0"/>
                        <a:t>2020$</a:t>
                      </a:r>
                    </a:p>
                    <a:p>
                      <a:pPr algn="ctr"/>
                      <a:r>
                        <a:rPr lang="en-US" sz="1200" dirty="0" smtClean="0"/>
                        <a:t>($/kW-mo.)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2025$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($/kW-mo.)</a:t>
                      </a:r>
                    </a:p>
                  </a:txBody>
                  <a:tcPr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81925"/>
                  </a:ext>
                </a:extLst>
              </a:tr>
              <a:tr h="332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Combustion Turbine</a:t>
                      </a:r>
                      <a:endParaRPr lang="en-US" sz="16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$0.055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$0.265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$0.319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$0.352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320294"/>
                  </a:ext>
                </a:extLst>
              </a:tr>
              <a:tr h="332920">
                <a:tc>
                  <a:txBody>
                    <a:bodyPr/>
                    <a:lstStyle/>
                    <a:p>
                      <a:pPr marL="0" lvl="0" indent="-227012" algn="l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Aeroderivative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$0.039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$0.277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$0.316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$0.349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235922"/>
                  </a:ext>
                </a:extLst>
              </a:tr>
            </a:tbl>
          </a:graphicData>
        </a:graphic>
      </p:graphicFrame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Updated Summary of estimated ESI revenue offsets </a:t>
            </a:r>
            <a:br>
              <a:rPr lang="en-US" dirty="0" smtClean="0"/>
            </a:br>
            <a:r>
              <a:rPr lang="en-US" dirty="0" smtClean="0"/>
              <a:t>Net CONE Technologies – NEPOOL Proposal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40386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Incremental Payments to Energy = revenue from LMPs and Forecast Energy Requirement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Incremental Payments to Options = net option revenue minus holding costs </a:t>
            </a:r>
            <a:r>
              <a:rPr lang="en-US" sz="1800" i="1" dirty="0" smtClean="0"/>
              <a:t>Detailed </a:t>
            </a:r>
            <a:r>
              <a:rPr lang="en-US" sz="1800" i="1" dirty="0"/>
              <a:t>calculations for all Net CONE technologies are in Appendix C</a:t>
            </a:r>
            <a:endParaRPr lang="en-US" sz="1800" i="1" dirty="0" smtClean="0"/>
          </a:p>
          <a:p>
            <a:pPr indent="0">
              <a:buNone/>
            </a:pPr>
            <a:r>
              <a:rPr lang="en-US" sz="1400" i="1" dirty="0" smtClean="0"/>
              <a:t>Note</a:t>
            </a:r>
            <a:r>
              <a:rPr lang="en-US" sz="1400" i="1" dirty="0"/>
              <a:t>:  values may reflect rounding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7468353" y="726595"/>
            <a:ext cx="1447801" cy="738664"/>
          </a:xfrm>
          <a:prstGeom prst="rect">
            <a:avLst/>
          </a:prstGeom>
          <a:noFill/>
          <a:ln w="19050">
            <a:solidFill>
              <a:srgbClr val="EC1F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Revised</a:t>
            </a:r>
            <a:r>
              <a:rPr lang="en-US" sz="1400" i="1" dirty="0" smtClean="0"/>
              <a:t> from  September presentation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7778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Updated Summary </a:t>
            </a:r>
            <a:r>
              <a:rPr lang="en-US" dirty="0"/>
              <a:t>of estimated ESI revenue offsets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ORTP Technologies - ISO </a:t>
            </a:r>
            <a:r>
              <a:rPr lang="en-US" dirty="0"/>
              <a:t>proposal</a:t>
            </a: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132479"/>
              </p:ext>
            </p:extLst>
          </p:nvPr>
        </p:nvGraphicFramePr>
        <p:xfrm>
          <a:off x="457200" y="1676400"/>
          <a:ext cx="8229599" cy="150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595802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58312894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79863051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02266773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3945703655"/>
                    </a:ext>
                  </a:extLst>
                </a:gridCol>
              </a:tblGrid>
              <a:tr h="7768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Technology</a:t>
                      </a:r>
                      <a:r>
                        <a:rPr lang="en-US" sz="1600" baseline="0" dirty="0" smtClean="0"/>
                        <a:t> Type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Incr. Payments to Energy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($/kW-mo.)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Incr. Payments to Options</a:t>
                      </a:r>
                      <a:br>
                        <a:rPr lang="en-US" sz="1600" dirty="0" smtClean="0"/>
                      </a:br>
                      <a:r>
                        <a:rPr lang="en-US" sz="1200" dirty="0" smtClean="0"/>
                        <a:t>($/kW-mo.)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</a:p>
                    <a:p>
                      <a:pPr algn="ctr"/>
                      <a:r>
                        <a:rPr lang="en-US" sz="1600" dirty="0" smtClean="0"/>
                        <a:t>2020$</a:t>
                      </a:r>
                    </a:p>
                    <a:p>
                      <a:pPr algn="ctr"/>
                      <a:r>
                        <a:rPr lang="en-US" sz="1400" dirty="0" smtClean="0"/>
                        <a:t>($/kW-mo.)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</a:p>
                    <a:p>
                      <a:pPr algn="ctr"/>
                      <a:r>
                        <a:rPr lang="en-US" sz="1600" dirty="0" smtClean="0"/>
                        <a:t>2025$</a:t>
                      </a:r>
                    </a:p>
                    <a:p>
                      <a:pPr algn="ctr"/>
                      <a:r>
                        <a:rPr lang="en-US" sz="1100" dirty="0" smtClean="0"/>
                        <a:t>($/kW-mo.)</a:t>
                      </a:r>
                    </a:p>
                  </a:txBody>
                  <a:tcPr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81925"/>
                  </a:ext>
                </a:extLst>
              </a:tr>
              <a:tr h="328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Combustion Turbine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16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$0.008</a:t>
                      </a:r>
                      <a:endParaRPr lang="en-US" sz="1400" strike="sng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$0.310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$0.318</a:t>
                      </a:r>
                      <a:endParaRPr lang="en-US" sz="1400" strike="sng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$0.351</a:t>
                      </a:r>
                      <a:endParaRPr lang="en-US" sz="1400" strike="sng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320294"/>
                  </a:ext>
                </a:extLst>
              </a:tr>
              <a:tr h="373470">
                <a:tc>
                  <a:txBody>
                    <a:bodyPr/>
                    <a:lstStyle/>
                    <a:p>
                      <a:pPr marL="0" lvl="0" indent="-227012" algn="l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Battery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$0.064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$0.071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811777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457199" y="40386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Incremental Payments to Energy = revenue from LMPs and Forecast Energy Requirement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Incremental Payments to Options = net option revenue minus holding costs </a:t>
            </a:r>
            <a:r>
              <a:rPr lang="en-US" sz="1800" i="1" dirty="0" smtClean="0"/>
              <a:t>Detailed </a:t>
            </a:r>
            <a:r>
              <a:rPr lang="en-US" sz="1800" i="1" dirty="0"/>
              <a:t>calculations for all </a:t>
            </a:r>
            <a:r>
              <a:rPr lang="en-US" sz="1800" i="1" dirty="0" smtClean="0"/>
              <a:t>ORTP technologies </a:t>
            </a:r>
            <a:r>
              <a:rPr lang="en-US" sz="1800" i="1" dirty="0"/>
              <a:t>are in Appendix B</a:t>
            </a:r>
            <a:endParaRPr lang="en-US" sz="1800" i="1" dirty="0" smtClean="0"/>
          </a:p>
          <a:p>
            <a:pPr indent="0">
              <a:buNone/>
            </a:pPr>
            <a:r>
              <a:rPr lang="en-US" sz="1400" i="1" dirty="0" smtClean="0"/>
              <a:t>Note</a:t>
            </a:r>
            <a:r>
              <a:rPr lang="en-US" sz="1400" i="1" dirty="0"/>
              <a:t>:  values may reflect rounding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7468353" y="726595"/>
            <a:ext cx="1447801" cy="738664"/>
          </a:xfrm>
          <a:prstGeom prst="rect">
            <a:avLst/>
          </a:prstGeom>
          <a:noFill/>
          <a:ln w="19050">
            <a:solidFill>
              <a:srgbClr val="EC1F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Revised</a:t>
            </a:r>
            <a:r>
              <a:rPr lang="en-US" sz="1400" i="1" dirty="0" smtClean="0"/>
              <a:t> from  September presentation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15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457200" y="533399"/>
            <a:ext cx="6492298" cy="667695"/>
          </a:xfrm>
        </p:spPr>
        <p:txBody>
          <a:bodyPr tIns="45720" bIns="4572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Cost of New </a:t>
            </a:r>
            <a:r>
              <a:rPr lang="en-US" sz="2400" dirty="0" smtClean="0"/>
              <a:t>Entry, Offer </a:t>
            </a:r>
            <a:r>
              <a:rPr lang="en-US" sz="2400" dirty="0"/>
              <a:t>Review Trigger </a:t>
            </a:r>
            <a:r>
              <a:rPr lang="en-US" sz="2400" dirty="0" smtClean="0"/>
              <a:t>Prices,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And Performance Payment Rate</a:t>
            </a:r>
            <a:endParaRPr lang="en-US" sz="240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June 1, 2025 (CCP 16)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5899" y="1851032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recalculation of the Cost </a:t>
            </a:r>
            <a:r>
              <a:rPr lang="en-US" dirty="0"/>
              <a:t>of New Entry (CONE), Net CONE, and Offer Review Trigger Prices (ORTPs</a:t>
            </a:r>
            <a:r>
              <a:rPr lang="en-US" dirty="0" smtClean="0"/>
              <a:t>) is being performed for the 2025-2026 Capacity Commitment Period (CCP 16) </a:t>
            </a:r>
          </a:p>
          <a:p>
            <a:r>
              <a:rPr lang="en-US" dirty="0" smtClean="0"/>
              <a:t>The Performance Payment Rate (PPR) is being updated concurrently for CCP 16</a:t>
            </a:r>
          </a:p>
          <a:p>
            <a:pPr lvl="1"/>
            <a:r>
              <a:rPr lang="en-US" dirty="0" smtClean="0"/>
              <a:t>This rate depends upon the values used to derive the Net CONE</a:t>
            </a:r>
          </a:p>
          <a:p>
            <a:r>
              <a:rPr lang="en-US" dirty="0" smtClean="0"/>
              <a:t>This presentation:</a:t>
            </a:r>
            <a:endParaRPr lang="en-US" dirty="0"/>
          </a:p>
          <a:p>
            <a:pPr lvl="1"/>
            <a:r>
              <a:rPr lang="en-US" dirty="0" smtClean="0"/>
              <a:t>Responds </a:t>
            </a:r>
            <a:r>
              <a:rPr lang="en-US" dirty="0"/>
              <a:t>to </a:t>
            </a:r>
            <a:r>
              <a:rPr lang="en-US" dirty="0" smtClean="0"/>
              <a:t>stakeholder </a:t>
            </a:r>
            <a:r>
              <a:rPr lang="en-US" dirty="0"/>
              <a:t>questions from the </a:t>
            </a:r>
            <a:r>
              <a:rPr lang="en-US" dirty="0" smtClean="0"/>
              <a:t>September </a:t>
            </a:r>
            <a:r>
              <a:rPr lang="en-US" dirty="0"/>
              <a:t>MC </a:t>
            </a:r>
            <a:r>
              <a:rPr lang="en-US" dirty="0" smtClean="0"/>
              <a:t>meeting</a:t>
            </a:r>
          </a:p>
          <a:p>
            <a:pPr lvl="1"/>
            <a:r>
              <a:rPr lang="en-US" dirty="0" smtClean="0"/>
              <a:t>Provide</a:t>
            </a:r>
            <a:r>
              <a:rPr lang="en-US" dirty="0"/>
              <a:t>s</a:t>
            </a:r>
            <a:r>
              <a:rPr lang="en-US" dirty="0" smtClean="0"/>
              <a:t> updated revenue </a:t>
            </a:r>
            <a:r>
              <a:rPr lang="en-US" dirty="0"/>
              <a:t>offsets associated with Energy Security </a:t>
            </a:r>
            <a:r>
              <a:rPr lang="en-US" dirty="0" smtClean="0"/>
              <a:t>Improvements (ESI)</a:t>
            </a:r>
          </a:p>
          <a:p>
            <a:pPr lvl="1"/>
            <a:r>
              <a:rPr lang="en-US" dirty="0" smtClean="0"/>
              <a:t>Provide</a:t>
            </a:r>
            <a:r>
              <a:rPr lang="en-US" dirty="0"/>
              <a:t>s</a:t>
            </a:r>
            <a:r>
              <a:rPr lang="en-US" dirty="0" smtClean="0"/>
              <a:t> the updated Performance Payment Rate</a:t>
            </a:r>
          </a:p>
          <a:p>
            <a:pPr lvl="1"/>
            <a:r>
              <a:rPr lang="en-US" dirty="0" smtClean="0"/>
              <a:t>Provide</a:t>
            </a:r>
            <a:r>
              <a:rPr lang="en-US" dirty="0"/>
              <a:t>s</a:t>
            </a:r>
            <a:r>
              <a:rPr lang="en-US" dirty="0" smtClean="0"/>
              <a:t> </a:t>
            </a:r>
            <a:r>
              <a:rPr lang="en-US" dirty="0"/>
              <a:t>a summary of Tariff </a:t>
            </a:r>
            <a:r>
              <a:rPr lang="en-US" dirty="0" smtClean="0"/>
              <a:t>revisions since the September MC meeting</a:t>
            </a:r>
            <a:endParaRPr lang="en-US" dirty="0"/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6931391" y="524347"/>
            <a:ext cx="1609555" cy="685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IDs: 139 &amp; 144</a:t>
            </a:r>
          </a:p>
        </p:txBody>
      </p:sp>
    </p:spTree>
    <p:extLst>
      <p:ext uri="{BB962C8B-B14F-4D97-AF65-F5344CB8AC3E}">
        <p14:creationId xmlns:p14="http://schemas.microsoft.com/office/powerpoint/2010/main" val="8658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Updated Summary </a:t>
            </a:r>
            <a:r>
              <a:rPr lang="en-US" dirty="0"/>
              <a:t>of estimated ESI revenue offsets </a:t>
            </a:r>
            <a:br>
              <a:rPr lang="en-US" dirty="0"/>
            </a:br>
            <a:r>
              <a:rPr lang="en-US" dirty="0"/>
              <a:t>ORTP Technologies </a:t>
            </a:r>
            <a:r>
              <a:rPr lang="en-US" dirty="0" smtClean="0"/>
              <a:t>– NEPOOL proposal</a:t>
            </a:r>
            <a:endParaRPr lang="en-US" dirty="0"/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582448"/>
              </p:ext>
            </p:extLst>
          </p:nvPr>
        </p:nvGraphicFramePr>
        <p:xfrm>
          <a:off x="457200" y="1676400"/>
          <a:ext cx="8153400" cy="14395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595802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58312894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79863051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0226677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260235199"/>
                    </a:ext>
                  </a:extLst>
                </a:gridCol>
              </a:tblGrid>
              <a:tr h="7689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Technology</a:t>
                      </a:r>
                      <a:r>
                        <a:rPr lang="en-US" sz="1600" baseline="0" dirty="0" smtClean="0"/>
                        <a:t> Type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Incr. Payments to Energy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($/kW-mo.)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Incr. Payments to Options</a:t>
                      </a:r>
                      <a:br>
                        <a:rPr lang="en-US" sz="1600" dirty="0" smtClean="0"/>
                      </a:br>
                      <a:r>
                        <a:rPr lang="en-US" sz="1200" dirty="0" smtClean="0"/>
                        <a:t>($/kW-mo.)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</a:p>
                    <a:p>
                      <a:pPr algn="ctr"/>
                      <a:r>
                        <a:rPr lang="en-US" sz="1600" dirty="0" smtClean="0"/>
                        <a:t>2020$</a:t>
                      </a:r>
                    </a:p>
                    <a:p>
                      <a:pPr algn="ctr"/>
                      <a:r>
                        <a:rPr lang="en-US" sz="1200" dirty="0" smtClean="0"/>
                        <a:t>($/kW-mo.)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2025$</a:t>
                      </a:r>
                    </a:p>
                    <a:p>
                      <a:pPr algn="ctr"/>
                      <a:r>
                        <a:rPr lang="en-US" sz="1050" dirty="0" smtClean="0"/>
                        <a:t>($/kW-mo.)</a:t>
                      </a:r>
                    </a:p>
                  </a:txBody>
                  <a:tcPr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81925"/>
                  </a:ext>
                </a:extLst>
              </a:tr>
              <a:tr h="330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Combustion Turbine</a:t>
                      </a:r>
                      <a:endParaRPr lang="en-US" sz="16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$0.004</a:t>
                      </a:r>
                      <a:endParaRPr lang="en-US" sz="1400" strike="sng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$0.136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$0.139</a:t>
                      </a:r>
                      <a:endParaRPr lang="en-US" sz="1400" strike="sng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$0.153</a:t>
                      </a:r>
                      <a:endParaRPr lang="en-US" sz="1400" strike="sng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320294"/>
                  </a:ext>
                </a:extLst>
              </a:tr>
              <a:tr h="330483">
                <a:tc>
                  <a:txBody>
                    <a:bodyPr/>
                    <a:lstStyle/>
                    <a:p>
                      <a:pPr marL="0" lvl="0" indent="-227012" algn="l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Battery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$0.043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$0.044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$0.049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811777"/>
                  </a:ext>
                </a:extLst>
              </a:tr>
            </a:tbl>
          </a:graphicData>
        </a:graphic>
      </p:graphicFrame>
      <p:sp>
        <p:nvSpPr>
          <p:cNvPr id="9" name="Text Placeholder 2"/>
          <p:cNvSpPr txBox="1">
            <a:spLocks/>
          </p:cNvSpPr>
          <p:nvPr/>
        </p:nvSpPr>
        <p:spPr>
          <a:xfrm>
            <a:off x="457200" y="40386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Incremental Payments to Energy = revenue from LMPs and Forecast Energy Requirement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Incremental Payments to Options = net option revenue minus holding costs </a:t>
            </a:r>
            <a:r>
              <a:rPr lang="en-US" sz="1800" i="1" dirty="0" smtClean="0"/>
              <a:t>Detailed </a:t>
            </a:r>
            <a:r>
              <a:rPr lang="en-US" sz="1800" i="1" dirty="0"/>
              <a:t>calculations for all </a:t>
            </a:r>
            <a:r>
              <a:rPr lang="en-US" sz="1800" i="1" dirty="0" smtClean="0"/>
              <a:t>ORTP technologies </a:t>
            </a:r>
            <a:r>
              <a:rPr lang="en-US" sz="1800" i="1" dirty="0"/>
              <a:t>are in Appendix C</a:t>
            </a:r>
            <a:endParaRPr lang="en-US" sz="1800" i="1" dirty="0" smtClean="0"/>
          </a:p>
          <a:p>
            <a:pPr indent="0">
              <a:buNone/>
            </a:pPr>
            <a:r>
              <a:rPr lang="en-US" sz="1400" i="1" dirty="0" smtClean="0"/>
              <a:t>Note</a:t>
            </a:r>
            <a:r>
              <a:rPr lang="en-US" sz="1400" i="1" dirty="0"/>
              <a:t>:  values may reflect rounding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7468353" y="726595"/>
            <a:ext cx="1447801" cy="738664"/>
          </a:xfrm>
          <a:prstGeom prst="rect">
            <a:avLst/>
          </a:prstGeom>
          <a:noFill/>
          <a:ln w="19050">
            <a:solidFill>
              <a:srgbClr val="EC1F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Revised</a:t>
            </a:r>
            <a:r>
              <a:rPr lang="en-US" sz="1400" i="1" dirty="0" smtClean="0"/>
              <a:t> from  September presentation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035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Tariff Revisions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Tariff revisions since the September 8-10 MC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624914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As discussed previously, E&amp;AS revenue offsets and the Performance Payment Rate have been calculated for three scenarios:</a:t>
            </a:r>
          </a:p>
          <a:p>
            <a:pPr lvl="1"/>
            <a:r>
              <a:rPr lang="en-US" sz="2400" dirty="0" smtClean="0"/>
              <a:t>ESI market changes filed by ISO and the sunset of FRM</a:t>
            </a:r>
          </a:p>
          <a:p>
            <a:pPr lvl="1"/>
            <a:r>
              <a:rPr lang="en-US" sz="2400" dirty="0" smtClean="0"/>
              <a:t>ESI market changes filed by NEPOOL and the sunset of FRM</a:t>
            </a:r>
          </a:p>
          <a:p>
            <a:pPr lvl="1"/>
            <a:r>
              <a:rPr lang="en-US" sz="2400" dirty="0" smtClean="0"/>
              <a:t>Without ESI and with the continuation of FRM</a:t>
            </a:r>
            <a:endParaRPr lang="en-US" sz="2400" dirty="0"/>
          </a:p>
          <a:p>
            <a:r>
              <a:rPr lang="en-US" dirty="0"/>
              <a:t>Excerpts of the Tariff red-lines are replicated in Appendix C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400" b="1" i="1" dirty="0"/>
              <a:t>Tariff redlines are </a:t>
            </a:r>
            <a:r>
              <a:rPr lang="en-US" sz="2400" b="1" i="1" dirty="0" smtClean="0"/>
              <a:t>identical other than the Net CONE, ORTP, </a:t>
            </a:r>
            <a:r>
              <a:rPr lang="en-US" sz="2400" b="1" i="1" dirty="0"/>
              <a:t>and PPR </a:t>
            </a:r>
            <a:r>
              <a:rPr lang="en-US" sz="2400" b="1" i="1" dirty="0" smtClean="0"/>
              <a:t>numerical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/>
              <a:t>values</a:t>
            </a:r>
            <a:endParaRPr lang="en-US" dirty="0" smtClean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Three sets of Tariff redlines are provided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7467599" y="361376"/>
            <a:ext cx="1447801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From September presentation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342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624914"/>
            <a:ext cx="8229600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Modifications to </a:t>
            </a:r>
            <a:r>
              <a:rPr lang="en-US" dirty="0"/>
              <a:t>the </a:t>
            </a:r>
            <a:r>
              <a:rPr lang="en-US" dirty="0" smtClean="0"/>
              <a:t>E&amp;AS for the simple cycle technology required a change to the PPR</a:t>
            </a:r>
          </a:p>
          <a:p>
            <a:pPr lvl="1"/>
            <a:r>
              <a:rPr lang="en-US" dirty="0" smtClean="0"/>
              <a:t>Impacted Net CONE and ORTPs values</a:t>
            </a:r>
          </a:p>
          <a:p>
            <a:r>
              <a:rPr lang="en-US" dirty="0" smtClean="0"/>
              <a:t>Changes to the battery dispatch also impacted the ORTP for that technology</a:t>
            </a:r>
          </a:p>
          <a:p>
            <a:r>
              <a:rPr lang="en-US" dirty="0" smtClean="0"/>
              <a:t>Performance payments for intermittent power resource technologies also were adjusted to reflect expected capability during scarcity hours</a:t>
            </a:r>
          </a:p>
          <a:p>
            <a:r>
              <a:rPr lang="en-US" dirty="0" smtClean="0"/>
              <a:t>Index used in the interim update of ORTPs for renewable technologies was revised</a:t>
            </a:r>
          </a:p>
          <a:p>
            <a:r>
              <a:rPr lang="en-US" dirty="0"/>
              <a:t>Following slides detail Tariff language revisions from </a:t>
            </a:r>
            <a:r>
              <a:rPr lang="en-US" dirty="0" smtClean="0"/>
              <a:t>September</a:t>
            </a:r>
          </a:p>
          <a:p>
            <a:pPr lvl="1"/>
            <a:r>
              <a:rPr lang="en-US" dirty="0" smtClean="0"/>
              <a:t>Summary of all Tariff revisions included in Appendix D</a:t>
            </a:r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Revisions to the Net CONE and ORTP calculations from September require Tariff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Proposed Tariff Changes </a:t>
            </a:r>
            <a:br>
              <a:rPr lang="en-US" dirty="0" smtClean="0"/>
            </a:br>
            <a:r>
              <a:rPr lang="en-US" dirty="0" smtClean="0"/>
              <a:t>Performance Payment Rate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762891"/>
              </p:ext>
            </p:extLst>
          </p:nvPr>
        </p:nvGraphicFramePr>
        <p:xfrm>
          <a:off x="609600" y="1313372"/>
          <a:ext cx="7924800" cy="1932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4322400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19517492"/>
                    </a:ext>
                  </a:extLst>
                </a:gridCol>
              </a:tblGrid>
              <a:tr h="378372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</a:t>
                      </a:r>
                      <a:r>
                        <a:rPr lang="en-US" baseline="0" dirty="0" smtClean="0"/>
                        <a:t> for Change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076422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III.13.7.2.5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Capacity Performance Payment Rate</a:t>
                      </a:r>
                      <a:endParaRPr lang="en-US" sz="16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Indicate that the Capacity Performance Payment Rate of $5,455/MWh applies to the Capacity Commitment Period beginning on June 1, 2024 and ending on May 31, 2025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Update the Capacity Performance Payment Rate for the Capacity Commitment Periods beginning on or after June 1, 2025 to $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6,773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/MWh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331866"/>
                  </a:ext>
                </a:extLst>
              </a:tr>
            </a:tbl>
          </a:graphicData>
        </a:graphic>
      </p:graphicFrame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Note</a:t>
            </a:r>
            <a:r>
              <a:rPr lang="en-US" sz="2000" dirty="0" smtClean="0"/>
              <a:t>:  Three sets of Tariff redlines have been provided reflecting the Performance Payment Rate under the three scenarios.  The value above reflects the ESI </a:t>
            </a:r>
            <a:r>
              <a:rPr lang="en-US" sz="2000" dirty="0"/>
              <a:t>market changes filed by ISO and the sunset of </a:t>
            </a:r>
            <a:r>
              <a:rPr lang="en-US" sz="2000" dirty="0" smtClean="0"/>
              <a:t>FRM.  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7467599" y="253654"/>
            <a:ext cx="1447801" cy="738664"/>
          </a:xfrm>
          <a:prstGeom prst="rect">
            <a:avLst/>
          </a:prstGeom>
          <a:noFill/>
          <a:ln w="19050">
            <a:solidFill>
              <a:srgbClr val="EC1F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Revised</a:t>
            </a:r>
            <a:r>
              <a:rPr lang="en-US" sz="1400" i="1" dirty="0" smtClean="0"/>
              <a:t> from  September presentation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371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Proposed Tariff Changes </a:t>
            </a:r>
            <a:br>
              <a:rPr lang="en-US" dirty="0" smtClean="0"/>
            </a:br>
            <a:r>
              <a:rPr lang="en-US" dirty="0" smtClean="0"/>
              <a:t>ORTPs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186990"/>
              </p:ext>
            </p:extLst>
          </p:nvPr>
        </p:nvGraphicFramePr>
        <p:xfrm>
          <a:off x="609600" y="1313372"/>
          <a:ext cx="7924800" cy="363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4322400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19517492"/>
                    </a:ext>
                  </a:extLst>
                </a:gridCol>
              </a:tblGrid>
              <a:tr h="378372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r>
                        <a:rPr lang="en-US" baseline="0" dirty="0" smtClean="0"/>
                        <a:t> of Change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076422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III.A.21.1.1</a:t>
                      </a:r>
                    </a:p>
                    <a:p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Offer Review Trigger Prices for the Forward Capacity Auction</a:t>
                      </a:r>
                      <a:endParaRPr lang="en-US" sz="16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Update ORTP values for the Capacity Commitment Period beginning June 1, 2025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Add Battery as a new technology for Generating Capacity Resources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Add Solar (in the NEPOOL ESI case only) as a new technology for Generating Capacity Resources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Add On-Peak Solar and </a:t>
                      </a: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Solar + Battery as new technologies for Demand Capacity Resources</a:t>
                      </a:r>
                      <a:endParaRPr lang="en-US" sz="1600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Remove the Load Management ORTP categories for Demand Capacity Resources – Residential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Combine the Demand Capacity Resources - Commercial and Industrial and Demand Capacity Resources – Residential into one Demand Capacity Resources category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33186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0800000" flipH="1" flipV="1">
            <a:off x="7467599" y="253654"/>
            <a:ext cx="1447801" cy="738664"/>
          </a:xfrm>
          <a:prstGeom prst="rect">
            <a:avLst/>
          </a:prstGeom>
          <a:noFill/>
          <a:ln w="19050">
            <a:solidFill>
              <a:srgbClr val="EC1F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Revised</a:t>
            </a:r>
            <a:r>
              <a:rPr lang="en-US" sz="1400" i="1" dirty="0" smtClean="0"/>
              <a:t> from  September presentation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525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Proposed Tariff Changes </a:t>
            </a:r>
            <a:br>
              <a:rPr lang="en-US" dirty="0" smtClean="0"/>
            </a:br>
            <a:r>
              <a:rPr lang="en-US" dirty="0" smtClean="0"/>
              <a:t>ORTPs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065206"/>
              </p:ext>
            </p:extLst>
          </p:nvPr>
        </p:nvGraphicFramePr>
        <p:xfrm>
          <a:off x="609600" y="1282788"/>
          <a:ext cx="7924800" cy="2664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43224005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19517492"/>
                    </a:ext>
                  </a:extLst>
                </a:gridCol>
              </a:tblGrid>
              <a:tr h="378372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r>
                        <a:rPr lang="en-US" baseline="0" dirty="0" smtClean="0"/>
                        <a:t> of Change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076422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III.A.21.2 (e)(1)  </a:t>
                      </a:r>
                    </a:p>
                    <a:p>
                      <a:endParaRPr lang="en-US" sz="16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Capital costs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for non-renewable technologies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will be updated based on changes in the Bureau of Labor Statistics Producer Price Index for Machinery and Equipment: General Purpose Machinery and Equipment index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Capital costs for renewable technologies will be updated based on changes in the Bureau of Labor Statistics Producer Price Index for Goods Less Foods and Energy – Private Capital Equipment index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Remove the table of indices used to update individual line items for capital costs in the capital budgeting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4459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0800000" flipH="1" flipV="1">
            <a:off x="7467599" y="253654"/>
            <a:ext cx="1447801" cy="738664"/>
          </a:xfrm>
          <a:prstGeom prst="rect">
            <a:avLst/>
          </a:prstGeom>
          <a:noFill/>
          <a:ln w="19050">
            <a:solidFill>
              <a:srgbClr val="EC1F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Revised</a:t>
            </a:r>
            <a:r>
              <a:rPr lang="en-US" sz="1400" i="1" dirty="0" smtClean="0"/>
              <a:t> from  September presentation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1257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E&amp;AS </a:t>
            </a:r>
            <a:r>
              <a:rPr lang="en-US" dirty="0"/>
              <a:t>revenue offsets </a:t>
            </a:r>
            <a:r>
              <a:rPr lang="en-US" dirty="0" smtClean="0"/>
              <a:t>are calculated to reflect both </a:t>
            </a:r>
            <a:r>
              <a:rPr lang="en-US" dirty="0"/>
              <a:t>current </a:t>
            </a:r>
            <a:r>
              <a:rPr lang="en-US" dirty="0" smtClean="0"/>
              <a:t>and </a:t>
            </a:r>
            <a:r>
              <a:rPr lang="en-US" dirty="0"/>
              <a:t>proposed (future) market conditions in </a:t>
            </a:r>
            <a:r>
              <a:rPr lang="en-US" dirty="0" smtClean="0"/>
              <a:t>CCP16, including:</a:t>
            </a:r>
            <a:endParaRPr lang="en-US" dirty="0"/>
          </a:p>
          <a:p>
            <a:pPr lvl="1"/>
            <a:r>
              <a:rPr lang="en-US" dirty="0" smtClean="0"/>
              <a:t>Revenue impacts from ESI, both as proposed by ISO and as proposed by NEPOOL</a:t>
            </a:r>
          </a:p>
          <a:p>
            <a:pPr lvl="1"/>
            <a:r>
              <a:rPr lang="en-US" dirty="0" smtClean="0"/>
              <a:t>With and without estimated Forward Reserve Market revenue due to the proposed sunset of the Forward Reserve Market</a:t>
            </a:r>
          </a:p>
          <a:p>
            <a:r>
              <a:rPr lang="en-US" dirty="0" smtClean="0"/>
              <a:t>The definition for Net CONE is being modified to more clearly reflect the calculation, and a new defined term for Offer Review Trigger Prices is being added</a:t>
            </a:r>
          </a:p>
          <a:p>
            <a:r>
              <a:rPr lang="en-US" dirty="0"/>
              <a:t>The updated PPR value will be effective beginning June 1, 2025 (CCP16)</a:t>
            </a:r>
            <a:endParaRPr lang="en-US" sz="1700" dirty="0"/>
          </a:p>
          <a:p>
            <a:pPr lvl="1"/>
            <a:r>
              <a:rPr lang="en-US" dirty="0"/>
              <a:t>The value is based upon the Combustion Turbine technology recommended for Net </a:t>
            </a:r>
            <a:r>
              <a:rPr lang="en-US" dirty="0" smtClean="0"/>
              <a:t>CONE</a:t>
            </a:r>
          </a:p>
          <a:p>
            <a:r>
              <a:rPr lang="en-US" dirty="0" smtClean="0"/>
              <a:t>Tariff revisions will:</a:t>
            </a:r>
          </a:p>
          <a:p>
            <a:pPr lvl="1"/>
            <a:r>
              <a:rPr lang="en-US" dirty="0" smtClean="0"/>
              <a:t>Support the new values for CONE, Net CONE, ORTPs and PPR</a:t>
            </a:r>
          </a:p>
          <a:p>
            <a:pPr lvl="1"/>
            <a:r>
              <a:rPr lang="en-US" dirty="0" smtClean="0"/>
              <a:t>Reflect changes in the methodology for updating Net CONE and ORTP values in periods between major recalculations</a:t>
            </a:r>
          </a:p>
        </p:txBody>
      </p:sp>
    </p:spTree>
    <p:extLst>
      <p:ext uri="{BB962C8B-B14F-4D97-AF65-F5344CB8AC3E}">
        <p14:creationId xmlns:p14="http://schemas.microsoft.com/office/powerpoint/2010/main" val="37478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501766753"/>
              </p:ext>
            </p:extLst>
          </p:nvPr>
        </p:nvGraphicFramePr>
        <p:xfrm>
          <a:off x="381000" y="1094831"/>
          <a:ext cx="8229600" cy="4696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0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Stakeholder</a:t>
                      </a:r>
                      <a:r>
                        <a:rPr lang="en-US" sz="1600" baseline="0" dirty="0" smtClean="0"/>
                        <a:t> Committee and Date</a:t>
                      </a:r>
                      <a:endParaRPr lang="en-US" sz="16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Scheduled Project Milestone</a:t>
                      </a:r>
                      <a:endParaRPr lang="en-US" sz="1600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June 10, 2020</a:t>
                      </a: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Review initial projections of potential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revenue offsets associated with FRM sunset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53740"/>
                  </a:ext>
                </a:extLst>
              </a:tr>
              <a:tr h="787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July 14-16, 2020</a:t>
                      </a: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Review initial projections of potential revenue offsets associated with ESI and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initial discussion of proposed level of excess adjustment methodology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PPR introduction and overview</a:t>
                      </a: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531675"/>
                  </a:ext>
                </a:extLst>
              </a:tr>
              <a:tr h="787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August 11-13, 2020</a:t>
                      </a: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Review modeling the system at equilibrium for the Net Cost of New Entry</a:t>
                      </a:r>
                      <a:endParaRPr lang="en-US" sz="1400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Continued discussion</a:t>
                      </a:r>
                      <a:r>
                        <a:rPr lang="en-US" sz="1400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of revenue offsets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Review PPR input</a:t>
                      </a:r>
                      <a:r>
                        <a:rPr lang="en-US" sz="1400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 and calculation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Discuss the indicative PPR</a:t>
                      </a:r>
                      <a:endParaRPr lang="en-US" sz="1400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September 8-10, 2020</a:t>
                      </a: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Updated values for Energy Security Improvement revenue impacts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Review the indicative PPR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Discuss proposed Tariff revisions</a:t>
                      </a: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October 6-8, 2020</a:t>
                      </a: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Updated values for Energy Security Improvement revenue impacts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Review the indicative PPR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Discuss proposed Tariff revisions</a:t>
                      </a: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69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2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324199775"/>
              </p:ext>
            </p:extLst>
          </p:nvPr>
        </p:nvGraphicFramePr>
        <p:xfrm>
          <a:off x="381000" y="1073176"/>
          <a:ext cx="8229600" cy="2051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0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Stakeholder</a:t>
                      </a:r>
                      <a:r>
                        <a:rPr lang="en-US" sz="1600" baseline="0" dirty="0" smtClean="0"/>
                        <a:t> Committee and Date</a:t>
                      </a:r>
                      <a:endParaRPr lang="en-US" sz="16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Scheduled Project Milestone</a:t>
                      </a:r>
                      <a:endParaRPr lang="en-US" sz="1600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November 9-10, 2020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MC 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vote on FCM parameter updates and associated amendments</a:t>
                      </a: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998085026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Participants Committee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December 3, 2020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PC vote 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on FCM parameter updates and associated amendments</a:t>
                      </a: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4097621076"/>
                  </a:ext>
                </a:extLst>
              </a:tr>
              <a:tr h="369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December 2020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FERC Filing</a:t>
                      </a: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3797430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7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E&amp;AS revenues are provided both with and without ESI revenue adjustments (for ISO’s and NEPOOL’s ESI alternatives)</a:t>
            </a:r>
          </a:p>
          <a:p>
            <a:pPr lvl="1"/>
            <a:r>
              <a:rPr lang="en-US" dirty="0" smtClean="0"/>
              <a:t>ESI revenue adjustments reflect the most recent Concentric Energy Advisors (CEA) dispatch models </a:t>
            </a:r>
          </a:p>
          <a:p>
            <a:r>
              <a:rPr lang="en-US" dirty="0" smtClean="0"/>
              <a:t>E&amp;AS revenues are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provided both with and without Forward </a:t>
            </a:r>
            <a:r>
              <a:rPr lang="en-US" dirty="0"/>
              <a:t>Reserve Market </a:t>
            </a:r>
            <a:r>
              <a:rPr lang="en-US" dirty="0" smtClean="0"/>
              <a:t>revenues (accounting for ESI)</a:t>
            </a:r>
          </a:p>
          <a:p>
            <a:pPr lvl="1"/>
            <a:r>
              <a:rPr lang="en-US" dirty="0" smtClean="0"/>
              <a:t>To account for the proposed sunset of the Forward Reserve Market beginning in CCP 16, contingent on ESI </a:t>
            </a:r>
          </a:p>
          <a:p>
            <a:r>
              <a:rPr lang="en-US" dirty="0" smtClean="0"/>
              <a:t>This results in </a:t>
            </a:r>
            <a:r>
              <a:rPr lang="en-US" i="1" dirty="0" smtClean="0"/>
              <a:t>three sets </a:t>
            </a:r>
            <a:r>
              <a:rPr lang="en-US" dirty="0" smtClean="0"/>
              <a:t>of potential Net CONE, ORTP, and PPR values and Tariff redlines (</a:t>
            </a:r>
            <a:r>
              <a:rPr lang="en-US" i="1" dirty="0" smtClean="0"/>
              <a:t>see </a:t>
            </a:r>
            <a:r>
              <a:rPr lang="en-US" dirty="0" smtClean="0"/>
              <a:t>slide 22)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60289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E&amp;AS revenue offsets, Net CONE values, ORTPs, and PPR values are provided for several future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 Used in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 numCol="1" spcCol="182880"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CCP = Capacity Commitment Period</a:t>
            </a:r>
          </a:p>
          <a:p>
            <a:pPr marL="0" indent="0">
              <a:buNone/>
            </a:pPr>
            <a:r>
              <a:rPr lang="en-US" sz="2000" dirty="0" smtClean="0"/>
              <a:t>CONE = Cost of New Entry</a:t>
            </a:r>
          </a:p>
          <a:p>
            <a:pPr marL="0" indent="0">
              <a:buNone/>
            </a:pPr>
            <a:r>
              <a:rPr lang="en-US" sz="2000" dirty="0" smtClean="0"/>
              <a:t>E&amp;AS = Energy &amp; Ancillary Services</a:t>
            </a:r>
          </a:p>
          <a:p>
            <a:pPr marL="0" indent="0">
              <a:buNone/>
            </a:pPr>
            <a:r>
              <a:rPr lang="en-US" sz="2000" dirty="0" smtClean="0"/>
              <a:t>ESI = Energy Security Improvements</a:t>
            </a:r>
          </a:p>
          <a:p>
            <a:pPr marL="0" indent="0">
              <a:buNone/>
            </a:pPr>
            <a:r>
              <a:rPr lang="en-US" sz="2000" dirty="0" smtClean="0"/>
              <a:t>FCM = Forward Capacity Market</a:t>
            </a:r>
          </a:p>
          <a:p>
            <a:pPr marL="0" indent="0">
              <a:buNone/>
            </a:pPr>
            <a:r>
              <a:rPr lang="en-US" sz="2000" dirty="0" smtClean="0"/>
              <a:t>FRM = Forward Reserve Market</a:t>
            </a:r>
          </a:p>
          <a:p>
            <a:pPr marL="0" indent="0">
              <a:buNone/>
            </a:pPr>
            <a:r>
              <a:rPr lang="en-US" sz="2000" dirty="0" smtClean="0"/>
              <a:t>LMP = Locational Marginal Price</a:t>
            </a:r>
          </a:p>
          <a:p>
            <a:pPr marL="0" indent="0">
              <a:buNone/>
            </a:pPr>
            <a:r>
              <a:rPr lang="en-US" sz="2000" dirty="0" smtClean="0"/>
              <a:t>LOE = Level of Excess</a:t>
            </a:r>
          </a:p>
          <a:p>
            <a:pPr marL="0" indent="0">
              <a:buNone/>
            </a:pPr>
            <a:r>
              <a:rPr lang="en-US" sz="2000" dirty="0" smtClean="0"/>
              <a:t>MRI = Marginal Reliability Impact</a:t>
            </a:r>
          </a:p>
          <a:p>
            <a:pPr marL="0" indent="0">
              <a:buNone/>
            </a:pPr>
            <a:r>
              <a:rPr lang="en-US" sz="2000" dirty="0" smtClean="0"/>
              <a:t>NICR = Net Installed Capacity Requirement </a:t>
            </a:r>
          </a:p>
          <a:p>
            <a:pPr marL="0" indent="0">
              <a:buNone/>
            </a:pPr>
            <a:r>
              <a:rPr lang="en-US" sz="2000" dirty="0" smtClean="0"/>
              <a:t>ORTP = Offer Review Trigger Price</a:t>
            </a:r>
          </a:p>
          <a:p>
            <a:pPr marL="0" indent="0">
              <a:buNone/>
            </a:pPr>
            <a:r>
              <a:rPr lang="en-US" sz="2000" dirty="0" smtClean="0"/>
              <a:t>PPR = Performance Payment Rate</a:t>
            </a:r>
          </a:p>
          <a:p>
            <a:pPr marL="0" indent="0">
              <a:buNone/>
            </a:pPr>
            <a:r>
              <a:rPr lang="en-US" sz="2000" dirty="0" smtClean="0"/>
              <a:t>QC = Qualified Capacity</a:t>
            </a:r>
          </a:p>
        </p:txBody>
      </p:sp>
    </p:spTree>
    <p:extLst>
      <p:ext uri="{BB962C8B-B14F-4D97-AF65-F5344CB8AC3E}">
        <p14:creationId xmlns:p14="http://schemas.microsoft.com/office/powerpoint/2010/main" val="17291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Installed vs. Qualified Capacity Values for Net CONE technology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dirty="0" smtClean="0"/>
              <a:t>Used in PPR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8674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</a:rPr>
              <a:t>Notes: Values are in 2025$ </a:t>
            </a:r>
          </a:p>
          <a:p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smtClean="0">
                <a:solidFill>
                  <a:srgbClr val="000000"/>
                </a:solidFill>
              </a:rPr>
              <a:t>            Intermediate values may reflect rounding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Installed and Qualified Capacity values of PPR inputs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14800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57201" y="1295672"/>
          <a:ext cx="8077199" cy="377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199">
                  <a:extLst>
                    <a:ext uri="{9D8B030D-6E8A-4147-A177-3AD203B41FA5}">
                      <a16:colId xmlns:a16="http://schemas.microsoft.com/office/drawing/2014/main" val="186604955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07088353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4131676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76960281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11282710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17322592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783797284"/>
                    </a:ext>
                  </a:extLst>
                </a:gridCol>
              </a:tblGrid>
              <a:tr h="25204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Scenario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6551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ESI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(ISO), 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no FRM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ESI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(NEPOOL) 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no FRM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FRM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(no ESI)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77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77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139829"/>
                  </a:ext>
                </a:extLst>
              </a:tr>
              <a:tr h="2892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i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Installed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Qualified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Installed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Qualified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Installed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7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Qualified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77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296138"/>
                  </a:ext>
                </a:extLst>
              </a:tr>
              <a:tr h="34286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Gross CONE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($/kW-mo.)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$11.30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$11.77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$11.30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$11.77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$11.30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$11.77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6453755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E&amp;AS Revenues: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645025"/>
                  </a:ext>
                </a:extLst>
              </a:tr>
              <a:tr h="342866">
                <a:tc>
                  <a:txBody>
                    <a:bodyPr/>
                    <a:lstStyle/>
                    <a:p>
                      <a:pPr marL="1174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Energy &amp; Reserves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$/kW-mo.)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$1.60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$1.67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$1.60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$1.67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$2.75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$2.86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62509"/>
                  </a:ext>
                </a:extLst>
              </a:tr>
              <a:tr h="342866">
                <a:tc>
                  <a:txBody>
                    <a:bodyPr/>
                    <a:lstStyle/>
                    <a:p>
                      <a:pPr marL="1143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Scarcity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$/kW-mo.)</a:t>
                      </a:r>
                      <a:endParaRPr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$1.04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$1.08</a:t>
                      </a:r>
                      <a:endParaRPr lang="en-US" sz="1400" kern="1200" noProof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$1.04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$1.08</a:t>
                      </a:r>
                      <a:endParaRPr lang="en-US" sz="1400" kern="1200" noProof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$1.04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$1.08</a:t>
                      </a:r>
                      <a:endParaRPr lang="en-US" sz="1400" kern="1200" noProof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321807"/>
                  </a:ext>
                </a:extLst>
              </a:tr>
              <a:tr h="342866">
                <a:tc>
                  <a:txBody>
                    <a:bodyPr/>
                    <a:lstStyle/>
                    <a:p>
                      <a:pPr marL="1143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ESI Revenues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($/kW-mo.)</a:t>
                      </a:r>
                      <a:endParaRPr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$0.54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$0.56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$0.35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$0.37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396543"/>
                  </a:ext>
                </a:extLst>
              </a:tr>
              <a:tr h="297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Total E&amp;AS Revenue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($/kW-mo.)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$3.18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$3.31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$2.99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$3.12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$3.79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$3.94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290939"/>
                  </a:ext>
                </a:extLst>
              </a:tr>
              <a:tr h="342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Gross CONE – E&amp;AS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($/kW-mo.)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$8.12</a:t>
                      </a:r>
                    </a:p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$8.46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$8.31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$8.65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$7.52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$7.83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35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2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Incremental Energy Security Improvements revenue offsets for the Net CONE and ORTP modeled technologies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dirty="0" smtClean="0"/>
              <a:t>ISO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dirty="0"/>
              <a:t>cremental ESI revenue offsets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 CONE Technologies – ISO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4" y="1600200"/>
            <a:ext cx="8248386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Incremental ESI revenue offsets </a:t>
            </a:r>
            <a:br>
              <a:rPr lang="en-US" dirty="0"/>
            </a:br>
            <a:r>
              <a:rPr lang="en-US" dirty="0" smtClean="0"/>
              <a:t>ORTPs Technologies – ISO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8229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Incremental ESI revenue offsets </a:t>
            </a:r>
            <a:br>
              <a:rPr lang="en-US" dirty="0"/>
            </a:br>
            <a:r>
              <a:rPr lang="en-US" dirty="0" smtClean="0"/>
              <a:t>ORTPs Technologies – ISO Proposal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3605"/>
            <a:ext cx="8229600" cy="43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Incremental Energy Security Improvements revenue offsets for the Net CONE and ORTP modeled technologies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dirty="0" smtClean="0"/>
              <a:t>NEPOOL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0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dirty="0"/>
              <a:t>cremental ESI revenue offsets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 CONE Technologies – NEPOOL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552575"/>
            <a:ext cx="83058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Responses to stakeholder questions from September 8-10, 2020 Markets Committee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Incremental ESI revenue offsets </a:t>
            </a:r>
            <a:br>
              <a:rPr lang="en-US" dirty="0"/>
            </a:br>
            <a:r>
              <a:rPr lang="en-US" dirty="0"/>
              <a:t>ORTPs Technologies – </a:t>
            </a:r>
            <a:r>
              <a:rPr lang="en-US" dirty="0" smtClean="0"/>
              <a:t>NEPOOL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1030"/>
            <a:ext cx="8229600" cy="40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Incremental ESI revenue offsets </a:t>
            </a:r>
            <a:br>
              <a:rPr lang="en-US" dirty="0"/>
            </a:br>
            <a:r>
              <a:rPr lang="en-US" dirty="0"/>
              <a:t>ORTPs Technologies – </a:t>
            </a:r>
            <a:r>
              <a:rPr lang="en-US" dirty="0" smtClean="0"/>
              <a:t>NEPOOL </a:t>
            </a:r>
            <a:r>
              <a:rPr lang="en-US" dirty="0"/>
              <a:t>Proposal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648"/>
            <a:ext cx="8229600" cy="41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Tariff Revisions for CONE, Net CONE, PPR, and ORTPs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Proposed Tariff Changes </a:t>
            </a:r>
            <a:br>
              <a:rPr lang="en-US" dirty="0" smtClean="0"/>
            </a:br>
            <a:r>
              <a:rPr lang="en-US" dirty="0" smtClean="0"/>
              <a:t>Definitions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609600" y="1313372"/>
          <a:ext cx="7924800" cy="160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4322400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19517492"/>
                    </a:ext>
                  </a:extLst>
                </a:gridCol>
              </a:tblGrid>
              <a:tr h="378372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r>
                        <a:rPr lang="en-US" baseline="0" dirty="0" smtClean="0"/>
                        <a:t> of Change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076422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I.2.2 – Net CONE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Update existing definition to more clearly reflect calculation of Net CONE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331866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I.2.2 – Offer Review Trigger Prices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New defined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9875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0800000" flipH="1" flipV="1">
            <a:off x="7467599" y="361376"/>
            <a:ext cx="1447801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From September presentation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186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Proposed Tariff Changes </a:t>
            </a:r>
            <a:br>
              <a:rPr lang="en-US" dirty="0" smtClean="0"/>
            </a:br>
            <a:r>
              <a:rPr lang="en-US" dirty="0" smtClean="0"/>
              <a:t>CONE and Net CONE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609600" y="1313372"/>
          <a:ext cx="7924800" cy="1445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4322400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19517492"/>
                    </a:ext>
                  </a:extLst>
                </a:gridCol>
              </a:tblGrid>
              <a:tr h="378372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r>
                        <a:rPr lang="en-US" baseline="0" dirty="0" smtClean="0"/>
                        <a:t> of Change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076422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III.13.2.4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Forward Capacity Auction Starting Price and the Cost of New Entry</a:t>
                      </a:r>
                      <a:endParaRPr lang="en-US" sz="16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Update CONE and Net CONE values for the Capacity Commitment Period beginning June 1, 2025 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Note the next CONE and Net CONE recalculation will be for the Capacity Commitment Period beginning June 1, 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33186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0800000" flipH="1" flipV="1">
            <a:off x="7467599" y="361376"/>
            <a:ext cx="1447801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From September presentation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9290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Proposed Tariff Changes </a:t>
            </a:r>
            <a:br>
              <a:rPr lang="en-US" dirty="0" smtClean="0"/>
            </a:br>
            <a:r>
              <a:rPr lang="en-US" dirty="0" smtClean="0"/>
              <a:t>Performance Payment Rate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235177"/>
              </p:ext>
            </p:extLst>
          </p:nvPr>
        </p:nvGraphicFramePr>
        <p:xfrm>
          <a:off x="609600" y="1313372"/>
          <a:ext cx="7924800" cy="1932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4322400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19517492"/>
                    </a:ext>
                  </a:extLst>
                </a:gridCol>
              </a:tblGrid>
              <a:tr h="378372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</a:t>
                      </a:r>
                      <a:r>
                        <a:rPr lang="en-US" baseline="0" dirty="0" smtClean="0"/>
                        <a:t> for Change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076422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III.13.7.2.5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Capacity Performance Payment Rate</a:t>
                      </a:r>
                      <a:endParaRPr lang="en-US" sz="16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Indicate that the Capacity Performance Payment Rate of $5,455/MWh applies to the Capacity Commitment Period beginning on June 1, 2024 and ending on May 31, 2025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Update the Capacity Performance Payment Rate for the Capacity Commitment Periods beginning on or after June 1, 2025 to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$6,773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/MWh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331866"/>
                  </a:ext>
                </a:extLst>
              </a:tr>
            </a:tbl>
          </a:graphicData>
        </a:graphic>
      </p:graphicFrame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Note</a:t>
            </a:r>
            <a:r>
              <a:rPr lang="en-US" sz="2000" dirty="0" smtClean="0"/>
              <a:t>:  Three sets of Tariff redlines have been provided reflecting the Performance Payment Rate under the three scenarios.  The value above reflects the ESI </a:t>
            </a:r>
            <a:r>
              <a:rPr lang="en-US" sz="2000" dirty="0"/>
              <a:t>market changes filed by ISO and the sunset of </a:t>
            </a:r>
            <a:r>
              <a:rPr lang="en-US" sz="2000" dirty="0" smtClean="0"/>
              <a:t>FRM.  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7467599" y="253654"/>
            <a:ext cx="1447801" cy="738664"/>
          </a:xfrm>
          <a:prstGeom prst="rect">
            <a:avLst/>
          </a:prstGeom>
          <a:noFill/>
          <a:ln w="19050">
            <a:solidFill>
              <a:srgbClr val="EC1F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Revised</a:t>
            </a:r>
            <a:r>
              <a:rPr lang="en-US" sz="1400" i="1" dirty="0" smtClean="0"/>
              <a:t> from  September presentation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935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Proposed Tariff Changes </a:t>
            </a:r>
            <a:br>
              <a:rPr lang="en-US" dirty="0" smtClean="0"/>
            </a:br>
            <a:r>
              <a:rPr lang="en-US" dirty="0" smtClean="0"/>
              <a:t>ORTPs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609600" y="1313372"/>
          <a:ext cx="7924800" cy="363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4322400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19517492"/>
                    </a:ext>
                  </a:extLst>
                </a:gridCol>
              </a:tblGrid>
              <a:tr h="378372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r>
                        <a:rPr lang="en-US" baseline="0" dirty="0" smtClean="0"/>
                        <a:t> of Change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076422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III.A.21.1.1</a:t>
                      </a:r>
                    </a:p>
                    <a:p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Offer Review Trigger Prices for the Forward Capacity Auction</a:t>
                      </a:r>
                      <a:endParaRPr lang="en-US" sz="16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Update ORTP values for the Capacity Commitment Period beginning June 1, 2025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Add Battery as a new technology for Generating Capacity Resources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Add Solar (in the NEPOOL ESI case only) as a new technology for Generating Capacity Resources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Add On-Peak Solar and </a:t>
                      </a:r>
                      <a:r>
                        <a:rPr lang="en-US" sz="160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Solar + Battery as new technologies for Demand Capacity Resources</a:t>
                      </a:r>
                      <a:endParaRPr lang="en-US" sz="1600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Remove the Load Management ORTP categories for Demand Capacity Resources – Residential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Combine the Demand Capacity Resources - Commercial and Industrial and Demand Capacity Resources – Residential into one Demand Capacity Resources category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33186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0800000" flipH="1" flipV="1">
            <a:off x="7467599" y="253654"/>
            <a:ext cx="1447801" cy="738664"/>
          </a:xfrm>
          <a:prstGeom prst="rect">
            <a:avLst/>
          </a:prstGeom>
          <a:noFill/>
          <a:ln w="19050">
            <a:solidFill>
              <a:srgbClr val="EC1F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Revised</a:t>
            </a:r>
            <a:r>
              <a:rPr lang="en-US" sz="1400" i="1" dirty="0" smtClean="0"/>
              <a:t> from  September presentation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493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Proposed Tariff Changes </a:t>
            </a:r>
            <a:br>
              <a:rPr lang="en-US" dirty="0" smtClean="0"/>
            </a:br>
            <a:r>
              <a:rPr lang="en-US" dirty="0" smtClean="0"/>
              <a:t>ORTPs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609600" y="1282788"/>
          <a:ext cx="7924800" cy="5041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43224005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19517492"/>
                    </a:ext>
                  </a:extLst>
                </a:gridCol>
              </a:tblGrid>
              <a:tr h="378372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r>
                        <a:rPr lang="en-US" baseline="0" dirty="0" smtClean="0"/>
                        <a:t> of Change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076422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III.A.21.2 (e)(1)  </a:t>
                      </a:r>
                    </a:p>
                    <a:p>
                      <a:endParaRPr lang="en-US" sz="16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Capital costs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for non-renewable technologies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will be updated based on changes in the Bureau of Labor Statistics Producer Price Index for Machinery and Equipment: General Purpose Machinery and Equipment index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Capital costs for renewable technologies will be updated based on changes in the Bureau of Labor Statistics Producer Price Index for Goods Less Foods and Energy – Private Capital Equipment index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Remove the table of indices used to update individual line items for capital costs in the capital budgeting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44592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III.A.21.2 (e)(2)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Remove the table of indices used to update individual line items for fixed operating and maintenance costs in the capital budgeting model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Modify the description to reflect the single index to be used to update capital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0184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III.A.21.2 (e)(3) </a:t>
                      </a:r>
                    </a:p>
                    <a:p>
                      <a:endParaRPr lang="en-US" sz="16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Include ESI revenue offsets in the E&amp;AS revenues update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Change the dates of the indices from the CCP beginning June 1, 2021, to the months of the commitment period to which the values will apply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21717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0800000" flipH="1" flipV="1">
            <a:off x="7467599" y="253654"/>
            <a:ext cx="1447801" cy="738664"/>
          </a:xfrm>
          <a:prstGeom prst="rect">
            <a:avLst/>
          </a:prstGeom>
          <a:noFill/>
          <a:ln w="19050">
            <a:solidFill>
              <a:srgbClr val="EC1F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Revised</a:t>
            </a:r>
            <a:r>
              <a:rPr lang="en-US" sz="1400" i="1" dirty="0" smtClean="0"/>
              <a:t> from  September presentation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118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Proposed Tariff Changes </a:t>
            </a:r>
            <a:br>
              <a:rPr lang="en-US" dirty="0" smtClean="0"/>
            </a:br>
            <a:r>
              <a:rPr lang="en-US" dirty="0" smtClean="0"/>
              <a:t>ORTPs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609600" y="1313372"/>
          <a:ext cx="7924800" cy="1813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4322400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19517492"/>
                    </a:ext>
                  </a:extLst>
                </a:gridCol>
              </a:tblGrid>
              <a:tr h="378372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r>
                        <a:rPr lang="en-US" baseline="0" dirty="0" smtClean="0"/>
                        <a:t> of Change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076422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III.A.21.2 (e)(4) </a:t>
                      </a:r>
                    </a:p>
                    <a:p>
                      <a:endParaRPr lang="en-US" sz="16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Revise to indicate the average of the MA Class 1 REC prices for the most recent five-year vintages will be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217179"/>
                  </a:ext>
                </a:extLst>
              </a:tr>
              <a:tr h="612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III.A.21.2 (e)(5)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New section noting that bonus tax depreciation will be reduced each year by 20% starting with the Capacity Commitment Period beginning on June 1,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32682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0800000" flipH="1" flipV="1">
            <a:off x="7467599" y="361376"/>
            <a:ext cx="1447801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From September presentation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6295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447800"/>
            <a:ext cx="822960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000" u="sng" dirty="0"/>
              <a:t>Stakeholder concern</a:t>
            </a:r>
            <a:r>
              <a:rPr lang="en-US" sz="3000" dirty="0"/>
              <a:t>:  Shouldn’t these revenue offsets differ as the Aero has a much lower start cost in the CEA dispatch model than the Simple Cycle?</a:t>
            </a:r>
          </a:p>
          <a:p>
            <a:pPr marL="0" indent="0">
              <a:buNone/>
            </a:pPr>
            <a:r>
              <a:rPr lang="en-US" sz="2800" u="sng" dirty="0" smtClean="0"/>
              <a:t>Response</a:t>
            </a:r>
            <a:r>
              <a:rPr lang="en-US" sz="2800" dirty="0"/>
              <a:t>:</a:t>
            </a:r>
            <a:endParaRPr lang="en-US" sz="2800" u="sng" dirty="0"/>
          </a:p>
          <a:p>
            <a:r>
              <a:rPr lang="en-US" sz="3000" dirty="0" smtClean="0"/>
              <a:t>Total </a:t>
            </a:r>
            <a:r>
              <a:rPr lang="en-US" sz="3000" dirty="0"/>
              <a:t>payments to energy differ based on different day-ahead energy dispatch awards but net payments from options are essentially the same on a $/MW (of seasonal capability) basis </a:t>
            </a:r>
          </a:p>
          <a:p>
            <a:pPr lvl="1"/>
            <a:r>
              <a:rPr lang="en-US" sz="2400" dirty="0"/>
              <a:t>Startup costs do not (directly) affect energy option awards under ESI</a:t>
            </a:r>
          </a:p>
          <a:p>
            <a:r>
              <a:rPr lang="en-US" sz="3000" dirty="0"/>
              <a:t>In the AGI’s ESI Impact Analysis model, start-up costs are included as part of a day-ahead energy option risk premium that accounts for, among other things, “operational and intertemporal factors that prevent physical energy inventory from perfectly hedging financial </a:t>
            </a:r>
            <a:r>
              <a:rPr lang="en-US" sz="3000" dirty="0" smtClean="0"/>
              <a:t>risks”</a:t>
            </a:r>
            <a:r>
              <a:rPr lang="en-US" sz="3000" baseline="30000" dirty="0" smtClean="0"/>
              <a:t>1</a:t>
            </a:r>
            <a:endParaRPr lang="en-US" sz="3000" baseline="30000" dirty="0"/>
          </a:p>
          <a:p>
            <a:pPr lvl="1"/>
            <a:r>
              <a:rPr lang="en-US" sz="2400" dirty="0"/>
              <a:t>The risks are based on general resource category (e.g., Combustion Turbine) and fuel type (e.g., Dual Fuel)</a:t>
            </a:r>
          </a:p>
          <a:p>
            <a:pPr lvl="1"/>
            <a:r>
              <a:rPr lang="en-US" sz="2400" dirty="0"/>
              <a:t>This indirect role of startup costs leads to similar ESI incremental option revenue for the SC and Aero units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Why are the ESI incremental </a:t>
            </a:r>
            <a:r>
              <a:rPr lang="en-US" i="1" dirty="0"/>
              <a:t>payments for </a:t>
            </a:r>
            <a:r>
              <a:rPr lang="en-US" i="1" dirty="0" smtClean="0"/>
              <a:t>options similar for the </a:t>
            </a:r>
            <a:r>
              <a:rPr lang="en-US" i="1" dirty="0"/>
              <a:t>Simple Cycle and Aeroderivative </a:t>
            </a:r>
            <a:r>
              <a:rPr lang="en-US" i="1" dirty="0" smtClean="0"/>
              <a:t>units?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172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baseline="30000" dirty="0" smtClean="0">
                <a:solidFill>
                  <a:srgbClr val="000000"/>
                </a:solidFill>
              </a:rPr>
              <a:t>1</a:t>
            </a:r>
            <a:r>
              <a:rPr lang="en-US" sz="1200" i="1" dirty="0" smtClean="0">
                <a:solidFill>
                  <a:srgbClr val="000000"/>
                </a:solidFill>
              </a:rPr>
              <a:t> </a:t>
            </a:r>
            <a:r>
              <a:rPr lang="en-US" sz="1200" i="1" dirty="0" smtClean="0">
                <a:solidFill>
                  <a:srgbClr val="000000"/>
                </a:solidFill>
                <a:hlinkClick r:id="rId2"/>
              </a:rPr>
              <a:t>Energy Security Impact Assessment</a:t>
            </a:r>
            <a:r>
              <a:rPr lang="en-US" sz="1200" i="1" dirty="0" smtClean="0">
                <a:solidFill>
                  <a:srgbClr val="000000"/>
                </a:solidFill>
              </a:rPr>
              <a:t>, Appendix C, Day-Ahead Energy Options Offers, page 126 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i="1" dirty="0" smtClean="0"/>
              <a:t>Are the ESI incremental payments for options for the dual-fuel unit too high? </a:t>
            </a:r>
            <a:endParaRPr lang="en-US" sz="2500" i="1" dirty="0"/>
          </a:p>
        </p:txBody>
      </p:sp>
      <p:sp>
        <p:nvSpPr>
          <p:cNvPr id="6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u="sng" dirty="0" smtClean="0"/>
              <a:t>Stakeholder concern</a:t>
            </a:r>
            <a:r>
              <a:rPr lang="en-US" sz="2000" dirty="0" smtClean="0"/>
              <a:t>:  The “incremental payments to options” revenues reflect the ability of the dual-fuel unit to offer ancillary services more frequently than a gas-only unit. Yet the </a:t>
            </a:r>
            <a:r>
              <a:rPr lang="en-US" sz="2000" dirty="0"/>
              <a:t>unit is not dispatched economically on oil in the CEA model. </a:t>
            </a:r>
            <a:r>
              <a:rPr lang="en-US" sz="2000" dirty="0" smtClean="0"/>
              <a:t>Should the estimated ESI revenues be adjusted?</a:t>
            </a:r>
          </a:p>
          <a:p>
            <a:pPr marL="0" indent="0">
              <a:buNone/>
            </a:pPr>
            <a:r>
              <a:rPr lang="en-US" sz="2000" u="sng" dirty="0" smtClean="0"/>
              <a:t>Response</a:t>
            </a:r>
            <a:r>
              <a:rPr lang="en-US" sz="2000" dirty="0"/>
              <a:t>:</a:t>
            </a:r>
            <a:endParaRPr lang="en-US" sz="2000" u="sng" dirty="0"/>
          </a:p>
          <a:p>
            <a:r>
              <a:rPr lang="en-US" sz="2000" dirty="0" smtClean="0"/>
              <a:t>CEA dispatch models assumed that air emissions constraints preclude a unit’s economic dispatch on oil under the modeled dispatch conditions</a:t>
            </a:r>
          </a:p>
          <a:p>
            <a:pPr lvl="1"/>
            <a:r>
              <a:rPr lang="en-US" sz="1600" dirty="0" smtClean="0"/>
              <a:t>Air permits issued in Connecticut generally limit dispatch on oil to Energy Emergency conditions declared by ISO-NE; certain interruptions in natural gas supply; and performance and maintenance testing</a:t>
            </a:r>
          </a:p>
          <a:p>
            <a:r>
              <a:rPr lang="en-US" sz="2100" dirty="0" smtClean="0"/>
              <a:t>The underlying assumption is that a resource that clears </a:t>
            </a:r>
            <a:r>
              <a:rPr lang="en-US" sz="2100" dirty="0"/>
              <a:t>day-ahead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ESI options will run on gas unless one of those air permit operating conditions existed</a:t>
            </a:r>
          </a:p>
          <a:p>
            <a:pPr lvl="1"/>
            <a:r>
              <a:rPr lang="en-US" sz="1700" dirty="0" smtClean="0"/>
              <a:t>The dual-fuel capability reduces the risk of writing options</a:t>
            </a:r>
            <a:endParaRPr lang="en-US" sz="1700" strike="sngStrike" dirty="0" smtClean="0"/>
          </a:p>
          <a:p>
            <a:pPr lvl="1"/>
            <a:r>
              <a:rPr lang="en-US" sz="1700" dirty="0" smtClean="0"/>
              <a:t>ESI participation will not modify the frequency with which the unit physically operates on gas vs. oil in real-time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668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 smtClean="0"/>
              <a:t>Stakeholder concern</a:t>
            </a:r>
            <a:r>
              <a:rPr lang="en-US" sz="2000" dirty="0" smtClean="0"/>
              <a:t>:  Entry of the “lumpy” new resource will depress energy prices going forward, which should be reflected in the E&amp;AS revenues.</a:t>
            </a:r>
            <a:endParaRPr lang="en-US" sz="1800" dirty="0" smtClean="0"/>
          </a:p>
          <a:p>
            <a:pPr marL="0" indent="0">
              <a:buNone/>
            </a:pPr>
            <a:r>
              <a:rPr lang="en-US" sz="2000" u="sng" dirty="0" smtClean="0"/>
              <a:t>Response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As noted at the </a:t>
            </a:r>
            <a:r>
              <a:rPr lang="en-US" sz="2000" dirty="0" smtClean="0">
                <a:hlinkClick r:id="rId2"/>
              </a:rPr>
              <a:t>August MC</a:t>
            </a:r>
            <a:r>
              <a:rPr lang="en-US" sz="2000" dirty="0" smtClean="0"/>
              <a:t>, Net CONE is designed to incent new entry when the system is at criterion </a:t>
            </a:r>
          </a:p>
          <a:p>
            <a:r>
              <a:rPr lang="en-US" sz="2000" dirty="0" smtClean="0"/>
              <a:t>And as discussed at the </a:t>
            </a:r>
            <a:r>
              <a:rPr lang="en-US" sz="2000" dirty="0" smtClean="0">
                <a:hlinkClick r:id="rId3"/>
              </a:rPr>
              <a:t>September MC</a:t>
            </a:r>
            <a:r>
              <a:rPr lang="en-US" sz="2000" dirty="0" smtClean="0"/>
              <a:t>, </a:t>
            </a:r>
            <a:r>
              <a:rPr lang="en-US" sz="2000" dirty="0"/>
              <a:t>E&amp;AS revenues must be consistent with a system at criterion</a:t>
            </a:r>
          </a:p>
          <a:p>
            <a:pPr lvl="1"/>
            <a:r>
              <a:rPr lang="en-US" sz="1600" dirty="0" smtClean="0"/>
              <a:t>Lower E&amp;AS revenues offsets associated with a system with excess supply are not high enough to incent new entry </a:t>
            </a:r>
          </a:p>
          <a:p>
            <a:r>
              <a:rPr lang="en-US" sz="2000" dirty="0" smtClean="0"/>
              <a:t>Energy prices used in the dispatch models were based on calendar years 2017, 2018, and 2019 – when the system had excess capacity</a:t>
            </a:r>
          </a:p>
          <a:p>
            <a:r>
              <a:rPr lang="en-US" sz="2000" dirty="0" smtClean="0"/>
              <a:t>Therefore, to calculate the level of excess adjustment resources were removed from the supply stack to bring the system to equilibrium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When calculating the level of excess adjustment, was the entry of the Net CONE resource included?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681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i="1" dirty="0"/>
              <a:t>Can the ISO consider applying a different index to FRM revenues in the interim update process?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Stakeholder concern</a:t>
            </a:r>
            <a:r>
              <a:rPr lang="en-US" dirty="0" smtClean="0"/>
              <a:t>:  The </a:t>
            </a:r>
            <a:r>
              <a:rPr lang="en-US" dirty="0"/>
              <a:t>power-gas </a:t>
            </a:r>
            <a:r>
              <a:rPr lang="en-US" dirty="0" smtClean="0"/>
              <a:t>forward price indices </a:t>
            </a:r>
            <a:r>
              <a:rPr lang="en-US" dirty="0"/>
              <a:t>used to update the E&amp;AS </a:t>
            </a:r>
            <a:r>
              <a:rPr lang="en-US" dirty="0" smtClean="0"/>
              <a:t>revenue offsets </a:t>
            </a:r>
            <a:r>
              <a:rPr lang="en-US" dirty="0"/>
              <a:t>do not correlate well with FRM market </a:t>
            </a:r>
            <a:r>
              <a:rPr lang="en-US" dirty="0" smtClean="0"/>
              <a:t>prices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u="sng" dirty="0" smtClean="0"/>
              <a:t>Response</a:t>
            </a:r>
            <a:r>
              <a:rPr lang="en-US" dirty="0" smtClean="0"/>
              <a:t>:</a:t>
            </a:r>
            <a:endParaRPr lang="en-US" u="sng" dirty="0" smtClean="0"/>
          </a:p>
          <a:p>
            <a:r>
              <a:rPr lang="en-US" dirty="0" smtClean="0"/>
              <a:t>Indices </a:t>
            </a:r>
            <a:r>
              <a:rPr lang="en-US" dirty="0"/>
              <a:t>used to update the E&amp;AS revenues are the Henry Hub natural gas futures, Algonquin </a:t>
            </a:r>
            <a:r>
              <a:rPr lang="en-US" dirty="0" err="1"/>
              <a:t>Citygates</a:t>
            </a:r>
            <a:r>
              <a:rPr lang="en-US" dirty="0"/>
              <a:t> Basis natural gas futures, and Massachusetts Hub On-Peak electricity prices</a:t>
            </a:r>
          </a:p>
          <a:p>
            <a:r>
              <a:rPr lang="en-US" dirty="0" smtClean="0"/>
              <a:t>In general, FRM revenues should reflect the opportunity costs of missed energy profits (from offering above the FRM Threshold Price) and real-time reserve payments</a:t>
            </a:r>
          </a:p>
          <a:p>
            <a:r>
              <a:rPr lang="en-US" dirty="0" smtClean="0"/>
              <a:t>These opportunity costs are correlated with gas and electricity prices</a:t>
            </a:r>
          </a:p>
          <a:p>
            <a:r>
              <a:rPr lang="en-US" dirty="0" smtClean="0"/>
              <a:t>Therefore, it is reasonable for these revenues to be updated consistent with other E&amp;AS revenue offsets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i="1" dirty="0" smtClean="0"/>
              <a:t>Was the original Performance Payment Rate based on inputs from an ORTP value?  </a:t>
            </a:r>
            <a:endParaRPr lang="en-US" sz="2500" i="1" dirty="0"/>
          </a:p>
        </p:txBody>
      </p:sp>
      <p:sp>
        <p:nvSpPr>
          <p:cNvPr id="6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u="sng" dirty="0"/>
              <a:t>Stakeholder Concern</a:t>
            </a:r>
            <a:r>
              <a:rPr lang="en-US" dirty="0"/>
              <a:t>:  Is it appropriate to use the Net CONE reference technology in the current update of the </a:t>
            </a:r>
            <a:r>
              <a:rPr lang="en-US" dirty="0" smtClean="0"/>
              <a:t>PPR?</a:t>
            </a:r>
            <a:endParaRPr 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u="sng" dirty="0" smtClean="0"/>
              <a:t>Response</a:t>
            </a:r>
            <a:r>
              <a:rPr lang="en-US" dirty="0"/>
              <a:t>: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Yes.  The current PPR </a:t>
            </a:r>
            <a:r>
              <a:rPr lang="en-US" dirty="0"/>
              <a:t>was </a:t>
            </a:r>
            <a:r>
              <a:rPr lang="en-US" dirty="0" smtClean="0"/>
              <a:t>set in </a:t>
            </a:r>
            <a:r>
              <a:rPr lang="en-US" dirty="0"/>
              <a:t>2013 based on the ORTP </a:t>
            </a:r>
            <a:r>
              <a:rPr lang="en-US" dirty="0" smtClean="0"/>
              <a:t>value for a Combined Cycle. 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 2013, that ORTP value was used only because it was the most current at that time (Net CONE and ORTP were not updated concurrently then)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The ISO explained (in detail) in its 2014 PFP filings* that the PPR is appropriately based on estimated Gross CONE less E&amp;AS Offsets for a new entrant, which are the estimates applied in this PPR update</a:t>
            </a:r>
            <a:endParaRPr lang="en-US" sz="1600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20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5867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* See </a:t>
            </a:r>
            <a:r>
              <a:rPr lang="en-US" sz="1200" i="1" dirty="0" smtClean="0">
                <a:solidFill>
                  <a:srgbClr val="000000"/>
                </a:solidFill>
                <a:hlinkClick r:id="rId2"/>
              </a:rPr>
              <a:t>ER14-1050-001, Performance Incentives Changes</a:t>
            </a:r>
            <a:r>
              <a:rPr lang="en-US" sz="1200" i="1" dirty="0" smtClean="0">
                <a:solidFill>
                  <a:srgbClr val="000000"/>
                </a:solidFill>
              </a:rPr>
              <a:t>, January 17, 2014; and </a:t>
            </a:r>
            <a:r>
              <a:rPr lang="en-US" sz="1200" i="1" dirty="0" smtClean="0">
                <a:solidFill>
                  <a:srgbClr val="000000"/>
                </a:solidFill>
                <a:hlinkClick r:id="rId3"/>
              </a:rPr>
              <a:t>ER14-2419-0000, Compliance Filing Docket ER14-1050-000</a:t>
            </a:r>
            <a:r>
              <a:rPr lang="en-US" sz="1200" i="1" dirty="0" smtClean="0">
                <a:solidFill>
                  <a:srgbClr val="000000"/>
                </a:solidFill>
              </a:rPr>
              <a:t>, dated July 14, 2014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kets Committee PowerPoint Presentation Template 2017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3972</Words>
  <Application>Microsoft Office PowerPoint</Application>
  <PresentationFormat>On-screen Show (4:3)</PresentationFormat>
  <Paragraphs>564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Cambria Math</vt:lpstr>
      <vt:lpstr>Markets Committee PowerPoint Presentation Template 2017</vt:lpstr>
      <vt:lpstr>PowerPoint Presentation</vt:lpstr>
      <vt:lpstr>PowerPoint Presentation</vt:lpstr>
      <vt:lpstr>E&amp;AS revenue offsets, Net CONE values, ORTPs, and PPR values are provided for several future scenarios</vt:lpstr>
      <vt:lpstr>Stakeholder Questions</vt:lpstr>
      <vt:lpstr>Why are the ESI incremental payments for options similar for the Simple Cycle and Aeroderivative units? </vt:lpstr>
      <vt:lpstr>Are the ESI incremental payments for options for the dual-fuel unit too high? </vt:lpstr>
      <vt:lpstr>When calculating the level of excess adjustment, was the entry of the Net CONE resource included? </vt:lpstr>
      <vt:lpstr>Can the ISO consider applying a different index to FRM revenues in the interim update process?</vt:lpstr>
      <vt:lpstr>Was the original Performance Payment Rate based on inputs from an ORTP value?  </vt:lpstr>
      <vt:lpstr>What is the source of the reference technology performance factor used in the Performance Payment Rate? </vt:lpstr>
      <vt:lpstr>Performance Payment Rate</vt:lpstr>
      <vt:lpstr>Changes to the Simple Cycle technology dispatch required updates to the Performance Payment Rate</vt:lpstr>
      <vt:lpstr>Inputs to the PPR formula reflect the  proposed Net CONE unit (Combustion Turbine)</vt:lpstr>
      <vt:lpstr>PPR values reflecting latest updated inputs to the Net CONE discounted cash flow model</vt:lpstr>
      <vt:lpstr>Energy Security Improvements</vt:lpstr>
      <vt:lpstr>ESI revenues are estimated and incorporated  in the Net CONE and ORTP calculations</vt:lpstr>
      <vt:lpstr>Updated Summary of estimated ESI revenue offsets  Net CONE Technologies – ISO Proposal</vt:lpstr>
      <vt:lpstr>Updated Summary of estimated ESI revenue offsets  Net CONE Technologies – NEPOOL Proposal</vt:lpstr>
      <vt:lpstr>Updated Summary of estimated ESI revenue offsets  ORTP Technologies - ISO proposal</vt:lpstr>
      <vt:lpstr>Updated Summary of estimated ESI revenue offsets  ORTP Technologies – NEPOOL proposal</vt:lpstr>
      <vt:lpstr>Proposed Tariff Revisions</vt:lpstr>
      <vt:lpstr>Three sets of Tariff redlines are provided</vt:lpstr>
      <vt:lpstr>Revisions to the Net CONE and ORTP calculations from September require Tariff updates</vt:lpstr>
      <vt:lpstr>Summary of Proposed Tariff Changes  Performance Payment Rate</vt:lpstr>
      <vt:lpstr>Summary of Proposed Tariff Changes  ORTPs</vt:lpstr>
      <vt:lpstr>Summary of Proposed Tariff Changes  ORTPs</vt:lpstr>
      <vt:lpstr>Conclusion</vt:lpstr>
      <vt:lpstr>Stakeholder Schedule</vt:lpstr>
      <vt:lpstr>Stakeholder Schedule</vt:lpstr>
      <vt:lpstr>PowerPoint Presentation</vt:lpstr>
      <vt:lpstr>Acronyms Used in this Presentation</vt:lpstr>
      <vt:lpstr>Appendix A</vt:lpstr>
      <vt:lpstr>Installed and Qualified Capacity values of PPR inputs</vt:lpstr>
      <vt:lpstr>Appendix B</vt:lpstr>
      <vt:lpstr>Incremental ESI revenue offsets  Net CONE Technologies – ISO Proposal</vt:lpstr>
      <vt:lpstr>Incremental ESI revenue offsets  ORTPs Technologies – ISO Proposal</vt:lpstr>
      <vt:lpstr>Incremental ESI revenue offsets  ORTPs Technologies – ISO Proposal (cont.)</vt:lpstr>
      <vt:lpstr>Appendix C</vt:lpstr>
      <vt:lpstr>Incremental ESI revenue offsets  Net CONE Technologies – NEPOOL Proposal</vt:lpstr>
      <vt:lpstr>Incremental ESI revenue offsets  ORTPs Technologies – NEPOOL Proposal</vt:lpstr>
      <vt:lpstr>Incremental ESI revenue offsets  ORTPs Technologies – NEPOOL Proposal (cont.)</vt:lpstr>
      <vt:lpstr>Appendix D</vt:lpstr>
      <vt:lpstr>Summary of Proposed Tariff Changes  Definitions</vt:lpstr>
      <vt:lpstr>Summary of Proposed Tariff Changes  CONE and Net CONE</vt:lpstr>
      <vt:lpstr>Summary of Proposed Tariff Changes  Performance Payment Rate</vt:lpstr>
      <vt:lpstr>Summary of Proposed Tariff Changes  ORTPs</vt:lpstr>
      <vt:lpstr>Summary of Proposed Tariff Changes  ORTPs</vt:lpstr>
      <vt:lpstr>Summary of Proposed Tariff Changes  ORTPs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2020-07-08T21:29:13Z</dcterms:created>
  <dcterms:modified xsi:type="dcterms:W3CDTF">2020-10-01T13:30:58Z</dcterms:modified>
  <cp:category/>
  <cp:contentStatus/>
</cp:coreProperties>
</file>