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4"/>
  </p:notesMasterIdLst>
  <p:handoutMasterIdLst>
    <p:handoutMasterId r:id="rId25"/>
  </p:handoutMasterIdLst>
  <p:sldIdLst>
    <p:sldId id="256" r:id="rId2"/>
    <p:sldId id="365" r:id="rId3"/>
    <p:sldId id="536" r:id="rId4"/>
    <p:sldId id="1004" r:id="rId5"/>
    <p:sldId id="990" r:id="rId6"/>
    <p:sldId id="1006" r:id="rId7"/>
    <p:sldId id="991" r:id="rId8"/>
    <p:sldId id="1000" r:id="rId9"/>
    <p:sldId id="1001" r:id="rId10"/>
    <p:sldId id="1002" r:id="rId11"/>
    <p:sldId id="1003" r:id="rId12"/>
    <p:sldId id="1005" r:id="rId13"/>
    <p:sldId id="1007" r:id="rId14"/>
    <p:sldId id="1010" r:id="rId15"/>
    <p:sldId id="1009" r:id="rId16"/>
    <p:sldId id="1011" r:id="rId17"/>
    <p:sldId id="1012" r:id="rId18"/>
    <p:sldId id="1013" r:id="rId19"/>
    <p:sldId id="1014" r:id="rId20"/>
    <p:sldId id="1015" r:id="rId21"/>
    <p:sldId id="1016" r:id="rId22"/>
    <p:sldId id="1017" r:id="rId2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guide id="3" pos="480" userDrawn="1">
          <p15:clr>
            <a:srgbClr val="A4A3A4"/>
          </p15:clr>
        </p15:guide>
        <p15:guide id="4" pos="7104" userDrawn="1">
          <p15:clr>
            <a:srgbClr val="A4A3A4"/>
          </p15:clr>
        </p15:guide>
        <p15:guide id="5" orient="horz" pos="1224" userDrawn="1">
          <p15:clr>
            <a:srgbClr val="A4A3A4"/>
          </p15:clr>
        </p15:guide>
        <p15:guide id="6" orient="horz" pos="417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2" name="Author" initials="A" lastIdx="0" clrIdx="11"/>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FF00FF"/>
    <a:srgbClr val="0000FF"/>
    <a:srgbClr val="400000"/>
    <a:srgbClr val="BFB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235" y="53"/>
      </p:cViewPr>
      <p:guideLst>
        <p:guide orient="horz" pos="2184"/>
        <p:guide pos="3840"/>
        <p:guide pos="480"/>
        <p:guide pos="7104"/>
        <p:guide orient="horz" pos="1224"/>
        <p:guide orient="horz" pos="4176"/>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le Powers" userId="d34b97b5-8b9c-4a18-8f12-98e77c2ab661" providerId="ADAL" clId="{3119195D-11C2-482A-BDA0-EE53567E2D08}"/>
    <pc:docChg chg="modSld">
      <pc:chgData name="Danielle Powers" userId="d34b97b5-8b9c-4a18-8f12-98e77c2ab661" providerId="ADAL" clId="{3119195D-11C2-482A-BDA0-EE53567E2D08}" dt="2020-10-01T16:35:52.708" v="9" actId="1076"/>
      <pc:docMkLst>
        <pc:docMk/>
      </pc:docMkLst>
      <pc:sldChg chg="modSp mod">
        <pc:chgData name="Danielle Powers" userId="d34b97b5-8b9c-4a18-8f12-98e77c2ab661" providerId="ADAL" clId="{3119195D-11C2-482A-BDA0-EE53567E2D08}" dt="2020-10-01T16:35:52.708" v="9" actId="1076"/>
        <pc:sldMkLst>
          <pc:docMk/>
          <pc:sldMk cId="1362102793" sldId="1009"/>
        </pc:sldMkLst>
        <pc:spChg chg="mod">
          <ac:chgData name="Danielle Powers" userId="d34b97b5-8b9c-4a18-8f12-98e77c2ab661" providerId="ADAL" clId="{3119195D-11C2-482A-BDA0-EE53567E2D08}" dt="2020-10-01T16:35:47.478" v="8" actId="20577"/>
          <ac:spMkLst>
            <pc:docMk/>
            <pc:sldMk cId="1362102793" sldId="1009"/>
            <ac:spMk id="3" creationId="{2D207083-4C3F-42DF-8A50-375209CAA774}"/>
          </ac:spMkLst>
        </pc:spChg>
        <pc:graphicFrameChg chg="mod">
          <ac:chgData name="Danielle Powers" userId="d34b97b5-8b9c-4a18-8f12-98e77c2ab661" providerId="ADAL" clId="{3119195D-11C2-482A-BDA0-EE53567E2D08}" dt="2020-10-01T16:35:52.708" v="9" actId="1076"/>
          <ac:graphicFrameMkLst>
            <pc:docMk/>
            <pc:sldMk cId="1362102793" sldId="1009"/>
            <ac:graphicFrameMk id="4" creationId="{3DF83D8D-AFDB-4C90-9E28-15504D44AD7D}"/>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622CE4F-73A3-46D0-905D-2B144130930B}"/>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4" name="Footer Placeholder 3">
            <a:extLst>
              <a:ext uri="{FF2B5EF4-FFF2-40B4-BE49-F238E27FC236}">
                <a16:creationId xmlns:a16="http://schemas.microsoft.com/office/drawing/2014/main" id="{3E554C19-125F-47B9-8DAE-001ACA69ED61}"/>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6" name="Date Placeholder 5">
            <a:extLst>
              <a:ext uri="{FF2B5EF4-FFF2-40B4-BE49-F238E27FC236}">
                <a16:creationId xmlns:a16="http://schemas.microsoft.com/office/drawing/2014/main" id="{614B6112-A533-4004-AAE3-AAF7BCE87FD6}"/>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68D5A863-C0E6-40A5-9439-C8EA34499D9E}" type="datetimeFigureOut">
              <a:rPr lang="en-US" smtClean="0"/>
              <a:t>10/6/2020</a:t>
            </a:fld>
            <a:endParaRPr lang="en-US"/>
          </a:p>
        </p:txBody>
      </p:sp>
    </p:spTree>
    <p:extLst>
      <p:ext uri="{BB962C8B-B14F-4D97-AF65-F5344CB8AC3E}">
        <p14:creationId xmlns:p14="http://schemas.microsoft.com/office/powerpoint/2010/main" val="33130939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B60EFF9-8EE2-45A8-B22A-0445D24EABE3}" type="datetimeFigureOut">
              <a:rPr lang="en-US" smtClean="0"/>
              <a:t>10/6/2020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525A975-924E-4D72-B9E0-5750E7444F39}" type="slidenum">
              <a:rPr lang="en-US" smtClean="0"/>
              <a:t>‹#›</a:t>
            </a:fld>
            <a:endParaRPr lang="en-US"/>
          </a:p>
        </p:txBody>
      </p:sp>
    </p:spTree>
    <p:extLst>
      <p:ext uri="{BB962C8B-B14F-4D97-AF65-F5344CB8AC3E}">
        <p14:creationId xmlns:p14="http://schemas.microsoft.com/office/powerpoint/2010/main" val="24213248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25A975-924E-4D72-B9E0-5750E7444F39}" type="slidenum">
              <a:rPr lang="en-US" smtClean="0"/>
              <a:t>1</a:t>
            </a:fld>
            <a:endParaRPr lang="en-US"/>
          </a:p>
        </p:txBody>
      </p:sp>
    </p:spTree>
    <p:extLst>
      <p:ext uri="{BB962C8B-B14F-4D97-AF65-F5344CB8AC3E}">
        <p14:creationId xmlns:p14="http://schemas.microsoft.com/office/powerpoint/2010/main" val="22886174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25A975-924E-4D72-B9E0-5750E7444F39}" type="slidenum">
              <a:rPr lang="en-US" smtClean="0"/>
              <a:t>11</a:t>
            </a:fld>
            <a:endParaRPr lang="en-US"/>
          </a:p>
        </p:txBody>
      </p:sp>
    </p:spTree>
    <p:extLst>
      <p:ext uri="{BB962C8B-B14F-4D97-AF65-F5344CB8AC3E}">
        <p14:creationId xmlns:p14="http://schemas.microsoft.com/office/powerpoint/2010/main" val="29217053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25A975-924E-4D72-B9E0-5750E7444F39}" type="slidenum">
              <a:rPr lang="en-US" smtClean="0"/>
              <a:t>12</a:t>
            </a:fld>
            <a:endParaRPr lang="en-US"/>
          </a:p>
        </p:txBody>
      </p:sp>
    </p:spTree>
    <p:extLst>
      <p:ext uri="{BB962C8B-B14F-4D97-AF65-F5344CB8AC3E}">
        <p14:creationId xmlns:p14="http://schemas.microsoft.com/office/powerpoint/2010/main" val="36559124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25A975-924E-4D72-B9E0-5750E7444F39}" type="slidenum">
              <a:rPr lang="en-US" smtClean="0"/>
              <a:t>13</a:t>
            </a:fld>
            <a:endParaRPr lang="en-US"/>
          </a:p>
        </p:txBody>
      </p:sp>
    </p:spTree>
    <p:extLst>
      <p:ext uri="{BB962C8B-B14F-4D97-AF65-F5344CB8AC3E}">
        <p14:creationId xmlns:p14="http://schemas.microsoft.com/office/powerpoint/2010/main" val="17532429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25A975-924E-4D72-B9E0-5750E7444F39}" type="slidenum">
              <a:rPr lang="en-US" smtClean="0"/>
              <a:t>14</a:t>
            </a:fld>
            <a:endParaRPr lang="en-US"/>
          </a:p>
        </p:txBody>
      </p:sp>
    </p:spTree>
    <p:extLst>
      <p:ext uri="{BB962C8B-B14F-4D97-AF65-F5344CB8AC3E}">
        <p14:creationId xmlns:p14="http://schemas.microsoft.com/office/powerpoint/2010/main" val="30900745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25A975-924E-4D72-B9E0-5750E7444F39}" type="slidenum">
              <a:rPr lang="en-US" smtClean="0"/>
              <a:t>16</a:t>
            </a:fld>
            <a:endParaRPr lang="en-US"/>
          </a:p>
        </p:txBody>
      </p:sp>
    </p:spTree>
    <p:extLst>
      <p:ext uri="{BB962C8B-B14F-4D97-AF65-F5344CB8AC3E}">
        <p14:creationId xmlns:p14="http://schemas.microsoft.com/office/powerpoint/2010/main" val="1040680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25A975-924E-4D72-B9E0-5750E7444F39}" type="slidenum">
              <a:rPr lang="en-US" smtClean="0"/>
              <a:t>2</a:t>
            </a:fld>
            <a:endParaRPr lang="en-US"/>
          </a:p>
        </p:txBody>
      </p:sp>
    </p:spTree>
    <p:extLst>
      <p:ext uri="{BB962C8B-B14F-4D97-AF65-F5344CB8AC3E}">
        <p14:creationId xmlns:p14="http://schemas.microsoft.com/office/powerpoint/2010/main" val="985749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25A975-924E-4D72-B9E0-5750E7444F39}" type="slidenum">
              <a:rPr lang="en-US" smtClean="0"/>
              <a:t>3</a:t>
            </a:fld>
            <a:endParaRPr lang="en-US"/>
          </a:p>
        </p:txBody>
      </p:sp>
    </p:spTree>
    <p:extLst>
      <p:ext uri="{BB962C8B-B14F-4D97-AF65-F5344CB8AC3E}">
        <p14:creationId xmlns:p14="http://schemas.microsoft.com/office/powerpoint/2010/main" val="3698854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25A975-924E-4D72-B9E0-5750E7444F39}" type="slidenum">
              <a:rPr lang="en-US" smtClean="0"/>
              <a:t>5</a:t>
            </a:fld>
            <a:endParaRPr lang="en-US"/>
          </a:p>
        </p:txBody>
      </p:sp>
    </p:spTree>
    <p:extLst>
      <p:ext uri="{BB962C8B-B14F-4D97-AF65-F5344CB8AC3E}">
        <p14:creationId xmlns:p14="http://schemas.microsoft.com/office/powerpoint/2010/main" val="3647018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25A975-924E-4D72-B9E0-5750E7444F39}" type="slidenum">
              <a:rPr lang="en-US" smtClean="0"/>
              <a:t>6</a:t>
            </a:fld>
            <a:endParaRPr lang="en-US"/>
          </a:p>
        </p:txBody>
      </p:sp>
    </p:spTree>
    <p:extLst>
      <p:ext uri="{BB962C8B-B14F-4D97-AF65-F5344CB8AC3E}">
        <p14:creationId xmlns:p14="http://schemas.microsoft.com/office/powerpoint/2010/main" val="4197895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25A975-924E-4D72-B9E0-5750E7444F39}" type="slidenum">
              <a:rPr lang="en-US" smtClean="0"/>
              <a:t>7</a:t>
            </a:fld>
            <a:endParaRPr lang="en-US"/>
          </a:p>
        </p:txBody>
      </p:sp>
    </p:spTree>
    <p:extLst>
      <p:ext uri="{BB962C8B-B14F-4D97-AF65-F5344CB8AC3E}">
        <p14:creationId xmlns:p14="http://schemas.microsoft.com/office/powerpoint/2010/main" val="32616811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25A975-924E-4D72-B9E0-5750E7444F39}" type="slidenum">
              <a:rPr lang="en-US" smtClean="0"/>
              <a:t>8</a:t>
            </a:fld>
            <a:endParaRPr lang="en-US"/>
          </a:p>
        </p:txBody>
      </p:sp>
    </p:spTree>
    <p:extLst>
      <p:ext uri="{BB962C8B-B14F-4D97-AF65-F5344CB8AC3E}">
        <p14:creationId xmlns:p14="http://schemas.microsoft.com/office/powerpoint/2010/main" val="34114163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25A975-924E-4D72-B9E0-5750E7444F39}" type="slidenum">
              <a:rPr lang="en-US" smtClean="0"/>
              <a:t>9</a:t>
            </a:fld>
            <a:endParaRPr lang="en-US"/>
          </a:p>
        </p:txBody>
      </p:sp>
    </p:spTree>
    <p:extLst>
      <p:ext uri="{BB962C8B-B14F-4D97-AF65-F5344CB8AC3E}">
        <p14:creationId xmlns:p14="http://schemas.microsoft.com/office/powerpoint/2010/main" val="38450515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25A975-924E-4D72-B9E0-5750E7444F39}" type="slidenum">
              <a:rPr lang="en-US" smtClean="0"/>
              <a:t>10</a:t>
            </a:fld>
            <a:endParaRPr lang="en-US"/>
          </a:p>
        </p:txBody>
      </p:sp>
    </p:spTree>
    <p:extLst>
      <p:ext uri="{BB962C8B-B14F-4D97-AF65-F5344CB8AC3E}">
        <p14:creationId xmlns:p14="http://schemas.microsoft.com/office/powerpoint/2010/main" val="42011835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74F29-1341-4978-B419-54F4703BDEE5}"/>
              </a:ext>
            </a:extLst>
          </p:cNvPr>
          <p:cNvSpPr>
            <a:spLocks noGrp="1"/>
          </p:cNvSpPr>
          <p:nvPr>
            <p:ph type="title"/>
          </p:nvPr>
        </p:nvSpPr>
        <p:spPr>
          <a:xfrm>
            <a:off x="838200" y="365125"/>
            <a:ext cx="10515600" cy="997849"/>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3E8AA2D7-51AC-46D2-91EC-E90DD5E86693}"/>
              </a:ext>
            </a:extLst>
          </p:cNvPr>
          <p:cNvSpPr>
            <a:spLocks noGrp="1"/>
          </p:cNvSpPr>
          <p:nvPr>
            <p:ph idx="1"/>
          </p:nvPr>
        </p:nvSpPr>
        <p:spPr>
          <a:xfrm>
            <a:off x="838200" y="1595639"/>
            <a:ext cx="10515600" cy="45532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hidden="1">
            <a:extLst>
              <a:ext uri="{FF2B5EF4-FFF2-40B4-BE49-F238E27FC236}">
                <a16:creationId xmlns:a16="http://schemas.microsoft.com/office/drawing/2014/main" id="{ADE3C959-1A11-4332-AD0D-78819668E678}"/>
              </a:ext>
            </a:extLst>
          </p:cNvPr>
          <p:cNvSpPr>
            <a:spLocks noGrp="1"/>
          </p:cNvSpPr>
          <p:nvPr>
            <p:ph type="dt" sz="half" idx="10"/>
          </p:nvPr>
        </p:nvSpPr>
        <p:spPr>
          <a:xfrm>
            <a:off x="838200" y="6356350"/>
            <a:ext cx="2743200" cy="365125"/>
          </a:xfrm>
          <a:prstGeom prst="rect">
            <a:avLst/>
          </a:prstGeom>
        </p:spPr>
        <p:txBody>
          <a:bodyPr/>
          <a:lstStyle/>
          <a:p>
            <a:endParaRPr lang="en-US"/>
          </a:p>
        </p:txBody>
      </p:sp>
      <p:pic>
        <p:nvPicPr>
          <p:cNvPr id="8" name="Picture 7">
            <a:extLst>
              <a:ext uri="{FF2B5EF4-FFF2-40B4-BE49-F238E27FC236}">
                <a16:creationId xmlns:a16="http://schemas.microsoft.com/office/drawing/2014/main" id="{5F1E3B48-3D13-4202-A5DE-68E0C3030B0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38200" y="6043116"/>
            <a:ext cx="2271670" cy="504088"/>
          </a:xfrm>
          <a:prstGeom prst="rect">
            <a:avLst/>
          </a:prstGeom>
        </p:spPr>
      </p:pic>
      <p:pic>
        <p:nvPicPr>
          <p:cNvPr id="9" name="Picture 8" descr="A close up of a logo&#10;&#10;Description automatically generated">
            <a:extLst>
              <a:ext uri="{FF2B5EF4-FFF2-40B4-BE49-F238E27FC236}">
                <a16:creationId xmlns:a16="http://schemas.microsoft.com/office/drawing/2014/main" id="{29584C1D-3F62-40C3-8F79-C3B218AC84AF}"/>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243932" y="5715974"/>
            <a:ext cx="1022564" cy="865797"/>
          </a:xfrm>
          <a:prstGeom prst="rect">
            <a:avLst/>
          </a:prstGeom>
        </p:spPr>
      </p:pic>
    </p:spTree>
    <p:extLst>
      <p:ext uri="{BB962C8B-B14F-4D97-AF65-F5344CB8AC3E}">
        <p14:creationId xmlns:p14="http://schemas.microsoft.com/office/powerpoint/2010/main" val="658178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hidden="1">
            <a:extLst>
              <a:ext uri="{FF2B5EF4-FFF2-40B4-BE49-F238E27FC236}">
                <a16:creationId xmlns:a16="http://schemas.microsoft.com/office/drawing/2014/main" id="{55FB0F2F-6BDA-4958-9027-5C50128D33AA}"/>
              </a:ext>
            </a:extLst>
          </p:cNvPr>
          <p:cNvSpPr>
            <a:spLocks noGrp="1"/>
          </p:cNvSpPr>
          <p:nvPr>
            <p:ph type="dt" sz="half" idx="10"/>
          </p:nvPr>
        </p:nvSpPr>
        <p:spPr>
          <a:xfrm>
            <a:off x="838200" y="6356350"/>
            <a:ext cx="2743200" cy="365125"/>
          </a:xfrm>
          <a:prstGeom prst="rect">
            <a:avLst/>
          </a:prstGeom>
        </p:spPr>
        <p:txBody>
          <a:bodyPr/>
          <a:lstStyle/>
          <a:p>
            <a:endParaRPr lang="en-US"/>
          </a:p>
        </p:txBody>
      </p:sp>
    </p:spTree>
    <p:extLst>
      <p:ext uri="{BB962C8B-B14F-4D97-AF65-F5344CB8AC3E}">
        <p14:creationId xmlns:p14="http://schemas.microsoft.com/office/powerpoint/2010/main" val="1624904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GB"/>
          </a:p>
        </p:txBody>
      </p:sp>
      <p:sp>
        <p:nvSpPr>
          <p:cNvPr id="5" name="Text Placeholder 4"/>
          <p:cNvSpPr>
            <a:spLocks noGrp="1"/>
          </p:cNvSpPr>
          <p:nvPr>
            <p:ph type="body" sz="quarter" idx="10"/>
          </p:nvPr>
        </p:nvSpPr>
        <p:spPr>
          <a:xfrm>
            <a:off x="609600" y="1600200"/>
            <a:ext cx="10972800" cy="3505200"/>
          </a:xfrm>
          <a:prstGeom prst="rect">
            <a:avLst/>
          </a:prstGeom>
        </p:spPr>
        <p:txBody>
          <a:bodyPr/>
          <a:lstStyle>
            <a:lvl1pPr marL="342900" marR="0" indent="-342900" algn="l" defTabSz="914400" rtl="0" eaLnBrk="1" fontAlgn="base" latinLnBrk="0" hangingPunct="1">
              <a:lnSpc>
                <a:spcPct val="100000"/>
              </a:lnSpc>
              <a:spcBef>
                <a:spcPct val="50000"/>
              </a:spcBef>
              <a:spcAft>
                <a:spcPct val="0"/>
              </a:spcAft>
              <a:buClr>
                <a:srgbClr val="216B99"/>
              </a:buClr>
              <a:buSzTx/>
              <a:buFontTx/>
              <a:buChar char="•"/>
              <a:tabLst/>
              <a:defRPr/>
            </a:lvl1pPr>
            <a:lvl2pPr marL="742950" marR="0" indent="-285750" algn="l" defTabSz="914400" rtl="0" eaLnBrk="1" fontAlgn="base" latinLnBrk="0" hangingPunct="1">
              <a:lnSpc>
                <a:spcPct val="100000"/>
              </a:lnSpc>
              <a:spcBef>
                <a:spcPct val="50000"/>
              </a:spcBef>
              <a:spcAft>
                <a:spcPct val="0"/>
              </a:spcAft>
              <a:buClr>
                <a:srgbClr val="216B99"/>
              </a:buClr>
              <a:buSzTx/>
              <a:buFontTx/>
              <a:buChar char="–"/>
              <a:tabLst/>
              <a:defRPr/>
            </a:lvl2pPr>
            <a:lvl3pPr marL="1143000" marR="0" indent="-228600" algn="l" defTabSz="914400" rtl="0" eaLnBrk="1" fontAlgn="base" latinLnBrk="0" hangingPunct="1">
              <a:lnSpc>
                <a:spcPct val="100000"/>
              </a:lnSpc>
              <a:spcBef>
                <a:spcPct val="50000"/>
              </a:spcBef>
              <a:spcAft>
                <a:spcPct val="0"/>
              </a:spcAft>
              <a:buClr>
                <a:srgbClr val="216B99"/>
              </a:buClr>
              <a:buSzTx/>
              <a:buFontTx/>
              <a:buChar char="•"/>
              <a:tabLst/>
              <a:defRPr/>
            </a:lvl3pPr>
            <a:lvl4pPr marL="1600200" marR="0" indent="-228600" algn="l" defTabSz="914400" rtl="0" eaLnBrk="1" fontAlgn="base" latinLnBrk="0" hangingPunct="1">
              <a:lnSpc>
                <a:spcPct val="100000"/>
              </a:lnSpc>
              <a:spcBef>
                <a:spcPct val="50000"/>
              </a:spcBef>
              <a:spcAft>
                <a:spcPct val="0"/>
              </a:spcAft>
              <a:buClr>
                <a:srgbClr val="216B99"/>
              </a:buClr>
              <a:buSzTx/>
              <a:buFontTx/>
              <a:buChar char="–"/>
              <a:tabLst/>
              <a:defRPr/>
            </a:lvl4pPr>
            <a:lvl5pPr marL="2057400" marR="0" indent="-228600" algn="l" defTabSz="914400" rtl="0" eaLnBrk="1" fontAlgn="base" latinLnBrk="0" hangingPunct="1">
              <a:lnSpc>
                <a:spcPct val="100000"/>
              </a:lnSpc>
              <a:spcBef>
                <a:spcPct val="50000"/>
              </a:spcBef>
              <a:spcAft>
                <a:spcPct val="0"/>
              </a:spcAft>
              <a:buClr>
                <a:srgbClr val="216B99"/>
              </a:buClr>
              <a:buSzTx/>
              <a:buFontTx/>
              <a:buChar char="•"/>
              <a:tabLst/>
              <a:defRPr sz="1900"/>
            </a:lvl5pPr>
            <a:lvl6pPr>
              <a:defRPr sz="2600"/>
            </a:lvl6pPr>
          </a:lstStyle>
          <a:p>
            <a:pPr marL="342900" marR="0" lvl="0" indent="-342900" algn="l" defTabSz="914400" rtl="0" eaLnBrk="1" fontAlgn="base" latinLnBrk="0" hangingPunct="1">
              <a:lnSpc>
                <a:spcPct val="100000"/>
              </a:lnSpc>
              <a:spcBef>
                <a:spcPct val="50000"/>
              </a:spcBef>
              <a:spcAft>
                <a:spcPct val="0"/>
              </a:spcAft>
              <a:buClr>
                <a:srgbClr val="216B99"/>
              </a:buClr>
              <a:buSzTx/>
              <a:buFontTx/>
              <a:buChar char="•"/>
              <a:tabLst/>
              <a:defRPr/>
            </a:pPr>
            <a:r>
              <a:rPr kumimoji="0" lang="en-US" sz="2300" b="0" i="0" u="none" strike="noStrike" kern="0" cap="none" spc="0" normalizeH="0" baseline="0" noProof="0">
                <a:ln>
                  <a:noFill/>
                </a:ln>
                <a:solidFill>
                  <a:schemeClr val="tx1"/>
                </a:solidFill>
                <a:effectLst/>
                <a:uLnTx/>
                <a:uFillTx/>
                <a:latin typeface="+mj-lt"/>
                <a:ea typeface="+mn-ea"/>
                <a:cs typeface="+mn-cs"/>
              </a:rPr>
              <a:t>Click to edit Master text styles</a:t>
            </a:r>
          </a:p>
          <a:p>
            <a:pPr marL="742950" marR="0" lvl="1" indent="-285750" algn="l" defTabSz="914400" rtl="0" eaLnBrk="1" fontAlgn="base" latinLnBrk="0" hangingPunct="1">
              <a:lnSpc>
                <a:spcPct val="100000"/>
              </a:lnSpc>
              <a:spcBef>
                <a:spcPct val="50000"/>
              </a:spcBef>
              <a:spcAft>
                <a:spcPct val="0"/>
              </a:spcAft>
              <a:buClr>
                <a:srgbClr val="216B99"/>
              </a:buClr>
              <a:buSzTx/>
              <a:buFontTx/>
              <a:buChar char="–"/>
              <a:tabLst/>
              <a:defRPr/>
            </a:pPr>
            <a:r>
              <a:rPr kumimoji="0" lang="en-US" sz="1900" b="0" i="0" u="none" strike="noStrike" kern="0" cap="none" spc="0" normalizeH="0" baseline="0" noProof="0">
                <a:ln>
                  <a:noFill/>
                </a:ln>
                <a:solidFill>
                  <a:schemeClr val="tx1"/>
                </a:solidFill>
                <a:effectLst/>
                <a:uLnTx/>
                <a:uFillTx/>
                <a:latin typeface="+mn-lt"/>
              </a:rPr>
              <a:t>Second level</a:t>
            </a:r>
          </a:p>
          <a:p>
            <a:pPr marL="1143000" marR="0" lvl="2" indent="-228600" algn="l" defTabSz="914400" rtl="0" eaLnBrk="1" fontAlgn="base" latinLnBrk="0" hangingPunct="1">
              <a:lnSpc>
                <a:spcPct val="100000"/>
              </a:lnSpc>
              <a:spcBef>
                <a:spcPct val="50000"/>
              </a:spcBef>
              <a:spcAft>
                <a:spcPct val="0"/>
              </a:spcAft>
              <a:buClr>
                <a:srgbClr val="216B99"/>
              </a:buClr>
              <a:buSzTx/>
              <a:buFontTx/>
              <a:buChar char="•"/>
              <a:tabLst/>
              <a:defRPr/>
            </a:pPr>
            <a:r>
              <a:rPr kumimoji="0" lang="en-US" sz="1900" b="0" i="0" u="none" strike="noStrike" kern="0" cap="none" spc="0" normalizeH="0" baseline="0" noProof="0">
                <a:ln>
                  <a:noFill/>
                </a:ln>
                <a:solidFill>
                  <a:schemeClr val="tx1"/>
                </a:solidFill>
                <a:effectLst/>
                <a:uLnTx/>
                <a:uFillTx/>
                <a:latin typeface="+mn-lt"/>
              </a:rPr>
              <a:t>Third level</a:t>
            </a:r>
          </a:p>
          <a:p>
            <a:pPr marL="1600200" marR="0" lvl="3" indent="-228600" algn="l" defTabSz="914400" rtl="0" eaLnBrk="1" fontAlgn="base" latinLnBrk="0" hangingPunct="1">
              <a:lnSpc>
                <a:spcPct val="100000"/>
              </a:lnSpc>
              <a:spcBef>
                <a:spcPct val="50000"/>
              </a:spcBef>
              <a:spcAft>
                <a:spcPct val="0"/>
              </a:spcAft>
              <a:buClr>
                <a:srgbClr val="216B99"/>
              </a:buClr>
              <a:buSzTx/>
              <a:buFontTx/>
              <a:buChar char="–"/>
              <a:tabLst/>
              <a:defRPr/>
            </a:pPr>
            <a:r>
              <a:rPr kumimoji="0" lang="en-US" sz="1900" b="0" i="0" u="none" strike="noStrike" kern="0" cap="none" spc="0" normalizeH="0" baseline="0" noProof="0">
                <a:ln>
                  <a:noFill/>
                </a:ln>
                <a:solidFill>
                  <a:schemeClr val="tx1"/>
                </a:solidFill>
                <a:effectLst/>
                <a:uLnTx/>
                <a:uFillTx/>
                <a:latin typeface="+mn-lt"/>
              </a:rPr>
              <a:t>Fourth level</a:t>
            </a:r>
          </a:p>
          <a:p>
            <a:pPr marL="2057400" marR="0" lvl="4" indent="-228600" algn="l" defTabSz="914400" rtl="0" eaLnBrk="1" fontAlgn="base" latinLnBrk="0" hangingPunct="1">
              <a:lnSpc>
                <a:spcPct val="100000"/>
              </a:lnSpc>
              <a:spcBef>
                <a:spcPct val="50000"/>
              </a:spcBef>
              <a:spcAft>
                <a:spcPct val="0"/>
              </a:spcAft>
              <a:buClr>
                <a:srgbClr val="216B99"/>
              </a:buClr>
              <a:buSzTx/>
              <a:buFontTx/>
              <a:buChar char="•"/>
              <a:tabLst/>
              <a:defRPr/>
            </a:pPr>
            <a:r>
              <a:rPr kumimoji="0" lang="en-US" sz="1900" b="0" i="0" u="none" strike="noStrike" kern="0" cap="none" spc="0" normalizeH="0" baseline="0" noProof="0">
                <a:ln>
                  <a:noFill/>
                </a:ln>
                <a:solidFill>
                  <a:schemeClr val="tx1"/>
                </a:solidFill>
                <a:effectLst/>
                <a:uLnTx/>
                <a:uFillTx/>
                <a:latin typeface="+mn-lt"/>
              </a:rPr>
              <a:t>Fifth level</a:t>
            </a:r>
          </a:p>
          <a:p>
            <a:pPr marL="2057400" marR="0" lvl="4" indent="-228600" algn="l" defTabSz="914400" rtl="0" eaLnBrk="1" fontAlgn="base" latinLnBrk="0" hangingPunct="1">
              <a:lnSpc>
                <a:spcPct val="100000"/>
              </a:lnSpc>
              <a:spcBef>
                <a:spcPct val="50000"/>
              </a:spcBef>
              <a:spcAft>
                <a:spcPct val="0"/>
              </a:spcAft>
              <a:buClr>
                <a:srgbClr val="216B99"/>
              </a:buClr>
              <a:buSzTx/>
              <a:buFontTx/>
              <a:buChar char="•"/>
              <a:tabLst/>
              <a:defRPr/>
            </a:pPr>
            <a:endParaRPr kumimoji="0" lang="en-US" sz="1900" b="0" i="0" u="none" strike="noStrike" kern="0" cap="none" spc="0" normalizeH="0" baseline="0" noProof="0">
              <a:ln>
                <a:noFill/>
              </a:ln>
              <a:solidFill>
                <a:schemeClr val="tx1"/>
              </a:solidFill>
              <a:effectLst/>
              <a:uLnTx/>
              <a:uFillTx/>
              <a:latin typeface="+mn-lt"/>
            </a:endParaRPr>
          </a:p>
          <a:p>
            <a:pPr marL="2057400" marR="0" lvl="4" indent="-228600" algn="l" defTabSz="914400" rtl="0" eaLnBrk="1" fontAlgn="base" latinLnBrk="0" hangingPunct="1">
              <a:lnSpc>
                <a:spcPct val="100000"/>
              </a:lnSpc>
              <a:spcBef>
                <a:spcPct val="50000"/>
              </a:spcBef>
              <a:spcAft>
                <a:spcPct val="0"/>
              </a:spcAft>
              <a:buClr>
                <a:srgbClr val="216B99"/>
              </a:buClr>
              <a:buSzTx/>
              <a:buFontTx/>
              <a:buChar char="•"/>
              <a:tabLst/>
              <a:defRPr/>
            </a:pPr>
            <a:endParaRPr kumimoji="0" lang="en-GB" sz="1900" b="0" i="0" u="none" strike="noStrike" kern="0" cap="none" spc="0" normalizeH="0" baseline="0" noProof="0">
              <a:ln>
                <a:noFill/>
              </a:ln>
              <a:solidFill>
                <a:schemeClr val="tx1"/>
              </a:solidFill>
              <a:effectLst/>
              <a:uLnTx/>
              <a:uFillTx/>
              <a:latin typeface="+mn-lt"/>
            </a:endParaRPr>
          </a:p>
        </p:txBody>
      </p:sp>
      <p:sp>
        <p:nvSpPr>
          <p:cNvPr id="6" name="Rectangle 6"/>
          <p:cNvSpPr txBox="1">
            <a:spLocks noChangeArrowheads="1"/>
          </p:cNvSpPr>
          <p:nvPr userDrawn="1"/>
        </p:nvSpPr>
        <p:spPr bwMode="auto">
          <a:xfrm>
            <a:off x="4165600" y="6361771"/>
            <a:ext cx="3149600" cy="269908"/>
          </a:xfrm>
          <a:prstGeom prst="rect">
            <a:avLst/>
          </a:prstGeom>
          <a:noFill/>
          <a:ln w="9525">
            <a:noFill/>
            <a:miter lim="800000"/>
            <a:headEnd/>
            <a:tailEnd/>
          </a:ln>
        </p:spPr>
        <p:txBody>
          <a:bodyPr vert="horz" wrap="square" lIns="91429" tIns="45714" rIns="91429" bIns="45714" numCol="1" anchor="t" anchorCtr="0" compatLnSpc="1">
            <a:prstTxWarp prst="textNoShape">
              <a:avLst/>
            </a:prstTxWarp>
          </a:bodyPr>
          <a:lstStyle>
            <a:defPPr>
              <a:defRPr lang="en-US"/>
            </a:defPPr>
            <a:lvl1pPr marL="0" algn="ctr" defTabSz="914400" rtl="0" eaLnBrk="0" latinLnBrk="0" hangingPunct="0">
              <a:defRPr sz="800" kern="1200">
                <a:solidFill>
                  <a:srgbClr val="808080"/>
                </a:solidFill>
                <a:latin typeface="+mj-lt"/>
                <a:ea typeface="ＭＳ Ｐゴシック" pitchFamily="1" charset="-128"/>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fld id="{5C665FA5-5701-42E5-BF65-DDBC5EED8E61}" type="slidenum">
              <a:rPr lang="en-US" sz="800" smtClean="0"/>
              <a:pPr fontAlgn="base">
                <a:spcBef>
                  <a:spcPct val="0"/>
                </a:spcBef>
                <a:spcAft>
                  <a:spcPct val="0"/>
                </a:spcAft>
                <a:defRPr/>
              </a:pPr>
              <a:t>‹#›</a:t>
            </a:fld>
            <a:endParaRPr lang="en-US" sz="800"/>
          </a:p>
          <a:p>
            <a:pPr fontAlgn="base">
              <a:spcBef>
                <a:spcPct val="0"/>
              </a:spcBef>
              <a:spcAft>
                <a:spcPct val="0"/>
              </a:spcAft>
              <a:defRPr/>
            </a:pPr>
            <a:r>
              <a:rPr lang="en-US" sz="1000"/>
              <a:t>ISO-NE Public</a:t>
            </a:r>
          </a:p>
        </p:txBody>
      </p:sp>
    </p:spTree>
    <p:extLst>
      <p:ext uri="{BB962C8B-B14F-4D97-AF65-F5344CB8AC3E}">
        <p14:creationId xmlns:p14="http://schemas.microsoft.com/office/powerpoint/2010/main" val="3075880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BF12C-5C7A-4DB0-B628-D1033456124A}"/>
              </a:ext>
            </a:extLst>
          </p:cNvPr>
          <p:cNvSpPr>
            <a:spLocks noGrp="1"/>
          </p:cNvSpPr>
          <p:nvPr>
            <p:ph type="title"/>
          </p:nvPr>
        </p:nvSpPr>
        <p:spPr/>
        <p:txBody>
          <a:bodyPr/>
          <a:lstStyle/>
          <a:p>
            <a:r>
              <a:rPr lang="en-US"/>
              <a:t>Click to edit Master title style</a:t>
            </a:r>
            <a:endParaRPr lang="en-GB"/>
          </a:p>
        </p:txBody>
      </p:sp>
      <p:sp>
        <p:nvSpPr>
          <p:cNvPr id="6" name="Date Placeholder 5">
            <a:extLst>
              <a:ext uri="{FF2B5EF4-FFF2-40B4-BE49-F238E27FC236}">
                <a16:creationId xmlns:a16="http://schemas.microsoft.com/office/drawing/2014/main" id="{36F088AF-16F9-4648-BD46-3113BC60293A}"/>
              </a:ext>
            </a:extLst>
          </p:cNvPr>
          <p:cNvSpPr>
            <a:spLocks noGrp="1"/>
          </p:cNvSpPr>
          <p:nvPr>
            <p:ph type="dt" sz="half" idx="10"/>
          </p:nvPr>
        </p:nvSpPr>
        <p:spPr/>
        <p:txBody>
          <a:bodyPr/>
          <a:lstStyle/>
          <a:p>
            <a:fld id="{AEFF8BF6-930F-4C36-884B-10EA5EB87C2E}" type="datetime1">
              <a:rPr lang="en-US" smtClean="0"/>
              <a:t>10/6/2020</a:t>
            </a:fld>
            <a:endParaRPr lang="en-US"/>
          </a:p>
        </p:txBody>
      </p:sp>
      <p:sp>
        <p:nvSpPr>
          <p:cNvPr id="7" name="Footer Placeholder 6">
            <a:extLst>
              <a:ext uri="{FF2B5EF4-FFF2-40B4-BE49-F238E27FC236}">
                <a16:creationId xmlns:a16="http://schemas.microsoft.com/office/drawing/2014/main" id="{7E05F02E-E594-4160-A2FF-D7E28210A85F}"/>
              </a:ext>
            </a:extLst>
          </p:cNvPr>
          <p:cNvSpPr>
            <a:spLocks noGrp="1"/>
          </p:cNvSpPr>
          <p:nvPr>
            <p:ph type="ftr" sz="quarter" idx="11"/>
          </p:nvPr>
        </p:nvSpPr>
        <p:spPr/>
        <p:txBody>
          <a:bodyPr/>
          <a:lstStyle/>
          <a:p>
            <a:endParaRPr lang="en-US"/>
          </a:p>
        </p:txBody>
      </p:sp>
      <p:sp>
        <p:nvSpPr>
          <p:cNvPr id="8" name="Slide Number Placeholder 7">
            <a:extLst>
              <a:ext uri="{FF2B5EF4-FFF2-40B4-BE49-F238E27FC236}">
                <a16:creationId xmlns:a16="http://schemas.microsoft.com/office/drawing/2014/main" id="{DA88AC70-FAC5-462B-BACC-B224FEC9389E}"/>
              </a:ext>
            </a:extLst>
          </p:cNvPr>
          <p:cNvSpPr>
            <a:spLocks noGrp="1"/>
          </p:cNvSpPr>
          <p:nvPr>
            <p:ph type="sldNum" sz="quarter" idx="12"/>
          </p:nvPr>
        </p:nvSpPr>
        <p:spPr/>
        <p:txBody>
          <a:bodyPr/>
          <a:lstStyle/>
          <a:p>
            <a:fld id="{71C0C6E0-BE50-40D3-A9E8-A985C9EFC4FA}" type="slidenum">
              <a:rPr lang="en-US" smtClean="0"/>
              <a:t>‹#›</a:t>
            </a:fld>
            <a:endParaRPr lang="en-US"/>
          </a:p>
        </p:txBody>
      </p:sp>
      <p:sp>
        <p:nvSpPr>
          <p:cNvPr id="9" name="Text Placeholder 4">
            <a:extLst>
              <a:ext uri="{FF2B5EF4-FFF2-40B4-BE49-F238E27FC236}">
                <a16:creationId xmlns:a16="http://schemas.microsoft.com/office/drawing/2014/main" id="{054C7005-88B1-496A-A47C-01DAB7429A6D}"/>
              </a:ext>
            </a:extLst>
          </p:cNvPr>
          <p:cNvSpPr>
            <a:spLocks noGrp="1"/>
          </p:cNvSpPr>
          <p:nvPr>
            <p:ph type="body" sz="quarter" idx="14" hasCustomPrompt="1"/>
          </p:nvPr>
        </p:nvSpPr>
        <p:spPr>
          <a:xfrm>
            <a:off x="527051" y="1041402"/>
            <a:ext cx="11137900" cy="306917"/>
          </a:xfrm>
        </p:spPr>
        <p:txBody>
          <a:bodyPr>
            <a:noAutofit/>
          </a:bodyPr>
          <a:lstStyle>
            <a:lvl1pPr marL="0" indent="0">
              <a:lnSpc>
                <a:spcPct val="100000"/>
              </a:lnSpc>
              <a:spcBef>
                <a:spcPts val="0"/>
              </a:spcBef>
              <a:buFont typeface="Arial" panose="020B0604020202020204" pitchFamily="34" charset="0"/>
              <a:buNone/>
              <a:defRPr sz="2133">
                <a:solidFill>
                  <a:schemeClr val="tx2"/>
                </a:solidFill>
              </a:defRPr>
            </a:lvl1pPr>
            <a:lvl2pPr marL="0" indent="0">
              <a:lnSpc>
                <a:spcPct val="100000"/>
              </a:lnSpc>
              <a:spcBef>
                <a:spcPts val="0"/>
              </a:spcBef>
              <a:buFont typeface="Arial" panose="020B0604020202020204" pitchFamily="34" charset="0"/>
              <a:buNone/>
              <a:defRPr sz="2133">
                <a:solidFill>
                  <a:schemeClr val="accent1"/>
                </a:solidFill>
              </a:defRPr>
            </a:lvl2pPr>
            <a:lvl3pPr marL="0" indent="0">
              <a:lnSpc>
                <a:spcPct val="100000"/>
              </a:lnSpc>
              <a:spcBef>
                <a:spcPts val="0"/>
              </a:spcBef>
              <a:buFont typeface="Arial" panose="020B0604020202020204" pitchFamily="34" charset="0"/>
              <a:buNone/>
              <a:defRPr sz="2133">
                <a:solidFill>
                  <a:schemeClr val="accent1"/>
                </a:solidFill>
              </a:defRPr>
            </a:lvl3pPr>
            <a:lvl4pPr marL="0" indent="0">
              <a:lnSpc>
                <a:spcPct val="100000"/>
              </a:lnSpc>
              <a:spcBef>
                <a:spcPts val="0"/>
              </a:spcBef>
              <a:buFont typeface="Arial" panose="020B0604020202020204" pitchFamily="34" charset="0"/>
              <a:buNone/>
              <a:defRPr sz="2133">
                <a:solidFill>
                  <a:schemeClr val="accent1"/>
                </a:solidFill>
              </a:defRPr>
            </a:lvl4pPr>
            <a:lvl5pPr marL="0" indent="0">
              <a:lnSpc>
                <a:spcPct val="100000"/>
              </a:lnSpc>
              <a:spcBef>
                <a:spcPts val="0"/>
              </a:spcBef>
              <a:buFont typeface="Arial" panose="020B0604020202020204" pitchFamily="34" charset="0"/>
              <a:buNone/>
              <a:defRPr sz="2133">
                <a:solidFill>
                  <a:schemeClr val="accent1"/>
                </a:solidFill>
              </a:defRPr>
            </a:lvl5pPr>
          </a:lstStyle>
          <a:p>
            <a:pPr lvl="0"/>
            <a:r>
              <a:rPr lang="en-US"/>
              <a:t>Click to edit subtitle style – 1 line only</a:t>
            </a:r>
          </a:p>
        </p:txBody>
      </p:sp>
    </p:spTree>
    <p:extLst>
      <p:ext uri="{BB962C8B-B14F-4D97-AF65-F5344CB8AC3E}">
        <p14:creationId xmlns:p14="http://schemas.microsoft.com/office/powerpoint/2010/main" val="2433316796"/>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C75A2C-8785-4D4F-B57A-999CDFC03006}"/>
              </a:ext>
            </a:extLst>
          </p:cNvPr>
          <p:cNvSpPr>
            <a:spLocks noGrp="1"/>
          </p:cNvSpPr>
          <p:nvPr>
            <p:ph type="title"/>
          </p:nvPr>
        </p:nvSpPr>
        <p:spPr>
          <a:xfrm>
            <a:off x="838200" y="365125"/>
            <a:ext cx="10515600" cy="10448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FDB1FE0-782C-45BF-86A1-42F05502BACE}"/>
              </a:ext>
            </a:extLst>
          </p:cNvPr>
          <p:cNvSpPr>
            <a:spLocks noGrp="1"/>
          </p:cNvSpPr>
          <p:nvPr>
            <p:ph type="body" idx="1"/>
          </p:nvPr>
        </p:nvSpPr>
        <p:spPr>
          <a:xfrm>
            <a:off x="838200" y="1595886"/>
            <a:ext cx="10515600" cy="416543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12">
            <a:extLst>
              <a:ext uri="{FF2B5EF4-FFF2-40B4-BE49-F238E27FC236}">
                <a16:creationId xmlns:a16="http://schemas.microsoft.com/office/drawing/2014/main" id="{A95E9432-AA5B-4836-A556-37EAE36BD3F1}"/>
              </a:ext>
            </a:extLst>
          </p:cNvPr>
          <p:cNvSpPr txBox="1">
            <a:spLocks/>
          </p:cNvSpPr>
          <p:nvPr userDrawn="1"/>
        </p:nvSpPr>
        <p:spPr>
          <a:xfrm>
            <a:off x="4882356" y="6376432"/>
            <a:ext cx="2427288" cy="391658"/>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fld id="{5638C516-5C24-4BE3-AA27-1DA2F47B80BE}" type="slidenum">
              <a:rPr lang="en-US" sz="1400" smtClean="0"/>
              <a:pPr algn="ctr"/>
              <a:t>‹#›</a:t>
            </a:fld>
            <a:endParaRPr lang="en-US" sz="1400"/>
          </a:p>
        </p:txBody>
      </p:sp>
    </p:spTree>
    <p:extLst>
      <p:ext uri="{BB962C8B-B14F-4D97-AF65-F5344CB8AC3E}">
        <p14:creationId xmlns:p14="http://schemas.microsoft.com/office/powerpoint/2010/main" val="4116283865"/>
      </p:ext>
    </p:extLst>
  </p:cSld>
  <p:clrMap bg1="lt1" tx1="dk1" bg2="lt2" tx2="dk2" accent1="accent1" accent2="accent2" accent3="accent3" accent4="accent4" accent5="accent5" accent6="accent6" hlink="hlink" folHlink="folHlink"/>
  <p:sldLayoutIdLst>
    <p:sldLayoutId id="2147483650" r:id="rId1"/>
    <p:sldLayoutId id="2147483655" r:id="rId2"/>
    <p:sldLayoutId id="2147483656" r:id="rId3"/>
    <p:sldLayoutId id="2147483657" r:id="rId4"/>
  </p:sldLayoutIdLst>
  <p:hf hdr="0" ftr="0" dt="0"/>
  <p:txStyles>
    <p:titleStyle>
      <a:lvl1pPr algn="l" defTabSz="914400" rtl="0" eaLnBrk="1" latinLnBrk="0" hangingPunct="1">
        <a:lnSpc>
          <a:spcPct val="90000"/>
        </a:lnSpc>
        <a:spcBef>
          <a:spcPct val="0"/>
        </a:spcBef>
        <a:buNone/>
        <a:defRPr sz="3000" kern="1200">
          <a:solidFill>
            <a:srgbClr val="400000"/>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3.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2.png"/><Relationship Id="rId4" Type="http://schemas.openxmlformats.org/officeDocument/2006/relationships/image" Target="../media/image4.jpe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A274A47-3406-4960-8732-403A3AEFE6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5355" y="265892"/>
            <a:ext cx="3908737" cy="867357"/>
          </a:xfrm>
          <a:prstGeom prst="rect">
            <a:avLst/>
          </a:prstGeom>
        </p:spPr>
      </p:pic>
      <p:sp>
        <p:nvSpPr>
          <p:cNvPr id="14" name="Rectangle 13">
            <a:extLst>
              <a:ext uri="{FF2B5EF4-FFF2-40B4-BE49-F238E27FC236}">
                <a16:creationId xmlns:a16="http://schemas.microsoft.com/office/drawing/2014/main" id="{D3A9CF49-DE26-41C5-AC4C-FEE771200F15}"/>
              </a:ext>
            </a:extLst>
          </p:cNvPr>
          <p:cNvSpPr/>
          <p:nvPr/>
        </p:nvSpPr>
        <p:spPr>
          <a:xfrm>
            <a:off x="-1" y="5996426"/>
            <a:ext cx="12192000" cy="16200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BDAE584-86FE-4E8C-B0B7-332BB1028D2B}"/>
              </a:ext>
            </a:extLst>
          </p:cNvPr>
          <p:cNvSpPr/>
          <p:nvPr/>
        </p:nvSpPr>
        <p:spPr>
          <a:xfrm>
            <a:off x="0" y="6158429"/>
            <a:ext cx="12192000" cy="4627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65C36B8-832B-48C5-A041-EE557FF05434}"/>
              </a:ext>
            </a:extLst>
          </p:cNvPr>
          <p:cNvSpPr/>
          <p:nvPr/>
        </p:nvSpPr>
        <p:spPr>
          <a:xfrm>
            <a:off x="-1" y="6475797"/>
            <a:ext cx="12192000" cy="4627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ubtitle 2">
            <a:extLst>
              <a:ext uri="{FF2B5EF4-FFF2-40B4-BE49-F238E27FC236}">
                <a16:creationId xmlns:a16="http://schemas.microsoft.com/office/drawing/2014/main" id="{5BF5C8F7-DE8F-4A2F-8C49-195B88A5FD77}"/>
              </a:ext>
            </a:extLst>
          </p:cNvPr>
          <p:cNvSpPr txBox="1">
            <a:spLocks/>
          </p:cNvSpPr>
          <p:nvPr/>
        </p:nvSpPr>
        <p:spPr>
          <a:xfrm>
            <a:off x="18041" y="1450617"/>
            <a:ext cx="12191999" cy="1309171"/>
          </a:xfrm>
          <a:prstGeom prst="rect">
            <a:avLst/>
          </a:prstGeom>
        </p:spPr>
        <p:txBody>
          <a:bodyPr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600"/>
              </a:spcBef>
              <a:spcAft>
                <a:spcPts val="600"/>
              </a:spcAft>
              <a:buClr>
                <a:schemeClr val="accent2">
                  <a:lumMod val="50000"/>
                </a:schemeClr>
              </a:buClr>
              <a:buNone/>
              <a:defRPr/>
            </a:pPr>
            <a:r>
              <a:rPr lang="en-US" sz="2400" b="1" cap="small" dirty="0">
                <a:ea typeface="Cambria" panose="02040503050406030204" pitchFamily="18" charset="0"/>
              </a:rPr>
              <a:t>ISO-NE CONE and ORTP Analysis</a:t>
            </a:r>
          </a:p>
          <a:p>
            <a:pPr marL="0" indent="0" algn="ctr">
              <a:spcBef>
                <a:spcPts val="600"/>
              </a:spcBef>
              <a:spcAft>
                <a:spcPts val="600"/>
              </a:spcAft>
              <a:buClr>
                <a:schemeClr val="accent2">
                  <a:lumMod val="50000"/>
                </a:schemeClr>
              </a:buClr>
              <a:buNone/>
              <a:defRPr/>
            </a:pPr>
            <a:r>
              <a:rPr lang="en-US" sz="2000" cap="small" dirty="0">
                <a:ea typeface="Cambria" panose="02040503050406030204" pitchFamily="18" charset="0"/>
              </a:rPr>
              <a:t>October 7, 2020</a:t>
            </a:r>
          </a:p>
          <a:p>
            <a:pPr marL="0" indent="0" algn="ctr">
              <a:spcBef>
                <a:spcPts val="600"/>
              </a:spcBef>
              <a:buClr>
                <a:schemeClr val="accent2">
                  <a:lumMod val="50000"/>
                </a:schemeClr>
              </a:buClr>
              <a:buNone/>
              <a:defRPr/>
            </a:pPr>
            <a:endParaRPr lang="en-US" sz="900" cap="small" dirty="0">
              <a:ea typeface="Cambria" panose="02040503050406030204" pitchFamily="18" charset="0"/>
            </a:endParaRPr>
          </a:p>
          <a:p>
            <a:pPr marL="0" indent="0" algn="ctr">
              <a:spcBef>
                <a:spcPts val="600"/>
              </a:spcBef>
              <a:spcAft>
                <a:spcPts val="600"/>
              </a:spcAft>
              <a:buClr>
                <a:schemeClr val="accent2">
                  <a:lumMod val="50000"/>
                </a:schemeClr>
              </a:buClr>
              <a:buNone/>
              <a:defRPr/>
            </a:pPr>
            <a:r>
              <a:rPr lang="en-US" sz="1800" cap="small" dirty="0">
                <a:ea typeface="Cambria" panose="02040503050406030204" pitchFamily="18" charset="0"/>
              </a:rPr>
              <a:t>Danielle Powers, Al Ferrer</a:t>
            </a:r>
          </a:p>
        </p:txBody>
      </p:sp>
      <p:pic>
        <p:nvPicPr>
          <p:cNvPr id="1026" name="Picture 2" descr="Onshore and Offshore Wind Farms: A Comparative Analysis">
            <a:extLst>
              <a:ext uri="{FF2B5EF4-FFF2-40B4-BE49-F238E27FC236}">
                <a16:creationId xmlns:a16="http://schemas.microsoft.com/office/drawing/2014/main" id="{C246E753-26CE-4D37-9666-BDBC6275AE7D}"/>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6560011" y="3747710"/>
            <a:ext cx="3862695" cy="193134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A close up of a logo&#10;&#10;Description automatically generated">
            <a:extLst>
              <a:ext uri="{FF2B5EF4-FFF2-40B4-BE49-F238E27FC236}">
                <a16:creationId xmlns:a16="http://schemas.microsoft.com/office/drawing/2014/main" id="{78199423-A9D6-4B6D-AEB1-C1A54C60861D}"/>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06972" y="343539"/>
            <a:ext cx="1484239" cy="1256694"/>
          </a:xfrm>
          <a:prstGeom prst="rect">
            <a:avLst/>
          </a:prstGeom>
        </p:spPr>
      </p:pic>
      <p:pic>
        <p:nvPicPr>
          <p:cNvPr id="3" name="Picture 2" descr="A ship in a body of water&#10;&#10;Description automatically generated">
            <a:extLst>
              <a:ext uri="{FF2B5EF4-FFF2-40B4-BE49-F238E27FC236}">
                <a16:creationId xmlns:a16="http://schemas.microsoft.com/office/drawing/2014/main" id="{E58AB298-9FBC-4938-9C32-8648033A5E02}"/>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3356768" y="3747710"/>
            <a:ext cx="1345572" cy="1930179"/>
          </a:xfrm>
          <a:prstGeom prst="rect">
            <a:avLst/>
          </a:prstGeom>
        </p:spPr>
      </p:pic>
      <p:pic>
        <p:nvPicPr>
          <p:cNvPr id="5" name="Picture 4" descr="A bridge over a body of water&#10;&#10;Description automatically generated">
            <a:extLst>
              <a:ext uri="{FF2B5EF4-FFF2-40B4-BE49-F238E27FC236}">
                <a16:creationId xmlns:a16="http://schemas.microsoft.com/office/drawing/2014/main" id="{0FFBF116-1CD3-4EFF-9C0E-D2C5A909273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67339" y="3746541"/>
            <a:ext cx="2893405" cy="1931348"/>
          </a:xfrm>
          <a:prstGeom prst="rect">
            <a:avLst/>
          </a:prstGeom>
        </p:spPr>
      </p:pic>
      <p:pic>
        <p:nvPicPr>
          <p:cNvPr id="8" name="Picture 7" descr="A large body of water with a city in the background&#10;&#10;Description automatically generated">
            <a:extLst>
              <a:ext uri="{FF2B5EF4-FFF2-40B4-BE49-F238E27FC236}">
                <a16:creationId xmlns:a16="http://schemas.microsoft.com/office/drawing/2014/main" id="{BC9FAD6E-6E95-4703-8F5D-F5B999E49990}"/>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424368" y="3747710"/>
            <a:ext cx="2941093" cy="1930179"/>
          </a:xfrm>
          <a:prstGeom prst="rect">
            <a:avLst/>
          </a:prstGeom>
        </p:spPr>
      </p:pic>
      <p:pic>
        <p:nvPicPr>
          <p:cNvPr id="11" name="Picture 10" descr="A tree with a mountain in the background&#10;&#10;Description automatically generated">
            <a:extLst>
              <a:ext uri="{FF2B5EF4-FFF2-40B4-BE49-F238E27FC236}">
                <a16:creationId xmlns:a16="http://schemas.microsoft.com/office/drawing/2014/main" id="{360C8DD1-2991-4591-AD04-2D208FDF4C9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862621" y="3746541"/>
            <a:ext cx="2888270" cy="1931348"/>
          </a:xfrm>
          <a:prstGeom prst="rect">
            <a:avLst/>
          </a:prstGeom>
        </p:spPr>
      </p:pic>
    </p:spTree>
    <p:extLst>
      <p:ext uri="{BB962C8B-B14F-4D97-AF65-F5344CB8AC3E}">
        <p14:creationId xmlns:p14="http://schemas.microsoft.com/office/powerpoint/2010/main" val="1273615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52FA46-E850-459F-B81B-8AEAB39968FF}"/>
              </a:ext>
            </a:extLst>
          </p:cNvPr>
          <p:cNvSpPr>
            <a:spLocks noGrp="1"/>
          </p:cNvSpPr>
          <p:nvPr>
            <p:ph idx="1"/>
          </p:nvPr>
        </p:nvSpPr>
        <p:spPr>
          <a:xfrm>
            <a:off x="625764" y="1078097"/>
            <a:ext cx="10728036" cy="4888594"/>
          </a:xfrm>
        </p:spPr>
        <p:txBody>
          <a:bodyPr>
            <a:normAutofit/>
          </a:bodyPr>
          <a:lstStyle/>
          <a:p>
            <a:r>
              <a:rPr lang="en-US" sz="2000" dirty="0">
                <a:solidFill>
                  <a:srgbClr val="000000"/>
                </a:solidFill>
                <a:ea typeface="Cambria" panose="02040503050406030204" pitchFamily="18" charset="0"/>
                <a:cs typeface="Times New Roman" panose="02020603050405020304" pitchFamily="18" charset="0"/>
              </a:rPr>
              <a:t>NREL: Vineyard Wind PPA Analysis</a:t>
            </a:r>
          </a:p>
          <a:p>
            <a:pPr lvl="1"/>
            <a:r>
              <a:rPr lang="en-US" sz="1600" dirty="0">
                <a:solidFill>
                  <a:srgbClr val="000000"/>
                </a:solidFill>
                <a:ea typeface="Cambria" panose="02040503050406030204" pitchFamily="18" charset="0"/>
                <a:cs typeface="Times New Roman" panose="02020603050405020304" pitchFamily="18" charset="0"/>
              </a:rPr>
              <a:t>NREL’s capital cost estimate of $3,500/kW was derived from European projects, not anything specific to US plants.  Specifically, NREL states:</a:t>
            </a:r>
          </a:p>
          <a:p>
            <a:pPr lvl="2"/>
            <a:r>
              <a:rPr lang="en-US" sz="1400" dirty="0">
                <a:solidFill>
                  <a:srgbClr val="000000"/>
                </a:solidFill>
                <a:ea typeface="Cambria" panose="02040503050406030204" pitchFamily="18" charset="0"/>
                <a:cs typeface="Times New Roman" panose="02020603050405020304" pitchFamily="18" charset="0"/>
              </a:rPr>
              <a:t>“The capital expenditures (</a:t>
            </a:r>
            <a:r>
              <a:rPr lang="en-US" sz="1400" dirty="0" err="1">
                <a:solidFill>
                  <a:srgbClr val="000000"/>
                </a:solidFill>
                <a:ea typeface="Cambria" panose="02040503050406030204" pitchFamily="18" charset="0"/>
                <a:cs typeface="Times New Roman" panose="02020603050405020304" pitchFamily="18" charset="0"/>
              </a:rPr>
              <a:t>CapEx</a:t>
            </a:r>
            <a:r>
              <a:rPr lang="en-US" sz="1400" dirty="0">
                <a:solidFill>
                  <a:srgbClr val="000000"/>
                </a:solidFill>
                <a:ea typeface="Cambria" panose="02040503050406030204" pitchFamily="18" charset="0"/>
                <a:cs typeface="Times New Roman" panose="02020603050405020304" pitchFamily="18" charset="0"/>
              </a:rPr>
              <a:t>) of $3,500/kilowatt (kW) was sourced from Bloomberg New Energy Finance (2018) for the prevailing average </a:t>
            </a:r>
            <a:r>
              <a:rPr lang="en-US" sz="1400" dirty="0" err="1">
                <a:solidFill>
                  <a:srgbClr val="000000"/>
                </a:solidFill>
                <a:ea typeface="Cambria" panose="02040503050406030204" pitchFamily="18" charset="0"/>
                <a:cs typeface="Times New Roman" panose="02020603050405020304" pitchFamily="18" charset="0"/>
              </a:rPr>
              <a:t>CapEx</a:t>
            </a:r>
            <a:r>
              <a:rPr lang="en-US" sz="1400" dirty="0">
                <a:solidFill>
                  <a:srgbClr val="000000"/>
                </a:solidFill>
                <a:ea typeface="Cambria" panose="02040503050406030204" pitchFamily="18" charset="0"/>
                <a:cs typeface="Times New Roman" panose="02020603050405020304" pitchFamily="18" charset="0"/>
              </a:rPr>
              <a:t> for offshore wind projects in Europe.” (NREL Report, at 6)</a:t>
            </a:r>
          </a:p>
          <a:p>
            <a:pPr lvl="1"/>
            <a:r>
              <a:rPr lang="en-US" sz="1600" dirty="0">
                <a:solidFill>
                  <a:srgbClr val="000000"/>
                </a:solidFill>
                <a:ea typeface="Cambria" panose="02040503050406030204" pitchFamily="18" charset="0"/>
                <a:cs typeface="Times New Roman" panose="02020603050405020304" pitchFamily="18" charset="0"/>
              </a:rPr>
              <a:t>The Bloomberg article cited by NREL specifically notes that US projects will be more expensive than European ones:</a:t>
            </a:r>
          </a:p>
          <a:p>
            <a:pPr lvl="2"/>
            <a:r>
              <a:rPr lang="en-US" sz="1400" dirty="0">
                <a:solidFill>
                  <a:srgbClr val="000000"/>
                </a:solidFill>
                <a:ea typeface="Cambria" panose="02040503050406030204" pitchFamily="18" charset="0"/>
                <a:cs typeface="Times New Roman" panose="02020603050405020304" pitchFamily="18" charset="0"/>
              </a:rPr>
              <a:t>“The U.S. is a latecomer to the market, and early projects may cost more than those in Europe, in large part because developers will need to import components for the massive offshore structures, which can be as big as 600 feet (183 meters)”</a:t>
            </a:r>
          </a:p>
          <a:p>
            <a:pPr lvl="1"/>
            <a:r>
              <a:rPr lang="en-US" sz="1800" dirty="0">
                <a:solidFill>
                  <a:srgbClr val="000000"/>
                </a:solidFill>
                <a:ea typeface="Cambria" panose="02040503050406030204" pitchFamily="18" charset="0"/>
                <a:cs typeface="Times New Roman" panose="02020603050405020304" pitchFamily="18" charset="0"/>
              </a:rPr>
              <a:t>NREL also highlights several limitations to its analysis</a:t>
            </a:r>
          </a:p>
          <a:p>
            <a:pPr lvl="2"/>
            <a:r>
              <a:rPr lang="en-US" sz="1400" dirty="0"/>
              <a:t>“The assumptions made herein about the PPA contract pricing have not been validated extensively and reflect a first-order deterministic scenario that does not capture the inherent uncertainty of many of the parameters considered”(NREL Report, at 11)</a:t>
            </a:r>
          </a:p>
          <a:p>
            <a:pPr lvl="2"/>
            <a:r>
              <a:rPr lang="en-US" sz="1400" dirty="0">
                <a:solidFill>
                  <a:srgbClr val="000000"/>
                </a:solidFill>
                <a:ea typeface="Cambria" panose="02040503050406030204" pitchFamily="18" charset="0"/>
                <a:cs typeface="Times New Roman" panose="02020603050405020304" pitchFamily="18" charset="0"/>
              </a:rPr>
              <a:t>Specific limitations include, but not limited to:</a:t>
            </a:r>
          </a:p>
          <a:p>
            <a:pPr lvl="3"/>
            <a:r>
              <a:rPr lang="en-US" sz="1400" dirty="0"/>
              <a:t>Uncertainty associated with the assumed </a:t>
            </a:r>
            <a:r>
              <a:rPr lang="en-US" sz="1400" dirty="0" err="1"/>
              <a:t>CapEx</a:t>
            </a:r>
            <a:r>
              <a:rPr lang="en-US" sz="1400" dirty="0"/>
              <a:t> of the project (which was estimated from global averages but was not explicitly known to the authors) </a:t>
            </a:r>
          </a:p>
          <a:p>
            <a:pPr lvl="3"/>
            <a:r>
              <a:rPr lang="en-US" sz="1600" b="1" dirty="0">
                <a:solidFill>
                  <a:srgbClr val="000000"/>
                </a:solidFill>
                <a:ea typeface="Cambria" panose="02040503050406030204" pitchFamily="18" charset="0"/>
                <a:cs typeface="Times New Roman" panose="02020603050405020304" pitchFamily="18" charset="0"/>
              </a:rPr>
              <a:t>Strategic bidding behavior (e.g., to gain an advantage as a first mover/market entrant) are not considered in this study but might have impacted the Vineyard Wind LLC/EDC PPA price</a:t>
            </a:r>
          </a:p>
          <a:p>
            <a:pPr lvl="2"/>
            <a:endParaRPr lang="en-US" sz="1400" dirty="0">
              <a:solidFill>
                <a:srgbClr val="000000"/>
              </a:solidFill>
              <a:ea typeface="Cambria" panose="02040503050406030204" pitchFamily="18" charset="0"/>
              <a:cs typeface="Times New Roman" panose="02020603050405020304" pitchFamily="18" charset="0"/>
            </a:endParaRPr>
          </a:p>
          <a:p>
            <a:pPr marL="0" indent="0">
              <a:buNone/>
            </a:pPr>
            <a:endParaRPr lang="en-US" sz="1600" b="0" i="0" dirty="0">
              <a:solidFill>
                <a:srgbClr val="000000"/>
              </a:solidFill>
              <a:effectLst/>
              <a:ea typeface="Cambria" panose="02040503050406030204" pitchFamily="18" charset="0"/>
              <a:cs typeface="Times New Roman" panose="02020603050405020304" pitchFamily="18" charset="0"/>
            </a:endParaRPr>
          </a:p>
        </p:txBody>
      </p:sp>
      <p:sp>
        <p:nvSpPr>
          <p:cNvPr id="5" name="Title 5">
            <a:extLst>
              <a:ext uri="{FF2B5EF4-FFF2-40B4-BE49-F238E27FC236}">
                <a16:creationId xmlns:a16="http://schemas.microsoft.com/office/drawing/2014/main" id="{D0419EFE-D64D-43F1-8BD9-F03F9A23C206}"/>
              </a:ext>
            </a:extLst>
          </p:cNvPr>
          <p:cNvSpPr txBox="1">
            <a:spLocks/>
          </p:cNvSpPr>
          <p:nvPr/>
        </p:nvSpPr>
        <p:spPr>
          <a:xfrm>
            <a:off x="625764" y="326007"/>
            <a:ext cx="10515600" cy="99784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000" kern="1200">
                <a:solidFill>
                  <a:srgbClr val="400000"/>
                </a:solidFill>
                <a:latin typeface="Century Gothic" panose="020B0502020202020204" pitchFamily="34" charset="0"/>
                <a:ea typeface="+mj-ea"/>
                <a:cs typeface="+mj-cs"/>
              </a:defRPr>
            </a:lvl1pPr>
          </a:lstStyle>
          <a:p>
            <a:r>
              <a:rPr lang="en-US" dirty="0"/>
              <a:t>Review of RENEW Data Sources (cont’d)</a:t>
            </a:r>
            <a:br>
              <a:rPr lang="en-US" dirty="0"/>
            </a:br>
            <a:endParaRPr lang="en-US" dirty="0"/>
          </a:p>
        </p:txBody>
      </p:sp>
    </p:spTree>
    <p:extLst>
      <p:ext uri="{BB962C8B-B14F-4D97-AF65-F5344CB8AC3E}">
        <p14:creationId xmlns:p14="http://schemas.microsoft.com/office/powerpoint/2010/main" val="8260995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52FA46-E850-459F-B81B-8AEAB39968FF}"/>
              </a:ext>
            </a:extLst>
          </p:cNvPr>
          <p:cNvSpPr>
            <a:spLocks noGrp="1"/>
          </p:cNvSpPr>
          <p:nvPr>
            <p:ph idx="1"/>
          </p:nvPr>
        </p:nvSpPr>
        <p:spPr>
          <a:xfrm>
            <a:off x="625764" y="842123"/>
            <a:ext cx="10728036" cy="4701806"/>
          </a:xfrm>
        </p:spPr>
        <p:txBody>
          <a:bodyPr>
            <a:normAutofit lnSpcReduction="10000"/>
          </a:bodyPr>
          <a:lstStyle/>
          <a:p>
            <a:r>
              <a:rPr lang="en-US" sz="2000" dirty="0">
                <a:solidFill>
                  <a:srgbClr val="000000"/>
                </a:solidFill>
                <a:ea typeface="Cambria" panose="02040503050406030204" pitchFamily="18" charset="0"/>
                <a:cs typeface="Times New Roman" panose="02020603050405020304" pitchFamily="18" charset="0"/>
              </a:rPr>
              <a:t>Lazard: 2019 Levelized Cost of Energy</a:t>
            </a:r>
          </a:p>
          <a:p>
            <a:pPr lvl="1"/>
            <a:r>
              <a:rPr lang="en-US" sz="1600" b="0" i="0" dirty="0">
                <a:solidFill>
                  <a:srgbClr val="000000"/>
                </a:solidFill>
                <a:effectLst/>
                <a:ea typeface="Cambria" panose="02040503050406030204" pitchFamily="18" charset="0"/>
                <a:cs typeface="Times New Roman" panose="02020603050405020304" pitchFamily="18" charset="0"/>
              </a:rPr>
              <a:t>There is extremely limited information on how these cost estimates were derived</a:t>
            </a:r>
          </a:p>
          <a:p>
            <a:pPr lvl="1"/>
            <a:r>
              <a:rPr lang="en-US" sz="1600" b="0" i="0" dirty="0">
                <a:solidFill>
                  <a:srgbClr val="000000"/>
                </a:solidFill>
                <a:effectLst/>
                <a:ea typeface="Cambria" panose="02040503050406030204" pitchFamily="18" charset="0"/>
                <a:cs typeface="Times New Roman" panose="02020603050405020304" pitchFamily="18" charset="0"/>
              </a:rPr>
              <a:t>It is unclear what region the cost estimates relate to, whether the analysis assumes floating or fixed facilities</a:t>
            </a:r>
          </a:p>
          <a:p>
            <a:pPr lvl="1"/>
            <a:r>
              <a:rPr lang="en-US" sz="1600" dirty="0">
                <a:solidFill>
                  <a:srgbClr val="000000"/>
                </a:solidFill>
                <a:ea typeface="Cambria" panose="02040503050406030204" pitchFamily="18" charset="0"/>
                <a:cs typeface="Times New Roman" panose="02020603050405020304" pitchFamily="18" charset="0"/>
              </a:rPr>
              <a:t>Cost estimates do not include network upgrades, transmission, congestion, permitting, environmental costs</a:t>
            </a:r>
          </a:p>
          <a:p>
            <a:pPr lvl="2"/>
            <a:r>
              <a:rPr lang="en-US" sz="1400" dirty="0">
                <a:solidFill>
                  <a:srgbClr val="000000"/>
                </a:solidFill>
                <a:ea typeface="Cambria" panose="02040503050406030204" pitchFamily="18" charset="0"/>
                <a:cs typeface="Times New Roman" panose="02020603050405020304" pitchFamily="18" charset="0"/>
              </a:rPr>
              <a:t>Lazard notes that these costs “could have a potentially significant effect on the results contained herein, but have not been examined in the scope of this current analysis” (Lazard at 1)</a:t>
            </a:r>
            <a:endParaRPr lang="en-US" sz="1800" dirty="0">
              <a:solidFill>
                <a:srgbClr val="000000"/>
              </a:solidFill>
              <a:ea typeface="Cambria" panose="02040503050406030204" pitchFamily="18" charset="0"/>
              <a:cs typeface="Times New Roman" panose="02020603050405020304" pitchFamily="18" charset="0"/>
            </a:endParaRPr>
          </a:p>
          <a:p>
            <a:r>
              <a:rPr lang="en-US" sz="2000" dirty="0">
                <a:solidFill>
                  <a:srgbClr val="000000"/>
                </a:solidFill>
                <a:ea typeface="Cambria" panose="02040503050406030204" pitchFamily="18" charset="0"/>
                <a:cs typeface="Times New Roman" panose="02020603050405020304" pitchFamily="18" charset="0"/>
              </a:rPr>
              <a:t>NREL: 2020 Annual Technology Baseline</a:t>
            </a:r>
          </a:p>
          <a:p>
            <a:pPr lvl="1"/>
            <a:r>
              <a:rPr lang="en-US" sz="1600" dirty="0">
                <a:solidFill>
                  <a:srgbClr val="000000"/>
                </a:solidFill>
                <a:ea typeface="Cambria" panose="02040503050406030204" pitchFamily="18" charset="0"/>
                <a:cs typeface="Times New Roman" panose="02020603050405020304" pitchFamily="18" charset="0"/>
              </a:rPr>
              <a:t>These cost estimates appear to reflect a total overnight cost, plus the cost of grid interconnection, grossed up 7.5% for a “construction finance factor”.   </a:t>
            </a:r>
          </a:p>
          <a:p>
            <a:pPr lvl="1"/>
            <a:r>
              <a:rPr lang="en-US" sz="1600" dirty="0">
                <a:solidFill>
                  <a:srgbClr val="000000"/>
                </a:solidFill>
                <a:ea typeface="Cambria" panose="02040503050406030204" pitchFamily="18" charset="0"/>
                <a:cs typeface="Times New Roman" panose="02020603050405020304" pitchFamily="18" charset="0"/>
              </a:rPr>
              <a:t>It’s not clear what region of the US these cost estimates relate to</a:t>
            </a:r>
          </a:p>
          <a:p>
            <a:r>
              <a:rPr lang="en-US" sz="2000" dirty="0">
                <a:solidFill>
                  <a:srgbClr val="000000"/>
                </a:solidFill>
                <a:ea typeface="Cambria" panose="02040503050406030204" pitchFamily="18" charset="0"/>
                <a:cs typeface="Times New Roman" panose="02020603050405020304" pitchFamily="18" charset="0"/>
              </a:rPr>
              <a:t>Dominion IRP</a:t>
            </a:r>
          </a:p>
          <a:p>
            <a:pPr lvl="1"/>
            <a:r>
              <a:rPr lang="en-US" sz="1600" dirty="0">
                <a:solidFill>
                  <a:srgbClr val="000000"/>
                </a:solidFill>
                <a:ea typeface="Cambria" panose="02040503050406030204" pitchFamily="18" charset="0"/>
                <a:cs typeface="Times New Roman" panose="02020603050405020304" pitchFamily="18" charset="0"/>
              </a:rPr>
              <a:t>Dominion’s IRP indicates that these values represent “overnight installed cost”  </a:t>
            </a:r>
          </a:p>
          <a:p>
            <a:pPr lvl="1"/>
            <a:r>
              <a:rPr lang="en-US" sz="1600" dirty="0">
                <a:solidFill>
                  <a:srgbClr val="000000"/>
                </a:solidFill>
                <a:ea typeface="Cambria" panose="02040503050406030204" pitchFamily="18" charset="0"/>
                <a:cs typeface="Times New Roman" panose="02020603050405020304" pitchFamily="18" charset="0"/>
              </a:rPr>
              <a:t>RENEW indicates that Dominion’s estimate reflects the costs of three projects, each 852 MW.  However, those three projects are all located in Virginia, not New England</a:t>
            </a:r>
          </a:p>
          <a:p>
            <a:r>
              <a:rPr lang="en-US" sz="2000" dirty="0">
                <a:solidFill>
                  <a:srgbClr val="000000"/>
                </a:solidFill>
                <a:ea typeface="Cambria" panose="02040503050406030204" pitchFamily="18" charset="0"/>
                <a:cs typeface="Times New Roman" panose="02020603050405020304" pitchFamily="18" charset="0"/>
              </a:rPr>
              <a:t>PJM: Recalculation of the Default MOPR Floor Offer Prices </a:t>
            </a:r>
          </a:p>
          <a:p>
            <a:pPr lvl="1"/>
            <a:r>
              <a:rPr lang="en-US" sz="1600" dirty="0">
                <a:solidFill>
                  <a:srgbClr val="000000"/>
                </a:solidFill>
                <a:ea typeface="Cambria" panose="02040503050406030204" pitchFamily="18" charset="0"/>
                <a:cs typeface="Times New Roman" panose="02020603050405020304" pitchFamily="18" charset="0"/>
              </a:rPr>
              <a:t>PJM uses an estimated cost of $4,375/kW and uses several of the same public sources cited by RENEW</a:t>
            </a:r>
          </a:p>
          <a:p>
            <a:pPr lvl="1"/>
            <a:r>
              <a:rPr lang="en-US" sz="1600" dirty="0">
                <a:solidFill>
                  <a:srgbClr val="000000"/>
                </a:solidFill>
                <a:ea typeface="Cambria" panose="02040503050406030204" pitchFamily="18" charset="0"/>
                <a:cs typeface="Times New Roman" panose="02020603050405020304" pitchFamily="18" charset="0"/>
              </a:rPr>
              <a:t>This does not account for regional adjustments for the New England location</a:t>
            </a:r>
          </a:p>
          <a:p>
            <a:pPr marL="0" indent="0">
              <a:buNone/>
            </a:pPr>
            <a:endParaRPr lang="en-US" sz="1600" b="0" i="0" dirty="0">
              <a:solidFill>
                <a:srgbClr val="000000"/>
              </a:solidFill>
              <a:effectLst/>
              <a:ea typeface="Cambria" panose="02040503050406030204" pitchFamily="18" charset="0"/>
              <a:cs typeface="Times New Roman" panose="02020603050405020304" pitchFamily="18" charset="0"/>
            </a:endParaRPr>
          </a:p>
        </p:txBody>
      </p:sp>
      <p:sp>
        <p:nvSpPr>
          <p:cNvPr id="5" name="Title 5">
            <a:extLst>
              <a:ext uri="{FF2B5EF4-FFF2-40B4-BE49-F238E27FC236}">
                <a16:creationId xmlns:a16="http://schemas.microsoft.com/office/drawing/2014/main" id="{D0419EFE-D64D-43F1-8BD9-F03F9A23C206}"/>
              </a:ext>
            </a:extLst>
          </p:cNvPr>
          <p:cNvSpPr txBox="1">
            <a:spLocks/>
          </p:cNvSpPr>
          <p:nvPr/>
        </p:nvSpPr>
        <p:spPr>
          <a:xfrm>
            <a:off x="625764" y="326008"/>
            <a:ext cx="10515600" cy="752090"/>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3000" kern="1200">
                <a:solidFill>
                  <a:srgbClr val="400000"/>
                </a:solidFill>
                <a:latin typeface="Century Gothic" panose="020B0502020202020204" pitchFamily="34" charset="0"/>
                <a:ea typeface="+mj-ea"/>
                <a:cs typeface="+mj-cs"/>
              </a:defRPr>
            </a:lvl1pPr>
          </a:lstStyle>
          <a:p>
            <a:r>
              <a:rPr lang="en-US" dirty="0"/>
              <a:t>Review of RENEW Data Sources (cont’d)</a:t>
            </a:r>
            <a:br>
              <a:rPr lang="en-US" dirty="0"/>
            </a:br>
            <a:endParaRPr lang="en-US" dirty="0"/>
          </a:p>
        </p:txBody>
      </p:sp>
    </p:spTree>
    <p:extLst>
      <p:ext uri="{BB962C8B-B14F-4D97-AF65-F5344CB8AC3E}">
        <p14:creationId xmlns:p14="http://schemas.microsoft.com/office/powerpoint/2010/main" val="2648641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52FA46-E850-459F-B81B-8AEAB39968FF}"/>
              </a:ext>
            </a:extLst>
          </p:cNvPr>
          <p:cNvSpPr>
            <a:spLocks noGrp="1"/>
          </p:cNvSpPr>
          <p:nvPr>
            <p:ph idx="1"/>
          </p:nvPr>
        </p:nvSpPr>
        <p:spPr>
          <a:xfrm>
            <a:off x="625764" y="1078097"/>
            <a:ext cx="10940472" cy="4502088"/>
          </a:xfrm>
        </p:spPr>
        <p:txBody>
          <a:bodyPr>
            <a:normAutofit fontScale="85000" lnSpcReduction="20000"/>
          </a:bodyPr>
          <a:lstStyle/>
          <a:p>
            <a:r>
              <a:rPr lang="en-US" sz="2000" dirty="0">
                <a:solidFill>
                  <a:srgbClr val="000000"/>
                </a:solidFill>
                <a:ea typeface="Cambria" panose="02040503050406030204" pitchFamily="18" charset="0"/>
                <a:cs typeface="Times New Roman" panose="02020603050405020304" pitchFamily="18" charset="0"/>
              </a:rPr>
              <a:t>RENEW calculates an implied capital cost of $2,900/kW based on a Vineyard Wind PPA cost between $65/MWh and $74/MWh</a:t>
            </a:r>
          </a:p>
          <a:p>
            <a:pPr lvl="1"/>
            <a:r>
              <a:rPr lang="en-US" sz="1600" dirty="0">
                <a:solidFill>
                  <a:srgbClr val="000000"/>
                </a:solidFill>
                <a:ea typeface="Cambria" panose="02040503050406030204" pitchFamily="18" charset="0"/>
                <a:cs typeface="Times New Roman" panose="02020603050405020304" pitchFamily="18" charset="0"/>
              </a:rPr>
              <a:t>The implied capital cost does not represent an estimated capital cost; rather, it represents a market-based cost with many unknowns and assumptions</a:t>
            </a:r>
          </a:p>
          <a:p>
            <a:r>
              <a:rPr lang="en-US" sz="2000" dirty="0">
                <a:solidFill>
                  <a:srgbClr val="000000"/>
                </a:solidFill>
                <a:ea typeface="Cambria" panose="02040503050406030204" pitchFamily="18" charset="0"/>
                <a:cs typeface="Times New Roman" panose="02020603050405020304" pitchFamily="18" charset="0"/>
              </a:rPr>
              <a:t>New York State’s Empire Wind, has a PPA with a first-year price of $99.08/MWh, escalating at 2% per year</a:t>
            </a:r>
          </a:p>
          <a:p>
            <a:r>
              <a:rPr lang="en-US" sz="2000" dirty="0">
                <a:solidFill>
                  <a:srgbClr val="000000"/>
                </a:solidFill>
                <a:ea typeface="Cambria" panose="02040503050406030204" pitchFamily="18" charset="0"/>
                <a:cs typeface="Times New Roman" panose="02020603050405020304" pitchFamily="18" charset="0"/>
              </a:rPr>
              <a:t>LIPA’s two Deepwater Wind Projects have first-year costs of $160 per MWh and $86 per MWh, respectively, escalating at 2% per year</a:t>
            </a:r>
          </a:p>
          <a:p>
            <a:r>
              <a:rPr lang="en-US" sz="2000" dirty="0">
                <a:solidFill>
                  <a:srgbClr val="000000"/>
                </a:solidFill>
                <a:ea typeface="Cambria" panose="02040503050406030204" pitchFamily="18" charset="0"/>
                <a:cs typeface="Times New Roman" panose="02020603050405020304" pitchFamily="18" charset="0"/>
              </a:rPr>
              <a:t>For comparison, in its most recent report, EIA estimated the real levelized cost of energy for offshore wind facilities beginning service in 2025 between $102.68/MWh and $155.55/MWh, with an average price of $122.25/MWh (2019$)</a:t>
            </a:r>
          </a:p>
          <a:p>
            <a:r>
              <a:rPr lang="en-US" sz="2000" dirty="0">
                <a:ea typeface="Cambria" panose="02040503050406030204" pitchFamily="18" charset="0"/>
                <a:cs typeface="Times New Roman" panose="02020603050405020304" pitchFamily="18" charset="0"/>
              </a:rPr>
              <a:t>Also, as noted in the NREL analysis of the Vineyard Wind PPA, adjusting for “expected revenue sources and tax benefits inclusive of those that are exogenous to the PPA” produces “an LROE of $98/MWh ($2018) for the combined facilities (800 MW) of the Vineyard Wind LLC project.” (NREL at 7)</a:t>
            </a:r>
          </a:p>
          <a:p>
            <a:r>
              <a:rPr lang="en-US" sz="2000" dirty="0">
                <a:solidFill>
                  <a:srgbClr val="000000"/>
                </a:solidFill>
                <a:ea typeface="Cambria" panose="02040503050406030204" pitchFamily="18" charset="0"/>
                <a:cs typeface="Times New Roman" panose="02020603050405020304" pitchFamily="18" charset="0"/>
              </a:rPr>
              <a:t>The discrepancy between estimated costs and PPA bids may be due to “winner’s curse”</a:t>
            </a:r>
          </a:p>
          <a:p>
            <a:pPr lvl="1"/>
            <a:r>
              <a:rPr lang="en-US" sz="1600" dirty="0">
                <a:solidFill>
                  <a:srgbClr val="000000"/>
                </a:solidFill>
                <a:ea typeface="Cambria" panose="02040503050406030204" pitchFamily="18" charset="0"/>
                <a:cs typeface="Times New Roman" panose="02020603050405020304" pitchFamily="18" charset="0"/>
              </a:rPr>
              <a:t>Auction winners tend to underestimate costs and overestimate benefits </a:t>
            </a:r>
          </a:p>
          <a:p>
            <a:pPr lvl="1"/>
            <a:r>
              <a:rPr lang="en-US" sz="1600" dirty="0">
                <a:solidFill>
                  <a:srgbClr val="000000"/>
                </a:solidFill>
                <a:ea typeface="Cambria" panose="02040503050406030204" pitchFamily="18" charset="0"/>
                <a:cs typeface="Times New Roman" panose="02020603050405020304" pitchFamily="18" charset="0"/>
              </a:rPr>
              <a:t>If the true LCOE of the Vineyard Wind project is closer to the higher of the EIA estimates, for example ($160/MWh), the RENEW implied capital cost would MORE THAN DOUBLE</a:t>
            </a:r>
          </a:p>
          <a:p>
            <a:r>
              <a:rPr lang="en-US" sz="2000" dirty="0">
                <a:solidFill>
                  <a:srgbClr val="000000"/>
                </a:solidFill>
                <a:ea typeface="Cambria" panose="02040503050406030204" pitchFamily="18" charset="0"/>
                <a:cs typeface="Times New Roman" panose="02020603050405020304" pitchFamily="18" charset="0"/>
              </a:rPr>
              <a:t>Because none of these projects have been built yet, the reliance on a PPA cost to imply a capital cost is highly speculative and cannot be relied upon</a:t>
            </a:r>
          </a:p>
        </p:txBody>
      </p:sp>
      <p:sp>
        <p:nvSpPr>
          <p:cNvPr id="5" name="Title 5">
            <a:extLst>
              <a:ext uri="{FF2B5EF4-FFF2-40B4-BE49-F238E27FC236}">
                <a16:creationId xmlns:a16="http://schemas.microsoft.com/office/drawing/2014/main" id="{D0419EFE-D64D-43F1-8BD9-F03F9A23C206}"/>
              </a:ext>
            </a:extLst>
          </p:cNvPr>
          <p:cNvSpPr txBox="1">
            <a:spLocks/>
          </p:cNvSpPr>
          <p:nvPr/>
        </p:nvSpPr>
        <p:spPr>
          <a:xfrm>
            <a:off x="625764" y="326008"/>
            <a:ext cx="10515600" cy="75209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000" kern="1200">
                <a:solidFill>
                  <a:srgbClr val="400000"/>
                </a:solidFill>
                <a:latin typeface="Century Gothic" panose="020B0502020202020204" pitchFamily="34" charset="0"/>
                <a:ea typeface="+mj-ea"/>
                <a:cs typeface="+mj-cs"/>
              </a:defRPr>
            </a:lvl1pPr>
          </a:lstStyle>
          <a:p>
            <a:r>
              <a:rPr lang="en-US" dirty="0"/>
              <a:t>RENEW PPA Analysis</a:t>
            </a:r>
          </a:p>
        </p:txBody>
      </p:sp>
    </p:spTree>
    <p:extLst>
      <p:ext uri="{BB962C8B-B14F-4D97-AF65-F5344CB8AC3E}">
        <p14:creationId xmlns:p14="http://schemas.microsoft.com/office/powerpoint/2010/main" val="33177337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52FA46-E850-459F-B81B-8AEAB39968FF}"/>
              </a:ext>
            </a:extLst>
          </p:cNvPr>
          <p:cNvSpPr>
            <a:spLocks noGrp="1"/>
          </p:cNvSpPr>
          <p:nvPr>
            <p:ph idx="1"/>
          </p:nvPr>
        </p:nvSpPr>
        <p:spPr>
          <a:xfrm>
            <a:off x="469380" y="1301169"/>
            <a:ext cx="5370981" cy="5011142"/>
          </a:xfrm>
        </p:spPr>
        <p:txBody>
          <a:bodyPr>
            <a:normAutofit/>
          </a:bodyPr>
          <a:lstStyle/>
          <a:p>
            <a:r>
              <a:rPr lang="en-US" sz="2000" b="0" i="0" dirty="0">
                <a:solidFill>
                  <a:srgbClr val="000000"/>
                </a:solidFill>
                <a:effectLst/>
                <a:ea typeface="Cambria" panose="02040503050406030204" pitchFamily="18" charset="0"/>
                <a:cs typeface="Times New Roman" panose="02020603050405020304" pitchFamily="18" charset="0"/>
              </a:rPr>
              <a:t>RENEW analysis is inappropriate to rely on for purposes of estimating offshore wind capital costs</a:t>
            </a:r>
          </a:p>
          <a:p>
            <a:r>
              <a:rPr lang="en-US" sz="2000" dirty="0">
                <a:solidFill>
                  <a:srgbClr val="000000"/>
                </a:solidFill>
                <a:ea typeface="Cambria" panose="02040503050406030204" pitchFamily="18" charset="0"/>
                <a:cs typeface="Times New Roman" panose="02020603050405020304" pitchFamily="18" charset="0"/>
              </a:rPr>
              <a:t>Estimated ranges should be revised upward</a:t>
            </a:r>
          </a:p>
          <a:p>
            <a:r>
              <a:rPr lang="en-US" sz="2000" b="0" i="0" dirty="0">
                <a:solidFill>
                  <a:srgbClr val="000000"/>
                </a:solidFill>
                <a:effectLst/>
                <a:ea typeface="Cambria" panose="02040503050406030204" pitchFamily="18" charset="0"/>
                <a:cs typeface="Times New Roman" panose="02020603050405020304" pitchFamily="18" charset="0"/>
              </a:rPr>
              <a:t>Most of the data quoted relies on European or Chinese projects</a:t>
            </a:r>
          </a:p>
          <a:p>
            <a:r>
              <a:rPr lang="en-US" sz="2000" dirty="0">
                <a:solidFill>
                  <a:srgbClr val="000000"/>
                </a:solidFill>
                <a:ea typeface="Cambria" panose="02040503050406030204" pitchFamily="18" charset="0"/>
                <a:cs typeface="Times New Roman" panose="02020603050405020304" pitchFamily="18" charset="0"/>
              </a:rPr>
              <a:t>Most of the data quoted provides insufficient detail to determine if comparisons to the CEA/MM estimate are “apples to apples”</a:t>
            </a:r>
          </a:p>
          <a:p>
            <a:r>
              <a:rPr lang="en-US" sz="2000" b="0" i="0" dirty="0">
                <a:solidFill>
                  <a:srgbClr val="000000"/>
                </a:solidFill>
                <a:effectLst/>
                <a:ea typeface="Cambria" panose="02040503050406030204" pitchFamily="18" charset="0"/>
                <a:cs typeface="Times New Roman" panose="02020603050405020304" pitchFamily="18" charset="0"/>
              </a:rPr>
              <a:t>NREL analysis that uses a PPA </a:t>
            </a:r>
            <a:r>
              <a:rPr lang="en-US" sz="2000" dirty="0">
                <a:solidFill>
                  <a:srgbClr val="000000"/>
                </a:solidFill>
                <a:ea typeface="Cambria" panose="02040503050406030204" pitchFamily="18" charset="0"/>
                <a:cs typeface="Times New Roman" panose="02020603050405020304" pitchFamily="18" charset="0"/>
              </a:rPr>
              <a:t>rate to solve for capex freely acknowledges that PPA rates may not fully cover the cost to build and operate a given project</a:t>
            </a:r>
          </a:p>
          <a:p>
            <a:endParaRPr lang="en-US" sz="2000" b="0" i="0" dirty="0">
              <a:solidFill>
                <a:srgbClr val="000000"/>
              </a:solidFill>
              <a:effectLst/>
              <a:ea typeface="Cambria" panose="02040503050406030204" pitchFamily="18" charset="0"/>
              <a:cs typeface="Times New Roman" panose="02020603050405020304" pitchFamily="18" charset="0"/>
            </a:endParaRPr>
          </a:p>
          <a:p>
            <a:pPr lvl="1"/>
            <a:endParaRPr lang="en-US" sz="1600" dirty="0">
              <a:solidFill>
                <a:srgbClr val="000000"/>
              </a:solidFill>
              <a:ea typeface="Cambria" panose="02040503050406030204" pitchFamily="18" charset="0"/>
              <a:cs typeface="Times New Roman" panose="02020603050405020304" pitchFamily="18" charset="0"/>
            </a:endParaRPr>
          </a:p>
          <a:p>
            <a:pPr lvl="1"/>
            <a:endParaRPr lang="en-US" sz="1600" dirty="0">
              <a:solidFill>
                <a:srgbClr val="000000"/>
              </a:solidFill>
              <a:ea typeface="Cambria" panose="02040503050406030204" pitchFamily="18" charset="0"/>
              <a:cs typeface="Times New Roman" panose="02020603050405020304" pitchFamily="18" charset="0"/>
            </a:endParaRPr>
          </a:p>
        </p:txBody>
      </p:sp>
      <p:sp>
        <p:nvSpPr>
          <p:cNvPr id="5" name="Title 5">
            <a:extLst>
              <a:ext uri="{FF2B5EF4-FFF2-40B4-BE49-F238E27FC236}">
                <a16:creationId xmlns:a16="http://schemas.microsoft.com/office/drawing/2014/main" id="{D0419EFE-D64D-43F1-8BD9-F03F9A23C206}"/>
              </a:ext>
            </a:extLst>
          </p:cNvPr>
          <p:cNvSpPr txBox="1">
            <a:spLocks/>
          </p:cNvSpPr>
          <p:nvPr/>
        </p:nvSpPr>
        <p:spPr>
          <a:xfrm>
            <a:off x="582561" y="412566"/>
            <a:ext cx="10515600" cy="75720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3000" kern="1200">
                <a:solidFill>
                  <a:srgbClr val="400000"/>
                </a:solidFill>
                <a:latin typeface="Century Gothic" panose="020B0502020202020204" pitchFamily="34" charset="0"/>
                <a:ea typeface="+mj-ea"/>
                <a:cs typeface="+mj-cs"/>
              </a:defRPr>
            </a:lvl1pPr>
          </a:lstStyle>
          <a:p>
            <a:r>
              <a:rPr lang="en-US" dirty="0"/>
              <a:t>Conclusion</a:t>
            </a:r>
            <a:br>
              <a:rPr lang="en-US" dirty="0"/>
            </a:br>
            <a:endParaRPr lang="en-US" dirty="0"/>
          </a:p>
        </p:txBody>
      </p:sp>
      <p:pic>
        <p:nvPicPr>
          <p:cNvPr id="2" name="Picture 1">
            <a:extLst>
              <a:ext uri="{FF2B5EF4-FFF2-40B4-BE49-F238E27FC236}">
                <a16:creationId xmlns:a16="http://schemas.microsoft.com/office/drawing/2014/main" id="{7D15CF1F-0207-4CC5-B79F-F980ACAA6E98}"/>
              </a:ext>
            </a:extLst>
          </p:cNvPr>
          <p:cNvPicPr>
            <a:picLocks noChangeAspect="1"/>
          </p:cNvPicPr>
          <p:nvPr/>
        </p:nvPicPr>
        <p:blipFill>
          <a:blip r:embed="rId3"/>
          <a:stretch>
            <a:fillRect/>
          </a:stretch>
        </p:blipFill>
        <p:spPr>
          <a:xfrm>
            <a:off x="5840361" y="1038374"/>
            <a:ext cx="5835063" cy="2846786"/>
          </a:xfrm>
          <a:prstGeom prst="rect">
            <a:avLst/>
          </a:prstGeom>
        </p:spPr>
      </p:pic>
      <p:sp>
        <p:nvSpPr>
          <p:cNvPr id="6" name="TextBox 5">
            <a:extLst>
              <a:ext uri="{FF2B5EF4-FFF2-40B4-BE49-F238E27FC236}">
                <a16:creationId xmlns:a16="http://schemas.microsoft.com/office/drawing/2014/main" id="{A12C6D67-3F17-4C5B-9152-B5E938758EDD}"/>
              </a:ext>
            </a:extLst>
          </p:cNvPr>
          <p:cNvSpPr txBox="1"/>
          <p:nvPr/>
        </p:nvSpPr>
        <p:spPr>
          <a:xfrm>
            <a:off x="6495190" y="4129548"/>
            <a:ext cx="5370981" cy="1477328"/>
          </a:xfrm>
          <a:prstGeom prst="rect">
            <a:avLst/>
          </a:prstGeom>
          <a:solidFill>
            <a:srgbClr val="FF9999"/>
          </a:solidFill>
        </p:spPr>
        <p:txBody>
          <a:bodyPr wrap="square" rtlCol="0">
            <a:spAutoFit/>
          </a:bodyPr>
          <a:lstStyle/>
          <a:p>
            <a:pPr marL="285750" indent="-285750">
              <a:buFont typeface="Arial" panose="020B0604020202020204" pitchFamily="34" charset="0"/>
              <a:buChar char="•"/>
            </a:pPr>
            <a:r>
              <a:rPr lang="en-US" sz="1800" b="1" i="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Studies that do provide insight into costs in New </a:t>
            </a:r>
            <a:r>
              <a:rPr lang="en-US" sz="1800" b="1">
                <a:solidFill>
                  <a:srgbClr val="000000"/>
                </a:solidFill>
                <a:latin typeface="Cambria" panose="02040503050406030204" pitchFamily="18" charset="0"/>
                <a:ea typeface="Cambria" panose="02040503050406030204" pitchFamily="18" charset="0"/>
                <a:cs typeface="Times New Roman" panose="02020603050405020304" pitchFamily="18" charset="0"/>
              </a:rPr>
              <a:t>England suggest capex in the range of $5,400-6,300/kW</a:t>
            </a:r>
          </a:p>
          <a:p>
            <a:pPr marL="285750" indent="-285750">
              <a:buFont typeface="Arial" panose="020B0604020202020204" pitchFamily="34" charset="0"/>
              <a:buChar char="•"/>
            </a:pPr>
            <a:r>
              <a:rPr lang="en-US" b="1" i="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CEA/MM estimate falls squa</a:t>
            </a:r>
            <a:r>
              <a:rPr lang="en-US" b="1">
                <a:solidFill>
                  <a:srgbClr val="000000"/>
                </a:solidFill>
                <a:latin typeface="Cambria" panose="02040503050406030204" pitchFamily="18" charset="0"/>
                <a:ea typeface="Cambria" panose="02040503050406030204" pitchFamily="18" charset="0"/>
                <a:cs typeface="Times New Roman" panose="02020603050405020304" pitchFamily="18" charset="0"/>
              </a:rPr>
              <a:t>rely in that range</a:t>
            </a:r>
            <a:endParaRPr lang="en-US" sz="1800" b="1" i="0">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p>
            <a:endParaRPr lang="en-US">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061369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BEF2252-AEB8-413C-BA82-531B7308C5D3}"/>
              </a:ext>
            </a:extLst>
          </p:cNvPr>
          <p:cNvSpPr>
            <a:spLocks noGrp="1"/>
          </p:cNvSpPr>
          <p:nvPr>
            <p:ph idx="1"/>
          </p:nvPr>
        </p:nvSpPr>
        <p:spPr>
          <a:xfrm>
            <a:off x="768927" y="3125617"/>
            <a:ext cx="10515600" cy="1117678"/>
          </a:xfrm>
        </p:spPr>
        <p:txBody>
          <a:bodyPr>
            <a:noAutofit/>
          </a:bodyPr>
          <a:lstStyle/>
          <a:p>
            <a:pPr marL="0" indent="0">
              <a:buNone/>
            </a:pPr>
            <a:r>
              <a:rPr lang="en-US" sz="4000" dirty="0">
                <a:latin typeface="Century Gothic" panose="020B0502020202020204" pitchFamily="34" charset="0"/>
              </a:rPr>
              <a:t>Pay for Performance Update</a:t>
            </a:r>
          </a:p>
        </p:txBody>
      </p:sp>
      <p:cxnSp>
        <p:nvCxnSpPr>
          <p:cNvPr id="3" name="Straight Connector 2">
            <a:extLst>
              <a:ext uri="{FF2B5EF4-FFF2-40B4-BE49-F238E27FC236}">
                <a16:creationId xmlns:a16="http://schemas.microsoft.com/office/drawing/2014/main" id="{5B78211F-0F62-4FB9-BC13-B88541B9ABEF}"/>
              </a:ext>
            </a:extLst>
          </p:cNvPr>
          <p:cNvCxnSpPr>
            <a:cxnSpLocks/>
          </p:cNvCxnSpPr>
          <p:nvPr/>
        </p:nvCxnSpPr>
        <p:spPr>
          <a:xfrm>
            <a:off x="768927" y="4537364"/>
            <a:ext cx="10536382" cy="0"/>
          </a:xfrm>
          <a:prstGeom prst="line">
            <a:avLst/>
          </a:prstGeom>
          <a:ln>
            <a:solidFill>
              <a:schemeClr val="accent1"/>
            </a:solidFill>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1045017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4ED4D-3B62-4829-A51A-6ADE8C80A9A7}"/>
              </a:ext>
            </a:extLst>
          </p:cNvPr>
          <p:cNvSpPr>
            <a:spLocks noGrp="1"/>
          </p:cNvSpPr>
          <p:nvPr>
            <p:ph type="title"/>
          </p:nvPr>
        </p:nvSpPr>
        <p:spPr>
          <a:xfrm>
            <a:off x="838200" y="269875"/>
            <a:ext cx="10515600" cy="997849"/>
          </a:xfrm>
        </p:spPr>
        <p:txBody>
          <a:bodyPr/>
          <a:lstStyle/>
          <a:p>
            <a:r>
              <a:rPr lang="en-US" dirty="0"/>
              <a:t>Pay for Performance</a:t>
            </a:r>
          </a:p>
        </p:txBody>
      </p:sp>
      <p:sp>
        <p:nvSpPr>
          <p:cNvPr id="3" name="Content Placeholder 2">
            <a:extLst>
              <a:ext uri="{FF2B5EF4-FFF2-40B4-BE49-F238E27FC236}">
                <a16:creationId xmlns:a16="http://schemas.microsoft.com/office/drawing/2014/main" id="{2D207083-4C3F-42DF-8A50-375209CAA774}"/>
              </a:ext>
            </a:extLst>
          </p:cNvPr>
          <p:cNvSpPr>
            <a:spLocks noGrp="1"/>
          </p:cNvSpPr>
          <p:nvPr>
            <p:ph idx="1"/>
          </p:nvPr>
        </p:nvSpPr>
        <p:spPr>
          <a:xfrm>
            <a:off x="838200" y="1152383"/>
            <a:ext cx="10515600" cy="4553234"/>
          </a:xfrm>
        </p:spPr>
        <p:txBody>
          <a:bodyPr>
            <a:normAutofit fontScale="92500" lnSpcReduction="10000"/>
          </a:bodyPr>
          <a:lstStyle/>
          <a:p>
            <a:r>
              <a:rPr lang="en-US" sz="2200" dirty="0"/>
              <a:t>Intermittent resource Availability “A” value updated for expected physical performance during scarcity condition hours calculated using the scarcity hour weights and summer/winter QC values</a:t>
            </a:r>
          </a:p>
          <a:p>
            <a:pPr lvl="1"/>
            <a:r>
              <a:rPr lang="en-US" sz="1700" dirty="0">
                <a:effectLst/>
                <a:ea typeface="Cambria" panose="02040503050406030204" pitchFamily="18" charset="0"/>
              </a:rPr>
              <a:t>Expected incremental PFP revenues earned by the intermittent units needs to account for the seasonal variation in the CSO MW that these units receive</a:t>
            </a:r>
            <a:endParaRPr lang="en-US" sz="1700" dirty="0">
              <a:ea typeface="Cambria" panose="02040503050406030204" pitchFamily="18" charset="0"/>
            </a:endParaRPr>
          </a:p>
          <a:p>
            <a:r>
              <a:rPr lang="en-US" sz="2200" dirty="0"/>
              <a:t>Non-intermittent resource availability based on Mott MacDonald generation-specific estimates</a:t>
            </a:r>
          </a:p>
          <a:p>
            <a:endParaRPr lang="en-US" sz="2200" dirty="0"/>
          </a:p>
          <a:p>
            <a:endParaRPr lang="en-US" sz="2200" dirty="0"/>
          </a:p>
          <a:p>
            <a:endParaRPr lang="en-US" sz="2200" dirty="0"/>
          </a:p>
          <a:p>
            <a:endParaRPr lang="en-US" sz="2200" dirty="0"/>
          </a:p>
          <a:p>
            <a:pPr marL="0" indent="0">
              <a:buNone/>
            </a:pPr>
            <a:endParaRPr lang="en-US" sz="2200" dirty="0"/>
          </a:p>
          <a:p>
            <a:endParaRPr lang="en-US" sz="2200" dirty="0"/>
          </a:p>
          <a:p>
            <a:r>
              <a:rPr lang="en-US" sz="2200" dirty="0"/>
              <a:t>PPR rates updates by ISO-NE</a:t>
            </a:r>
          </a:p>
        </p:txBody>
      </p:sp>
      <p:graphicFrame>
        <p:nvGraphicFramePr>
          <p:cNvPr id="4" name="Table 3">
            <a:extLst>
              <a:ext uri="{FF2B5EF4-FFF2-40B4-BE49-F238E27FC236}">
                <a16:creationId xmlns:a16="http://schemas.microsoft.com/office/drawing/2014/main" id="{3DF83D8D-AFDB-4C90-9E28-15504D44AD7D}"/>
              </a:ext>
            </a:extLst>
          </p:cNvPr>
          <p:cNvGraphicFramePr>
            <a:graphicFrameLocks noGrp="1"/>
          </p:cNvGraphicFramePr>
          <p:nvPr>
            <p:extLst>
              <p:ext uri="{D42A27DB-BD31-4B8C-83A1-F6EECF244321}">
                <p14:modId xmlns:p14="http://schemas.microsoft.com/office/powerpoint/2010/main" val="3958235765"/>
              </p:ext>
            </p:extLst>
          </p:nvPr>
        </p:nvGraphicFramePr>
        <p:xfrm>
          <a:off x="2799571" y="3098770"/>
          <a:ext cx="6035041" cy="1963194"/>
        </p:xfrm>
        <a:graphic>
          <a:graphicData uri="http://schemas.openxmlformats.org/drawingml/2006/table">
            <a:tbl>
              <a:tblPr/>
              <a:tblGrid>
                <a:gridCol w="1133887">
                  <a:extLst>
                    <a:ext uri="{9D8B030D-6E8A-4147-A177-3AD203B41FA5}">
                      <a16:colId xmlns:a16="http://schemas.microsoft.com/office/drawing/2014/main" val="1033756085"/>
                    </a:ext>
                  </a:extLst>
                </a:gridCol>
                <a:gridCol w="839371">
                  <a:extLst>
                    <a:ext uri="{9D8B030D-6E8A-4147-A177-3AD203B41FA5}">
                      <a16:colId xmlns:a16="http://schemas.microsoft.com/office/drawing/2014/main" val="845364302"/>
                    </a:ext>
                  </a:extLst>
                </a:gridCol>
                <a:gridCol w="1016081">
                  <a:extLst>
                    <a:ext uri="{9D8B030D-6E8A-4147-A177-3AD203B41FA5}">
                      <a16:colId xmlns:a16="http://schemas.microsoft.com/office/drawing/2014/main" val="746029477"/>
                    </a:ext>
                  </a:extLst>
                </a:gridCol>
                <a:gridCol w="1089710">
                  <a:extLst>
                    <a:ext uri="{9D8B030D-6E8A-4147-A177-3AD203B41FA5}">
                      <a16:colId xmlns:a16="http://schemas.microsoft.com/office/drawing/2014/main" val="3089173925"/>
                    </a:ext>
                  </a:extLst>
                </a:gridCol>
                <a:gridCol w="1016081">
                  <a:extLst>
                    <a:ext uri="{9D8B030D-6E8A-4147-A177-3AD203B41FA5}">
                      <a16:colId xmlns:a16="http://schemas.microsoft.com/office/drawing/2014/main" val="17527088"/>
                    </a:ext>
                  </a:extLst>
                </a:gridCol>
                <a:gridCol w="939911">
                  <a:extLst>
                    <a:ext uri="{9D8B030D-6E8A-4147-A177-3AD203B41FA5}">
                      <a16:colId xmlns:a16="http://schemas.microsoft.com/office/drawing/2014/main" val="836727320"/>
                    </a:ext>
                  </a:extLst>
                </a:gridCol>
              </a:tblGrid>
              <a:tr h="876462">
                <a:tc>
                  <a:txBody>
                    <a:bodyPr/>
                    <a:lstStyle/>
                    <a:p>
                      <a:pPr algn="ctr" fontAlgn="ctr"/>
                      <a:r>
                        <a:rPr lang="en-US" sz="1000" b="1" i="0" u="none" strike="noStrike" dirty="0">
                          <a:solidFill>
                            <a:srgbClr val="000000"/>
                          </a:solidFill>
                          <a:effectLst/>
                          <a:latin typeface="Century Gothic" panose="020B0502020202020204" pitchFamily="34" charset="0"/>
                        </a:rPr>
                        <a:t>Technology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0000"/>
                          </a:solidFill>
                          <a:effectLst/>
                          <a:latin typeface="Century Gothic" panose="020B0502020202020204" pitchFamily="34" charset="0"/>
                        </a:rPr>
                        <a:t>Nameplate MW</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0000"/>
                          </a:solidFill>
                          <a:effectLst/>
                          <a:latin typeface="Century Gothic" panose="020B0502020202020204" pitchFamily="34" charset="0"/>
                        </a:rPr>
                        <a:t>Summer Performance MW</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0000"/>
                          </a:solidFill>
                          <a:effectLst/>
                          <a:latin typeface="Century Gothic" panose="020B0502020202020204" pitchFamily="34" charset="0"/>
                        </a:rPr>
                        <a:t>Winter Performance MW</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dirty="0">
                          <a:solidFill>
                            <a:srgbClr val="000000"/>
                          </a:solidFill>
                          <a:effectLst/>
                          <a:latin typeface="Century Gothic" panose="020B0502020202020204" pitchFamily="34" charset="0"/>
                        </a:rPr>
                        <a:t>Scarcity Type Weighted Performance MW</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effectLst/>
                          <a:latin typeface="Century Gothic" panose="020B0502020202020204" pitchFamily="34" charset="0"/>
                        </a:rPr>
                        <a:t>Scarcity Weighted [A]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5543611"/>
                  </a:ext>
                </a:extLst>
              </a:tr>
              <a:tr h="180232">
                <a:tc>
                  <a:txBody>
                    <a:bodyPr/>
                    <a:lstStyle/>
                    <a:p>
                      <a:pPr algn="l" fontAlgn="b"/>
                      <a:r>
                        <a:rPr lang="en-US" sz="1000" b="0" i="0" u="none" strike="noStrike">
                          <a:solidFill>
                            <a:srgbClr val="000000"/>
                          </a:solidFill>
                          <a:effectLst/>
                          <a:latin typeface="Century Gothic" panose="020B0502020202020204" pitchFamily="34" charset="0"/>
                        </a:rPr>
                        <a:t>Onshore Wind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entury Gothic" panose="020B0502020202020204" pitchFamily="34" charset="0"/>
                        </a:rPr>
                        <a:t>82.5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entury Gothic" panose="020B0502020202020204" pitchFamily="34" charset="0"/>
                        </a:rPr>
                        <a:t>19.4</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entury Gothic" panose="020B0502020202020204" pitchFamily="34" charset="0"/>
                        </a:rPr>
                        <a:t>39.0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entury Gothic" panose="020B0502020202020204" pitchFamily="34" charset="0"/>
                        </a:rPr>
                        <a:t>21.5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entury Gothic" panose="020B0502020202020204" pitchFamily="34" charset="0"/>
                        </a:rPr>
                        <a:t>26.1%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7482995"/>
                  </a:ext>
                </a:extLst>
              </a:tr>
              <a:tr h="180232">
                <a:tc>
                  <a:txBody>
                    <a:bodyPr/>
                    <a:lstStyle/>
                    <a:p>
                      <a:pPr algn="l" fontAlgn="b"/>
                      <a:r>
                        <a:rPr lang="en-US" sz="1000" b="0" i="0" u="none" strike="noStrike">
                          <a:solidFill>
                            <a:srgbClr val="000000"/>
                          </a:solidFill>
                          <a:effectLst/>
                          <a:latin typeface="Century Gothic" panose="020B0502020202020204" pitchFamily="34" charset="0"/>
                        </a:rPr>
                        <a:t>Offshore Wind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entury Gothic" panose="020B0502020202020204" pitchFamily="34" charset="0"/>
                        </a:rPr>
                        <a:t>800.0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entury Gothic" panose="020B0502020202020204" pitchFamily="34" charset="0"/>
                        </a:rPr>
                        <a:t>212.6</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entury Gothic" panose="020B0502020202020204" pitchFamily="34" charset="0"/>
                        </a:rPr>
                        <a:t>451.2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entury Gothic" panose="020B0502020202020204" pitchFamily="34" charset="0"/>
                        </a:rPr>
                        <a:t>239.1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entury Gothic" panose="020B0502020202020204" pitchFamily="34" charset="0"/>
                        </a:rPr>
                        <a:t>29.9%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3876528"/>
                  </a:ext>
                </a:extLst>
              </a:tr>
              <a:tr h="180232">
                <a:tc>
                  <a:txBody>
                    <a:bodyPr/>
                    <a:lstStyle/>
                    <a:p>
                      <a:pPr algn="l" fontAlgn="b"/>
                      <a:r>
                        <a:rPr lang="en-US" sz="1000" b="0" i="0" u="none" strike="noStrike">
                          <a:solidFill>
                            <a:srgbClr val="000000"/>
                          </a:solidFill>
                          <a:effectLst/>
                          <a:latin typeface="Century Gothic" panose="020B0502020202020204" pitchFamily="34" charset="0"/>
                        </a:rPr>
                        <a:t>Solar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entury Gothic" panose="020B0502020202020204" pitchFamily="34" charset="0"/>
                        </a:rPr>
                        <a:t>20.0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entury Gothic" panose="020B0502020202020204" pitchFamily="34" charset="0"/>
                        </a:rPr>
                        <a:t>10.9</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entury Gothic" panose="020B0502020202020204" pitchFamily="34" charset="0"/>
                        </a:rPr>
                        <a:t>0.2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entury Gothic" panose="020B0502020202020204" pitchFamily="34" charset="0"/>
                        </a:rPr>
                        <a:t>9.7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entury Gothic" panose="020B0502020202020204" pitchFamily="34" charset="0"/>
                        </a:rPr>
                        <a:t>48.6%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7600887"/>
                  </a:ext>
                </a:extLst>
              </a:tr>
              <a:tr h="180232">
                <a:tc gridSpan="6">
                  <a:txBody>
                    <a:bodyPr/>
                    <a:lstStyle/>
                    <a:p>
                      <a:pPr algn="ctr" fontAlgn="b"/>
                      <a:r>
                        <a:rPr lang="en-US" sz="1000" b="0" i="0" u="none" strike="noStrike" dirty="0">
                          <a:solidFill>
                            <a:srgbClr val="000000"/>
                          </a:solidFill>
                          <a:effectLst/>
                          <a:latin typeface="Century Gothic" panose="020B0502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30094769"/>
                  </a:ext>
                </a:extLst>
              </a:tr>
              <a:tr h="185572">
                <a:tc>
                  <a:txBody>
                    <a:bodyPr/>
                    <a:lstStyle/>
                    <a:p>
                      <a:pPr algn="l" fontAlgn="b"/>
                      <a:r>
                        <a:rPr lang="en-US" sz="1000" b="1" i="0" u="none" strike="noStrike">
                          <a:solidFill>
                            <a:srgbClr val="000000"/>
                          </a:solidFill>
                          <a:effectLst/>
                          <a:latin typeface="Century Gothic" panose="020B0502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000000"/>
                          </a:solidFill>
                          <a:effectLst/>
                          <a:latin typeface="Century Gothic" panose="020B0502020202020204" pitchFamily="34" charset="0"/>
                        </a:rPr>
                        <a:t>Transient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000000"/>
                          </a:solidFill>
                          <a:effectLst/>
                          <a:latin typeface="Century Gothic" panose="020B0502020202020204" pitchFamily="34" charset="0"/>
                        </a:rPr>
                        <a:t>Summer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000000"/>
                          </a:solidFill>
                          <a:effectLst/>
                          <a:latin typeface="Century Gothic" panose="020B0502020202020204" pitchFamily="34" charset="0"/>
                        </a:rPr>
                        <a:t>Winter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000000"/>
                          </a:solidFill>
                          <a:effectLst/>
                          <a:latin typeface="Century Gothic" panose="020B0502020202020204" pitchFamily="34" charset="0"/>
                        </a:rPr>
                        <a:t>Total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000" b="1" i="0" u="none" strike="noStrike">
                        <a:solidFill>
                          <a:srgbClr val="000000"/>
                        </a:solidFill>
                        <a:effectLst/>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9986312"/>
                  </a:ext>
                </a:extLst>
              </a:tr>
              <a:tr h="180232">
                <a:tc>
                  <a:txBody>
                    <a:bodyPr/>
                    <a:lstStyle/>
                    <a:p>
                      <a:pPr algn="l" fontAlgn="b"/>
                      <a:r>
                        <a:rPr lang="en-US" sz="1000" b="0" i="0" u="none" strike="noStrike">
                          <a:solidFill>
                            <a:srgbClr val="000000"/>
                          </a:solidFill>
                          <a:effectLst/>
                          <a:latin typeface="Century Gothic" panose="020B0502020202020204" pitchFamily="34" charset="0"/>
                        </a:rPr>
                        <a:t>Scarcity Hours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entury Gothic" panose="020B0502020202020204" pitchFamily="34" charset="0"/>
                        </a:rPr>
                        <a:t>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entury Gothic" panose="020B0502020202020204" pitchFamily="34" charset="0"/>
                        </a:rPr>
                        <a:t>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entury Gothic" panose="020B0502020202020204" pitchFamily="34" charset="0"/>
                        </a:rPr>
                        <a:t>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entury Gothic" panose="020B0502020202020204" pitchFamily="34" charset="0"/>
                        </a:rPr>
                        <a:t>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000" b="0" i="0" u="none" strike="noStrike" dirty="0">
                        <a:solidFill>
                          <a:srgbClr val="000000"/>
                        </a:solidFill>
                        <a:effectLst/>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4578277"/>
                  </a:ext>
                </a:extLst>
              </a:tr>
            </a:tbl>
          </a:graphicData>
        </a:graphic>
      </p:graphicFrame>
    </p:spTree>
    <p:extLst>
      <p:ext uri="{BB962C8B-B14F-4D97-AF65-F5344CB8AC3E}">
        <p14:creationId xmlns:p14="http://schemas.microsoft.com/office/powerpoint/2010/main" val="13621027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BEF2252-AEB8-413C-BA82-531B7308C5D3}"/>
              </a:ext>
            </a:extLst>
          </p:cNvPr>
          <p:cNvSpPr>
            <a:spLocks noGrp="1"/>
          </p:cNvSpPr>
          <p:nvPr>
            <p:ph idx="1"/>
          </p:nvPr>
        </p:nvSpPr>
        <p:spPr>
          <a:xfrm>
            <a:off x="768927" y="3125617"/>
            <a:ext cx="10515600" cy="1117678"/>
          </a:xfrm>
        </p:spPr>
        <p:txBody>
          <a:bodyPr>
            <a:noAutofit/>
          </a:bodyPr>
          <a:lstStyle/>
          <a:p>
            <a:pPr marL="0" indent="0">
              <a:buNone/>
            </a:pPr>
            <a:r>
              <a:rPr lang="en-US" sz="4000" smtClean="0">
                <a:latin typeface="Century Gothic" panose="020B0502020202020204" pitchFamily="34" charset="0"/>
              </a:rPr>
              <a:t>Updated </a:t>
            </a:r>
            <a:r>
              <a:rPr lang="en-US" sz="4000" dirty="0">
                <a:latin typeface="Century Gothic" panose="020B0502020202020204" pitchFamily="34" charset="0"/>
              </a:rPr>
              <a:t>CONE and ORTP Values</a:t>
            </a:r>
          </a:p>
        </p:txBody>
      </p:sp>
      <p:cxnSp>
        <p:nvCxnSpPr>
          <p:cNvPr id="3" name="Straight Connector 2">
            <a:extLst>
              <a:ext uri="{FF2B5EF4-FFF2-40B4-BE49-F238E27FC236}">
                <a16:creationId xmlns:a16="http://schemas.microsoft.com/office/drawing/2014/main" id="{5B78211F-0F62-4FB9-BC13-B88541B9ABEF}"/>
              </a:ext>
            </a:extLst>
          </p:cNvPr>
          <p:cNvCxnSpPr>
            <a:cxnSpLocks/>
          </p:cNvCxnSpPr>
          <p:nvPr/>
        </p:nvCxnSpPr>
        <p:spPr>
          <a:xfrm>
            <a:off x="768927" y="4537364"/>
            <a:ext cx="10536382" cy="0"/>
          </a:xfrm>
          <a:prstGeom prst="line">
            <a:avLst/>
          </a:prstGeom>
          <a:ln>
            <a:solidFill>
              <a:schemeClr val="accent1"/>
            </a:solidFill>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6570605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6DF87-C78D-4E47-85A4-82201282B04F}"/>
              </a:ext>
            </a:extLst>
          </p:cNvPr>
          <p:cNvSpPr>
            <a:spLocks noGrp="1"/>
          </p:cNvSpPr>
          <p:nvPr>
            <p:ph type="title"/>
          </p:nvPr>
        </p:nvSpPr>
        <p:spPr/>
        <p:txBody>
          <a:bodyPr/>
          <a:lstStyle/>
          <a:p>
            <a:r>
              <a:rPr lang="en-US" sz="2000"/>
              <a:t>Draft Net CONE &amp; ORTP Values</a:t>
            </a:r>
            <a:r>
              <a:rPr lang="en-US"/>
              <a:t/>
            </a:r>
            <a:br>
              <a:rPr lang="en-US"/>
            </a:br>
            <a:r>
              <a:rPr lang="en-US"/>
              <a:t>FRM Sunset &amp; ISO-NE ESI Proposal</a:t>
            </a:r>
          </a:p>
        </p:txBody>
      </p:sp>
      <p:pic>
        <p:nvPicPr>
          <p:cNvPr id="5" name="Picture 4"/>
          <p:cNvPicPr>
            <a:picLocks noChangeAspect="1"/>
          </p:cNvPicPr>
          <p:nvPr/>
        </p:nvPicPr>
        <p:blipFill>
          <a:blip r:embed="rId2"/>
          <a:stretch>
            <a:fillRect/>
          </a:stretch>
        </p:blipFill>
        <p:spPr>
          <a:xfrm>
            <a:off x="1766887" y="1347787"/>
            <a:ext cx="8658225" cy="4162425"/>
          </a:xfrm>
          <a:prstGeom prst="rect">
            <a:avLst/>
          </a:prstGeom>
        </p:spPr>
      </p:pic>
    </p:spTree>
    <p:extLst>
      <p:ext uri="{BB962C8B-B14F-4D97-AF65-F5344CB8AC3E}">
        <p14:creationId xmlns:p14="http://schemas.microsoft.com/office/powerpoint/2010/main" val="15069094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6DF87-C78D-4E47-85A4-82201282B04F}"/>
              </a:ext>
            </a:extLst>
          </p:cNvPr>
          <p:cNvSpPr>
            <a:spLocks noGrp="1"/>
          </p:cNvSpPr>
          <p:nvPr>
            <p:ph type="title"/>
          </p:nvPr>
        </p:nvSpPr>
        <p:spPr/>
        <p:txBody>
          <a:bodyPr/>
          <a:lstStyle/>
          <a:p>
            <a:r>
              <a:rPr lang="en-US" sz="2000"/>
              <a:t>Draft Net CONE &amp; ORTP Values – DR/EE</a:t>
            </a:r>
            <a:r>
              <a:rPr lang="en-US"/>
              <a:t/>
            </a:r>
            <a:br>
              <a:rPr lang="en-US"/>
            </a:br>
            <a:r>
              <a:rPr lang="en-US"/>
              <a:t>FRM Sunset &amp; ISO-NE ESI Proposal</a:t>
            </a:r>
          </a:p>
        </p:txBody>
      </p:sp>
      <p:pic>
        <p:nvPicPr>
          <p:cNvPr id="3" name="Picture 2"/>
          <p:cNvPicPr>
            <a:picLocks noChangeAspect="1"/>
          </p:cNvPicPr>
          <p:nvPr/>
        </p:nvPicPr>
        <p:blipFill>
          <a:blip r:embed="rId2"/>
          <a:stretch>
            <a:fillRect/>
          </a:stretch>
        </p:blipFill>
        <p:spPr>
          <a:xfrm>
            <a:off x="3581400" y="2643187"/>
            <a:ext cx="5029200" cy="1571625"/>
          </a:xfrm>
          <a:prstGeom prst="rect">
            <a:avLst/>
          </a:prstGeom>
        </p:spPr>
      </p:pic>
    </p:spTree>
    <p:extLst>
      <p:ext uri="{BB962C8B-B14F-4D97-AF65-F5344CB8AC3E}">
        <p14:creationId xmlns:p14="http://schemas.microsoft.com/office/powerpoint/2010/main" val="33287992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6DF87-C78D-4E47-85A4-82201282B04F}"/>
              </a:ext>
            </a:extLst>
          </p:cNvPr>
          <p:cNvSpPr>
            <a:spLocks noGrp="1"/>
          </p:cNvSpPr>
          <p:nvPr>
            <p:ph type="title"/>
          </p:nvPr>
        </p:nvSpPr>
        <p:spPr/>
        <p:txBody>
          <a:bodyPr/>
          <a:lstStyle/>
          <a:p>
            <a:r>
              <a:rPr lang="en-US" sz="2000"/>
              <a:t>Draft Net CONE &amp; ORTP Values</a:t>
            </a:r>
            <a:r>
              <a:rPr lang="en-US"/>
              <a:t/>
            </a:r>
            <a:br>
              <a:rPr lang="en-US"/>
            </a:br>
            <a:r>
              <a:rPr lang="en-US"/>
              <a:t>FRM Sunset &amp; NEPOOL ESI Proposal</a:t>
            </a:r>
          </a:p>
        </p:txBody>
      </p:sp>
      <p:pic>
        <p:nvPicPr>
          <p:cNvPr id="3" name="Picture 2"/>
          <p:cNvPicPr>
            <a:picLocks noChangeAspect="1"/>
          </p:cNvPicPr>
          <p:nvPr/>
        </p:nvPicPr>
        <p:blipFill>
          <a:blip r:embed="rId2"/>
          <a:stretch>
            <a:fillRect/>
          </a:stretch>
        </p:blipFill>
        <p:spPr>
          <a:xfrm>
            <a:off x="1766887" y="1419225"/>
            <a:ext cx="8658225" cy="4019550"/>
          </a:xfrm>
          <a:prstGeom prst="rect">
            <a:avLst/>
          </a:prstGeom>
        </p:spPr>
      </p:pic>
    </p:spTree>
    <p:extLst>
      <p:ext uri="{BB962C8B-B14F-4D97-AF65-F5344CB8AC3E}">
        <p14:creationId xmlns:p14="http://schemas.microsoft.com/office/powerpoint/2010/main" val="4146344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909614-62EA-43B2-ACA1-5E30A3859857}"/>
              </a:ext>
            </a:extLst>
          </p:cNvPr>
          <p:cNvSpPr>
            <a:spLocks noGrp="1"/>
          </p:cNvSpPr>
          <p:nvPr>
            <p:ph type="title"/>
          </p:nvPr>
        </p:nvSpPr>
        <p:spPr>
          <a:xfrm>
            <a:off x="546908" y="276815"/>
            <a:ext cx="10515600" cy="1325563"/>
          </a:xfrm>
        </p:spPr>
        <p:txBody>
          <a:bodyPr>
            <a:normAutofit/>
          </a:bodyPr>
          <a:lstStyle/>
          <a:p>
            <a:r>
              <a:rPr lang="en-US" sz="1500" dirty="0"/>
              <a:t>Overview &amp; Purpose:</a:t>
            </a:r>
            <a:br>
              <a:rPr lang="en-US" sz="1500" dirty="0"/>
            </a:br>
            <a:r>
              <a:rPr lang="en-US" dirty="0"/>
              <a:t>Agenda </a:t>
            </a:r>
          </a:p>
        </p:txBody>
      </p:sp>
      <p:sp>
        <p:nvSpPr>
          <p:cNvPr id="4" name="Content Placeholder 3">
            <a:extLst>
              <a:ext uri="{FF2B5EF4-FFF2-40B4-BE49-F238E27FC236}">
                <a16:creationId xmlns:a16="http://schemas.microsoft.com/office/drawing/2014/main" id="{D8496C02-00F2-4589-AA71-D8F74DA03E5D}"/>
              </a:ext>
            </a:extLst>
          </p:cNvPr>
          <p:cNvSpPr>
            <a:spLocks noGrp="1"/>
          </p:cNvSpPr>
          <p:nvPr>
            <p:ph idx="1"/>
          </p:nvPr>
        </p:nvSpPr>
        <p:spPr>
          <a:xfrm>
            <a:off x="762000" y="1602378"/>
            <a:ext cx="9033641" cy="3901951"/>
          </a:xfrm>
        </p:spPr>
        <p:txBody>
          <a:bodyPr>
            <a:normAutofit/>
          </a:bodyPr>
          <a:lstStyle/>
          <a:p>
            <a:pPr marL="285750" indent="-285750"/>
            <a:r>
              <a:rPr lang="en-US" sz="1800" dirty="0"/>
              <a:t>Review of RENEW Offshore Wind Analysis</a:t>
            </a:r>
          </a:p>
          <a:p>
            <a:pPr marL="285750" indent="-285750"/>
            <a:r>
              <a:rPr lang="en-US" sz="1800" dirty="0"/>
              <a:t>Review of September Posted Memos </a:t>
            </a:r>
          </a:p>
          <a:p>
            <a:pPr marL="285750" indent="-285750"/>
            <a:r>
              <a:rPr lang="en-US" sz="1800" dirty="0"/>
              <a:t>Pay for Performance Update</a:t>
            </a:r>
          </a:p>
          <a:p>
            <a:pPr marL="457200" lvl="1" indent="0">
              <a:buNone/>
            </a:pPr>
            <a:endParaRPr lang="en-US" sz="1400" dirty="0"/>
          </a:p>
          <a:p>
            <a:pPr marL="742950" lvl="1" indent="-285750"/>
            <a:endParaRPr lang="en-US" sz="1400" dirty="0"/>
          </a:p>
          <a:p>
            <a:pPr marL="285750" indent="-285750"/>
            <a:endParaRPr lang="en-US" sz="1700" dirty="0"/>
          </a:p>
          <a:p>
            <a:pPr marL="1201685" lvl="2" indent="-285750"/>
            <a:endParaRPr lang="en-US" sz="1200" kern="100" dirty="0"/>
          </a:p>
          <a:p>
            <a:pPr marL="1201685" lvl="2" indent="-285750"/>
            <a:endParaRPr lang="en-US" sz="1200" kern="100" dirty="0"/>
          </a:p>
          <a:p>
            <a:pPr marL="915935" lvl="2" indent="0">
              <a:buNone/>
            </a:pPr>
            <a:endParaRPr lang="en-US" sz="1200" kern="100" dirty="0"/>
          </a:p>
          <a:p>
            <a:pPr marL="0" indent="0">
              <a:spcAft>
                <a:spcPts val="1200"/>
              </a:spcAft>
              <a:buNone/>
            </a:pPr>
            <a:endParaRPr lang="en-US" sz="1600" kern="100" dirty="0"/>
          </a:p>
        </p:txBody>
      </p:sp>
    </p:spTree>
    <p:extLst>
      <p:ext uri="{BB962C8B-B14F-4D97-AF65-F5344CB8AC3E}">
        <p14:creationId xmlns:p14="http://schemas.microsoft.com/office/powerpoint/2010/main" val="40209286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6DF87-C78D-4E47-85A4-82201282B04F}"/>
              </a:ext>
            </a:extLst>
          </p:cNvPr>
          <p:cNvSpPr>
            <a:spLocks noGrp="1"/>
          </p:cNvSpPr>
          <p:nvPr>
            <p:ph type="title"/>
          </p:nvPr>
        </p:nvSpPr>
        <p:spPr/>
        <p:txBody>
          <a:bodyPr/>
          <a:lstStyle/>
          <a:p>
            <a:r>
              <a:rPr lang="en-US" sz="2000"/>
              <a:t>Draft Net CONE &amp; ORTP Values</a:t>
            </a:r>
            <a:r>
              <a:rPr lang="en-US"/>
              <a:t/>
            </a:r>
            <a:br>
              <a:rPr lang="en-US"/>
            </a:br>
            <a:r>
              <a:rPr lang="en-US"/>
              <a:t>FRM Sunset &amp; NEPOOL ESI Proposal – EE/DR</a:t>
            </a:r>
          </a:p>
        </p:txBody>
      </p:sp>
      <p:pic>
        <p:nvPicPr>
          <p:cNvPr id="3" name="Picture 2"/>
          <p:cNvPicPr>
            <a:picLocks noChangeAspect="1"/>
          </p:cNvPicPr>
          <p:nvPr/>
        </p:nvPicPr>
        <p:blipFill>
          <a:blip r:embed="rId2"/>
          <a:stretch>
            <a:fillRect/>
          </a:stretch>
        </p:blipFill>
        <p:spPr>
          <a:xfrm>
            <a:off x="3581400" y="2738437"/>
            <a:ext cx="5029200" cy="1381125"/>
          </a:xfrm>
          <a:prstGeom prst="rect">
            <a:avLst/>
          </a:prstGeom>
        </p:spPr>
      </p:pic>
    </p:spTree>
    <p:extLst>
      <p:ext uri="{BB962C8B-B14F-4D97-AF65-F5344CB8AC3E}">
        <p14:creationId xmlns:p14="http://schemas.microsoft.com/office/powerpoint/2010/main" val="19873677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6DF87-C78D-4E47-85A4-82201282B04F}"/>
              </a:ext>
            </a:extLst>
          </p:cNvPr>
          <p:cNvSpPr>
            <a:spLocks noGrp="1"/>
          </p:cNvSpPr>
          <p:nvPr>
            <p:ph type="title"/>
          </p:nvPr>
        </p:nvSpPr>
        <p:spPr/>
        <p:txBody>
          <a:bodyPr/>
          <a:lstStyle/>
          <a:p>
            <a:r>
              <a:rPr lang="en-US" sz="2000"/>
              <a:t>Draft Net CONE &amp; ORTP Values</a:t>
            </a:r>
            <a:r>
              <a:rPr lang="en-US"/>
              <a:t/>
            </a:r>
            <a:br>
              <a:rPr lang="en-US"/>
            </a:br>
            <a:r>
              <a:rPr lang="en-US"/>
              <a:t>With FRM &amp; No ESI </a:t>
            </a:r>
          </a:p>
        </p:txBody>
      </p:sp>
      <p:pic>
        <p:nvPicPr>
          <p:cNvPr id="6" name="Picture 5"/>
          <p:cNvPicPr>
            <a:picLocks noChangeAspect="1"/>
          </p:cNvPicPr>
          <p:nvPr/>
        </p:nvPicPr>
        <p:blipFill>
          <a:blip r:embed="rId2"/>
          <a:stretch>
            <a:fillRect/>
          </a:stretch>
        </p:blipFill>
        <p:spPr>
          <a:xfrm>
            <a:off x="1766887" y="1347787"/>
            <a:ext cx="8658225" cy="4162425"/>
          </a:xfrm>
          <a:prstGeom prst="rect">
            <a:avLst/>
          </a:prstGeom>
        </p:spPr>
      </p:pic>
    </p:spTree>
    <p:extLst>
      <p:ext uri="{BB962C8B-B14F-4D97-AF65-F5344CB8AC3E}">
        <p14:creationId xmlns:p14="http://schemas.microsoft.com/office/powerpoint/2010/main" val="21753890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6DF87-C78D-4E47-85A4-82201282B04F}"/>
              </a:ext>
            </a:extLst>
          </p:cNvPr>
          <p:cNvSpPr>
            <a:spLocks noGrp="1"/>
          </p:cNvSpPr>
          <p:nvPr>
            <p:ph type="title"/>
          </p:nvPr>
        </p:nvSpPr>
        <p:spPr/>
        <p:txBody>
          <a:bodyPr/>
          <a:lstStyle/>
          <a:p>
            <a:r>
              <a:rPr lang="en-US" sz="2000"/>
              <a:t>Draft Net CONE &amp; ORTP Values</a:t>
            </a:r>
            <a:r>
              <a:rPr lang="en-US"/>
              <a:t/>
            </a:r>
            <a:br>
              <a:rPr lang="en-US"/>
            </a:br>
            <a:r>
              <a:rPr lang="en-US"/>
              <a:t>With FRM &amp; No ESI – EE/DR </a:t>
            </a:r>
          </a:p>
        </p:txBody>
      </p:sp>
      <p:pic>
        <p:nvPicPr>
          <p:cNvPr id="3" name="Picture 2"/>
          <p:cNvPicPr>
            <a:picLocks noChangeAspect="1"/>
          </p:cNvPicPr>
          <p:nvPr/>
        </p:nvPicPr>
        <p:blipFill>
          <a:blip r:embed="rId2"/>
          <a:stretch>
            <a:fillRect/>
          </a:stretch>
        </p:blipFill>
        <p:spPr>
          <a:xfrm>
            <a:off x="3581400" y="2738437"/>
            <a:ext cx="5029200" cy="1381125"/>
          </a:xfrm>
          <a:prstGeom prst="rect">
            <a:avLst/>
          </a:prstGeom>
        </p:spPr>
      </p:pic>
    </p:spTree>
    <p:extLst>
      <p:ext uri="{BB962C8B-B14F-4D97-AF65-F5344CB8AC3E}">
        <p14:creationId xmlns:p14="http://schemas.microsoft.com/office/powerpoint/2010/main" val="37791907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BEF2252-AEB8-413C-BA82-531B7308C5D3}"/>
              </a:ext>
            </a:extLst>
          </p:cNvPr>
          <p:cNvSpPr>
            <a:spLocks noGrp="1"/>
          </p:cNvSpPr>
          <p:nvPr>
            <p:ph idx="1"/>
          </p:nvPr>
        </p:nvSpPr>
        <p:spPr>
          <a:xfrm>
            <a:off x="768927" y="3125617"/>
            <a:ext cx="10515600" cy="1117678"/>
          </a:xfrm>
        </p:spPr>
        <p:txBody>
          <a:bodyPr>
            <a:noAutofit/>
          </a:bodyPr>
          <a:lstStyle/>
          <a:p>
            <a:pPr marL="0" indent="0">
              <a:buNone/>
            </a:pPr>
            <a:r>
              <a:rPr lang="en-US" sz="4000">
                <a:latin typeface="Century Gothic" panose="020B0502020202020204" pitchFamily="34" charset="0"/>
              </a:rPr>
              <a:t>Offshore Wind Recap</a:t>
            </a:r>
            <a:endParaRPr lang="en-US" sz="4000" dirty="0">
              <a:latin typeface="Century Gothic" panose="020B0502020202020204" pitchFamily="34" charset="0"/>
            </a:endParaRPr>
          </a:p>
        </p:txBody>
      </p:sp>
      <p:cxnSp>
        <p:nvCxnSpPr>
          <p:cNvPr id="3" name="Straight Connector 2">
            <a:extLst>
              <a:ext uri="{FF2B5EF4-FFF2-40B4-BE49-F238E27FC236}">
                <a16:creationId xmlns:a16="http://schemas.microsoft.com/office/drawing/2014/main" id="{5B78211F-0F62-4FB9-BC13-B88541B9ABEF}"/>
              </a:ext>
            </a:extLst>
          </p:cNvPr>
          <p:cNvCxnSpPr>
            <a:cxnSpLocks/>
          </p:cNvCxnSpPr>
          <p:nvPr/>
        </p:nvCxnSpPr>
        <p:spPr>
          <a:xfrm>
            <a:off x="768927" y="4537364"/>
            <a:ext cx="10536382" cy="0"/>
          </a:xfrm>
          <a:prstGeom prst="line">
            <a:avLst/>
          </a:prstGeom>
          <a:ln>
            <a:solidFill>
              <a:schemeClr val="accent1"/>
            </a:solidFill>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588812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4ED4D-3B62-4829-A51A-6ADE8C80A9A7}"/>
              </a:ext>
            </a:extLst>
          </p:cNvPr>
          <p:cNvSpPr>
            <a:spLocks noGrp="1"/>
          </p:cNvSpPr>
          <p:nvPr>
            <p:ph type="title"/>
          </p:nvPr>
        </p:nvSpPr>
        <p:spPr>
          <a:xfrm>
            <a:off x="838200" y="269875"/>
            <a:ext cx="10515600" cy="997849"/>
          </a:xfrm>
        </p:spPr>
        <p:txBody>
          <a:bodyPr/>
          <a:lstStyle/>
          <a:p>
            <a:r>
              <a:rPr lang="en-US" dirty="0"/>
              <a:t>Offshore Wind Position</a:t>
            </a:r>
          </a:p>
        </p:txBody>
      </p:sp>
      <p:sp>
        <p:nvSpPr>
          <p:cNvPr id="3" name="Content Placeholder 2">
            <a:extLst>
              <a:ext uri="{FF2B5EF4-FFF2-40B4-BE49-F238E27FC236}">
                <a16:creationId xmlns:a16="http://schemas.microsoft.com/office/drawing/2014/main" id="{2D207083-4C3F-42DF-8A50-375209CAA774}"/>
              </a:ext>
            </a:extLst>
          </p:cNvPr>
          <p:cNvSpPr>
            <a:spLocks noGrp="1"/>
          </p:cNvSpPr>
          <p:nvPr>
            <p:ph idx="1"/>
          </p:nvPr>
        </p:nvSpPr>
        <p:spPr>
          <a:xfrm>
            <a:off x="838200" y="1152383"/>
            <a:ext cx="10515600" cy="4553234"/>
          </a:xfrm>
        </p:spPr>
        <p:txBody>
          <a:bodyPr>
            <a:normAutofit lnSpcReduction="10000"/>
          </a:bodyPr>
          <a:lstStyle/>
          <a:p>
            <a:r>
              <a:rPr lang="en-US" sz="2000" dirty="0"/>
              <a:t>RENEW has proposed to revise the capital costs for the offshore wind unit downward from the current bottoms up estimate of $5,876/kW to $2,900/kW based on:</a:t>
            </a:r>
          </a:p>
          <a:p>
            <a:pPr lvl="1"/>
            <a:r>
              <a:rPr lang="en-US" sz="1400" dirty="0"/>
              <a:t>Publicly available data on offshore wind capital costs; and</a:t>
            </a:r>
          </a:p>
          <a:p>
            <a:pPr lvl="1"/>
            <a:r>
              <a:rPr lang="en-US" sz="1400" dirty="0"/>
              <a:t>An implied capital cost analysis based on PPA prices proposed in recent offshore wind solicitations of $65/MWh to $74/MWh</a:t>
            </a:r>
          </a:p>
          <a:p>
            <a:pPr>
              <a:lnSpc>
                <a:spcPct val="100000"/>
              </a:lnSpc>
            </a:pPr>
            <a:r>
              <a:rPr lang="en-US" sz="2000" dirty="0"/>
              <a:t>Concentric has reviewed the publicly available source data and has several concerns with relying on this data to develop a reasonable proxy for an offshore wind unit capital cost</a:t>
            </a:r>
          </a:p>
          <a:p>
            <a:pPr lvl="1"/>
            <a:r>
              <a:rPr lang="en-US" sz="1400" dirty="0"/>
              <a:t>A review of the data sources provided by RENEW confirmed that the capital costs are often estimated costs based on European installations with no visibility into what is included in these costs</a:t>
            </a:r>
          </a:p>
          <a:p>
            <a:pPr lvl="1"/>
            <a:r>
              <a:rPr lang="en-US" sz="1400" dirty="0"/>
              <a:t>Other data sources provided insufficient information on underlying assumptions (i.e. unit life, interconnection costs, financing structure and costs, </a:t>
            </a:r>
            <a:r>
              <a:rPr lang="en-US" sz="1400" dirty="0" err="1"/>
              <a:t>etc</a:t>
            </a:r>
            <a:r>
              <a:rPr lang="en-US" sz="1400" dirty="0"/>
              <a:t>) from which to form a basis for an ORTP value for an offshore wind unit </a:t>
            </a:r>
          </a:p>
          <a:p>
            <a:pPr>
              <a:lnSpc>
                <a:spcPct val="100000"/>
              </a:lnSpc>
            </a:pPr>
            <a:r>
              <a:rPr lang="en-US" sz="2000" dirty="0"/>
              <a:t>The PPA analysis performed by RENEW is an implied market-based capital cost, meaning that the analysis is solving for what the capital cost would have to be to achieve the proposed PPA pricing, which is materially different from a bottoms up analysis</a:t>
            </a:r>
          </a:p>
          <a:p>
            <a:pPr lvl="1"/>
            <a:r>
              <a:rPr lang="en-US" sz="1400" dirty="0"/>
              <a:t>Using auction results as indicators for the real cost of offshore wind development has important limitations that render their use as the basis for an assumed capital cost inappropriate</a:t>
            </a:r>
          </a:p>
          <a:p>
            <a:pPr lvl="1">
              <a:lnSpc>
                <a:spcPct val="100000"/>
              </a:lnSpc>
            </a:pPr>
            <a:r>
              <a:rPr lang="en-US" sz="1400" dirty="0"/>
              <a:t>Concentric and Mott MacDonald do not believe it is physically possible to build an 800MW offshore wind farm for $2,900/kW in the location cited, and in New England generally, at this time.</a:t>
            </a:r>
          </a:p>
        </p:txBody>
      </p:sp>
    </p:spTree>
    <p:extLst>
      <p:ext uri="{BB962C8B-B14F-4D97-AF65-F5344CB8AC3E}">
        <p14:creationId xmlns:p14="http://schemas.microsoft.com/office/powerpoint/2010/main" val="31536014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52FA46-E850-459F-B81B-8AEAB39968FF}"/>
              </a:ext>
            </a:extLst>
          </p:cNvPr>
          <p:cNvSpPr>
            <a:spLocks noGrp="1"/>
          </p:cNvSpPr>
          <p:nvPr>
            <p:ph idx="1"/>
          </p:nvPr>
        </p:nvSpPr>
        <p:spPr>
          <a:xfrm>
            <a:off x="625764" y="1000157"/>
            <a:ext cx="10728036" cy="5447838"/>
          </a:xfrm>
        </p:spPr>
        <p:txBody>
          <a:bodyPr>
            <a:normAutofit/>
          </a:bodyPr>
          <a:lstStyle/>
          <a:p>
            <a:r>
              <a:rPr lang="en-US" sz="2000" b="0" i="0" dirty="0">
                <a:solidFill>
                  <a:srgbClr val="000000"/>
                </a:solidFill>
                <a:effectLst/>
                <a:ea typeface="Cambria" panose="02040503050406030204" pitchFamily="18" charset="0"/>
                <a:cs typeface="Times New Roman" panose="02020603050405020304" pitchFamily="18" charset="0"/>
              </a:rPr>
              <a:t>RENEW Analysis</a:t>
            </a:r>
          </a:p>
          <a:p>
            <a:pPr lvl="1"/>
            <a:r>
              <a:rPr lang="en-US" sz="1600" dirty="0">
                <a:solidFill>
                  <a:srgbClr val="000000"/>
                </a:solidFill>
                <a:ea typeface="Cambria" panose="02040503050406030204" pitchFamily="18" charset="0"/>
                <a:cs typeface="Times New Roman" panose="02020603050405020304" pitchFamily="18" charset="0"/>
              </a:rPr>
              <a:t>RENEW cited several publicly available documents containing various installation costs for offshore wind facilities</a:t>
            </a:r>
          </a:p>
          <a:p>
            <a:pPr lvl="1"/>
            <a:r>
              <a:rPr lang="en-US" sz="1600" b="0" i="0" dirty="0">
                <a:solidFill>
                  <a:schemeClr val="accent6"/>
                </a:solidFill>
                <a:effectLst/>
                <a:ea typeface="Cambria" panose="02040503050406030204" pitchFamily="18" charset="0"/>
                <a:cs typeface="Times New Roman" panose="02020603050405020304" pitchFamily="18" charset="0"/>
              </a:rPr>
              <a:t>RENEW recommends the ORTP be based upon its own </a:t>
            </a:r>
            <a:r>
              <a:rPr lang="en-US" sz="1600" dirty="0">
                <a:solidFill>
                  <a:schemeClr val="accent6"/>
                </a:solidFill>
                <a:ea typeface="Cambria" panose="02040503050406030204" pitchFamily="18" charset="0"/>
                <a:cs typeface="Times New Roman" panose="02020603050405020304" pitchFamily="18" charset="0"/>
              </a:rPr>
              <a:t>PPA analysis of one current executed offshore wind contracts</a:t>
            </a:r>
          </a:p>
          <a:p>
            <a:pPr lvl="1"/>
            <a:endParaRPr lang="en-US" sz="1600" dirty="0">
              <a:solidFill>
                <a:srgbClr val="000000"/>
              </a:solidFill>
              <a:ea typeface="Cambria" panose="02040503050406030204" pitchFamily="18" charset="0"/>
              <a:cs typeface="Times New Roman" panose="02020603050405020304" pitchFamily="18" charset="0"/>
            </a:endParaRPr>
          </a:p>
          <a:p>
            <a:pPr lvl="1"/>
            <a:endParaRPr lang="en-US" sz="1600" dirty="0">
              <a:solidFill>
                <a:srgbClr val="000000"/>
              </a:solidFill>
              <a:ea typeface="Cambria" panose="02040503050406030204" pitchFamily="18" charset="0"/>
              <a:cs typeface="Times New Roman" panose="02020603050405020304" pitchFamily="18" charset="0"/>
            </a:endParaRPr>
          </a:p>
          <a:p>
            <a:pPr lvl="1"/>
            <a:endParaRPr lang="en-US" sz="1600" dirty="0">
              <a:solidFill>
                <a:srgbClr val="000000"/>
              </a:solidFill>
              <a:ea typeface="Cambria" panose="02040503050406030204" pitchFamily="18" charset="0"/>
              <a:cs typeface="Times New Roman" panose="02020603050405020304" pitchFamily="18" charset="0"/>
            </a:endParaRPr>
          </a:p>
          <a:p>
            <a:pPr lvl="1"/>
            <a:endParaRPr lang="en-US" sz="1600" dirty="0">
              <a:solidFill>
                <a:srgbClr val="000000"/>
              </a:solidFill>
              <a:ea typeface="Cambria" panose="02040503050406030204" pitchFamily="18" charset="0"/>
              <a:cs typeface="Times New Roman" panose="02020603050405020304" pitchFamily="18" charset="0"/>
            </a:endParaRPr>
          </a:p>
          <a:p>
            <a:pPr lvl="1"/>
            <a:endParaRPr lang="en-US" sz="1600" dirty="0">
              <a:solidFill>
                <a:srgbClr val="000000"/>
              </a:solidFill>
              <a:ea typeface="Cambria" panose="02040503050406030204" pitchFamily="18" charset="0"/>
              <a:cs typeface="Times New Roman" panose="02020603050405020304" pitchFamily="18" charset="0"/>
            </a:endParaRPr>
          </a:p>
          <a:p>
            <a:pPr lvl="1"/>
            <a:endParaRPr lang="en-US" sz="1600" dirty="0">
              <a:solidFill>
                <a:srgbClr val="000000"/>
              </a:solidFill>
              <a:ea typeface="Cambria" panose="02040503050406030204" pitchFamily="18" charset="0"/>
              <a:cs typeface="Times New Roman" panose="02020603050405020304" pitchFamily="18" charset="0"/>
            </a:endParaRPr>
          </a:p>
          <a:p>
            <a:pPr lvl="1"/>
            <a:endParaRPr lang="en-US" sz="1600" dirty="0">
              <a:solidFill>
                <a:srgbClr val="000000"/>
              </a:solidFill>
              <a:ea typeface="Cambria" panose="02040503050406030204" pitchFamily="18" charset="0"/>
              <a:cs typeface="Times New Roman" panose="02020603050405020304" pitchFamily="18" charset="0"/>
            </a:endParaRPr>
          </a:p>
          <a:p>
            <a:pPr lvl="1"/>
            <a:endParaRPr lang="en-US" sz="1600" dirty="0">
              <a:solidFill>
                <a:srgbClr val="000000"/>
              </a:solidFill>
              <a:ea typeface="Cambria" panose="02040503050406030204" pitchFamily="18" charset="0"/>
              <a:cs typeface="Times New Roman" panose="02020603050405020304" pitchFamily="18" charset="0"/>
            </a:endParaRPr>
          </a:p>
          <a:p>
            <a:pPr lvl="1"/>
            <a:endParaRPr lang="en-US" sz="1600" dirty="0">
              <a:solidFill>
                <a:srgbClr val="000000"/>
              </a:solidFill>
              <a:ea typeface="Cambria" panose="02040503050406030204" pitchFamily="18" charset="0"/>
              <a:cs typeface="Times New Roman" panose="02020603050405020304" pitchFamily="18" charset="0"/>
            </a:endParaRPr>
          </a:p>
          <a:p>
            <a:pPr lvl="1"/>
            <a:endParaRPr lang="en-US" sz="1600" dirty="0">
              <a:solidFill>
                <a:srgbClr val="000000"/>
              </a:solidFill>
              <a:ea typeface="Cambria" panose="02040503050406030204" pitchFamily="18" charset="0"/>
              <a:cs typeface="Times New Roman" panose="02020603050405020304" pitchFamily="18" charset="0"/>
            </a:endParaRPr>
          </a:p>
          <a:p>
            <a:pPr lvl="1"/>
            <a:endParaRPr lang="en-US" sz="1600" dirty="0">
              <a:solidFill>
                <a:srgbClr val="000000"/>
              </a:solidFill>
              <a:ea typeface="Cambria" panose="02040503050406030204" pitchFamily="18" charset="0"/>
              <a:cs typeface="Times New Roman" panose="02020603050405020304" pitchFamily="18" charset="0"/>
            </a:endParaRPr>
          </a:p>
          <a:p>
            <a:pPr lvl="1"/>
            <a:endParaRPr lang="en-US" sz="1600" dirty="0">
              <a:solidFill>
                <a:srgbClr val="000000"/>
              </a:solidFill>
              <a:ea typeface="Cambria" panose="02040503050406030204" pitchFamily="18" charset="0"/>
              <a:cs typeface="Times New Roman" panose="02020603050405020304" pitchFamily="18" charset="0"/>
            </a:endParaRPr>
          </a:p>
          <a:p>
            <a:pPr lvl="1"/>
            <a:endParaRPr lang="en-US" sz="1600" dirty="0">
              <a:solidFill>
                <a:srgbClr val="000000"/>
              </a:solidFill>
              <a:ea typeface="Cambria" panose="02040503050406030204" pitchFamily="18" charset="0"/>
              <a:cs typeface="Times New Roman" panose="02020603050405020304" pitchFamily="18" charset="0"/>
            </a:endParaRPr>
          </a:p>
          <a:p>
            <a:pPr lvl="1"/>
            <a:endParaRPr lang="en-US" sz="1600" dirty="0">
              <a:solidFill>
                <a:srgbClr val="000000"/>
              </a:solidFill>
              <a:ea typeface="Cambria" panose="02040503050406030204" pitchFamily="18" charset="0"/>
              <a:cs typeface="Times New Roman" panose="02020603050405020304" pitchFamily="18" charset="0"/>
            </a:endParaRPr>
          </a:p>
          <a:p>
            <a:pPr lvl="7"/>
            <a:r>
              <a:rPr lang="en-US" sz="1000" dirty="0">
                <a:solidFill>
                  <a:srgbClr val="000000"/>
                </a:solidFill>
                <a:ea typeface="Cambria" panose="02040503050406030204" pitchFamily="18" charset="0"/>
                <a:cs typeface="Times New Roman" panose="02020603050405020304" pitchFamily="18" charset="0"/>
              </a:rPr>
              <a:t>Source: RENEW Presentation, September 8-10, 2020, Slide 7</a:t>
            </a:r>
          </a:p>
          <a:p>
            <a:pPr marL="0" indent="0">
              <a:buNone/>
            </a:pPr>
            <a:endParaRPr lang="en-US" sz="2000" dirty="0">
              <a:effectLst/>
              <a:ea typeface="Cambria" panose="02040503050406030204" pitchFamily="18" charset="0"/>
              <a:cs typeface="Arial" panose="020B0604020202020204" pitchFamily="34" charset="0"/>
            </a:endParaRPr>
          </a:p>
          <a:p>
            <a:endParaRPr lang="en-US" sz="1800" dirty="0">
              <a:ea typeface="Cambria" panose="02040503050406030204" pitchFamily="18" charset="0"/>
            </a:endParaRPr>
          </a:p>
        </p:txBody>
      </p:sp>
      <p:sp>
        <p:nvSpPr>
          <p:cNvPr id="5" name="Title 5">
            <a:extLst>
              <a:ext uri="{FF2B5EF4-FFF2-40B4-BE49-F238E27FC236}">
                <a16:creationId xmlns:a16="http://schemas.microsoft.com/office/drawing/2014/main" id="{D0419EFE-D64D-43F1-8BD9-F03F9A23C206}"/>
              </a:ext>
            </a:extLst>
          </p:cNvPr>
          <p:cNvSpPr txBox="1">
            <a:spLocks/>
          </p:cNvSpPr>
          <p:nvPr/>
        </p:nvSpPr>
        <p:spPr>
          <a:xfrm>
            <a:off x="625764" y="326007"/>
            <a:ext cx="10515600" cy="75720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3000" kern="1200">
                <a:solidFill>
                  <a:srgbClr val="400000"/>
                </a:solidFill>
                <a:latin typeface="Century Gothic" panose="020B0502020202020204" pitchFamily="34" charset="0"/>
                <a:ea typeface="+mj-ea"/>
                <a:cs typeface="+mj-cs"/>
              </a:defRPr>
            </a:lvl1pPr>
          </a:lstStyle>
          <a:p>
            <a:r>
              <a:rPr lang="en-US" dirty="0"/>
              <a:t>RENEW Presentation – September 2020 MC</a:t>
            </a:r>
            <a:br>
              <a:rPr lang="en-US" dirty="0"/>
            </a:br>
            <a:endParaRPr lang="en-US" dirty="0"/>
          </a:p>
        </p:txBody>
      </p:sp>
      <p:pic>
        <p:nvPicPr>
          <p:cNvPr id="4" name="Picture 3">
            <a:extLst>
              <a:ext uri="{FF2B5EF4-FFF2-40B4-BE49-F238E27FC236}">
                <a16:creationId xmlns:a16="http://schemas.microsoft.com/office/drawing/2014/main" id="{AB39B891-0C6A-423C-A5AD-D1A20CFF4EF4}"/>
              </a:ext>
            </a:extLst>
          </p:cNvPr>
          <p:cNvPicPr>
            <a:picLocks noChangeAspect="1"/>
          </p:cNvPicPr>
          <p:nvPr/>
        </p:nvPicPr>
        <p:blipFill>
          <a:blip r:embed="rId3"/>
          <a:stretch>
            <a:fillRect/>
          </a:stretch>
        </p:blipFill>
        <p:spPr>
          <a:xfrm>
            <a:off x="2517030" y="1874121"/>
            <a:ext cx="7157939" cy="3940976"/>
          </a:xfrm>
          <a:prstGeom prst="rect">
            <a:avLst/>
          </a:prstGeom>
        </p:spPr>
      </p:pic>
    </p:spTree>
    <p:extLst>
      <p:ext uri="{BB962C8B-B14F-4D97-AF65-F5344CB8AC3E}">
        <p14:creationId xmlns:p14="http://schemas.microsoft.com/office/powerpoint/2010/main" val="118988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52FA46-E850-459F-B81B-8AEAB39968FF}"/>
              </a:ext>
            </a:extLst>
          </p:cNvPr>
          <p:cNvSpPr>
            <a:spLocks noGrp="1"/>
          </p:cNvSpPr>
          <p:nvPr>
            <p:ph idx="1"/>
          </p:nvPr>
        </p:nvSpPr>
        <p:spPr>
          <a:xfrm>
            <a:off x="625764" y="1000157"/>
            <a:ext cx="5249993" cy="4977856"/>
          </a:xfrm>
        </p:spPr>
        <p:txBody>
          <a:bodyPr>
            <a:normAutofit lnSpcReduction="10000"/>
          </a:bodyPr>
          <a:lstStyle/>
          <a:p>
            <a:r>
              <a:rPr lang="en-US" sz="1800" dirty="0">
                <a:solidFill>
                  <a:srgbClr val="000000"/>
                </a:solidFill>
                <a:ea typeface="Cambria" panose="02040503050406030204" pitchFamily="18" charset="0"/>
                <a:cs typeface="Times New Roman" panose="02020603050405020304" pitchFamily="18" charset="0"/>
              </a:rPr>
              <a:t>Subsequent slides will discuss each data source in more detail</a:t>
            </a:r>
          </a:p>
          <a:p>
            <a:pPr>
              <a:lnSpc>
                <a:spcPct val="100000"/>
              </a:lnSpc>
            </a:pPr>
            <a:r>
              <a:rPr lang="en-US" sz="1800" dirty="0">
                <a:ea typeface="Cambria" panose="02040503050406030204" pitchFamily="18" charset="0"/>
                <a:cs typeface="Times New Roman" panose="02020603050405020304" pitchFamily="18" charset="0"/>
              </a:rPr>
              <a:t>Without careful review of the underlying data and assumptions in each study, this data comparison can be flawed or misleading, and is insufficient to rely on for an ORTP calculation</a:t>
            </a:r>
          </a:p>
          <a:p>
            <a:r>
              <a:rPr lang="en-US" sz="1800" dirty="0">
                <a:ea typeface="Cambria" panose="02040503050406030204" pitchFamily="18" charset="0"/>
                <a:cs typeface="Times New Roman" panose="02020603050405020304" pitchFamily="18" charset="0"/>
              </a:rPr>
              <a:t>Data relies on world averages, mainly reflecting European &amp; Chinese installations</a:t>
            </a:r>
          </a:p>
          <a:p>
            <a:r>
              <a:rPr lang="en-US" sz="1800" dirty="0">
                <a:solidFill>
                  <a:srgbClr val="000000"/>
                </a:solidFill>
                <a:ea typeface="Cambria" panose="02040503050406030204" pitchFamily="18" charset="0"/>
                <a:cs typeface="Times New Roman" panose="02020603050405020304" pitchFamily="18" charset="0"/>
              </a:rPr>
              <a:t>Data does not consider New England location</a:t>
            </a:r>
          </a:p>
          <a:p>
            <a:r>
              <a:rPr lang="en-US" sz="1800" dirty="0">
                <a:ea typeface="Cambria" panose="02040503050406030204" pitchFamily="18" charset="0"/>
                <a:cs typeface="Times New Roman" panose="02020603050405020304" pitchFamily="18" charset="0"/>
              </a:rPr>
              <a:t>Figure compares CEA/MM cost estimate to other overnight costs</a:t>
            </a:r>
          </a:p>
          <a:p>
            <a:pPr lvl="1"/>
            <a:r>
              <a:rPr lang="en-US" sz="1600" dirty="0">
                <a:effectLst/>
                <a:ea typeface="Cambria" panose="02040503050406030204" pitchFamily="18" charset="0"/>
                <a:cs typeface="Times New Roman" panose="02020603050405020304" pitchFamily="18" charset="0"/>
              </a:rPr>
              <a:t>Insufficient detail on costs included in overnight costs </a:t>
            </a:r>
          </a:p>
          <a:p>
            <a:pPr lvl="1"/>
            <a:r>
              <a:rPr lang="en-US" sz="1600" dirty="0">
                <a:ea typeface="Cambria" panose="02040503050406030204" pitchFamily="18" charset="0"/>
                <a:cs typeface="Times New Roman" panose="02020603050405020304" pitchFamily="18" charset="0"/>
              </a:rPr>
              <a:t>Inclusion of interconnection costs varies or is unclear</a:t>
            </a:r>
          </a:p>
          <a:p>
            <a:pPr lvl="1"/>
            <a:r>
              <a:rPr lang="en-US" sz="1600" dirty="0">
                <a:ea typeface="Cambria" panose="02040503050406030204" pitchFamily="18" charset="0"/>
                <a:cs typeface="Times New Roman" panose="02020603050405020304" pitchFamily="18" charset="0"/>
              </a:rPr>
              <a:t>Length of interconnection to shore is unclear or not included</a:t>
            </a:r>
          </a:p>
          <a:p>
            <a:pPr lvl="1"/>
            <a:r>
              <a:rPr lang="en-US" sz="1600" dirty="0">
                <a:effectLst/>
                <a:ea typeface="Cambria" panose="02040503050406030204" pitchFamily="18" charset="0"/>
                <a:cs typeface="Times New Roman" panose="02020603050405020304" pitchFamily="18" charset="0"/>
              </a:rPr>
              <a:t>Inclusion of system</a:t>
            </a:r>
            <a:r>
              <a:rPr lang="en-US" sz="1600" dirty="0">
                <a:ea typeface="Cambria" panose="02040503050406030204" pitchFamily="18" charset="0"/>
                <a:cs typeface="Times New Roman" panose="02020603050405020304" pitchFamily="18" charset="0"/>
              </a:rPr>
              <a:t> upgrade costs varies or is unclear</a:t>
            </a:r>
            <a:endParaRPr lang="en-US" sz="1600" dirty="0">
              <a:effectLst/>
              <a:ea typeface="Cambria" panose="02040503050406030204" pitchFamily="18" charset="0"/>
              <a:cs typeface="Arial" panose="020B0604020202020204" pitchFamily="34" charset="0"/>
            </a:endParaRPr>
          </a:p>
          <a:p>
            <a:endParaRPr lang="en-US" sz="1800" dirty="0">
              <a:ea typeface="Cambria" panose="02040503050406030204" pitchFamily="18" charset="0"/>
            </a:endParaRPr>
          </a:p>
        </p:txBody>
      </p:sp>
      <p:sp>
        <p:nvSpPr>
          <p:cNvPr id="5" name="Title 5">
            <a:extLst>
              <a:ext uri="{FF2B5EF4-FFF2-40B4-BE49-F238E27FC236}">
                <a16:creationId xmlns:a16="http://schemas.microsoft.com/office/drawing/2014/main" id="{D0419EFE-D64D-43F1-8BD9-F03F9A23C206}"/>
              </a:ext>
            </a:extLst>
          </p:cNvPr>
          <p:cNvSpPr txBox="1">
            <a:spLocks/>
          </p:cNvSpPr>
          <p:nvPr/>
        </p:nvSpPr>
        <p:spPr>
          <a:xfrm>
            <a:off x="625764" y="326007"/>
            <a:ext cx="10515600" cy="75720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3000" kern="1200">
                <a:solidFill>
                  <a:srgbClr val="400000"/>
                </a:solidFill>
                <a:latin typeface="Century Gothic" panose="020B0502020202020204" pitchFamily="34" charset="0"/>
                <a:ea typeface="+mj-ea"/>
                <a:cs typeface="+mj-cs"/>
              </a:defRPr>
            </a:lvl1pPr>
          </a:lstStyle>
          <a:p>
            <a:r>
              <a:rPr lang="en-US" dirty="0"/>
              <a:t>Renew Presentation – September 2020 MC</a:t>
            </a:r>
            <a:br>
              <a:rPr lang="en-US" dirty="0"/>
            </a:br>
            <a:endParaRPr lang="en-US" dirty="0"/>
          </a:p>
        </p:txBody>
      </p:sp>
      <p:pic>
        <p:nvPicPr>
          <p:cNvPr id="4" name="Picture 3">
            <a:extLst>
              <a:ext uri="{FF2B5EF4-FFF2-40B4-BE49-F238E27FC236}">
                <a16:creationId xmlns:a16="http://schemas.microsoft.com/office/drawing/2014/main" id="{AB39B891-0C6A-423C-A5AD-D1A20CFF4EF4}"/>
              </a:ext>
            </a:extLst>
          </p:cNvPr>
          <p:cNvPicPr>
            <a:picLocks noChangeAspect="1"/>
          </p:cNvPicPr>
          <p:nvPr/>
        </p:nvPicPr>
        <p:blipFill>
          <a:blip r:embed="rId3"/>
          <a:stretch>
            <a:fillRect/>
          </a:stretch>
        </p:blipFill>
        <p:spPr>
          <a:xfrm>
            <a:off x="5828004" y="1580386"/>
            <a:ext cx="6050898" cy="3331468"/>
          </a:xfrm>
          <a:prstGeom prst="rect">
            <a:avLst/>
          </a:prstGeom>
        </p:spPr>
      </p:pic>
    </p:spTree>
    <p:extLst>
      <p:ext uri="{BB962C8B-B14F-4D97-AF65-F5344CB8AC3E}">
        <p14:creationId xmlns:p14="http://schemas.microsoft.com/office/powerpoint/2010/main" val="1694087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52FA46-E850-459F-B81B-8AEAB39968FF}"/>
              </a:ext>
            </a:extLst>
          </p:cNvPr>
          <p:cNvSpPr>
            <a:spLocks noGrp="1"/>
          </p:cNvSpPr>
          <p:nvPr>
            <p:ph idx="1"/>
          </p:nvPr>
        </p:nvSpPr>
        <p:spPr>
          <a:xfrm>
            <a:off x="625764" y="1078097"/>
            <a:ext cx="10728036" cy="4701806"/>
          </a:xfrm>
        </p:spPr>
        <p:txBody>
          <a:bodyPr>
            <a:normAutofit/>
          </a:bodyPr>
          <a:lstStyle/>
          <a:p>
            <a:r>
              <a:rPr lang="en-US" sz="2000" b="0" i="0" dirty="0">
                <a:solidFill>
                  <a:srgbClr val="000000"/>
                </a:solidFill>
                <a:effectLst/>
                <a:ea typeface="Cambria" panose="02040503050406030204" pitchFamily="18" charset="0"/>
                <a:cs typeface="Times New Roman" panose="02020603050405020304" pitchFamily="18" charset="0"/>
              </a:rPr>
              <a:t>IRENA: Renewable Power Generation Costs in 2018</a:t>
            </a:r>
          </a:p>
          <a:p>
            <a:pPr lvl="1"/>
            <a:r>
              <a:rPr lang="en-US" sz="1600" b="0" i="0" dirty="0">
                <a:solidFill>
                  <a:srgbClr val="000000"/>
                </a:solidFill>
                <a:effectLst/>
                <a:ea typeface="Cambria" panose="02040503050406030204" pitchFamily="18" charset="0"/>
                <a:cs typeface="Times New Roman" panose="02020603050405020304" pitchFamily="18" charset="0"/>
              </a:rPr>
              <a:t>IRENA’s report is not specific to the cost of constructing offshore wind in the US.  In fact, IRENA’s report suggests that its data on the cost of offshore wind was derived “almost exclusively” from installations in Europe and China (IRENA’s report, at 23)</a:t>
            </a:r>
          </a:p>
          <a:p>
            <a:pPr lvl="1"/>
            <a:r>
              <a:rPr lang="en-US" sz="1600" b="0" i="0" dirty="0">
                <a:solidFill>
                  <a:srgbClr val="000000"/>
                </a:solidFill>
                <a:effectLst/>
                <a:ea typeface="Cambria" panose="02040503050406030204" pitchFamily="18" charset="0"/>
                <a:cs typeface="Times New Roman" panose="02020603050405020304" pitchFamily="18" charset="0"/>
              </a:rPr>
              <a:t>RENEW’s quoted values of $4,300/kW to $5,700 / kW was derived from European projects, with some of these projects “better categorized as demonstration projects” (IRENA report at 24)</a:t>
            </a:r>
          </a:p>
          <a:p>
            <a:pPr lvl="1"/>
            <a:r>
              <a:rPr lang="en-US" sz="1600" b="0" i="0" dirty="0">
                <a:solidFill>
                  <a:srgbClr val="000000"/>
                </a:solidFill>
                <a:effectLst/>
                <a:ea typeface="Cambria" panose="02040503050406030204" pitchFamily="18" charset="0"/>
                <a:cs typeface="Times New Roman" panose="02020603050405020304" pitchFamily="18" charset="0"/>
              </a:rPr>
              <a:t>The IRENA report notes that there is “wide variation” in the cost of offshore wind by country (IRENA’s report, at 24). </a:t>
            </a:r>
          </a:p>
          <a:p>
            <a:r>
              <a:rPr lang="en-US" sz="2000" dirty="0">
                <a:solidFill>
                  <a:srgbClr val="000000"/>
                </a:solidFill>
                <a:ea typeface="Cambria" panose="02040503050406030204" pitchFamily="18" charset="0"/>
                <a:cs typeface="Times New Roman" panose="02020603050405020304" pitchFamily="18" charset="0"/>
              </a:rPr>
              <a:t>IRENA: Renewable Power Generation Costs in 2019</a:t>
            </a:r>
          </a:p>
          <a:p>
            <a:pPr lvl="1"/>
            <a:r>
              <a:rPr lang="en-US" sz="1600" b="0" i="0" dirty="0">
                <a:solidFill>
                  <a:srgbClr val="000000"/>
                </a:solidFill>
                <a:effectLst/>
                <a:ea typeface="Cambria" panose="02040503050406030204" pitchFamily="18" charset="0"/>
                <a:cs typeface="Times New Roman" panose="02020603050405020304" pitchFamily="18" charset="0"/>
              </a:rPr>
              <a:t>Just like the 2018 report, this 2019 report is not specific to the cost of constructing offshore wind in the US.  Again, IRENA notes that the cost of offshore wind varies substantially by country:</a:t>
            </a:r>
          </a:p>
          <a:p>
            <a:pPr lvl="2"/>
            <a:r>
              <a:rPr lang="en-US" sz="1400" b="0" i="0" dirty="0">
                <a:solidFill>
                  <a:srgbClr val="000000"/>
                </a:solidFill>
                <a:effectLst/>
                <a:ea typeface="Cambria" panose="02040503050406030204" pitchFamily="18" charset="0"/>
                <a:cs typeface="Times New Roman" panose="02020603050405020304" pitchFamily="18" charset="0"/>
              </a:rPr>
              <a:t>“The yearly volatility in total installed costs is due to site-specific nature of offshore wind projects and the differences in market maturity and the scale of local or regional supply chain. As deployment in each year is distributed slightly differently across markets this can drive yearly volatility.” </a:t>
            </a:r>
          </a:p>
          <a:p>
            <a:pPr lvl="2"/>
            <a:r>
              <a:rPr lang="en-US" sz="1400" dirty="0">
                <a:solidFill>
                  <a:srgbClr val="000000"/>
                </a:solidFill>
                <a:ea typeface="Cambria" panose="02040503050406030204" pitchFamily="18" charset="0"/>
                <a:cs typeface="Times New Roman" panose="02020603050405020304" pitchFamily="18" charset="0"/>
              </a:rPr>
              <a:t>“</a:t>
            </a:r>
            <a:r>
              <a:rPr lang="en-US" sz="1400" b="0" i="0" dirty="0">
                <a:solidFill>
                  <a:srgbClr val="000000"/>
                </a:solidFill>
                <a:effectLst/>
                <a:ea typeface="Cambria" panose="02040503050406030204" pitchFamily="18" charset="0"/>
                <a:cs typeface="Times New Roman" panose="02020603050405020304" pitchFamily="18" charset="0"/>
              </a:rPr>
              <a:t>But there are drivers for differences in total installed costs by country. The most notable is who is responsible for the wind farm-to-shore transmission assets. In some countries the transmission assets are owned by the national or regional transmission network, in some cases they are owned by the wind farm developer. Looking at the total installed cost trends by country is therefore important to understand how cost structures are evolving."(IRENA’s Report, at 80)</a:t>
            </a:r>
          </a:p>
          <a:p>
            <a:endParaRPr lang="en-US" sz="1600" b="0" i="0" dirty="0">
              <a:solidFill>
                <a:srgbClr val="000000"/>
              </a:solidFill>
              <a:effectLst/>
              <a:ea typeface="Cambria" panose="02040503050406030204" pitchFamily="18" charset="0"/>
              <a:cs typeface="Times New Roman" panose="02020603050405020304" pitchFamily="18" charset="0"/>
            </a:endParaRPr>
          </a:p>
        </p:txBody>
      </p:sp>
      <p:sp>
        <p:nvSpPr>
          <p:cNvPr id="5" name="Title 5">
            <a:extLst>
              <a:ext uri="{FF2B5EF4-FFF2-40B4-BE49-F238E27FC236}">
                <a16:creationId xmlns:a16="http://schemas.microsoft.com/office/drawing/2014/main" id="{D0419EFE-D64D-43F1-8BD9-F03F9A23C206}"/>
              </a:ext>
            </a:extLst>
          </p:cNvPr>
          <p:cNvSpPr txBox="1">
            <a:spLocks/>
          </p:cNvSpPr>
          <p:nvPr/>
        </p:nvSpPr>
        <p:spPr>
          <a:xfrm>
            <a:off x="625764" y="326007"/>
            <a:ext cx="10515600" cy="99784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000" kern="1200">
                <a:solidFill>
                  <a:srgbClr val="400000"/>
                </a:solidFill>
                <a:latin typeface="Century Gothic" panose="020B0502020202020204" pitchFamily="34" charset="0"/>
                <a:ea typeface="+mj-ea"/>
                <a:cs typeface="+mj-cs"/>
              </a:defRPr>
            </a:lvl1pPr>
          </a:lstStyle>
          <a:p>
            <a:r>
              <a:rPr lang="en-US" dirty="0"/>
              <a:t>Review of RENEW Data Sources</a:t>
            </a:r>
            <a:br>
              <a:rPr lang="en-US" dirty="0"/>
            </a:br>
            <a:endParaRPr lang="en-US" dirty="0"/>
          </a:p>
        </p:txBody>
      </p:sp>
    </p:spTree>
    <p:extLst>
      <p:ext uri="{BB962C8B-B14F-4D97-AF65-F5344CB8AC3E}">
        <p14:creationId xmlns:p14="http://schemas.microsoft.com/office/powerpoint/2010/main" val="7211266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52FA46-E850-459F-B81B-8AEAB39968FF}"/>
              </a:ext>
            </a:extLst>
          </p:cNvPr>
          <p:cNvSpPr>
            <a:spLocks noGrp="1"/>
          </p:cNvSpPr>
          <p:nvPr>
            <p:ph idx="1"/>
          </p:nvPr>
        </p:nvSpPr>
        <p:spPr>
          <a:xfrm>
            <a:off x="625764" y="1078097"/>
            <a:ext cx="10728036" cy="4701806"/>
          </a:xfrm>
        </p:spPr>
        <p:txBody>
          <a:bodyPr>
            <a:normAutofit/>
          </a:bodyPr>
          <a:lstStyle/>
          <a:p>
            <a:r>
              <a:rPr lang="en-US" sz="2000" b="0" i="0" dirty="0">
                <a:solidFill>
                  <a:srgbClr val="000000"/>
                </a:solidFill>
                <a:effectLst/>
                <a:ea typeface="Cambria" panose="02040503050406030204" pitchFamily="18" charset="0"/>
                <a:cs typeface="Times New Roman" panose="02020603050405020304" pitchFamily="18" charset="0"/>
              </a:rPr>
              <a:t>EPA: IPM Platform 2018 Reference Case</a:t>
            </a:r>
          </a:p>
          <a:p>
            <a:pPr lvl="1"/>
            <a:r>
              <a:rPr lang="en-US" sz="1600" b="0" i="0" dirty="0">
                <a:solidFill>
                  <a:srgbClr val="000000"/>
                </a:solidFill>
                <a:effectLst/>
                <a:ea typeface="Cambria" panose="02040503050406030204" pitchFamily="18" charset="0"/>
                <a:cs typeface="Times New Roman" panose="02020603050405020304" pitchFamily="18" charset="0"/>
              </a:rPr>
              <a:t>EPA’s report suggests that the capital cost of a 600 MW offshore wind facility, in 2016 dollars, is $4,529 / kW if the facility is installed in 2021, $4,169 in 2016 dollars if the facility is installed in 2023, and $4,122 if the facility is installed in 2025 (EPA Report, at 4-28 to 4-29).  RENEW’s quoted value of $4,375 / kW appears to reflect the 2025 value of $4,122 / kW, escalated by 3 years of 2% inflation  </a:t>
            </a:r>
          </a:p>
          <a:p>
            <a:pPr lvl="1"/>
            <a:r>
              <a:rPr lang="en-US" sz="1600" dirty="0">
                <a:solidFill>
                  <a:srgbClr val="000000"/>
                </a:solidFill>
                <a:ea typeface="Cambria" panose="02040503050406030204" pitchFamily="18" charset="0"/>
                <a:cs typeface="Times New Roman" panose="02020603050405020304" pitchFamily="18" charset="0"/>
              </a:rPr>
              <a:t>EPA’s report indicates that an upward adjustment of 6.5% to 8.1% is required to reflect the location in ISO-New England. (EPA Report, at 4-26), bringing the $4,122/kW value to $4,390/kW</a:t>
            </a:r>
          </a:p>
          <a:p>
            <a:pPr lvl="1"/>
            <a:r>
              <a:rPr lang="en-US" sz="1600" dirty="0">
                <a:solidFill>
                  <a:srgbClr val="000000"/>
                </a:solidFill>
                <a:ea typeface="Cambria" panose="02040503050406030204" pitchFamily="18" charset="0"/>
                <a:cs typeface="Times New Roman" panose="02020603050405020304" pitchFamily="18" charset="0"/>
              </a:rPr>
              <a:t>EPA’s report also includes meaningful “Short-Term Capital Cost Adders”</a:t>
            </a:r>
          </a:p>
          <a:p>
            <a:pPr lvl="2"/>
            <a:r>
              <a:rPr lang="en-US" sz="1400" dirty="0">
                <a:solidFill>
                  <a:srgbClr val="000000"/>
                </a:solidFill>
                <a:ea typeface="Cambria" panose="02040503050406030204" pitchFamily="18" charset="0"/>
                <a:cs typeface="Times New Roman" panose="02020603050405020304" pitchFamily="18" charset="0"/>
              </a:rPr>
              <a:t>This adder is intended to reflect the concept that, if more than a certain amount of a resource is added in any one year, capital costs increase as projects have to compete for scarce labor and materials (EPA Report, at 4-21 to 4-22)</a:t>
            </a:r>
          </a:p>
          <a:p>
            <a:pPr lvl="2"/>
            <a:r>
              <a:rPr lang="en-US" sz="1400" dirty="0">
                <a:solidFill>
                  <a:srgbClr val="000000"/>
                </a:solidFill>
                <a:ea typeface="Cambria" panose="02040503050406030204" pitchFamily="18" charset="0"/>
                <a:cs typeface="Times New Roman" panose="02020603050405020304" pitchFamily="18" charset="0"/>
              </a:rPr>
              <a:t>For offshore wind, these adders are quite material, and have relatively low thresholds.  For example, in 2025 (i.e., the year RENEW used in its analysis), there is an adder of $1,893 / kW if more than 1,150 MW of capacity is added (EPA Report, at 4-25)</a:t>
            </a:r>
          </a:p>
          <a:p>
            <a:pPr lvl="1"/>
            <a:r>
              <a:rPr lang="en-US" sz="1800" dirty="0">
                <a:solidFill>
                  <a:srgbClr val="000000"/>
                </a:solidFill>
                <a:ea typeface="Cambria" panose="02040503050406030204" pitchFamily="18" charset="0"/>
                <a:cs typeface="Times New Roman" panose="02020603050405020304" pitchFamily="18" charset="0"/>
              </a:rPr>
              <a:t>The inclusion of these two adders moves RENEW’s $4,122/kW value to $6,283/kW</a:t>
            </a:r>
          </a:p>
          <a:p>
            <a:endParaRPr lang="en-US" sz="1600" b="0" i="0" dirty="0">
              <a:solidFill>
                <a:srgbClr val="000000"/>
              </a:solidFill>
              <a:effectLst/>
              <a:ea typeface="Cambria" panose="02040503050406030204" pitchFamily="18" charset="0"/>
              <a:cs typeface="Times New Roman" panose="02020603050405020304" pitchFamily="18" charset="0"/>
            </a:endParaRPr>
          </a:p>
        </p:txBody>
      </p:sp>
      <p:sp>
        <p:nvSpPr>
          <p:cNvPr id="5" name="Title 5">
            <a:extLst>
              <a:ext uri="{FF2B5EF4-FFF2-40B4-BE49-F238E27FC236}">
                <a16:creationId xmlns:a16="http://schemas.microsoft.com/office/drawing/2014/main" id="{D0419EFE-D64D-43F1-8BD9-F03F9A23C206}"/>
              </a:ext>
            </a:extLst>
          </p:cNvPr>
          <p:cNvSpPr txBox="1">
            <a:spLocks/>
          </p:cNvSpPr>
          <p:nvPr/>
        </p:nvSpPr>
        <p:spPr>
          <a:xfrm>
            <a:off x="625764" y="326008"/>
            <a:ext cx="10515600" cy="865058"/>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3000" kern="1200">
                <a:solidFill>
                  <a:srgbClr val="400000"/>
                </a:solidFill>
                <a:latin typeface="Century Gothic" panose="020B0502020202020204" pitchFamily="34" charset="0"/>
                <a:ea typeface="+mj-ea"/>
                <a:cs typeface="+mj-cs"/>
              </a:defRPr>
            </a:lvl1pPr>
          </a:lstStyle>
          <a:p>
            <a:r>
              <a:rPr lang="en-US" dirty="0"/>
              <a:t>Review of RENEW Data Sources (cont’d)</a:t>
            </a:r>
            <a:br>
              <a:rPr lang="en-US" dirty="0"/>
            </a:br>
            <a:endParaRPr lang="en-US" dirty="0"/>
          </a:p>
        </p:txBody>
      </p:sp>
    </p:spTree>
    <p:extLst>
      <p:ext uri="{BB962C8B-B14F-4D97-AF65-F5344CB8AC3E}">
        <p14:creationId xmlns:p14="http://schemas.microsoft.com/office/powerpoint/2010/main" val="7453672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52FA46-E850-459F-B81B-8AEAB39968FF}"/>
              </a:ext>
            </a:extLst>
          </p:cNvPr>
          <p:cNvSpPr>
            <a:spLocks noGrp="1"/>
          </p:cNvSpPr>
          <p:nvPr>
            <p:ph idx="1"/>
          </p:nvPr>
        </p:nvSpPr>
        <p:spPr>
          <a:xfrm>
            <a:off x="625764" y="1117530"/>
            <a:ext cx="10728036" cy="4701806"/>
          </a:xfrm>
        </p:spPr>
        <p:txBody>
          <a:bodyPr>
            <a:normAutofit/>
          </a:bodyPr>
          <a:lstStyle/>
          <a:p>
            <a:r>
              <a:rPr lang="en-US" sz="2000" dirty="0">
                <a:solidFill>
                  <a:srgbClr val="000000"/>
                </a:solidFill>
                <a:ea typeface="Cambria" panose="02040503050406030204" pitchFamily="18" charset="0"/>
                <a:cs typeface="Times New Roman" panose="02020603050405020304" pitchFamily="18" charset="0"/>
              </a:rPr>
              <a:t>DOE: 2018 Offshore Wind Technologies Market Report</a:t>
            </a:r>
          </a:p>
          <a:p>
            <a:pPr lvl="1"/>
            <a:r>
              <a:rPr lang="en-US" sz="1600" b="0" i="0" dirty="0">
                <a:solidFill>
                  <a:srgbClr val="000000"/>
                </a:solidFill>
                <a:effectLst/>
                <a:ea typeface="Cambria" panose="02040503050406030204" pitchFamily="18" charset="0"/>
                <a:cs typeface="Times New Roman" panose="02020603050405020304" pitchFamily="18" charset="0"/>
              </a:rPr>
              <a:t>This analysis is not specific to projects located in the United States.  The DOE notes that the low end of the range implied by its 2018 figures is set by a project located in China, and the high end of the range is set by a project located in the UK.  (DOE report, at 59)</a:t>
            </a:r>
          </a:p>
          <a:p>
            <a:pPr lvl="1"/>
            <a:r>
              <a:rPr lang="en-US" sz="1600" b="0" i="0" dirty="0">
                <a:solidFill>
                  <a:srgbClr val="000000"/>
                </a:solidFill>
                <a:effectLst/>
                <a:ea typeface="Cambria" panose="02040503050406030204" pitchFamily="18" charset="0"/>
                <a:cs typeface="Times New Roman" panose="02020603050405020304" pitchFamily="18" charset="0"/>
              </a:rPr>
              <a:t>The DOE adds several disclaimers to its data, stating:</a:t>
            </a:r>
          </a:p>
          <a:p>
            <a:pPr lvl="2"/>
            <a:r>
              <a:rPr lang="en-US" sz="1400" b="0" i="0" dirty="0">
                <a:solidFill>
                  <a:srgbClr val="000000"/>
                </a:solidFill>
                <a:effectLst/>
                <a:ea typeface="Cambria" panose="02040503050406030204" pitchFamily="18" charset="0"/>
                <a:cs typeface="Times New Roman" panose="02020603050405020304" pitchFamily="18" charset="0"/>
              </a:rPr>
              <a:t>“These </a:t>
            </a:r>
            <a:r>
              <a:rPr lang="en-US" sz="1400" b="0" i="0" dirty="0" err="1">
                <a:solidFill>
                  <a:srgbClr val="000000"/>
                </a:solidFill>
                <a:effectLst/>
                <a:ea typeface="Cambria" panose="02040503050406030204" pitchFamily="18" charset="0"/>
                <a:cs typeface="Times New Roman" panose="02020603050405020304" pitchFamily="18" charset="0"/>
              </a:rPr>
              <a:t>CapEx</a:t>
            </a:r>
            <a:r>
              <a:rPr lang="en-US" sz="1400" b="0" i="0" dirty="0">
                <a:solidFill>
                  <a:srgbClr val="000000"/>
                </a:solidFill>
                <a:effectLst/>
                <a:ea typeface="Cambria" panose="02040503050406030204" pitchFamily="18" charset="0"/>
                <a:cs typeface="Times New Roman" panose="02020603050405020304" pitchFamily="18" charset="0"/>
              </a:rPr>
              <a:t> data have some uncertainty for various reasons: 1) the </a:t>
            </a:r>
            <a:r>
              <a:rPr lang="en-US" sz="1400" b="0" i="0" dirty="0" err="1">
                <a:solidFill>
                  <a:srgbClr val="000000"/>
                </a:solidFill>
                <a:effectLst/>
                <a:ea typeface="Cambria" panose="02040503050406030204" pitchFamily="18" charset="0"/>
                <a:cs typeface="Times New Roman" panose="02020603050405020304" pitchFamily="18" charset="0"/>
              </a:rPr>
              <a:t>CapEx</a:t>
            </a:r>
            <a:r>
              <a:rPr lang="en-US" sz="1400" b="0" i="0" dirty="0">
                <a:solidFill>
                  <a:srgbClr val="000000"/>
                </a:solidFill>
                <a:effectLst/>
                <a:ea typeface="Cambria" panose="02040503050406030204" pitchFamily="18" charset="0"/>
                <a:cs typeface="Times New Roman" panose="02020603050405020304" pitchFamily="18" charset="0"/>
              </a:rPr>
              <a:t> data are normally self-reported by developers and difficult to verify independently, 2) there is limited transparency into the financial impact of cost overruns, and 3) it is often unclear whether the reported </a:t>
            </a:r>
            <a:r>
              <a:rPr lang="en-US" sz="1400" b="0" i="0" dirty="0" err="1">
                <a:solidFill>
                  <a:srgbClr val="000000"/>
                </a:solidFill>
                <a:effectLst/>
                <a:ea typeface="Cambria" panose="02040503050406030204" pitchFamily="18" charset="0"/>
                <a:cs typeface="Times New Roman" panose="02020603050405020304" pitchFamily="18" charset="0"/>
              </a:rPr>
              <a:t>CapEx</a:t>
            </a:r>
            <a:r>
              <a:rPr lang="en-US" sz="1400" b="0" i="0" dirty="0">
                <a:solidFill>
                  <a:srgbClr val="000000"/>
                </a:solidFill>
                <a:effectLst/>
                <a:ea typeface="Cambria" panose="02040503050406030204" pitchFamily="18" charset="0"/>
                <a:cs typeface="Times New Roman" panose="02020603050405020304" pitchFamily="18" charset="0"/>
              </a:rPr>
              <a:t> fully captures the total cost of installing the project and connecting it to the grid” (DOE Report, at 60)</a:t>
            </a:r>
          </a:p>
          <a:p>
            <a:pPr lvl="2"/>
            <a:r>
              <a:rPr lang="en-US" sz="1400" b="0" i="0" dirty="0">
                <a:solidFill>
                  <a:srgbClr val="000000"/>
                </a:solidFill>
                <a:effectLst/>
                <a:ea typeface="Cambria" panose="02040503050406030204" pitchFamily="18" charset="0"/>
                <a:cs typeface="Times New Roman" panose="02020603050405020304" pitchFamily="18" charset="0"/>
              </a:rPr>
              <a:t>There is a footnote attached to this statement, which reads: “For example, it is unclear if the announced capital expenditure values include soft costs, such as construction financing, insurance, or fees.”  (DOE Report, at 60)</a:t>
            </a:r>
          </a:p>
          <a:p>
            <a:r>
              <a:rPr lang="en-US" sz="2000" dirty="0">
                <a:solidFill>
                  <a:srgbClr val="000000"/>
                </a:solidFill>
                <a:ea typeface="Cambria" panose="02040503050406030204" pitchFamily="18" charset="0"/>
                <a:cs typeface="Times New Roman" panose="02020603050405020304" pitchFamily="18" charset="0"/>
              </a:rPr>
              <a:t>EIA: AEO2020 Cost of New Generation Technologies </a:t>
            </a:r>
          </a:p>
          <a:p>
            <a:pPr lvl="1"/>
            <a:r>
              <a:rPr lang="en-US" sz="1600" dirty="0">
                <a:solidFill>
                  <a:srgbClr val="000000"/>
                </a:solidFill>
                <a:ea typeface="Cambria" panose="02040503050406030204" pitchFamily="18" charset="0"/>
                <a:cs typeface="Times New Roman" panose="02020603050405020304" pitchFamily="18" charset="0"/>
              </a:rPr>
              <a:t>EIA reports a generic “base overnight cost” for offshore wind of $4,356/kW, which is the value reported by RENEW (EIA Report, at 2)</a:t>
            </a:r>
          </a:p>
          <a:p>
            <a:pPr lvl="1"/>
            <a:r>
              <a:rPr lang="en-US" sz="1600" dirty="0">
                <a:solidFill>
                  <a:srgbClr val="000000"/>
                </a:solidFill>
                <a:ea typeface="Cambria" panose="02040503050406030204" pitchFamily="18" charset="0"/>
                <a:cs typeface="Times New Roman" panose="02020603050405020304" pitchFamily="18" charset="0"/>
              </a:rPr>
              <a:t>Just one page after the page cited by RENEW, EIA reports an overnight capital cost by region.  For offshore wind built in ISO-New England, the EIA estimates an overnight capital cost of $5,446/kW (EIA Report, at 3)</a:t>
            </a:r>
          </a:p>
          <a:p>
            <a:pPr lvl="1"/>
            <a:r>
              <a:rPr lang="en-US" sz="1600" dirty="0">
                <a:solidFill>
                  <a:srgbClr val="000000"/>
                </a:solidFill>
                <a:ea typeface="Cambria" panose="02040503050406030204" pitchFamily="18" charset="0"/>
                <a:cs typeface="Times New Roman" panose="02020603050405020304" pitchFamily="18" charset="0"/>
              </a:rPr>
              <a:t>This implies a $1,090/kW locational adder to generic overnight costs</a:t>
            </a:r>
          </a:p>
          <a:p>
            <a:endParaRPr lang="en-US" sz="1600" b="0" i="0" dirty="0">
              <a:solidFill>
                <a:srgbClr val="000000"/>
              </a:solidFill>
              <a:effectLst/>
              <a:ea typeface="Cambria" panose="02040503050406030204" pitchFamily="18" charset="0"/>
              <a:cs typeface="Times New Roman" panose="02020603050405020304" pitchFamily="18" charset="0"/>
            </a:endParaRPr>
          </a:p>
        </p:txBody>
      </p:sp>
      <p:sp>
        <p:nvSpPr>
          <p:cNvPr id="5" name="Title 5">
            <a:extLst>
              <a:ext uri="{FF2B5EF4-FFF2-40B4-BE49-F238E27FC236}">
                <a16:creationId xmlns:a16="http://schemas.microsoft.com/office/drawing/2014/main" id="{D0419EFE-D64D-43F1-8BD9-F03F9A23C206}"/>
              </a:ext>
            </a:extLst>
          </p:cNvPr>
          <p:cNvSpPr txBox="1">
            <a:spLocks/>
          </p:cNvSpPr>
          <p:nvPr/>
        </p:nvSpPr>
        <p:spPr>
          <a:xfrm>
            <a:off x="625764" y="326007"/>
            <a:ext cx="10515600" cy="791523"/>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3000" kern="1200">
                <a:solidFill>
                  <a:srgbClr val="400000"/>
                </a:solidFill>
                <a:latin typeface="Century Gothic" panose="020B0502020202020204" pitchFamily="34" charset="0"/>
                <a:ea typeface="+mj-ea"/>
                <a:cs typeface="+mj-cs"/>
              </a:defRPr>
            </a:lvl1pPr>
          </a:lstStyle>
          <a:p>
            <a:r>
              <a:rPr lang="en-US" dirty="0"/>
              <a:t>Review of RENEW Data Sources (cont’d)</a:t>
            </a:r>
            <a:br>
              <a:rPr lang="en-US" dirty="0"/>
            </a:br>
            <a:endParaRPr lang="en-US" dirty="0"/>
          </a:p>
        </p:txBody>
      </p:sp>
    </p:spTree>
    <p:extLst>
      <p:ext uri="{BB962C8B-B14F-4D97-AF65-F5344CB8AC3E}">
        <p14:creationId xmlns:p14="http://schemas.microsoft.com/office/powerpoint/2010/main" val="3529157729"/>
      </p:ext>
    </p:extLst>
  </p:cSld>
  <p:clrMapOvr>
    <a:masterClrMapping/>
  </p:clrMapOvr>
</p:sld>
</file>

<file path=ppt/theme/theme1.xml><?xml version="1.0" encoding="utf-8"?>
<a:theme xmlns:a="http://schemas.openxmlformats.org/drawingml/2006/main" name="Office Theme">
  <a:themeElements>
    <a:clrScheme name="Custom 4">
      <a:dk1>
        <a:sysClr val="windowText" lastClr="000000"/>
      </a:dk1>
      <a:lt1>
        <a:sysClr val="window" lastClr="FFFFFF"/>
      </a:lt1>
      <a:dk2>
        <a:srgbClr val="44546A"/>
      </a:dk2>
      <a:lt2>
        <a:srgbClr val="E7E6E6"/>
      </a:lt2>
      <a:accent1>
        <a:srgbClr val="BFB8B7"/>
      </a:accent1>
      <a:accent2>
        <a:srgbClr val="7F7A7A"/>
      </a:accent2>
      <a:accent3>
        <a:srgbClr val="400000"/>
      </a:accent3>
      <a:accent4>
        <a:srgbClr val="403D3D"/>
      </a:accent4>
      <a:accent5>
        <a:srgbClr val="E5DCDC"/>
      </a:accent5>
      <a:accent6>
        <a:srgbClr val="00000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0C36E09-E1B1-4619-898F-E283099E002B}" vid="{947B8BDC-5323-4262-B14B-2ECCD4F1516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 with Firm Overview Slides_012319</Template>
  <TotalTime>0</TotalTime>
  <Words>2483</Words>
  <Application>Microsoft Office PowerPoint</Application>
  <PresentationFormat>Widescreen</PresentationFormat>
  <Paragraphs>194</Paragraphs>
  <Slides>22</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ＭＳ Ｐゴシック</vt:lpstr>
      <vt:lpstr>Arial</vt:lpstr>
      <vt:lpstr>Calibri</vt:lpstr>
      <vt:lpstr>Calibri Light</vt:lpstr>
      <vt:lpstr>Cambria</vt:lpstr>
      <vt:lpstr>Century Gothic</vt:lpstr>
      <vt:lpstr>Times New Roman</vt:lpstr>
      <vt:lpstr>Office Theme</vt:lpstr>
      <vt:lpstr>PowerPoint Presentation</vt:lpstr>
      <vt:lpstr>Overview &amp; Purpose: Agenda </vt:lpstr>
      <vt:lpstr>PowerPoint Presentation</vt:lpstr>
      <vt:lpstr>Offshore Wind Position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Pay for Performance</vt:lpstr>
      <vt:lpstr>PowerPoint Presentation</vt:lpstr>
      <vt:lpstr>Draft Net CONE &amp; ORTP Values FRM Sunset &amp; ISO-NE ESI Proposal</vt:lpstr>
      <vt:lpstr>Draft Net CONE &amp; ORTP Values – DR/EE FRM Sunset &amp; ISO-NE ESI Proposal</vt:lpstr>
      <vt:lpstr>Draft Net CONE &amp; ORTP Values FRM Sunset &amp; NEPOOL ESI Proposal</vt:lpstr>
      <vt:lpstr>Draft Net CONE &amp; ORTP Values FRM Sunset &amp; NEPOOL ESI Proposal – EE/DR</vt:lpstr>
      <vt:lpstr>Draft Net CONE &amp; ORTP Values With FRM &amp; No ESI </vt:lpstr>
      <vt:lpstr>Draft Net CONE &amp; ORTP Values With FRM &amp; No ESI – EE/DR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2020-10-01T21:15:45Z</dcterms:created>
  <dcterms:modified xsi:type="dcterms:W3CDTF">2020-10-06T23:34:30Z</dcterms:modified>
</cp:coreProperties>
</file>