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263" r:id="rId3"/>
    <p:sldId id="281" r:id="rId4"/>
    <p:sldId id="286" r:id="rId5"/>
    <p:sldId id="317" r:id="rId6"/>
    <p:sldId id="302" r:id="rId7"/>
    <p:sldId id="315" r:id="rId8"/>
    <p:sldId id="329" r:id="rId9"/>
    <p:sldId id="305" r:id="rId10"/>
    <p:sldId id="318" r:id="rId11"/>
    <p:sldId id="316" r:id="rId12"/>
    <p:sldId id="325" r:id="rId13"/>
    <p:sldId id="326" r:id="rId14"/>
    <p:sldId id="327" r:id="rId15"/>
    <p:sldId id="330" r:id="rId16"/>
    <p:sldId id="319" r:id="rId17"/>
    <p:sldId id="309" r:id="rId18"/>
    <p:sldId id="288" r:id="rId19"/>
    <p:sldId id="321" r:id="rId20"/>
    <p:sldId id="322" r:id="rId21"/>
    <p:sldId id="328" r:id="rId22"/>
    <p:sldId id="312" r:id="rId23"/>
    <p:sldId id="324" r:id="rId24"/>
    <p:sldId id="299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EC1F25"/>
    <a:srgbClr val="1E6A9A"/>
    <a:srgbClr val="FBB92F"/>
    <a:srgbClr val="77BD2A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9965" autoAdjust="0"/>
  </p:normalViewPr>
  <p:slideViewPr>
    <p:cSldViewPr>
      <p:cViewPr varScale="1">
        <p:scale>
          <a:sx n="95" d="100"/>
          <a:sy n="95" d="100"/>
        </p:scale>
        <p:origin x="98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5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6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3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8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176646"/>
            <a:ext cx="1342288" cy="452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0856" y="6324600"/>
            <a:ext cx="13422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 Use</a:t>
            </a:r>
            <a:r>
              <a:rPr lang="en-US" sz="700" b="1" baseline="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700" b="1" baseline="0" dirty="0" smtClean="0">
                <a:solidFill>
                  <a:schemeClr val="accent6"/>
                </a:solidFill>
              </a:rPr>
              <a:t>Draft Review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Ryan McCarthy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413-535-4071 </a:t>
            </a:r>
            <a:r>
              <a:rPr lang="en-US" dirty="0" smtClean="0"/>
              <a:t>| rymccarthy@iso-ne.com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/>
              <a:t>and discussion of Tariff redlines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600" dirty="0"/>
              <a:t>Modifications to the Qualification of Energy Efficiency (EE) in the Forward Capacity Market (FCM)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06, 2020 | MC teleconference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Modifications to the existing Market Rules </a:t>
            </a:r>
            <a:r>
              <a:rPr lang="en-US" dirty="0" smtClean="0"/>
              <a:t>to implement </a:t>
            </a:r>
            <a:r>
              <a:rPr lang="en-US" dirty="0"/>
              <a:t>new EER qualification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911016"/>
              </p:ext>
            </p:extLst>
          </p:nvPr>
        </p:nvGraphicFramePr>
        <p:xfrm>
          <a:off x="453887" y="1143000"/>
          <a:ext cx="82295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759">
                  <a:extLst>
                    <a:ext uri="{9D8B030D-6E8A-4147-A177-3AD203B41FA5}">
                      <a16:colId xmlns:a16="http://schemas.microsoft.com/office/drawing/2014/main" val="1312061396"/>
                    </a:ext>
                  </a:extLst>
                </a:gridCol>
                <a:gridCol w="2734759">
                  <a:extLst>
                    <a:ext uri="{9D8B030D-6E8A-4147-A177-3AD203B41FA5}">
                      <a16:colId xmlns:a16="http://schemas.microsoft.com/office/drawing/2014/main" val="3507894050"/>
                    </a:ext>
                  </a:extLst>
                </a:gridCol>
                <a:gridCol w="2760081">
                  <a:extLst>
                    <a:ext uri="{9D8B030D-6E8A-4147-A177-3AD203B41FA5}">
                      <a16:colId xmlns:a16="http://schemas.microsoft.com/office/drawing/2014/main" val="906533782"/>
                    </a:ext>
                  </a:extLst>
                </a:gridCol>
              </a:tblGrid>
              <a:tr h="327986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557360529"/>
                  </a:ext>
                </a:extLst>
              </a:tr>
              <a:tr h="105135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III.13.1.4.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Capacity Resources.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Addition of language stating mixed measures SOIs cannot contain EE measure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New Rule: </a:t>
                      </a:r>
                      <a:r>
                        <a:rPr lang="en-US" b="0" dirty="0" smtClean="0"/>
                        <a:t>New EE</a:t>
                      </a:r>
                      <a:r>
                        <a:rPr lang="en-US" b="0" baseline="0" dirty="0" smtClean="0"/>
                        <a:t> rules will be unique to EERs and cannot be applied to resources with mixed-measures</a:t>
                      </a:r>
                      <a:endParaRPr lang="en-US" u="sng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33760"/>
                  </a:ext>
                </a:extLst>
              </a:tr>
              <a:tr h="1293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III.13.6.1.5.3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Requirements for Demand Capacity Resources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 of language requiring measure installations</a:t>
                      </a:r>
                      <a:r>
                        <a:rPr lang="en-US" baseline="0" dirty="0" smtClean="0"/>
                        <a:t> to be completed no later than  two years after the start of the CCP for which the CSO was first acquired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Rules added to prevent re-assignment of EER measures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New Rule: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Deadline for completing measure installations to be comparable with that of other resource types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29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59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Modifications to the existing Market Rules to implement new EER qualification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16611"/>
              </p:ext>
            </p:extLst>
          </p:nvPr>
        </p:nvGraphicFramePr>
        <p:xfrm>
          <a:off x="457200" y="1401763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638541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492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9287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238843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III.13.1.4.1.1.1.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Demand Capacity Resource Show of Interest Form.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Language added to</a:t>
                      </a:r>
                      <a:r>
                        <a:rPr lang="en-US" sz="1800" kern="1200" baseline="0" dirty="0" smtClean="0">
                          <a:effectLst/>
                        </a:rPr>
                        <a:t> clarify that new EER SOI submissions will represent new and unique 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New Rule: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</a:t>
                      </a:r>
                      <a:r>
                        <a:rPr lang="en-US" dirty="0" smtClean="0"/>
                        <a:t> previously installed measures from participating as ‘new’ in prospective FCAs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5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III.13.1.4.2.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 of Existing Demand Capacity Resources. </a:t>
                      </a: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Clarifications to existing language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make clear that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 measure expiration is calculated seasonally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Clarification</a:t>
                      </a:r>
                      <a:r>
                        <a:rPr lang="en-US" dirty="0" smtClean="0"/>
                        <a:t>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apply the correct seasonal value reflecting measure expiration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9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3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Modifications to the existing Market Rules to implement new EER qualification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69646"/>
              </p:ext>
            </p:extLst>
          </p:nvPr>
        </p:nvGraphicFramePr>
        <p:xfrm>
          <a:off x="457200" y="12192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638541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492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9287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238843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III.13.1.4.2.A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EERs are distinguished from other Demand Capacity Resources in the  calculations of existing FCA Qualified Capacity and the proposed EER methodology is detailed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New Rule: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New </a:t>
                      </a:r>
                      <a:r>
                        <a:rPr lang="en-US" baseline="0" dirty="0" err="1" smtClean="0"/>
                        <a:t>ExCap</a:t>
                      </a:r>
                      <a:r>
                        <a:rPr lang="en-US" baseline="0" dirty="0" smtClean="0"/>
                        <a:t> qualification rules for EERs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better account for measure expiration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5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III.13.4.2.1.2.1.4.1. &amp; III.13.4.2.1.2.1.4.2.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&amp; Winter ARA Qualified Capacity.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New summer and winter ARA 1&amp;2 qualification rules for EERs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/>
                        <a:t>New Rule: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 </a:t>
                      </a:r>
                      <a:r>
                        <a:rPr lang="en-US" baseline="0" dirty="0" smtClean="0"/>
                        <a:t>qualification rules for EERs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better account for measure expiration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1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III.13.4.2.1.2.2.4.1.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III.13.4.2.1.2.2.4.2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&amp; Winter ARA Qualified Capacity.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 summer and winter ARA 3 qualification</a:t>
                      </a:r>
                      <a:r>
                        <a:rPr lang="en-US" baseline="0" dirty="0" smtClean="0"/>
                        <a:t> rules for EERs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New Rule: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 </a:t>
                      </a:r>
                      <a:r>
                        <a:rPr lang="en-US" baseline="0" dirty="0" smtClean="0"/>
                        <a:t>qualification rules for EERs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better account for measure expiration</a:t>
                      </a:r>
                      <a:endParaRPr lang="en-US" sz="1800" u="sng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9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3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Modifications to the existing Market Rules  removing  concepts no longer applicable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759474"/>
              </p:ext>
            </p:extLst>
          </p:nvPr>
        </p:nvGraphicFramePr>
        <p:xfrm>
          <a:off x="457200" y="1401763"/>
          <a:ext cx="8229600" cy="434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638541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492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9287063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238843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III.13.4.2.1.3. (c)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III.13.4.3. (Entire section)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III.13.5.1.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III.13.5.1.1.1.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III.13.5.1.1.3.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Removal of language that is no longer applicable as of 6/1/2020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Tariff Clean-up</a:t>
                      </a:r>
                      <a:r>
                        <a:rPr lang="en-US" dirty="0" smtClean="0"/>
                        <a:t>: </a:t>
                      </a:r>
                      <a:r>
                        <a:rPr lang="en-US" sz="1800" kern="1200" dirty="0" smtClean="0"/>
                        <a:t>Expired rules and terms deleted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5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III.13.7.2.4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Removal of language that refers to Section III.12.8(a)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Tariff Clean-up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Current language is non-functional and is being deleted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1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III.13.1.4.2.1.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Preexisting language that is subsumed by new EER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Qualified Capacity language and is no longer applicable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Tariff Clean-up: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Rules no longer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7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Modifications to the existing Market Rules  removing  concepts no longer applicable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780671"/>
              </p:ext>
            </p:extLst>
          </p:nvPr>
        </p:nvGraphicFramePr>
        <p:xfrm>
          <a:off x="457200" y="1401763"/>
          <a:ext cx="8229600" cy="196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638541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492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9287063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238843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III.13.6.1.5.3(c)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III.13.6.1.5.4(g)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Removal of modifier “solely”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Tariff Clean-up: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modifier is no longer needed once Energy Efficiency measures are not part of mixed-measure type resources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5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4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/>
              <a:t>Monthly Reconfiguration Auction And CSO Bilateral Qualification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Design review and redline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Design Review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8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RA and CSO Bilateral qualification is currently determined by ARA3 qualification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ARA3 qualification is the basis for monthly RA </a:t>
            </a:r>
            <a:r>
              <a:rPr lang="en-US" dirty="0"/>
              <a:t>qualification </a:t>
            </a:r>
            <a:r>
              <a:rPr lang="en-US" dirty="0" smtClean="0"/>
              <a:t>(both </a:t>
            </a:r>
            <a:r>
              <a:rPr lang="en-US" dirty="0"/>
              <a:t>monthly RA qualification and monthly CSO Bilateral qualification)</a:t>
            </a:r>
            <a:endParaRPr lang="en-US" dirty="0" smtClean="0"/>
          </a:p>
          <a:p>
            <a:pPr lvl="1"/>
            <a:r>
              <a:rPr lang="en-US" dirty="0" smtClean="0"/>
              <a:t>Current monthly RA qualification prevents resources, with an expected commercial operation date falling after the start of the CCP, from participating in monthly RAs</a:t>
            </a:r>
          </a:p>
          <a:p>
            <a:pPr lvl="1"/>
            <a:r>
              <a:rPr lang="en-US" dirty="0"/>
              <a:t>Monthly </a:t>
            </a:r>
            <a:r>
              <a:rPr lang="en-US" dirty="0" smtClean="0"/>
              <a:t>RA qualification </a:t>
            </a:r>
            <a:r>
              <a:rPr lang="en-US" dirty="0"/>
              <a:t>requires a resource, of any type, to become commercial before it can participate in a monthly RA</a:t>
            </a:r>
          </a:p>
          <a:p>
            <a:r>
              <a:rPr lang="en-US" dirty="0" smtClean="0"/>
              <a:t>Recent rule changes alleviate the need for resources to become commercial before participating in a monthly RA or CSO Bilateral</a:t>
            </a:r>
          </a:p>
          <a:p>
            <a:pPr lvl="1"/>
            <a:r>
              <a:rPr lang="en-US" dirty="0" smtClean="0"/>
              <a:t>Modifications to the non-commercial capacity financial assurance rules collateralize non-commercial MW that trade out of CSO positions at a profit</a:t>
            </a:r>
          </a:p>
          <a:p>
            <a:pPr lvl="1"/>
            <a:r>
              <a:rPr lang="en-US" dirty="0" smtClean="0"/>
              <a:t>The introduction of the failure to cover charges will assign a buy-out price to all MW that have not </a:t>
            </a:r>
            <a:r>
              <a:rPr lang="en-US" sz="2100" dirty="0"/>
              <a:t>demonstrated performance, that at a minimum, equals </a:t>
            </a:r>
            <a:r>
              <a:rPr lang="en-US" sz="2100" dirty="0" smtClean="0"/>
              <a:t>the </a:t>
            </a:r>
            <a:r>
              <a:rPr lang="en-US" sz="2100" dirty="0"/>
              <a:t>acquired CSO quantity</a:t>
            </a:r>
          </a:p>
        </p:txBody>
      </p:sp>
    </p:spTree>
    <p:extLst>
      <p:ext uri="{BB962C8B-B14F-4D97-AF65-F5344CB8AC3E}">
        <p14:creationId xmlns:p14="http://schemas.microsoft.com/office/powerpoint/2010/main" val="351000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RA qualification will properly account for commercial and non-commercial MW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proposed design will assign monthly qualification to resources that have become commercial during the CCP</a:t>
            </a:r>
          </a:p>
          <a:p>
            <a:pPr lvl="1"/>
            <a:r>
              <a:rPr lang="en-US" dirty="0" smtClean="0"/>
              <a:t>Non-Commercial resources that did not receive an ARA3 qualification value, because their COD fell after the start of the CCP, but subsequently became commercial during the CCP, will be assigned a monthly qualification equal to their commercial MW, limited by CNRC or the EER qualification cap</a:t>
            </a:r>
          </a:p>
          <a:p>
            <a:r>
              <a:rPr lang="en-US" dirty="0"/>
              <a:t>Commercial operation will no longer be a prerequisite for monthly RA </a:t>
            </a:r>
            <a:r>
              <a:rPr lang="en-US" dirty="0" smtClean="0"/>
              <a:t>or CSO Bilateral participation</a:t>
            </a:r>
          </a:p>
          <a:p>
            <a:pPr lvl="1"/>
            <a:r>
              <a:rPr lang="en-US" dirty="0"/>
              <a:t>The proposed </a:t>
            </a:r>
            <a:r>
              <a:rPr lang="en-US" dirty="0" smtClean="0"/>
              <a:t>rules </a:t>
            </a:r>
            <a:r>
              <a:rPr lang="en-US" dirty="0"/>
              <a:t>will remove the commercial requirement from monthly </a:t>
            </a:r>
            <a:r>
              <a:rPr lang="en-US" dirty="0" smtClean="0"/>
              <a:t>qualification</a:t>
            </a:r>
            <a:r>
              <a:rPr lang="en-US" dirty="0"/>
              <a:t>, provided the resource has a COD that falls on or before the last day of the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If the ARA3 COD </a:t>
            </a:r>
            <a:r>
              <a:rPr lang="en-US" dirty="0"/>
              <a:t>date is subsequently modified</a:t>
            </a:r>
            <a:r>
              <a:rPr lang="en-US" dirty="0" smtClean="0"/>
              <a:t>, the most recent COD at the time of monthly qualification will be used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10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Redline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Modifications to the Qualification of EE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 the FCM</a:t>
            </a:r>
            <a:endParaRPr lang="en-US" sz="2000" strike="sngStrik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148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Detailed Below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ISO is modifying the existing qualification process for Energy Efficiency Resources (EERs) to better account for expiring </a:t>
            </a:r>
            <a:r>
              <a:rPr lang="en-US" dirty="0" smtClean="0"/>
              <a:t>measures</a:t>
            </a:r>
          </a:p>
          <a:p>
            <a:pPr lvl="1"/>
            <a:r>
              <a:rPr lang="en-US" dirty="0"/>
              <a:t>The proposed effective date for this set of changes will be February </a:t>
            </a:r>
            <a:r>
              <a:rPr lang="en-US" dirty="0" smtClean="0"/>
              <a:t>2021, </a:t>
            </a:r>
            <a:r>
              <a:rPr lang="en-US" dirty="0"/>
              <a:t>to be implemented for the </a:t>
            </a:r>
            <a:r>
              <a:rPr lang="en-US" dirty="0" smtClean="0"/>
              <a:t>qualification </a:t>
            </a:r>
            <a:r>
              <a:rPr lang="en-US" dirty="0"/>
              <a:t>of EERs in the sixteenth Forward Capacity Auction (FCA 16)</a:t>
            </a:r>
          </a:p>
          <a:p>
            <a:r>
              <a:rPr lang="en-US" dirty="0" smtClean="0"/>
              <a:t>The </a:t>
            </a:r>
            <a:r>
              <a:rPr lang="en-US" dirty="0"/>
              <a:t>ISO is modifying monthly Reconfiguration Auction (RA) and bilateral </a:t>
            </a:r>
            <a:r>
              <a:rPr lang="en-US" dirty="0" smtClean="0"/>
              <a:t>qualification rules to better account for new Financial Assurance and performance accounting rules</a:t>
            </a:r>
          </a:p>
          <a:p>
            <a:pPr lvl="1"/>
            <a:r>
              <a:rPr lang="en-US" sz="2100" dirty="0"/>
              <a:t>The proposed effective date for this set of changes will be January 2022, to be implemented for the March 2022 monthly RA and bilateral </a:t>
            </a:r>
            <a:r>
              <a:rPr lang="en-US" sz="2100" dirty="0" smtClean="0"/>
              <a:t>qualification</a:t>
            </a:r>
          </a:p>
          <a:p>
            <a:pPr lvl="1"/>
            <a:r>
              <a:rPr lang="en-US" sz="2100" dirty="0" smtClean="0"/>
              <a:t>The ISO implementation of this design element requires additional time </a:t>
            </a:r>
          </a:p>
          <a:p>
            <a:r>
              <a:rPr lang="en-US" dirty="0" smtClean="0"/>
              <a:t>October 2020 is the second meeting </a:t>
            </a:r>
            <a:r>
              <a:rPr lang="en-US" dirty="0"/>
              <a:t>on this topic and will review the proposed design and Tariff redlines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Modifications the existing Market Rule language to implement </a:t>
            </a:r>
            <a:r>
              <a:rPr lang="en-US" dirty="0" smtClean="0"/>
              <a:t>the new Monthly RA </a:t>
            </a:r>
            <a:r>
              <a:rPr lang="en-US" dirty="0"/>
              <a:t>design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244109"/>
              </p:ext>
            </p:extLst>
          </p:nvPr>
        </p:nvGraphicFramePr>
        <p:xfrm>
          <a:off x="457200" y="1401763"/>
          <a:ext cx="8229600" cy="333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638541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7492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9287063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238843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III.13.4.2.1.4.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of Capacity That May Be Submitted in a Supply Offer in a Monthly Reconfiguration Auction.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III.13.5.1 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&amp; (j)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Supply Obligation Bilaterals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Defines new monthly RA participation quantities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New Rule: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rules added  for monthly RA qualification to properly account for commercial and non-commercial MW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5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9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Proposal Summary and Project schedule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2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proposed rules will better align Qualified Capacity with resource performance capabilities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both the performance component and the expiration component of all EER measures will appropriately assign qualification consistent with an </a:t>
            </a:r>
            <a:r>
              <a:rPr lang="en-US" dirty="0" smtClean="0"/>
              <a:t>EER’s </a:t>
            </a:r>
            <a:r>
              <a:rPr lang="en-US" dirty="0"/>
              <a:t>performance </a:t>
            </a:r>
          </a:p>
          <a:p>
            <a:pPr lvl="1"/>
            <a:r>
              <a:rPr lang="en-US" dirty="0"/>
              <a:t>The addition of a qualification cap will ensure that excess measures </a:t>
            </a:r>
            <a:r>
              <a:rPr lang="en-US" dirty="0" smtClean="0"/>
              <a:t>installed will not increase the FCM qualification of an EER </a:t>
            </a:r>
          </a:p>
          <a:p>
            <a:r>
              <a:rPr lang="en-US" dirty="0" smtClean="0"/>
              <a:t>Monthly qualification will better account for delayed commercial resources and allow non-commercial capacity to participate in monthly RAs and CSO Bilaterals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96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Dates and 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/>
              <a:t>EER qualification changes will become effective February 2021, to be implemented for the qualification of EERs in FCA </a:t>
            </a:r>
            <a:r>
              <a:rPr lang="en-US" b="0" i="0" dirty="0" smtClean="0"/>
              <a:t>16</a:t>
            </a:r>
            <a:endParaRPr lang="en-US" b="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/>
              <a:t>The monthly </a:t>
            </a:r>
            <a:r>
              <a:rPr lang="en-US" b="0" i="0" dirty="0" smtClean="0"/>
              <a:t>qualification </a:t>
            </a:r>
            <a:r>
              <a:rPr lang="en-US" b="0" i="0" dirty="0"/>
              <a:t>changes will become effective January 2022, to be implemented for the March 2022 monthly Reconfiguration Auction and bilateral </a:t>
            </a:r>
            <a:r>
              <a:rPr lang="en-US" b="0" i="0" dirty="0" smtClean="0"/>
              <a:t>qualification period</a:t>
            </a:r>
            <a:endParaRPr lang="en-US" b="0" i="0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37541712"/>
              </p:ext>
            </p:extLst>
          </p:nvPr>
        </p:nvGraphicFramePr>
        <p:xfrm>
          <a:off x="457200" y="2438400"/>
          <a:ext cx="8229600" cy="3063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8-10, 2020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 introduction and initial discussions</a:t>
                      </a:r>
                      <a:endParaRPr lang="en-US" dirty="0"/>
                    </a:p>
                  </a:txBody>
                  <a:tcPr marL="89777" marR="8977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 6-8, 2020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Tariff language presentation and continued discussions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 9-10, 2020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Continued</a:t>
                      </a:r>
                      <a:r>
                        <a:rPr lang="en-US" baseline="0" dirty="0" smtClean="0"/>
                        <a:t> discussions and 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886391907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 3, 2020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 discussion and 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14425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EER Qualification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Design review and redline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Design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EER </a:t>
            </a:r>
            <a:r>
              <a:rPr lang="en-US" dirty="0"/>
              <a:t>Existing </a:t>
            </a:r>
            <a:r>
              <a:rPr lang="en-US" dirty="0" smtClean="0"/>
              <a:t>Qualified Capacity will reflect the net capability of the resource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proposed existing qualification </a:t>
            </a:r>
            <a:r>
              <a:rPr lang="en-US" dirty="0" smtClean="0"/>
              <a:t>will set the seasonal Qualified Capacity to equal the lower of: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amount of measures marked commercial (</a:t>
            </a:r>
            <a:r>
              <a:rPr lang="en-US" i="1" dirty="0" smtClean="0"/>
              <a:t>i.e., </a:t>
            </a:r>
            <a:r>
              <a:rPr lang="en-US" dirty="0" smtClean="0"/>
              <a:t>the </a:t>
            </a:r>
            <a:r>
              <a:rPr lang="en-US" b="1" dirty="0" smtClean="0"/>
              <a:t>commercial component</a:t>
            </a:r>
            <a:r>
              <a:rPr lang="en-US" dirty="0" smtClean="0"/>
              <a:t>) plus the amount of FCA cleared non-commercial MW that </a:t>
            </a:r>
            <a:r>
              <a:rPr lang="en-US" dirty="0"/>
              <a:t>are on critical path schedule (CPS) </a:t>
            </a:r>
            <a:r>
              <a:rPr lang="en-US" dirty="0" smtClean="0"/>
              <a:t>monitoring (</a:t>
            </a:r>
            <a:r>
              <a:rPr lang="en-US" i="1" dirty="0" smtClean="0"/>
              <a:t>i.e.</a:t>
            </a:r>
            <a:r>
              <a:rPr lang="en-US" dirty="0" smtClean="0"/>
              <a:t>, the </a:t>
            </a:r>
            <a:r>
              <a:rPr lang="en-US" b="1" dirty="0" smtClean="0"/>
              <a:t>non-commercial component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total </a:t>
            </a:r>
            <a:r>
              <a:rPr lang="en-US" dirty="0"/>
              <a:t>amount of capacity that </a:t>
            </a:r>
            <a:r>
              <a:rPr lang="en-US" dirty="0" smtClean="0"/>
              <a:t>has cleared  as ‘new’ in prior FCAs (</a:t>
            </a:r>
            <a:r>
              <a:rPr lang="en-US" i="1" dirty="0" smtClean="0"/>
              <a:t>i.e.</a:t>
            </a:r>
            <a:r>
              <a:rPr lang="en-US" dirty="0" smtClean="0"/>
              <a:t>, the </a:t>
            </a:r>
            <a:r>
              <a:rPr lang="en-US" b="1" dirty="0" smtClean="0"/>
              <a:t>qualification cap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Represented formulaically: </a:t>
            </a:r>
          </a:p>
          <a:p>
            <a:pPr lvl="1"/>
            <a:r>
              <a:rPr lang="en-US" i="1" dirty="0" smtClean="0"/>
              <a:t>MIN(commercial component + non-commercial component, qualification cap)</a:t>
            </a:r>
          </a:p>
          <a:p>
            <a:r>
              <a:rPr lang="en-US" dirty="0"/>
              <a:t>The proposed methodology will apply to </a:t>
            </a:r>
            <a:r>
              <a:rPr lang="en-US" i="1" u="sng" dirty="0"/>
              <a:t>both</a:t>
            </a:r>
            <a:r>
              <a:rPr lang="en-US" dirty="0"/>
              <a:t> the FCA and </a:t>
            </a:r>
            <a:r>
              <a:rPr lang="en-US" dirty="0" smtClean="0"/>
              <a:t>all annual </a:t>
            </a:r>
            <a:r>
              <a:rPr lang="en-US" dirty="0"/>
              <a:t>Reconfiguration Auction </a:t>
            </a:r>
            <a:r>
              <a:rPr lang="en-US" dirty="0" smtClean="0"/>
              <a:t>qualifications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ISO will add new rules to better administer measure-specific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Passive Demand </a:t>
            </a:r>
            <a:r>
              <a:rPr lang="en-US" dirty="0"/>
              <a:t>Resource (PDR) Show of Interest (SOI) </a:t>
            </a:r>
            <a:r>
              <a:rPr lang="en-US" dirty="0" smtClean="0"/>
              <a:t>proposals that contain EE measures cannot be submitted with any other </a:t>
            </a:r>
            <a:r>
              <a:rPr lang="en-US" dirty="0"/>
              <a:t>measure types </a:t>
            </a:r>
            <a:r>
              <a:rPr lang="en-US" dirty="0" smtClean="0"/>
              <a:t>(i.e., </a:t>
            </a:r>
            <a:r>
              <a:rPr lang="en-US" dirty="0"/>
              <a:t>Distributed Generation, Load Management)</a:t>
            </a:r>
          </a:p>
          <a:p>
            <a:pPr lvl="1"/>
            <a:r>
              <a:rPr lang="en-US" dirty="0"/>
              <a:t>Existing PDRs consisting of </a:t>
            </a:r>
            <a:r>
              <a:rPr lang="en-US" dirty="0" smtClean="0"/>
              <a:t>mixed-measures </a:t>
            </a:r>
            <a:r>
              <a:rPr lang="en-US" dirty="0"/>
              <a:t>types, that contain EE measures, will be split into a resource containing EE measures only and a resource containing the other measure types</a:t>
            </a:r>
          </a:p>
          <a:p>
            <a:pPr lvl="1"/>
            <a:r>
              <a:rPr lang="en-US" dirty="0" smtClean="0"/>
              <a:t>Participants can continue to submit SOIs for mixed Load Management and Distributed Generation measure types</a:t>
            </a:r>
          </a:p>
        </p:txBody>
      </p:sp>
    </p:spTree>
    <p:extLst>
      <p:ext uri="{BB962C8B-B14F-4D97-AF65-F5344CB8AC3E}">
        <p14:creationId xmlns:p14="http://schemas.microsoft.com/office/powerpoint/2010/main" val="187173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EERs will have a finite time period to install associated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 installations </a:t>
            </a:r>
            <a:r>
              <a:rPr lang="en-US" dirty="0" smtClean="0"/>
              <a:t>for </a:t>
            </a:r>
            <a:r>
              <a:rPr lang="en-US" dirty="0"/>
              <a:t>EERs will be limited to two years from start of the commitment period in which the EER first received a </a:t>
            </a:r>
            <a:r>
              <a:rPr lang="en-US" dirty="0" smtClean="0"/>
              <a:t>CSO</a:t>
            </a:r>
          </a:p>
          <a:p>
            <a:pPr lvl="1"/>
            <a:r>
              <a:rPr lang="en-US" dirty="0" smtClean="0"/>
              <a:t>Previously cleared EERs will have until the end of the seventeenth Capacity Commitment Period (CCP) (</a:t>
            </a:r>
            <a:r>
              <a:rPr lang="en-US" i="1" dirty="0" smtClean="0"/>
              <a:t>i.e., </a:t>
            </a:r>
            <a:r>
              <a:rPr lang="en-US" dirty="0" smtClean="0"/>
              <a:t>May 31, 2027) to install all measures </a:t>
            </a:r>
          </a:p>
          <a:p>
            <a:pPr lvl="1"/>
            <a:r>
              <a:rPr lang="en-US" dirty="0" smtClean="0"/>
              <a:t>This deadline is consistent with resources that will clear as ‘new’ in FCA 16</a:t>
            </a:r>
          </a:p>
          <a:p>
            <a:r>
              <a:rPr lang="en-US" dirty="0" smtClean="0"/>
              <a:t>Once an EER measure is associated with a resource, it cannot be re-assigned to a different resource</a:t>
            </a:r>
          </a:p>
          <a:p>
            <a:pPr lvl="1"/>
            <a:r>
              <a:rPr lang="en-US" dirty="0" smtClean="0"/>
              <a:t>The remapping prohibition will begin on the project effective date (February 2021)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Proposed design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87517"/>
              </p:ext>
            </p:extLst>
          </p:nvPr>
        </p:nvGraphicFramePr>
        <p:xfrm>
          <a:off x="381001" y="990600"/>
          <a:ext cx="81533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91">
                  <a:extLst>
                    <a:ext uri="{9D8B030D-6E8A-4147-A177-3AD203B41FA5}">
                      <a16:colId xmlns:a16="http://schemas.microsoft.com/office/drawing/2014/main" val="4183734167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1012603943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3903078508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4052037441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361085462"/>
                    </a:ext>
                  </a:extLst>
                </a:gridCol>
                <a:gridCol w="1960944">
                  <a:extLst>
                    <a:ext uri="{9D8B030D-6E8A-4147-A177-3AD203B41FA5}">
                      <a16:colId xmlns:a16="http://schemas.microsoft.com/office/drawing/2014/main" val="398365476"/>
                    </a:ext>
                  </a:extLst>
                </a:gridCol>
              </a:tblGrid>
              <a:tr h="946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SOI</a:t>
                      </a:r>
                    </a:p>
                    <a:p>
                      <a:pPr algn="ctr"/>
                      <a:r>
                        <a:rPr lang="en-US" dirty="0" smtClean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Com. MW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Non-Com.</a:t>
                      </a:r>
                    </a:p>
                    <a:p>
                      <a:pPr algn="ctr"/>
                      <a:r>
                        <a:rPr lang="en-US" dirty="0" smtClean="0"/>
                        <a:t>MW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(B)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QC </a:t>
                      </a:r>
                      <a:r>
                        <a:rPr lang="en-US" baseline="0" dirty="0" smtClean="0"/>
                        <a:t>‘Cap’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Seasonal QC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Min(A+B,</a:t>
                      </a:r>
                      <a:r>
                        <a:rPr lang="en-US" baseline="0" dirty="0" smtClean="0"/>
                        <a:t> C)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748397"/>
                  </a:ext>
                </a:extLst>
              </a:tr>
              <a:tr h="291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MW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30 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75870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Min(5+25,30)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MW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27304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Min(35+0,30)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40171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MW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Min(28+0,30)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73663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CCP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MW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Min(21+0,30)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242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5145415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proposed methodology is expected to increase EE qualification values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additional </a:t>
            </a:r>
            <a:r>
              <a:rPr lang="en-US" sz="1600" dirty="0" smtClean="0"/>
              <a:t>capacity clears </a:t>
            </a:r>
            <a:r>
              <a:rPr lang="en-US" sz="1600" dirty="0"/>
              <a:t>in the FCA, </a:t>
            </a:r>
            <a:r>
              <a:rPr lang="en-US" sz="1600" dirty="0" smtClean="0"/>
              <a:t>the additional MW will be factored </a:t>
            </a:r>
            <a:r>
              <a:rPr lang="en-US" sz="1600" dirty="0"/>
              <a:t>directly into the load reconstitution process</a:t>
            </a:r>
          </a:p>
        </p:txBody>
      </p:sp>
    </p:spTree>
    <p:extLst>
      <p:ext uri="{BB962C8B-B14F-4D97-AF65-F5344CB8AC3E}">
        <p14:creationId xmlns:p14="http://schemas.microsoft.com/office/powerpoint/2010/main" val="145948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/>
              <a:t>Tariff</a:t>
            </a:r>
            <a:r>
              <a:rPr lang="en-US" dirty="0" smtClean="0"/>
              <a:t> Redline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1739</Words>
  <Application>Microsoft Office PowerPoint</Application>
  <PresentationFormat>On-screen Show (4:3)</PresentationFormat>
  <Paragraphs>236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iso_white_cover</vt:lpstr>
      <vt:lpstr>blank</vt:lpstr>
      <vt:lpstr>PowerPoint Presentation</vt:lpstr>
      <vt:lpstr>PowerPoint Presentation</vt:lpstr>
      <vt:lpstr>I. EER Qualification</vt:lpstr>
      <vt:lpstr>A. Design Review</vt:lpstr>
      <vt:lpstr>EER Existing Qualified Capacity will reflect the net capability of the resource</vt:lpstr>
      <vt:lpstr>The ISO will add new rules to better administer measure-specific rules</vt:lpstr>
      <vt:lpstr>EERs will have a finite time period to install associated measures</vt:lpstr>
      <vt:lpstr>Example: Proposed design</vt:lpstr>
      <vt:lpstr>B. Tariff Redline Presentation</vt:lpstr>
      <vt:lpstr>Modifications to the existing Market Rules to implement new EER qualification</vt:lpstr>
      <vt:lpstr>Modifications to the existing Market Rules to implement new EER qualification</vt:lpstr>
      <vt:lpstr>Modifications to the existing Market Rules to implement new EER qualification</vt:lpstr>
      <vt:lpstr>Modifications to the existing Market Rules  removing  concepts no longer applicable</vt:lpstr>
      <vt:lpstr>Modifications to the existing Market Rules  removing  concepts no longer applicable</vt:lpstr>
      <vt:lpstr>II. Monthly Reconfiguration Auction And CSO Bilateral Qualification</vt:lpstr>
      <vt:lpstr>A. Design Review</vt:lpstr>
      <vt:lpstr>Monthly RA and CSO Bilateral qualification is currently determined by ARA3 qualification</vt:lpstr>
      <vt:lpstr>Monthly RA qualification will properly account for commercial and non-commercial MW</vt:lpstr>
      <vt:lpstr>B. Redline Presentation</vt:lpstr>
      <vt:lpstr>Modifications the existing Market Rule language to implement the new Monthly RA design</vt:lpstr>
      <vt:lpstr>III. Proposal Summary and Project schedule</vt:lpstr>
      <vt:lpstr>The proposed rules will better align Qualified Capacity with resource performance capabilities</vt:lpstr>
      <vt:lpstr>Effective Dates and Stakeholder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2020-10-01T19:17:09Z</dcterms:created>
  <dcterms:modified xsi:type="dcterms:W3CDTF">2020-10-02T12:02:25Z</dcterms:modified>
</cp:coreProperties>
</file>