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handoutMasterIdLst>
    <p:handoutMasterId r:id="rId16"/>
  </p:handoutMasterIdLst>
  <p:sldIdLst>
    <p:sldId id="279" r:id="rId2"/>
    <p:sldId id="280" r:id="rId3"/>
    <p:sldId id="335" r:id="rId4"/>
    <p:sldId id="332" r:id="rId5"/>
    <p:sldId id="334" r:id="rId6"/>
    <p:sldId id="336" r:id="rId7"/>
    <p:sldId id="337" r:id="rId8"/>
    <p:sldId id="327" r:id="rId9"/>
    <p:sldId id="303" r:id="rId10"/>
    <p:sldId id="328" r:id="rId11"/>
    <p:sldId id="299" r:id="rId12"/>
    <p:sldId id="326" r:id="rId13"/>
    <p:sldId id="325" r:id="rId14"/>
  </p:sldIdLst>
  <p:sldSz cx="9144000" cy="6858000" type="screen4x3"/>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8920"/>
    <a:srgbClr val="62777F"/>
    <a:srgbClr val="EC1F25"/>
    <a:srgbClr val="FBB92F"/>
    <a:srgbClr val="77BD2A"/>
    <a:srgbClr val="6FA943"/>
    <a:srgbClr val="B9D257"/>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1" autoAdjust="0"/>
    <p:restoredTop sz="89966" autoAdjust="0"/>
  </p:normalViewPr>
  <p:slideViewPr>
    <p:cSldViewPr>
      <p:cViewPr varScale="1">
        <p:scale>
          <a:sx n="125" d="100"/>
          <a:sy n="125" d="100"/>
        </p:scale>
        <p:origin x="1205"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11/3/2020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11/3/2020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1337066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wolfson@iso-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November 9-10, </a:t>
            </a:r>
            <a:r>
              <a:rPr lang="en-US" dirty="0"/>
              <a:t>2020 | MARKETS </a:t>
            </a:r>
            <a:r>
              <a:rPr lang="en-US" dirty="0" smtClean="0"/>
              <a:t>COMMITTEE</a:t>
            </a:r>
            <a:endParaRPr lang="en-US" dirty="0"/>
          </a:p>
        </p:txBody>
      </p:sp>
      <p:sp>
        <p:nvSpPr>
          <p:cNvPr id="10" name="Text Placeholder 9"/>
          <p:cNvSpPr>
            <a:spLocks noGrp="1"/>
          </p:cNvSpPr>
          <p:nvPr>
            <p:ph type="body" sz="quarter" idx="17"/>
          </p:nvPr>
        </p:nvSpPr>
        <p:spPr/>
        <p:txBody>
          <a:bodyPr/>
          <a:lstStyle/>
          <a:p>
            <a:r>
              <a:rPr lang="en-US" dirty="0" smtClean="0"/>
              <a:t>Jennifer Wolfson</a:t>
            </a:r>
            <a:endParaRPr lang="en-US" dirty="0"/>
          </a:p>
        </p:txBody>
      </p:sp>
      <p:sp>
        <p:nvSpPr>
          <p:cNvPr id="11" name="Text Placeholder 10"/>
          <p:cNvSpPr>
            <a:spLocks noGrp="1"/>
          </p:cNvSpPr>
          <p:nvPr>
            <p:ph type="body" sz="quarter" idx="18"/>
          </p:nvPr>
        </p:nvSpPr>
        <p:spPr/>
        <p:txBody>
          <a:bodyPr/>
          <a:lstStyle/>
          <a:p>
            <a:r>
              <a:rPr lang="en-US" dirty="0" smtClean="0"/>
              <a:t>413.540.4663 </a:t>
            </a:r>
            <a:r>
              <a:rPr lang="en-US" dirty="0"/>
              <a:t>| </a:t>
            </a:r>
            <a:r>
              <a:rPr lang="en-US" dirty="0" smtClean="0">
                <a:hlinkClick r:id="rId2"/>
              </a:rPr>
              <a:t>jwolfson@iso-ne.com</a:t>
            </a:r>
            <a:endParaRPr lang="en-US" dirty="0"/>
          </a:p>
        </p:txBody>
      </p:sp>
      <p:sp>
        <p:nvSpPr>
          <p:cNvPr id="12" name="Text Placeholder 11"/>
          <p:cNvSpPr>
            <a:spLocks noGrp="1"/>
          </p:cNvSpPr>
          <p:nvPr>
            <p:ph type="body" sz="quarter" idx="19"/>
          </p:nvPr>
        </p:nvSpPr>
        <p:spPr/>
        <p:txBody>
          <a:bodyPr/>
          <a:lstStyle/>
          <a:p>
            <a:r>
              <a:rPr lang="en-US" dirty="0" smtClean="0"/>
              <a:t>Third FERC Order 841 Compliance Filing</a:t>
            </a:r>
            <a:endParaRPr lang="en-US" dirty="0">
              <a:solidFill>
                <a:srgbClr val="FF0000"/>
              </a:solidFill>
            </a:endParaRPr>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a:t>
            </a:r>
            <a:endParaRPr lang="en-US" dirty="0"/>
          </a:p>
        </p:txBody>
      </p:sp>
      <p:sp>
        <p:nvSpPr>
          <p:cNvPr id="4" name="Text Placeholder 3"/>
          <p:cNvSpPr>
            <a:spLocks noGrp="1"/>
          </p:cNvSpPr>
          <p:nvPr>
            <p:ph type="body" idx="1"/>
          </p:nvPr>
        </p:nvSpPr>
        <p:spPr/>
        <p:txBody>
          <a:bodyPr/>
          <a:lstStyle/>
          <a:p>
            <a:r>
              <a:rPr lang="en-US" dirty="0" smtClean="0"/>
              <a:t>Summary of Proposed Tariff Revisions</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413518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11</a:t>
            </a:fld>
            <a:endParaRPr lang="en-US"/>
          </a:p>
        </p:txBody>
      </p:sp>
      <p:sp>
        <p:nvSpPr>
          <p:cNvPr id="2" name="Title 1"/>
          <p:cNvSpPr>
            <a:spLocks noGrp="1"/>
          </p:cNvSpPr>
          <p:nvPr>
            <p:ph type="title"/>
          </p:nvPr>
        </p:nvSpPr>
        <p:spPr>
          <a:xfrm>
            <a:off x="457200" y="1524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sz="3100" dirty="0" smtClean="0"/>
              <a:t>Summary of Proposed Tariff Changes</a:t>
            </a:r>
            <a:r>
              <a:rPr lang="en-US" dirty="0" smtClean="0"/>
              <a:t/>
            </a:r>
            <a:br>
              <a:rPr lang="en-US" dirty="0" smtClean="0"/>
            </a:br>
            <a:r>
              <a:rPr lang="en-US" dirty="0"/>
              <a:t/>
            </a:r>
            <a:br>
              <a:rPr lang="en-US" dirty="0"/>
            </a:b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031130557"/>
              </p:ext>
            </p:extLst>
          </p:nvPr>
        </p:nvGraphicFramePr>
        <p:xfrm>
          <a:off x="304800" y="1049667"/>
          <a:ext cx="8382000" cy="497013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685800">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625747">
                <a:tc rowSpan="4">
                  <a:txBody>
                    <a:bodyPr/>
                    <a:lstStyle/>
                    <a:p>
                      <a:r>
                        <a:rPr lang="en-US" sz="1600" dirty="0" smtClean="0">
                          <a:solidFill>
                            <a:srgbClr val="000000"/>
                          </a:solidFill>
                        </a:rPr>
                        <a:t>Tariff</a:t>
                      </a:r>
                      <a:r>
                        <a:rPr lang="en-US" sz="1600" baseline="0" dirty="0" smtClean="0">
                          <a:solidFill>
                            <a:srgbClr val="000000"/>
                          </a:solidFill>
                        </a:rPr>
                        <a:t> S</a:t>
                      </a:r>
                      <a:r>
                        <a:rPr lang="en-US" sz="1600" dirty="0" smtClean="0">
                          <a:solidFill>
                            <a:srgbClr val="000000"/>
                          </a:solidFill>
                        </a:rPr>
                        <a:t>ection</a:t>
                      </a:r>
                    </a:p>
                    <a:p>
                      <a:r>
                        <a:rPr lang="en-US" sz="1600" dirty="0" smtClean="0">
                          <a:solidFill>
                            <a:srgbClr val="000000"/>
                          </a:solidFill>
                        </a:rPr>
                        <a:t>I.2.2</a:t>
                      </a:r>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accent6"/>
                          </a:solidFill>
                          <a:effectLst/>
                          <a:latin typeface="+mn-lt"/>
                          <a:ea typeface="+mn-ea"/>
                          <a:cs typeface="+mn-cs"/>
                        </a:rPr>
                        <a:t>Initial State of Charge</a:t>
                      </a:r>
                      <a:r>
                        <a:rPr lang="en-US" sz="1600" kern="1200" dirty="0" smtClean="0">
                          <a:solidFill>
                            <a:schemeClr val="accent6"/>
                          </a:solidFill>
                          <a:effectLst/>
                          <a:latin typeface="+mn-lt"/>
                          <a:ea typeface="+mn-ea"/>
                          <a:cs typeface="+mn-cs"/>
                        </a:rPr>
                        <a:t> is the State of Charge that an Electric Storage Facility </a:t>
                      </a:r>
                      <a:r>
                        <a:rPr lang="en-US" sz="1600" u="sng" kern="1200" dirty="0" smtClean="0">
                          <a:solidFill>
                            <a:schemeClr val="accent6"/>
                          </a:solidFill>
                          <a:effectLst/>
                          <a:latin typeface="+mn-lt"/>
                          <a:ea typeface="+mn-ea"/>
                          <a:cs typeface="+mn-cs"/>
                        </a:rPr>
                        <a:t>offers </a:t>
                      </a:r>
                      <a:r>
                        <a:rPr lang="en-US" sz="1600" strike="sngStrike" kern="1200" dirty="0" smtClean="0">
                          <a:solidFill>
                            <a:schemeClr val="accent6"/>
                          </a:solidFill>
                          <a:effectLst/>
                          <a:latin typeface="+mn-lt"/>
                          <a:ea typeface="+mn-ea"/>
                          <a:cs typeface="+mn-cs"/>
                        </a:rPr>
                        <a:t>expects to have </a:t>
                      </a:r>
                      <a:r>
                        <a:rPr lang="en-US" sz="1600" kern="1200" dirty="0" smtClean="0">
                          <a:solidFill>
                            <a:schemeClr val="accent6"/>
                          </a:solidFill>
                          <a:effectLst/>
                          <a:latin typeface="+mn-lt"/>
                          <a:ea typeface="+mn-ea"/>
                          <a:cs typeface="+mn-cs"/>
                        </a:rPr>
                        <a:t>at the start of hour one of the Day-Ahead Energy Market.</a:t>
                      </a:r>
                    </a:p>
                  </a:txBody>
                  <a:tcPr marL="92728" marR="92728" anchor="ctr">
                    <a:solidFill>
                      <a:schemeClr val="bg2">
                        <a:lumMod val="40000"/>
                        <a:lumOff val="6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Day-ahead bidding parameters to allow ISO to c</a:t>
                      </a:r>
                      <a:r>
                        <a:rPr lang="en-US" sz="1600" dirty="0" smtClean="0">
                          <a:solidFill>
                            <a:srgbClr val="000000"/>
                          </a:solidFill>
                        </a:rPr>
                        <a:t>omply</a:t>
                      </a:r>
                      <a:r>
                        <a:rPr lang="en-US" sz="1600" baseline="0" dirty="0" smtClean="0">
                          <a:solidFill>
                            <a:srgbClr val="000000"/>
                          </a:solidFill>
                        </a:rPr>
                        <a:t> with FERC’s directive to account for State of Charge and Duration </a:t>
                      </a:r>
                      <a:r>
                        <a:rPr lang="en-US" sz="1600" baseline="0" dirty="0" err="1" smtClean="0">
                          <a:solidFill>
                            <a:srgbClr val="000000"/>
                          </a:solidFill>
                        </a:rPr>
                        <a:t>Characteris</a:t>
                      </a:r>
                      <a:r>
                        <a:rPr lang="en-US" sz="1600" baseline="0" dirty="0" smtClean="0">
                          <a:solidFill>
                            <a:srgbClr val="000000"/>
                          </a:solidFill>
                        </a:rPr>
                        <a:t>-tics in the Day-Ahead Energy Market</a:t>
                      </a:r>
                      <a:endParaRPr lang="en-US" sz="1600" dirty="0" smtClean="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1"/>
                  </a:ext>
                </a:extLst>
              </a:tr>
              <a:tr h="75608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accent6"/>
                          </a:solidFill>
                          <a:effectLst/>
                          <a:latin typeface="+mn-lt"/>
                          <a:ea typeface="+mn-ea"/>
                          <a:cs typeface="+mn-cs"/>
                        </a:rPr>
                        <a:t>Maximum State of Charge</a:t>
                      </a:r>
                      <a:r>
                        <a:rPr lang="en-US" sz="1600" kern="1200" dirty="0" smtClean="0">
                          <a:solidFill>
                            <a:schemeClr val="accent6"/>
                          </a:solidFill>
                          <a:effectLst/>
                          <a:latin typeface="+mn-lt"/>
                          <a:ea typeface="+mn-ea"/>
                          <a:cs typeface="+mn-cs"/>
                        </a:rPr>
                        <a:t> is </a:t>
                      </a:r>
                      <a:r>
                        <a:rPr lang="en-US" sz="1600" u="sng" kern="1200" dirty="0" smtClean="0">
                          <a:solidFill>
                            <a:schemeClr val="accent6"/>
                          </a:solidFill>
                          <a:effectLst/>
                          <a:latin typeface="+mn-lt"/>
                          <a:ea typeface="+mn-ea"/>
                          <a:cs typeface="+mn-cs"/>
                        </a:rPr>
                        <a:t>the megawatt-hour value of stored energy, submitted by </a:t>
                      </a:r>
                      <a:r>
                        <a:rPr lang="en-US" sz="1600" kern="1200" dirty="0" smtClean="0">
                          <a:solidFill>
                            <a:schemeClr val="accent6"/>
                          </a:solidFill>
                          <a:effectLst/>
                          <a:latin typeface="+mn-lt"/>
                          <a:ea typeface="+mn-ea"/>
                          <a:cs typeface="+mn-cs"/>
                        </a:rPr>
                        <a:t>an Electric Storage </a:t>
                      </a:r>
                      <a:r>
                        <a:rPr lang="en-US" sz="1600" strike="noStrike" kern="1200" dirty="0" smtClean="0">
                          <a:solidFill>
                            <a:schemeClr val="accent6"/>
                          </a:solidFill>
                          <a:effectLst/>
                          <a:latin typeface="+mn-lt"/>
                          <a:ea typeface="+mn-ea"/>
                          <a:cs typeface="+mn-cs"/>
                        </a:rPr>
                        <a:t>Facility</a:t>
                      </a:r>
                      <a:r>
                        <a:rPr lang="en-US" sz="1600" strike="sngStrike" kern="1200" dirty="0" smtClean="0">
                          <a:solidFill>
                            <a:schemeClr val="accent6"/>
                          </a:solidFill>
                          <a:effectLst/>
                          <a:latin typeface="+mn-lt"/>
                          <a:ea typeface="+mn-ea"/>
                          <a:cs typeface="+mn-cs"/>
                        </a:rPr>
                        <a:t>’s</a:t>
                      </a:r>
                      <a:r>
                        <a:rPr lang="en-US" sz="1600" strike="sngStrike" kern="1200" baseline="0" dirty="0" smtClean="0">
                          <a:solidFill>
                            <a:schemeClr val="accent6"/>
                          </a:solidFill>
                          <a:effectLst/>
                          <a:latin typeface="+mn-lt"/>
                          <a:ea typeface="+mn-ea"/>
                          <a:cs typeface="+mn-cs"/>
                        </a:rPr>
                        <a:t> </a:t>
                      </a:r>
                      <a:r>
                        <a:rPr lang="en-US" sz="1600" strike="sngStrike" kern="1200" dirty="0" smtClean="0">
                          <a:solidFill>
                            <a:schemeClr val="accent6"/>
                          </a:solidFill>
                          <a:effectLst/>
                          <a:latin typeface="+mn-lt"/>
                          <a:ea typeface="+mn-ea"/>
                          <a:cs typeface="+mn-cs"/>
                        </a:rPr>
                        <a:t>maximum State of Charge</a:t>
                      </a:r>
                      <a:r>
                        <a:rPr lang="en-US" sz="1600" strike="noStrike" kern="1200" dirty="0" smtClean="0">
                          <a:solidFill>
                            <a:schemeClr val="accent6"/>
                          </a:solidFill>
                          <a:effectLst/>
                          <a:latin typeface="+mn-lt"/>
                          <a:ea typeface="+mn-ea"/>
                          <a:cs typeface="+mn-cs"/>
                        </a:rPr>
                        <a:t> </a:t>
                      </a:r>
                      <a:r>
                        <a:rPr lang="en-US" sz="1600" u="sng" strike="noStrike" kern="1200" dirty="0" smtClean="0">
                          <a:solidFill>
                            <a:schemeClr val="accent6"/>
                          </a:solidFill>
                          <a:effectLst/>
                          <a:latin typeface="+mn-lt"/>
                          <a:ea typeface="+mn-ea"/>
                          <a:cs typeface="+mn-cs"/>
                        </a:rPr>
                        <a:t>as part of its Offer Data</a:t>
                      </a:r>
                      <a:r>
                        <a:rPr lang="en-US" sz="1600" strike="noStrike" kern="1200" dirty="0" smtClean="0">
                          <a:solidFill>
                            <a:schemeClr val="accent6"/>
                          </a:solidFill>
                          <a:effectLst/>
                          <a:latin typeface="+mn-lt"/>
                          <a:ea typeface="+mn-ea"/>
                          <a:cs typeface="+mn-cs"/>
                        </a:rPr>
                        <a:t> </a:t>
                      </a:r>
                      <a:r>
                        <a:rPr lang="en-US" sz="1600" kern="1200" dirty="0" smtClean="0">
                          <a:solidFill>
                            <a:schemeClr val="accent6"/>
                          </a:solidFill>
                          <a:effectLst/>
                          <a:latin typeface="+mn-lt"/>
                          <a:ea typeface="+mn-ea"/>
                          <a:cs typeface="+mn-cs"/>
                        </a:rPr>
                        <a:t>for a given hour of the Day-Ahead Energy Market</a:t>
                      </a:r>
                      <a:r>
                        <a:rPr lang="en-US" sz="1600" u="sng" kern="1200" dirty="0" smtClean="0">
                          <a:solidFill>
                            <a:schemeClr val="accent6"/>
                          </a:solidFill>
                          <a:effectLst/>
                          <a:latin typeface="+mn-lt"/>
                          <a:ea typeface="+mn-ea"/>
                          <a:cs typeface="+mn-cs"/>
                        </a:rPr>
                        <a:t>, above</a:t>
                      </a:r>
                      <a:r>
                        <a:rPr lang="en-US" sz="1600" u="sng" kern="1200" baseline="0" dirty="0" smtClean="0">
                          <a:solidFill>
                            <a:schemeClr val="accent6"/>
                          </a:solidFill>
                          <a:effectLst/>
                          <a:latin typeface="+mn-lt"/>
                          <a:ea typeface="+mn-ea"/>
                          <a:cs typeface="+mn-cs"/>
                        </a:rPr>
                        <a:t> which the ISO shall not schedule the Electric Storage Facility to receive electricity from the grid</a:t>
                      </a:r>
                      <a:r>
                        <a:rPr lang="en-US" sz="1600" kern="1200" dirty="0" smtClean="0">
                          <a:solidFill>
                            <a:schemeClr val="accent6"/>
                          </a:solidFill>
                          <a:effectLst/>
                          <a:latin typeface="+mn-lt"/>
                          <a:ea typeface="+mn-ea"/>
                          <a:cs typeface="+mn-cs"/>
                        </a:rPr>
                        <a:t>.</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1541743970"/>
                  </a:ext>
                </a:extLst>
              </a:tr>
              <a:tr h="75608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accent6"/>
                          </a:solidFill>
                          <a:effectLst/>
                          <a:latin typeface="+mn-lt"/>
                          <a:ea typeface="+mn-ea"/>
                          <a:cs typeface="+mn-cs"/>
                        </a:rPr>
                        <a:t>Minimum State of Charge</a:t>
                      </a:r>
                      <a:r>
                        <a:rPr lang="en-US" sz="1600" kern="1200" dirty="0" smtClean="0">
                          <a:solidFill>
                            <a:schemeClr val="accent6"/>
                          </a:solidFill>
                          <a:effectLst/>
                          <a:latin typeface="+mn-lt"/>
                          <a:ea typeface="+mn-ea"/>
                          <a:cs typeface="+mn-cs"/>
                        </a:rPr>
                        <a:t> is </a:t>
                      </a:r>
                      <a:r>
                        <a:rPr lang="en-US" sz="1600" u="sng" kern="1200" dirty="0" smtClean="0">
                          <a:solidFill>
                            <a:schemeClr val="accent6"/>
                          </a:solidFill>
                          <a:effectLst/>
                          <a:latin typeface="+mn-lt"/>
                          <a:ea typeface="+mn-ea"/>
                          <a:cs typeface="+mn-cs"/>
                        </a:rPr>
                        <a:t>the megawatt-hour value of stored energy, submitted by </a:t>
                      </a:r>
                      <a:r>
                        <a:rPr lang="en-US" sz="1600" kern="1200" dirty="0" smtClean="0">
                          <a:solidFill>
                            <a:schemeClr val="accent6"/>
                          </a:solidFill>
                          <a:effectLst/>
                          <a:latin typeface="+mn-lt"/>
                          <a:ea typeface="+mn-ea"/>
                          <a:cs typeface="+mn-cs"/>
                        </a:rPr>
                        <a:t>an Electric Storage Facility</a:t>
                      </a:r>
                      <a:r>
                        <a:rPr lang="en-US" sz="1600" strike="sngStrike" kern="1200" dirty="0" smtClean="0">
                          <a:solidFill>
                            <a:schemeClr val="accent6"/>
                          </a:solidFill>
                          <a:effectLst/>
                          <a:latin typeface="+mn-lt"/>
                          <a:ea typeface="+mn-ea"/>
                          <a:cs typeface="+mn-cs"/>
                        </a:rPr>
                        <a:t>’s minimum State of Charge</a:t>
                      </a:r>
                      <a:r>
                        <a:rPr lang="en-US" sz="1600" kern="1200" dirty="0" smtClean="0">
                          <a:solidFill>
                            <a:schemeClr val="accent6"/>
                          </a:solidFill>
                          <a:effectLst/>
                          <a:latin typeface="+mn-lt"/>
                          <a:ea typeface="+mn-ea"/>
                          <a:cs typeface="+mn-cs"/>
                        </a:rPr>
                        <a:t> </a:t>
                      </a:r>
                      <a:r>
                        <a:rPr lang="en-US" sz="1600" u="sng" strike="noStrike" kern="1200" dirty="0" smtClean="0">
                          <a:solidFill>
                            <a:schemeClr val="accent6"/>
                          </a:solidFill>
                          <a:effectLst/>
                          <a:latin typeface="+mn-lt"/>
                          <a:ea typeface="+mn-ea"/>
                          <a:cs typeface="+mn-cs"/>
                        </a:rPr>
                        <a:t>as part of its Offer Data</a:t>
                      </a:r>
                      <a:r>
                        <a:rPr lang="en-US" sz="1600" strike="noStrike" kern="1200" dirty="0" smtClean="0">
                          <a:solidFill>
                            <a:schemeClr val="accent6"/>
                          </a:solidFill>
                          <a:effectLst/>
                          <a:latin typeface="+mn-lt"/>
                          <a:ea typeface="+mn-ea"/>
                          <a:cs typeface="+mn-cs"/>
                        </a:rPr>
                        <a:t> </a:t>
                      </a:r>
                      <a:r>
                        <a:rPr lang="en-US" sz="1600" kern="1200" dirty="0" smtClean="0">
                          <a:solidFill>
                            <a:schemeClr val="accent6"/>
                          </a:solidFill>
                          <a:effectLst/>
                          <a:latin typeface="+mn-lt"/>
                          <a:ea typeface="+mn-ea"/>
                          <a:cs typeface="+mn-cs"/>
                        </a:rPr>
                        <a:t>for a given hour of the Day-Ahead Energy Market</a:t>
                      </a:r>
                      <a:r>
                        <a:rPr lang="en-US" sz="1600" u="sng" kern="1200" dirty="0" smtClean="0">
                          <a:solidFill>
                            <a:schemeClr val="accent6"/>
                          </a:solidFill>
                          <a:effectLst/>
                          <a:latin typeface="+mn-lt"/>
                          <a:ea typeface="+mn-ea"/>
                          <a:cs typeface="+mn-cs"/>
                        </a:rPr>
                        <a:t>, below</a:t>
                      </a:r>
                      <a:r>
                        <a:rPr lang="en-US" sz="1600" u="sng" kern="1200" baseline="0" dirty="0" smtClean="0">
                          <a:solidFill>
                            <a:schemeClr val="accent6"/>
                          </a:solidFill>
                          <a:effectLst/>
                          <a:latin typeface="+mn-lt"/>
                          <a:ea typeface="+mn-ea"/>
                          <a:cs typeface="+mn-cs"/>
                        </a:rPr>
                        <a:t> which the ISO shall not schedule the Electric Storage Facility to inject electricity to the grid</a:t>
                      </a:r>
                      <a:r>
                        <a:rPr lang="en-US" sz="1600" kern="1200" dirty="0" smtClean="0">
                          <a:solidFill>
                            <a:schemeClr val="accent6"/>
                          </a:solidFill>
                          <a:effectLst/>
                          <a:latin typeface="+mn-lt"/>
                          <a:ea typeface="+mn-ea"/>
                          <a:cs typeface="+mn-cs"/>
                        </a:rPr>
                        <a:t>.</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1668583328"/>
                  </a:ext>
                </a:extLst>
              </a:tr>
              <a:tr h="84009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accent6"/>
                          </a:solidFill>
                          <a:effectLst/>
                          <a:latin typeface="+mn-lt"/>
                          <a:ea typeface="+mn-ea"/>
                          <a:cs typeface="+mn-cs"/>
                        </a:rPr>
                        <a:t>Round-Trip Efficiency</a:t>
                      </a:r>
                      <a:r>
                        <a:rPr lang="en-US" sz="1600" kern="1200" dirty="0" smtClean="0">
                          <a:solidFill>
                            <a:schemeClr val="accent6"/>
                          </a:solidFill>
                          <a:effectLst/>
                          <a:latin typeface="+mn-lt"/>
                          <a:ea typeface="+mn-ea"/>
                          <a:cs typeface="+mn-cs"/>
                        </a:rPr>
                        <a:t> is a percentage expressing the megawatt-hours of energy that an Electric Storage Facility injects onto the grid per megawatt-hour of energy it receives from the grid.  </a:t>
                      </a:r>
                    </a:p>
                  </a:txBody>
                  <a:tcPr marL="92728" marR="92728" anchor="ctr">
                    <a:solidFill>
                      <a:schemeClr val="bg2">
                        <a:lumMod val="40000"/>
                        <a:lumOff val="60000"/>
                      </a:schemeClr>
                    </a:solidFill>
                  </a:tcPr>
                </a:tc>
                <a:tc vMerge="1">
                  <a:txBody>
                    <a:bodyPr/>
                    <a:lstStyle/>
                    <a:p>
                      <a:endParaRPr lang="en-US"/>
                    </a:p>
                  </a:txBody>
                  <a:tcPr/>
                </a:tc>
                <a:extLst>
                  <a:ext uri="{0D108BD9-81ED-4DB2-BD59-A6C34878D82A}">
                    <a16:rowId xmlns:a16="http://schemas.microsoft.com/office/drawing/2014/main" val="73056980"/>
                  </a:ext>
                </a:extLst>
              </a:tr>
            </a:tbl>
          </a:graphicData>
        </a:graphic>
      </p:graphicFrame>
    </p:spTree>
    <p:extLst>
      <p:ext uri="{BB962C8B-B14F-4D97-AF65-F5344CB8AC3E}">
        <p14:creationId xmlns:p14="http://schemas.microsoft.com/office/powerpoint/2010/main" val="4088285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12</a:t>
            </a:fld>
            <a:endParaRPr lang="en-US"/>
          </a:p>
        </p:txBody>
      </p:sp>
      <p:sp>
        <p:nvSpPr>
          <p:cNvPr id="2" name="Title 1"/>
          <p:cNvSpPr>
            <a:spLocks noGrp="1"/>
          </p:cNvSpPr>
          <p:nvPr>
            <p:ph type="title"/>
          </p:nvPr>
        </p:nvSpPr>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18874487"/>
              </p:ext>
            </p:extLst>
          </p:nvPr>
        </p:nvGraphicFramePr>
        <p:xfrm>
          <a:off x="381000" y="1046922"/>
          <a:ext cx="8305800" cy="41803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705678">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638471">
                <a:tc>
                  <a:txBody>
                    <a:bodyPr/>
                    <a:lstStyle/>
                    <a:p>
                      <a:r>
                        <a:rPr lang="en-US" sz="1600" dirty="0" smtClean="0">
                          <a:solidFill>
                            <a:srgbClr val="000000"/>
                          </a:solidFill>
                        </a:rPr>
                        <a:t>Tariff</a:t>
                      </a:r>
                      <a:r>
                        <a:rPr lang="en-US" sz="1600" baseline="0" dirty="0" smtClean="0">
                          <a:solidFill>
                            <a:srgbClr val="000000"/>
                          </a:solidFill>
                        </a:rPr>
                        <a:t> S</a:t>
                      </a:r>
                      <a:r>
                        <a:rPr lang="en-US" sz="1600" dirty="0" smtClean="0">
                          <a:solidFill>
                            <a:srgbClr val="000000"/>
                          </a:solidFill>
                        </a:rPr>
                        <a:t>ection</a:t>
                      </a:r>
                    </a:p>
                    <a:p>
                      <a:r>
                        <a:rPr lang="en-US" sz="1600" dirty="0" smtClean="0">
                          <a:solidFill>
                            <a:srgbClr val="000000"/>
                          </a:solidFill>
                        </a:rPr>
                        <a:t>I.2.2</a:t>
                      </a:r>
                    </a:p>
                    <a:p>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6"/>
                          </a:solidFill>
                          <a:effectLst/>
                          <a:latin typeface="+mn-lt"/>
                          <a:ea typeface="+mn-ea"/>
                          <a:cs typeface="+mn-cs"/>
                        </a:rPr>
                        <a:t>State of Charge</a:t>
                      </a:r>
                      <a:r>
                        <a:rPr lang="en-US" sz="1800" kern="1200" dirty="0" smtClean="0">
                          <a:solidFill>
                            <a:schemeClr val="accent6"/>
                          </a:solidFill>
                          <a:effectLst/>
                          <a:latin typeface="+mn-lt"/>
                          <a:ea typeface="+mn-ea"/>
                          <a:cs typeface="+mn-cs"/>
                        </a:rPr>
                        <a:t> is the total quantity of megawatt-hours available to be injected by an Electric Storage Facility onto the grid.</a:t>
                      </a:r>
                    </a:p>
                  </a:txBody>
                  <a:tcPr marL="92728" marR="92728" anchor="ctr">
                    <a:solidFill>
                      <a:schemeClr val="bg2">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Comply</a:t>
                      </a:r>
                      <a:r>
                        <a:rPr lang="en-US" sz="1600" baseline="0" dirty="0" smtClean="0">
                          <a:solidFill>
                            <a:srgbClr val="000000"/>
                          </a:solidFill>
                        </a:rPr>
                        <a:t> with FERC’s directive to account for State of Charge and Duration Characteristics in the Day-Ahead Energy Market</a:t>
                      </a:r>
                      <a:endParaRPr lang="en-US" sz="1600" dirty="0" smtClean="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536573088"/>
                  </a:ext>
                </a:extLst>
              </a:tr>
              <a:tr h="638471">
                <a:tc>
                  <a:txBody>
                    <a:bodyPr/>
                    <a:lstStyle/>
                    <a:p>
                      <a:r>
                        <a:rPr lang="en-US" sz="1600" dirty="0" smtClean="0">
                          <a:solidFill>
                            <a:srgbClr val="000000"/>
                          </a:solidFill>
                        </a:rPr>
                        <a:t>Tariff Section III.1.10.6</a:t>
                      </a:r>
                      <a:endParaRPr lang="en-US" sz="1600" dirty="0">
                        <a:solidFill>
                          <a:srgbClr val="000000"/>
                        </a:solidFill>
                      </a:endParaRPr>
                    </a:p>
                  </a:txBody>
                  <a:tcPr marL="92728" marR="92728" anchor="ctr">
                    <a:solidFill>
                      <a:schemeClr val="bg2">
                        <a:lumMod val="40000"/>
                        <a:lumOff val="60000"/>
                      </a:schemeClr>
                    </a:solidFill>
                  </a:tcPr>
                </a:tc>
                <a:tc>
                  <a:txBody>
                    <a:bodyPr/>
                    <a:lstStyle/>
                    <a:p>
                      <a:pPr lvl="0"/>
                      <a:r>
                        <a:rPr lang="en-US" sz="18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In clearing the Day-Ahead Energy Market, the ISO will </a:t>
                      </a:r>
                      <a:r>
                        <a:rPr lang="en-US" sz="1800" u="sng" kern="1200" dirty="0" smtClean="0">
                          <a:solidFill>
                            <a:srgbClr val="FF0000"/>
                          </a:solidFill>
                          <a:effectLst/>
                          <a:latin typeface="+mn-lt"/>
                          <a:ea typeface="+mn-ea"/>
                          <a:cs typeface="+mn-cs"/>
                        </a:rPr>
                        <a:t>respect Electric Storage Facility Initial State of Charge, Round Trip Efficiency, Maximum State of Charge, and Minimum State of Charge</a:t>
                      </a:r>
                      <a:r>
                        <a:rPr lang="en-US" sz="1800" u="none" strike="sngStrike" kern="1200" dirty="0" smtClean="0">
                          <a:solidFill>
                            <a:srgbClr val="FF0000"/>
                          </a:solidFill>
                          <a:effectLst/>
                          <a:latin typeface="+mn-lt"/>
                          <a:ea typeface="+mn-ea"/>
                          <a:cs typeface="+mn-cs"/>
                        </a:rPr>
                        <a:t> </a:t>
                      </a:r>
                      <a:r>
                        <a:rPr lang="en-US" sz="1800" strike="sngStrike" kern="1200" dirty="0" smtClean="0">
                          <a:solidFill>
                            <a:schemeClr val="accent6"/>
                          </a:solidFill>
                          <a:effectLst/>
                          <a:latin typeface="+mn-lt"/>
                          <a:ea typeface="+mn-ea"/>
                          <a:cs typeface="+mn-cs"/>
                        </a:rPr>
                        <a:t>account for maximum run time, maximum charge time, state of charge, maximum state of charge, and minimum state of charge through bidding parameters or other means, as required by the Commission in Order No. 841</a:t>
                      </a:r>
                      <a:r>
                        <a:rPr lang="en-US" sz="1800" kern="1200" dirty="0" smtClean="0">
                          <a:solidFill>
                            <a:srgbClr val="000000"/>
                          </a:solidFill>
                          <a:effectLst/>
                          <a:latin typeface="+mn-lt"/>
                          <a:ea typeface="+mn-ea"/>
                          <a:cs typeface="+mn-cs"/>
                        </a:rPr>
                        <a:t>.</a:t>
                      </a:r>
                    </a:p>
                  </a:txBody>
                  <a:tcPr marL="92728" marR="92728" anchor="ctr">
                    <a:solidFill>
                      <a:schemeClr val="bg2">
                        <a:lumMod val="40000"/>
                        <a:lumOff val="60000"/>
                      </a:schemeClr>
                    </a:solidFill>
                  </a:tcPr>
                </a:tc>
                <a:tc vMerge="1">
                  <a:txBody>
                    <a:bodyPr/>
                    <a:lstStyle/>
                    <a:p>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4204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13</a:t>
            </a:fld>
            <a:endParaRPr lang="en-US"/>
          </a:p>
        </p:txBody>
      </p:sp>
      <p:sp>
        <p:nvSpPr>
          <p:cNvPr id="2" name="Title 1"/>
          <p:cNvSpPr>
            <a:spLocks noGrp="1"/>
          </p:cNvSpPr>
          <p:nvPr>
            <p:ph type="title"/>
          </p:nvPr>
        </p:nvSpPr>
        <p:spPr/>
        <p:txBody>
          <a:bodyPr/>
          <a:lstStyle/>
          <a:p>
            <a:r>
              <a:rPr lang="en-US" dirty="0" smtClean="0"/>
              <a:t>Summary of Proposed Tariff Changes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867124388"/>
              </p:ext>
            </p:extLst>
          </p:nvPr>
        </p:nvGraphicFramePr>
        <p:xfrm>
          <a:off x="381000" y="990600"/>
          <a:ext cx="8305800" cy="4541777"/>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89878">
                  <a:extLst>
                    <a:ext uri="{9D8B030D-6E8A-4147-A177-3AD203B41FA5}">
                      <a16:colId xmlns:a16="http://schemas.microsoft.com/office/drawing/2014/main" val="20001"/>
                    </a:ext>
                  </a:extLst>
                </a:gridCol>
                <a:gridCol w="1691922">
                  <a:extLst>
                    <a:ext uri="{9D8B030D-6E8A-4147-A177-3AD203B41FA5}">
                      <a16:colId xmlns:a16="http://schemas.microsoft.com/office/drawing/2014/main" val="20002"/>
                    </a:ext>
                  </a:extLst>
                </a:gridCol>
              </a:tblGrid>
              <a:tr h="639126">
                <a:tc>
                  <a:txBody>
                    <a:bodyPr/>
                    <a:lstStyle/>
                    <a:p>
                      <a:r>
                        <a:rPr lang="en-US" dirty="0" smtClean="0"/>
                        <a:t>Section</a:t>
                      </a:r>
                      <a:endParaRPr lang="en-US" dirty="0"/>
                    </a:p>
                  </a:txBody>
                  <a:tcPr marL="92728" marR="92728" anchor="ctr"/>
                </a:tc>
                <a:tc>
                  <a:txBody>
                    <a:bodyPr/>
                    <a:lstStyle/>
                    <a:p>
                      <a:r>
                        <a:rPr lang="en-US" kern="100" baseline="0" dirty="0" smtClean="0"/>
                        <a:t>Change</a:t>
                      </a:r>
                      <a:endParaRPr lang="en-US" kern="100" baseline="0" dirty="0"/>
                    </a:p>
                  </a:txBody>
                  <a:tcPr marL="92728" marR="92728" anchor="ctr"/>
                </a:tc>
                <a:tc>
                  <a:txBody>
                    <a:bodyPr/>
                    <a:lstStyle/>
                    <a:p>
                      <a:r>
                        <a:rPr lang="en-US" dirty="0" smtClean="0"/>
                        <a:t>Reason for Change</a:t>
                      </a:r>
                      <a:endParaRPr lang="en-US" dirty="0"/>
                    </a:p>
                  </a:txBody>
                  <a:tcPr marL="92728" marR="92728" anchor="ctr"/>
                </a:tc>
                <a:extLst>
                  <a:ext uri="{0D108BD9-81ED-4DB2-BD59-A6C34878D82A}">
                    <a16:rowId xmlns:a16="http://schemas.microsoft.com/office/drawing/2014/main" val="10000"/>
                  </a:ext>
                </a:extLst>
              </a:tr>
              <a:tr h="752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Tariff Section</a:t>
                      </a:r>
                      <a:r>
                        <a:rPr lang="en-US" sz="1600" baseline="0" dirty="0" smtClean="0">
                          <a:solidFill>
                            <a:srgbClr val="000000"/>
                          </a:solidFill>
                        </a:rPr>
                        <a:t> III.1.10.6(b)(ii)</a:t>
                      </a:r>
                      <a:endParaRPr lang="en-US" sz="1600" dirty="0" smtClean="0">
                        <a:solidFill>
                          <a:srgbClr val="000000"/>
                        </a:solidFill>
                      </a:endParaRPr>
                    </a:p>
                    <a:p>
                      <a:endParaRPr lang="en-US" sz="1600" dirty="0">
                        <a:solidFill>
                          <a:srgbClr val="000000"/>
                        </a:solidFill>
                      </a:endParaRPr>
                    </a:p>
                  </a:txBody>
                  <a:tcPr marL="92728" marR="92728"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A storage facility’s charging </a:t>
                      </a:r>
                      <a:r>
                        <a:rPr lang="en-US" sz="1800" u="sng" kern="1200" dirty="0" smtClean="0">
                          <a:solidFill>
                            <a:schemeClr val="accent6"/>
                          </a:solidFill>
                          <a:effectLst/>
                          <a:latin typeface="+mn-lt"/>
                          <a:ea typeface="+mn-ea"/>
                          <a:cs typeface="+mn-cs"/>
                        </a:rPr>
                        <a:t>energy </a:t>
                      </a:r>
                      <a:r>
                        <a:rPr lang="en-US" sz="1800" strike="sngStrike" kern="1200" dirty="0" smtClean="0">
                          <a:solidFill>
                            <a:schemeClr val="accent6"/>
                          </a:solidFill>
                          <a:effectLst/>
                          <a:latin typeface="+mn-lt"/>
                          <a:ea typeface="+mn-ea"/>
                          <a:cs typeface="+mn-cs"/>
                        </a:rPr>
                        <a:t>load </a:t>
                      </a:r>
                      <a:r>
                        <a:rPr lang="en-US" sz="1800" kern="1200" dirty="0" smtClean="0">
                          <a:solidFill>
                            <a:srgbClr val="000000"/>
                          </a:solidFill>
                          <a:effectLst/>
                          <a:latin typeface="+mn-lt"/>
                          <a:ea typeface="+mn-ea"/>
                          <a:cs typeface="+mn-cs"/>
                        </a:rPr>
                        <a:t>shall not qualify as</a:t>
                      </a:r>
                      <a:r>
                        <a:rPr lang="en-US" sz="1800" u="sng" kern="1200" dirty="0" smtClean="0">
                          <a:solidFill>
                            <a:schemeClr val="accent6"/>
                          </a:solidFill>
                          <a:effectLst/>
                          <a:latin typeface="+mn-lt"/>
                          <a:ea typeface="+mn-ea"/>
                          <a:cs typeface="+mn-cs"/>
                        </a:rPr>
                        <a:t>, or be billed to,</a:t>
                      </a:r>
                      <a:r>
                        <a:rPr lang="en-US" sz="1800" kern="1200" dirty="0" smtClean="0">
                          <a:solidFill>
                            <a:srgbClr val="000000"/>
                          </a:solidFill>
                          <a:effectLst/>
                          <a:latin typeface="+mn-lt"/>
                          <a:ea typeface="+mn-ea"/>
                          <a:cs typeface="+mn-cs"/>
                        </a:rPr>
                        <a:t> a </a:t>
                      </a:r>
                      <a:r>
                        <a:rPr lang="en-US" sz="1800" u="sng" kern="1200" dirty="0" smtClean="0">
                          <a:solidFill>
                            <a:schemeClr val="accent6"/>
                          </a:solidFill>
                          <a:effectLst/>
                          <a:latin typeface="+mn-lt"/>
                          <a:ea typeface="+mn-ea"/>
                          <a:cs typeface="+mn-cs"/>
                        </a:rPr>
                        <a:t>Storage </a:t>
                      </a:r>
                      <a:r>
                        <a:rPr lang="en-US" sz="1800" kern="1200" dirty="0" smtClean="0">
                          <a:solidFill>
                            <a:srgbClr val="000000"/>
                          </a:solidFill>
                          <a:effectLst/>
                          <a:latin typeface="+mn-lt"/>
                          <a:ea typeface="+mn-ea"/>
                          <a:cs typeface="+mn-cs"/>
                        </a:rPr>
                        <a:t>DARD if </a:t>
                      </a:r>
                      <a:r>
                        <a:rPr lang="en-US" sz="1800" u="sng" kern="1200" dirty="0" smtClean="0">
                          <a:solidFill>
                            <a:schemeClr val="accent6"/>
                          </a:solidFill>
                          <a:effectLst/>
                          <a:latin typeface="+mn-lt"/>
                          <a:ea typeface="+mn-ea"/>
                          <a:cs typeface="+mn-cs"/>
                        </a:rPr>
                        <a:t>that facility’s charging energy is included in another </a:t>
                      </a:r>
                      <a:r>
                        <a:rPr lang="en-US" sz="1800" strike="sngStrike" kern="1200" dirty="0" smtClean="0">
                          <a:solidFill>
                            <a:schemeClr val="accent6"/>
                          </a:solidFill>
                          <a:effectLst/>
                          <a:latin typeface="+mn-lt"/>
                          <a:ea typeface="+mn-ea"/>
                          <a:cs typeface="+mn-cs"/>
                        </a:rPr>
                        <a:t>the Host Participant is unwilling or unable to support the registration, metering, and accounting of the storage facility’s load as a separate and distinct </a:t>
                      </a:r>
                      <a:r>
                        <a:rPr lang="en-US" sz="1800" kern="1200" dirty="0" smtClean="0">
                          <a:solidFill>
                            <a:srgbClr val="000000"/>
                          </a:solidFill>
                          <a:effectLst/>
                          <a:latin typeface="+mn-lt"/>
                          <a:ea typeface="+mn-ea"/>
                          <a:cs typeface="+mn-cs"/>
                        </a:rPr>
                        <a:t>Load Asset. A storage facility registered as a DARD will be charged the nodal Locational Marginal Price by the ISO and the Market Participant will not pay twice for the same charging </a:t>
                      </a:r>
                      <a:r>
                        <a:rPr lang="en-US" sz="1800" strike="sngStrike" kern="1200" dirty="0" smtClean="0">
                          <a:solidFill>
                            <a:schemeClr val="accent6"/>
                          </a:solidFill>
                          <a:effectLst/>
                          <a:latin typeface="+mn-lt"/>
                          <a:ea typeface="+mn-ea"/>
                          <a:cs typeface="+mn-cs"/>
                        </a:rPr>
                        <a:t>load </a:t>
                      </a:r>
                      <a:r>
                        <a:rPr lang="en-US" sz="1800" u="sng" kern="1200" dirty="0" smtClean="0">
                          <a:solidFill>
                            <a:schemeClr val="accent6"/>
                          </a:solidFill>
                          <a:effectLst/>
                          <a:latin typeface="+mn-lt"/>
                          <a:ea typeface="+mn-ea"/>
                          <a:cs typeface="+mn-cs"/>
                        </a:rPr>
                        <a:t>energy</a:t>
                      </a:r>
                      <a:r>
                        <a:rPr lang="en-US" sz="1800" kern="1200" dirty="0" smtClean="0">
                          <a:solidFill>
                            <a:srgbClr val="000000"/>
                          </a:solidFill>
                          <a:effectLst/>
                          <a:latin typeface="+mn-lt"/>
                          <a:ea typeface="+mn-ea"/>
                          <a:cs typeface="+mn-cs"/>
                        </a:rPr>
                        <a:t>.</a:t>
                      </a:r>
                      <a:r>
                        <a:rPr lang="en-US" sz="1800" kern="1200" baseline="0" dirty="0" smtClean="0">
                          <a:solidFill>
                            <a:srgbClr val="000000"/>
                          </a:solidFill>
                          <a:effectLst/>
                          <a:latin typeface="+mn-lt"/>
                          <a:ea typeface="+mn-ea"/>
                          <a:cs typeface="+mn-cs"/>
                        </a:rPr>
                        <a:t> </a:t>
                      </a:r>
                      <a:endParaRPr lang="en-US" sz="1800" kern="1200" dirty="0" smtClean="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effectLst/>
                        <a:latin typeface="+mn-lt"/>
                        <a:ea typeface="+mn-ea"/>
                        <a:cs typeface="+mn-cs"/>
                      </a:endParaRPr>
                    </a:p>
                  </a:txBody>
                  <a:tcPr marL="92728" marR="92728" anchor="ctr">
                    <a:solidFill>
                      <a:schemeClr val="bg2">
                        <a:lumMod val="40000"/>
                        <a:lumOff val="60000"/>
                      </a:schemeClr>
                    </a:solidFill>
                  </a:tcPr>
                </a:tc>
                <a:tc>
                  <a:txBody>
                    <a:bodyPr/>
                    <a:lstStyle/>
                    <a:p>
                      <a:r>
                        <a:rPr lang="en-US" sz="1600" dirty="0" smtClean="0">
                          <a:solidFill>
                            <a:srgbClr val="000000"/>
                          </a:solidFill>
                        </a:rPr>
                        <a:t>Comply with FERC’s directive regarding not creating barrier to entry</a:t>
                      </a:r>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10002"/>
                  </a:ext>
                </a:extLst>
              </a:tr>
              <a:tr h="853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Appendix C (Section III.C.6, Steps 3 and 4)</a:t>
                      </a:r>
                    </a:p>
                  </a:txBody>
                  <a:tcPr marL="92728" marR="92728" anchor="ctr">
                    <a:solidFill>
                      <a:schemeClr val="bg2">
                        <a:lumMod val="40000"/>
                        <a:lumOff val="60000"/>
                      </a:schemeClr>
                    </a:solidFill>
                  </a:tcPr>
                </a:tc>
                <a:tc>
                  <a:txBody>
                    <a:bodyPr/>
                    <a:lstStyle/>
                    <a:p>
                      <a:r>
                        <a:rPr lang="en-US" sz="1400" kern="1200" dirty="0" smtClean="0">
                          <a:solidFill>
                            <a:schemeClr val="dk1"/>
                          </a:solidFill>
                          <a:effectLst/>
                          <a:latin typeface="+mn-lt"/>
                          <a:ea typeface="+mn-ea"/>
                          <a:cs typeface="+mn-cs"/>
                        </a:rPr>
                        <a:t> </a:t>
                      </a:r>
                      <a:r>
                        <a:rPr lang="en-US" sz="1800" kern="1200" dirty="0" smtClean="0">
                          <a:solidFill>
                            <a:srgbClr val="000000"/>
                          </a:solidFill>
                          <a:effectLst/>
                          <a:latin typeface="+mn-lt"/>
                          <a:ea typeface="+mn-ea"/>
                          <a:cs typeface="+mn-cs"/>
                        </a:rPr>
                        <a:t>(excluding station service and</a:t>
                      </a:r>
                      <a:r>
                        <a:rPr lang="en-US" sz="1800" strike="sngStrike" kern="1200" dirty="0" smtClean="0">
                          <a:solidFill>
                            <a:srgbClr val="000000"/>
                          </a:solidFill>
                          <a:effectLst/>
                          <a:latin typeface="+mn-lt"/>
                          <a:ea typeface="+mn-ea"/>
                          <a:cs typeface="+mn-cs"/>
                        </a:rPr>
                        <a:t> </a:t>
                      </a:r>
                      <a:r>
                        <a:rPr lang="en-US" sz="1800" strike="sngStrike" kern="1200" dirty="0" smtClean="0">
                          <a:solidFill>
                            <a:schemeClr val="accent6"/>
                          </a:solidFill>
                          <a:effectLst/>
                          <a:latin typeface="+mn-lt"/>
                          <a:ea typeface="+mn-ea"/>
                          <a:cs typeface="+mn-cs"/>
                        </a:rPr>
                        <a:t>pumps </a:t>
                      </a:r>
                      <a:r>
                        <a:rPr lang="en-US" sz="1800" u="sng" kern="1200" dirty="0" smtClean="0">
                          <a:solidFill>
                            <a:schemeClr val="accent6"/>
                          </a:solidFill>
                          <a:effectLst/>
                          <a:latin typeface="+mn-lt"/>
                          <a:ea typeface="+mn-ea"/>
                          <a:cs typeface="+mn-cs"/>
                        </a:rPr>
                        <a:t>Storage DARDs</a:t>
                      </a:r>
                      <a:r>
                        <a:rPr lang="en-US" sz="1800" kern="1200" dirty="0" smtClean="0">
                          <a:solidFill>
                            <a:srgbClr val="000000"/>
                          </a:solidFill>
                          <a:effectLst/>
                          <a:latin typeface="+mn-lt"/>
                          <a:ea typeface="+mn-ea"/>
                          <a:cs typeface="+mn-cs"/>
                        </a:rPr>
                        <a:t>)</a:t>
                      </a:r>
                      <a:endParaRPr lang="en-US" sz="1400" dirty="0">
                        <a:solidFill>
                          <a:srgbClr val="000000"/>
                        </a:solidFill>
                      </a:endParaRPr>
                    </a:p>
                  </a:txBody>
                  <a:tcPr marL="92728" marR="92728" anchor="ctr">
                    <a:solidFill>
                      <a:schemeClr val="bg2">
                        <a:lumMod val="40000"/>
                        <a:lumOff val="60000"/>
                      </a:schemeClr>
                    </a:solidFill>
                  </a:tcPr>
                </a:tc>
                <a:tc>
                  <a:txBody>
                    <a:bodyPr/>
                    <a:lstStyle/>
                    <a:p>
                      <a:r>
                        <a:rPr lang="en-US" sz="1600" dirty="0" smtClean="0">
                          <a:solidFill>
                            <a:srgbClr val="000000"/>
                          </a:solidFill>
                        </a:rPr>
                        <a:t>Clean-up change</a:t>
                      </a:r>
                      <a:endParaRPr lang="en-US" sz="1600" dirty="0">
                        <a:solidFill>
                          <a:srgbClr val="000000"/>
                        </a:solidFill>
                      </a:endParaRPr>
                    </a:p>
                  </a:txBody>
                  <a:tcPr marL="92728" marR="92728" anchor="ctr">
                    <a:solidFill>
                      <a:schemeClr val="bg2">
                        <a:lumMod val="40000"/>
                        <a:lumOff val="60000"/>
                      </a:schemeClr>
                    </a:solidFill>
                  </a:tcPr>
                </a:tc>
                <a:extLst>
                  <a:ext uri="{0D108BD9-81ED-4DB2-BD59-A6C34878D82A}">
                    <a16:rowId xmlns:a16="http://schemas.microsoft.com/office/drawing/2014/main" val="3437706562"/>
                  </a:ext>
                </a:extLst>
              </a:tr>
            </a:tbl>
          </a:graphicData>
        </a:graphic>
      </p:graphicFrame>
    </p:spTree>
    <p:extLst>
      <p:ext uri="{BB962C8B-B14F-4D97-AF65-F5344CB8AC3E}">
        <p14:creationId xmlns:p14="http://schemas.microsoft.com/office/powerpoint/2010/main" val="2540367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400" dirty="0" smtClean="0"/>
              <a:t>Third FERC Order 841 Compliance Filing</a:t>
            </a:r>
            <a:endParaRPr lang="en-US" sz="24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129</a:t>
            </a:r>
          </a:p>
        </p:txBody>
      </p:sp>
      <p:sp>
        <p:nvSpPr>
          <p:cNvPr id="31" name="Text Placeholder 30"/>
          <p:cNvSpPr>
            <a:spLocks noGrp="1"/>
          </p:cNvSpPr>
          <p:nvPr>
            <p:ph type="body" sz="quarter" idx="13"/>
          </p:nvPr>
        </p:nvSpPr>
        <p:spPr/>
        <p:txBody>
          <a:bodyPr/>
          <a:lstStyle/>
          <a:p>
            <a:r>
              <a:rPr lang="en-US" dirty="0" smtClean="0"/>
              <a:t>Proposed Effective Date: </a:t>
            </a:r>
            <a:r>
              <a:rPr lang="en-US" b="0" dirty="0" smtClean="0"/>
              <a:t>Q1 2021 and January 1,  2026</a:t>
            </a:r>
          </a:p>
          <a:p>
            <a:endParaRPr lang="en-US" dirty="0"/>
          </a:p>
        </p:txBody>
      </p:sp>
      <p:sp>
        <p:nvSpPr>
          <p:cNvPr id="16" name="Text Placeholder 15"/>
          <p:cNvSpPr>
            <a:spLocks noGrp="1"/>
          </p:cNvSpPr>
          <p:nvPr>
            <p:ph type="body" sz="quarter" idx="14"/>
          </p:nvPr>
        </p:nvSpPr>
        <p:spPr>
          <a:xfrm>
            <a:off x="485774" y="1981200"/>
            <a:ext cx="8353425" cy="4267200"/>
          </a:xfrm>
        </p:spPr>
        <p:txBody>
          <a:bodyPr>
            <a:normAutofit fontScale="85000" lnSpcReduction="20000"/>
          </a:bodyPr>
          <a:lstStyle/>
          <a:p>
            <a:r>
              <a:rPr lang="en-US" dirty="0" smtClean="0"/>
              <a:t>The </a:t>
            </a:r>
            <a:r>
              <a:rPr lang="en-US" dirty="0"/>
              <a:t>ISO is proposing </a:t>
            </a:r>
            <a:r>
              <a:rPr lang="en-US" dirty="0" smtClean="0"/>
              <a:t>tariff </a:t>
            </a:r>
            <a:r>
              <a:rPr lang="en-US" dirty="0"/>
              <a:t>changes </a:t>
            </a:r>
            <a:r>
              <a:rPr lang="en-US" dirty="0" smtClean="0"/>
              <a:t>to comply with </a:t>
            </a:r>
            <a:r>
              <a:rPr lang="en-US" dirty="0"/>
              <a:t>two of the directives in FERC’s August 4, 2020 Order in the Order 841 </a:t>
            </a:r>
            <a:r>
              <a:rPr lang="en-US" dirty="0" smtClean="0"/>
              <a:t>proceeding:  </a:t>
            </a:r>
            <a:endParaRPr lang="en-US" dirty="0"/>
          </a:p>
          <a:p>
            <a:pPr lvl="1"/>
            <a:r>
              <a:rPr lang="en-US" dirty="0"/>
              <a:t>One set of changes addresses FERC’s concern that the </a:t>
            </a:r>
            <a:r>
              <a:rPr lang="en-US" dirty="0" smtClean="0"/>
              <a:t>tariff </a:t>
            </a:r>
            <a:r>
              <a:rPr lang="en-US" dirty="0"/>
              <a:t>not create a barrier to entry, and will be effective Q1 2021</a:t>
            </a:r>
          </a:p>
          <a:p>
            <a:pPr lvl="1"/>
            <a:r>
              <a:rPr lang="en-US" dirty="0"/>
              <a:t>The other set of changes addresses FERC’s directive that the t</a:t>
            </a:r>
            <a:r>
              <a:rPr lang="en-US" dirty="0" smtClean="0"/>
              <a:t>ariff include the bidding parameters the ISO will use to account </a:t>
            </a:r>
            <a:r>
              <a:rPr lang="en-US" dirty="0"/>
              <a:t>for </a:t>
            </a:r>
            <a:r>
              <a:rPr lang="en-US" dirty="0" smtClean="0"/>
              <a:t>the state </a:t>
            </a:r>
            <a:r>
              <a:rPr lang="en-US" dirty="0"/>
              <a:t>of </a:t>
            </a:r>
            <a:r>
              <a:rPr lang="en-US" dirty="0" smtClean="0"/>
              <a:t>charge </a:t>
            </a:r>
            <a:r>
              <a:rPr lang="en-US" dirty="0"/>
              <a:t>and </a:t>
            </a:r>
            <a:r>
              <a:rPr lang="en-US" dirty="0" smtClean="0"/>
              <a:t>duration </a:t>
            </a:r>
            <a:r>
              <a:rPr lang="en-US" dirty="0"/>
              <a:t>c</a:t>
            </a:r>
            <a:r>
              <a:rPr lang="en-US" dirty="0" smtClean="0"/>
              <a:t>haracteristics in </a:t>
            </a:r>
            <a:r>
              <a:rPr lang="en-US" dirty="0"/>
              <a:t>the Day-Ahead Energy Market, and will be effective January 1, </a:t>
            </a:r>
            <a:r>
              <a:rPr lang="en-US" dirty="0" smtClean="0"/>
              <a:t>2026</a:t>
            </a:r>
            <a:endParaRPr lang="en-US" dirty="0"/>
          </a:p>
          <a:p>
            <a:r>
              <a:rPr lang="en-US" dirty="0"/>
              <a:t>In addition, the ISO is proposing clean-up revisions in Appendix C of the </a:t>
            </a:r>
            <a:r>
              <a:rPr lang="en-US" dirty="0" smtClean="0"/>
              <a:t>tariff</a:t>
            </a:r>
            <a:endParaRPr lang="en-US" dirty="0"/>
          </a:p>
          <a:p>
            <a:r>
              <a:rPr lang="en-US" dirty="0" smtClean="0"/>
              <a:t>In response to participant feedback, the ISO is proposing additional revisions to three of the definitions </a:t>
            </a:r>
            <a:r>
              <a:rPr lang="en-US" dirty="0"/>
              <a:t>presented </a:t>
            </a:r>
            <a:r>
              <a:rPr lang="en-US" dirty="0" smtClean="0"/>
              <a:t>to </a:t>
            </a:r>
            <a:r>
              <a:rPr lang="en-US" dirty="0"/>
              <a:t>the October Markets Committee meeting </a:t>
            </a:r>
            <a:r>
              <a:rPr lang="en-US" dirty="0" smtClean="0"/>
              <a:t>as part of the day-ahead state of charge changes</a:t>
            </a:r>
          </a:p>
          <a:p>
            <a:r>
              <a:rPr lang="en-US" dirty="0" smtClean="0"/>
              <a:t>The </a:t>
            </a:r>
            <a:r>
              <a:rPr lang="en-US" dirty="0"/>
              <a:t>ISO will be seeking a vote on </a:t>
            </a:r>
            <a:r>
              <a:rPr lang="en-US" dirty="0" smtClean="0"/>
              <a:t>the package of proposed </a:t>
            </a:r>
            <a:r>
              <a:rPr lang="en-US" dirty="0"/>
              <a:t>revisions </a:t>
            </a:r>
            <a:r>
              <a:rPr lang="en-US" dirty="0" smtClean="0"/>
              <a:t>at today’s Markets Committee meeting and </a:t>
            </a:r>
            <a:r>
              <a:rPr lang="en-US" dirty="0"/>
              <a:t>at the </a:t>
            </a:r>
            <a:r>
              <a:rPr lang="en-US" dirty="0" smtClean="0"/>
              <a:t>December 3, </a:t>
            </a:r>
            <a:r>
              <a:rPr lang="en-US" dirty="0"/>
              <a:t>2020 Participants Committee </a:t>
            </a:r>
            <a:r>
              <a:rPr lang="en-US" dirty="0" smtClean="0"/>
              <a:t>meeting </a:t>
            </a:r>
          </a:p>
        </p:txBody>
      </p:sp>
    </p:spTree>
    <p:extLst>
      <p:ext uri="{BB962C8B-B14F-4D97-AF65-F5344CB8AC3E}">
        <p14:creationId xmlns:p14="http://schemas.microsoft.com/office/powerpoint/2010/main" val="313468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a:t>
            </a:r>
            <a:r>
              <a:rPr lang="en-US" dirty="0" smtClean="0"/>
              <a:t>additional proposed revisions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3</a:t>
            </a:fld>
            <a:endParaRPr lang="en-US"/>
          </a:p>
        </p:txBody>
      </p:sp>
      <p:sp>
        <p:nvSpPr>
          <p:cNvPr id="4" name="Text Placeholder 3"/>
          <p:cNvSpPr>
            <a:spLocks noGrp="1"/>
          </p:cNvSpPr>
          <p:nvPr>
            <p:ph type="body" sz="quarter" idx="13"/>
          </p:nvPr>
        </p:nvSpPr>
        <p:spPr/>
        <p:txBody>
          <a:bodyPr>
            <a:normAutofit fontScale="62500" lnSpcReduction="20000"/>
          </a:bodyPr>
          <a:lstStyle/>
          <a:p>
            <a:r>
              <a:rPr lang="en-US" dirty="0" smtClean="0"/>
              <a:t>The ISO is proposing additional revisions to three definitions; two definitions remain unchanged</a:t>
            </a:r>
            <a:endParaRPr lang="en-US" dirty="0"/>
          </a:p>
        </p:txBody>
      </p:sp>
      <p:sp>
        <p:nvSpPr>
          <p:cNvPr id="5" name="Content Placeholder 4"/>
          <p:cNvSpPr>
            <a:spLocks noGrp="1"/>
          </p:cNvSpPr>
          <p:nvPr>
            <p:ph sz="quarter" idx="14"/>
          </p:nvPr>
        </p:nvSpPr>
        <p:spPr/>
        <p:txBody>
          <a:bodyPr/>
          <a:lstStyle/>
          <a:p>
            <a:r>
              <a:rPr lang="en-US" dirty="0"/>
              <a:t>The ISO is proposing </a:t>
            </a:r>
            <a:r>
              <a:rPr lang="en-US" dirty="0" smtClean="0"/>
              <a:t>additional changes to </a:t>
            </a:r>
            <a:r>
              <a:rPr lang="en-US" dirty="0"/>
              <a:t>Initial State of Charge, Maximum State of Charge, and Minimum State of Charge</a:t>
            </a:r>
          </a:p>
          <a:p>
            <a:r>
              <a:rPr lang="en-US" dirty="0" smtClean="0"/>
              <a:t>The Round </a:t>
            </a:r>
            <a:r>
              <a:rPr lang="en-US" dirty="0"/>
              <a:t>Trip Efficiency and State of Charge </a:t>
            </a:r>
            <a:r>
              <a:rPr lang="en-US" dirty="0" smtClean="0"/>
              <a:t>definitions remain </a:t>
            </a:r>
            <a:r>
              <a:rPr lang="en-US" dirty="0"/>
              <a:t>unchanged</a:t>
            </a:r>
            <a:r>
              <a:rPr lang="en-US" dirty="0" smtClean="0"/>
              <a:t>:</a:t>
            </a:r>
            <a:endParaRPr lang="en-US" dirty="0"/>
          </a:p>
          <a:p>
            <a:pPr marL="0" indent="0">
              <a:buNone/>
            </a:pPr>
            <a:endParaRPr lang="en-US" dirty="0"/>
          </a:p>
        </p:txBody>
      </p:sp>
      <p:pic>
        <p:nvPicPr>
          <p:cNvPr id="7" name="Picture 6"/>
          <p:cNvPicPr>
            <a:picLocks noChangeAspect="1"/>
          </p:cNvPicPr>
          <p:nvPr/>
        </p:nvPicPr>
        <p:blipFill>
          <a:blip r:embed="rId2"/>
          <a:stretch>
            <a:fillRect/>
          </a:stretch>
        </p:blipFill>
        <p:spPr>
          <a:xfrm>
            <a:off x="1066800" y="3841919"/>
            <a:ext cx="7315200" cy="1263481"/>
          </a:xfrm>
          <a:prstGeom prst="rect">
            <a:avLst/>
          </a:prstGeom>
        </p:spPr>
      </p:pic>
    </p:spTree>
    <p:extLst>
      <p:ext uri="{BB962C8B-B14F-4D97-AF65-F5344CB8AC3E}">
        <p14:creationId xmlns:p14="http://schemas.microsoft.com/office/powerpoint/2010/main" val="168608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revisions to Initial State of Charge</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4</a:t>
            </a:fld>
            <a:endParaRPr lang="en-US"/>
          </a:p>
        </p:txBody>
      </p:sp>
      <p:sp>
        <p:nvSpPr>
          <p:cNvPr id="5" name="Content Placeholder 4"/>
          <p:cNvSpPr>
            <a:spLocks noGrp="1"/>
          </p:cNvSpPr>
          <p:nvPr>
            <p:ph sz="quarter" idx="14"/>
          </p:nvPr>
        </p:nvSpPr>
        <p:spPr>
          <a:xfrm>
            <a:off x="467139" y="1371600"/>
            <a:ext cx="8229600" cy="4876800"/>
          </a:xfrm>
        </p:spPr>
        <p:txBody>
          <a:bodyPr/>
          <a:lstStyle/>
          <a:p>
            <a:r>
              <a:rPr lang="en-US" dirty="0" smtClean="0"/>
              <a:t>Several participants commented that a storage resource’s Initial State of Charge for the start of the next Operating Day cannot be known</a:t>
            </a:r>
            <a:r>
              <a:rPr lang="en-US" dirty="0" smtClean="0">
                <a:solidFill>
                  <a:srgbClr val="FF0000"/>
                </a:solidFill>
              </a:rPr>
              <a:t> </a:t>
            </a:r>
            <a:r>
              <a:rPr lang="en-US" dirty="0" smtClean="0"/>
              <a:t>with certainty at the close of the Day-Ahead Energy Market and there may be little basis to form an expectation </a:t>
            </a:r>
          </a:p>
          <a:p>
            <a:r>
              <a:rPr lang="en-US" dirty="0" smtClean="0"/>
              <a:t>To acknowledge this uncertainty in the tariff, the ISO is proposing the following revision to the definition:</a:t>
            </a:r>
          </a:p>
          <a:p>
            <a:r>
              <a:rPr lang="en-US" dirty="0" smtClean="0"/>
              <a:t> </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914400" y="4308034"/>
            <a:ext cx="6915150" cy="1178366"/>
          </a:xfrm>
          <a:prstGeom prst="rect">
            <a:avLst/>
          </a:prstGeom>
        </p:spPr>
      </p:pic>
    </p:spTree>
    <p:extLst>
      <p:ext uri="{BB962C8B-B14F-4D97-AF65-F5344CB8AC3E}">
        <p14:creationId xmlns:p14="http://schemas.microsoft.com/office/powerpoint/2010/main" val="388641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revisions to Maximum and Minimum State of Charge</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5</a:t>
            </a:fld>
            <a:endParaRPr lang="en-US"/>
          </a:p>
        </p:txBody>
      </p:sp>
      <p:sp>
        <p:nvSpPr>
          <p:cNvPr id="5" name="Content Placeholder 4"/>
          <p:cNvSpPr>
            <a:spLocks noGrp="1"/>
          </p:cNvSpPr>
          <p:nvPr>
            <p:ph sz="quarter" idx="14"/>
          </p:nvPr>
        </p:nvSpPr>
        <p:spPr>
          <a:xfrm>
            <a:off x="457200" y="1066800"/>
            <a:ext cx="8229600" cy="5181600"/>
          </a:xfrm>
        </p:spPr>
        <p:txBody>
          <a:bodyPr>
            <a:normAutofit lnSpcReduction="10000"/>
          </a:bodyPr>
          <a:lstStyle/>
          <a:p>
            <a:pPr lvl="0"/>
            <a:r>
              <a:rPr lang="en-US" dirty="0"/>
              <a:t>Order 841 states that Maximum State of Charge and Minimum State of </a:t>
            </a:r>
            <a:r>
              <a:rPr lang="en-US" dirty="0" smtClean="0"/>
              <a:t>Charge “may </a:t>
            </a:r>
            <a:r>
              <a:rPr lang="en-US" dirty="0"/>
              <a:t>be either static values based on manufacturer specifications or dynamic values depending on the operational characteristics of the </a:t>
            </a:r>
            <a:r>
              <a:rPr lang="en-US" dirty="0" smtClean="0"/>
              <a:t>resource” </a:t>
            </a:r>
            <a:r>
              <a:rPr lang="en-US" dirty="0"/>
              <a:t>P </a:t>
            </a:r>
            <a:r>
              <a:rPr lang="en-US" dirty="0" smtClean="0"/>
              <a:t>215</a:t>
            </a:r>
            <a:endParaRPr lang="en-US" dirty="0"/>
          </a:p>
          <a:p>
            <a:pPr lvl="0"/>
            <a:r>
              <a:rPr lang="en-US" dirty="0"/>
              <a:t>Several participants have asked whether </a:t>
            </a:r>
            <a:r>
              <a:rPr lang="en-US" dirty="0" smtClean="0"/>
              <a:t>the ISO intends </a:t>
            </a:r>
            <a:r>
              <a:rPr lang="en-US" dirty="0"/>
              <a:t>to limit </a:t>
            </a:r>
            <a:r>
              <a:rPr lang="en-US" dirty="0" smtClean="0"/>
              <a:t>Maximum and Minimum State </a:t>
            </a:r>
            <a:r>
              <a:rPr lang="en-US" dirty="0"/>
              <a:t>o</a:t>
            </a:r>
            <a:r>
              <a:rPr lang="en-US" dirty="0" smtClean="0"/>
              <a:t>f Charge to </a:t>
            </a:r>
            <a:r>
              <a:rPr lang="en-US" dirty="0"/>
              <a:t>the physical value set by manufacturer specs, or </a:t>
            </a:r>
            <a:r>
              <a:rPr lang="en-US" dirty="0" smtClean="0"/>
              <a:t>whether the values will be dynamic, </a:t>
            </a:r>
            <a:r>
              <a:rPr lang="en-US" dirty="0"/>
              <a:t>to reflect operational </a:t>
            </a:r>
            <a:r>
              <a:rPr lang="en-US" dirty="0" smtClean="0"/>
              <a:t>characteristics </a:t>
            </a:r>
            <a:endParaRPr lang="en-US" dirty="0"/>
          </a:p>
          <a:p>
            <a:pPr lvl="0"/>
            <a:r>
              <a:rPr lang="en-US" dirty="0" smtClean="0"/>
              <a:t>It </a:t>
            </a:r>
            <a:r>
              <a:rPr lang="en-US" dirty="0"/>
              <a:t>is </a:t>
            </a:r>
            <a:r>
              <a:rPr lang="en-US" dirty="0" smtClean="0"/>
              <a:t>not the ISO’s intention </a:t>
            </a:r>
            <a:r>
              <a:rPr lang="en-US" dirty="0"/>
              <a:t>that </a:t>
            </a:r>
            <a:r>
              <a:rPr lang="en-US" dirty="0" smtClean="0"/>
              <a:t>the parameters </a:t>
            </a:r>
            <a:r>
              <a:rPr lang="en-US" dirty="0"/>
              <a:t>be limited to</a:t>
            </a:r>
            <a:r>
              <a:rPr lang="en-US" strike="sngStrike" dirty="0"/>
              <a:t> </a:t>
            </a:r>
            <a:r>
              <a:rPr lang="en-US" dirty="0" smtClean="0"/>
              <a:t>manufacturer’s specifications; rather, these parameters can reflect dynamic operational characteristics</a:t>
            </a:r>
          </a:p>
          <a:p>
            <a:pPr lvl="0"/>
            <a:r>
              <a:rPr lang="en-US" dirty="0" smtClean="0"/>
              <a:t>To clarify that, the ISO is proposing to additional revisions to the two definitions </a:t>
            </a:r>
          </a:p>
        </p:txBody>
      </p:sp>
    </p:spTree>
    <p:extLst>
      <p:ext uri="{BB962C8B-B14F-4D97-AF65-F5344CB8AC3E}">
        <p14:creationId xmlns:p14="http://schemas.microsoft.com/office/powerpoint/2010/main" val="185990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revisions to Maximum and Minimum State of Charge, cont.</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6</a:t>
            </a:fld>
            <a:endParaRPr lang="en-US"/>
          </a:p>
        </p:txBody>
      </p:sp>
      <p:sp>
        <p:nvSpPr>
          <p:cNvPr id="5" name="Content Placeholder 4"/>
          <p:cNvSpPr>
            <a:spLocks noGrp="1"/>
          </p:cNvSpPr>
          <p:nvPr>
            <p:ph sz="quarter" idx="14"/>
          </p:nvPr>
        </p:nvSpPr>
        <p:spPr>
          <a:xfrm>
            <a:off x="457200" y="1066800"/>
            <a:ext cx="8229600" cy="5181600"/>
          </a:xfrm>
        </p:spPr>
        <p:txBody>
          <a:bodyPr>
            <a:normAutofit/>
          </a:bodyPr>
          <a:lstStyle/>
          <a:p>
            <a:r>
              <a:rPr lang="en-US" dirty="0" smtClean="0"/>
              <a:t>The additional proposed revisions are highlighted in yellow:</a:t>
            </a:r>
          </a:p>
          <a:p>
            <a:r>
              <a:rPr lang="en-US" dirty="0"/>
              <a:t> </a:t>
            </a:r>
            <a:endParaRPr lang="en-US" dirty="0" smtClean="0"/>
          </a:p>
          <a:p>
            <a:pPr marL="0" indent="0">
              <a:buNone/>
            </a:pPr>
            <a:endParaRPr lang="en-US" dirty="0" smtClean="0"/>
          </a:p>
          <a:p>
            <a:endParaRPr lang="en-US" dirty="0"/>
          </a:p>
          <a:p>
            <a:r>
              <a:rPr lang="en-US" dirty="0" smtClean="0"/>
              <a:t> </a:t>
            </a:r>
          </a:p>
          <a:p>
            <a:endParaRPr lang="en-US" dirty="0"/>
          </a:p>
          <a:p>
            <a:endParaRPr lang="en-US" dirty="0" smtClean="0"/>
          </a:p>
          <a:p>
            <a:r>
              <a:rPr lang="en-US" dirty="0" smtClean="0"/>
              <a:t>The ISO </a:t>
            </a:r>
            <a:r>
              <a:rPr lang="en-US" dirty="0"/>
              <a:t>may include checks of these </a:t>
            </a:r>
            <a:r>
              <a:rPr lang="en-US" dirty="0" smtClean="0"/>
              <a:t>parameter values </a:t>
            </a:r>
            <a:r>
              <a:rPr lang="en-US" dirty="0"/>
              <a:t>in eMarket to prevent gaming, infeasible dispatch, </a:t>
            </a:r>
            <a:r>
              <a:rPr lang="en-US" dirty="0" smtClean="0"/>
              <a:t>and/or inefficient pricing outcomes; this determination will be made closer to the January 1, 2026 implementation date </a:t>
            </a:r>
            <a:endParaRPr lang="en-US" dirty="0"/>
          </a:p>
        </p:txBody>
      </p:sp>
      <p:pic>
        <p:nvPicPr>
          <p:cNvPr id="6" name="Picture 5"/>
          <p:cNvPicPr>
            <a:picLocks noChangeAspect="1"/>
          </p:cNvPicPr>
          <p:nvPr/>
        </p:nvPicPr>
        <p:blipFill>
          <a:blip r:embed="rId2"/>
          <a:stretch>
            <a:fillRect/>
          </a:stretch>
        </p:blipFill>
        <p:spPr>
          <a:xfrm>
            <a:off x="762000" y="1771650"/>
            <a:ext cx="7479599" cy="2647950"/>
          </a:xfrm>
          <a:prstGeom prst="rect">
            <a:avLst/>
          </a:prstGeom>
        </p:spPr>
      </p:pic>
    </p:spTree>
    <p:extLst>
      <p:ext uri="{BB962C8B-B14F-4D97-AF65-F5344CB8AC3E}">
        <p14:creationId xmlns:p14="http://schemas.microsoft.com/office/powerpoint/2010/main" val="92255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pPr/>
              <a:t>7</a:t>
            </a:fld>
            <a:endParaRPr lang="en-US"/>
          </a:p>
        </p:txBody>
      </p:sp>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3"/>
          </p:nvPr>
        </p:nvSpPr>
        <p:spPr>
          <a:xfrm>
            <a:off x="457200" y="1143000"/>
            <a:ext cx="8229600" cy="4953000"/>
          </a:xfrm>
        </p:spPr>
        <p:txBody>
          <a:bodyPr>
            <a:normAutofit/>
          </a:bodyPr>
          <a:lstStyle/>
          <a:p>
            <a:r>
              <a:rPr lang="en-US" dirty="0"/>
              <a:t>The ISO is proposing t</a:t>
            </a:r>
            <a:r>
              <a:rPr lang="en-US" dirty="0" smtClean="0"/>
              <a:t>ariff changes in compliance with two of the directives in FERC’s August 4, 2020 Order in the Order 841 proceeding  </a:t>
            </a:r>
            <a:endParaRPr lang="en-US" dirty="0"/>
          </a:p>
          <a:p>
            <a:r>
              <a:rPr lang="en-US" dirty="0" smtClean="0"/>
              <a:t>One set of changes addresses FERC’s concern that the tariff not create a barrier to entry, and will be effective Q1 2021</a:t>
            </a:r>
          </a:p>
          <a:p>
            <a:r>
              <a:rPr lang="en-US" dirty="0"/>
              <a:t>The </a:t>
            </a:r>
            <a:r>
              <a:rPr lang="en-US" dirty="0" smtClean="0"/>
              <a:t>other set </a:t>
            </a:r>
            <a:r>
              <a:rPr lang="en-US" dirty="0"/>
              <a:t>of changes </a:t>
            </a:r>
            <a:r>
              <a:rPr lang="en-US" dirty="0" smtClean="0"/>
              <a:t>addresses </a:t>
            </a:r>
            <a:r>
              <a:rPr lang="en-US" dirty="0"/>
              <a:t>FERC’s </a:t>
            </a:r>
            <a:r>
              <a:rPr lang="en-US" dirty="0" smtClean="0"/>
              <a:t>directive that the ISO include in its tariff the mechanism by which it will account for State of Charge and Duration Characteristics in the Day-Ahead Energy Market, and will be effective January 1, 2026</a:t>
            </a:r>
            <a:endParaRPr lang="en-US" dirty="0"/>
          </a:p>
          <a:p>
            <a:r>
              <a:rPr lang="en-US" dirty="0" smtClean="0"/>
              <a:t>In addition, the ISO is proposing clean-up revisions in Appendix C of the Tariff</a:t>
            </a:r>
            <a:endParaRPr lang="en-US" dirty="0"/>
          </a:p>
        </p:txBody>
      </p:sp>
    </p:spTree>
    <p:extLst>
      <p:ext uri="{BB962C8B-B14F-4D97-AF65-F5344CB8AC3E}">
        <p14:creationId xmlns:p14="http://schemas.microsoft.com/office/powerpoint/2010/main" val="310299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8</a:t>
            </a:fld>
            <a:endParaRPr lang="en-US"/>
          </a:p>
        </p:txBody>
      </p:sp>
      <p:graphicFrame>
        <p:nvGraphicFramePr>
          <p:cNvPr id="7" name="Content Placeholder 5"/>
          <p:cNvGraphicFramePr>
            <a:graphicFrameLocks noGrp="1"/>
          </p:cNvGraphicFramePr>
          <p:nvPr>
            <p:ph idx="14"/>
            <p:extLst>
              <p:ext uri="{D42A27DB-BD31-4B8C-83A1-F6EECF244321}">
                <p14:modId xmlns:p14="http://schemas.microsoft.com/office/powerpoint/2010/main" val="128612364"/>
              </p:ext>
            </p:extLst>
          </p:nvPr>
        </p:nvGraphicFramePr>
        <p:xfrm>
          <a:off x="457200" y="1600200"/>
          <a:ext cx="8229600" cy="3063867"/>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85800">
                <a:tc>
                  <a:txBody>
                    <a:bodyPr/>
                    <a:lstStyle/>
                    <a:p>
                      <a:r>
                        <a:rPr lang="en-US" sz="1800" b="1" kern="1200" dirty="0" smtClean="0">
                          <a:solidFill>
                            <a:srgbClr val="000000"/>
                          </a:solidFill>
                          <a:latin typeface="+mn-lt"/>
                          <a:ea typeface="+mn-ea"/>
                          <a:cs typeface="+mn-cs"/>
                        </a:rPr>
                        <a:t>Markets Committee </a:t>
                      </a:r>
                    </a:p>
                    <a:p>
                      <a:r>
                        <a:rPr lang="en-US" sz="1800" b="1" kern="1200" dirty="0" smtClean="0">
                          <a:solidFill>
                            <a:srgbClr val="000000"/>
                          </a:solidFill>
                          <a:latin typeface="+mn-lt"/>
                          <a:ea typeface="+mn-ea"/>
                          <a:cs typeface="+mn-cs"/>
                        </a:rPr>
                        <a:t>September 8-10,</a:t>
                      </a:r>
                      <a:r>
                        <a:rPr lang="en-US" sz="1800" b="1" kern="1200" baseline="0" dirty="0" smtClean="0">
                          <a:solidFill>
                            <a:srgbClr val="000000"/>
                          </a:solidFill>
                          <a:latin typeface="+mn-lt"/>
                          <a:ea typeface="+mn-ea"/>
                          <a:cs typeface="+mn-cs"/>
                        </a:rPr>
                        <a:t> </a:t>
                      </a:r>
                      <a:r>
                        <a:rPr lang="en-US" sz="1800" b="1" kern="1200" dirty="0" smtClean="0">
                          <a:solidFill>
                            <a:srgbClr val="000000"/>
                          </a:solidFill>
                          <a:latin typeface="+mn-lt"/>
                          <a:ea typeface="+mn-ea"/>
                          <a:cs typeface="+mn-cs"/>
                        </a:rPr>
                        <a:t>2020</a:t>
                      </a:r>
                      <a:endParaRPr lang="en-US" sz="1800" b="1" kern="1200" dirty="0">
                        <a:solidFill>
                          <a:srgbClr val="000000"/>
                        </a:solidFill>
                        <a:latin typeface="+mn-lt"/>
                        <a:ea typeface="+mn-ea"/>
                        <a:cs typeface="+mn-cs"/>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3"/>
                  </a:ext>
                </a:extLst>
              </a:tr>
              <a:tr h="457827">
                <a:tc>
                  <a:txBody>
                    <a:bodyPr/>
                    <a:lstStyle/>
                    <a:p>
                      <a:r>
                        <a:rPr lang="en-US" b="1" dirty="0" smtClean="0">
                          <a:solidFill>
                            <a:srgbClr val="000000"/>
                          </a:solidFill>
                        </a:rPr>
                        <a:t>Markets Committee</a:t>
                      </a:r>
                    </a:p>
                    <a:p>
                      <a:r>
                        <a:rPr lang="en-US" b="1" dirty="0" smtClean="0">
                          <a:solidFill>
                            <a:srgbClr val="000000"/>
                          </a:solidFill>
                        </a:rPr>
                        <a:t>October</a:t>
                      </a:r>
                      <a:r>
                        <a:rPr lang="en-US" b="1" baseline="0" dirty="0" smtClean="0">
                          <a:solidFill>
                            <a:srgbClr val="000000"/>
                          </a:solidFill>
                        </a:rPr>
                        <a:t> 6-8,</a:t>
                      </a:r>
                      <a:r>
                        <a:rPr lang="en-US" b="1" dirty="0" smtClean="0">
                          <a:solidFill>
                            <a:srgbClr val="000000"/>
                          </a:solidFill>
                        </a:rPr>
                        <a:t> 2020</a:t>
                      </a:r>
                      <a:endParaRPr lang="en-US" b="1" dirty="0">
                        <a:solidFill>
                          <a:srgbClr val="000000"/>
                        </a:solidFill>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Continued</a:t>
                      </a:r>
                      <a:r>
                        <a:rPr lang="en-US" sz="1800" baseline="0" dirty="0" smtClean="0">
                          <a:solidFill>
                            <a:srgbClr val="000000"/>
                          </a:solidFill>
                        </a:rPr>
                        <a:t> d</a:t>
                      </a:r>
                      <a:r>
                        <a:rPr lang="en-US" sz="1800" dirty="0" smtClean="0">
                          <a:solidFill>
                            <a:srgbClr val="000000"/>
                          </a:solidFill>
                        </a:rPr>
                        <a:t>iscussion of proposed tariff</a:t>
                      </a:r>
                      <a:r>
                        <a:rPr lang="en-US" sz="1800" baseline="0" dirty="0" smtClean="0">
                          <a:solidFill>
                            <a:srgbClr val="000000"/>
                          </a:solidFill>
                        </a:rPr>
                        <a:t> revisions</a:t>
                      </a:r>
                      <a:endParaRPr lang="en-US" sz="18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4"/>
                  </a:ext>
                </a:extLst>
              </a:tr>
              <a:tr h="457827">
                <a:tc>
                  <a:txBody>
                    <a:bodyPr/>
                    <a:lstStyle/>
                    <a:p>
                      <a:r>
                        <a:rPr lang="en-US" b="1" dirty="0" smtClean="0">
                          <a:solidFill>
                            <a:srgbClr val="000000"/>
                          </a:solidFill>
                        </a:rPr>
                        <a:t>Markets Committee</a:t>
                      </a:r>
                    </a:p>
                    <a:p>
                      <a:r>
                        <a:rPr lang="en-US" b="1" dirty="0" smtClean="0">
                          <a:solidFill>
                            <a:srgbClr val="000000"/>
                          </a:solidFill>
                        </a:rPr>
                        <a:t>November</a:t>
                      </a:r>
                      <a:r>
                        <a:rPr lang="en-US" b="1" baseline="0" dirty="0" smtClean="0">
                          <a:solidFill>
                            <a:srgbClr val="000000"/>
                          </a:solidFill>
                        </a:rPr>
                        <a:t> 9-10,</a:t>
                      </a:r>
                      <a:r>
                        <a:rPr lang="en-US" b="1" dirty="0" smtClean="0">
                          <a:solidFill>
                            <a:srgbClr val="000000"/>
                          </a:solidFill>
                        </a:rPr>
                        <a:t> 2020</a:t>
                      </a:r>
                      <a:endParaRPr lang="en-US" b="1" dirty="0">
                        <a:solidFill>
                          <a:srgbClr val="000000"/>
                        </a:solidFill>
                      </a:endParaRPr>
                    </a:p>
                  </a:txBody>
                  <a:tcPr marL="89777" marR="89777">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Continued discussion of proposed tariff</a:t>
                      </a:r>
                      <a:r>
                        <a:rPr lang="en-US" sz="1800" baseline="0" dirty="0" smtClean="0">
                          <a:solidFill>
                            <a:srgbClr val="000000"/>
                          </a:solidFill>
                        </a:rPr>
                        <a:t> revisions and vote</a:t>
                      </a:r>
                      <a:endParaRPr lang="en-US" sz="18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2886391907"/>
                  </a:ext>
                </a:extLst>
              </a:tr>
              <a:tr h="457827">
                <a:tc>
                  <a:txBody>
                    <a:bodyPr/>
                    <a:lstStyle/>
                    <a:p>
                      <a:r>
                        <a:rPr lang="en-US" b="1" dirty="0" smtClean="0">
                          <a:solidFill>
                            <a:srgbClr val="000000"/>
                          </a:solidFill>
                        </a:rPr>
                        <a:t>Participants Committee</a:t>
                      </a:r>
                    </a:p>
                    <a:p>
                      <a:r>
                        <a:rPr lang="en-US" b="1" dirty="0" smtClean="0">
                          <a:solidFill>
                            <a:srgbClr val="000000"/>
                          </a:solidFill>
                        </a:rPr>
                        <a:t>December 3, 2020</a:t>
                      </a:r>
                      <a:endParaRPr lang="en-US" b="1" dirty="0">
                        <a:solidFill>
                          <a:srgbClr val="000000"/>
                        </a:solidFill>
                      </a:endParaRPr>
                    </a:p>
                  </a:txBody>
                  <a:tcPr marL="89777" marR="89777">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Discussion of proposed tariff</a:t>
                      </a:r>
                      <a:r>
                        <a:rPr lang="en-US" sz="1800" baseline="0" dirty="0" smtClean="0">
                          <a:solidFill>
                            <a:srgbClr val="000000"/>
                          </a:solidFill>
                        </a:rPr>
                        <a:t> revisions</a:t>
                      </a:r>
                      <a:r>
                        <a:rPr lang="en-US" sz="1800" baseline="0" dirty="0">
                          <a:solidFill>
                            <a:srgbClr val="000000"/>
                          </a:solidFill>
                        </a:rPr>
                        <a:t> </a:t>
                      </a:r>
                      <a:r>
                        <a:rPr lang="en-US" sz="1800" baseline="0" dirty="0" smtClean="0">
                          <a:solidFill>
                            <a:srgbClr val="000000"/>
                          </a:solidFill>
                        </a:rPr>
                        <a:t>and vote</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3144257301"/>
                  </a:ext>
                </a:extLst>
              </a:tr>
            </a:tbl>
          </a:graphicData>
        </a:graphic>
      </p:graphicFrame>
    </p:spTree>
    <p:extLst>
      <p:ext uri="{BB962C8B-B14F-4D97-AF65-F5344CB8AC3E}">
        <p14:creationId xmlns:p14="http://schemas.microsoft.com/office/powerpoint/2010/main" val="847370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9</a:t>
            </a:fld>
            <a:endParaRPr lang="en-US" dirty="0"/>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1181</Words>
  <Application>Microsoft Office PowerPoint</Application>
  <PresentationFormat>On-screen Show (4:3)</PresentationFormat>
  <Paragraphs>102</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Markets Committee PowerPoint Presentation Template 2017</vt:lpstr>
      <vt:lpstr>PowerPoint Presentation</vt:lpstr>
      <vt:lpstr>PowerPoint Presentation</vt:lpstr>
      <vt:lpstr>Overview of additional proposed revisions</vt:lpstr>
      <vt:lpstr>Additional revisions to Initial State of Charge</vt:lpstr>
      <vt:lpstr>Additional revisions to Maximum and Minimum State of Charge</vt:lpstr>
      <vt:lpstr>Additional revisions to Maximum and Minimum State of Charge, cont.</vt:lpstr>
      <vt:lpstr>Conclusion</vt:lpstr>
      <vt:lpstr>Stakeholder Schedule</vt:lpstr>
      <vt:lpstr>PowerPoint Presentation</vt:lpstr>
      <vt:lpstr>Appendix</vt:lpstr>
      <vt:lpstr>  Summary of Proposed Tariff Changes  </vt:lpstr>
      <vt:lpstr>Summary of Proposed Tariff Changes</vt:lpstr>
      <vt:lpstr>Summary of Proposed Tariff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2020-09-01T22:11:53Z</dcterms:created>
  <dcterms:modified xsi:type="dcterms:W3CDTF">2020-11-03T20:10:02Z</dcterms:modified>
  <cp:category/>
  <cp:contentStatus/>
</cp:coreProperties>
</file>