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27"/>
  </p:notesMasterIdLst>
  <p:handoutMasterIdLst>
    <p:handoutMasterId r:id="rId28"/>
  </p:handoutMasterIdLst>
  <p:sldIdLst>
    <p:sldId id="263" r:id="rId3"/>
    <p:sldId id="359" r:id="rId4"/>
    <p:sldId id="360" r:id="rId5"/>
    <p:sldId id="331" r:id="rId6"/>
    <p:sldId id="332" r:id="rId7"/>
    <p:sldId id="350" r:id="rId8"/>
    <p:sldId id="367" r:id="rId9"/>
    <p:sldId id="368" r:id="rId10"/>
    <p:sldId id="333" r:id="rId11"/>
    <p:sldId id="361" r:id="rId12"/>
    <p:sldId id="355" r:id="rId13"/>
    <p:sldId id="362" r:id="rId14"/>
    <p:sldId id="336" r:id="rId15"/>
    <p:sldId id="356" r:id="rId16"/>
    <p:sldId id="363" r:id="rId17"/>
    <p:sldId id="354" r:id="rId18"/>
    <p:sldId id="351" r:id="rId19"/>
    <p:sldId id="347" r:id="rId20"/>
    <p:sldId id="353" r:id="rId21"/>
    <p:sldId id="348" r:id="rId22"/>
    <p:sldId id="352" r:id="rId23"/>
    <p:sldId id="365" r:id="rId24"/>
    <p:sldId id="366" r:id="rId25"/>
    <p:sldId id="358" r:id="rId26"/>
  </p:sldIdLst>
  <p:sldSz cx="9144000" cy="6858000" type="screen4x3"/>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5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62777F"/>
    <a:srgbClr val="EC1F25"/>
    <a:srgbClr val="1E6A9A"/>
    <a:srgbClr val="FBB92F"/>
    <a:srgbClr val="77BD2A"/>
    <a:srgbClr val="6FA943"/>
    <a:srgbClr val="B9D257"/>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89965" autoAdjust="0"/>
  </p:normalViewPr>
  <p:slideViewPr>
    <p:cSldViewPr>
      <p:cViewPr varScale="1">
        <p:scale>
          <a:sx n="139" d="100"/>
          <a:sy n="139" d="100"/>
        </p:scale>
        <p:origin x="1171"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062" y="-1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dirty="0"/>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12/3/2020</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12/3/2020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5986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176646"/>
            <a:ext cx="1342288" cy="45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baseline="0"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2"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userDrawn="1"/>
        </p:nvSpPr>
        <p:spPr>
          <a:xfrm>
            <a:off x="3900856" y="6324600"/>
            <a:ext cx="134228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 Use</a:t>
            </a:r>
            <a:r>
              <a:rPr lang="en-US" sz="700" b="1" baseline="0" dirty="0" smtClean="0">
                <a:solidFill>
                  <a:schemeClr val="tx1"/>
                </a:solidFill>
              </a:rPr>
              <a:t> </a:t>
            </a:r>
          </a:p>
          <a:p>
            <a:pPr algn="ctr"/>
            <a:r>
              <a:rPr lang="en-US" sz="700" b="1" baseline="0" dirty="0" smtClean="0">
                <a:solidFill>
                  <a:schemeClr val="accent6"/>
                </a:solidFill>
              </a:rPr>
              <a:t>Draft Review</a:t>
            </a:r>
            <a:endParaRPr lang="en-US" sz="700" b="1" dirty="0">
              <a:solidFill>
                <a:schemeClr val="accent6"/>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hyoshimura@iso-ne.com"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p:txBody>
          <a:bodyPr/>
          <a:lstStyle/>
          <a:p>
            <a:r>
              <a:rPr lang="en-US" dirty="0" smtClean="0"/>
              <a:t>Henry Yoshimura</a:t>
            </a:r>
            <a:endParaRPr lang="en-US" dirty="0"/>
          </a:p>
        </p:txBody>
      </p:sp>
      <p:sp>
        <p:nvSpPr>
          <p:cNvPr id="7" name="Text Placeholder 6"/>
          <p:cNvSpPr>
            <a:spLocks noGrp="1"/>
          </p:cNvSpPr>
          <p:nvPr>
            <p:ph type="body" sz="quarter" idx="18"/>
          </p:nvPr>
        </p:nvSpPr>
        <p:spPr/>
        <p:txBody>
          <a:bodyPr/>
          <a:lstStyle/>
          <a:p>
            <a:r>
              <a:rPr lang="en-US" dirty="0" smtClean="0"/>
              <a:t>413-540-4460 | hyoshimura@iso-ne.com</a:t>
            </a:r>
            <a:endParaRPr lang="en-US" dirty="0"/>
          </a:p>
        </p:txBody>
      </p:sp>
      <p:sp>
        <p:nvSpPr>
          <p:cNvPr id="5" name="Text Placeholder 4"/>
          <p:cNvSpPr>
            <a:spLocks noGrp="1"/>
          </p:cNvSpPr>
          <p:nvPr>
            <p:ph type="body" sz="quarter" idx="16"/>
          </p:nvPr>
        </p:nvSpPr>
        <p:spPr/>
        <p:txBody>
          <a:bodyPr>
            <a:normAutofit/>
          </a:bodyPr>
          <a:lstStyle/>
          <a:p>
            <a:r>
              <a:rPr lang="en-US" dirty="0" smtClean="0"/>
              <a:t>Introduction </a:t>
            </a:r>
            <a:r>
              <a:rPr lang="en-US" dirty="0"/>
              <a:t>to FERC’s September 17, </a:t>
            </a:r>
            <a:r>
              <a:rPr lang="en-US" dirty="0" smtClean="0"/>
              <a:t>2020, Order in Docket </a:t>
            </a:r>
            <a:r>
              <a:rPr lang="en-US" dirty="0"/>
              <a:t>No. </a:t>
            </a:r>
            <a:r>
              <a:rPr lang="en-US" dirty="0" smtClean="0"/>
              <a:t>RM18-9-000</a:t>
            </a:r>
            <a:endParaRPr lang="en-US" dirty="0"/>
          </a:p>
        </p:txBody>
      </p:sp>
      <p:sp>
        <p:nvSpPr>
          <p:cNvPr id="8" name="Text Placeholder 7"/>
          <p:cNvSpPr>
            <a:spLocks noGrp="1"/>
          </p:cNvSpPr>
          <p:nvPr>
            <p:ph type="body" sz="quarter" idx="19"/>
          </p:nvPr>
        </p:nvSpPr>
        <p:spPr/>
        <p:txBody>
          <a:bodyPr/>
          <a:lstStyle/>
          <a:p>
            <a:r>
              <a:rPr lang="en-US" sz="3600" dirty="0"/>
              <a:t>Order No. </a:t>
            </a:r>
            <a:r>
              <a:rPr lang="en-US" sz="3600" dirty="0" smtClean="0"/>
              <a:t>2222: Participation </a:t>
            </a:r>
            <a:r>
              <a:rPr lang="en-US" sz="3600" dirty="0"/>
              <a:t>of Distributed Energy Resource Aggregations in </a:t>
            </a:r>
            <a:r>
              <a:rPr lang="en-US" sz="3600" dirty="0" smtClean="0"/>
              <a:t>Wholesale Markets</a:t>
            </a:r>
            <a:endParaRPr lang="en-US" sz="3600" dirty="0"/>
          </a:p>
        </p:txBody>
      </p:sp>
      <p:sp>
        <p:nvSpPr>
          <p:cNvPr id="2" name="Text Placeholder 1"/>
          <p:cNvSpPr>
            <a:spLocks noGrp="1"/>
          </p:cNvSpPr>
          <p:nvPr>
            <p:ph type="body" sz="quarter" idx="13"/>
          </p:nvPr>
        </p:nvSpPr>
        <p:spPr/>
        <p:txBody>
          <a:bodyPr/>
          <a:lstStyle/>
          <a:p>
            <a:r>
              <a:rPr lang="en-US" dirty="0" smtClean="0"/>
              <a:t>December 8, 2020 | MC teleconference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a:xfrm>
            <a:off x="381000" y="304800"/>
            <a:ext cx="8686800" cy="1143000"/>
          </a:xfrm>
        </p:spPr>
        <p:txBody>
          <a:bodyPr>
            <a:noAutofit/>
          </a:bodyPr>
          <a:lstStyle/>
          <a:p>
            <a:r>
              <a:rPr lang="en-US" sz="2400" i="1" dirty="0" smtClean="0"/>
              <a:t>Directive 2 – Allow DERPs to register DERAs under one or more participation models that accommodate the physical and operational characteristics of the DERA</a:t>
            </a:r>
            <a:endParaRPr lang="en-US" sz="2400" dirty="0"/>
          </a:p>
        </p:txBody>
      </p:sp>
      <p:sp>
        <p:nvSpPr>
          <p:cNvPr id="4" name="Content Placeholder 3"/>
          <p:cNvSpPr>
            <a:spLocks noGrp="1"/>
          </p:cNvSpPr>
          <p:nvPr>
            <p:ph idx="1"/>
          </p:nvPr>
        </p:nvSpPr>
        <p:spPr>
          <a:xfrm>
            <a:off x="457200" y="1630362"/>
            <a:ext cx="8077200" cy="4541838"/>
          </a:xfrm>
        </p:spPr>
        <p:txBody>
          <a:bodyPr>
            <a:normAutofit/>
          </a:bodyPr>
          <a:lstStyle/>
          <a:p>
            <a:pPr>
              <a:spcBef>
                <a:spcPts val="600"/>
              </a:spcBef>
            </a:pPr>
            <a:r>
              <a:rPr lang="en-US" dirty="0" smtClean="0"/>
              <a:t>DERAs must be allowed to offer all wholesale services they are capable of providing </a:t>
            </a:r>
          </a:p>
          <a:p>
            <a:pPr>
              <a:spcBef>
                <a:spcPts val="600"/>
              </a:spcBef>
            </a:pPr>
            <a:r>
              <a:rPr lang="en-US" dirty="0" smtClean="0"/>
              <a:t>Allow multiple technology types to participate as part of an aggregation, i.e., </a:t>
            </a:r>
            <a:r>
              <a:rPr lang="en-US" i="1" dirty="0" smtClean="0"/>
              <a:t>heterogeneous aggregations</a:t>
            </a:r>
          </a:p>
          <a:p>
            <a:pPr>
              <a:spcBef>
                <a:spcPts val="600"/>
              </a:spcBef>
            </a:pPr>
            <a:r>
              <a:rPr lang="en-US" dirty="0" smtClean="0"/>
              <a:t>Prohibit the double counting of services, while also allowing simultaneous wholesale and retail program participation</a:t>
            </a:r>
          </a:p>
          <a:p>
            <a:pPr lvl="1">
              <a:spcBef>
                <a:spcPts val="600"/>
              </a:spcBef>
            </a:pPr>
            <a:r>
              <a:rPr lang="en-US" dirty="0" smtClean="0"/>
              <a:t>The Commission notes that this includes ensuring that a DER is not counted as both a load reduction and a supply resource, or that a DER is not registered to provide the same service twice in an RTO/ISO market </a:t>
            </a:r>
          </a:p>
        </p:txBody>
      </p:sp>
    </p:spTree>
    <p:extLst>
      <p:ext uri="{BB962C8B-B14F-4D97-AF65-F5344CB8AC3E}">
        <p14:creationId xmlns:p14="http://schemas.microsoft.com/office/powerpoint/2010/main" val="373092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a:xfrm>
            <a:off x="457200" y="76200"/>
            <a:ext cx="8382000" cy="1143000"/>
          </a:xfrm>
        </p:spPr>
        <p:txBody>
          <a:bodyPr>
            <a:normAutofit/>
          </a:bodyPr>
          <a:lstStyle/>
          <a:p>
            <a:r>
              <a:rPr lang="en-US" sz="2400" i="1" dirty="0" smtClean="0"/>
              <a:t>Directives 3 and 4 – Address size and locational requirements</a:t>
            </a:r>
            <a:endParaRPr lang="en-US" sz="2400" i="1" dirty="0"/>
          </a:p>
        </p:txBody>
      </p:sp>
      <p:sp>
        <p:nvSpPr>
          <p:cNvPr id="4" name="Content Placeholder 3"/>
          <p:cNvSpPr>
            <a:spLocks noGrp="1"/>
          </p:cNvSpPr>
          <p:nvPr>
            <p:ph idx="1"/>
          </p:nvPr>
        </p:nvSpPr>
        <p:spPr>
          <a:xfrm>
            <a:off x="457200" y="1284280"/>
            <a:ext cx="8153400" cy="4964120"/>
          </a:xfrm>
        </p:spPr>
        <p:txBody>
          <a:bodyPr>
            <a:noAutofit/>
          </a:bodyPr>
          <a:lstStyle/>
          <a:p>
            <a:r>
              <a:rPr lang="en-US" dirty="0" smtClean="0"/>
              <a:t>Address size requirements for DERAs and individual DERs</a:t>
            </a:r>
          </a:p>
          <a:p>
            <a:pPr lvl="1">
              <a:lnSpc>
                <a:spcPct val="80000"/>
              </a:lnSpc>
              <a:spcBef>
                <a:spcPts val="600"/>
              </a:spcBef>
            </a:pPr>
            <a:r>
              <a:rPr lang="en-US" dirty="0" smtClean="0"/>
              <a:t>Establish </a:t>
            </a:r>
            <a:r>
              <a:rPr lang="en-US" dirty="0"/>
              <a:t>a minimum size requirement for </a:t>
            </a:r>
            <a:r>
              <a:rPr lang="en-US" dirty="0" smtClean="0"/>
              <a:t>DERAs </a:t>
            </a:r>
            <a:r>
              <a:rPr lang="en-US" dirty="0"/>
              <a:t>that does not exceed 100 </a:t>
            </a:r>
            <a:r>
              <a:rPr lang="en-US" dirty="0" smtClean="0"/>
              <a:t>kW</a:t>
            </a:r>
            <a:endParaRPr lang="en-US" strike="sngStrike" dirty="0" smtClean="0"/>
          </a:p>
          <a:p>
            <a:pPr lvl="1">
              <a:lnSpc>
                <a:spcPct val="80000"/>
              </a:lnSpc>
              <a:spcBef>
                <a:spcPts val="600"/>
              </a:spcBef>
            </a:pPr>
            <a:r>
              <a:rPr lang="en-US" dirty="0" smtClean="0"/>
              <a:t>Establish maximum </a:t>
            </a:r>
            <a:r>
              <a:rPr lang="en-US" dirty="0"/>
              <a:t>individual </a:t>
            </a:r>
            <a:r>
              <a:rPr lang="en-US" dirty="0" smtClean="0"/>
              <a:t>DER size (or explain why a maximum is unnecessary)</a:t>
            </a:r>
          </a:p>
          <a:p>
            <a:pPr lvl="1">
              <a:lnSpc>
                <a:spcPct val="80000"/>
              </a:lnSpc>
              <a:spcBef>
                <a:spcPts val="600"/>
              </a:spcBef>
            </a:pPr>
            <a:r>
              <a:rPr lang="en-US" dirty="0" smtClean="0"/>
              <a:t>Allow a single </a:t>
            </a:r>
            <a:r>
              <a:rPr lang="en-US" dirty="0"/>
              <a:t>DER to be its own DERA </a:t>
            </a:r>
            <a:r>
              <a:rPr lang="en-US" dirty="0" smtClean="0"/>
              <a:t>(must be ≥ minimum DERA size requirement and &lt; maximum DER size requirement)</a:t>
            </a:r>
          </a:p>
          <a:p>
            <a:r>
              <a:rPr lang="en-US" dirty="0"/>
              <a:t>Address locational requirements for </a:t>
            </a:r>
            <a:r>
              <a:rPr lang="en-US" dirty="0" smtClean="0"/>
              <a:t>DERAs</a:t>
            </a:r>
          </a:p>
          <a:p>
            <a:pPr lvl="1">
              <a:lnSpc>
                <a:spcPct val="80000"/>
              </a:lnSpc>
              <a:spcBef>
                <a:spcPts val="600"/>
              </a:spcBef>
            </a:pPr>
            <a:r>
              <a:rPr lang="en-US" dirty="0" smtClean="0"/>
              <a:t>DERAs must be allowed across as broad a geographic footprint as “technically feasible”</a:t>
            </a:r>
          </a:p>
          <a:p>
            <a:pPr lvl="1">
              <a:lnSpc>
                <a:spcPct val="80000"/>
              </a:lnSpc>
              <a:spcBef>
                <a:spcPts val="600"/>
              </a:spcBef>
            </a:pPr>
            <a:r>
              <a:rPr lang="en-US" dirty="0" smtClean="0"/>
              <a:t>The </a:t>
            </a:r>
            <a:r>
              <a:rPr lang="en-US" dirty="0"/>
              <a:t>locational requirements can include either single- or </a:t>
            </a:r>
            <a:r>
              <a:rPr lang="en-US" dirty="0" smtClean="0"/>
              <a:t>multi-node aggregations</a:t>
            </a:r>
          </a:p>
        </p:txBody>
      </p:sp>
    </p:spTree>
    <p:extLst>
      <p:ext uri="{BB962C8B-B14F-4D97-AF65-F5344CB8AC3E}">
        <p14:creationId xmlns:p14="http://schemas.microsoft.com/office/powerpoint/2010/main" val="257195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a:xfrm>
            <a:off x="457200" y="76200"/>
            <a:ext cx="8382000" cy="1143000"/>
          </a:xfrm>
        </p:spPr>
        <p:txBody>
          <a:bodyPr>
            <a:normAutofit/>
          </a:bodyPr>
          <a:lstStyle/>
          <a:p>
            <a:r>
              <a:rPr lang="en-US" sz="2400" i="1" dirty="0" smtClean="0"/>
              <a:t>Directive 5 – Address </a:t>
            </a:r>
            <a:r>
              <a:rPr lang="en-US" sz="2400" i="1" dirty="0"/>
              <a:t>distribution factors and bidding parameters for </a:t>
            </a:r>
            <a:r>
              <a:rPr lang="en-US" sz="2400" i="1" dirty="0" smtClean="0"/>
              <a:t>DERAs</a:t>
            </a:r>
            <a:endParaRPr lang="en-US" sz="2400" i="1" dirty="0"/>
          </a:p>
        </p:txBody>
      </p:sp>
      <p:sp>
        <p:nvSpPr>
          <p:cNvPr id="4" name="Content Placeholder 3"/>
          <p:cNvSpPr>
            <a:spLocks noGrp="1"/>
          </p:cNvSpPr>
          <p:nvPr>
            <p:ph idx="1"/>
          </p:nvPr>
        </p:nvSpPr>
        <p:spPr>
          <a:xfrm>
            <a:off x="457200" y="1401762"/>
            <a:ext cx="8153400" cy="4964120"/>
          </a:xfrm>
        </p:spPr>
        <p:txBody>
          <a:bodyPr>
            <a:normAutofit/>
          </a:bodyPr>
          <a:lstStyle/>
          <a:p>
            <a:pPr>
              <a:spcBef>
                <a:spcPts val="600"/>
              </a:spcBef>
            </a:pPr>
            <a:r>
              <a:rPr lang="en-US" dirty="0" smtClean="0"/>
              <a:t>If </a:t>
            </a:r>
            <a:r>
              <a:rPr lang="en-US" dirty="0"/>
              <a:t>allowing multi-node aggregations, the Tariff must: </a:t>
            </a:r>
            <a:endParaRPr lang="en-US" dirty="0" smtClean="0"/>
          </a:p>
          <a:p>
            <a:pPr lvl="1">
              <a:spcBef>
                <a:spcPts val="600"/>
              </a:spcBef>
            </a:pPr>
            <a:r>
              <a:rPr lang="en-US" dirty="0" smtClean="0"/>
              <a:t>Require DERPs </a:t>
            </a:r>
            <a:r>
              <a:rPr lang="en-US" dirty="0"/>
              <a:t>to provide the total </a:t>
            </a:r>
            <a:r>
              <a:rPr lang="en-US" dirty="0" smtClean="0"/>
              <a:t>DERA </a:t>
            </a:r>
            <a:r>
              <a:rPr lang="en-US" dirty="0"/>
              <a:t>response that would be provided from each pricing node when it initially registers an </a:t>
            </a:r>
            <a:r>
              <a:rPr lang="en-US" dirty="0" smtClean="0"/>
              <a:t>aggregation and </a:t>
            </a:r>
            <a:r>
              <a:rPr lang="en-US" dirty="0"/>
              <a:t>to update these distribution factors if they </a:t>
            </a:r>
            <a:r>
              <a:rPr lang="en-US" dirty="0" smtClean="0"/>
              <a:t>change; </a:t>
            </a:r>
            <a:r>
              <a:rPr lang="en-US" dirty="0"/>
              <a:t>and </a:t>
            </a:r>
            <a:endParaRPr lang="en-US" dirty="0" smtClean="0"/>
          </a:p>
          <a:p>
            <a:pPr>
              <a:spcBef>
                <a:spcPts val="600"/>
              </a:spcBef>
            </a:pPr>
            <a:r>
              <a:rPr lang="en-US" dirty="0" smtClean="0"/>
              <a:t>Incorporate </a:t>
            </a:r>
            <a:r>
              <a:rPr lang="en-US" dirty="0"/>
              <a:t>bidding parameters into any participation model(s) to account for physical/operational characteristics of </a:t>
            </a:r>
            <a:r>
              <a:rPr lang="en-US" dirty="0" smtClean="0"/>
              <a:t>DERAs</a:t>
            </a:r>
            <a:endParaRPr lang="en-US" dirty="0"/>
          </a:p>
        </p:txBody>
      </p:sp>
    </p:spTree>
    <p:extLst>
      <p:ext uri="{BB962C8B-B14F-4D97-AF65-F5344CB8AC3E}">
        <p14:creationId xmlns:p14="http://schemas.microsoft.com/office/powerpoint/2010/main" val="35116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a:xfrm>
            <a:off x="457200" y="76200"/>
            <a:ext cx="8305800" cy="1143000"/>
          </a:xfrm>
        </p:spPr>
        <p:txBody>
          <a:bodyPr>
            <a:normAutofit/>
          </a:bodyPr>
          <a:lstStyle/>
          <a:p>
            <a:r>
              <a:rPr lang="en-US" sz="2400" i="1" dirty="0" smtClean="0"/>
              <a:t>Directives 6 and 7 – Address information, data, metering, and telemetry requirements for DERAs</a:t>
            </a:r>
            <a:endParaRPr lang="en-US" sz="2400" i="1" dirty="0"/>
          </a:p>
        </p:txBody>
      </p:sp>
      <p:sp>
        <p:nvSpPr>
          <p:cNvPr id="4" name="Content Placeholder 3"/>
          <p:cNvSpPr>
            <a:spLocks noGrp="1"/>
          </p:cNvSpPr>
          <p:nvPr>
            <p:ph idx="1"/>
          </p:nvPr>
        </p:nvSpPr>
        <p:spPr>
          <a:xfrm>
            <a:off x="457200" y="1295400"/>
            <a:ext cx="8229600" cy="4953000"/>
          </a:xfrm>
        </p:spPr>
        <p:txBody>
          <a:bodyPr>
            <a:normAutofit fontScale="92500" lnSpcReduction="10000"/>
          </a:bodyPr>
          <a:lstStyle/>
          <a:p>
            <a:pPr>
              <a:lnSpc>
                <a:spcPct val="90000"/>
              </a:lnSpc>
            </a:pPr>
            <a:r>
              <a:rPr lang="en-US" dirty="0"/>
              <a:t>Address information and data requirements for </a:t>
            </a:r>
            <a:r>
              <a:rPr lang="en-US" dirty="0" smtClean="0"/>
              <a:t>DERAs</a:t>
            </a:r>
          </a:p>
          <a:p>
            <a:pPr lvl="1">
              <a:lnSpc>
                <a:spcPct val="90000"/>
              </a:lnSpc>
              <a:spcBef>
                <a:spcPts val="600"/>
              </a:spcBef>
            </a:pPr>
            <a:r>
              <a:rPr lang="en-US" dirty="0"/>
              <a:t>E</a:t>
            </a:r>
            <a:r>
              <a:rPr lang="en-US" dirty="0" smtClean="0"/>
              <a:t>stablish information </a:t>
            </a:r>
            <a:r>
              <a:rPr lang="en-US" dirty="0"/>
              <a:t>and </a:t>
            </a:r>
            <a:r>
              <a:rPr lang="en-US" dirty="0" smtClean="0"/>
              <a:t>data requirements on </a:t>
            </a:r>
            <a:r>
              <a:rPr lang="en-US" dirty="0"/>
              <a:t>the physical and operational characteristics of </a:t>
            </a:r>
            <a:r>
              <a:rPr lang="en-US" dirty="0" smtClean="0"/>
              <a:t>a DERA</a:t>
            </a:r>
          </a:p>
          <a:p>
            <a:pPr lvl="1">
              <a:lnSpc>
                <a:spcPct val="90000"/>
              </a:lnSpc>
              <a:spcBef>
                <a:spcPts val="600"/>
              </a:spcBef>
            </a:pPr>
            <a:r>
              <a:rPr lang="en-US" dirty="0" smtClean="0"/>
              <a:t>Require that DERPs </a:t>
            </a:r>
            <a:r>
              <a:rPr lang="en-US" dirty="0"/>
              <a:t>provide a list of the individual </a:t>
            </a:r>
            <a:r>
              <a:rPr lang="en-US" dirty="0" smtClean="0"/>
              <a:t>DERs </a:t>
            </a:r>
            <a:r>
              <a:rPr lang="en-US" dirty="0"/>
              <a:t>in its </a:t>
            </a:r>
            <a:r>
              <a:rPr lang="en-US" dirty="0" smtClean="0"/>
              <a:t>aggregation</a:t>
            </a:r>
          </a:p>
          <a:p>
            <a:pPr lvl="1">
              <a:lnSpc>
                <a:spcPct val="90000"/>
              </a:lnSpc>
              <a:spcBef>
                <a:spcPts val="600"/>
              </a:spcBef>
            </a:pPr>
            <a:r>
              <a:rPr lang="en-US" dirty="0" smtClean="0"/>
              <a:t>Establish </a:t>
            </a:r>
            <a:r>
              <a:rPr lang="en-US" dirty="0"/>
              <a:t>any necessary information that </a:t>
            </a:r>
            <a:r>
              <a:rPr lang="en-US" dirty="0" smtClean="0"/>
              <a:t>must </a:t>
            </a:r>
            <a:r>
              <a:rPr lang="en-US" dirty="0"/>
              <a:t>be submitted for the individual </a:t>
            </a:r>
            <a:r>
              <a:rPr lang="en-US" dirty="0" smtClean="0"/>
              <a:t>DERs</a:t>
            </a:r>
          </a:p>
          <a:p>
            <a:pPr lvl="1">
              <a:lnSpc>
                <a:spcPct val="90000"/>
              </a:lnSpc>
              <a:spcBef>
                <a:spcPts val="600"/>
              </a:spcBef>
            </a:pPr>
            <a:r>
              <a:rPr lang="en-US" dirty="0" smtClean="0"/>
              <a:t>Establish </a:t>
            </a:r>
            <a:r>
              <a:rPr lang="en-US" dirty="0"/>
              <a:t>any necessary physical parameters that a </a:t>
            </a:r>
            <a:r>
              <a:rPr lang="en-US" dirty="0" smtClean="0"/>
              <a:t>DERP </a:t>
            </a:r>
            <a:r>
              <a:rPr lang="en-US" dirty="0"/>
              <a:t>must submit </a:t>
            </a:r>
            <a:r>
              <a:rPr lang="en-US" dirty="0" smtClean="0"/>
              <a:t>to </a:t>
            </a:r>
            <a:r>
              <a:rPr lang="en-US" dirty="0"/>
              <a:t>the extent these parameters are not already represented in general registration requirements or bidding parameters</a:t>
            </a:r>
            <a:endParaRPr lang="en-US" dirty="0" smtClean="0"/>
          </a:p>
          <a:p>
            <a:pPr lvl="1">
              <a:lnSpc>
                <a:spcPct val="90000"/>
              </a:lnSpc>
              <a:spcBef>
                <a:spcPts val="600"/>
              </a:spcBef>
            </a:pPr>
            <a:r>
              <a:rPr lang="en-US" dirty="0" smtClean="0"/>
              <a:t>DERPs must provide </a:t>
            </a:r>
            <a:r>
              <a:rPr lang="en-US" dirty="0"/>
              <a:t>aggregate settlement data for the </a:t>
            </a:r>
            <a:r>
              <a:rPr lang="en-US" dirty="0" smtClean="0"/>
              <a:t>DERA, </a:t>
            </a:r>
            <a:r>
              <a:rPr lang="en-US" dirty="0"/>
              <a:t>retain performance data for individual </a:t>
            </a:r>
            <a:r>
              <a:rPr lang="en-US" dirty="0" smtClean="0"/>
              <a:t>DERs </a:t>
            </a:r>
            <a:r>
              <a:rPr lang="en-US" dirty="0"/>
              <a:t>for auditing </a:t>
            </a:r>
            <a:r>
              <a:rPr lang="en-US" dirty="0" smtClean="0"/>
              <a:t>purposes</a:t>
            </a:r>
            <a:endParaRPr lang="en-US" dirty="0"/>
          </a:p>
          <a:p>
            <a:pPr>
              <a:lnSpc>
                <a:spcPct val="90000"/>
              </a:lnSpc>
            </a:pPr>
            <a:r>
              <a:rPr lang="en-US" dirty="0"/>
              <a:t>Address metering and telemetry requirements for </a:t>
            </a:r>
            <a:r>
              <a:rPr lang="en-US" dirty="0" smtClean="0"/>
              <a:t>DERAs </a:t>
            </a:r>
          </a:p>
          <a:p>
            <a:pPr lvl="1">
              <a:lnSpc>
                <a:spcPct val="90000"/>
              </a:lnSpc>
              <a:spcBef>
                <a:spcPts val="600"/>
              </a:spcBef>
            </a:pPr>
            <a:r>
              <a:rPr lang="en-US" dirty="0" smtClean="0"/>
              <a:t>Metering </a:t>
            </a:r>
            <a:r>
              <a:rPr lang="en-US" dirty="0"/>
              <a:t>requirements </a:t>
            </a:r>
            <a:r>
              <a:rPr lang="en-US" dirty="0" smtClean="0"/>
              <a:t>are necessary for the DERP to </a:t>
            </a:r>
            <a:r>
              <a:rPr lang="en-US" dirty="0"/>
              <a:t>provide </a:t>
            </a:r>
            <a:r>
              <a:rPr lang="en-US" dirty="0" smtClean="0"/>
              <a:t>settlement </a:t>
            </a:r>
            <a:r>
              <a:rPr lang="en-US" dirty="0"/>
              <a:t>and performance </a:t>
            </a:r>
            <a:r>
              <a:rPr lang="en-US" dirty="0" smtClean="0"/>
              <a:t>data, or </a:t>
            </a:r>
            <a:r>
              <a:rPr lang="en-US" dirty="0"/>
              <a:t>to prevent double counting of </a:t>
            </a:r>
            <a:r>
              <a:rPr lang="en-US" dirty="0" smtClean="0"/>
              <a:t>service</a:t>
            </a:r>
          </a:p>
          <a:p>
            <a:pPr lvl="1">
              <a:lnSpc>
                <a:spcPct val="90000"/>
              </a:lnSpc>
              <a:spcBef>
                <a:spcPts val="600"/>
              </a:spcBef>
            </a:pPr>
            <a:r>
              <a:rPr lang="en-US" dirty="0" smtClean="0"/>
              <a:t>Telemetry requirements are </a:t>
            </a:r>
            <a:r>
              <a:rPr lang="en-US" dirty="0"/>
              <a:t>necessary </a:t>
            </a:r>
            <a:r>
              <a:rPr lang="en-US" dirty="0" smtClean="0"/>
              <a:t>for </a:t>
            </a:r>
            <a:r>
              <a:rPr lang="en-US" dirty="0"/>
              <a:t>the </a:t>
            </a:r>
            <a:r>
              <a:rPr lang="en-US" dirty="0" smtClean="0"/>
              <a:t>RTO/ISO </a:t>
            </a:r>
            <a:r>
              <a:rPr lang="en-US" dirty="0"/>
              <a:t>to have sufficient situational awareness to dispatch </a:t>
            </a:r>
            <a:r>
              <a:rPr lang="en-US" dirty="0" smtClean="0"/>
              <a:t>a DERA and </a:t>
            </a:r>
            <a:r>
              <a:rPr lang="en-US" dirty="0"/>
              <a:t>the rest of the </a:t>
            </a:r>
            <a:r>
              <a:rPr lang="en-US" dirty="0" smtClean="0"/>
              <a:t>system efficiently</a:t>
            </a:r>
            <a:endParaRPr lang="en-US" dirty="0"/>
          </a:p>
        </p:txBody>
      </p:sp>
    </p:spTree>
    <p:extLst>
      <p:ext uri="{BB962C8B-B14F-4D97-AF65-F5344CB8AC3E}">
        <p14:creationId xmlns:p14="http://schemas.microsoft.com/office/powerpoint/2010/main" val="33324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a:xfrm>
            <a:off x="457200" y="207959"/>
            <a:ext cx="8305800" cy="1143000"/>
          </a:xfrm>
        </p:spPr>
        <p:txBody>
          <a:bodyPr>
            <a:noAutofit/>
          </a:bodyPr>
          <a:lstStyle/>
          <a:p>
            <a:pPr>
              <a:spcBef>
                <a:spcPts val="0"/>
              </a:spcBef>
            </a:pPr>
            <a:r>
              <a:rPr lang="en-US" sz="2400" i="1" dirty="0" smtClean="0"/>
              <a:t>Directive 8 – Establish </a:t>
            </a:r>
            <a:r>
              <a:rPr lang="en-US" sz="2400" i="1" dirty="0"/>
              <a:t>market rules on coordination between the RTO/ISO, DERP, distribution utility, and Relevant Electric Retail Regulatory Authorities (RERRAs)</a:t>
            </a:r>
          </a:p>
        </p:txBody>
      </p:sp>
      <p:sp>
        <p:nvSpPr>
          <p:cNvPr id="4" name="Content Placeholder 3"/>
          <p:cNvSpPr>
            <a:spLocks noGrp="1"/>
          </p:cNvSpPr>
          <p:nvPr>
            <p:ph idx="1"/>
          </p:nvPr>
        </p:nvSpPr>
        <p:spPr>
          <a:xfrm>
            <a:off x="457200" y="1496220"/>
            <a:ext cx="8229600" cy="4724400"/>
          </a:xfrm>
        </p:spPr>
        <p:txBody>
          <a:bodyPr>
            <a:normAutofit/>
          </a:bodyPr>
          <a:lstStyle/>
          <a:p>
            <a:pPr>
              <a:spcBef>
                <a:spcPts val="600"/>
              </a:spcBef>
            </a:pPr>
            <a:r>
              <a:rPr lang="en-US" dirty="0" smtClean="0"/>
              <a:t>Interconnections of DERs for the purpose of participating in a DERA are state jurisdictional; RTOs/ISOs may require transmission studies</a:t>
            </a:r>
          </a:p>
          <a:p>
            <a:pPr>
              <a:spcBef>
                <a:spcPts val="600"/>
              </a:spcBef>
            </a:pPr>
            <a:r>
              <a:rPr lang="en-US" dirty="0" smtClean="0"/>
              <a:t>RTOs/ISOs must incorporate </a:t>
            </a:r>
            <a:r>
              <a:rPr lang="en-US" dirty="0"/>
              <a:t>a process </a:t>
            </a:r>
            <a:r>
              <a:rPr lang="en-US" dirty="0" smtClean="0"/>
              <a:t>allowing </a:t>
            </a:r>
            <a:r>
              <a:rPr lang="en-US" dirty="0"/>
              <a:t>distribution utility’s review of the individual </a:t>
            </a:r>
            <a:r>
              <a:rPr lang="en-US" dirty="0" smtClean="0"/>
              <a:t>DERs, triggered </a:t>
            </a:r>
            <a:r>
              <a:rPr lang="en-US" dirty="0"/>
              <a:t>by the initial registration </a:t>
            </a:r>
            <a:r>
              <a:rPr lang="en-US" dirty="0" smtClean="0"/>
              <a:t>of a DERA </a:t>
            </a:r>
            <a:r>
              <a:rPr lang="en-US" dirty="0"/>
              <a:t>or </a:t>
            </a:r>
            <a:r>
              <a:rPr lang="en-US" dirty="0" smtClean="0"/>
              <a:t>changes </a:t>
            </a:r>
            <a:r>
              <a:rPr lang="en-US" dirty="0"/>
              <a:t>to </a:t>
            </a:r>
            <a:r>
              <a:rPr lang="en-US" dirty="0" smtClean="0"/>
              <a:t>an existing DERA</a:t>
            </a:r>
          </a:p>
          <a:p>
            <a:pPr lvl="1">
              <a:spcBef>
                <a:spcPts val="600"/>
              </a:spcBef>
            </a:pPr>
            <a:r>
              <a:rPr lang="en-US" dirty="0"/>
              <a:t>D</a:t>
            </a:r>
            <a:r>
              <a:rPr lang="en-US" dirty="0" smtClean="0"/>
              <a:t>istribution </a:t>
            </a:r>
            <a:r>
              <a:rPr lang="en-US" dirty="0"/>
              <a:t>utilities would determine a) whether each </a:t>
            </a:r>
            <a:r>
              <a:rPr lang="en-US" dirty="0" smtClean="0"/>
              <a:t>DER is </a:t>
            </a:r>
            <a:r>
              <a:rPr lang="en-US" dirty="0"/>
              <a:t>capable of </a:t>
            </a:r>
            <a:r>
              <a:rPr lang="en-US" dirty="0" smtClean="0"/>
              <a:t>participating </a:t>
            </a:r>
            <a:r>
              <a:rPr lang="en-US" dirty="0"/>
              <a:t>in </a:t>
            </a:r>
            <a:r>
              <a:rPr lang="en-US" dirty="0" smtClean="0"/>
              <a:t>a DERA, </a:t>
            </a:r>
            <a:r>
              <a:rPr lang="en-US" dirty="0"/>
              <a:t>and b) that the </a:t>
            </a:r>
            <a:r>
              <a:rPr lang="en-US" dirty="0" smtClean="0"/>
              <a:t>participation of each DER </a:t>
            </a:r>
            <a:r>
              <a:rPr lang="en-US" dirty="0"/>
              <a:t>will not </a:t>
            </a:r>
            <a:r>
              <a:rPr lang="en-US" dirty="0" smtClean="0"/>
              <a:t>create a distribution system reliability or safety issue</a:t>
            </a:r>
            <a:endParaRPr lang="en-US" dirty="0"/>
          </a:p>
        </p:txBody>
      </p:sp>
    </p:spTree>
    <p:extLst>
      <p:ext uri="{BB962C8B-B14F-4D97-AF65-F5344CB8AC3E}">
        <p14:creationId xmlns:p14="http://schemas.microsoft.com/office/powerpoint/2010/main" val="190744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a:xfrm>
            <a:off x="457200" y="228600"/>
            <a:ext cx="8305800" cy="1143000"/>
          </a:xfrm>
        </p:spPr>
        <p:txBody>
          <a:bodyPr>
            <a:noAutofit/>
          </a:bodyPr>
          <a:lstStyle/>
          <a:p>
            <a:r>
              <a:rPr lang="en-US" sz="2400" i="1" dirty="0" smtClean="0"/>
              <a:t>Directive 8 – Establish market rules on coordination between the RTO/ISO, DERP, distribution utility, and Relevant Electric Retail Regulatory Authorities (RERRAs) (cont.)</a:t>
            </a:r>
            <a:endParaRPr lang="en-US" sz="2400" dirty="0"/>
          </a:p>
        </p:txBody>
      </p:sp>
      <p:sp>
        <p:nvSpPr>
          <p:cNvPr id="4" name="Content Placeholder 3"/>
          <p:cNvSpPr>
            <a:spLocks noGrp="1"/>
          </p:cNvSpPr>
          <p:nvPr>
            <p:ph idx="1"/>
          </p:nvPr>
        </p:nvSpPr>
        <p:spPr>
          <a:xfrm>
            <a:off x="457200" y="1524000"/>
            <a:ext cx="8229600" cy="4724400"/>
          </a:xfrm>
        </p:spPr>
        <p:txBody>
          <a:bodyPr>
            <a:noAutofit/>
          </a:bodyPr>
          <a:lstStyle/>
          <a:p>
            <a:pPr>
              <a:lnSpc>
                <a:spcPct val="110000"/>
              </a:lnSpc>
            </a:pPr>
            <a:r>
              <a:rPr lang="en-US" dirty="0" smtClean="0"/>
              <a:t>Ongoing operational coordination with distribution utilities</a:t>
            </a:r>
          </a:p>
          <a:p>
            <a:pPr lvl="1">
              <a:spcBef>
                <a:spcPts val="600"/>
              </a:spcBef>
            </a:pPr>
            <a:r>
              <a:rPr lang="en-US" dirty="0" smtClean="0"/>
              <a:t>Address data flows and communication between RTO/ISO, DERP and distribution utility</a:t>
            </a:r>
          </a:p>
          <a:p>
            <a:pPr lvl="1">
              <a:spcBef>
                <a:spcPts val="600"/>
              </a:spcBef>
            </a:pPr>
            <a:r>
              <a:rPr lang="en-US" dirty="0" smtClean="0"/>
              <a:t>Require DERP to report any changes to its offered quantity and related distribution factors that result from distribution line faults or outages</a:t>
            </a:r>
          </a:p>
          <a:p>
            <a:pPr lvl="1">
              <a:spcBef>
                <a:spcPts val="600"/>
              </a:spcBef>
            </a:pPr>
            <a:r>
              <a:rPr lang="en-US" dirty="0" smtClean="0"/>
              <a:t>Include coordination protocols and processes for the operating day that allow distribution utilities to override RTO/ISO dispatch of a DERA to maintain the reliable and safe operation of the distribution system</a:t>
            </a:r>
          </a:p>
          <a:p>
            <a:pPr>
              <a:lnSpc>
                <a:spcPct val="110000"/>
              </a:lnSpc>
            </a:pPr>
            <a:r>
              <a:rPr lang="en-US" dirty="0" smtClean="0"/>
              <a:t>Voluntary participation of RERRAs in coordinating the participation of DERAs in wholesale markets</a:t>
            </a:r>
            <a:endParaRPr lang="en-US" dirty="0"/>
          </a:p>
        </p:txBody>
      </p:sp>
    </p:spTree>
    <p:extLst>
      <p:ext uri="{BB962C8B-B14F-4D97-AF65-F5344CB8AC3E}">
        <p14:creationId xmlns:p14="http://schemas.microsoft.com/office/powerpoint/2010/main" val="188842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a:xfrm>
            <a:off x="457200" y="152400"/>
            <a:ext cx="8286108" cy="1143000"/>
          </a:xfrm>
        </p:spPr>
        <p:txBody>
          <a:bodyPr>
            <a:normAutofit/>
          </a:bodyPr>
          <a:lstStyle/>
          <a:p>
            <a:r>
              <a:rPr lang="en-US" sz="2400" i="1" dirty="0" smtClean="0"/>
              <a:t>Directives 9, 10, and 11 – </a:t>
            </a:r>
            <a:r>
              <a:rPr lang="en-US" sz="2400" i="1" dirty="0"/>
              <a:t>M</a:t>
            </a:r>
            <a:r>
              <a:rPr lang="en-US" sz="2400" i="1" dirty="0" smtClean="0"/>
              <a:t>odifications to DERAs, market participation agreements, opt-in provision</a:t>
            </a:r>
            <a:endParaRPr lang="en-US" sz="2400" i="1" dirty="0"/>
          </a:p>
        </p:txBody>
      </p:sp>
      <p:sp>
        <p:nvSpPr>
          <p:cNvPr id="4" name="Content Placeholder 3"/>
          <p:cNvSpPr>
            <a:spLocks noGrp="1"/>
          </p:cNvSpPr>
          <p:nvPr>
            <p:ph idx="1"/>
          </p:nvPr>
        </p:nvSpPr>
        <p:spPr/>
        <p:txBody>
          <a:bodyPr>
            <a:normAutofit/>
          </a:bodyPr>
          <a:lstStyle/>
          <a:p>
            <a:pPr>
              <a:lnSpc>
                <a:spcPct val="90000"/>
              </a:lnSpc>
            </a:pPr>
            <a:r>
              <a:rPr lang="en-US" dirty="0" smtClean="0"/>
              <a:t>Address </a:t>
            </a:r>
            <a:r>
              <a:rPr lang="en-US" dirty="0"/>
              <a:t>modifications to the list of </a:t>
            </a:r>
            <a:r>
              <a:rPr lang="en-US" dirty="0" smtClean="0"/>
              <a:t>DERs </a:t>
            </a:r>
            <a:r>
              <a:rPr lang="en-US" dirty="0"/>
              <a:t>in a </a:t>
            </a:r>
            <a:r>
              <a:rPr lang="en-US" dirty="0" smtClean="0"/>
              <a:t>DERA</a:t>
            </a:r>
          </a:p>
          <a:p>
            <a:pPr lvl="1">
              <a:lnSpc>
                <a:spcPct val="80000"/>
              </a:lnSpc>
              <a:spcBef>
                <a:spcPts val="600"/>
              </a:spcBef>
            </a:pPr>
            <a:r>
              <a:rPr lang="en-US" dirty="0" smtClean="0"/>
              <a:t>DERPs </a:t>
            </a:r>
            <a:r>
              <a:rPr lang="en-US" dirty="0"/>
              <a:t>are required to update the lists of </a:t>
            </a:r>
            <a:r>
              <a:rPr lang="en-US" dirty="0" smtClean="0"/>
              <a:t>individual DERs </a:t>
            </a:r>
            <a:r>
              <a:rPr lang="en-US" dirty="0"/>
              <a:t>in each </a:t>
            </a:r>
            <a:r>
              <a:rPr lang="en-US" dirty="0" smtClean="0"/>
              <a:t>DERA to reflect </a:t>
            </a:r>
            <a:r>
              <a:rPr lang="en-US" dirty="0"/>
              <a:t>additions </a:t>
            </a:r>
            <a:r>
              <a:rPr lang="en-US" dirty="0" smtClean="0"/>
              <a:t>to and </a:t>
            </a:r>
            <a:r>
              <a:rPr lang="en-US" dirty="0"/>
              <a:t>subtractions from the </a:t>
            </a:r>
            <a:r>
              <a:rPr lang="en-US" dirty="0" smtClean="0"/>
              <a:t>list</a:t>
            </a:r>
          </a:p>
          <a:p>
            <a:pPr lvl="1">
              <a:lnSpc>
                <a:spcPct val="80000"/>
              </a:lnSpc>
              <a:spcBef>
                <a:spcPts val="600"/>
              </a:spcBef>
            </a:pPr>
            <a:r>
              <a:rPr lang="en-US" dirty="0" smtClean="0"/>
              <a:t>Modification </a:t>
            </a:r>
            <a:r>
              <a:rPr lang="en-US" dirty="0"/>
              <a:t>will not require </a:t>
            </a:r>
            <a:r>
              <a:rPr lang="en-US" dirty="0" smtClean="0"/>
              <a:t>DERPs </a:t>
            </a:r>
            <a:r>
              <a:rPr lang="en-US" dirty="0"/>
              <a:t>to re-register or re-qualify the entire </a:t>
            </a:r>
            <a:r>
              <a:rPr lang="en-US" dirty="0" smtClean="0"/>
              <a:t>DERA</a:t>
            </a:r>
          </a:p>
          <a:p>
            <a:pPr lvl="1">
              <a:lnSpc>
                <a:spcPct val="80000"/>
              </a:lnSpc>
              <a:spcBef>
                <a:spcPts val="600"/>
              </a:spcBef>
            </a:pPr>
            <a:r>
              <a:rPr lang="en-US" dirty="0" smtClean="0"/>
              <a:t>To be added to a DERA, new DERs must be deemed by the distribution utility to be eligible to participate in a DERA</a:t>
            </a:r>
            <a:endParaRPr lang="en-US" dirty="0"/>
          </a:p>
          <a:p>
            <a:pPr>
              <a:lnSpc>
                <a:spcPct val="90000"/>
              </a:lnSpc>
            </a:pPr>
            <a:r>
              <a:rPr lang="en-US" dirty="0"/>
              <a:t>Address market participation agreements for </a:t>
            </a:r>
            <a:r>
              <a:rPr lang="en-US" dirty="0" smtClean="0"/>
              <a:t>DERPs</a:t>
            </a:r>
          </a:p>
          <a:p>
            <a:pPr lvl="1">
              <a:lnSpc>
                <a:spcPct val="80000"/>
              </a:lnSpc>
              <a:spcBef>
                <a:spcPts val="600"/>
              </a:spcBef>
            </a:pPr>
            <a:r>
              <a:rPr lang="en-US" dirty="0" smtClean="0"/>
              <a:t>Must not prohibit any business models</a:t>
            </a:r>
          </a:p>
          <a:p>
            <a:pPr lvl="1">
              <a:lnSpc>
                <a:spcPct val="80000"/>
              </a:lnSpc>
              <a:spcBef>
                <a:spcPts val="600"/>
              </a:spcBef>
            </a:pPr>
            <a:r>
              <a:rPr lang="en-US" dirty="0" smtClean="0"/>
              <a:t>Must include an attestation that a DERA is compliant with distribution </a:t>
            </a:r>
            <a:r>
              <a:rPr lang="en-US" dirty="0"/>
              <a:t>u</a:t>
            </a:r>
            <a:r>
              <a:rPr lang="en-US" dirty="0" smtClean="0"/>
              <a:t>tility interconnection requirements, tariffs </a:t>
            </a:r>
            <a:r>
              <a:rPr lang="en-US" dirty="0"/>
              <a:t>and operating </a:t>
            </a:r>
            <a:r>
              <a:rPr lang="en-US" dirty="0" smtClean="0"/>
              <a:t>procedures, and with the </a:t>
            </a:r>
            <a:r>
              <a:rPr lang="en-US" dirty="0"/>
              <a:t>rules and regulations of </a:t>
            </a:r>
            <a:r>
              <a:rPr lang="en-US" dirty="0" smtClean="0"/>
              <a:t>the RERRA</a:t>
            </a:r>
            <a:endParaRPr lang="en-US" dirty="0"/>
          </a:p>
          <a:p>
            <a:pPr>
              <a:lnSpc>
                <a:spcPct val="90000"/>
              </a:lnSpc>
            </a:pPr>
            <a:r>
              <a:rPr lang="en-US" dirty="0"/>
              <a:t>Implement </a:t>
            </a:r>
            <a:r>
              <a:rPr lang="en-US" b="1" i="1" dirty="0"/>
              <a:t>opt-in</a:t>
            </a:r>
            <a:r>
              <a:rPr lang="en-US" dirty="0"/>
              <a:t> provision for </a:t>
            </a:r>
            <a:r>
              <a:rPr lang="en-US" dirty="0" smtClean="0"/>
              <a:t>distribution companies </a:t>
            </a:r>
            <a:r>
              <a:rPr lang="en-US" dirty="0"/>
              <a:t>with </a:t>
            </a:r>
            <a:r>
              <a:rPr lang="en-US" dirty="0" smtClean="0"/>
              <a:t/>
            </a:r>
            <a:br>
              <a:rPr lang="en-US" dirty="0" smtClean="0"/>
            </a:br>
            <a:r>
              <a:rPr lang="en-US" dirty="0" smtClean="0"/>
              <a:t>≤ </a:t>
            </a:r>
            <a:r>
              <a:rPr lang="en-US" dirty="0"/>
              <a:t>4 million MWh of annual </a:t>
            </a:r>
            <a:r>
              <a:rPr lang="en-US" dirty="0" smtClean="0"/>
              <a:t>sales </a:t>
            </a:r>
            <a:endParaRPr lang="en-US" dirty="0"/>
          </a:p>
        </p:txBody>
      </p:sp>
    </p:spTree>
    <p:extLst>
      <p:ext uri="{BB962C8B-B14F-4D97-AF65-F5344CB8AC3E}">
        <p14:creationId xmlns:p14="http://schemas.microsoft.com/office/powerpoint/2010/main" val="339533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Design Considerations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17</a:t>
            </a:fld>
            <a:endParaRPr lang="en-US" dirty="0"/>
          </a:p>
        </p:txBody>
      </p:sp>
    </p:spTree>
    <p:extLst>
      <p:ext uri="{BB962C8B-B14F-4D97-AF65-F5344CB8AC3E}">
        <p14:creationId xmlns:p14="http://schemas.microsoft.com/office/powerpoint/2010/main" val="416928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Facilitate the Participation of DERAs in Wholesale Markets</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Register DERAs</a:t>
            </a:r>
            <a:r>
              <a:rPr lang="en-US" dirty="0"/>
              <a:t> </a:t>
            </a:r>
            <a:r>
              <a:rPr lang="en-US" dirty="0" smtClean="0"/>
              <a:t>in a manner that accommodates </a:t>
            </a:r>
            <a:r>
              <a:rPr lang="en-US" dirty="0"/>
              <a:t>the physical and operational characteristics of the </a:t>
            </a:r>
            <a:r>
              <a:rPr lang="en-US" dirty="0" smtClean="0"/>
              <a:t>DERAs</a:t>
            </a:r>
            <a:endParaRPr lang="en-US" dirty="0"/>
          </a:p>
          <a:p>
            <a:r>
              <a:rPr lang="en-US" dirty="0"/>
              <a:t>Allow multiple technology types to participate as part of </a:t>
            </a:r>
            <a:r>
              <a:rPr lang="en-US" dirty="0" smtClean="0"/>
              <a:t>a DERA </a:t>
            </a:r>
            <a:endParaRPr lang="en-US" dirty="0"/>
          </a:p>
          <a:p>
            <a:r>
              <a:rPr lang="en-US" dirty="0"/>
              <a:t>Prohibit the double counting of </a:t>
            </a:r>
            <a:r>
              <a:rPr lang="en-US" dirty="0" smtClean="0"/>
              <a:t>services</a:t>
            </a:r>
            <a:endParaRPr lang="en-US" dirty="0"/>
          </a:p>
          <a:p>
            <a:r>
              <a:rPr lang="en-US" dirty="0"/>
              <a:t>Establish </a:t>
            </a:r>
            <a:r>
              <a:rPr lang="en-US" dirty="0" smtClean="0"/>
              <a:t>size requirements</a:t>
            </a:r>
          </a:p>
          <a:p>
            <a:pPr lvl="1">
              <a:spcBef>
                <a:spcPts val="600"/>
              </a:spcBef>
            </a:pPr>
            <a:r>
              <a:rPr lang="en-US" sz="2100" dirty="0"/>
              <a:t>Minimum size requirement for DERA cannot exceed 100 kW</a:t>
            </a:r>
          </a:p>
          <a:p>
            <a:pPr lvl="1">
              <a:spcBef>
                <a:spcPts val="600"/>
              </a:spcBef>
            </a:pPr>
            <a:r>
              <a:rPr lang="en-US" sz="2100" dirty="0"/>
              <a:t>Establish maximum individual DER size </a:t>
            </a:r>
          </a:p>
          <a:p>
            <a:r>
              <a:rPr lang="en-US" dirty="0" smtClean="0"/>
              <a:t>Allow </a:t>
            </a:r>
            <a:r>
              <a:rPr lang="en-US" dirty="0"/>
              <a:t>for single resource </a:t>
            </a:r>
            <a:r>
              <a:rPr lang="en-US" dirty="0" smtClean="0"/>
              <a:t>aggregations</a:t>
            </a:r>
          </a:p>
          <a:p>
            <a:pPr lvl="1">
              <a:spcBef>
                <a:spcPts val="600"/>
              </a:spcBef>
            </a:pPr>
            <a:r>
              <a:rPr lang="en-US" sz="2100" dirty="0"/>
              <a:t>Allow a single DER to be its own DERA (must </a:t>
            </a:r>
            <a:r>
              <a:rPr lang="en-US" sz="2100" dirty="0" smtClean="0"/>
              <a:t>be </a:t>
            </a:r>
            <a:r>
              <a:rPr lang="en-US" sz="2100" dirty="0"/>
              <a:t>≥ minimum DERA </a:t>
            </a:r>
            <a:r>
              <a:rPr lang="en-US" sz="2100" dirty="0" smtClean="0"/>
              <a:t>size requirement and &lt; maximum </a:t>
            </a:r>
            <a:r>
              <a:rPr lang="en-US" sz="2100" dirty="0"/>
              <a:t>DER </a:t>
            </a:r>
            <a:r>
              <a:rPr lang="en-US" sz="2100" dirty="0" smtClean="0"/>
              <a:t>size requirement)</a:t>
            </a:r>
            <a:endParaRPr lang="en-US" sz="2100" dirty="0"/>
          </a:p>
          <a:p>
            <a:r>
              <a:rPr lang="en-US" dirty="0" smtClean="0"/>
              <a:t>Establish locational requirements and any associated distribution factors and bidding parameters</a:t>
            </a:r>
          </a:p>
          <a:p>
            <a:pPr lvl="1">
              <a:spcBef>
                <a:spcPts val="600"/>
              </a:spcBef>
            </a:pPr>
            <a:r>
              <a:rPr lang="en-US" sz="2100" dirty="0" smtClean="0"/>
              <a:t>Single- vs. multi-node footprint for DERAs</a:t>
            </a:r>
          </a:p>
          <a:p>
            <a:pPr lvl="1">
              <a:spcBef>
                <a:spcPts val="600"/>
              </a:spcBef>
            </a:pPr>
            <a:r>
              <a:rPr lang="en-US" sz="2100" dirty="0" smtClean="0"/>
              <a:t>Required bidding parameters based on type(s) of individual DERs in a DERA</a:t>
            </a:r>
          </a:p>
        </p:txBody>
      </p:sp>
    </p:spTree>
    <p:extLst>
      <p:ext uri="{BB962C8B-B14F-4D97-AF65-F5344CB8AC3E}">
        <p14:creationId xmlns:p14="http://schemas.microsoft.com/office/powerpoint/2010/main" val="176600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Coordination Between the ISO, DERP, and Distribution Utility</a:t>
            </a:r>
            <a:endParaRPr lang="en-US" dirty="0"/>
          </a:p>
        </p:txBody>
      </p:sp>
      <p:sp>
        <p:nvSpPr>
          <p:cNvPr id="4" name="Content Placeholder 3"/>
          <p:cNvSpPr>
            <a:spLocks noGrp="1"/>
          </p:cNvSpPr>
          <p:nvPr>
            <p:ph idx="1"/>
          </p:nvPr>
        </p:nvSpPr>
        <p:spPr>
          <a:xfrm>
            <a:off x="457200" y="1371600"/>
            <a:ext cx="8229600" cy="5105400"/>
          </a:xfrm>
        </p:spPr>
        <p:txBody>
          <a:bodyPr>
            <a:normAutofit fontScale="92500" lnSpcReduction="20000"/>
          </a:bodyPr>
          <a:lstStyle/>
          <a:p>
            <a:pPr>
              <a:lnSpc>
                <a:spcPct val="80000"/>
              </a:lnSpc>
            </a:pPr>
            <a:r>
              <a:rPr lang="en-US" dirty="0" smtClean="0"/>
              <a:t>Interconnection and registration of new DERs and DERAs</a:t>
            </a:r>
          </a:p>
          <a:p>
            <a:pPr lvl="1">
              <a:lnSpc>
                <a:spcPct val="90000"/>
              </a:lnSpc>
              <a:spcBef>
                <a:spcPts val="500"/>
              </a:spcBef>
            </a:pPr>
            <a:r>
              <a:rPr lang="en-US" dirty="0" smtClean="0"/>
              <a:t>Develop process for registration that includes distribution utility review</a:t>
            </a:r>
          </a:p>
          <a:p>
            <a:pPr lvl="1">
              <a:lnSpc>
                <a:spcPct val="90000"/>
              </a:lnSpc>
              <a:spcBef>
                <a:spcPts val="500"/>
              </a:spcBef>
            </a:pPr>
            <a:r>
              <a:rPr lang="en-US" dirty="0" smtClean="0"/>
              <a:t>Make changes, if necessary, to transmission study review for individual DERs seeking to participate in a DERA</a:t>
            </a:r>
          </a:p>
          <a:p>
            <a:pPr>
              <a:lnSpc>
                <a:spcPct val="80000"/>
              </a:lnSpc>
            </a:pPr>
            <a:r>
              <a:rPr lang="en-US" dirty="0" smtClean="0"/>
              <a:t>Changes to DERA composition over time</a:t>
            </a:r>
          </a:p>
          <a:p>
            <a:pPr lvl="1">
              <a:lnSpc>
                <a:spcPct val="90000"/>
              </a:lnSpc>
              <a:spcBef>
                <a:spcPts val="500"/>
              </a:spcBef>
            </a:pPr>
            <a:r>
              <a:rPr lang="en-US" dirty="0" smtClean="0"/>
              <a:t>Establish process for changing list of DERs in a DERA</a:t>
            </a:r>
          </a:p>
          <a:p>
            <a:pPr lvl="1">
              <a:lnSpc>
                <a:spcPct val="90000"/>
              </a:lnSpc>
              <a:spcBef>
                <a:spcPts val="500"/>
              </a:spcBef>
            </a:pPr>
            <a:r>
              <a:rPr lang="en-US" dirty="0" smtClean="0"/>
              <a:t>ISO-NE allows similar changes for assets in a Demand Response Resource aggregation</a:t>
            </a:r>
          </a:p>
          <a:p>
            <a:pPr>
              <a:lnSpc>
                <a:spcPct val="80000"/>
              </a:lnSpc>
            </a:pPr>
            <a:r>
              <a:rPr lang="en-US" dirty="0" smtClean="0"/>
              <a:t>Ongoing operational coordination</a:t>
            </a:r>
          </a:p>
          <a:p>
            <a:pPr lvl="1">
              <a:lnSpc>
                <a:spcPct val="90000"/>
              </a:lnSpc>
              <a:spcBef>
                <a:spcPts val="500"/>
              </a:spcBef>
            </a:pPr>
            <a:r>
              <a:rPr lang="en-US" dirty="0" smtClean="0"/>
              <a:t>Day-ahead clearing</a:t>
            </a:r>
            <a:endParaRPr lang="en-US" dirty="0"/>
          </a:p>
          <a:p>
            <a:pPr lvl="1">
              <a:lnSpc>
                <a:spcPct val="90000"/>
              </a:lnSpc>
              <a:spcBef>
                <a:spcPts val="500"/>
              </a:spcBef>
            </a:pPr>
            <a:r>
              <a:rPr lang="en-US" dirty="0"/>
              <a:t>Real-time </a:t>
            </a:r>
            <a:r>
              <a:rPr lang="en-US" dirty="0" smtClean="0"/>
              <a:t>dispatch</a:t>
            </a:r>
          </a:p>
          <a:p>
            <a:pPr lvl="1">
              <a:lnSpc>
                <a:spcPct val="90000"/>
              </a:lnSpc>
              <a:spcBef>
                <a:spcPts val="500"/>
              </a:spcBef>
            </a:pPr>
            <a:r>
              <a:rPr lang="en-US" dirty="0" smtClean="0"/>
              <a:t>Distribution </a:t>
            </a:r>
            <a:r>
              <a:rPr lang="en-US" dirty="0"/>
              <a:t>utility overrides</a:t>
            </a:r>
          </a:p>
          <a:p>
            <a:pPr>
              <a:lnSpc>
                <a:spcPct val="80000"/>
              </a:lnSpc>
            </a:pPr>
            <a:r>
              <a:rPr lang="en-US" dirty="0" smtClean="0"/>
              <a:t>Potential roles </a:t>
            </a:r>
            <a:r>
              <a:rPr lang="en-US" dirty="0"/>
              <a:t>of </a:t>
            </a:r>
            <a:r>
              <a:rPr lang="en-US" dirty="0" smtClean="0"/>
              <a:t>RERRAs as defined by the FERC include:</a:t>
            </a:r>
          </a:p>
          <a:p>
            <a:pPr lvl="1">
              <a:lnSpc>
                <a:spcPct val="90000"/>
              </a:lnSpc>
              <a:spcBef>
                <a:spcPts val="500"/>
              </a:spcBef>
            </a:pPr>
            <a:r>
              <a:rPr lang="en-US" dirty="0" smtClean="0"/>
              <a:t>Interconnection processes</a:t>
            </a:r>
          </a:p>
          <a:p>
            <a:pPr lvl="1">
              <a:lnSpc>
                <a:spcPct val="90000"/>
              </a:lnSpc>
              <a:spcBef>
                <a:spcPts val="500"/>
              </a:spcBef>
            </a:pPr>
            <a:r>
              <a:rPr lang="en-US" dirty="0" smtClean="0"/>
              <a:t>Dispute resolution between DERP and distribution utility</a:t>
            </a:r>
          </a:p>
          <a:p>
            <a:pPr lvl="1">
              <a:lnSpc>
                <a:spcPct val="90000"/>
              </a:lnSpc>
              <a:spcBef>
                <a:spcPts val="500"/>
              </a:spcBef>
            </a:pPr>
            <a:r>
              <a:rPr lang="en-US" dirty="0"/>
              <a:t>D</a:t>
            </a:r>
            <a:r>
              <a:rPr lang="en-US" dirty="0" smtClean="0"/>
              <a:t>ata sharing requirements for metering data</a:t>
            </a:r>
          </a:p>
          <a:p>
            <a:pPr lvl="1">
              <a:lnSpc>
                <a:spcPct val="90000"/>
              </a:lnSpc>
              <a:spcBef>
                <a:spcPts val="500"/>
              </a:spcBef>
            </a:pPr>
            <a:r>
              <a:rPr lang="en-US" dirty="0"/>
              <a:t>O</a:t>
            </a:r>
            <a:r>
              <a:rPr lang="en-US" dirty="0" smtClean="0"/>
              <a:t>verseeing distribution utility review of DER participation</a:t>
            </a:r>
          </a:p>
          <a:p>
            <a:pPr lvl="1">
              <a:lnSpc>
                <a:spcPct val="90000"/>
              </a:lnSpc>
              <a:spcBef>
                <a:spcPts val="500"/>
              </a:spcBef>
            </a:pPr>
            <a:r>
              <a:rPr lang="en-US" dirty="0"/>
              <a:t>E</a:t>
            </a:r>
            <a:r>
              <a:rPr lang="en-US" dirty="0" smtClean="0"/>
              <a:t>stablishing rules for dual wholesale market/retail program participation</a:t>
            </a:r>
            <a:endParaRPr lang="en-US" dirty="0"/>
          </a:p>
          <a:p>
            <a:pPr lvl="2">
              <a:lnSpc>
                <a:spcPct val="90000"/>
              </a:lnSpc>
            </a:pPr>
            <a:endParaRPr lang="en-US" dirty="0"/>
          </a:p>
        </p:txBody>
      </p:sp>
    </p:spTree>
    <p:extLst>
      <p:ext uri="{BB962C8B-B14F-4D97-AF65-F5344CB8AC3E}">
        <p14:creationId xmlns:p14="http://schemas.microsoft.com/office/powerpoint/2010/main" val="151463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p:txBody>
          <a:bodyPr/>
          <a:lstStyle/>
          <a:p>
            <a:r>
              <a:rPr lang="en-US" dirty="0" smtClean="0"/>
              <a:t>Presentation Outline</a:t>
            </a:r>
            <a:endParaRPr lang="en-US" dirty="0"/>
          </a:p>
        </p:txBody>
      </p:sp>
      <p:sp>
        <p:nvSpPr>
          <p:cNvPr id="4" name="Content Placeholder 3"/>
          <p:cNvSpPr>
            <a:spLocks noGrp="1"/>
          </p:cNvSpPr>
          <p:nvPr>
            <p:ph idx="1"/>
          </p:nvPr>
        </p:nvSpPr>
        <p:spPr/>
        <p:txBody>
          <a:bodyPr/>
          <a:lstStyle/>
          <a:p>
            <a:r>
              <a:rPr lang="en-US" dirty="0" smtClean="0"/>
              <a:t>Order No. 2222 background, objectives, and general process</a:t>
            </a:r>
          </a:p>
          <a:p>
            <a:r>
              <a:rPr lang="en-US" dirty="0" smtClean="0"/>
              <a:t>Compliance requirements</a:t>
            </a:r>
          </a:p>
          <a:p>
            <a:r>
              <a:rPr lang="en-US" dirty="0" smtClean="0"/>
              <a:t>Critical design considerations</a:t>
            </a:r>
          </a:p>
          <a:p>
            <a:r>
              <a:rPr lang="en-US" dirty="0" smtClean="0"/>
              <a:t>Stakeholder process</a:t>
            </a:r>
          </a:p>
          <a:p>
            <a:endParaRPr lang="en-US" dirty="0" smtClean="0"/>
          </a:p>
          <a:p>
            <a:endParaRPr lang="en-US" dirty="0"/>
          </a:p>
        </p:txBody>
      </p:sp>
    </p:spTree>
    <p:extLst>
      <p:ext uri="{BB962C8B-B14F-4D97-AF65-F5344CB8AC3E}">
        <p14:creationId xmlns:p14="http://schemas.microsoft.com/office/powerpoint/2010/main" val="125727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normAutofit/>
          </a:bodyPr>
          <a:lstStyle/>
          <a:p>
            <a:pPr lvl="0"/>
            <a:r>
              <a:rPr lang="en-US" dirty="0"/>
              <a:t>Metering and </a:t>
            </a:r>
            <a:r>
              <a:rPr lang="en-US" dirty="0" smtClean="0"/>
              <a:t>Telemetry</a:t>
            </a:r>
            <a:endParaRPr lang="en-US" dirty="0"/>
          </a:p>
        </p:txBody>
      </p:sp>
      <p:sp>
        <p:nvSpPr>
          <p:cNvPr id="4" name="Content Placeholder 3"/>
          <p:cNvSpPr>
            <a:spLocks noGrp="1"/>
          </p:cNvSpPr>
          <p:nvPr>
            <p:ph idx="1"/>
          </p:nvPr>
        </p:nvSpPr>
        <p:spPr>
          <a:xfrm>
            <a:off x="457200" y="1371600"/>
            <a:ext cx="8229600" cy="4964120"/>
          </a:xfrm>
        </p:spPr>
        <p:txBody>
          <a:bodyPr>
            <a:normAutofit fontScale="92500" lnSpcReduction="20000"/>
          </a:bodyPr>
          <a:lstStyle/>
          <a:p>
            <a:pPr lvl="0"/>
            <a:r>
              <a:rPr lang="en-US" dirty="0" smtClean="0"/>
              <a:t>To ensure a balanced energy market settlement, the metering of Generator Assets and Load Assets is conducted by Assigned </a:t>
            </a:r>
            <a:r>
              <a:rPr lang="en-US" dirty="0"/>
              <a:t>Meter Readers and Host </a:t>
            </a:r>
            <a:r>
              <a:rPr lang="en-US" dirty="0" smtClean="0"/>
              <a:t>Participants pursuant to OP-18</a:t>
            </a:r>
          </a:p>
          <a:p>
            <a:pPr lvl="0"/>
            <a:r>
              <a:rPr lang="en-US" dirty="0" smtClean="0"/>
              <a:t>Telemetry provides operational data to the ISO that is critical to maintaining reliability of the bulk power system</a:t>
            </a:r>
          </a:p>
          <a:p>
            <a:pPr lvl="1">
              <a:spcBef>
                <a:spcPts val="600"/>
              </a:spcBef>
            </a:pPr>
            <a:r>
              <a:rPr lang="en-US" dirty="0" smtClean="0"/>
              <a:t>Used in the ISO’s modeling and control systems so that the ISO can balance supply and demand in the New England control area in real time</a:t>
            </a:r>
          </a:p>
          <a:p>
            <a:pPr lvl="1">
              <a:spcBef>
                <a:spcPts val="600"/>
              </a:spcBef>
            </a:pPr>
            <a:r>
              <a:rPr lang="en-US" dirty="0" smtClean="0"/>
              <a:t>Provides situational awareness so that system operators can quickly respond to changing conditions in the power system</a:t>
            </a:r>
          </a:p>
          <a:p>
            <a:r>
              <a:rPr lang="en-US" dirty="0"/>
              <a:t>Preliminary discussions with some </a:t>
            </a:r>
            <a:r>
              <a:rPr lang="en-US" dirty="0" smtClean="0"/>
              <a:t>market participants </a:t>
            </a:r>
            <a:r>
              <a:rPr lang="en-US" dirty="0"/>
              <a:t>indicate that metering and telemetry requirements could require </a:t>
            </a:r>
            <a:r>
              <a:rPr lang="en-US" dirty="0" smtClean="0"/>
              <a:t>DERAs </a:t>
            </a:r>
            <a:r>
              <a:rPr lang="en-US" dirty="0"/>
              <a:t>to incur significant costs</a:t>
            </a:r>
          </a:p>
          <a:p>
            <a:r>
              <a:rPr lang="en-US" dirty="0" smtClean="0"/>
              <a:t>The ISO may potentially rely on metering and telemetry data obtained </a:t>
            </a:r>
            <a:r>
              <a:rPr lang="en-US" dirty="0"/>
              <a:t>through compliance with distribution utility or local regulatory authority metering system </a:t>
            </a:r>
            <a:r>
              <a:rPr lang="en-US" dirty="0" smtClean="0"/>
              <a:t>requirements</a:t>
            </a:r>
          </a:p>
          <a:p>
            <a:pPr lvl="0"/>
            <a:endParaRPr lang="en-US" dirty="0"/>
          </a:p>
        </p:txBody>
      </p:sp>
    </p:spTree>
    <p:extLst>
      <p:ext uri="{BB962C8B-B14F-4D97-AF65-F5344CB8AC3E}">
        <p14:creationId xmlns:p14="http://schemas.microsoft.com/office/powerpoint/2010/main" val="407490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21</a:t>
            </a:fld>
            <a:endParaRPr lang="en-US" dirty="0"/>
          </a:p>
        </p:txBody>
      </p:sp>
    </p:spTree>
    <p:extLst>
      <p:ext uri="{BB962C8B-B14F-4D97-AF65-F5344CB8AC3E}">
        <p14:creationId xmlns:p14="http://schemas.microsoft.com/office/powerpoint/2010/main" val="53754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smtClean="0"/>
              <a:t>Process Description</a:t>
            </a:r>
            <a:endParaRPr lang="en-US" dirty="0"/>
          </a:p>
        </p:txBody>
      </p:sp>
      <p:sp>
        <p:nvSpPr>
          <p:cNvPr id="4" name="Content Placeholder 3"/>
          <p:cNvSpPr>
            <a:spLocks noGrp="1"/>
          </p:cNvSpPr>
          <p:nvPr>
            <p:ph idx="1"/>
          </p:nvPr>
        </p:nvSpPr>
        <p:spPr>
          <a:xfrm>
            <a:off x="457200" y="1219200"/>
            <a:ext cx="8229600" cy="5029200"/>
          </a:xfrm>
        </p:spPr>
        <p:txBody>
          <a:bodyPr>
            <a:normAutofit/>
          </a:bodyPr>
          <a:lstStyle/>
          <a:p>
            <a:r>
              <a:rPr lang="en-US" dirty="0" smtClean="0"/>
              <a:t>The </a:t>
            </a:r>
            <a:r>
              <a:rPr lang="en-US" dirty="0"/>
              <a:t>ISO plans to gather perspectives of various </a:t>
            </a:r>
            <a:r>
              <a:rPr lang="en-US" dirty="0" smtClean="0"/>
              <a:t>stakeholders before bringing </a:t>
            </a:r>
            <a:r>
              <a:rPr lang="en-US" dirty="0"/>
              <a:t>a proposal for consideration in the NEPOOL stakeholder process</a:t>
            </a:r>
          </a:p>
          <a:p>
            <a:r>
              <a:rPr lang="en-US" dirty="0" smtClean="0"/>
              <a:t>By </a:t>
            </a:r>
            <a:r>
              <a:rPr lang="en-US" b="1" dirty="0" smtClean="0">
                <a:solidFill>
                  <a:schemeClr val="accent1"/>
                </a:solidFill>
              </a:rPr>
              <a:t>December 22</a:t>
            </a:r>
            <a:r>
              <a:rPr lang="en-US" dirty="0" smtClean="0"/>
              <a:t>, we request that interested stakeholders provide </a:t>
            </a:r>
            <a:r>
              <a:rPr lang="en-US" dirty="0"/>
              <a:t>their perspectives and feedback </a:t>
            </a:r>
            <a:r>
              <a:rPr lang="en-US" dirty="0" smtClean="0"/>
              <a:t>on Order No. 2222 to Henry Yoshimura at </a:t>
            </a:r>
            <a:r>
              <a:rPr lang="en-US" dirty="0" smtClean="0">
                <a:hlinkClick r:id="rId2"/>
              </a:rPr>
              <a:t>hyoshimura@iso-ne.com</a:t>
            </a:r>
            <a:endParaRPr lang="en-US" dirty="0" smtClean="0"/>
          </a:p>
          <a:p>
            <a:r>
              <a:rPr lang="en-US" dirty="0" smtClean="0"/>
              <a:t>From </a:t>
            </a:r>
            <a:r>
              <a:rPr lang="en-US" dirty="0"/>
              <a:t>the comments received, </a:t>
            </a:r>
            <a:r>
              <a:rPr lang="en-US" dirty="0" smtClean="0"/>
              <a:t>the ISO will offer to have discussions in </a:t>
            </a:r>
            <a:r>
              <a:rPr lang="en-US" dirty="0"/>
              <a:t>January and February with </a:t>
            </a:r>
            <a:r>
              <a:rPr lang="en-US" dirty="0" smtClean="0"/>
              <a:t>interested entities directly affected by Order No. 2222 compliance requirements </a:t>
            </a:r>
          </a:p>
          <a:p>
            <a:r>
              <a:rPr lang="en-US" dirty="0"/>
              <a:t>The ISO will then </a:t>
            </a:r>
            <a:r>
              <a:rPr lang="en-US" dirty="0" smtClean="0"/>
              <a:t>develop a proposed approach that will be vetted through the NEPOOL process</a:t>
            </a:r>
            <a:endParaRPr lang="en-US" dirty="0"/>
          </a:p>
        </p:txBody>
      </p:sp>
    </p:spTree>
    <p:extLst>
      <p:ext uri="{BB962C8B-B14F-4D97-AF65-F5344CB8AC3E}">
        <p14:creationId xmlns:p14="http://schemas.microsoft.com/office/powerpoint/2010/main" val="67944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Process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23</a:t>
            </a:fld>
            <a:endParaRPr lang="en-US" dirty="0"/>
          </a:p>
        </p:txBody>
      </p:sp>
      <p:sp>
        <p:nvSpPr>
          <p:cNvPr id="3" name="Content Placeholder 2"/>
          <p:cNvSpPr>
            <a:spLocks noGrp="1"/>
          </p:cNvSpPr>
          <p:nvPr>
            <p:ph sz="quarter" idx="14"/>
          </p:nvPr>
        </p:nvSpPr>
        <p:spPr>
          <a:xfrm>
            <a:off x="457200" y="1066800"/>
            <a:ext cx="8229600" cy="5181600"/>
          </a:xfrm>
        </p:spPr>
        <p:txBody>
          <a:bodyPr>
            <a:normAutofit fontScale="77500" lnSpcReduction="20000"/>
          </a:bodyPr>
          <a:lstStyle/>
          <a:p>
            <a:pPr>
              <a:buClr>
                <a:srgbClr val="000000"/>
              </a:buClr>
            </a:pPr>
            <a:r>
              <a:rPr lang="en-US" b="1" dirty="0" smtClean="0">
                <a:solidFill>
                  <a:schemeClr val="accent1"/>
                </a:solidFill>
              </a:rPr>
              <a:t>Dec 2020</a:t>
            </a:r>
            <a:r>
              <a:rPr lang="en-US" dirty="0" smtClean="0"/>
              <a:t>:  Kick-off discussion on </a:t>
            </a:r>
            <a:r>
              <a:rPr lang="en-US" dirty="0"/>
              <a:t>Order </a:t>
            </a:r>
            <a:r>
              <a:rPr lang="en-US" dirty="0" smtClean="0"/>
              <a:t>No. 2222 compliance</a:t>
            </a:r>
          </a:p>
          <a:p>
            <a:pPr>
              <a:buClr>
                <a:srgbClr val="000000"/>
              </a:buClr>
            </a:pPr>
            <a:r>
              <a:rPr lang="en-US" b="1" dirty="0" smtClean="0">
                <a:solidFill>
                  <a:schemeClr val="accent1"/>
                </a:solidFill>
              </a:rPr>
              <a:t>Dec 2020-Feb 2021</a:t>
            </a:r>
            <a:r>
              <a:rPr lang="en-US" dirty="0" smtClean="0"/>
              <a:t>:  ISO </a:t>
            </a:r>
            <a:r>
              <a:rPr lang="en-US" dirty="0"/>
              <a:t>discussions with entities </a:t>
            </a:r>
            <a:r>
              <a:rPr lang="en-US" dirty="0" smtClean="0"/>
              <a:t>directly affected </a:t>
            </a:r>
            <a:r>
              <a:rPr lang="en-US" dirty="0"/>
              <a:t>by Order </a:t>
            </a:r>
            <a:r>
              <a:rPr lang="en-US" dirty="0" smtClean="0"/>
              <a:t>No. 2222 </a:t>
            </a:r>
            <a:r>
              <a:rPr lang="en-US" dirty="0"/>
              <a:t>compliance requirements </a:t>
            </a:r>
            <a:endParaRPr lang="en-US" dirty="0" smtClean="0"/>
          </a:p>
          <a:p>
            <a:pPr lvl="0">
              <a:buClr>
                <a:srgbClr val="000000"/>
              </a:buClr>
            </a:pPr>
            <a:r>
              <a:rPr lang="en-US" b="1" dirty="0" smtClean="0">
                <a:solidFill>
                  <a:schemeClr val="accent1"/>
                </a:solidFill>
              </a:rPr>
              <a:t>Feb 2021</a:t>
            </a:r>
            <a:r>
              <a:rPr lang="en-US" dirty="0" smtClean="0"/>
              <a:t>:</a:t>
            </a:r>
            <a:r>
              <a:rPr lang="en-US" dirty="0"/>
              <a:t>  High-level design approach </a:t>
            </a:r>
            <a:r>
              <a:rPr lang="en-US" dirty="0" smtClean="0"/>
              <a:t>reviewed </a:t>
            </a:r>
            <a:r>
              <a:rPr lang="en-US" dirty="0"/>
              <a:t>with the NEPOOL Technical </a:t>
            </a:r>
            <a:r>
              <a:rPr lang="en-US" dirty="0" smtClean="0"/>
              <a:t>Committees—MC, RC, </a:t>
            </a:r>
            <a:r>
              <a:rPr lang="en-US" dirty="0"/>
              <a:t>TC—as </a:t>
            </a:r>
            <a:r>
              <a:rPr lang="en-US" dirty="0" smtClean="0"/>
              <a:t>appropriate</a:t>
            </a:r>
            <a:endParaRPr lang="en-US" dirty="0"/>
          </a:p>
          <a:p>
            <a:pPr lvl="0">
              <a:buClr>
                <a:srgbClr val="000000"/>
              </a:buClr>
            </a:pPr>
            <a:r>
              <a:rPr lang="en-US" b="1" dirty="0" smtClean="0">
                <a:solidFill>
                  <a:schemeClr val="accent1"/>
                </a:solidFill>
              </a:rPr>
              <a:t>Mar </a:t>
            </a:r>
            <a:r>
              <a:rPr lang="en-US" b="1" dirty="0">
                <a:solidFill>
                  <a:schemeClr val="accent1"/>
                </a:solidFill>
              </a:rPr>
              <a:t>2021</a:t>
            </a:r>
            <a:r>
              <a:rPr lang="en-US" dirty="0" smtClean="0"/>
              <a:t>:</a:t>
            </a:r>
            <a:r>
              <a:rPr lang="en-US" dirty="0"/>
              <a:t>  More detailed presentation to NEPOOL Technical Committees; </a:t>
            </a:r>
            <a:r>
              <a:rPr lang="en-US" dirty="0" smtClean="0"/>
              <a:t/>
            </a:r>
            <a:br>
              <a:rPr lang="en-US" dirty="0" smtClean="0"/>
            </a:br>
            <a:r>
              <a:rPr lang="en-US" dirty="0" smtClean="0"/>
              <a:t>take </a:t>
            </a:r>
            <a:r>
              <a:rPr lang="en-US" dirty="0"/>
              <a:t>the discussion to working groups if a referral is given </a:t>
            </a:r>
          </a:p>
          <a:p>
            <a:pPr lvl="0">
              <a:buClr>
                <a:srgbClr val="000000"/>
              </a:buClr>
            </a:pPr>
            <a:r>
              <a:rPr lang="en-US" b="1" dirty="0" smtClean="0">
                <a:solidFill>
                  <a:schemeClr val="accent1"/>
                </a:solidFill>
              </a:rPr>
              <a:t>Apr </a:t>
            </a:r>
            <a:r>
              <a:rPr lang="en-US" b="1" dirty="0">
                <a:solidFill>
                  <a:schemeClr val="accent1"/>
                </a:solidFill>
              </a:rPr>
              <a:t>2021</a:t>
            </a:r>
            <a:r>
              <a:rPr lang="en-US" dirty="0" smtClean="0"/>
              <a:t>:</a:t>
            </a:r>
            <a:r>
              <a:rPr lang="en-US" dirty="0"/>
              <a:t>  Continued discussion with NEPOOL; draft Tariff changes released, initial discussion of any conceptual amendment proposals </a:t>
            </a:r>
          </a:p>
          <a:p>
            <a:pPr lvl="0">
              <a:buClr>
                <a:srgbClr val="000000"/>
              </a:buClr>
            </a:pPr>
            <a:r>
              <a:rPr lang="en-US" b="1" dirty="0" smtClean="0">
                <a:solidFill>
                  <a:schemeClr val="accent1"/>
                </a:solidFill>
              </a:rPr>
              <a:t>May </a:t>
            </a:r>
            <a:r>
              <a:rPr lang="en-US" b="1" dirty="0">
                <a:solidFill>
                  <a:schemeClr val="accent1"/>
                </a:solidFill>
              </a:rPr>
              <a:t>2021</a:t>
            </a:r>
            <a:r>
              <a:rPr lang="en-US" dirty="0" smtClean="0"/>
              <a:t>:</a:t>
            </a:r>
            <a:r>
              <a:rPr lang="en-US" dirty="0"/>
              <a:t>  Continued discussion of draft Tariff changes with NEPOOL, continued discussion of any amendment proposals </a:t>
            </a:r>
          </a:p>
          <a:p>
            <a:pPr lvl="0">
              <a:buClr>
                <a:srgbClr val="000000"/>
              </a:buClr>
            </a:pPr>
            <a:r>
              <a:rPr lang="en-US" b="1" dirty="0" smtClean="0">
                <a:solidFill>
                  <a:schemeClr val="accent1"/>
                </a:solidFill>
              </a:rPr>
              <a:t>Jun </a:t>
            </a:r>
            <a:r>
              <a:rPr lang="en-US" b="1" dirty="0">
                <a:solidFill>
                  <a:schemeClr val="accent1"/>
                </a:solidFill>
              </a:rPr>
              <a:t>2021</a:t>
            </a:r>
            <a:r>
              <a:rPr lang="en-US" dirty="0" smtClean="0"/>
              <a:t>:</a:t>
            </a:r>
            <a:r>
              <a:rPr lang="en-US" dirty="0"/>
              <a:t>  Technical committee vote on Tariff changes including any proposed amendments </a:t>
            </a:r>
          </a:p>
          <a:p>
            <a:pPr lvl="0">
              <a:buClr>
                <a:srgbClr val="000000"/>
              </a:buClr>
            </a:pPr>
            <a:r>
              <a:rPr lang="en-US" b="1" dirty="0" smtClean="0">
                <a:solidFill>
                  <a:schemeClr val="accent1"/>
                </a:solidFill>
              </a:rPr>
              <a:t>Late Jun</a:t>
            </a:r>
            <a:r>
              <a:rPr lang="en-US" b="1" dirty="0">
                <a:solidFill>
                  <a:schemeClr val="accent1"/>
                </a:solidFill>
              </a:rPr>
              <a:t> 2021</a:t>
            </a:r>
            <a:r>
              <a:rPr lang="en-US" dirty="0" smtClean="0"/>
              <a:t>:</a:t>
            </a:r>
            <a:r>
              <a:rPr lang="en-US" dirty="0"/>
              <a:t>  Participants Committee vote on Tariff changes including any proposed amendments </a:t>
            </a:r>
          </a:p>
          <a:p>
            <a:pPr>
              <a:buClr>
                <a:srgbClr val="000000"/>
              </a:buClr>
            </a:pPr>
            <a:r>
              <a:rPr lang="en-US" b="1" dirty="0" smtClean="0">
                <a:solidFill>
                  <a:schemeClr val="accent1"/>
                </a:solidFill>
              </a:rPr>
              <a:t>July </a:t>
            </a:r>
            <a:r>
              <a:rPr lang="en-US" b="1" dirty="0">
                <a:solidFill>
                  <a:schemeClr val="accent1"/>
                </a:solidFill>
              </a:rPr>
              <a:t>19, 2021</a:t>
            </a:r>
            <a:r>
              <a:rPr lang="en-US" dirty="0"/>
              <a:t>:  Filing with </a:t>
            </a:r>
            <a:r>
              <a:rPr lang="en-US" dirty="0" smtClean="0"/>
              <a:t>FERC</a:t>
            </a:r>
          </a:p>
          <a:p>
            <a:endParaRPr lang="en-US" dirty="0"/>
          </a:p>
        </p:txBody>
      </p:sp>
    </p:spTree>
    <p:extLst>
      <p:ext uri="{BB962C8B-B14F-4D97-AF65-F5344CB8AC3E}">
        <p14:creationId xmlns:p14="http://schemas.microsoft.com/office/powerpoint/2010/main" val="1942047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7772400" cy="676275"/>
          </a:xfrm>
        </p:spPr>
        <p:txBody>
          <a:bodyPr>
            <a:normAutofit/>
          </a:bodyPr>
          <a:lstStyle/>
          <a:p>
            <a:pPr algn="ctr"/>
            <a:r>
              <a:rPr lang="en-US" dirty="0" smtClean="0"/>
              <a:t>Q&amp;A and Discussion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solidFill>
                  <a:srgbClr val="62777F"/>
                </a:solidFill>
              </a:rPr>
              <a:pPr/>
              <a:t>24</a:t>
            </a:fld>
            <a:endParaRPr lang="en-US" dirty="0">
              <a:solidFill>
                <a:srgbClr val="62777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4009"/>
            <a:ext cx="6629400" cy="485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9600" y="3886200"/>
            <a:ext cx="895350" cy="400110"/>
          </a:xfrm>
          <a:prstGeom prst="rect">
            <a:avLst/>
          </a:prstGeom>
          <a:noFill/>
        </p:spPr>
        <p:txBody>
          <a:bodyPr wrap="square" rtlCol="0">
            <a:spAutoFit/>
          </a:bodyPr>
          <a:lstStyle/>
          <a:p>
            <a:r>
              <a:rPr lang="en-US" sz="2000" dirty="0" smtClean="0"/>
              <a:t>DERAs</a:t>
            </a:r>
            <a:endParaRPr 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2800"/>
            <a:ext cx="571500" cy="4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7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No. </a:t>
            </a:r>
            <a:r>
              <a:rPr lang="en-US" dirty="0" smtClean="0"/>
              <a:t>2222</a:t>
            </a:r>
            <a:endParaRPr lang="en-US" dirty="0"/>
          </a:p>
        </p:txBody>
      </p:sp>
      <p:sp>
        <p:nvSpPr>
          <p:cNvPr id="3" name="Text Placeholder 2"/>
          <p:cNvSpPr>
            <a:spLocks noGrp="1"/>
          </p:cNvSpPr>
          <p:nvPr>
            <p:ph type="body" idx="1"/>
          </p:nvPr>
        </p:nvSpPr>
        <p:spPr/>
        <p:txBody>
          <a:bodyPr/>
          <a:lstStyle/>
          <a:p>
            <a:r>
              <a:rPr lang="en-US" dirty="0" smtClean="0"/>
              <a:t>Background, Objectives, General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33103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normAutofit/>
          </a:bodyPr>
          <a:lstStyle/>
          <a:p>
            <a:r>
              <a:rPr lang="en-US" dirty="0" smtClean="0"/>
              <a:t>Background</a:t>
            </a:r>
            <a:endParaRPr lang="en-US" dirty="0"/>
          </a:p>
        </p:txBody>
      </p:sp>
      <p:sp>
        <p:nvSpPr>
          <p:cNvPr id="4" name="Content Placeholder 3"/>
          <p:cNvSpPr>
            <a:spLocks noGrp="1"/>
          </p:cNvSpPr>
          <p:nvPr>
            <p:ph idx="1"/>
          </p:nvPr>
        </p:nvSpPr>
        <p:spPr>
          <a:xfrm>
            <a:off x="457200" y="1219200"/>
            <a:ext cx="8229600" cy="5029200"/>
          </a:xfrm>
        </p:spPr>
        <p:txBody>
          <a:bodyPr>
            <a:normAutofit fontScale="85000" lnSpcReduction="10000"/>
          </a:bodyPr>
          <a:lstStyle/>
          <a:p>
            <a:r>
              <a:rPr lang="en-US" dirty="0" smtClean="0"/>
              <a:t>The FERC </a:t>
            </a:r>
            <a:r>
              <a:rPr lang="en-US" dirty="0"/>
              <a:t>issued Order No. 2222 on September 17, 2020</a:t>
            </a:r>
          </a:p>
          <a:p>
            <a:pPr lvl="1">
              <a:spcBef>
                <a:spcPts val="600"/>
              </a:spcBef>
            </a:pPr>
            <a:r>
              <a:rPr lang="en-US" dirty="0" smtClean="0"/>
              <a:t>The 290 page order amends the Commission’s “regulations </a:t>
            </a:r>
            <a:r>
              <a:rPr lang="en-US" dirty="0"/>
              <a:t>to remove barriers to the participation of distributed energy resource aggregations in the capacity, energy, and ancillary service markets operated by Regional Transmission Organizations and Independent System </a:t>
            </a:r>
            <a:r>
              <a:rPr lang="en-US" dirty="0" smtClean="0"/>
              <a:t>Operators” (Order </a:t>
            </a:r>
            <a:r>
              <a:rPr lang="en-US" dirty="0"/>
              <a:t>No.</a:t>
            </a:r>
            <a:r>
              <a:rPr lang="en-US" dirty="0" smtClean="0"/>
              <a:t> 2222 Summary, p. i)</a:t>
            </a:r>
          </a:p>
          <a:p>
            <a:r>
              <a:rPr lang="en-US" dirty="0" smtClean="0"/>
              <a:t>The Notice of Proposed Rulemaking (NOPR) that culminated in Order </a:t>
            </a:r>
            <a:r>
              <a:rPr lang="en-US" dirty="0"/>
              <a:t>No.</a:t>
            </a:r>
            <a:r>
              <a:rPr lang="en-US" dirty="0" smtClean="0"/>
              <a:t> 2222 was issued on </a:t>
            </a:r>
            <a:r>
              <a:rPr lang="en-US" dirty="0"/>
              <a:t>November 17, 2016, in Docket No. </a:t>
            </a:r>
            <a:r>
              <a:rPr lang="en-US" dirty="0" smtClean="0"/>
              <a:t>RM16-23-000</a:t>
            </a:r>
            <a:endParaRPr lang="en-US" dirty="0"/>
          </a:p>
          <a:p>
            <a:pPr lvl="1">
              <a:spcBef>
                <a:spcPts val="600"/>
              </a:spcBef>
            </a:pPr>
            <a:r>
              <a:rPr lang="en-US" dirty="0" smtClean="0"/>
              <a:t>The original NOPR addressed </a:t>
            </a:r>
            <a:r>
              <a:rPr lang="en-US" dirty="0"/>
              <a:t>barriers </a:t>
            </a:r>
            <a:r>
              <a:rPr lang="en-US" dirty="0" smtClean="0"/>
              <a:t>to </a:t>
            </a:r>
            <a:r>
              <a:rPr lang="en-US" dirty="0"/>
              <a:t>participation </a:t>
            </a:r>
            <a:r>
              <a:rPr lang="en-US" dirty="0" smtClean="0"/>
              <a:t>of electric </a:t>
            </a:r>
            <a:r>
              <a:rPr lang="en-US" dirty="0"/>
              <a:t>storage resources </a:t>
            </a:r>
            <a:r>
              <a:rPr lang="en-US" dirty="0" smtClean="0"/>
              <a:t>and </a:t>
            </a:r>
            <a:r>
              <a:rPr lang="en-US" dirty="0"/>
              <a:t>distributed energy resources (</a:t>
            </a:r>
            <a:r>
              <a:rPr lang="en-US" dirty="0" smtClean="0"/>
              <a:t>DERs) in RTO/ISO administered markets</a:t>
            </a:r>
          </a:p>
          <a:p>
            <a:pPr lvl="1">
              <a:spcBef>
                <a:spcPts val="600"/>
              </a:spcBef>
            </a:pPr>
            <a:r>
              <a:rPr lang="en-US" dirty="0" smtClean="0"/>
              <a:t>The Commission later bifurcated the proceeding such that the participation of electric storage resources was addressed first in Order </a:t>
            </a:r>
            <a:r>
              <a:rPr lang="en-US" dirty="0"/>
              <a:t>No.</a:t>
            </a:r>
            <a:r>
              <a:rPr lang="en-US" dirty="0" smtClean="0"/>
              <a:t> 841</a:t>
            </a:r>
          </a:p>
          <a:p>
            <a:r>
              <a:rPr lang="en-US" dirty="0" smtClean="0"/>
              <a:t>In Order No. 2222, </a:t>
            </a:r>
            <a:r>
              <a:rPr lang="en-US" dirty="0"/>
              <a:t>t</a:t>
            </a:r>
            <a:r>
              <a:rPr lang="en-US" dirty="0" smtClean="0"/>
              <a:t>he </a:t>
            </a:r>
            <a:r>
              <a:rPr lang="en-US" dirty="0"/>
              <a:t>Commission broadly </a:t>
            </a:r>
            <a:r>
              <a:rPr lang="en-US" dirty="0" smtClean="0"/>
              <a:t>adopted </a:t>
            </a:r>
            <a:r>
              <a:rPr lang="en-US" dirty="0"/>
              <a:t>the reforms proposed </a:t>
            </a:r>
            <a:r>
              <a:rPr lang="en-US" dirty="0" smtClean="0"/>
              <a:t>in the 2016 NOPR with some </a:t>
            </a:r>
            <a:r>
              <a:rPr lang="en-US" dirty="0"/>
              <a:t>modifications based on the </a:t>
            </a:r>
            <a:r>
              <a:rPr lang="en-US" dirty="0" smtClean="0"/>
              <a:t>comments it received, a technical </a:t>
            </a:r>
            <a:r>
              <a:rPr lang="en-US" dirty="0"/>
              <a:t>conference held in 2018, post-technical conference comments, and the responses </a:t>
            </a:r>
            <a:r>
              <a:rPr lang="en-US" dirty="0" smtClean="0"/>
              <a:t>to a data request on interconnection procedures</a:t>
            </a:r>
            <a:r>
              <a:rPr lang="en-US" dirty="0"/>
              <a:t> issued in </a:t>
            </a:r>
            <a:r>
              <a:rPr lang="en-US" dirty="0" smtClean="0"/>
              <a:t>2019 in Docket No. RM18-9-000</a:t>
            </a:r>
          </a:p>
        </p:txBody>
      </p:sp>
    </p:spTree>
    <p:extLst>
      <p:ext uri="{BB962C8B-B14F-4D97-AF65-F5344CB8AC3E}">
        <p14:creationId xmlns:p14="http://schemas.microsoft.com/office/powerpoint/2010/main" val="34854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normAutofit/>
          </a:bodyPr>
          <a:lstStyle/>
          <a:p>
            <a:r>
              <a:rPr lang="en-US" dirty="0" smtClean="0"/>
              <a:t>Objectives and General Process</a:t>
            </a:r>
            <a:endParaRPr lang="en-US" dirty="0"/>
          </a:p>
        </p:txBody>
      </p:sp>
      <p:sp>
        <p:nvSpPr>
          <p:cNvPr id="4" name="Content Placeholder 3"/>
          <p:cNvSpPr>
            <a:spLocks noGrp="1"/>
          </p:cNvSpPr>
          <p:nvPr>
            <p:ph idx="1"/>
          </p:nvPr>
        </p:nvSpPr>
        <p:spPr>
          <a:xfrm>
            <a:off x="457200" y="1295400"/>
            <a:ext cx="8229600" cy="4964120"/>
          </a:xfrm>
        </p:spPr>
        <p:txBody>
          <a:bodyPr>
            <a:normAutofit fontScale="92500" lnSpcReduction="20000"/>
          </a:bodyPr>
          <a:lstStyle/>
          <a:p>
            <a:r>
              <a:rPr lang="en-US" dirty="0" smtClean="0"/>
              <a:t>Order </a:t>
            </a:r>
            <a:r>
              <a:rPr lang="en-US" dirty="0"/>
              <a:t>No.</a:t>
            </a:r>
            <a:r>
              <a:rPr lang="en-US" dirty="0" smtClean="0"/>
              <a:t> </a:t>
            </a:r>
            <a:r>
              <a:rPr lang="en-US" dirty="0"/>
              <a:t>2222 requires that ISOs/RTOs </a:t>
            </a:r>
            <a:r>
              <a:rPr lang="en-US" dirty="0" smtClean="0"/>
              <a:t>“</a:t>
            </a:r>
            <a:r>
              <a:rPr lang="en-US" dirty="0" smtClean="0">
                <a:effectLst>
                  <a:glow>
                    <a:srgbClr val="000000"/>
                  </a:glow>
                  <a:outerShdw sx="0" sy="0">
                    <a:srgbClr val="000000"/>
                  </a:outerShdw>
                  <a:reflection stA="0" endPos="0" fadeDir="0" sx="0" sy="0"/>
                </a:effectLst>
              </a:rPr>
              <a:t>allow </a:t>
            </a:r>
            <a:r>
              <a:rPr lang="en-US" dirty="0">
                <a:effectLst>
                  <a:glow>
                    <a:srgbClr val="000000"/>
                  </a:glow>
                  <a:outerShdw sx="0" sy="0">
                    <a:srgbClr val="000000"/>
                  </a:outerShdw>
                  <a:reflection stA="0" endPos="0" fadeDir="0" sx="0" sy="0"/>
                </a:effectLst>
              </a:rPr>
              <a:t>distributed energy resources to provide all services that they are technically capable of providing </a:t>
            </a:r>
            <a:r>
              <a:rPr lang="en-US" dirty="0" smtClean="0">
                <a:effectLst>
                  <a:glow>
                    <a:srgbClr val="000000"/>
                  </a:glow>
                  <a:outerShdw sx="0" sy="0">
                    <a:srgbClr val="000000"/>
                  </a:outerShdw>
                  <a:reflection stA="0" endPos="0" fadeDir="0" sx="0" sy="0"/>
                </a:effectLst>
              </a:rPr>
              <a:t>through [an] aggregation” (</a:t>
            </a:r>
            <a:r>
              <a:rPr lang="en-US" i="1" dirty="0" smtClean="0">
                <a:effectLst>
                  <a:glow>
                    <a:srgbClr val="000000"/>
                  </a:glow>
                  <a:outerShdw sx="0" sy="0">
                    <a:srgbClr val="000000"/>
                  </a:outerShdw>
                  <a:reflection stA="0" endPos="0" fadeDir="0" sx="0" sy="0"/>
                </a:effectLst>
              </a:rPr>
              <a:t>Id.</a:t>
            </a:r>
            <a:r>
              <a:rPr lang="en-US" dirty="0" smtClean="0">
                <a:effectLst>
                  <a:glow>
                    <a:srgbClr val="000000"/>
                  </a:glow>
                  <a:outerShdw sx="0" sy="0">
                    <a:srgbClr val="000000"/>
                  </a:outerShdw>
                  <a:reflection stA="0" endPos="0" fadeDir="0" sx="0" sy="0"/>
                </a:effectLst>
              </a:rPr>
              <a:t> at P 130) </a:t>
            </a:r>
            <a:endParaRPr lang="en-US" dirty="0">
              <a:effectLst>
                <a:glow>
                  <a:srgbClr val="000000"/>
                </a:glow>
                <a:outerShdw sx="0" sy="0">
                  <a:srgbClr val="000000"/>
                </a:outerShdw>
                <a:reflection stA="0" endPos="0" fadeDir="0" sx="0" sy="0"/>
              </a:effectLst>
            </a:endParaRPr>
          </a:p>
          <a:p>
            <a:pPr lvl="1">
              <a:spcBef>
                <a:spcPts val="600"/>
              </a:spcBef>
            </a:pPr>
            <a:r>
              <a:rPr lang="en-US" dirty="0" smtClean="0"/>
              <a:t>To comply, </a:t>
            </a:r>
            <a:r>
              <a:rPr lang="en-US" dirty="0"/>
              <a:t>ISO/RTOs must revise their </a:t>
            </a:r>
            <a:r>
              <a:rPr lang="en-US" dirty="0" smtClean="0"/>
              <a:t>tariffs </a:t>
            </a:r>
            <a:r>
              <a:rPr lang="en-US" dirty="0"/>
              <a:t>consistent with </a:t>
            </a:r>
            <a:r>
              <a:rPr lang="en-US" dirty="0" smtClean="0"/>
              <a:t>specific requirements, which are summarized later in this presentation</a:t>
            </a:r>
            <a:endParaRPr lang="en-US" dirty="0"/>
          </a:p>
          <a:p>
            <a:pPr lvl="1">
              <a:spcBef>
                <a:spcPts val="600"/>
              </a:spcBef>
            </a:pPr>
            <a:r>
              <a:rPr lang="en-US" dirty="0" smtClean="0"/>
              <a:t>Alternatively, Order </a:t>
            </a:r>
            <a:r>
              <a:rPr lang="en-US" dirty="0"/>
              <a:t>No.</a:t>
            </a:r>
            <a:r>
              <a:rPr lang="en-US" dirty="0" smtClean="0"/>
              <a:t> 2222 allows ISO/RTOs to point </a:t>
            </a:r>
            <a:r>
              <a:rPr lang="en-US" dirty="0"/>
              <a:t>to </a:t>
            </a:r>
            <a:r>
              <a:rPr lang="en-US" dirty="0" smtClean="0"/>
              <a:t>existing </a:t>
            </a:r>
            <a:r>
              <a:rPr lang="en-US" dirty="0"/>
              <a:t>tariff </a:t>
            </a:r>
            <a:r>
              <a:rPr lang="en-US" dirty="0" smtClean="0"/>
              <a:t>provisions </a:t>
            </a:r>
            <a:r>
              <a:rPr lang="en-US" dirty="0"/>
              <a:t>as compliant with the </a:t>
            </a:r>
            <a:r>
              <a:rPr lang="en-US" dirty="0" smtClean="0"/>
              <a:t>Order</a:t>
            </a:r>
            <a:r>
              <a:rPr lang="en-US" dirty="0"/>
              <a:t>, but </a:t>
            </a:r>
            <a:r>
              <a:rPr lang="en-US" dirty="0" smtClean="0"/>
              <a:t>they must </a:t>
            </a:r>
            <a:r>
              <a:rPr lang="en-US" dirty="0"/>
              <a:t>demonstrate that those current </a:t>
            </a:r>
            <a:r>
              <a:rPr lang="en-US" dirty="0" smtClean="0"/>
              <a:t>provisions </a:t>
            </a:r>
            <a:r>
              <a:rPr lang="en-US" dirty="0"/>
              <a:t>satisfy the intent and objectives of the O</a:t>
            </a:r>
            <a:r>
              <a:rPr lang="en-US" dirty="0" smtClean="0"/>
              <a:t>rder</a:t>
            </a:r>
            <a:endParaRPr lang="en-US" dirty="0"/>
          </a:p>
          <a:p>
            <a:r>
              <a:rPr lang="en-US" dirty="0" smtClean="0"/>
              <a:t>Requests for rehearing/clarification were due on October 18, 2020</a:t>
            </a:r>
          </a:p>
          <a:p>
            <a:pPr lvl="1">
              <a:spcBef>
                <a:spcPts val="600"/>
              </a:spcBef>
            </a:pPr>
            <a:r>
              <a:rPr lang="en-US" dirty="0" smtClean="0"/>
              <a:t>Very few requests </a:t>
            </a:r>
            <a:r>
              <a:rPr lang="en-US" dirty="0"/>
              <a:t>for rehearing </a:t>
            </a:r>
            <a:r>
              <a:rPr lang="en-US" dirty="0" smtClean="0"/>
              <a:t>were filed</a:t>
            </a:r>
          </a:p>
          <a:p>
            <a:pPr lvl="1">
              <a:spcBef>
                <a:spcPts val="600"/>
              </a:spcBef>
            </a:pPr>
            <a:r>
              <a:rPr lang="en-US" dirty="0" smtClean="0"/>
              <a:t>ISO New England did not file a request for rehearing or clarification</a:t>
            </a:r>
          </a:p>
          <a:p>
            <a:r>
              <a:rPr lang="en-US" dirty="0" smtClean="0"/>
              <a:t>Compliance filings are due on </a:t>
            </a:r>
            <a:r>
              <a:rPr lang="en-US" b="1" dirty="0">
                <a:solidFill>
                  <a:schemeClr val="accent1"/>
                </a:solidFill>
              </a:rPr>
              <a:t>July 19, 2021</a:t>
            </a:r>
          </a:p>
          <a:p>
            <a:r>
              <a:rPr lang="en-US" dirty="0" smtClean="0"/>
              <a:t>The Commission left it to “each </a:t>
            </a:r>
            <a:r>
              <a:rPr lang="en-US" dirty="0"/>
              <a:t>RTO/ISO to propose a reasonable implementation date, together with adequate support explaining how the proposal is appropriately tailored for its region and implements this final rule in a timely </a:t>
            </a:r>
            <a:r>
              <a:rPr lang="en-US" dirty="0" smtClean="0"/>
              <a:t>manner” (</a:t>
            </a:r>
            <a:r>
              <a:rPr lang="en-US" i="1" dirty="0" smtClean="0"/>
              <a:t>Id.</a:t>
            </a:r>
            <a:r>
              <a:rPr lang="en-US" dirty="0" smtClean="0"/>
              <a:t> at P 361) </a:t>
            </a:r>
            <a:endParaRPr lang="en-US" dirty="0"/>
          </a:p>
        </p:txBody>
      </p:sp>
    </p:spTree>
    <p:extLst>
      <p:ext uri="{BB962C8B-B14F-4D97-AF65-F5344CB8AC3E}">
        <p14:creationId xmlns:p14="http://schemas.microsoft.com/office/powerpoint/2010/main" val="37204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Requirements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100925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Key Compliance Directives of Order No. 2222</a:t>
            </a:r>
            <a:endParaRPr lang="en-US" dirty="0"/>
          </a:p>
        </p:txBody>
      </p:sp>
      <p:sp>
        <p:nvSpPr>
          <p:cNvPr id="4" name="Content Placeholder 3"/>
          <p:cNvSpPr>
            <a:spLocks noGrp="1"/>
          </p:cNvSpPr>
          <p:nvPr>
            <p:ph idx="1"/>
          </p:nvPr>
        </p:nvSpPr>
        <p:spPr/>
        <p:txBody>
          <a:bodyPr/>
          <a:lstStyle/>
          <a:p>
            <a:r>
              <a:rPr lang="en-US" dirty="0" smtClean="0"/>
              <a:t>Order No. 2222 has eleven key compliance directives:</a:t>
            </a:r>
          </a:p>
          <a:p>
            <a:pPr marL="914400" lvl="1" indent="-457200">
              <a:spcBef>
                <a:spcPts val="600"/>
              </a:spcBef>
              <a:buFont typeface="+mj-lt"/>
              <a:buAutoNum type="arabicPeriod"/>
            </a:pPr>
            <a:r>
              <a:rPr lang="en-US" dirty="0" smtClean="0"/>
              <a:t>Allow DER aggregations (DERAs) to participate directly in </a:t>
            </a:r>
            <a:br>
              <a:rPr lang="en-US" dirty="0" smtClean="0"/>
            </a:br>
            <a:r>
              <a:rPr lang="en-US" dirty="0" smtClean="0"/>
              <a:t>RTO/ISO markets and establish DER aggregators as a type of </a:t>
            </a:r>
            <a:br>
              <a:rPr lang="en-US" dirty="0" smtClean="0"/>
            </a:br>
            <a:r>
              <a:rPr lang="en-US" dirty="0" smtClean="0"/>
              <a:t>market participant</a:t>
            </a:r>
          </a:p>
          <a:p>
            <a:pPr marL="914400" lvl="1" indent="-457200">
              <a:spcBef>
                <a:spcPts val="600"/>
              </a:spcBef>
              <a:buFont typeface="+mj-lt"/>
              <a:buAutoNum type="arabicPeriod"/>
            </a:pPr>
            <a:r>
              <a:rPr lang="en-US" dirty="0" smtClean="0"/>
              <a:t>Allow DER aggregators to register DERAs under one or more participation models that accommodate the physical and operational characteristics of the DERA</a:t>
            </a:r>
          </a:p>
          <a:p>
            <a:pPr marL="914400" lvl="1" indent="-457200">
              <a:spcBef>
                <a:spcPts val="600"/>
              </a:spcBef>
              <a:buFont typeface="+mj-lt"/>
              <a:buAutoNum type="arabicPeriod"/>
            </a:pPr>
            <a:r>
              <a:rPr lang="en-US" dirty="0" smtClean="0"/>
              <a:t>Address size requirements for DERAs and individual DERs</a:t>
            </a:r>
          </a:p>
          <a:p>
            <a:pPr marL="914400" lvl="1" indent="-457200">
              <a:spcBef>
                <a:spcPts val="600"/>
              </a:spcBef>
              <a:buFont typeface="+mj-lt"/>
              <a:buAutoNum type="arabicPeriod"/>
            </a:pPr>
            <a:r>
              <a:rPr lang="en-US" dirty="0" smtClean="0"/>
              <a:t>Address locational requirements for DERAs</a:t>
            </a:r>
          </a:p>
          <a:p>
            <a:pPr marL="914400" lvl="1" indent="-457200">
              <a:spcBef>
                <a:spcPts val="600"/>
              </a:spcBef>
              <a:buFont typeface="+mj-lt"/>
              <a:buAutoNum type="arabicPeriod"/>
            </a:pPr>
            <a:r>
              <a:rPr lang="en-US" dirty="0" smtClean="0"/>
              <a:t>Address distribution factors and bidding parameters for DERAs</a:t>
            </a:r>
          </a:p>
          <a:p>
            <a:pPr marL="914400" lvl="1" indent="-457200">
              <a:spcBef>
                <a:spcPts val="600"/>
              </a:spcBef>
              <a:buFont typeface="+mj-lt"/>
              <a:buAutoNum type="arabicPeriod"/>
            </a:pPr>
            <a:r>
              <a:rPr lang="en-US" dirty="0" smtClean="0"/>
              <a:t>Address information and data requirements for DERAs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82121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Key Compliance Directives of Order No. 2222 (cont.)</a:t>
            </a:r>
            <a:endParaRPr lang="en-US" dirty="0"/>
          </a:p>
        </p:txBody>
      </p:sp>
      <p:sp>
        <p:nvSpPr>
          <p:cNvPr id="4" name="Content Placeholder 3"/>
          <p:cNvSpPr>
            <a:spLocks noGrp="1"/>
          </p:cNvSpPr>
          <p:nvPr>
            <p:ph idx="1"/>
          </p:nvPr>
        </p:nvSpPr>
        <p:spPr/>
        <p:txBody>
          <a:bodyPr/>
          <a:lstStyle/>
          <a:p>
            <a:pPr marL="914400" lvl="1" indent="-457200">
              <a:spcBef>
                <a:spcPts val="600"/>
              </a:spcBef>
              <a:buFont typeface="+mj-lt"/>
              <a:buAutoNum type="arabicPeriod" startAt="7"/>
            </a:pPr>
            <a:r>
              <a:rPr lang="en-US" dirty="0"/>
              <a:t>Address metering and telemetry requirements for DERAs </a:t>
            </a:r>
          </a:p>
          <a:p>
            <a:pPr marL="914400" lvl="1" indent="-457200">
              <a:spcBef>
                <a:spcPts val="600"/>
              </a:spcBef>
              <a:buFont typeface="+mj-lt"/>
              <a:buAutoNum type="arabicPeriod" startAt="7"/>
            </a:pPr>
            <a:r>
              <a:rPr lang="en-US" dirty="0"/>
              <a:t>Establish market rules on coordination between the RTO/ISO, </a:t>
            </a:r>
            <a:r>
              <a:rPr lang="en-US" dirty="0" smtClean="0"/>
              <a:t/>
            </a:r>
            <a:br>
              <a:rPr lang="en-US" dirty="0" smtClean="0"/>
            </a:br>
            <a:r>
              <a:rPr lang="en-US" dirty="0" smtClean="0"/>
              <a:t>DER aggregator, </a:t>
            </a:r>
            <a:r>
              <a:rPr lang="en-US" dirty="0"/>
              <a:t>distribution utility, and Relevant Electric Retail Regulatory Authorities (RERRAs)</a:t>
            </a:r>
          </a:p>
          <a:p>
            <a:pPr marL="914400" lvl="1" indent="-457200">
              <a:spcBef>
                <a:spcPts val="600"/>
              </a:spcBef>
              <a:buFont typeface="+mj-lt"/>
              <a:buAutoNum type="arabicPeriod" startAt="7"/>
            </a:pPr>
            <a:r>
              <a:rPr lang="en-US" dirty="0"/>
              <a:t>Address modifications to the list of DERs in a DERA</a:t>
            </a:r>
          </a:p>
          <a:p>
            <a:pPr marL="914400" lvl="1" indent="-457200">
              <a:spcBef>
                <a:spcPts val="600"/>
              </a:spcBef>
              <a:buFont typeface="+mj-lt"/>
              <a:buAutoNum type="arabicPeriod" startAt="7"/>
            </a:pPr>
            <a:r>
              <a:rPr lang="en-US" dirty="0"/>
              <a:t>Address market participation agreements for </a:t>
            </a:r>
            <a:r>
              <a:rPr lang="en-US" dirty="0" smtClean="0"/>
              <a:t>DER aggregators</a:t>
            </a:r>
            <a:endParaRPr lang="en-US" dirty="0"/>
          </a:p>
          <a:p>
            <a:pPr marL="914400" lvl="1" indent="-457200">
              <a:spcBef>
                <a:spcPts val="600"/>
              </a:spcBef>
              <a:buFont typeface="+mj-lt"/>
              <a:buAutoNum type="arabicPeriod" startAt="7"/>
            </a:pPr>
            <a:r>
              <a:rPr lang="en-US" dirty="0"/>
              <a:t>Implement opt-in provision for distribution companies with </a:t>
            </a:r>
            <a:r>
              <a:rPr lang="en-US" dirty="0" smtClean="0"/>
              <a:t/>
            </a:r>
            <a:br>
              <a:rPr lang="en-US" dirty="0" smtClean="0"/>
            </a:br>
            <a:r>
              <a:rPr lang="en-US" dirty="0" smtClean="0"/>
              <a:t>≤ </a:t>
            </a:r>
            <a:r>
              <a:rPr lang="en-US" dirty="0"/>
              <a:t>4 million MWh of annual sales </a:t>
            </a:r>
          </a:p>
          <a:p>
            <a:r>
              <a:rPr lang="en-US" dirty="0" smtClean="0"/>
              <a:t>Each directive has specific requirements associated with it that will be further discussed in the next slides</a:t>
            </a:r>
            <a:endParaRPr lang="en-US" dirty="0"/>
          </a:p>
        </p:txBody>
      </p:sp>
    </p:spTree>
    <p:extLst>
      <p:ext uri="{BB962C8B-B14F-4D97-AF65-F5344CB8AC3E}">
        <p14:creationId xmlns:p14="http://schemas.microsoft.com/office/powerpoint/2010/main" val="203605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a:xfrm>
            <a:off x="457200" y="262550"/>
            <a:ext cx="8229600" cy="1143000"/>
          </a:xfrm>
        </p:spPr>
        <p:txBody>
          <a:bodyPr>
            <a:noAutofit/>
          </a:bodyPr>
          <a:lstStyle/>
          <a:p>
            <a:r>
              <a:rPr lang="en-US" sz="2400" i="1" dirty="0" smtClean="0"/>
              <a:t>Directive 1 – Allow DERAs to participate directly in RTO/ISO markets and establish DER aggregators as a type of </a:t>
            </a:r>
            <a:br>
              <a:rPr lang="en-US" sz="2400" i="1" dirty="0" smtClean="0"/>
            </a:br>
            <a:r>
              <a:rPr lang="en-US" sz="2400" i="1" dirty="0" smtClean="0"/>
              <a:t>market participant</a:t>
            </a:r>
            <a:endParaRPr lang="en-US" sz="2400" i="1" dirty="0"/>
          </a:p>
        </p:txBody>
      </p:sp>
      <p:sp>
        <p:nvSpPr>
          <p:cNvPr id="4" name="Content Placeholder 3"/>
          <p:cNvSpPr>
            <a:spLocks noGrp="1"/>
          </p:cNvSpPr>
          <p:nvPr>
            <p:ph idx="1"/>
          </p:nvPr>
        </p:nvSpPr>
        <p:spPr>
          <a:xfrm>
            <a:off x="457200" y="1588112"/>
            <a:ext cx="8229600" cy="4812688"/>
          </a:xfrm>
        </p:spPr>
        <p:txBody>
          <a:bodyPr>
            <a:normAutofit fontScale="92500" lnSpcReduction="20000"/>
          </a:bodyPr>
          <a:lstStyle/>
          <a:p>
            <a:r>
              <a:rPr lang="en-US" dirty="0" smtClean="0"/>
              <a:t>A DER is “any resource located on the distribution system, any subsystem thereof or behind a customer meter… [that] may include, but are not limited to, resources that are in front of and behind the customer meter, electric storage resources, intermittent generation, distributed generation, demand response, energy efficiency, thermal storage, and electric vehicles and their supply equipment….” (Id. at P 114) </a:t>
            </a:r>
          </a:p>
          <a:p>
            <a:r>
              <a:rPr lang="en-US" dirty="0" smtClean="0"/>
              <a:t>A DERA is one or more DERs participating together as a single resource in the wholesale markets</a:t>
            </a:r>
          </a:p>
          <a:p>
            <a:r>
              <a:rPr lang="en-US" dirty="0" smtClean="0"/>
              <a:t>A DER aggregator is “the entity that aggregates one or more distributed energy resources for purposes of participation in the capacity, energy and/or ancillary service markets of the regional transmission organizations and/or independent system operators.” (Id. at P 118)</a:t>
            </a:r>
          </a:p>
          <a:p>
            <a:pPr lvl="1">
              <a:spcBef>
                <a:spcPts val="600"/>
              </a:spcBef>
            </a:pPr>
            <a:r>
              <a:rPr lang="en-US" dirty="0" smtClean="0"/>
              <a:t>The CAISO refers to DER aggregators as DER Providers (DERPs) – I use this term in the remainder of this presentation for brevity and clarity</a:t>
            </a:r>
          </a:p>
        </p:txBody>
      </p:sp>
    </p:spTree>
    <p:extLst>
      <p:ext uri="{BB962C8B-B14F-4D97-AF65-F5344CB8AC3E}">
        <p14:creationId xmlns:p14="http://schemas.microsoft.com/office/powerpoint/2010/main" val="676630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2275</Words>
  <Application>Microsoft Office PowerPoint</Application>
  <PresentationFormat>On-screen Show (4:3)</PresentationFormat>
  <Paragraphs>181</Paragraphs>
  <Slides>24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iso_white_cover</vt:lpstr>
      <vt:lpstr>blank</vt:lpstr>
      <vt:lpstr>PowerPoint Presentation</vt:lpstr>
      <vt:lpstr>Presentation Outline</vt:lpstr>
      <vt:lpstr>Order No. 2222</vt:lpstr>
      <vt:lpstr>Background</vt:lpstr>
      <vt:lpstr>Objectives and General Process</vt:lpstr>
      <vt:lpstr>Compliance Requirements</vt:lpstr>
      <vt:lpstr>Key Compliance Directives of Order No. 2222</vt:lpstr>
      <vt:lpstr>Key Compliance Directives of Order No. 2222 (cont.)</vt:lpstr>
      <vt:lpstr>Directive 1 – Allow DERAs to participate directly in RTO/ISO markets and establish DER aggregators as a type of  market participant</vt:lpstr>
      <vt:lpstr>Directive 2 – Allow DERPs to register DERAs under one or more participation models that accommodate the physical and operational characteristics of the DERA</vt:lpstr>
      <vt:lpstr>Directives 3 and 4 – Address size and locational requirements</vt:lpstr>
      <vt:lpstr>Directive 5 – Address distribution factors and bidding parameters for DERAs</vt:lpstr>
      <vt:lpstr>Directives 6 and 7 – Address information, data, metering, and telemetry requirements for DERAs</vt:lpstr>
      <vt:lpstr>Directive 8 – Establish market rules on coordination between the RTO/ISO, DERP, distribution utility, and Relevant Electric Retail Regulatory Authorities (RERRAs)</vt:lpstr>
      <vt:lpstr>Directive 8 – Establish market rules on coordination between the RTO/ISO, DERP, distribution utility, and Relevant Electric Retail Regulatory Authorities (RERRAs) (cont.)</vt:lpstr>
      <vt:lpstr>Directives 9, 10, and 11 – Modifications to DERAs, market participation agreements, opt-in provision</vt:lpstr>
      <vt:lpstr>Critical Design Considerations</vt:lpstr>
      <vt:lpstr>Facilitate the Participation of DERAs in Wholesale Markets</vt:lpstr>
      <vt:lpstr>Coordination Between the ISO, DERP, and Distribution Utility</vt:lpstr>
      <vt:lpstr>Metering and Telemetry</vt:lpstr>
      <vt:lpstr>Stakeholder process</vt:lpstr>
      <vt:lpstr>Process Description</vt:lpstr>
      <vt:lpstr>Process Schedule</vt:lpstr>
      <vt:lpstr>Q&amp;A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2020-10-01T19:17:09Z</dcterms:created>
  <dcterms:modified xsi:type="dcterms:W3CDTF">2020-12-03T16:07:44Z</dcterms:modified>
</cp:coreProperties>
</file>