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9"/>
  </p:notesMasterIdLst>
  <p:handoutMasterIdLst>
    <p:handoutMasterId r:id="rId30"/>
  </p:handoutMasterIdLst>
  <p:sldIdLst>
    <p:sldId id="257" r:id="rId6"/>
    <p:sldId id="258" r:id="rId7"/>
    <p:sldId id="261" r:id="rId8"/>
    <p:sldId id="289" r:id="rId9"/>
    <p:sldId id="283" r:id="rId10"/>
    <p:sldId id="292" r:id="rId11"/>
    <p:sldId id="294" r:id="rId12"/>
    <p:sldId id="295" r:id="rId13"/>
    <p:sldId id="297" r:id="rId14"/>
    <p:sldId id="296" r:id="rId15"/>
    <p:sldId id="290" r:id="rId16"/>
    <p:sldId id="267" r:id="rId17"/>
    <p:sldId id="285" r:id="rId18"/>
    <p:sldId id="286" r:id="rId19"/>
    <p:sldId id="287" r:id="rId20"/>
    <p:sldId id="276" r:id="rId21"/>
    <p:sldId id="279" r:id="rId22"/>
    <p:sldId id="282" r:id="rId23"/>
    <p:sldId id="280" r:id="rId24"/>
    <p:sldId id="291" r:id="rId25"/>
    <p:sldId id="268" r:id="rId26"/>
    <p:sldId id="269" r:id="rId27"/>
    <p:sldId id="270" r:id="rId28"/>
  </p:sldIdLst>
  <p:sldSz cx="9144000" cy="6858000" type="screen4x3"/>
  <p:notesSz cx="7010400" cy="9296400"/>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W" initials="MEW" lastIdx="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7EFF7"/>
    <a:srgbClr val="BFBFBF"/>
    <a:srgbClr val="E6E6E6"/>
    <a:srgbClr val="EC1F25"/>
    <a:srgbClr val="FBB92F"/>
    <a:srgbClr val="77BD2A"/>
    <a:srgbClr val="62777F"/>
    <a:srgbClr val="6FA943"/>
    <a:srgbClr val="B9D2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76" autoAdjust="0"/>
    <p:restoredTop sz="94662" autoAdjust="0"/>
  </p:normalViewPr>
  <p:slideViewPr>
    <p:cSldViewPr>
      <p:cViewPr varScale="1">
        <p:scale>
          <a:sx n="152" d="100"/>
          <a:sy n="152" d="100"/>
        </p:scale>
        <p:origin x="2316"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p:cViewPr varScale="1">
        <p:scale>
          <a:sx n="67" d="100"/>
          <a:sy n="67" d="100"/>
        </p:scale>
        <p:origin x="-3139"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gs" Target="tags/tag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627" cy="464981"/>
          </a:xfrm>
          <a:prstGeom prst="rect">
            <a:avLst/>
          </a:prstGeom>
        </p:spPr>
        <p:txBody>
          <a:bodyPr vert="horz" lIns="92114" tIns="46057" rIns="92114" bIns="46057" rtlCol="0"/>
          <a:lstStyle>
            <a:lvl1pPr algn="l">
              <a:defRPr sz="1300"/>
            </a:lvl1pPr>
          </a:lstStyle>
          <a:p>
            <a:endParaRPr lang="en-US" dirty="0"/>
          </a:p>
        </p:txBody>
      </p:sp>
      <p:sp>
        <p:nvSpPr>
          <p:cNvPr id="3" name="Date Placeholder 2"/>
          <p:cNvSpPr>
            <a:spLocks noGrp="1"/>
          </p:cNvSpPr>
          <p:nvPr>
            <p:ph type="dt" sz="quarter" idx="1"/>
          </p:nvPr>
        </p:nvSpPr>
        <p:spPr>
          <a:xfrm>
            <a:off x="3971172" y="0"/>
            <a:ext cx="3037627" cy="464981"/>
          </a:xfrm>
          <a:prstGeom prst="rect">
            <a:avLst/>
          </a:prstGeom>
        </p:spPr>
        <p:txBody>
          <a:bodyPr vert="horz" lIns="92114" tIns="46057" rIns="92114" bIns="46057" rtlCol="0"/>
          <a:lstStyle>
            <a:lvl1pPr algn="r">
              <a:defRPr sz="1300"/>
            </a:lvl1pPr>
          </a:lstStyle>
          <a:p>
            <a:fld id="{F87AAE7F-D37E-4830-9F5E-F36A5F180179}" type="datetimeFigureOut">
              <a:rPr lang="en-US" smtClean="0"/>
              <a:t>12/9/2020</a:t>
            </a:fld>
            <a:endParaRPr lang="en-US" dirty="0"/>
          </a:p>
        </p:txBody>
      </p:sp>
      <p:sp>
        <p:nvSpPr>
          <p:cNvPr id="4" name="Footer Placeholder 3"/>
          <p:cNvSpPr>
            <a:spLocks noGrp="1"/>
          </p:cNvSpPr>
          <p:nvPr>
            <p:ph type="ftr" sz="quarter" idx="2"/>
          </p:nvPr>
        </p:nvSpPr>
        <p:spPr>
          <a:xfrm>
            <a:off x="0" y="8829822"/>
            <a:ext cx="3037627" cy="464981"/>
          </a:xfrm>
          <a:prstGeom prst="rect">
            <a:avLst/>
          </a:prstGeom>
        </p:spPr>
        <p:txBody>
          <a:bodyPr vert="horz" lIns="92114" tIns="46057" rIns="92114" bIns="46057" rtlCol="0" anchor="b"/>
          <a:lstStyle>
            <a:lvl1pPr algn="l">
              <a:defRPr sz="1300"/>
            </a:lvl1pPr>
          </a:lstStyle>
          <a:p>
            <a:endParaRPr lang="en-US" dirty="0"/>
          </a:p>
        </p:txBody>
      </p:sp>
      <p:sp>
        <p:nvSpPr>
          <p:cNvPr id="5" name="Slide Number Placeholder 4"/>
          <p:cNvSpPr>
            <a:spLocks noGrp="1"/>
          </p:cNvSpPr>
          <p:nvPr>
            <p:ph type="sldNum" sz="quarter" idx="3"/>
          </p:nvPr>
        </p:nvSpPr>
        <p:spPr>
          <a:xfrm>
            <a:off x="3971172" y="8829822"/>
            <a:ext cx="3037627" cy="464981"/>
          </a:xfrm>
          <a:prstGeom prst="rect">
            <a:avLst/>
          </a:prstGeom>
        </p:spPr>
        <p:txBody>
          <a:bodyPr vert="horz" lIns="92114" tIns="46057" rIns="92114" bIns="46057" rtlCol="0" anchor="b"/>
          <a:lstStyle>
            <a:lvl1pPr algn="r">
              <a:defRPr sz="1300"/>
            </a:lvl1pPr>
          </a:lstStyle>
          <a:p>
            <a:fld id="{8FE02180-CD27-4473-AA37-00085480B5FA}" type="slidenum">
              <a:rPr lang="en-US" smtClean="0"/>
              <a:t>‹#›</a:t>
            </a:fld>
            <a:endParaRPr lang="en-US" dirty="0"/>
          </a:p>
        </p:txBody>
      </p:sp>
    </p:spTree>
    <p:extLst>
      <p:ext uri="{BB962C8B-B14F-4D97-AF65-F5344CB8AC3E}">
        <p14:creationId xmlns:p14="http://schemas.microsoft.com/office/powerpoint/2010/main" val="1506111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3" tIns="46587" rIns="93173" bIns="46587" rtlCol="0"/>
          <a:lstStyle>
            <a:lvl1pPr algn="l">
              <a:defRPr sz="13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3" tIns="46587" rIns="93173" bIns="46587" rtlCol="0"/>
          <a:lstStyle>
            <a:lvl1pPr algn="r">
              <a:defRPr sz="1300"/>
            </a:lvl1pPr>
          </a:lstStyle>
          <a:p>
            <a:fld id="{9EDDEDB6-CD57-44C2-AB19-AC7D3BB8FF8E}" type="datetimeFigureOut">
              <a:rPr lang="en-US" smtClean="0"/>
              <a:pPr/>
              <a:t>12/9/2020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3" tIns="46587" rIns="93173" bIns="46587" rtlCol="0" anchor="ctr"/>
          <a:lstStyle/>
          <a:p>
            <a:endParaRPr lang="en-US" dirty="0"/>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3173" tIns="46587" rIns="93173" bIns="4658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3037840" cy="464820"/>
          </a:xfrm>
          <a:prstGeom prst="rect">
            <a:avLst/>
          </a:prstGeom>
        </p:spPr>
        <p:txBody>
          <a:bodyPr vert="horz" lIns="93173" tIns="46587" rIns="93173" bIns="46587"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3173" tIns="46587" rIns="93173" bIns="46587" rtlCol="0" anchor="b"/>
          <a:lstStyle>
            <a:lvl1pPr algn="r">
              <a:defRPr sz="1300"/>
            </a:lvl1pPr>
          </a:lstStyle>
          <a:p>
            <a:fld id="{530677A1-BB48-42A6-9D40-5F3F87EA9D2F}" type="slidenum">
              <a:rPr lang="en-US" smtClean="0"/>
              <a:pPr/>
              <a:t>‹#›</a:t>
            </a:fld>
            <a:endParaRPr lang="en-US" dirty="0"/>
          </a:p>
        </p:txBody>
      </p:sp>
    </p:spTree>
    <p:extLst>
      <p:ext uri="{BB962C8B-B14F-4D97-AF65-F5344CB8AC3E}">
        <p14:creationId xmlns:p14="http://schemas.microsoft.com/office/powerpoint/2010/main" val="2874805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677A1-BB48-42A6-9D40-5F3F87EA9D2F}" type="slidenum">
              <a:rPr lang="en-US" smtClean="0"/>
              <a:pPr/>
              <a:t>11</a:t>
            </a:fld>
            <a:endParaRPr lang="en-US" dirty="0"/>
          </a:p>
        </p:txBody>
      </p:sp>
    </p:spTree>
    <p:extLst>
      <p:ext uri="{BB962C8B-B14F-4D97-AF65-F5344CB8AC3E}">
        <p14:creationId xmlns:p14="http://schemas.microsoft.com/office/powerpoint/2010/main" val="1621144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12</a:t>
            </a:fld>
            <a:endParaRPr lang="en-US" dirty="0"/>
          </a:p>
        </p:txBody>
      </p:sp>
    </p:spTree>
    <p:extLst>
      <p:ext uri="{BB962C8B-B14F-4D97-AF65-F5344CB8AC3E}">
        <p14:creationId xmlns:p14="http://schemas.microsoft.com/office/powerpoint/2010/main" val="2650229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13</a:t>
            </a:fld>
            <a:endParaRPr lang="en-US" dirty="0"/>
          </a:p>
        </p:txBody>
      </p:sp>
    </p:spTree>
    <p:extLst>
      <p:ext uri="{BB962C8B-B14F-4D97-AF65-F5344CB8AC3E}">
        <p14:creationId xmlns:p14="http://schemas.microsoft.com/office/powerpoint/2010/main" val="6862740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16</a:t>
            </a:fld>
            <a:endParaRPr lang="en-US" dirty="0"/>
          </a:p>
        </p:txBody>
      </p:sp>
    </p:spTree>
    <p:extLst>
      <p:ext uri="{BB962C8B-B14F-4D97-AF65-F5344CB8AC3E}">
        <p14:creationId xmlns:p14="http://schemas.microsoft.com/office/powerpoint/2010/main" val="39424508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17</a:t>
            </a:fld>
            <a:endParaRPr lang="en-US" dirty="0"/>
          </a:p>
        </p:txBody>
      </p:sp>
    </p:spTree>
    <p:extLst>
      <p:ext uri="{BB962C8B-B14F-4D97-AF65-F5344CB8AC3E}">
        <p14:creationId xmlns:p14="http://schemas.microsoft.com/office/powerpoint/2010/main" val="3545226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18</a:t>
            </a:fld>
            <a:endParaRPr lang="en-US" dirty="0"/>
          </a:p>
        </p:txBody>
      </p:sp>
    </p:spTree>
    <p:extLst>
      <p:ext uri="{BB962C8B-B14F-4D97-AF65-F5344CB8AC3E}">
        <p14:creationId xmlns:p14="http://schemas.microsoft.com/office/powerpoint/2010/main" val="1943383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19</a:t>
            </a:fld>
            <a:endParaRPr lang="en-US" dirty="0"/>
          </a:p>
        </p:txBody>
      </p:sp>
    </p:spTree>
    <p:extLst>
      <p:ext uri="{BB962C8B-B14F-4D97-AF65-F5344CB8AC3E}">
        <p14:creationId xmlns:p14="http://schemas.microsoft.com/office/powerpoint/2010/main" val="30142969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20</a:t>
            </a:fld>
            <a:endParaRPr lang="en-US" dirty="0"/>
          </a:p>
        </p:txBody>
      </p:sp>
    </p:spTree>
    <p:extLst>
      <p:ext uri="{BB962C8B-B14F-4D97-AF65-F5344CB8AC3E}">
        <p14:creationId xmlns:p14="http://schemas.microsoft.com/office/powerpoint/2010/main" val="604312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21</a:t>
            </a:fld>
            <a:endParaRPr lang="en-US" dirty="0"/>
          </a:p>
        </p:txBody>
      </p:sp>
    </p:spTree>
    <p:extLst>
      <p:ext uri="{BB962C8B-B14F-4D97-AF65-F5344CB8AC3E}">
        <p14:creationId xmlns:p14="http://schemas.microsoft.com/office/powerpoint/2010/main" val="26135634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22</a:t>
            </a:fld>
            <a:endParaRPr lang="en-US" dirty="0"/>
          </a:p>
        </p:txBody>
      </p:sp>
    </p:spTree>
    <p:extLst>
      <p:ext uri="{BB962C8B-B14F-4D97-AF65-F5344CB8AC3E}">
        <p14:creationId xmlns:p14="http://schemas.microsoft.com/office/powerpoint/2010/main" val="4003513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a:t>
            </a:fld>
            <a:endParaRPr lang="en-US" dirty="0"/>
          </a:p>
        </p:txBody>
      </p:sp>
    </p:spTree>
    <p:extLst>
      <p:ext uri="{BB962C8B-B14F-4D97-AF65-F5344CB8AC3E}">
        <p14:creationId xmlns:p14="http://schemas.microsoft.com/office/powerpoint/2010/main" val="26135634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23</a:t>
            </a:fld>
            <a:endParaRPr lang="en-US" dirty="0"/>
          </a:p>
        </p:txBody>
      </p:sp>
    </p:spTree>
    <p:extLst>
      <p:ext uri="{BB962C8B-B14F-4D97-AF65-F5344CB8AC3E}">
        <p14:creationId xmlns:p14="http://schemas.microsoft.com/office/powerpoint/2010/main" val="1284764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3</a:t>
            </a:fld>
            <a:endParaRPr lang="en-US" dirty="0"/>
          </a:p>
        </p:txBody>
      </p:sp>
    </p:spTree>
    <p:extLst>
      <p:ext uri="{BB962C8B-B14F-4D97-AF65-F5344CB8AC3E}">
        <p14:creationId xmlns:p14="http://schemas.microsoft.com/office/powerpoint/2010/main" val="2234195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677A1-BB48-42A6-9D40-5F3F87EA9D2F}" type="slidenum">
              <a:rPr lang="en-US" smtClean="0"/>
              <a:pPr/>
              <a:t>4</a:t>
            </a:fld>
            <a:endParaRPr lang="en-US" dirty="0"/>
          </a:p>
        </p:txBody>
      </p:sp>
    </p:spTree>
    <p:extLst>
      <p:ext uri="{BB962C8B-B14F-4D97-AF65-F5344CB8AC3E}">
        <p14:creationId xmlns:p14="http://schemas.microsoft.com/office/powerpoint/2010/main" val="1742294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6</a:t>
            </a:fld>
            <a:endParaRPr lang="en-US" dirty="0"/>
          </a:p>
        </p:txBody>
      </p:sp>
    </p:spTree>
    <p:extLst>
      <p:ext uri="{BB962C8B-B14F-4D97-AF65-F5344CB8AC3E}">
        <p14:creationId xmlns:p14="http://schemas.microsoft.com/office/powerpoint/2010/main" val="2032761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7</a:t>
            </a:fld>
            <a:endParaRPr lang="en-US" dirty="0"/>
          </a:p>
        </p:txBody>
      </p:sp>
    </p:spTree>
    <p:extLst>
      <p:ext uri="{BB962C8B-B14F-4D97-AF65-F5344CB8AC3E}">
        <p14:creationId xmlns:p14="http://schemas.microsoft.com/office/powerpoint/2010/main" val="642037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8</a:t>
            </a:fld>
            <a:endParaRPr lang="en-US" dirty="0"/>
          </a:p>
        </p:txBody>
      </p:sp>
    </p:spTree>
    <p:extLst>
      <p:ext uri="{BB962C8B-B14F-4D97-AF65-F5344CB8AC3E}">
        <p14:creationId xmlns:p14="http://schemas.microsoft.com/office/powerpoint/2010/main" val="1541081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9</a:t>
            </a:fld>
            <a:endParaRPr lang="en-US" dirty="0"/>
          </a:p>
        </p:txBody>
      </p:sp>
    </p:spTree>
    <p:extLst>
      <p:ext uri="{BB962C8B-B14F-4D97-AF65-F5344CB8AC3E}">
        <p14:creationId xmlns:p14="http://schemas.microsoft.com/office/powerpoint/2010/main" val="4214504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10</a:t>
            </a:fld>
            <a:endParaRPr lang="en-US" dirty="0"/>
          </a:p>
        </p:txBody>
      </p:sp>
    </p:spTree>
    <p:extLst>
      <p:ext uri="{BB962C8B-B14F-4D97-AF65-F5344CB8AC3E}">
        <p14:creationId xmlns:p14="http://schemas.microsoft.com/office/powerpoint/2010/main" val="6918796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www.iso-ne.com/about/news-media/newswire" TargetMode="External"/><Relationship Id="rId3" Type="http://schemas.openxmlformats.org/officeDocument/2006/relationships/image" Target="../media/image4.png"/><Relationship Id="rId7" Type="http://schemas.openxmlformats.org/officeDocument/2006/relationships/image" Target="../media/image6.jpeg"/><Relationship Id="rId12" Type="http://schemas.openxmlformats.org/officeDocument/2006/relationships/image" Target="../media/image9.png"/><Relationship Id="rId2" Type="http://schemas.openxmlformats.org/officeDocument/2006/relationships/hyperlink" Target="http://www.iso-ne.com/about/news-media/tweets" TargetMode="External"/><Relationship Id="rId1" Type="http://schemas.openxmlformats.org/officeDocument/2006/relationships/slideMaster" Target="../slideMasters/slideMaster1.xml"/><Relationship Id="rId6" Type="http://schemas.openxmlformats.org/officeDocument/2006/relationships/hyperlink" Target="http://www.iso-ne.com/about/news-media/iso-to-go" TargetMode="External"/><Relationship Id="rId11" Type="http://schemas.openxmlformats.org/officeDocument/2006/relationships/hyperlink" Target="https://itunes.apple.com/us/app/iso-to-go/id555114876" TargetMode="External"/><Relationship Id="rId5" Type="http://schemas.openxmlformats.org/officeDocument/2006/relationships/image" Target="../media/image5.jpeg"/><Relationship Id="rId15" Type="http://schemas.openxmlformats.org/officeDocument/2006/relationships/hyperlink" Target="https://twitter.com/isonewengland" TargetMode="External"/><Relationship Id="rId10" Type="http://schemas.openxmlformats.org/officeDocument/2006/relationships/image" Target="../media/image8.png"/><Relationship Id="rId4" Type="http://schemas.openxmlformats.org/officeDocument/2006/relationships/hyperlink" Target="http://www.isonewswire.com/" TargetMode="External"/><Relationship Id="rId9" Type="http://schemas.openxmlformats.org/officeDocument/2006/relationships/hyperlink" Target="https://play.google.com/store/apps/details?id=com.isone.iso.to.go&amp;feature=search_result" TargetMode="External"/><Relationship Id="rId14" Type="http://schemas.openxmlformats.org/officeDocument/2006/relationships/hyperlink" Target="http://www.iso-ne.com/isoexpress/" TargetMode="Externa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cxnSp>
        <p:nvCxnSpPr>
          <p:cNvPr id="13" name="Straight Connector 12"/>
          <p:cNvCxnSpPr/>
          <p:nvPr userDrawn="1"/>
        </p:nvCxnSpPr>
        <p:spPr>
          <a:xfrm>
            <a:off x="3303533" y="3247660"/>
            <a:ext cx="5559552"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pic>
        <p:nvPicPr>
          <p:cNvPr id="16" name="Picture 15"/>
          <p:cNvPicPr>
            <a:picLocks noChangeAspect="1"/>
          </p:cNvPicPr>
          <p:nvPr userDrawn="1"/>
        </p:nvPicPr>
        <p:blipFill>
          <a:blip r:embed="rId2" cstate="print"/>
          <a:stretch>
            <a:fillRect/>
          </a:stretch>
        </p:blipFill>
        <p:spPr>
          <a:xfrm>
            <a:off x="378979" y="2523277"/>
            <a:ext cx="2586158" cy="1220048"/>
          </a:xfrm>
          <a:prstGeom prst="rect">
            <a:avLst/>
          </a:prstGeom>
        </p:spPr>
      </p:pic>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so title and chart">
    <p:spTree>
      <p:nvGrpSpPr>
        <p:cNvPr id="1" name=""/>
        <p:cNvGrpSpPr/>
        <p:nvPr/>
      </p:nvGrpSpPr>
      <p:grpSpPr>
        <a:xfrm>
          <a:off x="0" y="0"/>
          <a:ext cx="0" cy="0"/>
          <a:chOff x="0" y="0"/>
          <a:chExt cx="0" cy="0"/>
        </a:xfrm>
      </p:grpSpPr>
      <p:sp>
        <p:nvSpPr>
          <p:cNvPr id="7" name="Chart Placeholder 6"/>
          <p:cNvSpPr>
            <a:spLocks noGrp="1"/>
          </p:cNvSpPr>
          <p:nvPr>
            <p:ph type="chart" sz="quarter" idx="11"/>
          </p:nvPr>
        </p:nvSpPr>
        <p:spPr>
          <a:xfrm>
            <a:off x="457200" y="1408176"/>
            <a:ext cx="8229600" cy="4762500"/>
          </a:xfrm>
        </p:spPr>
        <p:txBody>
          <a:bodyPr/>
          <a:lstStyle>
            <a:lvl1pPr>
              <a:defRPr>
                <a:solidFill>
                  <a:srgbClr val="000000"/>
                </a:solidFill>
              </a:defRPr>
            </a:lvl1pPr>
          </a:lstStyle>
          <a:p>
            <a:r>
              <a:rPr lang="en-US" dirty="0" smtClean="0"/>
              <a:t>Click icon to add chart</a:t>
            </a:r>
            <a:endParaRPr lang="en-US" dirty="0"/>
          </a:p>
        </p:txBody>
      </p:sp>
      <p:sp>
        <p:nvSpPr>
          <p:cNvPr id="2" name="Slide Number Placeholder 1"/>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so title and smart art graphic">
    <p:spTree>
      <p:nvGrpSpPr>
        <p:cNvPr id="1" name=""/>
        <p:cNvGrpSpPr/>
        <p:nvPr/>
      </p:nvGrpSpPr>
      <p:grpSpPr>
        <a:xfrm>
          <a:off x="0" y="0"/>
          <a:ext cx="0" cy="0"/>
          <a:chOff x="0" y="0"/>
          <a:chExt cx="0" cy="0"/>
        </a:xfrm>
      </p:grpSpPr>
      <p:sp>
        <p:nvSpPr>
          <p:cNvPr id="8" name="SmartArt Placeholder 7"/>
          <p:cNvSpPr>
            <a:spLocks noGrp="1"/>
          </p:cNvSpPr>
          <p:nvPr>
            <p:ph type="dgm" sz="quarter" idx="11"/>
          </p:nvPr>
        </p:nvSpPr>
        <p:spPr>
          <a:xfrm>
            <a:off x="457200" y="1405128"/>
            <a:ext cx="8229600" cy="4767072"/>
          </a:xfrm>
        </p:spPr>
        <p:txBody>
          <a:bodyPr/>
          <a:lstStyle>
            <a:lvl1pPr>
              <a:defRPr>
                <a:solidFill>
                  <a:srgbClr val="000000"/>
                </a:solidFill>
              </a:defRPr>
            </a:lvl1pPr>
          </a:lstStyle>
          <a:p>
            <a:r>
              <a:rPr lang="en-US" dirty="0" smtClean="0"/>
              <a:t>Click icon to add SmartArt graphic</a:t>
            </a:r>
            <a:endParaRPr lang="en-US" dirty="0"/>
          </a:p>
        </p:txBody>
      </p:sp>
      <p:sp>
        <p:nvSpPr>
          <p:cNvPr id="2" name="Slide Number Placeholder 1"/>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9"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so title and table">
    <p:spTree>
      <p:nvGrpSpPr>
        <p:cNvPr id="1" name=""/>
        <p:cNvGrpSpPr/>
        <p:nvPr/>
      </p:nvGrpSpPr>
      <p:grpSpPr>
        <a:xfrm>
          <a:off x="0" y="0"/>
          <a:ext cx="0" cy="0"/>
          <a:chOff x="0" y="0"/>
          <a:chExt cx="0" cy="0"/>
        </a:xfrm>
      </p:grpSpPr>
      <p:sp>
        <p:nvSpPr>
          <p:cNvPr id="6" name="Table Placeholder 5"/>
          <p:cNvSpPr>
            <a:spLocks noGrp="1"/>
          </p:cNvSpPr>
          <p:nvPr>
            <p:ph type="tbl" sz="quarter" idx="10"/>
          </p:nvPr>
        </p:nvSpPr>
        <p:spPr>
          <a:xfrm>
            <a:off x="457200" y="1405128"/>
            <a:ext cx="8229600" cy="4767072"/>
          </a:xfrm>
        </p:spPr>
        <p:txBody>
          <a:bodyPr/>
          <a:lstStyle>
            <a:lvl1pPr>
              <a:defRPr>
                <a:solidFill>
                  <a:srgbClr val="000000"/>
                </a:solidFill>
              </a:defRPr>
            </a:lvl1pPr>
          </a:lstStyle>
          <a:p>
            <a:r>
              <a:rPr lang="en-US" dirty="0" smtClean="0"/>
              <a:t>Click icon to add table</a:t>
            </a:r>
            <a:endParaRPr lang="en-US" dirty="0"/>
          </a:p>
        </p:txBody>
      </p:sp>
      <p:sp>
        <p:nvSpPr>
          <p:cNvPr id="2" name="Slide Number Placeholder 1"/>
          <p:cNvSpPr>
            <a:spLocks noGrp="1"/>
          </p:cNvSpPr>
          <p:nvPr>
            <p:ph type="sldNum" sz="quarter" idx="11"/>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so content (L) &amp; pictur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645152" y="1408176"/>
            <a:ext cx="4041648" cy="4767072"/>
          </a:xfrm>
        </p:spPr>
        <p:txBody>
          <a:bodyPr/>
          <a:lstStyle>
            <a:lvl1pPr>
              <a:defRPr>
                <a:solidFill>
                  <a:srgbClr val="000000"/>
                </a:solidFill>
              </a:defRPr>
            </a:lvl1pPr>
          </a:lstStyle>
          <a:p>
            <a:r>
              <a:rPr lang="en-US" dirty="0" smtClean="0"/>
              <a:t>Click icon to add picture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so picture (L) &amp; content (R)">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8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57200" y="1405128"/>
            <a:ext cx="4041648" cy="4767406"/>
          </a:xfrm>
        </p:spPr>
        <p:txBody>
          <a:bodyPr/>
          <a:lstStyle>
            <a:lvl1pPr>
              <a:defRPr>
                <a:solidFill>
                  <a:srgbClr val="000000"/>
                </a:solidFill>
              </a:defRPr>
            </a:lvl1pPr>
          </a:lstStyle>
          <a:p>
            <a:r>
              <a:rPr lang="en-US" dirty="0" smtClean="0"/>
              <a:t>Click icon to add picture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so content (L) &amp; ch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645152" y="1408176"/>
            <a:ext cx="4041648" cy="4764024"/>
          </a:xfrm>
        </p:spPr>
        <p:txBody>
          <a:bodyPr/>
          <a:lstStyle>
            <a:lvl1pPr>
              <a:defRPr>
                <a:solidFill>
                  <a:srgbClr val="000000"/>
                </a:solidFill>
              </a:defRPr>
            </a:lvl1pPr>
          </a:lstStyle>
          <a:p>
            <a:r>
              <a:rPr lang="en-US" dirty="0" smtClean="0"/>
              <a:t>Click icon to add chart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so ch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3560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57200" y="1435608"/>
            <a:ext cx="4041648" cy="4765399"/>
          </a:xfrm>
        </p:spPr>
        <p:txBody>
          <a:bodyPr/>
          <a:lstStyle>
            <a:lvl1pPr>
              <a:defRPr>
                <a:solidFill>
                  <a:srgbClr val="000000"/>
                </a:solidFill>
              </a:defRPr>
            </a:lvl1pPr>
          </a:lstStyle>
          <a:p>
            <a:r>
              <a:rPr lang="en-US" dirty="0" smtClean="0"/>
              <a:t>Click icon to add chart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so content (L) &amp; tabl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645152" y="1408176"/>
            <a:ext cx="4041648" cy="4767072"/>
          </a:xfrm>
        </p:spPr>
        <p:txBody>
          <a:bodyPr/>
          <a:lstStyle>
            <a:lvl1pPr>
              <a:defRPr>
                <a:solidFill>
                  <a:srgbClr val="000000"/>
                </a:solidFill>
              </a:defRPr>
            </a:lvl1pPr>
          </a:lstStyle>
          <a:p>
            <a:r>
              <a:rPr lang="en-US" dirty="0" smtClean="0"/>
              <a:t>Click icon to add table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so table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57200" y="1408176"/>
            <a:ext cx="4041648" cy="4767406"/>
          </a:xfrm>
        </p:spPr>
        <p:txBody>
          <a:bodyPr/>
          <a:lstStyle>
            <a:lvl1pPr>
              <a:defRPr>
                <a:solidFill>
                  <a:srgbClr val="000000"/>
                </a:solidFill>
              </a:defRPr>
            </a:lvl1pPr>
          </a:lstStyle>
          <a:p>
            <a:r>
              <a:rPr lang="en-US" dirty="0" smtClean="0"/>
              <a:t>Click icon to add table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so content (L) &amp; smart art graphic (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645152" y="1408176"/>
            <a:ext cx="4041648" cy="4764024"/>
          </a:xfrm>
        </p:spPr>
        <p:txBody>
          <a:bodyPr/>
          <a:lstStyle>
            <a:lvl1pPr>
              <a:defRPr>
                <a:solidFill>
                  <a:srgbClr val="000000"/>
                </a:solidFill>
              </a:defRPr>
            </a:lvl1pPr>
          </a:lstStyle>
          <a:p>
            <a:r>
              <a:rPr lang="en-US" dirty="0" smtClean="0"/>
              <a:t>Click icon to add SmartArt graphic</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0C7F894-2A36-495D-AB7C-1055F7AC0F9D}" type="slidenum">
              <a:rPr lang="en-US" smtClean="0"/>
              <a:pPr/>
              <a:t>‹#›</a:t>
            </a:fld>
            <a:endParaRPr lang="en-US" dirty="0"/>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200" y="1996440"/>
            <a:ext cx="7924800" cy="156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a:spLocks noGrp="1"/>
          </p:cNvSpPr>
          <p:nvPr>
            <p:ph type="body" idx="1" hasCustomPrompt="1"/>
          </p:nvPr>
        </p:nvSpPr>
        <p:spPr>
          <a:xfrm>
            <a:off x="838200" y="35052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Tree>
    <p:extLst>
      <p:ext uri="{BB962C8B-B14F-4D97-AF65-F5344CB8AC3E}">
        <p14:creationId xmlns:p14="http://schemas.microsoft.com/office/powerpoint/2010/main" val="267809444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so smart art graphic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57200" y="1408176"/>
            <a:ext cx="4041648" cy="4764358"/>
          </a:xfrm>
        </p:spPr>
        <p:txBody>
          <a:bodyPr/>
          <a:lstStyle>
            <a:lvl1pPr>
              <a:defRPr>
                <a:solidFill>
                  <a:srgbClr val="000000"/>
                </a:solidFill>
              </a:defRPr>
            </a:lvl1pPr>
          </a:lstStyle>
          <a:p>
            <a:r>
              <a:rPr lang="en-US" dirty="0" smtClean="0"/>
              <a:t>Click icon to add SmartArt graphic</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so content (L) &amp; media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645152" y="1408176"/>
            <a:ext cx="4041648" cy="4764024"/>
          </a:xfrm>
        </p:spPr>
        <p:txBody>
          <a:bodyPr/>
          <a:lstStyle>
            <a:lvl1pPr>
              <a:defRPr>
                <a:solidFill>
                  <a:srgbClr val="000000"/>
                </a:solidFill>
              </a:defRPr>
            </a:lvl1pPr>
          </a:lstStyle>
          <a:p>
            <a:r>
              <a:rPr lang="en-US" dirty="0" smtClean="0"/>
              <a:t>Click icon to add media</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so media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57200" y="1408176"/>
            <a:ext cx="4041648" cy="4764358"/>
          </a:xfrm>
        </p:spPr>
        <p:txBody>
          <a:bodyPr/>
          <a:lstStyle>
            <a:lvl1pPr>
              <a:defRPr>
                <a:solidFill>
                  <a:srgbClr val="000000"/>
                </a:solidFill>
              </a:defRPr>
            </a:lvl1pPr>
          </a:lstStyle>
          <a:p>
            <a:r>
              <a:rPr lang="en-US" dirty="0" smtClean="0"/>
              <a:t>Click icon to add media</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so content (L) &amp; clip 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645152" y="1408176"/>
            <a:ext cx="4041648" cy="4764024"/>
          </a:xfrm>
        </p:spPr>
        <p:txBody>
          <a:bodyPr/>
          <a:lstStyle>
            <a:lvl1pPr>
              <a:defRPr>
                <a:solidFill>
                  <a:srgbClr val="000000"/>
                </a:solidFill>
              </a:defRPr>
            </a:lvl1pPr>
          </a:lstStyle>
          <a:p>
            <a:r>
              <a:rPr lang="en-US" dirty="0" smtClean="0"/>
              <a:t>Click icon to add clip 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so clip 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57200" y="1408176"/>
            <a:ext cx="4041648" cy="4762352"/>
          </a:xfrm>
        </p:spPr>
        <p:txBody>
          <a:bodyPr/>
          <a:lstStyle>
            <a:lvl1pPr>
              <a:defRPr>
                <a:solidFill>
                  <a:srgbClr val="000000"/>
                </a:solidFill>
              </a:defRPr>
            </a:lvl1pPr>
          </a:lstStyle>
          <a:p>
            <a:r>
              <a:rPr lang="en-US" dirty="0" smtClean="0"/>
              <a:t>Click icon to add clip 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Topic">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85800" y="2209801"/>
            <a:ext cx="7772400" cy="1362075"/>
          </a:xfrm>
          <a:prstGeom prst="rect">
            <a:avLst/>
          </a:prstGeom>
        </p:spPr>
        <p:txBody>
          <a:bodyPr anchor="b">
            <a:normAutofit/>
          </a:bodyPr>
          <a:lstStyle>
            <a:lvl1pPr algn="l">
              <a:defRPr sz="3600" b="1" cap="none" baseline="0">
                <a:solidFill>
                  <a:srgbClr val="000000"/>
                </a:solidFill>
              </a:defRPr>
            </a:lvl1pPr>
          </a:lstStyle>
          <a:p>
            <a:r>
              <a:rPr lang="en-US" dirty="0" smtClean="0"/>
              <a:t>Topic Title (36pt)</a:t>
            </a:r>
            <a:endParaRPr lang="en-US" dirty="0"/>
          </a:p>
        </p:txBody>
      </p:sp>
      <p:sp>
        <p:nvSpPr>
          <p:cNvPr id="5" name="Subtitle 1.5"/>
          <p:cNvSpPr>
            <a:spLocks noGrp="1"/>
          </p:cNvSpPr>
          <p:nvPr>
            <p:ph type="body" idx="1" hasCustomPrompt="1"/>
          </p:nvPr>
        </p:nvSpPr>
        <p:spPr>
          <a:xfrm>
            <a:off x="685800" y="3581401"/>
            <a:ext cx="7772400" cy="1500187"/>
          </a:xfrm>
          <a:prstGeom prst="rect">
            <a:avLst/>
          </a:prstGeom>
        </p:spPr>
        <p:txBody>
          <a:bodyPr anchor="t"/>
          <a:lstStyle>
            <a:lvl1pPr marL="0" indent="0">
              <a:buNone/>
              <a:defRPr sz="2400" i="1" baseline="0">
                <a:solidFill>
                  <a:srgbClr val="000000"/>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Subtitle of Topic (optional)</a:t>
            </a:r>
          </a:p>
        </p:txBody>
      </p:sp>
      <p:sp>
        <p:nvSpPr>
          <p:cNvPr id="12" name="Footer Placeholder 11"/>
          <p:cNvSpPr>
            <a:spLocks noGrp="1"/>
          </p:cNvSpPr>
          <p:nvPr>
            <p:ph type="ftr" sz="quarter" idx="11"/>
          </p:nvPr>
        </p:nvSpPr>
        <p:spPr>
          <a:xfrm>
            <a:off x="1706880" y="5943600"/>
            <a:ext cx="7360920" cy="387191"/>
          </a:xfrm>
          <a:prstGeom prst="roundRect">
            <a:avLst>
              <a:gd name="adj" fmla="val 8861"/>
            </a:avLst>
          </a:prstGeom>
        </p:spPr>
        <p:txBody>
          <a:bodyPr/>
          <a:lstStyle>
            <a:lvl1pPr algn="r">
              <a:defRPr i="1">
                <a:solidFill>
                  <a:srgbClr val="000000"/>
                </a:solidFill>
              </a:defRPr>
            </a:lvl1pPr>
          </a:lstStyle>
          <a:p>
            <a:r>
              <a:rPr lang="en-US" dirty="0" smtClean="0"/>
              <a:t>Optional: use this for references or other footnotes (18pt )</a:t>
            </a:r>
            <a:endParaRPr lang="en-US" dirty="0"/>
          </a:p>
        </p:txBody>
      </p:sp>
      <p:sp>
        <p:nvSpPr>
          <p:cNvPr id="6" name="Slide Number Placeholder 3"/>
          <p:cNvSpPr>
            <a:spLocks noGrp="1"/>
          </p:cNvSpPr>
          <p:nvPr>
            <p:ph type="sldNum" sz="quarter" idx="14"/>
          </p:nvPr>
        </p:nvSpPr>
        <p:spPr>
          <a:xfrm>
            <a:off x="8534400" y="6365882"/>
            <a:ext cx="381000" cy="263518"/>
          </a:xfrm>
        </p:spPr>
        <p:txBody>
          <a:bodyPr/>
          <a:lstStyle>
            <a:lvl1pPr>
              <a:defRPr>
                <a:solidFill>
                  <a:schemeClr val="tx1"/>
                </a:solidFill>
              </a:defRPr>
            </a:lvl1pPr>
          </a:lstStyle>
          <a:p>
            <a:fld id="{10C7F894-2A36-495D-AB7C-1055F7AC0F9D}" type="slidenum">
              <a:rPr lang="en-US" smtClean="0"/>
              <a:pPr/>
              <a:t>‹#›</a:t>
            </a:fld>
            <a:endParaRPr lang="en-US" dirty="0"/>
          </a:p>
        </p:txBody>
      </p:sp>
    </p:spTree>
    <p:custDataLst>
      <p:tags r:id="rId1"/>
    </p:custDataLst>
    <p:extLst>
      <p:ext uri="{BB962C8B-B14F-4D97-AF65-F5344CB8AC3E}">
        <p14:creationId xmlns:p14="http://schemas.microsoft.com/office/powerpoint/2010/main" val="382457549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5" name="Slide Number Placeholder 2"/>
          <p:cNvSpPr txBox="1">
            <a:spLocks/>
          </p:cNvSpPr>
          <p:nvPr userDrawn="1"/>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91068" y="1037170"/>
            <a:ext cx="3063875" cy="960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8"/>
          <p:cNvSpPr/>
          <p:nvPr userDrawn="1"/>
        </p:nvSpPr>
        <p:spPr>
          <a:xfrm>
            <a:off x="2988734" y="93133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10" name="Oval 9"/>
          <p:cNvSpPr/>
          <p:nvPr userDrawn="1"/>
        </p:nvSpPr>
        <p:spPr>
          <a:xfrm>
            <a:off x="464610" y="1257832"/>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11" name="Text Placeholder 8"/>
          <p:cNvSpPr txBox="1">
            <a:spLocks/>
          </p:cNvSpPr>
          <p:nvPr userDrawn="1"/>
        </p:nvSpPr>
        <p:spPr>
          <a:xfrm>
            <a:off x="787401" y="2032000"/>
            <a:ext cx="2759075"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Click the </a:t>
            </a:r>
            <a:r>
              <a:rPr lang="en-US" sz="1400" b="1" i="1" dirty="0" smtClean="0">
                <a:solidFill>
                  <a:srgbClr val="000000"/>
                </a:solidFill>
              </a:rPr>
              <a:t>View</a:t>
            </a:r>
            <a:r>
              <a:rPr lang="en-US" sz="1400" dirty="0" smtClean="0">
                <a:solidFill>
                  <a:srgbClr val="000000"/>
                </a:solidFill>
              </a:rPr>
              <a:t> tab</a:t>
            </a:r>
          </a:p>
          <a:p>
            <a:pPr marL="0" indent="0">
              <a:buFont typeface="Arial" pitchFamily="34" charset="0"/>
              <a:buNone/>
            </a:pPr>
            <a:r>
              <a:rPr lang="en-US" sz="1400" dirty="0" smtClean="0">
                <a:solidFill>
                  <a:srgbClr val="000000"/>
                </a:solidFill>
              </a:rPr>
              <a:t>Click the </a:t>
            </a:r>
            <a:r>
              <a:rPr lang="en-US" sz="1400" b="1" i="1" dirty="0" smtClean="0">
                <a:solidFill>
                  <a:srgbClr val="000000"/>
                </a:solidFill>
              </a:rPr>
              <a:t>Slide Master </a:t>
            </a:r>
            <a:r>
              <a:rPr lang="en-US" sz="1400" dirty="0" smtClean="0">
                <a:solidFill>
                  <a:srgbClr val="000000"/>
                </a:solidFill>
              </a:rPr>
              <a:t>button</a:t>
            </a:r>
            <a:endParaRPr lang="en-US" sz="1400" dirty="0">
              <a:solidFill>
                <a:srgbClr val="000000"/>
              </a:solidFill>
            </a:endParaRPr>
          </a:p>
        </p:txBody>
      </p:sp>
      <p:sp>
        <p:nvSpPr>
          <p:cNvPr id="12" name="Oval 11"/>
          <p:cNvSpPr/>
          <p:nvPr userDrawn="1"/>
        </p:nvSpPr>
        <p:spPr>
          <a:xfrm>
            <a:off x="584204" y="2065875"/>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13" name="Oval 12"/>
          <p:cNvSpPr/>
          <p:nvPr userDrawn="1"/>
        </p:nvSpPr>
        <p:spPr>
          <a:xfrm>
            <a:off x="584204" y="2434171"/>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pic>
        <p:nvPicPr>
          <p:cNvPr id="2050"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20510"/>
          <a:stretch/>
        </p:blipFill>
        <p:spPr bwMode="auto">
          <a:xfrm>
            <a:off x="464610" y="2827870"/>
            <a:ext cx="1676399" cy="1267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 Placeholder 8"/>
          <p:cNvSpPr txBox="1">
            <a:spLocks/>
          </p:cNvSpPr>
          <p:nvPr userDrawn="1"/>
        </p:nvSpPr>
        <p:spPr>
          <a:xfrm>
            <a:off x="2426230" y="2836596"/>
            <a:ext cx="1951038"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In the left-hand pane scroll up to the first and largest of the slides</a:t>
            </a:r>
            <a:endParaRPr lang="en-US" sz="1400" dirty="0">
              <a:solidFill>
                <a:srgbClr val="000000"/>
              </a:solidFill>
            </a:endParaRPr>
          </a:p>
        </p:txBody>
      </p:sp>
      <p:sp>
        <p:nvSpPr>
          <p:cNvPr id="17" name="Oval 16"/>
          <p:cNvSpPr/>
          <p:nvPr userDrawn="1"/>
        </p:nvSpPr>
        <p:spPr>
          <a:xfrm>
            <a:off x="2223033" y="2866234"/>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14" name="TextBox 13"/>
          <p:cNvSpPr txBox="1"/>
          <p:nvPr userDrawn="1"/>
        </p:nvSpPr>
        <p:spPr>
          <a:xfrm>
            <a:off x="279932" y="125581"/>
            <a:ext cx="4097336" cy="830997"/>
          </a:xfrm>
          <a:prstGeom prst="rect">
            <a:avLst/>
          </a:prstGeom>
          <a:noFill/>
        </p:spPr>
        <p:txBody>
          <a:bodyPr wrap="square" rtlCol="0">
            <a:spAutoFit/>
          </a:bodyPr>
          <a:lstStyle/>
          <a:p>
            <a:r>
              <a:rPr lang="en-US" sz="1600" dirty="0" smtClean="0">
                <a:solidFill>
                  <a:srgbClr val="000000"/>
                </a:solidFill>
              </a:rPr>
              <a:t>This template is intended for content considered </a:t>
            </a:r>
            <a:r>
              <a:rPr lang="en-US" sz="1600" b="1" dirty="0" smtClean="0">
                <a:solidFill>
                  <a:srgbClr val="000000"/>
                </a:solidFill>
              </a:rPr>
              <a:t>ISO-NE PUBLIC</a:t>
            </a:r>
            <a:r>
              <a:rPr lang="en-US" sz="1600" dirty="0" smtClean="0">
                <a:solidFill>
                  <a:srgbClr val="000000"/>
                </a:solidFill>
              </a:rPr>
              <a:t>. If at any point you need to change the label within the footer: </a:t>
            </a:r>
            <a:endParaRPr lang="en-US" sz="1600" dirty="0">
              <a:solidFill>
                <a:srgbClr val="000000"/>
              </a:solidFill>
            </a:endParaRPr>
          </a:p>
        </p:txBody>
      </p:sp>
      <p:sp>
        <p:nvSpPr>
          <p:cNvPr id="21" name="Text Placeholder 8"/>
          <p:cNvSpPr txBox="1">
            <a:spLocks/>
          </p:cNvSpPr>
          <p:nvPr userDrawn="1"/>
        </p:nvSpPr>
        <p:spPr>
          <a:xfrm>
            <a:off x="2421467" y="4233335"/>
            <a:ext cx="1955801"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Edit the footer to reflect the appropriate label</a:t>
            </a:r>
            <a:r>
              <a:rPr lang="en-US" sz="1400" baseline="0" dirty="0" smtClean="0">
                <a:solidFill>
                  <a:srgbClr val="000000"/>
                </a:solidFill>
              </a:rPr>
              <a:t> </a:t>
            </a:r>
          </a:p>
          <a:p>
            <a:pPr marL="0" indent="0">
              <a:buFont typeface="Arial" pitchFamily="34" charset="0"/>
              <a:buNone/>
            </a:pPr>
            <a:endParaRPr lang="en-US" sz="1400" dirty="0">
              <a:solidFill>
                <a:srgbClr val="000000"/>
              </a:solidFill>
            </a:endParaRPr>
          </a:p>
        </p:txBody>
      </p:sp>
      <p:sp>
        <p:nvSpPr>
          <p:cNvPr id="22" name="Oval 21"/>
          <p:cNvSpPr/>
          <p:nvPr userDrawn="1"/>
        </p:nvSpPr>
        <p:spPr>
          <a:xfrm>
            <a:off x="2218270" y="426297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pic>
        <p:nvPicPr>
          <p:cNvPr id="2052"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595968" y="5071535"/>
            <a:ext cx="571500" cy="66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 Placeholder 8"/>
          <p:cNvSpPr txBox="1">
            <a:spLocks/>
          </p:cNvSpPr>
          <p:nvPr userDrawn="1"/>
        </p:nvSpPr>
        <p:spPr>
          <a:xfrm>
            <a:off x="2422525" y="5071535"/>
            <a:ext cx="2030943"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On the </a:t>
            </a:r>
            <a:r>
              <a:rPr lang="en-US" sz="1400" i="1" dirty="0" smtClean="0">
                <a:solidFill>
                  <a:srgbClr val="000000"/>
                </a:solidFill>
              </a:rPr>
              <a:t>Slide Maste</a:t>
            </a:r>
            <a:r>
              <a:rPr lang="en-US" sz="1400" dirty="0" smtClean="0">
                <a:solidFill>
                  <a:srgbClr val="000000"/>
                </a:solidFill>
              </a:rPr>
              <a:t>r ribbon, click</a:t>
            </a:r>
            <a:r>
              <a:rPr lang="en-US" sz="1400" baseline="0" dirty="0" smtClean="0">
                <a:solidFill>
                  <a:srgbClr val="000000"/>
                </a:solidFill>
              </a:rPr>
              <a:t> the </a:t>
            </a:r>
            <a:r>
              <a:rPr lang="en-US" sz="1400" b="1" i="1" baseline="0" dirty="0" smtClean="0">
                <a:solidFill>
                  <a:srgbClr val="000000"/>
                </a:solidFill>
              </a:rPr>
              <a:t>Close Master View</a:t>
            </a:r>
            <a:r>
              <a:rPr lang="en-US" sz="1400" baseline="0" dirty="0" smtClean="0">
                <a:solidFill>
                  <a:srgbClr val="000000"/>
                </a:solidFill>
              </a:rPr>
              <a:t> button</a:t>
            </a:r>
          </a:p>
          <a:p>
            <a:pPr marL="0" indent="0">
              <a:buFont typeface="Arial" pitchFamily="34" charset="0"/>
              <a:buNone/>
            </a:pPr>
            <a:endParaRPr lang="en-US" sz="1400" dirty="0">
              <a:solidFill>
                <a:srgbClr val="000000"/>
              </a:solidFill>
            </a:endParaRPr>
          </a:p>
        </p:txBody>
      </p:sp>
      <p:sp>
        <p:nvSpPr>
          <p:cNvPr id="25" name="Oval 24"/>
          <p:cNvSpPr/>
          <p:nvPr userDrawn="1"/>
        </p:nvSpPr>
        <p:spPr>
          <a:xfrm>
            <a:off x="2219328" y="510117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5</a:t>
            </a:r>
            <a:endParaRPr lang="en-US" sz="1200" b="1" dirty="0">
              <a:solidFill>
                <a:schemeClr val="bg1"/>
              </a:solidFill>
            </a:endParaRPr>
          </a:p>
        </p:txBody>
      </p:sp>
      <p:sp>
        <p:nvSpPr>
          <p:cNvPr id="18" name="Rectangle 17"/>
          <p:cNvSpPr/>
          <p:nvPr userDrawn="1"/>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27" name="Rectangle 26"/>
          <p:cNvSpPr/>
          <p:nvPr userDrawn="1"/>
        </p:nvSpPr>
        <p:spPr>
          <a:xfrm>
            <a:off x="4758268" y="125580"/>
            <a:ext cx="4267200" cy="619902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28" name="TextBox 27"/>
          <p:cNvSpPr txBox="1"/>
          <p:nvPr userDrawn="1"/>
        </p:nvSpPr>
        <p:spPr>
          <a:xfrm>
            <a:off x="186268" y="5862935"/>
            <a:ext cx="4360066" cy="461665"/>
          </a:xfrm>
          <a:prstGeom prst="rect">
            <a:avLst/>
          </a:prstGeom>
          <a:noFill/>
        </p:spPr>
        <p:txBody>
          <a:bodyPr wrap="square" rtlCol="0">
            <a:spAutoFit/>
          </a:bodyPr>
          <a:lstStyle/>
          <a:p>
            <a:r>
              <a:rPr lang="en-US" sz="1200" i="1" dirty="0" smtClean="0">
                <a:solidFill>
                  <a:srgbClr val="000000"/>
                </a:solidFill>
              </a:rPr>
              <a:t>Note: If using transitional slides,</a:t>
            </a:r>
            <a:r>
              <a:rPr lang="en-US" sz="1200" i="1" baseline="0" dirty="0" smtClean="0">
                <a:solidFill>
                  <a:srgbClr val="000000"/>
                </a:solidFill>
              </a:rPr>
              <a:t> you must also locate these within the Slide Master and edit the footer label accordingly</a:t>
            </a:r>
            <a:endParaRPr lang="en-US" sz="1200" i="1" dirty="0">
              <a:solidFill>
                <a:srgbClr val="000000"/>
              </a:solidFill>
            </a:endParaRPr>
          </a:p>
        </p:txBody>
      </p:sp>
      <p:sp>
        <p:nvSpPr>
          <p:cNvPr id="30" name="TextBox 29"/>
          <p:cNvSpPr txBox="1"/>
          <p:nvPr userDrawn="1"/>
        </p:nvSpPr>
        <p:spPr>
          <a:xfrm>
            <a:off x="5029200" y="135466"/>
            <a:ext cx="3886200" cy="2487861"/>
          </a:xfrm>
          <a:prstGeom prst="rect">
            <a:avLst/>
          </a:prstGeom>
          <a:noFill/>
        </p:spPr>
        <p:txBody>
          <a:bodyPr wrap="square" rtlCol="0">
            <a:spAutoFit/>
          </a:bodyPr>
          <a:lstStyle/>
          <a:p>
            <a:r>
              <a:rPr lang="en-US" sz="1600" dirty="0" smtClean="0">
                <a:solidFill>
                  <a:srgbClr val="000000"/>
                </a:solidFill>
              </a:rPr>
              <a:t>This template</a:t>
            </a:r>
            <a:r>
              <a:rPr lang="en-US" sz="1600" baseline="0" dirty="0" smtClean="0">
                <a:solidFill>
                  <a:srgbClr val="000000"/>
                </a:solidFill>
              </a:rPr>
              <a:t> contains a variety of slide options to support your presentation needs.  </a:t>
            </a:r>
          </a:p>
          <a:p>
            <a:endParaRPr lang="en-US" sz="1400" baseline="0" dirty="0" smtClean="0">
              <a:solidFill>
                <a:srgbClr val="000000"/>
              </a:solidFill>
            </a:endParaRPr>
          </a:p>
          <a:p>
            <a:r>
              <a:rPr lang="en-US" sz="1400" baseline="0" dirty="0" smtClean="0">
                <a:solidFill>
                  <a:srgbClr val="000000"/>
                </a:solidFill>
              </a:rPr>
              <a:t>To change a slide layout:</a:t>
            </a:r>
          </a:p>
          <a:p>
            <a:pPr marL="457200" lvl="1" indent="0">
              <a:spcBef>
                <a:spcPts val="200"/>
              </a:spcBef>
              <a:spcAft>
                <a:spcPts val="200"/>
              </a:spcAft>
              <a:buNone/>
            </a:pPr>
            <a:r>
              <a:rPr lang="en-US" sz="1400" baseline="0" dirty="0" smtClean="0">
                <a:solidFill>
                  <a:srgbClr val="000000"/>
                </a:solidFill>
              </a:rPr>
              <a:t>Select the </a:t>
            </a:r>
            <a:r>
              <a:rPr lang="en-US" sz="1400" b="1" i="1" baseline="0" dirty="0" smtClean="0">
                <a:solidFill>
                  <a:srgbClr val="000000"/>
                </a:solidFill>
              </a:rPr>
              <a:t>slide</a:t>
            </a:r>
            <a:r>
              <a:rPr lang="en-US" sz="1400" baseline="0" dirty="0" smtClean="0">
                <a:solidFill>
                  <a:srgbClr val="000000"/>
                </a:solidFill>
              </a:rPr>
              <a:t> you wish to change.</a:t>
            </a:r>
          </a:p>
          <a:p>
            <a:pPr marL="457200" lvl="1" indent="0">
              <a:spcBef>
                <a:spcPts val="200"/>
              </a:spcBef>
              <a:spcAft>
                <a:spcPts val="200"/>
              </a:spcAft>
              <a:buNone/>
            </a:pPr>
            <a:r>
              <a:rPr lang="en-US" sz="1400" baseline="0" dirty="0" smtClean="0">
                <a:solidFill>
                  <a:srgbClr val="000000"/>
                </a:solidFill>
              </a:rPr>
              <a:t>In the PowerPoint ribbon, click to view the </a:t>
            </a:r>
            <a:r>
              <a:rPr lang="en-US" sz="1400" b="1" i="1" baseline="0" dirty="0" smtClean="0">
                <a:solidFill>
                  <a:srgbClr val="000000"/>
                </a:solidFill>
              </a:rPr>
              <a:t>Home</a:t>
            </a:r>
            <a:r>
              <a:rPr lang="en-US" sz="1400" baseline="0" dirty="0" smtClean="0">
                <a:solidFill>
                  <a:srgbClr val="000000"/>
                </a:solidFill>
              </a:rPr>
              <a:t> tab.</a:t>
            </a:r>
          </a:p>
          <a:p>
            <a:pPr marL="457200" lvl="1" indent="0">
              <a:spcBef>
                <a:spcPts val="200"/>
              </a:spcBef>
              <a:spcAft>
                <a:spcPts val="200"/>
              </a:spcAft>
              <a:buNone/>
            </a:pPr>
            <a:r>
              <a:rPr lang="en-US" sz="1400" dirty="0" smtClean="0">
                <a:solidFill>
                  <a:srgbClr val="000000"/>
                </a:solidFill>
              </a:rPr>
              <a:t>Click the </a:t>
            </a:r>
            <a:r>
              <a:rPr lang="en-US" sz="1400" b="1" i="1" dirty="0" smtClean="0">
                <a:solidFill>
                  <a:srgbClr val="000000"/>
                </a:solidFill>
              </a:rPr>
              <a:t>Layout</a:t>
            </a:r>
            <a:r>
              <a:rPr lang="en-US" sz="1400" dirty="0" smtClean="0">
                <a:solidFill>
                  <a:srgbClr val="000000"/>
                </a:solidFill>
              </a:rPr>
              <a:t> button.</a:t>
            </a:r>
          </a:p>
          <a:p>
            <a:pPr marL="457200" lvl="1" indent="0">
              <a:spcBef>
                <a:spcPts val="200"/>
              </a:spcBef>
              <a:spcAft>
                <a:spcPts val="200"/>
              </a:spcAft>
              <a:buNone/>
            </a:pPr>
            <a:r>
              <a:rPr lang="en-US" sz="1400" dirty="0" smtClean="0">
                <a:solidFill>
                  <a:srgbClr val="000000"/>
                </a:solidFill>
              </a:rPr>
              <a:t>From</a:t>
            </a:r>
            <a:r>
              <a:rPr lang="en-US" sz="1400" baseline="0" dirty="0" smtClean="0">
                <a:solidFill>
                  <a:srgbClr val="000000"/>
                </a:solidFill>
              </a:rPr>
              <a:t> the window of layout options that appears, choose the </a:t>
            </a:r>
            <a:r>
              <a:rPr lang="en-US" sz="1400" b="1" i="1" baseline="0" dirty="0" smtClean="0">
                <a:solidFill>
                  <a:srgbClr val="000000"/>
                </a:solidFill>
              </a:rPr>
              <a:t>desired layout</a:t>
            </a:r>
            <a:r>
              <a:rPr lang="en-US" sz="1400" baseline="0" dirty="0" smtClean="0">
                <a:solidFill>
                  <a:srgbClr val="000000"/>
                </a:solidFill>
              </a:rPr>
              <a:t>.</a:t>
            </a:r>
            <a:endParaRPr lang="en-US" sz="1400" dirty="0" smtClean="0">
              <a:solidFill>
                <a:srgbClr val="000000"/>
              </a:solidFill>
            </a:endParaRPr>
          </a:p>
        </p:txBody>
      </p:sp>
      <p:pic>
        <p:nvPicPr>
          <p:cNvPr id="1028" name="Picture 4"/>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249341" y="2891357"/>
            <a:ext cx="3632192" cy="1748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5" name="Oval 44"/>
          <p:cNvSpPr/>
          <p:nvPr userDrawn="1"/>
        </p:nvSpPr>
        <p:spPr>
          <a:xfrm>
            <a:off x="5249342" y="14060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47" name="Oval 46"/>
          <p:cNvSpPr/>
          <p:nvPr userDrawn="1"/>
        </p:nvSpPr>
        <p:spPr>
          <a:xfrm>
            <a:off x="5249341" y="1866896"/>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48" name="Oval 47"/>
          <p:cNvSpPr/>
          <p:nvPr userDrawn="1"/>
        </p:nvSpPr>
        <p:spPr>
          <a:xfrm>
            <a:off x="5249342" y="21336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sp>
        <p:nvSpPr>
          <p:cNvPr id="49" name="Oval 48"/>
          <p:cNvSpPr/>
          <p:nvPr userDrawn="1"/>
        </p:nvSpPr>
        <p:spPr>
          <a:xfrm>
            <a:off x="5249341" y="111019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50" name="Oval 49"/>
          <p:cNvSpPr/>
          <p:nvPr userDrawn="1"/>
        </p:nvSpPr>
        <p:spPr>
          <a:xfrm>
            <a:off x="5477942" y="27432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51" name="Oval 50"/>
          <p:cNvSpPr/>
          <p:nvPr userDrawn="1"/>
        </p:nvSpPr>
        <p:spPr>
          <a:xfrm>
            <a:off x="6400800" y="29419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52" name="Oval 51"/>
          <p:cNvSpPr/>
          <p:nvPr userDrawn="1"/>
        </p:nvSpPr>
        <p:spPr>
          <a:xfrm>
            <a:off x="7772400" y="394970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sp>
        <p:nvSpPr>
          <p:cNvPr id="54" name="TextBox 53"/>
          <p:cNvSpPr txBox="1"/>
          <p:nvPr userDrawn="1"/>
        </p:nvSpPr>
        <p:spPr>
          <a:xfrm>
            <a:off x="5029200" y="4812695"/>
            <a:ext cx="3886200" cy="584775"/>
          </a:xfrm>
          <a:prstGeom prst="rect">
            <a:avLst/>
          </a:prstGeom>
          <a:noFill/>
        </p:spPr>
        <p:txBody>
          <a:bodyPr wrap="square" rtlCol="0">
            <a:spAutoFit/>
          </a:bodyPr>
          <a:lstStyle/>
          <a:p>
            <a:r>
              <a:rPr lang="en-US" sz="1600" dirty="0" smtClean="0">
                <a:solidFill>
                  <a:srgbClr val="000000"/>
                </a:solidFill>
              </a:rPr>
              <a:t>Note:</a:t>
            </a:r>
            <a:r>
              <a:rPr lang="en-US" sz="1600" baseline="0" dirty="0" smtClean="0">
                <a:solidFill>
                  <a:srgbClr val="000000"/>
                </a:solidFill>
              </a:rPr>
              <a:t> these same layout options are available to you when inserting a new slide.</a:t>
            </a:r>
            <a:endParaRPr lang="en-US" sz="1600" dirty="0" smtClean="0">
              <a:solidFill>
                <a:srgbClr val="000000"/>
              </a:solidFill>
            </a:endParaRPr>
          </a:p>
        </p:txBody>
      </p:sp>
      <p:pic>
        <p:nvPicPr>
          <p:cNvPr id="1026"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425066" y="4179125"/>
            <a:ext cx="1736725" cy="555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742603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rgbClr val="000000"/>
                </a:solidFill>
              </a:defRPr>
            </a:lvl1pPr>
          </a:lstStyle>
          <a:p>
            <a:fld id="{10C7F894-2A36-495D-AB7C-1055F7AC0F9D}" type="slidenum">
              <a:rPr lang="en-US" smtClean="0"/>
              <a:pPr/>
              <a:t>‹#›</a:t>
            </a:fld>
            <a:endParaRPr lang="en-US" dirty="0"/>
          </a:p>
        </p:txBody>
      </p:sp>
      <p:sp>
        <p:nvSpPr>
          <p:cNvPr id="5" name="Slide Number Placeholder 2"/>
          <p:cNvSpPr txBox="1">
            <a:spLocks/>
          </p:cNvSpPr>
          <p:nvPr userDrawn="1"/>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sp>
        <p:nvSpPr>
          <p:cNvPr id="18" name="Rectangle 17"/>
          <p:cNvSpPr/>
          <p:nvPr userDrawn="1"/>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30" name="TextBox 29"/>
          <p:cNvSpPr txBox="1"/>
          <p:nvPr userDrawn="1"/>
        </p:nvSpPr>
        <p:spPr>
          <a:xfrm>
            <a:off x="152400" y="135466"/>
            <a:ext cx="2628900" cy="954107"/>
          </a:xfrm>
          <a:prstGeom prst="rect">
            <a:avLst/>
          </a:prstGeom>
          <a:noFill/>
        </p:spPr>
        <p:txBody>
          <a:bodyPr wrap="square" rtlCol="0">
            <a:spAutoFit/>
          </a:bodyPr>
          <a:lstStyle/>
          <a:p>
            <a:r>
              <a:rPr lang="en-US" sz="1400" dirty="0" smtClean="0">
                <a:solidFill>
                  <a:srgbClr val="000000"/>
                </a:solidFill>
              </a:rPr>
              <a:t>This template contains approved ISO-NE colors,</a:t>
            </a:r>
            <a:r>
              <a:rPr lang="en-US" sz="1400" baseline="0" dirty="0" smtClean="0">
                <a:solidFill>
                  <a:srgbClr val="000000"/>
                </a:solidFill>
              </a:rPr>
              <a:t> which can be accessed from any color palette (e.g., font color, shape fill):</a:t>
            </a:r>
            <a:endParaRPr lang="en-US" sz="1400" dirty="0">
              <a:solidFill>
                <a:srgbClr val="000000"/>
              </a:solidFill>
            </a:endParaRPr>
          </a:p>
        </p:txBody>
      </p:sp>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68600" y="330200"/>
            <a:ext cx="15621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2" name="Table 11"/>
          <p:cNvGraphicFramePr>
            <a:graphicFrameLocks noGrp="1"/>
          </p:cNvGraphicFramePr>
          <p:nvPr userDrawn="1">
            <p:extLst>
              <p:ext uri="{D42A27DB-BD31-4B8C-83A1-F6EECF244321}">
                <p14:modId xmlns:p14="http://schemas.microsoft.com/office/powerpoint/2010/main" val="1709699927"/>
              </p:ext>
            </p:extLst>
          </p:nvPr>
        </p:nvGraphicFramePr>
        <p:xfrm>
          <a:off x="228600" y="1092200"/>
          <a:ext cx="4165068" cy="5212080"/>
        </p:xfrm>
        <a:graphic>
          <a:graphicData uri="http://schemas.openxmlformats.org/drawingml/2006/table">
            <a:tbl>
              <a:tblPr firstRow="1" bandRow="1">
                <a:tableStyleId>{7E9639D4-E3E2-4D34-9284-5A2195B3D0D7}</a:tableStyleId>
              </a:tblPr>
              <a:tblGrid>
                <a:gridCol w="812268">
                  <a:extLst>
                    <a:ext uri="{9D8B030D-6E8A-4147-A177-3AD203B41FA5}">
                      <a16:colId xmlns:a16="http://schemas.microsoft.com/office/drawing/2014/main" val="20000"/>
                    </a:ext>
                  </a:extLst>
                </a:gridCol>
                <a:gridCol w="1066799">
                  <a:extLst>
                    <a:ext uri="{9D8B030D-6E8A-4147-A177-3AD203B41FA5}">
                      <a16:colId xmlns:a16="http://schemas.microsoft.com/office/drawing/2014/main" val="20001"/>
                    </a:ext>
                  </a:extLst>
                </a:gridCol>
                <a:gridCol w="2286001">
                  <a:extLst>
                    <a:ext uri="{9D8B030D-6E8A-4147-A177-3AD203B41FA5}">
                      <a16:colId xmlns:a16="http://schemas.microsoft.com/office/drawing/2014/main" val="20002"/>
                    </a:ext>
                  </a:extLst>
                </a:gridCol>
              </a:tblGrid>
              <a:tr h="0">
                <a:tc>
                  <a:txBody>
                    <a:bodyPr/>
                    <a:lstStyle/>
                    <a:p>
                      <a:pPr algn="l"/>
                      <a:r>
                        <a:rPr lang="en-US" sz="1400" dirty="0" smtClean="0"/>
                        <a:t>Color</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RGB Value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Description</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23.149.210</a:t>
                      </a:r>
                    </a:p>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Blue: Use as primary color for headers and accents</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251.185.47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Yellow: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246.137.32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Orange: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236.51.37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Red: Use as an accent color</a:t>
                      </a:r>
                    </a:p>
                    <a:p>
                      <a:pPr algn="l"/>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3180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133.85.161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Purple: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119.189.42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Green: Use as an accent color</a:t>
                      </a:r>
                    </a:p>
                    <a:p>
                      <a:pPr algn="l"/>
                      <a:endParaRPr lang="en-US" sz="1200" b="0" kern="1200" dirty="0" smtClean="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109.207.246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Light Blue: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30.106.154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a:t>
                      </a:r>
                      <a:r>
                        <a:rPr lang="en-US" sz="1200" b="0" kern="1200" baseline="0" dirty="0" smtClean="0">
                          <a:solidFill>
                            <a:srgbClr val="000000"/>
                          </a:solidFill>
                          <a:latin typeface="+mn-lt"/>
                          <a:ea typeface="+mn-ea"/>
                          <a:cs typeface="+mn-cs"/>
                        </a:rPr>
                        <a:t> Dark Blue: </a:t>
                      </a:r>
                      <a:r>
                        <a:rPr lang="en-US" sz="1200" b="0" kern="1200" dirty="0" smtClean="0">
                          <a:solidFill>
                            <a:srgbClr val="000000"/>
                          </a:solidFill>
                          <a:latin typeface="+mn-lt"/>
                          <a:ea typeface="+mn-ea"/>
                          <a:cs typeface="+mn-cs"/>
                        </a:rPr>
                        <a:t>Use as an accent color</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98.119.127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Gray: Use as a secondary font color</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tc>
                  <a:txBody>
                    <a:bodyPr/>
                    <a:lstStyle/>
                    <a:p>
                      <a:pPr algn="l"/>
                      <a:r>
                        <a:rPr lang="en-US" sz="1200" dirty="0" smtClean="0">
                          <a:solidFill>
                            <a:srgbClr val="000000"/>
                          </a:solidFill>
                        </a:rPr>
                        <a:t>0.0.0</a:t>
                      </a:r>
                      <a:endParaRPr lang="en-US" sz="120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Black: Use as a primary font color</a:t>
                      </a:r>
                    </a:p>
                    <a:p>
                      <a:pPr algn="l"/>
                      <a:endParaRPr lang="en-US" sz="1200" b="0" kern="1200" dirty="0" smtClean="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0">
                <a:tc>
                  <a:txBody>
                    <a:bodyPr/>
                    <a:lstStyle/>
                    <a:p>
                      <a:pPr algn="l"/>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en-US" sz="1200" b="0" kern="1200" dirty="0" smtClean="0">
                          <a:solidFill>
                            <a:srgbClr val="000000"/>
                          </a:solidFill>
                          <a:latin typeface="+mn-lt"/>
                          <a:ea typeface="+mn-ea"/>
                          <a:cs typeface="+mn-cs"/>
                        </a:rPr>
                        <a:t>255.255.255</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lang="en-US" sz="1200" b="0" kern="1200" dirty="0" smtClean="0">
                          <a:solidFill>
                            <a:srgbClr val="000000"/>
                          </a:solidFill>
                          <a:latin typeface="+mn-lt"/>
                          <a:ea typeface="+mn-ea"/>
                          <a:cs typeface="+mn-cs"/>
                        </a:rPr>
                        <a:t>White: Use as needed</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13" name="Rectangle 12"/>
          <p:cNvSpPr/>
          <p:nvPr userDrawn="1"/>
        </p:nvSpPr>
        <p:spPr>
          <a:xfrm>
            <a:off x="4758268" y="125581"/>
            <a:ext cx="4267200" cy="40654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14" name="TextBox 13"/>
          <p:cNvSpPr txBox="1"/>
          <p:nvPr userDrawn="1"/>
        </p:nvSpPr>
        <p:spPr>
          <a:xfrm>
            <a:off x="4851402" y="152400"/>
            <a:ext cx="4097336" cy="584775"/>
          </a:xfrm>
          <a:prstGeom prst="rect">
            <a:avLst/>
          </a:prstGeom>
          <a:noFill/>
        </p:spPr>
        <p:txBody>
          <a:bodyPr wrap="square" rtlCol="0">
            <a:spAutoFit/>
          </a:bodyPr>
          <a:lstStyle/>
          <a:p>
            <a:r>
              <a:rPr lang="en-US" sz="1600" dirty="0" smtClean="0">
                <a:solidFill>
                  <a:srgbClr val="000000"/>
                </a:solidFill>
              </a:rPr>
              <a:t>This template contains approved font</a:t>
            </a:r>
            <a:r>
              <a:rPr lang="en-US" sz="1600" baseline="0" dirty="0" smtClean="0">
                <a:solidFill>
                  <a:srgbClr val="000000"/>
                </a:solidFill>
              </a:rPr>
              <a:t> size and style which will be automatically applied. </a:t>
            </a:r>
            <a:endParaRPr lang="en-US" sz="1600" dirty="0">
              <a:solidFill>
                <a:srgbClr val="000000"/>
              </a:solidFill>
            </a:endParaRPr>
          </a:p>
        </p:txBody>
      </p:sp>
      <p:sp>
        <p:nvSpPr>
          <p:cNvPr id="15" name="TextBox 14"/>
          <p:cNvSpPr txBox="1"/>
          <p:nvPr userDrawn="1"/>
        </p:nvSpPr>
        <p:spPr>
          <a:xfrm>
            <a:off x="4969937" y="685800"/>
            <a:ext cx="4038070" cy="2438400"/>
          </a:xfrm>
          <a:prstGeom prst="rect">
            <a:avLst/>
          </a:prstGeom>
          <a:noFill/>
        </p:spPr>
        <p:txBody>
          <a:bodyPr wrap="none" rtlCol="0">
            <a:noAutofit/>
          </a:bodyPr>
          <a:lstStyle/>
          <a:p>
            <a:pPr algn="r">
              <a:spcBef>
                <a:spcPts val="600"/>
              </a:spcBef>
            </a:pPr>
            <a:r>
              <a:rPr lang="en-US" sz="2800" b="1" baseline="0" dirty="0" smtClean="0">
                <a:solidFill>
                  <a:srgbClr val="000000"/>
                </a:solidFill>
              </a:rPr>
              <a:t>Slide Title – Calibri 28</a:t>
            </a:r>
          </a:p>
          <a:p>
            <a:pPr algn="r">
              <a:spcBef>
                <a:spcPts val="600"/>
              </a:spcBef>
            </a:pPr>
            <a:r>
              <a:rPr lang="en-US" sz="2400" baseline="0" dirty="0" smtClean="0">
                <a:solidFill>
                  <a:srgbClr val="000000"/>
                </a:solidFill>
              </a:rPr>
              <a:t>Content Title/Bullet 1 – Calibri 24</a:t>
            </a:r>
            <a:endParaRPr lang="en-US" baseline="0" dirty="0" smtClean="0">
              <a:solidFill>
                <a:srgbClr val="000000"/>
              </a:solidFill>
            </a:endParaRPr>
          </a:p>
          <a:p>
            <a:pPr algn="r">
              <a:spcBef>
                <a:spcPts val="600"/>
              </a:spcBef>
            </a:pPr>
            <a:r>
              <a:rPr lang="en-US" sz="2000" baseline="0" dirty="0" smtClean="0">
                <a:solidFill>
                  <a:srgbClr val="000000"/>
                </a:solidFill>
              </a:rPr>
              <a:t>Content Text/Bullet 2 – Calibri 20</a:t>
            </a:r>
            <a:endParaRPr lang="en-US" baseline="0" dirty="0" smtClean="0">
              <a:solidFill>
                <a:srgbClr val="000000"/>
              </a:solidFill>
            </a:endParaRPr>
          </a:p>
          <a:p>
            <a:pPr algn="r">
              <a:spcBef>
                <a:spcPts val="600"/>
              </a:spcBef>
            </a:pPr>
            <a:r>
              <a:rPr lang="en-US" baseline="0" dirty="0" smtClean="0">
                <a:solidFill>
                  <a:srgbClr val="000000"/>
                </a:solidFill>
              </a:rPr>
              <a:t>Chart Content/Bullet 3 – Calibri18</a:t>
            </a:r>
          </a:p>
          <a:p>
            <a:pPr algn="r">
              <a:spcBef>
                <a:spcPts val="600"/>
              </a:spcBef>
            </a:pPr>
            <a:r>
              <a:rPr lang="en-US" sz="1600" baseline="0" dirty="0" smtClean="0">
                <a:solidFill>
                  <a:srgbClr val="000000"/>
                </a:solidFill>
              </a:rPr>
              <a:t>Bullet 4 &amp; Bullet 5 – Calibri 16</a:t>
            </a:r>
            <a:endParaRPr lang="en-US" baseline="0" dirty="0" smtClean="0">
              <a:solidFill>
                <a:srgbClr val="000000"/>
              </a:solidFill>
            </a:endParaRPr>
          </a:p>
          <a:p>
            <a:pPr algn="r">
              <a:spcBef>
                <a:spcPts val="600"/>
              </a:spcBef>
            </a:pPr>
            <a:r>
              <a:rPr lang="en-US" sz="1600" b="0" baseline="0" dirty="0" smtClean="0">
                <a:solidFill>
                  <a:srgbClr val="000000"/>
                </a:solidFill>
              </a:rPr>
              <a:t>Slide Number – Calibri 14</a:t>
            </a:r>
          </a:p>
          <a:p>
            <a:pPr algn="r">
              <a:spcBef>
                <a:spcPts val="600"/>
              </a:spcBef>
            </a:pPr>
            <a:endParaRPr lang="en-US" sz="1600" b="0" baseline="0" dirty="0" smtClean="0">
              <a:solidFill>
                <a:srgbClr val="000000"/>
              </a:solidFill>
            </a:endParaRPr>
          </a:p>
        </p:txBody>
      </p:sp>
      <p:sp>
        <p:nvSpPr>
          <p:cNvPr id="16" name="Rectangle 15"/>
          <p:cNvSpPr/>
          <p:nvPr userDrawn="1"/>
        </p:nvSpPr>
        <p:spPr>
          <a:xfrm>
            <a:off x="4876800" y="3200400"/>
            <a:ext cx="4191000" cy="830997"/>
          </a:xfrm>
          <a:prstGeom prst="rect">
            <a:avLst/>
          </a:prstGeom>
        </p:spPr>
        <p:txBody>
          <a:bodyPr wrap="square">
            <a:spAutoFit/>
          </a:bodyPr>
          <a:lstStyle/>
          <a:p>
            <a:pPr algn="l">
              <a:spcBef>
                <a:spcPts val="600"/>
              </a:spcBef>
            </a:pPr>
            <a:r>
              <a:rPr lang="en-US" sz="1600" b="0" baseline="0" dirty="0" smtClean="0">
                <a:solidFill>
                  <a:srgbClr val="000000"/>
                </a:solidFill>
              </a:rPr>
              <a:t>Font within the presentation will appear black by default, but may be changed to ISO gray if desired.</a:t>
            </a:r>
            <a:endParaRPr lang="en-US" sz="1600" b="0" dirty="0">
              <a:solidFill>
                <a:srgbClr val="000000"/>
              </a:solidFill>
            </a:endParaRPr>
          </a:p>
        </p:txBody>
      </p:sp>
      <p:sp>
        <p:nvSpPr>
          <p:cNvPr id="17" name="Rectangle 16"/>
          <p:cNvSpPr/>
          <p:nvPr userDrawn="1"/>
        </p:nvSpPr>
        <p:spPr>
          <a:xfrm>
            <a:off x="4757058" y="4267200"/>
            <a:ext cx="4267200" cy="20574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19" name="TextBox 18"/>
          <p:cNvSpPr txBox="1"/>
          <p:nvPr userDrawn="1"/>
        </p:nvSpPr>
        <p:spPr>
          <a:xfrm>
            <a:off x="4800600" y="4293275"/>
            <a:ext cx="4114800" cy="2031325"/>
          </a:xfrm>
          <a:prstGeom prst="rect">
            <a:avLst/>
          </a:prstGeom>
          <a:noFill/>
        </p:spPr>
        <p:txBody>
          <a:bodyPr wrap="square" rtlCol="0">
            <a:spAutoFit/>
          </a:bodyPr>
          <a:lstStyle/>
          <a:p>
            <a:r>
              <a:rPr lang="en-US" sz="1400" b="1" kern="1200" dirty="0" smtClean="0">
                <a:solidFill>
                  <a:srgbClr val="000000"/>
                </a:solidFill>
                <a:effectLst/>
                <a:latin typeface="+mn-lt"/>
                <a:ea typeface="+mn-ea"/>
                <a:cs typeface="+mn-cs"/>
              </a:rPr>
              <a:t>TIP</a:t>
            </a:r>
            <a:r>
              <a:rPr lang="en-US" sz="1400" kern="1200" dirty="0" smtClean="0">
                <a:solidFill>
                  <a:srgbClr val="000000"/>
                </a:solidFill>
                <a:effectLst/>
                <a:latin typeface="+mn-lt"/>
                <a:ea typeface="+mn-ea"/>
                <a:cs typeface="+mn-cs"/>
              </a:rPr>
              <a:t>: If you experience issues with page numbering:</a:t>
            </a:r>
          </a:p>
          <a:p>
            <a:pPr marL="571500" lvl="0" indent="-342900">
              <a:buFont typeface="+mj-lt"/>
              <a:buAutoNum type="arabicPeriod"/>
            </a:pPr>
            <a:r>
              <a:rPr lang="en-US" sz="1400" kern="1200" dirty="0" smtClean="0">
                <a:solidFill>
                  <a:srgbClr val="000000"/>
                </a:solidFill>
                <a:effectLst/>
                <a:latin typeface="+mn-lt"/>
                <a:ea typeface="+mn-ea"/>
                <a:cs typeface="+mn-cs"/>
              </a:rPr>
              <a:t>Click to view the </a:t>
            </a:r>
            <a:r>
              <a:rPr lang="en-US" sz="1400" b="1" i="1" kern="1200" dirty="0" smtClean="0">
                <a:solidFill>
                  <a:srgbClr val="000000"/>
                </a:solidFill>
                <a:effectLst/>
                <a:latin typeface="+mn-lt"/>
                <a:ea typeface="+mn-ea"/>
                <a:cs typeface="+mn-cs"/>
              </a:rPr>
              <a:t>Insert</a:t>
            </a:r>
            <a:r>
              <a:rPr lang="en-US" sz="1400" i="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tab.</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Header &amp; Footer </a:t>
            </a:r>
            <a:r>
              <a:rPr lang="en-US" sz="1400" kern="1200" dirty="0" smtClean="0">
                <a:solidFill>
                  <a:srgbClr val="000000"/>
                </a:solidFill>
                <a:effectLst/>
                <a:latin typeface="+mn-lt"/>
                <a:ea typeface="+mn-ea"/>
                <a:cs typeface="+mn-cs"/>
              </a:rPr>
              <a:t>button.</a:t>
            </a:r>
          </a:p>
          <a:p>
            <a:pPr marL="571500" lvl="0" indent="-342900">
              <a:buFont typeface="+mj-lt"/>
              <a:buAutoNum type="arabicPeriod"/>
            </a:pPr>
            <a:r>
              <a:rPr lang="en-US" sz="1400" kern="1200" dirty="0" smtClean="0">
                <a:solidFill>
                  <a:srgbClr val="000000"/>
                </a:solidFill>
                <a:effectLst/>
                <a:latin typeface="+mn-lt"/>
                <a:ea typeface="+mn-ea"/>
                <a:cs typeface="+mn-cs"/>
              </a:rPr>
              <a:t>In the dialog box that opens, uncheck the </a:t>
            </a:r>
            <a:r>
              <a:rPr lang="en-US" sz="1400" b="1" i="1" kern="1200" dirty="0" smtClean="0">
                <a:solidFill>
                  <a:srgbClr val="000000"/>
                </a:solidFill>
                <a:effectLst/>
                <a:latin typeface="+mn-lt"/>
                <a:ea typeface="+mn-ea"/>
                <a:cs typeface="+mn-cs"/>
              </a:rPr>
              <a:t>Slide number</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checkbox. </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Apply to All</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button.</a:t>
            </a:r>
          </a:p>
          <a:p>
            <a:pPr marL="571500" lvl="0" indent="-342900">
              <a:buFont typeface="+mj-lt"/>
              <a:buAutoNum type="arabicPeriod"/>
            </a:pPr>
            <a:r>
              <a:rPr lang="en-US" sz="1400" kern="1200" dirty="0" smtClean="0">
                <a:solidFill>
                  <a:srgbClr val="000000"/>
                </a:solidFill>
                <a:effectLst/>
                <a:latin typeface="+mn-lt"/>
                <a:ea typeface="+mn-ea"/>
                <a:cs typeface="+mn-cs"/>
              </a:rPr>
              <a:t>Return to the Header and Footer dialog</a:t>
            </a:r>
            <a:r>
              <a:rPr lang="en-US" sz="1400" kern="1200" baseline="0" dirty="0" smtClean="0">
                <a:solidFill>
                  <a:srgbClr val="000000"/>
                </a:solidFill>
                <a:effectLst/>
                <a:latin typeface="+mn-lt"/>
                <a:ea typeface="+mn-ea"/>
                <a:cs typeface="+mn-cs"/>
              </a:rPr>
              <a:t> box and </a:t>
            </a:r>
            <a:r>
              <a:rPr lang="en-US" sz="1400" kern="1200" dirty="0" smtClean="0">
                <a:solidFill>
                  <a:srgbClr val="000000"/>
                </a:solidFill>
                <a:effectLst/>
                <a:latin typeface="+mn-lt"/>
                <a:ea typeface="+mn-ea"/>
                <a:cs typeface="+mn-cs"/>
              </a:rPr>
              <a:t>recheck the </a:t>
            </a:r>
            <a:r>
              <a:rPr lang="en-US" sz="1400" b="1" i="1" kern="1200" dirty="0" smtClean="0">
                <a:solidFill>
                  <a:srgbClr val="000000"/>
                </a:solidFill>
                <a:effectLst/>
                <a:latin typeface="+mn-lt"/>
                <a:ea typeface="+mn-ea"/>
                <a:cs typeface="+mn-cs"/>
              </a:rPr>
              <a:t>Slide number</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checkbox.</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Apply to All</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button.</a:t>
            </a:r>
            <a:endParaRPr lang="en-US" sz="1400" kern="1200" dirty="0">
              <a:solidFill>
                <a:srgbClr val="000000"/>
              </a:solidFill>
              <a:effectLst/>
              <a:latin typeface="+mn-lt"/>
              <a:ea typeface="+mn-ea"/>
              <a:cs typeface="+mn-cs"/>
            </a:endParaRPr>
          </a:p>
        </p:txBody>
      </p:sp>
    </p:spTree>
    <p:extLst>
      <p:ext uri="{BB962C8B-B14F-4D97-AF65-F5344CB8AC3E}">
        <p14:creationId xmlns:p14="http://schemas.microsoft.com/office/powerpoint/2010/main" val="371528398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_iso question slide">
    <p:spTree>
      <p:nvGrpSpPr>
        <p:cNvPr id="1" name=""/>
        <p:cNvGrpSpPr/>
        <p:nvPr/>
      </p:nvGrpSpPr>
      <p:grpSpPr>
        <a:xfrm>
          <a:off x="0" y="0"/>
          <a:ext cx="0" cy="0"/>
          <a:chOff x="0" y="0"/>
          <a:chExt cx="0" cy="0"/>
        </a:xfrm>
      </p:grpSpPr>
      <p:pic>
        <p:nvPicPr>
          <p:cNvPr id="11" name="Picture 10" descr="question_text copy.png"/>
          <p:cNvPicPr>
            <a:picLocks noChangeAspect="1"/>
          </p:cNvPicPr>
          <p:nvPr/>
        </p:nvPicPr>
        <p:blipFill>
          <a:blip r:embed="rId2" cstate="print"/>
          <a:stretch>
            <a:fillRect/>
          </a:stretch>
        </p:blipFill>
        <p:spPr>
          <a:xfrm>
            <a:off x="1054100" y="3057175"/>
            <a:ext cx="3718253" cy="743651"/>
          </a:xfrm>
          <a:prstGeom prst="rect">
            <a:avLst/>
          </a:prstGeom>
        </p:spPr>
      </p:pic>
      <p:pic>
        <p:nvPicPr>
          <p:cNvPr id="13" name="Picture 12" descr="blue_question.png"/>
          <p:cNvPicPr>
            <a:picLocks noChangeAspect="1"/>
          </p:cNvPicPr>
          <p:nvPr/>
        </p:nvPicPr>
        <p:blipFill>
          <a:blip r:embed="rId3" cstate="print"/>
          <a:stretch>
            <a:fillRect/>
          </a:stretch>
        </p:blipFill>
        <p:spPr>
          <a:xfrm>
            <a:off x="5410200" y="1200429"/>
            <a:ext cx="2895238" cy="4457143"/>
          </a:xfrm>
          <a:prstGeom prst="rect">
            <a:avLst/>
          </a:prstGeom>
        </p:spPr>
      </p:pic>
      <p:sp>
        <p:nvSpPr>
          <p:cNvPr id="8" name="Slide Number Placeholder 5"/>
          <p:cNvSpPr>
            <a:spLocks noGrp="1"/>
          </p:cNvSpPr>
          <p:nvPr>
            <p:ph type="sldNum" sz="quarter" idx="4"/>
          </p:nvPr>
        </p:nvSpPr>
        <p:spPr>
          <a:xfrm>
            <a:off x="8770289" y="6448508"/>
            <a:ext cx="313326" cy="263518"/>
          </a:xfrm>
          <a:prstGeom prst="rect">
            <a:avLst/>
          </a:prstGeom>
        </p:spPr>
        <p:txBody>
          <a:bodyPr lIns="0" tIns="0" rIns="0" bIns="0" anchor="ctr"/>
          <a:lstStyle>
            <a:lvl1pPr algn="ctr">
              <a:defRPr sz="900">
                <a:solidFill>
                  <a:srgbClr val="595959"/>
                </a:solidFill>
              </a:defRPr>
            </a:lvl1pPr>
          </a:lstStyle>
          <a:p>
            <a:fld id="{10C7F894-2A36-495D-AB7C-1055F7AC0F9D}" type="slidenum">
              <a:rPr lang="en-US" smtClean="0"/>
              <a:pPr/>
              <a:t>‹#›</a:t>
            </a:fld>
            <a:endParaRPr lang="en-US" dirty="0"/>
          </a:p>
        </p:txBody>
      </p:sp>
      <p:sp>
        <p:nvSpPr>
          <p:cNvPr id="5" name="Text Placeholder 27"/>
          <p:cNvSpPr>
            <a:spLocks noGrp="1"/>
          </p:cNvSpPr>
          <p:nvPr>
            <p:ph type="body" sz="quarter" idx="17" hasCustomPrompt="1"/>
          </p:nvPr>
        </p:nvSpPr>
        <p:spPr>
          <a:xfrm>
            <a:off x="1066800" y="4343400"/>
            <a:ext cx="5105400" cy="381000"/>
          </a:xfrm>
        </p:spPr>
        <p:txBody>
          <a:bodyPr wrap="none" lIns="0" tIns="0" rIns="0" bIns="0">
            <a:normAutofit/>
          </a:bodyPr>
          <a:lstStyle>
            <a:lvl1pPr algn="l">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9" name="Text Placeholder 27"/>
          <p:cNvSpPr>
            <a:spLocks noGrp="1"/>
          </p:cNvSpPr>
          <p:nvPr>
            <p:ph type="body" sz="quarter" idx="18" hasCustomPrompt="1"/>
          </p:nvPr>
        </p:nvSpPr>
        <p:spPr>
          <a:xfrm>
            <a:off x="1066800" y="4800600"/>
            <a:ext cx="5105400" cy="381000"/>
          </a:xfrm>
        </p:spPr>
        <p:txBody>
          <a:bodyPr wrap="none" lIns="0" tIns="0" rIns="0" bIns="0">
            <a:normAutofit/>
          </a:bodyPr>
          <a:lstStyle>
            <a:lvl1pPr algn="l">
              <a:buNone/>
              <a:defRPr sz="1050" i="0" u="none" kern="0" cap="all" spc="300" baseline="0">
                <a:solidFill>
                  <a:srgbClr val="595959"/>
                </a:solidFill>
              </a:defRPr>
            </a:lvl1pPr>
            <a:lvl2pPr algn="l">
              <a:buNone/>
              <a:defRPr/>
            </a:lvl2pPr>
            <a:lvl3pPr algn="l">
              <a:buNone/>
              <a:defRPr/>
            </a:lvl3pPr>
            <a:lvl4pPr algn="l">
              <a:buNone/>
              <a:defRPr/>
            </a:lvl4pPr>
            <a:lvl5pPr algn="l">
              <a:buNone/>
              <a:defRPr/>
            </a:lvl5pPr>
          </a:lstStyle>
          <a:p>
            <a:pPr lvl="0"/>
            <a:r>
              <a:rPr lang="en-US" dirty="0" smtClean="0"/>
              <a:t>(413) 540-XXXX | Apresenter@iso-ne.com</a:t>
            </a:r>
          </a:p>
        </p:txBody>
      </p:sp>
    </p:spTree>
    <p:extLst>
      <p:ext uri="{BB962C8B-B14F-4D97-AF65-F5344CB8AC3E}">
        <p14:creationId xmlns:p14="http://schemas.microsoft.com/office/powerpoint/2010/main" val="10082892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iso transitional slide 1">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12"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 y="6300216"/>
            <a:ext cx="9143992" cy="567350"/>
          </a:xfrm>
          <a:prstGeom prst="rect">
            <a:avLst/>
          </a:prstGeom>
        </p:spPr>
      </p:pic>
      <p:sp>
        <p:nvSpPr>
          <p:cNvPr id="17" name="Rectangle 16"/>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18"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41202089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so 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
        <p:nvSpPr>
          <p:cNvPr id="7" name="Text Placeholder 2"/>
          <p:cNvSpPr>
            <a:spLocks noGrp="1"/>
          </p:cNvSpPr>
          <p:nvPr>
            <p:ph idx="1"/>
          </p:nvPr>
        </p:nvSpPr>
        <p:spPr>
          <a:xfrm>
            <a:off x="457200" y="1401762"/>
            <a:ext cx="8229600" cy="4812688"/>
          </a:xfrm>
          <a:prstGeom prst="rect">
            <a:avLst/>
          </a:prstGeom>
        </p:spPr>
        <p:txBody>
          <a:bodyPr vert="horz" lIns="91440" tIns="45720" rIns="91440" bIns="45720" rtlCol="0">
            <a:normAutofit/>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so for more info">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0C7F894-2A36-495D-AB7C-1055F7AC0F9D}" type="slidenum">
              <a:rPr lang="en-US" smtClean="0"/>
              <a:pPr/>
              <a:t>‹#›</a:t>
            </a:fld>
            <a:endParaRPr lang="en-US" dirty="0"/>
          </a:p>
        </p:txBody>
      </p:sp>
      <p:pic>
        <p:nvPicPr>
          <p:cNvPr id="5" name="Picture 4" descr="twitter-icon.png">
            <a:hlinkClick r:id="rId2"/>
          </p:cNvPr>
          <p:cNvPicPr>
            <a:picLocks noChangeAspect="1"/>
          </p:cNvPicPr>
          <p:nvPr userDrawn="1"/>
        </p:nvPicPr>
        <p:blipFill>
          <a:blip r:embed="rId3" cstate="print"/>
          <a:stretch>
            <a:fillRect/>
          </a:stretch>
        </p:blipFill>
        <p:spPr>
          <a:xfrm>
            <a:off x="6934200" y="381000"/>
            <a:ext cx="1752600" cy="1752600"/>
          </a:xfrm>
          <a:prstGeom prst="rect">
            <a:avLst/>
          </a:prstGeom>
        </p:spPr>
      </p:pic>
      <p:pic>
        <p:nvPicPr>
          <p:cNvPr id="6" name="Picture 4" descr="ISO Newswire">
            <a:hlinkClick r:id="rId4"/>
          </p:cNvPr>
          <p:cNvPicPr>
            <a:picLocks noChangeAspect="1" noChangeArrowheads="1"/>
          </p:cNvPicPr>
          <p:nvPr userDrawn="1"/>
        </p:nvPicPr>
        <p:blipFill>
          <a:blip r:embed="rId5" cstate="print"/>
          <a:srcRect/>
          <a:stretch>
            <a:fillRect/>
          </a:stretch>
        </p:blipFill>
        <p:spPr bwMode="auto">
          <a:xfrm>
            <a:off x="4953000" y="381000"/>
            <a:ext cx="1752599" cy="1752600"/>
          </a:xfrm>
          <a:prstGeom prst="rect">
            <a:avLst/>
          </a:prstGeom>
          <a:noFill/>
        </p:spPr>
      </p:pic>
      <p:pic>
        <p:nvPicPr>
          <p:cNvPr id="7" name="Picture 6" descr="iso-to-go-screenshot-1.jpg">
            <a:hlinkClick r:id="rId6"/>
          </p:cNvPr>
          <p:cNvPicPr>
            <a:picLocks noChangeAspect="1"/>
          </p:cNvPicPr>
          <p:nvPr userDrawn="1"/>
        </p:nvPicPr>
        <p:blipFill>
          <a:blip r:embed="rId7" cstate="print"/>
          <a:stretch>
            <a:fillRect/>
          </a:stretch>
        </p:blipFill>
        <p:spPr>
          <a:xfrm>
            <a:off x="5105400" y="2362200"/>
            <a:ext cx="2228850" cy="3205205"/>
          </a:xfrm>
          <a:prstGeom prst="rect">
            <a:avLst/>
          </a:prstGeom>
        </p:spPr>
      </p:pic>
      <p:pic>
        <p:nvPicPr>
          <p:cNvPr id="8" name="Picture 7" descr="iso-to-go-screenshot-6.jpg">
            <a:hlinkClick r:id="rId6"/>
          </p:cNvPr>
          <p:cNvPicPr>
            <a:picLocks noChangeAspect="1"/>
          </p:cNvPicPr>
          <p:nvPr userDrawn="1"/>
        </p:nvPicPr>
        <p:blipFill>
          <a:blip r:embed="rId8" cstate="print"/>
          <a:stretch>
            <a:fillRect/>
          </a:stretch>
        </p:blipFill>
        <p:spPr>
          <a:xfrm>
            <a:off x="6324600" y="2971800"/>
            <a:ext cx="2228850" cy="3205205"/>
          </a:xfrm>
          <a:prstGeom prst="rect">
            <a:avLst/>
          </a:prstGeom>
        </p:spPr>
      </p:pic>
      <p:pic>
        <p:nvPicPr>
          <p:cNvPr id="9" name="Picture 8" descr="google-play-badge.png">
            <a:hlinkClick r:id="rId9"/>
          </p:cNvPr>
          <p:cNvPicPr>
            <a:picLocks noChangeAspect="1"/>
          </p:cNvPicPr>
          <p:nvPr userDrawn="1"/>
        </p:nvPicPr>
        <p:blipFill>
          <a:blip r:embed="rId10" cstate="print"/>
          <a:stretch>
            <a:fillRect/>
          </a:stretch>
        </p:blipFill>
        <p:spPr>
          <a:xfrm>
            <a:off x="1066800" y="5619750"/>
            <a:ext cx="1238250" cy="409575"/>
          </a:xfrm>
          <a:prstGeom prst="rect">
            <a:avLst/>
          </a:prstGeom>
        </p:spPr>
      </p:pic>
      <p:pic>
        <p:nvPicPr>
          <p:cNvPr id="10" name="Picture 9" descr="app-store-badge.png">
            <a:hlinkClick r:id="rId11"/>
          </p:cNvPr>
          <p:cNvPicPr>
            <a:picLocks noChangeAspect="1"/>
          </p:cNvPicPr>
          <p:nvPr userDrawn="1"/>
        </p:nvPicPr>
        <p:blipFill>
          <a:blip r:embed="rId12" cstate="print"/>
          <a:stretch>
            <a:fillRect/>
          </a:stretch>
        </p:blipFill>
        <p:spPr>
          <a:xfrm>
            <a:off x="2667000" y="5619750"/>
            <a:ext cx="1276350" cy="409575"/>
          </a:xfrm>
          <a:prstGeom prst="rect">
            <a:avLst/>
          </a:prstGeom>
        </p:spPr>
      </p:pic>
      <p:sp>
        <p:nvSpPr>
          <p:cNvPr id="11" name="TextBox 10"/>
          <p:cNvSpPr txBox="1"/>
          <p:nvPr userDrawn="1"/>
        </p:nvSpPr>
        <p:spPr>
          <a:xfrm>
            <a:off x="457200" y="1457325"/>
            <a:ext cx="4495800" cy="421653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rgbClr val="000000"/>
                </a:solidFill>
              </a:rPr>
              <a:t>Subscribe to the </a:t>
            </a:r>
            <a:r>
              <a:rPr lang="en-US" sz="2000" b="1" i="1" dirty="0" smtClean="0">
                <a:solidFill>
                  <a:srgbClr val="000000"/>
                </a:solidFill>
              </a:rPr>
              <a:t>ISO Newswire</a:t>
            </a:r>
            <a:endParaRPr lang="en-US" sz="1400" b="1" i="0" dirty="0" smtClean="0">
              <a:solidFill>
                <a:srgbClr val="000000"/>
              </a:solidFill>
            </a:endParaRP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3"/>
              </a:rPr>
              <a:t>ISO Newswire</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your source for regular news about ISO New England and the wholesale electricity industry within the six-state region </a:t>
            </a:r>
          </a:p>
          <a:p>
            <a:pPr marL="342900" indent="-342900">
              <a:spcBef>
                <a:spcPts val="1200"/>
              </a:spcBef>
              <a:buFont typeface="Arial" panose="020B0604020202020204" pitchFamily="34" charset="0"/>
              <a:buChar char="•"/>
            </a:pPr>
            <a:r>
              <a:rPr lang="en-US" sz="2000" dirty="0" smtClean="0">
                <a:solidFill>
                  <a:srgbClr val="000000"/>
                </a:solidFill>
              </a:rPr>
              <a:t>Log on to </a:t>
            </a:r>
            <a:r>
              <a:rPr lang="en-US" sz="2000" b="1" dirty="0" smtClean="0">
                <a:solidFill>
                  <a:srgbClr val="000000"/>
                </a:solidFill>
              </a:rPr>
              <a:t>ISO Express </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4"/>
              </a:rPr>
              <a:t>ISO Express</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provides real-time data on New England’s wholesale electricity markets and power system operations</a:t>
            </a:r>
          </a:p>
          <a:p>
            <a:pPr marL="342900" indent="-342900">
              <a:spcBef>
                <a:spcPts val="1200"/>
              </a:spcBef>
              <a:buFont typeface="Arial" panose="020B0604020202020204" pitchFamily="34" charset="0"/>
              <a:buChar char="•"/>
            </a:pPr>
            <a:r>
              <a:rPr lang="en-US" sz="2000" dirty="0" smtClean="0">
                <a:solidFill>
                  <a:srgbClr val="000000"/>
                </a:solidFill>
              </a:rPr>
              <a:t>Follow the ISO on </a:t>
            </a:r>
            <a:r>
              <a:rPr lang="en-US" sz="2000" b="1" dirty="0" smtClean="0">
                <a:solidFill>
                  <a:srgbClr val="000000"/>
                </a:solidFill>
              </a:rPr>
              <a:t>Twitter</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5"/>
              </a:rPr>
              <a:t>@isonewengland</a:t>
            </a:r>
            <a:endParaRPr lang="en-US" sz="1400" i="1" kern="1200" baseline="0" dirty="0" smtClean="0">
              <a:solidFill>
                <a:srgbClr val="000000"/>
              </a:solidFill>
              <a:latin typeface="+mn-lt"/>
              <a:ea typeface="+mn-ea"/>
              <a:cs typeface="+mn-cs"/>
            </a:endParaRPr>
          </a:p>
          <a:p>
            <a:pPr marL="342900" indent="-342900">
              <a:spcBef>
                <a:spcPts val="1200"/>
              </a:spcBef>
              <a:buFont typeface="Arial" panose="020B0604020202020204" pitchFamily="34" charset="0"/>
              <a:buChar char="•"/>
            </a:pPr>
            <a:r>
              <a:rPr lang="en-US" sz="2000" dirty="0" smtClean="0">
                <a:solidFill>
                  <a:srgbClr val="000000"/>
                </a:solidFill>
              </a:rPr>
              <a:t>Download the </a:t>
            </a:r>
            <a:r>
              <a:rPr lang="en-US" sz="2000" b="1" dirty="0" smtClean="0">
                <a:solidFill>
                  <a:srgbClr val="000000"/>
                </a:solidFill>
              </a:rPr>
              <a:t>ISO to Go App</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6"/>
              </a:rPr>
              <a:t>ISO to Go</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a free mobile application that puts real-time wholesale electricity pricing and power grid information in the palm of your hand </a:t>
            </a:r>
          </a:p>
          <a:p>
            <a:pPr lvl="1"/>
            <a:endParaRPr lang="en-US" dirty="0" smtClean="0"/>
          </a:p>
        </p:txBody>
      </p:sp>
      <p:sp>
        <p:nvSpPr>
          <p:cNvPr id="12" name="TextBox 11"/>
          <p:cNvSpPr txBox="1"/>
          <p:nvPr userDrawn="1"/>
        </p:nvSpPr>
        <p:spPr>
          <a:xfrm>
            <a:off x="457200" y="358200"/>
            <a:ext cx="8229600" cy="584775"/>
          </a:xfrm>
          <a:prstGeom prst="rect">
            <a:avLst/>
          </a:prstGeom>
          <a:noFill/>
        </p:spPr>
        <p:txBody>
          <a:bodyPr wrap="square" rtlCol="0">
            <a:spAutoFit/>
          </a:bodyPr>
          <a:lstStyle/>
          <a:p>
            <a:r>
              <a:rPr lang="en-US" sz="3200" b="1" dirty="0" smtClean="0">
                <a:solidFill>
                  <a:srgbClr val="000000"/>
                </a:solidFill>
                <a:latin typeface="+mj-lt"/>
              </a:rPr>
              <a:t>For More Information…</a:t>
            </a:r>
            <a:endParaRPr lang="en-US" sz="3200" b="1" dirty="0">
              <a:solidFill>
                <a:srgbClr val="000000"/>
              </a:solidFill>
              <a:latin typeface="+mj-lt"/>
            </a:endParaRPr>
          </a:p>
        </p:txBody>
      </p:sp>
    </p:spTree>
    <p:extLst>
      <p:ext uri="{BB962C8B-B14F-4D97-AF65-F5344CB8AC3E}">
        <p14:creationId xmlns:p14="http://schemas.microsoft.com/office/powerpoint/2010/main" val="2298613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so question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14800" y="775855"/>
            <a:ext cx="5334000" cy="5334000"/>
          </a:xfrm>
          <a:prstGeom prst="rect">
            <a:avLst/>
          </a:prstGeom>
        </p:spPr>
      </p:pic>
      <p:sp>
        <p:nvSpPr>
          <p:cNvPr id="2" name="Slide Number Placeholder 1"/>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pic>
        <p:nvPicPr>
          <p:cNvPr id="1027"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03299" y="3200400"/>
            <a:ext cx="3880514" cy="847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so 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05128"/>
            <a:ext cx="4038600" cy="4767072"/>
          </a:xfrm>
        </p:spPr>
        <p:txBody>
          <a:bodyPr>
            <a:normAutofit/>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iso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404018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3274"/>
            <a:ext cx="4040188" cy="4098925"/>
          </a:xfrm>
        </p:spPr>
        <p:txBody>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08176"/>
            <a:ext cx="4041775"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73274"/>
            <a:ext cx="4041775" cy="4098925"/>
          </a:xfrm>
        </p:spPr>
        <p:txBody>
          <a:bodyPr>
            <a:normAutofit/>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10"/>
          </p:nvPr>
        </p:nvSpPr>
        <p:spPr/>
        <p:txBody>
          <a:body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 y="6290650"/>
            <a:ext cx="9143992" cy="567350"/>
          </a:xfrm>
          <a:prstGeom prst="rect">
            <a:avLst/>
          </a:prstGeom>
        </p:spPr>
      </p:pic>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371600"/>
            <a:ext cx="8229600" cy="48126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
        <p:nvSpPr>
          <p:cNvPr id="4" name="Rectangle 3"/>
          <p:cNvSpPr/>
          <p:nvPr/>
        </p:nvSpPr>
        <p:spPr>
          <a:xfrm>
            <a:off x="3900856" y="6329046"/>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707" r:id="rId1"/>
    <p:sldLayoutId id="2147483723" r:id="rId2"/>
    <p:sldLayoutId id="2147483675" r:id="rId3"/>
    <p:sldLayoutId id="2147483650" r:id="rId4"/>
    <p:sldLayoutId id="2147483664" r:id="rId5"/>
    <p:sldLayoutId id="2147483720" r:id="rId6"/>
    <p:sldLayoutId id="2147483684"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17" r:id="rId25"/>
    <p:sldLayoutId id="2147483718" r:id="rId26"/>
    <p:sldLayoutId id="2147483719" r:id="rId27"/>
    <p:sldLayoutId id="2147483721" r:id="rId28"/>
    <p:sldLayoutId id="2147483724" r:id="rId29"/>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smtClean="0"/>
              <a:t>December 15, 2020 Reliability Committee Meeting</a:t>
            </a:r>
            <a:endParaRPr lang="en-US" dirty="0"/>
          </a:p>
        </p:txBody>
      </p:sp>
      <p:sp>
        <p:nvSpPr>
          <p:cNvPr id="6" name="Text Placeholder 5"/>
          <p:cNvSpPr>
            <a:spLocks noGrp="1"/>
          </p:cNvSpPr>
          <p:nvPr>
            <p:ph type="body" sz="quarter" idx="17"/>
          </p:nvPr>
        </p:nvSpPr>
        <p:spPr/>
        <p:txBody>
          <a:bodyPr/>
          <a:lstStyle/>
          <a:p>
            <a:r>
              <a:rPr lang="en-US" dirty="0" smtClean="0"/>
              <a:t>Dan Schwarting</a:t>
            </a:r>
            <a:endParaRPr lang="en-US" dirty="0"/>
          </a:p>
        </p:txBody>
      </p:sp>
      <p:sp>
        <p:nvSpPr>
          <p:cNvPr id="7" name="Text Placeholder 6"/>
          <p:cNvSpPr>
            <a:spLocks noGrp="1"/>
          </p:cNvSpPr>
          <p:nvPr>
            <p:ph type="body" sz="quarter" idx="18"/>
          </p:nvPr>
        </p:nvSpPr>
        <p:spPr/>
        <p:txBody>
          <a:bodyPr/>
          <a:lstStyle/>
          <a:p>
            <a:pPr lvl="0"/>
            <a:r>
              <a:rPr lang="en-US" dirty="0" smtClean="0"/>
              <a:t>(413) 535-4073 | dschwarting@iso-ne.com</a:t>
            </a:r>
            <a:endParaRPr lang="en-US" dirty="0"/>
          </a:p>
        </p:txBody>
      </p:sp>
      <p:sp>
        <p:nvSpPr>
          <p:cNvPr id="5" name="Text Placeholder 4"/>
          <p:cNvSpPr>
            <a:spLocks noGrp="1"/>
          </p:cNvSpPr>
          <p:nvPr>
            <p:ph type="body" sz="quarter" idx="16"/>
          </p:nvPr>
        </p:nvSpPr>
        <p:spPr/>
        <p:txBody>
          <a:bodyPr>
            <a:normAutofit/>
          </a:bodyPr>
          <a:lstStyle/>
          <a:p>
            <a:r>
              <a:rPr lang="en-US" dirty="0"/>
              <a:t>Revisions </a:t>
            </a:r>
            <a:r>
              <a:rPr lang="en-US" dirty="0" smtClean="0"/>
              <a:t>For Alignment With NERC RAS Definition And NERC Standard PRC-012-2</a:t>
            </a:r>
            <a:endParaRPr lang="en-US" dirty="0"/>
          </a:p>
        </p:txBody>
      </p:sp>
      <p:sp>
        <p:nvSpPr>
          <p:cNvPr id="8" name="Text Placeholder 7"/>
          <p:cNvSpPr>
            <a:spLocks noGrp="1"/>
          </p:cNvSpPr>
          <p:nvPr>
            <p:ph type="body" sz="quarter" idx="19"/>
          </p:nvPr>
        </p:nvSpPr>
        <p:spPr/>
        <p:txBody>
          <a:bodyPr/>
          <a:lstStyle/>
          <a:p>
            <a:r>
              <a:rPr lang="en-US" dirty="0" smtClean="0"/>
              <a:t>Revisions To Planning Procedures 5-5, 5-0, and 5-1</a:t>
            </a:r>
            <a:endParaRPr lang="en-US" dirty="0"/>
          </a:p>
        </p:txBody>
      </p:sp>
    </p:spTree>
    <p:extLst>
      <p:ext uri="{BB962C8B-B14F-4D97-AF65-F5344CB8AC3E}">
        <p14:creationId xmlns:p14="http://schemas.microsoft.com/office/powerpoint/2010/main" val="307133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ext uri="{D42A27DB-BD31-4B8C-83A1-F6EECF244321}">
                <p14:modId xmlns:p14="http://schemas.microsoft.com/office/powerpoint/2010/main" val="883125858"/>
              </p:ext>
            </p:extLst>
          </p:nvPr>
        </p:nvGraphicFramePr>
        <p:xfrm>
          <a:off x="457200" y="1295400"/>
          <a:ext cx="8229600" cy="493776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24840">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r>
                        <a:rPr lang="en-US" dirty="0" smtClean="0"/>
                        <a:t>Attachment</a:t>
                      </a:r>
                      <a:r>
                        <a:rPr lang="en-US" baseline="0" dirty="0" smtClean="0"/>
                        <a:t> 1</a:t>
                      </a:r>
                      <a:endParaRPr lang="en-US" dirty="0"/>
                    </a:p>
                  </a:txBody>
                  <a:tcPr anchor="ctr"/>
                </a:tc>
                <a:tc>
                  <a:txBody>
                    <a:bodyPr/>
                    <a:lstStyle/>
                    <a:p>
                      <a:r>
                        <a:rPr lang="en-US" dirty="0" smtClean="0"/>
                        <a:t>In list of additional documentation</a:t>
                      </a:r>
                      <a:r>
                        <a:rPr lang="en-US" baseline="0" dirty="0" smtClean="0"/>
                        <a:t>, added an asterisk to the item pertaining to functional testing</a:t>
                      </a:r>
                      <a:endParaRPr lang="en-US" dirty="0"/>
                    </a:p>
                  </a:txBody>
                  <a:tcPr anchor="ctr"/>
                </a:tc>
                <a:tc>
                  <a:txBody>
                    <a:bodyPr/>
                    <a:lstStyle/>
                    <a:p>
                      <a:r>
                        <a:rPr lang="en-US" dirty="0" smtClean="0"/>
                        <a:t>This information is only required for NERC PRC-012, and not for ISO-NE’s review of ACSs or non-BES/non-BPS</a:t>
                      </a:r>
                      <a:r>
                        <a:rPr lang="en-US" baseline="0" dirty="0" smtClean="0"/>
                        <a:t> RASs</a:t>
                      </a:r>
                      <a:endParaRPr lang="en-US" dirty="0"/>
                    </a:p>
                  </a:txBody>
                  <a:tcPr anchor="ctr"/>
                </a:tc>
                <a:extLst>
                  <a:ext uri="{0D108BD9-81ED-4DB2-BD59-A6C34878D82A}">
                    <a16:rowId xmlns:a16="http://schemas.microsoft.com/office/drawing/2014/main" val="10001"/>
                  </a:ext>
                </a:extLst>
              </a:tr>
              <a:tr h="914400">
                <a:tc>
                  <a:txBody>
                    <a:bodyPr/>
                    <a:lstStyle/>
                    <a:p>
                      <a:r>
                        <a:rPr lang="en-US" dirty="0" smtClean="0"/>
                        <a:t>Attachment 1</a:t>
                      </a:r>
                      <a:endParaRPr lang="en-US" dirty="0"/>
                    </a:p>
                  </a:txBody>
                  <a:tcPr anchor="ctr"/>
                </a:tc>
                <a:tc>
                  <a:txBody>
                    <a:bodyPr/>
                    <a:lstStyle/>
                    <a:p>
                      <a:r>
                        <a:rPr lang="en-US" dirty="0" smtClean="0"/>
                        <a:t>“These items are also not required for submissions related to ACSs, or for submissions for RASs that do</a:t>
                      </a:r>
                      <a:r>
                        <a:rPr lang="en-US" baseline="0" dirty="0" smtClean="0"/>
                        <a:t> not remediate, or for which an inadvertent operation or a failure to operate does not cause, performance issues on the BES or BPS.”</a:t>
                      </a:r>
                      <a:endParaRPr lang="en-US" dirty="0"/>
                    </a:p>
                  </a:txBody>
                  <a:tcPr anchor="ctr"/>
                </a:tc>
                <a:tc>
                  <a:txBody>
                    <a:bodyPr/>
                    <a:lstStyle/>
                    <a:p>
                      <a:r>
                        <a:rPr lang="en-US" dirty="0" smtClean="0"/>
                        <a:t>Certain items in the list of additional documentation</a:t>
                      </a:r>
                      <a:r>
                        <a:rPr lang="en-US" baseline="0" dirty="0" smtClean="0"/>
                        <a:t> are required by NERC PRC-012, but are not required in order for ISO-NE to review additions or changes. ISO-NE will collect this documentation only for BES/BPS RASs, where required by NERC/NPCC.</a:t>
                      </a:r>
                      <a:endParaRPr lang="en-US" dirty="0"/>
                    </a:p>
                  </a:txBody>
                  <a:tcPr anchor="ctr"/>
                </a:tc>
                <a:extLst>
                  <a:ext uri="{0D108BD9-81ED-4DB2-BD59-A6C34878D82A}">
                    <a16:rowId xmlns:a16="http://schemas.microsoft.com/office/drawing/2014/main" val="1708673442"/>
                  </a:ext>
                </a:extLst>
              </a:tr>
            </a:tbl>
          </a:graphicData>
        </a:graphic>
      </p:graphicFrame>
      <p:sp>
        <p:nvSpPr>
          <p:cNvPr id="2" name="Title 1"/>
          <p:cNvSpPr>
            <a:spLocks noGrp="1"/>
          </p:cNvSpPr>
          <p:nvPr>
            <p:ph type="title"/>
          </p:nvPr>
        </p:nvSpPr>
        <p:spPr/>
        <p:txBody>
          <a:bodyPr/>
          <a:lstStyle/>
          <a:p>
            <a:r>
              <a:rPr lang="en-US" dirty="0" smtClean="0"/>
              <a:t>PP5-5 Changes Since November 18 RC</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10</a:t>
            </a:fld>
            <a:endParaRPr lang="en-US" sz="1400" dirty="0">
              <a:solidFill>
                <a:srgbClr val="000000"/>
              </a:solidFill>
            </a:endParaRPr>
          </a:p>
        </p:txBody>
      </p:sp>
      <p:sp>
        <p:nvSpPr>
          <p:cNvPr id="7" name="Title 1"/>
          <p:cNvSpPr txBox="1">
            <a:spLocks/>
          </p:cNvSpPr>
          <p:nvPr/>
        </p:nvSpPr>
        <p:spPr>
          <a:xfrm>
            <a:off x="457200" y="681362"/>
            <a:ext cx="8229600" cy="842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baseline="0">
                <a:solidFill>
                  <a:srgbClr val="000000"/>
                </a:solidFill>
                <a:latin typeface="+mj-lt"/>
                <a:ea typeface="+mj-ea"/>
                <a:cs typeface="+mj-cs"/>
              </a:defRPr>
            </a:lvl1pPr>
          </a:lstStyle>
          <a:p>
            <a:r>
              <a:rPr lang="en-US" sz="2400" b="0" dirty="0" smtClean="0"/>
              <a:t>Attachment 1 changes</a:t>
            </a:r>
            <a:endParaRPr lang="en-US" sz="2400" b="0" dirty="0"/>
          </a:p>
        </p:txBody>
      </p:sp>
    </p:spTree>
    <p:extLst>
      <p:ext uri="{BB962C8B-B14F-4D97-AF65-F5344CB8AC3E}">
        <p14:creationId xmlns:p14="http://schemas.microsoft.com/office/powerpoint/2010/main" val="21957704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100" dirty="0" smtClean="0"/>
              <a:t>Changes Discussed At Previous Meetings</a:t>
            </a:r>
            <a:endParaRPr lang="en-US" sz="3100" dirty="0"/>
          </a:p>
        </p:txBody>
      </p:sp>
      <p:sp>
        <p:nvSpPr>
          <p:cNvPr id="3" name="Text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4"/>
          </p:nvPr>
        </p:nvSpPr>
        <p:spPr>
          <a:xfrm>
            <a:off x="8534400" y="6365882"/>
            <a:ext cx="381000" cy="263518"/>
          </a:xfrm>
        </p:spPr>
        <p:txBody>
          <a:bodyPr/>
          <a:lstStyle/>
          <a:p>
            <a:fld id="{10C7F894-2A36-495D-AB7C-1055F7AC0F9D}" type="slidenum">
              <a:rPr lang="en-US" smtClean="0"/>
              <a:pPr/>
              <a:t>11</a:t>
            </a:fld>
            <a:endParaRPr lang="en-US" dirty="0"/>
          </a:p>
        </p:txBody>
      </p:sp>
    </p:spTree>
    <p:extLst>
      <p:ext uri="{BB962C8B-B14F-4D97-AF65-F5344CB8AC3E}">
        <p14:creationId xmlns:p14="http://schemas.microsoft.com/office/powerpoint/2010/main" val="95633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ext uri="{D42A27DB-BD31-4B8C-83A1-F6EECF244321}">
                <p14:modId xmlns:p14="http://schemas.microsoft.com/office/powerpoint/2010/main" val="884292759"/>
              </p:ext>
            </p:extLst>
          </p:nvPr>
        </p:nvGraphicFramePr>
        <p:xfrm>
          <a:off x="457200" y="1447800"/>
          <a:ext cx="8229600" cy="301752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24840">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r>
                        <a:rPr lang="en-US" dirty="0" smtClean="0"/>
                        <a:t>Throughout PP5-5</a:t>
                      </a:r>
                      <a:endParaRPr lang="en-US" dirty="0"/>
                    </a:p>
                  </a:txBody>
                  <a:tcPr anchor="ctr"/>
                </a:tc>
                <a:tc>
                  <a:txBody>
                    <a:bodyPr/>
                    <a:lstStyle/>
                    <a:p>
                      <a:r>
                        <a:rPr lang="en-US" dirty="0" smtClean="0"/>
                        <a:t>Replacement of “Special Protection System” or “SPS” with “Remedial Action Scheme” or “RAS” (and, in some instances, “Automatic</a:t>
                      </a:r>
                      <a:r>
                        <a:rPr lang="en-US" baseline="0" dirty="0" smtClean="0"/>
                        <a:t> Control Scheme” or “ACS”)</a:t>
                      </a:r>
                      <a:endParaRPr lang="en-US" dirty="0"/>
                    </a:p>
                  </a:txBody>
                  <a:tcPr anchor="ctr"/>
                </a:tc>
                <a:tc>
                  <a:txBody>
                    <a:bodyPr/>
                    <a:lstStyle/>
                    <a:p>
                      <a:r>
                        <a:rPr lang="en-US" dirty="0" smtClean="0"/>
                        <a:t>Consistency with NERC and NPCC terminology</a:t>
                      </a:r>
                      <a:endParaRPr lang="en-US" dirty="0"/>
                    </a:p>
                  </a:txBody>
                  <a:tcPr anchor="ctr"/>
                </a:tc>
                <a:extLst>
                  <a:ext uri="{0D108BD9-81ED-4DB2-BD59-A6C34878D82A}">
                    <a16:rowId xmlns:a16="http://schemas.microsoft.com/office/drawing/2014/main" val="10001"/>
                  </a:ext>
                </a:extLst>
              </a:tr>
              <a:tr h="914400">
                <a:tc>
                  <a:txBody>
                    <a:bodyPr/>
                    <a:lstStyle/>
                    <a:p>
                      <a:r>
                        <a:rPr lang="en-US" dirty="0" smtClean="0"/>
                        <a:t>Section I</a:t>
                      </a:r>
                      <a:endParaRPr lang="en-US" dirty="0"/>
                    </a:p>
                  </a:txBody>
                  <a:tcPr anchor="ctr"/>
                </a:tc>
                <a:tc>
                  <a:txBody>
                    <a:bodyPr/>
                    <a:lstStyle/>
                    <a:p>
                      <a:r>
                        <a:rPr lang="en-US" dirty="0" smtClean="0"/>
                        <a:t>Replacement of SPS</a:t>
                      </a:r>
                      <a:r>
                        <a:rPr lang="en-US" baseline="0" dirty="0" smtClean="0"/>
                        <a:t> definition with an abbreviated version of NERC’s RAS definition</a:t>
                      </a:r>
                      <a:endParaRPr lang="en-US" dirty="0"/>
                    </a:p>
                  </a:txBody>
                  <a:tcPr anchor="ctr"/>
                </a:tc>
                <a:tc>
                  <a:txBody>
                    <a:bodyPr/>
                    <a:lstStyle/>
                    <a:p>
                      <a:r>
                        <a:rPr lang="en-US" dirty="0" smtClean="0"/>
                        <a:t>Consistency with NERC and NPCC</a:t>
                      </a:r>
                      <a:r>
                        <a:rPr lang="en-US" baseline="0" dirty="0" smtClean="0"/>
                        <a:t> definition</a:t>
                      </a:r>
                      <a:endParaRPr lang="en-US" dirty="0"/>
                    </a:p>
                  </a:txBody>
                  <a:tcPr anchor="ctr"/>
                </a:tc>
                <a:extLst>
                  <a:ext uri="{0D108BD9-81ED-4DB2-BD59-A6C34878D82A}">
                    <a16:rowId xmlns:a16="http://schemas.microsoft.com/office/drawing/2014/main" val="10002"/>
                  </a:ext>
                </a:extLst>
              </a:tr>
            </a:tbl>
          </a:graphicData>
        </a:graphic>
      </p:graphicFrame>
      <p:sp>
        <p:nvSpPr>
          <p:cNvPr id="2" name="Title 1"/>
          <p:cNvSpPr>
            <a:spLocks noGrp="1"/>
          </p:cNvSpPr>
          <p:nvPr>
            <p:ph type="title"/>
          </p:nvPr>
        </p:nvSpPr>
        <p:spPr/>
        <p:txBody>
          <a:bodyPr/>
          <a:lstStyle/>
          <a:p>
            <a:r>
              <a:rPr lang="en-US" dirty="0" smtClean="0"/>
              <a:t>Summary of Proposed Changes: PP5-5</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12</a:t>
            </a:fld>
            <a:endParaRPr lang="en-US" sz="1400" dirty="0">
              <a:solidFill>
                <a:srgbClr val="000000"/>
              </a:solidFill>
            </a:endParaRPr>
          </a:p>
        </p:txBody>
      </p:sp>
      <p:sp>
        <p:nvSpPr>
          <p:cNvPr id="7" name="Title 1"/>
          <p:cNvSpPr txBox="1">
            <a:spLocks/>
          </p:cNvSpPr>
          <p:nvPr/>
        </p:nvSpPr>
        <p:spPr>
          <a:xfrm>
            <a:off x="457200" y="681362"/>
            <a:ext cx="8229600" cy="842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baseline="0">
                <a:solidFill>
                  <a:srgbClr val="000000"/>
                </a:solidFill>
                <a:latin typeface="+mj-lt"/>
                <a:ea typeface="+mj-ea"/>
                <a:cs typeface="+mj-cs"/>
              </a:defRPr>
            </a:lvl1pPr>
          </a:lstStyle>
          <a:p>
            <a:r>
              <a:rPr lang="en-US" sz="2400" b="0" dirty="0" smtClean="0"/>
              <a:t>Introduction of “RAS” Terminology</a:t>
            </a:r>
            <a:endParaRPr lang="en-US" sz="2400" b="0" dirty="0"/>
          </a:p>
        </p:txBody>
      </p:sp>
    </p:spTree>
    <p:extLst>
      <p:ext uri="{BB962C8B-B14F-4D97-AF65-F5344CB8AC3E}">
        <p14:creationId xmlns:p14="http://schemas.microsoft.com/office/powerpoint/2010/main" val="6479316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ext uri="{D42A27DB-BD31-4B8C-83A1-F6EECF244321}">
                <p14:modId xmlns:p14="http://schemas.microsoft.com/office/powerpoint/2010/main" val="1564891284"/>
              </p:ext>
            </p:extLst>
          </p:nvPr>
        </p:nvGraphicFramePr>
        <p:xfrm>
          <a:off x="457200" y="1600200"/>
          <a:ext cx="8229600" cy="347472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24840">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r>
                        <a:rPr lang="en-US" dirty="0" smtClean="0"/>
                        <a:t>Section I</a:t>
                      </a:r>
                      <a:endParaRPr lang="en-US" dirty="0"/>
                    </a:p>
                  </a:txBody>
                  <a:tcPr anchor="ctr"/>
                </a:tc>
                <a:tc>
                  <a:txBody>
                    <a:bodyPr/>
                    <a:lstStyle/>
                    <a:p>
                      <a:r>
                        <a:rPr lang="en-US" dirty="0" smtClean="0"/>
                        <a:t>“In existing documentation on individual schemes, and in existing Planning Procedures and other documents, the term ‘Special Protection System’ may continue to be used. The use of this term does not indicate that a scheme is, or is not, classified as a RAS. Most, but not all, schemes whose name includes</a:t>
                      </a:r>
                      <a:r>
                        <a:rPr lang="en-US" baseline="0" dirty="0" smtClean="0"/>
                        <a:t> the term </a:t>
                      </a:r>
                      <a:r>
                        <a:rPr lang="en-US" dirty="0" smtClean="0"/>
                        <a:t>SPS also meet the NERC and NPCC definition of a RAS.”</a:t>
                      </a:r>
                      <a:endParaRPr lang="en-US" dirty="0"/>
                    </a:p>
                  </a:txBody>
                  <a:tcPr anchor="ctr"/>
                </a:tc>
                <a:tc>
                  <a:txBody>
                    <a:bodyPr/>
                    <a:lstStyle/>
                    <a:p>
                      <a:r>
                        <a:rPr lang="en-US" dirty="0" smtClean="0"/>
                        <a:t>Clarifies that the use of “SPS” in a scheme’s name does not affect its classification</a:t>
                      </a:r>
                      <a:r>
                        <a:rPr lang="en-US" baseline="0" dirty="0" smtClean="0"/>
                        <a:t> as a RAS. The term “SPS” is being retained only to avoid nomenclature changes for equipment in the field.</a:t>
                      </a:r>
                      <a:endParaRPr lang="en-US" dirty="0"/>
                    </a:p>
                  </a:txBody>
                  <a:tcPr anchor="ctr"/>
                </a:tc>
                <a:extLst>
                  <a:ext uri="{0D108BD9-81ED-4DB2-BD59-A6C34878D82A}">
                    <a16:rowId xmlns:a16="http://schemas.microsoft.com/office/drawing/2014/main" val="10001"/>
                  </a:ext>
                </a:extLst>
              </a:tr>
            </a:tbl>
          </a:graphicData>
        </a:graphic>
      </p:graphicFrame>
      <p:sp>
        <p:nvSpPr>
          <p:cNvPr id="2" name="Title 1"/>
          <p:cNvSpPr>
            <a:spLocks noGrp="1"/>
          </p:cNvSpPr>
          <p:nvPr>
            <p:ph type="title"/>
          </p:nvPr>
        </p:nvSpPr>
        <p:spPr/>
        <p:txBody>
          <a:bodyPr/>
          <a:lstStyle/>
          <a:p>
            <a:r>
              <a:rPr lang="en-US" dirty="0"/>
              <a:t>Summary of Proposed Changes: PP5-5</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13</a:t>
            </a:fld>
            <a:endParaRPr lang="en-US" sz="1400" dirty="0">
              <a:solidFill>
                <a:srgbClr val="000000"/>
              </a:solidFill>
            </a:endParaRPr>
          </a:p>
        </p:txBody>
      </p:sp>
      <p:sp>
        <p:nvSpPr>
          <p:cNvPr id="7" name="Title 1"/>
          <p:cNvSpPr txBox="1">
            <a:spLocks/>
          </p:cNvSpPr>
          <p:nvPr/>
        </p:nvSpPr>
        <p:spPr>
          <a:xfrm>
            <a:off x="457200" y="681362"/>
            <a:ext cx="8229600" cy="842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baseline="0">
                <a:solidFill>
                  <a:srgbClr val="000000"/>
                </a:solidFill>
                <a:latin typeface="+mj-lt"/>
                <a:ea typeface="+mj-ea"/>
                <a:cs typeface="+mj-cs"/>
              </a:defRPr>
            </a:lvl1pPr>
          </a:lstStyle>
          <a:p>
            <a:r>
              <a:rPr lang="en-US" sz="2400" b="0" dirty="0" smtClean="0"/>
              <a:t>Use of “Special Protection System”</a:t>
            </a:r>
            <a:endParaRPr lang="en-US" sz="2400" b="0" dirty="0"/>
          </a:p>
        </p:txBody>
      </p:sp>
    </p:spTree>
    <p:extLst>
      <p:ext uri="{BB962C8B-B14F-4D97-AF65-F5344CB8AC3E}">
        <p14:creationId xmlns:p14="http://schemas.microsoft.com/office/powerpoint/2010/main" val="2519519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10C7F894-2A36-495D-AB7C-1055F7AC0F9D}" type="slidenum">
              <a:rPr lang="en-US" smtClean="0"/>
              <a:pPr/>
              <a:t>14</a:t>
            </a:fld>
            <a:endParaRPr lang="en-US" dirty="0"/>
          </a:p>
        </p:txBody>
      </p:sp>
      <p:sp>
        <p:nvSpPr>
          <p:cNvPr id="4" name="Title 3"/>
          <p:cNvSpPr>
            <a:spLocks noGrp="1"/>
          </p:cNvSpPr>
          <p:nvPr>
            <p:ph type="title"/>
          </p:nvPr>
        </p:nvSpPr>
        <p:spPr/>
        <p:txBody>
          <a:bodyPr/>
          <a:lstStyle/>
          <a:p>
            <a:r>
              <a:rPr lang="en-US" dirty="0"/>
              <a:t>Summary of Proposed Changes: PP5-5</a:t>
            </a:r>
          </a:p>
        </p:txBody>
      </p:sp>
      <p:graphicFrame>
        <p:nvGraphicFramePr>
          <p:cNvPr id="6" name="Table Placeholder 4"/>
          <p:cNvGraphicFramePr>
            <a:graphicFrameLocks noGrp="1"/>
          </p:cNvGraphicFramePr>
          <p:nvPr>
            <p:ph type="tbl" sz="quarter" idx="10"/>
            <p:extLst>
              <p:ext uri="{D42A27DB-BD31-4B8C-83A1-F6EECF244321}">
                <p14:modId xmlns:p14="http://schemas.microsoft.com/office/powerpoint/2010/main" val="3665276513"/>
              </p:ext>
            </p:extLst>
          </p:nvPr>
        </p:nvGraphicFramePr>
        <p:xfrm>
          <a:off x="457200" y="1404938"/>
          <a:ext cx="8229600" cy="457200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24840">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r>
                        <a:rPr lang="en-US" sz="1600" dirty="0" smtClean="0"/>
                        <a:t>Section I</a:t>
                      </a:r>
                      <a:endParaRPr lang="en-US" sz="1600" dirty="0"/>
                    </a:p>
                  </a:txBody>
                  <a:tcPr anchor="ctr"/>
                </a:tc>
                <a:tc>
                  <a:txBody>
                    <a:bodyPr/>
                    <a:lstStyle/>
                    <a:p>
                      <a:r>
                        <a:rPr lang="en-US" sz="1600" kern="1200" dirty="0" smtClean="0">
                          <a:solidFill>
                            <a:schemeClr val="dk1"/>
                          </a:solidFill>
                          <a:effectLst/>
                          <a:latin typeface="+mn-lt"/>
                          <a:ea typeface="+mn-ea"/>
                          <a:cs typeface="+mn-cs"/>
                        </a:rPr>
                        <a:t>“An Automatic Control Scheme</a:t>
                      </a:r>
                      <a:r>
                        <a:rPr lang="en-US" sz="1600" kern="1200" baseline="0" dirty="0" smtClean="0">
                          <a:solidFill>
                            <a:schemeClr val="dk1"/>
                          </a:solidFill>
                          <a:effectLst/>
                          <a:latin typeface="+mn-lt"/>
                          <a:ea typeface="+mn-ea"/>
                          <a:cs typeface="+mn-cs"/>
                        </a:rPr>
                        <a:t> (ACS) is defined as any scheme that automatically changes system topology and is not classified as a RAS according to NERC and NPCC’s definitions, with the exception of any of the following types of schemes:”</a:t>
                      </a:r>
                      <a:endParaRPr lang="en-US" sz="1600" kern="1200" dirty="0" smtClean="0">
                        <a:solidFill>
                          <a:schemeClr val="dk1"/>
                        </a:solidFill>
                        <a:effectLst/>
                        <a:latin typeface="+mn-lt"/>
                        <a:ea typeface="+mn-ea"/>
                        <a:cs typeface="+mn-cs"/>
                      </a:endParaRPr>
                    </a:p>
                  </a:txBody>
                  <a:tcPr anchor="ctr"/>
                </a:tc>
                <a:tc>
                  <a:txBody>
                    <a:bodyPr/>
                    <a:lstStyle/>
                    <a:p>
                      <a:r>
                        <a:rPr lang="en-US" sz="1600" dirty="0" smtClean="0"/>
                        <a:t>Defines</a:t>
                      </a:r>
                      <a:r>
                        <a:rPr lang="en-US" sz="1600" baseline="0" dirty="0" smtClean="0"/>
                        <a:t> “Automatic Control Scheme” as a term for schemes that are similar to RASs but not classified as RASs.</a:t>
                      </a:r>
                      <a:endParaRPr lang="en-US" sz="1600" dirty="0"/>
                    </a:p>
                  </a:txBody>
                  <a:tcPr anchor="ctr"/>
                </a:tc>
                <a:extLst>
                  <a:ext uri="{0D108BD9-81ED-4DB2-BD59-A6C34878D82A}">
                    <a16:rowId xmlns:a16="http://schemas.microsoft.com/office/drawing/2014/main" val="10001"/>
                  </a:ext>
                </a:extLst>
              </a:tr>
              <a:tr h="0">
                <a:tc>
                  <a:txBody>
                    <a:bodyPr/>
                    <a:lstStyle/>
                    <a:p>
                      <a:r>
                        <a:rPr lang="en-US" sz="1600" dirty="0" smtClean="0"/>
                        <a:t>Section</a:t>
                      </a:r>
                      <a:r>
                        <a:rPr lang="en-US" sz="1600" baseline="0" dirty="0" smtClean="0"/>
                        <a:t> I</a:t>
                      </a:r>
                      <a:endParaRPr lang="en-US" sz="1600" dirty="0"/>
                    </a:p>
                  </a:txBody>
                  <a:tcPr anchor="ctr"/>
                </a:tc>
                <a:tc>
                  <a:txBody>
                    <a:bodyPr/>
                    <a:lstStyle/>
                    <a:p>
                      <a:pPr marL="285750" lvl="0" indent="-285750">
                        <a:buFont typeface="Arial" panose="020B0604020202020204" pitchFamily="34" charset="0"/>
                        <a:buChar char="•"/>
                      </a:pPr>
                      <a:r>
                        <a:rPr lang="en-US" sz="1600" kern="1200" dirty="0" smtClean="0">
                          <a:solidFill>
                            <a:schemeClr val="dk1"/>
                          </a:solidFill>
                          <a:effectLst/>
                          <a:latin typeface="+mn-lt"/>
                          <a:ea typeface="+mn-ea"/>
                          <a:cs typeface="+mn-cs"/>
                        </a:rPr>
                        <a:t>Schemes that detect faults and clear faulted elements</a:t>
                      </a:r>
                    </a:p>
                  </a:txBody>
                  <a:tcPr anchor="ctr"/>
                </a:tc>
                <a:tc>
                  <a:txBody>
                    <a:bodyPr/>
                    <a:lstStyle/>
                    <a:p>
                      <a:r>
                        <a:rPr lang="en-US" sz="1600" dirty="0" smtClean="0"/>
                        <a:t>Fault</a:t>
                      </a:r>
                      <a:r>
                        <a:rPr lang="en-US" sz="1600" baseline="0" dirty="0" smtClean="0"/>
                        <a:t> protection schemes are not considered ACSs.</a:t>
                      </a:r>
                      <a:endParaRPr lang="en-US" sz="1600" dirty="0"/>
                    </a:p>
                  </a:txBody>
                  <a:tcPr anchor="ctr"/>
                </a:tc>
                <a:extLst>
                  <a:ext uri="{0D108BD9-81ED-4DB2-BD59-A6C34878D82A}">
                    <a16:rowId xmlns:a16="http://schemas.microsoft.com/office/drawing/2014/main" val="2641274543"/>
                  </a:ext>
                </a:extLst>
              </a:tr>
              <a:tr h="0">
                <a:tc>
                  <a:txBody>
                    <a:bodyPr/>
                    <a:lstStyle/>
                    <a:p>
                      <a:r>
                        <a:rPr lang="en-US" sz="1600" dirty="0" smtClean="0"/>
                        <a:t>Section I</a:t>
                      </a:r>
                      <a:endParaRPr lang="en-US" sz="1600" dirty="0"/>
                    </a:p>
                  </a:txBody>
                  <a:tcPr anchor="ctr"/>
                </a:tc>
                <a:tc>
                  <a:txBody>
                    <a:bodyPr/>
                    <a:lstStyle/>
                    <a:p>
                      <a:pPr marL="285750" lvl="0" indent="-285750">
                        <a:buFont typeface="Arial" panose="020B0604020202020204" pitchFamily="34" charset="0"/>
                        <a:buChar char="•"/>
                      </a:pPr>
                      <a:r>
                        <a:rPr lang="en-US" sz="1600" kern="1200" dirty="0" smtClean="0">
                          <a:solidFill>
                            <a:schemeClr val="dk1"/>
                          </a:solidFill>
                          <a:effectLst/>
                          <a:latin typeface="+mn-lt"/>
                          <a:ea typeface="+mn-ea"/>
                          <a:cs typeface="+mn-cs"/>
                        </a:rPr>
                        <a:t>Protection schemes that trip an element operating outside of its capabilities, unless that scheme is intended to allow planning or operation of the system in a state where the element would be loaded beyond its capabilities</a:t>
                      </a:r>
                    </a:p>
                  </a:txBody>
                  <a:tcPr anchor="ctr"/>
                </a:tc>
                <a:tc>
                  <a:txBody>
                    <a:bodyPr/>
                    <a:lstStyle/>
                    <a:p>
                      <a:r>
                        <a:rPr lang="en-US" sz="1600" baseline="0" smtClean="0"/>
                        <a:t>The </a:t>
                      </a:r>
                      <a:r>
                        <a:rPr lang="en-US" sz="1600" baseline="0" dirty="0" smtClean="0"/>
                        <a:t>intent is not to classify all over-current protection schemes as ACSs. However, if this system is relied upon to allow operation beyond its limits, then it will be classified as an ACS.</a:t>
                      </a:r>
                      <a:endParaRPr lang="en-US" sz="1600" dirty="0"/>
                    </a:p>
                  </a:txBody>
                  <a:tcPr anchor="ctr"/>
                </a:tc>
                <a:extLst>
                  <a:ext uri="{0D108BD9-81ED-4DB2-BD59-A6C34878D82A}">
                    <a16:rowId xmlns:a16="http://schemas.microsoft.com/office/drawing/2014/main" val="1972286193"/>
                  </a:ext>
                </a:extLst>
              </a:tr>
            </a:tbl>
          </a:graphicData>
        </a:graphic>
      </p:graphicFrame>
      <p:sp>
        <p:nvSpPr>
          <p:cNvPr id="5" name="Title 1"/>
          <p:cNvSpPr txBox="1">
            <a:spLocks/>
          </p:cNvSpPr>
          <p:nvPr/>
        </p:nvSpPr>
        <p:spPr>
          <a:xfrm>
            <a:off x="457200" y="681362"/>
            <a:ext cx="8229600" cy="842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baseline="0">
                <a:solidFill>
                  <a:srgbClr val="000000"/>
                </a:solidFill>
                <a:latin typeface="+mj-lt"/>
                <a:ea typeface="+mj-ea"/>
                <a:cs typeface="+mj-cs"/>
              </a:defRPr>
            </a:lvl1pPr>
          </a:lstStyle>
          <a:p>
            <a:r>
              <a:rPr lang="en-US" sz="2400" b="0" dirty="0" smtClean="0"/>
              <a:t>How will “Non-RAS” schemes be treated?</a:t>
            </a:r>
            <a:endParaRPr lang="en-US" sz="2400" b="0" dirty="0"/>
          </a:p>
        </p:txBody>
      </p:sp>
    </p:spTree>
    <p:extLst>
      <p:ext uri="{BB962C8B-B14F-4D97-AF65-F5344CB8AC3E}">
        <p14:creationId xmlns:p14="http://schemas.microsoft.com/office/powerpoint/2010/main" val="1876043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10C7F894-2A36-495D-AB7C-1055F7AC0F9D}" type="slidenum">
              <a:rPr lang="en-US" smtClean="0"/>
              <a:pPr/>
              <a:t>15</a:t>
            </a:fld>
            <a:endParaRPr lang="en-US" dirty="0"/>
          </a:p>
        </p:txBody>
      </p:sp>
      <p:graphicFrame>
        <p:nvGraphicFramePr>
          <p:cNvPr id="6" name="Table Placeholder 4"/>
          <p:cNvGraphicFramePr>
            <a:graphicFrameLocks noGrp="1"/>
          </p:cNvGraphicFramePr>
          <p:nvPr>
            <p:ph type="tbl" sz="quarter" idx="10"/>
            <p:extLst>
              <p:ext uri="{D42A27DB-BD31-4B8C-83A1-F6EECF244321}">
                <p14:modId xmlns:p14="http://schemas.microsoft.com/office/powerpoint/2010/main" val="1689237776"/>
              </p:ext>
            </p:extLst>
          </p:nvPr>
        </p:nvGraphicFramePr>
        <p:xfrm>
          <a:off x="457200" y="1249680"/>
          <a:ext cx="8229600" cy="499872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24840">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Section I</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dirty="0" smtClean="0">
                          <a:solidFill>
                            <a:schemeClr val="dk1"/>
                          </a:solidFill>
                          <a:effectLst/>
                          <a:latin typeface="+mn-lt"/>
                          <a:ea typeface="+mn-ea"/>
                          <a:cs typeface="+mn-cs"/>
                        </a:rPr>
                        <a:t>Automatic reclosing schemes that re-energize an entire protection zone after a temporary fault has been cleared</a:t>
                      </a:r>
                    </a:p>
                  </a:txBody>
                  <a:tcPr anchor="ctr"/>
                </a:tc>
                <a:tc>
                  <a:txBody>
                    <a:bodyPr/>
                    <a:lstStyle/>
                    <a:p>
                      <a:r>
                        <a:rPr lang="en-US" sz="1600" dirty="0" smtClean="0"/>
                        <a:t>Automatic reclosing is</a:t>
                      </a:r>
                      <a:r>
                        <a:rPr lang="en-US" sz="1600" baseline="0" dirty="0" smtClean="0"/>
                        <a:t> common on overhead transmission lines, and is not considered an ACS.</a:t>
                      </a:r>
                      <a:endParaRPr lang="en-US" sz="1600" dirty="0"/>
                    </a:p>
                  </a:txBody>
                  <a:tcPr anchor="ctr"/>
                </a:tc>
                <a:extLst>
                  <a:ext uri="{0D108BD9-81ED-4DB2-BD59-A6C34878D82A}">
                    <a16:rowId xmlns:a16="http://schemas.microsoft.com/office/drawing/2014/main" val="276549335"/>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Section I</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dirty="0" smtClean="0">
                          <a:solidFill>
                            <a:schemeClr val="dk1"/>
                          </a:solidFill>
                          <a:effectLst/>
                          <a:latin typeface="+mn-lt"/>
                          <a:ea typeface="+mn-ea"/>
                          <a:cs typeface="+mn-cs"/>
                        </a:rPr>
                        <a:t>Controls that automatically switch shunt reactive devices in order to regulate system voltage or dynamic reactive device output</a:t>
                      </a:r>
                    </a:p>
                  </a:txBody>
                  <a:tcPr anchor="ctr"/>
                </a:tc>
                <a:tc>
                  <a:txBody>
                    <a:bodyPr/>
                    <a:lstStyle/>
                    <a:p>
                      <a:r>
                        <a:rPr lang="en-US" sz="1600" dirty="0" smtClean="0"/>
                        <a:t>Standard</a:t>
                      </a:r>
                      <a:r>
                        <a:rPr lang="en-US" sz="1600" baseline="0" dirty="0" smtClean="0"/>
                        <a:t> automatic controls on shunt devices will not be considered ACSs.</a:t>
                      </a:r>
                      <a:endParaRPr lang="en-US" sz="1600" dirty="0"/>
                    </a:p>
                  </a:txBody>
                  <a:tcPr anchor="ctr"/>
                </a:tc>
                <a:extLst>
                  <a:ext uri="{0D108BD9-81ED-4DB2-BD59-A6C34878D82A}">
                    <a16:rowId xmlns:a16="http://schemas.microsoft.com/office/drawing/2014/main" val="385957722"/>
                  </a:ext>
                </a:extLst>
              </a:tr>
              <a:tr h="0">
                <a:tc>
                  <a:txBody>
                    <a:bodyPr/>
                    <a:lstStyle/>
                    <a:p>
                      <a:r>
                        <a:rPr lang="en-US" sz="1600" dirty="0" smtClean="0"/>
                        <a:t>Footnote 1</a:t>
                      </a:r>
                      <a:endParaRPr lang="en-US" sz="1600" dirty="0"/>
                    </a:p>
                  </a:txBody>
                  <a:tcPr anchor="ctr"/>
                </a:tc>
                <a:tc>
                  <a:txBody>
                    <a:bodyPr/>
                    <a:lstStyle/>
                    <a:p>
                      <a:r>
                        <a:rPr lang="en-US" sz="1600" kern="1200" dirty="0" smtClean="0">
                          <a:solidFill>
                            <a:schemeClr val="dk1"/>
                          </a:solidFill>
                          <a:effectLst/>
                          <a:latin typeface="+mn-lt"/>
                          <a:ea typeface="+mn-ea"/>
                          <a:cs typeface="+mn-cs"/>
                        </a:rPr>
                        <a:t>Footnote</a:t>
                      </a:r>
                      <a:r>
                        <a:rPr lang="en-US" sz="1600" kern="1200" baseline="0" dirty="0" smtClean="0">
                          <a:solidFill>
                            <a:schemeClr val="dk1"/>
                          </a:solidFill>
                          <a:effectLst/>
                          <a:latin typeface="+mn-lt"/>
                          <a:ea typeface="+mn-ea"/>
                          <a:cs typeface="+mn-cs"/>
                        </a:rPr>
                        <a:t> provides examples of the types of schemes defined as ACSs.</a:t>
                      </a:r>
                      <a:endParaRPr lang="en-US" sz="1600" kern="1200" dirty="0" smtClean="0">
                        <a:solidFill>
                          <a:schemeClr val="dk1"/>
                        </a:solidFill>
                        <a:effectLst/>
                        <a:latin typeface="+mn-lt"/>
                        <a:ea typeface="+mn-ea"/>
                        <a:cs typeface="+mn-cs"/>
                      </a:endParaRPr>
                    </a:p>
                  </a:txBody>
                  <a:tcPr anchor="ctr"/>
                </a:tc>
                <a:tc>
                  <a:txBody>
                    <a:bodyPr/>
                    <a:lstStyle/>
                    <a:p>
                      <a:r>
                        <a:rPr lang="en-US" sz="1600" baseline="0" dirty="0" smtClean="0"/>
                        <a:t>Intended to clarify the definition of an ACS.</a:t>
                      </a:r>
                      <a:endParaRPr lang="en-US" sz="1600" dirty="0"/>
                    </a:p>
                  </a:txBody>
                  <a:tcPr anchor="ctr"/>
                </a:tc>
                <a:extLst>
                  <a:ext uri="{0D108BD9-81ED-4DB2-BD59-A6C34878D82A}">
                    <a16:rowId xmlns:a16="http://schemas.microsoft.com/office/drawing/2014/main" val="2056137076"/>
                  </a:ext>
                </a:extLst>
              </a:tr>
              <a:tr h="0">
                <a:tc>
                  <a:txBody>
                    <a:bodyPr/>
                    <a:lstStyle/>
                    <a:p>
                      <a:r>
                        <a:rPr lang="en-US" sz="1600" dirty="0" smtClean="0"/>
                        <a:t>Section</a:t>
                      </a:r>
                      <a:r>
                        <a:rPr lang="en-US" sz="1600" baseline="0" dirty="0" smtClean="0"/>
                        <a:t> I</a:t>
                      </a:r>
                      <a:endParaRPr lang="en-US" sz="1600" dirty="0"/>
                    </a:p>
                  </a:txBody>
                  <a:tcPr anchor="ctr"/>
                </a:tc>
                <a:tc>
                  <a:txBody>
                    <a:bodyPr/>
                    <a:lstStyle/>
                    <a:p>
                      <a:r>
                        <a:rPr lang="en-US" sz="1600" kern="1200" dirty="0" smtClean="0">
                          <a:solidFill>
                            <a:schemeClr val="dk1"/>
                          </a:solidFill>
                          <a:effectLst/>
                          <a:latin typeface="+mn-lt"/>
                          <a:ea typeface="+mn-ea"/>
                          <a:cs typeface="+mn-cs"/>
                        </a:rPr>
                        <a:t>“ACSs</a:t>
                      </a:r>
                      <a:r>
                        <a:rPr lang="en-US" sz="1600" kern="1200" baseline="0" dirty="0" smtClean="0">
                          <a:solidFill>
                            <a:schemeClr val="dk1"/>
                          </a:solidFill>
                          <a:effectLst/>
                          <a:latin typeface="+mn-lt"/>
                          <a:ea typeface="+mn-ea"/>
                          <a:cs typeface="+mn-cs"/>
                        </a:rPr>
                        <a:t> are not RASs, and thus are not subject to NERC PRC-012 or NPCC Directory 7.”</a:t>
                      </a:r>
                      <a:endParaRPr lang="en-US" sz="1600" kern="1200" dirty="0" smtClean="0">
                        <a:solidFill>
                          <a:schemeClr val="dk1"/>
                        </a:solidFill>
                        <a:effectLst/>
                        <a:latin typeface="+mn-lt"/>
                        <a:ea typeface="+mn-ea"/>
                        <a:cs typeface="+mn-cs"/>
                      </a:endParaRPr>
                    </a:p>
                  </a:txBody>
                  <a:tcPr anchor="ctr"/>
                </a:tc>
                <a:tc>
                  <a:txBody>
                    <a:bodyPr/>
                    <a:lstStyle/>
                    <a:p>
                      <a:r>
                        <a:rPr lang="en-US" sz="1600" dirty="0" smtClean="0"/>
                        <a:t>Clarification of applicability of NERC,</a:t>
                      </a:r>
                      <a:r>
                        <a:rPr lang="en-US" sz="1600" baseline="0" dirty="0" smtClean="0"/>
                        <a:t> NPCC, and ISO-NE documents to ACSs</a:t>
                      </a:r>
                      <a:endParaRPr lang="en-US" sz="1600" dirty="0"/>
                    </a:p>
                  </a:txBody>
                  <a:tcPr anchor="ctr"/>
                </a:tc>
                <a:extLst>
                  <a:ext uri="{0D108BD9-81ED-4DB2-BD59-A6C34878D82A}">
                    <a16:rowId xmlns:a16="http://schemas.microsoft.com/office/drawing/2014/main" val="1927602978"/>
                  </a:ext>
                </a:extLst>
              </a:tr>
              <a:tr h="0">
                <a:tc>
                  <a:txBody>
                    <a:bodyPr/>
                    <a:lstStyle/>
                    <a:p>
                      <a:r>
                        <a:rPr lang="en-US" sz="1600" dirty="0" smtClean="0"/>
                        <a:t>Section</a:t>
                      </a:r>
                      <a:r>
                        <a:rPr lang="en-US" sz="1600" baseline="0" dirty="0" smtClean="0"/>
                        <a:t> I</a:t>
                      </a:r>
                      <a:endParaRPr lang="en-US" sz="1600" dirty="0"/>
                    </a:p>
                  </a:txBody>
                  <a:tcPr anchor="ctr"/>
                </a:tc>
                <a:tc>
                  <a:txBody>
                    <a:bodyPr/>
                    <a:lstStyle/>
                    <a:p>
                      <a:r>
                        <a:rPr lang="en-US" sz="1600" dirty="0" smtClean="0"/>
                        <a:t>Updates</a:t>
                      </a:r>
                      <a:r>
                        <a:rPr lang="en-US" sz="1600" baseline="0" dirty="0" smtClean="0"/>
                        <a:t> to titles and designations of planning criteria documents NERC TPL-001, NPCC Directory 1, and ISO-NE PP3</a:t>
                      </a:r>
                      <a:endParaRPr lang="en-US" sz="1600" dirty="0"/>
                    </a:p>
                  </a:txBody>
                  <a:tcPr anchor="ctr"/>
                </a:tc>
                <a:tc>
                  <a:txBody>
                    <a:bodyPr/>
                    <a:lstStyle/>
                    <a:p>
                      <a:r>
                        <a:rPr lang="en-US" sz="1600" dirty="0" smtClean="0"/>
                        <a:t>Updates</a:t>
                      </a:r>
                      <a:r>
                        <a:rPr lang="en-US" sz="1600" baseline="0" dirty="0" smtClean="0"/>
                        <a:t> for consistency with current titles and designations</a:t>
                      </a:r>
                      <a:endParaRPr lang="en-US" sz="1600" dirty="0"/>
                    </a:p>
                  </a:txBody>
                  <a:tcPr anchor="ctr"/>
                </a:tc>
                <a:extLst>
                  <a:ext uri="{0D108BD9-81ED-4DB2-BD59-A6C34878D82A}">
                    <a16:rowId xmlns:a16="http://schemas.microsoft.com/office/drawing/2014/main" val="2423720893"/>
                  </a:ext>
                </a:extLst>
              </a:tr>
            </a:tbl>
          </a:graphicData>
        </a:graphic>
      </p:graphicFrame>
      <p:sp>
        <p:nvSpPr>
          <p:cNvPr id="8" name="Title 3"/>
          <p:cNvSpPr>
            <a:spLocks noGrp="1"/>
          </p:cNvSpPr>
          <p:nvPr>
            <p:ph type="title"/>
          </p:nvPr>
        </p:nvSpPr>
        <p:spPr/>
        <p:txBody>
          <a:bodyPr/>
          <a:lstStyle/>
          <a:p>
            <a:r>
              <a:rPr lang="en-US" dirty="0" smtClean="0"/>
              <a:t>Summary of Proposed Changes: PP5-5</a:t>
            </a:r>
            <a:endParaRPr lang="en-US" dirty="0"/>
          </a:p>
        </p:txBody>
      </p:sp>
      <p:sp>
        <p:nvSpPr>
          <p:cNvPr id="7" name="Title 1"/>
          <p:cNvSpPr txBox="1">
            <a:spLocks/>
          </p:cNvSpPr>
          <p:nvPr/>
        </p:nvSpPr>
        <p:spPr>
          <a:xfrm>
            <a:off x="457200" y="681362"/>
            <a:ext cx="8229600" cy="842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baseline="0">
                <a:solidFill>
                  <a:srgbClr val="000000"/>
                </a:solidFill>
                <a:latin typeface="+mj-lt"/>
                <a:ea typeface="+mj-ea"/>
                <a:cs typeface="+mj-cs"/>
              </a:defRPr>
            </a:lvl1pPr>
          </a:lstStyle>
          <a:p>
            <a:r>
              <a:rPr lang="en-US" sz="2400" b="0" dirty="0" smtClean="0"/>
              <a:t>How will “Non-RAS” schemes be treated?</a:t>
            </a:r>
            <a:endParaRPr lang="en-US" sz="2400" b="0" dirty="0"/>
          </a:p>
        </p:txBody>
      </p:sp>
    </p:spTree>
    <p:extLst>
      <p:ext uri="{BB962C8B-B14F-4D97-AF65-F5344CB8AC3E}">
        <p14:creationId xmlns:p14="http://schemas.microsoft.com/office/powerpoint/2010/main" val="689476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ext uri="{D42A27DB-BD31-4B8C-83A1-F6EECF244321}">
                <p14:modId xmlns:p14="http://schemas.microsoft.com/office/powerpoint/2010/main" val="2769129759"/>
              </p:ext>
            </p:extLst>
          </p:nvPr>
        </p:nvGraphicFramePr>
        <p:xfrm>
          <a:off x="457200" y="1600200"/>
          <a:ext cx="8229600" cy="457200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24840">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r>
                        <a:rPr lang="en-US" dirty="0" smtClean="0"/>
                        <a:t>Section</a:t>
                      </a:r>
                      <a:r>
                        <a:rPr lang="en-US" baseline="0" dirty="0" smtClean="0"/>
                        <a:t> II</a:t>
                      </a:r>
                      <a:endParaRPr lang="en-US" dirty="0"/>
                    </a:p>
                  </a:txBody>
                  <a:tcPr anchor="ctr"/>
                </a:tc>
                <a:tc>
                  <a:txBody>
                    <a:bodyPr/>
                    <a:lstStyle/>
                    <a:p>
                      <a:r>
                        <a:rPr lang="en-US" dirty="0" smtClean="0"/>
                        <a:t>Added reference</a:t>
                      </a:r>
                      <a:r>
                        <a:rPr lang="en-US" baseline="0" dirty="0" smtClean="0"/>
                        <a:t> to requirements in Sections IV and V</a:t>
                      </a:r>
                      <a:endParaRPr lang="en-US" dirty="0"/>
                    </a:p>
                  </a:txBody>
                  <a:tcPr anchor="ctr"/>
                </a:tc>
                <a:tc>
                  <a:txBody>
                    <a:bodyPr/>
                    <a:lstStyle/>
                    <a:p>
                      <a:r>
                        <a:rPr lang="en-US" dirty="0" smtClean="0"/>
                        <a:t>Clarification to the purpose of PP5-5</a:t>
                      </a:r>
                      <a:endParaRPr lang="en-US" dirty="0"/>
                    </a:p>
                  </a:txBody>
                  <a:tcPr anchor="ctr"/>
                </a:tc>
                <a:extLst>
                  <a:ext uri="{0D108BD9-81ED-4DB2-BD59-A6C34878D82A}">
                    <a16:rowId xmlns:a16="http://schemas.microsoft.com/office/drawing/2014/main" val="10001"/>
                  </a:ext>
                </a:extLst>
              </a:tr>
              <a:tr h="914400">
                <a:tc>
                  <a:txBody>
                    <a:bodyPr/>
                    <a:lstStyle/>
                    <a:p>
                      <a:r>
                        <a:rPr lang="en-US" dirty="0" smtClean="0"/>
                        <a:t>Section III</a:t>
                      </a:r>
                      <a:endParaRPr lang="en-US" dirty="0"/>
                    </a:p>
                  </a:txBody>
                  <a:tcPr anchor="ctr"/>
                </a:tc>
                <a:tc>
                  <a:txBody>
                    <a:bodyPr/>
                    <a:lstStyle/>
                    <a:p>
                      <a:r>
                        <a:rPr lang="en-US" dirty="0" smtClean="0"/>
                        <a:t>Clarification</a:t>
                      </a:r>
                      <a:r>
                        <a:rPr lang="en-US" baseline="0" dirty="0" smtClean="0"/>
                        <a:t> that effects of Type I SPSs may or may not be entirely within New England</a:t>
                      </a:r>
                      <a:endParaRPr lang="en-US" dirty="0"/>
                    </a:p>
                  </a:txBody>
                  <a:tcPr anchor="ctr"/>
                </a:tc>
                <a:tc>
                  <a:txBody>
                    <a:bodyPr/>
                    <a:lstStyle/>
                    <a:p>
                      <a:r>
                        <a:rPr lang="en-US" dirty="0" smtClean="0"/>
                        <a:t>Minor</a:t>
                      </a:r>
                      <a:r>
                        <a:rPr lang="en-US" baseline="0" dirty="0" smtClean="0"/>
                        <a:t> clarification</a:t>
                      </a:r>
                      <a:endParaRPr lang="en-US" dirty="0"/>
                    </a:p>
                  </a:txBody>
                  <a:tcPr anchor="ctr"/>
                </a:tc>
                <a:extLst>
                  <a:ext uri="{0D108BD9-81ED-4DB2-BD59-A6C34878D82A}">
                    <a16:rowId xmlns:a16="http://schemas.microsoft.com/office/drawing/2014/main" val="1506827153"/>
                  </a:ext>
                </a:extLst>
              </a:tr>
              <a:tr h="914400">
                <a:tc>
                  <a:txBody>
                    <a:bodyPr/>
                    <a:lstStyle/>
                    <a:p>
                      <a:r>
                        <a:rPr lang="en-US" dirty="0" smtClean="0"/>
                        <a:t>Section</a:t>
                      </a:r>
                      <a:r>
                        <a:rPr lang="en-US" baseline="0" dirty="0" smtClean="0"/>
                        <a:t> III</a:t>
                      </a:r>
                      <a:endParaRPr lang="en-US" dirty="0"/>
                    </a:p>
                  </a:txBody>
                  <a:tcPr anchor="ctr"/>
                </a:tc>
                <a:tc>
                  <a:txBody>
                    <a:bodyPr/>
                    <a:lstStyle/>
                    <a:p>
                      <a:r>
                        <a:rPr lang="en-US" dirty="0" smtClean="0"/>
                        <a:t>Replacement</a:t>
                      </a:r>
                      <a:r>
                        <a:rPr lang="en-US" baseline="0" dirty="0" smtClean="0"/>
                        <a:t> of name and definition of Type III SPS with Limited Impact RAS</a:t>
                      </a:r>
                      <a:endParaRPr lang="en-US" dirty="0"/>
                    </a:p>
                  </a:txBody>
                  <a:tcPr anchor="ctr"/>
                </a:tc>
                <a:tc>
                  <a:txBody>
                    <a:bodyPr/>
                    <a:lstStyle/>
                    <a:p>
                      <a:r>
                        <a:rPr lang="en-US" dirty="0" smtClean="0"/>
                        <a:t>Consistency</a:t>
                      </a:r>
                      <a:r>
                        <a:rPr lang="en-US" baseline="0" dirty="0" smtClean="0"/>
                        <a:t> with NERC and NPCC criteria</a:t>
                      </a:r>
                      <a:endParaRPr lang="en-US" dirty="0"/>
                    </a:p>
                  </a:txBody>
                  <a:tcPr anchor="ctr"/>
                </a:tc>
                <a:extLst>
                  <a:ext uri="{0D108BD9-81ED-4DB2-BD59-A6C34878D82A}">
                    <a16:rowId xmlns:a16="http://schemas.microsoft.com/office/drawing/2014/main" val="10002"/>
                  </a:ext>
                </a:extLst>
              </a:tr>
              <a:tr h="914400">
                <a:tc>
                  <a:txBody>
                    <a:bodyPr/>
                    <a:lstStyle/>
                    <a:p>
                      <a:r>
                        <a:rPr lang="en-US" dirty="0" smtClean="0"/>
                        <a:t>Section IV</a:t>
                      </a:r>
                      <a:endParaRPr lang="en-US" dirty="0"/>
                    </a:p>
                  </a:txBody>
                  <a:tcPr anchor="ctr"/>
                </a:tc>
                <a:tc>
                  <a:txBody>
                    <a:bodyPr/>
                    <a:lstStyle/>
                    <a:p>
                      <a:r>
                        <a:rPr lang="en-US" dirty="0" smtClean="0"/>
                        <a:t>New section, with requirement for RAS-Entities</a:t>
                      </a:r>
                      <a:r>
                        <a:rPr lang="en-US" baseline="0" dirty="0" smtClean="0"/>
                        <a:t> to submit Attachment 1 data within six months of PP5-5 implementation</a:t>
                      </a:r>
                      <a:endParaRPr lang="en-US" dirty="0"/>
                    </a:p>
                  </a:txBody>
                  <a:tcPr anchor="ctr"/>
                </a:tc>
                <a:tc>
                  <a:txBody>
                    <a:bodyPr/>
                    <a:lstStyle/>
                    <a:p>
                      <a:r>
                        <a:rPr lang="en-US" dirty="0" smtClean="0"/>
                        <a:t>Information is required for ISO-NE to populate a RAS Database, as per NERC</a:t>
                      </a:r>
                      <a:r>
                        <a:rPr lang="en-US" baseline="0" dirty="0" smtClean="0"/>
                        <a:t> PRC-012-2 Requirement R9</a:t>
                      </a:r>
                      <a:endParaRPr lang="en-US" dirty="0"/>
                    </a:p>
                  </a:txBody>
                  <a:tcPr anchor="ctr"/>
                </a:tc>
                <a:extLst>
                  <a:ext uri="{0D108BD9-81ED-4DB2-BD59-A6C34878D82A}">
                    <a16:rowId xmlns:a16="http://schemas.microsoft.com/office/drawing/2014/main" val="10003"/>
                  </a:ext>
                </a:extLst>
              </a:tr>
            </a:tbl>
          </a:graphicData>
        </a:graphic>
      </p:graphicFrame>
      <p:sp>
        <p:nvSpPr>
          <p:cNvPr id="2" name="Title 1"/>
          <p:cNvSpPr>
            <a:spLocks noGrp="1"/>
          </p:cNvSpPr>
          <p:nvPr>
            <p:ph type="title"/>
          </p:nvPr>
        </p:nvSpPr>
        <p:spPr/>
        <p:txBody>
          <a:bodyPr/>
          <a:lstStyle/>
          <a:p>
            <a:r>
              <a:rPr lang="en-US" dirty="0" smtClean="0"/>
              <a:t>Summary of Proposed Changes: PP5-5</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16</a:t>
            </a:fld>
            <a:endParaRPr lang="en-US" sz="1400" dirty="0">
              <a:solidFill>
                <a:srgbClr val="000000"/>
              </a:solidFill>
            </a:endParaRPr>
          </a:p>
        </p:txBody>
      </p:sp>
      <p:sp>
        <p:nvSpPr>
          <p:cNvPr id="7" name="Title 1"/>
          <p:cNvSpPr txBox="1">
            <a:spLocks/>
          </p:cNvSpPr>
          <p:nvPr/>
        </p:nvSpPr>
        <p:spPr>
          <a:xfrm>
            <a:off x="457200" y="681362"/>
            <a:ext cx="8229600" cy="842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baseline="0">
                <a:solidFill>
                  <a:srgbClr val="000000"/>
                </a:solidFill>
                <a:latin typeface="+mj-lt"/>
                <a:ea typeface="+mj-ea"/>
                <a:cs typeface="+mj-cs"/>
              </a:defRPr>
            </a:lvl1pPr>
          </a:lstStyle>
          <a:p>
            <a:r>
              <a:rPr lang="en-US" sz="2400" b="0" dirty="0" smtClean="0"/>
              <a:t>Change from “Type III SPS” to “Limited Impact RAS”</a:t>
            </a:r>
            <a:endParaRPr lang="en-US" sz="2400" b="0" dirty="0"/>
          </a:p>
        </p:txBody>
      </p:sp>
    </p:spTree>
    <p:extLst>
      <p:ext uri="{BB962C8B-B14F-4D97-AF65-F5344CB8AC3E}">
        <p14:creationId xmlns:p14="http://schemas.microsoft.com/office/powerpoint/2010/main" val="24952918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ext uri="{D42A27DB-BD31-4B8C-83A1-F6EECF244321}">
                <p14:modId xmlns:p14="http://schemas.microsoft.com/office/powerpoint/2010/main" val="1346616085"/>
              </p:ext>
            </p:extLst>
          </p:nvPr>
        </p:nvGraphicFramePr>
        <p:xfrm>
          <a:off x="457200" y="1447800"/>
          <a:ext cx="8229600" cy="484632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24840">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r>
                        <a:rPr lang="en-US" dirty="0" smtClean="0"/>
                        <a:t>Section V, 1.</a:t>
                      </a:r>
                      <a:endParaRPr lang="en-US" dirty="0"/>
                    </a:p>
                  </a:txBody>
                  <a:tcPr anchor="ctr"/>
                </a:tc>
                <a:tc>
                  <a:txBody>
                    <a:bodyPr/>
                    <a:lstStyle/>
                    <a:p>
                      <a:r>
                        <a:rPr lang="en-US" dirty="0" smtClean="0"/>
                        <a:t>Proponents</a:t>
                      </a:r>
                      <a:r>
                        <a:rPr lang="en-US" baseline="0" dirty="0" smtClean="0"/>
                        <a:t> of new or functionally modified RASs must submit Attachment 1 data to ISO-NE</a:t>
                      </a:r>
                      <a:endParaRPr lang="en-US" dirty="0"/>
                    </a:p>
                  </a:txBody>
                  <a:tcPr anchor="ctr"/>
                </a:tc>
                <a:tc>
                  <a:txBody>
                    <a:bodyPr/>
                    <a:lstStyle/>
                    <a:p>
                      <a:r>
                        <a:rPr lang="en-US" dirty="0" smtClean="0"/>
                        <a:t>Data is required to</a:t>
                      </a:r>
                      <a:r>
                        <a:rPr lang="en-US" baseline="0" dirty="0" smtClean="0"/>
                        <a:t> analyze RAS design and populate the RAS Database</a:t>
                      </a:r>
                      <a:endParaRPr lang="en-US" dirty="0"/>
                    </a:p>
                  </a:txBody>
                  <a:tcPr anchor="ctr"/>
                </a:tc>
                <a:extLst>
                  <a:ext uri="{0D108BD9-81ED-4DB2-BD59-A6C34878D82A}">
                    <a16:rowId xmlns:a16="http://schemas.microsoft.com/office/drawing/2014/main" val="10001"/>
                  </a:ext>
                </a:extLst>
              </a:tr>
              <a:tr h="914400">
                <a:tc>
                  <a:txBody>
                    <a:bodyPr/>
                    <a:lstStyle/>
                    <a:p>
                      <a:r>
                        <a:rPr lang="en-US" dirty="0" smtClean="0"/>
                        <a:t>Section V,</a:t>
                      </a:r>
                      <a:r>
                        <a:rPr lang="en-US" baseline="0" dirty="0" smtClean="0"/>
                        <a:t> 2.</a:t>
                      </a:r>
                      <a:endParaRPr lang="en-US" dirty="0"/>
                    </a:p>
                  </a:txBody>
                  <a:tcPr anchor="ctr"/>
                </a:tc>
                <a:tc>
                  <a:txBody>
                    <a:bodyPr/>
                    <a:lstStyle/>
                    <a:p>
                      <a:r>
                        <a:rPr lang="en-US" dirty="0" smtClean="0"/>
                        <a:t>Proponents</a:t>
                      </a:r>
                      <a:r>
                        <a:rPr lang="en-US" baseline="0" dirty="0" smtClean="0"/>
                        <a:t> of new or functionally modified RASs must resolve any issues identified in ISO-NE’s review</a:t>
                      </a:r>
                      <a:endParaRPr lang="en-US" dirty="0"/>
                    </a:p>
                  </a:txBody>
                  <a:tcPr anchor="ctr"/>
                </a:tc>
                <a:tc>
                  <a:txBody>
                    <a:bodyPr/>
                    <a:lstStyle/>
                    <a:p>
                      <a:r>
                        <a:rPr lang="en-US" dirty="0" smtClean="0"/>
                        <a:t>Mitigation of any reliability risks introduced by the new RAS</a:t>
                      </a:r>
                      <a:endParaRPr lang="en-US" dirty="0"/>
                    </a:p>
                  </a:txBody>
                  <a:tcPr anchor="ctr"/>
                </a:tc>
                <a:extLst>
                  <a:ext uri="{0D108BD9-81ED-4DB2-BD59-A6C34878D82A}">
                    <a16:rowId xmlns:a16="http://schemas.microsoft.com/office/drawing/2014/main" val="10002"/>
                  </a:ext>
                </a:extLst>
              </a:tr>
              <a:tr h="914400">
                <a:tc>
                  <a:txBody>
                    <a:bodyPr/>
                    <a:lstStyle/>
                    <a:p>
                      <a:r>
                        <a:rPr lang="en-US" dirty="0" smtClean="0"/>
                        <a:t>Section V, 3.</a:t>
                      </a:r>
                      <a:endParaRPr lang="en-US" dirty="0"/>
                    </a:p>
                  </a:txBody>
                  <a:tcPr anchor="ctr"/>
                </a:tc>
                <a:tc>
                  <a:txBody>
                    <a:bodyPr/>
                    <a:lstStyle/>
                    <a:p>
                      <a:r>
                        <a:rPr lang="en-US" baseline="0" dirty="0" smtClean="0"/>
                        <a:t>Specific events to be examined in a System Impact Study (SIS) for an addition, functional modification, or a retirement of a RAS</a:t>
                      </a:r>
                      <a:endParaRPr lang="en-US" dirty="0"/>
                    </a:p>
                  </a:txBody>
                  <a:tcPr anchor="ctr"/>
                </a:tc>
                <a:tc>
                  <a:txBody>
                    <a:bodyPr/>
                    <a:lstStyle/>
                    <a:p>
                      <a:r>
                        <a:rPr lang="en-US" dirty="0" smtClean="0"/>
                        <a:t>Alignment</a:t>
                      </a:r>
                      <a:r>
                        <a:rPr lang="en-US" baseline="0" dirty="0" smtClean="0"/>
                        <a:t> of ISO-NE SIS with NERC’s requirements for review of RAS changes, as per PRC-012-2</a:t>
                      </a:r>
                      <a:endParaRPr lang="en-US" dirty="0"/>
                    </a:p>
                  </a:txBody>
                  <a:tcPr anchor="ctr"/>
                </a:tc>
                <a:extLst>
                  <a:ext uri="{0D108BD9-81ED-4DB2-BD59-A6C34878D82A}">
                    <a16:rowId xmlns:a16="http://schemas.microsoft.com/office/drawing/2014/main" val="10003"/>
                  </a:ext>
                </a:extLst>
              </a:tr>
              <a:tr h="914400">
                <a:tc>
                  <a:txBody>
                    <a:bodyPr/>
                    <a:lstStyle/>
                    <a:p>
                      <a:r>
                        <a:rPr lang="en-US" dirty="0" smtClean="0"/>
                        <a:t>Section V, 4.</a:t>
                      </a:r>
                      <a:endParaRPr lang="en-US" dirty="0"/>
                    </a:p>
                  </a:txBody>
                  <a:tcPr anchor="ctr"/>
                </a:tc>
                <a:tc>
                  <a:txBody>
                    <a:bodyPr/>
                    <a:lstStyle/>
                    <a:p>
                      <a:r>
                        <a:rPr lang="en-US" baseline="0" dirty="0" smtClean="0"/>
                        <a:t>New or functionally modified RASs must not be implemented before the ISO-NE and NPCC review processes are complete</a:t>
                      </a:r>
                      <a:endParaRPr lang="en-US" dirty="0"/>
                    </a:p>
                  </a:txBody>
                  <a:tcPr anchor="ctr"/>
                </a:tc>
                <a:tc>
                  <a:txBody>
                    <a:bodyPr/>
                    <a:lstStyle/>
                    <a:p>
                      <a:r>
                        <a:rPr lang="en-US" dirty="0" smtClean="0"/>
                        <a:t>Review ensures that</a:t>
                      </a:r>
                      <a:r>
                        <a:rPr lang="en-US" baseline="0" dirty="0" smtClean="0"/>
                        <a:t> the new or modified RAS does not cause an unacceptable risk to reliability</a:t>
                      </a:r>
                      <a:endParaRPr lang="en-US" dirty="0"/>
                    </a:p>
                  </a:txBody>
                  <a:tcPr anchor="ctr"/>
                </a:tc>
                <a:extLst>
                  <a:ext uri="{0D108BD9-81ED-4DB2-BD59-A6C34878D82A}">
                    <a16:rowId xmlns:a16="http://schemas.microsoft.com/office/drawing/2014/main" val="3103513796"/>
                  </a:ext>
                </a:extLst>
              </a:tr>
            </a:tbl>
          </a:graphicData>
        </a:graphic>
      </p:graphicFrame>
      <p:sp>
        <p:nvSpPr>
          <p:cNvPr id="2" name="Title 1"/>
          <p:cNvSpPr>
            <a:spLocks noGrp="1"/>
          </p:cNvSpPr>
          <p:nvPr>
            <p:ph type="title"/>
          </p:nvPr>
        </p:nvSpPr>
        <p:spPr/>
        <p:txBody>
          <a:bodyPr/>
          <a:lstStyle/>
          <a:p>
            <a:r>
              <a:rPr lang="en-US" dirty="0" smtClean="0"/>
              <a:t>Summary of Proposed Changes: PP5-5</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17</a:t>
            </a:fld>
            <a:endParaRPr lang="en-US" sz="1400" dirty="0">
              <a:solidFill>
                <a:srgbClr val="000000"/>
              </a:solidFill>
            </a:endParaRPr>
          </a:p>
        </p:txBody>
      </p:sp>
      <p:sp>
        <p:nvSpPr>
          <p:cNvPr id="7" name="Title 1"/>
          <p:cNvSpPr txBox="1">
            <a:spLocks/>
          </p:cNvSpPr>
          <p:nvPr/>
        </p:nvSpPr>
        <p:spPr>
          <a:xfrm>
            <a:off x="457200" y="681362"/>
            <a:ext cx="8229600" cy="842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baseline="0">
                <a:solidFill>
                  <a:srgbClr val="000000"/>
                </a:solidFill>
                <a:latin typeface="+mj-lt"/>
                <a:ea typeface="+mj-ea"/>
                <a:cs typeface="+mj-cs"/>
              </a:defRPr>
            </a:lvl1pPr>
          </a:lstStyle>
          <a:p>
            <a:r>
              <a:rPr lang="en-US" sz="2400" b="0" dirty="0" smtClean="0"/>
              <a:t>Requirements for Review of Additions, Changes, or Retirements</a:t>
            </a:r>
            <a:endParaRPr lang="en-US" sz="2400" b="0" dirty="0"/>
          </a:p>
        </p:txBody>
      </p:sp>
    </p:spTree>
    <p:extLst>
      <p:ext uri="{BB962C8B-B14F-4D97-AF65-F5344CB8AC3E}">
        <p14:creationId xmlns:p14="http://schemas.microsoft.com/office/powerpoint/2010/main" val="7383622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ext uri="{D42A27DB-BD31-4B8C-83A1-F6EECF244321}">
                <p14:modId xmlns:p14="http://schemas.microsoft.com/office/powerpoint/2010/main" val="671767028"/>
              </p:ext>
            </p:extLst>
          </p:nvPr>
        </p:nvGraphicFramePr>
        <p:xfrm>
          <a:off x="457200" y="1600200"/>
          <a:ext cx="8229600" cy="393192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24840">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r>
                        <a:rPr lang="en-US" dirty="0" smtClean="0"/>
                        <a:t>Tables I, II, and III</a:t>
                      </a:r>
                      <a:endParaRPr lang="en-US" dirty="0"/>
                    </a:p>
                  </a:txBody>
                  <a:tcPr anchor="ctr"/>
                </a:tc>
                <a:tc>
                  <a:txBody>
                    <a:bodyPr/>
                    <a:lstStyle/>
                    <a:p>
                      <a:r>
                        <a:rPr lang="en-US" dirty="0" smtClean="0"/>
                        <a:t>“For the purposes of this table, ‘RAS’ also refers to any other scheme subject</a:t>
                      </a:r>
                      <a:r>
                        <a:rPr lang="en-US" baseline="0" dirty="0" smtClean="0"/>
                        <a:t> to Section III of this procedure, as defined in the second paragraph of Section I.”</a:t>
                      </a:r>
                      <a:endParaRPr lang="en-US" dirty="0"/>
                    </a:p>
                  </a:txBody>
                  <a:tcPr anchor="ctr"/>
                </a:tc>
                <a:tc>
                  <a:txBody>
                    <a:bodyPr/>
                    <a:lstStyle/>
                    <a:p>
                      <a:r>
                        <a:rPr lang="en-US" dirty="0" smtClean="0"/>
                        <a:t>Clarification</a:t>
                      </a:r>
                      <a:r>
                        <a:rPr lang="en-US" baseline="0" dirty="0" smtClean="0"/>
                        <a:t> that application guidelines apply to non-RAS schemes as well as RASs</a:t>
                      </a:r>
                      <a:endParaRPr lang="en-US" dirty="0"/>
                    </a:p>
                  </a:txBody>
                  <a:tcPr anchor="ctr"/>
                </a:tc>
                <a:extLst>
                  <a:ext uri="{0D108BD9-81ED-4DB2-BD59-A6C34878D82A}">
                    <a16:rowId xmlns:a16="http://schemas.microsoft.com/office/drawing/2014/main" val="965270829"/>
                  </a:ext>
                </a:extLst>
              </a:tr>
              <a:tr h="914400">
                <a:tc>
                  <a:txBody>
                    <a:bodyPr/>
                    <a:lstStyle/>
                    <a:p>
                      <a:r>
                        <a:rPr lang="en-US" dirty="0" smtClean="0"/>
                        <a:t>Table III</a:t>
                      </a:r>
                      <a:endParaRPr lang="en-US" dirty="0"/>
                    </a:p>
                  </a:txBody>
                  <a:tcPr anchor="ctr"/>
                </a:tc>
                <a:tc>
                  <a:txBody>
                    <a:bodyPr/>
                    <a:lstStyle/>
                    <a:p>
                      <a:r>
                        <a:rPr lang="en-US" dirty="0" smtClean="0"/>
                        <a:t>Removed</a:t>
                      </a:r>
                      <a:r>
                        <a:rPr lang="en-US" baseline="0" dirty="0" smtClean="0"/>
                        <a:t> reference to NPCC Directory 7</a:t>
                      </a:r>
                      <a:endParaRPr lang="en-US" dirty="0"/>
                    </a:p>
                  </a:txBody>
                  <a:tcPr anchor="ctr"/>
                </a:tc>
                <a:tc>
                  <a:txBody>
                    <a:bodyPr/>
                    <a:lstStyle/>
                    <a:p>
                      <a:r>
                        <a:rPr lang="en-US" dirty="0" smtClean="0"/>
                        <a:t>Type</a:t>
                      </a:r>
                      <a:r>
                        <a:rPr lang="en-US" baseline="0" dirty="0" smtClean="0"/>
                        <a:t> III SPSs/Limited Impact RASs </a:t>
                      </a:r>
                      <a:r>
                        <a:rPr lang="en-US" dirty="0" smtClean="0"/>
                        <a:t>are specifically excluded from Directory 7’s security and dependability</a:t>
                      </a:r>
                      <a:r>
                        <a:rPr lang="en-US" baseline="0" dirty="0" smtClean="0"/>
                        <a:t> requirements</a:t>
                      </a:r>
                      <a:endParaRPr lang="en-US" dirty="0"/>
                    </a:p>
                  </a:txBody>
                  <a:tcPr anchor="ctr"/>
                </a:tc>
                <a:extLst>
                  <a:ext uri="{0D108BD9-81ED-4DB2-BD59-A6C34878D82A}">
                    <a16:rowId xmlns:a16="http://schemas.microsoft.com/office/drawing/2014/main" val="1406891922"/>
                  </a:ext>
                </a:extLst>
              </a:tr>
              <a:tr h="640080">
                <a:tc>
                  <a:txBody>
                    <a:bodyPr/>
                    <a:lstStyle/>
                    <a:p>
                      <a:r>
                        <a:rPr lang="en-US" dirty="0" smtClean="0"/>
                        <a:t>Attachment 1</a:t>
                      </a:r>
                      <a:endParaRPr lang="en-US" dirty="0"/>
                    </a:p>
                  </a:txBody>
                  <a:tcPr anchor="ctr"/>
                </a:tc>
                <a:tc>
                  <a:txBody>
                    <a:bodyPr/>
                    <a:lstStyle/>
                    <a:p>
                      <a:r>
                        <a:rPr lang="en-US" dirty="0" smtClean="0"/>
                        <a:t>New attachment,</a:t>
                      </a:r>
                      <a:r>
                        <a:rPr lang="en-US" baseline="0" dirty="0" smtClean="0"/>
                        <a:t> consisting of a data collection form</a:t>
                      </a:r>
                      <a:endParaRPr lang="en-US" dirty="0"/>
                    </a:p>
                  </a:txBody>
                  <a:tcPr anchor="ctr"/>
                </a:tc>
                <a:tc>
                  <a:txBody>
                    <a:bodyPr/>
                    <a:lstStyle/>
                    <a:p>
                      <a:r>
                        <a:rPr lang="en-US" dirty="0" smtClean="0"/>
                        <a:t>Data collection required by NERC</a:t>
                      </a:r>
                      <a:r>
                        <a:rPr lang="en-US" baseline="0" dirty="0" smtClean="0"/>
                        <a:t> PRC-012-2 R1</a:t>
                      </a:r>
                      <a:endParaRPr lang="en-US" dirty="0"/>
                    </a:p>
                  </a:txBody>
                  <a:tcPr anchor="ctr"/>
                </a:tc>
                <a:extLst>
                  <a:ext uri="{0D108BD9-81ED-4DB2-BD59-A6C34878D82A}">
                    <a16:rowId xmlns:a16="http://schemas.microsoft.com/office/drawing/2014/main" val="1127097157"/>
                  </a:ext>
                </a:extLst>
              </a:tr>
            </a:tbl>
          </a:graphicData>
        </a:graphic>
      </p:graphicFrame>
      <p:sp>
        <p:nvSpPr>
          <p:cNvPr id="2" name="Title 1"/>
          <p:cNvSpPr>
            <a:spLocks noGrp="1"/>
          </p:cNvSpPr>
          <p:nvPr>
            <p:ph type="title"/>
          </p:nvPr>
        </p:nvSpPr>
        <p:spPr/>
        <p:txBody>
          <a:bodyPr/>
          <a:lstStyle/>
          <a:p>
            <a:r>
              <a:rPr lang="en-US" dirty="0" smtClean="0"/>
              <a:t>Summary of Proposed Changes: PP5-5</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18</a:t>
            </a:fld>
            <a:endParaRPr lang="en-US" sz="1400" dirty="0">
              <a:solidFill>
                <a:srgbClr val="000000"/>
              </a:solidFill>
            </a:endParaRPr>
          </a:p>
        </p:txBody>
      </p:sp>
      <p:sp>
        <p:nvSpPr>
          <p:cNvPr id="7" name="Title 1"/>
          <p:cNvSpPr txBox="1">
            <a:spLocks/>
          </p:cNvSpPr>
          <p:nvPr/>
        </p:nvSpPr>
        <p:spPr>
          <a:xfrm>
            <a:off x="457200" y="681362"/>
            <a:ext cx="8229600" cy="842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baseline="0">
                <a:solidFill>
                  <a:srgbClr val="000000"/>
                </a:solidFill>
                <a:latin typeface="+mj-lt"/>
                <a:ea typeface="+mj-ea"/>
                <a:cs typeface="+mj-cs"/>
              </a:defRPr>
            </a:lvl1pPr>
          </a:lstStyle>
          <a:p>
            <a:r>
              <a:rPr lang="en-US" sz="2400" b="0" dirty="0" smtClean="0"/>
              <a:t>Tables and Attachments</a:t>
            </a:r>
            <a:endParaRPr lang="en-US" sz="2400" b="0" dirty="0"/>
          </a:p>
        </p:txBody>
      </p:sp>
    </p:spTree>
    <p:extLst>
      <p:ext uri="{BB962C8B-B14F-4D97-AF65-F5344CB8AC3E}">
        <p14:creationId xmlns:p14="http://schemas.microsoft.com/office/powerpoint/2010/main" val="39681113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ext uri="{D42A27DB-BD31-4B8C-83A1-F6EECF244321}">
                <p14:modId xmlns:p14="http://schemas.microsoft.com/office/powerpoint/2010/main" val="1818401733"/>
              </p:ext>
            </p:extLst>
          </p:nvPr>
        </p:nvGraphicFramePr>
        <p:xfrm>
          <a:off x="457200" y="1600200"/>
          <a:ext cx="8229600" cy="338328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24840">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r>
                        <a:rPr lang="en-US" dirty="0" smtClean="0"/>
                        <a:t>Introduction</a:t>
                      </a:r>
                      <a:endParaRPr lang="en-US" dirty="0"/>
                    </a:p>
                  </a:txBody>
                  <a:tcPr anchor="ctr"/>
                </a:tc>
                <a:tc>
                  <a:txBody>
                    <a:bodyPr/>
                    <a:lstStyle/>
                    <a:p>
                      <a:r>
                        <a:rPr lang="en-US" dirty="0" smtClean="0"/>
                        <a:t>Conforming change to the title of PP5-5</a:t>
                      </a:r>
                      <a:endParaRPr lang="en-US" dirty="0"/>
                    </a:p>
                  </a:txBody>
                  <a:tcPr anchor="ctr"/>
                </a:tc>
                <a:tc>
                  <a:txBody>
                    <a:bodyPr/>
                    <a:lstStyle/>
                    <a:p>
                      <a:r>
                        <a:rPr lang="en-US" dirty="0" smtClean="0"/>
                        <a:t>Conformance</a:t>
                      </a:r>
                      <a:r>
                        <a:rPr lang="en-US" baseline="0" dirty="0" smtClean="0"/>
                        <a:t> with PP5-5’s new title</a:t>
                      </a:r>
                      <a:endParaRPr lang="en-US" dirty="0"/>
                    </a:p>
                  </a:txBody>
                  <a:tcPr anchor="ctr"/>
                </a:tc>
                <a:extLst>
                  <a:ext uri="{0D108BD9-81ED-4DB2-BD59-A6C34878D82A}">
                    <a16:rowId xmlns:a16="http://schemas.microsoft.com/office/drawing/2014/main" val="10001"/>
                  </a:ext>
                </a:extLst>
              </a:tr>
              <a:tr h="914400">
                <a:tc>
                  <a:txBody>
                    <a:bodyPr/>
                    <a:lstStyle/>
                    <a:p>
                      <a:r>
                        <a:rPr lang="en-US" dirty="0" smtClean="0"/>
                        <a:t>Introduction</a:t>
                      </a:r>
                      <a:endParaRPr lang="en-US" dirty="0"/>
                    </a:p>
                  </a:txBody>
                  <a:tcPr anchor="ctr"/>
                </a:tc>
                <a:tc>
                  <a:txBody>
                    <a:bodyPr/>
                    <a:lstStyle/>
                    <a:p>
                      <a:r>
                        <a:rPr lang="en-US" dirty="0" smtClean="0"/>
                        <a:t>Replacement of “Special Protection System” with “Remedial Action Scheme”</a:t>
                      </a:r>
                      <a:endParaRPr lang="en-US" dirty="0"/>
                    </a:p>
                  </a:txBody>
                  <a:tcPr anchor="ctr"/>
                </a:tc>
                <a:tc>
                  <a:txBody>
                    <a:bodyPr/>
                    <a:lstStyle/>
                    <a:p>
                      <a:r>
                        <a:rPr lang="en-US" dirty="0" smtClean="0"/>
                        <a:t>Consistency with NERC and NPCC terminology</a:t>
                      </a:r>
                      <a:endParaRPr lang="en-US" dirty="0"/>
                    </a:p>
                  </a:txBody>
                  <a:tcPr anchor="ctr"/>
                </a:tc>
                <a:extLst>
                  <a:ext uri="{0D108BD9-81ED-4DB2-BD59-A6C34878D82A}">
                    <a16:rowId xmlns:a16="http://schemas.microsoft.com/office/drawing/2014/main" val="10002"/>
                  </a:ext>
                </a:extLst>
              </a:tr>
              <a:tr h="914400">
                <a:tc>
                  <a:txBody>
                    <a:bodyPr/>
                    <a:lstStyle/>
                    <a:p>
                      <a:r>
                        <a:rPr lang="en-US" dirty="0" smtClean="0"/>
                        <a:t>Introduction</a:t>
                      </a:r>
                      <a:endParaRPr lang="en-US" dirty="0"/>
                    </a:p>
                  </a:txBody>
                  <a:tcPr anchor="ctr"/>
                </a:tc>
                <a:tc>
                  <a:txBody>
                    <a:bodyPr/>
                    <a:lstStyle/>
                    <a:p>
                      <a:r>
                        <a:rPr lang="en-US" dirty="0" smtClean="0"/>
                        <a:t>Updated</a:t>
                      </a:r>
                      <a:r>
                        <a:rPr lang="en-US" baseline="0" dirty="0" smtClean="0"/>
                        <a:t> description of PP5-5’s purpose</a:t>
                      </a:r>
                      <a:endParaRPr lang="en-US" dirty="0"/>
                    </a:p>
                  </a:txBody>
                  <a:tcPr anchor="ctr"/>
                </a:tc>
                <a:tc>
                  <a:txBody>
                    <a:bodyPr/>
                    <a:lstStyle/>
                    <a:p>
                      <a:r>
                        <a:rPr lang="en-US" dirty="0" smtClean="0"/>
                        <a:t>Consistency</a:t>
                      </a:r>
                      <a:r>
                        <a:rPr lang="en-US" baseline="0" dirty="0" smtClean="0"/>
                        <a:t> with PP5-5’s new purpose</a:t>
                      </a:r>
                      <a:endParaRPr lang="en-US" dirty="0"/>
                    </a:p>
                  </a:txBody>
                  <a:tcPr anchor="ctr"/>
                </a:tc>
                <a:extLst>
                  <a:ext uri="{0D108BD9-81ED-4DB2-BD59-A6C34878D82A}">
                    <a16:rowId xmlns:a16="http://schemas.microsoft.com/office/drawing/2014/main" val="10003"/>
                  </a:ext>
                </a:extLst>
              </a:tr>
            </a:tbl>
          </a:graphicData>
        </a:graphic>
      </p:graphicFrame>
      <p:sp>
        <p:nvSpPr>
          <p:cNvPr id="2" name="Title 1"/>
          <p:cNvSpPr>
            <a:spLocks noGrp="1"/>
          </p:cNvSpPr>
          <p:nvPr>
            <p:ph type="title"/>
          </p:nvPr>
        </p:nvSpPr>
        <p:spPr/>
        <p:txBody>
          <a:bodyPr/>
          <a:lstStyle/>
          <a:p>
            <a:r>
              <a:rPr lang="en-US" dirty="0" smtClean="0"/>
              <a:t>Summary of Proposed Changes: PP5-0</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19</a:t>
            </a:fld>
            <a:endParaRPr lang="en-US" sz="1400" dirty="0">
              <a:solidFill>
                <a:srgbClr val="000000"/>
              </a:solidFill>
            </a:endParaRPr>
          </a:p>
        </p:txBody>
      </p:sp>
    </p:spTree>
    <p:extLst>
      <p:ext uri="{BB962C8B-B14F-4D97-AF65-F5344CB8AC3E}">
        <p14:creationId xmlns:p14="http://schemas.microsoft.com/office/powerpoint/2010/main" val="22094157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10C7F894-2A36-495D-AB7C-1055F7AC0F9D}" type="slidenum">
              <a:rPr lang="en-US" smtClean="0">
                <a:solidFill>
                  <a:srgbClr val="000000"/>
                </a:solidFill>
              </a:rPr>
              <a:pPr/>
              <a:t>2</a:t>
            </a:fld>
            <a:endParaRPr lang="en-US" dirty="0">
              <a:solidFill>
                <a:srgbClr val="000000"/>
              </a:solidFill>
            </a:endParaRPr>
          </a:p>
        </p:txBody>
      </p:sp>
      <p:sp>
        <p:nvSpPr>
          <p:cNvPr id="3" name="Text Placeholder 2"/>
          <p:cNvSpPr>
            <a:spLocks noGrp="1"/>
          </p:cNvSpPr>
          <p:nvPr>
            <p:ph idx="1"/>
          </p:nvPr>
        </p:nvSpPr>
        <p:spPr/>
        <p:txBody>
          <a:bodyPr/>
          <a:lstStyle/>
          <a:p>
            <a:endParaRPr lang="en-US" smtClean="0"/>
          </a:p>
          <a:p>
            <a:endParaRPr lang="en-US" smtClean="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182783141"/>
              </p:ext>
            </p:extLst>
          </p:nvPr>
        </p:nvGraphicFramePr>
        <p:xfrm>
          <a:off x="457200" y="533400"/>
          <a:ext cx="8077200" cy="908860"/>
        </p:xfrm>
        <a:graphic>
          <a:graphicData uri="http://schemas.openxmlformats.org/drawingml/2006/table">
            <a:tbl>
              <a:tblPr firstRow="1" bandRow="1">
                <a:tableStyleId>{5C22544A-7EE6-4342-B048-85BDC9FD1C3A}</a:tableStyleId>
              </a:tblPr>
              <a:tblGrid>
                <a:gridCol w="8077200">
                  <a:extLst>
                    <a:ext uri="{9D8B030D-6E8A-4147-A177-3AD203B41FA5}">
                      <a16:colId xmlns:a16="http://schemas.microsoft.com/office/drawing/2014/main" val="20000"/>
                    </a:ext>
                  </a:extLst>
                </a:gridCol>
              </a:tblGrid>
              <a:tr h="504810">
                <a:tc>
                  <a:txBody>
                    <a:bodyPr/>
                    <a:lstStyle/>
                    <a:p>
                      <a:r>
                        <a:rPr lang="en-US" sz="2400" dirty="0" smtClean="0"/>
                        <a:t>Project Title:</a:t>
                      </a:r>
                      <a:r>
                        <a:rPr lang="en-US" sz="2400" baseline="0" dirty="0" smtClean="0"/>
                        <a:t> Revisions To Planning Procedure 5-5</a:t>
                      </a:r>
                      <a:endParaRPr lang="en-US" sz="2400" baseline="30000" dirty="0"/>
                    </a:p>
                  </a:txBody>
                  <a:tcPr/>
                </a:tc>
                <a:extLst>
                  <a:ext uri="{0D108BD9-81ED-4DB2-BD59-A6C34878D82A}">
                    <a16:rowId xmlns:a16="http://schemas.microsoft.com/office/drawing/2014/main" val="10000"/>
                  </a:ext>
                </a:extLst>
              </a:tr>
              <a:tr h="404050">
                <a:tc>
                  <a:txBody>
                    <a:bodyPr/>
                    <a:lstStyle/>
                    <a:p>
                      <a:r>
                        <a:rPr lang="en-US" sz="1600" b="1" dirty="0" smtClean="0">
                          <a:solidFill>
                            <a:srgbClr val="000000"/>
                          </a:solidFill>
                        </a:rPr>
                        <a:t>Proposed Effective Date:</a:t>
                      </a:r>
                      <a:r>
                        <a:rPr lang="en-US" sz="1600" b="1" baseline="0" dirty="0" smtClean="0">
                          <a:solidFill>
                            <a:srgbClr val="000000"/>
                          </a:solidFill>
                        </a:rPr>
                        <a:t> January 2021</a:t>
                      </a:r>
                      <a:endParaRPr lang="en-US" sz="1600" dirty="0"/>
                    </a:p>
                  </a:txBody>
                  <a:tcPr/>
                </a:tc>
                <a:extLst>
                  <a:ext uri="{0D108BD9-81ED-4DB2-BD59-A6C34878D82A}">
                    <a16:rowId xmlns:a16="http://schemas.microsoft.com/office/drawing/2014/main" val="10001"/>
                  </a:ext>
                </a:extLst>
              </a:tr>
            </a:tbl>
          </a:graphicData>
        </a:graphic>
      </p:graphicFrame>
      <p:sp>
        <p:nvSpPr>
          <p:cNvPr id="6" name="Text Placeholder 4"/>
          <p:cNvSpPr txBox="1">
            <a:spLocks/>
          </p:cNvSpPr>
          <p:nvPr/>
        </p:nvSpPr>
        <p:spPr>
          <a:xfrm>
            <a:off x="457200" y="1828800"/>
            <a:ext cx="8229600" cy="44196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rgbClr val="000000"/>
                </a:solidFill>
              </a:rPr>
              <a:t>Proposed changes to Planning Procedure 5-5 (PP5-5) will align New England’s planning procedures with upcoming changes in NERC requirements and terminology</a:t>
            </a:r>
          </a:p>
          <a:p>
            <a:pPr lvl="1"/>
            <a:r>
              <a:rPr lang="en-US" dirty="0" smtClean="0">
                <a:solidFill>
                  <a:srgbClr val="000000"/>
                </a:solidFill>
              </a:rPr>
              <a:t>Change from “Special Protection System” (SPS) to “Remedial Action Scheme” (RAS)</a:t>
            </a:r>
          </a:p>
          <a:p>
            <a:pPr lvl="1"/>
            <a:r>
              <a:rPr lang="en-US" dirty="0" smtClean="0">
                <a:solidFill>
                  <a:srgbClr val="000000"/>
                </a:solidFill>
              </a:rPr>
              <a:t>Align PP5-5 requirements with NERC Standard PRC-012-2 (effective January 1, 2021), including a new Attachment 1 for data collection</a:t>
            </a:r>
          </a:p>
          <a:p>
            <a:pPr lvl="1"/>
            <a:r>
              <a:rPr lang="en-US" dirty="0" smtClean="0">
                <a:solidFill>
                  <a:srgbClr val="000000"/>
                </a:solidFill>
              </a:rPr>
              <a:t>Minor conforming changes also required in PP5-0 and PP5-1</a:t>
            </a:r>
          </a:p>
          <a:p>
            <a:r>
              <a:rPr lang="en-US" dirty="0" smtClean="0">
                <a:solidFill>
                  <a:srgbClr val="000000"/>
                </a:solidFill>
              </a:rPr>
              <a:t>Today’s presentation finalizes revisions to PP5-5, based on feedback received during and after the November 18 RC meeting</a:t>
            </a:r>
            <a:endParaRPr lang="en-US" dirty="0">
              <a:solidFill>
                <a:srgbClr val="000000"/>
              </a:solidFill>
            </a:endParaRPr>
          </a:p>
          <a:p>
            <a:endParaRPr lang="en-US" dirty="0" smtClean="0">
              <a:solidFill>
                <a:srgbClr val="000000"/>
              </a:solidFill>
            </a:endParaRPr>
          </a:p>
          <a:p>
            <a:endParaRPr lang="en-US" dirty="0" smtClean="0"/>
          </a:p>
        </p:txBody>
      </p:sp>
    </p:spTree>
    <p:extLst>
      <p:ext uri="{BB962C8B-B14F-4D97-AF65-F5344CB8AC3E}">
        <p14:creationId xmlns:p14="http://schemas.microsoft.com/office/powerpoint/2010/main" val="40335572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nvPr>
        </p:nvGraphicFramePr>
        <p:xfrm>
          <a:off x="457200" y="1600200"/>
          <a:ext cx="8229600" cy="329184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24840">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r>
                        <a:rPr lang="en-US" dirty="0" smtClean="0"/>
                        <a:t>References</a:t>
                      </a:r>
                      <a:endParaRPr lang="en-US" dirty="0"/>
                    </a:p>
                  </a:txBody>
                  <a:tcPr anchor="ctr"/>
                </a:tc>
                <a:tc>
                  <a:txBody>
                    <a:bodyPr/>
                    <a:lstStyle/>
                    <a:p>
                      <a:r>
                        <a:rPr lang="en-US" dirty="0" smtClean="0"/>
                        <a:t>Added reference to PP5-5</a:t>
                      </a:r>
                      <a:endParaRPr lang="en-US" dirty="0"/>
                    </a:p>
                  </a:txBody>
                  <a:tcPr anchor="ctr"/>
                </a:tc>
                <a:tc>
                  <a:txBody>
                    <a:bodyPr/>
                    <a:lstStyle/>
                    <a:p>
                      <a:r>
                        <a:rPr lang="en-US" dirty="0" smtClean="0"/>
                        <a:t>PP5-5 is now referenced in Section</a:t>
                      </a:r>
                      <a:r>
                        <a:rPr lang="en-US" baseline="0" dirty="0" smtClean="0"/>
                        <a:t> 2.4 of PP5-1</a:t>
                      </a:r>
                      <a:endParaRPr lang="en-US" dirty="0"/>
                    </a:p>
                  </a:txBody>
                  <a:tcPr anchor="ctr"/>
                </a:tc>
                <a:extLst>
                  <a:ext uri="{0D108BD9-81ED-4DB2-BD59-A6C34878D82A}">
                    <a16:rowId xmlns:a16="http://schemas.microsoft.com/office/drawing/2014/main" val="10001"/>
                  </a:ext>
                </a:extLst>
              </a:tr>
              <a:tr h="914400">
                <a:tc>
                  <a:txBody>
                    <a:bodyPr/>
                    <a:lstStyle/>
                    <a:p>
                      <a:r>
                        <a:rPr lang="en-US" dirty="0" smtClean="0"/>
                        <a:t>Section 2.4</a:t>
                      </a:r>
                      <a:endParaRPr lang="en-US" dirty="0"/>
                    </a:p>
                  </a:txBody>
                  <a:tcPr anchor="ctr"/>
                </a:tc>
                <a:tc>
                  <a:txBody>
                    <a:bodyPr/>
                    <a:lstStyle/>
                    <a:p>
                      <a:r>
                        <a:rPr lang="en-US" sz="1800" kern="1200" dirty="0" smtClean="0">
                          <a:solidFill>
                            <a:schemeClr val="dk1"/>
                          </a:solidFill>
                          <a:effectLst/>
                          <a:latin typeface="+mn-lt"/>
                          <a:ea typeface="+mn-ea"/>
                          <a:cs typeface="+mn-cs"/>
                        </a:rPr>
                        <a:t>“Any addition of, functional change in, or retirement of a Remedial Action Scheme or Automatic Control Scheme (as described in Section 1 of Planning Procedure 5-5) requires submission of a Proposed Plan Application.”</a:t>
                      </a:r>
                      <a:endParaRPr lang="en-US" dirty="0"/>
                    </a:p>
                  </a:txBody>
                  <a:tcPr anchor="ctr"/>
                </a:tc>
                <a:tc>
                  <a:txBody>
                    <a:bodyPr/>
                    <a:lstStyle/>
                    <a:p>
                      <a:r>
                        <a:rPr lang="en-US" dirty="0" smtClean="0"/>
                        <a:t>Previous</a:t>
                      </a:r>
                      <a:r>
                        <a:rPr lang="en-US" baseline="0" dirty="0" smtClean="0"/>
                        <a:t> language was overly broad, and could be read to require I.3.9 approval for any protection system change</a:t>
                      </a:r>
                      <a:endParaRPr lang="en-US" dirty="0"/>
                    </a:p>
                  </a:txBody>
                  <a:tcPr anchor="ctr"/>
                </a:tc>
                <a:extLst>
                  <a:ext uri="{0D108BD9-81ED-4DB2-BD59-A6C34878D82A}">
                    <a16:rowId xmlns:a16="http://schemas.microsoft.com/office/drawing/2014/main" val="10002"/>
                  </a:ext>
                </a:extLst>
              </a:tr>
            </a:tbl>
          </a:graphicData>
        </a:graphic>
      </p:graphicFrame>
      <p:sp>
        <p:nvSpPr>
          <p:cNvPr id="2" name="Title 1"/>
          <p:cNvSpPr>
            <a:spLocks noGrp="1"/>
          </p:cNvSpPr>
          <p:nvPr>
            <p:ph type="title"/>
          </p:nvPr>
        </p:nvSpPr>
        <p:spPr/>
        <p:txBody>
          <a:bodyPr/>
          <a:lstStyle/>
          <a:p>
            <a:r>
              <a:rPr lang="en-US" dirty="0" smtClean="0"/>
              <a:t>Summary of Proposed Changes: PP5-1</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20</a:t>
            </a:fld>
            <a:endParaRPr lang="en-US" sz="1400" dirty="0">
              <a:solidFill>
                <a:srgbClr val="000000"/>
              </a:solidFill>
            </a:endParaRPr>
          </a:p>
        </p:txBody>
      </p:sp>
    </p:spTree>
    <p:extLst>
      <p:ext uri="{BB962C8B-B14F-4D97-AF65-F5344CB8AC3E}">
        <p14:creationId xmlns:p14="http://schemas.microsoft.com/office/powerpoint/2010/main" val="35113634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lstStyle/>
          <a:p>
            <a:r>
              <a:rPr lang="en-US" dirty="0" smtClean="0"/>
              <a:t>Conclusion</a:t>
            </a:r>
            <a:endParaRPr lang="en-US" sz="1400" b="0" dirty="0"/>
          </a:p>
        </p:txBody>
      </p:sp>
      <p:sp>
        <p:nvSpPr>
          <p:cNvPr id="3" name="Text Placeholder 2"/>
          <p:cNvSpPr>
            <a:spLocks noGrp="1"/>
          </p:cNvSpPr>
          <p:nvPr>
            <p:ph idx="1"/>
          </p:nvPr>
        </p:nvSpPr>
        <p:spPr>
          <a:xfrm>
            <a:off x="457200" y="1905000"/>
            <a:ext cx="8077200" cy="4343400"/>
          </a:xfrm>
          <a:prstGeom prst="rect">
            <a:avLst/>
          </a:prstGeom>
        </p:spPr>
        <p:txBody>
          <a:bodyPr/>
          <a:lstStyle/>
          <a:p>
            <a:pPr>
              <a:buNone/>
            </a:pPr>
            <a:endParaRPr lang="en-US" dirty="0" smtClean="0"/>
          </a:p>
          <a:p>
            <a:pPr>
              <a:buNone/>
            </a:pPr>
            <a:endParaRPr lang="en-US" dirty="0" smtClean="0"/>
          </a:p>
          <a:p>
            <a:endParaRPr lang="en-US" dirty="0"/>
          </a:p>
        </p:txBody>
      </p:sp>
      <p:sp>
        <p:nvSpPr>
          <p:cNvPr id="6" name="Text Placeholder 4"/>
          <p:cNvSpPr txBox="1">
            <a:spLocks/>
          </p:cNvSpPr>
          <p:nvPr/>
        </p:nvSpPr>
        <p:spPr>
          <a:xfrm>
            <a:off x="457200" y="1828800"/>
            <a:ext cx="8229600" cy="44196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rgbClr val="000000"/>
                </a:solidFill>
              </a:rPr>
              <a:t>PP5-5 revisions will ensure ISO-NE’s compliance and RAS-Entities’ compliance with NERC Standard PRC-012-2</a:t>
            </a:r>
          </a:p>
          <a:p>
            <a:r>
              <a:rPr lang="en-US" dirty="0" smtClean="0">
                <a:solidFill>
                  <a:srgbClr val="000000"/>
                </a:solidFill>
              </a:rPr>
              <a:t>Information collection will allow ISO-NE to maintain an up-to-date and complete RAS Database</a:t>
            </a:r>
          </a:p>
          <a:p>
            <a:pPr lvl="1"/>
            <a:r>
              <a:rPr lang="en-US" dirty="0" smtClean="0">
                <a:solidFill>
                  <a:srgbClr val="000000"/>
                </a:solidFill>
              </a:rPr>
              <a:t>This information would also help ISO-NE to appropriately evaluate the impacts of RASs on the power system, as required by PRC-012-2 and NPCC Directory 7</a:t>
            </a:r>
            <a:endParaRPr lang="en-US" dirty="0" smtClean="0"/>
          </a:p>
          <a:p>
            <a:pPr lvl="1"/>
            <a:endParaRPr lang="en-US" dirty="0" smtClean="0"/>
          </a:p>
          <a:p>
            <a:endParaRPr lang="en-US" dirty="0" smtClean="0"/>
          </a:p>
        </p:txBody>
      </p:sp>
      <p:sp>
        <p:nvSpPr>
          <p:cNvPr id="8"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21</a:t>
            </a:fld>
            <a:endParaRPr lang="en-US" sz="1400" dirty="0">
              <a:solidFill>
                <a:srgbClr val="000000"/>
              </a:solidFill>
            </a:endParaRPr>
          </a:p>
        </p:txBody>
      </p:sp>
    </p:spTree>
    <p:extLst>
      <p:ext uri="{BB962C8B-B14F-4D97-AF65-F5344CB8AC3E}">
        <p14:creationId xmlns:p14="http://schemas.microsoft.com/office/powerpoint/2010/main" val="36278720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Placeholder 6"/>
          <p:cNvGraphicFramePr>
            <a:graphicFrameLocks noGrp="1"/>
          </p:cNvGraphicFramePr>
          <p:nvPr>
            <p:ph type="tbl" sz="quarter" idx="10"/>
            <p:extLst>
              <p:ext uri="{D42A27DB-BD31-4B8C-83A1-F6EECF244321}">
                <p14:modId xmlns:p14="http://schemas.microsoft.com/office/powerpoint/2010/main" val="405001399"/>
              </p:ext>
            </p:extLst>
          </p:nvPr>
        </p:nvGraphicFramePr>
        <p:xfrm>
          <a:off x="457200" y="1645920"/>
          <a:ext cx="8229600" cy="3048000"/>
        </p:xfrm>
        <a:graphic>
          <a:graphicData uri="http://schemas.openxmlformats.org/drawingml/2006/table">
            <a:tbl>
              <a:tblPr bandRow="1">
                <a:tableStyleId>{5C22544A-7EE6-4342-B048-85BDC9FD1C3A}</a:tableStyleId>
              </a:tblPr>
              <a:tblGrid>
                <a:gridCol w="3429000">
                  <a:extLst>
                    <a:ext uri="{9D8B030D-6E8A-4147-A177-3AD203B41FA5}">
                      <a16:colId xmlns:a16="http://schemas.microsoft.com/office/drawing/2014/main" val="20000"/>
                    </a:ext>
                  </a:extLst>
                </a:gridCol>
                <a:gridCol w="4800600">
                  <a:extLst>
                    <a:ext uri="{9D8B030D-6E8A-4147-A177-3AD203B41FA5}">
                      <a16:colId xmlns:a16="http://schemas.microsoft.com/office/drawing/2014/main" val="20001"/>
                    </a:ext>
                  </a:extLst>
                </a:gridCol>
              </a:tblGrid>
              <a:tr h="609600">
                <a:tc>
                  <a:txBody>
                    <a:bodyPr/>
                    <a:lstStyle/>
                    <a:p>
                      <a:r>
                        <a:rPr lang="en-US" b="1" dirty="0" smtClean="0">
                          <a:solidFill>
                            <a:schemeClr val="bg1"/>
                          </a:solidFill>
                        </a:rPr>
                        <a:t>Stakeholder Committee and</a:t>
                      </a:r>
                      <a:r>
                        <a:rPr lang="en-US" b="1" baseline="0" dirty="0" smtClean="0">
                          <a:solidFill>
                            <a:schemeClr val="bg1"/>
                          </a:solidFill>
                        </a:rPr>
                        <a:t> </a:t>
                      </a:r>
                      <a:r>
                        <a:rPr lang="en-US" b="1" dirty="0" smtClean="0">
                          <a:solidFill>
                            <a:schemeClr val="bg1"/>
                          </a:solidFill>
                        </a:rPr>
                        <a:t>Date</a:t>
                      </a:r>
                      <a:endParaRPr lang="en-US" b="1" dirty="0">
                        <a:solidFill>
                          <a:schemeClr val="bg1"/>
                        </a:solidFill>
                      </a:endParaRPr>
                    </a:p>
                  </a:txBody>
                  <a:tcPr anchor="ctr">
                    <a:solidFill>
                      <a:srgbClr val="0082CF"/>
                    </a:solidFill>
                  </a:tcPr>
                </a:tc>
                <a:tc>
                  <a:txBody>
                    <a:bodyPr/>
                    <a:lstStyle/>
                    <a:p>
                      <a:r>
                        <a:rPr lang="en-US" b="1" dirty="0" smtClean="0">
                          <a:solidFill>
                            <a:schemeClr val="bg1"/>
                          </a:solidFill>
                        </a:rPr>
                        <a:t>Scheduled</a:t>
                      </a:r>
                      <a:r>
                        <a:rPr lang="en-US" b="1" baseline="0" dirty="0" smtClean="0">
                          <a:solidFill>
                            <a:schemeClr val="bg1"/>
                          </a:solidFill>
                        </a:rPr>
                        <a:t> Project Milestone</a:t>
                      </a:r>
                      <a:endParaRPr lang="en-US" b="1" dirty="0">
                        <a:solidFill>
                          <a:schemeClr val="bg1"/>
                        </a:solidFill>
                      </a:endParaRPr>
                    </a:p>
                  </a:txBody>
                  <a:tcPr anchor="ctr">
                    <a:solidFill>
                      <a:srgbClr val="0082CF"/>
                    </a:solidFill>
                  </a:tcPr>
                </a:tc>
                <a:extLst>
                  <a:ext uri="{0D108BD9-81ED-4DB2-BD59-A6C34878D82A}">
                    <a16:rowId xmlns:a16="http://schemas.microsoft.com/office/drawing/2014/main" val="10000"/>
                  </a:ext>
                </a:extLst>
              </a:tr>
              <a:tr h="609600">
                <a:tc>
                  <a:txBody>
                    <a:bodyPr/>
                    <a:lstStyle/>
                    <a:p>
                      <a:r>
                        <a:rPr lang="en-US" sz="1600" b="1" dirty="0" smtClean="0">
                          <a:solidFill>
                            <a:srgbClr val="000000"/>
                          </a:solidFill>
                        </a:rPr>
                        <a:t>Reliability Committee</a:t>
                      </a:r>
                    </a:p>
                    <a:p>
                      <a:r>
                        <a:rPr lang="en-US" sz="1600" b="1" dirty="0" smtClean="0">
                          <a:solidFill>
                            <a:srgbClr val="000000"/>
                          </a:solidFill>
                        </a:rPr>
                        <a:t>October 20, 2020</a:t>
                      </a:r>
                      <a:endParaRPr lang="en-US" sz="1600" b="1" dirty="0">
                        <a:solidFill>
                          <a:srgbClr val="000000"/>
                        </a:solidFill>
                      </a:endParaRPr>
                    </a:p>
                  </a:txBody>
                  <a:tcPr anchor="ctr">
                    <a:solidFill>
                      <a:srgbClr val="BFBFBF"/>
                    </a:solidFill>
                  </a:tcPr>
                </a:tc>
                <a:tc>
                  <a:txBody>
                    <a:bodyPr/>
                    <a:lstStyle/>
                    <a:p>
                      <a:r>
                        <a:rPr lang="en-US" sz="1600" dirty="0" smtClean="0">
                          <a:solidFill>
                            <a:srgbClr val="000000"/>
                          </a:solidFill>
                        </a:rPr>
                        <a:t>Introduction and review of</a:t>
                      </a:r>
                      <a:r>
                        <a:rPr lang="en-US" sz="1600" baseline="0" dirty="0" smtClean="0">
                          <a:solidFill>
                            <a:srgbClr val="000000"/>
                          </a:solidFill>
                        </a:rPr>
                        <a:t> proposed revisions</a:t>
                      </a:r>
                      <a:endParaRPr lang="en-US" sz="1600" dirty="0">
                        <a:solidFill>
                          <a:srgbClr val="000000"/>
                        </a:solidFill>
                      </a:endParaRPr>
                    </a:p>
                  </a:txBody>
                  <a:tcPr anchor="ctr">
                    <a:solidFill>
                      <a:srgbClr val="BFBFBF"/>
                    </a:solidFill>
                  </a:tcPr>
                </a:tc>
                <a:extLst>
                  <a:ext uri="{0D108BD9-81ED-4DB2-BD59-A6C34878D82A}">
                    <a16:rowId xmlns:a16="http://schemas.microsoft.com/office/drawing/2014/main" val="10003"/>
                  </a:ext>
                </a:extLst>
              </a:tr>
              <a:tr h="609600">
                <a:tc>
                  <a:txBody>
                    <a:bodyPr/>
                    <a:lstStyle/>
                    <a:p>
                      <a:r>
                        <a:rPr lang="en-US" sz="1600" b="1" dirty="0" smtClean="0">
                          <a:solidFill>
                            <a:srgbClr val="000000"/>
                          </a:solidFill>
                        </a:rPr>
                        <a:t>Reliability Committee</a:t>
                      </a:r>
                    </a:p>
                    <a:p>
                      <a:r>
                        <a:rPr lang="en-US" sz="1600" b="1" dirty="0" smtClean="0">
                          <a:solidFill>
                            <a:srgbClr val="000000"/>
                          </a:solidFill>
                        </a:rPr>
                        <a:t>November</a:t>
                      </a:r>
                      <a:r>
                        <a:rPr lang="en-US" sz="1600" b="1" baseline="0" dirty="0" smtClean="0">
                          <a:solidFill>
                            <a:srgbClr val="000000"/>
                          </a:solidFill>
                        </a:rPr>
                        <a:t> 18, 2020</a:t>
                      </a:r>
                      <a:endParaRPr lang="en-US" sz="1600" b="1" dirty="0">
                        <a:solidFill>
                          <a:srgbClr val="000000"/>
                        </a:solidFill>
                      </a:endParaRPr>
                    </a:p>
                  </a:txBody>
                  <a:tcPr anchor="ctr">
                    <a:solidFill>
                      <a:srgbClr val="BFBFBF"/>
                    </a:solidFill>
                  </a:tcPr>
                </a:tc>
                <a:tc>
                  <a:txBody>
                    <a:bodyPr/>
                    <a:lstStyle/>
                    <a:p>
                      <a:r>
                        <a:rPr lang="en-US" sz="1600" dirty="0" smtClean="0">
                          <a:solidFill>
                            <a:srgbClr val="000000"/>
                          </a:solidFill>
                        </a:rPr>
                        <a:t>Review</a:t>
                      </a:r>
                      <a:r>
                        <a:rPr lang="en-US" sz="1600" baseline="0" dirty="0" smtClean="0">
                          <a:solidFill>
                            <a:srgbClr val="000000"/>
                          </a:solidFill>
                        </a:rPr>
                        <a:t> of updates to proposed revisions</a:t>
                      </a:r>
                      <a:endParaRPr lang="en-US" sz="1600" dirty="0">
                        <a:solidFill>
                          <a:srgbClr val="000000"/>
                        </a:solidFill>
                      </a:endParaRPr>
                    </a:p>
                  </a:txBody>
                  <a:tcPr anchor="ctr">
                    <a:solidFill>
                      <a:srgbClr val="BFBFBF"/>
                    </a:solidFill>
                  </a:tcPr>
                </a:tc>
                <a:extLst>
                  <a:ext uri="{0D108BD9-81ED-4DB2-BD59-A6C34878D82A}">
                    <a16:rowId xmlns:a16="http://schemas.microsoft.com/office/drawing/2014/main" val="514924947"/>
                  </a:ext>
                </a:extLst>
              </a:tr>
              <a:tr h="609600">
                <a:tc>
                  <a:txBody>
                    <a:bodyPr/>
                    <a:lstStyle/>
                    <a:p>
                      <a:r>
                        <a:rPr lang="en-US" sz="1600" b="1" dirty="0" smtClean="0">
                          <a:solidFill>
                            <a:srgbClr val="000000"/>
                          </a:solidFill>
                        </a:rPr>
                        <a:t>Reliability Committee</a:t>
                      </a:r>
                    </a:p>
                    <a:p>
                      <a:r>
                        <a:rPr lang="en-US" sz="1600" b="1" dirty="0" smtClean="0">
                          <a:solidFill>
                            <a:srgbClr val="000000"/>
                          </a:solidFill>
                        </a:rPr>
                        <a:t>December 15, 2020</a:t>
                      </a:r>
                      <a:endParaRPr lang="en-US" sz="1600" b="1" dirty="0">
                        <a:solidFill>
                          <a:srgbClr val="000000"/>
                        </a:solidFill>
                      </a:endParaRPr>
                    </a:p>
                  </a:txBody>
                  <a:tcPr anchor="ctr">
                    <a:solidFill>
                      <a:srgbClr val="E7EFF7"/>
                    </a:solidFill>
                  </a:tcPr>
                </a:tc>
                <a:tc>
                  <a:txBody>
                    <a:bodyPr/>
                    <a:lstStyle/>
                    <a:p>
                      <a:r>
                        <a:rPr lang="en-US" sz="1600" dirty="0" smtClean="0">
                          <a:solidFill>
                            <a:srgbClr val="000000"/>
                          </a:solidFill>
                        </a:rPr>
                        <a:t>Final review of</a:t>
                      </a:r>
                      <a:r>
                        <a:rPr lang="en-US" sz="1600" baseline="0" dirty="0" smtClean="0">
                          <a:solidFill>
                            <a:srgbClr val="000000"/>
                          </a:solidFill>
                        </a:rPr>
                        <a:t> proposed revisions and vote</a:t>
                      </a:r>
                      <a:endParaRPr lang="en-US" sz="1600" dirty="0">
                        <a:solidFill>
                          <a:srgbClr val="000000"/>
                        </a:solidFill>
                      </a:endParaRPr>
                    </a:p>
                  </a:txBody>
                  <a:tcPr anchor="ctr">
                    <a:solidFill>
                      <a:srgbClr val="E7EFF7"/>
                    </a:solidFill>
                  </a:tcPr>
                </a:tc>
                <a:extLst>
                  <a:ext uri="{0D108BD9-81ED-4DB2-BD59-A6C34878D82A}">
                    <a16:rowId xmlns:a16="http://schemas.microsoft.com/office/drawing/2014/main" val="1002765261"/>
                  </a:ext>
                </a:extLst>
              </a:tr>
              <a:tr h="609600">
                <a:tc>
                  <a:txBody>
                    <a:bodyPr/>
                    <a:lstStyle/>
                    <a:p>
                      <a:r>
                        <a:rPr lang="en-US" sz="1600" b="1" dirty="0" smtClean="0">
                          <a:solidFill>
                            <a:srgbClr val="000000"/>
                          </a:solidFill>
                        </a:rPr>
                        <a:t>Participants</a:t>
                      </a:r>
                      <a:r>
                        <a:rPr lang="en-US" sz="1600" b="1" baseline="0" dirty="0" smtClean="0">
                          <a:solidFill>
                            <a:srgbClr val="000000"/>
                          </a:solidFill>
                        </a:rPr>
                        <a:t> Committee</a:t>
                      </a:r>
                    </a:p>
                    <a:p>
                      <a:r>
                        <a:rPr lang="en-US" sz="1600" b="1" baseline="0" dirty="0" smtClean="0">
                          <a:solidFill>
                            <a:srgbClr val="000000"/>
                          </a:solidFill>
                        </a:rPr>
                        <a:t>January 7, 2021</a:t>
                      </a:r>
                      <a:endParaRPr lang="en-US" sz="1600" b="1" dirty="0">
                        <a:solidFill>
                          <a:srgbClr val="000000"/>
                        </a:solidFill>
                      </a:endParaRPr>
                    </a:p>
                  </a:txBody>
                  <a:tcPr anchor="ctr"/>
                </a:tc>
                <a:tc>
                  <a:txBody>
                    <a:bodyPr/>
                    <a:lstStyle/>
                    <a:p>
                      <a:r>
                        <a:rPr lang="en-US" sz="1600" dirty="0" smtClean="0">
                          <a:solidFill>
                            <a:srgbClr val="000000"/>
                          </a:solidFill>
                        </a:rPr>
                        <a:t>Vote</a:t>
                      </a:r>
                      <a:endParaRPr lang="en-US" sz="1600" dirty="0">
                        <a:solidFill>
                          <a:srgbClr val="000000"/>
                        </a:solidFill>
                      </a:endParaRPr>
                    </a:p>
                  </a:txBody>
                  <a:tcPr anchor="ctr"/>
                </a:tc>
                <a:extLst>
                  <a:ext uri="{0D108BD9-81ED-4DB2-BD59-A6C34878D82A}">
                    <a16:rowId xmlns:a16="http://schemas.microsoft.com/office/drawing/2014/main" val="10004"/>
                  </a:ext>
                </a:extLst>
              </a:tr>
            </a:tbl>
          </a:graphicData>
        </a:graphic>
      </p:graphicFrame>
      <p:sp>
        <p:nvSpPr>
          <p:cNvPr id="2" name="Title 1"/>
          <p:cNvSpPr>
            <a:spLocks noGrp="1"/>
          </p:cNvSpPr>
          <p:nvPr>
            <p:ph type="title"/>
          </p:nvPr>
        </p:nvSpPr>
        <p:spPr/>
        <p:txBody>
          <a:bodyPr/>
          <a:lstStyle/>
          <a:p>
            <a:r>
              <a:rPr lang="en-US" dirty="0" smtClean="0"/>
              <a:t>Stakeholder Schedule</a:t>
            </a:r>
            <a:endParaRPr lang="en-US" b="0" dirty="0"/>
          </a:p>
        </p:txBody>
      </p:sp>
      <p:sp>
        <p:nvSpPr>
          <p:cNvPr id="5"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22</a:t>
            </a:fld>
            <a:endParaRPr lang="en-US" sz="1400" dirty="0">
              <a:solidFill>
                <a:srgbClr val="000000"/>
              </a:solidFill>
            </a:endParaRPr>
          </a:p>
        </p:txBody>
      </p:sp>
    </p:spTree>
    <p:extLst>
      <p:ext uri="{BB962C8B-B14F-4D97-AF65-F5344CB8AC3E}">
        <p14:creationId xmlns:p14="http://schemas.microsoft.com/office/powerpoint/2010/main" val="30397047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7"/>
          <p:cNvSpPr>
            <a:spLocks noGrp="1"/>
          </p:cNvSpPr>
          <p:nvPr>
            <p:ph type="body" sz="quarter" idx="17"/>
          </p:nvPr>
        </p:nvSpPr>
        <p:spPr>
          <a:xfrm>
            <a:off x="1066800" y="4800600"/>
            <a:ext cx="5105400" cy="381000"/>
          </a:xfrm>
        </p:spPr>
        <p:txBody>
          <a:bodyPr wrap="none" lIns="0" tIns="0" rIns="0" bIns="0">
            <a:normAutofit/>
          </a:bodyPr>
          <a:lstStyle>
            <a:lvl1pPr algn="l">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Dan Schwarting</a:t>
            </a:r>
          </a:p>
        </p:txBody>
      </p:sp>
      <p:sp>
        <p:nvSpPr>
          <p:cNvPr id="8" name="Text Placeholder 27"/>
          <p:cNvSpPr>
            <a:spLocks noGrp="1"/>
          </p:cNvSpPr>
          <p:nvPr>
            <p:ph type="body" sz="quarter" idx="18"/>
          </p:nvPr>
        </p:nvSpPr>
        <p:spPr>
          <a:xfrm>
            <a:off x="1066800" y="5257800"/>
            <a:ext cx="5105400" cy="381000"/>
          </a:xfrm>
        </p:spPr>
        <p:txBody>
          <a:bodyPr wrap="none" lIns="0" tIns="0" rIns="0" bIns="0">
            <a:normAutofit/>
          </a:bodyPr>
          <a:lstStyle>
            <a:lvl1pPr algn="l">
              <a:buNone/>
              <a:defRPr sz="1050" i="0" u="none" kern="0" cap="all" spc="300" baseline="0">
                <a:solidFill>
                  <a:srgbClr val="595959"/>
                </a:solidFill>
              </a:defRPr>
            </a:lvl1pPr>
            <a:lvl2pPr algn="l">
              <a:buNone/>
              <a:defRPr/>
            </a:lvl2pPr>
            <a:lvl3pPr algn="l">
              <a:buNone/>
              <a:defRPr/>
            </a:lvl3pPr>
            <a:lvl4pPr algn="l">
              <a:buNone/>
              <a:defRPr/>
            </a:lvl4pPr>
            <a:lvl5pPr algn="l">
              <a:buNone/>
              <a:defRPr/>
            </a:lvl5pPr>
          </a:lstStyle>
          <a:p>
            <a:pPr lvl="0"/>
            <a:r>
              <a:rPr lang="en-US" dirty="0" smtClean="0">
                <a:solidFill>
                  <a:srgbClr val="000000"/>
                </a:solidFill>
              </a:rPr>
              <a:t>(413) 535-4073 | dschwarting@iso-ne.com</a:t>
            </a:r>
          </a:p>
        </p:txBody>
      </p:sp>
      <p:sp>
        <p:nvSpPr>
          <p:cNvPr id="5"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23</a:t>
            </a:fld>
            <a:endParaRPr lang="en-US" sz="1400" dirty="0">
              <a:solidFill>
                <a:srgbClr val="000000"/>
              </a:solidFill>
            </a:endParaRPr>
          </a:p>
        </p:txBody>
      </p:sp>
    </p:spTree>
    <p:extLst>
      <p:ext uri="{BB962C8B-B14F-4D97-AF65-F5344CB8AC3E}">
        <p14:creationId xmlns:p14="http://schemas.microsoft.com/office/powerpoint/2010/main" val="29779058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Proposal</a:t>
            </a:r>
            <a:endParaRPr lang="en-US" sz="2800" dirty="0"/>
          </a:p>
        </p:txBody>
      </p:sp>
      <p:sp>
        <p:nvSpPr>
          <p:cNvPr id="3" name="Text Placeholder 2"/>
          <p:cNvSpPr>
            <a:spLocks noGrp="1"/>
          </p:cNvSpPr>
          <p:nvPr>
            <p:ph idx="1"/>
          </p:nvPr>
        </p:nvSpPr>
        <p:spPr>
          <a:xfrm>
            <a:off x="533400" y="1524000"/>
            <a:ext cx="8229600" cy="3733800"/>
          </a:xfrm>
          <a:prstGeom prst="rect">
            <a:avLst/>
          </a:prstGeom>
        </p:spPr>
        <p:txBody>
          <a:bodyPr>
            <a:normAutofit fontScale="92500"/>
          </a:bodyPr>
          <a:lstStyle/>
          <a:p>
            <a:r>
              <a:rPr lang="en-US" dirty="0" smtClean="0"/>
              <a:t>PP5-5 title and terminology will be changed to use RAS rather than SPS</a:t>
            </a:r>
          </a:p>
          <a:p>
            <a:pPr lvl="1"/>
            <a:r>
              <a:rPr lang="en-US" dirty="0" smtClean="0"/>
              <a:t>Individual RASs/SPSs may still use the term “SPS” to avoid the need to change nomenclature in the field</a:t>
            </a:r>
          </a:p>
          <a:p>
            <a:r>
              <a:rPr lang="en-US" dirty="0" smtClean="0"/>
              <a:t>New Attachment 1 to PP5-5 will be created because PRC-012-2 requires the collection of information on new and functionally modified RASs</a:t>
            </a:r>
          </a:p>
          <a:p>
            <a:r>
              <a:rPr lang="en-US" dirty="0" smtClean="0"/>
              <a:t>Each RAS-Entity will be required to submit a completed Attachment 1 for each existing RAS within 6 months of the effective date of PP5-5, in order for ISO-NE to populate a RAS Database</a:t>
            </a:r>
          </a:p>
        </p:txBody>
      </p:sp>
      <p:sp>
        <p:nvSpPr>
          <p:cNvPr id="5" name="Slide Number Placeholder 3"/>
          <p:cNvSpPr>
            <a:spLocks noGrp="1"/>
          </p:cNvSpPr>
          <p:nvPr>
            <p:ph type="sldNum" sz="quarter" idx="12"/>
          </p:nvPr>
        </p:nvSpPr>
        <p:spPr>
          <a:xfrm>
            <a:off x="8602074" y="6365882"/>
            <a:ext cx="313326" cy="263518"/>
          </a:xfrm>
          <a:prstGeom prst="rect">
            <a:avLst/>
          </a:prstGeom>
        </p:spPr>
        <p:txBody>
          <a:bodyPr/>
          <a:lstStyle/>
          <a:p>
            <a:fld id="{10C7F894-2A36-495D-AB7C-1055F7AC0F9D}" type="slidenum">
              <a:rPr lang="en-US" smtClean="0">
                <a:solidFill>
                  <a:srgbClr val="000000"/>
                </a:solidFill>
              </a:rPr>
              <a:pPr/>
              <a:t>3</a:t>
            </a:fld>
            <a:endParaRPr lang="en-US" dirty="0">
              <a:solidFill>
                <a:srgbClr val="000000"/>
              </a:solidFill>
            </a:endParaRPr>
          </a:p>
        </p:txBody>
      </p:sp>
    </p:spTree>
    <p:extLst>
      <p:ext uri="{BB962C8B-B14F-4D97-AF65-F5344CB8AC3E}">
        <p14:creationId xmlns:p14="http://schemas.microsoft.com/office/powerpoint/2010/main" val="1676676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Updates Since November 18 RC Meeting</a:t>
            </a:r>
            <a:endParaRPr lang="en-US" dirty="0"/>
          </a:p>
        </p:txBody>
      </p:sp>
      <p:sp>
        <p:nvSpPr>
          <p:cNvPr id="3" name="Text Placeholder 2"/>
          <p:cNvSpPr>
            <a:spLocks noGrp="1"/>
          </p:cNvSpPr>
          <p:nvPr>
            <p:ph type="body" idx="1"/>
          </p:nvPr>
        </p:nvSpPr>
        <p:spPr/>
        <p:txBody>
          <a:bodyPr/>
          <a:lstStyle/>
          <a:p>
            <a:r>
              <a:rPr lang="en-US" dirty="0" smtClean="0"/>
              <a:t>Incremental changes to the Planning Procedures in response to stakeholder feedback</a:t>
            </a:r>
            <a:endParaRPr lang="en-US" dirty="0"/>
          </a:p>
        </p:txBody>
      </p:sp>
      <p:sp>
        <p:nvSpPr>
          <p:cNvPr id="4" name="Slide Number Placeholder 3"/>
          <p:cNvSpPr>
            <a:spLocks noGrp="1"/>
          </p:cNvSpPr>
          <p:nvPr>
            <p:ph type="sldNum" sz="quarter" idx="4"/>
          </p:nvPr>
        </p:nvSpPr>
        <p:spPr>
          <a:xfrm>
            <a:off x="8534400" y="6365882"/>
            <a:ext cx="381000" cy="263518"/>
          </a:xfrm>
        </p:spPr>
        <p:txBody>
          <a:bodyPr/>
          <a:lstStyle/>
          <a:p>
            <a:fld id="{10C7F894-2A36-495D-AB7C-1055F7AC0F9D}" type="slidenum">
              <a:rPr lang="en-US" smtClean="0"/>
              <a:pPr/>
              <a:t>4</a:t>
            </a:fld>
            <a:endParaRPr lang="en-US" dirty="0"/>
          </a:p>
        </p:txBody>
      </p:sp>
    </p:spTree>
    <p:extLst>
      <p:ext uri="{BB962C8B-B14F-4D97-AF65-F5344CB8AC3E}">
        <p14:creationId xmlns:p14="http://schemas.microsoft.com/office/powerpoint/2010/main" val="2344988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solidFill>
                  <a:srgbClr val="000000"/>
                </a:solidFill>
              </a:rPr>
              <a:pPr/>
              <a:t>5</a:t>
            </a:fld>
            <a:endParaRPr lang="en-US" dirty="0">
              <a:solidFill>
                <a:srgbClr val="000000"/>
              </a:solidFill>
            </a:endParaRPr>
          </a:p>
        </p:txBody>
      </p:sp>
      <p:sp>
        <p:nvSpPr>
          <p:cNvPr id="3" name="Title 2"/>
          <p:cNvSpPr>
            <a:spLocks noGrp="1"/>
          </p:cNvSpPr>
          <p:nvPr>
            <p:ph type="title"/>
          </p:nvPr>
        </p:nvSpPr>
        <p:spPr/>
        <p:txBody>
          <a:bodyPr/>
          <a:lstStyle/>
          <a:p>
            <a:r>
              <a:rPr lang="en-US" dirty="0" smtClean="0"/>
              <a:t>Responses to Feedback at November 18 RC</a:t>
            </a:r>
            <a:endParaRPr lang="en-US" dirty="0"/>
          </a:p>
        </p:txBody>
      </p:sp>
      <p:sp>
        <p:nvSpPr>
          <p:cNvPr id="4" name="Content Placeholder 3"/>
          <p:cNvSpPr>
            <a:spLocks noGrp="1"/>
          </p:cNvSpPr>
          <p:nvPr>
            <p:ph idx="1"/>
          </p:nvPr>
        </p:nvSpPr>
        <p:spPr/>
        <p:txBody>
          <a:bodyPr>
            <a:normAutofit/>
          </a:bodyPr>
          <a:lstStyle/>
          <a:p>
            <a:r>
              <a:rPr lang="en-US" dirty="0" smtClean="0"/>
              <a:t>Clarifications on definition of Automatic Control Scheme (ACS)</a:t>
            </a:r>
          </a:p>
          <a:p>
            <a:pPr lvl="1"/>
            <a:r>
              <a:rPr lang="en-US" dirty="0" smtClean="0"/>
              <a:t>Automatic under-frequency load shedding (UFLS), out-of-step tripping, and power swing blocking schemes are not considered ACSs</a:t>
            </a:r>
          </a:p>
          <a:p>
            <a:pPr lvl="1"/>
            <a:r>
              <a:rPr lang="en-US" dirty="0" smtClean="0"/>
              <a:t>Automatic </a:t>
            </a:r>
            <a:r>
              <a:rPr lang="en-US" dirty="0" err="1" smtClean="0"/>
              <a:t>sectionalization</a:t>
            </a:r>
            <a:r>
              <a:rPr lang="en-US" dirty="0" smtClean="0"/>
              <a:t> schemes (for example, restoring load tapped from a faulted line by re-energizing the non-faulted section) are considered ACSs</a:t>
            </a:r>
          </a:p>
          <a:p>
            <a:r>
              <a:rPr lang="en-US" dirty="0"/>
              <a:t>How will the requirements of PP5-5 apply to RASs located on or affecting non-BES/non-BPS/non-PTF facilities?</a:t>
            </a:r>
          </a:p>
          <a:p>
            <a:pPr lvl="1"/>
            <a:r>
              <a:rPr lang="en-US" dirty="0"/>
              <a:t>Language added to refer to Section I.3.9 requirements</a:t>
            </a:r>
          </a:p>
          <a:p>
            <a:pPr lvl="1"/>
            <a:r>
              <a:rPr lang="en-US" dirty="0"/>
              <a:t>Schemes located on facilities rated below 69 kV that could have a significant adverse impact on the transmission system or a Market Participant are subject to I.3.9 approval, but not NPCC/NERC review</a:t>
            </a:r>
          </a:p>
          <a:p>
            <a:r>
              <a:rPr lang="en-US" dirty="0" smtClean="0"/>
              <a:t>Other wording changes and clarifications</a:t>
            </a:r>
          </a:p>
        </p:txBody>
      </p:sp>
    </p:spTree>
    <p:extLst>
      <p:ext uri="{BB962C8B-B14F-4D97-AF65-F5344CB8AC3E}">
        <p14:creationId xmlns:p14="http://schemas.microsoft.com/office/powerpoint/2010/main" val="2519768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ext uri="{D42A27DB-BD31-4B8C-83A1-F6EECF244321}">
                <p14:modId xmlns:p14="http://schemas.microsoft.com/office/powerpoint/2010/main" val="320060212"/>
              </p:ext>
            </p:extLst>
          </p:nvPr>
        </p:nvGraphicFramePr>
        <p:xfrm>
          <a:off x="457200" y="1295400"/>
          <a:ext cx="8229600" cy="475488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24840">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r>
                        <a:rPr lang="en-US" dirty="0" smtClean="0"/>
                        <a:t>Section I, ACS definition</a:t>
                      </a:r>
                      <a:endParaRPr lang="en-US" dirty="0"/>
                    </a:p>
                  </a:txBody>
                  <a:tcPr anchor="ctr"/>
                </a:tc>
                <a:tc>
                  <a:txBody>
                    <a:bodyPr/>
                    <a:lstStyle/>
                    <a:p>
                      <a:r>
                        <a:rPr lang="en-US" dirty="0" smtClean="0"/>
                        <a:t>Added</a:t>
                      </a:r>
                      <a:r>
                        <a:rPr lang="en-US" baseline="0" dirty="0" smtClean="0"/>
                        <a:t> exception for under-frequency load shedding (UFLS) schemes</a:t>
                      </a:r>
                      <a:endParaRPr lang="en-US" dirty="0"/>
                    </a:p>
                  </a:txBody>
                  <a:tcPr anchor="ctr"/>
                </a:tc>
                <a:tc>
                  <a:txBody>
                    <a:bodyPr/>
                    <a:lstStyle/>
                    <a:p>
                      <a:r>
                        <a:rPr lang="en-US" dirty="0" smtClean="0"/>
                        <a:t>UFLS schemes are not relied upon in normal system operations, and data on UFLS schemes is</a:t>
                      </a:r>
                      <a:r>
                        <a:rPr lang="en-US" baseline="0" dirty="0" smtClean="0"/>
                        <a:t> collected separately</a:t>
                      </a:r>
                      <a:endParaRPr lang="en-US" dirty="0"/>
                    </a:p>
                  </a:txBody>
                  <a:tcPr anchor="ctr"/>
                </a:tc>
                <a:extLst>
                  <a:ext uri="{0D108BD9-81ED-4DB2-BD59-A6C34878D82A}">
                    <a16:rowId xmlns:a16="http://schemas.microsoft.com/office/drawing/2014/main" val="10001"/>
                  </a:ext>
                </a:extLst>
              </a:tr>
              <a:tr h="914400">
                <a:tc>
                  <a:txBody>
                    <a:bodyPr/>
                    <a:lstStyle/>
                    <a:p>
                      <a:r>
                        <a:rPr lang="en-US" dirty="0" smtClean="0"/>
                        <a:t>Section I,</a:t>
                      </a:r>
                      <a:r>
                        <a:rPr lang="en-US" baseline="0" dirty="0" smtClean="0"/>
                        <a:t> ACS definition</a:t>
                      </a:r>
                      <a:endParaRPr lang="en-US" dirty="0"/>
                    </a:p>
                  </a:txBody>
                  <a:tcPr anchor="ctr"/>
                </a:tc>
                <a:tc>
                  <a:txBody>
                    <a:bodyPr/>
                    <a:lstStyle/>
                    <a:p>
                      <a:r>
                        <a:rPr lang="en-US" dirty="0" smtClean="0"/>
                        <a:t>Added exception</a:t>
                      </a:r>
                      <a:r>
                        <a:rPr lang="en-US" baseline="0" dirty="0" smtClean="0"/>
                        <a:t> for out-of-step tripping and power swing blocking schemes</a:t>
                      </a:r>
                      <a:endParaRPr lang="en-US" dirty="0"/>
                    </a:p>
                  </a:txBody>
                  <a:tcPr anchor="ctr"/>
                </a:tc>
                <a:tc>
                  <a:txBody>
                    <a:bodyPr/>
                    <a:lstStyle/>
                    <a:p>
                      <a:r>
                        <a:rPr lang="en-US" dirty="0" smtClean="0"/>
                        <a:t>These are schemes that do not detect faults, but</a:t>
                      </a:r>
                      <a:r>
                        <a:rPr lang="en-US" baseline="0" dirty="0" smtClean="0"/>
                        <a:t> are considered part of protection schemes. </a:t>
                      </a:r>
                      <a:endParaRPr lang="en-US" dirty="0"/>
                    </a:p>
                  </a:txBody>
                  <a:tcPr anchor="ctr"/>
                </a:tc>
                <a:extLst>
                  <a:ext uri="{0D108BD9-81ED-4DB2-BD59-A6C34878D82A}">
                    <a16:rowId xmlns:a16="http://schemas.microsoft.com/office/drawing/2014/main" val="10002"/>
                  </a:ext>
                </a:extLst>
              </a:tr>
              <a:tr h="914400">
                <a:tc>
                  <a:txBody>
                    <a:bodyPr/>
                    <a:lstStyle/>
                    <a:p>
                      <a:r>
                        <a:rPr lang="en-US" dirty="0" smtClean="0"/>
                        <a:t>Section</a:t>
                      </a:r>
                      <a:r>
                        <a:rPr lang="en-US" baseline="0" dirty="0" smtClean="0"/>
                        <a:t> 1, footnote 1</a:t>
                      </a:r>
                      <a:endParaRPr lang="en-US" dirty="0"/>
                    </a:p>
                  </a:txBody>
                  <a:tcPr anchor="ctr"/>
                </a:tc>
                <a:tc>
                  <a:txBody>
                    <a:bodyPr/>
                    <a:lstStyle/>
                    <a:p>
                      <a:r>
                        <a:rPr lang="en-US" dirty="0" smtClean="0"/>
                        <a:t>Added example of load</a:t>
                      </a:r>
                      <a:r>
                        <a:rPr lang="en-US" baseline="0" dirty="0" smtClean="0"/>
                        <a:t> restoration from the non-faulted terminal of a faulted line as an example of an ACS</a:t>
                      </a:r>
                      <a:endParaRPr lang="en-US" dirty="0"/>
                    </a:p>
                  </a:txBody>
                  <a:tcPr anchor="ctr"/>
                </a:tc>
                <a:tc>
                  <a:txBody>
                    <a:bodyPr/>
                    <a:lstStyle/>
                    <a:p>
                      <a:r>
                        <a:rPr lang="en-US" dirty="0" smtClean="0"/>
                        <a:t>Schemes of this type</a:t>
                      </a:r>
                      <a:r>
                        <a:rPr lang="en-US" baseline="0" dirty="0" smtClean="0"/>
                        <a:t> could result in criteria violations if not adequately studied and considered in planning and operational decisions</a:t>
                      </a:r>
                      <a:endParaRPr lang="en-US" dirty="0"/>
                    </a:p>
                  </a:txBody>
                  <a:tcPr anchor="ctr"/>
                </a:tc>
                <a:extLst>
                  <a:ext uri="{0D108BD9-81ED-4DB2-BD59-A6C34878D82A}">
                    <a16:rowId xmlns:a16="http://schemas.microsoft.com/office/drawing/2014/main" val="10003"/>
                  </a:ext>
                </a:extLst>
              </a:tr>
            </a:tbl>
          </a:graphicData>
        </a:graphic>
      </p:graphicFrame>
      <p:sp>
        <p:nvSpPr>
          <p:cNvPr id="2" name="Title 1"/>
          <p:cNvSpPr>
            <a:spLocks noGrp="1"/>
          </p:cNvSpPr>
          <p:nvPr>
            <p:ph type="title"/>
          </p:nvPr>
        </p:nvSpPr>
        <p:spPr/>
        <p:txBody>
          <a:bodyPr/>
          <a:lstStyle/>
          <a:p>
            <a:r>
              <a:rPr lang="en-US" dirty="0" smtClean="0"/>
              <a:t>PP5-5 Changes Since November 18 RC</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6</a:t>
            </a:fld>
            <a:endParaRPr lang="en-US" sz="1400" dirty="0">
              <a:solidFill>
                <a:srgbClr val="000000"/>
              </a:solidFill>
            </a:endParaRPr>
          </a:p>
        </p:txBody>
      </p:sp>
      <p:sp>
        <p:nvSpPr>
          <p:cNvPr id="8" name="Title 1"/>
          <p:cNvSpPr txBox="1">
            <a:spLocks/>
          </p:cNvSpPr>
          <p:nvPr/>
        </p:nvSpPr>
        <p:spPr>
          <a:xfrm>
            <a:off x="457200" y="681362"/>
            <a:ext cx="8229600" cy="842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baseline="0">
                <a:solidFill>
                  <a:srgbClr val="000000"/>
                </a:solidFill>
                <a:latin typeface="+mj-lt"/>
                <a:ea typeface="+mj-ea"/>
                <a:cs typeface="+mj-cs"/>
              </a:defRPr>
            </a:lvl1pPr>
          </a:lstStyle>
          <a:p>
            <a:r>
              <a:rPr lang="en-US" sz="2400" b="0" dirty="0" smtClean="0"/>
              <a:t>Clarifications and changes to ACS definition</a:t>
            </a:r>
            <a:endParaRPr lang="en-US" sz="2400" b="0" dirty="0"/>
          </a:p>
        </p:txBody>
      </p:sp>
    </p:spTree>
    <p:extLst>
      <p:ext uri="{BB962C8B-B14F-4D97-AF65-F5344CB8AC3E}">
        <p14:creationId xmlns:p14="http://schemas.microsoft.com/office/powerpoint/2010/main" val="790380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ext uri="{D42A27DB-BD31-4B8C-83A1-F6EECF244321}">
                <p14:modId xmlns:p14="http://schemas.microsoft.com/office/powerpoint/2010/main" val="3476648400"/>
              </p:ext>
            </p:extLst>
          </p:nvPr>
        </p:nvGraphicFramePr>
        <p:xfrm>
          <a:off x="457200" y="1295400"/>
          <a:ext cx="8229600" cy="484632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24840">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914400">
                <a:tc>
                  <a:txBody>
                    <a:bodyPr/>
                    <a:lstStyle/>
                    <a:p>
                      <a:r>
                        <a:rPr lang="en-US" dirty="0" smtClean="0"/>
                        <a:t>Foot</a:t>
                      </a:r>
                      <a:r>
                        <a:rPr lang="en-US" baseline="0" dirty="0" smtClean="0"/>
                        <a:t>note 2</a:t>
                      </a:r>
                      <a:endParaRPr lang="en-US" dirty="0"/>
                    </a:p>
                  </a:txBody>
                  <a:tcPr anchor="ctr"/>
                </a:tc>
                <a:tc>
                  <a:txBody>
                    <a:bodyPr/>
                    <a:lstStyle/>
                    <a:p>
                      <a:r>
                        <a:rPr lang="en-US" dirty="0" smtClean="0"/>
                        <a:t>“Consistent with Section I.3.9 of the Transmission, Markets and Services Tariff, these requirements apply to any RAS or ACS monitoring or acting on facilities rated 69 kV or above subject to control of a Market Participant or Transmission Owner. They also apply to any RAS or ACS monitoring or acting on facilities rated below 69 kV that may have a significant adverse impact on the stability, reliability, or operating characteristics of the Transmission Owner’s transmission facilities, the transmission facilities of another Transmission Owner, or the system of a Market Participant.”</a:t>
                      </a:r>
                      <a:endParaRPr lang="en-US" dirty="0"/>
                    </a:p>
                  </a:txBody>
                  <a:tcPr anchor="ctr"/>
                </a:tc>
                <a:tc>
                  <a:txBody>
                    <a:bodyPr/>
                    <a:lstStyle/>
                    <a:p>
                      <a:r>
                        <a:rPr lang="en-US" dirty="0" smtClean="0"/>
                        <a:t>New footnote to clarify</a:t>
                      </a:r>
                      <a:r>
                        <a:rPr lang="en-US" baseline="0" dirty="0" smtClean="0"/>
                        <a:t> applicability of PP5-5 to RASs and ACSs that monitor or act upon non-BES, non-BPS, or non-PTF elements</a:t>
                      </a:r>
                      <a:endParaRPr lang="en-US" dirty="0"/>
                    </a:p>
                  </a:txBody>
                  <a:tcPr anchor="ctr"/>
                </a:tc>
                <a:extLst>
                  <a:ext uri="{0D108BD9-81ED-4DB2-BD59-A6C34878D82A}">
                    <a16:rowId xmlns:a16="http://schemas.microsoft.com/office/drawing/2014/main" val="10001"/>
                  </a:ext>
                </a:extLst>
              </a:tr>
            </a:tbl>
          </a:graphicData>
        </a:graphic>
      </p:graphicFrame>
      <p:sp>
        <p:nvSpPr>
          <p:cNvPr id="2" name="Title 1"/>
          <p:cNvSpPr>
            <a:spLocks noGrp="1"/>
          </p:cNvSpPr>
          <p:nvPr>
            <p:ph type="title"/>
          </p:nvPr>
        </p:nvSpPr>
        <p:spPr/>
        <p:txBody>
          <a:bodyPr/>
          <a:lstStyle/>
          <a:p>
            <a:r>
              <a:rPr lang="en-US" dirty="0" smtClean="0"/>
              <a:t>PP5-5 Changes Since November 18 RC</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7</a:t>
            </a:fld>
            <a:endParaRPr lang="en-US" sz="1400" dirty="0">
              <a:solidFill>
                <a:srgbClr val="000000"/>
              </a:solidFill>
            </a:endParaRPr>
          </a:p>
        </p:txBody>
      </p:sp>
      <p:sp>
        <p:nvSpPr>
          <p:cNvPr id="7" name="Title 1"/>
          <p:cNvSpPr txBox="1">
            <a:spLocks/>
          </p:cNvSpPr>
          <p:nvPr/>
        </p:nvSpPr>
        <p:spPr>
          <a:xfrm>
            <a:off x="457200" y="681362"/>
            <a:ext cx="8229600" cy="842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baseline="0">
                <a:solidFill>
                  <a:srgbClr val="000000"/>
                </a:solidFill>
                <a:latin typeface="+mj-lt"/>
                <a:ea typeface="+mj-ea"/>
                <a:cs typeface="+mj-cs"/>
              </a:defRPr>
            </a:lvl1pPr>
          </a:lstStyle>
          <a:p>
            <a:r>
              <a:rPr lang="en-US" sz="2400" b="0" dirty="0" smtClean="0"/>
              <a:t>Applicability of PP5-5 to non-BES/BPS/PTF RASs and ACSs</a:t>
            </a:r>
            <a:endParaRPr lang="en-US" sz="2400" b="0" dirty="0"/>
          </a:p>
        </p:txBody>
      </p:sp>
    </p:spTree>
    <p:extLst>
      <p:ext uri="{BB962C8B-B14F-4D97-AF65-F5344CB8AC3E}">
        <p14:creationId xmlns:p14="http://schemas.microsoft.com/office/powerpoint/2010/main" val="34650320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ext uri="{D42A27DB-BD31-4B8C-83A1-F6EECF244321}">
                <p14:modId xmlns:p14="http://schemas.microsoft.com/office/powerpoint/2010/main" val="3332268149"/>
              </p:ext>
            </p:extLst>
          </p:nvPr>
        </p:nvGraphicFramePr>
        <p:xfrm>
          <a:off x="457200" y="1447800"/>
          <a:ext cx="8229600" cy="366776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41858">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1467104">
                <a:tc>
                  <a:txBody>
                    <a:bodyPr/>
                    <a:lstStyle/>
                    <a:p>
                      <a:r>
                        <a:rPr lang="en-US" dirty="0" smtClean="0"/>
                        <a:t>Section I</a:t>
                      </a:r>
                      <a:endParaRPr lang="en-US" dirty="0"/>
                    </a:p>
                  </a:txBody>
                  <a:tcPr anchor="ctr"/>
                </a:tc>
                <a:tc>
                  <a:txBody>
                    <a:bodyPr/>
                    <a:lstStyle/>
                    <a:p>
                      <a:r>
                        <a:rPr lang="en-US" dirty="0" smtClean="0"/>
                        <a:t>“… must meet the requirements of Section I.3.9 of the … Tariff and</a:t>
                      </a:r>
                      <a:r>
                        <a:rPr lang="en-US" baseline="0" dirty="0" smtClean="0"/>
                        <a:t> is subject to the Application Guidelines in Section III </a:t>
                      </a:r>
                      <a:r>
                        <a:rPr lang="en-US" baseline="0" dirty="0" smtClean="0">
                          <a:solidFill>
                            <a:schemeClr val="accent6"/>
                          </a:solidFill>
                        </a:rPr>
                        <a:t>and Requirements in Section V </a:t>
                      </a:r>
                      <a:r>
                        <a:rPr lang="en-US" baseline="0" dirty="0" smtClean="0"/>
                        <a:t>of this procedure.”</a:t>
                      </a:r>
                      <a:endParaRPr lang="en-US" dirty="0"/>
                    </a:p>
                  </a:txBody>
                  <a:tcPr anchor="ctr"/>
                </a:tc>
                <a:tc>
                  <a:txBody>
                    <a:bodyPr/>
                    <a:lstStyle/>
                    <a:p>
                      <a:r>
                        <a:rPr lang="en-US" dirty="0" smtClean="0"/>
                        <a:t>Clarification that section V, covering</a:t>
                      </a:r>
                      <a:r>
                        <a:rPr lang="en-US" baseline="0" dirty="0" smtClean="0"/>
                        <a:t> review of additions, changes, and retirement of RASs, also applies to ACSs</a:t>
                      </a:r>
                      <a:endParaRPr lang="en-US" dirty="0"/>
                    </a:p>
                  </a:txBody>
                  <a:tcPr anchor="ctr"/>
                </a:tc>
                <a:extLst>
                  <a:ext uri="{0D108BD9-81ED-4DB2-BD59-A6C34878D82A}">
                    <a16:rowId xmlns:a16="http://schemas.microsoft.com/office/drawing/2014/main" val="10001"/>
                  </a:ext>
                </a:extLst>
              </a:tr>
              <a:tr h="916940">
                <a:tc>
                  <a:txBody>
                    <a:bodyPr/>
                    <a:lstStyle/>
                    <a:p>
                      <a:r>
                        <a:rPr lang="en-US" dirty="0" smtClean="0"/>
                        <a:t>Section III</a:t>
                      </a:r>
                      <a:endParaRPr lang="en-US" dirty="0"/>
                    </a:p>
                  </a:txBody>
                  <a:tcPr anchor="ctr"/>
                </a:tc>
                <a:tc>
                  <a:txBody>
                    <a:bodyPr/>
                    <a:lstStyle/>
                    <a:p>
                      <a:r>
                        <a:rPr lang="en-US" dirty="0" smtClean="0"/>
                        <a:t>Change</a:t>
                      </a:r>
                      <a:r>
                        <a:rPr lang="en-US" baseline="0" dirty="0" smtClean="0"/>
                        <a:t> from “failure to operate or </a:t>
                      </a:r>
                      <a:r>
                        <a:rPr lang="en-US" baseline="0" dirty="0" err="1" smtClean="0"/>
                        <a:t>misoperation</a:t>
                      </a:r>
                      <a:r>
                        <a:rPr lang="en-US" baseline="0" dirty="0" smtClean="0"/>
                        <a:t>” to “inadvertent operation or failure to operate”</a:t>
                      </a:r>
                      <a:endParaRPr lang="en-US" dirty="0"/>
                    </a:p>
                  </a:txBody>
                  <a:tcPr anchor="ctr"/>
                </a:tc>
                <a:tc>
                  <a:txBody>
                    <a:bodyPr/>
                    <a:lstStyle/>
                    <a:p>
                      <a:r>
                        <a:rPr lang="en-US" dirty="0" smtClean="0"/>
                        <a:t>Alignment</a:t>
                      </a:r>
                      <a:r>
                        <a:rPr lang="en-US" baseline="0" dirty="0" smtClean="0"/>
                        <a:t> with language used by NPCC and NERC</a:t>
                      </a:r>
                      <a:endParaRPr lang="en-US" dirty="0"/>
                    </a:p>
                  </a:txBody>
                  <a:tcPr anchor="ctr"/>
                </a:tc>
                <a:extLst>
                  <a:ext uri="{0D108BD9-81ED-4DB2-BD59-A6C34878D82A}">
                    <a16:rowId xmlns:a16="http://schemas.microsoft.com/office/drawing/2014/main" val="10002"/>
                  </a:ext>
                </a:extLst>
              </a:tr>
              <a:tr h="641858">
                <a:tc>
                  <a:txBody>
                    <a:bodyPr/>
                    <a:lstStyle/>
                    <a:p>
                      <a:r>
                        <a:rPr lang="en-US" dirty="0" smtClean="0"/>
                        <a:t>Section V</a:t>
                      </a:r>
                      <a:endParaRPr lang="en-US" dirty="0"/>
                    </a:p>
                  </a:txBody>
                  <a:tcPr anchor="ctr"/>
                </a:tc>
                <a:tc>
                  <a:txBody>
                    <a:bodyPr/>
                    <a:lstStyle/>
                    <a:p>
                      <a:r>
                        <a:rPr lang="en-US" dirty="0" smtClean="0"/>
                        <a:t>Addition</a:t>
                      </a:r>
                      <a:r>
                        <a:rPr lang="en-US" baseline="0" dirty="0" smtClean="0"/>
                        <a:t> of “or ACSs” to title</a:t>
                      </a:r>
                      <a:endParaRPr lang="en-US" dirty="0"/>
                    </a:p>
                  </a:txBody>
                  <a:tcPr anchor="ctr"/>
                </a:tc>
                <a:tc>
                  <a:txBody>
                    <a:bodyPr/>
                    <a:lstStyle/>
                    <a:p>
                      <a:r>
                        <a:rPr lang="en-US" dirty="0" smtClean="0"/>
                        <a:t>Clarification</a:t>
                      </a:r>
                      <a:r>
                        <a:rPr lang="en-US" baseline="0" dirty="0" smtClean="0"/>
                        <a:t> that Section V also applies to ACSs</a:t>
                      </a:r>
                      <a:endParaRPr lang="en-US" dirty="0"/>
                    </a:p>
                  </a:txBody>
                  <a:tcPr anchor="ctr"/>
                </a:tc>
                <a:extLst>
                  <a:ext uri="{0D108BD9-81ED-4DB2-BD59-A6C34878D82A}">
                    <a16:rowId xmlns:a16="http://schemas.microsoft.com/office/drawing/2014/main" val="10003"/>
                  </a:ext>
                </a:extLst>
              </a:tr>
            </a:tbl>
          </a:graphicData>
        </a:graphic>
      </p:graphicFrame>
      <p:sp>
        <p:nvSpPr>
          <p:cNvPr id="2" name="Title 1"/>
          <p:cNvSpPr>
            <a:spLocks noGrp="1"/>
          </p:cNvSpPr>
          <p:nvPr>
            <p:ph type="title"/>
          </p:nvPr>
        </p:nvSpPr>
        <p:spPr/>
        <p:txBody>
          <a:bodyPr/>
          <a:lstStyle/>
          <a:p>
            <a:r>
              <a:rPr lang="en-US" dirty="0" smtClean="0"/>
              <a:t>PP5-5 Changes Since November 18 RC</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8</a:t>
            </a:fld>
            <a:endParaRPr lang="en-US" sz="1400" dirty="0">
              <a:solidFill>
                <a:srgbClr val="000000"/>
              </a:solidFill>
            </a:endParaRPr>
          </a:p>
        </p:txBody>
      </p:sp>
      <p:sp>
        <p:nvSpPr>
          <p:cNvPr id="8" name="Title 1"/>
          <p:cNvSpPr txBox="1">
            <a:spLocks/>
          </p:cNvSpPr>
          <p:nvPr/>
        </p:nvSpPr>
        <p:spPr>
          <a:xfrm>
            <a:off x="457200" y="681362"/>
            <a:ext cx="8229600" cy="842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baseline="0">
                <a:solidFill>
                  <a:srgbClr val="000000"/>
                </a:solidFill>
                <a:latin typeface="+mj-lt"/>
                <a:ea typeface="+mj-ea"/>
                <a:cs typeface="+mj-cs"/>
              </a:defRPr>
            </a:lvl1pPr>
          </a:lstStyle>
          <a:p>
            <a:r>
              <a:rPr lang="en-US" sz="2400" b="0" dirty="0" smtClean="0"/>
              <a:t>Other clarifications &amp; wording changes</a:t>
            </a:r>
            <a:endParaRPr lang="en-US" sz="2400" b="0" dirty="0"/>
          </a:p>
        </p:txBody>
      </p:sp>
    </p:spTree>
    <p:extLst>
      <p:ext uri="{BB962C8B-B14F-4D97-AF65-F5344CB8AC3E}">
        <p14:creationId xmlns:p14="http://schemas.microsoft.com/office/powerpoint/2010/main" val="4733411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p:cNvGraphicFramePr>
            <a:graphicFrameLocks noGrp="1"/>
          </p:cNvGraphicFramePr>
          <p:nvPr>
            <p:ph type="tbl" sz="quarter" idx="10"/>
            <p:extLst>
              <p:ext uri="{D42A27DB-BD31-4B8C-83A1-F6EECF244321}">
                <p14:modId xmlns:p14="http://schemas.microsoft.com/office/powerpoint/2010/main" val="1014816310"/>
              </p:ext>
            </p:extLst>
          </p:nvPr>
        </p:nvGraphicFramePr>
        <p:xfrm>
          <a:off x="457200" y="1447800"/>
          <a:ext cx="8229600" cy="3143758"/>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641858">
                <a:tc>
                  <a:txBody>
                    <a:bodyPr/>
                    <a:lstStyle/>
                    <a:p>
                      <a:pPr algn="ctr"/>
                      <a:r>
                        <a:rPr lang="en-US" dirty="0" smtClean="0"/>
                        <a:t>Procedure </a:t>
                      </a:r>
                    </a:p>
                    <a:p>
                      <a:pPr algn="ctr"/>
                      <a:r>
                        <a:rPr lang="en-US" dirty="0" smtClean="0"/>
                        <a:t>Section</a:t>
                      </a:r>
                      <a:endParaRPr lang="en-US" dirty="0"/>
                    </a:p>
                  </a:txBody>
                  <a:tcPr anchor="ctr"/>
                </a:tc>
                <a:tc>
                  <a:txBody>
                    <a:bodyPr/>
                    <a:lstStyle/>
                    <a:p>
                      <a:r>
                        <a:rPr lang="en-US" dirty="0" smtClean="0"/>
                        <a:t>Procedure Change</a:t>
                      </a:r>
                      <a:endParaRPr lang="en-US" dirty="0"/>
                    </a:p>
                  </a:txBody>
                  <a:tcPr anchor="ctr"/>
                </a:tc>
                <a:tc>
                  <a:txBody>
                    <a:bodyPr/>
                    <a:lstStyle/>
                    <a:p>
                      <a:r>
                        <a:rPr lang="en-US" dirty="0" smtClean="0"/>
                        <a:t>Reason</a:t>
                      </a:r>
                      <a:r>
                        <a:rPr lang="en-US" baseline="0" dirty="0" smtClean="0"/>
                        <a:t> for Change</a:t>
                      </a:r>
                      <a:endParaRPr lang="en-US" dirty="0"/>
                    </a:p>
                  </a:txBody>
                  <a:tcPr anchor="ctr"/>
                </a:tc>
                <a:extLst>
                  <a:ext uri="{0D108BD9-81ED-4DB2-BD59-A6C34878D82A}">
                    <a16:rowId xmlns:a16="http://schemas.microsoft.com/office/drawing/2014/main" val="10000"/>
                  </a:ext>
                </a:extLst>
              </a:tr>
              <a:tr h="673100">
                <a:tc>
                  <a:txBody>
                    <a:bodyPr/>
                    <a:lstStyle/>
                    <a:p>
                      <a:r>
                        <a:rPr lang="en-US" dirty="0" smtClean="0"/>
                        <a:t>Section V</a:t>
                      </a:r>
                      <a:endParaRPr lang="en-US" dirty="0"/>
                    </a:p>
                  </a:txBody>
                  <a:tcPr anchor="ctr"/>
                </a:tc>
                <a:tc>
                  <a:txBody>
                    <a:bodyPr/>
                    <a:lstStyle/>
                    <a:p>
                      <a:r>
                        <a:rPr lang="en-US" dirty="0" smtClean="0"/>
                        <a:t>Rewording of language pertaining</a:t>
                      </a:r>
                      <a:r>
                        <a:rPr lang="en-US" baseline="0" dirty="0" smtClean="0"/>
                        <a:t> to PRC-012 and Directory 7</a:t>
                      </a:r>
                      <a:endParaRPr lang="en-US" dirty="0"/>
                    </a:p>
                  </a:txBody>
                  <a:tcPr anchor="ctr"/>
                </a:tc>
                <a:tc>
                  <a:txBody>
                    <a:bodyPr/>
                    <a:lstStyle/>
                    <a:p>
                      <a:r>
                        <a:rPr lang="en-US" dirty="0" smtClean="0"/>
                        <a:t>PRC-012 and Directory 7 apply to RASs,</a:t>
                      </a:r>
                      <a:r>
                        <a:rPr lang="en-US" baseline="0" dirty="0" smtClean="0"/>
                        <a:t> but </a:t>
                      </a:r>
                      <a:r>
                        <a:rPr lang="en-US" dirty="0" smtClean="0"/>
                        <a:t>not ACSs</a:t>
                      </a:r>
                      <a:endParaRPr lang="en-US" dirty="0"/>
                    </a:p>
                  </a:txBody>
                  <a:tcPr anchor="ctr"/>
                </a:tc>
                <a:extLst>
                  <a:ext uri="{0D108BD9-81ED-4DB2-BD59-A6C34878D82A}">
                    <a16:rowId xmlns:a16="http://schemas.microsoft.com/office/drawing/2014/main" val="2082129987"/>
                  </a:ext>
                </a:extLst>
              </a:tr>
              <a:tr h="673100">
                <a:tc>
                  <a:txBody>
                    <a:bodyPr/>
                    <a:lstStyle/>
                    <a:p>
                      <a:r>
                        <a:rPr lang="en-US" dirty="0" smtClean="0"/>
                        <a:t>Footnote 3</a:t>
                      </a:r>
                      <a:endParaRPr lang="en-US" dirty="0"/>
                    </a:p>
                  </a:txBody>
                  <a:tcPr anchor="ctr"/>
                </a:tc>
                <a:tc>
                  <a:txBody>
                    <a:bodyPr/>
                    <a:lstStyle/>
                    <a:p>
                      <a:r>
                        <a:rPr lang="en-US" smtClean="0"/>
                        <a:t>Extended</a:t>
                      </a:r>
                      <a:r>
                        <a:rPr lang="en-US" baseline="0" smtClean="0"/>
                        <a:t> the </a:t>
                      </a:r>
                      <a:r>
                        <a:rPr lang="en-US" baseline="0" dirty="0" smtClean="0"/>
                        <a:t>definition of “functional modification</a:t>
                      </a:r>
                      <a:r>
                        <a:rPr lang="en-US" baseline="0" smtClean="0"/>
                        <a:t>” to ACSs</a:t>
                      </a:r>
                      <a:endParaRPr lang="en-US" dirty="0"/>
                    </a:p>
                  </a:txBody>
                  <a:tcPr anchor="ctr"/>
                </a:tc>
                <a:tc>
                  <a:txBody>
                    <a:bodyPr/>
                    <a:lstStyle/>
                    <a:p>
                      <a:r>
                        <a:rPr lang="en-US" dirty="0" smtClean="0"/>
                        <a:t>The</a:t>
                      </a:r>
                      <a:r>
                        <a:rPr lang="en-US" baseline="0" dirty="0" smtClean="0"/>
                        <a:t> footnote previously provided a definition of “functional modification” for RASs, but not for ACSs.</a:t>
                      </a:r>
                      <a:endParaRPr lang="en-US" dirty="0"/>
                    </a:p>
                  </a:txBody>
                  <a:tcPr anchor="ctr"/>
                </a:tc>
                <a:extLst>
                  <a:ext uri="{0D108BD9-81ED-4DB2-BD59-A6C34878D82A}">
                    <a16:rowId xmlns:a16="http://schemas.microsoft.com/office/drawing/2014/main" val="914296364"/>
                  </a:ext>
                </a:extLst>
              </a:tr>
              <a:tr h="292100">
                <a:tc>
                  <a:txBody>
                    <a:bodyPr/>
                    <a:lstStyle/>
                    <a:p>
                      <a:r>
                        <a:rPr lang="en-US" dirty="0" smtClean="0"/>
                        <a:t>Notes</a:t>
                      </a:r>
                      <a:endParaRPr lang="en-US" dirty="0"/>
                    </a:p>
                  </a:txBody>
                  <a:tcPr anchor="ctr"/>
                </a:tc>
                <a:tc>
                  <a:txBody>
                    <a:bodyPr/>
                    <a:lstStyle/>
                    <a:p>
                      <a:r>
                        <a:rPr lang="en-US" dirty="0" smtClean="0"/>
                        <a:t>Addition of “for Tables</a:t>
                      </a:r>
                      <a:r>
                        <a:rPr lang="en-US" baseline="0" dirty="0" smtClean="0"/>
                        <a:t> I, II, and III on the following pages”</a:t>
                      </a:r>
                      <a:endParaRPr lang="en-US" dirty="0"/>
                    </a:p>
                  </a:txBody>
                  <a:tcPr anchor="ctr"/>
                </a:tc>
                <a:tc>
                  <a:txBody>
                    <a:bodyPr/>
                    <a:lstStyle/>
                    <a:p>
                      <a:r>
                        <a:rPr lang="en-US" dirty="0" smtClean="0"/>
                        <a:t>Clarification that these notes apply to the tables</a:t>
                      </a:r>
                      <a:endParaRPr lang="en-US" dirty="0"/>
                    </a:p>
                  </a:txBody>
                  <a:tcPr anchor="ctr"/>
                </a:tc>
                <a:extLst>
                  <a:ext uri="{0D108BD9-81ED-4DB2-BD59-A6C34878D82A}">
                    <a16:rowId xmlns:a16="http://schemas.microsoft.com/office/drawing/2014/main" val="1039364299"/>
                  </a:ext>
                </a:extLst>
              </a:tr>
            </a:tbl>
          </a:graphicData>
        </a:graphic>
      </p:graphicFrame>
      <p:sp>
        <p:nvSpPr>
          <p:cNvPr id="2" name="Title 1"/>
          <p:cNvSpPr>
            <a:spLocks noGrp="1"/>
          </p:cNvSpPr>
          <p:nvPr>
            <p:ph type="title"/>
          </p:nvPr>
        </p:nvSpPr>
        <p:spPr/>
        <p:txBody>
          <a:bodyPr/>
          <a:lstStyle/>
          <a:p>
            <a:r>
              <a:rPr lang="en-US" dirty="0" smtClean="0"/>
              <a:t>PP5-5 Changes Since November 18 RC</a:t>
            </a:r>
            <a:endParaRPr lang="en-US" sz="1400" b="0" dirty="0"/>
          </a:p>
        </p:txBody>
      </p:sp>
      <p:sp>
        <p:nvSpPr>
          <p:cNvPr id="6"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9</a:t>
            </a:fld>
            <a:endParaRPr lang="en-US" sz="1400" dirty="0">
              <a:solidFill>
                <a:srgbClr val="000000"/>
              </a:solidFill>
            </a:endParaRPr>
          </a:p>
        </p:txBody>
      </p:sp>
      <p:sp>
        <p:nvSpPr>
          <p:cNvPr id="8" name="Title 1"/>
          <p:cNvSpPr txBox="1">
            <a:spLocks/>
          </p:cNvSpPr>
          <p:nvPr/>
        </p:nvSpPr>
        <p:spPr>
          <a:xfrm>
            <a:off x="457200" y="681362"/>
            <a:ext cx="8229600" cy="842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baseline="0">
                <a:solidFill>
                  <a:srgbClr val="000000"/>
                </a:solidFill>
                <a:latin typeface="+mj-lt"/>
                <a:ea typeface="+mj-ea"/>
                <a:cs typeface="+mj-cs"/>
              </a:defRPr>
            </a:lvl1pPr>
          </a:lstStyle>
          <a:p>
            <a:r>
              <a:rPr lang="en-US" sz="2400" b="0" dirty="0" smtClean="0"/>
              <a:t>Other clarifications &amp; wording changes</a:t>
            </a:r>
            <a:endParaRPr lang="en-US" sz="2400" b="0" dirty="0"/>
          </a:p>
        </p:txBody>
      </p:sp>
    </p:spTree>
    <p:extLst>
      <p:ext uri="{BB962C8B-B14F-4D97-AF65-F5344CB8AC3E}">
        <p14:creationId xmlns:p14="http://schemas.microsoft.com/office/powerpoint/2010/main" val="394237535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Presentation - NEPOOL Technical Committees">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4886CF1DC48C74D80CCF2C4CB025A64" ma:contentTypeVersion="2" ma:contentTypeDescription="Create a new document." ma:contentTypeScope="" ma:versionID="e01f0b3c3db63f57da685470974fd0dd">
  <xsd:schema xmlns:xsd="http://www.w3.org/2001/XMLSchema" xmlns:xs="http://www.w3.org/2001/XMLSchema" xmlns:p="http://schemas.microsoft.com/office/2006/metadata/properties" xmlns:ns1="http://schemas.microsoft.com/sharepoint/v3" xmlns:ns2="3de4f9ef-1d57-44b3-81d3-183fbc526244" targetNamespace="http://schemas.microsoft.com/office/2006/metadata/properties" ma:root="true" ma:fieldsID="8762ef2f11a8f1912459afdf98c20689" ns1:_="" ns2:_="">
    <xsd:import namespace="http://schemas.microsoft.com/sharepoint/v3"/>
    <xsd:import namespace="3de4f9ef-1d57-44b3-81d3-183fbc526244"/>
    <xsd:element name="properties">
      <xsd:complexType>
        <xsd:sequence>
          <xsd:element name="documentManagement">
            <xsd:complexType>
              <xsd:all>
                <xsd:element ref="ns2:_dlc_DocId" minOccurs="0"/>
                <xsd:element ref="ns2:_dlc_DocIdUrl" minOccurs="0"/>
                <xsd:element ref="ns2:_dlc_DocIdPersistId" minOccurs="0"/>
                <xsd:element ref="ns1:AverageRating" minOccurs="0"/>
                <xsd:element ref="ns1:Rating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1" nillable="true" ma:displayName="Rating (0-5)" ma:decimals="2" ma:description="Average value of all the ratings that have been submitted" ma:indexed="true" ma:internalName="AverageRating" ma:readOnly="true">
      <xsd:simpleType>
        <xsd:restriction base="dms:Number"/>
      </xsd:simpleType>
    </xsd:element>
    <xsd:element name="RatingCount" ma:index="12"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3de4f9ef-1d57-44b3-81d3-183fbc52624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documentManagement>
    <_dlc_DocId xmlns="3de4f9ef-1d57-44b3-81d3-183fbc526244">YUNHWM7W3KQU-3-8</_dlc_DocId>
    <_dlc_DocIdUrl xmlns="3de4f9ef-1d57-44b3-81d3-183fbc526244">
      <Url>http://moss/sites/nr/_layouts/DocIdRedir.aspx?ID=YUNHWM7W3KQU-3-8</Url>
      <Description>YUNHWM7W3KQU-3-8</Description>
    </_dlc_DocIdUrl>
    <AverageRating xmlns="http://schemas.microsoft.com/sharepoint/v3" xsi:nil="true"/>
  </documentManagement>
</p:properties>
</file>

<file path=customXml/itemProps1.xml><?xml version="1.0" encoding="utf-8"?>
<ds:datastoreItem xmlns:ds="http://schemas.openxmlformats.org/officeDocument/2006/customXml" ds:itemID="{D00F6D19-1832-4E16-8917-FC10FEF9F5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de4f9ef-1d57-44b3-81d3-183fbc5262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3F9FFE1-E39A-4986-80AF-74E646B51B76}">
  <ds:schemaRefs>
    <ds:schemaRef ds:uri="http://schemas.microsoft.com/sharepoint/v3/contenttype/forms"/>
  </ds:schemaRefs>
</ds:datastoreItem>
</file>

<file path=customXml/itemProps3.xml><?xml version="1.0" encoding="utf-8"?>
<ds:datastoreItem xmlns:ds="http://schemas.openxmlformats.org/officeDocument/2006/customXml" ds:itemID="{4C2127ED-FAA1-4946-8066-875DAC2331E8}">
  <ds:schemaRefs>
    <ds:schemaRef ds:uri="http://schemas.microsoft.com/sharepoint/events"/>
  </ds:schemaRefs>
</ds:datastoreItem>
</file>

<file path=customXml/itemProps4.xml><?xml version="1.0" encoding="utf-8"?>
<ds:datastoreItem xmlns:ds="http://schemas.openxmlformats.org/officeDocument/2006/customXml" ds:itemID="{492C4249-20D8-47F2-8381-3B28026D8BF6}">
  <ds:schemaRefs>
    <ds:schemaRef ds:uri="3de4f9ef-1d57-44b3-81d3-183fbc526244"/>
    <ds:schemaRef ds:uri="http://schemas.microsoft.com/office/2006/metadata/properties"/>
    <ds:schemaRef ds:uri="http://purl.org/dc/terms/"/>
    <ds:schemaRef ds:uri="http://schemas.microsoft.com/sharepoint/v3"/>
    <ds:schemaRef ds:uri="http://schemas.microsoft.com/office/2006/documentManagement/types"/>
    <ds:schemaRef ds:uri="http://schemas.openxmlformats.org/package/2006/metadata/core-properties"/>
    <ds:schemaRef ds:uri="http://www.w3.org/XML/1998/namespace"/>
    <ds:schemaRef ds:uri="http://purl.org/dc/elements/1.1/"/>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6875</TotalTime>
  <Words>2289</Words>
  <Application>Microsoft Office PowerPoint</Application>
  <PresentationFormat>On-screen Show (4:3)</PresentationFormat>
  <Paragraphs>292</Paragraphs>
  <Slides>23</Slides>
  <Notes>20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Presentation - NEPOOL Technical Committees</vt:lpstr>
      <vt:lpstr>PowerPoint Presentation</vt:lpstr>
      <vt:lpstr>PowerPoint Presentation</vt:lpstr>
      <vt:lpstr>Proposal</vt:lpstr>
      <vt:lpstr>Updates Since November 18 RC Meeting</vt:lpstr>
      <vt:lpstr>Responses to Feedback at November 18 RC</vt:lpstr>
      <vt:lpstr>PP5-5 Changes Since November 18 RC</vt:lpstr>
      <vt:lpstr>PP5-5 Changes Since November 18 RC</vt:lpstr>
      <vt:lpstr>PP5-5 Changes Since November 18 RC</vt:lpstr>
      <vt:lpstr>PP5-5 Changes Since November 18 RC</vt:lpstr>
      <vt:lpstr>PP5-5 Changes Since November 18 RC</vt:lpstr>
      <vt:lpstr>Changes Discussed At Previous Meetings</vt:lpstr>
      <vt:lpstr>Summary of Proposed Changes: PP5-5</vt:lpstr>
      <vt:lpstr>Summary of Proposed Changes: PP5-5</vt:lpstr>
      <vt:lpstr>Summary of Proposed Changes: PP5-5</vt:lpstr>
      <vt:lpstr>Summary of Proposed Changes: PP5-5</vt:lpstr>
      <vt:lpstr>Summary of Proposed Changes: PP5-5</vt:lpstr>
      <vt:lpstr>Summary of Proposed Changes: PP5-5</vt:lpstr>
      <vt:lpstr>Summary of Proposed Changes: PP5-5</vt:lpstr>
      <vt:lpstr>Summary of Proposed Changes: PP5-0</vt:lpstr>
      <vt:lpstr>Summary of Proposed Changes: PP5-1</vt:lpstr>
      <vt:lpstr>Conclusion</vt:lpstr>
      <vt:lpstr>Stakeholder Schedule</vt:lpstr>
      <vt:lpstr>PowerPoint Presentation</vt:lpstr>
    </vt:vector>
  </TitlesOfParts>
  <Company>ISO New England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Schwarting, Daniel</dc:creator>
  <cp:lastModifiedBy>Schwarting, Daniel</cp:lastModifiedBy>
  <cp:revision>76</cp:revision>
  <cp:lastPrinted>2017-01-12T20:56:46Z</cp:lastPrinted>
  <dcterms:created xsi:type="dcterms:W3CDTF">2016-12-07T20:26:41Z</dcterms:created>
  <dcterms:modified xsi:type="dcterms:W3CDTF">2020-12-09T18:33:16Z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0x01010074886CF1DC48C74D80CCF2C4CB025A64</vt:lpwstr>
  </property>
  <property fmtid="{D5CDD505-2E9C-101B-9397-08002B2CF9AE}" pid="3" name="_dlc_DocIdItemGuid">
    <vt:lpwstr>72cc16b9-6e58-485f-b241-cf2ff9316854</vt:lpwstr>
  </property>
</Properties>
</file>