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19"/>
  </p:notesMasterIdLst>
  <p:handoutMasterIdLst>
    <p:handoutMasterId r:id="rId20"/>
  </p:handoutMasterIdLst>
  <p:sldIdLst>
    <p:sldId id="281" r:id="rId3"/>
    <p:sldId id="349" r:id="rId4"/>
    <p:sldId id="404" r:id="rId5"/>
    <p:sldId id="427" r:id="rId6"/>
    <p:sldId id="428" r:id="rId7"/>
    <p:sldId id="414" r:id="rId8"/>
    <p:sldId id="415" r:id="rId9"/>
    <p:sldId id="422" r:id="rId10"/>
    <p:sldId id="416" r:id="rId11"/>
    <p:sldId id="417" r:id="rId12"/>
    <p:sldId id="419" r:id="rId13"/>
    <p:sldId id="423" r:id="rId14"/>
    <p:sldId id="418" r:id="rId15"/>
    <p:sldId id="424" r:id="rId16"/>
    <p:sldId id="421" r:id="rId17"/>
    <p:sldId id="425" r:id="rId18"/>
  </p:sldIdLst>
  <p:sldSz cx="9144000" cy="6858000" type="screen4x3"/>
  <p:notesSz cx="7010400" cy="92964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D87FFF-2EE7-418D-AAA4-480165F839AC}">
          <p14:sldIdLst>
            <p14:sldId id="281"/>
            <p14:sldId id="349"/>
            <p14:sldId id="404"/>
            <p14:sldId id="427"/>
            <p14:sldId id="428"/>
            <p14:sldId id="414"/>
            <p14:sldId id="415"/>
            <p14:sldId id="422"/>
            <p14:sldId id="416"/>
            <p14:sldId id="417"/>
            <p14:sldId id="419"/>
            <p14:sldId id="423"/>
            <p14:sldId id="418"/>
            <p14:sldId id="424"/>
            <p14:sldId id="421"/>
            <p14:sldId id="425"/>
          </p14:sldIdLst>
        </p14:section>
        <p14:section name="Untitled Section" id="{A5431D31-C25C-4289-9D81-C41E6656D3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0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7BD2A"/>
    <a:srgbClr val="FBB92F"/>
    <a:srgbClr val="EC1F25"/>
    <a:srgbClr val="F7F7F4"/>
    <a:srgbClr val="F7F7F5"/>
    <a:srgbClr val="FFFFFC"/>
    <a:srgbClr val="62777F"/>
    <a:srgbClr val="6FA943"/>
    <a:srgbClr val="B9D2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687" autoAdjust="0"/>
    <p:restoredTop sz="94662" autoAdjust="0"/>
  </p:normalViewPr>
  <p:slideViewPr>
    <p:cSldViewPr>
      <p:cViewPr varScale="1">
        <p:scale>
          <a:sx n="65" d="100"/>
          <a:sy n="65" d="100"/>
        </p:scale>
        <p:origin x="16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040"/>
    </p:cViewPr>
  </p:sorterViewPr>
  <p:notesViewPr>
    <p:cSldViewPr>
      <p:cViewPr varScale="1">
        <p:scale>
          <a:sx n="64" d="100"/>
          <a:sy n="64" d="100"/>
        </p:scale>
        <p:origin x="-3130"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4981"/>
          </a:xfrm>
          <a:prstGeom prst="rect">
            <a:avLst/>
          </a:prstGeom>
        </p:spPr>
        <p:txBody>
          <a:bodyPr vert="horz" lIns="92114" tIns="46057" rIns="92114" bIns="46057" rtlCol="0"/>
          <a:lstStyle>
            <a:lvl1pPr algn="l">
              <a:defRPr sz="1300"/>
            </a:lvl1pPr>
          </a:lstStyle>
          <a:p>
            <a:endParaRPr lang="en-US" dirty="0"/>
          </a:p>
        </p:txBody>
      </p:sp>
      <p:sp>
        <p:nvSpPr>
          <p:cNvPr id="3" name="Date Placeholder 2"/>
          <p:cNvSpPr>
            <a:spLocks noGrp="1"/>
          </p:cNvSpPr>
          <p:nvPr>
            <p:ph type="dt" sz="quarter" idx="1"/>
          </p:nvPr>
        </p:nvSpPr>
        <p:spPr>
          <a:xfrm>
            <a:off x="3971172" y="0"/>
            <a:ext cx="3037627" cy="464981"/>
          </a:xfrm>
          <a:prstGeom prst="rect">
            <a:avLst/>
          </a:prstGeom>
        </p:spPr>
        <p:txBody>
          <a:bodyPr vert="horz" lIns="92114" tIns="46057" rIns="92114" bIns="46057" rtlCol="0"/>
          <a:lstStyle>
            <a:lvl1pPr algn="r">
              <a:defRPr sz="1300"/>
            </a:lvl1pPr>
          </a:lstStyle>
          <a:p>
            <a:fld id="{F87AAE7F-D37E-4830-9F5E-F36A5F180179}" type="datetimeFigureOut">
              <a:rPr lang="en-US" smtClean="0"/>
              <a:t>1/13/2021</a:t>
            </a:fld>
            <a:endParaRPr lang="en-US" dirty="0"/>
          </a:p>
        </p:txBody>
      </p:sp>
      <p:sp>
        <p:nvSpPr>
          <p:cNvPr id="4" name="Footer Placeholder 3"/>
          <p:cNvSpPr>
            <a:spLocks noGrp="1"/>
          </p:cNvSpPr>
          <p:nvPr>
            <p:ph type="ftr" sz="quarter" idx="2"/>
          </p:nvPr>
        </p:nvSpPr>
        <p:spPr>
          <a:xfrm>
            <a:off x="0" y="8829822"/>
            <a:ext cx="3037627" cy="464981"/>
          </a:xfrm>
          <a:prstGeom prst="rect">
            <a:avLst/>
          </a:prstGeom>
        </p:spPr>
        <p:txBody>
          <a:bodyPr vert="horz" lIns="92114" tIns="46057" rIns="92114" bIns="4605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1172" y="8829822"/>
            <a:ext cx="3037627" cy="464981"/>
          </a:xfrm>
          <a:prstGeom prst="rect">
            <a:avLst/>
          </a:prstGeom>
        </p:spPr>
        <p:txBody>
          <a:bodyPr vert="horz" lIns="92114" tIns="46057" rIns="92114" bIns="46057" rtlCol="0" anchor="b"/>
          <a:lstStyle>
            <a:lvl1pPr algn="r">
              <a:defRPr sz="13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3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3" tIns="46587" rIns="93173" bIns="46587" rtlCol="0"/>
          <a:lstStyle>
            <a:lvl1pPr algn="r">
              <a:defRPr sz="1300"/>
            </a:lvl1pPr>
          </a:lstStyle>
          <a:p>
            <a:fld id="{9EDDEDB6-CD57-44C2-AB19-AC7D3BB8FF8E}" type="datetimeFigureOut">
              <a:rPr lang="en-US" smtClean="0"/>
              <a:pPr/>
              <a:t>1/13/2021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3" tIns="46587" rIns="93173"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3" tIns="46587" rIns="93173" bIns="4658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3" tIns="46587" rIns="93173" bIns="46587"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190094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12</a:t>
            </a:fld>
            <a:endParaRPr lang="en-US" dirty="0"/>
          </a:p>
        </p:txBody>
      </p:sp>
    </p:spTree>
    <p:extLst>
      <p:ext uri="{BB962C8B-B14F-4D97-AF65-F5344CB8AC3E}">
        <p14:creationId xmlns:p14="http://schemas.microsoft.com/office/powerpoint/2010/main" val="3462405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400" y="736600"/>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3" name="Rectangle 12"/>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9" name="Picture 8"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0" name="Rectangle 9"/>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a:t>
            </a:r>
            <a:r>
              <a:rPr lang="en-US" sz="700" b="1" baseline="0" dirty="0" smtClean="0">
                <a:solidFill>
                  <a:schemeClr val="tx1"/>
                </a:solidFill>
              </a:rPr>
              <a:t> USE</a:t>
            </a:r>
            <a:endParaRPr lang="en-US" sz="700" b="1" dirty="0">
              <a:solidFill>
                <a:schemeClr val="tx1"/>
              </a:solidFill>
            </a:endParaRPr>
          </a:p>
        </p:txBody>
      </p:sp>
      <p:sp>
        <p:nvSpPr>
          <p:cNvPr id="11"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a:t>
            </a:r>
            <a:r>
              <a:rPr lang="en-US" sz="700" b="1" baseline="0" dirty="0" smtClean="0">
                <a:solidFill>
                  <a:schemeClr val="tx1"/>
                </a:solidFill>
              </a:rPr>
              <a:t> USE</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a:t>
            </a:r>
            <a:r>
              <a:rPr lang="en-US" sz="700" b="1" baseline="0" dirty="0" smtClean="0">
                <a:solidFill>
                  <a:schemeClr val="tx1"/>
                </a:solidFill>
              </a:rPr>
              <a:t> USE</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517133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 </a:t>
            </a:r>
            <a:endParaRPr lang="en-US" sz="700" b="1" dirty="0">
              <a:solidFill>
                <a:srgbClr val="FF0000"/>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 USE</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iso-ne.com/event-details?eventId=141976"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sz="quarter" idx="13"/>
          </p:nvPr>
        </p:nvSpPr>
        <p:spPr/>
        <p:txBody>
          <a:bodyPr/>
          <a:lstStyle/>
          <a:p>
            <a:r>
              <a:rPr lang="en-US" dirty="0" smtClean="0"/>
              <a:t>January 19, 2021 | Joint MC/RC webex</a:t>
            </a:r>
            <a:endParaRPr lang="en-US" dirty="0"/>
          </a:p>
        </p:txBody>
      </p:sp>
      <p:sp>
        <p:nvSpPr>
          <p:cNvPr id="2" name="Text Placeholder 1"/>
          <p:cNvSpPr>
            <a:spLocks noGrp="1"/>
          </p:cNvSpPr>
          <p:nvPr>
            <p:ph type="body" sz="quarter" idx="17"/>
          </p:nvPr>
        </p:nvSpPr>
        <p:spPr/>
        <p:txBody>
          <a:bodyPr/>
          <a:lstStyle/>
          <a:p>
            <a:r>
              <a:rPr lang="en-US" dirty="0" smtClean="0"/>
              <a:t>Carissa P. Sedlacek</a:t>
            </a:r>
            <a:endParaRPr lang="en-US" dirty="0"/>
          </a:p>
        </p:txBody>
      </p:sp>
      <p:sp>
        <p:nvSpPr>
          <p:cNvPr id="3" name="Text Placeholder 2"/>
          <p:cNvSpPr>
            <a:spLocks noGrp="1"/>
          </p:cNvSpPr>
          <p:nvPr>
            <p:ph type="body" sz="quarter" idx="18"/>
          </p:nvPr>
        </p:nvSpPr>
        <p:spPr/>
        <p:txBody>
          <a:bodyPr/>
          <a:lstStyle/>
          <a:p>
            <a:r>
              <a:rPr lang="en-US" dirty="0"/>
              <a:t>Director, Planning Services </a:t>
            </a:r>
            <a:r>
              <a:rPr lang="en-US" dirty="0" smtClean="0"/>
              <a:t>| system planning</a:t>
            </a:r>
            <a:endParaRPr lang="en-US" dirty="0"/>
          </a:p>
        </p:txBody>
      </p:sp>
      <p:sp>
        <p:nvSpPr>
          <p:cNvPr id="5" name="Text Placeholder 4"/>
          <p:cNvSpPr>
            <a:spLocks noGrp="1"/>
          </p:cNvSpPr>
          <p:nvPr>
            <p:ph type="body" sz="quarter" idx="16"/>
          </p:nvPr>
        </p:nvSpPr>
        <p:spPr/>
        <p:txBody>
          <a:bodyPr/>
          <a:lstStyle/>
          <a:p>
            <a:r>
              <a:rPr lang="en-US" dirty="0" smtClean="0"/>
              <a:t>Initial Feedback on Modeling and Ability to Perform Phase 1 Studies</a:t>
            </a:r>
          </a:p>
        </p:txBody>
      </p:sp>
      <p:sp>
        <p:nvSpPr>
          <p:cNvPr id="8" name="Text Placeholder 7"/>
          <p:cNvSpPr>
            <a:spLocks noGrp="1"/>
          </p:cNvSpPr>
          <p:nvPr>
            <p:ph type="body" sz="quarter" idx="19"/>
          </p:nvPr>
        </p:nvSpPr>
        <p:spPr/>
        <p:txBody>
          <a:bodyPr/>
          <a:lstStyle/>
          <a:p>
            <a:r>
              <a:rPr lang="en-US" dirty="0" smtClean="0"/>
              <a:t>Future Grid Reliability Study</a:t>
            </a:r>
            <a:endParaRPr lang="en-US" dirty="0"/>
          </a:p>
        </p:txBody>
      </p:sp>
      <p:sp>
        <p:nvSpPr>
          <p:cNvPr id="7" name="Text Placeholder 2"/>
          <p:cNvSpPr txBox="1">
            <a:spLocks/>
          </p:cNvSpPr>
          <p:nvPr/>
        </p:nvSpPr>
        <p:spPr>
          <a:xfrm>
            <a:off x="6097279" y="5181600"/>
            <a:ext cx="2752554" cy="746651"/>
          </a:xfrm>
          <a:prstGeom prst="rect">
            <a:avLst/>
          </a:prstGeom>
        </p:spPr>
        <p:txBody>
          <a:bodyPr vert="horz" wrap="none" lIns="0" tIns="0" rIns="0" bIns="0" rtlCol="0">
            <a:normAutofit/>
          </a:bodyPr>
          <a:lstStyle>
            <a:lvl1pPr marL="342900" indent="-342900" algn="r" defTabSz="914400" rtl="0" eaLnBrk="1" latinLnBrk="0" hangingPunct="1">
              <a:spcBef>
                <a:spcPts val="1200"/>
              </a:spcBef>
              <a:buFont typeface="Arial" pitchFamily="34" charset="0"/>
              <a:buNone/>
              <a:defRPr sz="2400" i="0" kern="1200" baseline="0">
                <a:solidFill>
                  <a:schemeClr val="accent1"/>
                </a:solidFill>
                <a:latin typeface="+mn-lt"/>
                <a:ea typeface="+mn-ea"/>
                <a:cs typeface="+mn-cs"/>
              </a:defRPr>
            </a:lvl1pPr>
            <a:lvl2pPr marL="742950" indent="-285750" algn="l" defTabSz="914400" rtl="0" eaLnBrk="1" latinLnBrk="0" hangingPunct="1">
              <a:spcBef>
                <a:spcPts val="0"/>
              </a:spcBef>
              <a:buFont typeface="Arial" pitchFamily="34" charset="0"/>
              <a:buNone/>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None/>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None/>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None/>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39239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a:t>
            </a:fld>
            <a:endParaRPr lang="en-US" dirty="0"/>
          </a:p>
        </p:txBody>
      </p:sp>
      <p:sp>
        <p:nvSpPr>
          <p:cNvPr id="3" name="Title 2"/>
          <p:cNvSpPr>
            <a:spLocks noGrp="1"/>
          </p:cNvSpPr>
          <p:nvPr>
            <p:ph type="title"/>
          </p:nvPr>
        </p:nvSpPr>
        <p:spPr/>
        <p:txBody>
          <a:bodyPr/>
          <a:lstStyle/>
          <a:p>
            <a:r>
              <a:rPr lang="en-US" dirty="0"/>
              <a:t>Detailed </a:t>
            </a:r>
            <a:r>
              <a:rPr lang="en-US" dirty="0" smtClean="0"/>
              <a:t>Feedback, cont.</a:t>
            </a:r>
            <a:endParaRPr lang="en-US" dirty="0"/>
          </a:p>
        </p:txBody>
      </p:sp>
      <p:sp>
        <p:nvSpPr>
          <p:cNvPr id="4" name="Content Placeholder 3"/>
          <p:cNvSpPr>
            <a:spLocks noGrp="1"/>
          </p:cNvSpPr>
          <p:nvPr>
            <p:ph idx="1"/>
          </p:nvPr>
        </p:nvSpPr>
        <p:spPr>
          <a:xfrm>
            <a:off x="457200" y="1219200"/>
            <a:ext cx="8229600" cy="4812688"/>
          </a:xfrm>
        </p:spPr>
        <p:txBody>
          <a:bodyPr>
            <a:normAutofit/>
          </a:bodyPr>
          <a:lstStyle/>
          <a:p>
            <a:r>
              <a:rPr lang="en-US" b="1" dirty="0" smtClean="0"/>
              <a:t>Alternative </a:t>
            </a:r>
            <a:r>
              <a:rPr lang="en-US" b="1" dirty="0"/>
              <a:t>Case #5</a:t>
            </a:r>
            <a:r>
              <a:rPr lang="en-US" b="1" dirty="0" smtClean="0"/>
              <a:t>:  </a:t>
            </a:r>
            <a:r>
              <a:rPr lang="en-US" dirty="0" smtClean="0"/>
              <a:t>Additional clarity regarding the consideration of new </a:t>
            </a:r>
            <a:r>
              <a:rPr lang="en-US" dirty="0"/>
              <a:t>or under </a:t>
            </a:r>
            <a:r>
              <a:rPr lang="en-US" dirty="0" smtClean="0"/>
              <a:t>construction resources would </a:t>
            </a:r>
            <a:r>
              <a:rPr lang="en-US" dirty="0"/>
              <a:t>be in the </a:t>
            </a:r>
            <a:r>
              <a:rPr lang="en-US" dirty="0" smtClean="0"/>
              <a:t>model</a:t>
            </a:r>
          </a:p>
          <a:p>
            <a:r>
              <a:rPr lang="en-US" b="1" dirty="0" smtClean="0"/>
              <a:t>General comment regarding the resource mix for all scenarios:  </a:t>
            </a:r>
            <a:r>
              <a:rPr lang="en-US" dirty="0" smtClean="0"/>
              <a:t>Detail seems to be missing. Need to know the location/interconnection point of all of new resources proposed to be studied.</a:t>
            </a:r>
          </a:p>
          <a:p>
            <a:r>
              <a:rPr lang="en-US" b="1" dirty="0" smtClean="0"/>
              <a:t>General comment regarding Study Year:  </a:t>
            </a:r>
            <a:r>
              <a:rPr lang="en-US" dirty="0" smtClean="0"/>
              <a:t>It is strongly recommended to use a single year such as 2040 rather than 2035 for some scenarios and 2040 for others. This would result in an efficiency in performing the analyses. Also, helps in comparing study results.</a:t>
            </a:r>
          </a:p>
        </p:txBody>
      </p:sp>
    </p:spTree>
    <p:extLst>
      <p:ext uri="{BB962C8B-B14F-4D97-AF65-F5344CB8AC3E}">
        <p14:creationId xmlns:p14="http://schemas.microsoft.com/office/powerpoint/2010/main" val="3940514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a:t>
            </a:fld>
            <a:endParaRPr lang="en-US" dirty="0"/>
          </a:p>
        </p:txBody>
      </p:sp>
      <p:sp>
        <p:nvSpPr>
          <p:cNvPr id="3" name="Title 2"/>
          <p:cNvSpPr>
            <a:spLocks noGrp="1"/>
          </p:cNvSpPr>
          <p:nvPr>
            <p:ph type="title"/>
          </p:nvPr>
        </p:nvSpPr>
        <p:spPr/>
        <p:txBody>
          <a:bodyPr/>
          <a:lstStyle/>
          <a:p>
            <a:r>
              <a:rPr lang="en-US" dirty="0"/>
              <a:t>Detailed </a:t>
            </a:r>
            <a:r>
              <a:rPr lang="en-US" dirty="0" smtClean="0"/>
              <a:t>Feedback, cont.</a:t>
            </a:r>
            <a:endParaRPr lang="en-US" dirty="0"/>
          </a:p>
        </p:txBody>
      </p:sp>
      <p:sp>
        <p:nvSpPr>
          <p:cNvPr id="4" name="Content Placeholder 3"/>
          <p:cNvSpPr>
            <a:spLocks noGrp="1"/>
          </p:cNvSpPr>
          <p:nvPr>
            <p:ph idx="1"/>
          </p:nvPr>
        </p:nvSpPr>
        <p:spPr>
          <a:xfrm>
            <a:off x="457200" y="1216822"/>
            <a:ext cx="8229600" cy="5151438"/>
          </a:xfrm>
        </p:spPr>
        <p:txBody>
          <a:bodyPr>
            <a:normAutofit fontScale="77500" lnSpcReduction="20000"/>
          </a:bodyPr>
          <a:lstStyle/>
          <a:p>
            <a:r>
              <a:rPr lang="en-US" b="1" dirty="0" smtClean="0"/>
              <a:t>Assumptions Table:  </a:t>
            </a:r>
            <a:r>
              <a:rPr lang="en-US" dirty="0" smtClean="0"/>
              <a:t>Clarify the use of the most up-to-date forecast. Given the study timing, the </a:t>
            </a:r>
            <a:r>
              <a:rPr lang="en-US" dirty="0"/>
              <a:t>2021 </a:t>
            </a:r>
            <a:r>
              <a:rPr lang="en-US" dirty="0" smtClean="0"/>
              <a:t>CELT load forecast could be </a:t>
            </a:r>
            <a:r>
              <a:rPr lang="en-US" dirty="0"/>
              <a:t>used </a:t>
            </a:r>
            <a:r>
              <a:rPr lang="en-US" dirty="0" smtClean="0"/>
              <a:t>instead of the 2020 CELT load forecast.</a:t>
            </a:r>
          </a:p>
          <a:p>
            <a:r>
              <a:rPr lang="en-US" b="1" dirty="0"/>
              <a:t>Assumptions Table</a:t>
            </a:r>
            <a:r>
              <a:rPr lang="en-US" b="1" dirty="0" smtClean="0"/>
              <a:t>:  </a:t>
            </a:r>
            <a:r>
              <a:rPr lang="en-US" dirty="0" smtClean="0"/>
              <a:t>Additional detail is needed to determine how load growth </a:t>
            </a:r>
            <a:r>
              <a:rPr lang="en-US" dirty="0"/>
              <a:t>rate </a:t>
            </a:r>
            <a:r>
              <a:rPr lang="en-US" dirty="0" smtClean="0"/>
              <a:t>should be determined.</a:t>
            </a:r>
          </a:p>
          <a:p>
            <a:r>
              <a:rPr lang="en-US" b="1" dirty="0"/>
              <a:t>Assumptions Table: </a:t>
            </a:r>
            <a:r>
              <a:rPr lang="en-US" b="1" dirty="0" smtClean="0"/>
              <a:t> </a:t>
            </a:r>
            <a:r>
              <a:rPr lang="en-US" dirty="0" smtClean="0"/>
              <a:t>Demand reductions for EE, BTM-PV, etc. do not clearly indicate the metrics for reduction. More specifically, when </a:t>
            </a:r>
            <a:r>
              <a:rPr lang="en-US" dirty="0"/>
              <a:t>the scenario indicates a reduction, there is a need to indicate what the reduction is from.  For example, summer peak daytime hour? </a:t>
            </a:r>
            <a:endParaRPr lang="en-US" dirty="0" smtClean="0"/>
          </a:p>
          <a:p>
            <a:r>
              <a:rPr lang="en-US" b="1" dirty="0"/>
              <a:t>Assumptions Table: </a:t>
            </a:r>
            <a:r>
              <a:rPr lang="en-US" b="1" dirty="0" smtClean="0"/>
              <a:t> </a:t>
            </a:r>
            <a:r>
              <a:rPr lang="en-US" dirty="0" smtClean="0"/>
              <a:t>Battery Storage resource characteristics are missing.  Need to specify </a:t>
            </a:r>
            <a:r>
              <a:rPr lang="en-US" dirty="0"/>
              <a:t>the type of battery to be used </a:t>
            </a:r>
            <a:r>
              <a:rPr lang="en-US" dirty="0" smtClean="0"/>
              <a:t>(e.g., 1, 2, 4 or more hour discharge, grid charged).</a:t>
            </a:r>
          </a:p>
          <a:p>
            <a:r>
              <a:rPr lang="en-US" b="1" dirty="0"/>
              <a:t>Assumptions Table: </a:t>
            </a:r>
            <a:r>
              <a:rPr lang="en-US" b="1" dirty="0" smtClean="0"/>
              <a:t> </a:t>
            </a:r>
            <a:r>
              <a:rPr lang="en-US" dirty="0" smtClean="0"/>
              <a:t>Clarify</a:t>
            </a:r>
            <a:r>
              <a:rPr lang="en-US" b="1" dirty="0" smtClean="0"/>
              <a:t> </a:t>
            </a:r>
            <a:r>
              <a:rPr lang="en-US" dirty="0"/>
              <a:t>t</a:t>
            </a:r>
            <a:r>
              <a:rPr lang="en-US" dirty="0" smtClean="0"/>
              <a:t>opology </a:t>
            </a:r>
            <a:r>
              <a:rPr lang="en-US" i="1" dirty="0" smtClean="0"/>
              <a:t>e.g. </a:t>
            </a:r>
            <a:r>
              <a:rPr lang="en-US" dirty="0" smtClean="0"/>
              <a:t>FCA </a:t>
            </a:r>
            <a:r>
              <a:rPr lang="en-US" dirty="0"/>
              <a:t>16 </a:t>
            </a:r>
            <a:r>
              <a:rPr lang="en-US" dirty="0" smtClean="0"/>
              <a:t>topology as a base modeling assumption? Add any transmission projects from </a:t>
            </a:r>
            <a:r>
              <a:rPr lang="en-US" dirty="0"/>
              <a:t>the project list</a:t>
            </a:r>
            <a:r>
              <a:rPr lang="en-US" dirty="0" smtClean="0"/>
              <a:t>? </a:t>
            </a:r>
            <a:r>
              <a:rPr lang="en-US" dirty="0"/>
              <a:t>Use 2019 NESCOE Eco Study transmission buildout? </a:t>
            </a:r>
            <a:r>
              <a:rPr lang="en-US" dirty="0" smtClean="0"/>
              <a:t>Include </a:t>
            </a:r>
            <a:r>
              <a:rPr lang="en-US" dirty="0"/>
              <a:t>Cape Cod </a:t>
            </a:r>
            <a:r>
              <a:rPr lang="en-US" dirty="0" smtClean="0"/>
              <a:t>Cluster Study?</a:t>
            </a:r>
            <a:endParaRPr lang="en-US" dirty="0"/>
          </a:p>
          <a:p>
            <a:r>
              <a:rPr lang="en-US" b="1" dirty="0"/>
              <a:t>Assumptions Table: </a:t>
            </a:r>
            <a:r>
              <a:rPr lang="en-US" b="1" dirty="0" smtClean="0"/>
              <a:t> </a:t>
            </a:r>
            <a:r>
              <a:rPr lang="en-US" dirty="0" smtClean="0"/>
              <a:t>Clarify what the existing resource mix is based on.  Perhaps FCA </a:t>
            </a:r>
            <a:r>
              <a:rPr lang="en-US" dirty="0"/>
              <a:t>15 </a:t>
            </a:r>
            <a:r>
              <a:rPr lang="en-US" dirty="0" smtClean="0"/>
              <a:t>results?</a:t>
            </a:r>
          </a:p>
          <a:p>
            <a:pPr marL="0" indent="0">
              <a:buNone/>
            </a:pPr>
            <a:endParaRPr lang="en-US" dirty="0"/>
          </a:p>
        </p:txBody>
      </p:sp>
    </p:spTree>
    <p:extLst>
      <p:ext uri="{BB962C8B-B14F-4D97-AF65-F5344CB8AC3E}">
        <p14:creationId xmlns:p14="http://schemas.microsoft.com/office/powerpoint/2010/main" val="536166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12</a:t>
            </a:fld>
            <a:endParaRPr lang="en-US" dirty="0"/>
          </a:p>
        </p:txBody>
      </p:sp>
      <p:sp>
        <p:nvSpPr>
          <p:cNvPr id="3" name="Title 2"/>
          <p:cNvSpPr>
            <a:spLocks noGrp="1"/>
          </p:cNvSpPr>
          <p:nvPr>
            <p:ph type="title"/>
          </p:nvPr>
        </p:nvSpPr>
        <p:spPr/>
        <p:txBody>
          <a:bodyPr/>
          <a:lstStyle/>
          <a:p>
            <a:r>
              <a:rPr lang="en-US" dirty="0" smtClean="0"/>
              <a:t>Detailed Feedback, cont.</a:t>
            </a:r>
            <a:endParaRPr lang="en-US" dirty="0"/>
          </a:p>
        </p:txBody>
      </p:sp>
      <p:sp>
        <p:nvSpPr>
          <p:cNvPr id="4" name="Content Placeholder 3"/>
          <p:cNvSpPr>
            <a:spLocks noGrp="1"/>
          </p:cNvSpPr>
          <p:nvPr>
            <p:ph idx="1"/>
          </p:nvPr>
        </p:nvSpPr>
        <p:spPr>
          <a:xfrm>
            <a:off x="457200" y="1216822"/>
            <a:ext cx="8229600" cy="5151438"/>
          </a:xfrm>
        </p:spPr>
        <p:txBody>
          <a:bodyPr>
            <a:normAutofit/>
          </a:bodyPr>
          <a:lstStyle/>
          <a:p>
            <a:r>
              <a:rPr lang="en-US" b="1" dirty="0" smtClean="0"/>
              <a:t>Assumptions Table:</a:t>
            </a:r>
            <a:r>
              <a:rPr lang="en-US" dirty="0" smtClean="0"/>
              <a:t>  It is not clear if ISO-NE acquired DNV-GL solar and wind profiles should be used, as appropriate, in this study.</a:t>
            </a:r>
          </a:p>
          <a:p>
            <a:r>
              <a:rPr lang="en-US" b="1" dirty="0" smtClean="0"/>
              <a:t>Assumptions Table:  </a:t>
            </a:r>
            <a:r>
              <a:rPr lang="en-US" dirty="0" smtClean="0"/>
              <a:t>For the MARS runs, proxy units need to be defined. They may be multiple types of resources, if desired. Resource characteristics will need to be defined. </a:t>
            </a:r>
          </a:p>
          <a:p>
            <a:r>
              <a:rPr lang="en-US" b="1" dirty="0" smtClean="0"/>
              <a:t>Assumptions Table:  </a:t>
            </a:r>
            <a:r>
              <a:rPr lang="en-US" dirty="0" smtClean="0"/>
              <a:t>Should additional resource retirements be considered if certain resources or resource types do not run in the Gridview simulations? Or is having these low/no capacity-factor resources remain in the MARS model acceptable?</a:t>
            </a:r>
          </a:p>
          <a:p>
            <a:endParaRPr lang="en-US" dirty="0"/>
          </a:p>
        </p:txBody>
      </p:sp>
    </p:spTree>
    <p:extLst>
      <p:ext uri="{BB962C8B-B14F-4D97-AF65-F5344CB8AC3E}">
        <p14:creationId xmlns:p14="http://schemas.microsoft.com/office/powerpoint/2010/main" val="42013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13</a:t>
            </a:fld>
            <a:endParaRPr lang="en-US" dirty="0"/>
          </a:p>
        </p:txBody>
      </p:sp>
      <p:sp>
        <p:nvSpPr>
          <p:cNvPr id="3" name="Title 2"/>
          <p:cNvSpPr>
            <a:spLocks noGrp="1"/>
          </p:cNvSpPr>
          <p:nvPr>
            <p:ph type="title"/>
          </p:nvPr>
        </p:nvSpPr>
        <p:spPr/>
        <p:txBody>
          <a:bodyPr/>
          <a:lstStyle/>
          <a:p>
            <a:r>
              <a:rPr lang="en-US" dirty="0"/>
              <a:t>Detailed </a:t>
            </a:r>
            <a:r>
              <a:rPr lang="en-US" dirty="0" smtClean="0"/>
              <a:t>Feedback, cont.</a:t>
            </a:r>
            <a:endParaRPr lang="en-US" dirty="0"/>
          </a:p>
        </p:txBody>
      </p:sp>
      <p:sp>
        <p:nvSpPr>
          <p:cNvPr id="4" name="Content Placeholder 3"/>
          <p:cNvSpPr>
            <a:spLocks noGrp="1"/>
          </p:cNvSpPr>
          <p:nvPr>
            <p:ph idx="1"/>
          </p:nvPr>
        </p:nvSpPr>
        <p:spPr>
          <a:xfrm>
            <a:off x="457200" y="1219200"/>
            <a:ext cx="8229600" cy="5146682"/>
          </a:xfrm>
        </p:spPr>
        <p:txBody>
          <a:bodyPr>
            <a:normAutofit/>
          </a:bodyPr>
          <a:lstStyle/>
          <a:p>
            <a:pPr lvl="0" fontAlgn="base"/>
            <a:r>
              <a:rPr lang="en-US" b="1" dirty="0"/>
              <a:t>Section </a:t>
            </a:r>
            <a:r>
              <a:rPr lang="en-US" b="1" dirty="0" smtClean="0"/>
              <a:t>VI - </a:t>
            </a:r>
            <a:r>
              <a:rPr lang="en-US" b="1" dirty="0"/>
              <a:t>Timing - Preliminary Schedule – Phase </a:t>
            </a:r>
            <a:r>
              <a:rPr lang="en-US" b="1" dirty="0" smtClean="0"/>
              <a:t>1:  </a:t>
            </a:r>
            <a:r>
              <a:rPr lang="en-US" dirty="0" smtClean="0"/>
              <a:t>The schedule seems aggressive but achievable if there are no delays or changes in assumptions/scenarios. However, it should be noted that:</a:t>
            </a:r>
          </a:p>
          <a:p>
            <a:pPr lvl="1"/>
            <a:r>
              <a:rPr lang="en-US" dirty="0" smtClean="0"/>
              <a:t>The ISO is conducting the 2020 </a:t>
            </a:r>
            <a:r>
              <a:rPr lang="en-US" dirty="0"/>
              <a:t>National Grid </a:t>
            </a:r>
            <a:r>
              <a:rPr lang="en-US" dirty="0" smtClean="0"/>
              <a:t>Economic Study request with an anticipated finish date of June 1, 2021.</a:t>
            </a:r>
          </a:p>
          <a:p>
            <a:pPr lvl="1"/>
            <a:r>
              <a:rPr lang="en-US" dirty="0" smtClean="0"/>
              <a:t>FGRS assumptions are defined but raw and need further refinement before any studies can commence. This may take 1-2 months at the onset of the Phase 1 work.</a:t>
            </a:r>
            <a:endParaRPr lang="en-US" dirty="0"/>
          </a:p>
        </p:txBody>
      </p:sp>
    </p:spTree>
    <p:extLst>
      <p:ext uri="{BB962C8B-B14F-4D97-AF65-F5344CB8AC3E}">
        <p14:creationId xmlns:p14="http://schemas.microsoft.com/office/powerpoint/2010/main" val="1311650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14</a:t>
            </a:fld>
            <a:endParaRPr lang="en-US" dirty="0"/>
          </a:p>
        </p:txBody>
      </p:sp>
      <p:sp>
        <p:nvSpPr>
          <p:cNvPr id="3" name="Title 2"/>
          <p:cNvSpPr>
            <a:spLocks noGrp="1"/>
          </p:cNvSpPr>
          <p:nvPr>
            <p:ph type="title"/>
          </p:nvPr>
        </p:nvSpPr>
        <p:spPr/>
        <p:txBody>
          <a:bodyPr/>
          <a:lstStyle/>
          <a:p>
            <a:r>
              <a:rPr lang="en-US" dirty="0"/>
              <a:t>Detailed </a:t>
            </a:r>
            <a:r>
              <a:rPr lang="en-US" dirty="0" smtClean="0"/>
              <a:t>Feedback, cont.</a:t>
            </a:r>
            <a:endParaRPr lang="en-US" dirty="0"/>
          </a:p>
        </p:txBody>
      </p:sp>
      <p:sp>
        <p:nvSpPr>
          <p:cNvPr id="4" name="Content Placeholder 3"/>
          <p:cNvSpPr>
            <a:spLocks noGrp="1"/>
          </p:cNvSpPr>
          <p:nvPr>
            <p:ph idx="1"/>
          </p:nvPr>
        </p:nvSpPr>
        <p:spPr>
          <a:xfrm>
            <a:off x="457200" y="1219200"/>
            <a:ext cx="8229600" cy="5146682"/>
          </a:xfrm>
        </p:spPr>
        <p:txBody>
          <a:bodyPr>
            <a:normAutofit/>
          </a:bodyPr>
          <a:lstStyle/>
          <a:p>
            <a:pPr fontAlgn="base"/>
            <a:r>
              <a:rPr lang="en-US" b="1" dirty="0" smtClean="0"/>
              <a:t>Deliverables:  </a:t>
            </a:r>
            <a:r>
              <a:rPr lang="en-US" dirty="0" smtClean="0"/>
              <a:t>Says “…deliverables </a:t>
            </a:r>
            <a:r>
              <a:rPr lang="en-US" dirty="0"/>
              <a:t>will include: 1) periodic status updates to and consultations with the MC/RC ; 2) a PowerPoint presentation and written report on the preliminary production cost simulation results; and 3) a final PowerPoint presentation and written report on the Study results and key findings and observations</a:t>
            </a:r>
            <a:r>
              <a:rPr lang="en-US" dirty="0" smtClean="0"/>
              <a:t>.” Deliverables should clarify if there is a separate report for Phase 1 work and Phase 2 work. </a:t>
            </a:r>
            <a:r>
              <a:rPr lang="en-US" dirty="0"/>
              <a:t> </a:t>
            </a:r>
            <a:endParaRPr lang="en-US" dirty="0" smtClean="0"/>
          </a:p>
          <a:p>
            <a:pPr lvl="1" fontAlgn="base"/>
            <a:r>
              <a:rPr lang="en-US" dirty="0" smtClean="0"/>
              <a:t>With regards to Phase 1 study work, the ISO plans on reporting its progress monthly at the RC, similar to how working groups report on their assignments.</a:t>
            </a:r>
            <a:r>
              <a:rPr lang="en-US" dirty="0"/>
              <a:t> Detailed presentations of interim and final results could be held </a:t>
            </a:r>
            <a:r>
              <a:rPr lang="en-US" dirty="0" smtClean="0"/>
              <a:t>via </a:t>
            </a:r>
            <a:r>
              <a:rPr lang="en-US" dirty="0"/>
              <a:t>additionally scheduled MC/RC meetings, with advance notice to </a:t>
            </a:r>
            <a:r>
              <a:rPr lang="en-US" dirty="0" smtClean="0"/>
              <a:t>members.</a:t>
            </a:r>
            <a:endParaRPr lang="en-US" dirty="0"/>
          </a:p>
          <a:p>
            <a:pPr lvl="1" fontAlgn="base"/>
            <a:endParaRPr lang="en-US" dirty="0"/>
          </a:p>
        </p:txBody>
      </p:sp>
    </p:spTree>
    <p:extLst>
      <p:ext uri="{BB962C8B-B14F-4D97-AF65-F5344CB8AC3E}">
        <p14:creationId xmlns:p14="http://schemas.microsoft.com/office/powerpoint/2010/main" val="2105097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Closing Thoughts</a:t>
            </a:r>
            <a:endParaRPr lang="en-US" dirty="0"/>
          </a:p>
        </p:txBody>
      </p:sp>
      <p:sp>
        <p:nvSpPr>
          <p:cNvPr id="6" name="Content Placeholder 5"/>
          <p:cNvSpPr>
            <a:spLocks noGrp="1"/>
          </p:cNvSpPr>
          <p:nvPr>
            <p:ph idx="1"/>
          </p:nvPr>
        </p:nvSpPr>
        <p:spPr/>
        <p:txBody>
          <a:bodyPr>
            <a:normAutofit/>
          </a:bodyPr>
          <a:lstStyle/>
          <a:p>
            <a:r>
              <a:rPr lang="en-US" dirty="0" smtClean="0"/>
              <a:t>The FGRS Phase 1 studies are well within the ISO’s area of expertise and the ISO is willing to perform these analyses </a:t>
            </a:r>
          </a:p>
          <a:p>
            <a:r>
              <a:rPr lang="en-US" dirty="0" smtClean="0"/>
              <a:t>Timing to conduct the FGRS Phase 1 study will depend on the final clarity of the assumptions and ability to provide necessary model input data in a timely manner</a:t>
            </a:r>
          </a:p>
          <a:p>
            <a:r>
              <a:rPr lang="en-US" dirty="0"/>
              <a:t>The ISO looks forward to continued </a:t>
            </a:r>
            <a:r>
              <a:rPr lang="en-US" dirty="0" smtClean="0"/>
              <a:t>discussions </a:t>
            </a:r>
            <a:r>
              <a:rPr lang="en-US" dirty="0"/>
              <a:t>with stakeholders as </a:t>
            </a:r>
            <a:r>
              <a:rPr lang="en-US" dirty="0" smtClean="0"/>
              <a:t>the FGRS Framework document is finalized</a:t>
            </a:r>
          </a:p>
          <a:p>
            <a:pPr marL="0" indent="0">
              <a:buNone/>
            </a:pPr>
            <a:endParaRPr lang="en-US" dirty="0"/>
          </a:p>
          <a:p>
            <a:endParaRPr lang="en-US" dirty="0"/>
          </a:p>
        </p:txBody>
      </p:sp>
      <p:sp>
        <p:nvSpPr>
          <p:cNvPr id="4" name="Slide Number Placeholder 3"/>
          <p:cNvSpPr>
            <a:spLocks noGrp="1"/>
          </p:cNvSpPr>
          <p:nvPr>
            <p:ph type="sldNum" sz="quarter" idx="4294967295"/>
          </p:nvPr>
        </p:nvSpPr>
        <p:spPr>
          <a:xfrm>
            <a:off x="8534400" y="6365875"/>
            <a:ext cx="381000" cy="263525"/>
          </a:xfrm>
        </p:spPr>
        <p:txBody>
          <a:bodyPr/>
          <a:lstStyle/>
          <a:p>
            <a:fld id="{10C7F894-2A36-495D-AB7C-1055F7AC0F9D}" type="slidenum">
              <a:rPr lang="en-US" smtClean="0"/>
              <a:pPr/>
              <a:t>15</a:t>
            </a:fld>
            <a:endParaRPr lang="en-US" dirty="0"/>
          </a:p>
        </p:txBody>
      </p:sp>
    </p:spTree>
    <p:extLst>
      <p:ext uri="{BB962C8B-B14F-4D97-AF65-F5344CB8AC3E}">
        <p14:creationId xmlns:p14="http://schemas.microsoft.com/office/powerpoint/2010/main" val="3929385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16</a:t>
            </a:fld>
            <a:endParaRPr lang="en-US" dirty="0"/>
          </a:p>
        </p:txBody>
      </p:sp>
      <p:sp>
        <p:nvSpPr>
          <p:cNvPr id="3" name="Title 2"/>
          <p:cNvSpPr>
            <a:spLocks noGrp="1"/>
          </p:cNvSpPr>
          <p:nvPr>
            <p:ph type="title"/>
          </p:nvPr>
        </p:nvSpPr>
        <p:spPr/>
        <p:txBody>
          <a:bodyPr/>
          <a:lstStyle/>
          <a:p>
            <a:r>
              <a:rPr lang="en-US" dirty="0" smtClean="0"/>
              <a:t>Next Steps</a:t>
            </a:r>
            <a:endParaRPr lang="en-US" dirty="0"/>
          </a:p>
        </p:txBody>
      </p:sp>
      <p:sp>
        <p:nvSpPr>
          <p:cNvPr id="4" name="Content Placeholder 3"/>
          <p:cNvSpPr>
            <a:spLocks noGrp="1"/>
          </p:cNvSpPr>
          <p:nvPr>
            <p:ph idx="1"/>
          </p:nvPr>
        </p:nvSpPr>
        <p:spPr>
          <a:xfrm>
            <a:off x="457200" y="1219200"/>
            <a:ext cx="8229600" cy="4812688"/>
          </a:xfrm>
        </p:spPr>
        <p:txBody>
          <a:bodyPr>
            <a:normAutofit lnSpcReduction="10000"/>
          </a:bodyPr>
          <a:lstStyle/>
          <a:p>
            <a:r>
              <a:rPr lang="en-US" dirty="0" smtClean="0"/>
              <a:t>The ISO will continue to review the FGRS Phase 1 portion of the Framework document to identify additional areas of clarification </a:t>
            </a:r>
          </a:p>
          <a:p>
            <a:pPr lvl="1"/>
            <a:r>
              <a:rPr lang="en-US" dirty="0" smtClean="0"/>
              <a:t>It may take 2-3 months to fully develop and define all study inputs </a:t>
            </a:r>
          </a:p>
          <a:p>
            <a:pPr lvl="1"/>
            <a:r>
              <a:rPr lang="en-US" dirty="0" smtClean="0"/>
              <a:t>Stakeholders to designate whom the ISO should work with in this regard</a:t>
            </a:r>
          </a:p>
          <a:p>
            <a:r>
              <a:rPr lang="en-US" dirty="0" smtClean="0"/>
              <a:t>For the February MC/RC meeting, the ISO will develop a detailed plan for conveying FGRS Phase 1 study updates</a:t>
            </a:r>
          </a:p>
          <a:p>
            <a:pPr lvl="1"/>
            <a:r>
              <a:rPr lang="en-US" dirty="0" smtClean="0"/>
              <a:t>Interim updates</a:t>
            </a:r>
          </a:p>
          <a:p>
            <a:pPr lvl="1"/>
            <a:r>
              <a:rPr lang="en-US" dirty="0" smtClean="0"/>
              <a:t>Draft results</a:t>
            </a:r>
          </a:p>
          <a:p>
            <a:pPr lvl="1"/>
            <a:r>
              <a:rPr lang="en-US" dirty="0" smtClean="0"/>
              <a:t>Final results</a:t>
            </a:r>
          </a:p>
          <a:p>
            <a:pPr lvl="0"/>
            <a:r>
              <a:rPr lang="en-US" dirty="0"/>
              <a:t>Stakeholders may consider submitting a request to ISO-NE to perform the FGRS Phase 1 studies as 2021 Economic Request</a:t>
            </a:r>
          </a:p>
          <a:p>
            <a:pPr lvl="1"/>
            <a:r>
              <a:rPr lang="en-US" dirty="0"/>
              <a:t>Due April </a:t>
            </a:r>
            <a:r>
              <a:rPr lang="en-US" dirty="0" smtClean="0"/>
              <a:t>1</a:t>
            </a:r>
            <a:endParaRPr lang="en-US" dirty="0"/>
          </a:p>
        </p:txBody>
      </p:sp>
    </p:spTree>
    <p:extLst>
      <p:ext uri="{BB962C8B-B14F-4D97-AF65-F5344CB8AC3E}">
        <p14:creationId xmlns:p14="http://schemas.microsoft.com/office/powerpoint/2010/main" val="89510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a:t>
            </a:fld>
            <a:endParaRPr lang="en-US" dirty="0"/>
          </a:p>
        </p:txBody>
      </p:sp>
      <p:sp>
        <p:nvSpPr>
          <p:cNvPr id="3" name="Title 2"/>
          <p:cNvSpPr>
            <a:spLocks noGrp="1"/>
          </p:cNvSpPr>
          <p:nvPr>
            <p:ph type="title"/>
          </p:nvPr>
        </p:nvSpPr>
        <p:spPr/>
        <p:txBody>
          <a:bodyPr/>
          <a:lstStyle/>
          <a:p>
            <a:r>
              <a:rPr lang="en-US" dirty="0" smtClean="0"/>
              <a:t>Background</a:t>
            </a:r>
            <a:endParaRPr lang="en-US" dirty="0"/>
          </a:p>
        </p:txBody>
      </p:sp>
      <p:sp>
        <p:nvSpPr>
          <p:cNvPr id="4" name="Content Placeholder 3"/>
          <p:cNvSpPr>
            <a:spLocks noGrp="1"/>
          </p:cNvSpPr>
          <p:nvPr>
            <p:ph idx="1"/>
          </p:nvPr>
        </p:nvSpPr>
        <p:spPr>
          <a:xfrm>
            <a:off x="457200" y="1143000"/>
            <a:ext cx="8229600" cy="4812688"/>
          </a:xfrm>
        </p:spPr>
        <p:txBody>
          <a:bodyPr>
            <a:normAutofit fontScale="92500" lnSpcReduction="10000"/>
          </a:bodyPr>
          <a:lstStyle/>
          <a:p>
            <a:r>
              <a:rPr lang="en-US" dirty="0" smtClean="0"/>
              <a:t>Since fall 2020, stakeholders at the NEPOOL Markets Committee (MC) and Reliability Committee (RC) have been developing a Framework document supporting their Future Grid Reliability Study (FGRS)</a:t>
            </a:r>
          </a:p>
          <a:p>
            <a:pPr lvl="1"/>
            <a:r>
              <a:rPr lang="en-US" dirty="0" smtClean="0"/>
              <a:t>The ISO has participated in the joint MC/RC meetings in an advisory role, answering technical questions as they arose </a:t>
            </a:r>
          </a:p>
          <a:p>
            <a:pPr lvl="1"/>
            <a:r>
              <a:rPr lang="en-US" dirty="0" smtClean="0"/>
              <a:t>At the </a:t>
            </a:r>
            <a:r>
              <a:rPr lang="en-US" dirty="0" smtClean="0">
                <a:hlinkClick r:id="rId2"/>
              </a:rPr>
              <a:t>September 1, 2020 meeting</a:t>
            </a:r>
            <a:r>
              <a:rPr lang="en-US" dirty="0" smtClean="0"/>
              <a:t>, the ISO explained its technical ability to support the various studies that may comprise the FGRS</a:t>
            </a:r>
          </a:p>
          <a:p>
            <a:r>
              <a:rPr lang="en-US" dirty="0" smtClean="0"/>
              <a:t>On December 29, 2020, NEPOOL formally asked ISO-NE for feedback </a:t>
            </a:r>
            <a:r>
              <a:rPr lang="en-US" dirty="0"/>
              <a:t>on the proposed </a:t>
            </a:r>
            <a:r>
              <a:rPr lang="en-US" dirty="0" smtClean="0"/>
              <a:t>FGRS Framework document studies and if </a:t>
            </a:r>
            <a:r>
              <a:rPr lang="en-US" dirty="0"/>
              <a:t>the </a:t>
            </a:r>
            <a:r>
              <a:rPr lang="en-US" dirty="0" smtClean="0"/>
              <a:t>ISO had the </a:t>
            </a:r>
            <a:r>
              <a:rPr lang="en-US" dirty="0"/>
              <a:t>capability to undertake the </a:t>
            </a:r>
            <a:r>
              <a:rPr lang="en-US" dirty="0" smtClean="0"/>
              <a:t>study work described as “Phase 1,” which would include:</a:t>
            </a:r>
          </a:p>
          <a:p>
            <a:pPr lvl="1"/>
            <a:r>
              <a:rPr lang="en-US" dirty="0"/>
              <a:t>Production Cost </a:t>
            </a:r>
            <a:r>
              <a:rPr lang="en-US" dirty="0" smtClean="0"/>
              <a:t>Simulations</a:t>
            </a:r>
          </a:p>
          <a:p>
            <a:pPr lvl="1"/>
            <a:r>
              <a:rPr lang="en-US" dirty="0"/>
              <a:t>Ancillary Services </a:t>
            </a:r>
            <a:r>
              <a:rPr lang="en-US" dirty="0" smtClean="0"/>
              <a:t>Simulations</a:t>
            </a:r>
          </a:p>
          <a:p>
            <a:pPr lvl="1"/>
            <a:r>
              <a:rPr lang="en-US" dirty="0"/>
              <a:t>Resource Adequacy </a:t>
            </a:r>
            <a:r>
              <a:rPr lang="en-US" dirty="0" smtClean="0"/>
              <a:t>Screen</a:t>
            </a:r>
          </a:p>
          <a:p>
            <a:pPr lvl="1"/>
            <a:r>
              <a:rPr lang="en-US" dirty="0" smtClean="0"/>
              <a:t>Probabilistic </a:t>
            </a:r>
            <a:r>
              <a:rPr lang="en-US" dirty="0"/>
              <a:t>Resource Availability </a:t>
            </a:r>
            <a:r>
              <a:rPr lang="en-US" dirty="0" smtClean="0"/>
              <a:t>Analysis</a:t>
            </a:r>
          </a:p>
          <a:p>
            <a:pPr lvl="1"/>
            <a:endParaRPr lang="en-US" dirty="0" smtClean="0"/>
          </a:p>
          <a:p>
            <a:pPr lvl="1"/>
            <a:endParaRPr lang="en-US" dirty="0"/>
          </a:p>
          <a:p>
            <a:endParaRPr lang="en-US" dirty="0"/>
          </a:p>
        </p:txBody>
      </p:sp>
    </p:spTree>
    <p:extLst>
      <p:ext uri="{BB962C8B-B14F-4D97-AF65-F5344CB8AC3E}">
        <p14:creationId xmlns:p14="http://schemas.microsoft.com/office/powerpoint/2010/main" val="77500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a:t>
            </a:fld>
            <a:endParaRPr lang="en-US" dirty="0"/>
          </a:p>
        </p:txBody>
      </p:sp>
      <p:sp>
        <p:nvSpPr>
          <p:cNvPr id="3" name="Title 2"/>
          <p:cNvSpPr>
            <a:spLocks noGrp="1"/>
          </p:cNvSpPr>
          <p:nvPr>
            <p:ph type="title"/>
          </p:nvPr>
        </p:nvSpPr>
        <p:spPr/>
        <p:txBody>
          <a:bodyPr/>
          <a:lstStyle/>
          <a:p>
            <a:r>
              <a:rPr lang="en-US" dirty="0" smtClean="0"/>
              <a:t>Study Assessment Overview</a:t>
            </a:r>
            <a:endParaRPr lang="en-US" dirty="0"/>
          </a:p>
        </p:txBody>
      </p:sp>
      <p:sp>
        <p:nvSpPr>
          <p:cNvPr id="4" name="Content Placeholder 3"/>
          <p:cNvSpPr>
            <a:spLocks noGrp="1"/>
          </p:cNvSpPr>
          <p:nvPr>
            <p:ph idx="1"/>
          </p:nvPr>
        </p:nvSpPr>
        <p:spPr>
          <a:xfrm>
            <a:off x="457200" y="1283312"/>
            <a:ext cx="8229600" cy="4812688"/>
          </a:xfrm>
        </p:spPr>
        <p:txBody>
          <a:bodyPr>
            <a:normAutofit fontScale="92500"/>
          </a:bodyPr>
          <a:lstStyle/>
          <a:p>
            <a:r>
              <a:rPr lang="en-US" dirty="0" smtClean="0"/>
              <a:t>The ISO agrees the FGRS is likely to uncover information useful to performing a gap analysis on what the future system might need in terms of operational needs and revenue sufficiency</a:t>
            </a:r>
          </a:p>
          <a:p>
            <a:r>
              <a:rPr lang="en-US" dirty="0" smtClean="0"/>
              <a:t>It is the ISO’s understanding that stakeholders are focused on starting the Phase 1 study work as soon as possible </a:t>
            </a:r>
          </a:p>
          <a:p>
            <a:r>
              <a:rPr lang="en-US" dirty="0" smtClean="0"/>
              <a:t>The ISO has the software tools to perform most, if not all, of the Phase 1 studies</a:t>
            </a:r>
          </a:p>
          <a:p>
            <a:pPr lvl="1"/>
            <a:r>
              <a:rPr lang="en-US" dirty="0" smtClean="0"/>
              <a:t>Gridview, EPECS, and MARS  </a:t>
            </a:r>
          </a:p>
          <a:p>
            <a:r>
              <a:rPr lang="en-US" dirty="0" smtClean="0"/>
              <a:t>To leverage expertise from past annual Economic Studies, with </a:t>
            </a:r>
            <a:r>
              <a:rPr lang="en-US" dirty="0"/>
              <a:t>the exception of the Probabilistic </a:t>
            </a:r>
            <a:r>
              <a:rPr lang="en-US" dirty="0" smtClean="0"/>
              <a:t>Resource </a:t>
            </a:r>
            <a:r>
              <a:rPr lang="en-US" dirty="0"/>
              <a:t>Availability Analysis, the study would use the ISO-NE staff that normally performs </a:t>
            </a:r>
            <a:r>
              <a:rPr lang="en-US" dirty="0" smtClean="0"/>
              <a:t>Economic Studies </a:t>
            </a:r>
            <a:r>
              <a:rPr lang="en-US" dirty="0"/>
              <a:t>in accordance with Attachment K of the Tariff</a:t>
            </a:r>
          </a:p>
          <a:p>
            <a:endParaRPr lang="en-US" b="1" dirty="0" smtClean="0"/>
          </a:p>
          <a:p>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796256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a:t>
            </a:fld>
            <a:endParaRPr lang="en-US" dirty="0"/>
          </a:p>
        </p:txBody>
      </p:sp>
      <p:sp>
        <p:nvSpPr>
          <p:cNvPr id="3" name="Title 2"/>
          <p:cNvSpPr>
            <a:spLocks noGrp="1"/>
          </p:cNvSpPr>
          <p:nvPr>
            <p:ph type="title"/>
          </p:nvPr>
        </p:nvSpPr>
        <p:spPr/>
        <p:txBody>
          <a:bodyPr/>
          <a:lstStyle/>
          <a:p>
            <a:r>
              <a:rPr lang="en-US" dirty="0" smtClean="0"/>
              <a:t>Study Assessment Overview, cont.</a:t>
            </a:r>
            <a:endParaRPr lang="en-US" dirty="0"/>
          </a:p>
        </p:txBody>
      </p:sp>
      <p:sp>
        <p:nvSpPr>
          <p:cNvPr id="4" name="Content Placeholder 3"/>
          <p:cNvSpPr>
            <a:spLocks noGrp="1"/>
          </p:cNvSpPr>
          <p:nvPr>
            <p:ph idx="1"/>
          </p:nvPr>
        </p:nvSpPr>
        <p:spPr>
          <a:xfrm>
            <a:off x="457200" y="1219200"/>
            <a:ext cx="8229600" cy="4812688"/>
          </a:xfrm>
        </p:spPr>
        <p:txBody>
          <a:bodyPr>
            <a:normAutofit fontScale="92500" lnSpcReduction="10000"/>
          </a:bodyPr>
          <a:lstStyle/>
          <a:p>
            <a:r>
              <a:rPr lang="en-US" dirty="0" smtClean="0"/>
              <a:t>To support the Phase 1 studies as described, and within the timeframe requested, the ISO will not be able to support additional 2021 Economic Studies this year</a:t>
            </a:r>
          </a:p>
          <a:p>
            <a:pPr lvl="1"/>
            <a:r>
              <a:rPr lang="en-US" dirty="0" smtClean="0"/>
              <a:t>If a 2021 Economic Study was received, it would be performed after both the 2020 Economic Study is complete and FGRS Phase 1 is complete</a:t>
            </a:r>
          </a:p>
          <a:p>
            <a:r>
              <a:rPr lang="en-US" dirty="0" smtClean="0"/>
              <a:t>When </a:t>
            </a:r>
            <a:r>
              <a:rPr lang="en-US" dirty="0"/>
              <a:t>elements of the Phase 2 requests are further developed, the ISO will consider </a:t>
            </a:r>
            <a:r>
              <a:rPr lang="en-US" dirty="0" smtClean="0"/>
              <a:t>the requests regarding </a:t>
            </a:r>
            <a:r>
              <a:rPr lang="en-US" dirty="0"/>
              <a:t>transmission modeling, particularly as the 2050 Transmission Study becomes more fully fleshed out</a:t>
            </a:r>
          </a:p>
          <a:p>
            <a:pPr lvl="1"/>
            <a:r>
              <a:rPr lang="en-US" dirty="0" smtClean="0"/>
              <a:t>The 2050 study may serve the same purpose as the Phase 2 transmission work, and the ISO may not be able to support concurrent studies in this area</a:t>
            </a:r>
          </a:p>
          <a:p>
            <a:r>
              <a:rPr lang="en-US" dirty="0" smtClean="0"/>
              <a:t>As noted previously, the Phase 2 capacity market modeling work is not currently within the ISO’s toolbox, so the ISO recommends that stakeholders contract with an appropriate consultant</a:t>
            </a:r>
          </a:p>
          <a:p>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858309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a:t>
            </a:fld>
            <a:endParaRPr lang="en-US" dirty="0"/>
          </a:p>
        </p:txBody>
      </p:sp>
      <p:sp>
        <p:nvSpPr>
          <p:cNvPr id="3" name="Title 2"/>
          <p:cNvSpPr>
            <a:spLocks noGrp="1"/>
          </p:cNvSpPr>
          <p:nvPr>
            <p:ph type="title"/>
          </p:nvPr>
        </p:nvSpPr>
        <p:spPr/>
        <p:txBody>
          <a:bodyPr/>
          <a:lstStyle/>
          <a:p>
            <a:r>
              <a:rPr lang="en-US" dirty="0"/>
              <a:t>Study Assessment </a:t>
            </a:r>
            <a:r>
              <a:rPr lang="en-US" dirty="0" smtClean="0"/>
              <a:t>Overview, cont.</a:t>
            </a:r>
            <a:endParaRPr lang="en-US" dirty="0"/>
          </a:p>
        </p:txBody>
      </p:sp>
      <p:sp>
        <p:nvSpPr>
          <p:cNvPr id="4" name="Content Placeholder 3"/>
          <p:cNvSpPr>
            <a:spLocks noGrp="1"/>
          </p:cNvSpPr>
          <p:nvPr>
            <p:ph idx="1"/>
          </p:nvPr>
        </p:nvSpPr>
        <p:spPr/>
        <p:txBody>
          <a:bodyPr>
            <a:normAutofit fontScale="85000" lnSpcReduction="20000"/>
          </a:bodyPr>
          <a:lstStyle/>
          <a:p>
            <a:pPr lvl="0"/>
            <a:r>
              <a:rPr lang="en-US" dirty="0" smtClean="0"/>
              <a:t>This presentation outlines the ISO’s initial thoughts on the </a:t>
            </a:r>
            <a:r>
              <a:rPr lang="en-US" dirty="0"/>
              <a:t>request to assess the </a:t>
            </a:r>
            <a:r>
              <a:rPr lang="en-US" dirty="0" smtClean="0"/>
              <a:t>extent and </a:t>
            </a:r>
            <a:r>
              <a:rPr lang="en-US" dirty="0"/>
              <a:t>timing of its ability to fully conduct the FGRS Phase 1 study work</a:t>
            </a:r>
          </a:p>
          <a:p>
            <a:pPr lvl="1"/>
            <a:r>
              <a:rPr lang="en-US" dirty="0"/>
              <a:t>S</a:t>
            </a:r>
            <a:r>
              <a:rPr lang="en-US" dirty="0" smtClean="0"/>
              <a:t>takeholder </a:t>
            </a:r>
            <a:r>
              <a:rPr lang="en-US" dirty="0"/>
              <a:t>feedback is welcome</a:t>
            </a:r>
          </a:p>
          <a:p>
            <a:pPr lvl="0"/>
            <a:r>
              <a:rPr lang="en-US" dirty="0"/>
              <a:t>Overall, the Framework document outlines the intentions of the </a:t>
            </a:r>
            <a:r>
              <a:rPr lang="en-US" dirty="0" smtClean="0"/>
              <a:t>FGRS, </a:t>
            </a:r>
            <a:r>
              <a:rPr lang="en-US" dirty="0"/>
              <a:t>but certain assumptions will need additional </a:t>
            </a:r>
            <a:r>
              <a:rPr lang="en-US" dirty="0" smtClean="0"/>
              <a:t>clarity</a:t>
            </a:r>
          </a:p>
          <a:p>
            <a:pPr lvl="1"/>
            <a:r>
              <a:rPr lang="en-US" dirty="0" smtClean="0"/>
              <a:t>See next slides</a:t>
            </a:r>
            <a:endParaRPr lang="en-US" dirty="0"/>
          </a:p>
          <a:p>
            <a:pPr lvl="0"/>
            <a:r>
              <a:rPr lang="en-US" dirty="0"/>
              <a:t>Currently, the ISO anticipates being able to perform </a:t>
            </a:r>
            <a:r>
              <a:rPr lang="en-US" dirty="0" smtClean="0"/>
              <a:t>both its </a:t>
            </a:r>
            <a:r>
              <a:rPr lang="en-US" dirty="0"/>
              <a:t>planned evaluation of the Pathways as directed by the Board (kicking off next month) </a:t>
            </a:r>
            <a:r>
              <a:rPr lang="en-US" dirty="0" smtClean="0"/>
              <a:t>and the </a:t>
            </a:r>
            <a:r>
              <a:rPr lang="en-US" dirty="0"/>
              <a:t>FGRS Phase </a:t>
            </a:r>
            <a:r>
              <a:rPr lang="en-US" dirty="0" smtClean="0"/>
              <a:t>1</a:t>
            </a:r>
            <a:endParaRPr lang="en-US" strike="sngStrike" dirty="0"/>
          </a:p>
          <a:p>
            <a:pPr lvl="1"/>
            <a:r>
              <a:rPr lang="en-US" dirty="0"/>
              <a:t>This assumes the scope of FGRS </a:t>
            </a:r>
            <a:r>
              <a:rPr lang="en-US" dirty="0" smtClean="0"/>
              <a:t>Phase </a:t>
            </a:r>
            <a:r>
              <a:rPr lang="en-US" dirty="0"/>
              <a:t>1 remains similar to that described in </a:t>
            </a:r>
            <a:r>
              <a:rPr lang="en-US" dirty="0" smtClean="0"/>
              <a:t>the Framework document, </a:t>
            </a:r>
            <a:r>
              <a:rPr lang="en-US" dirty="0"/>
              <a:t>and that further details on the assumptions can be expeditiously and collaboratively resolved</a:t>
            </a:r>
          </a:p>
          <a:p>
            <a:pPr lvl="2"/>
            <a:r>
              <a:rPr lang="en-US" dirty="0"/>
              <a:t>Additional Economic Study requests </a:t>
            </a:r>
            <a:r>
              <a:rPr lang="en-US" dirty="0" smtClean="0"/>
              <a:t>will </a:t>
            </a:r>
            <a:r>
              <a:rPr lang="en-US" dirty="0"/>
              <a:t>impact the ISO’s ability to do all studies simultaneously</a:t>
            </a:r>
          </a:p>
          <a:p>
            <a:pPr lvl="1"/>
            <a:r>
              <a:rPr lang="en-US" dirty="0"/>
              <a:t>Potential involvement of the ISO in FGRS </a:t>
            </a:r>
            <a:r>
              <a:rPr lang="en-US" dirty="0" smtClean="0"/>
              <a:t>Phase </a:t>
            </a:r>
            <a:r>
              <a:rPr lang="en-US" dirty="0"/>
              <a:t>2, other study requests, and/or orders from FERC may impact the ISO’s timing and ability to complete all tasks </a:t>
            </a:r>
          </a:p>
          <a:p>
            <a:pPr lvl="2"/>
            <a:r>
              <a:rPr lang="en-US" dirty="0"/>
              <a:t>The ISO anticipates discussing the convergence of these study efforts further at the February </a:t>
            </a:r>
            <a:r>
              <a:rPr lang="en-US" dirty="0" smtClean="0"/>
              <a:t>PC meeting</a:t>
            </a:r>
            <a:r>
              <a:rPr lang="en-US" dirty="0"/>
              <a:t> </a:t>
            </a:r>
          </a:p>
        </p:txBody>
      </p:sp>
    </p:spTree>
    <p:extLst>
      <p:ext uri="{BB962C8B-B14F-4D97-AF65-F5344CB8AC3E}">
        <p14:creationId xmlns:p14="http://schemas.microsoft.com/office/powerpoint/2010/main" val="1357445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a:t>
            </a:fld>
            <a:endParaRPr lang="en-US" dirty="0"/>
          </a:p>
        </p:txBody>
      </p:sp>
      <p:sp>
        <p:nvSpPr>
          <p:cNvPr id="3" name="Title 2"/>
          <p:cNvSpPr>
            <a:spLocks noGrp="1"/>
          </p:cNvSpPr>
          <p:nvPr>
            <p:ph type="title"/>
          </p:nvPr>
        </p:nvSpPr>
        <p:spPr/>
        <p:txBody>
          <a:bodyPr/>
          <a:lstStyle/>
          <a:p>
            <a:r>
              <a:rPr lang="en-US" dirty="0" smtClean="0"/>
              <a:t>Detailed Feedback </a:t>
            </a:r>
            <a:endParaRPr lang="en-US" dirty="0"/>
          </a:p>
        </p:txBody>
      </p:sp>
      <p:sp>
        <p:nvSpPr>
          <p:cNvPr id="4" name="Content Placeholder 3"/>
          <p:cNvSpPr>
            <a:spLocks noGrp="1"/>
          </p:cNvSpPr>
          <p:nvPr>
            <p:ph idx="1"/>
          </p:nvPr>
        </p:nvSpPr>
        <p:spPr/>
        <p:txBody>
          <a:bodyPr>
            <a:normAutofit/>
          </a:bodyPr>
          <a:lstStyle/>
          <a:p>
            <a:r>
              <a:rPr lang="en-US" b="1" dirty="0"/>
              <a:t>Study </a:t>
            </a:r>
            <a:r>
              <a:rPr lang="en-US" b="1" dirty="0" smtClean="0"/>
              <a:t>Objective/Scope:  </a:t>
            </a:r>
            <a:r>
              <a:rPr lang="en-US" dirty="0" smtClean="0"/>
              <a:t>Says “…current </a:t>
            </a:r>
            <a:r>
              <a:rPr lang="en-US" dirty="0"/>
              <a:t>state energy and environmental </a:t>
            </a:r>
            <a:r>
              <a:rPr lang="en-US" dirty="0" smtClean="0"/>
              <a:t>laws…”</a:t>
            </a:r>
            <a:r>
              <a:rPr lang="en-US" dirty="0"/>
              <a:t> </a:t>
            </a:r>
            <a:r>
              <a:rPr lang="en-US" dirty="0" smtClean="0"/>
              <a:t>but should also mention if current market rules should be in effect too</a:t>
            </a:r>
          </a:p>
          <a:p>
            <a:pPr lvl="1"/>
            <a:r>
              <a:rPr lang="en-US" dirty="0" smtClean="0"/>
              <a:t>ISO suggests setting the date for </a:t>
            </a:r>
            <a:r>
              <a:rPr lang="en-US" smtClean="0"/>
              <a:t>current laws </a:t>
            </a:r>
            <a:r>
              <a:rPr lang="en-US" dirty="0" smtClean="0"/>
              <a:t>and Tariff rules as December 31, 2020</a:t>
            </a:r>
            <a:endParaRPr lang="en-US" dirty="0"/>
          </a:p>
          <a:p>
            <a:r>
              <a:rPr lang="en-US" b="1" dirty="0" smtClean="0"/>
              <a:t>Resource </a:t>
            </a:r>
            <a:r>
              <a:rPr lang="en-US" b="1" dirty="0"/>
              <a:t>Adequacy </a:t>
            </a:r>
            <a:r>
              <a:rPr lang="en-US" b="1" dirty="0" smtClean="0"/>
              <a:t>Screen:  </a:t>
            </a:r>
            <a:r>
              <a:rPr lang="en-US" dirty="0" smtClean="0"/>
              <a:t>Suggested </a:t>
            </a:r>
            <a:r>
              <a:rPr lang="en-US" dirty="0"/>
              <a:t>language change</a:t>
            </a:r>
            <a:r>
              <a:rPr lang="en-US" dirty="0" smtClean="0"/>
              <a:t>. </a:t>
            </a:r>
            <a:r>
              <a:rPr lang="en-US" dirty="0"/>
              <a:t>See red font</a:t>
            </a:r>
            <a:r>
              <a:rPr lang="en-US" dirty="0" smtClean="0"/>
              <a:t>. </a:t>
            </a:r>
            <a:r>
              <a:rPr lang="en-US" dirty="0"/>
              <a:t>“Determine Installed Capacity Requirement (ICR) for each future scenario in preparation for </a:t>
            </a:r>
            <a:r>
              <a:rPr lang="en-US" dirty="0" smtClean="0"/>
              <a:t>the energy market simulation to ensure that LOLE is met for expected system </a:t>
            </a:r>
            <a:r>
              <a:rPr lang="en-US" dirty="0" smtClean="0">
                <a:solidFill>
                  <a:srgbClr val="FF0000"/>
                </a:solidFill>
              </a:rPr>
              <a:t>loads (not peaks)</a:t>
            </a:r>
            <a:r>
              <a:rPr lang="en-US" dirty="0" smtClean="0"/>
              <a:t>. Include the creation of marginal reliability index demand curves.”</a:t>
            </a:r>
            <a:endParaRPr lang="en-US" b="1" dirty="0" smtClean="0"/>
          </a:p>
          <a:p>
            <a:endParaRPr lang="en-US" dirty="0"/>
          </a:p>
        </p:txBody>
      </p:sp>
    </p:spTree>
    <p:extLst>
      <p:ext uri="{BB962C8B-B14F-4D97-AF65-F5344CB8AC3E}">
        <p14:creationId xmlns:p14="http://schemas.microsoft.com/office/powerpoint/2010/main" val="1985945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p:txBody>
          <a:bodyPr/>
          <a:lstStyle/>
          <a:p>
            <a:r>
              <a:rPr lang="en-US" dirty="0"/>
              <a:t>Detailed </a:t>
            </a:r>
            <a:r>
              <a:rPr lang="en-US" dirty="0" smtClean="0"/>
              <a:t>Feedback, cont.</a:t>
            </a:r>
            <a:endParaRPr lang="en-US" dirty="0"/>
          </a:p>
        </p:txBody>
      </p:sp>
      <p:sp>
        <p:nvSpPr>
          <p:cNvPr id="4" name="Content Placeholder 3"/>
          <p:cNvSpPr>
            <a:spLocks noGrp="1"/>
          </p:cNvSpPr>
          <p:nvPr>
            <p:ph idx="1"/>
          </p:nvPr>
        </p:nvSpPr>
        <p:spPr/>
        <p:txBody>
          <a:bodyPr>
            <a:normAutofit/>
          </a:bodyPr>
          <a:lstStyle/>
          <a:p>
            <a:pPr fontAlgn="base"/>
            <a:r>
              <a:rPr lang="en-US" b="1" dirty="0" smtClean="0"/>
              <a:t>Revenue </a:t>
            </a:r>
            <a:r>
              <a:rPr lang="en-US" b="1" dirty="0"/>
              <a:t>Sufficiency </a:t>
            </a:r>
            <a:r>
              <a:rPr lang="en-US" b="1" dirty="0" smtClean="0"/>
              <a:t>Analysis: </a:t>
            </a:r>
            <a:r>
              <a:rPr lang="en-US" dirty="0" smtClean="0"/>
              <a:t>Says “For </a:t>
            </a:r>
            <a:r>
              <a:rPr lang="en-US" dirty="0"/>
              <a:t>some matrix and alternative scenarios selected by the MC/RC, conduct a Forward Capacity Market simulation </a:t>
            </a:r>
            <a:r>
              <a:rPr lang="en-US" dirty="0" smtClean="0"/>
              <a:t>for </a:t>
            </a:r>
            <a:r>
              <a:rPr lang="en-US" dirty="0"/>
              <a:t>a few </a:t>
            </a:r>
            <a:r>
              <a:rPr lang="ar-SA" dirty="0"/>
              <a:t>“</a:t>
            </a:r>
            <a:r>
              <a:rPr lang="en-US" dirty="0"/>
              <a:t>bookend” </a:t>
            </a:r>
            <a:r>
              <a:rPr lang="en-US" dirty="0" smtClean="0"/>
              <a:t>prices.”</a:t>
            </a:r>
          </a:p>
          <a:p>
            <a:pPr lvl="1" fontAlgn="base"/>
            <a:r>
              <a:rPr lang="en-US" dirty="0" smtClean="0"/>
              <a:t>As </a:t>
            </a:r>
            <a:r>
              <a:rPr lang="en-US" dirty="0"/>
              <a:t>stakeholders flesh out the framework as it relates to FGRS Phase 2, clarify what is intended and how it might be </a:t>
            </a:r>
            <a:r>
              <a:rPr lang="en-US" dirty="0" smtClean="0"/>
              <a:t>accomplished</a:t>
            </a:r>
            <a:endParaRPr lang="en-US" dirty="0"/>
          </a:p>
          <a:p>
            <a:endParaRPr lang="en-US" dirty="0"/>
          </a:p>
        </p:txBody>
      </p:sp>
    </p:spTree>
    <p:extLst>
      <p:ext uri="{BB962C8B-B14F-4D97-AF65-F5344CB8AC3E}">
        <p14:creationId xmlns:p14="http://schemas.microsoft.com/office/powerpoint/2010/main" val="241118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Detailed </a:t>
            </a:r>
            <a:r>
              <a:rPr lang="en-US" dirty="0" smtClean="0"/>
              <a:t>Feedback, cont.</a:t>
            </a:r>
            <a:endParaRPr lang="en-US" dirty="0"/>
          </a:p>
        </p:txBody>
      </p:sp>
      <p:sp>
        <p:nvSpPr>
          <p:cNvPr id="6" name="Content Placeholder 5"/>
          <p:cNvSpPr>
            <a:spLocks noGrp="1"/>
          </p:cNvSpPr>
          <p:nvPr>
            <p:ph idx="1"/>
          </p:nvPr>
        </p:nvSpPr>
        <p:spPr/>
        <p:txBody>
          <a:bodyPr>
            <a:normAutofit fontScale="92500" lnSpcReduction="20000"/>
          </a:bodyPr>
          <a:lstStyle/>
          <a:p>
            <a:r>
              <a:rPr lang="en-US" b="1" dirty="0"/>
              <a:t>System Security – Phase </a:t>
            </a:r>
            <a:r>
              <a:rPr lang="en-US" b="1" dirty="0" smtClean="0"/>
              <a:t>2:  </a:t>
            </a:r>
            <a:r>
              <a:rPr lang="en-US" dirty="0" smtClean="0"/>
              <a:t>General modeling considerations that stakeholders should be aware of are below:</a:t>
            </a:r>
          </a:p>
          <a:p>
            <a:pPr lvl="1"/>
            <a:r>
              <a:rPr lang="en-US" dirty="0" smtClean="0"/>
              <a:t>To the ISO’s </a:t>
            </a:r>
            <a:r>
              <a:rPr lang="en-US" dirty="0"/>
              <a:t>knowledge, there is currently no model yet in existence for studying the detailed, operational dispatch needs of a system with significant inverter-based </a:t>
            </a:r>
            <a:r>
              <a:rPr lang="en-US" dirty="0" smtClean="0"/>
              <a:t>resources, interaction between the transmission and distribution systems,</a:t>
            </a:r>
            <a:r>
              <a:rPr lang="en-US" dirty="0" smtClean="0">
                <a:solidFill>
                  <a:srgbClr val="00B050"/>
                </a:solidFill>
              </a:rPr>
              <a:t> </a:t>
            </a:r>
            <a:r>
              <a:rPr lang="en-US" dirty="0" smtClean="0"/>
              <a:t>and evolving </a:t>
            </a:r>
            <a:r>
              <a:rPr lang="en-US" dirty="0"/>
              <a:t>load profiles that may occur in the </a:t>
            </a:r>
            <a:r>
              <a:rPr lang="en-US" dirty="0" smtClean="0"/>
              <a:t>future</a:t>
            </a:r>
          </a:p>
          <a:p>
            <a:pPr lvl="1"/>
            <a:r>
              <a:rPr lang="en-US" dirty="0" smtClean="0"/>
              <a:t>The </a:t>
            </a:r>
            <a:r>
              <a:rPr lang="en-US" dirty="0"/>
              <a:t>ISO is embarking on developing this model </a:t>
            </a:r>
            <a:r>
              <a:rPr lang="en-US" dirty="0" smtClean="0"/>
              <a:t>internally, </a:t>
            </a:r>
            <a:r>
              <a:rPr lang="en-US" dirty="0"/>
              <a:t>but it </a:t>
            </a:r>
            <a:r>
              <a:rPr lang="en-US" dirty="0" smtClean="0"/>
              <a:t>is significantly more </a:t>
            </a:r>
            <a:r>
              <a:rPr lang="en-US" dirty="0"/>
              <a:t>time-intensive </a:t>
            </a:r>
            <a:r>
              <a:rPr lang="en-US" dirty="0" smtClean="0"/>
              <a:t>and will be a multi-year effort</a:t>
            </a:r>
            <a:endParaRPr lang="en-US" dirty="0" smtClean="0">
              <a:solidFill>
                <a:srgbClr val="77BD2A"/>
              </a:solidFill>
            </a:endParaRPr>
          </a:p>
          <a:p>
            <a:pPr lvl="1"/>
            <a:r>
              <a:rPr lang="en-US" dirty="0" smtClean="0"/>
              <a:t>The ISO plans to build an enhanced simulator model between 2020-2023, in phases and with staged deliverables, and looks forward to sharing more information on its plan with stakeholders</a:t>
            </a:r>
          </a:p>
          <a:p>
            <a:pPr lvl="2"/>
            <a:r>
              <a:rPr lang="en-US" dirty="0"/>
              <a:t>The ISO is currently in the planning stage and intends to build a sustainable and robust model that can be </a:t>
            </a:r>
            <a:r>
              <a:rPr lang="en-US" dirty="0" smtClean="0"/>
              <a:t>used for a variety of simulations</a:t>
            </a:r>
          </a:p>
          <a:p>
            <a:r>
              <a:rPr lang="en-US" b="1" dirty="0"/>
              <a:t>System </a:t>
            </a:r>
            <a:r>
              <a:rPr lang="en-US" b="1" dirty="0" smtClean="0"/>
              <a:t>Security </a:t>
            </a:r>
            <a:r>
              <a:rPr lang="en-US" b="1" dirty="0"/>
              <a:t>– Phase </a:t>
            </a:r>
            <a:r>
              <a:rPr lang="en-US" b="1" dirty="0" smtClean="0"/>
              <a:t>2:  </a:t>
            </a:r>
            <a:r>
              <a:rPr lang="en-US" dirty="0"/>
              <a:t>As stakeholders flesh out the framework as it relates to FGRS Phase 2, determine/clarify the relationship to the 2050 Transmission Study and if the assumptions should be </a:t>
            </a:r>
            <a:r>
              <a:rPr lang="en-US" dirty="0" smtClean="0"/>
              <a:t>aligned</a:t>
            </a:r>
            <a:endParaRPr lang="en-US" dirty="0"/>
          </a:p>
          <a:p>
            <a:pPr lvl="1"/>
            <a:endParaRPr lang="en-US" dirty="0"/>
          </a:p>
        </p:txBody>
      </p:sp>
      <p:sp>
        <p:nvSpPr>
          <p:cNvPr id="4" name="Slide Number Placeholder 3"/>
          <p:cNvSpPr>
            <a:spLocks noGrp="1"/>
          </p:cNvSpPr>
          <p:nvPr>
            <p:ph type="sldNum" sz="quarter" idx="4294967295"/>
          </p:nvPr>
        </p:nvSpPr>
        <p:spPr>
          <a:xfrm>
            <a:off x="8534400" y="6365875"/>
            <a:ext cx="381000" cy="263525"/>
          </a:xfrm>
        </p:spPr>
        <p:txBody>
          <a:bodyPr/>
          <a:lstStyle/>
          <a:p>
            <a:fld id="{10C7F894-2A36-495D-AB7C-1055F7AC0F9D}" type="slidenum">
              <a:rPr lang="en-US" smtClean="0"/>
              <a:pPr/>
              <a:t>8</a:t>
            </a:fld>
            <a:endParaRPr lang="en-US" dirty="0"/>
          </a:p>
        </p:txBody>
      </p:sp>
    </p:spTree>
    <p:extLst>
      <p:ext uri="{BB962C8B-B14F-4D97-AF65-F5344CB8AC3E}">
        <p14:creationId xmlns:p14="http://schemas.microsoft.com/office/powerpoint/2010/main" val="2565839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9</a:t>
            </a:fld>
            <a:endParaRPr lang="en-US" dirty="0"/>
          </a:p>
        </p:txBody>
      </p:sp>
      <p:sp>
        <p:nvSpPr>
          <p:cNvPr id="3" name="Title 2"/>
          <p:cNvSpPr>
            <a:spLocks noGrp="1"/>
          </p:cNvSpPr>
          <p:nvPr>
            <p:ph type="title"/>
          </p:nvPr>
        </p:nvSpPr>
        <p:spPr/>
        <p:txBody>
          <a:bodyPr/>
          <a:lstStyle/>
          <a:p>
            <a:r>
              <a:rPr lang="en-US" dirty="0"/>
              <a:t>Detailed </a:t>
            </a:r>
            <a:r>
              <a:rPr lang="en-US" dirty="0" smtClean="0"/>
              <a:t>Feedback, cont.</a:t>
            </a:r>
            <a:endParaRPr lang="en-US" dirty="0"/>
          </a:p>
        </p:txBody>
      </p:sp>
      <p:sp>
        <p:nvSpPr>
          <p:cNvPr id="4" name="Content Placeholder 3"/>
          <p:cNvSpPr>
            <a:spLocks noGrp="1"/>
          </p:cNvSpPr>
          <p:nvPr>
            <p:ph idx="1"/>
          </p:nvPr>
        </p:nvSpPr>
        <p:spPr/>
        <p:txBody>
          <a:bodyPr>
            <a:normAutofit fontScale="92500" lnSpcReduction="20000"/>
          </a:bodyPr>
          <a:lstStyle/>
          <a:p>
            <a:pPr lvl="0" fontAlgn="base"/>
            <a:r>
              <a:rPr lang="en-US" b="1" dirty="0" smtClean="0"/>
              <a:t>Stability Analysis:  </a:t>
            </a:r>
            <a:r>
              <a:rPr lang="en-US" dirty="0" smtClean="0"/>
              <a:t>Suggest </a:t>
            </a:r>
            <a:r>
              <a:rPr lang="en-US" dirty="0"/>
              <a:t>revising the sub-section to read as follows to better describe how the study should be done as peak load conditions may be very different than </a:t>
            </a:r>
            <a:r>
              <a:rPr lang="en-US" dirty="0" smtClean="0"/>
              <a:t>minimum </a:t>
            </a:r>
            <a:r>
              <a:rPr lang="en-US" dirty="0"/>
              <a:t>load (spring, weekend, mid-day) </a:t>
            </a:r>
            <a:r>
              <a:rPr lang="en-US" dirty="0" smtClean="0"/>
              <a:t>conditions</a:t>
            </a:r>
          </a:p>
          <a:p>
            <a:pPr lvl="1" fontAlgn="base"/>
            <a:r>
              <a:rPr lang="en-US" b="1" dirty="0" smtClean="0">
                <a:solidFill>
                  <a:srgbClr val="EC1F25"/>
                </a:solidFill>
              </a:rPr>
              <a:t>“Methods: </a:t>
            </a:r>
            <a:r>
              <a:rPr lang="en-US" dirty="0" smtClean="0">
                <a:solidFill>
                  <a:srgbClr val="EC1F25"/>
                </a:solidFill>
              </a:rPr>
              <a:t> Use the secure cases with respect to thermal capability and voltage to test what frequency response would look like with no changes to current practices. New England remains part of the Eastern Interconnection, but does not lean on neighbors for inertial pick-up because the underlying assumption is that the decline in rotating machines and growth in inverter-based resources in New England will also happen in neighboring control areas. Start with minimum load conditions (i.e., spring, weekend, mid-day) and consider also testing at peak loads.”</a:t>
            </a:r>
          </a:p>
          <a:p>
            <a:pPr fontAlgn="base"/>
            <a:r>
              <a:rPr lang="en-US" b="1" dirty="0" smtClean="0"/>
              <a:t>Stability </a:t>
            </a:r>
            <a:r>
              <a:rPr lang="en-US" b="1" dirty="0"/>
              <a:t>Analysis: </a:t>
            </a:r>
            <a:r>
              <a:rPr lang="en-US" b="1" dirty="0" smtClean="0"/>
              <a:t> </a:t>
            </a:r>
            <a:r>
              <a:rPr lang="en-US" dirty="0" smtClean="0"/>
              <a:t>It may be useful, since a consultant is likely to perform this study work, to be more specific in the consequences to be avoided such as unintended </a:t>
            </a:r>
            <a:r>
              <a:rPr lang="en-US" dirty="0"/>
              <a:t>tripping of load or generation, unintended protective relay operation, voltage or angular instability leading to a breakup of the grid, etc. </a:t>
            </a:r>
            <a:endParaRPr lang="en-US" dirty="0" smtClean="0"/>
          </a:p>
          <a:p>
            <a:pPr lvl="1" fontAlgn="base"/>
            <a:endParaRPr lang="en-US" dirty="0" smtClean="0"/>
          </a:p>
          <a:p>
            <a:endParaRPr lang="en-US" dirty="0"/>
          </a:p>
        </p:txBody>
      </p:sp>
    </p:spTree>
    <p:extLst>
      <p:ext uri="{BB962C8B-B14F-4D97-AF65-F5344CB8AC3E}">
        <p14:creationId xmlns:p14="http://schemas.microsoft.com/office/powerpoint/2010/main" val="29022183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ISO-PPT-Template-Internal Use">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Internal Use" id="{B1B4ABF5-30EE-42DC-B2C6-212E281C47F8}" vid="{B9A3880F-382F-4CEA-A912-1C9F46EC4D6D}"/>
    </a:ext>
  </a:ext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Internal Use" id="{B1B4ABF5-30EE-42DC-B2C6-212E281C47F8}" vid="{01AED3BC-BE14-4164-B3FE-9F5FD2BDAFA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ISO-PPT-Template-Internal Use</Template>
  <TotalTime>0</TotalTime>
  <Words>1975</Words>
  <Application>Microsoft Office PowerPoint</Application>
  <PresentationFormat>On-screen Show (4:3)</PresentationFormat>
  <Paragraphs>113</Paragraphs>
  <Slides>16</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ISO-PPT-Template-Internal Use</vt:lpstr>
      <vt:lpstr>blank</vt:lpstr>
      <vt:lpstr>PowerPoint Presentation</vt:lpstr>
      <vt:lpstr>Background</vt:lpstr>
      <vt:lpstr>Study Assessment Overview</vt:lpstr>
      <vt:lpstr>Study Assessment Overview, cont.</vt:lpstr>
      <vt:lpstr>Study Assessment Overview, cont.</vt:lpstr>
      <vt:lpstr>Detailed Feedback </vt:lpstr>
      <vt:lpstr>Detailed Feedback, cont.</vt:lpstr>
      <vt:lpstr>Detailed Feedback, cont.</vt:lpstr>
      <vt:lpstr>Detailed Feedback, cont.</vt:lpstr>
      <vt:lpstr>Detailed Feedback, cont.</vt:lpstr>
      <vt:lpstr>Detailed Feedback, cont.</vt:lpstr>
      <vt:lpstr>Detailed Feedback, cont.</vt:lpstr>
      <vt:lpstr>Detailed Feedback, cont.</vt:lpstr>
      <vt:lpstr>Detailed Feedback, cont.</vt:lpstr>
      <vt:lpstr>Closing Thoughts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2020-08-20T18:18:34Z</dcterms:created>
  <dcterms:modified xsi:type="dcterms:W3CDTF">2021-01-13T16:34:27Z</dcterms:modified>
</cp:coreProperties>
</file>