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2"/>
  </p:notesMasterIdLst>
  <p:handoutMasterIdLst>
    <p:handoutMasterId r:id="rId33"/>
  </p:handoutMasterIdLst>
  <p:sldIdLst>
    <p:sldId id="279" r:id="rId2"/>
    <p:sldId id="788" r:id="rId3"/>
    <p:sldId id="808" r:id="rId4"/>
    <p:sldId id="809" r:id="rId5"/>
    <p:sldId id="776" r:id="rId6"/>
    <p:sldId id="810" r:id="rId7"/>
    <p:sldId id="795" r:id="rId8"/>
    <p:sldId id="791" r:id="rId9"/>
    <p:sldId id="794" r:id="rId10"/>
    <p:sldId id="805" r:id="rId11"/>
    <p:sldId id="780" r:id="rId12"/>
    <p:sldId id="767" r:id="rId13"/>
    <p:sldId id="624" r:id="rId14"/>
    <p:sldId id="782" r:id="rId15"/>
    <p:sldId id="804" r:id="rId16"/>
    <p:sldId id="790" r:id="rId17"/>
    <p:sldId id="796" r:id="rId18"/>
    <p:sldId id="800" r:id="rId19"/>
    <p:sldId id="770" r:id="rId20"/>
    <p:sldId id="783" r:id="rId21"/>
    <p:sldId id="792" r:id="rId22"/>
    <p:sldId id="771" r:id="rId23"/>
    <p:sldId id="784" r:id="rId24"/>
    <p:sldId id="785" r:id="rId25"/>
    <p:sldId id="786" r:id="rId26"/>
    <p:sldId id="807" r:id="rId27"/>
    <p:sldId id="787" r:id="rId28"/>
    <p:sldId id="773" r:id="rId29"/>
    <p:sldId id="774" r:id="rId30"/>
    <p:sldId id="799"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0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D2A"/>
    <a:srgbClr val="000000"/>
    <a:srgbClr val="0000FF"/>
    <a:srgbClr val="EC1F25"/>
    <a:srgbClr val="F68920"/>
    <a:srgbClr val="6FA943"/>
    <a:srgbClr val="1E6A9A"/>
    <a:srgbClr val="8555A1"/>
    <a:srgbClr val="62777F"/>
    <a:srgbClr val="FBB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5" autoAdjust="0"/>
    <p:restoredTop sz="86359" autoAdjust="0"/>
  </p:normalViewPr>
  <p:slideViewPr>
    <p:cSldViewPr>
      <p:cViewPr varScale="1">
        <p:scale>
          <a:sx n="70" d="100"/>
          <a:sy n="70" d="100"/>
        </p:scale>
        <p:origin x="1056" y="56"/>
      </p:cViewPr>
      <p:guideLst>
        <p:guide orient="horz" pos="2160"/>
        <p:guide pos="2880"/>
      </p:guideLst>
    </p:cSldViewPr>
  </p:slideViewPr>
  <p:outlineViewPr>
    <p:cViewPr>
      <p:scale>
        <a:sx n="33" d="100"/>
        <a:sy n="33" d="100"/>
      </p:scale>
      <p:origin x="0" y="16320"/>
    </p:cViewPr>
  </p:outlineViewPr>
  <p:notesTextViewPr>
    <p:cViewPr>
      <p:scale>
        <a:sx n="100" d="100"/>
        <a:sy n="100" d="100"/>
      </p:scale>
      <p:origin x="0" y="0"/>
    </p:cViewPr>
  </p:notesTextViewPr>
  <p:sorterViewPr>
    <p:cViewPr>
      <p:scale>
        <a:sx n="124" d="100"/>
        <a:sy n="124" d="100"/>
      </p:scale>
      <p:origin x="0" y="9192"/>
    </p:cViewPr>
  </p:sorterViewPr>
  <p:notesViewPr>
    <p:cSldViewPr>
      <p:cViewPr varScale="1">
        <p:scale>
          <a:sx n="80" d="100"/>
          <a:sy n="80" d="100"/>
        </p:scale>
        <p:origin x="-120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627" cy="464982"/>
          </a:xfrm>
          <a:prstGeom prst="rect">
            <a:avLst/>
          </a:prstGeom>
        </p:spPr>
        <p:txBody>
          <a:bodyPr vert="horz" lIns="92078" tIns="46037" rIns="92078" bIns="46037" rtlCol="0"/>
          <a:lstStyle>
            <a:lvl1pPr algn="l">
              <a:defRPr sz="1300"/>
            </a:lvl1pPr>
          </a:lstStyle>
          <a:p>
            <a:endParaRPr lang="en-US"/>
          </a:p>
        </p:txBody>
      </p:sp>
      <p:sp>
        <p:nvSpPr>
          <p:cNvPr id="3" name="Date Placeholder 2"/>
          <p:cNvSpPr>
            <a:spLocks noGrp="1"/>
          </p:cNvSpPr>
          <p:nvPr>
            <p:ph type="dt" sz="quarter" idx="1"/>
          </p:nvPr>
        </p:nvSpPr>
        <p:spPr>
          <a:xfrm>
            <a:off x="3971172" y="3"/>
            <a:ext cx="3037627" cy="464982"/>
          </a:xfrm>
          <a:prstGeom prst="rect">
            <a:avLst/>
          </a:prstGeom>
        </p:spPr>
        <p:txBody>
          <a:bodyPr vert="horz" lIns="92078" tIns="46037" rIns="92078" bIns="46037" rtlCol="0"/>
          <a:lstStyle>
            <a:lvl1pPr algn="r">
              <a:defRPr sz="1300"/>
            </a:lvl1pPr>
          </a:lstStyle>
          <a:p>
            <a:fld id="{F87AAE7F-D37E-4830-9F5E-F36A5F180179}" type="datetimeFigureOut">
              <a:rPr lang="en-US" smtClean="0"/>
              <a:t>1/11/2021</a:t>
            </a:fld>
            <a:endParaRPr lang="en-US"/>
          </a:p>
        </p:txBody>
      </p:sp>
      <p:sp>
        <p:nvSpPr>
          <p:cNvPr id="4" name="Footer Placeholder 3"/>
          <p:cNvSpPr>
            <a:spLocks noGrp="1"/>
          </p:cNvSpPr>
          <p:nvPr>
            <p:ph type="ftr" sz="quarter" idx="2"/>
          </p:nvPr>
        </p:nvSpPr>
        <p:spPr>
          <a:xfrm>
            <a:off x="0" y="8829824"/>
            <a:ext cx="3037627" cy="464982"/>
          </a:xfrm>
          <a:prstGeom prst="rect">
            <a:avLst/>
          </a:prstGeom>
        </p:spPr>
        <p:txBody>
          <a:bodyPr vert="horz" lIns="92078" tIns="46037" rIns="92078" bIns="46037" rtlCol="0" anchor="b"/>
          <a:lstStyle>
            <a:lvl1pPr algn="l">
              <a:defRPr sz="1300"/>
            </a:lvl1pPr>
          </a:lstStyle>
          <a:p>
            <a:endParaRPr lang="en-US"/>
          </a:p>
        </p:txBody>
      </p:sp>
      <p:sp>
        <p:nvSpPr>
          <p:cNvPr id="5" name="Slide Number Placeholder 4"/>
          <p:cNvSpPr>
            <a:spLocks noGrp="1"/>
          </p:cNvSpPr>
          <p:nvPr>
            <p:ph type="sldNum" sz="quarter" idx="3"/>
          </p:nvPr>
        </p:nvSpPr>
        <p:spPr>
          <a:xfrm>
            <a:off x="3971172" y="8829824"/>
            <a:ext cx="3037627" cy="464982"/>
          </a:xfrm>
          <a:prstGeom prst="rect">
            <a:avLst/>
          </a:prstGeom>
        </p:spPr>
        <p:txBody>
          <a:bodyPr vert="horz" lIns="92078" tIns="46037" rIns="92078" bIns="46037"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7" tIns="46568" rIns="93137" bIns="46568" rtlCol="0"/>
          <a:lstStyle>
            <a:lvl1pPr algn="l">
              <a:defRPr sz="1300"/>
            </a:lvl1pPr>
          </a:lstStyle>
          <a:p>
            <a:endParaRPr lang="en-US"/>
          </a:p>
        </p:txBody>
      </p:sp>
      <p:sp>
        <p:nvSpPr>
          <p:cNvPr id="3" name="Date Placeholder 2"/>
          <p:cNvSpPr>
            <a:spLocks noGrp="1"/>
          </p:cNvSpPr>
          <p:nvPr>
            <p:ph type="dt" idx="1"/>
          </p:nvPr>
        </p:nvSpPr>
        <p:spPr>
          <a:xfrm>
            <a:off x="3970942" y="0"/>
            <a:ext cx="3037840" cy="464820"/>
          </a:xfrm>
          <a:prstGeom prst="rect">
            <a:avLst/>
          </a:prstGeom>
        </p:spPr>
        <p:txBody>
          <a:bodyPr vert="horz" lIns="93137" tIns="46568" rIns="93137" bIns="46568" rtlCol="0"/>
          <a:lstStyle>
            <a:lvl1pPr algn="r">
              <a:defRPr sz="1300"/>
            </a:lvl1pPr>
          </a:lstStyle>
          <a:p>
            <a:fld id="{9EDDEDB6-CD57-44C2-AB19-AC7D3BB8FF8E}" type="datetimeFigureOut">
              <a:rPr lang="en-US" smtClean="0"/>
              <a:pPr/>
              <a:t>1/11/2021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37" tIns="46568" rIns="93137" bIns="465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37" tIns="46568" rIns="93137" bIns="4656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2" y="8829966"/>
            <a:ext cx="3037840" cy="464820"/>
          </a:xfrm>
          <a:prstGeom prst="rect">
            <a:avLst/>
          </a:prstGeom>
        </p:spPr>
        <p:txBody>
          <a:bodyPr vert="horz" lIns="93137" tIns="46568" rIns="93137" bIns="46568"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a:p>
        </p:txBody>
      </p:sp>
    </p:spTree>
    <p:extLst>
      <p:ext uri="{BB962C8B-B14F-4D97-AF65-F5344CB8AC3E}">
        <p14:creationId xmlns:p14="http://schemas.microsoft.com/office/powerpoint/2010/main" val="3751542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388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131854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1826143857"/>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771852">
                <a:tc>
                  <a:txBody>
                    <a:bodyPr/>
                    <a:lstStyle/>
                    <a:p>
                      <a:endParaRPr lang="en-US" sz="2400" baseline="30000" dirty="0"/>
                    </a:p>
                  </a:txBody>
                  <a:tcPr/>
                </a:tc>
                <a:extLst>
                  <a:ext uri="{0D108BD9-81ED-4DB2-BD59-A6C34878D82A}">
                    <a16:rowId xmlns:a16="http://schemas.microsoft.com/office/drawing/2014/main" val="10000"/>
                  </a:ext>
                </a:extLst>
              </a:tr>
              <a:tr h="378958">
                <a:tc>
                  <a:txBody>
                    <a:bodyPr/>
                    <a:lstStyle/>
                    <a:p>
                      <a:endParaRPr lang="en-US" sz="1600" dirty="0"/>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dirty="0"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22" r:id="rId14"/>
    <p:sldLayoutId id="2147483723"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elwick@iso-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63824" y="228600"/>
            <a:ext cx="5684730" cy="533400"/>
          </a:xfrm>
        </p:spPr>
        <p:txBody>
          <a:bodyPr/>
          <a:lstStyle/>
          <a:p>
            <a:r>
              <a:rPr lang="en-US" dirty="0" smtClean="0"/>
              <a:t>January 12, 2021</a:t>
            </a:r>
            <a:r>
              <a:rPr lang="en-US" dirty="0" smtClean="0">
                <a:solidFill>
                  <a:srgbClr val="FF0000"/>
                </a:solidFill>
              </a:rPr>
              <a:t> </a:t>
            </a:r>
            <a:r>
              <a:rPr lang="en-US" dirty="0" smtClean="0"/>
              <a:t>| MC Teleconference</a:t>
            </a:r>
          </a:p>
          <a:p>
            <a:r>
              <a:rPr lang="en-US" b="1" dirty="0">
                <a:solidFill>
                  <a:srgbClr val="00B050"/>
                </a:solidFill>
              </a:rPr>
              <a:t>REVISION </a:t>
            </a:r>
            <a:r>
              <a:rPr lang="en-US" b="1" dirty="0" smtClean="0">
                <a:solidFill>
                  <a:srgbClr val="00B050"/>
                </a:solidFill>
              </a:rPr>
              <a:t>1</a:t>
            </a:r>
            <a:endParaRPr lang="en-US" b="1" dirty="0">
              <a:solidFill>
                <a:srgbClr val="00B050"/>
              </a:solidFill>
            </a:endParaRPr>
          </a:p>
        </p:txBody>
      </p:sp>
      <p:sp>
        <p:nvSpPr>
          <p:cNvPr id="11" name="Text Placeholder 10"/>
          <p:cNvSpPr>
            <a:spLocks noGrp="1"/>
          </p:cNvSpPr>
          <p:nvPr>
            <p:ph type="body" sz="quarter" idx="18"/>
          </p:nvPr>
        </p:nvSpPr>
        <p:spPr/>
        <p:txBody>
          <a:bodyPr>
            <a:normAutofit/>
          </a:bodyPr>
          <a:lstStyle/>
          <a:p>
            <a:r>
              <a:rPr lang="en-US" dirty="0" smtClean="0"/>
              <a:t>  413-535-4485 | </a:t>
            </a:r>
            <a:r>
              <a:rPr lang="en-US" cap="none" dirty="0" smtClean="0">
                <a:hlinkClick r:id="rId2"/>
              </a:rPr>
              <a:t>thelwick@iso-ne.com</a:t>
            </a:r>
            <a:endParaRPr lang="en-US" cap="none" dirty="0" smtClean="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a:t>
            </a:fld>
            <a:endParaRPr lang="en-US" dirty="0"/>
          </a:p>
        </p:txBody>
      </p:sp>
      <p:sp>
        <p:nvSpPr>
          <p:cNvPr id="8" name="Text Placeholder 7"/>
          <p:cNvSpPr>
            <a:spLocks noGrp="1"/>
          </p:cNvSpPr>
          <p:nvPr>
            <p:ph type="body" sz="quarter" idx="19"/>
          </p:nvPr>
        </p:nvSpPr>
        <p:spPr>
          <a:xfrm>
            <a:off x="3289002" y="1524000"/>
            <a:ext cx="5702598" cy="1495639"/>
          </a:xfrm>
        </p:spPr>
        <p:txBody>
          <a:bodyPr/>
          <a:lstStyle/>
          <a:p>
            <a:r>
              <a:rPr lang="en-US" dirty="0" smtClean="0"/>
              <a:t>Proposal to </a:t>
            </a:r>
            <a:r>
              <a:rPr lang="en-US" dirty="0"/>
              <a:t>Remove Appendix </a:t>
            </a:r>
            <a:r>
              <a:rPr lang="en-US" dirty="0" smtClean="0"/>
              <a:t>B </a:t>
            </a:r>
            <a:r>
              <a:rPr lang="en-US" dirty="0"/>
              <a:t>from Market Rule 1 of the Tariff</a:t>
            </a:r>
          </a:p>
        </p:txBody>
      </p:sp>
      <p:sp>
        <p:nvSpPr>
          <p:cNvPr id="13" name="Text Placeholder 4"/>
          <p:cNvSpPr>
            <a:spLocks noGrp="1"/>
          </p:cNvSpPr>
          <p:nvPr>
            <p:ph type="body" sz="quarter" idx="16"/>
          </p:nvPr>
        </p:nvSpPr>
        <p:spPr>
          <a:xfrm>
            <a:off x="3289002" y="3422417"/>
            <a:ext cx="5778798" cy="1530583"/>
          </a:xfrm>
        </p:spPr>
        <p:txBody>
          <a:bodyPr>
            <a:noAutofit/>
          </a:bodyPr>
          <a:lstStyle/>
          <a:p>
            <a:r>
              <a:rPr lang="en-US" dirty="0" smtClean="0"/>
              <a:t>Removing unused ISO sanctions procedure</a:t>
            </a:r>
          </a:p>
        </p:txBody>
      </p:sp>
      <p:sp>
        <p:nvSpPr>
          <p:cNvPr id="4" name="Text Placeholder 3"/>
          <p:cNvSpPr>
            <a:spLocks noGrp="1"/>
          </p:cNvSpPr>
          <p:nvPr>
            <p:ph type="body" sz="quarter" idx="17"/>
          </p:nvPr>
        </p:nvSpPr>
        <p:spPr/>
        <p:txBody>
          <a:bodyPr/>
          <a:lstStyle/>
          <a:p>
            <a:r>
              <a:rPr lang="en-US" dirty="0" smtClean="0"/>
              <a:t>Timothy Helwick</a:t>
            </a:r>
            <a:endParaRPr lang="en-US" dirty="0">
              <a:solidFill>
                <a:srgbClr val="00B050"/>
              </a:solidFill>
            </a:endParaRPr>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10</a:t>
            </a:fld>
            <a:endParaRPr lang="en-US"/>
          </a:p>
        </p:txBody>
      </p:sp>
      <p:sp>
        <p:nvSpPr>
          <p:cNvPr id="2" name="Title 1"/>
          <p:cNvSpPr>
            <a:spLocks noGrp="1"/>
          </p:cNvSpPr>
          <p:nvPr>
            <p:ph type="title"/>
          </p:nvPr>
        </p:nvSpPr>
        <p:spPr>
          <a:xfrm>
            <a:off x="457200" y="213360"/>
            <a:ext cx="8229600" cy="1143000"/>
          </a:xfrm>
        </p:spPr>
        <p:txBody>
          <a:bodyPr/>
          <a:lstStyle/>
          <a:p>
            <a:r>
              <a:rPr lang="en-US" dirty="0" smtClean="0"/>
              <a:t>Another Example of Proposed Tariff Changes, </a:t>
            </a:r>
            <a:br>
              <a:rPr lang="en-US" dirty="0" smtClean="0"/>
            </a:br>
            <a:r>
              <a:rPr lang="en-US" dirty="0" smtClean="0"/>
              <a:t>cont.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461973110"/>
              </p:ext>
            </p:extLst>
          </p:nvPr>
        </p:nvGraphicFramePr>
        <p:xfrm>
          <a:off x="457200" y="1371600"/>
          <a:ext cx="8458200" cy="47396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52400">
                <a:tc>
                  <a:txBody>
                    <a:bodyPr/>
                    <a:lstStyle/>
                    <a:p>
                      <a:r>
                        <a:rPr lang="en-US" sz="1400" dirty="0" smtClean="0"/>
                        <a:t>Tariff Section</a:t>
                      </a:r>
                      <a:endParaRPr lang="en-US" sz="1400" dirty="0"/>
                    </a:p>
                  </a:txBody>
                  <a:tcPr marL="92728" marR="92728" anchor="ctr"/>
                </a:tc>
                <a:tc>
                  <a:txBody>
                    <a:bodyPr/>
                    <a:lstStyle/>
                    <a:p>
                      <a:r>
                        <a:rPr lang="en-US" sz="1400" kern="100" baseline="0" dirty="0" smtClean="0"/>
                        <a:t>Tariff Change</a:t>
                      </a:r>
                      <a:endParaRPr lang="en-US" sz="1400" kern="100" baseline="0" dirty="0"/>
                    </a:p>
                  </a:txBody>
                  <a:tcPr marL="92728" marR="92728" anchor="ctr"/>
                </a:tc>
                <a:tc>
                  <a:txBody>
                    <a:bodyPr/>
                    <a:lstStyle/>
                    <a:p>
                      <a:r>
                        <a:rPr lang="en-US" sz="1400" dirty="0" smtClean="0"/>
                        <a:t>Reason for Change</a:t>
                      </a:r>
                      <a:endParaRPr lang="en-US" sz="1400" dirty="0"/>
                    </a:p>
                  </a:txBody>
                  <a:tcPr marL="92728" marR="92728" anchor="ctr"/>
                </a:tc>
                <a:extLst>
                  <a:ext uri="{0D108BD9-81ED-4DB2-BD59-A6C34878D82A}">
                    <a16:rowId xmlns:a16="http://schemas.microsoft.com/office/drawing/2014/main" val="10000"/>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Section I.2.2 of the Tariff contains definitions that are unique to Appendix B that will be eliminated – Administrative Sanctions, Formal Warning, Formula-Based Sanctions, Market participant Obligations, Sanctionable Behavior</a:t>
                      </a:r>
                    </a:p>
                    <a:p>
                      <a:endParaRPr lang="en-US" sz="1350" dirty="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kern="1200" dirty="0" smtClean="0">
                          <a:solidFill>
                            <a:srgbClr val="000000"/>
                          </a:solidFill>
                          <a:latin typeface="+mn-lt"/>
                          <a:ea typeface="+mn-ea"/>
                          <a:cs typeface="+mn-cs"/>
                        </a:rPr>
                        <a:t>Delete definitions of </a:t>
                      </a:r>
                      <a:r>
                        <a:rPr lang="en-US" sz="1350" strike="sngStrike" kern="1200" baseline="0" dirty="0" smtClean="0">
                          <a:solidFill>
                            <a:srgbClr val="FF0000"/>
                          </a:solidFill>
                          <a:latin typeface="+mn-lt"/>
                          <a:ea typeface="+mn-ea"/>
                          <a:cs typeface="+mn-cs"/>
                        </a:rPr>
                        <a:t>Administrative Sanctions</a:t>
                      </a:r>
                      <a:r>
                        <a:rPr lang="en-US" sz="1350" kern="1200" dirty="0" smtClean="0">
                          <a:solidFill>
                            <a:srgbClr val="000000"/>
                          </a:solidFill>
                          <a:latin typeface="+mn-lt"/>
                          <a:ea typeface="+mn-ea"/>
                          <a:cs typeface="+mn-cs"/>
                        </a:rPr>
                        <a:t>, </a:t>
                      </a:r>
                      <a:r>
                        <a:rPr lang="en-US" sz="1350" strike="sngStrike" kern="1200" baseline="0" dirty="0" smtClean="0">
                          <a:solidFill>
                            <a:srgbClr val="FF0000"/>
                          </a:solidFill>
                          <a:latin typeface="+mn-lt"/>
                          <a:ea typeface="+mn-ea"/>
                          <a:cs typeface="+mn-cs"/>
                        </a:rPr>
                        <a:t>Formal Warning</a:t>
                      </a:r>
                      <a:r>
                        <a:rPr lang="en-US" sz="1350" kern="1200" dirty="0" smtClean="0">
                          <a:solidFill>
                            <a:srgbClr val="FF0000"/>
                          </a:solidFill>
                          <a:latin typeface="+mn-lt"/>
                          <a:ea typeface="+mn-ea"/>
                          <a:cs typeface="+mn-cs"/>
                        </a:rPr>
                        <a:t>, </a:t>
                      </a:r>
                      <a:r>
                        <a:rPr lang="en-US" sz="1350" strike="sngStrike" kern="1200" baseline="0" dirty="0" smtClean="0">
                          <a:solidFill>
                            <a:srgbClr val="FF0000"/>
                          </a:solidFill>
                          <a:latin typeface="+mn-lt"/>
                          <a:ea typeface="+mn-ea"/>
                          <a:cs typeface="+mn-cs"/>
                        </a:rPr>
                        <a:t>Formula-Based Sanctions</a:t>
                      </a:r>
                      <a:r>
                        <a:rPr lang="en-US" sz="1350" kern="1200" dirty="0" smtClean="0">
                          <a:solidFill>
                            <a:srgbClr val="FF0000"/>
                          </a:solidFill>
                          <a:latin typeface="+mn-lt"/>
                          <a:ea typeface="+mn-ea"/>
                          <a:cs typeface="+mn-cs"/>
                        </a:rPr>
                        <a:t>, </a:t>
                      </a:r>
                      <a:r>
                        <a:rPr lang="en-US" sz="1350" strike="sngStrike" kern="1200" baseline="0" dirty="0" smtClean="0">
                          <a:solidFill>
                            <a:srgbClr val="FF0000"/>
                          </a:solidFill>
                          <a:latin typeface="+mn-lt"/>
                          <a:ea typeface="+mn-ea"/>
                          <a:cs typeface="+mn-cs"/>
                        </a:rPr>
                        <a:t>Market participant Obligations</a:t>
                      </a:r>
                      <a:r>
                        <a:rPr lang="en-US" sz="1350" kern="1200" dirty="0" smtClean="0">
                          <a:solidFill>
                            <a:srgbClr val="FF0000"/>
                          </a:solidFill>
                          <a:latin typeface="+mn-lt"/>
                          <a:ea typeface="+mn-ea"/>
                          <a:cs typeface="+mn-cs"/>
                        </a:rPr>
                        <a:t>, </a:t>
                      </a:r>
                      <a:r>
                        <a:rPr lang="en-US" sz="1350" strike="sngStrike" kern="1200" baseline="0" dirty="0" smtClean="0">
                          <a:solidFill>
                            <a:srgbClr val="FF0000"/>
                          </a:solidFill>
                          <a:latin typeface="+mn-lt"/>
                          <a:ea typeface="+mn-ea"/>
                          <a:cs typeface="+mn-cs"/>
                        </a:rPr>
                        <a:t>Sanctionable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marL="92728" marR="92728" anchor="ctr">
                    <a:solidFill>
                      <a:schemeClr val="tx2">
                        <a:lumMod val="20000"/>
                        <a:lumOff val="80000"/>
                      </a:schemeClr>
                    </a:solidFill>
                  </a:tcPr>
                </a:tc>
                <a:tc>
                  <a:txBody>
                    <a:bodyPr/>
                    <a:lstStyle/>
                    <a:p>
                      <a:r>
                        <a:rPr lang="en-US" sz="1350" dirty="0" smtClean="0">
                          <a:solidFill>
                            <a:srgbClr val="000000"/>
                          </a:solidFill>
                        </a:rPr>
                        <a:t>Only</a:t>
                      </a:r>
                      <a:r>
                        <a:rPr lang="en-US" sz="1350" baseline="0" dirty="0" smtClean="0">
                          <a:solidFill>
                            <a:srgbClr val="000000"/>
                          </a:solidFill>
                        </a:rPr>
                        <a:t> used in eliminated  Appendix B </a:t>
                      </a:r>
                      <a:endParaRPr lang="en-US" sz="1350" dirty="0">
                        <a:solidFill>
                          <a:srgbClr val="000000"/>
                        </a:solidFill>
                      </a:endParaRPr>
                    </a:p>
                  </a:txBody>
                  <a:tcPr marL="92728" marR="92728" anchor="ctr">
                    <a:solidFill>
                      <a:schemeClr val="tx2">
                        <a:lumMod val="20000"/>
                        <a:lumOff val="80000"/>
                      </a:schemeClr>
                    </a:solidFill>
                  </a:tcPr>
                </a:tc>
                <a:extLst>
                  <a:ext uri="{0D108BD9-81ED-4DB2-BD59-A6C34878D82A}">
                    <a16:rowId xmlns:a16="http://schemas.microsoft.com/office/drawing/2014/main" val="10002"/>
                  </a:ext>
                </a:extLst>
              </a:tr>
              <a:tr h="426720">
                <a:tc>
                  <a:txBody>
                    <a:bodyPr/>
                    <a:lstStyle/>
                    <a:p>
                      <a:r>
                        <a:rPr lang="en-US" sz="1350" kern="1200" dirty="0" smtClean="0">
                          <a:solidFill>
                            <a:srgbClr val="000000"/>
                          </a:solidFill>
                          <a:latin typeface="+mn-lt"/>
                          <a:ea typeface="+mn-ea"/>
                          <a:cs typeface="+mn-cs"/>
                        </a:rPr>
                        <a:t>Appendix A, III.A.2.4.1</a:t>
                      </a:r>
                      <a:r>
                        <a:rPr lang="en-US" sz="1350" kern="1200" baseline="0" dirty="0" smtClean="0">
                          <a:solidFill>
                            <a:srgbClr val="000000"/>
                          </a:solidFill>
                          <a:latin typeface="+mn-lt"/>
                          <a:ea typeface="+mn-ea"/>
                          <a:cs typeface="+mn-cs"/>
                        </a:rPr>
                        <a:t> (Purpose)</a:t>
                      </a:r>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Nothing</a:t>
                      </a:r>
                      <a:r>
                        <a:rPr lang="en-US" sz="1350" baseline="0" dirty="0" smtClean="0">
                          <a:solidFill>
                            <a:srgbClr val="000000"/>
                          </a:solidFill>
                        </a:rPr>
                        <a:t> in this </a:t>
                      </a:r>
                      <a:r>
                        <a:rPr lang="en-US" sz="1350" b="1" i="1" baseline="0" dirty="0" smtClean="0">
                          <a:solidFill>
                            <a:srgbClr val="000000"/>
                          </a:solidFill>
                        </a:rPr>
                        <a:t>Appendix A</a:t>
                      </a:r>
                      <a:r>
                        <a:rPr lang="en-US" sz="1350" baseline="0" dirty="0" smtClean="0">
                          <a:solidFill>
                            <a:srgbClr val="000000"/>
                          </a:solidFill>
                        </a:rPr>
                        <a:t>, including the application of a mitigation measure, shall be deemed to be a limitation of the ISO’s authority to evaluate Market Participant behavior for potential </a:t>
                      </a:r>
                      <a:r>
                        <a:rPr lang="en-US" sz="1350" strike="sngStrike" baseline="0" dirty="0" smtClean="0">
                          <a:solidFill>
                            <a:srgbClr val="000000"/>
                          </a:solidFill>
                        </a:rPr>
                        <a:t>sanctions under </a:t>
                      </a:r>
                      <a:r>
                        <a:rPr lang="en-US" sz="1350" b="1" i="1" strike="sngStrike" baseline="0" dirty="0" smtClean="0">
                          <a:solidFill>
                            <a:srgbClr val="000000"/>
                          </a:solidFill>
                        </a:rPr>
                        <a:t>Appendix B</a:t>
                      </a:r>
                      <a:r>
                        <a:rPr lang="en-US" sz="1350" strike="sngStrike" baseline="0" dirty="0" smtClean="0">
                          <a:solidFill>
                            <a:srgbClr val="000000"/>
                          </a:solidFill>
                        </a:rPr>
                        <a:t> of this Market Rule 1.</a:t>
                      </a:r>
                      <a:r>
                        <a:rPr lang="en-US" sz="1350" u="sng" dirty="0" smtClean="0">
                          <a:solidFill>
                            <a:srgbClr val="FF0000"/>
                          </a:solidFill>
                        </a:rPr>
                        <a:t> referral  </a:t>
                      </a:r>
                      <a:r>
                        <a:rPr lang="en-US" sz="1350" u="sng" dirty="0" smtClean="0">
                          <a:solidFill>
                            <a:srgbClr val="00B050"/>
                          </a:solidFill>
                        </a:rPr>
                        <a:t>under Section</a:t>
                      </a:r>
                      <a:r>
                        <a:rPr lang="en-US" sz="1350" u="sng" baseline="0" dirty="0" smtClean="0">
                          <a:solidFill>
                            <a:srgbClr val="00B050"/>
                          </a:solidFill>
                        </a:rPr>
                        <a:t> III.A.19 </a:t>
                      </a:r>
                      <a:r>
                        <a:rPr lang="en-US" sz="1350" u="sng" strike="sngStrike" baseline="0" dirty="0" smtClean="0">
                          <a:solidFill>
                            <a:srgbClr val="00B050"/>
                          </a:solidFill>
                        </a:rPr>
                        <a:t>to the Commission for investigation and determination of any appropriate legal remedy or penalty</a:t>
                      </a:r>
                      <a:r>
                        <a:rPr lang="en-US" sz="1350" u="sng" dirty="0" smtClean="0">
                          <a:solidFill>
                            <a:srgbClr val="00B050"/>
                          </a:solidFill>
                        </a:rPr>
                        <a:t>. </a:t>
                      </a:r>
                      <a:endParaRPr lang="en-US" sz="1350"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smtClean="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Clarify</a:t>
                      </a:r>
                      <a:r>
                        <a:rPr lang="en-US" sz="1350" baseline="0" dirty="0" smtClean="0">
                          <a:solidFill>
                            <a:srgbClr val="000000"/>
                          </a:solidFill>
                        </a:rPr>
                        <a:t> referral process to FERC for determination of any potential penalties</a:t>
                      </a:r>
                      <a:endParaRPr lang="en-US" sz="1350" dirty="0" smtClean="0">
                        <a:solidFill>
                          <a:srgbClr val="000000"/>
                        </a:solidFill>
                      </a:endParaRPr>
                    </a:p>
                    <a:p>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3363873268"/>
                  </a:ext>
                </a:extLst>
              </a:tr>
              <a:tr h="426720">
                <a:tc>
                  <a:txBody>
                    <a:bodyPr/>
                    <a:lstStyle/>
                    <a:p>
                      <a:r>
                        <a:rPr lang="en-US" sz="1400" dirty="0" smtClean="0">
                          <a:solidFill>
                            <a:srgbClr val="000000"/>
                          </a:solidFill>
                        </a:rPr>
                        <a:t>Appendix A, III.A.2.3 (Functions of the Internal Market Monitor) </a:t>
                      </a:r>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(m) Evaluate</a:t>
                      </a:r>
                      <a:r>
                        <a:rPr lang="en-US" sz="1350" baseline="0" dirty="0" smtClean="0">
                          <a:solidFill>
                            <a:srgbClr val="000000"/>
                          </a:solidFill>
                        </a:rPr>
                        <a:t> physical withholding of Supply Offers in accordance with Section III.A.4 below for referral to the Commission </a:t>
                      </a:r>
                      <a:r>
                        <a:rPr lang="en-US" sz="1350" strike="sngStrike" baseline="0" dirty="0" smtClean="0">
                          <a:solidFill>
                            <a:srgbClr val="FF0000"/>
                          </a:solidFill>
                        </a:rPr>
                        <a:t>in accordance with </a:t>
                      </a:r>
                      <a:r>
                        <a:rPr lang="en-US" sz="1350" b="1" i="1" strike="sngStrike" baseline="0" dirty="0" smtClean="0">
                          <a:solidFill>
                            <a:srgbClr val="FF0000"/>
                          </a:solidFill>
                        </a:rPr>
                        <a:t>Appendix B</a:t>
                      </a:r>
                      <a:r>
                        <a:rPr lang="en-US" sz="1350" strike="sngStrike" baseline="0" dirty="0" smtClean="0">
                          <a:solidFill>
                            <a:srgbClr val="FF0000"/>
                          </a:solidFill>
                        </a:rPr>
                        <a:t> of this Market Rule 1</a:t>
                      </a:r>
                      <a:r>
                        <a:rPr lang="en-US" sz="1350" baseline="0" dirty="0" smtClean="0">
                          <a:solidFill>
                            <a:srgbClr val="000000"/>
                          </a:solidFill>
                        </a:rPr>
                        <a:t>.</a:t>
                      </a:r>
                      <a:endParaRPr lang="en-US" sz="1350" dirty="0" smtClean="0">
                        <a:solidFill>
                          <a:srgbClr val="000000"/>
                        </a:solidFill>
                      </a:endParaRPr>
                    </a:p>
                  </a:txBody>
                  <a:tcPr marL="92728" marR="92728" anchor="ctr">
                    <a:solidFill>
                      <a:schemeClr val="tx2">
                        <a:lumMod val="20000"/>
                        <a:lumOff val="80000"/>
                      </a:schemeClr>
                    </a:solidFill>
                  </a:tcPr>
                </a:tc>
                <a:tc>
                  <a:txBody>
                    <a:bodyPr/>
                    <a:lstStyle/>
                    <a:p>
                      <a:r>
                        <a:rPr lang="en-US" sz="1350" kern="1200" baseline="0" dirty="0" smtClean="0">
                          <a:solidFill>
                            <a:srgbClr val="000000"/>
                          </a:solidFill>
                          <a:latin typeface="+mn-lt"/>
                          <a:ea typeface="+mn-ea"/>
                          <a:cs typeface="+mn-cs"/>
                        </a:rPr>
                        <a:t>Not necessary </a:t>
                      </a:r>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4246540357"/>
                  </a:ext>
                </a:extLst>
              </a:tr>
            </a:tbl>
          </a:graphicData>
        </a:graphic>
      </p:graphicFrame>
      <p:sp>
        <p:nvSpPr>
          <p:cNvPr id="7" name="TextBox 6"/>
          <p:cNvSpPr txBox="1"/>
          <p:nvPr/>
        </p:nvSpPr>
        <p:spPr>
          <a:xfrm>
            <a:off x="7543800" y="483513"/>
            <a:ext cx="1531188" cy="430887"/>
          </a:xfrm>
          <a:prstGeom prst="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40000"/>
                  <a:lumOff val="60000"/>
                </a:schemeClr>
              </a:gs>
            </a:gsLst>
            <a:lin ang="5400000" scaled="1"/>
          </a:gradFill>
          <a:ln>
            <a:solidFill>
              <a:schemeClr val="bg1">
                <a:lumMod val="65000"/>
              </a:schemeClr>
            </a:solidFill>
          </a:ln>
        </p:spPr>
        <p:txBody>
          <a:bodyPr wrap="none" rtlCol="0">
            <a:spAutoFit/>
          </a:bodyPr>
          <a:lstStyle/>
          <a:p>
            <a:r>
              <a:rPr lang="en-US" sz="1100" dirty="0" smtClean="0"/>
              <a:t>Restated</a:t>
            </a:r>
            <a:r>
              <a:rPr lang="en-US" sz="1100" dirty="0" smtClean="0">
                <a:solidFill>
                  <a:srgbClr val="00B050"/>
                </a:solidFill>
              </a:rPr>
              <a:t>/Revised</a:t>
            </a:r>
            <a:r>
              <a:rPr lang="en-US" sz="1100" dirty="0" smtClean="0">
                <a:solidFill>
                  <a:srgbClr val="FF0000"/>
                </a:solidFill>
              </a:rPr>
              <a:t> </a:t>
            </a:r>
            <a:r>
              <a:rPr lang="en-US" sz="1100" dirty="0" smtClean="0"/>
              <a:t>from </a:t>
            </a:r>
          </a:p>
          <a:p>
            <a:r>
              <a:rPr lang="en-US" sz="1100" dirty="0" smtClean="0"/>
              <a:t>12/8/20 </a:t>
            </a:r>
            <a:r>
              <a:rPr lang="en-US" sz="1100" dirty="0"/>
              <a:t>M</a:t>
            </a:r>
            <a:r>
              <a:rPr lang="en-US" sz="1100" dirty="0" smtClean="0"/>
              <a:t>C Meeting</a:t>
            </a:r>
            <a:endParaRPr lang="en-US" sz="1100" dirty="0"/>
          </a:p>
        </p:txBody>
      </p:sp>
      <p:sp>
        <p:nvSpPr>
          <p:cNvPr id="8" name="TextBox 7"/>
          <p:cNvSpPr txBox="1"/>
          <p:nvPr/>
        </p:nvSpPr>
        <p:spPr>
          <a:xfrm rot="10800000" flipH="1" flipV="1">
            <a:off x="8067675" y="73222"/>
            <a:ext cx="1000125" cy="307777"/>
          </a:xfrm>
          <a:prstGeom prst="rect">
            <a:avLst/>
          </a:prstGeom>
          <a:noFill/>
          <a:ln w="19050">
            <a:solidFill>
              <a:srgbClr val="77BD2A"/>
            </a:solidFill>
          </a:ln>
        </p:spPr>
        <p:txBody>
          <a:bodyPr wrap="square" rtlCol="0">
            <a:spAutoFit/>
          </a:bodyPr>
          <a:lstStyle/>
          <a:p>
            <a:pPr algn="ctr"/>
            <a:r>
              <a:rPr lang="en-US" sz="1400" i="1" dirty="0" smtClean="0">
                <a:solidFill>
                  <a:srgbClr val="00B050"/>
                </a:solidFill>
              </a:rPr>
              <a:t>Revised</a:t>
            </a:r>
            <a:endParaRPr lang="en-US" sz="1400" i="1" dirty="0">
              <a:solidFill>
                <a:srgbClr val="00B050"/>
              </a:solidFill>
            </a:endParaRPr>
          </a:p>
        </p:txBody>
      </p:sp>
    </p:spTree>
    <p:extLst>
      <p:ext uri="{BB962C8B-B14F-4D97-AF65-F5344CB8AC3E}">
        <p14:creationId xmlns:p14="http://schemas.microsoft.com/office/powerpoint/2010/main" val="185711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a:t>
            </a:r>
          </a:p>
        </p:txBody>
      </p:sp>
      <p:sp>
        <p:nvSpPr>
          <p:cNvPr id="3" name="Slide Number Placeholder 2"/>
          <p:cNvSpPr>
            <a:spLocks noGrp="1"/>
          </p:cNvSpPr>
          <p:nvPr>
            <p:ph type="sldNum" sz="quarter" idx="12"/>
          </p:nvPr>
        </p:nvSpPr>
        <p:spPr/>
        <p:txBody>
          <a:bodyPr/>
          <a:lstStyle/>
          <a:p>
            <a:fld id="{F9D18D59-7AC8-45AE-9F52-DBA89AEC6EE0}" type="slidenum">
              <a:rPr lang="en-US" smtClean="0"/>
              <a:t>11</a:t>
            </a:fld>
            <a:endParaRPr lang="en-US"/>
          </a:p>
        </p:txBody>
      </p:sp>
      <p:sp>
        <p:nvSpPr>
          <p:cNvPr id="9" name="Text Placeholder 8"/>
          <p:cNvSpPr>
            <a:spLocks noGrp="1"/>
          </p:cNvSpPr>
          <p:nvPr>
            <p:ph type="body" sz="quarter" idx="13"/>
          </p:nvPr>
        </p:nvSpPr>
        <p:spPr/>
        <p:txBody>
          <a:bodyPr>
            <a:normAutofit/>
          </a:bodyPr>
          <a:lstStyle/>
          <a:p>
            <a:r>
              <a:rPr lang="en-US" dirty="0"/>
              <a:t>Changes will add clarity and eliminate unused Appendix B</a:t>
            </a:r>
          </a:p>
        </p:txBody>
      </p:sp>
      <p:sp>
        <p:nvSpPr>
          <p:cNvPr id="10" name="Content Placeholder 9"/>
          <p:cNvSpPr>
            <a:spLocks noGrp="1"/>
          </p:cNvSpPr>
          <p:nvPr>
            <p:ph sz="quarter" idx="14"/>
          </p:nvPr>
        </p:nvSpPr>
        <p:spPr/>
        <p:txBody>
          <a:bodyPr>
            <a:normAutofit/>
          </a:bodyPr>
          <a:lstStyle/>
          <a:p>
            <a:r>
              <a:rPr lang="en-US" dirty="0"/>
              <a:t>Appendix B has been unused </a:t>
            </a:r>
            <a:r>
              <a:rPr lang="en-US" dirty="0" smtClean="0"/>
              <a:t>and is unnecessary given </a:t>
            </a:r>
            <a:r>
              <a:rPr lang="en-US" dirty="0"/>
              <a:t>the </a:t>
            </a:r>
            <a:r>
              <a:rPr lang="en-US" dirty="0" smtClean="0"/>
              <a:t>regulatory </a:t>
            </a:r>
            <a:r>
              <a:rPr lang="en-US" dirty="0"/>
              <a:t>referral process and FERC’s own authority to determine violations and sanctions under the FERC Penalty </a:t>
            </a:r>
            <a:r>
              <a:rPr lang="en-US" dirty="0" smtClean="0"/>
              <a:t>Guidelines </a:t>
            </a:r>
            <a:endParaRPr lang="en-US" dirty="0"/>
          </a:p>
          <a:p>
            <a:r>
              <a:rPr lang="en-US" dirty="0" smtClean="0"/>
              <a:t>Appendix </a:t>
            </a:r>
            <a:r>
              <a:rPr lang="en-US" dirty="0"/>
              <a:t>B should be eliminated and the </a:t>
            </a:r>
            <a:r>
              <a:rPr lang="en-US" dirty="0" smtClean="0"/>
              <a:t>references </a:t>
            </a:r>
            <a:r>
              <a:rPr lang="en-US" dirty="0"/>
              <a:t>to Appendix B in the Tariff </a:t>
            </a:r>
            <a:r>
              <a:rPr lang="en-US" dirty="0" smtClean="0"/>
              <a:t>eliminated or changed </a:t>
            </a:r>
            <a:r>
              <a:rPr lang="en-US" dirty="0"/>
              <a:t>to refer to the referral process and penalties as determined by </a:t>
            </a:r>
            <a:r>
              <a:rPr lang="en-US" dirty="0" smtClean="0"/>
              <a:t>FERC </a:t>
            </a:r>
            <a:endParaRPr lang="en-US" dirty="0"/>
          </a:p>
        </p:txBody>
      </p:sp>
    </p:spTree>
    <p:extLst>
      <p:ext uri="{BB962C8B-B14F-4D97-AF65-F5344CB8AC3E}">
        <p14:creationId xmlns:p14="http://schemas.microsoft.com/office/powerpoint/2010/main" val="58427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Stakeholder Schedule</a:t>
            </a:r>
            <a:endParaRPr lang="en-US" dirty="0"/>
          </a:p>
        </p:txBody>
      </p:sp>
      <p:graphicFrame>
        <p:nvGraphicFramePr>
          <p:cNvPr id="5" name="Table Placeholder 6"/>
          <p:cNvGraphicFramePr>
            <a:graphicFrameLocks/>
          </p:cNvGraphicFramePr>
          <p:nvPr>
            <p:extLst>
              <p:ext uri="{D42A27DB-BD31-4B8C-83A1-F6EECF244321}">
                <p14:modId xmlns:p14="http://schemas.microsoft.com/office/powerpoint/2010/main" val="1000161959"/>
              </p:ext>
            </p:extLst>
          </p:nvPr>
        </p:nvGraphicFramePr>
        <p:xfrm>
          <a:off x="457200" y="1463040"/>
          <a:ext cx="8229600" cy="3657600"/>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609600">
                <a:tc>
                  <a:txBody>
                    <a:bodyPr/>
                    <a:lstStyle/>
                    <a:p>
                      <a:r>
                        <a:rPr lang="en-US" b="1" dirty="0" smtClean="0">
                          <a:solidFill>
                            <a:schemeClr val="bg1"/>
                          </a:solidFill>
                        </a:rPr>
                        <a:t>Stakeholder  Meetings</a:t>
                      </a:r>
                      <a:endParaRPr lang="en-US" b="1" dirty="0">
                        <a:solidFill>
                          <a:schemeClr val="bg1"/>
                        </a:solidFill>
                      </a:endParaRPr>
                    </a:p>
                  </a:txBody>
                  <a:tcPr anchor="ctr">
                    <a:solidFill>
                      <a:srgbClr val="0082CF"/>
                    </a:solidFill>
                  </a:tcPr>
                </a:tc>
                <a:tc>
                  <a:txBody>
                    <a:bodyPr/>
                    <a:lstStyle/>
                    <a:p>
                      <a:r>
                        <a:rPr lang="en-US" b="1" dirty="0" smtClean="0">
                          <a:solidFill>
                            <a:schemeClr val="bg1"/>
                          </a:solidFill>
                        </a:rPr>
                        <a:t>Scheduled</a:t>
                      </a:r>
                      <a:r>
                        <a:rPr lang="en-US" b="1" baseline="0" dirty="0" smtClean="0">
                          <a:solidFill>
                            <a:schemeClr val="bg1"/>
                          </a:solidFill>
                        </a:rPr>
                        <a:t> Project Milestone</a:t>
                      </a:r>
                      <a:endParaRPr lang="en-US" b="1" dirty="0">
                        <a:solidFill>
                          <a:schemeClr val="bg1"/>
                        </a:solidFill>
                      </a:endParaRPr>
                    </a:p>
                  </a:txBody>
                  <a:tcPr anchor="ctr">
                    <a:solidFill>
                      <a:srgbClr val="0082CF"/>
                    </a:solidFill>
                  </a:tcPr>
                </a:tc>
                <a:extLst>
                  <a:ext uri="{0D108BD9-81ED-4DB2-BD59-A6C34878D82A}">
                    <a16:rowId xmlns:a16="http://schemas.microsoft.com/office/drawing/2014/main" val="10000"/>
                  </a:ext>
                </a:extLst>
              </a:tr>
              <a:tr h="609600">
                <a:tc>
                  <a:txBody>
                    <a:bodyPr/>
                    <a:lstStyle/>
                    <a:p>
                      <a:r>
                        <a:rPr lang="en-US" sz="1600" b="1" baseline="0" dirty="0" smtClean="0">
                          <a:solidFill>
                            <a:srgbClr val="000000"/>
                          </a:solidFill>
                        </a:rPr>
                        <a:t>December 8, 2020</a:t>
                      </a:r>
                    </a:p>
                    <a:p>
                      <a:r>
                        <a:rPr lang="en-US" sz="1600" b="1" baseline="0" dirty="0" smtClean="0">
                          <a:solidFill>
                            <a:srgbClr val="000000"/>
                          </a:solidFill>
                        </a:rPr>
                        <a:t>Markets Committee</a:t>
                      </a:r>
                    </a:p>
                  </a:txBody>
                  <a:tcPr anchor="ctr">
                    <a:solidFill>
                      <a:schemeClr val="tx1">
                        <a:lumMod val="40000"/>
                        <a:lumOff val="60000"/>
                      </a:schemeClr>
                    </a:solidFill>
                  </a:tcPr>
                </a:tc>
                <a:tc>
                  <a:txBody>
                    <a:bodyPr/>
                    <a:lstStyle/>
                    <a:p>
                      <a:r>
                        <a:rPr lang="en-US" sz="1600" dirty="0" smtClean="0">
                          <a:solidFill>
                            <a:srgbClr val="000000"/>
                          </a:solidFill>
                        </a:rPr>
                        <a:t>Discussion </a:t>
                      </a:r>
                      <a:r>
                        <a:rPr lang="en-US" sz="1600" baseline="0" dirty="0" smtClean="0">
                          <a:solidFill>
                            <a:srgbClr val="000000"/>
                          </a:solidFill>
                        </a:rPr>
                        <a:t>on proposed Tariff revisions associated with removing Appendix B</a:t>
                      </a:r>
                      <a:endParaRPr lang="en-US" sz="1600" dirty="0">
                        <a:solidFill>
                          <a:srgbClr val="000000"/>
                        </a:solidFill>
                      </a:endParaRPr>
                    </a:p>
                  </a:txBody>
                  <a:tcPr anchor="ctr">
                    <a:solidFill>
                      <a:schemeClr val="tx1">
                        <a:lumMod val="40000"/>
                        <a:lumOff val="60000"/>
                      </a:schemeClr>
                    </a:solidFill>
                  </a:tcPr>
                </a:tc>
                <a:extLst>
                  <a:ext uri="{0D108BD9-81ED-4DB2-BD59-A6C34878D82A}">
                    <a16:rowId xmlns:a16="http://schemas.microsoft.com/office/drawing/2014/main" val="10001"/>
                  </a:ext>
                </a:extLst>
              </a:tr>
              <a:tr h="609600">
                <a:tc>
                  <a:txBody>
                    <a:bodyPr/>
                    <a:lstStyle/>
                    <a:p>
                      <a:r>
                        <a:rPr lang="en-US" sz="1600" b="1" kern="1200" baseline="0" dirty="0" smtClean="0">
                          <a:solidFill>
                            <a:srgbClr val="000000"/>
                          </a:solidFill>
                          <a:latin typeface="+mn-lt"/>
                          <a:ea typeface="+mn-ea"/>
                          <a:cs typeface="+mn-cs"/>
                        </a:rPr>
                        <a:t>January 12, 2021</a:t>
                      </a:r>
                    </a:p>
                    <a:p>
                      <a:r>
                        <a:rPr lang="en-US" sz="1600" b="1" kern="1200" baseline="0" dirty="0" smtClean="0">
                          <a:solidFill>
                            <a:srgbClr val="000000"/>
                          </a:solidFill>
                          <a:latin typeface="+mn-lt"/>
                          <a:ea typeface="+mn-ea"/>
                          <a:cs typeface="+mn-cs"/>
                        </a:rPr>
                        <a:t>Markets Committee</a:t>
                      </a:r>
                    </a:p>
                  </a:txBody>
                  <a:tcPr anchor="ctr">
                    <a:solidFill>
                      <a:schemeClr val="tx1">
                        <a:lumMod val="40000"/>
                        <a:lumOff val="60000"/>
                      </a:schemeClr>
                    </a:solidFill>
                  </a:tcPr>
                </a:tc>
                <a:tc>
                  <a:txBody>
                    <a:bodyPr/>
                    <a:lstStyle/>
                    <a:p>
                      <a:r>
                        <a:rPr lang="en-US" sz="1600" b="1" kern="1200" baseline="0" dirty="0" smtClean="0">
                          <a:solidFill>
                            <a:srgbClr val="000000"/>
                          </a:solidFill>
                          <a:latin typeface="+mn-lt"/>
                          <a:ea typeface="+mn-ea"/>
                          <a:cs typeface="+mn-cs"/>
                        </a:rPr>
                        <a:t>Discussion on proposed Tariff revisions associated with removing Appendix B</a:t>
                      </a:r>
                      <a:endParaRPr lang="en-US" sz="1600" b="1" kern="1200" baseline="0" dirty="0">
                        <a:solidFill>
                          <a:srgbClr val="000000"/>
                        </a:solidFill>
                        <a:latin typeface="+mn-lt"/>
                        <a:ea typeface="+mn-ea"/>
                        <a:cs typeface="+mn-cs"/>
                      </a:endParaRPr>
                    </a:p>
                  </a:txBody>
                  <a:tcPr anchor="ctr">
                    <a:solidFill>
                      <a:schemeClr val="tx1">
                        <a:lumMod val="40000"/>
                        <a:lumOff val="60000"/>
                      </a:schemeClr>
                    </a:solidFill>
                  </a:tcPr>
                </a:tc>
                <a:extLst>
                  <a:ext uri="{0D108BD9-81ED-4DB2-BD59-A6C34878D82A}">
                    <a16:rowId xmlns:a16="http://schemas.microsoft.com/office/drawing/2014/main" val="3727417089"/>
                  </a:ext>
                </a:extLst>
              </a:tr>
              <a:tr h="609600">
                <a:tc>
                  <a:txBody>
                    <a:bodyPr/>
                    <a:lstStyle/>
                    <a:p>
                      <a:pPr marL="0" algn="l" defTabSz="914400" rtl="0" eaLnBrk="1" latinLnBrk="0" hangingPunct="1"/>
                      <a:r>
                        <a:rPr lang="en-US" sz="1600" b="1" kern="1200" dirty="0" smtClean="0">
                          <a:solidFill>
                            <a:srgbClr val="000000"/>
                          </a:solidFill>
                          <a:latin typeface="+mn-lt"/>
                          <a:ea typeface="+mn-ea"/>
                          <a:cs typeface="+mn-cs"/>
                        </a:rPr>
                        <a:t>February 9-10, 2021</a:t>
                      </a:r>
                    </a:p>
                    <a:p>
                      <a:pPr marL="0" algn="l" defTabSz="914400" rtl="0" eaLnBrk="1" latinLnBrk="0" hangingPunct="1"/>
                      <a:r>
                        <a:rPr lang="en-US" sz="1600" b="1" kern="1200" dirty="0" smtClean="0">
                          <a:solidFill>
                            <a:srgbClr val="000000"/>
                          </a:solidFill>
                          <a:latin typeface="+mn-lt"/>
                          <a:ea typeface="+mn-ea"/>
                          <a:cs typeface="+mn-cs"/>
                        </a:rPr>
                        <a:t>Market</a:t>
                      </a:r>
                      <a:r>
                        <a:rPr lang="en-US" sz="1600" b="1" kern="1200" baseline="0" dirty="0" smtClean="0">
                          <a:solidFill>
                            <a:srgbClr val="000000"/>
                          </a:solidFill>
                          <a:latin typeface="+mn-lt"/>
                          <a:ea typeface="+mn-ea"/>
                          <a:cs typeface="+mn-cs"/>
                        </a:rPr>
                        <a:t>s Committee</a:t>
                      </a:r>
                      <a:endParaRPr lang="en-US" sz="1600" b="1" kern="1200" dirty="0">
                        <a:solidFill>
                          <a:srgbClr val="000000"/>
                        </a:solidFill>
                        <a:latin typeface="+mn-lt"/>
                        <a:ea typeface="+mn-ea"/>
                        <a:cs typeface="+mn-cs"/>
                      </a:endParaRPr>
                    </a:p>
                  </a:txBody>
                  <a:tcPr anchor="ctr">
                    <a:solidFill>
                      <a:srgbClr val="CCDDEE"/>
                    </a:solidFill>
                  </a:tcPr>
                </a:tc>
                <a:tc>
                  <a:txBody>
                    <a:bodyPr/>
                    <a:lstStyle/>
                    <a:p>
                      <a:r>
                        <a:rPr lang="en-US" sz="1600" dirty="0" smtClean="0">
                          <a:solidFill>
                            <a:srgbClr val="000000"/>
                          </a:solidFill>
                        </a:rPr>
                        <a:t>Vote </a:t>
                      </a:r>
                      <a:r>
                        <a:rPr lang="en-US" sz="1600" baseline="0" dirty="0" smtClean="0">
                          <a:solidFill>
                            <a:srgbClr val="000000"/>
                          </a:solidFill>
                        </a:rPr>
                        <a:t>on proposed Tariff revisions associated with removing Appendix B</a:t>
                      </a:r>
                      <a:endParaRPr lang="en-US" sz="1600" dirty="0">
                        <a:solidFill>
                          <a:srgbClr val="000000"/>
                        </a:solidFill>
                      </a:endParaRPr>
                    </a:p>
                  </a:txBody>
                  <a:tcPr anchor="ctr">
                    <a:solidFill>
                      <a:srgbClr val="CCDDEE"/>
                    </a:solidFill>
                  </a:tcPr>
                </a:tc>
                <a:extLst>
                  <a:ext uri="{0D108BD9-81ED-4DB2-BD59-A6C34878D82A}">
                    <a16:rowId xmlns:a16="http://schemas.microsoft.com/office/drawing/2014/main" val="4164016180"/>
                  </a:ext>
                </a:extLst>
              </a:tr>
              <a:tr h="609600">
                <a:tc>
                  <a:txBody>
                    <a:bodyPr/>
                    <a:lstStyle/>
                    <a:p>
                      <a:pPr marL="0" algn="l" defTabSz="914400" rtl="0" eaLnBrk="1" latinLnBrk="0" hangingPunct="1"/>
                      <a:r>
                        <a:rPr lang="en-US" sz="1600" b="1" kern="1200" baseline="0" dirty="0" smtClean="0">
                          <a:solidFill>
                            <a:srgbClr val="000000"/>
                          </a:solidFill>
                          <a:latin typeface="+mn-lt"/>
                          <a:ea typeface="+mn-ea"/>
                          <a:cs typeface="+mn-cs"/>
                        </a:rPr>
                        <a:t>March 4, 2021</a:t>
                      </a:r>
                    </a:p>
                    <a:p>
                      <a:pPr marL="0" algn="l" defTabSz="914400" rtl="0" eaLnBrk="1" latinLnBrk="0" hangingPunct="1"/>
                      <a:r>
                        <a:rPr lang="en-US" sz="1600" b="1" kern="1200" baseline="0" dirty="0" smtClean="0">
                          <a:solidFill>
                            <a:srgbClr val="000000"/>
                          </a:solidFill>
                          <a:latin typeface="+mn-lt"/>
                          <a:ea typeface="+mn-ea"/>
                          <a:cs typeface="+mn-cs"/>
                        </a:rPr>
                        <a:t>Participants Committee</a:t>
                      </a:r>
                      <a:endParaRPr lang="en-US" sz="1600" b="1" kern="1200" dirty="0">
                        <a:solidFill>
                          <a:srgbClr val="000000"/>
                        </a:solidFill>
                        <a:latin typeface="+mn-lt"/>
                        <a:ea typeface="+mn-ea"/>
                        <a:cs typeface="+mn-cs"/>
                      </a:endParaRPr>
                    </a:p>
                  </a:txBody>
                  <a:tcPr anchor="ctr">
                    <a:solidFill>
                      <a:srgbClr val="CCDDEE"/>
                    </a:solidFill>
                  </a:tcPr>
                </a:tc>
                <a:tc>
                  <a:txBody>
                    <a:bodyPr/>
                    <a:lstStyle/>
                    <a:p>
                      <a:r>
                        <a:rPr lang="en-US" sz="1600" dirty="0" smtClean="0">
                          <a:solidFill>
                            <a:srgbClr val="000000"/>
                          </a:solidFill>
                        </a:rPr>
                        <a:t>Vote </a:t>
                      </a:r>
                      <a:r>
                        <a:rPr lang="en-US" sz="1600" baseline="0" dirty="0" smtClean="0">
                          <a:solidFill>
                            <a:srgbClr val="000000"/>
                          </a:solidFill>
                        </a:rPr>
                        <a:t>on proposed Tariff revisions associated with removing Appendix B</a:t>
                      </a:r>
                      <a:endParaRPr lang="en-US" sz="1600" dirty="0">
                        <a:solidFill>
                          <a:srgbClr val="000000"/>
                        </a:solidFill>
                      </a:endParaRPr>
                    </a:p>
                  </a:txBody>
                  <a:tcPr anchor="ctr">
                    <a:solidFill>
                      <a:srgbClr val="CCDDEE"/>
                    </a:solidFill>
                  </a:tcPr>
                </a:tc>
                <a:extLst>
                  <a:ext uri="{0D108BD9-81ED-4DB2-BD59-A6C34878D82A}">
                    <a16:rowId xmlns:a16="http://schemas.microsoft.com/office/drawing/2014/main" val="3722505897"/>
                  </a:ext>
                </a:extLst>
              </a:tr>
              <a:tr h="609600">
                <a:tc>
                  <a:txBody>
                    <a:bodyPr/>
                    <a:lstStyle/>
                    <a:p>
                      <a:pPr marL="0" algn="l" defTabSz="914400" rtl="0" eaLnBrk="1" latinLnBrk="0" hangingPunct="1"/>
                      <a:r>
                        <a:rPr lang="en-US" sz="1600" b="1" kern="1200" baseline="0" dirty="0" smtClean="0">
                          <a:solidFill>
                            <a:srgbClr val="000000"/>
                          </a:solidFill>
                          <a:latin typeface="+mn-lt"/>
                          <a:ea typeface="+mn-ea"/>
                          <a:cs typeface="+mn-cs"/>
                        </a:rPr>
                        <a:t>April </a:t>
                      </a:r>
                      <a:r>
                        <a:rPr lang="en-US" sz="1600" b="1" kern="1200" dirty="0" smtClean="0">
                          <a:solidFill>
                            <a:srgbClr val="000000"/>
                          </a:solidFill>
                          <a:latin typeface="+mn-lt"/>
                          <a:ea typeface="+mn-ea"/>
                          <a:cs typeface="+mn-cs"/>
                        </a:rPr>
                        <a:t>2021</a:t>
                      </a:r>
                      <a:endParaRPr lang="en-US" sz="1600" b="1" kern="1200" dirty="0">
                        <a:solidFill>
                          <a:srgbClr val="000000"/>
                        </a:solidFill>
                        <a:latin typeface="+mn-lt"/>
                        <a:ea typeface="+mn-ea"/>
                        <a:cs typeface="+mn-cs"/>
                      </a:endParaRPr>
                    </a:p>
                  </a:txBody>
                  <a:tcPr anchor="ctr">
                    <a:solidFill>
                      <a:srgbClr val="CCDDE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err="1" smtClean="0">
                          <a:solidFill>
                            <a:srgbClr val="000000"/>
                          </a:solidFill>
                          <a:latin typeface="+mn-lt"/>
                          <a:ea typeface="+mn-ea"/>
                          <a:cs typeface="+mn-cs"/>
                        </a:rPr>
                        <a:t>eTariff</a:t>
                      </a:r>
                      <a:r>
                        <a:rPr lang="en-US" sz="1600" b="0" kern="1200" baseline="0" dirty="0" smtClean="0">
                          <a:solidFill>
                            <a:srgbClr val="000000"/>
                          </a:solidFill>
                          <a:latin typeface="+mn-lt"/>
                          <a:ea typeface="+mn-ea"/>
                          <a:cs typeface="+mn-cs"/>
                        </a:rPr>
                        <a:t> Filing</a:t>
                      </a:r>
                      <a:endParaRPr lang="en-US" sz="1600" b="0" kern="1200" dirty="0" smtClean="0">
                        <a:solidFill>
                          <a:srgbClr val="000000"/>
                        </a:solidFill>
                        <a:latin typeface="+mn-lt"/>
                        <a:ea typeface="+mn-ea"/>
                        <a:cs typeface="+mn-cs"/>
                      </a:endParaRPr>
                    </a:p>
                  </a:txBody>
                  <a:tcPr anchor="ctr">
                    <a:solidFill>
                      <a:srgbClr val="CCDDEE"/>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5483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1178313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72224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15</a:t>
            </a:fld>
            <a:endParaRPr lang="en-US"/>
          </a:p>
        </p:txBody>
      </p:sp>
      <p:sp>
        <p:nvSpPr>
          <p:cNvPr id="2" name="Title 1"/>
          <p:cNvSpPr>
            <a:spLocks noGrp="1"/>
          </p:cNvSpPr>
          <p:nvPr>
            <p:ph type="title"/>
          </p:nvPr>
        </p:nvSpPr>
        <p:spPr>
          <a:xfrm>
            <a:off x="457200" y="0"/>
            <a:ext cx="8229600" cy="1143000"/>
          </a:xfrm>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520760065"/>
              </p:ext>
            </p:extLst>
          </p:nvPr>
        </p:nvGraphicFramePr>
        <p:xfrm>
          <a:off x="457200" y="838200"/>
          <a:ext cx="8458200" cy="37109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52400">
                <a:tc>
                  <a:txBody>
                    <a:bodyPr/>
                    <a:lstStyle/>
                    <a:p>
                      <a:r>
                        <a:rPr lang="en-US" sz="1400" dirty="0" smtClean="0"/>
                        <a:t>Tariff Section</a:t>
                      </a:r>
                      <a:endParaRPr lang="en-US" sz="1400" dirty="0"/>
                    </a:p>
                  </a:txBody>
                  <a:tcPr marL="92728" marR="92728" anchor="ctr"/>
                </a:tc>
                <a:tc>
                  <a:txBody>
                    <a:bodyPr/>
                    <a:lstStyle/>
                    <a:p>
                      <a:r>
                        <a:rPr lang="en-US" sz="1400" kern="100" baseline="0" dirty="0" smtClean="0"/>
                        <a:t>Tariff Change</a:t>
                      </a:r>
                      <a:endParaRPr lang="en-US" sz="1400" kern="100" baseline="0" dirty="0"/>
                    </a:p>
                  </a:txBody>
                  <a:tcPr marL="92728" marR="92728" anchor="ctr"/>
                </a:tc>
                <a:tc>
                  <a:txBody>
                    <a:bodyPr/>
                    <a:lstStyle/>
                    <a:p>
                      <a:r>
                        <a:rPr lang="en-US" sz="1400" dirty="0" smtClean="0"/>
                        <a:t>Reason for Change</a:t>
                      </a:r>
                      <a:endParaRPr lang="en-US" sz="1400" dirty="0"/>
                    </a:p>
                  </a:txBody>
                  <a:tcPr marL="92728" marR="92728" anchor="ctr"/>
                </a:tc>
                <a:extLst>
                  <a:ext uri="{0D108BD9-81ED-4DB2-BD59-A6C34878D82A}">
                    <a16:rowId xmlns:a16="http://schemas.microsoft.com/office/drawing/2014/main" val="10000"/>
                  </a:ext>
                </a:extLst>
              </a:tr>
              <a:tr h="640080">
                <a:tc>
                  <a:txBody>
                    <a:bodyPr/>
                    <a:lstStyle/>
                    <a:p>
                      <a:r>
                        <a:rPr lang="en-US" sz="1350" kern="1200" dirty="0" smtClean="0">
                          <a:solidFill>
                            <a:srgbClr val="000000"/>
                          </a:solidFill>
                          <a:latin typeface="+mn-lt"/>
                          <a:ea typeface="+mn-ea"/>
                          <a:cs typeface="+mn-cs"/>
                        </a:rPr>
                        <a:t>Market Rule 1, Appendix B</a:t>
                      </a:r>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FF0000"/>
                          </a:solidFill>
                        </a:rPr>
                        <a:t>Remove/Delete</a:t>
                      </a:r>
                      <a:r>
                        <a:rPr lang="en-US" sz="1350" baseline="0" dirty="0" smtClean="0">
                          <a:solidFill>
                            <a:srgbClr val="FF0000"/>
                          </a:solidFill>
                        </a:rPr>
                        <a:t> Appendix B</a:t>
                      </a:r>
                      <a:endParaRPr lang="en-US" sz="1350" dirty="0" smtClean="0">
                        <a:solidFill>
                          <a:srgbClr val="FF0000"/>
                        </a:solidFill>
                      </a:endParaRPr>
                    </a:p>
                  </a:txBody>
                  <a:tcPr marL="92728" marR="92728" anchor="ctr">
                    <a:solidFill>
                      <a:schemeClr val="tx2">
                        <a:lumMod val="20000"/>
                        <a:lumOff val="80000"/>
                      </a:schemeClr>
                    </a:solidFill>
                  </a:tcPr>
                </a:tc>
                <a:tc>
                  <a:txBody>
                    <a:bodyPr/>
                    <a:lstStyle/>
                    <a:p>
                      <a:r>
                        <a:rPr lang="en-US" sz="1350" kern="1200" baseline="0" dirty="0" smtClean="0">
                          <a:solidFill>
                            <a:srgbClr val="000000"/>
                          </a:solidFill>
                          <a:latin typeface="+mn-lt"/>
                          <a:ea typeface="+mn-ea"/>
                          <a:cs typeface="+mn-cs"/>
                        </a:rPr>
                        <a:t>Unused and Unnecessary</a:t>
                      </a:r>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3363873268"/>
                  </a:ext>
                </a:extLst>
              </a:tr>
              <a:tr h="640080">
                <a:tc>
                  <a:txBody>
                    <a:bodyPr/>
                    <a:lstStyle/>
                    <a:p>
                      <a:r>
                        <a:rPr lang="en-US" sz="1350" dirty="0" smtClean="0">
                          <a:solidFill>
                            <a:srgbClr val="000000"/>
                          </a:solidFill>
                        </a:rPr>
                        <a:t>III.13.6.1.1.2. </a:t>
                      </a:r>
                    </a:p>
                    <a:p>
                      <a:r>
                        <a:rPr lang="en-US" sz="1350" dirty="0" smtClean="0">
                          <a:solidFill>
                            <a:srgbClr val="000000"/>
                          </a:solidFill>
                        </a:rPr>
                        <a:t>Requirement that Offers Reflect Accurate Generating Capacity Resource Operating Characteristics</a:t>
                      </a:r>
                    </a:p>
                    <a:p>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dirty="0" smtClean="0">
                          <a:solidFill>
                            <a:srgbClr val="000000"/>
                          </a:solidFill>
                        </a:rPr>
                        <a:t>III.13.6.1.1.2.</a:t>
                      </a:r>
                      <a:r>
                        <a:rPr lang="en-US" sz="1350" dirty="0" smtClean="0">
                          <a:solidFill>
                            <a:srgbClr val="000000"/>
                          </a:solidFill>
                        </a:rPr>
                        <a:t> </a:t>
                      </a:r>
                      <a:r>
                        <a:rPr lang="en-US" sz="1350" b="1" dirty="0" smtClean="0">
                          <a:solidFill>
                            <a:srgbClr val="000000"/>
                          </a:solidFill>
                        </a:rPr>
                        <a:t>Requirement that Offers Reflect Accurate Generating Capacity Resource Operating Characteristics.</a:t>
                      </a:r>
                      <a:r>
                        <a:rPr lang="en-US" sz="1350" dirty="0" smtClean="0">
                          <a:solidFill>
                            <a:srgbClr val="000000"/>
                          </a:solidFill>
                        </a:rPr>
                        <a:t> For each day, Day-Ahead Energy Market and Real-Time Energy Market offers for the listed portion of a resource must reflect the then-known unit-specific operating characteristics (taking into account, among other things, the physical design characteristics of the unit) consistent with Good Utility Practice. Resources must re-declare to the ISO any changes to the offer parameters that occur in real time to reflect the known capability of the resource. A resource failing to comply with this requirement shall be subject to </a:t>
                      </a:r>
                      <a:r>
                        <a:rPr lang="en-US" sz="1350" strike="sngStrike" dirty="0" smtClean="0">
                          <a:solidFill>
                            <a:srgbClr val="FF0000"/>
                          </a:solidFill>
                        </a:rPr>
                        <a:t>economic penalties described in Appendix B. </a:t>
                      </a:r>
                      <a:r>
                        <a:rPr lang="en-US" sz="1350" u="sng" dirty="0" smtClean="0">
                          <a:solidFill>
                            <a:srgbClr val="FF0000"/>
                          </a:solidFill>
                        </a:rPr>
                        <a:t>potential referral to the Commission for investigation and determination of any appropriate legal remedy or penalty. </a:t>
                      </a:r>
                      <a:endParaRPr lang="en-US" sz="135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smtClean="0">
                        <a:solidFill>
                          <a:srgbClr val="FF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Clarify</a:t>
                      </a:r>
                      <a:r>
                        <a:rPr lang="en-US" sz="1350" baseline="0" dirty="0" smtClean="0">
                          <a:solidFill>
                            <a:srgbClr val="000000"/>
                          </a:solidFill>
                        </a:rPr>
                        <a:t> referral process to FERC for determination of any potential penalties</a:t>
                      </a:r>
                      <a:endParaRPr lang="en-US" sz="1350" dirty="0" smtClean="0">
                        <a:solidFill>
                          <a:srgbClr val="000000"/>
                        </a:solidFill>
                      </a:endParaRPr>
                    </a:p>
                    <a:p>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481890680"/>
                  </a:ext>
                </a:extLst>
              </a:tr>
            </a:tbl>
          </a:graphicData>
        </a:graphic>
      </p:graphicFrame>
    </p:spTree>
    <p:extLst>
      <p:ext uri="{BB962C8B-B14F-4D97-AF65-F5344CB8AC3E}">
        <p14:creationId xmlns:p14="http://schemas.microsoft.com/office/powerpoint/2010/main" val="3885115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16</a:t>
            </a:fld>
            <a:endParaRPr lang="en-US"/>
          </a:p>
        </p:txBody>
      </p:sp>
      <p:sp>
        <p:nvSpPr>
          <p:cNvPr id="2" name="Title 1"/>
          <p:cNvSpPr>
            <a:spLocks noGrp="1"/>
          </p:cNvSpPr>
          <p:nvPr>
            <p:ph type="title"/>
          </p:nvPr>
        </p:nvSpPr>
        <p:spPr>
          <a:xfrm>
            <a:off x="457200" y="0"/>
            <a:ext cx="8229600" cy="1143000"/>
          </a:xfrm>
        </p:spPr>
        <p:txBody>
          <a:bodyPr/>
          <a:lstStyle/>
          <a:p>
            <a:r>
              <a:rPr lang="en-US" dirty="0" smtClean="0"/>
              <a:t>Summary of Proposed Tariff Changes, cont.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754137167"/>
              </p:ext>
            </p:extLst>
          </p:nvPr>
        </p:nvGraphicFramePr>
        <p:xfrm>
          <a:off x="457200" y="838200"/>
          <a:ext cx="8458200" cy="47396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52400">
                <a:tc>
                  <a:txBody>
                    <a:bodyPr/>
                    <a:lstStyle/>
                    <a:p>
                      <a:r>
                        <a:rPr lang="en-US" sz="1400" dirty="0" smtClean="0"/>
                        <a:t>Tariff Section</a:t>
                      </a:r>
                      <a:endParaRPr lang="en-US" sz="1400" dirty="0"/>
                    </a:p>
                  </a:txBody>
                  <a:tcPr marL="92728" marR="92728" anchor="ctr"/>
                </a:tc>
                <a:tc>
                  <a:txBody>
                    <a:bodyPr/>
                    <a:lstStyle/>
                    <a:p>
                      <a:r>
                        <a:rPr lang="en-US" sz="1400" kern="100" baseline="0" dirty="0" smtClean="0"/>
                        <a:t>Tariff Change</a:t>
                      </a:r>
                      <a:endParaRPr lang="en-US" sz="1400" kern="100" baseline="0" dirty="0"/>
                    </a:p>
                  </a:txBody>
                  <a:tcPr marL="92728" marR="92728" anchor="ctr"/>
                </a:tc>
                <a:tc>
                  <a:txBody>
                    <a:bodyPr/>
                    <a:lstStyle/>
                    <a:p>
                      <a:r>
                        <a:rPr lang="en-US" sz="1400" dirty="0" smtClean="0"/>
                        <a:t>Reason for Change</a:t>
                      </a:r>
                      <a:endParaRPr lang="en-US" sz="1400" dirty="0"/>
                    </a:p>
                  </a:txBody>
                  <a:tcPr marL="92728" marR="92728" anchor="ctr"/>
                </a:tc>
                <a:extLst>
                  <a:ext uri="{0D108BD9-81ED-4DB2-BD59-A6C34878D82A}">
                    <a16:rowId xmlns:a16="http://schemas.microsoft.com/office/drawing/2014/main" val="10000"/>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Section I.2.2 of the Tariff contains definitions that are unique to Appendix B that will be eliminated – Administrative Sanctions, Formal Warning, Formula-Based Sanctions, Market participant Obligations, Sanctionable Behavior</a:t>
                      </a:r>
                    </a:p>
                    <a:p>
                      <a:endParaRPr lang="en-US" sz="1350" dirty="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kern="1200" dirty="0" smtClean="0">
                          <a:solidFill>
                            <a:srgbClr val="000000"/>
                          </a:solidFill>
                          <a:latin typeface="+mn-lt"/>
                          <a:ea typeface="+mn-ea"/>
                          <a:cs typeface="+mn-cs"/>
                        </a:rPr>
                        <a:t>Delete definitions of </a:t>
                      </a:r>
                      <a:r>
                        <a:rPr lang="en-US" sz="1350" strike="sngStrike" kern="1200" baseline="0" dirty="0" smtClean="0">
                          <a:solidFill>
                            <a:srgbClr val="FF0000"/>
                          </a:solidFill>
                          <a:latin typeface="+mn-lt"/>
                          <a:ea typeface="+mn-ea"/>
                          <a:cs typeface="+mn-cs"/>
                        </a:rPr>
                        <a:t>Administrative Sanctions</a:t>
                      </a:r>
                      <a:r>
                        <a:rPr lang="en-US" sz="1350" kern="1200" dirty="0" smtClean="0">
                          <a:solidFill>
                            <a:srgbClr val="000000"/>
                          </a:solidFill>
                          <a:latin typeface="+mn-lt"/>
                          <a:ea typeface="+mn-ea"/>
                          <a:cs typeface="+mn-cs"/>
                        </a:rPr>
                        <a:t>, </a:t>
                      </a:r>
                      <a:r>
                        <a:rPr lang="en-US" sz="1350" strike="sngStrike" kern="1200" baseline="0" dirty="0" smtClean="0">
                          <a:solidFill>
                            <a:srgbClr val="FF0000"/>
                          </a:solidFill>
                          <a:latin typeface="+mn-lt"/>
                          <a:ea typeface="+mn-ea"/>
                          <a:cs typeface="+mn-cs"/>
                        </a:rPr>
                        <a:t>Formal Warning</a:t>
                      </a:r>
                      <a:r>
                        <a:rPr lang="en-US" sz="1350" kern="1200" dirty="0" smtClean="0">
                          <a:solidFill>
                            <a:srgbClr val="FF0000"/>
                          </a:solidFill>
                          <a:latin typeface="+mn-lt"/>
                          <a:ea typeface="+mn-ea"/>
                          <a:cs typeface="+mn-cs"/>
                        </a:rPr>
                        <a:t>, </a:t>
                      </a:r>
                      <a:r>
                        <a:rPr lang="en-US" sz="1350" strike="sngStrike" kern="1200" baseline="0" dirty="0" smtClean="0">
                          <a:solidFill>
                            <a:srgbClr val="FF0000"/>
                          </a:solidFill>
                          <a:latin typeface="+mn-lt"/>
                          <a:ea typeface="+mn-ea"/>
                          <a:cs typeface="+mn-cs"/>
                        </a:rPr>
                        <a:t>Formula-Based Sanctions</a:t>
                      </a:r>
                      <a:r>
                        <a:rPr lang="en-US" sz="1350" kern="1200" dirty="0" smtClean="0">
                          <a:solidFill>
                            <a:srgbClr val="FF0000"/>
                          </a:solidFill>
                          <a:latin typeface="+mn-lt"/>
                          <a:ea typeface="+mn-ea"/>
                          <a:cs typeface="+mn-cs"/>
                        </a:rPr>
                        <a:t>, </a:t>
                      </a:r>
                      <a:r>
                        <a:rPr lang="en-US" sz="1350" strike="sngStrike" kern="1200" baseline="0" dirty="0" smtClean="0">
                          <a:solidFill>
                            <a:srgbClr val="FF0000"/>
                          </a:solidFill>
                          <a:latin typeface="+mn-lt"/>
                          <a:ea typeface="+mn-ea"/>
                          <a:cs typeface="+mn-cs"/>
                        </a:rPr>
                        <a:t>Market participant Obligations</a:t>
                      </a:r>
                      <a:r>
                        <a:rPr lang="en-US" sz="1350" kern="1200" dirty="0" smtClean="0">
                          <a:solidFill>
                            <a:srgbClr val="FF0000"/>
                          </a:solidFill>
                          <a:latin typeface="+mn-lt"/>
                          <a:ea typeface="+mn-ea"/>
                          <a:cs typeface="+mn-cs"/>
                        </a:rPr>
                        <a:t>, </a:t>
                      </a:r>
                      <a:r>
                        <a:rPr lang="en-US" sz="1350" strike="sngStrike" kern="1200" baseline="0" dirty="0" smtClean="0">
                          <a:solidFill>
                            <a:srgbClr val="FF0000"/>
                          </a:solidFill>
                          <a:latin typeface="+mn-lt"/>
                          <a:ea typeface="+mn-ea"/>
                          <a:cs typeface="+mn-cs"/>
                        </a:rPr>
                        <a:t>Sanctionable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marL="92728" marR="92728" anchor="ctr">
                    <a:solidFill>
                      <a:schemeClr val="tx2">
                        <a:lumMod val="20000"/>
                        <a:lumOff val="80000"/>
                      </a:schemeClr>
                    </a:solidFill>
                  </a:tcPr>
                </a:tc>
                <a:tc>
                  <a:txBody>
                    <a:bodyPr/>
                    <a:lstStyle/>
                    <a:p>
                      <a:r>
                        <a:rPr lang="en-US" sz="1350" dirty="0" smtClean="0">
                          <a:solidFill>
                            <a:srgbClr val="000000"/>
                          </a:solidFill>
                        </a:rPr>
                        <a:t>Only</a:t>
                      </a:r>
                      <a:r>
                        <a:rPr lang="en-US" sz="1350" baseline="0" dirty="0" smtClean="0">
                          <a:solidFill>
                            <a:srgbClr val="000000"/>
                          </a:solidFill>
                        </a:rPr>
                        <a:t> used in eliminated  Appendix B </a:t>
                      </a:r>
                      <a:endParaRPr lang="en-US" sz="1350" dirty="0">
                        <a:solidFill>
                          <a:srgbClr val="000000"/>
                        </a:solidFill>
                      </a:endParaRPr>
                    </a:p>
                  </a:txBody>
                  <a:tcPr marL="92728" marR="92728" anchor="ctr">
                    <a:solidFill>
                      <a:schemeClr val="tx2">
                        <a:lumMod val="20000"/>
                        <a:lumOff val="80000"/>
                      </a:schemeClr>
                    </a:solidFill>
                  </a:tcPr>
                </a:tc>
                <a:extLst>
                  <a:ext uri="{0D108BD9-81ED-4DB2-BD59-A6C34878D82A}">
                    <a16:rowId xmlns:a16="http://schemas.microsoft.com/office/drawing/2014/main" val="10002"/>
                  </a:ext>
                </a:extLst>
              </a:tr>
              <a:tr h="426720">
                <a:tc>
                  <a:txBody>
                    <a:bodyPr/>
                    <a:lstStyle/>
                    <a:p>
                      <a:r>
                        <a:rPr lang="en-US" sz="1350" kern="1200" dirty="0" smtClean="0">
                          <a:solidFill>
                            <a:srgbClr val="000000"/>
                          </a:solidFill>
                          <a:latin typeface="+mn-lt"/>
                          <a:ea typeface="+mn-ea"/>
                          <a:cs typeface="+mn-cs"/>
                        </a:rPr>
                        <a:t>Appendix A, III.A.2.4.1</a:t>
                      </a:r>
                      <a:r>
                        <a:rPr lang="en-US" sz="1350" kern="1200" baseline="0" dirty="0" smtClean="0">
                          <a:solidFill>
                            <a:srgbClr val="000000"/>
                          </a:solidFill>
                          <a:latin typeface="+mn-lt"/>
                          <a:ea typeface="+mn-ea"/>
                          <a:cs typeface="+mn-cs"/>
                        </a:rPr>
                        <a:t> (Purpose)</a:t>
                      </a:r>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Nothing</a:t>
                      </a:r>
                      <a:r>
                        <a:rPr lang="en-US" sz="1350" baseline="0" dirty="0" smtClean="0">
                          <a:solidFill>
                            <a:srgbClr val="000000"/>
                          </a:solidFill>
                        </a:rPr>
                        <a:t> in this </a:t>
                      </a:r>
                      <a:r>
                        <a:rPr lang="en-US" sz="1350" b="1" i="1" baseline="0" dirty="0" smtClean="0">
                          <a:solidFill>
                            <a:srgbClr val="000000"/>
                          </a:solidFill>
                        </a:rPr>
                        <a:t>Appendix A</a:t>
                      </a:r>
                      <a:r>
                        <a:rPr lang="en-US" sz="1350" baseline="0" dirty="0" smtClean="0">
                          <a:solidFill>
                            <a:srgbClr val="000000"/>
                          </a:solidFill>
                        </a:rPr>
                        <a:t>, including the application of a mitigation measure, shall be deemed to be a limitation of the ISO’s authority to evaluate Market Participant behavior for potential </a:t>
                      </a:r>
                      <a:r>
                        <a:rPr lang="en-US" sz="1350" strike="sngStrike" baseline="0" dirty="0" smtClean="0">
                          <a:solidFill>
                            <a:srgbClr val="000000"/>
                          </a:solidFill>
                        </a:rPr>
                        <a:t>sanctions under </a:t>
                      </a:r>
                      <a:r>
                        <a:rPr lang="en-US" sz="1350" b="1" i="1" strike="sngStrike" baseline="0" dirty="0" smtClean="0">
                          <a:solidFill>
                            <a:srgbClr val="000000"/>
                          </a:solidFill>
                        </a:rPr>
                        <a:t>Appendix B</a:t>
                      </a:r>
                      <a:r>
                        <a:rPr lang="en-US" sz="1350" strike="sngStrike" baseline="0" dirty="0" smtClean="0">
                          <a:solidFill>
                            <a:srgbClr val="000000"/>
                          </a:solidFill>
                        </a:rPr>
                        <a:t> of this Market Rule 1.</a:t>
                      </a:r>
                      <a:r>
                        <a:rPr lang="en-US" sz="1350" u="sng" dirty="0" smtClean="0">
                          <a:solidFill>
                            <a:srgbClr val="FF0000"/>
                          </a:solidFill>
                        </a:rPr>
                        <a:t> referral to the Commission for investigation and determination of any appropriate legal remedy or penalty. </a:t>
                      </a:r>
                      <a:endParaRPr lang="en-US" sz="135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smtClean="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Clarify</a:t>
                      </a:r>
                      <a:r>
                        <a:rPr lang="en-US" sz="1350" baseline="0" dirty="0" smtClean="0">
                          <a:solidFill>
                            <a:srgbClr val="000000"/>
                          </a:solidFill>
                        </a:rPr>
                        <a:t> referral process to FERC for determination of any potential penalties</a:t>
                      </a:r>
                      <a:endParaRPr lang="en-US" sz="1350" dirty="0" smtClean="0">
                        <a:solidFill>
                          <a:srgbClr val="000000"/>
                        </a:solidFill>
                      </a:endParaRPr>
                    </a:p>
                    <a:p>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3363873268"/>
                  </a:ext>
                </a:extLst>
              </a:tr>
              <a:tr h="426720">
                <a:tc>
                  <a:txBody>
                    <a:bodyPr/>
                    <a:lstStyle/>
                    <a:p>
                      <a:r>
                        <a:rPr lang="en-US" sz="1400" dirty="0" smtClean="0">
                          <a:solidFill>
                            <a:srgbClr val="000000"/>
                          </a:solidFill>
                        </a:rPr>
                        <a:t>Appendix A, III.A.2.3 (Functions of the Internal Market Monitor) </a:t>
                      </a:r>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(m) Evaluate</a:t>
                      </a:r>
                      <a:r>
                        <a:rPr lang="en-US" sz="1350" baseline="0" dirty="0" smtClean="0">
                          <a:solidFill>
                            <a:srgbClr val="000000"/>
                          </a:solidFill>
                        </a:rPr>
                        <a:t> physical withholding of Supply Offers in accordance with Section III.A.4 below for referral to the Commission </a:t>
                      </a:r>
                      <a:r>
                        <a:rPr lang="en-US" sz="1350" strike="sngStrike" baseline="0" dirty="0" smtClean="0">
                          <a:solidFill>
                            <a:srgbClr val="FF0000"/>
                          </a:solidFill>
                        </a:rPr>
                        <a:t>in accordance with </a:t>
                      </a:r>
                      <a:r>
                        <a:rPr lang="en-US" sz="1350" b="1" i="1" strike="sngStrike" baseline="0" dirty="0" smtClean="0">
                          <a:solidFill>
                            <a:srgbClr val="FF0000"/>
                          </a:solidFill>
                        </a:rPr>
                        <a:t>Appendix B</a:t>
                      </a:r>
                      <a:r>
                        <a:rPr lang="en-US" sz="1350" strike="sngStrike" baseline="0" dirty="0" smtClean="0">
                          <a:solidFill>
                            <a:srgbClr val="FF0000"/>
                          </a:solidFill>
                        </a:rPr>
                        <a:t> of this Market Rule 1</a:t>
                      </a:r>
                      <a:r>
                        <a:rPr lang="en-US" sz="1350" baseline="0" dirty="0" smtClean="0">
                          <a:solidFill>
                            <a:srgbClr val="000000"/>
                          </a:solidFill>
                        </a:rPr>
                        <a:t>.</a:t>
                      </a:r>
                      <a:endParaRPr lang="en-US" sz="1350" dirty="0" smtClean="0">
                        <a:solidFill>
                          <a:srgbClr val="000000"/>
                        </a:solidFill>
                      </a:endParaRPr>
                    </a:p>
                  </a:txBody>
                  <a:tcPr marL="92728" marR="92728" anchor="ctr">
                    <a:solidFill>
                      <a:schemeClr val="tx2">
                        <a:lumMod val="20000"/>
                        <a:lumOff val="80000"/>
                      </a:schemeClr>
                    </a:solidFill>
                  </a:tcPr>
                </a:tc>
                <a:tc>
                  <a:txBody>
                    <a:bodyPr/>
                    <a:lstStyle/>
                    <a:p>
                      <a:r>
                        <a:rPr lang="en-US" sz="1350" kern="1200" baseline="0" dirty="0" smtClean="0">
                          <a:solidFill>
                            <a:srgbClr val="000000"/>
                          </a:solidFill>
                          <a:latin typeface="+mn-lt"/>
                          <a:ea typeface="+mn-ea"/>
                          <a:cs typeface="+mn-cs"/>
                        </a:rPr>
                        <a:t>Not necessary </a:t>
                      </a:r>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4246540357"/>
                  </a:ext>
                </a:extLst>
              </a:tr>
            </a:tbl>
          </a:graphicData>
        </a:graphic>
      </p:graphicFrame>
    </p:spTree>
    <p:extLst>
      <p:ext uri="{BB962C8B-B14F-4D97-AF65-F5344CB8AC3E}">
        <p14:creationId xmlns:p14="http://schemas.microsoft.com/office/powerpoint/2010/main" val="2240108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17</a:t>
            </a:fld>
            <a:endParaRPr lang="en-US"/>
          </a:p>
        </p:txBody>
      </p:sp>
      <p:sp>
        <p:nvSpPr>
          <p:cNvPr id="2" name="Title 1"/>
          <p:cNvSpPr>
            <a:spLocks noGrp="1"/>
          </p:cNvSpPr>
          <p:nvPr>
            <p:ph type="title"/>
          </p:nvPr>
        </p:nvSpPr>
        <p:spPr>
          <a:xfrm>
            <a:off x="457200" y="0"/>
            <a:ext cx="8229600" cy="1143000"/>
          </a:xfrm>
        </p:spPr>
        <p:txBody>
          <a:bodyPr/>
          <a:lstStyle/>
          <a:p>
            <a:r>
              <a:rPr lang="en-US" dirty="0" smtClean="0"/>
              <a:t>Summary of Proposed Tariff Changes, cont.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62241390"/>
              </p:ext>
            </p:extLst>
          </p:nvPr>
        </p:nvGraphicFramePr>
        <p:xfrm>
          <a:off x="457200" y="838200"/>
          <a:ext cx="8458200" cy="51511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52400">
                <a:tc>
                  <a:txBody>
                    <a:bodyPr/>
                    <a:lstStyle/>
                    <a:p>
                      <a:r>
                        <a:rPr lang="en-US" sz="1400" dirty="0" smtClean="0"/>
                        <a:t>Tariff Section</a:t>
                      </a:r>
                      <a:endParaRPr lang="en-US" sz="1400" dirty="0"/>
                    </a:p>
                  </a:txBody>
                  <a:tcPr marL="92728" marR="92728" anchor="ctr"/>
                </a:tc>
                <a:tc>
                  <a:txBody>
                    <a:bodyPr/>
                    <a:lstStyle/>
                    <a:p>
                      <a:r>
                        <a:rPr lang="en-US" sz="1400" kern="100" baseline="0" dirty="0" smtClean="0"/>
                        <a:t>Tariff Change</a:t>
                      </a:r>
                      <a:endParaRPr lang="en-US" sz="1400" kern="100" baseline="0" dirty="0"/>
                    </a:p>
                  </a:txBody>
                  <a:tcPr marL="92728" marR="92728" anchor="ctr"/>
                </a:tc>
                <a:tc>
                  <a:txBody>
                    <a:bodyPr/>
                    <a:lstStyle/>
                    <a:p>
                      <a:r>
                        <a:rPr lang="en-US" sz="1400" dirty="0" smtClean="0"/>
                        <a:t>Reason for Change</a:t>
                      </a:r>
                      <a:endParaRPr lang="en-US" sz="1400" dirty="0"/>
                    </a:p>
                  </a:txBody>
                  <a:tcPr marL="92728" marR="92728" anchor="ctr"/>
                </a:tc>
                <a:extLst>
                  <a:ext uri="{0D108BD9-81ED-4DB2-BD59-A6C34878D82A}">
                    <a16:rowId xmlns:a16="http://schemas.microsoft.com/office/drawing/2014/main" val="10000"/>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Appendix A, III.A.2.4.2.(b)</a:t>
                      </a:r>
                      <a:r>
                        <a:rPr lang="en-US" sz="1350" baseline="0" dirty="0" smtClean="0">
                          <a:solidFill>
                            <a:srgbClr val="000000"/>
                          </a:solidFill>
                        </a:rPr>
                        <a:t> </a:t>
                      </a:r>
                      <a:r>
                        <a:rPr lang="en-US" sz="1350" dirty="0" smtClean="0">
                          <a:solidFill>
                            <a:srgbClr val="000000"/>
                          </a:solidFill>
                        </a:rPr>
                        <a:t>(Conditions</a:t>
                      </a:r>
                      <a:r>
                        <a:rPr lang="en-US" sz="1350" baseline="0" dirty="0" smtClean="0">
                          <a:solidFill>
                            <a:srgbClr val="000000"/>
                          </a:solidFill>
                        </a:rPr>
                        <a:t> for the Imposition of Mitigation</a:t>
                      </a:r>
                      <a:r>
                        <a:rPr lang="en-US" sz="1350" dirty="0" smtClean="0">
                          <a:solidFill>
                            <a:srgbClr val="000000"/>
                          </a:solidFill>
                        </a:rPr>
                        <a:t>) </a:t>
                      </a:r>
                      <a:endParaRPr lang="en-US" sz="1350" kern="1200" dirty="0" smtClean="0">
                        <a:solidFill>
                          <a:srgbClr val="000000"/>
                        </a:solidFill>
                        <a:latin typeface="+mn-lt"/>
                        <a:ea typeface="+mn-ea"/>
                        <a:cs typeface="+mn-cs"/>
                      </a:endParaRPr>
                    </a:p>
                    <a:p>
                      <a:endParaRPr lang="en-US" sz="1350" dirty="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strike="sngStrike" kern="1200" dirty="0" smtClean="0">
                          <a:solidFill>
                            <a:srgbClr val="FF0000"/>
                          </a:solidFill>
                          <a:latin typeface="+mn-lt"/>
                          <a:ea typeface="+mn-ea"/>
                          <a:cs typeface="+mn-cs"/>
                        </a:rPr>
                        <a:t>Notwithstanding</a:t>
                      </a:r>
                      <a:r>
                        <a:rPr lang="en-US" sz="1350" strike="sngStrike" kern="1200" baseline="0" dirty="0" smtClean="0">
                          <a:solidFill>
                            <a:srgbClr val="FF0000"/>
                          </a:solidFill>
                          <a:latin typeface="+mn-lt"/>
                          <a:ea typeface="+mn-ea"/>
                          <a:cs typeface="+mn-cs"/>
                        </a:rPr>
                        <a:t> the foregoing or any other provision of this </a:t>
                      </a:r>
                      <a:r>
                        <a:rPr lang="en-US" sz="1350" b="1" i="1" strike="sngStrike" kern="1200" baseline="0" dirty="0" smtClean="0">
                          <a:solidFill>
                            <a:srgbClr val="FF0000"/>
                          </a:solidFill>
                          <a:latin typeface="+mn-lt"/>
                          <a:ea typeface="+mn-ea"/>
                          <a:cs typeface="+mn-cs"/>
                        </a:rPr>
                        <a:t>Appendix A</a:t>
                      </a:r>
                      <a:r>
                        <a:rPr lang="en-US" sz="1350" b="0" i="0" strike="sngStrike" kern="1200" baseline="0" dirty="0" smtClean="0">
                          <a:solidFill>
                            <a:srgbClr val="FF0000"/>
                          </a:solidFill>
                          <a:latin typeface="+mn-lt"/>
                          <a:ea typeface="+mn-ea"/>
                          <a:cs typeface="+mn-cs"/>
                        </a:rPr>
                        <a:t>, and as more fully described in Section III.B.3.2.6 of Appendix B to this Market Rule 1, certain economic decisions shall not be deemed a form of withholding or otherwise inconsistent with competitive conduct</a:t>
                      </a:r>
                      <a:r>
                        <a:rPr lang="en-US" sz="1350" b="0" i="0" kern="1200" baseline="0" dirty="0" smtClean="0">
                          <a:solidFill>
                            <a:srgbClr val="000000"/>
                          </a:solidFill>
                          <a:latin typeface="+mn-lt"/>
                          <a:ea typeface="+mn-ea"/>
                          <a:cs typeface="+mn-cs"/>
                        </a:rPr>
                        <a:t>.  </a:t>
                      </a:r>
                      <a:endParaRPr lang="en-US" sz="1350" b="0" i="0" kern="1200" dirty="0" smtClean="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r>
                        <a:rPr lang="en-US" sz="1350" dirty="0" smtClean="0">
                          <a:solidFill>
                            <a:srgbClr val="000000"/>
                          </a:solidFill>
                        </a:rPr>
                        <a:t>Only</a:t>
                      </a:r>
                      <a:r>
                        <a:rPr lang="en-US" sz="1350" baseline="0" dirty="0" smtClean="0">
                          <a:solidFill>
                            <a:srgbClr val="000000"/>
                          </a:solidFill>
                        </a:rPr>
                        <a:t> used in eliminated Appendix B</a:t>
                      </a:r>
                      <a:r>
                        <a:rPr lang="en-US" sz="1350" dirty="0" smtClean="0">
                          <a:solidFill>
                            <a:srgbClr val="000000"/>
                          </a:solidFill>
                        </a:rPr>
                        <a:t> </a:t>
                      </a:r>
                      <a:endParaRPr lang="en-US" sz="1350" dirty="0">
                        <a:solidFill>
                          <a:srgbClr val="000000"/>
                        </a:solidFill>
                      </a:endParaRPr>
                    </a:p>
                  </a:txBody>
                  <a:tcPr marL="92728" marR="92728" anchor="ctr">
                    <a:solidFill>
                      <a:schemeClr val="tx2">
                        <a:lumMod val="20000"/>
                        <a:lumOff val="80000"/>
                      </a:schemeClr>
                    </a:solidFill>
                  </a:tcPr>
                </a:tc>
                <a:extLst>
                  <a:ext uri="{0D108BD9-81ED-4DB2-BD59-A6C34878D82A}">
                    <a16:rowId xmlns:a16="http://schemas.microsoft.com/office/drawing/2014/main" val="10002"/>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Appendix A, III.A.2.4.5</a:t>
                      </a:r>
                      <a:r>
                        <a:rPr lang="en-US" sz="1350" baseline="0" dirty="0" smtClean="0">
                          <a:solidFill>
                            <a:srgbClr val="000000"/>
                          </a:solidFill>
                        </a:rPr>
                        <a:t> </a:t>
                      </a:r>
                      <a:r>
                        <a:rPr lang="en-US" sz="1350" dirty="0" smtClean="0">
                          <a:solidFill>
                            <a:srgbClr val="000000"/>
                          </a:solidFill>
                        </a:rPr>
                        <a:t>(Duration</a:t>
                      </a:r>
                      <a:r>
                        <a:rPr lang="en-US" sz="1350" baseline="0" dirty="0" smtClean="0">
                          <a:solidFill>
                            <a:srgbClr val="000000"/>
                          </a:solidFill>
                        </a:rPr>
                        <a:t> of Mitigation</a:t>
                      </a:r>
                      <a:r>
                        <a:rPr lang="en-US" sz="1350" dirty="0" smtClean="0">
                          <a:solidFill>
                            <a:srgbClr val="000000"/>
                          </a:solidFill>
                        </a:rPr>
                        <a:t>) </a:t>
                      </a:r>
                      <a:endParaRPr lang="en-US" sz="1350" kern="1200" dirty="0" smtClean="0">
                        <a:solidFill>
                          <a:srgbClr val="000000"/>
                        </a:solidFill>
                        <a:latin typeface="+mn-lt"/>
                        <a:ea typeface="+mn-ea"/>
                        <a:cs typeface="+mn-cs"/>
                      </a:endParaRPr>
                    </a:p>
                    <a:p>
                      <a:endParaRPr lang="en-US" sz="1350" dirty="0" smtClean="0">
                        <a:solidFill>
                          <a:srgbClr val="000000"/>
                        </a:solidFill>
                      </a:endParaRPr>
                    </a:p>
                    <a:p>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kern="1200" baseline="0" dirty="0" smtClean="0">
                          <a:solidFill>
                            <a:srgbClr val="000000"/>
                          </a:solidFill>
                          <a:latin typeface="+mn-lt"/>
                          <a:ea typeface="+mn-ea"/>
                          <a:cs typeface="+mn-cs"/>
                        </a:rPr>
                        <a:t>Any mitigation measure imposed on a specific Market Participant, as specified below, shall expire no later than six months after the occurrence of the conduct giving rise to the measure, or at such earlier time as may be specified by the Internal Market Monitor or as otherwise provided in this </a:t>
                      </a:r>
                      <a:r>
                        <a:rPr lang="en-US" sz="1350" b="1" i="1" kern="1200" baseline="0" dirty="0" smtClean="0">
                          <a:solidFill>
                            <a:srgbClr val="000000"/>
                          </a:solidFill>
                          <a:latin typeface="+mn-lt"/>
                          <a:ea typeface="+mn-ea"/>
                          <a:cs typeface="+mn-cs"/>
                        </a:rPr>
                        <a:t>Appendix A </a:t>
                      </a:r>
                      <a:r>
                        <a:rPr lang="en-US" sz="1350" strike="sngStrike" kern="1200" baseline="0" dirty="0" smtClean="0">
                          <a:solidFill>
                            <a:srgbClr val="FF0000"/>
                          </a:solidFill>
                          <a:latin typeface="+mn-lt"/>
                          <a:ea typeface="+mn-ea"/>
                          <a:cs typeface="+mn-cs"/>
                        </a:rPr>
                        <a:t>or in </a:t>
                      </a:r>
                      <a:r>
                        <a:rPr lang="en-US" sz="1350" b="1" i="1" strike="sngStrike" kern="1200" baseline="0" dirty="0" smtClean="0">
                          <a:solidFill>
                            <a:srgbClr val="FF0000"/>
                          </a:solidFill>
                          <a:latin typeface="+mn-lt"/>
                          <a:ea typeface="+mn-ea"/>
                          <a:cs typeface="+mn-cs"/>
                        </a:rPr>
                        <a:t>Appendix B to this Market Rule 1</a:t>
                      </a:r>
                      <a:r>
                        <a:rPr lang="en-US" sz="1350" kern="1200" baseline="0" dirty="0" smtClean="0">
                          <a:solidFill>
                            <a:srgbClr val="000000"/>
                          </a:solidFill>
                          <a:latin typeface="+mn-lt"/>
                          <a:ea typeface="+mn-ea"/>
                          <a:cs typeface="+mn-cs"/>
                        </a:rPr>
                        <a:t>.  </a:t>
                      </a:r>
                    </a:p>
                  </a:txBody>
                  <a:tcPr marL="92728" marR="92728" anchor="ctr">
                    <a:solidFill>
                      <a:schemeClr val="tx2">
                        <a:lumMod val="20000"/>
                        <a:lumOff val="80000"/>
                      </a:schemeClr>
                    </a:solidFill>
                  </a:tcPr>
                </a:tc>
                <a:tc>
                  <a:txBody>
                    <a:bodyPr/>
                    <a:lstStyle/>
                    <a:p>
                      <a:r>
                        <a:rPr lang="en-US" sz="1350" kern="1200" baseline="0" dirty="0" smtClean="0">
                          <a:solidFill>
                            <a:srgbClr val="000000"/>
                          </a:solidFill>
                          <a:latin typeface="+mn-lt"/>
                          <a:ea typeface="+mn-ea"/>
                          <a:cs typeface="+mn-cs"/>
                        </a:rPr>
                        <a:t>Not necessary </a:t>
                      </a:r>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3363873268"/>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Appendix A, III.A.13.5</a:t>
                      </a:r>
                      <a:r>
                        <a:rPr lang="en-US" sz="1350" baseline="0" dirty="0" smtClean="0">
                          <a:solidFill>
                            <a:srgbClr val="000000"/>
                          </a:solidFill>
                        </a:rPr>
                        <a:t> (Imposition of Sanctions</a:t>
                      </a:r>
                      <a:r>
                        <a:rPr lang="en-US" sz="1350" dirty="0" smtClean="0">
                          <a:solidFill>
                            <a:srgbClr val="000000"/>
                          </a:solidFill>
                        </a:rPr>
                        <a:t>) </a:t>
                      </a:r>
                      <a:endParaRPr lang="en-US" sz="1350" kern="1200" dirty="0" smtClean="0">
                        <a:solidFill>
                          <a:srgbClr val="000000"/>
                        </a:solidFill>
                        <a:latin typeface="+mn-lt"/>
                        <a:ea typeface="+mn-ea"/>
                        <a:cs typeface="+mn-cs"/>
                      </a:endParaRPr>
                    </a:p>
                    <a:p>
                      <a:endParaRPr lang="en-US" sz="1350" dirty="0" smtClean="0">
                        <a:solidFill>
                          <a:srgbClr val="000000"/>
                        </a:solidFill>
                      </a:endParaRPr>
                    </a:p>
                    <a:p>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i="1" strike="sngStrike" kern="1200" baseline="0" dirty="0" smtClean="0">
                          <a:solidFill>
                            <a:srgbClr val="FF0000"/>
                          </a:solidFill>
                          <a:latin typeface="+mn-lt"/>
                          <a:ea typeface="+mn-ea"/>
                          <a:cs typeface="+mn-cs"/>
                        </a:rPr>
                        <a:t>Appendix B</a:t>
                      </a:r>
                      <a:r>
                        <a:rPr lang="en-US" sz="1350" b="1" i="1" strike="sngStrike" kern="1200" baseline="0" dirty="0">
                          <a:solidFill>
                            <a:srgbClr val="FF0000"/>
                          </a:solidFill>
                          <a:latin typeface="+mn-lt"/>
                          <a:ea typeface="+mn-ea"/>
                          <a:cs typeface="+mn-cs"/>
                        </a:rPr>
                        <a:t> </a:t>
                      </a:r>
                      <a:r>
                        <a:rPr lang="en-US" sz="1350" b="0" i="0" strike="sngStrike" kern="1200" baseline="0" dirty="0" smtClean="0">
                          <a:solidFill>
                            <a:srgbClr val="FF0000"/>
                          </a:solidFill>
                          <a:latin typeface="+mn-lt"/>
                          <a:ea typeface="+mn-ea"/>
                          <a:cs typeface="+mn-cs"/>
                        </a:rPr>
                        <a:t>of Market Rule 1 sets forth the procedures and standards under which sanctions may be imposed for certain violations of Market Participants’ obligations under the ISO New England Filed Documents and other ISO New England System </a:t>
                      </a:r>
                      <a:r>
                        <a:rPr lang="en-US" sz="1350" b="0" i="0" strike="sngStrike" kern="1200" baseline="0" dirty="0" err="1" smtClean="0">
                          <a:solidFill>
                            <a:srgbClr val="FF0000"/>
                          </a:solidFill>
                          <a:latin typeface="+mn-lt"/>
                          <a:ea typeface="+mn-ea"/>
                          <a:cs typeface="+mn-cs"/>
                        </a:rPr>
                        <a:t>Rules..The</a:t>
                      </a:r>
                      <a:r>
                        <a:rPr lang="en-US" sz="1350" b="0" i="0" strike="sngStrike" kern="1200" baseline="0" dirty="0" smtClean="0">
                          <a:solidFill>
                            <a:srgbClr val="FF0000"/>
                          </a:solidFill>
                          <a:latin typeface="+mn-lt"/>
                          <a:ea typeface="+mn-ea"/>
                          <a:cs typeface="+mn-cs"/>
                        </a:rPr>
                        <a:t> Internal Market Monitor shall administer </a:t>
                      </a:r>
                      <a:r>
                        <a:rPr lang="en-US" sz="1350" b="1" i="1" strike="sngStrike" kern="1200" baseline="0" dirty="0" smtClean="0">
                          <a:solidFill>
                            <a:srgbClr val="FF0000"/>
                          </a:solidFill>
                          <a:latin typeface="+mn-lt"/>
                          <a:ea typeface="+mn-ea"/>
                          <a:cs typeface="+mn-cs"/>
                        </a:rPr>
                        <a:t>Appendix B</a:t>
                      </a:r>
                      <a:r>
                        <a:rPr lang="en-US" sz="1350" b="0" i="0" strike="sngStrike" kern="1200" baseline="0" dirty="0" smtClean="0">
                          <a:solidFill>
                            <a:srgbClr val="FF0000"/>
                          </a:solidFill>
                          <a:latin typeface="+mn-lt"/>
                          <a:ea typeface="+mn-ea"/>
                          <a:cs typeface="+mn-cs"/>
                        </a:rPr>
                        <a:t> in accordance with the provisions thereof.</a:t>
                      </a: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Only</a:t>
                      </a:r>
                      <a:r>
                        <a:rPr lang="en-US" sz="1350" baseline="0" dirty="0" smtClean="0">
                          <a:solidFill>
                            <a:srgbClr val="000000"/>
                          </a:solidFill>
                        </a:rPr>
                        <a:t> used in eliminated  Appendix B </a:t>
                      </a:r>
                      <a:endParaRPr lang="en-US" sz="1350" dirty="0" smtClean="0">
                        <a:solidFill>
                          <a:srgbClr val="000000"/>
                        </a:solidFill>
                      </a:endParaRPr>
                    </a:p>
                    <a:p>
                      <a:endParaRPr lang="en-US" sz="1350" kern="1200" baseline="0" dirty="0" smtClean="0">
                        <a:solidFill>
                          <a:srgbClr val="000000"/>
                        </a:solidFill>
                        <a:latin typeface="+mn-lt"/>
                        <a:ea typeface="+mn-ea"/>
                        <a:cs typeface="+mn-cs"/>
                      </a:endParaRPr>
                    </a:p>
                    <a:p>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4246540357"/>
                  </a:ext>
                </a:extLst>
              </a:tr>
            </a:tbl>
          </a:graphicData>
        </a:graphic>
      </p:graphicFrame>
    </p:spTree>
    <p:extLst>
      <p:ext uri="{BB962C8B-B14F-4D97-AF65-F5344CB8AC3E}">
        <p14:creationId xmlns:p14="http://schemas.microsoft.com/office/powerpoint/2010/main" val="225911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18</a:t>
            </a:fld>
            <a:endParaRPr lang="en-US"/>
          </a:p>
        </p:txBody>
      </p:sp>
      <p:sp>
        <p:nvSpPr>
          <p:cNvPr id="2" name="Title 1"/>
          <p:cNvSpPr>
            <a:spLocks noGrp="1"/>
          </p:cNvSpPr>
          <p:nvPr>
            <p:ph type="title"/>
          </p:nvPr>
        </p:nvSpPr>
        <p:spPr>
          <a:xfrm>
            <a:off x="457200" y="0"/>
            <a:ext cx="8229600" cy="1143000"/>
          </a:xfrm>
        </p:spPr>
        <p:txBody>
          <a:bodyPr/>
          <a:lstStyle/>
          <a:p>
            <a:r>
              <a:rPr lang="en-US" dirty="0" smtClean="0"/>
              <a:t>Summary of Proposed Tariff Changes, cont.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794060332"/>
              </p:ext>
            </p:extLst>
          </p:nvPr>
        </p:nvGraphicFramePr>
        <p:xfrm>
          <a:off x="457200" y="838200"/>
          <a:ext cx="8458200" cy="49682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52400">
                <a:tc>
                  <a:txBody>
                    <a:bodyPr/>
                    <a:lstStyle/>
                    <a:p>
                      <a:r>
                        <a:rPr lang="en-US" sz="1400" dirty="0" smtClean="0"/>
                        <a:t>Tariff Section</a:t>
                      </a:r>
                      <a:endParaRPr lang="en-US" sz="1400" dirty="0"/>
                    </a:p>
                  </a:txBody>
                  <a:tcPr marL="92728" marR="92728" anchor="ctr"/>
                </a:tc>
                <a:tc>
                  <a:txBody>
                    <a:bodyPr/>
                    <a:lstStyle/>
                    <a:p>
                      <a:r>
                        <a:rPr lang="en-US" sz="1400" kern="100" baseline="0" dirty="0" smtClean="0"/>
                        <a:t>Tariff Change</a:t>
                      </a:r>
                      <a:endParaRPr lang="en-US" sz="1400" kern="100" baseline="0" dirty="0"/>
                    </a:p>
                  </a:txBody>
                  <a:tcPr marL="92728" marR="92728" anchor="ctr"/>
                </a:tc>
                <a:tc>
                  <a:txBody>
                    <a:bodyPr/>
                    <a:lstStyle/>
                    <a:p>
                      <a:r>
                        <a:rPr lang="en-US" sz="1400" dirty="0" smtClean="0"/>
                        <a:t>Reason for Change</a:t>
                      </a:r>
                      <a:endParaRPr lang="en-US" sz="1400" dirty="0"/>
                    </a:p>
                  </a:txBody>
                  <a:tcPr marL="92728" marR="92728" anchor="ctr"/>
                </a:tc>
                <a:extLst>
                  <a:ext uri="{0D108BD9-81ED-4DB2-BD59-A6C34878D82A}">
                    <a16:rowId xmlns:a16="http://schemas.microsoft.com/office/drawing/2014/main" val="10000"/>
                  </a:ext>
                </a:extLst>
              </a:tr>
              <a:tr h="1371600">
                <a:tc>
                  <a:txBody>
                    <a:bodyPr/>
                    <a:lstStyle/>
                    <a:p>
                      <a:r>
                        <a:rPr lang="en-US" sz="1350" dirty="0" smtClean="0">
                          <a:solidFill>
                            <a:srgbClr val="000000"/>
                          </a:solidFill>
                        </a:rPr>
                        <a:t>Attachment</a:t>
                      </a:r>
                      <a:r>
                        <a:rPr lang="en-US" sz="1350" baseline="0" dirty="0" smtClean="0">
                          <a:solidFill>
                            <a:srgbClr val="000000"/>
                          </a:solidFill>
                        </a:rPr>
                        <a:t> D to ISO-NE Information Policy </a:t>
                      </a:r>
                      <a:endParaRPr lang="en-US" sz="1350" dirty="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Notwithstanding anything to the contrary contained in this Section 2.2, the ISO, the Participants Committee, or any Governance Participant may disclose Confidential Information to an alternate dispute resolution (“ADR”) neutral in an ADR proceeding required or permitted by any New England market rule, including Appendix A, “Market Monitoring, Reporting and Market Power Mitigation,” </a:t>
                      </a:r>
                      <a:r>
                        <a:rPr lang="en-US" sz="1400" strike="sngStrike" baseline="0" dirty="0" smtClean="0">
                          <a:solidFill>
                            <a:srgbClr val="FF0000"/>
                          </a:solidFill>
                        </a:rPr>
                        <a:t>and Appendix B, “Imposition of Sanctions,” </a:t>
                      </a:r>
                      <a:r>
                        <a:rPr lang="en-US" sz="1400" dirty="0" smtClean="0">
                          <a:solidFill>
                            <a:srgbClr val="000000"/>
                          </a:solidFill>
                        </a:rPr>
                        <a:t>to Market Rule 1, or to an arbitrator in an arbitration proceeding under the Filed Documents. </a:t>
                      </a:r>
                      <a:endParaRPr lang="en-US" sz="1400" kern="1200" dirty="0" smtClean="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r>
                        <a:rPr lang="en-US" sz="1350" dirty="0" smtClean="0">
                          <a:solidFill>
                            <a:srgbClr val="000000"/>
                          </a:solidFill>
                        </a:rPr>
                        <a:t>Not necessary </a:t>
                      </a:r>
                      <a:endParaRPr lang="en-US" sz="1350" dirty="0">
                        <a:solidFill>
                          <a:srgbClr val="000000"/>
                        </a:solidFill>
                      </a:endParaRPr>
                    </a:p>
                  </a:txBody>
                  <a:tcPr marL="92728" marR="92728" anchor="ctr">
                    <a:solidFill>
                      <a:schemeClr val="tx2">
                        <a:lumMod val="20000"/>
                        <a:lumOff val="80000"/>
                      </a:schemeClr>
                    </a:solidFill>
                  </a:tcPr>
                </a:tc>
                <a:extLst>
                  <a:ext uri="{0D108BD9-81ED-4DB2-BD59-A6C34878D82A}">
                    <a16:rowId xmlns:a16="http://schemas.microsoft.com/office/drawing/2014/main" val="10002"/>
                  </a:ext>
                </a:extLst>
              </a:tr>
              <a:tr h="426720">
                <a:tc>
                  <a:txBody>
                    <a:bodyPr/>
                    <a:lstStyle/>
                    <a:p>
                      <a:r>
                        <a:rPr lang="en-US" sz="1350" kern="1200" dirty="0" smtClean="0">
                          <a:solidFill>
                            <a:srgbClr val="000000"/>
                          </a:solidFill>
                          <a:latin typeface="+mn-lt"/>
                          <a:ea typeface="+mn-ea"/>
                          <a:cs typeface="+mn-cs"/>
                        </a:rPr>
                        <a:t>Appendix</a:t>
                      </a:r>
                      <a:r>
                        <a:rPr lang="en-US" sz="1350" kern="1200" baseline="0" dirty="0" smtClean="0">
                          <a:solidFill>
                            <a:srgbClr val="000000"/>
                          </a:solidFill>
                          <a:latin typeface="+mn-lt"/>
                          <a:ea typeface="+mn-ea"/>
                          <a:cs typeface="+mn-cs"/>
                        </a:rPr>
                        <a:t> I (Form of Cost-of-Service Agreement),  5.1 (Mitigation)</a:t>
                      </a:r>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Although this Agreement provides for Supply Offers that do not exceed thresholds identified in Appendix A, Market Rule 1, nothing herein shall preclude the ISO from otherwise applying any provision of Appendix A </a:t>
                      </a:r>
                      <a:r>
                        <a:rPr lang="en-US" sz="1400" strike="sngStrike" baseline="0" dirty="0" smtClean="0">
                          <a:solidFill>
                            <a:srgbClr val="FF0000"/>
                          </a:solidFill>
                        </a:rPr>
                        <a:t>or </a:t>
                      </a:r>
                      <a:r>
                        <a:rPr lang="en-US" sz="1400" strike="sngStrike" kern="1200" baseline="0" dirty="0" smtClean="0">
                          <a:solidFill>
                            <a:srgbClr val="FF0000"/>
                          </a:solidFill>
                          <a:latin typeface="+mn-lt"/>
                          <a:ea typeface="+mn-ea"/>
                          <a:cs typeface="+mn-cs"/>
                        </a:rPr>
                        <a:t>Appendix B</a:t>
                      </a:r>
                      <a:r>
                        <a:rPr lang="en-US" sz="1400" dirty="0" smtClean="0"/>
                        <a:t> </a:t>
                      </a:r>
                      <a:r>
                        <a:rPr lang="en-US" sz="1400" dirty="0" smtClean="0">
                          <a:solidFill>
                            <a:srgbClr val="000000"/>
                          </a:solidFill>
                        </a:rPr>
                        <a:t>to Market Rule 1 to Owner or Lead Participant, any Affiliate of Owner or Lead Participant, the Resource, or any other resources of Owner or Lead Participant or any Affiliate of Owner or Lead Participant, including mitigation of Supply Offers for Resources covered by this Agreement to the applicable Stipulated Variable Cost as defined in Section 3.4. </a:t>
                      </a:r>
                      <a:endParaRPr lang="en-US" sz="1350" dirty="0" smtClean="0">
                        <a:solidFill>
                          <a:srgbClr val="000000"/>
                        </a:solidFill>
                      </a:endParaRPr>
                    </a:p>
                  </a:txBody>
                  <a:tcPr marL="92728" marR="92728" anchor="ctr">
                    <a:solidFill>
                      <a:schemeClr val="tx2">
                        <a:lumMod val="20000"/>
                        <a:lumOff val="80000"/>
                      </a:schemeClr>
                    </a:solidFill>
                  </a:tcPr>
                </a:tc>
                <a:tc>
                  <a:txBody>
                    <a:bodyPr/>
                    <a:lstStyle/>
                    <a:p>
                      <a:r>
                        <a:rPr lang="en-US" sz="1350" kern="1200" baseline="0" dirty="0" smtClean="0">
                          <a:solidFill>
                            <a:srgbClr val="000000"/>
                          </a:solidFill>
                          <a:latin typeface="+mn-lt"/>
                          <a:ea typeface="+mn-ea"/>
                          <a:cs typeface="+mn-cs"/>
                        </a:rPr>
                        <a:t>Not necessary</a:t>
                      </a:r>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3363873268"/>
                  </a:ext>
                </a:extLst>
              </a:tr>
            </a:tbl>
          </a:graphicData>
        </a:graphic>
      </p:graphicFrame>
    </p:spTree>
    <p:extLst>
      <p:ext uri="{BB962C8B-B14F-4D97-AF65-F5344CB8AC3E}">
        <p14:creationId xmlns:p14="http://schemas.microsoft.com/office/powerpoint/2010/main" val="335724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19</a:t>
            </a:fld>
            <a:endParaRPr lang="en-US"/>
          </a:p>
        </p:txBody>
      </p:sp>
      <p:sp>
        <p:nvSpPr>
          <p:cNvPr id="9" name="Text Placeholder 8"/>
          <p:cNvSpPr>
            <a:spLocks noGrp="1"/>
          </p:cNvSpPr>
          <p:nvPr>
            <p:ph type="body" sz="quarter" idx="13"/>
          </p:nvPr>
        </p:nvSpPr>
        <p:spPr/>
        <p:txBody>
          <a:bodyPr>
            <a:normAutofit fontScale="70000" lnSpcReduction="20000"/>
          </a:bodyPr>
          <a:lstStyle/>
          <a:p>
            <a:r>
              <a:rPr lang="en-US" dirty="0"/>
              <a:t>Appendix B’s General Rule – Formal Warnings, FERC Referral, Specific Conduct/Penalties</a:t>
            </a:r>
          </a:p>
        </p:txBody>
      </p:sp>
      <p:sp>
        <p:nvSpPr>
          <p:cNvPr id="10" name="Content Placeholder 9"/>
          <p:cNvSpPr>
            <a:spLocks noGrp="1"/>
          </p:cNvSpPr>
          <p:nvPr>
            <p:ph sz="quarter" idx="14"/>
          </p:nvPr>
        </p:nvSpPr>
        <p:spPr/>
        <p:txBody>
          <a:bodyPr>
            <a:normAutofit fontScale="70000" lnSpcReduction="20000"/>
          </a:bodyPr>
          <a:lstStyle/>
          <a:p>
            <a:r>
              <a:rPr lang="en-US" b="1" dirty="0"/>
              <a:t>III.B.2.1 General Rule</a:t>
            </a:r>
            <a:r>
              <a:rPr lang="en-US" dirty="0"/>
              <a:t>. If in the course of its activities, the ISO identifies any Market Participant behavior it believes may be in violation of this Appendix B, the ISO will evaluate whether to issue a </a:t>
            </a:r>
            <a:r>
              <a:rPr lang="en-US" dirty="0">
                <a:solidFill>
                  <a:schemeClr val="accent1">
                    <a:lumMod val="75000"/>
                  </a:schemeClr>
                </a:solidFill>
              </a:rPr>
              <a:t>Formal Warning </a:t>
            </a:r>
            <a:r>
              <a:rPr lang="en-US" dirty="0"/>
              <a:t>as discussed in Sections III.B.4.1.1 and III.B.5.2. If after such evaluation, the ISO believes that such conduct could warrant </a:t>
            </a:r>
            <a:r>
              <a:rPr lang="en-US" dirty="0">
                <a:solidFill>
                  <a:schemeClr val="accent1">
                    <a:lumMod val="75000"/>
                  </a:schemeClr>
                </a:solidFill>
              </a:rPr>
              <a:t>monetary sanctions under this Appendix B</a:t>
            </a:r>
            <a:r>
              <a:rPr lang="en-US" dirty="0"/>
              <a:t>, the ISO </a:t>
            </a:r>
            <a:r>
              <a:rPr lang="en-US" dirty="0">
                <a:solidFill>
                  <a:schemeClr val="accent1">
                    <a:lumMod val="75000"/>
                  </a:schemeClr>
                </a:solidFill>
              </a:rPr>
              <a:t>will refer such potentially Sanctionable Behavior to the Commission </a:t>
            </a:r>
            <a:r>
              <a:rPr lang="en-US" dirty="0"/>
              <a:t>for a determination regarding whether monetary sanctions will be imposed under Sections III.B.4.1.2 and III.B.4.1.3. In any case in which the ISO determines that issuance of a Formal Warning is appropriate, </a:t>
            </a:r>
            <a:r>
              <a:rPr lang="en-US" dirty="0">
                <a:solidFill>
                  <a:schemeClr val="accent1">
                    <a:lumMod val="75000"/>
                  </a:schemeClr>
                </a:solidFill>
              </a:rPr>
              <a:t>the subject conduct will also be referred to the Commission for a determination regarding monetary sanctions</a:t>
            </a:r>
            <a:r>
              <a:rPr lang="en-US" dirty="0"/>
              <a:t>. </a:t>
            </a:r>
            <a:r>
              <a:rPr lang="en-US" dirty="0">
                <a:solidFill>
                  <a:schemeClr val="accent1">
                    <a:lumMod val="75000"/>
                  </a:schemeClr>
                </a:solidFill>
              </a:rPr>
              <a:t>The ISO shall impose monetary sanctions only as directed by the Commission</a:t>
            </a:r>
            <a:r>
              <a:rPr lang="en-US" dirty="0"/>
              <a:t>. In addition to any authority afforded the ISO in this Appendix B, the Commission shall have the authority to assess the sanctions set forth and described in this Appendix B. The Commission shall have the authority to remedy a violation under this Appendix B from the date of the violation. Nothing in this rule shall be deemed to be a limitation or condition on the authority of the Commission or other entity under current law or regulation. Since the ISO is only one possible source of information regarding a suspected </a:t>
            </a:r>
            <a:r>
              <a:rPr lang="en-US" dirty="0" err="1"/>
              <a:t>sanctionable</a:t>
            </a:r>
            <a:r>
              <a:rPr lang="en-US" dirty="0"/>
              <a:t> event, the Commission may impose sanctions under this Appendix B for conduct not brought to its attention by a referral from the ISO.</a:t>
            </a:r>
          </a:p>
        </p:txBody>
      </p:sp>
    </p:spTree>
    <p:extLst>
      <p:ext uri="{BB962C8B-B14F-4D97-AF65-F5344CB8AC3E}">
        <p14:creationId xmlns:p14="http://schemas.microsoft.com/office/powerpoint/2010/main" val="254442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533400"/>
            <a:ext cx="6096000" cy="381000"/>
          </a:xfrm>
        </p:spPr>
        <p:txBody>
          <a:bodyPr/>
          <a:lstStyle/>
          <a:p>
            <a:r>
              <a:rPr lang="en-US" sz="2000" dirty="0"/>
              <a:t>Proposal to Remove Appendix B (Imposition of Sanctions by the ISO) from Market Rule 1 of the Tariff</a:t>
            </a:r>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152</a:t>
            </a:r>
            <a:endParaRPr lang="en-US" strike="sngStrike" dirty="0"/>
          </a:p>
        </p:txBody>
      </p:sp>
      <p:sp>
        <p:nvSpPr>
          <p:cNvPr id="31" name="Text Placeholder 30"/>
          <p:cNvSpPr>
            <a:spLocks noGrp="1"/>
          </p:cNvSpPr>
          <p:nvPr>
            <p:ph type="body" sz="quarter" idx="13"/>
          </p:nvPr>
        </p:nvSpPr>
        <p:spPr/>
        <p:txBody>
          <a:bodyPr/>
          <a:lstStyle/>
          <a:p>
            <a:r>
              <a:rPr lang="en-US" dirty="0" smtClean="0"/>
              <a:t>Proposed Effective Date: June 2021</a:t>
            </a:r>
            <a:endParaRPr lang="en-US" strike="sngStrike" dirty="0"/>
          </a:p>
          <a:p>
            <a:endParaRPr lang="en-US" dirty="0" smtClean="0"/>
          </a:p>
          <a:p>
            <a:endParaRPr lang="en-US" dirty="0"/>
          </a:p>
        </p:txBody>
      </p:sp>
      <p:sp>
        <p:nvSpPr>
          <p:cNvPr id="16" name="Text Placeholder 15"/>
          <p:cNvSpPr>
            <a:spLocks noGrp="1"/>
          </p:cNvSpPr>
          <p:nvPr>
            <p:ph type="body" sz="quarter" idx="14"/>
          </p:nvPr>
        </p:nvSpPr>
        <p:spPr/>
        <p:txBody>
          <a:bodyPr>
            <a:normAutofit fontScale="77500" lnSpcReduction="20000"/>
          </a:bodyPr>
          <a:lstStyle/>
          <a:p>
            <a:r>
              <a:rPr lang="en-US" dirty="0" smtClean="0"/>
              <a:t>Appendix </a:t>
            </a:r>
            <a:r>
              <a:rPr lang="en-US" dirty="0"/>
              <a:t>B sets forth a procedure for the ISO to issue “Formal Warnings” and impose sanctions on market participants, if only approved by FERC through the referral process, for “</a:t>
            </a:r>
            <a:r>
              <a:rPr lang="en-US" dirty="0" err="1"/>
              <a:t>sanctionable</a:t>
            </a:r>
            <a:r>
              <a:rPr lang="en-US" dirty="0"/>
              <a:t> behavior” by market participants that included failure to perform in the markets, or to follow ISO instructions or to provide information, as well as inaccurate bidding or operations information.</a:t>
            </a:r>
          </a:p>
          <a:p>
            <a:r>
              <a:rPr lang="en-US" dirty="0" smtClean="0"/>
              <a:t>Under </a:t>
            </a:r>
            <a:r>
              <a:rPr lang="en-US" dirty="0"/>
              <a:t>the Federal Power Act and regulations thereunder, the IMM must non-publicly refer or notify FERC of market behavior that could possibly give rise to a violation of the Tariff, FERC Order or regulation, and the Commission determines the appropriate penalty, if any, pursuant to the FERC Penalty Guidelines (and not Appendix B).  </a:t>
            </a:r>
          </a:p>
          <a:p>
            <a:r>
              <a:rPr lang="en-US" dirty="0"/>
              <a:t>Appendix B has not worked as a separate procedure for “traffic violations” and should be eliminated. </a:t>
            </a:r>
            <a:r>
              <a:rPr lang="en-US" dirty="0" smtClean="0"/>
              <a:t>Appendix </a:t>
            </a:r>
            <a:r>
              <a:rPr lang="en-US" dirty="0"/>
              <a:t>B has not been used either by the ISO (or the IMM which uses Appendix A) or by FERC.  </a:t>
            </a:r>
            <a:endParaRPr lang="en-US" dirty="0" smtClean="0"/>
          </a:p>
          <a:p>
            <a:r>
              <a:rPr lang="en-US" dirty="0" smtClean="0"/>
              <a:t>This presentation will provide an additional example of a potential conflict between Appendix B and a recent FERC order and highlight </a:t>
            </a:r>
            <a:r>
              <a:rPr lang="en-US" dirty="0"/>
              <a:t>the proposed redline revisions discussed at the December 8, 2020 </a:t>
            </a:r>
            <a:r>
              <a:rPr lang="en-US" dirty="0" smtClean="0"/>
              <a:t>MC meeting</a:t>
            </a:r>
            <a:endParaRPr lang="en-US" dirty="0"/>
          </a:p>
          <a:p>
            <a:endParaRPr lang="en-US" dirty="0">
              <a:solidFill>
                <a:srgbClr val="FF0000"/>
              </a:solidFill>
            </a:endParaRPr>
          </a:p>
          <a:p>
            <a:endParaRPr lang="en-US" dirty="0" smtClean="0"/>
          </a:p>
        </p:txBody>
      </p:sp>
    </p:spTree>
    <p:extLst>
      <p:ext uri="{BB962C8B-B14F-4D97-AF65-F5344CB8AC3E}">
        <p14:creationId xmlns:p14="http://schemas.microsoft.com/office/powerpoint/2010/main" val="2855020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Highlights from Appendix </a:t>
            </a:r>
            <a:r>
              <a:rPr lang="en-US" dirty="0" smtClean="0"/>
              <a:t>B</a:t>
            </a:r>
            <a:endParaRPr lang="en-US" dirty="0"/>
          </a:p>
        </p:txBody>
      </p:sp>
      <p:sp>
        <p:nvSpPr>
          <p:cNvPr id="5" name="Content Placeholder 4"/>
          <p:cNvSpPr>
            <a:spLocks noGrp="1"/>
          </p:cNvSpPr>
          <p:nvPr>
            <p:ph sz="quarter" idx="13"/>
          </p:nvPr>
        </p:nvSpPr>
        <p:spPr/>
        <p:txBody>
          <a:bodyPr/>
          <a:lstStyle/>
          <a:p>
            <a:pPr marL="0" indent="0">
              <a:buNone/>
            </a:pPr>
            <a:r>
              <a:rPr lang="en-US" b="1" dirty="0"/>
              <a:t>III.B.3 Sanctionable Behavior [excerpted from Appendix B]</a:t>
            </a:r>
            <a:endParaRPr lang="en-US" dirty="0"/>
          </a:p>
          <a:p>
            <a:pPr marL="0" indent="0">
              <a:buNone/>
            </a:pPr>
            <a:r>
              <a:rPr lang="en-US" dirty="0"/>
              <a:t>An act or omission described in any of Sections III.B.3.1, III.B.3.2, III.B.3.3, III.B.3.4, and III.B.3.5 (any such act or omission being referred to as “Sanctionable Behavior”) is subject to sanction under this Appendix B pursuant to the process and subject to the standards, exclusions and evaluative factors set forth in Sections III.B.4 and III.B.5; provided that the action is intentional and not excused under sections III.B.3.2.5, III.B.3.2.6, or III.B.3.6</a:t>
            </a:r>
            <a:r>
              <a:rPr lang="en-US" dirty="0" smtClean="0"/>
              <a:t>.</a:t>
            </a:r>
            <a:endParaRPr lang="en-US" dirty="0"/>
          </a:p>
        </p:txBody>
      </p:sp>
      <p:sp>
        <p:nvSpPr>
          <p:cNvPr id="3" name="Slide Number Placeholder 2"/>
          <p:cNvSpPr>
            <a:spLocks noGrp="1"/>
          </p:cNvSpPr>
          <p:nvPr>
            <p:ph type="sldNum" sz="quarter" idx="4294967295"/>
          </p:nvPr>
        </p:nvSpPr>
        <p:spPr>
          <a:xfrm>
            <a:off x="8534400" y="6365875"/>
            <a:ext cx="381000" cy="263525"/>
          </a:xfrm>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324050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568318"/>
          </a:xfrm>
        </p:spPr>
        <p:txBody>
          <a:bodyPr>
            <a:normAutofit fontScale="90000"/>
          </a:bodyPr>
          <a:lstStyle/>
          <a:p>
            <a:r>
              <a:rPr lang="en-US" dirty="0" err="1" smtClean="0"/>
              <a:t>Sanctionable</a:t>
            </a:r>
            <a:r>
              <a:rPr lang="en-US" dirty="0" smtClean="0"/>
              <a:t> </a:t>
            </a:r>
            <a:r>
              <a:rPr lang="en-US" dirty="0"/>
              <a:t>Behavior under Appendix B </a:t>
            </a:r>
            <a:br>
              <a:rPr lang="en-US" dirty="0"/>
            </a:b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21</a:t>
            </a:fld>
            <a:endParaRPr lang="en-US"/>
          </a:p>
        </p:txBody>
      </p:sp>
      <p:sp>
        <p:nvSpPr>
          <p:cNvPr id="10" name="Content Placeholder 9"/>
          <p:cNvSpPr>
            <a:spLocks noGrp="1"/>
          </p:cNvSpPr>
          <p:nvPr>
            <p:ph sz="quarter" idx="14"/>
          </p:nvPr>
        </p:nvSpPr>
        <p:spPr>
          <a:xfrm>
            <a:off x="457200" y="685800"/>
            <a:ext cx="8229600" cy="5562600"/>
          </a:xfrm>
        </p:spPr>
        <p:txBody>
          <a:bodyPr>
            <a:normAutofit lnSpcReduction="10000"/>
          </a:bodyPr>
          <a:lstStyle/>
          <a:p>
            <a:r>
              <a:rPr lang="en-US" dirty="0"/>
              <a:t>Appendix B envisioned a procedure that included “Formal Warning” accompanied by a referral to FERC for specific “</a:t>
            </a:r>
            <a:r>
              <a:rPr lang="en-US" dirty="0" err="1"/>
              <a:t>sanctionable</a:t>
            </a:r>
            <a:r>
              <a:rPr lang="en-US" dirty="0"/>
              <a:t> behavior,” subject to suggested penalties under Appendix B chart if accepted/ordered by FERC.</a:t>
            </a:r>
          </a:p>
          <a:p>
            <a:r>
              <a:rPr lang="en-US" b="1" dirty="0" smtClean="0"/>
              <a:t>III.B.3.2   </a:t>
            </a:r>
            <a:r>
              <a:rPr lang="en-US" b="1" dirty="0"/>
              <a:t>Inaccurate Bid or Operating Information</a:t>
            </a:r>
            <a:endParaRPr lang="en-US" dirty="0"/>
          </a:p>
          <a:p>
            <a:r>
              <a:rPr lang="en-US" b="1" dirty="0"/>
              <a:t>III.B.3.3 Failure to Follow ISO Instructions</a:t>
            </a:r>
          </a:p>
          <a:p>
            <a:r>
              <a:rPr lang="en-US" b="1" dirty="0"/>
              <a:t>III.B.3.4 Failure to Provide </a:t>
            </a:r>
            <a:r>
              <a:rPr lang="en-US" b="1" dirty="0" smtClean="0"/>
              <a:t>Information</a:t>
            </a:r>
          </a:p>
          <a:p>
            <a:r>
              <a:rPr lang="en-US" b="1" dirty="0" smtClean="0"/>
              <a:t>III.B.3.5 </a:t>
            </a:r>
            <a:r>
              <a:rPr lang="en-US" b="1" dirty="0"/>
              <a:t>Relationship with and Failure to Comply with Appendix A</a:t>
            </a:r>
          </a:p>
          <a:p>
            <a:r>
              <a:rPr lang="en-US" b="1" dirty="0"/>
              <a:t>III.B.3.6  Certain Behavior Excused</a:t>
            </a:r>
            <a:endParaRPr lang="en-US" dirty="0"/>
          </a:p>
          <a:p>
            <a:pPr lvl="1"/>
            <a:r>
              <a:rPr lang="en-US" b="1" dirty="0"/>
              <a:t>Force Majeure, Safety, Licensing or Other Requirements, Conflicting Directives, Time Limitation </a:t>
            </a:r>
            <a:r>
              <a:rPr lang="en-US" dirty="0"/>
              <a:t>(6 months)</a:t>
            </a:r>
          </a:p>
          <a:p>
            <a:r>
              <a:rPr lang="en-US" b="1" dirty="0"/>
              <a:t>III.B.3.7.2. Due Diligence</a:t>
            </a:r>
            <a:r>
              <a:rPr lang="en-US" dirty="0"/>
              <a:t>. </a:t>
            </a:r>
          </a:p>
        </p:txBody>
      </p:sp>
    </p:spTree>
    <p:extLst>
      <p:ext uri="{BB962C8B-B14F-4D97-AF65-F5344CB8AC3E}">
        <p14:creationId xmlns:p14="http://schemas.microsoft.com/office/powerpoint/2010/main" val="318897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Highlights, continued.</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22</a:t>
            </a:fld>
            <a:endParaRPr lang="en-US"/>
          </a:p>
        </p:txBody>
      </p:sp>
      <p:sp>
        <p:nvSpPr>
          <p:cNvPr id="9" name="Text Placeholder 8"/>
          <p:cNvSpPr>
            <a:spLocks noGrp="1"/>
          </p:cNvSpPr>
          <p:nvPr>
            <p:ph type="body" sz="quarter" idx="13"/>
          </p:nvPr>
        </p:nvSpPr>
        <p:spPr/>
        <p:txBody>
          <a:bodyPr>
            <a:normAutofit fontScale="77500" lnSpcReduction="20000"/>
          </a:bodyPr>
          <a:lstStyle/>
          <a:p>
            <a:r>
              <a:rPr lang="en-US" dirty="0"/>
              <a:t>Listed “</a:t>
            </a:r>
            <a:r>
              <a:rPr lang="en-US" dirty="0" err="1"/>
              <a:t>sanctionable</a:t>
            </a:r>
            <a:r>
              <a:rPr lang="en-US" dirty="0"/>
              <a:t> behavior” – sometimes colloquially called “traffic tickets”  </a:t>
            </a:r>
          </a:p>
        </p:txBody>
      </p:sp>
      <p:sp>
        <p:nvSpPr>
          <p:cNvPr id="10" name="Content Placeholder 9"/>
          <p:cNvSpPr>
            <a:spLocks noGrp="1"/>
          </p:cNvSpPr>
          <p:nvPr>
            <p:ph sz="quarter" idx="14"/>
          </p:nvPr>
        </p:nvSpPr>
        <p:spPr/>
        <p:txBody>
          <a:bodyPr>
            <a:normAutofit/>
          </a:bodyPr>
          <a:lstStyle/>
          <a:p>
            <a:r>
              <a:rPr lang="en-US" b="1" dirty="0"/>
              <a:t>III.B.3 Sanctionable Behavior</a:t>
            </a:r>
            <a:endParaRPr lang="en-US" dirty="0"/>
          </a:p>
          <a:p>
            <a:r>
              <a:rPr lang="en-US" dirty="0"/>
              <a:t>An act or omission described in any of Sections III.B.3.1, III.B.3.2, III.B.3.3, III.B.3.4, and III.B.3.5 (any such act or omission being referred to as “Sanctionable Behavior”) is subject to sanction under this Appendix B pursuant to the process and subject to the standards, exclusions and evaluative factors set forth in Sections III.B.4 and III.B.5; provided that the action is intentional and not excused under sections III.B.3.2.5, III.B.3.2.6, or III.B.3.6</a:t>
            </a:r>
            <a:r>
              <a:rPr lang="en-US" dirty="0" smtClean="0"/>
              <a:t>.</a:t>
            </a:r>
            <a:endParaRPr lang="en-US" dirty="0"/>
          </a:p>
        </p:txBody>
      </p:sp>
    </p:spTree>
    <p:extLst>
      <p:ext uri="{BB962C8B-B14F-4D97-AF65-F5344CB8AC3E}">
        <p14:creationId xmlns:p14="http://schemas.microsoft.com/office/powerpoint/2010/main" val="126274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Highlights from Appendix </a:t>
            </a:r>
            <a:r>
              <a:rPr lang="en-US" dirty="0" smtClean="0"/>
              <a:t>B</a:t>
            </a:r>
            <a:endParaRPr lang="en-US" dirty="0"/>
          </a:p>
        </p:txBody>
      </p:sp>
      <p:sp>
        <p:nvSpPr>
          <p:cNvPr id="5" name="Content Placeholder 4"/>
          <p:cNvSpPr>
            <a:spLocks noGrp="1"/>
          </p:cNvSpPr>
          <p:nvPr>
            <p:ph sz="quarter" idx="13"/>
          </p:nvPr>
        </p:nvSpPr>
        <p:spPr/>
        <p:txBody>
          <a:bodyPr>
            <a:normAutofit lnSpcReduction="10000"/>
          </a:bodyPr>
          <a:lstStyle/>
          <a:p>
            <a:pPr marL="0" lvl="0" indent="0">
              <a:buNone/>
            </a:pPr>
            <a:r>
              <a:rPr lang="en-US" b="1" dirty="0"/>
              <a:t>III.B.3.1   Failure to perform </a:t>
            </a:r>
            <a:r>
              <a:rPr lang="en-US" dirty="0"/>
              <a:t>Failure to perform may be determined by the ISO in accordance with the testing and audit procedures provided for in the ISO New England Manuals or other suitable information available to the ISO. However, failure to perform does not include the effect of any failure or other unavailability of transmission, distribution or communications facilities so long as such failure or other unavailability is outside the reasonable control of the Market Participant.</a:t>
            </a:r>
          </a:p>
          <a:p>
            <a:pPr marL="0" lvl="0" indent="0">
              <a:buNone/>
            </a:pPr>
            <a:r>
              <a:rPr lang="en-US" b="1" dirty="0"/>
              <a:t>III.B.3.1.1  </a:t>
            </a:r>
            <a:r>
              <a:rPr lang="en-US" dirty="0"/>
              <a:t>Failure to provide energy means a failure, in response to a Dispatch Instruction from the ISO, to attain at least 90% of the Resource’s Economic Maximum Limit using the ramp rate submitted in the generator’s Offer Data.  </a:t>
            </a:r>
          </a:p>
        </p:txBody>
      </p:sp>
      <p:sp>
        <p:nvSpPr>
          <p:cNvPr id="3" name="Slide Number Placeholder 2"/>
          <p:cNvSpPr>
            <a:spLocks noGrp="1"/>
          </p:cNvSpPr>
          <p:nvPr>
            <p:ph type="sldNum" sz="quarter" idx="4294967295"/>
          </p:nvPr>
        </p:nvSpPr>
        <p:spPr>
          <a:xfrm>
            <a:off x="8534400" y="6365875"/>
            <a:ext cx="381000" cy="263525"/>
          </a:xfrm>
        </p:spPr>
        <p:txBody>
          <a:bodyPr/>
          <a:lstStyle/>
          <a:p>
            <a:fld id="{10C7F894-2A36-495D-AB7C-1055F7AC0F9D}" type="slidenum">
              <a:rPr lang="en-US" smtClean="0"/>
              <a:pPr/>
              <a:t>23</a:t>
            </a:fld>
            <a:endParaRPr lang="en-US" dirty="0"/>
          </a:p>
        </p:txBody>
      </p:sp>
    </p:spTree>
    <p:extLst>
      <p:ext uri="{BB962C8B-B14F-4D97-AF65-F5344CB8AC3E}">
        <p14:creationId xmlns:p14="http://schemas.microsoft.com/office/powerpoint/2010/main" val="155134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Highlights from Appendix </a:t>
            </a:r>
            <a:r>
              <a:rPr lang="en-US" dirty="0" smtClean="0"/>
              <a:t>B</a:t>
            </a:r>
            <a:endParaRPr lang="en-US" dirty="0"/>
          </a:p>
        </p:txBody>
      </p:sp>
      <p:sp>
        <p:nvSpPr>
          <p:cNvPr id="5" name="Content Placeholder 4"/>
          <p:cNvSpPr>
            <a:spLocks noGrp="1"/>
          </p:cNvSpPr>
          <p:nvPr>
            <p:ph sz="quarter" idx="13"/>
          </p:nvPr>
        </p:nvSpPr>
        <p:spPr/>
        <p:txBody>
          <a:bodyPr>
            <a:normAutofit fontScale="92500" lnSpcReduction="20000"/>
          </a:bodyPr>
          <a:lstStyle/>
          <a:p>
            <a:r>
              <a:rPr lang="en-US" sz="2200" b="1" dirty="0"/>
              <a:t>III.B.3.1.2  </a:t>
            </a:r>
            <a:r>
              <a:rPr lang="en-US" sz="2200" dirty="0"/>
              <a:t>Failure to provide services means a failure, in response to a dispatch instruction from the ISO, to begin to move a Resource that is on line and operating at or above its </a:t>
            </a:r>
            <a:r>
              <a:rPr lang="en-US" dirty="0" err="1"/>
              <a:t>its</a:t>
            </a:r>
            <a:r>
              <a:rPr lang="en-US" dirty="0"/>
              <a:t> Economic Minimum Limit to the new dispatch point in the dispatch instruction, based on the ramp rate submitted in the generator’s Offer Data and the Supply Offer prices submitted, such that the actual output of the generator over one hour is not within 10% of the Dispatch Rate specified.  </a:t>
            </a:r>
          </a:p>
          <a:p>
            <a:r>
              <a:rPr lang="en-US" b="1" dirty="0"/>
              <a:t>III.B.3.1.3  </a:t>
            </a:r>
            <a:r>
              <a:rPr lang="en-US" dirty="0"/>
              <a:t>For a Fast Start Generator, failure to respond to dispatch instructions means a departure, by more than 25%, in meeting, in response to the Dispatch Instruction from the ISO, the operating response Offer Data time for starting up or shutting down a generating unit and, for all other Resources, failure to respond to Dispatch Instructions means a departure by the lesser of, 25% or 2 hours, in meeting the operating response Offer Data time in starting up a generating unit.</a:t>
            </a:r>
          </a:p>
        </p:txBody>
      </p:sp>
      <p:sp>
        <p:nvSpPr>
          <p:cNvPr id="3" name="Slide Number Placeholder 2"/>
          <p:cNvSpPr>
            <a:spLocks noGrp="1"/>
          </p:cNvSpPr>
          <p:nvPr>
            <p:ph type="sldNum" sz="quarter" idx="4294967295"/>
          </p:nvPr>
        </p:nvSpPr>
        <p:spPr>
          <a:xfrm>
            <a:off x="8534400" y="6365875"/>
            <a:ext cx="381000" cy="263525"/>
          </a:xfrm>
        </p:spPr>
        <p:txBody>
          <a:bodyPr/>
          <a:lstStyle/>
          <a:p>
            <a:fld id="{10C7F894-2A36-495D-AB7C-1055F7AC0F9D}" type="slidenum">
              <a:rPr lang="en-US" smtClean="0"/>
              <a:pPr/>
              <a:t>24</a:t>
            </a:fld>
            <a:endParaRPr lang="en-US" dirty="0"/>
          </a:p>
        </p:txBody>
      </p:sp>
    </p:spTree>
    <p:extLst>
      <p:ext uri="{BB962C8B-B14F-4D97-AF65-F5344CB8AC3E}">
        <p14:creationId xmlns:p14="http://schemas.microsoft.com/office/powerpoint/2010/main" val="2406714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Highlights from Appendix </a:t>
            </a:r>
            <a:r>
              <a:rPr lang="en-US" dirty="0" smtClean="0"/>
              <a:t>B</a:t>
            </a:r>
            <a:endParaRPr lang="en-US" dirty="0"/>
          </a:p>
        </p:txBody>
      </p:sp>
      <p:sp>
        <p:nvSpPr>
          <p:cNvPr id="5" name="Content Placeholder 4"/>
          <p:cNvSpPr>
            <a:spLocks noGrp="1"/>
          </p:cNvSpPr>
          <p:nvPr>
            <p:ph sz="quarter" idx="13"/>
          </p:nvPr>
        </p:nvSpPr>
        <p:spPr/>
        <p:txBody>
          <a:bodyPr>
            <a:normAutofit/>
          </a:bodyPr>
          <a:lstStyle/>
          <a:p>
            <a:r>
              <a:rPr lang="en-US" sz="2000" b="1" dirty="0"/>
              <a:t>III.B.3.1.4   </a:t>
            </a:r>
            <a:r>
              <a:rPr lang="en-US" sz="2000" dirty="0"/>
              <a:t>Failure to perform may be excused if a Market Participant makes a timely submission of revised Offer Data or non-price related Supply Offer information to the ISO and performs in accordance with such revised data, but if a Market Participant’s revised data submission constitutes a misrepresentation of a Resource’s or Demand Resource’s ability to perform, this may be subject to referral. The ISO may unilaterally modify a Market Participant’s Offer Data and non-price related Supply Offer data in accordance with Section 1.11.3(c) of Market Rule 1.</a:t>
            </a:r>
          </a:p>
        </p:txBody>
      </p:sp>
      <p:sp>
        <p:nvSpPr>
          <p:cNvPr id="3" name="Slide Number Placeholder 2"/>
          <p:cNvSpPr>
            <a:spLocks noGrp="1"/>
          </p:cNvSpPr>
          <p:nvPr>
            <p:ph type="sldNum" sz="quarter" idx="4294967295"/>
          </p:nvPr>
        </p:nvSpPr>
        <p:spPr>
          <a:xfrm>
            <a:off x="8534400" y="6365875"/>
            <a:ext cx="381000" cy="263525"/>
          </a:xfrm>
        </p:spPr>
        <p:txBody>
          <a:bodyPr/>
          <a:lstStyle/>
          <a:p>
            <a:fld id="{10C7F894-2A36-495D-AB7C-1055F7AC0F9D}" type="slidenum">
              <a:rPr lang="en-US" smtClean="0"/>
              <a:pPr/>
              <a:t>25</a:t>
            </a:fld>
            <a:endParaRPr lang="en-US" dirty="0"/>
          </a:p>
        </p:txBody>
      </p:sp>
    </p:spTree>
    <p:extLst>
      <p:ext uri="{BB962C8B-B14F-4D97-AF65-F5344CB8AC3E}">
        <p14:creationId xmlns:p14="http://schemas.microsoft.com/office/powerpoint/2010/main" val="4266228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Highlights from Appendix </a:t>
            </a:r>
            <a:r>
              <a:rPr lang="en-US" dirty="0" smtClean="0"/>
              <a:t>B</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26</a:t>
            </a:fld>
            <a:endParaRPr lang="en-US"/>
          </a:p>
        </p:txBody>
      </p:sp>
      <p:sp>
        <p:nvSpPr>
          <p:cNvPr id="10" name="Content Placeholder 9"/>
          <p:cNvSpPr>
            <a:spLocks noGrp="1"/>
          </p:cNvSpPr>
          <p:nvPr>
            <p:ph sz="quarter" idx="14"/>
          </p:nvPr>
        </p:nvSpPr>
        <p:spPr>
          <a:xfrm>
            <a:off x="381000" y="838200"/>
            <a:ext cx="8305800" cy="5410200"/>
          </a:xfrm>
        </p:spPr>
        <p:txBody>
          <a:bodyPr>
            <a:normAutofit fontScale="25000" lnSpcReduction="20000"/>
          </a:bodyPr>
          <a:lstStyle/>
          <a:p>
            <a:endParaRPr lang="en-US" sz="4500" i="1" dirty="0" smtClean="0"/>
          </a:p>
          <a:p>
            <a:pPr marL="457200" lvl="1" indent="0">
              <a:buNone/>
            </a:pPr>
            <a:r>
              <a:rPr lang="en-US" sz="6400" b="1" dirty="0" smtClean="0"/>
              <a:t>III.B.3.2.6 </a:t>
            </a:r>
            <a:r>
              <a:rPr lang="en-US" sz="6400" b="1" dirty="0"/>
              <a:t>Certain Economic Decisions Excused</a:t>
            </a:r>
            <a:r>
              <a:rPr lang="en-US" sz="6400" dirty="0"/>
              <a:t>. Market Participants may make decisions affecting the availability of a Resource or Demand Resource for reasons relating to the economics of operating that Resource or Demand Resource. Such decisions may include, but are not limited to, sale of gas available to the Market Participant as fuel for a Resource or Demand Resource, reducing output temporarily to defer maintenance in response to unanticipated operating difficulties or refueling, or shutting down a Resource or Demand Resource during a period when the Market Participant does not reasonably expect the Resource-specific or Demand Resource-specific New England Market revenues to justify operation of the Resource or Demand Resource in that period. For such decisions, the Market Participant shall not be subject to sanction under III.B.3.2.1, III.B.3.2.2, III.B.3.2.3, or III.B.3.2.4 so long as it provides to the ISO timely information that accurately describes the nature of the Market Participant’s decision and result of such decision on the performance of such Resource or Demand Resource and otherwise acts in accordance with the applicable provisions of ISO New England Operating Procedure 5 (Unit Outages) or any other rule that provides for the coordination required to minimize the impact of Resource or Demand Resource unavailability on short-term reliability, including obtaining permission to the extent required by ISO New England Operating Procedure 5 or such other rule. It is not the intent of this Subsection’s reference to Operating Procedure 5 or other rules to require a Market Participant to provide services from all or a portion of a Resource or Demand Resource where the Resource-specific or Demand Resource-specific New England Market revenues derived from the provision of such service do not justify the associated operating costs or opportunity costs (whether intertemporal or in </a:t>
            </a:r>
            <a:r>
              <a:rPr lang="en-US" sz="6400" dirty="0" err="1"/>
              <a:t>nonNew</a:t>
            </a:r>
            <a:r>
              <a:rPr lang="en-US" sz="6400" dirty="0"/>
              <a:t> England Markets or both) of providing such service from such Resource or Demand Resource. It is also not the intent of this Section to provide a basis for a Market Participant to circumvent the mitigation rules specified in Appendix A or any other ISO New England Filed Document or I</a:t>
            </a:r>
            <a:r>
              <a:rPr lang="en-US" sz="7200" dirty="0"/>
              <a:t>SO New England System Rule. </a:t>
            </a:r>
          </a:p>
          <a:p>
            <a:pPr marL="457200" lvl="1" indent="0">
              <a:buNone/>
            </a:pPr>
            <a:endParaRPr lang="en-US" sz="7200" dirty="0" smtClean="0"/>
          </a:p>
          <a:p>
            <a:pPr marL="457200" lvl="1" indent="0">
              <a:buNone/>
            </a:pPr>
            <a:endParaRPr lang="en-US" sz="7200" dirty="0"/>
          </a:p>
          <a:p>
            <a:pPr marL="457200" lvl="1" indent="0">
              <a:buNone/>
            </a:pPr>
            <a:endParaRPr lang="en-US" sz="7200" dirty="0" smtClean="0"/>
          </a:p>
          <a:p>
            <a:endParaRPr lang="en-US" sz="7200" i="1" dirty="0" smtClean="0"/>
          </a:p>
          <a:p>
            <a:endParaRPr lang="en-US" sz="3300" i="1" dirty="0"/>
          </a:p>
          <a:p>
            <a:endParaRPr lang="en-US" sz="3300" i="1" dirty="0" smtClean="0"/>
          </a:p>
          <a:p>
            <a:endParaRPr lang="en-US" sz="3300" i="1" dirty="0" smtClean="0"/>
          </a:p>
          <a:p>
            <a:endParaRPr lang="en-US" sz="3300" i="1" dirty="0"/>
          </a:p>
          <a:p>
            <a:endParaRPr lang="en-US" sz="3300" i="1" dirty="0" smtClean="0"/>
          </a:p>
          <a:p>
            <a:r>
              <a:rPr lang="en-US" sz="4500" i="1" dirty="0" smtClean="0"/>
              <a:t>Compare</a:t>
            </a:r>
            <a:r>
              <a:rPr lang="en-US" sz="4500" dirty="0" smtClean="0"/>
              <a:t> Appendix B </a:t>
            </a:r>
          </a:p>
          <a:p>
            <a:pPr lvl="1"/>
            <a:endParaRPr lang="en-US" sz="3200" dirty="0"/>
          </a:p>
          <a:p>
            <a:pPr lvl="1"/>
            <a:r>
              <a:rPr lang="en-US" sz="3200" dirty="0" smtClean="0"/>
              <a:t>III.B.3.7.1 </a:t>
            </a:r>
            <a:r>
              <a:rPr lang="en-US" sz="3200" dirty="0"/>
              <a:t>Intent.  “Actions taken by a Market Participant in </a:t>
            </a:r>
            <a:r>
              <a:rPr lang="en-US" sz="3200" dirty="0">
                <a:solidFill>
                  <a:schemeClr val="accent6"/>
                </a:solidFill>
              </a:rPr>
              <a:t>good faith </a:t>
            </a:r>
            <a:r>
              <a:rPr lang="en-US" sz="3200" dirty="0"/>
              <a:t>shall not be viewed as part of a pattern of unexcused behavior or otherwise serve as the basis of a finding of intent.”</a:t>
            </a:r>
          </a:p>
          <a:p>
            <a:pPr lvl="1"/>
            <a:endParaRPr lang="en-US" sz="2900" dirty="0" smtClean="0"/>
          </a:p>
        </p:txBody>
      </p:sp>
    </p:spTree>
    <p:extLst>
      <p:ext uri="{BB962C8B-B14F-4D97-AF65-F5344CB8AC3E}">
        <p14:creationId xmlns:p14="http://schemas.microsoft.com/office/powerpoint/2010/main" val="53555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Excerpt from Appendix </a:t>
            </a:r>
            <a:r>
              <a:rPr lang="en-US" dirty="0" smtClean="0"/>
              <a:t>B, </a:t>
            </a:r>
            <a:r>
              <a:rPr lang="en-US" dirty="0"/>
              <a:t>Exhibit 1</a:t>
            </a:r>
          </a:p>
        </p:txBody>
      </p:sp>
      <p:sp>
        <p:nvSpPr>
          <p:cNvPr id="3" name="Slide Number Placeholder 2"/>
          <p:cNvSpPr>
            <a:spLocks noGrp="1"/>
          </p:cNvSpPr>
          <p:nvPr>
            <p:ph type="sldNum" sz="quarter" idx="4294967295"/>
          </p:nvPr>
        </p:nvSpPr>
        <p:spPr>
          <a:xfrm>
            <a:off x="8534400" y="6365875"/>
            <a:ext cx="381000" cy="263525"/>
          </a:xfrm>
        </p:spPr>
        <p:txBody>
          <a:bodyPr/>
          <a:lstStyle/>
          <a:p>
            <a:fld id="{10C7F894-2A36-495D-AB7C-1055F7AC0F9D}" type="slidenum">
              <a:rPr lang="en-US" smtClean="0"/>
              <a:pPr/>
              <a:t>27</a:t>
            </a:fld>
            <a:endParaRPr lang="en-US" dirty="0"/>
          </a:p>
        </p:txBody>
      </p:sp>
      <p:pic>
        <p:nvPicPr>
          <p:cNvPr id="7" name="Picture 6"/>
          <p:cNvPicPr>
            <a:picLocks noChangeAspect="1"/>
          </p:cNvPicPr>
          <p:nvPr/>
        </p:nvPicPr>
        <p:blipFill rotWithShape="1">
          <a:blip r:embed="rId2"/>
          <a:srcRect l="-135" t="-1" r="136" b="-1033"/>
          <a:stretch/>
        </p:blipFill>
        <p:spPr>
          <a:xfrm>
            <a:off x="2438400" y="914400"/>
            <a:ext cx="4114800" cy="5394960"/>
          </a:xfrm>
          <a:prstGeom prst="rect">
            <a:avLst/>
          </a:prstGeom>
        </p:spPr>
      </p:pic>
    </p:spTree>
    <p:extLst>
      <p:ext uri="{BB962C8B-B14F-4D97-AF65-F5344CB8AC3E}">
        <p14:creationId xmlns:p14="http://schemas.microsoft.com/office/powerpoint/2010/main" val="250725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Comparison </a:t>
            </a:r>
            <a:r>
              <a:rPr lang="en-US" dirty="0"/>
              <a:t>to Referrals</a:t>
            </a:r>
          </a:p>
        </p:txBody>
      </p:sp>
      <p:sp>
        <p:nvSpPr>
          <p:cNvPr id="3" name="Slide Number Placeholder 2"/>
          <p:cNvSpPr>
            <a:spLocks noGrp="1"/>
          </p:cNvSpPr>
          <p:nvPr>
            <p:ph type="sldNum" sz="quarter" idx="12"/>
          </p:nvPr>
        </p:nvSpPr>
        <p:spPr/>
        <p:txBody>
          <a:bodyPr/>
          <a:lstStyle/>
          <a:p>
            <a:fld id="{F9D18D59-7AC8-45AE-9F52-DBA89AEC6EE0}" type="slidenum">
              <a:rPr lang="en-US" smtClean="0"/>
              <a:t>28</a:t>
            </a:fld>
            <a:endParaRPr lang="en-US"/>
          </a:p>
        </p:txBody>
      </p:sp>
      <p:sp>
        <p:nvSpPr>
          <p:cNvPr id="9" name="Text Placeholder 8"/>
          <p:cNvSpPr>
            <a:spLocks noGrp="1"/>
          </p:cNvSpPr>
          <p:nvPr>
            <p:ph type="body" sz="quarter" idx="13"/>
          </p:nvPr>
        </p:nvSpPr>
        <p:spPr/>
        <p:txBody>
          <a:bodyPr>
            <a:normAutofit fontScale="92500"/>
          </a:bodyPr>
          <a:lstStyle/>
          <a:p>
            <a:r>
              <a:rPr lang="en-US" dirty="0"/>
              <a:t>18 CFR 35.28 Core Functions of Market Monitoring Unit (excerpts)</a:t>
            </a:r>
          </a:p>
        </p:txBody>
      </p:sp>
      <p:sp>
        <p:nvSpPr>
          <p:cNvPr id="10" name="Content Placeholder 9"/>
          <p:cNvSpPr>
            <a:spLocks noGrp="1"/>
          </p:cNvSpPr>
          <p:nvPr>
            <p:ph sz="quarter" idx="14"/>
          </p:nvPr>
        </p:nvSpPr>
        <p:spPr/>
        <p:txBody>
          <a:bodyPr>
            <a:normAutofit fontScale="70000" lnSpcReduction="20000"/>
          </a:bodyPr>
          <a:lstStyle/>
          <a:p>
            <a:r>
              <a:rPr lang="en-US" dirty="0"/>
              <a:t>35.28 (g)(3)(ii)(C) Identify and notify the Commission’s Office of Enforcement staff of instances in which a market participant’s or the Commission-approved independent system operator’s or regional transmission organization’s behavior may require investigation, including, but not limited to, Market Violations.</a:t>
            </a:r>
          </a:p>
          <a:p>
            <a:r>
              <a:rPr lang="en-US" dirty="0"/>
              <a:t>35.28(g)(3)(iv)(A) A Market-Monitoring Unit is to make </a:t>
            </a:r>
            <a:r>
              <a:rPr lang="en-US" dirty="0">
                <a:solidFill>
                  <a:schemeClr val="accent1">
                    <a:lumMod val="75000"/>
                  </a:schemeClr>
                </a:solidFill>
              </a:rPr>
              <a:t>a non-public referral </a:t>
            </a:r>
            <a:r>
              <a:rPr lang="en-US" dirty="0"/>
              <a:t>to the Commission in all instances where the Market Monitoring Unit has </a:t>
            </a:r>
            <a:r>
              <a:rPr lang="en-US" dirty="0">
                <a:solidFill>
                  <a:schemeClr val="accent1">
                    <a:lumMod val="75000"/>
                  </a:schemeClr>
                </a:solidFill>
              </a:rPr>
              <a:t>reason to believe </a:t>
            </a:r>
            <a:r>
              <a:rPr lang="en-US" dirty="0"/>
              <a:t>that a Market Violation has occurred.  While the Market Monitoring Unit need not be able to prove that a Market Violation has occurred, the Market Monitoring Unit is to provide </a:t>
            </a:r>
            <a:r>
              <a:rPr lang="en-US" dirty="0">
                <a:solidFill>
                  <a:schemeClr val="accent1">
                    <a:lumMod val="75000"/>
                  </a:schemeClr>
                </a:solidFill>
              </a:rPr>
              <a:t>sufficient credible information to warrant further investigation by the Commission</a:t>
            </a:r>
            <a:r>
              <a:rPr lang="en-US" dirty="0"/>
              <a:t>.  Once the Market Monitoring Unit has obtained sufficient credible information to warrant referral to the Commission, the Market Monitoring Unit it to immediately refer the matter to the Commission and desist from independent action related to the alleged Market Violation.  This does not preclude the Market Monitoring Unit from continuing to monitor for any repeated instances of the activity by the same or other entities, which would constitute new Market Violations.  The Market Monitoring Unit is to respond to requests from the Commission for any additional information in connection with the alleged Market Violation it has referred.</a:t>
            </a:r>
          </a:p>
          <a:p>
            <a:r>
              <a:rPr lang="en-US" dirty="0"/>
              <a:t>35.28(b)(8) Market Violation means a tariff violation, violation of a Commission-approved order, rule or regulation, market manipulation, or inappropriate dispatch that creates substantial concerns regarding unnecessary market inefficiencies</a:t>
            </a:r>
            <a:r>
              <a:rPr lang="en-US" dirty="0" smtClean="0"/>
              <a:t>.</a:t>
            </a:r>
            <a:endParaRPr lang="en-US" dirty="0"/>
          </a:p>
        </p:txBody>
      </p:sp>
    </p:spTree>
    <p:extLst>
      <p:ext uri="{BB962C8B-B14F-4D97-AF65-F5344CB8AC3E}">
        <p14:creationId xmlns:p14="http://schemas.microsoft.com/office/powerpoint/2010/main" val="427960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Comparison </a:t>
            </a:r>
            <a:r>
              <a:rPr lang="en-US" dirty="0"/>
              <a:t>to </a:t>
            </a:r>
            <a:r>
              <a:rPr lang="en-US" dirty="0" smtClean="0"/>
              <a:t>Referrals continued</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29</a:t>
            </a:fld>
            <a:endParaRPr lang="en-US"/>
          </a:p>
        </p:txBody>
      </p:sp>
      <p:sp>
        <p:nvSpPr>
          <p:cNvPr id="9" name="Text Placeholder 8"/>
          <p:cNvSpPr>
            <a:spLocks noGrp="1"/>
          </p:cNvSpPr>
          <p:nvPr>
            <p:ph type="body" sz="quarter" idx="13"/>
          </p:nvPr>
        </p:nvSpPr>
        <p:spPr/>
        <p:txBody>
          <a:bodyPr>
            <a:normAutofit/>
          </a:bodyPr>
          <a:lstStyle/>
          <a:p>
            <a:r>
              <a:rPr lang="en-US" dirty="0"/>
              <a:t>IMM subject to Regulations and Appendix A (not B)</a:t>
            </a:r>
          </a:p>
        </p:txBody>
      </p:sp>
      <p:sp>
        <p:nvSpPr>
          <p:cNvPr id="10" name="Content Placeholder 9"/>
          <p:cNvSpPr>
            <a:spLocks noGrp="1"/>
          </p:cNvSpPr>
          <p:nvPr>
            <p:ph sz="quarter" idx="14"/>
          </p:nvPr>
        </p:nvSpPr>
        <p:spPr/>
        <p:txBody>
          <a:bodyPr>
            <a:normAutofit fontScale="62500" lnSpcReduction="20000"/>
          </a:bodyPr>
          <a:lstStyle/>
          <a:p>
            <a:r>
              <a:rPr lang="en-US" b="1" dirty="0"/>
              <a:t>Appendix A, Section III.A.2.3(d</a:t>
            </a:r>
            <a:r>
              <a:rPr lang="en-US" dirty="0"/>
              <a:t>):  [The IMM shall] identify and notify the Commission’s Office of Enforcement staff of instances in which a Market Participant’s behavior, or that of the ISO, may require investigation, including suspected Tariff violations, suspected violations of Commission-approved rules and regulations, suspected market manipulation, and inappropriate dispatch that creates substantial concerns regarding unnecessary market inefficiencies, in accordance with the procedures outlined in Section III.A.19 of this Appendix A.</a:t>
            </a:r>
          </a:p>
          <a:p>
            <a:r>
              <a:rPr lang="en-US" b="1" dirty="0" smtClean="0"/>
              <a:t>Appendix A, Section III.A.19. Protocols </a:t>
            </a:r>
            <a:r>
              <a:rPr lang="en-US" b="1" dirty="0"/>
              <a:t>on Referral to the Commission of Suspected Violations.</a:t>
            </a:r>
            <a:r>
              <a:rPr lang="en-US" dirty="0"/>
              <a:t> </a:t>
            </a:r>
            <a:r>
              <a:rPr lang="en-US" dirty="0">
                <a:solidFill>
                  <a:schemeClr val="tx2">
                    <a:lumMod val="60000"/>
                    <a:lumOff val="40000"/>
                  </a:schemeClr>
                </a:solidFill>
              </a:rPr>
              <a:t>[Note: tracks </a:t>
            </a:r>
            <a:r>
              <a:rPr lang="en-US" dirty="0" err="1">
                <a:solidFill>
                  <a:schemeClr val="tx2">
                    <a:lumMod val="60000"/>
                    <a:lumOff val="40000"/>
                  </a:schemeClr>
                </a:solidFill>
              </a:rPr>
              <a:t>Reg</a:t>
            </a:r>
            <a:r>
              <a:rPr lang="en-US" dirty="0">
                <a:solidFill>
                  <a:schemeClr val="tx2">
                    <a:lumMod val="60000"/>
                    <a:lumOff val="40000"/>
                  </a:schemeClr>
                </a:solidFill>
              </a:rPr>
              <a:t> 35.28(g)(3)(iv)(A) cited above]  </a:t>
            </a:r>
            <a:r>
              <a:rPr lang="en-US" dirty="0"/>
              <a:t>(A) The Internal Market Monitor or External Market Monitor is to make a non-public referral to the Commission in all instances where in all instances where the Internal Market Monitor or External Market Monitor has reason to believe that a Market Violation has occurred. While the Internal Market Monitor or External Market Monitor need not be able to prove that a Market Violation has occurred, the Internal Market Monitor or External Market Monitor is to provide sufficient credible information to warrant further investigation by the Commission. Once the Internal Market Monitor or External Market Monitor has obtained sufficient credible information to warrant referral to the Commission, the Internal Market Monitor or External Market Monitor is to immediately refer the matter to the Commission and desist from independent action related to the alleged Market Violation. This does not preclude the Internal Market Monitor or External Market Monitor from continuing to monitor for any repeated instances of the activity by the same or other entities, which would constitute new Market Violations. The Internal Market Monitor or External Market Monitor is to respond to requests from the Commission for any additional information in connection with the a</a:t>
            </a:r>
          </a:p>
        </p:txBody>
      </p:sp>
    </p:spTree>
    <p:extLst>
      <p:ext uri="{BB962C8B-B14F-4D97-AF65-F5344CB8AC3E}">
        <p14:creationId xmlns:p14="http://schemas.microsoft.com/office/powerpoint/2010/main" val="60575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Another Potential Conflict with recent FERC Order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3</a:t>
            </a:fld>
            <a:endParaRPr lang="en-US"/>
          </a:p>
        </p:txBody>
      </p:sp>
      <p:sp>
        <p:nvSpPr>
          <p:cNvPr id="9" name="Text Placeholder 8"/>
          <p:cNvSpPr>
            <a:spLocks noGrp="1"/>
          </p:cNvSpPr>
          <p:nvPr>
            <p:ph type="body" sz="quarter" idx="13"/>
          </p:nvPr>
        </p:nvSpPr>
        <p:spPr>
          <a:xfrm>
            <a:off x="457200" y="762000"/>
            <a:ext cx="8229600" cy="533400"/>
          </a:xfrm>
        </p:spPr>
        <p:txBody>
          <a:bodyPr>
            <a:normAutofit/>
          </a:bodyPr>
          <a:lstStyle/>
          <a:p>
            <a:r>
              <a:rPr lang="en-US" dirty="0" smtClean="0"/>
              <a:t>Legitimate Economic Excuse not an Affirmative Defense </a:t>
            </a:r>
            <a:endParaRPr lang="en-US" dirty="0"/>
          </a:p>
        </p:txBody>
      </p:sp>
      <p:sp>
        <p:nvSpPr>
          <p:cNvPr id="10" name="Content Placeholder 9"/>
          <p:cNvSpPr>
            <a:spLocks noGrp="1"/>
          </p:cNvSpPr>
          <p:nvPr>
            <p:ph sz="quarter" idx="14"/>
          </p:nvPr>
        </p:nvSpPr>
        <p:spPr>
          <a:xfrm>
            <a:off x="381000" y="1295400"/>
            <a:ext cx="8305800" cy="4953000"/>
          </a:xfrm>
        </p:spPr>
        <p:txBody>
          <a:bodyPr>
            <a:normAutofit fontScale="25000" lnSpcReduction="20000"/>
          </a:bodyPr>
          <a:lstStyle/>
          <a:p>
            <a:r>
              <a:rPr lang="en-US" sz="7200" i="1" dirty="0" smtClean="0"/>
              <a:t>Order Establishing Hearing, </a:t>
            </a:r>
            <a:r>
              <a:rPr lang="en-US" sz="7200" dirty="0"/>
              <a:t>147 FERC ¶ </a:t>
            </a:r>
            <a:r>
              <a:rPr lang="en-US" sz="7200" dirty="0" smtClean="0"/>
              <a:t>61,130 at 42, n.109 (2014)</a:t>
            </a:r>
            <a:endParaRPr lang="en-US" sz="7200" i="1" dirty="0"/>
          </a:p>
          <a:p>
            <a:pPr lvl="1"/>
            <a:endParaRPr lang="en-US" sz="3200" dirty="0"/>
          </a:p>
          <a:p>
            <a:pPr marL="457200" lvl="1" indent="0">
              <a:buNone/>
            </a:pPr>
            <a:r>
              <a:rPr lang="en-US" sz="7200" b="1" dirty="0"/>
              <a:t>d. Legitimate Economic Purpose </a:t>
            </a:r>
            <a:endParaRPr lang="en-US" sz="7200" b="1" dirty="0" smtClean="0"/>
          </a:p>
          <a:p>
            <a:pPr marL="457200" lvl="1" indent="0">
              <a:buNone/>
            </a:pPr>
            <a:endParaRPr lang="en-US" sz="7200" dirty="0" smtClean="0"/>
          </a:p>
          <a:p>
            <a:pPr marL="457200" lvl="1" indent="0">
              <a:buNone/>
            </a:pPr>
            <a:r>
              <a:rPr lang="en-US" sz="7200" b="1" dirty="0" smtClean="0"/>
              <a:t>42</a:t>
            </a:r>
            <a:r>
              <a:rPr lang="en-US" sz="7200" b="1" dirty="0"/>
              <a:t>.</a:t>
            </a:r>
            <a:r>
              <a:rPr lang="en-US" sz="7200" dirty="0"/>
              <a:t> BP also contends that it cannot be liable for manipulation because it has shown that its trading activity is supported by </a:t>
            </a:r>
            <a:r>
              <a:rPr lang="en-US" sz="7200" dirty="0">
                <a:solidFill>
                  <a:srgbClr val="0000FF"/>
                </a:solidFill>
              </a:rPr>
              <a:t>legitimate economic rationales</a:t>
            </a:r>
            <a:r>
              <a:rPr lang="en-US" sz="7200" dirty="0"/>
              <a:t>. Such an assertion, however, </a:t>
            </a:r>
            <a:r>
              <a:rPr lang="en-US" sz="7200" dirty="0">
                <a:solidFill>
                  <a:srgbClr val="0000FF"/>
                </a:solidFill>
              </a:rPr>
              <a:t>cannot be dispositive </a:t>
            </a:r>
            <a:r>
              <a:rPr lang="en-US" sz="7200" dirty="0"/>
              <a:t>since the manipulative nature of the trading is a question of fact yet to be resolved. Trades undertaken solely for bona fide economic purposes are not </a:t>
            </a:r>
            <a:r>
              <a:rPr lang="en-US" sz="7200" dirty="0" err="1"/>
              <a:t>violative</a:t>
            </a:r>
            <a:r>
              <a:rPr lang="en-US" sz="7200" dirty="0"/>
              <a:t> of section 1c.1 of the Commission’s regulations, but the very same trades, if intended to manipulate the market, are indeed prohibited. At the hearing, BP may present evidence as to its business purpose, which will be considered along with OE Staff’s evidence of manipulation in determining whether a claim for manipulation has been established.</a:t>
            </a:r>
            <a:r>
              <a:rPr lang="en-US" sz="7200" baseline="30000" dirty="0"/>
              <a:t>109</a:t>
            </a:r>
            <a:r>
              <a:rPr lang="en-US" sz="7200" dirty="0"/>
              <a:t> </a:t>
            </a:r>
            <a:endParaRPr lang="en-US" sz="7200" dirty="0" smtClean="0"/>
          </a:p>
          <a:p>
            <a:pPr marL="457200" lvl="1" indent="0">
              <a:buNone/>
            </a:pPr>
            <a:endParaRPr lang="en-US" sz="4000" dirty="0"/>
          </a:p>
          <a:p>
            <a:pPr marL="457200" lvl="1" indent="0">
              <a:buNone/>
            </a:pPr>
            <a:endParaRPr lang="en-US" sz="3200" b="1" dirty="0" smtClean="0"/>
          </a:p>
          <a:p>
            <a:pPr marL="457200" lvl="1" indent="0">
              <a:buNone/>
            </a:pPr>
            <a:r>
              <a:rPr lang="en-US" sz="7200" b="1" baseline="30000" dirty="0" smtClean="0"/>
              <a:t>109</a:t>
            </a:r>
            <a:r>
              <a:rPr lang="en-US" sz="7200" dirty="0" smtClean="0"/>
              <a:t> </a:t>
            </a:r>
            <a:r>
              <a:rPr lang="en-US" sz="6400" i="1" dirty="0"/>
              <a:t>Barclays</a:t>
            </a:r>
            <a:r>
              <a:rPr lang="en-US" sz="6400" dirty="0"/>
              <a:t>, 144 FERC ¶ 61,041 at P 61 &amp; n.197 (citing Investigations of Terms and Conditions of Pub. Util. Mkt.-Based Rate Authorizations, 114 FERC ¶ 61,165, at P 29 (2006)) (“[A]n entity’s business purposes will be relevant to an inquiry into manipulative intent, </a:t>
            </a:r>
            <a:r>
              <a:rPr lang="en-US" sz="6400" dirty="0">
                <a:solidFill>
                  <a:srgbClr val="0000FF"/>
                </a:solidFill>
              </a:rPr>
              <a:t>but a ‘legitimate business purpose’ is not a dispositive, affirmative defense to manipulation</a:t>
            </a:r>
            <a:r>
              <a:rPr lang="en-US" sz="6400" dirty="0"/>
              <a:t>.”).</a:t>
            </a:r>
            <a:endParaRPr lang="en-US" sz="6400" dirty="0" smtClean="0"/>
          </a:p>
          <a:p>
            <a:r>
              <a:rPr lang="en-US" sz="7200" i="1" dirty="0"/>
              <a:t>Compare</a:t>
            </a:r>
            <a:r>
              <a:rPr lang="en-US" sz="7200" dirty="0"/>
              <a:t> Appendix B, </a:t>
            </a:r>
            <a:r>
              <a:rPr lang="en-US" sz="7200" b="1" dirty="0" smtClean="0"/>
              <a:t>III.B.3.2.6 </a:t>
            </a:r>
            <a:r>
              <a:rPr lang="en-US" sz="7200" b="1" dirty="0"/>
              <a:t>Certain Economic Decisions Excused</a:t>
            </a:r>
            <a:r>
              <a:rPr lang="en-US" sz="7200" dirty="0"/>
              <a:t>. Market Participants </a:t>
            </a:r>
            <a:r>
              <a:rPr lang="en-US" sz="7200" dirty="0">
                <a:solidFill>
                  <a:srgbClr val="0000FF"/>
                </a:solidFill>
              </a:rPr>
              <a:t>may make decisions </a:t>
            </a:r>
            <a:r>
              <a:rPr lang="en-US" sz="7200" dirty="0"/>
              <a:t>affecting the availability of a Resource or Demand Resource </a:t>
            </a:r>
            <a:r>
              <a:rPr lang="en-US" sz="7200" dirty="0">
                <a:solidFill>
                  <a:srgbClr val="0000FF"/>
                </a:solidFill>
              </a:rPr>
              <a:t>for reasons relating to the economics </a:t>
            </a:r>
            <a:r>
              <a:rPr lang="en-US" sz="7200" dirty="0"/>
              <a:t>of operating that Resource or Demand Resource. </a:t>
            </a:r>
            <a:r>
              <a:rPr lang="en-US" sz="7200" dirty="0" smtClean="0"/>
              <a:t> * * * </a:t>
            </a:r>
          </a:p>
          <a:p>
            <a:endParaRPr lang="en-US" sz="7200" dirty="0"/>
          </a:p>
          <a:p>
            <a:endParaRPr lang="en-US" sz="7200" i="1" dirty="0" smtClean="0"/>
          </a:p>
          <a:p>
            <a:endParaRPr lang="en-US" sz="3300" i="1" dirty="0"/>
          </a:p>
          <a:p>
            <a:endParaRPr lang="en-US" sz="3300" i="1" dirty="0" smtClean="0"/>
          </a:p>
          <a:p>
            <a:endParaRPr lang="en-US" sz="3300" i="1" dirty="0" smtClean="0"/>
          </a:p>
          <a:p>
            <a:pPr marL="0" indent="0">
              <a:buNone/>
            </a:pPr>
            <a:endParaRPr lang="en-US" sz="3300" i="1" dirty="0"/>
          </a:p>
          <a:p>
            <a:r>
              <a:rPr lang="en-US" sz="4500" i="1" dirty="0" smtClean="0"/>
              <a:t>Compare</a:t>
            </a:r>
            <a:r>
              <a:rPr lang="en-US" sz="4500" dirty="0" smtClean="0"/>
              <a:t> Appendix B, Section III.B.3.2.6 (next slide)</a:t>
            </a:r>
          </a:p>
          <a:p>
            <a:pPr lvl="1"/>
            <a:endParaRPr lang="en-US" sz="3200" dirty="0"/>
          </a:p>
          <a:p>
            <a:pPr lvl="1"/>
            <a:endParaRPr lang="en-US" sz="2900" dirty="0" smtClean="0"/>
          </a:p>
        </p:txBody>
      </p:sp>
    </p:spTree>
    <p:extLst>
      <p:ext uri="{BB962C8B-B14F-4D97-AF65-F5344CB8AC3E}">
        <p14:creationId xmlns:p14="http://schemas.microsoft.com/office/powerpoint/2010/main" val="1249603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FERC Mentions of Appendix B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30</a:t>
            </a:fld>
            <a:endParaRPr lang="en-US"/>
          </a:p>
        </p:txBody>
      </p:sp>
      <p:sp>
        <p:nvSpPr>
          <p:cNvPr id="9" name="Text Placeholder 8"/>
          <p:cNvSpPr>
            <a:spLocks noGrp="1"/>
          </p:cNvSpPr>
          <p:nvPr>
            <p:ph type="body" sz="quarter" idx="13"/>
          </p:nvPr>
        </p:nvSpPr>
        <p:spPr>
          <a:xfrm>
            <a:off x="457200" y="762000"/>
            <a:ext cx="8229600" cy="533400"/>
          </a:xfrm>
        </p:spPr>
        <p:txBody>
          <a:bodyPr>
            <a:normAutofit/>
          </a:bodyPr>
          <a:lstStyle/>
          <a:p>
            <a:r>
              <a:rPr lang="en-US" dirty="0" smtClean="0"/>
              <a:t>Footnote </a:t>
            </a:r>
            <a:r>
              <a:rPr lang="en-US" dirty="0"/>
              <a:t>in Storage Order </a:t>
            </a:r>
            <a:r>
              <a:rPr lang="en-US" dirty="0" smtClean="0"/>
              <a:t>and in Order to Show Cause</a:t>
            </a:r>
            <a:endParaRPr lang="en-US" dirty="0"/>
          </a:p>
        </p:txBody>
      </p:sp>
      <p:sp>
        <p:nvSpPr>
          <p:cNvPr id="10" name="Content Placeholder 9"/>
          <p:cNvSpPr>
            <a:spLocks noGrp="1"/>
          </p:cNvSpPr>
          <p:nvPr>
            <p:ph sz="quarter" idx="14"/>
          </p:nvPr>
        </p:nvSpPr>
        <p:spPr>
          <a:xfrm>
            <a:off x="457200" y="1447800"/>
            <a:ext cx="8229600" cy="4800600"/>
          </a:xfrm>
        </p:spPr>
        <p:txBody>
          <a:bodyPr>
            <a:normAutofit fontScale="62500" lnSpcReduction="20000"/>
          </a:bodyPr>
          <a:lstStyle/>
          <a:p>
            <a:r>
              <a:rPr lang="en-US" sz="3400" dirty="0"/>
              <a:t>Order </a:t>
            </a:r>
            <a:r>
              <a:rPr lang="en-US" sz="3400" dirty="0" smtClean="0"/>
              <a:t>841 on </a:t>
            </a:r>
            <a:r>
              <a:rPr lang="en-US" sz="3400" dirty="0"/>
              <a:t>Compliance Filing, 169 FERC ¶ 61,140 P 168 n.414 (2019)</a:t>
            </a:r>
          </a:p>
          <a:p>
            <a:pPr lvl="1"/>
            <a:endParaRPr lang="en-US" sz="2900" dirty="0" smtClean="0"/>
          </a:p>
          <a:p>
            <a:endParaRPr lang="en-US" dirty="0"/>
          </a:p>
          <a:p>
            <a:endParaRPr lang="en-US" dirty="0" smtClean="0"/>
          </a:p>
          <a:p>
            <a:endParaRPr lang="en-US" dirty="0"/>
          </a:p>
          <a:p>
            <a:endParaRPr lang="en-US" dirty="0" smtClean="0"/>
          </a:p>
          <a:p>
            <a:endParaRPr lang="en-US" dirty="0"/>
          </a:p>
          <a:p>
            <a:endParaRPr lang="en-US" dirty="0" smtClean="0"/>
          </a:p>
          <a:p>
            <a:r>
              <a:rPr lang="en-US" sz="3300" dirty="0" smtClean="0"/>
              <a:t>Order to Show Cause and Notice of Proposed Penalty, </a:t>
            </a:r>
            <a:r>
              <a:rPr lang="en-US" sz="3600" dirty="0"/>
              <a:t>163 FERC ¶ </a:t>
            </a:r>
            <a:r>
              <a:rPr lang="en-US" sz="3600" dirty="0" smtClean="0"/>
              <a:t>61,198 at 39 &amp; n. 161 (2018) </a:t>
            </a:r>
            <a:endParaRPr lang="en-US" sz="3300" dirty="0" smtClean="0"/>
          </a:p>
          <a:p>
            <a:pPr lvl="1"/>
            <a:endParaRPr lang="en-US" dirty="0" smtClean="0"/>
          </a:p>
          <a:p>
            <a:pPr lvl="1"/>
            <a:r>
              <a:rPr lang="en-US" dirty="0" smtClean="0"/>
              <a:t>“Footprint </a:t>
            </a:r>
            <a:r>
              <a:rPr lang="en-US" dirty="0"/>
              <a:t>also argues that the Tariff did not and still does not permit sanctions under Appendix B for “a failure to perform” unless it occurs during a shortage hour, and there were none during the Relevant Period</a:t>
            </a:r>
            <a:r>
              <a:rPr lang="en-US" dirty="0" smtClean="0"/>
              <a:t>.”</a:t>
            </a:r>
            <a:r>
              <a:rPr lang="en-US" baseline="30000" dirty="0" smtClean="0"/>
              <a:t>161</a:t>
            </a:r>
            <a:r>
              <a:rPr lang="en-US" dirty="0" smtClean="0"/>
              <a:t> </a:t>
            </a:r>
          </a:p>
          <a:p>
            <a:pPr lvl="1"/>
            <a:endParaRPr lang="en-US" dirty="0" smtClean="0"/>
          </a:p>
          <a:p>
            <a:pPr lvl="2"/>
            <a:r>
              <a:rPr lang="en-US" baseline="30000" dirty="0" smtClean="0"/>
              <a:t>161</a:t>
            </a:r>
            <a:r>
              <a:rPr lang="en-US" dirty="0" smtClean="0"/>
              <a:t> </a:t>
            </a:r>
            <a:r>
              <a:rPr lang="en-US" dirty="0"/>
              <a:t>See PF Response at 2–3, 49–50 (citing Tariff Market Rule 1, Appendix B, § III.B.3.2.6) (Certain Economic Decisions Excused</a:t>
            </a:r>
            <a:r>
              <a:rPr lang="en-US" dirty="0" smtClean="0"/>
              <a:t>)).</a:t>
            </a:r>
            <a:endParaRPr lang="en-US" dirty="0"/>
          </a:p>
        </p:txBody>
      </p:sp>
      <p:pic>
        <p:nvPicPr>
          <p:cNvPr id="6" name="Content Placeholder 5"/>
          <p:cNvPicPr>
            <a:picLocks noChangeAspect="1"/>
          </p:cNvPicPr>
          <p:nvPr/>
        </p:nvPicPr>
        <p:blipFill>
          <a:blip r:embed="rId2"/>
          <a:stretch>
            <a:fillRect/>
          </a:stretch>
        </p:blipFill>
        <p:spPr>
          <a:xfrm>
            <a:off x="1676400" y="1821304"/>
            <a:ext cx="6096000" cy="1449049"/>
          </a:xfrm>
          <a:prstGeom prst="rect">
            <a:avLst/>
          </a:prstGeom>
        </p:spPr>
      </p:pic>
      <p:pic>
        <p:nvPicPr>
          <p:cNvPr id="7" name="Picture 6"/>
          <p:cNvPicPr>
            <a:picLocks noChangeAspect="1"/>
          </p:cNvPicPr>
          <p:nvPr/>
        </p:nvPicPr>
        <p:blipFill>
          <a:blip r:embed="rId3"/>
          <a:stretch>
            <a:fillRect/>
          </a:stretch>
        </p:blipFill>
        <p:spPr>
          <a:xfrm>
            <a:off x="1516241" y="3241521"/>
            <a:ext cx="6256159" cy="731891"/>
          </a:xfrm>
          <a:prstGeom prst="rect">
            <a:avLst/>
          </a:prstGeom>
        </p:spPr>
      </p:pic>
    </p:spTree>
    <p:extLst>
      <p:ext uri="{BB962C8B-B14F-4D97-AF65-F5344CB8AC3E}">
        <p14:creationId xmlns:p14="http://schemas.microsoft.com/office/powerpoint/2010/main" val="358320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Removal of Appendix B as a Process is Not Substantive</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4</a:t>
            </a:fld>
            <a:endParaRPr lang="en-US"/>
          </a:p>
        </p:txBody>
      </p:sp>
      <p:sp>
        <p:nvSpPr>
          <p:cNvPr id="4" name="Text Placeholder 3"/>
          <p:cNvSpPr>
            <a:spLocks noGrp="1"/>
          </p:cNvSpPr>
          <p:nvPr>
            <p:ph type="body" sz="quarter" idx="13"/>
          </p:nvPr>
        </p:nvSpPr>
        <p:spPr/>
        <p:txBody>
          <a:bodyPr/>
          <a:lstStyle/>
          <a:p>
            <a:r>
              <a:rPr lang="en-US" dirty="0" smtClean="0"/>
              <a:t>Nature of Violations and Any Available Defenses Remain </a:t>
            </a:r>
            <a:endParaRPr lang="en-US" dirty="0"/>
          </a:p>
        </p:txBody>
      </p:sp>
      <p:sp>
        <p:nvSpPr>
          <p:cNvPr id="5" name="Content Placeholder 4"/>
          <p:cNvSpPr>
            <a:spLocks noGrp="1"/>
          </p:cNvSpPr>
          <p:nvPr>
            <p:ph sz="quarter" idx="14"/>
          </p:nvPr>
        </p:nvSpPr>
        <p:spPr/>
        <p:txBody>
          <a:bodyPr/>
          <a:lstStyle/>
          <a:p>
            <a:r>
              <a:rPr lang="en-US" dirty="0" smtClean="0"/>
              <a:t>Good faith and economic excuse may not be safe harbors or affirmative defenses but can be evidence presented to the Commission in making its determination of a violation.</a:t>
            </a:r>
          </a:p>
          <a:p>
            <a:r>
              <a:rPr lang="en-US" dirty="0" smtClean="0"/>
              <a:t>Some participants’ desire for “clarity” and “bright lines” is offset and balanced by the flexibility afforded by case-by-case determinations.  </a:t>
            </a:r>
          </a:p>
          <a:p>
            <a:r>
              <a:rPr lang="en-US" dirty="0" smtClean="0"/>
              <a:t>By </a:t>
            </a:r>
            <a:r>
              <a:rPr lang="en-US" dirty="0"/>
              <a:t>comparison</a:t>
            </a:r>
            <a:r>
              <a:rPr lang="en-US" dirty="0" smtClean="0"/>
              <a:t>, “traffic tickets” are strict liability offenses with no intent or excuses allowed. </a:t>
            </a:r>
          </a:p>
          <a:p>
            <a:endParaRPr lang="en-US" dirty="0"/>
          </a:p>
        </p:txBody>
      </p:sp>
    </p:spTree>
    <p:extLst>
      <p:ext uri="{BB962C8B-B14F-4D97-AF65-F5344CB8AC3E}">
        <p14:creationId xmlns:p14="http://schemas.microsoft.com/office/powerpoint/2010/main" val="411558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Proposed </a:t>
            </a:r>
            <a:r>
              <a:rPr lang="en-US" dirty="0" smtClean="0"/>
              <a:t>“</a:t>
            </a:r>
            <a:r>
              <a:rPr lang="en-US" dirty="0"/>
              <a:t>Appendectomy” </a:t>
            </a:r>
          </a:p>
        </p:txBody>
      </p:sp>
      <p:sp>
        <p:nvSpPr>
          <p:cNvPr id="3" name="Slide Number Placeholder 2"/>
          <p:cNvSpPr>
            <a:spLocks noGrp="1"/>
          </p:cNvSpPr>
          <p:nvPr>
            <p:ph type="sldNum" sz="quarter" idx="12"/>
          </p:nvPr>
        </p:nvSpPr>
        <p:spPr/>
        <p:txBody>
          <a:bodyPr/>
          <a:lstStyle/>
          <a:p>
            <a:fld id="{F9D18D59-7AC8-45AE-9F52-DBA89AEC6EE0}" type="slidenum">
              <a:rPr lang="en-US" smtClean="0"/>
              <a:t>5</a:t>
            </a:fld>
            <a:endParaRPr lang="en-US"/>
          </a:p>
        </p:txBody>
      </p:sp>
      <p:sp>
        <p:nvSpPr>
          <p:cNvPr id="9" name="Text Placeholder 8"/>
          <p:cNvSpPr>
            <a:spLocks noGrp="1"/>
          </p:cNvSpPr>
          <p:nvPr>
            <p:ph type="body" sz="quarter" idx="13"/>
          </p:nvPr>
        </p:nvSpPr>
        <p:spPr/>
        <p:txBody>
          <a:bodyPr>
            <a:normAutofit fontScale="85000" lnSpcReduction="10000"/>
          </a:bodyPr>
          <a:lstStyle/>
          <a:p>
            <a:r>
              <a:rPr lang="en-US" dirty="0"/>
              <a:t>Eliminate Appendix </a:t>
            </a:r>
            <a:r>
              <a:rPr lang="en-US" dirty="0" smtClean="0"/>
              <a:t>B and Update References to the General Referral Process</a:t>
            </a:r>
            <a:endParaRPr lang="en-US" dirty="0"/>
          </a:p>
        </p:txBody>
      </p:sp>
      <p:sp>
        <p:nvSpPr>
          <p:cNvPr id="10" name="Content Placeholder 9"/>
          <p:cNvSpPr>
            <a:spLocks noGrp="1"/>
          </p:cNvSpPr>
          <p:nvPr>
            <p:ph sz="quarter" idx="14"/>
          </p:nvPr>
        </p:nvSpPr>
        <p:spPr/>
        <p:txBody>
          <a:bodyPr>
            <a:normAutofit/>
          </a:bodyPr>
          <a:lstStyle/>
          <a:p>
            <a:r>
              <a:rPr lang="en-US" dirty="0"/>
              <a:t>Remove Appendix B </a:t>
            </a:r>
            <a:r>
              <a:rPr lang="en-US" dirty="0" smtClean="0"/>
              <a:t>from Tariff</a:t>
            </a:r>
          </a:p>
          <a:p>
            <a:r>
              <a:rPr lang="en-US" dirty="0" smtClean="0"/>
              <a:t>Remove internal references to Appendix B in the Tariff and operations documents or refer generally to the referral process </a:t>
            </a:r>
            <a:endParaRPr lang="en-US" dirty="0"/>
          </a:p>
          <a:p>
            <a:r>
              <a:rPr lang="en-US" dirty="0" smtClean="0"/>
              <a:t>For example, Section III, Market Rule 1 of Tariff mentions </a:t>
            </a:r>
            <a:r>
              <a:rPr lang="en-US" dirty="0"/>
              <a:t>Appendix B in three sections, two relating to the “must offer” of capacity resources and the other relating to </a:t>
            </a:r>
            <a:r>
              <a:rPr lang="en-US" dirty="0" smtClean="0"/>
              <a:t>“ramping.”</a:t>
            </a:r>
            <a:r>
              <a:rPr lang="en-US" dirty="0"/>
              <a:t/>
            </a:r>
            <a:br>
              <a:rPr lang="en-US" dirty="0"/>
            </a:br>
            <a:endParaRPr lang="en-US" dirty="0"/>
          </a:p>
          <a:p>
            <a:pPr lvl="1"/>
            <a:r>
              <a:rPr lang="en-US" dirty="0"/>
              <a:t>Failures in these regards being “subject to sanction” or “economic penalties described in Appendix B” could be changed to “subject to </a:t>
            </a:r>
            <a:r>
              <a:rPr lang="en-US" u="sng" dirty="0"/>
              <a:t>potential referral to the Commission for investigation and determination of any appropriate legal remedy or penalty</a:t>
            </a:r>
            <a:r>
              <a:rPr lang="en-US" u="sng" dirty="0" smtClean="0"/>
              <a:t>.”</a:t>
            </a:r>
            <a:endParaRPr lang="en-US" u="sng" dirty="0"/>
          </a:p>
        </p:txBody>
      </p:sp>
      <p:sp>
        <p:nvSpPr>
          <p:cNvPr id="7" name="TextBox 6"/>
          <p:cNvSpPr txBox="1"/>
          <p:nvPr/>
        </p:nvSpPr>
        <p:spPr>
          <a:xfrm>
            <a:off x="7595808" y="102513"/>
            <a:ext cx="1393330" cy="430887"/>
          </a:xfrm>
          <a:prstGeom prst="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40000"/>
                  <a:lumOff val="60000"/>
                </a:schemeClr>
              </a:gs>
            </a:gsLst>
            <a:lin ang="5400000" scaled="1"/>
          </a:gradFill>
          <a:ln>
            <a:solidFill>
              <a:schemeClr val="bg1">
                <a:lumMod val="65000"/>
              </a:schemeClr>
            </a:solidFill>
          </a:ln>
        </p:spPr>
        <p:txBody>
          <a:bodyPr wrap="none" rtlCol="0">
            <a:spAutoFit/>
          </a:bodyPr>
          <a:lstStyle/>
          <a:p>
            <a:r>
              <a:rPr lang="en-US" sz="1100" dirty="0" smtClean="0"/>
              <a:t>Restated from </a:t>
            </a:r>
          </a:p>
          <a:p>
            <a:r>
              <a:rPr lang="en-US" sz="1100" dirty="0" smtClean="0"/>
              <a:t>12/8/20 </a:t>
            </a:r>
            <a:r>
              <a:rPr lang="en-US" sz="1100" dirty="0"/>
              <a:t>M</a:t>
            </a:r>
            <a:r>
              <a:rPr lang="en-US" sz="1100" dirty="0" smtClean="0"/>
              <a:t>C Meeting</a:t>
            </a:r>
            <a:endParaRPr lang="en-US" sz="1100" dirty="0"/>
          </a:p>
        </p:txBody>
      </p:sp>
    </p:spTree>
    <p:extLst>
      <p:ext uri="{BB962C8B-B14F-4D97-AF65-F5344CB8AC3E}">
        <p14:creationId xmlns:p14="http://schemas.microsoft.com/office/powerpoint/2010/main" val="169594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Proposed </a:t>
            </a:r>
            <a:r>
              <a:rPr lang="en-US" dirty="0" smtClean="0"/>
              <a:t>“</a:t>
            </a:r>
            <a:r>
              <a:rPr lang="en-US" dirty="0"/>
              <a:t>Appendectomy” </a:t>
            </a:r>
          </a:p>
        </p:txBody>
      </p:sp>
      <p:sp>
        <p:nvSpPr>
          <p:cNvPr id="3" name="Slide Number Placeholder 2"/>
          <p:cNvSpPr>
            <a:spLocks noGrp="1"/>
          </p:cNvSpPr>
          <p:nvPr>
            <p:ph type="sldNum" sz="quarter" idx="12"/>
          </p:nvPr>
        </p:nvSpPr>
        <p:spPr/>
        <p:txBody>
          <a:bodyPr/>
          <a:lstStyle/>
          <a:p>
            <a:fld id="{F9D18D59-7AC8-45AE-9F52-DBA89AEC6EE0}" type="slidenum">
              <a:rPr lang="en-US" smtClean="0"/>
              <a:t>6</a:t>
            </a:fld>
            <a:endParaRPr lang="en-US"/>
          </a:p>
        </p:txBody>
      </p:sp>
      <p:sp>
        <p:nvSpPr>
          <p:cNvPr id="9" name="Text Placeholder 8"/>
          <p:cNvSpPr>
            <a:spLocks noGrp="1"/>
          </p:cNvSpPr>
          <p:nvPr>
            <p:ph type="body" sz="quarter" idx="13"/>
          </p:nvPr>
        </p:nvSpPr>
        <p:spPr/>
        <p:txBody>
          <a:bodyPr>
            <a:normAutofit fontScale="85000" lnSpcReduction="10000"/>
          </a:bodyPr>
          <a:lstStyle/>
          <a:p>
            <a:r>
              <a:rPr lang="en-US" dirty="0"/>
              <a:t>Eliminate Appendix </a:t>
            </a:r>
            <a:r>
              <a:rPr lang="en-US" dirty="0" smtClean="0"/>
              <a:t>B and Update References to the General Referral Process</a:t>
            </a:r>
            <a:endParaRPr lang="en-US" dirty="0"/>
          </a:p>
        </p:txBody>
      </p:sp>
      <p:sp>
        <p:nvSpPr>
          <p:cNvPr id="10" name="Content Placeholder 9"/>
          <p:cNvSpPr>
            <a:spLocks noGrp="1"/>
          </p:cNvSpPr>
          <p:nvPr>
            <p:ph sz="quarter" idx="14"/>
          </p:nvPr>
        </p:nvSpPr>
        <p:spPr/>
        <p:txBody>
          <a:bodyPr>
            <a:normAutofit lnSpcReduction="10000"/>
          </a:bodyPr>
          <a:lstStyle/>
          <a:p>
            <a:r>
              <a:rPr lang="en-US" dirty="0"/>
              <a:t>Remove Appendix B </a:t>
            </a:r>
            <a:r>
              <a:rPr lang="en-US" dirty="0" smtClean="0"/>
              <a:t>from Tariff</a:t>
            </a:r>
          </a:p>
          <a:p>
            <a:r>
              <a:rPr lang="en-US" dirty="0" smtClean="0"/>
              <a:t>Remove internal references to Appendix B in the Tariff and operations documents or refer generally to the referral process </a:t>
            </a:r>
            <a:endParaRPr lang="en-US" dirty="0"/>
          </a:p>
          <a:p>
            <a:r>
              <a:rPr lang="en-US" dirty="0" smtClean="0"/>
              <a:t>For example, Section III, Market Rule 1 of Tariff mentions </a:t>
            </a:r>
            <a:r>
              <a:rPr lang="en-US" dirty="0"/>
              <a:t>Appendix B in three sections, two relating to the “must offer” of capacity resources and the other relating to </a:t>
            </a:r>
            <a:r>
              <a:rPr lang="en-US" dirty="0" smtClean="0"/>
              <a:t>“ramping.”</a:t>
            </a:r>
            <a:r>
              <a:rPr lang="en-US" dirty="0"/>
              <a:t/>
            </a:r>
            <a:br>
              <a:rPr lang="en-US" dirty="0"/>
            </a:br>
            <a:endParaRPr lang="en-US" dirty="0"/>
          </a:p>
          <a:p>
            <a:pPr lvl="1"/>
            <a:r>
              <a:rPr lang="en-US" dirty="0"/>
              <a:t>Failures in these regards being “subject to sanction” or “economic penalties described in Appendix B” could be changed to “subject to </a:t>
            </a:r>
            <a:r>
              <a:rPr lang="en-US" u="sng" dirty="0"/>
              <a:t>potential referral </a:t>
            </a:r>
            <a:r>
              <a:rPr lang="en-US" u="sng" dirty="0" smtClean="0">
                <a:solidFill>
                  <a:srgbClr val="00B050"/>
                </a:solidFill>
              </a:rPr>
              <a:t>under Section III.A.19</a:t>
            </a:r>
            <a:r>
              <a:rPr lang="en-US" u="sng" dirty="0">
                <a:solidFill>
                  <a:srgbClr val="00B050"/>
                </a:solidFill>
              </a:rPr>
              <a:t> </a:t>
            </a:r>
            <a:r>
              <a:rPr lang="en-US" strike="sngStrike" dirty="0">
                <a:solidFill>
                  <a:srgbClr val="00B050"/>
                </a:solidFill>
              </a:rPr>
              <a:t>to the Commission for investigation and determination of any appropriate legal remedy or penalty</a:t>
            </a:r>
            <a:r>
              <a:rPr lang="en-US" u="sng" dirty="0" smtClean="0">
                <a:solidFill>
                  <a:srgbClr val="00B050"/>
                </a:solidFill>
              </a:rPr>
              <a:t>.”</a:t>
            </a:r>
            <a:endParaRPr lang="en-US" u="sng" dirty="0">
              <a:solidFill>
                <a:srgbClr val="00B050"/>
              </a:solidFill>
            </a:endParaRPr>
          </a:p>
        </p:txBody>
      </p:sp>
      <p:sp>
        <p:nvSpPr>
          <p:cNvPr id="7" name="TextBox 6"/>
          <p:cNvSpPr txBox="1"/>
          <p:nvPr/>
        </p:nvSpPr>
        <p:spPr>
          <a:xfrm>
            <a:off x="7543800" y="483513"/>
            <a:ext cx="1531188" cy="430887"/>
          </a:xfrm>
          <a:prstGeom prst="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40000"/>
                  <a:lumOff val="60000"/>
                </a:schemeClr>
              </a:gs>
            </a:gsLst>
            <a:lin ang="5400000" scaled="1"/>
          </a:gradFill>
          <a:ln>
            <a:solidFill>
              <a:schemeClr val="bg1">
                <a:lumMod val="65000"/>
              </a:schemeClr>
            </a:solidFill>
          </a:ln>
        </p:spPr>
        <p:txBody>
          <a:bodyPr wrap="none" rtlCol="0">
            <a:spAutoFit/>
          </a:bodyPr>
          <a:lstStyle/>
          <a:p>
            <a:r>
              <a:rPr lang="en-US" sz="1100" dirty="0" smtClean="0"/>
              <a:t>Restated</a:t>
            </a:r>
            <a:r>
              <a:rPr lang="en-US" sz="1100" dirty="0" smtClean="0">
                <a:solidFill>
                  <a:srgbClr val="00B050"/>
                </a:solidFill>
              </a:rPr>
              <a:t>/Revised</a:t>
            </a:r>
            <a:r>
              <a:rPr lang="en-US" sz="1100" dirty="0" smtClean="0">
                <a:solidFill>
                  <a:srgbClr val="FF0000"/>
                </a:solidFill>
              </a:rPr>
              <a:t> </a:t>
            </a:r>
            <a:r>
              <a:rPr lang="en-US" sz="1100" dirty="0" smtClean="0"/>
              <a:t>from </a:t>
            </a:r>
          </a:p>
          <a:p>
            <a:r>
              <a:rPr lang="en-US" sz="1100" dirty="0" smtClean="0"/>
              <a:t>12/8/20 </a:t>
            </a:r>
            <a:r>
              <a:rPr lang="en-US" sz="1100" dirty="0"/>
              <a:t>M</a:t>
            </a:r>
            <a:r>
              <a:rPr lang="en-US" sz="1100" dirty="0" smtClean="0"/>
              <a:t>C Meeting</a:t>
            </a:r>
            <a:endParaRPr lang="en-US" sz="1100" dirty="0"/>
          </a:p>
        </p:txBody>
      </p:sp>
      <p:sp>
        <p:nvSpPr>
          <p:cNvPr id="11" name="TextBox 10"/>
          <p:cNvSpPr txBox="1"/>
          <p:nvPr/>
        </p:nvSpPr>
        <p:spPr>
          <a:xfrm rot="10800000" flipH="1" flipV="1">
            <a:off x="8067675" y="73222"/>
            <a:ext cx="1000125" cy="307777"/>
          </a:xfrm>
          <a:prstGeom prst="rect">
            <a:avLst/>
          </a:prstGeom>
          <a:noFill/>
          <a:ln w="19050">
            <a:solidFill>
              <a:srgbClr val="77BD2A"/>
            </a:solidFill>
          </a:ln>
        </p:spPr>
        <p:txBody>
          <a:bodyPr wrap="square" rtlCol="0">
            <a:spAutoFit/>
          </a:bodyPr>
          <a:lstStyle/>
          <a:p>
            <a:pPr algn="ctr"/>
            <a:r>
              <a:rPr lang="en-US" sz="1400" i="1" dirty="0" smtClean="0">
                <a:solidFill>
                  <a:srgbClr val="00B050"/>
                </a:solidFill>
              </a:rPr>
              <a:t>Revised</a:t>
            </a:r>
            <a:endParaRPr lang="en-US" sz="1400" i="1" dirty="0">
              <a:solidFill>
                <a:srgbClr val="00B050"/>
              </a:solidFill>
            </a:endParaRPr>
          </a:p>
        </p:txBody>
      </p:sp>
    </p:spTree>
    <p:extLst>
      <p:ext uri="{BB962C8B-B14F-4D97-AF65-F5344CB8AC3E}">
        <p14:creationId xmlns:p14="http://schemas.microsoft.com/office/powerpoint/2010/main" val="327330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7</a:t>
            </a:fld>
            <a:endParaRPr lang="en-US"/>
          </a:p>
        </p:txBody>
      </p:sp>
      <p:sp>
        <p:nvSpPr>
          <p:cNvPr id="2" name="Title 1"/>
          <p:cNvSpPr>
            <a:spLocks noGrp="1"/>
          </p:cNvSpPr>
          <p:nvPr>
            <p:ph type="title"/>
          </p:nvPr>
        </p:nvSpPr>
        <p:spPr>
          <a:xfrm>
            <a:off x="457200" y="0"/>
            <a:ext cx="8229600" cy="1143000"/>
          </a:xfrm>
        </p:spPr>
        <p:txBody>
          <a:bodyPr/>
          <a:lstStyle/>
          <a:p>
            <a:r>
              <a:rPr lang="en-US" dirty="0" smtClean="0"/>
              <a:t>Example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515397737"/>
              </p:ext>
            </p:extLst>
          </p:nvPr>
        </p:nvGraphicFramePr>
        <p:xfrm>
          <a:off x="457200" y="1219200"/>
          <a:ext cx="8458200" cy="35052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52400">
                <a:tc>
                  <a:txBody>
                    <a:bodyPr/>
                    <a:lstStyle/>
                    <a:p>
                      <a:r>
                        <a:rPr lang="en-US" sz="1400" dirty="0" smtClean="0"/>
                        <a:t>Tariff Section</a:t>
                      </a:r>
                      <a:endParaRPr lang="en-US" sz="1400" dirty="0"/>
                    </a:p>
                  </a:txBody>
                  <a:tcPr marL="92728" marR="92728" anchor="ctr"/>
                </a:tc>
                <a:tc>
                  <a:txBody>
                    <a:bodyPr/>
                    <a:lstStyle/>
                    <a:p>
                      <a:r>
                        <a:rPr lang="en-US" sz="1400" kern="100" baseline="0" dirty="0" smtClean="0"/>
                        <a:t>Tariff Change</a:t>
                      </a:r>
                      <a:endParaRPr lang="en-US" sz="1400" kern="100" baseline="0" dirty="0"/>
                    </a:p>
                  </a:txBody>
                  <a:tcPr marL="92728" marR="92728" anchor="ctr"/>
                </a:tc>
                <a:tc>
                  <a:txBody>
                    <a:bodyPr/>
                    <a:lstStyle/>
                    <a:p>
                      <a:r>
                        <a:rPr lang="en-US" sz="1400" dirty="0" smtClean="0"/>
                        <a:t>Reason for Change</a:t>
                      </a:r>
                      <a:endParaRPr lang="en-US" sz="1400" dirty="0"/>
                    </a:p>
                  </a:txBody>
                  <a:tcPr marL="92728" marR="92728" anchor="ctr"/>
                </a:tc>
                <a:extLst>
                  <a:ext uri="{0D108BD9-81ED-4DB2-BD59-A6C34878D82A}">
                    <a16:rowId xmlns:a16="http://schemas.microsoft.com/office/drawing/2014/main" val="10000"/>
                  </a:ext>
                </a:extLst>
              </a:tr>
              <a:tr h="640080">
                <a:tc>
                  <a:txBody>
                    <a:bodyPr/>
                    <a:lstStyle/>
                    <a:p>
                      <a:r>
                        <a:rPr lang="en-US" sz="1350" kern="1200" dirty="0" smtClean="0">
                          <a:solidFill>
                            <a:srgbClr val="000000"/>
                          </a:solidFill>
                          <a:latin typeface="+mn-lt"/>
                          <a:ea typeface="+mn-ea"/>
                          <a:cs typeface="+mn-cs"/>
                        </a:rPr>
                        <a:t>Market Rule 1, Appendix B</a:t>
                      </a:r>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FF0000"/>
                          </a:solidFill>
                        </a:rPr>
                        <a:t>Remove/Delete</a:t>
                      </a:r>
                      <a:r>
                        <a:rPr lang="en-US" sz="1350" baseline="0" dirty="0" smtClean="0">
                          <a:solidFill>
                            <a:srgbClr val="FF0000"/>
                          </a:solidFill>
                        </a:rPr>
                        <a:t> Appendix B</a:t>
                      </a:r>
                      <a:endParaRPr lang="en-US" sz="1350" dirty="0" smtClean="0">
                        <a:solidFill>
                          <a:srgbClr val="FF0000"/>
                        </a:solidFill>
                      </a:endParaRPr>
                    </a:p>
                  </a:txBody>
                  <a:tcPr marL="92728" marR="92728" anchor="ctr">
                    <a:solidFill>
                      <a:schemeClr val="tx2">
                        <a:lumMod val="20000"/>
                        <a:lumOff val="80000"/>
                      </a:schemeClr>
                    </a:solidFill>
                  </a:tcPr>
                </a:tc>
                <a:tc>
                  <a:txBody>
                    <a:bodyPr/>
                    <a:lstStyle/>
                    <a:p>
                      <a:r>
                        <a:rPr lang="en-US" sz="1350" kern="1200" baseline="0" dirty="0" smtClean="0">
                          <a:solidFill>
                            <a:srgbClr val="000000"/>
                          </a:solidFill>
                          <a:latin typeface="+mn-lt"/>
                          <a:ea typeface="+mn-ea"/>
                          <a:cs typeface="+mn-cs"/>
                        </a:rPr>
                        <a:t>Unused and Unnecessary</a:t>
                      </a:r>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3363873268"/>
                  </a:ext>
                </a:extLst>
              </a:tr>
              <a:tr h="640080">
                <a:tc>
                  <a:txBody>
                    <a:bodyPr/>
                    <a:lstStyle/>
                    <a:p>
                      <a:r>
                        <a:rPr lang="en-US" sz="1350" dirty="0" smtClean="0">
                          <a:solidFill>
                            <a:srgbClr val="000000"/>
                          </a:solidFill>
                        </a:rPr>
                        <a:t>III.13.6.1.1.2. </a:t>
                      </a:r>
                    </a:p>
                    <a:p>
                      <a:r>
                        <a:rPr lang="en-US" sz="1350" dirty="0" smtClean="0">
                          <a:solidFill>
                            <a:srgbClr val="000000"/>
                          </a:solidFill>
                        </a:rPr>
                        <a:t>Requirement that Offers Reflect Accurate Generating Capacity Resource Operating Characteristics</a:t>
                      </a:r>
                    </a:p>
                    <a:p>
                      <a:endParaRPr lang="en-US" sz="1350" kern="1200" dirty="0">
                        <a:solidFill>
                          <a:srgbClr val="000000"/>
                        </a:solidFill>
                        <a:latin typeface="+mn-lt"/>
                        <a:ea typeface="+mn-ea"/>
                        <a:cs typeface="+mn-cs"/>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dirty="0" smtClean="0">
                          <a:solidFill>
                            <a:srgbClr val="000000"/>
                          </a:solidFill>
                        </a:rPr>
                        <a:t>III.13.6.1.1.2.</a:t>
                      </a:r>
                      <a:r>
                        <a:rPr lang="en-US" sz="1350" dirty="0" smtClean="0">
                          <a:solidFill>
                            <a:srgbClr val="000000"/>
                          </a:solidFill>
                        </a:rPr>
                        <a:t> </a:t>
                      </a:r>
                      <a:r>
                        <a:rPr lang="en-US" sz="1350" b="1" dirty="0" smtClean="0">
                          <a:solidFill>
                            <a:srgbClr val="000000"/>
                          </a:solidFill>
                        </a:rPr>
                        <a:t>Requirement that Offers Reflect Accurate Generating Capacity Resource Operating Characteristics.</a:t>
                      </a:r>
                      <a:r>
                        <a:rPr lang="en-US" sz="1350" dirty="0" smtClean="0">
                          <a:solidFill>
                            <a:srgbClr val="000000"/>
                          </a:solidFill>
                        </a:rPr>
                        <a:t> For each day, Day-Ahead Energy Market and Real-Time Energy Market offers for the listed portion of a resource must reflect the then-known unit-specific operating characteristics (taking into account, among other things, the physical design characteristics of the unit) consistent with Good Utility Practice. Resources must re-declare to the ISO any changes to the offer parameters that occur in real time to reflect the known capability of the resource. A resource failing to comply with this requirement shall be subject to </a:t>
                      </a:r>
                      <a:r>
                        <a:rPr lang="en-US" sz="1350" strike="sngStrike" dirty="0" smtClean="0">
                          <a:solidFill>
                            <a:srgbClr val="FF0000"/>
                          </a:solidFill>
                        </a:rPr>
                        <a:t>economic penalties described in Appendix B. </a:t>
                      </a:r>
                      <a:r>
                        <a:rPr lang="en-US" sz="1350" u="sng" dirty="0" smtClean="0">
                          <a:solidFill>
                            <a:srgbClr val="FF0000"/>
                          </a:solidFill>
                        </a:rPr>
                        <a:t>potential referral </a:t>
                      </a:r>
                      <a:r>
                        <a:rPr lang="en-US" sz="1350" u="sng" dirty="0" smtClean="0">
                          <a:solidFill>
                            <a:srgbClr val="00B050"/>
                          </a:solidFill>
                        </a:rPr>
                        <a:t>under Section III.A.19 </a:t>
                      </a:r>
                      <a:r>
                        <a:rPr lang="en-US" sz="1350" u="sng" strike="sngStrike" baseline="0" dirty="0" smtClean="0">
                          <a:solidFill>
                            <a:srgbClr val="00B050"/>
                          </a:solidFill>
                        </a:rPr>
                        <a:t>to the Commission for investigation and determination of any appropriate legal remedy or penalty</a:t>
                      </a:r>
                      <a:r>
                        <a:rPr lang="en-US" sz="1350" u="sng" dirty="0" smtClean="0">
                          <a:solidFill>
                            <a:srgbClr val="FF0000"/>
                          </a:solidFill>
                        </a:rPr>
                        <a:t>.   </a:t>
                      </a:r>
                      <a:endParaRPr lang="en-US" sz="1350" dirty="0" smtClean="0">
                        <a:solidFill>
                          <a:srgbClr val="FF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Clarify</a:t>
                      </a:r>
                      <a:r>
                        <a:rPr lang="en-US" sz="1350" baseline="0" dirty="0" smtClean="0">
                          <a:solidFill>
                            <a:srgbClr val="000000"/>
                          </a:solidFill>
                        </a:rPr>
                        <a:t> referral process to FERC for determination of any potential penalties</a:t>
                      </a:r>
                      <a:endParaRPr lang="en-US" sz="1350" dirty="0" smtClean="0">
                        <a:solidFill>
                          <a:srgbClr val="000000"/>
                        </a:solidFill>
                      </a:endParaRPr>
                    </a:p>
                    <a:p>
                      <a:endParaRPr lang="en-US" sz="1350" kern="1200" baseline="0" dirty="0">
                        <a:solidFill>
                          <a:srgbClr val="000000"/>
                        </a:solidFill>
                        <a:latin typeface="+mn-lt"/>
                        <a:ea typeface="+mn-ea"/>
                        <a:cs typeface="+mn-cs"/>
                      </a:endParaRPr>
                    </a:p>
                  </a:txBody>
                  <a:tcPr marL="92728" marR="92728" anchor="ctr">
                    <a:solidFill>
                      <a:schemeClr val="tx2">
                        <a:lumMod val="20000"/>
                        <a:lumOff val="80000"/>
                      </a:schemeClr>
                    </a:solidFill>
                  </a:tcPr>
                </a:tc>
                <a:extLst>
                  <a:ext uri="{0D108BD9-81ED-4DB2-BD59-A6C34878D82A}">
                    <a16:rowId xmlns:a16="http://schemas.microsoft.com/office/drawing/2014/main" val="481890680"/>
                  </a:ext>
                </a:extLst>
              </a:tr>
            </a:tbl>
          </a:graphicData>
        </a:graphic>
      </p:graphicFrame>
      <p:sp>
        <p:nvSpPr>
          <p:cNvPr id="8" name="TextBox 7"/>
          <p:cNvSpPr txBox="1"/>
          <p:nvPr/>
        </p:nvSpPr>
        <p:spPr>
          <a:xfrm>
            <a:off x="7543800" y="483513"/>
            <a:ext cx="1531188" cy="430887"/>
          </a:xfrm>
          <a:prstGeom prst="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40000"/>
                  <a:lumOff val="60000"/>
                </a:schemeClr>
              </a:gs>
            </a:gsLst>
            <a:lin ang="5400000" scaled="1"/>
          </a:gradFill>
          <a:ln>
            <a:solidFill>
              <a:schemeClr val="bg1">
                <a:lumMod val="65000"/>
              </a:schemeClr>
            </a:solidFill>
          </a:ln>
        </p:spPr>
        <p:txBody>
          <a:bodyPr wrap="none" rtlCol="0">
            <a:spAutoFit/>
          </a:bodyPr>
          <a:lstStyle/>
          <a:p>
            <a:r>
              <a:rPr lang="en-US" sz="1100" dirty="0" smtClean="0"/>
              <a:t>Restated</a:t>
            </a:r>
            <a:r>
              <a:rPr lang="en-US" sz="1100" dirty="0" smtClean="0">
                <a:solidFill>
                  <a:srgbClr val="00B050"/>
                </a:solidFill>
              </a:rPr>
              <a:t>/Revised</a:t>
            </a:r>
            <a:r>
              <a:rPr lang="en-US" sz="1100" dirty="0" smtClean="0">
                <a:solidFill>
                  <a:srgbClr val="FF0000"/>
                </a:solidFill>
              </a:rPr>
              <a:t> </a:t>
            </a:r>
            <a:r>
              <a:rPr lang="en-US" sz="1100" dirty="0" smtClean="0"/>
              <a:t>from </a:t>
            </a:r>
          </a:p>
          <a:p>
            <a:r>
              <a:rPr lang="en-US" sz="1100" dirty="0" smtClean="0"/>
              <a:t>12/8/20 </a:t>
            </a:r>
            <a:r>
              <a:rPr lang="en-US" sz="1100" dirty="0"/>
              <a:t>M</a:t>
            </a:r>
            <a:r>
              <a:rPr lang="en-US" sz="1100" dirty="0" smtClean="0"/>
              <a:t>C Meeting</a:t>
            </a:r>
            <a:endParaRPr lang="en-US" sz="1100" dirty="0"/>
          </a:p>
        </p:txBody>
      </p:sp>
      <p:sp>
        <p:nvSpPr>
          <p:cNvPr id="9" name="TextBox 8"/>
          <p:cNvSpPr txBox="1"/>
          <p:nvPr/>
        </p:nvSpPr>
        <p:spPr>
          <a:xfrm rot="10800000" flipH="1" flipV="1">
            <a:off x="8067675" y="73222"/>
            <a:ext cx="1000125" cy="307777"/>
          </a:xfrm>
          <a:prstGeom prst="rect">
            <a:avLst/>
          </a:prstGeom>
          <a:noFill/>
          <a:ln w="19050">
            <a:solidFill>
              <a:srgbClr val="77BD2A"/>
            </a:solidFill>
          </a:ln>
        </p:spPr>
        <p:txBody>
          <a:bodyPr wrap="square" rtlCol="0">
            <a:spAutoFit/>
          </a:bodyPr>
          <a:lstStyle/>
          <a:p>
            <a:pPr algn="ctr"/>
            <a:r>
              <a:rPr lang="en-US" sz="1400" i="1" dirty="0" smtClean="0">
                <a:solidFill>
                  <a:srgbClr val="00B050"/>
                </a:solidFill>
              </a:rPr>
              <a:t>Revised</a:t>
            </a:r>
            <a:endParaRPr lang="en-US" sz="1400" i="1" dirty="0">
              <a:solidFill>
                <a:srgbClr val="00B050"/>
              </a:solidFill>
            </a:endParaRPr>
          </a:p>
        </p:txBody>
      </p:sp>
    </p:spTree>
    <p:extLst>
      <p:ext uri="{BB962C8B-B14F-4D97-AF65-F5344CB8AC3E}">
        <p14:creationId xmlns:p14="http://schemas.microsoft.com/office/powerpoint/2010/main" val="1608908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8</a:t>
            </a:fld>
            <a:endParaRPr lang="en-US"/>
          </a:p>
        </p:txBody>
      </p:sp>
      <p:sp>
        <p:nvSpPr>
          <p:cNvPr id="2" name="Title 1"/>
          <p:cNvSpPr>
            <a:spLocks noGrp="1"/>
          </p:cNvSpPr>
          <p:nvPr>
            <p:ph type="title"/>
          </p:nvPr>
        </p:nvSpPr>
        <p:spPr>
          <a:xfrm>
            <a:off x="457200" y="0"/>
            <a:ext cx="8229600" cy="1143000"/>
          </a:xfrm>
        </p:spPr>
        <p:txBody>
          <a:bodyPr/>
          <a:lstStyle/>
          <a:p>
            <a:r>
              <a:rPr lang="en-US" dirty="0" smtClean="0"/>
              <a:t>Summary of Proposed Tariff Changes, cont.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224925855"/>
              </p:ext>
            </p:extLst>
          </p:nvPr>
        </p:nvGraphicFramePr>
        <p:xfrm>
          <a:off x="457200" y="990600"/>
          <a:ext cx="8458200" cy="52959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52400">
                <a:tc>
                  <a:txBody>
                    <a:bodyPr/>
                    <a:lstStyle/>
                    <a:p>
                      <a:r>
                        <a:rPr lang="en-US" sz="1400" dirty="0" smtClean="0"/>
                        <a:t>Tariff Section</a:t>
                      </a:r>
                      <a:endParaRPr lang="en-US" sz="1400" dirty="0"/>
                    </a:p>
                  </a:txBody>
                  <a:tcPr marL="92728" marR="92728" anchor="ctr"/>
                </a:tc>
                <a:tc>
                  <a:txBody>
                    <a:bodyPr/>
                    <a:lstStyle/>
                    <a:p>
                      <a:r>
                        <a:rPr lang="en-US" sz="1400" kern="100" baseline="0" dirty="0" smtClean="0"/>
                        <a:t>Tariff Change</a:t>
                      </a:r>
                      <a:endParaRPr lang="en-US" sz="1400" kern="100" baseline="0" dirty="0"/>
                    </a:p>
                  </a:txBody>
                  <a:tcPr marL="92728" marR="92728" anchor="ctr"/>
                </a:tc>
                <a:tc>
                  <a:txBody>
                    <a:bodyPr/>
                    <a:lstStyle/>
                    <a:p>
                      <a:r>
                        <a:rPr lang="en-US" sz="1400" dirty="0" smtClean="0"/>
                        <a:t>Reason for Change</a:t>
                      </a:r>
                      <a:endParaRPr lang="en-US" sz="1400" dirty="0"/>
                    </a:p>
                  </a:txBody>
                  <a:tcPr marL="92728" marR="92728" anchor="ctr"/>
                </a:tc>
                <a:extLst>
                  <a:ext uri="{0D108BD9-81ED-4DB2-BD59-A6C34878D82A}">
                    <a16:rowId xmlns:a16="http://schemas.microsoft.com/office/drawing/2014/main" val="10000"/>
                  </a:ext>
                </a:extLst>
              </a:tr>
              <a:tr h="896112">
                <a:tc>
                  <a:txBody>
                    <a:bodyPr/>
                    <a:lstStyle/>
                    <a:p>
                      <a:r>
                        <a:rPr lang="en-US" sz="1350" b="0" dirty="0" smtClean="0">
                          <a:solidFill>
                            <a:srgbClr val="000000"/>
                          </a:solidFill>
                        </a:rPr>
                        <a:t>III.13.6.1.5.2. Requirement that Offers Reflect Accurate Demand Response Resource Operating Characteristics</a:t>
                      </a:r>
                      <a:endParaRPr lang="en-US" sz="1350" b="0" dirty="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dirty="0" smtClean="0">
                          <a:solidFill>
                            <a:srgbClr val="000000"/>
                          </a:solidFill>
                        </a:rPr>
                        <a:t>III.13.6.1.5.2. Requirement that Offers Reflect Accurate Demand Response Resource Operating Characteristics.</a:t>
                      </a:r>
                      <a:r>
                        <a:rPr lang="en-US" sz="1350" dirty="0" smtClean="0">
                          <a:solidFill>
                            <a:srgbClr val="000000"/>
                          </a:solidFill>
                        </a:rPr>
                        <a:t> For each day, Demand Reduction Offers submitted into the Day-Ahead Energy Market and Real-Time Energy Market for a Demand Response Resource associated with an Active Demand Capacity Resource must reflect the then-known operating characteristics of the resource. Consistent with Section III.1.10.9(d), Demand Response Resources must re-declare to the ISO any changes to offer parameters that occur in real time to reflect the operating characteristics of the resource. A resource failing to comply with this requirement shall be subject to</a:t>
                      </a:r>
                      <a:r>
                        <a:rPr lang="en-US" sz="1350" strike="sngStrike" dirty="0" smtClean="0">
                          <a:solidFill>
                            <a:srgbClr val="FF0000"/>
                          </a:solidFill>
                        </a:rPr>
                        <a:t> economic penalties described in Appendix B. </a:t>
                      </a:r>
                      <a:r>
                        <a:rPr lang="en-US" sz="1350" u="sng" dirty="0" smtClean="0">
                          <a:solidFill>
                            <a:srgbClr val="FF0000"/>
                          </a:solidFill>
                        </a:rPr>
                        <a:t>potential referral </a:t>
                      </a:r>
                      <a:r>
                        <a:rPr lang="en-US" sz="1350" u="sng" dirty="0" smtClean="0">
                          <a:solidFill>
                            <a:srgbClr val="00B050"/>
                          </a:solidFill>
                        </a:rPr>
                        <a:t>under Section</a:t>
                      </a:r>
                      <a:r>
                        <a:rPr lang="en-US" sz="1350" u="sng" baseline="0" dirty="0" smtClean="0">
                          <a:solidFill>
                            <a:srgbClr val="00B050"/>
                          </a:solidFill>
                        </a:rPr>
                        <a:t> III.A.19 </a:t>
                      </a:r>
                      <a:r>
                        <a:rPr lang="en-US" sz="1350" u="sng" dirty="0" smtClean="0">
                          <a:solidFill>
                            <a:srgbClr val="00B050"/>
                          </a:solidFill>
                        </a:rPr>
                        <a:t> </a:t>
                      </a:r>
                      <a:r>
                        <a:rPr lang="en-US" sz="1350" u="sng" strike="sngStrike" baseline="0" dirty="0" smtClean="0">
                          <a:solidFill>
                            <a:srgbClr val="00B050"/>
                          </a:solidFill>
                        </a:rPr>
                        <a:t>to the Commission for investigation and determination of any appropriate legal remedy or penalty</a:t>
                      </a:r>
                      <a:r>
                        <a:rPr lang="en-US" sz="1350" u="sng" dirty="0" smtClean="0">
                          <a:solidFill>
                            <a:srgbClr val="FF0000"/>
                          </a:solidFill>
                        </a:rPr>
                        <a:t>. </a:t>
                      </a:r>
                      <a:endParaRPr lang="en-US" sz="1350" dirty="0" smtClean="0">
                        <a:solidFill>
                          <a:srgbClr val="FF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Clarify</a:t>
                      </a:r>
                      <a:r>
                        <a:rPr lang="en-US" sz="1350" baseline="0" dirty="0" smtClean="0">
                          <a:solidFill>
                            <a:srgbClr val="000000"/>
                          </a:solidFill>
                        </a:rPr>
                        <a:t> referral process to FERC for determination of any potential penalties</a:t>
                      </a:r>
                      <a:endParaRPr lang="en-US" sz="1350" dirty="0" smtClean="0">
                        <a:solidFill>
                          <a:srgbClr val="000000"/>
                        </a:solidFill>
                      </a:endParaRPr>
                    </a:p>
                  </a:txBody>
                  <a:tcPr marL="92728" marR="92728" anchor="ctr">
                    <a:solidFill>
                      <a:schemeClr val="tx2">
                        <a:lumMod val="20000"/>
                        <a:lumOff val="80000"/>
                      </a:schemeClr>
                    </a:solidFill>
                  </a:tcPr>
                </a:tc>
                <a:extLst>
                  <a:ext uri="{0D108BD9-81ED-4DB2-BD59-A6C34878D82A}">
                    <a16:rowId xmlns:a16="http://schemas.microsoft.com/office/drawing/2014/main" val="1393685786"/>
                  </a:ext>
                </a:extLst>
              </a:tr>
              <a:tr h="896112">
                <a:tc>
                  <a:txBody>
                    <a:bodyPr/>
                    <a:lstStyle/>
                    <a:p>
                      <a:r>
                        <a:rPr lang="en-US" sz="1350" b="0" dirty="0" smtClean="0">
                          <a:solidFill>
                            <a:srgbClr val="000000"/>
                          </a:solidFill>
                        </a:rPr>
                        <a:t>III.1.7.18 Ramping</a:t>
                      </a:r>
                      <a:endParaRPr lang="en-US" sz="1350" b="0" dirty="0">
                        <a:solidFill>
                          <a:srgbClr val="00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III.1.7.18 Ramping.  </a:t>
                      </a:r>
                      <a:r>
                        <a:rPr lang="en-US" sz="1400" dirty="0" smtClean="0">
                          <a:solidFill>
                            <a:srgbClr val="000000"/>
                          </a:solidFill>
                        </a:rPr>
                        <a:t>A Generator Asset, </a:t>
                      </a:r>
                      <a:r>
                        <a:rPr lang="en-US" sz="1400" dirty="0" err="1" smtClean="0">
                          <a:solidFill>
                            <a:srgbClr val="000000"/>
                          </a:solidFill>
                        </a:rPr>
                        <a:t>Dispatchable</a:t>
                      </a:r>
                      <a:r>
                        <a:rPr lang="en-US" sz="1400" dirty="0" smtClean="0">
                          <a:solidFill>
                            <a:srgbClr val="000000"/>
                          </a:solidFill>
                        </a:rPr>
                        <a:t> Asset Related Demand, or Demand Response Resource dispatched by the ISO pursuant to a control signal appropriate to increase or decrease the Resource’s megawatt output, consumption, or demand reduction level shall be able to change output, consumption, or demand reduction at the ramping rate specified in the Offer Data submitted to the ISO for that Resource and shall be subject to </a:t>
                      </a:r>
                      <a:r>
                        <a:rPr lang="en-US" sz="1400" strike="sngStrike" dirty="0" smtClean="0">
                          <a:solidFill>
                            <a:srgbClr val="FF0000"/>
                          </a:solidFill>
                        </a:rPr>
                        <a:t>sanctions for failure to comply as described in Appendix B.</a:t>
                      </a:r>
                      <a:r>
                        <a:rPr lang="en-US" sz="1400" u="sng" dirty="0" smtClean="0">
                          <a:solidFill>
                            <a:srgbClr val="FF0000"/>
                          </a:solidFill>
                        </a:rPr>
                        <a:t> potential referral </a:t>
                      </a:r>
                      <a:r>
                        <a:rPr lang="en-US" sz="1400" u="sng" dirty="0" smtClean="0">
                          <a:solidFill>
                            <a:srgbClr val="00B050"/>
                          </a:solidFill>
                        </a:rPr>
                        <a:t>under Section</a:t>
                      </a:r>
                      <a:r>
                        <a:rPr lang="en-US" sz="1400" u="sng" baseline="0" dirty="0" smtClean="0">
                          <a:solidFill>
                            <a:srgbClr val="00B050"/>
                          </a:solidFill>
                        </a:rPr>
                        <a:t> III.A.19 </a:t>
                      </a:r>
                      <a:r>
                        <a:rPr lang="en-US" sz="1400" u="sng" dirty="0" smtClean="0">
                          <a:solidFill>
                            <a:srgbClr val="00B050"/>
                          </a:solidFill>
                        </a:rPr>
                        <a:t> </a:t>
                      </a:r>
                      <a:r>
                        <a:rPr lang="en-US" sz="1400" u="sng" strike="sngStrike" baseline="0" dirty="0" smtClean="0">
                          <a:solidFill>
                            <a:srgbClr val="00B050"/>
                          </a:solidFill>
                        </a:rPr>
                        <a:t>to the Commission for investigation and determination of any appropriate legal remedy or penalty</a:t>
                      </a:r>
                      <a:r>
                        <a:rPr lang="en-US" sz="1400" u="sng" dirty="0" smtClean="0">
                          <a:solidFill>
                            <a:srgbClr val="FF0000"/>
                          </a:solidFill>
                        </a:rPr>
                        <a:t>. </a:t>
                      </a:r>
                      <a:endParaRPr lang="en-US" sz="1400" dirty="0">
                        <a:solidFill>
                          <a:srgbClr val="FF0000"/>
                        </a:solidFill>
                      </a:endParaRPr>
                    </a:p>
                  </a:txBody>
                  <a:tcPr marL="92728" marR="92728"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solidFill>
                            <a:srgbClr val="000000"/>
                          </a:solidFill>
                        </a:rPr>
                        <a:t>Clarify</a:t>
                      </a:r>
                      <a:r>
                        <a:rPr lang="en-US" sz="1350" baseline="0" dirty="0" smtClean="0">
                          <a:solidFill>
                            <a:srgbClr val="000000"/>
                          </a:solidFill>
                        </a:rPr>
                        <a:t> referral process to FERC for determination of any potential penalties</a:t>
                      </a:r>
                      <a:endParaRPr lang="en-US" sz="1350" dirty="0" smtClean="0">
                        <a:solidFill>
                          <a:srgbClr val="000000"/>
                        </a:solidFill>
                      </a:endParaRPr>
                    </a:p>
                  </a:txBody>
                  <a:tcPr marL="92728" marR="92728"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7543800" y="483513"/>
            <a:ext cx="1531188" cy="430887"/>
          </a:xfrm>
          <a:prstGeom prst="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40000"/>
                  <a:lumOff val="60000"/>
                </a:schemeClr>
              </a:gs>
            </a:gsLst>
            <a:lin ang="5400000" scaled="1"/>
          </a:gradFill>
          <a:ln>
            <a:solidFill>
              <a:schemeClr val="bg1">
                <a:lumMod val="65000"/>
              </a:schemeClr>
            </a:solidFill>
          </a:ln>
        </p:spPr>
        <p:txBody>
          <a:bodyPr wrap="none" rtlCol="0">
            <a:spAutoFit/>
          </a:bodyPr>
          <a:lstStyle/>
          <a:p>
            <a:r>
              <a:rPr lang="en-US" sz="1100" dirty="0" smtClean="0"/>
              <a:t>Restated</a:t>
            </a:r>
            <a:r>
              <a:rPr lang="en-US" sz="1100" dirty="0" smtClean="0">
                <a:solidFill>
                  <a:srgbClr val="00B050"/>
                </a:solidFill>
              </a:rPr>
              <a:t>/Revised</a:t>
            </a:r>
            <a:r>
              <a:rPr lang="en-US" sz="1100" dirty="0" smtClean="0">
                <a:solidFill>
                  <a:srgbClr val="FF0000"/>
                </a:solidFill>
              </a:rPr>
              <a:t> </a:t>
            </a:r>
            <a:r>
              <a:rPr lang="en-US" sz="1100" dirty="0" smtClean="0"/>
              <a:t>from </a:t>
            </a:r>
          </a:p>
          <a:p>
            <a:r>
              <a:rPr lang="en-US" sz="1100" dirty="0" smtClean="0"/>
              <a:t>12/8/20 </a:t>
            </a:r>
            <a:r>
              <a:rPr lang="en-US" sz="1100" dirty="0"/>
              <a:t>M</a:t>
            </a:r>
            <a:r>
              <a:rPr lang="en-US" sz="1100" dirty="0" smtClean="0"/>
              <a:t>C Meeting</a:t>
            </a:r>
            <a:endParaRPr lang="en-US" sz="1100" dirty="0"/>
          </a:p>
        </p:txBody>
      </p:sp>
      <p:sp>
        <p:nvSpPr>
          <p:cNvPr id="8" name="TextBox 7"/>
          <p:cNvSpPr txBox="1"/>
          <p:nvPr/>
        </p:nvSpPr>
        <p:spPr>
          <a:xfrm rot="10800000" flipH="1" flipV="1">
            <a:off x="8067675" y="73222"/>
            <a:ext cx="1000125" cy="307777"/>
          </a:xfrm>
          <a:prstGeom prst="rect">
            <a:avLst/>
          </a:prstGeom>
          <a:noFill/>
          <a:ln w="19050">
            <a:solidFill>
              <a:srgbClr val="77BD2A"/>
            </a:solidFill>
          </a:ln>
        </p:spPr>
        <p:txBody>
          <a:bodyPr wrap="square" rtlCol="0">
            <a:spAutoFit/>
          </a:bodyPr>
          <a:lstStyle/>
          <a:p>
            <a:pPr algn="ctr"/>
            <a:r>
              <a:rPr lang="en-US" sz="1400" i="1" dirty="0" smtClean="0">
                <a:solidFill>
                  <a:srgbClr val="00B050"/>
                </a:solidFill>
              </a:rPr>
              <a:t>Revised</a:t>
            </a:r>
            <a:endParaRPr lang="en-US" sz="1400" i="1" dirty="0">
              <a:solidFill>
                <a:srgbClr val="00B050"/>
              </a:solidFill>
            </a:endParaRPr>
          </a:p>
        </p:txBody>
      </p:sp>
    </p:spTree>
    <p:extLst>
      <p:ext uri="{BB962C8B-B14F-4D97-AF65-F5344CB8AC3E}">
        <p14:creationId xmlns:p14="http://schemas.microsoft.com/office/powerpoint/2010/main" val="144352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smtClean="0"/>
              <a:t>Other References to Appendix B to be Revised	</a:t>
            </a:r>
            <a:endParaRPr lang="en-US" dirty="0"/>
          </a:p>
        </p:txBody>
      </p:sp>
      <p:sp>
        <p:nvSpPr>
          <p:cNvPr id="4" name="Content Placeholder 3"/>
          <p:cNvSpPr>
            <a:spLocks noGrp="1"/>
          </p:cNvSpPr>
          <p:nvPr>
            <p:ph sz="quarter" idx="13"/>
          </p:nvPr>
        </p:nvSpPr>
        <p:spPr>
          <a:xfrm>
            <a:off x="457200" y="1219200"/>
            <a:ext cx="8229600" cy="4876800"/>
          </a:xfrm>
        </p:spPr>
        <p:txBody>
          <a:bodyPr>
            <a:normAutofit lnSpcReduction="10000"/>
          </a:bodyPr>
          <a:lstStyle/>
          <a:p>
            <a:r>
              <a:rPr lang="en-US" dirty="0" smtClean="0"/>
              <a:t>Section I.2.2 of the Tariff contains definitions that are unique to Appendix B that will be eliminated – Administrative Sanctions, Formal Warning, Formula-Based Sanctions, Market participant Obligations, Sanctionable Behavior</a:t>
            </a:r>
          </a:p>
          <a:p>
            <a:r>
              <a:rPr lang="en-US" dirty="0" smtClean="0"/>
              <a:t>Appendix A mentions Appendix B in Sections III.A.2.3 (Functions of the Internal Market Monitor), III.A.2.4.1 (Purpose</a:t>
            </a:r>
            <a:r>
              <a:rPr lang="en-US" dirty="0"/>
              <a:t>), III.A.2.4.2 (Conditions for the Imposition of Mitigation), III.A.2.4.5 (Duration of Mitigation), III.A.13.5 (Imposition of Sanctions)</a:t>
            </a:r>
          </a:p>
          <a:p>
            <a:r>
              <a:rPr lang="en-US" dirty="0"/>
              <a:t>Attachment D to ISO NE Information Policy mentions Appendix B and </a:t>
            </a:r>
            <a:r>
              <a:rPr lang="en-US" dirty="0" err="1"/>
              <a:t>sanctionable</a:t>
            </a:r>
            <a:r>
              <a:rPr lang="en-US" dirty="0"/>
              <a:t> behavior</a:t>
            </a:r>
          </a:p>
          <a:p>
            <a:r>
              <a:rPr lang="en-US" dirty="0"/>
              <a:t>Appendix I (Form of Cost-of-Service Agreement</a:t>
            </a:r>
            <a:r>
              <a:rPr lang="en-US" dirty="0" smtClean="0"/>
              <a:t>), Section </a:t>
            </a:r>
            <a:r>
              <a:rPr lang="en-US" dirty="0"/>
              <a:t>5.1 (</a:t>
            </a:r>
            <a:r>
              <a:rPr lang="en-US" dirty="0" smtClean="0"/>
              <a:t>Mitigation)</a:t>
            </a:r>
            <a:r>
              <a:rPr lang="en-US" dirty="0"/>
              <a:t> </a:t>
            </a:r>
            <a:r>
              <a:rPr lang="en-US" dirty="0" smtClean="0"/>
              <a:t>has </a:t>
            </a:r>
            <a:r>
              <a:rPr lang="en-US" dirty="0"/>
              <a:t>removable references to Appendix B </a:t>
            </a:r>
          </a:p>
        </p:txBody>
      </p:sp>
      <p:sp>
        <p:nvSpPr>
          <p:cNvPr id="5" name="TextBox 4"/>
          <p:cNvSpPr txBox="1"/>
          <p:nvPr/>
        </p:nvSpPr>
        <p:spPr>
          <a:xfrm>
            <a:off x="7595808" y="102513"/>
            <a:ext cx="1393330" cy="430887"/>
          </a:xfrm>
          <a:prstGeom prst="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40000"/>
                  <a:lumOff val="60000"/>
                </a:schemeClr>
              </a:gs>
            </a:gsLst>
            <a:lin ang="5400000" scaled="1"/>
          </a:gradFill>
          <a:ln>
            <a:solidFill>
              <a:schemeClr val="bg1">
                <a:lumMod val="65000"/>
              </a:schemeClr>
            </a:solidFill>
          </a:ln>
        </p:spPr>
        <p:txBody>
          <a:bodyPr wrap="none" rtlCol="0">
            <a:spAutoFit/>
          </a:bodyPr>
          <a:lstStyle/>
          <a:p>
            <a:r>
              <a:rPr lang="en-US" sz="1100" dirty="0" smtClean="0"/>
              <a:t>Restated from </a:t>
            </a:r>
          </a:p>
          <a:p>
            <a:r>
              <a:rPr lang="en-US" sz="1100" dirty="0" smtClean="0"/>
              <a:t>12/8/20 </a:t>
            </a:r>
            <a:r>
              <a:rPr lang="en-US" sz="1100" dirty="0"/>
              <a:t>M</a:t>
            </a:r>
            <a:r>
              <a:rPr lang="en-US" sz="1100" dirty="0" smtClean="0"/>
              <a:t>C Meeting</a:t>
            </a:r>
            <a:endParaRPr lang="en-US" sz="1100" dirty="0"/>
          </a:p>
        </p:txBody>
      </p:sp>
    </p:spTree>
    <p:extLst>
      <p:ext uri="{BB962C8B-B14F-4D97-AF65-F5344CB8AC3E}">
        <p14:creationId xmlns:p14="http://schemas.microsoft.com/office/powerpoint/2010/main" val="1934353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_AMO_REPORTCONTROLSVISIBLE" val="Empty"/>
</p:tagLst>
</file>

<file path=ppt/theme/theme1.xml><?xml version="1.0" encoding="utf-8"?>
<a:theme xmlns:a="http://schemas.openxmlformats.org/drawingml/2006/main" name="MC presentation template updated july 14th 2016">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4797</Words>
  <Application>Microsoft Office PowerPoint</Application>
  <PresentationFormat>On-screen Show (4:3)</PresentationFormat>
  <Paragraphs>271</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MC presentation template updated july 14th 2016</vt:lpstr>
      <vt:lpstr>PowerPoint Presentation</vt:lpstr>
      <vt:lpstr>PowerPoint Presentation</vt:lpstr>
      <vt:lpstr>Another Potential Conflict with recent FERC Order  </vt:lpstr>
      <vt:lpstr>Removal of Appendix B as a Process is Not Substantive</vt:lpstr>
      <vt:lpstr>Proposed “Appendectomy” </vt:lpstr>
      <vt:lpstr>Proposed “Appendectomy” </vt:lpstr>
      <vt:lpstr>Example of Proposed Tariff Changes</vt:lpstr>
      <vt:lpstr>Summary of Proposed Tariff Changes, cont.</vt:lpstr>
      <vt:lpstr>Other References to Appendix B to be Revised </vt:lpstr>
      <vt:lpstr>Another Example of Proposed Tariff Changes,  cont.</vt:lpstr>
      <vt:lpstr>Conclusion</vt:lpstr>
      <vt:lpstr>Stakeholder Schedule</vt:lpstr>
      <vt:lpstr>PowerPoint Presentation</vt:lpstr>
      <vt:lpstr>Appendix</vt:lpstr>
      <vt:lpstr>Summary of Proposed Tariff Changes</vt:lpstr>
      <vt:lpstr>Summary of Proposed Tariff Changes, cont.</vt:lpstr>
      <vt:lpstr>Summary of Proposed Tariff Changes, cont.</vt:lpstr>
      <vt:lpstr>Summary of Proposed Tariff Changes, cont.</vt:lpstr>
      <vt:lpstr>Background</vt:lpstr>
      <vt:lpstr>Highlights from Appendix B</vt:lpstr>
      <vt:lpstr>Sanctionable Behavior under Appendix B  </vt:lpstr>
      <vt:lpstr>Highlights, continued.</vt:lpstr>
      <vt:lpstr>Highlights from Appendix B</vt:lpstr>
      <vt:lpstr>Highlights from Appendix B</vt:lpstr>
      <vt:lpstr>Highlights from Appendix B</vt:lpstr>
      <vt:lpstr>Highlights from Appendix B</vt:lpstr>
      <vt:lpstr>Excerpt from Appendix B, Exhibit 1</vt:lpstr>
      <vt:lpstr>Comparison to Referrals</vt:lpstr>
      <vt:lpstr>Comparison to Referrals continued</vt:lpstr>
      <vt:lpstr>FERC Mentions of Appendix 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2018-05-01T15:11:38Z</dcterms:created>
  <dcterms:modified xsi:type="dcterms:W3CDTF">2021-01-11T13:35:57Z</dcterms:modified>
</cp:coreProperties>
</file>