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handoutMasterIdLst>
    <p:handoutMasterId r:id="rId13"/>
  </p:handoutMasterIdLst>
  <p:sldIdLst>
    <p:sldId id="256" r:id="rId2"/>
    <p:sldId id="306" r:id="rId3"/>
    <p:sldId id="257" r:id="rId4"/>
    <p:sldId id="280" r:id="rId5"/>
    <p:sldId id="308" r:id="rId6"/>
    <p:sldId id="314" r:id="rId7"/>
    <p:sldId id="309" r:id="rId8"/>
    <p:sldId id="315" r:id="rId9"/>
    <p:sldId id="300" r:id="rId10"/>
    <p:sldId id="307" r:id="rId11"/>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4EBC"/>
    <a:srgbClr val="0A64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5D8EA-E91F-4599-981F-F7A5483CC8EA}" v="4" dt="2020-12-03T19:17:56.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p:cViewPr varScale="1">
        <p:scale>
          <a:sx n="66" d="100"/>
          <a:sy n="66" d="100"/>
        </p:scale>
        <p:origin x="1224"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BF3E3CCE-FFAD-4403-A78B-2C449CE3EDCE}" type="datetimeFigureOut">
              <a:rPr lang="en-US" smtClean="0"/>
              <a:t>1/7/2021</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83F1D661-BBF0-47F2-BA55-E924A6D976B4}" type="slidenum">
              <a:rPr lang="en-US" smtClean="0"/>
              <a:t>‹#›</a:t>
            </a:fld>
            <a:endParaRPr lang="en-US"/>
          </a:p>
        </p:txBody>
      </p:sp>
    </p:spTree>
    <p:extLst>
      <p:ext uri="{BB962C8B-B14F-4D97-AF65-F5344CB8AC3E}">
        <p14:creationId xmlns:p14="http://schemas.microsoft.com/office/powerpoint/2010/main" val="40567918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A62CA267-CF2F-428B-A182-DAF629F95C13}" type="datetimeFigureOut">
              <a:rPr lang="en-US" smtClean="0"/>
              <a:pPr/>
              <a:t>1/7/2021</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BF34049B-CAB0-4902-91C6-159859C817D5}" type="slidenum">
              <a:rPr lang="en-US" smtClean="0"/>
              <a:pPr/>
              <a:t>‹#›</a:t>
            </a:fld>
            <a:endParaRPr lang="en-US"/>
          </a:p>
        </p:txBody>
      </p:sp>
    </p:spTree>
    <p:extLst>
      <p:ext uri="{BB962C8B-B14F-4D97-AF65-F5344CB8AC3E}">
        <p14:creationId xmlns:p14="http://schemas.microsoft.com/office/powerpoint/2010/main" val="379485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3475" y="0"/>
            <a:ext cx="6105525" cy="1143000"/>
          </a:xfrm>
        </p:spPr>
        <p:txBody>
          <a:bodyPr/>
          <a:lstStyle/>
          <a:p>
            <a:r>
              <a:rPr lang="en-US"/>
              <a:t>Click to edit Master title style</a:t>
            </a:r>
          </a:p>
        </p:txBody>
      </p:sp>
      <p:sp>
        <p:nvSpPr>
          <p:cNvPr id="3" name="Text Placeholder 2"/>
          <p:cNvSpPr>
            <a:spLocks noGrp="1"/>
          </p:cNvSpPr>
          <p:nvPr>
            <p:ph type="body" sz="half" idx="1"/>
          </p:nvPr>
        </p:nvSpPr>
        <p:spPr>
          <a:xfrm>
            <a:off x="1128713" y="1717675"/>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1113" y="1717675"/>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352800" y="6305550"/>
            <a:ext cx="29718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983413" y="6319838"/>
            <a:ext cx="1919287" cy="457200"/>
          </a:xfrm>
        </p:spPr>
        <p:txBody>
          <a:bodyPr/>
          <a:lstStyle>
            <a:lvl1pPr>
              <a:defRPr/>
            </a:lvl1pPr>
          </a:lstStyle>
          <a:p>
            <a:fld id="{FA240EAB-F5C7-4683-A5A7-5BB6A795808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82900E-479A-4A5A-8302-162CB1D344F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82900E-479A-4A5A-8302-162CB1D344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 </a:t>
            </a:r>
            <a:r>
              <a:rPr lang="en-US" b="1" dirty="0"/>
              <a:t>Transmission cost allocation issues for Behind The Meter (BTM) generation</a:t>
            </a:r>
            <a:endParaRPr lang="en-US" dirty="0"/>
          </a:p>
        </p:txBody>
      </p:sp>
      <p:sp>
        <p:nvSpPr>
          <p:cNvPr id="3" name="Subtitle 2"/>
          <p:cNvSpPr>
            <a:spLocks noGrp="1"/>
          </p:cNvSpPr>
          <p:nvPr>
            <p:ph type="subTitle" idx="1"/>
          </p:nvPr>
        </p:nvSpPr>
        <p:spPr>
          <a:xfrm>
            <a:off x="685800" y="4267200"/>
            <a:ext cx="7772400" cy="1219200"/>
          </a:xfrm>
        </p:spPr>
        <p:txBody>
          <a:bodyPr>
            <a:normAutofit fontScale="62500" lnSpcReduction="20000"/>
          </a:bodyPr>
          <a:lstStyle/>
          <a:p>
            <a:r>
              <a:rPr lang="en-US" dirty="0"/>
              <a:t>Frank Ettori </a:t>
            </a:r>
          </a:p>
          <a:p>
            <a:r>
              <a:rPr lang="en-US" sz="2900" dirty="0">
                <a:solidFill>
                  <a:schemeClr val="tx1"/>
                </a:solidFill>
              </a:rPr>
              <a:t>(on behalf of the </a:t>
            </a:r>
            <a:r>
              <a:rPr lang="en-US" sz="2900" dirty="0" err="1">
                <a:solidFill>
                  <a:schemeClr val="tx1"/>
                </a:solidFill>
              </a:rPr>
              <a:t>Avangrid</a:t>
            </a:r>
            <a:r>
              <a:rPr lang="en-US" sz="2900" dirty="0">
                <a:solidFill>
                  <a:schemeClr val="tx1"/>
                </a:solidFill>
              </a:rPr>
              <a:t>, </a:t>
            </a:r>
            <a:r>
              <a:rPr lang="en-US" sz="2900" dirty="0" err="1">
                <a:solidFill>
                  <a:schemeClr val="tx1"/>
                </a:solidFill>
              </a:rPr>
              <a:t>Eversource</a:t>
            </a:r>
            <a:r>
              <a:rPr lang="en-US" sz="2900" dirty="0">
                <a:solidFill>
                  <a:schemeClr val="tx1"/>
                </a:solidFill>
              </a:rPr>
              <a:t>, National Grid, VELCO, and Versant)</a:t>
            </a:r>
          </a:p>
          <a:p>
            <a:r>
              <a:rPr lang="en-US" dirty="0" smtClean="0"/>
              <a:t>1/12/2021</a:t>
            </a:r>
            <a:endParaRPr lang="en-US" dirty="0"/>
          </a:p>
        </p:txBody>
      </p:sp>
      <p:sp>
        <p:nvSpPr>
          <p:cNvPr id="4" name="Slide Number Placeholder 3">
            <a:extLst>
              <a:ext uri="{FF2B5EF4-FFF2-40B4-BE49-F238E27FC236}">
                <a16:creationId xmlns:a16="http://schemas.microsoft.com/office/drawing/2014/main" id="{35C4DCD5-5D26-4976-B4E9-E60A60FE30C2}"/>
              </a:ext>
            </a:extLst>
          </p:cNvPr>
          <p:cNvSpPr>
            <a:spLocks noGrp="1"/>
          </p:cNvSpPr>
          <p:nvPr>
            <p:ph type="sldNum" sz="quarter" idx="12"/>
          </p:nvPr>
        </p:nvSpPr>
        <p:spPr/>
        <p:txBody>
          <a:bodyPr/>
          <a:lstStyle/>
          <a:p>
            <a:fld id="{0B82900E-479A-4A5A-8302-162CB1D344FE}"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Questions/Comments</a:t>
            </a:r>
          </a:p>
        </p:txBody>
      </p:sp>
      <p:pic>
        <p:nvPicPr>
          <p:cNvPr id="4" name="Content Placeholder 3" descr="Life of an Educator: Top 10 questions to ask yourself in 201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09018" y="1600200"/>
            <a:ext cx="4525963" cy="4525963"/>
          </a:xfrm>
        </p:spPr>
      </p:pic>
      <p:sp>
        <p:nvSpPr>
          <p:cNvPr id="3" name="Slide Number Placeholder 2">
            <a:extLst>
              <a:ext uri="{FF2B5EF4-FFF2-40B4-BE49-F238E27FC236}">
                <a16:creationId xmlns:a16="http://schemas.microsoft.com/office/drawing/2014/main" id="{5F64D1EF-2DC1-4BF2-A34D-B61608E4F63E}"/>
              </a:ext>
            </a:extLst>
          </p:cNvPr>
          <p:cNvSpPr>
            <a:spLocks noGrp="1"/>
          </p:cNvSpPr>
          <p:nvPr>
            <p:ph type="sldNum" sz="quarter" idx="12"/>
          </p:nvPr>
        </p:nvSpPr>
        <p:spPr/>
        <p:txBody>
          <a:bodyPr/>
          <a:lstStyle/>
          <a:p>
            <a:fld id="{0B82900E-479A-4A5A-8302-162CB1D344FE}" type="slidenum">
              <a:rPr lang="en-US" smtClean="0"/>
              <a:pPr/>
              <a:t>10</a:t>
            </a:fld>
            <a:endParaRPr lang="en-US"/>
          </a:p>
        </p:txBody>
      </p:sp>
    </p:spTree>
    <p:extLst>
      <p:ext uri="{BB962C8B-B14F-4D97-AF65-F5344CB8AC3E}">
        <p14:creationId xmlns:p14="http://schemas.microsoft.com/office/powerpoint/2010/main" val="230788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a:t>
            </a:r>
          </a:p>
        </p:txBody>
      </p:sp>
      <p:sp>
        <p:nvSpPr>
          <p:cNvPr id="3" name="Content Placeholder 2"/>
          <p:cNvSpPr>
            <a:spLocks noGrp="1"/>
          </p:cNvSpPr>
          <p:nvPr>
            <p:ph idx="1"/>
          </p:nvPr>
        </p:nvSpPr>
        <p:spPr/>
        <p:txBody>
          <a:bodyPr>
            <a:normAutofit fontScale="70000" lnSpcReduction="20000"/>
          </a:bodyPr>
          <a:lstStyle/>
          <a:p>
            <a:r>
              <a:rPr lang="en-US" dirty="0"/>
              <a:t>Why are we here?</a:t>
            </a:r>
          </a:p>
          <a:p>
            <a:pPr lvl="1"/>
            <a:r>
              <a:rPr lang="en-US" dirty="0"/>
              <a:t>TO’s responding to the Internal Market Monitor’s spring 2020 Quarterly Markets Report: Transmission Cost Allocation Issues for Behind-the-Meter Generation (</a:t>
            </a:r>
            <a:r>
              <a:rPr lang="en-US" sz="2900" dirty="0"/>
              <a:t>Markets Committee, August 13, </a:t>
            </a:r>
            <a:r>
              <a:rPr lang="en-US" dirty="0"/>
              <a:t>2020)*</a:t>
            </a:r>
          </a:p>
          <a:p>
            <a:pPr marL="457200" lvl="1" indent="0">
              <a:buNone/>
            </a:pPr>
            <a:endParaRPr lang="en-US" dirty="0"/>
          </a:p>
          <a:p>
            <a:endParaRPr lang="en-US" dirty="0"/>
          </a:p>
          <a:p>
            <a:r>
              <a:rPr lang="en-US" dirty="0"/>
              <a:t>Why is it an issue?</a:t>
            </a:r>
          </a:p>
          <a:p>
            <a:pPr lvl="1"/>
            <a:r>
              <a:rPr lang="en-US" dirty="0"/>
              <a:t>Affects cost allocation for transmission.</a:t>
            </a:r>
          </a:p>
          <a:p>
            <a:pPr lvl="1"/>
            <a:r>
              <a:rPr lang="en-US" dirty="0"/>
              <a:t>Inconsistent interpretation of tariff language</a:t>
            </a:r>
          </a:p>
          <a:p>
            <a:pPr lvl="1"/>
            <a:endParaRPr lang="en-US" dirty="0"/>
          </a:p>
          <a:p>
            <a:pPr marL="0" indent="0">
              <a:buNone/>
            </a:pPr>
            <a:endParaRPr lang="en-US" sz="2600" dirty="0"/>
          </a:p>
          <a:p>
            <a:pPr marL="0" indent="0">
              <a:buNone/>
            </a:pPr>
            <a:endParaRPr lang="en-US" sz="2600" dirty="0"/>
          </a:p>
          <a:p>
            <a:pPr marL="0" indent="0">
              <a:buNone/>
            </a:pPr>
            <a:r>
              <a:rPr lang="en-US" sz="2600" dirty="0"/>
              <a:t>*IMM Quarterly Markets Report: </a:t>
            </a:r>
            <a:r>
              <a:rPr lang="en-US" sz="2600" u="sng" dirty="0">
                <a:solidFill>
                  <a:srgbClr val="044EBC"/>
                </a:solidFill>
              </a:rPr>
              <a:t>https://www.iso-ne.com/staticassets/documents/2020/07/2020-spring-quarterly-markets-report.pdf</a:t>
            </a:r>
          </a:p>
          <a:p>
            <a:endParaRPr lang="en-US" dirty="0"/>
          </a:p>
        </p:txBody>
      </p:sp>
      <p:sp>
        <p:nvSpPr>
          <p:cNvPr id="4" name="Slide Number Placeholder 3">
            <a:extLst>
              <a:ext uri="{FF2B5EF4-FFF2-40B4-BE49-F238E27FC236}">
                <a16:creationId xmlns:a16="http://schemas.microsoft.com/office/drawing/2014/main" id="{AF3454B1-D6F6-4FDD-9307-45ABA0B6F802}"/>
              </a:ext>
            </a:extLst>
          </p:cNvPr>
          <p:cNvSpPr>
            <a:spLocks noGrp="1"/>
          </p:cNvSpPr>
          <p:nvPr>
            <p:ph type="sldNum" sz="quarter" idx="12"/>
          </p:nvPr>
        </p:nvSpPr>
        <p:spPr/>
        <p:txBody>
          <a:bodyPr/>
          <a:lstStyle/>
          <a:p>
            <a:fld id="{0B82900E-479A-4A5A-8302-162CB1D344FE}" type="slidenum">
              <a:rPr lang="en-US" smtClean="0"/>
              <a:pPr/>
              <a:t>2</a:t>
            </a:fld>
            <a:endParaRPr lang="en-US"/>
          </a:p>
        </p:txBody>
      </p:sp>
    </p:spTree>
    <p:extLst>
      <p:ext uri="{BB962C8B-B14F-4D97-AF65-F5344CB8AC3E}">
        <p14:creationId xmlns:p14="http://schemas.microsoft.com/office/powerpoint/2010/main" val="191648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ISO-NE IMM Key concerns</a:t>
            </a:r>
            <a:br>
              <a:rPr lang="en-US" dirty="0"/>
            </a:br>
            <a:endParaRPr lang="en-US" sz="3600" dirty="0"/>
          </a:p>
        </p:txBody>
      </p:sp>
      <p:pic>
        <p:nvPicPr>
          <p:cNvPr id="4" name="Content Placeholder 3">
            <a:extLst>
              <a:ext uri="{FF2B5EF4-FFF2-40B4-BE49-F238E27FC236}">
                <a16:creationId xmlns:a16="http://schemas.microsoft.com/office/drawing/2014/main" id="{B4D9AF44-FE3E-488B-8BF5-7A2BB5381446}"/>
              </a:ext>
            </a:extLst>
          </p:cNvPr>
          <p:cNvPicPr>
            <a:picLocks noGrp="1" noChangeAspect="1"/>
          </p:cNvPicPr>
          <p:nvPr>
            <p:ph idx="1"/>
          </p:nvPr>
        </p:nvPicPr>
        <p:blipFill>
          <a:blip r:embed="rId2"/>
          <a:stretch>
            <a:fillRect/>
          </a:stretch>
        </p:blipFill>
        <p:spPr>
          <a:xfrm>
            <a:off x="533400" y="838200"/>
            <a:ext cx="8153400" cy="594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a:extLst>
              <a:ext uri="{FF2B5EF4-FFF2-40B4-BE49-F238E27FC236}">
                <a16:creationId xmlns:a16="http://schemas.microsoft.com/office/drawing/2014/main" id="{ECCBC220-F3E4-4163-BBB5-227C92E98AE3}"/>
              </a:ext>
            </a:extLst>
          </p:cNvPr>
          <p:cNvSpPr>
            <a:spLocks noGrp="1"/>
          </p:cNvSpPr>
          <p:nvPr>
            <p:ph type="sldNum" sz="quarter" idx="12"/>
          </p:nvPr>
        </p:nvSpPr>
        <p:spPr/>
        <p:txBody>
          <a:bodyPr/>
          <a:lstStyle/>
          <a:p>
            <a:fld id="{0B82900E-479A-4A5A-8302-162CB1D344FE}"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561339A-7C08-4FDA-B399-355A56E37BF6}"/>
              </a:ext>
            </a:extLst>
          </p:cNvPr>
          <p:cNvSpPr>
            <a:spLocks noGrp="1"/>
          </p:cNvSpPr>
          <p:nvPr>
            <p:ph type="title"/>
          </p:nvPr>
        </p:nvSpPr>
        <p:spPr>
          <a:xfrm>
            <a:off x="457200" y="76200"/>
            <a:ext cx="8229600" cy="1143000"/>
          </a:xfrm>
        </p:spPr>
        <p:txBody>
          <a:bodyPr>
            <a:normAutofit/>
          </a:bodyPr>
          <a:lstStyle/>
          <a:p>
            <a:r>
              <a:rPr lang="en-US" dirty="0"/>
              <a:t>ISO-NE IMM Concerns (</a:t>
            </a:r>
            <a:r>
              <a:rPr lang="en-US" dirty="0" err="1"/>
              <a:t>cont</a:t>
            </a:r>
            <a:r>
              <a:rPr lang="en-US" dirty="0"/>
              <a:t>)</a:t>
            </a:r>
          </a:p>
        </p:txBody>
      </p:sp>
      <p:pic>
        <p:nvPicPr>
          <p:cNvPr id="5" name="Content Placeholder 4">
            <a:extLst>
              <a:ext uri="{FF2B5EF4-FFF2-40B4-BE49-F238E27FC236}">
                <a16:creationId xmlns:a16="http://schemas.microsoft.com/office/drawing/2014/main" id="{0F28CD33-7349-41FF-8C4E-C5F6AC72B8D0}"/>
              </a:ext>
            </a:extLst>
          </p:cNvPr>
          <p:cNvPicPr>
            <a:picLocks noGrp="1" noChangeAspect="1"/>
          </p:cNvPicPr>
          <p:nvPr>
            <p:ph idx="1"/>
          </p:nvPr>
        </p:nvPicPr>
        <p:blipFill>
          <a:blip r:embed="rId2"/>
          <a:stretch>
            <a:fillRect/>
          </a:stretch>
        </p:blipFill>
        <p:spPr>
          <a:xfrm>
            <a:off x="620574" y="1030183"/>
            <a:ext cx="7837626" cy="58278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765743E6-9AED-4CB2-8C92-743A6B43F7E8}" type="slidenum">
              <a:rPr lang="en-US"/>
              <a:pPr/>
              <a:t>4</a:t>
            </a:fld>
            <a:endParaRPr lang="en-US"/>
          </a:p>
        </p:txBody>
      </p:sp>
      <p:sp>
        <p:nvSpPr>
          <p:cNvPr id="7" name="Title 1"/>
          <p:cNvSpPr txBox="1">
            <a:spLocks/>
          </p:cNvSpPr>
          <p:nvPr/>
        </p:nvSpPr>
        <p:spPr>
          <a:xfrm>
            <a:off x="495300" y="-3048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Principles</a:t>
            </a:r>
          </a:p>
        </p:txBody>
      </p:sp>
      <p:sp>
        <p:nvSpPr>
          <p:cNvPr id="3" name="Content Placeholder 2"/>
          <p:cNvSpPr>
            <a:spLocks noGrp="1"/>
          </p:cNvSpPr>
          <p:nvPr>
            <p:ph idx="1"/>
          </p:nvPr>
        </p:nvSpPr>
        <p:spPr/>
        <p:txBody>
          <a:bodyPr>
            <a:normAutofit/>
          </a:bodyPr>
          <a:lstStyle/>
          <a:p>
            <a:r>
              <a:rPr lang="en-US" dirty="0"/>
              <a:t>Address IMM concern.</a:t>
            </a:r>
          </a:p>
          <a:p>
            <a:r>
              <a:rPr lang="en-US" dirty="0"/>
              <a:t>Consistent approach for transmission costs.</a:t>
            </a:r>
          </a:p>
          <a:p>
            <a:r>
              <a:rPr lang="en-US" dirty="0"/>
              <a:t>Minimal investment for settlement, metering, and administrative costs.</a:t>
            </a:r>
          </a:p>
          <a:p>
            <a:r>
              <a:rPr lang="en-US" dirty="0"/>
              <a:t>Do no harm to New England State policies.</a:t>
            </a:r>
          </a:p>
          <a:p>
            <a:pPr marL="0" indent="0">
              <a:buNone/>
            </a:pPr>
            <a:r>
              <a:rPr lang="en-US" dirty="0"/>
              <a:t>  </a:t>
            </a:r>
          </a:p>
        </p:txBody>
      </p:sp>
      <p:sp>
        <p:nvSpPr>
          <p:cNvPr id="4" name="Slide Number Placeholder 3">
            <a:extLst>
              <a:ext uri="{FF2B5EF4-FFF2-40B4-BE49-F238E27FC236}">
                <a16:creationId xmlns:a16="http://schemas.microsoft.com/office/drawing/2014/main" id="{5EB972E5-600D-4AEA-BD46-6BE048633FEC}"/>
              </a:ext>
            </a:extLst>
          </p:cNvPr>
          <p:cNvSpPr>
            <a:spLocks noGrp="1"/>
          </p:cNvSpPr>
          <p:nvPr>
            <p:ph type="sldNum" sz="quarter" idx="12"/>
          </p:nvPr>
        </p:nvSpPr>
        <p:spPr/>
        <p:txBody>
          <a:bodyPr/>
          <a:lstStyle/>
          <a:p>
            <a:fld id="{0B82900E-479A-4A5A-8302-162CB1D344FE}" type="slidenum">
              <a:rPr lang="en-US" smtClean="0"/>
              <a:pPr/>
              <a:t>5</a:t>
            </a:fld>
            <a:endParaRPr lang="en-US"/>
          </a:p>
        </p:txBody>
      </p:sp>
    </p:spTree>
    <p:extLst>
      <p:ext uri="{BB962C8B-B14F-4D97-AF65-F5344CB8AC3E}">
        <p14:creationId xmlns:p14="http://schemas.microsoft.com/office/powerpoint/2010/main" val="2109670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B963BD-8B78-43E0-B1E0-199FE0CBC85E}"/>
              </a:ext>
            </a:extLst>
          </p:cNvPr>
          <p:cNvSpPr>
            <a:spLocks noGrp="1"/>
          </p:cNvSpPr>
          <p:nvPr>
            <p:ph type="title"/>
          </p:nvPr>
        </p:nvSpPr>
        <p:spPr>
          <a:xfrm>
            <a:off x="628650" y="365126"/>
            <a:ext cx="7886700" cy="919639"/>
          </a:xfrm>
        </p:spPr>
        <p:txBody>
          <a:bodyPr>
            <a:normAutofit fontScale="90000"/>
          </a:bodyPr>
          <a:lstStyle/>
          <a:p>
            <a:r>
              <a:rPr lang="en-US" sz="3200" dirty="0"/>
              <a:t>TOs calculate Regional Network Load (RNL) from internal generation and tie lines</a:t>
            </a:r>
          </a:p>
        </p:txBody>
      </p:sp>
      <p:grpSp>
        <p:nvGrpSpPr>
          <p:cNvPr id="6" name="Group 5">
            <a:extLst>
              <a:ext uri="{FF2B5EF4-FFF2-40B4-BE49-F238E27FC236}">
                <a16:creationId xmlns:a16="http://schemas.microsoft.com/office/drawing/2014/main" id="{3AD2B249-6ED6-4742-941D-05986483B1EC}"/>
              </a:ext>
            </a:extLst>
          </p:cNvPr>
          <p:cNvGrpSpPr/>
          <p:nvPr/>
        </p:nvGrpSpPr>
        <p:grpSpPr>
          <a:xfrm>
            <a:off x="2191101" y="4800200"/>
            <a:ext cx="249561" cy="66928"/>
            <a:chOff x="2495896" y="3087236"/>
            <a:chExt cx="1367056" cy="341764"/>
          </a:xfrm>
        </p:grpSpPr>
        <p:cxnSp>
          <p:nvCxnSpPr>
            <p:cNvPr id="7" name="Straight Connector 6">
              <a:extLst>
                <a:ext uri="{FF2B5EF4-FFF2-40B4-BE49-F238E27FC236}">
                  <a16:creationId xmlns:a16="http://schemas.microsoft.com/office/drawing/2014/main" id="{620897B7-66C3-48B9-A91B-90EA740AC8A8}"/>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48F52B0-9727-4868-A44B-BC6F51439CEE}"/>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78DDAFA-F4CE-4FF9-8321-74D304EF2450}"/>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F229168-AE8A-4B37-80A4-22566DF409E2}"/>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267AABBF-0FD3-4794-B587-5A1B18D761C9}"/>
              </a:ext>
            </a:extLst>
          </p:cNvPr>
          <p:cNvGrpSpPr/>
          <p:nvPr/>
        </p:nvGrpSpPr>
        <p:grpSpPr>
          <a:xfrm flipV="1">
            <a:off x="2191101" y="4912716"/>
            <a:ext cx="249561" cy="66928"/>
            <a:chOff x="2495896" y="3087236"/>
            <a:chExt cx="1367056" cy="341764"/>
          </a:xfrm>
        </p:grpSpPr>
        <p:cxnSp>
          <p:nvCxnSpPr>
            <p:cNvPr id="12" name="Straight Connector 11">
              <a:extLst>
                <a:ext uri="{FF2B5EF4-FFF2-40B4-BE49-F238E27FC236}">
                  <a16:creationId xmlns:a16="http://schemas.microsoft.com/office/drawing/2014/main" id="{97176037-4BF1-496F-A584-6E614E2D4D3A}"/>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468A942-8C2E-48D4-92ED-3954E06F9149}"/>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B01E7E7-416B-4596-9BEF-0CCBC62FB242}"/>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3AF20D6-A9DD-4890-82AE-F884C2E57A8B}"/>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000AC097-1764-4464-B0DA-647935BD8136}"/>
              </a:ext>
            </a:extLst>
          </p:cNvPr>
          <p:cNvCxnSpPr/>
          <p:nvPr/>
        </p:nvCxnSpPr>
        <p:spPr>
          <a:xfrm flipV="1">
            <a:off x="2315881" y="4608145"/>
            <a:ext cx="0" cy="192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C3AB304-965F-4C33-9BBD-EDFC41C729FD}"/>
              </a:ext>
            </a:extLst>
          </p:cNvPr>
          <p:cNvCxnSpPr>
            <a:cxnSpLocks/>
          </p:cNvCxnSpPr>
          <p:nvPr/>
        </p:nvCxnSpPr>
        <p:spPr>
          <a:xfrm flipV="1">
            <a:off x="2315881" y="4979644"/>
            <a:ext cx="0" cy="2046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F968DAF-CF7F-49B7-837B-52307FB2B443}"/>
              </a:ext>
            </a:extLst>
          </p:cNvPr>
          <p:cNvCxnSpPr/>
          <p:nvPr/>
        </p:nvCxnSpPr>
        <p:spPr>
          <a:xfrm>
            <a:off x="1982029" y="5184308"/>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5658A24F-5E69-4689-A8C3-A286528502B5}"/>
              </a:ext>
            </a:extLst>
          </p:cNvPr>
          <p:cNvGrpSpPr/>
          <p:nvPr/>
        </p:nvGrpSpPr>
        <p:grpSpPr>
          <a:xfrm>
            <a:off x="2217355" y="5462586"/>
            <a:ext cx="190603" cy="204466"/>
            <a:chOff x="3100910" y="1162336"/>
            <a:chExt cx="2859056" cy="2859056"/>
          </a:xfrm>
        </p:grpSpPr>
        <p:sp>
          <p:nvSpPr>
            <p:cNvPr id="20" name="Oval 19">
              <a:extLst>
                <a:ext uri="{FF2B5EF4-FFF2-40B4-BE49-F238E27FC236}">
                  <a16:creationId xmlns:a16="http://schemas.microsoft.com/office/drawing/2014/main" id="{E393F397-39DF-4287-9292-1881152C185F}"/>
                </a:ext>
              </a:extLst>
            </p:cNvPr>
            <p:cNvSpPr/>
            <p:nvPr/>
          </p:nvSpPr>
          <p:spPr>
            <a:xfrm>
              <a:off x="3100910" y="1162336"/>
              <a:ext cx="2859056" cy="2859056"/>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c 20">
              <a:extLst>
                <a:ext uri="{FF2B5EF4-FFF2-40B4-BE49-F238E27FC236}">
                  <a16:creationId xmlns:a16="http://schemas.microsoft.com/office/drawing/2014/main" id="{19D200A4-61CC-4330-9DD0-50FCA94676CE}"/>
                </a:ext>
              </a:extLst>
            </p:cNvPr>
            <p:cNvSpPr/>
            <p:nvPr/>
          </p:nvSpPr>
          <p:spPr>
            <a:xfrm>
              <a:off x="3619500" y="2065020"/>
              <a:ext cx="914400" cy="914400"/>
            </a:xfrm>
            <a:prstGeom prst="arc">
              <a:avLst>
                <a:gd name="adj1" fmla="val 11058962"/>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AFA2EB5D-A2B6-42AC-A397-742962616F4E}"/>
                </a:ext>
              </a:extLst>
            </p:cNvPr>
            <p:cNvSpPr/>
            <p:nvPr/>
          </p:nvSpPr>
          <p:spPr>
            <a:xfrm rot="10800000">
              <a:off x="4530438" y="2040058"/>
              <a:ext cx="914400" cy="914400"/>
            </a:xfrm>
            <a:prstGeom prst="arc">
              <a:avLst>
                <a:gd name="adj1" fmla="val 11058962"/>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24" name="Straight Connector 23">
            <a:extLst>
              <a:ext uri="{FF2B5EF4-FFF2-40B4-BE49-F238E27FC236}">
                <a16:creationId xmlns:a16="http://schemas.microsoft.com/office/drawing/2014/main" id="{3A2B839F-AA50-40E0-B53B-849483305D95}"/>
              </a:ext>
            </a:extLst>
          </p:cNvPr>
          <p:cNvCxnSpPr>
            <a:cxnSpLocks/>
            <a:endCxn id="20" idx="0"/>
          </p:cNvCxnSpPr>
          <p:nvPr/>
        </p:nvCxnSpPr>
        <p:spPr>
          <a:xfrm>
            <a:off x="2310941" y="5182524"/>
            <a:ext cx="1716" cy="2800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EFD13EFA-1159-4798-AFE3-40664385AAFF}"/>
              </a:ext>
            </a:extLst>
          </p:cNvPr>
          <p:cNvGrpSpPr/>
          <p:nvPr/>
        </p:nvGrpSpPr>
        <p:grpSpPr>
          <a:xfrm>
            <a:off x="3734550" y="4800200"/>
            <a:ext cx="249561" cy="66928"/>
            <a:chOff x="2495896" y="3087236"/>
            <a:chExt cx="1367056" cy="341764"/>
          </a:xfrm>
        </p:grpSpPr>
        <p:cxnSp>
          <p:nvCxnSpPr>
            <p:cNvPr id="26" name="Straight Connector 25">
              <a:extLst>
                <a:ext uri="{FF2B5EF4-FFF2-40B4-BE49-F238E27FC236}">
                  <a16:creationId xmlns:a16="http://schemas.microsoft.com/office/drawing/2014/main" id="{8F34AD96-19BA-456C-B0F9-D6F1AAD205DE}"/>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28C7EB0-C8A6-43E6-894A-5DE91871E9A6}"/>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B7088D2-3944-477C-BE39-8D4756776577}"/>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01AC1EA-91B5-4C87-B844-36EA6F6872A0}"/>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1B2A843C-5BF9-4016-BC24-7EE595104532}"/>
              </a:ext>
            </a:extLst>
          </p:cNvPr>
          <p:cNvGrpSpPr/>
          <p:nvPr/>
        </p:nvGrpSpPr>
        <p:grpSpPr>
          <a:xfrm flipV="1">
            <a:off x="3734550" y="4912716"/>
            <a:ext cx="249561" cy="66928"/>
            <a:chOff x="2495896" y="3087236"/>
            <a:chExt cx="1367056" cy="341764"/>
          </a:xfrm>
        </p:grpSpPr>
        <p:cxnSp>
          <p:nvCxnSpPr>
            <p:cNvPr id="31" name="Straight Connector 30">
              <a:extLst>
                <a:ext uri="{FF2B5EF4-FFF2-40B4-BE49-F238E27FC236}">
                  <a16:creationId xmlns:a16="http://schemas.microsoft.com/office/drawing/2014/main" id="{40B005F1-A1A2-4418-AE7D-4C40CF759DA5}"/>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29F4987-C964-4C2F-A6BD-BD18289B9CEF}"/>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AEEBF68-50A9-4642-BD26-C9BC01DF8C28}"/>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36C7B63-E345-4BBC-9D65-6F4414175104}"/>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a:extLst>
              <a:ext uri="{FF2B5EF4-FFF2-40B4-BE49-F238E27FC236}">
                <a16:creationId xmlns:a16="http://schemas.microsoft.com/office/drawing/2014/main" id="{5245A9AE-02CB-40DB-AAD0-5F28F3612FEE}"/>
              </a:ext>
            </a:extLst>
          </p:cNvPr>
          <p:cNvCxnSpPr/>
          <p:nvPr/>
        </p:nvCxnSpPr>
        <p:spPr>
          <a:xfrm flipV="1">
            <a:off x="3859330" y="4608145"/>
            <a:ext cx="0" cy="192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A1C0615-AA66-4BDE-9DB5-8D2D2E7D16AE}"/>
              </a:ext>
            </a:extLst>
          </p:cNvPr>
          <p:cNvCxnSpPr>
            <a:cxnSpLocks/>
          </p:cNvCxnSpPr>
          <p:nvPr/>
        </p:nvCxnSpPr>
        <p:spPr>
          <a:xfrm flipV="1">
            <a:off x="3867859" y="4963141"/>
            <a:ext cx="0" cy="2046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E9CFB85-D287-44A0-A24E-36D170FBFE18}"/>
              </a:ext>
            </a:extLst>
          </p:cNvPr>
          <p:cNvCxnSpPr/>
          <p:nvPr/>
        </p:nvCxnSpPr>
        <p:spPr>
          <a:xfrm>
            <a:off x="3525478" y="5184308"/>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8868C3D2-268A-4AA0-81BC-F0D88C8A7185}"/>
              </a:ext>
            </a:extLst>
          </p:cNvPr>
          <p:cNvGrpSpPr/>
          <p:nvPr/>
        </p:nvGrpSpPr>
        <p:grpSpPr>
          <a:xfrm>
            <a:off x="3899055" y="5446083"/>
            <a:ext cx="190603" cy="204466"/>
            <a:chOff x="3100910" y="1162336"/>
            <a:chExt cx="2859056" cy="2859056"/>
          </a:xfrm>
        </p:grpSpPr>
        <p:sp>
          <p:nvSpPr>
            <p:cNvPr id="39" name="Oval 38">
              <a:extLst>
                <a:ext uri="{FF2B5EF4-FFF2-40B4-BE49-F238E27FC236}">
                  <a16:creationId xmlns:a16="http://schemas.microsoft.com/office/drawing/2014/main" id="{B11313DC-6DAC-403E-BF63-456D51F86415}"/>
                </a:ext>
              </a:extLst>
            </p:cNvPr>
            <p:cNvSpPr/>
            <p:nvPr/>
          </p:nvSpPr>
          <p:spPr>
            <a:xfrm>
              <a:off x="3100910" y="1162336"/>
              <a:ext cx="2859056" cy="2859056"/>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c 39">
              <a:extLst>
                <a:ext uri="{FF2B5EF4-FFF2-40B4-BE49-F238E27FC236}">
                  <a16:creationId xmlns:a16="http://schemas.microsoft.com/office/drawing/2014/main" id="{D112D226-7DA4-4F7A-AA10-8F42529F9E3E}"/>
                </a:ext>
              </a:extLst>
            </p:cNvPr>
            <p:cNvSpPr/>
            <p:nvPr/>
          </p:nvSpPr>
          <p:spPr>
            <a:xfrm>
              <a:off x="3619500" y="2065020"/>
              <a:ext cx="914400" cy="914400"/>
            </a:xfrm>
            <a:prstGeom prst="arc">
              <a:avLst>
                <a:gd name="adj1" fmla="val 11058962"/>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 40">
              <a:extLst>
                <a:ext uri="{FF2B5EF4-FFF2-40B4-BE49-F238E27FC236}">
                  <a16:creationId xmlns:a16="http://schemas.microsoft.com/office/drawing/2014/main" id="{2088D353-E114-4970-8CB1-0E9A31171CD3}"/>
                </a:ext>
              </a:extLst>
            </p:cNvPr>
            <p:cNvSpPr/>
            <p:nvPr/>
          </p:nvSpPr>
          <p:spPr>
            <a:xfrm rot="10800000">
              <a:off x="4530438" y="2040058"/>
              <a:ext cx="914400" cy="914400"/>
            </a:xfrm>
            <a:prstGeom prst="arc">
              <a:avLst>
                <a:gd name="adj1" fmla="val 11058962"/>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43" name="Straight Connector 42">
            <a:extLst>
              <a:ext uri="{FF2B5EF4-FFF2-40B4-BE49-F238E27FC236}">
                <a16:creationId xmlns:a16="http://schemas.microsoft.com/office/drawing/2014/main" id="{953A34D1-E5DB-4458-827B-C17113FB4DDB}"/>
              </a:ext>
            </a:extLst>
          </p:cNvPr>
          <p:cNvCxnSpPr>
            <a:cxnSpLocks/>
            <a:endCxn id="39" idx="0"/>
          </p:cNvCxnSpPr>
          <p:nvPr/>
        </p:nvCxnSpPr>
        <p:spPr>
          <a:xfrm>
            <a:off x="3992640" y="5166021"/>
            <a:ext cx="1716" cy="2800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F73A950-1604-4D43-84B9-BCD81DBBD7BD}"/>
              </a:ext>
            </a:extLst>
          </p:cNvPr>
          <p:cNvCxnSpPr>
            <a:cxnSpLocks/>
          </p:cNvCxnSpPr>
          <p:nvPr/>
        </p:nvCxnSpPr>
        <p:spPr>
          <a:xfrm flipV="1">
            <a:off x="3040018" y="2833851"/>
            <a:ext cx="0" cy="343088"/>
          </a:xfrm>
          <a:prstGeom prst="straightConnector1">
            <a:avLst/>
          </a:prstGeom>
          <a:ln>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0C6D30B-90F1-4089-94F8-DD05C8A4AF28}"/>
              </a:ext>
            </a:extLst>
          </p:cNvPr>
          <p:cNvCxnSpPr/>
          <p:nvPr/>
        </p:nvCxnSpPr>
        <p:spPr>
          <a:xfrm>
            <a:off x="1977707" y="4599133"/>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3702DFD-4A65-4AB6-A5B4-335DADF07066}"/>
              </a:ext>
            </a:extLst>
          </p:cNvPr>
          <p:cNvCxnSpPr/>
          <p:nvPr/>
        </p:nvCxnSpPr>
        <p:spPr>
          <a:xfrm>
            <a:off x="3525478" y="4599133"/>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F8C84D9-82C6-482B-B92D-875EDC39588C}"/>
              </a:ext>
            </a:extLst>
          </p:cNvPr>
          <p:cNvCxnSpPr/>
          <p:nvPr/>
        </p:nvCxnSpPr>
        <p:spPr>
          <a:xfrm>
            <a:off x="2728433" y="3768683"/>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41A6E1BE-3D71-441F-B89F-5DBE63EDCAF8}"/>
              </a:ext>
            </a:extLst>
          </p:cNvPr>
          <p:cNvCxnSpPr/>
          <p:nvPr/>
        </p:nvCxnSpPr>
        <p:spPr>
          <a:xfrm rot="5400000" flipH="1" flipV="1">
            <a:off x="2263812" y="3945532"/>
            <a:ext cx="830450" cy="476751"/>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89C65B3E-A43F-4740-A9A8-B31FBA0DC8D4}"/>
              </a:ext>
            </a:extLst>
          </p:cNvPr>
          <p:cNvCxnSpPr>
            <a:cxnSpLocks/>
          </p:cNvCxnSpPr>
          <p:nvPr/>
        </p:nvCxnSpPr>
        <p:spPr>
          <a:xfrm rot="16200000" flipH="1">
            <a:off x="3027549" y="3879090"/>
            <a:ext cx="828775" cy="602850"/>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FB5AC40-4037-4DE2-8548-7756F7AF51B2}"/>
              </a:ext>
            </a:extLst>
          </p:cNvPr>
          <p:cNvCxnSpPr/>
          <p:nvPr/>
        </p:nvCxnSpPr>
        <p:spPr>
          <a:xfrm flipV="1">
            <a:off x="4046787" y="4188477"/>
            <a:ext cx="0" cy="4106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ADBB9D5-E926-4735-AA30-1D8F078D8137}"/>
              </a:ext>
            </a:extLst>
          </p:cNvPr>
          <p:cNvCxnSpPr>
            <a:cxnSpLocks/>
          </p:cNvCxnSpPr>
          <p:nvPr/>
        </p:nvCxnSpPr>
        <p:spPr>
          <a:xfrm>
            <a:off x="4046787" y="4199146"/>
            <a:ext cx="144491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686837F-9410-4C0C-998A-207138DEC6C0}"/>
              </a:ext>
            </a:extLst>
          </p:cNvPr>
          <p:cNvCxnSpPr/>
          <p:nvPr/>
        </p:nvCxnSpPr>
        <p:spPr>
          <a:xfrm flipV="1">
            <a:off x="2086465" y="4188477"/>
            <a:ext cx="0" cy="4106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72A03DE-C5C2-44D9-8F81-45695F100BFB}"/>
              </a:ext>
            </a:extLst>
          </p:cNvPr>
          <p:cNvCxnSpPr>
            <a:cxnSpLocks/>
          </p:cNvCxnSpPr>
          <p:nvPr/>
        </p:nvCxnSpPr>
        <p:spPr>
          <a:xfrm>
            <a:off x="920959" y="4183142"/>
            <a:ext cx="1165506"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DF3DE225-EF4C-461D-AE6F-53E24CA911C1}"/>
              </a:ext>
            </a:extLst>
          </p:cNvPr>
          <p:cNvGrpSpPr/>
          <p:nvPr/>
        </p:nvGrpSpPr>
        <p:grpSpPr>
          <a:xfrm>
            <a:off x="2917413" y="3380393"/>
            <a:ext cx="249561" cy="66928"/>
            <a:chOff x="2495896" y="3087236"/>
            <a:chExt cx="1367056" cy="341764"/>
          </a:xfrm>
        </p:grpSpPr>
        <p:cxnSp>
          <p:nvCxnSpPr>
            <p:cNvPr id="55" name="Straight Connector 54">
              <a:extLst>
                <a:ext uri="{FF2B5EF4-FFF2-40B4-BE49-F238E27FC236}">
                  <a16:creationId xmlns:a16="http://schemas.microsoft.com/office/drawing/2014/main" id="{FF90FAFD-5EAE-48CF-B15C-B7827054883C}"/>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3A15167-C1CF-4093-9AED-24C815A2DBBD}"/>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3A0C338-770E-4436-BF9A-0B4F093D8752}"/>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B60EEDD-C0B4-43ED-AD4A-51388DBD817B}"/>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FF86EF0C-6AE4-4C47-9D86-4E077AAF6CB0}"/>
              </a:ext>
            </a:extLst>
          </p:cNvPr>
          <p:cNvGrpSpPr/>
          <p:nvPr/>
        </p:nvGrpSpPr>
        <p:grpSpPr>
          <a:xfrm flipV="1">
            <a:off x="2917413" y="3492909"/>
            <a:ext cx="249561" cy="66928"/>
            <a:chOff x="2495896" y="3087236"/>
            <a:chExt cx="1367056" cy="341764"/>
          </a:xfrm>
        </p:grpSpPr>
        <p:cxnSp>
          <p:nvCxnSpPr>
            <p:cNvPr id="60" name="Straight Connector 59">
              <a:extLst>
                <a:ext uri="{FF2B5EF4-FFF2-40B4-BE49-F238E27FC236}">
                  <a16:creationId xmlns:a16="http://schemas.microsoft.com/office/drawing/2014/main" id="{9A04FAB6-D909-4368-BDDA-550B02F0FA05}"/>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6051E89-9569-4061-925B-16543A8D9431}"/>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3BFA652-B3C5-4C40-AAA6-AF1A686BC7AE}"/>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603F1AE-3C09-49EA-8EAC-E1DEFCD0FA29}"/>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a:extLst>
              <a:ext uri="{FF2B5EF4-FFF2-40B4-BE49-F238E27FC236}">
                <a16:creationId xmlns:a16="http://schemas.microsoft.com/office/drawing/2014/main" id="{2041317A-699B-48D3-968C-FF4CCB69932F}"/>
              </a:ext>
            </a:extLst>
          </p:cNvPr>
          <p:cNvCxnSpPr/>
          <p:nvPr/>
        </p:nvCxnSpPr>
        <p:spPr>
          <a:xfrm flipV="1">
            <a:off x="3042193" y="3188338"/>
            <a:ext cx="0" cy="192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43EED28-B8CD-41B1-8F5F-2ECAF307C5E4}"/>
              </a:ext>
            </a:extLst>
          </p:cNvPr>
          <p:cNvCxnSpPr>
            <a:cxnSpLocks/>
          </p:cNvCxnSpPr>
          <p:nvPr/>
        </p:nvCxnSpPr>
        <p:spPr>
          <a:xfrm flipV="1">
            <a:off x="3042193" y="3559837"/>
            <a:ext cx="0" cy="2046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3807E70-C876-4A73-A62E-905B34B65EB9}"/>
              </a:ext>
            </a:extLst>
          </p:cNvPr>
          <p:cNvCxnSpPr/>
          <p:nvPr/>
        </p:nvCxnSpPr>
        <p:spPr>
          <a:xfrm>
            <a:off x="2704019" y="3188338"/>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Rounded Corners 66">
            <a:extLst>
              <a:ext uri="{FF2B5EF4-FFF2-40B4-BE49-F238E27FC236}">
                <a16:creationId xmlns:a16="http://schemas.microsoft.com/office/drawing/2014/main" id="{3494FFB5-5DC4-49EF-9265-5DB6861B40C7}"/>
              </a:ext>
            </a:extLst>
          </p:cNvPr>
          <p:cNvSpPr/>
          <p:nvPr/>
        </p:nvSpPr>
        <p:spPr>
          <a:xfrm>
            <a:off x="997159" y="1395414"/>
            <a:ext cx="4331299" cy="4598697"/>
          </a:xfrm>
          <a:prstGeom prst="round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17559A1C-721C-4A44-8F2C-ED7196239923}"/>
              </a:ext>
            </a:extLst>
          </p:cNvPr>
          <p:cNvSpPr txBox="1"/>
          <p:nvPr/>
        </p:nvSpPr>
        <p:spPr>
          <a:xfrm>
            <a:off x="2371890" y="5417511"/>
            <a:ext cx="984692" cy="261610"/>
          </a:xfrm>
          <a:prstGeom prst="rect">
            <a:avLst/>
          </a:prstGeom>
          <a:noFill/>
        </p:spPr>
        <p:txBody>
          <a:bodyPr wrap="square" rtlCol="0">
            <a:spAutoFit/>
          </a:bodyPr>
          <a:lstStyle/>
          <a:p>
            <a:r>
              <a:rPr lang="en-US" sz="1100" dirty="0"/>
              <a:t>U1: 200 MW</a:t>
            </a:r>
          </a:p>
        </p:txBody>
      </p:sp>
      <p:sp>
        <p:nvSpPr>
          <p:cNvPr id="75" name="TextBox 74">
            <a:extLst>
              <a:ext uri="{FF2B5EF4-FFF2-40B4-BE49-F238E27FC236}">
                <a16:creationId xmlns:a16="http://schemas.microsoft.com/office/drawing/2014/main" id="{EFFFA6CB-6C26-4DF2-B183-906C2A65601A}"/>
              </a:ext>
            </a:extLst>
          </p:cNvPr>
          <p:cNvSpPr txBox="1"/>
          <p:nvPr/>
        </p:nvSpPr>
        <p:spPr>
          <a:xfrm>
            <a:off x="4046896" y="5417511"/>
            <a:ext cx="920432" cy="261610"/>
          </a:xfrm>
          <a:prstGeom prst="rect">
            <a:avLst/>
          </a:prstGeom>
          <a:noFill/>
        </p:spPr>
        <p:txBody>
          <a:bodyPr wrap="square" rtlCol="0">
            <a:spAutoFit/>
          </a:bodyPr>
          <a:lstStyle/>
          <a:p>
            <a:r>
              <a:rPr lang="en-US" sz="1100" dirty="0"/>
              <a:t>U2: 500 MW</a:t>
            </a:r>
          </a:p>
        </p:txBody>
      </p:sp>
      <p:cxnSp>
        <p:nvCxnSpPr>
          <p:cNvPr id="90" name="Straight Arrow Connector 89">
            <a:extLst>
              <a:ext uri="{FF2B5EF4-FFF2-40B4-BE49-F238E27FC236}">
                <a16:creationId xmlns:a16="http://schemas.microsoft.com/office/drawing/2014/main" id="{BE511188-DF1C-4846-901D-37C4EB22867A}"/>
              </a:ext>
            </a:extLst>
          </p:cNvPr>
          <p:cNvCxnSpPr>
            <a:cxnSpLocks/>
          </p:cNvCxnSpPr>
          <p:nvPr/>
        </p:nvCxnSpPr>
        <p:spPr>
          <a:xfrm flipV="1">
            <a:off x="4628598" y="2856181"/>
            <a:ext cx="0" cy="343088"/>
          </a:xfrm>
          <a:prstGeom prst="straightConnector1">
            <a:avLst/>
          </a:prstGeom>
          <a:ln>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FC0A0581-78C6-4EA9-BD67-EFEDEB2D5855}"/>
              </a:ext>
            </a:extLst>
          </p:cNvPr>
          <p:cNvCxnSpPr/>
          <p:nvPr/>
        </p:nvCxnSpPr>
        <p:spPr>
          <a:xfrm>
            <a:off x="4292696" y="3787993"/>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F361A432-44DD-406E-8EDD-0B5BED25CF0D}"/>
              </a:ext>
            </a:extLst>
          </p:cNvPr>
          <p:cNvGrpSpPr/>
          <p:nvPr/>
        </p:nvGrpSpPr>
        <p:grpSpPr>
          <a:xfrm>
            <a:off x="4481676" y="3399703"/>
            <a:ext cx="249561" cy="66928"/>
            <a:chOff x="2495896" y="3087236"/>
            <a:chExt cx="1367056" cy="341764"/>
          </a:xfrm>
        </p:grpSpPr>
        <p:cxnSp>
          <p:nvCxnSpPr>
            <p:cNvPr id="93" name="Straight Connector 92">
              <a:extLst>
                <a:ext uri="{FF2B5EF4-FFF2-40B4-BE49-F238E27FC236}">
                  <a16:creationId xmlns:a16="http://schemas.microsoft.com/office/drawing/2014/main" id="{1C885FDA-07A2-440A-8B22-55D7CF2039CB}"/>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106B935-9263-4CEB-8B34-9472ECDCDA6F}"/>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D2A1E86-54FA-4669-ADAD-C97D5F59C97D}"/>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BF12320-0AE1-4EF6-9091-2739118D5545}"/>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0992410A-C165-4348-8829-95DAA0E31B73}"/>
              </a:ext>
            </a:extLst>
          </p:cNvPr>
          <p:cNvGrpSpPr/>
          <p:nvPr/>
        </p:nvGrpSpPr>
        <p:grpSpPr>
          <a:xfrm flipV="1">
            <a:off x="4481676" y="3512219"/>
            <a:ext cx="249561" cy="66928"/>
            <a:chOff x="2495896" y="3087236"/>
            <a:chExt cx="1367056" cy="341764"/>
          </a:xfrm>
        </p:grpSpPr>
        <p:cxnSp>
          <p:nvCxnSpPr>
            <p:cNvPr id="98" name="Straight Connector 97">
              <a:extLst>
                <a:ext uri="{FF2B5EF4-FFF2-40B4-BE49-F238E27FC236}">
                  <a16:creationId xmlns:a16="http://schemas.microsoft.com/office/drawing/2014/main" id="{BF21C50C-2403-4733-B030-A6F6A5568467}"/>
                </a:ext>
              </a:extLst>
            </p:cNvPr>
            <p:cNvCxnSpPr>
              <a:cxnSpLocks/>
            </p:cNvCxnSpPr>
            <p:nvPr/>
          </p:nvCxnSpPr>
          <p:spPr>
            <a:xfrm>
              <a:off x="2495896"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87F2D1B-86C2-4CD4-A3AF-23C216FCE540}"/>
                </a:ext>
              </a:extLst>
            </p:cNvPr>
            <p:cNvCxnSpPr>
              <a:cxnSpLocks/>
            </p:cNvCxnSpPr>
            <p:nvPr/>
          </p:nvCxnSpPr>
          <p:spPr>
            <a:xfrm flipH="1">
              <a:off x="2837660"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0E7BE58-4663-496D-B84B-1CADF644AEFE}"/>
                </a:ext>
              </a:extLst>
            </p:cNvPr>
            <p:cNvCxnSpPr>
              <a:cxnSpLocks/>
            </p:cNvCxnSpPr>
            <p:nvPr/>
          </p:nvCxnSpPr>
          <p:spPr>
            <a:xfrm>
              <a:off x="3179424"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00887BA-C99A-47CF-906B-7DA530E0FFA6}"/>
                </a:ext>
              </a:extLst>
            </p:cNvPr>
            <p:cNvCxnSpPr>
              <a:cxnSpLocks/>
            </p:cNvCxnSpPr>
            <p:nvPr/>
          </p:nvCxnSpPr>
          <p:spPr>
            <a:xfrm flipH="1">
              <a:off x="3521188" y="3087236"/>
              <a:ext cx="341764" cy="341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2" name="Straight Connector 101">
            <a:extLst>
              <a:ext uri="{FF2B5EF4-FFF2-40B4-BE49-F238E27FC236}">
                <a16:creationId xmlns:a16="http://schemas.microsoft.com/office/drawing/2014/main" id="{E8E655D3-2812-417F-A9C4-4B4C079AEB85}"/>
              </a:ext>
            </a:extLst>
          </p:cNvPr>
          <p:cNvCxnSpPr/>
          <p:nvPr/>
        </p:nvCxnSpPr>
        <p:spPr>
          <a:xfrm flipV="1">
            <a:off x="4617841" y="3207655"/>
            <a:ext cx="0" cy="192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67BACF94-9D4D-4F69-A1F7-D4F532637C21}"/>
              </a:ext>
            </a:extLst>
          </p:cNvPr>
          <p:cNvCxnSpPr>
            <a:cxnSpLocks/>
          </p:cNvCxnSpPr>
          <p:nvPr/>
        </p:nvCxnSpPr>
        <p:spPr>
          <a:xfrm flipV="1">
            <a:off x="4606456" y="3579147"/>
            <a:ext cx="0" cy="2046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8E822FD-8341-4A46-9908-D9EBA8232FF0}"/>
              </a:ext>
            </a:extLst>
          </p:cNvPr>
          <p:cNvCxnSpPr/>
          <p:nvPr/>
        </p:nvCxnSpPr>
        <p:spPr>
          <a:xfrm>
            <a:off x="4268282" y="3207648"/>
            <a:ext cx="676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or: Elbow 110">
            <a:extLst>
              <a:ext uri="{FF2B5EF4-FFF2-40B4-BE49-F238E27FC236}">
                <a16:creationId xmlns:a16="http://schemas.microsoft.com/office/drawing/2014/main" id="{3ABBAF78-796B-4C55-8535-EFACF24F54FB}"/>
              </a:ext>
            </a:extLst>
          </p:cNvPr>
          <p:cNvCxnSpPr/>
          <p:nvPr/>
        </p:nvCxnSpPr>
        <p:spPr>
          <a:xfrm rot="5400000" flipH="1" flipV="1">
            <a:off x="3766998" y="3907341"/>
            <a:ext cx="811091" cy="564034"/>
          </a:xfrm>
          <a:prstGeom prst="bentConnector3">
            <a:avLst>
              <a:gd name="adj1" fmla="val 6879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E55CC4EC-9144-460C-8297-553750EAE026}"/>
              </a:ext>
            </a:extLst>
          </p:cNvPr>
          <p:cNvCxnSpPr/>
          <p:nvPr/>
        </p:nvCxnSpPr>
        <p:spPr>
          <a:xfrm>
            <a:off x="4746806" y="3776147"/>
            <a:ext cx="0" cy="2657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7065A282-4AFC-4EB5-B80A-058295301EE8}"/>
              </a:ext>
            </a:extLst>
          </p:cNvPr>
          <p:cNvCxnSpPr/>
          <p:nvPr/>
        </p:nvCxnSpPr>
        <p:spPr>
          <a:xfrm>
            <a:off x="4746806" y="4041860"/>
            <a:ext cx="74489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5" name="Table 5">
            <a:extLst>
              <a:ext uri="{FF2B5EF4-FFF2-40B4-BE49-F238E27FC236}">
                <a16:creationId xmlns:a16="http://schemas.microsoft.com/office/drawing/2014/main" id="{9E097B8C-9328-440E-8D97-B9A818485697}"/>
              </a:ext>
            </a:extLst>
          </p:cNvPr>
          <p:cNvGraphicFramePr>
            <a:graphicFrameLocks/>
          </p:cNvGraphicFramePr>
          <p:nvPr/>
        </p:nvGraphicFramePr>
        <p:xfrm>
          <a:off x="1655119" y="1569425"/>
          <a:ext cx="3114127" cy="1143000"/>
        </p:xfrm>
        <a:graphic>
          <a:graphicData uri="http://schemas.openxmlformats.org/drawingml/2006/table">
            <a:tbl>
              <a:tblPr firstRow="1">
                <a:tableStyleId>{69012ECD-51FC-41F1-AA8D-1B2483CD663E}</a:tableStyleId>
              </a:tblPr>
              <a:tblGrid>
                <a:gridCol w="2020885">
                  <a:extLst>
                    <a:ext uri="{9D8B030D-6E8A-4147-A177-3AD203B41FA5}">
                      <a16:colId xmlns:a16="http://schemas.microsoft.com/office/drawing/2014/main" val="1354682086"/>
                    </a:ext>
                  </a:extLst>
                </a:gridCol>
                <a:gridCol w="1093242">
                  <a:extLst>
                    <a:ext uri="{9D8B030D-6E8A-4147-A177-3AD203B41FA5}">
                      <a16:colId xmlns:a16="http://schemas.microsoft.com/office/drawing/2014/main" val="200263559"/>
                    </a:ext>
                  </a:extLst>
                </a:gridCol>
              </a:tblGrid>
              <a:tr h="141612">
                <a:tc>
                  <a:txBody>
                    <a:bodyPr/>
                    <a:lstStyle/>
                    <a:p>
                      <a:r>
                        <a:rPr lang="en-US" sz="900" dirty="0"/>
                        <a:t>Unit</a:t>
                      </a:r>
                    </a:p>
                  </a:txBody>
                  <a:tcPr>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tcPr>
                </a:tc>
                <a:tc>
                  <a:txBody>
                    <a:bodyPr/>
                    <a:lstStyle/>
                    <a:p>
                      <a:r>
                        <a:rPr lang="en-US" sz="900" dirty="0"/>
                        <a:t>Unit output</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841859536"/>
                  </a:ext>
                </a:extLst>
              </a:tr>
              <a:tr h="147979">
                <a:tc>
                  <a:txBody>
                    <a:bodyPr/>
                    <a:lstStyle/>
                    <a:p>
                      <a:r>
                        <a:rPr lang="en-US" sz="900" dirty="0"/>
                        <a:t>U1</a:t>
                      </a:r>
                    </a:p>
                  </a:txBody>
                  <a:tcP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r>
                        <a:rPr lang="en-US" sz="900" dirty="0"/>
                        <a:t>200 MW</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042293339"/>
                  </a:ext>
                </a:extLst>
              </a:tr>
              <a:tr h="141612">
                <a:tc>
                  <a:txBody>
                    <a:bodyPr/>
                    <a:lstStyle/>
                    <a:p>
                      <a:r>
                        <a:rPr lang="en-US" sz="900" dirty="0"/>
                        <a:t>U2</a:t>
                      </a:r>
                    </a:p>
                  </a:txBody>
                  <a:tcP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r>
                        <a:rPr lang="en-US" sz="900" dirty="0"/>
                        <a:t>500 MW</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735893798"/>
                  </a:ext>
                </a:extLst>
              </a:tr>
              <a:tr h="141612">
                <a:tc>
                  <a:txBody>
                    <a:bodyPr/>
                    <a:lstStyle/>
                    <a:p>
                      <a:r>
                        <a:rPr lang="en-US" sz="900" dirty="0"/>
                        <a:t>Net ties</a:t>
                      </a:r>
                    </a:p>
                  </a:txBody>
                  <a:tcP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lang="en-US" sz="900" dirty="0"/>
                        <a:t>300 MW</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860371933"/>
                  </a:ext>
                </a:extLst>
              </a:tr>
              <a:tr h="189955">
                <a:tc>
                  <a:txBody>
                    <a:bodyPr/>
                    <a:lstStyle/>
                    <a:p>
                      <a:r>
                        <a:rPr lang="en-US" sz="900" b="1" dirty="0"/>
                        <a:t>Network load (Ignoring losses)</a:t>
                      </a:r>
                    </a:p>
                  </a:txBody>
                  <a:tcP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5">
                        <a:lumMod val="60000"/>
                        <a:lumOff val="40000"/>
                      </a:schemeClr>
                    </a:solidFill>
                  </a:tcPr>
                </a:tc>
                <a:tc>
                  <a:txBody>
                    <a:bodyPr/>
                    <a:lstStyle/>
                    <a:p>
                      <a:r>
                        <a:rPr lang="en-US" sz="900" b="1" dirty="0"/>
                        <a:t>1,000 MW</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5">
                        <a:lumMod val="60000"/>
                        <a:lumOff val="40000"/>
                      </a:schemeClr>
                    </a:solidFill>
                  </a:tcPr>
                </a:tc>
                <a:extLst>
                  <a:ext uri="{0D108BD9-81ED-4DB2-BD59-A6C34878D82A}">
                    <a16:rowId xmlns:a16="http://schemas.microsoft.com/office/drawing/2014/main" val="1547036911"/>
                  </a:ext>
                </a:extLst>
              </a:tr>
            </a:tbl>
          </a:graphicData>
        </a:graphic>
      </p:graphicFrame>
      <p:cxnSp>
        <p:nvCxnSpPr>
          <p:cNvPr id="87" name="Straight Connector 86">
            <a:extLst>
              <a:ext uri="{FF2B5EF4-FFF2-40B4-BE49-F238E27FC236}">
                <a16:creationId xmlns:a16="http://schemas.microsoft.com/office/drawing/2014/main" id="{8357606D-D4E8-4716-8506-1D1CB0C563CD}"/>
              </a:ext>
            </a:extLst>
          </p:cNvPr>
          <p:cNvCxnSpPr>
            <a:cxnSpLocks/>
          </p:cNvCxnSpPr>
          <p:nvPr/>
        </p:nvCxnSpPr>
        <p:spPr>
          <a:xfrm>
            <a:off x="5491705" y="4041860"/>
            <a:ext cx="222706" cy="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74CBA9-5054-46D3-8F95-9B91BE3D4F13}"/>
              </a:ext>
            </a:extLst>
          </p:cNvPr>
          <p:cNvCxnSpPr>
            <a:cxnSpLocks/>
          </p:cNvCxnSpPr>
          <p:nvPr/>
        </p:nvCxnSpPr>
        <p:spPr>
          <a:xfrm>
            <a:off x="5477846" y="4202573"/>
            <a:ext cx="222706" cy="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39BBA003-D1E8-4D1E-8695-532304A772C9}"/>
              </a:ext>
            </a:extLst>
          </p:cNvPr>
          <p:cNvCxnSpPr>
            <a:cxnSpLocks/>
          </p:cNvCxnSpPr>
          <p:nvPr/>
        </p:nvCxnSpPr>
        <p:spPr>
          <a:xfrm>
            <a:off x="698253" y="4180515"/>
            <a:ext cx="222706" cy="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08DBC3E-2A9F-44A0-94FB-35A2D0F6614E}"/>
              </a:ext>
            </a:extLst>
          </p:cNvPr>
          <p:cNvSpPr txBox="1"/>
          <p:nvPr/>
        </p:nvSpPr>
        <p:spPr>
          <a:xfrm>
            <a:off x="5714411" y="3906555"/>
            <a:ext cx="678391" cy="261610"/>
          </a:xfrm>
          <a:prstGeom prst="rect">
            <a:avLst/>
          </a:prstGeom>
          <a:noFill/>
        </p:spPr>
        <p:txBody>
          <a:bodyPr wrap="none" rtlCol="0">
            <a:spAutoFit/>
          </a:bodyPr>
          <a:lstStyle/>
          <a:p>
            <a:r>
              <a:rPr lang="en-US" sz="1050" dirty="0"/>
              <a:t>200 MW</a:t>
            </a:r>
          </a:p>
        </p:txBody>
      </p:sp>
      <p:sp>
        <p:nvSpPr>
          <p:cNvPr id="107" name="TextBox 106">
            <a:extLst>
              <a:ext uri="{FF2B5EF4-FFF2-40B4-BE49-F238E27FC236}">
                <a16:creationId xmlns:a16="http://schemas.microsoft.com/office/drawing/2014/main" id="{EFBD212E-5CDD-43CD-B62E-E10DF8A7B9D0}"/>
              </a:ext>
            </a:extLst>
          </p:cNvPr>
          <p:cNvSpPr txBox="1"/>
          <p:nvPr/>
        </p:nvSpPr>
        <p:spPr>
          <a:xfrm>
            <a:off x="5717181" y="4058955"/>
            <a:ext cx="678391" cy="261610"/>
          </a:xfrm>
          <a:prstGeom prst="rect">
            <a:avLst/>
          </a:prstGeom>
          <a:noFill/>
        </p:spPr>
        <p:txBody>
          <a:bodyPr wrap="none" rtlCol="0">
            <a:spAutoFit/>
          </a:bodyPr>
          <a:lstStyle/>
          <a:p>
            <a:r>
              <a:rPr lang="en-US" sz="1050" dirty="0"/>
              <a:t>200 MW</a:t>
            </a:r>
          </a:p>
        </p:txBody>
      </p:sp>
      <p:sp>
        <p:nvSpPr>
          <p:cNvPr id="108" name="TextBox 107">
            <a:extLst>
              <a:ext uri="{FF2B5EF4-FFF2-40B4-BE49-F238E27FC236}">
                <a16:creationId xmlns:a16="http://schemas.microsoft.com/office/drawing/2014/main" id="{720D6B12-3DDD-4FCE-8C59-BFE94B8AD9FE}"/>
              </a:ext>
            </a:extLst>
          </p:cNvPr>
          <p:cNvSpPr txBox="1"/>
          <p:nvPr/>
        </p:nvSpPr>
        <p:spPr>
          <a:xfrm>
            <a:off x="90855" y="4049710"/>
            <a:ext cx="657552" cy="253916"/>
          </a:xfrm>
          <a:prstGeom prst="rect">
            <a:avLst/>
          </a:prstGeom>
          <a:noFill/>
        </p:spPr>
        <p:txBody>
          <a:bodyPr wrap="none" rtlCol="0">
            <a:spAutoFit/>
          </a:bodyPr>
          <a:lstStyle/>
          <a:p>
            <a:r>
              <a:rPr lang="en-US" sz="1050" dirty="0"/>
              <a:t>100 MW</a:t>
            </a:r>
          </a:p>
        </p:txBody>
      </p:sp>
      <p:sp>
        <p:nvSpPr>
          <p:cNvPr id="42" name="TextBox 41">
            <a:extLst>
              <a:ext uri="{FF2B5EF4-FFF2-40B4-BE49-F238E27FC236}">
                <a16:creationId xmlns:a16="http://schemas.microsoft.com/office/drawing/2014/main" id="{91DA13DA-EA52-4FB1-A948-0023D595C448}"/>
              </a:ext>
            </a:extLst>
          </p:cNvPr>
          <p:cNvSpPr txBox="1"/>
          <p:nvPr/>
        </p:nvSpPr>
        <p:spPr>
          <a:xfrm>
            <a:off x="6354799" y="1365108"/>
            <a:ext cx="2673213" cy="3970318"/>
          </a:xfrm>
          <a:prstGeom prst="rect">
            <a:avLst/>
          </a:prstGeom>
          <a:noFill/>
        </p:spPr>
        <p:txBody>
          <a:bodyPr wrap="square" rtlCol="0">
            <a:spAutoFit/>
          </a:bodyPr>
          <a:lstStyle/>
          <a:p>
            <a:pPr marL="285750" indent="-285750">
              <a:buFont typeface="Arial" panose="020B0604020202020204" pitchFamily="34" charset="0"/>
              <a:buChar char="•"/>
            </a:pPr>
            <a:r>
              <a:rPr lang="en-US" dirty="0"/>
              <a:t>RNL = Arithmetic summation of tie lines and generation.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a generator is </a:t>
            </a:r>
            <a:r>
              <a:rPr lang="en-US" u="sng" dirty="0"/>
              <a:t>included</a:t>
            </a:r>
            <a:r>
              <a:rPr lang="en-US" dirty="0"/>
              <a:t> in the RNL calculation, it does not reduce the calculated RNL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a generator is </a:t>
            </a:r>
            <a:r>
              <a:rPr lang="en-US" u="sng" dirty="0"/>
              <a:t>not included</a:t>
            </a:r>
            <a:r>
              <a:rPr lang="en-US" dirty="0"/>
              <a:t> in the RNL calculation, the calculated RNL is lower</a:t>
            </a:r>
          </a:p>
        </p:txBody>
      </p:sp>
      <p:sp>
        <p:nvSpPr>
          <p:cNvPr id="2" name="Slide Number Placeholder 1">
            <a:extLst>
              <a:ext uri="{FF2B5EF4-FFF2-40B4-BE49-F238E27FC236}">
                <a16:creationId xmlns:a16="http://schemas.microsoft.com/office/drawing/2014/main" id="{82CA25DE-8439-4002-9883-D093384B81E8}"/>
              </a:ext>
            </a:extLst>
          </p:cNvPr>
          <p:cNvSpPr>
            <a:spLocks noGrp="1"/>
          </p:cNvSpPr>
          <p:nvPr>
            <p:ph type="sldNum" sz="quarter" idx="12"/>
          </p:nvPr>
        </p:nvSpPr>
        <p:spPr/>
        <p:txBody>
          <a:bodyPr/>
          <a:lstStyle/>
          <a:p>
            <a:fld id="{0B82900E-479A-4A5A-8302-162CB1D344FE}" type="slidenum">
              <a:rPr lang="en-US" smtClean="0"/>
              <a:pPr/>
              <a:t>6</a:t>
            </a:fld>
            <a:endParaRPr lang="en-US"/>
          </a:p>
        </p:txBody>
      </p:sp>
    </p:spTree>
    <p:extLst>
      <p:ext uri="{BB962C8B-B14F-4D97-AF65-F5344CB8AC3E}">
        <p14:creationId xmlns:p14="http://schemas.microsoft.com/office/powerpoint/2010/main" val="2573465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Proposed tariff changes</a:t>
            </a:r>
          </a:p>
        </p:txBody>
      </p:sp>
      <p:sp>
        <p:nvSpPr>
          <p:cNvPr id="3" name="Text Placeholder 2"/>
          <p:cNvSpPr>
            <a:spLocks noGrp="1"/>
          </p:cNvSpPr>
          <p:nvPr>
            <p:ph type="body" sz="half" idx="1"/>
          </p:nvPr>
        </p:nvSpPr>
        <p:spPr>
          <a:xfrm>
            <a:off x="533400" y="990600"/>
            <a:ext cx="8001000" cy="5329237"/>
          </a:xfrm>
        </p:spPr>
        <p:txBody>
          <a:bodyPr>
            <a:normAutofit fontScale="47500" lnSpcReduction="20000"/>
          </a:bodyPr>
          <a:lstStyle/>
          <a:p>
            <a:pPr marL="0" indent="0">
              <a:buNone/>
            </a:pPr>
            <a:r>
              <a:rPr lang="en-US" b="1" dirty="0"/>
              <a:t>Section I General Terms and Conditions</a:t>
            </a:r>
            <a:endParaRPr lang="en-US" dirty="0"/>
          </a:p>
          <a:p>
            <a:pPr marL="0" indent="0">
              <a:buNone/>
            </a:pPr>
            <a:endParaRPr lang="en-US" dirty="0"/>
          </a:p>
          <a:p>
            <a:r>
              <a:rPr lang="en-US" u="sng" dirty="0"/>
              <a:t>New definition of Behind-the-Meter Generation </a:t>
            </a:r>
            <a:endParaRPr lang="en-US" dirty="0"/>
          </a:p>
          <a:p>
            <a:r>
              <a:rPr lang="en-US" b="1" dirty="0">
                <a:solidFill>
                  <a:srgbClr val="00B050"/>
                </a:solidFill>
              </a:rPr>
              <a:t>Behind-the-Meter Generation </a:t>
            </a:r>
            <a:r>
              <a:rPr lang="en-US" dirty="0">
                <a:solidFill>
                  <a:srgbClr val="00B050"/>
                </a:solidFill>
              </a:rPr>
              <a:t>is, for the purpose of calculating Regional Network Load, 1) an electric generation resource that is not registered as a Generator Asset with ISO-NE or 2) the portion of an electric generation resource that is not reported in the output of the registered Generator Asset associated with the electric generation resource because it serves load located behind the same retail customer meter as the electric generation resource.</a:t>
            </a:r>
          </a:p>
          <a:p>
            <a:pPr marL="0" indent="0">
              <a:buNone/>
            </a:pPr>
            <a:r>
              <a:rPr lang="en-US" dirty="0"/>
              <a:t> </a:t>
            </a:r>
          </a:p>
          <a:p>
            <a:r>
              <a:rPr lang="en-US" u="sng" dirty="0"/>
              <a:t>Revised definition of RNL </a:t>
            </a:r>
            <a:endParaRPr lang="en-US" dirty="0"/>
          </a:p>
          <a:p>
            <a:r>
              <a:rPr lang="en-US" b="1" dirty="0"/>
              <a:t>Regional Network Load</a:t>
            </a:r>
            <a:r>
              <a:rPr lang="en-US" dirty="0"/>
              <a:t> is the load that a Network Customer designates for Regional Network Service under Part II.B of the OATT. The Network Customer’s Regional Network Load shall include all load designated by the Network Customer (including losses) and shall not </a:t>
            </a:r>
            <a:r>
              <a:rPr lang="en-US" strike="sngStrike" dirty="0">
                <a:solidFill>
                  <a:srgbClr val="FF0000"/>
                </a:solidFill>
              </a:rPr>
              <a:t>be credited or reduced for any behind the meter generation</a:t>
            </a:r>
            <a:r>
              <a:rPr lang="en-US" dirty="0">
                <a:solidFill>
                  <a:srgbClr val="00B050"/>
                </a:solidFill>
              </a:rPr>
              <a:t> include load offset by Behind-the-Meter Generation.</a:t>
            </a:r>
            <a:r>
              <a:rPr lang="en-US" dirty="0"/>
              <a:t> A Network Customer may elect to designate less than its total load as Regional Network Load but may not designate only part of the load at a discrete Point of Delivery. Where a Transmission Customer has elected not to designate a particular load at discrete Points of Delivery as Regional Network Load, the Transmission Customer is responsible for making separate arrangements under Part II.C of the OATT for any Point-To-Point Service that may be necessary for such non-designated load.</a:t>
            </a:r>
          </a:p>
          <a:p>
            <a:endParaRPr lang="en-US" dirty="0"/>
          </a:p>
        </p:txBody>
      </p:sp>
      <p:sp>
        <p:nvSpPr>
          <p:cNvPr id="4" name="TextBox 3"/>
          <p:cNvSpPr txBox="1"/>
          <p:nvPr/>
        </p:nvSpPr>
        <p:spPr>
          <a:xfrm>
            <a:off x="990600" y="5715000"/>
            <a:ext cx="7315200" cy="461665"/>
          </a:xfrm>
          <a:prstGeom prst="rect">
            <a:avLst/>
          </a:prstGeom>
          <a:noFill/>
        </p:spPr>
        <p:txBody>
          <a:bodyPr wrap="square" rtlCol="0">
            <a:spAutoFit/>
          </a:bodyPr>
          <a:lstStyle/>
          <a:p>
            <a:r>
              <a:rPr lang="en-US" sz="1200" dirty="0"/>
              <a:t>Generator Asset is a device (or a collection of devices) that is capable of injecting real power onto the grid that has been registered as a Generator Asset in accordance with the Asset Registration Process.</a:t>
            </a:r>
          </a:p>
        </p:txBody>
      </p:sp>
      <p:sp>
        <p:nvSpPr>
          <p:cNvPr id="5" name="Slide Number Placeholder 4">
            <a:extLst>
              <a:ext uri="{FF2B5EF4-FFF2-40B4-BE49-F238E27FC236}">
                <a16:creationId xmlns:a16="http://schemas.microsoft.com/office/drawing/2014/main" id="{E7BBFF9A-25A8-41BA-B85F-30B022B334A9}"/>
              </a:ext>
            </a:extLst>
          </p:cNvPr>
          <p:cNvSpPr>
            <a:spLocks noGrp="1"/>
          </p:cNvSpPr>
          <p:nvPr>
            <p:ph type="sldNum" sz="quarter" idx="12"/>
          </p:nvPr>
        </p:nvSpPr>
        <p:spPr/>
        <p:txBody>
          <a:bodyPr/>
          <a:lstStyle/>
          <a:p>
            <a:fld id="{FA240EAB-F5C7-4683-A5A7-5BB6A7958086}" type="slidenum">
              <a:rPr lang="en-US" smtClean="0"/>
              <a:pPr/>
              <a:t>7</a:t>
            </a:fld>
            <a:endParaRPr lang="en-US"/>
          </a:p>
        </p:txBody>
      </p:sp>
    </p:spTree>
    <p:extLst>
      <p:ext uri="{BB962C8B-B14F-4D97-AF65-F5344CB8AC3E}">
        <p14:creationId xmlns:p14="http://schemas.microsoft.com/office/powerpoint/2010/main" val="294028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8FEA0-0A59-43D0-A659-CAAAEB6B744D}"/>
              </a:ext>
            </a:extLst>
          </p:cNvPr>
          <p:cNvSpPr>
            <a:spLocks noGrp="1"/>
          </p:cNvSpPr>
          <p:nvPr>
            <p:ph type="title"/>
          </p:nvPr>
        </p:nvSpPr>
        <p:spPr/>
        <p:txBody>
          <a:bodyPr/>
          <a:lstStyle/>
          <a:p>
            <a:r>
              <a:rPr lang="en-US" dirty="0"/>
              <a:t>Examples</a:t>
            </a:r>
          </a:p>
        </p:txBody>
      </p:sp>
      <p:graphicFrame>
        <p:nvGraphicFramePr>
          <p:cNvPr id="4" name="Table 4">
            <a:extLst>
              <a:ext uri="{FF2B5EF4-FFF2-40B4-BE49-F238E27FC236}">
                <a16:creationId xmlns:a16="http://schemas.microsoft.com/office/drawing/2014/main" id="{9C2F216F-A480-4811-9EC0-B172098485FF}"/>
              </a:ext>
            </a:extLst>
          </p:cNvPr>
          <p:cNvGraphicFramePr>
            <a:graphicFrameLocks noGrp="1"/>
          </p:cNvGraphicFramePr>
          <p:nvPr>
            <p:ph idx="1"/>
            <p:extLst>
              <p:ext uri="{D42A27DB-BD31-4B8C-83A1-F6EECF244321}">
                <p14:modId xmlns:p14="http://schemas.microsoft.com/office/powerpoint/2010/main" val="1050809480"/>
              </p:ext>
            </p:extLst>
          </p:nvPr>
        </p:nvGraphicFramePr>
        <p:xfrm>
          <a:off x="457200" y="1295402"/>
          <a:ext cx="8229600" cy="4690529"/>
        </p:xfrm>
        <a:graphic>
          <a:graphicData uri="http://schemas.openxmlformats.org/drawingml/2006/table">
            <a:tbl>
              <a:tblPr firstRow="1">
                <a:tableStyleId>{B301B821-A1FF-4177-AEE7-76D212191A09}</a:tableStyleId>
              </a:tblPr>
              <a:tblGrid>
                <a:gridCol w="3550981">
                  <a:extLst>
                    <a:ext uri="{9D8B030D-6E8A-4147-A177-3AD203B41FA5}">
                      <a16:colId xmlns:a16="http://schemas.microsoft.com/office/drawing/2014/main" val="951533943"/>
                    </a:ext>
                  </a:extLst>
                </a:gridCol>
                <a:gridCol w="1935419">
                  <a:extLst>
                    <a:ext uri="{9D8B030D-6E8A-4147-A177-3AD203B41FA5}">
                      <a16:colId xmlns:a16="http://schemas.microsoft.com/office/drawing/2014/main" val="1061396313"/>
                    </a:ext>
                  </a:extLst>
                </a:gridCol>
                <a:gridCol w="2743200">
                  <a:extLst>
                    <a:ext uri="{9D8B030D-6E8A-4147-A177-3AD203B41FA5}">
                      <a16:colId xmlns:a16="http://schemas.microsoft.com/office/drawing/2014/main" val="4191246192"/>
                    </a:ext>
                  </a:extLst>
                </a:gridCol>
              </a:tblGrid>
              <a:tr h="295063">
                <a:tc>
                  <a:txBody>
                    <a:bodyPr/>
                    <a:lstStyle/>
                    <a:p>
                      <a:r>
                        <a:rPr lang="en-US" sz="1100" dirty="0"/>
                        <a:t>Example</a:t>
                      </a:r>
                    </a:p>
                  </a:txBody>
                  <a:tcPr/>
                </a:tc>
                <a:tc>
                  <a:txBody>
                    <a:bodyPr/>
                    <a:lstStyle/>
                    <a:p>
                      <a:r>
                        <a:rPr lang="en-US" sz="1100" dirty="0"/>
                        <a:t>ISO-NE Registration</a:t>
                      </a:r>
                    </a:p>
                  </a:txBody>
                  <a:tcPr/>
                </a:tc>
                <a:tc>
                  <a:txBody>
                    <a:bodyPr/>
                    <a:lstStyle/>
                    <a:p>
                      <a:r>
                        <a:rPr lang="en-US" sz="1100" dirty="0"/>
                        <a:t>RNL Impact</a:t>
                      </a:r>
                    </a:p>
                  </a:txBody>
                  <a:tcPr/>
                </a:tc>
                <a:extLst>
                  <a:ext uri="{0D108BD9-81ED-4DB2-BD59-A6C34878D82A}">
                    <a16:rowId xmlns:a16="http://schemas.microsoft.com/office/drawing/2014/main" val="4142159166"/>
                  </a:ext>
                </a:extLst>
              </a:tr>
              <a:tr h="295063">
                <a:tc>
                  <a:txBody>
                    <a:bodyPr/>
                    <a:lstStyle/>
                    <a:p>
                      <a:r>
                        <a:rPr lang="en-US" sz="1100" dirty="0"/>
                        <a:t>Rooftop solar array (10 kW)</a:t>
                      </a:r>
                    </a:p>
                  </a:txBody>
                  <a:tcPr/>
                </a:tc>
                <a:tc>
                  <a:txBody>
                    <a:bodyPr/>
                    <a:lstStyle/>
                    <a:p>
                      <a:r>
                        <a:rPr lang="en-US" sz="1100" dirty="0"/>
                        <a:t>Not registered</a:t>
                      </a:r>
                    </a:p>
                  </a:txBody>
                  <a:tcPr/>
                </a:tc>
                <a:tc>
                  <a:txBody>
                    <a:bodyPr/>
                    <a:lstStyle/>
                    <a:p>
                      <a:r>
                        <a:rPr lang="en-US" sz="1100" dirty="0"/>
                        <a:t>Not included in RNL calculation</a:t>
                      </a:r>
                    </a:p>
                  </a:txBody>
                  <a:tcPr/>
                </a:tc>
                <a:extLst>
                  <a:ext uri="{0D108BD9-81ED-4DB2-BD59-A6C34878D82A}">
                    <a16:rowId xmlns:a16="http://schemas.microsoft.com/office/drawing/2014/main" val="2490098735"/>
                  </a:ext>
                </a:extLst>
              </a:tr>
              <a:tr h="295063">
                <a:tc>
                  <a:txBody>
                    <a:bodyPr/>
                    <a:lstStyle/>
                    <a:p>
                      <a:r>
                        <a:rPr lang="en-US" sz="1100" dirty="0"/>
                        <a:t>Stand-alone distribution-connected PV array (4 MW)</a:t>
                      </a:r>
                    </a:p>
                  </a:txBody>
                  <a:tcPr>
                    <a:solidFill>
                      <a:schemeClr val="accent6">
                        <a:lumMod val="20000"/>
                        <a:lumOff val="80000"/>
                      </a:schemeClr>
                    </a:solidFill>
                  </a:tcPr>
                </a:tc>
                <a:tc>
                  <a:txBody>
                    <a:bodyPr/>
                    <a:lstStyle/>
                    <a:p>
                      <a:r>
                        <a:rPr lang="en-US" sz="1100" dirty="0"/>
                        <a:t>SOG</a:t>
                      </a:r>
                    </a:p>
                  </a:txBody>
                  <a:tcPr>
                    <a:solidFill>
                      <a:schemeClr val="accent6">
                        <a:lumMod val="20000"/>
                        <a:lumOff val="80000"/>
                      </a:schemeClr>
                    </a:solidFill>
                  </a:tcPr>
                </a:tc>
                <a:tc>
                  <a:txBody>
                    <a:bodyPr/>
                    <a:lstStyle/>
                    <a:p>
                      <a:r>
                        <a:rPr lang="en-US" sz="1100" dirty="0"/>
                        <a:t>Included in RNL calculation</a:t>
                      </a:r>
                    </a:p>
                  </a:txBody>
                  <a:tcPr>
                    <a:solidFill>
                      <a:schemeClr val="accent6">
                        <a:lumMod val="20000"/>
                        <a:lumOff val="80000"/>
                      </a:schemeClr>
                    </a:solidFill>
                  </a:tcPr>
                </a:tc>
                <a:extLst>
                  <a:ext uri="{0D108BD9-81ED-4DB2-BD59-A6C34878D82A}">
                    <a16:rowId xmlns:a16="http://schemas.microsoft.com/office/drawing/2014/main" val="2501732958"/>
                  </a:ext>
                </a:extLst>
              </a:tr>
              <a:tr h="295063">
                <a:tc>
                  <a:txBody>
                    <a:bodyPr/>
                    <a:lstStyle/>
                    <a:p>
                      <a:r>
                        <a:rPr lang="en-US" sz="1100" dirty="0"/>
                        <a:t>Stand-alone distribution-connected PV array (4 MW)</a:t>
                      </a:r>
                    </a:p>
                  </a:txBody>
                  <a:tcPr/>
                </a:tc>
                <a:tc>
                  <a:txBody>
                    <a:bodyPr/>
                    <a:lstStyle/>
                    <a:p>
                      <a:r>
                        <a:rPr lang="en-US" sz="1100" dirty="0"/>
                        <a:t>Not registered</a:t>
                      </a:r>
                    </a:p>
                  </a:txBody>
                  <a:tcPr/>
                </a:tc>
                <a:tc>
                  <a:txBody>
                    <a:bodyPr/>
                    <a:lstStyle/>
                    <a:p>
                      <a:r>
                        <a:rPr lang="en-US" sz="1100" dirty="0"/>
                        <a:t>Not included in RNL calculation</a:t>
                      </a:r>
                    </a:p>
                  </a:txBody>
                  <a:tcPr/>
                </a:tc>
                <a:extLst>
                  <a:ext uri="{0D108BD9-81ED-4DB2-BD59-A6C34878D82A}">
                    <a16:rowId xmlns:a16="http://schemas.microsoft.com/office/drawing/2014/main" val="1448952974"/>
                  </a:ext>
                </a:extLst>
              </a:tr>
              <a:tr h="295063">
                <a:tc>
                  <a:txBody>
                    <a:bodyPr/>
                    <a:lstStyle/>
                    <a:p>
                      <a:r>
                        <a:rPr lang="en-US" sz="1100" dirty="0"/>
                        <a:t>1 MW distributed generator co-located with 2 MW load</a:t>
                      </a:r>
                    </a:p>
                  </a:txBody>
                  <a:tcPr/>
                </a:tc>
                <a:tc>
                  <a:txBody>
                    <a:bodyPr/>
                    <a:lstStyle/>
                    <a:p>
                      <a:r>
                        <a:rPr lang="en-US" sz="1100" dirty="0"/>
                        <a:t>Not registered</a:t>
                      </a:r>
                    </a:p>
                  </a:txBody>
                  <a:tcPr/>
                </a:tc>
                <a:tc>
                  <a:txBody>
                    <a:bodyPr/>
                    <a:lstStyle/>
                    <a:p>
                      <a:r>
                        <a:rPr lang="en-US" sz="1100" dirty="0"/>
                        <a:t>Not included in RNL calculation</a:t>
                      </a:r>
                    </a:p>
                  </a:txBody>
                  <a:tcPr/>
                </a:tc>
                <a:extLst>
                  <a:ext uri="{0D108BD9-81ED-4DB2-BD59-A6C34878D82A}">
                    <a16:rowId xmlns:a16="http://schemas.microsoft.com/office/drawing/2014/main" val="2121368029"/>
                  </a:ext>
                </a:extLst>
              </a:tr>
              <a:tr h="485986">
                <a:tc>
                  <a:txBody>
                    <a:bodyPr/>
                    <a:lstStyle/>
                    <a:p>
                      <a:r>
                        <a:rPr lang="en-US" sz="1100" dirty="0"/>
                        <a:t>3 MW distributed generator co-located with 2 MW load</a:t>
                      </a:r>
                    </a:p>
                  </a:txBody>
                  <a:tcPr>
                    <a:solidFill>
                      <a:schemeClr val="accent6">
                        <a:lumMod val="20000"/>
                        <a:lumOff val="80000"/>
                      </a:schemeClr>
                    </a:solidFill>
                  </a:tcPr>
                </a:tc>
                <a:tc>
                  <a:txBody>
                    <a:bodyPr/>
                    <a:lstStyle/>
                    <a:p>
                      <a:r>
                        <a:rPr lang="en-US" sz="1100" dirty="0"/>
                        <a:t>Generation (1 MW) registered as SOG</a:t>
                      </a:r>
                    </a:p>
                  </a:txBody>
                  <a:tcPr>
                    <a:solidFill>
                      <a:schemeClr val="accent6">
                        <a:lumMod val="20000"/>
                        <a:lumOff val="80000"/>
                      </a:schemeClr>
                    </a:solidFill>
                  </a:tcPr>
                </a:tc>
                <a:tc>
                  <a:txBody>
                    <a:bodyPr/>
                    <a:lstStyle/>
                    <a:p>
                      <a:r>
                        <a:rPr lang="en-US" sz="1100" dirty="0"/>
                        <a:t>Net generation included in RNL calculation</a:t>
                      </a:r>
                    </a:p>
                  </a:txBody>
                  <a:tcPr>
                    <a:solidFill>
                      <a:schemeClr val="accent6">
                        <a:lumMod val="20000"/>
                        <a:lumOff val="80000"/>
                      </a:schemeClr>
                    </a:solidFill>
                  </a:tcPr>
                </a:tc>
                <a:extLst>
                  <a:ext uri="{0D108BD9-81ED-4DB2-BD59-A6C34878D82A}">
                    <a16:rowId xmlns:a16="http://schemas.microsoft.com/office/drawing/2014/main" val="2534715452"/>
                  </a:ext>
                </a:extLst>
              </a:tr>
              <a:tr h="676910">
                <a:tc>
                  <a:txBody>
                    <a:bodyPr/>
                    <a:lstStyle/>
                    <a:p>
                      <a:r>
                        <a:rPr lang="en-US" sz="1100" dirty="0"/>
                        <a:t>530 MW generator with 30 MW online station service load</a:t>
                      </a:r>
                    </a:p>
                  </a:txBody>
                  <a:tcPr>
                    <a:solidFill>
                      <a:schemeClr val="accent6">
                        <a:lumMod val="20000"/>
                        <a:lumOff val="80000"/>
                      </a:schemeClr>
                    </a:solidFill>
                  </a:tcPr>
                </a:tc>
                <a:tc>
                  <a:txBody>
                    <a:bodyPr/>
                    <a:lstStyle/>
                    <a:p>
                      <a:r>
                        <a:rPr lang="en-US" sz="1100" dirty="0"/>
                        <a:t>Generation (500 MW) registered as Generator Asset</a:t>
                      </a:r>
                    </a:p>
                  </a:txBody>
                  <a:tcPr>
                    <a:solidFill>
                      <a:schemeClr val="accent6">
                        <a:lumMod val="20000"/>
                        <a:lumOff val="80000"/>
                      </a:schemeClr>
                    </a:solidFill>
                  </a:tcPr>
                </a:tc>
                <a:tc>
                  <a:txBody>
                    <a:bodyPr/>
                    <a:lstStyle/>
                    <a:p>
                      <a:r>
                        <a:rPr lang="en-US" sz="1100" dirty="0"/>
                        <a:t>Net generation included in RNL calculation</a:t>
                      </a:r>
                    </a:p>
                  </a:txBody>
                  <a:tcPr>
                    <a:solidFill>
                      <a:schemeClr val="accent6">
                        <a:lumMod val="20000"/>
                        <a:lumOff val="80000"/>
                      </a:schemeClr>
                    </a:solidFill>
                  </a:tcPr>
                </a:tc>
                <a:extLst>
                  <a:ext uri="{0D108BD9-81ED-4DB2-BD59-A6C34878D82A}">
                    <a16:rowId xmlns:a16="http://schemas.microsoft.com/office/drawing/2014/main" val="1710256794"/>
                  </a:ext>
                </a:extLst>
              </a:tr>
              <a:tr h="485986">
                <a:tc>
                  <a:txBody>
                    <a:bodyPr/>
                    <a:lstStyle/>
                    <a:p>
                      <a:r>
                        <a:rPr lang="en-US" sz="1100" dirty="0"/>
                        <a:t>2MW Stand-alone Battery storage</a:t>
                      </a:r>
                    </a:p>
                  </a:txBody>
                  <a:tcPr>
                    <a:solidFill>
                      <a:schemeClr val="bg1"/>
                    </a:solidFill>
                  </a:tcPr>
                </a:tc>
                <a:tc>
                  <a:txBody>
                    <a:bodyPr/>
                    <a:lstStyle/>
                    <a:p>
                      <a:r>
                        <a:rPr lang="en-US" sz="1100" dirty="0"/>
                        <a:t>Not Registered</a:t>
                      </a:r>
                    </a:p>
                  </a:txBody>
                  <a:tcPr>
                    <a:solidFill>
                      <a:schemeClr val="bg1"/>
                    </a:solidFill>
                  </a:tcPr>
                </a:tc>
                <a:tc>
                  <a:txBody>
                    <a:bodyPr/>
                    <a:lstStyle/>
                    <a:p>
                      <a:r>
                        <a:rPr lang="en-US" sz="1100" dirty="0"/>
                        <a:t>Not Included</a:t>
                      </a:r>
                      <a:r>
                        <a:rPr lang="en-US" sz="1100" baseline="0" dirty="0"/>
                        <a:t> in RNL</a:t>
                      </a:r>
                      <a:endParaRPr lang="en-US" sz="1100" dirty="0"/>
                    </a:p>
                  </a:txBody>
                  <a:tcPr>
                    <a:solidFill>
                      <a:schemeClr val="bg1"/>
                    </a:solidFill>
                  </a:tcPr>
                </a:tc>
                <a:extLst>
                  <a:ext uri="{0D108BD9-81ED-4DB2-BD59-A6C34878D82A}">
                    <a16:rowId xmlns:a16="http://schemas.microsoft.com/office/drawing/2014/main" val="1680526514"/>
                  </a:ext>
                </a:extLst>
              </a:tr>
              <a:tr h="485986">
                <a:tc>
                  <a:txBody>
                    <a:bodyPr/>
                    <a:lstStyle/>
                    <a:p>
                      <a:r>
                        <a:rPr lang="en-US" sz="1100" dirty="0"/>
                        <a:t>3MW Stand-alone Battery storage</a:t>
                      </a:r>
                      <a:r>
                        <a:rPr lang="en-US" sz="1100" baseline="0" dirty="0"/>
                        <a:t> </a:t>
                      </a:r>
                      <a:endParaRPr lang="en-US" sz="1100" dirty="0"/>
                    </a:p>
                  </a:txBody>
                  <a:tcPr>
                    <a:solidFill>
                      <a:schemeClr val="bg1"/>
                    </a:solidFill>
                  </a:tcPr>
                </a:tc>
                <a:tc>
                  <a:txBody>
                    <a:bodyPr/>
                    <a:lstStyle/>
                    <a:p>
                      <a:r>
                        <a:rPr lang="en-US" sz="1100" dirty="0"/>
                        <a:t>Only</a:t>
                      </a:r>
                      <a:r>
                        <a:rPr lang="en-US" sz="1100" baseline="0" dirty="0"/>
                        <a:t> Registered as ATRR</a:t>
                      </a:r>
                      <a:endParaRPr lang="en-US" sz="110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Not Included</a:t>
                      </a:r>
                      <a:r>
                        <a:rPr lang="en-US" sz="1100" baseline="0" dirty="0"/>
                        <a:t> in RNL</a:t>
                      </a:r>
                      <a:endParaRPr lang="en-US" sz="1100" dirty="0"/>
                    </a:p>
                  </a:txBody>
                  <a:tcPr>
                    <a:solidFill>
                      <a:schemeClr val="bg1"/>
                    </a:solidFill>
                  </a:tcPr>
                </a:tc>
                <a:extLst>
                  <a:ext uri="{0D108BD9-81ED-4DB2-BD59-A6C34878D82A}">
                    <a16:rowId xmlns:a16="http://schemas.microsoft.com/office/drawing/2014/main" val="1750715623"/>
                  </a:ext>
                </a:extLst>
              </a:tr>
              <a:tr h="485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3MW Stand-alone Battery storage</a:t>
                      </a:r>
                      <a:r>
                        <a:rPr lang="en-US" sz="1100" baseline="0" dirty="0"/>
                        <a:t> </a:t>
                      </a:r>
                      <a:endParaRPr lang="en-US" sz="1100" dirty="0"/>
                    </a:p>
                    <a:p>
                      <a:endParaRPr lang="en-US" sz="1100" dirty="0"/>
                    </a:p>
                  </a:txBody>
                  <a:tcPr>
                    <a:solidFill>
                      <a:schemeClr val="accent6">
                        <a:lumMod val="20000"/>
                        <a:lumOff val="80000"/>
                      </a:schemeClr>
                    </a:solidFill>
                  </a:tcPr>
                </a:tc>
                <a:tc>
                  <a:txBody>
                    <a:bodyPr/>
                    <a:lstStyle/>
                    <a:p>
                      <a:r>
                        <a:rPr lang="en-US" sz="1100" dirty="0"/>
                        <a:t>Registered</a:t>
                      </a:r>
                      <a:r>
                        <a:rPr lang="en-US" sz="1100" baseline="0" dirty="0"/>
                        <a:t> as a Generator Asset</a:t>
                      </a:r>
                      <a:endParaRPr lang="en-US" sz="1100" dirty="0"/>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Included in RNL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a:solidFill>
                      <a:schemeClr val="accent6">
                        <a:lumMod val="20000"/>
                        <a:lumOff val="80000"/>
                      </a:schemeClr>
                    </a:solidFill>
                  </a:tcPr>
                </a:tc>
                <a:extLst>
                  <a:ext uri="{0D108BD9-81ED-4DB2-BD59-A6C34878D82A}">
                    <a16:rowId xmlns:a16="http://schemas.microsoft.com/office/drawing/2014/main" val="3220883537"/>
                  </a:ext>
                </a:extLst>
              </a:tr>
              <a:tr h="485986">
                <a:tc>
                  <a:txBody>
                    <a:bodyPr/>
                    <a:lstStyle/>
                    <a:p>
                      <a:r>
                        <a:rPr lang="en-US" sz="1100" dirty="0" smtClean="0"/>
                        <a:t>500kW Order 2222 designated resource</a:t>
                      </a:r>
                      <a:endParaRPr lang="en-US" sz="1100" dirty="0"/>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Registered</a:t>
                      </a:r>
                      <a:r>
                        <a:rPr lang="en-US" sz="1100" baseline="0" dirty="0" smtClean="0"/>
                        <a:t> as a Generator Asset</a:t>
                      </a:r>
                      <a:endParaRPr lang="en-US" sz="1100" dirty="0" smtClean="0"/>
                    </a:p>
                    <a:p>
                      <a:endParaRPr lang="en-US" sz="1100" dirty="0"/>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Included in RNL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a:solidFill>
                      <a:schemeClr val="accent6">
                        <a:lumMod val="20000"/>
                        <a:lumOff val="80000"/>
                      </a:schemeClr>
                    </a:solidFill>
                  </a:tcPr>
                </a:tc>
                <a:extLst>
                  <a:ext uri="{0D108BD9-81ED-4DB2-BD59-A6C34878D82A}">
                    <a16:rowId xmlns:a16="http://schemas.microsoft.com/office/drawing/2014/main" val="661854103"/>
                  </a:ext>
                </a:extLst>
              </a:tr>
            </a:tbl>
          </a:graphicData>
        </a:graphic>
      </p:graphicFrame>
      <p:sp>
        <p:nvSpPr>
          <p:cNvPr id="3" name="TextBox 2">
            <a:extLst>
              <a:ext uri="{FF2B5EF4-FFF2-40B4-BE49-F238E27FC236}">
                <a16:creationId xmlns:a16="http://schemas.microsoft.com/office/drawing/2014/main" id="{5390AF48-5F1B-4783-B7A4-1976A019BCCE}"/>
              </a:ext>
            </a:extLst>
          </p:cNvPr>
          <p:cNvSpPr txBox="1"/>
          <p:nvPr/>
        </p:nvSpPr>
        <p:spPr>
          <a:xfrm>
            <a:off x="3028147" y="6140906"/>
            <a:ext cx="3087705" cy="430887"/>
          </a:xfrm>
          <a:prstGeom prst="rect">
            <a:avLst/>
          </a:prstGeom>
          <a:noFill/>
        </p:spPr>
        <p:txBody>
          <a:bodyPr wrap="none" rtlCol="0">
            <a:spAutoFit/>
          </a:bodyPr>
          <a:lstStyle/>
          <a:p>
            <a:r>
              <a:rPr lang="en-US" sz="1100" dirty="0"/>
              <a:t>SOG: Settlement Only Generator</a:t>
            </a:r>
          </a:p>
          <a:p>
            <a:r>
              <a:rPr lang="en-US" sz="1100" dirty="0"/>
              <a:t>ATRR: Alternative Technology Regulation Resource</a:t>
            </a:r>
          </a:p>
        </p:txBody>
      </p:sp>
      <p:sp>
        <p:nvSpPr>
          <p:cNvPr id="5" name="Slide Number Placeholder 4">
            <a:extLst>
              <a:ext uri="{FF2B5EF4-FFF2-40B4-BE49-F238E27FC236}">
                <a16:creationId xmlns:a16="http://schemas.microsoft.com/office/drawing/2014/main" id="{546D93DD-6393-47EF-BB0D-818814E2F00D}"/>
              </a:ext>
            </a:extLst>
          </p:cNvPr>
          <p:cNvSpPr>
            <a:spLocks noGrp="1"/>
          </p:cNvSpPr>
          <p:nvPr>
            <p:ph type="sldNum" sz="quarter" idx="12"/>
          </p:nvPr>
        </p:nvSpPr>
        <p:spPr/>
        <p:txBody>
          <a:bodyPr/>
          <a:lstStyle/>
          <a:p>
            <a:fld id="{0B82900E-479A-4A5A-8302-162CB1D344FE}" type="slidenum">
              <a:rPr lang="en-US" smtClean="0"/>
              <a:pPr/>
              <a:t>8</a:t>
            </a:fld>
            <a:endParaRPr lang="en-US"/>
          </a:p>
        </p:txBody>
      </p:sp>
    </p:spTree>
    <p:extLst>
      <p:ext uri="{BB962C8B-B14F-4D97-AF65-F5344CB8AC3E}">
        <p14:creationId xmlns:p14="http://schemas.microsoft.com/office/powerpoint/2010/main" val="514443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Schedule going forward</a:t>
            </a:r>
          </a:p>
        </p:txBody>
      </p:sp>
      <p:sp>
        <p:nvSpPr>
          <p:cNvPr id="3" name="Content Placeholder 2"/>
          <p:cNvSpPr>
            <a:spLocks noGrp="1"/>
          </p:cNvSpPr>
          <p:nvPr>
            <p:ph idx="1"/>
          </p:nvPr>
        </p:nvSpPr>
        <p:spPr>
          <a:xfrm>
            <a:off x="457200" y="1371600"/>
            <a:ext cx="8229600" cy="5181600"/>
          </a:xfrm>
        </p:spPr>
        <p:txBody>
          <a:bodyPr>
            <a:normAutofit fontScale="70000" lnSpcReduction="20000"/>
          </a:bodyPr>
          <a:lstStyle/>
          <a:p>
            <a:r>
              <a:rPr lang="en-US" dirty="0"/>
              <a:t>Nov 17: PTO-AC discussion</a:t>
            </a:r>
          </a:p>
          <a:p>
            <a:r>
              <a:rPr lang="en-US" dirty="0"/>
              <a:t>Dec 10: </a:t>
            </a:r>
          </a:p>
          <a:p>
            <a:pPr lvl="1"/>
            <a:r>
              <a:rPr lang="en-US" dirty="0"/>
              <a:t>Introductory discussion at Transmission Committee</a:t>
            </a:r>
          </a:p>
          <a:p>
            <a:r>
              <a:rPr lang="en-US" dirty="0"/>
              <a:t>Jan: </a:t>
            </a:r>
          </a:p>
          <a:p>
            <a:pPr lvl="1"/>
            <a:r>
              <a:rPr lang="en-US" dirty="0" smtClean="0"/>
              <a:t>Introductory discussion at Markets Committee</a:t>
            </a:r>
          </a:p>
          <a:p>
            <a:pPr lvl="1"/>
            <a:r>
              <a:rPr lang="en-US" dirty="0"/>
              <a:t>1/19: PTOAC vote </a:t>
            </a:r>
          </a:p>
          <a:p>
            <a:pPr lvl="1"/>
            <a:r>
              <a:rPr lang="en-US" dirty="0" smtClean="0"/>
              <a:t>1/26: Follow-up discussion </a:t>
            </a:r>
            <a:r>
              <a:rPr lang="en-US" dirty="0"/>
              <a:t>at TC </a:t>
            </a:r>
          </a:p>
          <a:p>
            <a:r>
              <a:rPr lang="en-US" dirty="0" smtClean="0"/>
              <a:t>Feb: </a:t>
            </a:r>
          </a:p>
          <a:p>
            <a:pPr lvl="1"/>
            <a:r>
              <a:rPr lang="en-US" dirty="0" smtClean="0"/>
              <a:t>Vote at TC</a:t>
            </a:r>
          </a:p>
          <a:p>
            <a:pPr lvl="1"/>
            <a:r>
              <a:rPr lang="en-US" dirty="0" smtClean="0"/>
              <a:t>Follow-up discussions at MC</a:t>
            </a:r>
          </a:p>
          <a:p>
            <a:r>
              <a:rPr lang="en-US" dirty="0" smtClean="0"/>
              <a:t>Mar</a:t>
            </a:r>
            <a:r>
              <a:rPr lang="en-US" dirty="0"/>
              <a:t>: Votes at </a:t>
            </a:r>
            <a:r>
              <a:rPr lang="en-US" dirty="0" smtClean="0"/>
              <a:t>MC </a:t>
            </a:r>
            <a:endParaRPr lang="en-US" dirty="0"/>
          </a:p>
          <a:p>
            <a:r>
              <a:rPr lang="en-US" dirty="0" smtClean="0"/>
              <a:t>April: </a:t>
            </a:r>
          </a:p>
          <a:p>
            <a:pPr lvl="1"/>
            <a:r>
              <a:rPr lang="en-US" dirty="0" smtClean="0"/>
              <a:t>Vote </a:t>
            </a:r>
            <a:r>
              <a:rPr lang="en-US" dirty="0"/>
              <a:t> </a:t>
            </a:r>
            <a:r>
              <a:rPr lang="en-US" dirty="0" smtClean="0"/>
              <a:t>at NPC</a:t>
            </a:r>
          </a:p>
          <a:p>
            <a:pPr lvl="1"/>
            <a:r>
              <a:rPr lang="en-US" dirty="0" smtClean="0"/>
              <a:t>File </a:t>
            </a:r>
            <a:r>
              <a:rPr lang="en-US" dirty="0"/>
              <a:t>at FERC</a:t>
            </a:r>
          </a:p>
          <a:p>
            <a:r>
              <a:rPr lang="en-US" smtClean="0"/>
              <a:t>June: </a:t>
            </a:r>
            <a:r>
              <a:rPr lang="en-US" dirty="0"/>
              <a:t>Effective date</a:t>
            </a:r>
          </a:p>
          <a:p>
            <a:endParaRPr lang="en-US" dirty="0"/>
          </a:p>
        </p:txBody>
      </p:sp>
      <p:sp>
        <p:nvSpPr>
          <p:cNvPr id="4" name="Slide Number Placeholder 3">
            <a:extLst>
              <a:ext uri="{FF2B5EF4-FFF2-40B4-BE49-F238E27FC236}">
                <a16:creationId xmlns:a16="http://schemas.microsoft.com/office/drawing/2014/main" id="{94E85734-6DC8-4DDF-A9DB-C496A269D6FF}"/>
              </a:ext>
            </a:extLst>
          </p:cNvPr>
          <p:cNvSpPr>
            <a:spLocks noGrp="1"/>
          </p:cNvSpPr>
          <p:nvPr>
            <p:ph type="sldNum" sz="quarter" idx="12"/>
          </p:nvPr>
        </p:nvSpPr>
        <p:spPr/>
        <p:txBody>
          <a:bodyPr/>
          <a:lstStyle/>
          <a:p>
            <a:fld id="{0B82900E-479A-4A5A-8302-162CB1D344FE}" type="slidenum">
              <a:rPr lang="en-US" smtClean="0"/>
              <a:pPr/>
              <a:t>9</a:t>
            </a:fld>
            <a:endParaRPr lang="en-US"/>
          </a:p>
        </p:txBody>
      </p:sp>
    </p:spTree>
    <p:extLst>
      <p:ext uri="{BB962C8B-B14F-4D97-AF65-F5344CB8AC3E}">
        <p14:creationId xmlns:p14="http://schemas.microsoft.com/office/powerpoint/2010/main" val="4257172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747</Words>
  <Application>Microsoft Office PowerPoint</Application>
  <PresentationFormat>On-screen Show (4:3)</PresentationFormat>
  <Paragraphs>117</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 Transmission cost allocation issues for Behind The Meter (BTM) generation</vt:lpstr>
      <vt:lpstr>Introduction</vt:lpstr>
      <vt:lpstr>ISO-NE IMM Key concerns </vt:lpstr>
      <vt:lpstr>ISO-NE IMM Concerns (cont)</vt:lpstr>
      <vt:lpstr>Guiding Principles</vt:lpstr>
      <vt:lpstr>TOs calculate Regional Network Load (RNL) from internal generation and tie lines</vt:lpstr>
      <vt:lpstr>Proposed tariff changes</vt:lpstr>
      <vt:lpstr>Examples</vt:lpstr>
      <vt:lpstr>Proposed Schedule going forward</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2021-01-07T13:28:22Z</dcterms:created>
  <dcterms:modified xsi:type="dcterms:W3CDTF">2021-01-07T13:28:37Z</dcterms:modified>
</cp:coreProperties>
</file>