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13" r:id="rId2"/>
    <p:sldId id="314" r:id="rId3"/>
    <p:sldId id="587" r:id="rId4"/>
    <p:sldId id="591" r:id="rId5"/>
    <p:sldId id="598" r:id="rId6"/>
    <p:sldId id="595" r:id="rId7"/>
    <p:sldId id="597" r:id="rId8"/>
    <p:sldId id="596" r:id="rId9"/>
    <p:sldId id="594" r:id="rId10"/>
    <p:sldId id="592" r:id="rId11"/>
    <p:sldId id="593" r:id="rId12"/>
    <p:sldId id="547" r:id="rId13"/>
    <p:sldId id="566" r:id="rId14"/>
    <p:sldId id="413" r:id="rId15"/>
    <p:sldId id="532" r:id="rId16"/>
    <p:sldId id="415" r:id="rId17"/>
    <p:sldId id="326" r:id="rId18"/>
  </p:sldIdLst>
  <p:sldSz cx="9144000" cy="6858000" type="screen4x3"/>
  <p:notesSz cx="7315200" cy="96012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hor" initials="A" lastIdx="171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C1F25"/>
    <a:srgbClr val="F68920"/>
    <a:srgbClr val="D9D1E0"/>
    <a:srgbClr val="62777F"/>
    <a:srgbClr val="77BD2A"/>
    <a:srgbClr val="FBB92F"/>
    <a:srgbClr val="6FA943"/>
    <a:srgbClr val="B9D257"/>
    <a:srgbClr val="855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533" autoAdjust="0"/>
  </p:normalViewPr>
  <p:slideViewPr>
    <p:cSldViewPr>
      <p:cViewPr varScale="1">
        <p:scale>
          <a:sx n="110" d="100"/>
          <a:sy n="110" d="100"/>
        </p:scale>
        <p:origin x="34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206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832" y="0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r">
              <a:defRPr sz="1300"/>
            </a:lvl1pPr>
          </a:lstStyle>
          <a:p>
            <a:fld id="{F87AAE7F-D37E-4830-9F5E-F36A5F180179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25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832" y="9119325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r">
              <a:defRPr sz="1300"/>
            </a:lvl1pPr>
          </a:lstStyle>
          <a:p>
            <a:fld id="{8FE02180-CD27-4473-AA37-00085480B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r">
              <a:defRPr sz="1300"/>
            </a:lvl1pPr>
          </a:lstStyle>
          <a:p>
            <a:fld id="{9EDDEDB6-CD57-44C2-AB19-AC7D3BB8FF8E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3" tIns="48332" rIns="96663" bIns="483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63" tIns="48332" rIns="96663" bIns="4833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r">
              <a:defRPr sz="13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493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hyperlink" Target="http://www.iso-ne.com/about/news-media/newswire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12" Type="http://schemas.openxmlformats.org/officeDocument/2006/relationships/image" Target="../media/image8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4.jpeg"/><Relationship Id="rId15" Type="http://schemas.openxmlformats.org/officeDocument/2006/relationships/hyperlink" Target="https://twitter.com/isonewengland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://www.iso-ne.com/isoexpress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3560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435608"/>
            <a:ext cx="4041648" cy="4765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08176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8229600" cy="533400"/>
          </a:xfrm>
        </p:spPr>
        <p:txBody>
          <a:bodyPr/>
          <a:lstStyle>
            <a:lvl1pPr>
              <a:defRPr i="0"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14400"/>
            <a:ext cx="8229600" cy="457200"/>
          </a:xfrm>
        </p:spPr>
        <p:txBody>
          <a:bodyPr/>
          <a:lstStyle>
            <a:lvl1pPr marL="0" indent="0">
              <a:buNone/>
              <a:defRPr sz="2400" b="1" i="1"/>
            </a:lvl1pPr>
          </a:lstStyle>
          <a:p>
            <a:pPr lvl="0"/>
            <a:r>
              <a:rPr lang="en-US" dirty="0" smtClean="0"/>
              <a:t>Click to add sub-title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18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057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itle WMPP 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4"/>
          <p:cNvSpPr txBox="1">
            <a:spLocks/>
          </p:cNvSpPr>
          <p:nvPr userDrawn="1"/>
        </p:nvSpPr>
        <p:spPr>
          <a:xfrm>
            <a:off x="485899" y="1828800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77984141"/>
              </p:ext>
            </p:extLst>
          </p:nvPr>
        </p:nvGraphicFramePr>
        <p:xfrm>
          <a:off x="457200" y="533400"/>
          <a:ext cx="8077200" cy="1150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1852">
                <a:tc>
                  <a:txBody>
                    <a:bodyPr/>
                    <a:lstStyle/>
                    <a:p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958">
                <a:tc gridSpan="2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13608" y="609600"/>
            <a:ext cx="6096000" cy="381000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Title: Summary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0400" y="533400"/>
            <a:ext cx="1524000" cy="685800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WMPP ID: XX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5899" y="1371600"/>
            <a:ext cx="7896101" cy="304800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Proposed Effective Date: [Color When Recently Changed]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85775" y="1981200"/>
            <a:ext cx="8229600" cy="42672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5581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4200" y="381000"/>
            <a:ext cx="1752600" cy="17526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"/>
            <a:ext cx="1752599" cy="17526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105400" y="2362200"/>
            <a:ext cx="2228850" cy="3205205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324600" y="2971800"/>
            <a:ext cx="2228850" cy="3205205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066800" y="5619750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667000" y="5619750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457325"/>
            <a:ext cx="449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3"/>
              </a:rPr>
              <a:t>ISO Newswire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your source for regular news about ISO New England and the wholesale 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</a:rPr>
              <a:t>ISO Express 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ISO Express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provides real-time data on New England’s wholesale 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the ISO on </a:t>
            </a:r>
            <a:r>
              <a:rPr lang="en-US" sz="2000" b="1" dirty="0" smtClean="0">
                <a:solidFill>
                  <a:srgbClr val="000000"/>
                </a:solidFill>
              </a:rPr>
              <a:t>Twitter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@</a:t>
            </a:r>
            <a:r>
              <a:rPr lang="en-US" sz="1400" i="1" kern="1200" baseline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isonewengland</a:t>
            </a:r>
            <a:endParaRPr lang="en-US" sz="1400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</a:rPr>
              <a:t>ISO to Go App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6"/>
              </a:rPr>
              <a:t>ISO to Go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a free mobile application that puts real-time wholesale electricity pricing and power grid information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358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8613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775855"/>
            <a:ext cx="5334000" cy="533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3200400"/>
            <a:ext cx="3880514" cy="8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5128"/>
            <a:ext cx="4038600" cy="47670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274"/>
            <a:ext cx="4040188" cy="4098925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817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274"/>
            <a:ext cx="4041775" cy="409892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This is the Master Slide Font for MC template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290650"/>
            <a:ext cx="9143992" cy="5673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00856" y="6329046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accent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21" r:id="rId2"/>
    <p:sldLayoutId id="2147483683" r:id="rId3"/>
    <p:sldLayoutId id="2147483664" r:id="rId4"/>
    <p:sldLayoutId id="2147483720" r:id="rId5"/>
    <p:sldLayoutId id="2147483684" r:id="rId6"/>
    <p:sldLayoutId id="2147483687" r:id="rId7"/>
    <p:sldLayoutId id="2147483688" r:id="rId8"/>
    <p:sldLayoutId id="2147483689" r:id="rId9"/>
    <p:sldLayoutId id="2147483694" r:id="rId10"/>
    <p:sldLayoutId id="2147483695" r:id="rId11"/>
    <p:sldLayoutId id="2147483696" r:id="rId12"/>
    <p:sldLayoutId id="2147483697" r:id="rId13"/>
    <p:sldLayoutId id="2147483743" r:id="rId14"/>
    <p:sldLayoutId id="2147483744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276600" y="152400"/>
            <a:ext cx="5559552" cy="304800"/>
          </a:xfrm>
        </p:spPr>
        <p:txBody>
          <a:bodyPr/>
          <a:lstStyle/>
          <a:p>
            <a:r>
              <a:rPr lang="en-US" dirty="0" smtClean="0"/>
              <a:t>February 24, 2021 | MC TELECONFERENCE</a:t>
            </a:r>
            <a:endParaRPr lang="en-US" strike="sngStrik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Deborah Cooke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413.540.4488 | dcooke@iso-ne.com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289002" y="3475679"/>
            <a:ext cx="5559552" cy="1551751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Revisions to address new Federal Investment Tax Credit provisions for certain technologies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Offer </a:t>
            </a:r>
            <a:r>
              <a:rPr lang="en-US" dirty="0"/>
              <a:t>Review Trigger </a:t>
            </a:r>
            <a:r>
              <a:rPr lang="en-US" dirty="0" smtClean="0"/>
              <a:t>Prices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5875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90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u="sng" dirty="0" smtClean="0"/>
              <a:t>Stakeholder question</a:t>
            </a:r>
            <a:r>
              <a:rPr lang="en-US" sz="2000" dirty="0" smtClean="0"/>
              <a:t>:  </a:t>
            </a:r>
            <a:br>
              <a:rPr lang="en-US" sz="2000" dirty="0" smtClean="0"/>
            </a:br>
            <a:r>
              <a:rPr lang="en-US" sz="2000" dirty="0" smtClean="0"/>
              <a:t>New capacity resources indicate an ORTP category when submitting the Show of Interest (SOI).  FERC ruling may not be received prior to SOI window close; what categories will appear?  What if a technology specific category is not available?</a:t>
            </a:r>
          </a:p>
          <a:p>
            <a:r>
              <a:rPr lang="en-US" sz="2000" dirty="0" smtClean="0"/>
              <a:t>SOI window: April 9 – April 23, 2021</a:t>
            </a:r>
            <a:endParaRPr lang="en-US" sz="2000" dirty="0"/>
          </a:p>
          <a:p>
            <a:pPr marL="0" indent="0">
              <a:buNone/>
            </a:pPr>
            <a:r>
              <a:rPr lang="en-US" sz="2000" u="sng" dirty="0" smtClean="0"/>
              <a:t>Response</a:t>
            </a:r>
            <a:r>
              <a:rPr lang="en-US" sz="2000" dirty="0" smtClean="0"/>
              <a:t>:  </a:t>
            </a:r>
          </a:p>
          <a:p>
            <a:r>
              <a:rPr lang="en-US" sz="2000" dirty="0" smtClean="0"/>
              <a:t>The ORTP technology categories proposed by the ISO will be reflected in the Forward Capacity Tracking System </a:t>
            </a:r>
          </a:p>
          <a:p>
            <a:r>
              <a:rPr lang="en-US" sz="2000" dirty="0" smtClean="0"/>
              <a:t>If a specific technology category is not available, participants can select “All other technology types”</a:t>
            </a:r>
          </a:p>
          <a:p>
            <a:pPr lvl="1"/>
            <a:r>
              <a:rPr lang="en-US" sz="1600" dirty="0" smtClean="0"/>
              <a:t>ISO will re-categorize the technology category as applicable based upon the FERC ruling on the jump-ball ORTP filing (expected in May, prior to the new </a:t>
            </a:r>
            <a:r>
              <a:rPr lang="en-US" sz="1600" dirty="0"/>
              <a:t>c</a:t>
            </a:r>
            <a:r>
              <a:rPr lang="en-US" sz="1600" dirty="0" smtClean="0"/>
              <a:t>apacity submission window)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Show of Interest ORTP categories for FCA 16 participation will reflect ISO proposed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82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Revisions and </a:t>
            </a:r>
            <a:br>
              <a:rPr lang="en-US" dirty="0" smtClean="0"/>
            </a:br>
            <a:r>
              <a:rPr lang="en-US" dirty="0" smtClean="0"/>
              <a:t>Proposed Tariff Revisions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39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>
          <a:xfrm>
            <a:off x="457200" y="1447800"/>
            <a:ext cx="8229600" cy="46482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arenR"/>
            </a:pPr>
            <a:r>
              <a:rPr lang="en-US" dirty="0" smtClean="0"/>
              <a:t>Two </a:t>
            </a:r>
            <a:r>
              <a:rPr lang="en-US" dirty="0"/>
              <a:t>new Generating Capacity </a:t>
            </a:r>
            <a:r>
              <a:rPr lang="en-US" dirty="0" smtClean="0"/>
              <a:t>Resource ORTP categories will be created</a:t>
            </a:r>
            <a:endParaRPr lang="en-US" dirty="0" smtClean="0">
              <a:solidFill>
                <a:srgbClr val="EC1F25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 smtClean="0"/>
              <a:t>Solar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Combined Photovoltaic Solar and Energy Storage Device – Lithium Ion Battery</a:t>
            </a:r>
            <a:endParaRPr lang="en-US" dirty="0"/>
          </a:p>
          <a:p>
            <a:pPr marL="457200" indent="-457200">
              <a:lnSpc>
                <a:spcPct val="90000"/>
              </a:lnSpc>
              <a:buFont typeface="+mj-lt"/>
              <a:buAutoNum type="arabicParenR"/>
            </a:pPr>
            <a:r>
              <a:rPr lang="en-US" dirty="0" smtClean="0"/>
              <a:t>As ORTPs for specific combinations of technology types are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specified in the Tariff, a modification is being made to clarify that the weighted average ORTP calculation will </a:t>
            </a:r>
            <a:r>
              <a:rPr lang="en-US" dirty="0"/>
              <a:t>only </a:t>
            </a:r>
            <a:r>
              <a:rPr lang="en-US" dirty="0" smtClean="0"/>
              <a:t>be used for combinations </a:t>
            </a:r>
            <a:r>
              <a:rPr lang="en-US" dirty="0"/>
              <a:t>of technology types </a:t>
            </a:r>
            <a:r>
              <a:rPr lang="en-US" dirty="0" smtClean="0"/>
              <a:t>without a specific ORTP </a:t>
            </a:r>
            <a:endParaRPr lang="en-US" dirty="0"/>
          </a:p>
          <a:p>
            <a:pPr marL="457200" indent="-457200">
              <a:lnSpc>
                <a:spcPct val="90000"/>
              </a:lnSpc>
              <a:buFont typeface="+mj-lt"/>
              <a:buAutoNum type="arabicParenR"/>
            </a:pPr>
            <a:r>
              <a:rPr lang="en-US" dirty="0" smtClean="0"/>
              <a:t>New language added to specify the ITC values used in the FCA 17 and FCA 18 interim updates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</a:t>
            </a:r>
            <a:r>
              <a:rPr lang="en-US" dirty="0" smtClean="0"/>
              <a:t>eflect scheduled changes of ITC values in recently enacted provisions</a:t>
            </a:r>
            <a:endParaRPr lang="en-US" dirty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Summary of updates </a:t>
            </a:r>
            <a:r>
              <a:rPr lang="en-US" dirty="0" smtClean="0"/>
              <a:t>and revisions </a:t>
            </a:r>
            <a:r>
              <a:rPr lang="en-US" dirty="0"/>
              <a:t>to the </a:t>
            </a:r>
            <a:r>
              <a:rPr lang="en-US" dirty="0" smtClean="0"/>
              <a:t>Tariff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04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of Proposed Tariff Changes </a:t>
            </a:r>
            <a:br>
              <a:rPr lang="en-US" dirty="0" smtClean="0"/>
            </a:br>
            <a:r>
              <a:rPr lang="en-US" dirty="0" smtClean="0"/>
              <a:t>ORTPs</a:t>
            </a:r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2027742"/>
              </p:ext>
            </p:extLst>
          </p:nvPr>
        </p:nvGraphicFramePr>
        <p:xfrm>
          <a:off x="609600" y="1313372"/>
          <a:ext cx="7924800" cy="4066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43224005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319517492"/>
                    </a:ext>
                  </a:extLst>
                </a:gridCol>
              </a:tblGrid>
              <a:tr h="378372">
                <a:tc>
                  <a:txBody>
                    <a:bodyPr/>
                    <a:lstStyle/>
                    <a:p>
                      <a:r>
                        <a:rPr lang="en-US" dirty="0" smtClean="0"/>
                        <a:t>Tariff Section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r>
                        <a:rPr lang="en-US" baseline="0" dirty="0" smtClean="0"/>
                        <a:t> of Change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076422"/>
                  </a:ext>
                </a:extLst>
              </a:tr>
              <a:tr h="612227">
                <a:tc>
                  <a:txBody>
                    <a:bodyPr/>
                    <a:lstStyle/>
                    <a:p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III.A.21.1.1</a:t>
                      </a:r>
                    </a:p>
                    <a:p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Offer Review Trigger Prices for the Forward Capacity Auction</a:t>
                      </a:r>
                      <a:endParaRPr lang="en-US" sz="1600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3363" marR="0" lvl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Add ORTP values for the Capacity Commitment Period beginning June 1, 2025 for the following Generating Capacity Resource technologies:</a:t>
                      </a:r>
                    </a:p>
                    <a:p>
                      <a:pPr marL="690563" marR="0" lvl="1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Solar: </a:t>
                      </a:r>
                      <a:r>
                        <a:rPr lang="en-US" sz="16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$0.000</a:t>
                      </a:r>
                    </a:p>
                    <a:p>
                      <a:pPr marL="690563" marR="0" lvl="1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Combined Photovoltaic and Lithium Ion Battery: </a:t>
                      </a:r>
                      <a:r>
                        <a:rPr lang="en-US" sz="16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$6.964</a:t>
                      </a:r>
                    </a:p>
                    <a:p>
                      <a:pPr marL="233363" marR="0" lvl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Clarify that the weighted average calculation is used only when an ORTP for the combination of technology types is not specified</a:t>
                      </a:r>
                      <a:endParaRPr lang="en-US" sz="1600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331866"/>
                  </a:ext>
                </a:extLst>
              </a:tr>
              <a:tr h="6122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III.A.21.1.2 (e)(</a:t>
                      </a:r>
                      <a:r>
                        <a:rPr lang="en-US" sz="160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)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3363" marR="0" lvl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New section detailing the ITC values to be used for solar and combined photovoltaic/lithium-ion battery technologies for the FCA 17 and FCA 18 interim updates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151844"/>
                  </a:ext>
                </a:extLst>
              </a:tr>
              <a:tr h="6122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III.A.21.2 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3363" marR="0" lvl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Clarify that the weighted average calculation is used only when an ORTP for the combination of technology types is not specified</a:t>
                      </a:r>
                      <a:endParaRPr lang="en-US" sz="1600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31002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0800000" flipH="1" flipV="1">
            <a:off x="7391400" y="175735"/>
            <a:ext cx="1600201" cy="738664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FF0000"/>
                </a:solidFill>
              </a:rPr>
              <a:t>Revised</a:t>
            </a:r>
            <a:r>
              <a:rPr lang="en-US" sz="1400" i="1" dirty="0" smtClean="0"/>
              <a:t> from February 9-10 presentation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3778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Two new ORTP technologies will be included for Generating </a:t>
            </a:r>
            <a:r>
              <a:rPr lang="en-US" dirty="0"/>
              <a:t>Capacity </a:t>
            </a:r>
            <a:r>
              <a:rPr lang="en-US" dirty="0" smtClean="0"/>
              <a:t>Resources, reflecting revised ITC values available due to recent changes in tax law</a:t>
            </a:r>
          </a:p>
          <a:p>
            <a:pPr lvl="1"/>
            <a:r>
              <a:rPr lang="en-US" dirty="0" smtClean="0"/>
              <a:t>Solar</a:t>
            </a:r>
          </a:p>
          <a:p>
            <a:pPr lvl="1"/>
            <a:r>
              <a:rPr lang="en-US" dirty="0" smtClean="0"/>
              <a:t>Co-located solar/lithium-ion battery</a:t>
            </a:r>
          </a:p>
          <a:p>
            <a:r>
              <a:rPr lang="en-US" dirty="0" smtClean="0"/>
              <a:t>Revenues for the co-located ORTP value now reflect decoupled operation after 5 years</a:t>
            </a:r>
          </a:p>
          <a:p>
            <a:r>
              <a:rPr lang="en-US" dirty="0" smtClean="0"/>
              <a:t>Tariff revisions:</a:t>
            </a:r>
          </a:p>
          <a:p>
            <a:pPr lvl="1"/>
            <a:r>
              <a:rPr lang="en-US" dirty="0" smtClean="0"/>
              <a:t>Reflect the amended ORTP values</a:t>
            </a:r>
          </a:p>
          <a:p>
            <a:pPr lvl="1"/>
            <a:r>
              <a:rPr lang="en-US" dirty="0" smtClean="0"/>
              <a:t>Clarify that a weighted average of individual technology ORTPs will </a:t>
            </a:r>
            <a:br>
              <a:rPr lang="en-US" dirty="0" smtClean="0"/>
            </a:br>
            <a:r>
              <a:rPr lang="en-US" dirty="0" smtClean="0"/>
              <a:t>be applied when an ORTP is not specified for the combination of technology types </a:t>
            </a:r>
          </a:p>
          <a:p>
            <a:pPr lvl="1"/>
            <a:r>
              <a:rPr lang="en-US" dirty="0" smtClean="0"/>
              <a:t>Address the ITC values that will be used in the interim updates of </a:t>
            </a:r>
            <a:br>
              <a:rPr lang="en-US" dirty="0" smtClean="0"/>
            </a:br>
            <a:r>
              <a:rPr lang="en-US" dirty="0" smtClean="0"/>
              <a:t>solar and combined solar/battery technology projects participating </a:t>
            </a:r>
            <a:br>
              <a:rPr lang="en-US" dirty="0" smtClean="0"/>
            </a:br>
            <a:r>
              <a:rPr lang="en-US" dirty="0" smtClean="0"/>
              <a:t>in FCAs 17 and 18</a:t>
            </a:r>
          </a:p>
        </p:txBody>
      </p:sp>
    </p:spTree>
    <p:extLst>
      <p:ext uri="{BB962C8B-B14F-4D97-AF65-F5344CB8AC3E}">
        <p14:creationId xmlns:p14="http://schemas.microsoft.com/office/powerpoint/2010/main" val="374784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3432425241"/>
              </p:ext>
            </p:extLst>
          </p:nvPr>
        </p:nvGraphicFramePr>
        <p:xfrm>
          <a:off x="381000" y="1073176"/>
          <a:ext cx="8229600" cy="2686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809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Stakeholder</a:t>
                      </a:r>
                      <a:r>
                        <a:rPr lang="en-US" sz="1600" baseline="0" dirty="0" smtClean="0"/>
                        <a:t> Committee and Date</a:t>
                      </a:r>
                      <a:endParaRPr lang="en-US" sz="1600" dirty="0"/>
                    </a:p>
                  </a:txBody>
                  <a:tcPr marL="89777" marR="89777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Scheduled Project Milestone</a:t>
                      </a:r>
                      <a:endParaRPr lang="en-US" sz="1600" dirty="0"/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0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Markets Committee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February 9-10, 2021</a:t>
                      </a:r>
                    </a:p>
                  </a:txBody>
                  <a:tcPr marL="89777" marR="8977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Review impacts of revised ITC on ORTP values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Discuss proposed Tariff revisions</a:t>
                      </a:r>
                    </a:p>
                  </a:txBody>
                  <a:tcPr marL="89777" marR="897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062266"/>
                  </a:ext>
                </a:extLst>
              </a:tr>
              <a:tr h="5510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Markets Committee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February 24, 2021</a:t>
                      </a:r>
                    </a:p>
                  </a:txBody>
                  <a:tcPr marL="89777" marR="8977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MC vote on updated ORTP values and Tariff language reflecting impacts of the modified Investment Tax Credit</a:t>
                      </a:r>
                    </a:p>
                  </a:txBody>
                  <a:tcPr marL="89777" marR="897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31450"/>
                  </a:ext>
                </a:extLst>
              </a:tr>
              <a:tr h="5510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Participants Committee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March 4, 2021</a:t>
                      </a: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PC vote on amended ORTP values and Tariff language to reflect impacts of the modified Investment Tax Credit</a:t>
                      </a:r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4097621076"/>
                  </a:ext>
                </a:extLst>
              </a:tr>
              <a:tr h="3697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March 2021</a:t>
                      </a: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FERC Filing</a:t>
                      </a:r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3797430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74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2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Acronyms Used in this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8229600" cy="4572000"/>
          </a:xfrm>
        </p:spPr>
        <p:txBody>
          <a:bodyPr numCol="1" spcCol="182880"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CCP = Capacity Commitment Period</a:t>
            </a:r>
          </a:p>
          <a:p>
            <a:pPr marL="0" indent="0">
              <a:buNone/>
            </a:pPr>
            <a:r>
              <a:rPr lang="en-US" sz="2000" dirty="0" smtClean="0"/>
              <a:t>FCA = Forward Capacity Auction</a:t>
            </a:r>
          </a:p>
          <a:p>
            <a:pPr marL="0" indent="0">
              <a:buNone/>
            </a:pPr>
            <a:r>
              <a:rPr lang="en-US" sz="2000" dirty="0" smtClean="0"/>
              <a:t>ITC = Investment Tax Credit</a:t>
            </a:r>
          </a:p>
          <a:p>
            <a:pPr marL="0" indent="0">
              <a:buNone/>
            </a:pPr>
            <a:r>
              <a:rPr lang="en-US" sz="2000" dirty="0" smtClean="0"/>
              <a:t>ORTP = Offer Review Trigger Price</a:t>
            </a:r>
          </a:p>
          <a:p>
            <a:pPr marL="0" indent="0">
              <a:buNone/>
            </a:pPr>
            <a:r>
              <a:rPr lang="en-US" sz="2000" dirty="0" smtClean="0"/>
              <a:t>PV = Photovoltaic</a:t>
            </a:r>
          </a:p>
          <a:p>
            <a:pPr marL="0" indent="0">
              <a:buNone/>
            </a:pPr>
            <a:r>
              <a:rPr lang="en-US" sz="2000" dirty="0" smtClean="0"/>
              <a:t>SOI = Show of Interest</a:t>
            </a:r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72914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>
          <a:xfrm>
            <a:off x="457200" y="533399"/>
            <a:ext cx="6492298" cy="667695"/>
          </a:xfrm>
        </p:spPr>
        <p:txBody>
          <a:bodyPr tIns="45720" bIns="4572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Offer </a:t>
            </a:r>
            <a:r>
              <a:rPr lang="en-US" dirty="0"/>
              <a:t>Review Trigger </a:t>
            </a:r>
            <a:r>
              <a:rPr lang="en-US" dirty="0" smtClean="0"/>
              <a:t>Prices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Proposed Effective Date: June 1, 2025 (CCP 16)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85899" y="1851032"/>
            <a:ext cx="82296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recalculation of the Offer </a:t>
            </a:r>
            <a:r>
              <a:rPr lang="en-US" dirty="0"/>
              <a:t>Review Trigger Prices (ORTPs</a:t>
            </a:r>
            <a:r>
              <a:rPr lang="en-US" dirty="0" smtClean="0"/>
              <a:t>) was recently performed for the 2025-2026 Capacity Commitment Period (CCP 16) </a:t>
            </a:r>
          </a:p>
          <a:p>
            <a:pPr lvl="1"/>
            <a:r>
              <a:rPr lang="en-US" dirty="0" smtClean="0"/>
              <a:t>Voted at the December 3, 2020 Participants Committee</a:t>
            </a:r>
          </a:p>
          <a:p>
            <a:r>
              <a:rPr lang="en-US" dirty="0" smtClean="0"/>
              <a:t>On December 27, 2020, the Consolidated Appropriations Act was signed into law, which included significant changes to Investment Tax Credit (ITC) provisions for certain renewable technologies</a:t>
            </a:r>
          </a:p>
          <a:p>
            <a:pPr lvl="1"/>
            <a:r>
              <a:rPr lang="en-US" dirty="0" smtClean="0"/>
              <a:t>These changes impacted certain ORTP values as discussed by Concentric Energy Advisors </a:t>
            </a:r>
            <a:r>
              <a:rPr lang="en-US" sz="2100" dirty="0"/>
              <a:t>at the February 9-10, 2021 MC </a:t>
            </a:r>
            <a:r>
              <a:rPr lang="en-US" sz="2100" dirty="0" smtClean="0"/>
              <a:t>meeting</a:t>
            </a:r>
            <a:endParaRPr lang="en-US" dirty="0" smtClean="0"/>
          </a:p>
          <a:p>
            <a:r>
              <a:rPr lang="en-US" dirty="0" smtClean="0"/>
              <a:t>This presentation provides:</a:t>
            </a:r>
          </a:p>
          <a:p>
            <a:pPr lvl="1"/>
            <a:r>
              <a:rPr lang="en-US" dirty="0"/>
              <a:t>Responses to stakeholder questions from the February 9-10, 2021 Markets Committee</a:t>
            </a:r>
            <a:r>
              <a:rPr lang="en-US" dirty="0">
                <a:solidFill>
                  <a:schemeClr val="accent5"/>
                </a:solidFill>
              </a:rPr>
              <a:t> </a:t>
            </a:r>
          </a:p>
          <a:p>
            <a:pPr lvl="1"/>
            <a:r>
              <a:rPr lang="en-US" dirty="0" smtClean="0"/>
              <a:t>Updated modeling assumptions for the ORTP calculation for the co-located resource, in response to stakeholder concerns 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summary of Tariff revisions relating to the revised </a:t>
            </a:r>
            <a:r>
              <a:rPr lang="en-US" dirty="0" smtClean="0"/>
              <a:t>ORTPs</a:t>
            </a:r>
            <a:endParaRPr lang="en-US" dirty="0"/>
          </a:p>
        </p:txBody>
      </p:sp>
      <p:sp>
        <p:nvSpPr>
          <p:cNvPr id="10" name="Text Placeholder 29"/>
          <p:cNvSpPr>
            <a:spLocks noGrp="1"/>
          </p:cNvSpPr>
          <p:nvPr>
            <p:ph type="body" sz="quarter" idx="12"/>
          </p:nvPr>
        </p:nvSpPr>
        <p:spPr>
          <a:xfrm>
            <a:off x="6931391" y="524347"/>
            <a:ext cx="1609555" cy="685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WMPP ID: 139</a:t>
            </a:r>
          </a:p>
        </p:txBody>
      </p:sp>
    </p:spTree>
    <p:extLst>
      <p:ext uri="{BB962C8B-B14F-4D97-AF65-F5344CB8AC3E}">
        <p14:creationId xmlns:p14="http://schemas.microsoft.com/office/powerpoint/2010/main" val="86586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>
          <a:xfrm>
            <a:off x="457200" y="1447800"/>
            <a:ext cx="8229600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Under the revised tax provisions, the ITC was revised for off-shore wind and solar technologies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 ORTP values for these technologies were revisited to account for the tax credit changes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Revised values calculated by Concentric Energy Advisors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Additionally, the Production Tax Credit was extended one year for on-shore wind units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60% for projects beginning construction by 12/31/2021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Does not impact the on-shore wind ORTP of $0.000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Background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00000" flipH="1" flipV="1">
            <a:off x="7391400" y="152401"/>
            <a:ext cx="1600201" cy="52322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From February 9-10 presentation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60075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Questions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29000"/>
            <a:ext cx="7772400" cy="167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Responses to stakeholder questions from the February 9-10, 2021 Markets Committee meeting: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en-US" dirty="0" smtClean="0"/>
              <a:t>Revenue assumptions </a:t>
            </a:r>
            <a:r>
              <a:rPr lang="en-US" dirty="0"/>
              <a:t>in the calculation of the co-located technology ORTP </a:t>
            </a:r>
            <a:endParaRPr lang="en-US" dirty="0" smtClean="0"/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en-US" dirty="0" smtClean="0"/>
              <a:t>Impact of jump ball on retirement bids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55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u="sng" dirty="0" smtClean="0"/>
              <a:t>Stakeholder Concern</a:t>
            </a:r>
            <a:r>
              <a:rPr lang="en-US" sz="2000" dirty="0"/>
              <a:t>:</a:t>
            </a:r>
            <a:br>
              <a:rPr lang="en-US" sz="2000" dirty="0"/>
            </a:br>
            <a:r>
              <a:rPr lang="en-US" sz="2000" dirty="0" smtClean="0"/>
              <a:t>It is reasonable that the co-located solar and battery will be “decoupled” after 5 years, when the ITC benefit expires.  Prior modeling reflected continued coupled operation; this underestimates revenues, and results in a higher ORTP.</a:t>
            </a:r>
          </a:p>
          <a:p>
            <a:pPr marL="0" indent="0">
              <a:buNone/>
            </a:pPr>
            <a:r>
              <a:rPr lang="en-US" sz="2000" u="sng" dirty="0" smtClean="0"/>
              <a:t>Response</a:t>
            </a:r>
            <a:r>
              <a:rPr lang="en-US" sz="2000" dirty="0"/>
              <a:t>:  </a:t>
            </a:r>
          </a:p>
          <a:p>
            <a:r>
              <a:rPr lang="en-US" sz="2000" dirty="0" smtClean="0"/>
              <a:t>The ITC is applied to installed costs, which are depreciated using the </a:t>
            </a:r>
            <a:br>
              <a:rPr lang="en-US" sz="2000" dirty="0" smtClean="0"/>
            </a:br>
            <a:r>
              <a:rPr lang="en-US" sz="2000" dirty="0" smtClean="0"/>
              <a:t>5-year MACRS schedule, so that after 5 years the installed costs are fully depreciated and no further benefit is available</a:t>
            </a:r>
            <a:endParaRPr lang="en-US" sz="1600" dirty="0" smtClean="0"/>
          </a:p>
          <a:p>
            <a:r>
              <a:rPr lang="en-US" sz="2000" dirty="0" smtClean="0"/>
              <a:t>Therefore, we agree decoupled operation after 5 years is a reasonable assumption, and the revenues for the co-located ORTP have been revised (</a:t>
            </a:r>
            <a:r>
              <a:rPr lang="en-US" sz="2000" i="1" dirty="0" smtClean="0"/>
              <a:t>continued on next slide)</a:t>
            </a:r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Updated revenue modeling for the co-located ORTP to reflect additional ITC considerations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64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>
          <a:xfrm>
            <a:off x="457200" y="1295400"/>
            <a:ext cx="8229600" cy="4648200"/>
          </a:xfrm>
        </p:spPr>
        <p:txBody>
          <a:bodyPr>
            <a:noAutofit/>
          </a:bodyPr>
          <a:lstStyle/>
          <a:p>
            <a:r>
              <a:rPr lang="en-US" dirty="0" smtClean="0"/>
              <a:t>The market-participation assumptions and calculations for the stand-alone solar and battery were applied </a:t>
            </a:r>
          </a:p>
          <a:p>
            <a:pPr lvl="1"/>
            <a:r>
              <a:rPr lang="en-US" sz="1800" dirty="0" smtClean="0"/>
              <a:t>Adjusted for unit size and locational energy prices</a:t>
            </a:r>
            <a:endParaRPr lang="en-US" sz="1800" dirty="0"/>
          </a:p>
          <a:p>
            <a:r>
              <a:rPr lang="en-US" dirty="0" smtClean="0"/>
              <a:t>The other detailed assumptions (for years 6-20) are the same as those reviewed with the Markets Committee previously:</a:t>
            </a:r>
          </a:p>
          <a:p>
            <a:pPr lvl="1"/>
            <a:r>
              <a:rPr lang="en-US" dirty="0" smtClean="0"/>
              <a:t>Solar: price-taker (intermittent power), using hourly generation profile of stand-alone solar</a:t>
            </a:r>
          </a:p>
          <a:p>
            <a:pPr lvl="1"/>
            <a:r>
              <a:rPr lang="en-US" dirty="0" smtClean="0"/>
              <a:t>Battery: decoupled asset provides energy, regulation, real-time ten-minute spinning reserves, and participates in Forward Reserve Market </a:t>
            </a:r>
          </a:p>
          <a:p>
            <a:pPr lvl="2"/>
            <a:r>
              <a:rPr lang="en-US" sz="1600" dirty="0"/>
              <a:t>Energy: 89% of capacity (accounting for regulation)</a:t>
            </a:r>
          </a:p>
          <a:p>
            <a:pPr lvl="2"/>
            <a:r>
              <a:rPr lang="en-US" sz="1600" dirty="0" smtClean="0"/>
              <a:t>Regulation</a:t>
            </a:r>
            <a:r>
              <a:rPr lang="en-US" sz="1600" dirty="0"/>
              <a:t>:  based on 11% of capacity</a:t>
            </a:r>
          </a:p>
          <a:p>
            <a:pPr lvl="2"/>
            <a:r>
              <a:rPr lang="en-US" sz="1600" dirty="0" smtClean="0"/>
              <a:t>Real-time reserves:  5 MW ten-minute spinning reserves designation </a:t>
            </a:r>
          </a:p>
          <a:p>
            <a:pPr lvl="2"/>
            <a:r>
              <a:rPr lang="en-US" sz="1600" dirty="0" smtClean="0"/>
              <a:t>Forward Reserve Market:  5 MW ten-minute non-spinning reserve   </a:t>
            </a:r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Stand-alone solar and battery dispatch models were used to estimate revenues for decoupled operation in years 6-20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69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Revenues from co-located operation and stand-alone operation used in revised discounted cash flow model</a:t>
            </a:r>
          </a:p>
          <a:p>
            <a:pPr lvl="1"/>
            <a:r>
              <a:rPr lang="en-US" sz="1800" dirty="0" smtClean="0"/>
              <a:t>5 years co-located revenues + 15 years stand-alone revenues</a:t>
            </a:r>
          </a:p>
          <a:p>
            <a:r>
              <a:rPr lang="en-US" dirty="0" smtClean="0"/>
              <a:t>Two additional dispatch models (reflecting Year 6-20 revenues for the solar and battery) have been updated accordingly</a:t>
            </a:r>
          </a:p>
          <a:p>
            <a:pPr lvl="1"/>
            <a:r>
              <a:rPr lang="en-US" dirty="0" smtClean="0"/>
              <a:t>These are provided with the Market Committee materials</a:t>
            </a:r>
          </a:p>
          <a:p>
            <a:r>
              <a:rPr lang="en-US" dirty="0" smtClean="0"/>
              <a:t>Updated discounted </a:t>
            </a:r>
            <a:r>
              <a:rPr lang="en-US" dirty="0"/>
              <a:t>cash flow </a:t>
            </a:r>
            <a:r>
              <a:rPr lang="en-US" dirty="0" smtClean="0"/>
              <a:t>model has also been provided</a:t>
            </a:r>
          </a:p>
          <a:p>
            <a:pPr lvl="1"/>
            <a:r>
              <a:rPr lang="en-US" dirty="0" smtClean="0"/>
              <a:t>Also available with the Markets Committee materials</a:t>
            </a:r>
          </a:p>
          <a:p>
            <a:r>
              <a:rPr lang="en-US" dirty="0" smtClean="0"/>
              <a:t>Revised co-located solar + battery ORTP =</a:t>
            </a:r>
            <a:r>
              <a:rPr lang="en-US" b="1" dirty="0" smtClean="0"/>
              <a:t> $6.964 / kW-mo.</a:t>
            </a:r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Stand-alone solar and battery dispatch models were used to estimate revenues for decoupled operation in Years 6-20 </a:t>
            </a:r>
            <a:r>
              <a:rPr lang="en-US" i="1" dirty="0" smtClean="0"/>
              <a:t>(cont.)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7128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co-located solar + battery ORTP reflects a “bottom’s up” calculation specific to this configuration</a:t>
            </a:r>
          </a:p>
          <a:p>
            <a:r>
              <a:rPr lang="en-US" sz="2000" dirty="0" smtClean="0"/>
              <a:t>The following important factors contribute to the differences between the co-located solar + battery ORTP and a weighted average of the separate solar ORTP and battery ORTP values</a:t>
            </a:r>
          </a:p>
          <a:p>
            <a:pPr lvl="1"/>
            <a:r>
              <a:rPr lang="en-US" sz="1600" dirty="0" smtClean="0"/>
              <a:t>First five years, the solar output is used first to charge the battery</a:t>
            </a:r>
          </a:p>
          <a:p>
            <a:pPr lvl="2"/>
            <a:r>
              <a:rPr lang="en-US" sz="1400" dirty="0" smtClean="0"/>
              <a:t>Solar generation occurs during the day when prices are higher</a:t>
            </a:r>
          </a:p>
          <a:p>
            <a:pPr lvl="2"/>
            <a:r>
              <a:rPr lang="en-US" sz="1400" dirty="0" smtClean="0"/>
              <a:t>Battery discharges when prices are lower</a:t>
            </a:r>
          </a:p>
          <a:p>
            <a:pPr lvl="2"/>
            <a:r>
              <a:rPr lang="en-US" sz="1400" dirty="0" smtClean="0"/>
              <a:t>Unit does not provide reserves or regulation</a:t>
            </a:r>
          </a:p>
          <a:p>
            <a:pPr lvl="1"/>
            <a:r>
              <a:rPr lang="en-US" sz="1600" dirty="0" smtClean="0"/>
              <a:t>Fixed and installed costs reflect the two different technology types</a:t>
            </a:r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co-located solar + battery ORTP is more accurate than a weighted average ORTP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06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u="sng" dirty="0" smtClean="0"/>
              <a:t>Concern</a:t>
            </a:r>
            <a:r>
              <a:rPr lang="en-US" sz="2000" dirty="0" smtClean="0"/>
              <a:t>:</a:t>
            </a:r>
            <a:br>
              <a:rPr lang="en-US" sz="2000" dirty="0" smtClean="0"/>
            </a:br>
            <a:r>
              <a:rPr lang="en-US" sz="2000" dirty="0" smtClean="0"/>
              <a:t>The final ORTP categories and values may impact participation in FCA 16, which in turn will inform retirement and permanent de-list bid submittals.  A FERC </a:t>
            </a:r>
            <a:r>
              <a:rPr lang="en-US" sz="2000" dirty="0"/>
              <a:t>ruling </a:t>
            </a:r>
            <a:r>
              <a:rPr lang="en-US" sz="2000" dirty="0" smtClean="0"/>
              <a:t>may </a:t>
            </a:r>
            <a:r>
              <a:rPr lang="en-US" sz="2000" dirty="0"/>
              <a:t>not be received prior to </a:t>
            </a:r>
            <a:r>
              <a:rPr lang="en-US" sz="2000" dirty="0" smtClean="0"/>
              <a:t>retirement and permanent de-list bid window close.  Will participants be able to modify bids after the window closes?</a:t>
            </a:r>
          </a:p>
          <a:p>
            <a:r>
              <a:rPr lang="en-US" sz="2000" dirty="0" smtClean="0"/>
              <a:t> Retirement and Permanent De-List Bids window:  M</a:t>
            </a:r>
            <a:r>
              <a:rPr lang="en-US" sz="2200" dirty="0" smtClean="0"/>
              <a:t>arch 5 – March 12, 2021   </a:t>
            </a:r>
            <a:endParaRPr lang="en-US" sz="2200" dirty="0"/>
          </a:p>
          <a:p>
            <a:pPr marL="0" indent="0">
              <a:buNone/>
            </a:pPr>
            <a:r>
              <a:rPr lang="en-US" sz="2000" u="sng" dirty="0" smtClean="0"/>
              <a:t>Response</a:t>
            </a:r>
            <a:r>
              <a:rPr lang="en-US" sz="2000" dirty="0" smtClean="0"/>
              <a:t>:  </a:t>
            </a:r>
          </a:p>
          <a:p>
            <a:r>
              <a:rPr lang="en-US" sz="2000" dirty="0" smtClean="0"/>
              <a:t>Participants may submit up to three different prices (with supporting documentation) in their Retirement De-List Bids, Permanent De-List Bids, and Test Price submissions, based on the following cases:</a:t>
            </a:r>
          </a:p>
          <a:p>
            <a:pPr lvl="1"/>
            <a:r>
              <a:rPr lang="en-US" sz="1600" dirty="0" smtClean="0"/>
              <a:t>ISO’s proposed ORTP values (IMM base case assumption)</a:t>
            </a:r>
          </a:p>
          <a:p>
            <a:pPr lvl="1"/>
            <a:r>
              <a:rPr lang="en-US" sz="1600" dirty="0" smtClean="0"/>
              <a:t>NEPOOL proposed ORTP values (Alternative case assumption)</a:t>
            </a:r>
          </a:p>
          <a:p>
            <a:pPr lvl="1"/>
            <a:r>
              <a:rPr lang="en-US" sz="1600" dirty="0" smtClean="0"/>
              <a:t>ORTP filing rejected (Rejections assumption)</a:t>
            </a:r>
          </a:p>
          <a:p>
            <a:pPr lvl="1"/>
            <a:endParaRPr lang="en-US" sz="1600" dirty="0" smtClean="0"/>
          </a:p>
          <a:p>
            <a:pPr marL="0" indent="0" algn="ctr">
              <a:buNone/>
            </a:pPr>
            <a:r>
              <a:rPr lang="en-US" sz="1700" i="1" dirty="0" smtClean="0"/>
              <a:t>See “Impact of Offer Review Trigger Price Jump Ball Filing on Retirement Bids”</a:t>
            </a:r>
            <a:br>
              <a:rPr lang="en-US" sz="1700" i="1" dirty="0" smtClean="0"/>
            </a:br>
            <a:r>
              <a:rPr lang="en-US" sz="1700" i="1" dirty="0" smtClean="0"/>
              <a:t>memo from Internal Market Monitor, provided with Markets Committee materials</a:t>
            </a:r>
            <a:endParaRPr lang="en-US" sz="1700" i="1" dirty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Impact on retirement bids from varying ORTP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18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Markets Committee PowerPoint Presentation Template 2017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1526</Words>
  <Application>Microsoft Office PowerPoint</Application>
  <PresentationFormat>On-screen Show (4:3)</PresentationFormat>
  <Paragraphs>147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Markets Committee PowerPoint Presentation Template 2017</vt:lpstr>
      <vt:lpstr>PowerPoint Presentation</vt:lpstr>
      <vt:lpstr>PowerPoint Presentation</vt:lpstr>
      <vt:lpstr>Background  </vt:lpstr>
      <vt:lpstr>Stakeholder Questions</vt:lpstr>
      <vt:lpstr>Updated revenue modeling for the co-located ORTP to reflect additional ITC considerations</vt:lpstr>
      <vt:lpstr>Stand-alone solar and battery dispatch models were used to estimate revenues for decoupled operation in years 6-20</vt:lpstr>
      <vt:lpstr>Stand-alone solar and battery dispatch models were used to estimate revenues for decoupled operation in Years 6-20 (cont.)</vt:lpstr>
      <vt:lpstr>The co-located solar + battery ORTP is more accurate than a weighted average ORTP</vt:lpstr>
      <vt:lpstr>Impact on retirement bids from varying ORTP values</vt:lpstr>
      <vt:lpstr>Show of Interest ORTP categories for FCA 16 participation will reflect ISO proposed groups</vt:lpstr>
      <vt:lpstr>Summary of Revisions and  Proposed Tariff Revisions</vt:lpstr>
      <vt:lpstr>Summary of updates and revisions to the Tariff</vt:lpstr>
      <vt:lpstr>Summary of Proposed Tariff Changes  ORTPs</vt:lpstr>
      <vt:lpstr>Conclusion</vt:lpstr>
      <vt:lpstr>Stakeholder Schedule</vt:lpstr>
      <vt:lpstr>PowerPoint Presentation</vt:lpstr>
      <vt:lpstr>Acronyms Used in this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2020-07-08T21:29:13Z</dcterms:created>
  <dcterms:modified xsi:type="dcterms:W3CDTF">2021-02-18T18:28:29Z</dcterms:modified>
  <cp:category/>
  <cp:contentStatus/>
</cp:coreProperties>
</file>