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1" r:id="rId2"/>
  </p:sldMasterIdLst>
  <p:notesMasterIdLst>
    <p:notesMasterId r:id="rId31"/>
  </p:notesMasterIdLst>
  <p:sldIdLst>
    <p:sldId id="256" r:id="rId3"/>
    <p:sldId id="301" r:id="rId4"/>
    <p:sldId id="300" r:id="rId5"/>
    <p:sldId id="280" r:id="rId6"/>
    <p:sldId id="324" r:id="rId7"/>
    <p:sldId id="305" r:id="rId8"/>
    <p:sldId id="326" r:id="rId9"/>
    <p:sldId id="327" r:id="rId10"/>
    <p:sldId id="309" r:id="rId11"/>
    <p:sldId id="322" r:id="rId12"/>
    <p:sldId id="331" r:id="rId13"/>
    <p:sldId id="325" r:id="rId14"/>
    <p:sldId id="311" r:id="rId15"/>
    <p:sldId id="321" r:id="rId16"/>
    <p:sldId id="302" r:id="rId17"/>
    <p:sldId id="306" r:id="rId18"/>
    <p:sldId id="307" r:id="rId19"/>
    <p:sldId id="329" r:id="rId20"/>
    <p:sldId id="308" r:id="rId21"/>
    <p:sldId id="330" r:id="rId22"/>
    <p:sldId id="312" r:id="rId23"/>
    <p:sldId id="318" r:id="rId24"/>
    <p:sldId id="320" r:id="rId25"/>
    <p:sldId id="315" r:id="rId26"/>
    <p:sldId id="319" r:id="rId27"/>
    <p:sldId id="316" r:id="rId28"/>
    <p:sldId id="314" r:id="rId29"/>
    <p:sldId id="264" r:id="rId30"/>
  </p:sldIdLst>
  <p:sldSz cx="9144000" cy="5143500" type="screen16x9"/>
  <p:notesSz cx="6858000" cy="9144000"/>
  <p:defaultText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84151C-DFFE-DD47-9A7F-F85BEC0518C8}">
          <p14:sldIdLst>
            <p14:sldId id="256"/>
            <p14:sldId id="301"/>
            <p14:sldId id="300"/>
            <p14:sldId id="280"/>
            <p14:sldId id="324"/>
            <p14:sldId id="305"/>
            <p14:sldId id="326"/>
            <p14:sldId id="327"/>
            <p14:sldId id="309"/>
            <p14:sldId id="322"/>
            <p14:sldId id="331"/>
            <p14:sldId id="325"/>
            <p14:sldId id="311"/>
            <p14:sldId id="321"/>
            <p14:sldId id="302"/>
            <p14:sldId id="306"/>
            <p14:sldId id="307"/>
            <p14:sldId id="329"/>
            <p14:sldId id="308"/>
            <p14:sldId id="330"/>
            <p14:sldId id="312"/>
            <p14:sldId id="318"/>
            <p14:sldId id="320"/>
            <p14:sldId id="315"/>
            <p14:sldId id="319"/>
            <p14:sldId id="316"/>
            <p14:sldId id="314"/>
            <p14:sldId id="264"/>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Worsley" initials="AW" lastIdx="6" clrIdx="0">
    <p:extLst>
      <p:ext uri="{19B8F6BF-5375-455C-9EA6-DF929625EA0E}">
        <p15:presenceInfo xmlns:p15="http://schemas.microsoft.com/office/powerpoint/2012/main" userId="abb1abe5da779cea" providerId="Windows Live"/>
      </p:ext>
    </p:extLst>
  </p:cmAuthor>
  <p:cmAuthor id="2" name="Abigail Krich" initials="AK" lastIdx="18" clrIdx="1">
    <p:extLst>
      <p:ext uri="{19B8F6BF-5375-455C-9EA6-DF929625EA0E}">
        <p15:presenceInfo xmlns:p15="http://schemas.microsoft.com/office/powerpoint/2012/main" userId="808c64bd3d402bb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9515"/>
    <a:srgbClr val="CBCBCB"/>
    <a:srgbClr val="00A651"/>
    <a:srgbClr val="1675BB"/>
    <a:srgbClr val="E46C0A"/>
    <a:srgbClr val="55CAFE"/>
    <a:srgbClr val="63A259"/>
    <a:srgbClr val="00A603"/>
    <a:srgbClr val="008000"/>
    <a:srgbClr val="3F80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0" autoAdjust="0"/>
    <p:restoredTop sz="92175" autoAdjust="0"/>
  </p:normalViewPr>
  <p:slideViewPr>
    <p:cSldViewPr snapToGrid="0" snapToObjects="1">
      <p:cViewPr varScale="1">
        <p:scale>
          <a:sx n="158" d="100"/>
          <a:sy n="158" d="100"/>
        </p:scale>
        <p:origin x="208" y="23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4E993E-A802-4BDB-9A6C-EBC7A86CD1BB}" type="doc">
      <dgm:prSet loTypeId="urn:microsoft.com/office/officeart/2005/8/layout/hChevron3" loCatId="process" qsTypeId="urn:microsoft.com/office/officeart/2005/8/quickstyle/simple1" qsCatId="simple" csTypeId="urn:microsoft.com/office/officeart/2005/8/colors/accent0_3" csCatId="mainScheme" phldr="1"/>
      <dgm:spPr/>
    </dgm:pt>
    <dgm:pt modelId="{71566613-E85E-46C6-9DE2-7BADBC9E63F2}">
      <dgm:prSet phldrT="[Text]"/>
      <dgm:spPr>
        <a:solidFill>
          <a:schemeClr val="tx2">
            <a:alpha val="80000"/>
          </a:schemeClr>
        </a:solidFill>
        <a:ln>
          <a:solidFill>
            <a:schemeClr val="bg2">
              <a:lumMod val="75000"/>
            </a:schemeClr>
          </a:solidFill>
        </a:ln>
      </dgm:spPr>
      <dgm:t>
        <a:bodyPr/>
        <a:lstStyle/>
        <a:p>
          <a:r>
            <a:rPr lang="en-US" dirty="0"/>
            <a:t>November</a:t>
          </a:r>
        </a:p>
      </dgm:t>
    </dgm:pt>
    <dgm:pt modelId="{16CF6337-FB6F-4A3D-AE20-4CBC9E6A08E3}" type="parTrans" cxnId="{2A3A2C84-3E97-46A0-930F-C099AEAF96A7}">
      <dgm:prSet/>
      <dgm:spPr/>
      <dgm:t>
        <a:bodyPr/>
        <a:lstStyle/>
        <a:p>
          <a:endParaRPr lang="en-US"/>
        </a:p>
      </dgm:t>
    </dgm:pt>
    <dgm:pt modelId="{D20CBB83-4037-4D4B-8A8F-E0F1397169A5}" type="sibTrans" cxnId="{2A3A2C84-3E97-46A0-930F-C099AEAF96A7}">
      <dgm:prSet/>
      <dgm:spPr/>
      <dgm:t>
        <a:bodyPr/>
        <a:lstStyle/>
        <a:p>
          <a:endParaRPr lang="en-US"/>
        </a:p>
      </dgm:t>
    </dgm:pt>
    <dgm:pt modelId="{BEAEE1C0-6C85-4B9C-AB9C-889B3FC14A8D}">
      <dgm:prSet phldrT="[Text]"/>
      <dgm:spPr>
        <a:solidFill>
          <a:schemeClr val="tx2">
            <a:alpha val="75000"/>
          </a:schemeClr>
        </a:solidFill>
        <a:ln>
          <a:solidFill>
            <a:schemeClr val="bg2">
              <a:lumMod val="75000"/>
            </a:schemeClr>
          </a:solidFill>
        </a:ln>
      </dgm:spPr>
      <dgm:t>
        <a:bodyPr/>
        <a:lstStyle/>
        <a:p>
          <a:r>
            <a:rPr lang="en-US" dirty="0"/>
            <a:t>December</a:t>
          </a:r>
        </a:p>
      </dgm:t>
    </dgm:pt>
    <dgm:pt modelId="{1DE20544-A99B-4343-A03E-C87AC7DCE7FD}" type="parTrans" cxnId="{9A9C8FA3-C0EA-4896-9D19-36148DB97024}">
      <dgm:prSet/>
      <dgm:spPr/>
      <dgm:t>
        <a:bodyPr/>
        <a:lstStyle/>
        <a:p>
          <a:endParaRPr lang="en-US"/>
        </a:p>
      </dgm:t>
    </dgm:pt>
    <dgm:pt modelId="{90538E52-863C-4F1B-8D80-A17F2DEB260B}" type="sibTrans" cxnId="{9A9C8FA3-C0EA-4896-9D19-36148DB97024}">
      <dgm:prSet/>
      <dgm:spPr/>
      <dgm:t>
        <a:bodyPr/>
        <a:lstStyle/>
        <a:p>
          <a:endParaRPr lang="en-US"/>
        </a:p>
      </dgm:t>
    </dgm:pt>
    <dgm:pt modelId="{986FBE30-D344-455A-A0E6-BD70FA9CA692}">
      <dgm:prSet phldrT="[Text]"/>
      <dgm:spPr>
        <a:solidFill>
          <a:schemeClr val="tx2">
            <a:alpha val="70000"/>
          </a:schemeClr>
        </a:solidFill>
        <a:ln>
          <a:solidFill>
            <a:schemeClr val="bg2">
              <a:lumMod val="75000"/>
            </a:schemeClr>
          </a:solidFill>
        </a:ln>
      </dgm:spPr>
      <dgm:t>
        <a:bodyPr/>
        <a:lstStyle/>
        <a:p>
          <a:r>
            <a:rPr lang="en-US" dirty="0"/>
            <a:t>January</a:t>
          </a:r>
        </a:p>
      </dgm:t>
    </dgm:pt>
    <dgm:pt modelId="{FCD605C4-FCD7-4957-AE9A-DB38A7B2C5A6}" type="parTrans" cxnId="{6136B712-EF7E-43CA-BDDF-A73A18D04962}">
      <dgm:prSet/>
      <dgm:spPr/>
      <dgm:t>
        <a:bodyPr/>
        <a:lstStyle/>
        <a:p>
          <a:endParaRPr lang="en-US"/>
        </a:p>
      </dgm:t>
    </dgm:pt>
    <dgm:pt modelId="{8234668F-198E-4B12-9B20-2E8091C5C72E}" type="sibTrans" cxnId="{6136B712-EF7E-43CA-BDDF-A73A18D04962}">
      <dgm:prSet/>
      <dgm:spPr/>
      <dgm:t>
        <a:bodyPr/>
        <a:lstStyle/>
        <a:p>
          <a:endParaRPr lang="en-US"/>
        </a:p>
      </dgm:t>
    </dgm:pt>
    <dgm:pt modelId="{E44EBF79-A63A-45DC-8761-73040813BE3F}">
      <dgm:prSet phldrT="[Text]"/>
      <dgm:spPr>
        <a:solidFill>
          <a:schemeClr val="tx2">
            <a:alpha val="65000"/>
          </a:schemeClr>
        </a:solidFill>
        <a:ln>
          <a:solidFill>
            <a:schemeClr val="bg2">
              <a:lumMod val="75000"/>
            </a:schemeClr>
          </a:solidFill>
        </a:ln>
      </dgm:spPr>
      <dgm:t>
        <a:bodyPr/>
        <a:lstStyle/>
        <a:p>
          <a:r>
            <a:rPr lang="en-US" dirty="0"/>
            <a:t>February</a:t>
          </a:r>
        </a:p>
      </dgm:t>
    </dgm:pt>
    <dgm:pt modelId="{89738C76-7862-4655-B207-2E4F6CB74A60}" type="parTrans" cxnId="{FD3B4088-D56B-4661-922C-BA90CE6AC56F}">
      <dgm:prSet/>
      <dgm:spPr/>
      <dgm:t>
        <a:bodyPr/>
        <a:lstStyle/>
        <a:p>
          <a:endParaRPr lang="en-US"/>
        </a:p>
      </dgm:t>
    </dgm:pt>
    <dgm:pt modelId="{5B45C31B-FC0C-46C2-91DA-12016B737A6B}" type="sibTrans" cxnId="{FD3B4088-D56B-4661-922C-BA90CE6AC56F}">
      <dgm:prSet/>
      <dgm:spPr/>
      <dgm:t>
        <a:bodyPr/>
        <a:lstStyle/>
        <a:p>
          <a:endParaRPr lang="en-US"/>
        </a:p>
      </dgm:t>
    </dgm:pt>
    <dgm:pt modelId="{609A022C-9D72-44ED-BB12-B269709980A5}">
      <dgm:prSet phldrT="[Text]"/>
      <dgm:spPr>
        <a:solidFill>
          <a:schemeClr val="tx2">
            <a:alpha val="60000"/>
          </a:schemeClr>
        </a:solidFill>
        <a:ln>
          <a:solidFill>
            <a:schemeClr val="bg2">
              <a:lumMod val="75000"/>
            </a:schemeClr>
          </a:solidFill>
        </a:ln>
      </dgm:spPr>
      <dgm:t>
        <a:bodyPr/>
        <a:lstStyle/>
        <a:p>
          <a:r>
            <a:rPr lang="en-US" dirty="0"/>
            <a:t>March</a:t>
          </a:r>
        </a:p>
      </dgm:t>
    </dgm:pt>
    <dgm:pt modelId="{1E5BFD7E-1D09-4EF7-8FAA-0E3718BF59F5}" type="parTrans" cxnId="{092A578F-1CBA-41E1-B136-A66D83A395F7}">
      <dgm:prSet/>
      <dgm:spPr/>
      <dgm:t>
        <a:bodyPr/>
        <a:lstStyle/>
        <a:p>
          <a:endParaRPr lang="en-US"/>
        </a:p>
      </dgm:t>
    </dgm:pt>
    <dgm:pt modelId="{61AE952A-DC83-44E7-AF3F-A8554F1D9B4A}" type="sibTrans" cxnId="{092A578F-1CBA-41E1-B136-A66D83A395F7}">
      <dgm:prSet/>
      <dgm:spPr/>
      <dgm:t>
        <a:bodyPr/>
        <a:lstStyle/>
        <a:p>
          <a:endParaRPr lang="en-US"/>
        </a:p>
      </dgm:t>
    </dgm:pt>
    <dgm:pt modelId="{C593A57F-9C69-4BBA-BEAF-8B20EB3B2F30}">
      <dgm:prSet phldrT="[Text]"/>
      <dgm:spPr>
        <a:solidFill>
          <a:schemeClr val="tx2">
            <a:alpha val="55000"/>
          </a:schemeClr>
        </a:solidFill>
        <a:ln>
          <a:solidFill>
            <a:schemeClr val="bg2">
              <a:lumMod val="75000"/>
            </a:schemeClr>
          </a:solidFill>
        </a:ln>
      </dgm:spPr>
      <dgm:t>
        <a:bodyPr/>
        <a:lstStyle/>
        <a:p>
          <a:r>
            <a:rPr lang="en-US" dirty="0"/>
            <a:t>April</a:t>
          </a:r>
        </a:p>
      </dgm:t>
    </dgm:pt>
    <dgm:pt modelId="{2B93D0F0-EE1C-4521-8149-620502ABD34D}" type="parTrans" cxnId="{ADB65A55-7D52-4C43-B4DF-CDA795CA1EDE}">
      <dgm:prSet/>
      <dgm:spPr/>
      <dgm:t>
        <a:bodyPr/>
        <a:lstStyle/>
        <a:p>
          <a:endParaRPr lang="en-US"/>
        </a:p>
      </dgm:t>
    </dgm:pt>
    <dgm:pt modelId="{4A510C32-D64D-422D-AD2F-E5FA1D0B2B3F}" type="sibTrans" cxnId="{ADB65A55-7D52-4C43-B4DF-CDA795CA1EDE}">
      <dgm:prSet/>
      <dgm:spPr/>
      <dgm:t>
        <a:bodyPr/>
        <a:lstStyle/>
        <a:p>
          <a:endParaRPr lang="en-US"/>
        </a:p>
      </dgm:t>
    </dgm:pt>
    <dgm:pt modelId="{1E70AD40-ABCC-4DE2-A818-D6F5AEF4F199}">
      <dgm:prSet phldrT="[Text]"/>
      <dgm:spPr>
        <a:solidFill>
          <a:schemeClr val="tx2">
            <a:alpha val="50000"/>
          </a:schemeClr>
        </a:solidFill>
        <a:ln>
          <a:solidFill>
            <a:schemeClr val="bg2">
              <a:lumMod val="75000"/>
            </a:schemeClr>
          </a:solidFill>
        </a:ln>
      </dgm:spPr>
      <dgm:t>
        <a:bodyPr/>
        <a:lstStyle/>
        <a:p>
          <a:r>
            <a:rPr lang="en-US" dirty="0"/>
            <a:t>May</a:t>
          </a:r>
        </a:p>
      </dgm:t>
    </dgm:pt>
    <dgm:pt modelId="{910B996C-B189-4090-B454-D01646F950B5}" type="parTrans" cxnId="{CAD360DA-D4A5-43A3-87AF-8DA4F982CE26}">
      <dgm:prSet/>
      <dgm:spPr/>
      <dgm:t>
        <a:bodyPr/>
        <a:lstStyle/>
        <a:p>
          <a:endParaRPr lang="en-US"/>
        </a:p>
      </dgm:t>
    </dgm:pt>
    <dgm:pt modelId="{CB4C6813-B3A1-467F-AFD5-2375726A46F6}" type="sibTrans" cxnId="{CAD360DA-D4A5-43A3-87AF-8DA4F982CE26}">
      <dgm:prSet/>
      <dgm:spPr/>
      <dgm:t>
        <a:bodyPr/>
        <a:lstStyle/>
        <a:p>
          <a:endParaRPr lang="en-US"/>
        </a:p>
      </dgm:t>
    </dgm:pt>
    <dgm:pt modelId="{7BB0A9AC-8C68-4262-9A43-2723E5E3F392}">
      <dgm:prSet phldrT="[Text]"/>
      <dgm:spPr>
        <a:solidFill>
          <a:schemeClr val="tx2"/>
        </a:solidFill>
        <a:ln>
          <a:solidFill>
            <a:schemeClr val="bg2">
              <a:lumMod val="75000"/>
            </a:schemeClr>
          </a:solidFill>
        </a:ln>
      </dgm:spPr>
      <dgm:t>
        <a:bodyPr/>
        <a:lstStyle/>
        <a:p>
          <a:r>
            <a:rPr lang="en-US" dirty="0"/>
            <a:t>June</a:t>
          </a:r>
        </a:p>
      </dgm:t>
    </dgm:pt>
    <dgm:pt modelId="{CF879808-1ACA-495F-A60E-EECD0AF7CF55}" type="parTrans" cxnId="{001253FD-33D2-4AA8-BE63-A8D3A37B3342}">
      <dgm:prSet/>
      <dgm:spPr/>
      <dgm:t>
        <a:bodyPr/>
        <a:lstStyle/>
        <a:p>
          <a:endParaRPr lang="en-US"/>
        </a:p>
      </dgm:t>
    </dgm:pt>
    <dgm:pt modelId="{C708E5FB-FDAD-426B-B6C7-4F06C3EAA7E7}" type="sibTrans" cxnId="{001253FD-33D2-4AA8-BE63-A8D3A37B3342}">
      <dgm:prSet/>
      <dgm:spPr/>
      <dgm:t>
        <a:bodyPr/>
        <a:lstStyle/>
        <a:p>
          <a:endParaRPr lang="en-US"/>
        </a:p>
      </dgm:t>
    </dgm:pt>
    <dgm:pt modelId="{0050D4A0-E4FF-4A55-834A-A3A251F0A39C}">
      <dgm:prSet phldrT="[Text]"/>
      <dgm:spPr>
        <a:solidFill>
          <a:schemeClr val="tx2">
            <a:alpha val="95000"/>
          </a:schemeClr>
        </a:solidFill>
        <a:ln>
          <a:solidFill>
            <a:schemeClr val="bg2">
              <a:lumMod val="75000"/>
            </a:schemeClr>
          </a:solidFill>
        </a:ln>
      </dgm:spPr>
      <dgm:t>
        <a:bodyPr/>
        <a:lstStyle/>
        <a:p>
          <a:r>
            <a:rPr lang="en-US" dirty="0"/>
            <a:t>July</a:t>
          </a:r>
        </a:p>
      </dgm:t>
    </dgm:pt>
    <dgm:pt modelId="{C3F2C5C6-4EEB-4394-99A8-D022C581E9F5}" type="parTrans" cxnId="{08605628-97E0-4D31-B135-E52CD8B2A959}">
      <dgm:prSet/>
      <dgm:spPr/>
      <dgm:t>
        <a:bodyPr/>
        <a:lstStyle/>
        <a:p>
          <a:endParaRPr lang="en-US"/>
        </a:p>
      </dgm:t>
    </dgm:pt>
    <dgm:pt modelId="{46097BD7-B7FC-431A-933E-13B612AD2127}" type="sibTrans" cxnId="{08605628-97E0-4D31-B135-E52CD8B2A959}">
      <dgm:prSet/>
      <dgm:spPr/>
      <dgm:t>
        <a:bodyPr/>
        <a:lstStyle/>
        <a:p>
          <a:endParaRPr lang="en-US"/>
        </a:p>
      </dgm:t>
    </dgm:pt>
    <dgm:pt modelId="{4C41FE28-B3AD-408B-ABAD-37509DFAEB7B}">
      <dgm:prSet phldrT="[Text]"/>
      <dgm:spPr>
        <a:solidFill>
          <a:schemeClr val="tx2">
            <a:alpha val="90000"/>
          </a:schemeClr>
        </a:solidFill>
        <a:ln>
          <a:solidFill>
            <a:schemeClr val="bg2">
              <a:lumMod val="75000"/>
            </a:schemeClr>
          </a:solidFill>
        </a:ln>
      </dgm:spPr>
      <dgm:t>
        <a:bodyPr/>
        <a:lstStyle/>
        <a:p>
          <a:r>
            <a:rPr lang="en-US" dirty="0"/>
            <a:t>August</a:t>
          </a:r>
        </a:p>
      </dgm:t>
    </dgm:pt>
    <dgm:pt modelId="{C8C52702-3FEB-4A6A-9838-8587A5DA3C7F}" type="parTrans" cxnId="{7F9B6C25-9980-4861-8496-3FC440A7B78E}">
      <dgm:prSet/>
      <dgm:spPr/>
      <dgm:t>
        <a:bodyPr/>
        <a:lstStyle/>
        <a:p>
          <a:endParaRPr lang="en-US"/>
        </a:p>
      </dgm:t>
    </dgm:pt>
    <dgm:pt modelId="{FB1D3E41-CF8E-4E72-8E9C-2EB570EE189B}" type="sibTrans" cxnId="{7F9B6C25-9980-4861-8496-3FC440A7B78E}">
      <dgm:prSet/>
      <dgm:spPr/>
      <dgm:t>
        <a:bodyPr/>
        <a:lstStyle/>
        <a:p>
          <a:endParaRPr lang="en-US"/>
        </a:p>
      </dgm:t>
    </dgm:pt>
    <dgm:pt modelId="{CD9815C0-1A1C-42AF-9593-2F159950A92E}">
      <dgm:prSet phldrT="[Text]"/>
      <dgm:spPr>
        <a:solidFill>
          <a:schemeClr val="tx2">
            <a:alpha val="85000"/>
          </a:schemeClr>
        </a:solidFill>
        <a:ln>
          <a:solidFill>
            <a:schemeClr val="bg2">
              <a:lumMod val="75000"/>
            </a:schemeClr>
          </a:solidFill>
        </a:ln>
      </dgm:spPr>
      <dgm:t>
        <a:bodyPr/>
        <a:lstStyle/>
        <a:p>
          <a:r>
            <a:rPr lang="en-US" dirty="0"/>
            <a:t>September</a:t>
          </a:r>
        </a:p>
      </dgm:t>
    </dgm:pt>
    <dgm:pt modelId="{665D34FF-8DD9-4177-92EF-D0841D04BE9B}" type="parTrans" cxnId="{5CB32841-7AD2-4E89-996C-B19F5E6E839B}">
      <dgm:prSet/>
      <dgm:spPr/>
      <dgm:t>
        <a:bodyPr/>
        <a:lstStyle/>
        <a:p>
          <a:endParaRPr lang="en-US"/>
        </a:p>
      </dgm:t>
    </dgm:pt>
    <dgm:pt modelId="{A0586E8E-08E3-454D-9087-68B0269191BC}" type="sibTrans" cxnId="{5CB32841-7AD2-4E89-996C-B19F5E6E839B}">
      <dgm:prSet/>
      <dgm:spPr/>
      <dgm:t>
        <a:bodyPr/>
        <a:lstStyle/>
        <a:p>
          <a:endParaRPr lang="en-US"/>
        </a:p>
      </dgm:t>
    </dgm:pt>
    <dgm:pt modelId="{78F4477C-BBA6-44DC-B874-6F7D090ADB8F}">
      <dgm:prSet phldrT="[Text]"/>
      <dgm:spPr>
        <a:solidFill>
          <a:schemeClr val="tx2"/>
        </a:solidFill>
        <a:ln>
          <a:solidFill>
            <a:schemeClr val="bg2">
              <a:lumMod val="75000"/>
            </a:schemeClr>
          </a:solidFill>
        </a:ln>
      </dgm:spPr>
      <dgm:t>
        <a:bodyPr/>
        <a:lstStyle/>
        <a:p>
          <a:r>
            <a:rPr lang="en-US" dirty="0"/>
            <a:t>May</a:t>
          </a:r>
        </a:p>
      </dgm:t>
    </dgm:pt>
    <dgm:pt modelId="{8240CCDB-B990-4363-A295-46AD3E079594}" type="parTrans" cxnId="{A268655B-E4A9-4D36-A17C-09EDC18CBDCB}">
      <dgm:prSet/>
      <dgm:spPr/>
      <dgm:t>
        <a:bodyPr/>
        <a:lstStyle/>
        <a:p>
          <a:endParaRPr lang="en-US"/>
        </a:p>
      </dgm:t>
    </dgm:pt>
    <dgm:pt modelId="{637C37EA-87A9-47FD-B5D2-E182D028B7AB}" type="sibTrans" cxnId="{A268655B-E4A9-4D36-A17C-09EDC18CBDCB}">
      <dgm:prSet/>
      <dgm:spPr/>
      <dgm:t>
        <a:bodyPr/>
        <a:lstStyle/>
        <a:p>
          <a:endParaRPr lang="en-US"/>
        </a:p>
      </dgm:t>
    </dgm:pt>
    <dgm:pt modelId="{A7F85CCA-7586-4240-9987-C208A710489A}">
      <dgm:prSet phldrT="[Text]"/>
      <dgm:spPr>
        <a:solidFill>
          <a:schemeClr val="tx2">
            <a:alpha val="85000"/>
          </a:schemeClr>
        </a:solidFill>
        <a:ln>
          <a:solidFill>
            <a:schemeClr val="bg2">
              <a:lumMod val="75000"/>
            </a:schemeClr>
          </a:solidFill>
        </a:ln>
      </dgm:spPr>
      <dgm:t>
        <a:bodyPr/>
        <a:lstStyle/>
        <a:p>
          <a:r>
            <a:rPr lang="en-US" dirty="0"/>
            <a:t>October</a:t>
          </a:r>
        </a:p>
      </dgm:t>
    </dgm:pt>
    <dgm:pt modelId="{E8F42E63-0FD5-422E-B298-21B9EE436D8F}" type="parTrans" cxnId="{E862EE9C-1762-49A9-8FBE-D37FC6E74366}">
      <dgm:prSet/>
      <dgm:spPr/>
      <dgm:t>
        <a:bodyPr/>
        <a:lstStyle/>
        <a:p>
          <a:endParaRPr lang="en-US"/>
        </a:p>
      </dgm:t>
    </dgm:pt>
    <dgm:pt modelId="{06E24740-AD13-4DA0-A855-3FA3F2E28E03}" type="sibTrans" cxnId="{E862EE9C-1762-49A9-8FBE-D37FC6E74366}">
      <dgm:prSet/>
      <dgm:spPr/>
      <dgm:t>
        <a:bodyPr/>
        <a:lstStyle/>
        <a:p>
          <a:endParaRPr lang="en-US"/>
        </a:p>
      </dgm:t>
    </dgm:pt>
    <dgm:pt modelId="{0B286E25-D5B0-4546-B334-86244D484FA0}" type="pres">
      <dgm:prSet presAssocID="{8B4E993E-A802-4BDB-9A6C-EBC7A86CD1BB}" presName="Name0" presStyleCnt="0">
        <dgm:presLayoutVars>
          <dgm:dir/>
          <dgm:resizeHandles val="exact"/>
        </dgm:presLayoutVars>
      </dgm:prSet>
      <dgm:spPr/>
    </dgm:pt>
    <dgm:pt modelId="{966CA2BF-1588-405B-A5CC-658D0440892C}" type="pres">
      <dgm:prSet presAssocID="{78F4477C-BBA6-44DC-B874-6F7D090ADB8F}" presName="parTxOnly" presStyleLbl="node1" presStyleIdx="0" presStyleCnt="13">
        <dgm:presLayoutVars>
          <dgm:bulletEnabled val="1"/>
        </dgm:presLayoutVars>
      </dgm:prSet>
      <dgm:spPr/>
    </dgm:pt>
    <dgm:pt modelId="{B6E0FE17-E57C-4389-8EE4-0F04175CC75B}" type="pres">
      <dgm:prSet presAssocID="{637C37EA-87A9-47FD-B5D2-E182D028B7AB}" presName="parSpace" presStyleCnt="0"/>
      <dgm:spPr/>
    </dgm:pt>
    <dgm:pt modelId="{8552CEB4-A98F-4ED3-BCFF-99E6330AFB52}" type="pres">
      <dgm:prSet presAssocID="{7BB0A9AC-8C68-4262-9A43-2723E5E3F392}" presName="parTxOnly" presStyleLbl="node1" presStyleIdx="1" presStyleCnt="13">
        <dgm:presLayoutVars>
          <dgm:bulletEnabled val="1"/>
        </dgm:presLayoutVars>
      </dgm:prSet>
      <dgm:spPr/>
    </dgm:pt>
    <dgm:pt modelId="{8CF75B85-8EE8-4393-B448-C1FC4FDCD104}" type="pres">
      <dgm:prSet presAssocID="{C708E5FB-FDAD-426B-B6C7-4F06C3EAA7E7}" presName="parSpace" presStyleCnt="0"/>
      <dgm:spPr/>
    </dgm:pt>
    <dgm:pt modelId="{48D8F924-10BB-46C5-B247-F2571016134A}" type="pres">
      <dgm:prSet presAssocID="{0050D4A0-E4FF-4A55-834A-A3A251F0A39C}" presName="parTxOnly" presStyleLbl="node1" presStyleIdx="2" presStyleCnt="13">
        <dgm:presLayoutVars>
          <dgm:bulletEnabled val="1"/>
        </dgm:presLayoutVars>
      </dgm:prSet>
      <dgm:spPr/>
    </dgm:pt>
    <dgm:pt modelId="{73D0B649-D65F-4E24-9D4A-F1F344DC3324}" type="pres">
      <dgm:prSet presAssocID="{46097BD7-B7FC-431A-933E-13B612AD2127}" presName="parSpace" presStyleCnt="0"/>
      <dgm:spPr/>
    </dgm:pt>
    <dgm:pt modelId="{60C2D901-C63C-4524-89F4-10043CB1111E}" type="pres">
      <dgm:prSet presAssocID="{4C41FE28-B3AD-408B-ABAD-37509DFAEB7B}" presName="parTxOnly" presStyleLbl="node1" presStyleIdx="3" presStyleCnt="13">
        <dgm:presLayoutVars>
          <dgm:bulletEnabled val="1"/>
        </dgm:presLayoutVars>
      </dgm:prSet>
      <dgm:spPr/>
    </dgm:pt>
    <dgm:pt modelId="{C2A4F189-E2D1-4EBE-B8AD-FDD6F05389AE}" type="pres">
      <dgm:prSet presAssocID="{FB1D3E41-CF8E-4E72-8E9C-2EB570EE189B}" presName="parSpace" presStyleCnt="0"/>
      <dgm:spPr/>
    </dgm:pt>
    <dgm:pt modelId="{33825A04-16A7-48D5-9EF6-11212FDD40A3}" type="pres">
      <dgm:prSet presAssocID="{CD9815C0-1A1C-42AF-9593-2F159950A92E}" presName="parTxOnly" presStyleLbl="node1" presStyleIdx="4" presStyleCnt="13">
        <dgm:presLayoutVars>
          <dgm:bulletEnabled val="1"/>
        </dgm:presLayoutVars>
      </dgm:prSet>
      <dgm:spPr/>
    </dgm:pt>
    <dgm:pt modelId="{261DC8E2-1CB7-46F3-8C9B-A6CD8A0F1169}" type="pres">
      <dgm:prSet presAssocID="{A0586E8E-08E3-454D-9087-68B0269191BC}" presName="parSpace" presStyleCnt="0"/>
      <dgm:spPr/>
    </dgm:pt>
    <dgm:pt modelId="{774D03E8-2817-44C6-AC78-0CF22FAC7748}" type="pres">
      <dgm:prSet presAssocID="{A7F85CCA-7586-4240-9987-C208A710489A}" presName="parTxOnly" presStyleLbl="node1" presStyleIdx="5" presStyleCnt="13">
        <dgm:presLayoutVars>
          <dgm:bulletEnabled val="1"/>
        </dgm:presLayoutVars>
      </dgm:prSet>
      <dgm:spPr/>
    </dgm:pt>
    <dgm:pt modelId="{90B31233-AE7D-44B0-8DB8-EF43B6B2161F}" type="pres">
      <dgm:prSet presAssocID="{06E24740-AD13-4DA0-A855-3FA3F2E28E03}" presName="parSpace" presStyleCnt="0"/>
      <dgm:spPr/>
    </dgm:pt>
    <dgm:pt modelId="{32C09FAD-F1DA-4EC1-9312-954C81365F6D}" type="pres">
      <dgm:prSet presAssocID="{71566613-E85E-46C6-9DE2-7BADBC9E63F2}" presName="parTxOnly" presStyleLbl="node1" presStyleIdx="6" presStyleCnt="13">
        <dgm:presLayoutVars>
          <dgm:bulletEnabled val="1"/>
        </dgm:presLayoutVars>
      </dgm:prSet>
      <dgm:spPr/>
    </dgm:pt>
    <dgm:pt modelId="{B9BFF153-CFE3-49DC-8AE3-4DC716D93F74}" type="pres">
      <dgm:prSet presAssocID="{D20CBB83-4037-4D4B-8A8F-E0F1397169A5}" presName="parSpace" presStyleCnt="0"/>
      <dgm:spPr/>
    </dgm:pt>
    <dgm:pt modelId="{961EED5A-CC86-42DF-B37C-B06AD820CE39}" type="pres">
      <dgm:prSet presAssocID="{BEAEE1C0-6C85-4B9C-AB9C-889B3FC14A8D}" presName="parTxOnly" presStyleLbl="node1" presStyleIdx="7" presStyleCnt="13">
        <dgm:presLayoutVars>
          <dgm:bulletEnabled val="1"/>
        </dgm:presLayoutVars>
      </dgm:prSet>
      <dgm:spPr/>
    </dgm:pt>
    <dgm:pt modelId="{95BF8868-22A3-4A12-A21D-4ADF849F8270}" type="pres">
      <dgm:prSet presAssocID="{90538E52-863C-4F1B-8D80-A17F2DEB260B}" presName="parSpace" presStyleCnt="0"/>
      <dgm:spPr/>
    </dgm:pt>
    <dgm:pt modelId="{6B523B94-EC40-49BC-8C81-0EA86B600094}" type="pres">
      <dgm:prSet presAssocID="{986FBE30-D344-455A-A0E6-BD70FA9CA692}" presName="parTxOnly" presStyleLbl="node1" presStyleIdx="8" presStyleCnt="13">
        <dgm:presLayoutVars>
          <dgm:bulletEnabled val="1"/>
        </dgm:presLayoutVars>
      </dgm:prSet>
      <dgm:spPr/>
    </dgm:pt>
    <dgm:pt modelId="{EE42E5D9-822B-495C-AB44-8763F7743C26}" type="pres">
      <dgm:prSet presAssocID="{8234668F-198E-4B12-9B20-2E8091C5C72E}" presName="parSpace" presStyleCnt="0"/>
      <dgm:spPr/>
    </dgm:pt>
    <dgm:pt modelId="{80608BEC-7DCD-4C8A-8CD0-E501BF160CA1}" type="pres">
      <dgm:prSet presAssocID="{E44EBF79-A63A-45DC-8761-73040813BE3F}" presName="parTxOnly" presStyleLbl="node1" presStyleIdx="9" presStyleCnt="13">
        <dgm:presLayoutVars>
          <dgm:bulletEnabled val="1"/>
        </dgm:presLayoutVars>
      </dgm:prSet>
      <dgm:spPr/>
    </dgm:pt>
    <dgm:pt modelId="{A802A170-9486-4348-B9E5-AC9A5877805D}" type="pres">
      <dgm:prSet presAssocID="{5B45C31B-FC0C-46C2-91DA-12016B737A6B}" presName="parSpace" presStyleCnt="0"/>
      <dgm:spPr/>
    </dgm:pt>
    <dgm:pt modelId="{DC850061-602B-4871-8642-193D18A21D91}" type="pres">
      <dgm:prSet presAssocID="{609A022C-9D72-44ED-BB12-B269709980A5}" presName="parTxOnly" presStyleLbl="node1" presStyleIdx="10" presStyleCnt="13">
        <dgm:presLayoutVars>
          <dgm:bulletEnabled val="1"/>
        </dgm:presLayoutVars>
      </dgm:prSet>
      <dgm:spPr/>
    </dgm:pt>
    <dgm:pt modelId="{EDE20B5B-8751-4ACF-BE76-DC5F1C14DA02}" type="pres">
      <dgm:prSet presAssocID="{61AE952A-DC83-44E7-AF3F-A8554F1D9B4A}" presName="parSpace" presStyleCnt="0"/>
      <dgm:spPr/>
    </dgm:pt>
    <dgm:pt modelId="{62722819-12FE-4497-A185-4455A9033BA1}" type="pres">
      <dgm:prSet presAssocID="{C593A57F-9C69-4BBA-BEAF-8B20EB3B2F30}" presName="parTxOnly" presStyleLbl="node1" presStyleIdx="11" presStyleCnt="13">
        <dgm:presLayoutVars>
          <dgm:bulletEnabled val="1"/>
        </dgm:presLayoutVars>
      </dgm:prSet>
      <dgm:spPr/>
    </dgm:pt>
    <dgm:pt modelId="{C271564B-25D2-4C70-A63A-013C5F1F8BA8}" type="pres">
      <dgm:prSet presAssocID="{4A510C32-D64D-422D-AD2F-E5FA1D0B2B3F}" presName="parSpace" presStyleCnt="0"/>
      <dgm:spPr/>
    </dgm:pt>
    <dgm:pt modelId="{1F50AFFB-BAA1-4706-BCAB-138EE5D4B641}" type="pres">
      <dgm:prSet presAssocID="{1E70AD40-ABCC-4DE2-A818-D6F5AEF4F199}" presName="parTxOnly" presStyleLbl="node1" presStyleIdx="12" presStyleCnt="13">
        <dgm:presLayoutVars>
          <dgm:bulletEnabled val="1"/>
        </dgm:presLayoutVars>
      </dgm:prSet>
      <dgm:spPr/>
    </dgm:pt>
  </dgm:ptLst>
  <dgm:cxnLst>
    <dgm:cxn modelId="{7EE0A002-83BC-41A4-A789-D835AF328302}" type="presOf" srcId="{986FBE30-D344-455A-A0E6-BD70FA9CA692}" destId="{6B523B94-EC40-49BC-8C81-0EA86B600094}" srcOrd="0" destOrd="0" presId="urn:microsoft.com/office/officeart/2005/8/layout/hChevron3"/>
    <dgm:cxn modelId="{E4820F0B-96AA-4B5B-A6DC-4315568C01B7}" type="presOf" srcId="{78F4477C-BBA6-44DC-B874-6F7D090ADB8F}" destId="{966CA2BF-1588-405B-A5CC-658D0440892C}" srcOrd="0" destOrd="0" presId="urn:microsoft.com/office/officeart/2005/8/layout/hChevron3"/>
    <dgm:cxn modelId="{963ABF0C-CAE9-4A97-888D-03309FC0242A}" type="presOf" srcId="{CD9815C0-1A1C-42AF-9593-2F159950A92E}" destId="{33825A04-16A7-48D5-9EF6-11212FDD40A3}" srcOrd="0" destOrd="0" presId="urn:microsoft.com/office/officeart/2005/8/layout/hChevron3"/>
    <dgm:cxn modelId="{6136B712-EF7E-43CA-BDDF-A73A18D04962}" srcId="{8B4E993E-A802-4BDB-9A6C-EBC7A86CD1BB}" destId="{986FBE30-D344-455A-A0E6-BD70FA9CA692}" srcOrd="8" destOrd="0" parTransId="{FCD605C4-FCD7-4957-AE9A-DB38A7B2C5A6}" sibTransId="{8234668F-198E-4B12-9B20-2E8091C5C72E}"/>
    <dgm:cxn modelId="{5DB03A1D-AABC-4578-B0C2-81C264359092}" type="presOf" srcId="{71566613-E85E-46C6-9DE2-7BADBC9E63F2}" destId="{32C09FAD-F1DA-4EC1-9312-954C81365F6D}" srcOrd="0" destOrd="0" presId="urn:microsoft.com/office/officeart/2005/8/layout/hChevron3"/>
    <dgm:cxn modelId="{7F9B6C25-9980-4861-8496-3FC440A7B78E}" srcId="{8B4E993E-A802-4BDB-9A6C-EBC7A86CD1BB}" destId="{4C41FE28-B3AD-408B-ABAD-37509DFAEB7B}" srcOrd="3" destOrd="0" parTransId="{C8C52702-3FEB-4A6A-9838-8587A5DA3C7F}" sibTransId="{FB1D3E41-CF8E-4E72-8E9C-2EB570EE189B}"/>
    <dgm:cxn modelId="{D5038827-868A-4630-AE28-3276A7700910}" type="presOf" srcId="{0050D4A0-E4FF-4A55-834A-A3A251F0A39C}" destId="{48D8F924-10BB-46C5-B247-F2571016134A}" srcOrd="0" destOrd="0" presId="urn:microsoft.com/office/officeart/2005/8/layout/hChevron3"/>
    <dgm:cxn modelId="{08605628-97E0-4D31-B135-E52CD8B2A959}" srcId="{8B4E993E-A802-4BDB-9A6C-EBC7A86CD1BB}" destId="{0050D4A0-E4FF-4A55-834A-A3A251F0A39C}" srcOrd="2" destOrd="0" parTransId="{C3F2C5C6-4EEB-4394-99A8-D022C581E9F5}" sibTransId="{46097BD7-B7FC-431A-933E-13B612AD2127}"/>
    <dgm:cxn modelId="{DAB9892E-69DC-42FE-9D81-E9E04E5DE78C}" type="presOf" srcId="{8B4E993E-A802-4BDB-9A6C-EBC7A86CD1BB}" destId="{0B286E25-D5B0-4546-B334-86244D484FA0}" srcOrd="0" destOrd="0" presId="urn:microsoft.com/office/officeart/2005/8/layout/hChevron3"/>
    <dgm:cxn modelId="{049C753C-C3FA-4E91-AC6A-A582C4807D93}" type="presOf" srcId="{4C41FE28-B3AD-408B-ABAD-37509DFAEB7B}" destId="{60C2D901-C63C-4524-89F4-10043CB1111E}" srcOrd="0" destOrd="0" presId="urn:microsoft.com/office/officeart/2005/8/layout/hChevron3"/>
    <dgm:cxn modelId="{5CB32841-7AD2-4E89-996C-B19F5E6E839B}" srcId="{8B4E993E-A802-4BDB-9A6C-EBC7A86CD1BB}" destId="{CD9815C0-1A1C-42AF-9593-2F159950A92E}" srcOrd="4" destOrd="0" parTransId="{665D34FF-8DD9-4177-92EF-D0841D04BE9B}" sibTransId="{A0586E8E-08E3-454D-9087-68B0269191BC}"/>
    <dgm:cxn modelId="{FF618D47-2863-4AFF-BD7F-FC7D1838A0D8}" type="presOf" srcId="{C593A57F-9C69-4BBA-BEAF-8B20EB3B2F30}" destId="{62722819-12FE-4497-A185-4455A9033BA1}" srcOrd="0" destOrd="0" presId="urn:microsoft.com/office/officeart/2005/8/layout/hChevron3"/>
    <dgm:cxn modelId="{4ED8454D-451B-40D8-89CD-EF531EC7CA87}" type="presOf" srcId="{E44EBF79-A63A-45DC-8761-73040813BE3F}" destId="{80608BEC-7DCD-4C8A-8CD0-E501BF160CA1}" srcOrd="0" destOrd="0" presId="urn:microsoft.com/office/officeart/2005/8/layout/hChevron3"/>
    <dgm:cxn modelId="{ADB65A55-7D52-4C43-B4DF-CDA795CA1EDE}" srcId="{8B4E993E-A802-4BDB-9A6C-EBC7A86CD1BB}" destId="{C593A57F-9C69-4BBA-BEAF-8B20EB3B2F30}" srcOrd="11" destOrd="0" parTransId="{2B93D0F0-EE1C-4521-8149-620502ABD34D}" sibTransId="{4A510C32-D64D-422D-AD2F-E5FA1D0B2B3F}"/>
    <dgm:cxn modelId="{A268655B-E4A9-4D36-A17C-09EDC18CBDCB}" srcId="{8B4E993E-A802-4BDB-9A6C-EBC7A86CD1BB}" destId="{78F4477C-BBA6-44DC-B874-6F7D090ADB8F}" srcOrd="0" destOrd="0" parTransId="{8240CCDB-B990-4363-A295-46AD3E079594}" sibTransId="{637C37EA-87A9-47FD-B5D2-E182D028B7AB}"/>
    <dgm:cxn modelId="{9BE8DC6A-8D1E-4774-992D-B553C5048DE7}" type="presOf" srcId="{609A022C-9D72-44ED-BB12-B269709980A5}" destId="{DC850061-602B-4871-8642-193D18A21D91}" srcOrd="0" destOrd="0" presId="urn:microsoft.com/office/officeart/2005/8/layout/hChevron3"/>
    <dgm:cxn modelId="{4C08FF6D-B368-449F-91A5-CDCC4FF3D54D}" type="presOf" srcId="{BEAEE1C0-6C85-4B9C-AB9C-889B3FC14A8D}" destId="{961EED5A-CC86-42DF-B37C-B06AD820CE39}" srcOrd="0" destOrd="0" presId="urn:microsoft.com/office/officeart/2005/8/layout/hChevron3"/>
    <dgm:cxn modelId="{C685F76E-9253-47D8-B806-C70E15157FCB}" type="presOf" srcId="{7BB0A9AC-8C68-4262-9A43-2723E5E3F392}" destId="{8552CEB4-A98F-4ED3-BCFF-99E6330AFB52}" srcOrd="0" destOrd="0" presId="urn:microsoft.com/office/officeart/2005/8/layout/hChevron3"/>
    <dgm:cxn modelId="{2A3A2C84-3E97-46A0-930F-C099AEAF96A7}" srcId="{8B4E993E-A802-4BDB-9A6C-EBC7A86CD1BB}" destId="{71566613-E85E-46C6-9DE2-7BADBC9E63F2}" srcOrd="6" destOrd="0" parTransId="{16CF6337-FB6F-4A3D-AE20-4CBC9E6A08E3}" sibTransId="{D20CBB83-4037-4D4B-8A8F-E0F1397169A5}"/>
    <dgm:cxn modelId="{FD3B4088-D56B-4661-922C-BA90CE6AC56F}" srcId="{8B4E993E-A802-4BDB-9A6C-EBC7A86CD1BB}" destId="{E44EBF79-A63A-45DC-8761-73040813BE3F}" srcOrd="9" destOrd="0" parTransId="{89738C76-7862-4655-B207-2E4F6CB74A60}" sibTransId="{5B45C31B-FC0C-46C2-91DA-12016B737A6B}"/>
    <dgm:cxn modelId="{092A578F-1CBA-41E1-B136-A66D83A395F7}" srcId="{8B4E993E-A802-4BDB-9A6C-EBC7A86CD1BB}" destId="{609A022C-9D72-44ED-BB12-B269709980A5}" srcOrd="10" destOrd="0" parTransId="{1E5BFD7E-1D09-4EF7-8FAA-0E3718BF59F5}" sibTransId="{61AE952A-DC83-44E7-AF3F-A8554F1D9B4A}"/>
    <dgm:cxn modelId="{E862EE9C-1762-49A9-8FBE-D37FC6E74366}" srcId="{8B4E993E-A802-4BDB-9A6C-EBC7A86CD1BB}" destId="{A7F85CCA-7586-4240-9987-C208A710489A}" srcOrd="5" destOrd="0" parTransId="{E8F42E63-0FD5-422E-B298-21B9EE436D8F}" sibTransId="{06E24740-AD13-4DA0-A855-3FA3F2E28E03}"/>
    <dgm:cxn modelId="{9A9C8FA3-C0EA-4896-9D19-36148DB97024}" srcId="{8B4E993E-A802-4BDB-9A6C-EBC7A86CD1BB}" destId="{BEAEE1C0-6C85-4B9C-AB9C-889B3FC14A8D}" srcOrd="7" destOrd="0" parTransId="{1DE20544-A99B-4343-A03E-C87AC7DCE7FD}" sibTransId="{90538E52-863C-4F1B-8D80-A17F2DEB260B}"/>
    <dgm:cxn modelId="{706965A4-F7A2-440F-91CE-51C2D904F12F}" type="presOf" srcId="{A7F85CCA-7586-4240-9987-C208A710489A}" destId="{774D03E8-2817-44C6-AC78-0CF22FAC7748}" srcOrd="0" destOrd="0" presId="urn:microsoft.com/office/officeart/2005/8/layout/hChevron3"/>
    <dgm:cxn modelId="{5B18FFA7-AA3B-4AD4-B01C-26FAC125A396}" type="presOf" srcId="{1E70AD40-ABCC-4DE2-A818-D6F5AEF4F199}" destId="{1F50AFFB-BAA1-4706-BCAB-138EE5D4B641}" srcOrd="0" destOrd="0" presId="urn:microsoft.com/office/officeart/2005/8/layout/hChevron3"/>
    <dgm:cxn modelId="{CAD360DA-D4A5-43A3-87AF-8DA4F982CE26}" srcId="{8B4E993E-A802-4BDB-9A6C-EBC7A86CD1BB}" destId="{1E70AD40-ABCC-4DE2-A818-D6F5AEF4F199}" srcOrd="12" destOrd="0" parTransId="{910B996C-B189-4090-B454-D01646F950B5}" sibTransId="{CB4C6813-B3A1-467F-AFD5-2375726A46F6}"/>
    <dgm:cxn modelId="{001253FD-33D2-4AA8-BE63-A8D3A37B3342}" srcId="{8B4E993E-A802-4BDB-9A6C-EBC7A86CD1BB}" destId="{7BB0A9AC-8C68-4262-9A43-2723E5E3F392}" srcOrd="1" destOrd="0" parTransId="{CF879808-1ACA-495F-A60E-EECD0AF7CF55}" sibTransId="{C708E5FB-FDAD-426B-B6C7-4F06C3EAA7E7}"/>
    <dgm:cxn modelId="{48DF0EEE-97BB-4C19-A568-89ADB50192F3}" type="presParOf" srcId="{0B286E25-D5B0-4546-B334-86244D484FA0}" destId="{966CA2BF-1588-405B-A5CC-658D0440892C}" srcOrd="0" destOrd="0" presId="urn:microsoft.com/office/officeart/2005/8/layout/hChevron3"/>
    <dgm:cxn modelId="{9B32DDCD-DED1-47E8-879A-5F0256720654}" type="presParOf" srcId="{0B286E25-D5B0-4546-B334-86244D484FA0}" destId="{B6E0FE17-E57C-4389-8EE4-0F04175CC75B}" srcOrd="1" destOrd="0" presId="urn:microsoft.com/office/officeart/2005/8/layout/hChevron3"/>
    <dgm:cxn modelId="{B8023F65-33CD-443E-A3E3-6FD869108856}" type="presParOf" srcId="{0B286E25-D5B0-4546-B334-86244D484FA0}" destId="{8552CEB4-A98F-4ED3-BCFF-99E6330AFB52}" srcOrd="2" destOrd="0" presId="urn:microsoft.com/office/officeart/2005/8/layout/hChevron3"/>
    <dgm:cxn modelId="{4D6E3949-E139-450D-AC2E-FA8AD419272D}" type="presParOf" srcId="{0B286E25-D5B0-4546-B334-86244D484FA0}" destId="{8CF75B85-8EE8-4393-B448-C1FC4FDCD104}" srcOrd="3" destOrd="0" presId="urn:microsoft.com/office/officeart/2005/8/layout/hChevron3"/>
    <dgm:cxn modelId="{91D60AE8-1C33-4181-8F30-03894D76F758}" type="presParOf" srcId="{0B286E25-D5B0-4546-B334-86244D484FA0}" destId="{48D8F924-10BB-46C5-B247-F2571016134A}" srcOrd="4" destOrd="0" presId="urn:microsoft.com/office/officeart/2005/8/layout/hChevron3"/>
    <dgm:cxn modelId="{EC166757-0ABC-4C84-9CFB-8D699D08D123}" type="presParOf" srcId="{0B286E25-D5B0-4546-B334-86244D484FA0}" destId="{73D0B649-D65F-4E24-9D4A-F1F344DC3324}" srcOrd="5" destOrd="0" presId="urn:microsoft.com/office/officeart/2005/8/layout/hChevron3"/>
    <dgm:cxn modelId="{18D362E0-C648-44D9-BF22-FD5E0D52AFD8}" type="presParOf" srcId="{0B286E25-D5B0-4546-B334-86244D484FA0}" destId="{60C2D901-C63C-4524-89F4-10043CB1111E}" srcOrd="6" destOrd="0" presId="urn:microsoft.com/office/officeart/2005/8/layout/hChevron3"/>
    <dgm:cxn modelId="{18ED44A1-F143-4F35-9296-1C8D288714E6}" type="presParOf" srcId="{0B286E25-D5B0-4546-B334-86244D484FA0}" destId="{C2A4F189-E2D1-4EBE-B8AD-FDD6F05389AE}" srcOrd="7" destOrd="0" presId="urn:microsoft.com/office/officeart/2005/8/layout/hChevron3"/>
    <dgm:cxn modelId="{254C85D4-8540-448A-91C0-C484D129FA1A}" type="presParOf" srcId="{0B286E25-D5B0-4546-B334-86244D484FA0}" destId="{33825A04-16A7-48D5-9EF6-11212FDD40A3}" srcOrd="8" destOrd="0" presId="urn:microsoft.com/office/officeart/2005/8/layout/hChevron3"/>
    <dgm:cxn modelId="{058A803B-55DE-4142-87C5-99996946E2EF}" type="presParOf" srcId="{0B286E25-D5B0-4546-B334-86244D484FA0}" destId="{261DC8E2-1CB7-46F3-8C9B-A6CD8A0F1169}" srcOrd="9" destOrd="0" presId="urn:microsoft.com/office/officeart/2005/8/layout/hChevron3"/>
    <dgm:cxn modelId="{C1787CC1-9A7D-4A6E-9112-FCB112CAD1B3}" type="presParOf" srcId="{0B286E25-D5B0-4546-B334-86244D484FA0}" destId="{774D03E8-2817-44C6-AC78-0CF22FAC7748}" srcOrd="10" destOrd="0" presId="urn:microsoft.com/office/officeart/2005/8/layout/hChevron3"/>
    <dgm:cxn modelId="{27112E90-C7F4-4745-8FF9-5EA1D1659FC0}" type="presParOf" srcId="{0B286E25-D5B0-4546-B334-86244D484FA0}" destId="{90B31233-AE7D-44B0-8DB8-EF43B6B2161F}" srcOrd="11" destOrd="0" presId="urn:microsoft.com/office/officeart/2005/8/layout/hChevron3"/>
    <dgm:cxn modelId="{C1819090-EF41-4DEC-BE14-904CD26CDC42}" type="presParOf" srcId="{0B286E25-D5B0-4546-B334-86244D484FA0}" destId="{32C09FAD-F1DA-4EC1-9312-954C81365F6D}" srcOrd="12" destOrd="0" presId="urn:microsoft.com/office/officeart/2005/8/layout/hChevron3"/>
    <dgm:cxn modelId="{68BC1198-291C-40A4-824A-BC8803541B77}" type="presParOf" srcId="{0B286E25-D5B0-4546-B334-86244D484FA0}" destId="{B9BFF153-CFE3-49DC-8AE3-4DC716D93F74}" srcOrd="13" destOrd="0" presId="urn:microsoft.com/office/officeart/2005/8/layout/hChevron3"/>
    <dgm:cxn modelId="{3CB83092-0067-4CE0-9CC9-FC082D5F58FE}" type="presParOf" srcId="{0B286E25-D5B0-4546-B334-86244D484FA0}" destId="{961EED5A-CC86-42DF-B37C-B06AD820CE39}" srcOrd="14" destOrd="0" presId="urn:microsoft.com/office/officeart/2005/8/layout/hChevron3"/>
    <dgm:cxn modelId="{D3E57003-4561-4A46-91DA-CB87335B64DE}" type="presParOf" srcId="{0B286E25-D5B0-4546-B334-86244D484FA0}" destId="{95BF8868-22A3-4A12-A21D-4ADF849F8270}" srcOrd="15" destOrd="0" presId="urn:microsoft.com/office/officeart/2005/8/layout/hChevron3"/>
    <dgm:cxn modelId="{71CDA29C-7C4A-4ED5-A581-7B8482E0EC15}" type="presParOf" srcId="{0B286E25-D5B0-4546-B334-86244D484FA0}" destId="{6B523B94-EC40-49BC-8C81-0EA86B600094}" srcOrd="16" destOrd="0" presId="urn:microsoft.com/office/officeart/2005/8/layout/hChevron3"/>
    <dgm:cxn modelId="{A77AEC33-A39E-43C8-99C7-45F1E3F9D897}" type="presParOf" srcId="{0B286E25-D5B0-4546-B334-86244D484FA0}" destId="{EE42E5D9-822B-495C-AB44-8763F7743C26}" srcOrd="17" destOrd="0" presId="urn:microsoft.com/office/officeart/2005/8/layout/hChevron3"/>
    <dgm:cxn modelId="{7899E3CE-FFB9-413D-96CC-B4BE2DA3DFE6}" type="presParOf" srcId="{0B286E25-D5B0-4546-B334-86244D484FA0}" destId="{80608BEC-7DCD-4C8A-8CD0-E501BF160CA1}" srcOrd="18" destOrd="0" presId="urn:microsoft.com/office/officeart/2005/8/layout/hChevron3"/>
    <dgm:cxn modelId="{E63440FD-F222-403C-BFDC-C89D2B546722}" type="presParOf" srcId="{0B286E25-D5B0-4546-B334-86244D484FA0}" destId="{A802A170-9486-4348-B9E5-AC9A5877805D}" srcOrd="19" destOrd="0" presId="urn:microsoft.com/office/officeart/2005/8/layout/hChevron3"/>
    <dgm:cxn modelId="{1D1C14EF-82E1-4AF4-BA24-80C8404661A8}" type="presParOf" srcId="{0B286E25-D5B0-4546-B334-86244D484FA0}" destId="{DC850061-602B-4871-8642-193D18A21D91}" srcOrd="20" destOrd="0" presId="urn:microsoft.com/office/officeart/2005/8/layout/hChevron3"/>
    <dgm:cxn modelId="{46A15194-4C5F-4489-9D69-C3A91B21982C}" type="presParOf" srcId="{0B286E25-D5B0-4546-B334-86244D484FA0}" destId="{EDE20B5B-8751-4ACF-BE76-DC5F1C14DA02}" srcOrd="21" destOrd="0" presId="urn:microsoft.com/office/officeart/2005/8/layout/hChevron3"/>
    <dgm:cxn modelId="{804EC8D4-B35E-4F1C-B75A-833B444EA576}" type="presParOf" srcId="{0B286E25-D5B0-4546-B334-86244D484FA0}" destId="{62722819-12FE-4497-A185-4455A9033BA1}" srcOrd="22" destOrd="0" presId="urn:microsoft.com/office/officeart/2005/8/layout/hChevron3"/>
    <dgm:cxn modelId="{AD39066D-8705-4DD4-8797-EF588235C071}" type="presParOf" srcId="{0B286E25-D5B0-4546-B334-86244D484FA0}" destId="{C271564B-25D2-4C70-A63A-013C5F1F8BA8}" srcOrd="23" destOrd="0" presId="urn:microsoft.com/office/officeart/2005/8/layout/hChevron3"/>
    <dgm:cxn modelId="{9F5F5CE8-FF69-41EF-8EFD-FE63A841E6E0}" type="presParOf" srcId="{0B286E25-D5B0-4546-B334-86244D484FA0}" destId="{1F50AFFB-BAA1-4706-BCAB-138EE5D4B641}" srcOrd="24"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CA2BF-1588-405B-A5CC-658D0440892C}">
      <dsp:nvSpPr>
        <dsp:cNvPr id="0" name=""/>
        <dsp:cNvSpPr/>
      </dsp:nvSpPr>
      <dsp:spPr>
        <a:xfrm>
          <a:off x="4911" y="1859657"/>
          <a:ext cx="861714" cy="344685"/>
        </a:xfrm>
        <a:prstGeom prst="homePlate">
          <a:avLst/>
        </a:prstGeom>
        <a:solidFill>
          <a:schemeClr val="tx2"/>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May</a:t>
          </a:r>
        </a:p>
      </dsp:txBody>
      <dsp:txXfrm>
        <a:off x="4911" y="1859657"/>
        <a:ext cx="775543" cy="344685"/>
      </dsp:txXfrm>
    </dsp:sp>
    <dsp:sp modelId="{8552CEB4-A98F-4ED3-BCFF-99E6330AFB52}">
      <dsp:nvSpPr>
        <dsp:cNvPr id="0" name=""/>
        <dsp:cNvSpPr/>
      </dsp:nvSpPr>
      <dsp:spPr>
        <a:xfrm>
          <a:off x="694283" y="1859657"/>
          <a:ext cx="861714" cy="344685"/>
        </a:xfrm>
        <a:prstGeom prst="chevron">
          <a:avLst/>
        </a:prstGeom>
        <a:solidFill>
          <a:schemeClr val="tx2"/>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June</a:t>
          </a:r>
        </a:p>
      </dsp:txBody>
      <dsp:txXfrm>
        <a:off x="866626" y="1859657"/>
        <a:ext cx="517029" cy="344685"/>
      </dsp:txXfrm>
    </dsp:sp>
    <dsp:sp modelId="{48D8F924-10BB-46C5-B247-F2571016134A}">
      <dsp:nvSpPr>
        <dsp:cNvPr id="0" name=""/>
        <dsp:cNvSpPr/>
      </dsp:nvSpPr>
      <dsp:spPr>
        <a:xfrm>
          <a:off x="1383655" y="1859657"/>
          <a:ext cx="861714" cy="344685"/>
        </a:xfrm>
        <a:prstGeom prst="chevron">
          <a:avLst/>
        </a:prstGeom>
        <a:solidFill>
          <a:schemeClr val="tx2">
            <a:alpha val="9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July</a:t>
          </a:r>
        </a:p>
      </dsp:txBody>
      <dsp:txXfrm>
        <a:off x="1555998" y="1859657"/>
        <a:ext cx="517029" cy="344685"/>
      </dsp:txXfrm>
    </dsp:sp>
    <dsp:sp modelId="{60C2D901-C63C-4524-89F4-10043CB1111E}">
      <dsp:nvSpPr>
        <dsp:cNvPr id="0" name=""/>
        <dsp:cNvSpPr/>
      </dsp:nvSpPr>
      <dsp:spPr>
        <a:xfrm>
          <a:off x="2073026" y="1859657"/>
          <a:ext cx="861714" cy="344685"/>
        </a:xfrm>
        <a:prstGeom prst="chevron">
          <a:avLst/>
        </a:prstGeom>
        <a:solidFill>
          <a:schemeClr val="tx2">
            <a:alpha val="9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August</a:t>
          </a:r>
        </a:p>
      </dsp:txBody>
      <dsp:txXfrm>
        <a:off x="2245369" y="1859657"/>
        <a:ext cx="517029" cy="344685"/>
      </dsp:txXfrm>
    </dsp:sp>
    <dsp:sp modelId="{33825A04-16A7-48D5-9EF6-11212FDD40A3}">
      <dsp:nvSpPr>
        <dsp:cNvPr id="0" name=""/>
        <dsp:cNvSpPr/>
      </dsp:nvSpPr>
      <dsp:spPr>
        <a:xfrm>
          <a:off x="2762398" y="1859657"/>
          <a:ext cx="861714" cy="344685"/>
        </a:xfrm>
        <a:prstGeom prst="chevron">
          <a:avLst/>
        </a:prstGeom>
        <a:solidFill>
          <a:schemeClr val="tx2">
            <a:alpha val="8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September</a:t>
          </a:r>
        </a:p>
      </dsp:txBody>
      <dsp:txXfrm>
        <a:off x="2934741" y="1859657"/>
        <a:ext cx="517029" cy="344685"/>
      </dsp:txXfrm>
    </dsp:sp>
    <dsp:sp modelId="{774D03E8-2817-44C6-AC78-0CF22FAC7748}">
      <dsp:nvSpPr>
        <dsp:cNvPr id="0" name=""/>
        <dsp:cNvSpPr/>
      </dsp:nvSpPr>
      <dsp:spPr>
        <a:xfrm>
          <a:off x="3451770" y="1859657"/>
          <a:ext cx="861714" cy="344685"/>
        </a:xfrm>
        <a:prstGeom prst="chevron">
          <a:avLst/>
        </a:prstGeom>
        <a:solidFill>
          <a:schemeClr val="tx2">
            <a:alpha val="8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October</a:t>
          </a:r>
        </a:p>
      </dsp:txBody>
      <dsp:txXfrm>
        <a:off x="3624113" y="1859657"/>
        <a:ext cx="517029" cy="344685"/>
      </dsp:txXfrm>
    </dsp:sp>
    <dsp:sp modelId="{32C09FAD-F1DA-4EC1-9312-954C81365F6D}">
      <dsp:nvSpPr>
        <dsp:cNvPr id="0" name=""/>
        <dsp:cNvSpPr/>
      </dsp:nvSpPr>
      <dsp:spPr>
        <a:xfrm>
          <a:off x="4141142" y="1859657"/>
          <a:ext cx="861714" cy="344685"/>
        </a:xfrm>
        <a:prstGeom prst="chevron">
          <a:avLst/>
        </a:prstGeom>
        <a:solidFill>
          <a:schemeClr val="tx2">
            <a:alpha val="8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November</a:t>
          </a:r>
        </a:p>
      </dsp:txBody>
      <dsp:txXfrm>
        <a:off x="4313485" y="1859657"/>
        <a:ext cx="517029" cy="344685"/>
      </dsp:txXfrm>
    </dsp:sp>
    <dsp:sp modelId="{961EED5A-CC86-42DF-B37C-B06AD820CE39}">
      <dsp:nvSpPr>
        <dsp:cNvPr id="0" name=""/>
        <dsp:cNvSpPr/>
      </dsp:nvSpPr>
      <dsp:spPr>
        <a:xfrm>
          <a:off x="4830514" y="1859657"/>
          <a:ext cx="861714" cy="344685"/>
        </a:xfrm>
        <a:prstGeom prst="chevron">
          <a:avLst/>
        </a:prstGeom>
        <a:solidFill>
          <a:schemeClr val="tx2">
            <a:alpha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December</a:t>
          </a:r>
        </a:p>
      </dsp:txBody>
      <dsp:txXfrm>
        <a:off x="5002857" y="1859657"/>
        <a:ext cx="517029" cy="344685"/>
      </dsp:txXfrm>
    </dsp:sp>
    <dsp:sp modelId="{6B523B94-EC40-49BC-8C81-0EA86B600094}">
      <dsp:nvSpPr>
        <dsp:cNvPr id="0" name=""/>
        <dsp:cNvSpPr/>
      </dsp:nvSpPr>
      <dsp:spPr>
        <a:xfrm>
          <a:off x="5519886" y="1859657"/>
          <a:ext cx="861714" cy="344685"/>
        </a:xfrm>
        <a:prstGeom prst="chevron">
          <a:avLst/>
        </a:prstGeom>
        <a:solidFill>
          <a:schemeClr val="tx2">
            <a:alpha val="7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January</a:t>
          </a:r>
        </a:p>
      </dsp:txBody>
      <dsp:txXfrm>
        <a:off x="5692229" y="1859657"/>
        <a:ext cx="517029" cy="344685"/>
      </dsp:txXfrm>
    </dsp:sp>
    <dsp:sp modelId="{80608BEC-7DCD-4C8A-8CD0-E501BF160CA1}">
      <dsp:nvSpPr>
        <dsp:cNvPr id="0" name=""/>
        <dsp:cNvSpPr/>
      </dsp:nvSpPr>
      <dsp:spPr>
        <a:xfrm>
          <a:off x="6209258" y="1859657"/>
          <a:ext cx="861714" cy="344685"/>
        </a:xfrm>
        <a:prstGeom prst="chevron">
          <a:avLst/>
        </a:prstGeom>
        <a:solidFill>
          <a:schemeClr val="tx2">
            <a:alpha val="6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February</a:t>
          </a:r>
        </a:p>
      </dsp:txBody>
      <dsp:txXfrm>
        <a:off x="6381601" y="1859657"/>
        <a:ext cx="517029" cy="344685"/>
      </dsp:txXfrm>
    </dsp:sp>
    <dsp:sp modelId="{DC850061-602B-4871-8642-193D18A21D91}">
      <dsp:nvSpPr>
        <dsp:cNvPr id="0" name=""/>
        <dsp:cNvSpPr/>
      </dsp:nvSpPr>
      <dsp:spPr>
        <a:xfrm>
          <a:off x="6898630" y="1859657"/>
          <a:ext cx="861714" cy="344685"/>
        </a:xfrm>
        <a:prstGeom prst="chevron">
          <a:avLst/>
        </a:prstGeom>
        <a:solidFill>
          <a:schemeClr val="tx2">
            <a:alpha val="6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March</a:t>
          </a:r>
        </a:p>
      </dsp:txBody>
      <dsp:txXfrm>
        <a:off x="7070973" y="1859657"/>
        <a:ext cx="517029" cy="344685"/>
      </dsp:txXfrm>
    </dsp:sp>
    <dsp:sp modelId="{62722819-12FE-4497-A185-4455A9033BA1}">
      <dsp:nvSpPr>
        <dsp:cNvPr id="0" name=""/>
        <dsp:cNvSpPr/>
      </dsp:nvSpPr>
      <dsp:spPr>
        <a:xfrm>
          <a:off x="7588001" y="1859657"/>
          <a:ext cx="861714" cy="344685"/>
        </a:xfrm>
        <a:prstGeom prst="chevron">
          <a:avLst/>
        </a:prstGeom>
        <a:solidFill>
          <a:schemeClr val="tx2">
            <a:alpha val="5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April</a:t>
          </a:r>
        </a:p>
      </dsp:txBody>
      <dsp:txXfrm>
        <a:off x="7760344" y="1859657"/>
        <a:ext cx="517029" cy="344685"/>
      </dsp:txXfrm>
    </dsp:sp>
    <dsp:sp modelId="{1F50AFFB-BAA1-4706-BCAB-138EE5D4B641}">
      <dsp:nvSpPr>
        <dsp:cNvPr id="0" name=""/>
        <dsp:cNvSpPr/>
      </dsp:nvSpPr>
      <dsp:spPr>
        <a:xfrm>
          <a:off x="8277373" y="1859657"/>
          <a:ext cx="861714" cy="344685"/>
        </a:xfrm>
        <a:prstGeom prst="chevron">
          <a:avLst/>
        </a:prstGeom>
        <a:solidFill>
          <a:schemeClr val="tx2">
            <a:alpha val="50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21336" rIns="10668" bIns="21336" numCol="1" spcCol="1270" anchor="ctr" anchorCtr="0">
          <a:noAutofit/>
        </a:bodyPr>
        <a:lstStyle/>
        <a:p>
          <a:pPr marL="0" lvl="0" indent="0" algn="ctr" defTabSz="355600">
            <a:lnSpc>
              <a:spcPct val="90000"/>
            </a:lnSpc>
            <a:spcBef>
              <a:spcPct val="0"/>
            </a:spcBef>
            <a:spcAft>
              <a:spcPct val="35000"/>
            </a:spcAft>
            <a:buNone/>
          </a:pPr>
          <a:r>
            <a:rPr lang="en-US" sz="800" kern="1200" dirty="0"/>
            <a:t>May</a:t>
          </a:r>
        </a:p>
      </dsp:txBody>
      <dsp:txXfrm>
        <a:off x="8449716" y="1859657"/>
        <a:ext cx="517029" cy="34468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D224C-22CA-9E41-8416-F487B69BDA79}" type="datetimeFigureOut">
              <a:rPr lang="en-US" smtClean="0"/>
              <a:t>2/18/21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A0A05-BD0E-9249-A92D-1D43289A3612}" type="slidenum">
              <a:rPr lang="en-US" smtClean="0"/>
              <a:t>‹#›</a:t>
            </a:fld>
            <a:endParaRPr lang="en-US"/>
          </a:p>
        </p:txBody>
      </p:sp>
    </p:spTree>
    <p:extLst>
      <p:ext uri="{BB962C8B-B14F-4D97-AF65-F5344CB8AC3E}">
        <p14:creationId xmlns:p14="http://schemas.microsoft.com/office/powerpoint/2010/main" val="3466025795"/>
      </p:ext>
    </p:extLst>
  </p:cSld>
  <p:clrMap bg1="lt1" tx1="dk1" bg2="lt2" tx2="dk2" accent1="accent1" accent2="accent2" accent3="accent3" accent4="accent4" accent5="accent5" accent6="accent6" hlink="hlink" folHlink="folHlink"/>
  <p:notesStyle>
    <a:lvl1pPr marL="0" algn="l" defTabSz="457189" rtl="0" eaLnBrk="1" latinLnBrk="0" hangingPunct="1">
      <a:defRPr sz="1200" kern="1200">
        <a:solidFill>
          <a:schemeClr val="tx1"/>
        </a:solidFill>
        <a:latin typeface="+mn-lt"/>
        <a:ea typeface="+mn-ea"/>
        <a:cs typeface="+mn-cs"/>
      </a:defRPr>
    </a:lvl1pPr>
    <a:lvl2pPr marL="457189" algn="l" defTabSz="457189" rtl="0" eaLnBrk="1" latinLnBrk="0" hangingPunct="1">
      <a:defRPr sz="1200" kern="1200">
        <a:solidFill>
          <a:schemeClr val="tx1"/>
        </a:solidFill>
        <a:latin typeface="+mn-lt"/>
        <a:ea typeface="+mn-ea"/>
        <a:cs typeface="+mn-cs"/>
      </a:defRPr>
    </a:lvl2pPr>
    <a:lvl3pPr marL="914378" algn="l" defTabSz="457189" rtl="0" eaLnBrk="1" latinLnBrk="0" hangingPunct="1">
      <a:defRPr sz="1200" kern="1200">
        <a:solidFill>
          <a:schemeClr val="tx1"/>
        </a:solidFill>
        <a:latin typeface="+mn-lt"/>
        <a:ea typeface="+mn-ea"/>
        <a:cs typeface="+mn-cs"/>
      </a:defRPr>
    </a:lvl3pPr>
    <a:lvl4pPr marL="1371566" algn="l" defTabSz="457189" rtl="0" eaLnBrk="1" latinLnBrk="0" hangingPunct="1">
      <a:defRPr sz="1200" kern="1200">
        <a:solidFill>
          <a:schemeClr val="tx1"/>
        </a:solidFill>
        <a:latin typeface="+mn-lt"/>
        <a:ea typeface="+mn-ea"/>
        <a:cs typeface="+mn-cs"/>
      </a:defRPr>
    </a:lvl4pPr>
    <a:lvl5pPr marL="1828754" algn="l" defTabSz="457189" rtl="0" eaLnBrk="1" latinLnBrk="0" hangingPunct="1">
      <a:defRPr sz="1200" kern="1200">
        <a:solidFill>
          <a:schemeClr val="tx1"/>
        </a:solidFill>
        <a:latin typeface="+mn-lt"/>
        <a:ea typeface="+mn-ea"/>
        <a:cs typeface="+mn-cs"/>
      </a:defRPr>
    </a:lvl5pPr>
    <a:lvl6pPr marL="2285943" algn="l" defTabSz="457189" rtl="0" eaLnBrk="1" latinLnBrk="0" hangingPunct="1">
      <a:defRPr sz="1200" kern="1200">
        <a:solidFill>
          <a:schemeClr val="tx1"/>
        </a:solidFill>
        <a:latin typeface="+mn-lt"/>
        <a:ea typeface="+mn-ea"/>
        <a:cs typeface="+mn-cs"/>
      </a:defRPr>
    </a:lvl6pPr>
    <a:lvl7pPr marL="2743132" algn="l" defTabSz="457189" rtl="0" eaLnBrk="1" latinLnBrk="0" hangingPunct="1">
      <a:defRPr sz="1200" kern="1200">
        <a:solidFill>
          <a:schemeClr val="tx1"/>
        </a:solidFill>
        <a:latin typeface="+mn-lt"/>
        <a:ea typeface="+mn-ea"/>
        <a:cs typeface="+mn-cs"/>
      </a:defRPr>
    </a:lvl7pPr>
    <a:lvl8pPr marL="3200320" algn="l" defTabSz="457189" rtl="0" eaLnBrk="1" latinLnBrk="0" hangingPunct="1">
      <a:defRPr sz="1200" kern="1200">
        <a:solidFill>
          <a:schemeClr val="tx1"/>
        </a:solidFill>
        <a:latin typeface="+mn-lt"/>
        <a:ea typeface="+mn-ea"/>
        <a:cs typeface="+mn-cs"/>
      </a:defRPr>
    </a:lvl8pPr>
    <a:lvl9pPr marL="3657509" algn="l" defTabSz="45718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9</a:t>
            </a:fld>
            <a:endParaRPr lang="en-US"/>
          </a:p>
        </p:txBody>
      </p:sp>
    </p:spTree>
    <p:extLst>
      <p:ext uri="{BB962C8B-B14F-4D97-AF65-F5344CB8AC3E}">
        <p14:creationId xmlns:p14="http://schemas.microsoft.com/office/powerpoint/2010/main" val="414550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11</a:t>
            </a:fld>
            <a:endParaRPr lang="en-US"/>
          </a:p>
        </p:txBody>
      </p:sp>
    </p:spTree>
    <p:extLst>
      <p:ext uri="{BB962C8B-B14F-4D97-AF65-F5344CB8AC3E}">
        <p14:creationId xmlns:p14="http://schemas.microsoft.com/office/powerpoint/2010/main" val="206431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12</a:t>
            </a:fld>
            <a:endParaRPr lang="en-US"/>
          </a:p>
        </p:txBody>
      </p:sp>
    </p:spTree>
    <p:extLst>
      <p:ext uri="{BB962C8B-B14F-4D97-AF65-F5344CB8AC3E}">
        <p14:creationId xmlns:p14="http://schemas.microsoft.com/office/powerpoint/2010/main" val="84148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22</a:t>
            </a:fld>
            <a:endParaRPr lang="en-US"/>
          </a:p>
        </p:txBody>
      </p:sp>
    </p:spTree>
    <p:extLst>
      <p:ext uri="{BB962C8B-B14F-4D97-AF65-F5344CB8AC3E}">
        <p14:creationId xmlns:p14="http://schemas.microsoft.com/office/powerpoint/2010/main" val="122337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23</a:t>
            </a:fld>
            <a:endParaRPr lang="en-US"/>
          </a:p>
        </p:txBody>
      </p:sp>
    </p:spTree>
    <p:extLst>
      <p:ext uri="{BB962C8B-B14F-4D97-AF65-F5344CB8AC3E}">
        <p14:creationId xmlns:p14="http://schemas.microsoft.com/office/powerpoint/2010/main" val="196452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A0A05-BD0E-9249-A92D-1D43289A3612}" type="slidenum">
              <a:rPr lang="en-US" smtClean="0"/>
              <a:t>25</a:t>
            </a:fld>
            <a:endParaRPr lang="en-US"/>
          </a:p>
        </p:txBody>
      </p:sp>
    </p:spTree>
    <p:extLst>
      <p:ext uri="{BB962C8B-B14F-4D97-AF65-F5344CB8AC3E}">
        <p14:creationId xmlns:p14="http://schemas.microsoft.com/office/powerpoint/2010/main" val="189338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32454C-9C0F-A14A-8BE7-2FE4E1206E04}" type="datetime1">
              <a:rPr lang="en-US" smtClean="0"/>
              <a:t>2/18/21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79748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DAD967-44FC-704D-A141-25F7050A742F}" type="datetime1">
              <a:rPr lang="en-US" smtClean="0"/>
              <a:t>2/18/21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116948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DBD1F-1688-534F-84F3-47D68AE59788}" type="datetime1">
              <a:rPr lang="en-US" smtClean="0"/>
              <a:t>2/18/21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3489871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8DF48E-CEBE-914C-9504-D0FDE25415B1}" type="datetime1">
              <a:rPr lang="en-US" smtClean="0"/>
              <a:t>2/18/21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935037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C0CA-E23A-4257-9584-02A428E180BB}"/>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C2BA8E-3544-4810-A5FC-DBFE29441147}"/>
              </a:ext>
            </a:extLst>
          </p:cNvPr>
          <p:cNvSpPr>
            <a:spLocks noGrp="1"/>
          </p:cNvSpPr>
          <p:nvPr>
            <p:ph type="subTitle" idx="1"/>
          </p:nvPr>
        </p:nvSpPr>
        <p:spPr>
          <a:xfrm>
            <a:off x="1143000" y="2701928"/>
            <a:ext cx="6858000" cy="1241425"/>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061497-CD25-4441-82A3-95AB333B5B18}"/>
              </a:ext>
            </a:extLst>
          </p:cNvPr>
          <p:cNvSpPr>
            <a:spLocks noGrp="1"/>
          </p:cNvSpPr>
          <p:nvPr>
            <p:ph type="dt" sz="half" idx="10"/>
          </p:nvPr>
        </p:nvSpPr>
        <p:spPr/>
        <p:txBody>
          <a:bodyPr/>
          <a:lstStyle/>
          <a:p>
            <a:fld id="{86D5CAC2-9911-7244-8AE5-56A29CA57A9D}" type="datetime1">
              <a:rPr lang="en-US" smtClean="0"/>
              <a:t>2/18/21</a:t>
            </a:fld>
            <a:endParaRPr lang="en-US"/>
          </a:p>
        </p:txBody>
      </p:sp>
      <p:sp>
        <p:nvSpPr>
          <p:cNvPr id="5" name="Footer Placeholder 4">
            <a:extLst>
              <a:ext uri="{FF2B5EF4-FFF2-40B4-BE49-F238E27FC236}">
                <a16:creationId xmlns:a16="http://schemas.microsoft.com/office/drawing/2014/main" id="{B12DCBE6-51D2-46FC-B77E-1C915FDF6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369D3-155D-49CB-B781-9E80F186A5AE}"/>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384931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5169-F805-4718-96C9-932B285FBA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92870-A5D8-4DCA-94DC-BF8219B089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EF7E1-D3B4-4D9D-97EA-E0EB4241497D}"/>
              </a:ext>
            </a:extLst>
          </p:cNvPr>
          <p:cNvSpPr>
            <a:spLocks noGrp="1"/>
          </p:cNvSpPr>
          <p:nvPr>
            <p:ph type="dt" sz="half" idx="10"/>
          </p:nvPr>
        </p:nvSpPr>
        <p:spPr/>
        <p:txBody>
          <a:bodyPr/>
          <a:lstStyle/>
          <a:p>
            <a:fld id="{C0C17E9A-6B67-3B48-8ECB-B19E3AEFC3D8}" type="datetime1">
              <a:rPr lang="en-US" smtClean="0"/>
              <a:t>2/18/21</a:t>
            </a:fld>
            <a:endParaRPr lang="en-US"/>
          </a:p>
        </p:txBody>
      </p:sp>
      <p:sp>
        <p:nvSpPr>
          <p:cNvPr id="5" name="Footer Placeholder 4">
            <a:extLst>
              <a:ext uri="{FF2B5EF4-FFF2-40B4-BE49-F238E27FC236}">
                <a16:creationId xmlns:a16="http://schemas.microsoft.com/office/drawing/2014/main" id="{FC8E5D63-52E6-43CE-8FD6-AEA0B048D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3AA76-B017-4B65-9E7B-E91F4FD70A22}"/>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2060566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DD53-94DA-46B4-887F-14C5BA2B88D6}"/>
              </a:ext>
            </a:extLst>
          </p:cNvPr>
          <p:cNvSpPr>
            <a:spLocks noGrp="1"/>
          </p:cNvSpPr>
          <p:nvPr>
            <p:ph type="title"/>
          </p:nvPr>
        </p:nvSpPr>
        <p:spPr>
          <a:xfrm>
            <a:off x="623889" y="1282701"/>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7F554F-6A5E-429D-A5B4-6CE0A05D4905}"/>
              </a:ext>
            </a:extLst>
          </p:cNvPr>
          <p:cNvSpPr>
            <a:spLocks noGrp="1"/>
          </p:cNvSpPr>
          <p:nvPr>
            <p:ph type="body" idx="1"/>
          </p:nvPr>
        </p:nvSpPr>
        <p:spPr>
          <a:xfrm>
            <a:off x="623889" y="3441701"/>
            <a:ext cx="7886700" cy="1125538"/>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1A6602-3633-4BBE-BEF6-D3164183B5FD}"/>
              </a:ext>
            </a:extLst>
          </p:cNvPr>
          <p:cNvSpPr>
            <a:spLocks noGrp="1"/>
          </p:cNvSpPr>
          <p:nvPr>
            <p:ph type="dt" sz="half" idx="10"/>
          </p:nvPr>
        </p:nvSpPr>
        <p:spPr/>
        <p:txBody>
          <a:bodyPr/>
          <a:lstStyle/>
          <a:p>
            <a:fld id="{ABDC2F80-9274-1449-98ED-295366222BEF}" type="datetime1">
              <a:rPr lang="en-US" smtClean="0"/>
              <a:t>2/18/21</a:t>
            </a:fld>
            <a:endParaRPr lang="en-US"/>
          </a:p>
        </p:txBody>
      </p:sp>
      <p:sp>
        <p:nvSpPr>
          <p:cNvPr id="5" name="Footer Placeholder 4">
            <a:extLst>
              <a:ext uri="{FF2B5EF4-FFF2-40B4-BE49-F238E27FC236}">
                <a16:creationId xmlns:a16="http://schemas.microsoft.com/office/drawing/2014/main" id="{D44B2080-B09B-4CC5-824D-EFCDED644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4C54F-1174-48CD-8275-476C8280EBE8}"/>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584433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C74D-4ED2-45DF-996C-933F4C611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1B62B-9705-453E-A809-4CF402C0EF5D}"/>
              </a:ext>
            </a:extLst>
          </p:cNvPr>
          <p:cNvSpPr>
            <a:spLocks noGrp="1"/>
          </p:cNvSpPr>
          <p:nvPr>
            <p:ph sz="half" idx="1"/>
          </p:nvPr>
        </p:nvSpPr>
        <p:spPr>
          <a:xfrm>
            <a:off x="628651" y="1370013"/>
            <a:ext cx="3867151"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101C21-B1BB-4FEB-BC7D-9014F702DA23}"/>
              </a:ext>
            </a:extLst>
          </p:cNvPr>
          <p:cNvSpPr>
            <a:spLocks noGrp="1"/>
          </p:cNvSpPr>
          <p:nvPr>
            <p:ph sz="half" idx="2"/>
          </p:nvPr>
        </p:nvSpPr>
        <p:spPr>
          <a:xfrm>
            <a:off x="4648202" y="1370013"/>
            <a:ext cx="3867151"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C99BB6-8F60-4E9E-969D-6C5DA59DB471}"/>
              </a:ext>
            </a:extLst>
          </p:cNvPr>
          <p:cNvSpPr>
            <a:spLocks noGrp="1"/>
          </p:cNvSpPr>
          <p:nvPr>
            <p:ph type="dt" sz="half" idx="10"/>
          </p:nvPr>
        </p:nvSpPr>
        <p:spPr/>
        <p:txBody>
          <a:bodyPr/>
          <a:lstStyle/>
          <a:p>
            <a:fld id="{ED5E4019-C38B-7147-94C0-BD4C90C414A1}" type="datetime1">
              <a:rPr lang="en-US" smtClean="0"/>
              <a:t>2/18/21</a:t>
            </a:fld>
            <a:endParaRPr lang="en-US"/>
          </a:p>
        </p:txBody>
      </p:sp>
      <p:sp>
        <p:nvSpPr>
          <p:cNvPr id="6" name="Footer Placeholder 5">
            <a:extLst>
              <a:ext uri="{FF2B5EF4-FFF2-40B4-BE49-F238E27FC236}">
                <a16:creationId xmlns:a16="http://schemas.microsoft.com/office/drawing/2014/main" id="{7F2FCE31-0928-40F2-BC0B-841B361550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202AC1-C3BA-43BC-AB72-A8D0B5C7373D}"/>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209626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6A2A3-DAD7-4AC1-9467-61C86F128976}"/>
              </a:ext>
            </a:extLst>
          </p:cNvPr>
          <p:cNvSpPr>
            <a:spLocks noGrp="1"/>
          </p:cNvSpPr>
          <p:nvPr>
            <p:ph type="title"/>
          </p:nvPr>
        </p:nvSpPr>
        <p:spPr>
          <a:xfrm>
            <a:off x="630239" y="274641"/>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488FA-3BFC-4D8D-B991-3AED8D97C1F8}"/>
              </a:ext>
            </a:extLst>
          </p:cNvPr>
          <p:cNvSpPr>
            <a:spLocks noGrp="1"/>
          </p:cNvSpPr>
          <p:nvPr>
            <p:ph type="body" idx="1"/>
          </p:nvPr>
        </p:nvSpPr>
        <p:spPr>
          <a:xfrm>
            <a:off x="630241" y="1260475"/>
            <a:ext cx="3868737" cy="619125"/>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1FCE89-F4E6-4153-9B58-1EB007828363}"/>
              </a:ext>
            </a:extLst>
          </p:cNvPr>
          <p:cNvSpPr>
            <a:spLocks noGrp="1"/>
          </p:cNvSpPr>
          <p:nvPr>
            <p:ph sz="half" idx="2"/>
          </p:nvPr>
        </p:nvSpPr>
        <p:spPr>
          <a:xfrm>
            <a:off x="630241"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6834B-AA63-4BEE-930D-C41A2EB26A28}"/>
              </a:ext>
            </a:extLst>
          </p:cNvPr>
          <p:cNvSpPr>
            <a:spLocks noGrp="1"/>
          </p:cNvSpPr>
          <p:nvPr>
            <p:ph type="body" sz="quarter" idx="3"/>
          </p:nvPr>
        </p:nvSpPr>
        <p:spPr>
          <a:xfrm>
            <a:off x="4629152" y="1260475"/>
            <a:ext cx="3887788" cy="619125"/>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7CA79E-384C-4921-B49D-F90303E43EEB}"/>
              </a:ext>
            </a:extLst>
          </p:cNvPr>
          <p:cNvSpPr>
            <a:spLocks noGrp="1"/>
          </p:cNvSpPr>
          <p:nvPr>
            <p:ph sz="quarter" idx="4"/>
          </p:nvPr>
        </p:nvSpPr>
        <p:spPr>
          <a:xfrm>
            <a:off x="4629152"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C34BD9-0C24-4CFF-B2EE-F4373B1291F7}"/>
              </a:ext>
            </a:extLst>
          </p:cNvPr>
          <p:cNvSpPr>
            <a:spLocks noGrp="1"/>
          </p:cNvSpPr>
          <p:nvPr>
            <p:ph type="dt" sz="half" idx="10"/>
          </p:nvPr>
        </p:nvSpPr>
        <p:spPr/>
        <p:txBody>
          <a:bodyPr/>
          <a:lstStyle/>
          <a:p>
            <a:fld id="{B4C4BD31-CDE6-AA41-B714-A0F4B6ED45E5}" type="datetime1">
              <a:rPr lang="en-US" smtClean="0"/>
              <a:t>2/18/21</a:t>
            </a:fld>
            <a:endParaRPr lang="en-US"/>
          </a:p>
        </p:txBody>
      </p:sp>
      <p:sp>
        <p:nvSpPr>
          <p:cNvPr id="8" name="Footer Placeholder 7">
            <a:extLst>
              <a:ext uri="{FF2B5EF4-FFF2-40B4-BE49-F238E27FC236}">
                <a16:creationId xmlns:a16="http://schemas.microsoft.com/office/drawing/2014/main" id="{F5743FC0-146E-447C-A4F3-B65891A8A2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6D1B5-AC39-4EEC-82D7-E3D1AC0C855C}"/>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407468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A487-54BC-4662-9F5E-F82D98F5E8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F5CECF-BF85-4264-B551-6688910B6669}"/>
              </a:ext>
            </a:extLst>
          </p:cNvPr>
          <p:cNvSpPr>
            <a:spLocks noGrp="1"/>
          </p:cNvSpPr>
          <p:nvPr>
            <p:ph type="dt" sz="half" idx="10"/>
          </p:nvPr>
        </p:nvSpPr>
        <p:spPr/>
        <p:txBody>
          <a:bodyPr/>
          <a:lstStyle/>
          <a:p>
            <a:fld id="{9B277FCA-BCF4-3140-A48A-F0392640FE27}" type="datetime1">
              <a:rPr lang="en-US" smtClean="0"/>
              <a:t>2/18/21</a:t>
            </a:fld>
            <a:endParaRPr lang="en-US"/>
          </a:p>
        </p:txBody>
      </p:sp>
      <p:sp>
        <p:nvSpPr>
          <p:cNvPr id="4" name="Footer Placeholder 3">
            <a:extLst>
              <a:ext uri="{FF2B5EF4-FFF2-40B4-BE49-F238E27FC236}">
                <a16:creationId xmlns:a16="http://schemas.microsoft.com/office/drawing/2014/main" id="{BBAC267D-348C-4647-80A8-D020007449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12C408-1C8C-4B84-B0DB-DA4FD3EEAFEB}"/>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028468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D3AF7-E31F-4F0B-BEBF-AB9C9E332308}"/>
              </a:ext>
            </a:extLst>
          </p:cNvPr>
          <p:cNvSpPr>
            <a:spLocks noGrp="1"/>
          </p:cNvSpPr>
          <p:nvPr>
            <p:ph type="dt" sz="half" idx="10"/>
          </p:nvPr>
        </p:nvSpPr>
        <p:spPr/>
        <p:txBody>
          <a:bodyPr/>
          <a:lstStyle/>
          <a:p>
            <a:fld id="{F06BF1E8-B8C2-924A-87D8-F1067BFA9343}" type="datetime1">
              <a:rPr lang="en-US" smtClean="0"/>
              <a:t>2/18/21</a:t>
            </a:fld>
            <a:endParaRPr lang="en-US"/>
          </a:p>
        </p:txBody>
      </p:sp>
      <p:sp>
        <p:nvSpPr>
          <p:cNvPr id="3" name="Footer Placeholder 2">
            <a:extLst>
              <a:ext uri="{FF2B5EF4-FFF2-40B4-BE49-F238E27FC236}">
                <a16:creationId xmlns:a16="http://schemas.microsoft.com/office/drawing/2014/main" id="{A6F72C1E-BFD8-456F-8506-37C3B0A113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FAFD00-A693-44FC-97DA-3C035E0C7846}"/>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95116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0FA7-AD1F-48B4-9DF5-ACD0AD18E6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2815B3-F5FC-4ECA-B12B-A073B04D47E9}"/>
              </a:ext>
            </a:extLst>
          </p:cNvPr>
          <p:cNvSpPr>
            <a:spLocks noGrp="1"/>
          </p:cNvSpPr>
          <p:nvPr>
            <p:ph type="dt" sz="half" idx="10"/>
          </p:nvPr>
        </p:nvSpPr>
        <p:spPr/>
        <p:txBody>
          <a:bodyPr/>
          <a:lstStyle/>
          <a:p>
            <a:fld id="{A781B0BA-CD53-894A-A4E1-06429746DB3F}" type="datetime1">
              <a:rPr lang="en-US" smtClean="0"/>
              <a:t>2/18/21</a:t>
            </a:fld>
            <a:endParaRPr lang="en-US"/>
          </a:p>
        </p:txBody>
      </p:sp>
      <p:sp>
        <p:nvSpPr>
          <p:cNvPr id="4" name="Footer Placeholder 3">
            <a:extLst>
              <a:ext uri="{FF2B5EF4-FFF2-40B4-BE49-F238E27FC236}">
                <a16:creationId xmlns:a16="http://schemas.microsoft.com/office/drawing/2014/main" id="{53723798-611E-4404-AFEB-E8662884B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C1BA21-EF49-4458-961E-AA87AEAB4D8C}"/>
              </a:ext>
            </a:extLst>
          </p:cNvPr>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2583661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3032-505C-4131-8EA0-C3AA96072043}"/>
              </a:ext>
            </a:extLst>
          </p:cNvPr>
          <p:cNvSpPr>
            <a:spLocks noGrp="1"/>
          </p:cNvSpPr>
          <p:nvPr>
            <p:ph type="title"/>
          </p:nvPr>
        </p:nvSpPr>
        <p:spPr>
          <a:xfrm>
            <a:off x="630240"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66BFFF-0F66-416F-B7AD-40997AADFDE4}"/>
              </a:ext>
            </a:extLst>
          </p:cNvPr>
          <p:cNvSpPr>
            <a:spLocks noGrp="1"/>
          </p:cNvSpPr>
          <p:nvPr>
            <p:ph idx="1"/>
          </p:nvPr>
        </p:nvSpPr>
        <p:spPr>
          <a:xfrm>
            <a:off x="3887790" y="741366"/>
            <a:ext cx="4629151"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178B63-D412-4E2A-A234-BB172A32FC92}"/>
              </a:ext>
            </a:extLst>
          </p:cNvPr>
          <p:cNvSpPr>
            <a:spLocks noGrp="1"/>
          </p:cNvSpPr>
          <p:nvPr>
            <p:ph type="body" sz="half" idx="2"/>
          </p:nvPr>
        </p:nvSpPr>
        <p:spPr>
          <a:xfrm>
            <a:off x="630240" y="1543050"/>
            <a:ext cx="2949575" cy="28590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C68FE-E491-41C7-83D5-17DB8E06660A}"/>
              </a:ext>
            </a:extLst>
          </p:cNvPr>
          <p:cNvSpPr>
            <a:spLocks noGrp="1"/>
          </p:cNvSpPr>
          <p:nvPr>
            <p:ph type="dt" sz="half" idx="10"/>
          </p:nvPr>
        </p:nvSpPr>
        <p:spPr/>
        <p:txBody>
          <a:bodyPr/>
          <a:lstStyle/>
          <a:p>
            <a:fld id="{E655864D-E337-F543-9424-9B1856AE9322}" type="datetime1">
              <a:rPr lang="en-US" smtClean="0"/>
              <a:t>2/18/21</a:t>
            </a:fld>
            <a:endParaRPr lang="en-US"/>
          </a:p>
        </p:txBody>
      </p:sp>
      <p:sp>
        <p:nvSpPr>
          <p:cNvPr id="6" name="Footer Placeholder 5">
            <a:extLst>
              <a:ext uri="{FF2B5EF4-FFF2-40B4-BE49-F238E27FC236}">
                <a16:creationId xmlns:a16="http://schemas.microsoft.com/office/drawing/2014/main" id="{DE01BC84-CA59-44A7-8E1C-DB0097D5E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EDB35-1FD0-4B3D-B40C-1D31AC06697A}"/>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2898610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4BE7-0BB6-4743-BFDE-05E87733AA9D}"/>
              </a:ext>
            </a:extLst>
          </p:cNvPr>
          <p:cNvSpPr>
            <a:spLocks noGrp="1"/>
          </p:cNvSpPr>
          <p:nvPr>
            <p:ph type="title"/>
          </p:nvPr>
        </p:nvSpPr>
        <p:spPr>
          <a:xfrm>
            <a:off x="630240"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751475-AB27-480E-B21D-1C059272BFAA}"/>
              </a:ext>
            </a:extLst>
          </p:cNvPr>
          <p:cNvSpPr>
            <a:spLocks noGrp="1"/>
          </p:cNvSpPr>
          <p:nvPr>
            <p:ph type="pic" idx="1"/>
          </p:nvPr>
        </p:nvSpPr>
        <p:spPr>
          <a:xfrm>
            <a:off x="3887790" y="741366"/>
            <a:ext cx="4629151" cy="3654425"/>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04780E5F-BB8B-4805-9339-46AA6ABC4071}"/>
              </a:ext>
            </a:extLst>
          </p:cNvPr>
          <p:cNvSpPr>
            <a:spLocks noGrp="1"/>
          </p:cNvSpPr>
          <p:nvPr>
            <p:ph type="body" sz="half" idx="2"/>
          </p:nvPr>
        </p:nvSpPr>
        <p:spPr>
          <a:xfrm>
            <a:off x="630240" y="1543050"/>
            <a:ext cx="2949575" cy="28590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16D3E3-B532-4ED8-933A-5001A5DEDF68}"/>
              </a:ext>
            </a:extLst>
          </p:cNvPr>
          <p:cNvSpPr>
            <a:spLocks noGrp="1"/>
          </p:cNvSpPr>
          <p:nvPr>
            <p:ph type="dt" sz="half" idx="10"/>
          </p:nvPr>
        </p:nvSpPr>
        <p:spPr/>
        <p:txBody>
          <a:bodyPr/>
          <a:lstStyle/>
          <a:p>
            <a:fld id="{46217C9E-615A-4E47-947B-189F072C5884}" type="datetime1">
              <a:rPr lang="en-US" smtClean="0"/>
              <a:t>2/18/21</a:t>
            </a:fld>
            <a:endParaRPr lang="en-US"/>
          </a:p>
        </p:txBody>
      </p:sp>
      <p:sp>
        <p:nvSpPr>
          <p:cNvPr id="6" name="Footer Placeholder 5">
            <a:extLst>
              <a:ext uri="{FF2B5EF4-FFF2-40B4-BE49-F238E27FC236}">
                <a16:creationId xmlns:a16="http://schemas.microsoft.com/office/drawing/2014/main" id="{18F4D19E-6891-46B3-8EE3-D139819F2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482EF-7922-4299-A4F7-5596BA4CA264}"/>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85017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80C6-43E2-42D8-A693-8FA41AE9A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651C00-C3A7-4DFB-AE6C-E94C72321B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DF974-0D9C-40A4-B0AF-CB7A65EA0178}"/>
              </a:ext>
            </a:extLst>
          </p:cNvPr>
          <p:cNvSpPr>
            <a:spLocks noGrp="1"/>
          </p:cNvSpPr>
          <p:nvPr>
            <p:ph type="dt" sz="half" idx="10"/>
          </p:nvPr>
        </p:nvSpPr>
        <p:spPr/>
        <p:txBody>
          <a:bodyPr/>
          <a:lstStyle/>
          <a:p>
            <a:fld id="{4956AE36-1EBF-0C41-BDEB-917BE9C471AC}" type="datetime1">
              <a:rPr lang="en-US" smtClean="0"/>
              <a:t>2/18/21</a:t>
            </a:fld>
            <a:endParaRPr lang="en-US"/>
          </a:p>
        </p:txBody>
      </p:sp>
      <p:sp>
        <p:nvSpPr>
          <p:cNvPr id="5" name="Footer Placeholder 4">
            <a:extLst>
              <a:ext uri="{FF2B5EF4-FFF2-40B4-BE49-F238E27FC236}">
                <a16:creationId xmlns:a16="http://schemas.microsoft.com/office/drawing/2014/main" id="{46C81A37-C723-4F02-9070-0D0CA3545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E7D12-50D3-4184-B32C-B1FCF59C651B}"/>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257939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2CF700-839D-4F3D-A297-649C1C3221FD}"/>
              </a:ext>
            </a:extLst>
          </p:cNvPr>
          <p:cNvSpPr>
            <a:spLocks noGrp="1"/>
          </p:cNvSpPr>
          <p:nvPr>
            <p:ph type="title" orient="vert"/>
          </p:nvPr>
        </p:nvSpPr>
        <p:spPr>
          <a:xfrm>
            <a:off x="6543676" y="274641"/>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B8C744-144B-4634-9AAC-29D3B792C4F6}"/>
              </a:ext>
            </a:extLst>
          </p:cNvPr>
          <p:cNvSpPr>
            <a:spLocks noGrp="1"/>
          </p:cNvSpPr>
          <p:nvPr>
            <p:ph type="body" orient="vert" idx="1"/>
          </p:nvPr>
        </p:nvSpPr>
        <p:spPr>
          <a:xfrm>
            <a:off x="628652" y="274641"/>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3CC13E-D4F4-4ADA-9B28-B6EB631B95F4}"/>
              </a:ext>
            </a:extLst>
          </p:cNvPr>
          <p:cNvSpPr>
            <a:spLocks noGrp="1"/>
          </p:cNvSpPr>
          <p:nvPr>
            <p:ph type="dt" sz="half" idx="10"/>
          </p:nvPr>
        </p:nvSpPr>
        <p:spPr/>
        <p:txBody>
          <a:bodyPr/>
          <a:lstStyle/>
          <a:p>
            <a:fld id="{F189F0C4-7C90-6346-8093-5E0726504C8F}" type="datetime1">
              <a:rPr lang="en-US" smtClean="0"/>
              <a:t>2/18/21</a:t>
            </a:fld>
            <a:endParaRPr lang="en-US"/>
          </a:p>
        </p:txBody>
      </p:sp>
      <p:sp>
        <p:nvSpPr>
          <p:cNvPr id="5" name="Footer Placeholder 4">
            <a:extLst>
              <a:ext uri="{FF2B5EF4-FFF2-40B4-BE49-F238E27FC236}">
                <a16:creationId xmlns:a16="http://schemas.microsoft.com/office/drawing/2014/main" id="{D47CDEFD-CE4B-48A6-8F2D-B9FE55039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99FF3-AC49-4886-8A55-C4CEBF8A8736}"/>
              </a:ext>
            </a:extLst>
          </p:cNvPr>
          <p:cNvSpPr>
            <a:spLocks noGrp="1"/>
          </p:cNvSpPr>
          <p:nvPr>
            <p:ph type="sldNum" sz="quarter" idx="12"/>
          </p:nvPr>
        </p:nvSpPr>
        <p:spPr/>
        <p:txBody>
          <a:bodyPr/>
          <a:lstStyle/>
          <a:p>
            <a:fld id="{0655653C-9ED0-4E8E-A951-CB7E5AEB014F}" type="slidenum">
              <a:rPr lang="en-US" smtClean="0"/>
              <a:t>‹#›</a:t>
            </a:fld>
            <a:endParaRPr lang="en-US"/>
          </a:p>
        </p:txBody>
      </p:sp>
    </p:spTree>
    <p:extLst>
      <p:ext uri="{BB962C8B-B14F-4D97-AF65-F5344CB8AC3E}">
        <p14:creationId xmlns:p14="http://schemas.microsoft.com/office/powerpoint/2010/main" val="302591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6912A-D057-EE47-B6E6-A9B0E7ADEC60}" type="datetime1">
              <a:rPr lang="en-US" smtClean="0"/>
              <a:t>2/18/21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AEE8-596E-414B-BAB2-3F3771E1BBE8}" type="slidenum">
              <a:rPr lang="en-US" smtClean="0"/>
              <a:pPr/>
              <a:t>‹#›</a:t>
            </a:fld>
            <a:endParaRPr lang="en-US" dirty="0"/>
          </a:p>
        </p:txBody>
      </p:sp>
    </p:spTree>
    <p:extLst>
      <p:ext uri="{BB962C8B-B14F-4D97-AF65-F5344CB8AC3E}">
        <p14:creationId xmlns:p14="http://schemas.microsoft.com/office/powerpoint/2010/main" val="344026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D5B567-5683-0141-90E2-F31890BDFC33}" type="datetime1">
              <a:rPr lang="en-US" smtClean="0"/>
              <a:t>2/18/21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243539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83D13D-E03A-E542-B251-50AA877DAD5F}" type="datetime1">
              <a:rPr lang="en-US" smtClean="0"/>
              <a:t>2/18/21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3696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553BDA-ECD3-264A-82CC-2DD794CACF51}" type="datetime1">
              <a:rPr lang="en-US" smtClean="0"/>
              <a:t>2/18/21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272196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D0E37A-E830-C94C-B6A9-714781DCD8CB}" type="datetime1">
              <a:rPr lang="en-US" smtClean="0"/>
              <a:t>2/18/21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330826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0405A-8235-324C-8609-300FC5B86E54}" type="datetime1">
              <a:rPr lang="en-US" smtClean="0"/>
              <a:t>2/18/21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356139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04791"/>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740E7D-969B-B046-94ED-22341F1A8A0B}" type="datetime1">
              <a:rPr lang="en-US" smtClean="0"/>
              <a:t>2/18/21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4AEE8-596E-414B-BAB2-3F3771E1BBE8}" type="slidenum">
              <a:rPr lang="en-US" smtClean="0"/>
              <a:t>‹#›</a:t>
            </a:fld>
            <a:endParaRPr lang="en-US"/>
          </a:p>
        </p:txBody>
      </p:sp>
    </p:spTree>
    <p:extLst>
      <p:ext uri="{BB962C8B-B14F-4D97-AF65-F5344CB8AC3E}">
        <p14:creationId xmlns:p14="http://schemas.microsoft.com/office/powerpoint/2010/main" val="132042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EDDA31A-9323-3445-AC42-B673E45BB2EB}" type="datetime1">
              <a:rPr lang="en-US" smtClean="0"/>
              <a:t>2/18/21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4566633"/>
            <a:ext cx="2133600" cy="273844"/>
          </a:xfrm>
          <a:prstGeom prst="rect">
            <a:avLst/>
          </a:prstGeom>
        </p:spPr>
        <p:txBody>
          <a:bodyPr vert="horz" lIns="91440" tIns="45720" rIns="91440" bIns="45720" rtlCol="0" anchor="ctr"/>
          <a:lstStyle>
            <a:lvl1pPr algn="r">
              <a:defRPr sz="1200">
                <a:solidFill>
                  <a:schemeClr val="bg1">
                    <a:lumMod val="85000"/>
                  </a:schemeClr>
                </a:solidFill>
              </a:defRPr>
            </a:lvl1pPr>
          </a:lstStyle>
          <a:p>
            <a:fld id="{4524AEE8-596E-414B-BAB2-3F3771E1BBE8}" type="slidenum">
              <a:rPr lang="en-US" smtClean="0"/>
              <a:pPr/>
              <a:t>‹#›</a:t>
            </a:fld>
            <a:endParaRPr lang="en-US" dirty="0">
              <a:solidFill>
                <a:schemeClr val="bg1">
                  <a:lumMod val="85000"/>
                </a:schemeClr>
              </a:solidFill>
            </a:endParaRPr>
          </a:p>
        </p:txBody>
      </p:sp>
    </p:spTree>
    <p:extLst>
      <p:ext uri="{BB962C8B-B14F-4D97-AF65-F5344CB8AC3E}">
        <p14:creationId xmlns:p14="http://schemas.microsoft.com/office/powerpoint/2010/main" val="6809146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199E1-952F-445B-8F8C-2CF446D638FA}"/>
              </a:ext>
            </a:extLst>
          </p:cNvPr>
          <p:cNvSpPr>
            <a:spLocks noGrp="1"/>
          </p:cNvSpPr>
          <p:nvPr>
            <p:ph type="title"/>
          </p:nvPr>
        </p:nvSpPr>
        <p:spPr>
          <a:xfrm>
            <a:off x="628651" y="274641"/>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546078-AAEC-483C-A40B-538038F18A2E}"/>
              </a:ext>
            </a:extLst>
          </p:cNvPr>
          <p:cNvSpPr>
            <a:spLocks noGrp="1"/>
          </p:cNvSpPr>
          <p:nvPr>
            <p:ph type="body" idx="1"/>
          </p:nvPr>
        </p:nvSpPr>
        <p:spPr>
          <a:xfrm>
            <a:off x="628651"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DCBEA-0ADE-4AF4-9C7F-8CA51A75D57C}"/>
              </a:ext>
            </a:extLst>
          </p:cNvPr>
          <p:cNvSpPr>
            <a:spLocks noGrp="1"/>
          </p:cNvSpPr>
          <p:nvPr>
            <p:ph type="dt" sz="half" idx="2"/>
          </p:nvPr>
        </p:nvSpPr>
        <p:spPr>
          <a:xfrm>
            <a:off x="628651" y="4767266"/>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5FBA3F2-6C3F-954B-A021-08C14CB3F48E}" type="datetime1">
              <a:rPr lang="en-US" smtClean="0"/>
              <a:t>2/18/21</a:t>
            </a:fld>
            <a:endParaRPr lang="en-US"/>
          </a:p>
        </p:txBody>
      </p:sp>
      <p:sp>
        <p:nvSpPr>
          <p:cNvPr id="5" name="Footer Placeholder 4">
            <a:extLst>
              <a:ext uri="{FF2B5EF4-FFF2-40B4-BE49-F238E27FC236}">
                <a16:creationId xmlns:a16="http://schemas.microsoft.com/office/drawing/2014/main" id="{20C7A8A4-E8E1-4958-BEA6-D377BD15CEE7}"/>
              </a:ext>
            </a:extLst>
          </p:cNvPr>
          <p:cNvSpPr>
            <a:spLocks noGrp="1"/>
          </p:cNvSpPr>
          <p:nvPr>
            <p:ph type="ftr" sz="quarter" idx="3"/>
          </p:nvPr>
        </p:nvSpPr>
        <p:spPr>
          <a:xfrm>
            <a:off x="3028951" y="4767266"/>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05C436-7A41-46BA-8025-024392B75407}"/>
              </a:ext>
            </a:extLst>
          </p:cNvPr>
          <p:cNvSpPr>
            <a:spLocks noGrp="1"/>
          </p:cNvSpPr>
          <p:nvPr>
            <p:ph type="sldNum" sz="quarter" idx="4"/>
          </p:nvPr>
        </p:nvSpPr>
        <p:spPr>
          <a:xfrm>
            <a:off x="6457951" y="4767266"/>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655653C-9ED0-4E8E-A951-CB7E5AEB014F}" type="slidenum">
              <a:rPr lang="en-US" smtClean="0"/>
              <a:t>‹#›</a:t>
            </a:fld>
            <a:endParaRPr lang="en-US"/>
          </a:p>
        </p:txBody>
      </p:sp>
    </p:spTree>
    <p:extLst>
      <p:ext uri="{BB962C8B-B14F-4D97-AF65-F5344CB8AC3E}">
        <p14:creationId xmlns:p14="http://schemas.microsoft.com/office/powerpoint/2010/main" val="22457972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10.png"/><Relationship Id="rId5" Type="http://schemas.openxmlformats.org/officeDocument/2006/relationships/diagramQuickStyle" Target="../diagrams/quickStyle1.xml"/><Relationship Id="rId10" Type="http://schemas.openxmlformats.org/officeDocument/2006/relationships/image" Target="../media/image9.svg"/><Relationship Id="rId4" Type="http://schemas.openxmlformats.org/officeDocument/2006/relationships/diagramLayout" Target="../diagrams/layout1.xml"/><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s://www.iso-ne.com/static-assets/documents/2020/08/a4_a_iv_renew_ortp_memo.pdf" TargetMode="Externa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s://www.iso-ne.com/static-assets/documents/2020/04/20200408-co-located-market-participation.pdf" TargetMode="Externa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18.svg"/><Relationship Id="rId7" Type="http://schemas.openxmlformats.org/officeDocument/2006/relationships/image" Target="../media/image22.svg"/><Relationship Id="rId12"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3.xml"/><Relationship Id="rId6" Type="http://schemas.openxmlformats.org/officeDocument/2006/relationships/image" Target="../media/image21.png"/><Relationship Id="rId11" Type="http://schemas.openxmlformats.org/officeDocument/2006/relationships/image" Target="../media/image10.png"/><Relationship Id="rId5" Type="http://schemas.openxmlformats.org/officeDocument/2006/relationships/image" Target="../media/image20.svg"/><Relationship Id="rId10" Type="http://schemas.openxmlformats.org/officeDocument/2006/relationships/image" Target="../media/image9.svg"/><Relationship Id="rId4" Type="http://schemas.openxmlformats.org/officeDocument/2006/relationships/image" Target="../media/image19.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28.xml.rels><?xml version="1.0" encoding="UTF-8" standalone="yes"?>
<Relationships xmlns="http://schemas.openxmlformats.org/package/2006/relationships"><Relationship Id="rId3" Type="http://schemas.openxmlformats.org/officeDocument/2006/relationships/hyperlink" Target="mailto:Worsley@BoreasRenewables.com" TargetMode="External"/><Relationship Id="rId2" Type="http://schemas.openxmlformats.org/officeDocument/2006/relationships/hyperlink" Target="mailto:Krich@BoreasRenewables.com" TargetMode="External"/><Relationship Id="rId1" Type="http://schemas.openxmlformats.org/officeDocument/2006/relationships/slideLayout" Target="../slideLayouts/slideLayout3.xml"/><Relationship Id="rId6" Type="http://schemas.openxmlformats.org/officeDocument/2006/relationships/hyperlink" Target="mailto:Michael.macrea@enel.com" TargetMode="External"/><Relationship Id="rId5" Type="http://schemas.openxmlformats.org/officeDocument/2006/relationships/hyperlink" Target="mailto:edelaney@borregosolar.com" TargetMode="External"/><Relationship Id="rId4" Type="http://schemas.openxmlformats.org/officeDocument/2006/relationships/hyperlink" Target="mailto:sarah.Bresolin@engi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4.png"/><Relationship Id="rId7"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DB2E4C-09E9-40FE-8D78-87E1933A038E}"/>
              </a:ext>
            </a:extLst>
          </p:cNvPr>
          <p:cNvSpPr/>
          <p:nvPr/>
        </p:nvSpPr>
        <p:spPr>
          <a:xfrm>
            <a:off x="0" y="0"/>
            <a:ext cx="9144000" cy="5143500"/>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0" y="456380"/>
            <a:ext cx="6248400" cy="954107"/>
          </a:xfrm>
          <a:prstGeom prst="rect">
            <a:avLst/>
          </a:prstGeom>
          <a:solidFill>
            <a:srgbClr val="CE9515"/>
          </a:solidFill>
        </p:spPr>
        <p:txBody>
          <a:bodyPr wrap="square" rtlCol="0">
            <a:spAutoFit/>
          </a:bodyPr>
          <a:lstStyle/>
          <a:p>
            <a:r>
              <a:rPr lang="en-US" sz="2800" b="1" dirty="0">
                <a:solidFill>
                  <a:schemeClr val="bg1"/>
                </a:solidFill>
                <a:latin typeface="Bebas Neue"/>
                <a:cs typeface="Bebas Neue"/>
              </a:rPr>
              <a:t>Amendment to the ORTP Calculation for </a:t>
            </a:r>
          </a:p>
          <a:p>
            <a:r>
              <a:rPr lang="en-US" sz="2800" b="1" dirty="0">
                <a:solidFill>
                  <a:schemeClr val="bg1"/>
                </a:solidFill>
                <a:latin typeface="Bebas Neue"/>
                <a:cs typeface="Bebas Neue"/>
              </a:rPr>
              <a:t>Combined Resources for FCA 16 </a:t>
            </a:r>
          </a:p>
        </p:txBody>
      </p:sp>
      <p:sp>
        <p:nvSpPr>
          <p:cNvPr id="9" name="TextBox 8"/>
          <p:cNvSpPr txBox="1"/>
          <p:nvPr/>
        </p:nvSpPr>
        <p:spPr>
          <a:xfrm>
            <a:off x="215327" y="1574699"/>
            <a:ext cx="3215695" cy="2754600"/>
          </a:xfrm>
          <a:prstGeom prst="rect">
            <a:avLst/>
          </a:prstGeom>
          <a:noFill/>
        </p:spPr>
        <p:txBody>
          <a:bodyPr wrap="square" rtlCol="0">
            <a:spAutoFit/>
          </a:bodyPr>
          <a:lstStyle/>
          <a:p>
            <a:r>
              <a:rPr lang="en-US" sz="1100" dirty="0">
                <a:solidFill>
                  <a:schemeClr val="bg1"/>
                </a:solidFill>
                <a:latin typeface="Open Sans"/>
                <a:cs typeface="Open Sans"/>
              </a:rPr>
              <a:t>Presented by</a:t>
            </a:r>
          </a:p>
          <a:p>
            <a:r>
              <a:rPr lang="en-US" b="1" dirty="0">
                <a:solidFill>
                  <a:schemeClr val="bg1"/>
                </a:solidFill>
                <a:latin typeface="Open Sans"/>
                <a:cs typeface="Open Sans"/>
              </a:rPr>
              <a:t>RENEW Northeast</a:t>
            </a:r>
          </a:p>
          <a:p>
            <a:endParaRPr lang="en-US" b="1" dirty="0">
              <a:solidFill>
                <a:schemeClr val="bg1"/>
              </a:solidFill>
              <a:latin typeface="Open Sans"/>
              <a:cs typeface="Open Sans"/>
            </a:endParaRPr>
          </a:p>
          <a:p>
            <a:r>
              <a:rPr lang="en-US" b="1" dirty="0">
                <a:solidFill>
                  <a:schemeClr val="bg1"/>
                </a:solidFill>
                <a:latin typeface="Open Sans"/>
                <a:cs typeface="Open Sans"/>
              </a:rPr>
              <a:t>Borrego Solar Systems</a:t>
            </a:r>
          </a:p>
          <a:p>
            <a:endParaRPr lang="en-US" b="1" dirty="0">
              <a:solidFill>
                <a:schemeClr val="bg1"/>
              </a:solidFill>
              <a:latin typeface="Open Sans"/>
              <a:cs typeface="Open Sans"/>
            </a:endParaRPr>
          </a:p>
          <a:p>
            <a:r>
              <a:rPr lang="en-US" b="1" dirty="0">
                <a:solidFill>
                  <a:schemeClr val="bg1"/>
                </a:solidFill>
                <a:latin typeface="Open Sans"/>
                <a:cs typeface="Open Sans"/>
              </a:rPr>
              <a:t>ENGIE </a:t>
            </a:r>
          </a:p>
          <a:p>
            <a:endParaRPr lang="en-US" b="1" dirty="0">
              <a:solidFill>
                <a:schemeClr val="bg1"/>
              </a:solidFill>
              <a:latin typeface="Open Sans"/>
              <a:cs typeface="Open Sans"/>
            </a:endParaRPr>
          </a:p>
          <a:p>
            <a:r>
              <a:rPr lang="en-US" b="1" dirty="0" err="1">
                <a:solidFill>
                  <a:schemeClr val="bg1"/>
                </a:solidFill>
                <a:latin typeface="Open Sans"/>
                <a:cs typeface="Open Sans"/>
              </a:rPr>
              <a:t>EnelX</a:t>
            </a:r>
            <a:endParaRPr lang="en-US" b="1" dirty="0">
              <a:solidFill>
                <a:schemeClr val="bg1"/>
              </a:solidFill>
              <a:latin typeface="Open Sans"/>
              <a:cs typeface="Open Sans"/>
            </a:endParaRPr>
          </a:p>
          <a:p>
            <a:endParaRPr lang="en-US" b="1" dirty="0">
              <a:solidFill>
                <a:schemeClr val="bg1"/>
              </a:solidFill>
              <a:latin typeface="Open Sans"/>
              <a:cs typeface="Open Sans"/>
            </a:endParaRPr>
          </a:p>
          <a:p>
            <a:r>
              <a:rPr lang="en-US" b="1" dirty="0">
                <a:solidFill>
                  <a:schemeClr val="bg1"/>
                </a:solidFill>
                <a:latin typeface="Open Sans"/>
                <a:cs typeface="Open Sans"/>
              </a:rPr>
              <a:t>Advanced Energy Economy</a:t>
            </a:r>
          </a:p>
        </p:txBody>
      </p:sp>
      <p:sp>
        <p:nvSpPr>
          <p:cNvPr id="23" name="Rectangle 22">
            <a:extLst>
              <a:ext uri="{FF2B5EF4-FFF2-40B4-BE49-F238E27FC236}">
                <a16:creationId xmlns:a16="http://schemas.microsoft.com/office/drawing/2014/main" id="{6737FC9B-477C-403E-BA1A-E6B207A51244}"/>
              </a:ext>
            </a:extLst>
          </p:cNvPr>
          <p:cNvSpPr/>
          <p:nvPr/>
        </p:nvSpPr>
        <p:spPr>
          <a:xfrm>
            <a:off x="0" y="4512345"/>
            <a:ext cx="9144000" cy="632942"/>
          </a:xfrm>
          <a:prstGeom prst="rect">
            <a:avLst/>
          </a:prstGeom>
          <a:solidFill>
            <a:srgbClr val="CE9515"/>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2">
                  <a:lumMod val="20000"/>
                  <a:lumOff val="80000"/>
                </a:schemeClr>
              </a:solidFill>
            </a:endParaRPr>
          </a:p>
        </p:txBody>
      </p:sp>
      <p:grpSp>
        <p:nvGrpSpPr>
          <p:cNvPr id="21" name="Group 20">
            <a:extLst>
              <a:ext uri="{FF2B5EF4-FFF2-40B4-BE49-F238E27FC236}">
                <a16:creationId xmlns:a16="http://schemas.microsoft.com/office/drawing/2014/main" id="{E1DCA6BD-3F12-4EF5-9098-2A1520BD7B59}"/>
              </a:ext>
            </a:extLst>
          </p:cNvPr>
          <p:cNvGrpSpPr/>
          <p:nvPr/>
        </p:nvGrpSpPr>
        <p:grpSpPr>
          <a:xfrm>
            <a:off x="3806875" y="1563441"/>
            <a:ext cx="4145280" cy="2665021"/>
            <a:chOff x="3535680" y="1905393"/>
            <a:chExt cx="3169920" cy="2037957"/>
          </a:xfrm>
          <a:solidFill>
            <a:schemeClr val="bg1"/>
          </a:solidFill>
        </p:grpSpPr>
        <p:pic>
          <p:nvPicPr>
            <p:cNvPr id="5" name="Graphic 4" descr="Solar Panels with solid fill">
              <a:extLst>
                <a:ext uri="{FF2B5EF4-FFF2-40B4-BE49-F238E27FC236}">
                  <a16:creationId xmlns:a16="http://schemas.microsoft.com/office/drawing/2014/main" id="{BA650DBB-2641-4A38-B183-3B5D5F67F9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35680" y="1905393"/>
              <a:ext cx="914400" cy="914400"/>
            </a:xfrm>
            <a:prstGeom prst="rect">
              <a:avLst/>
            </a:prstGeom>
          </p:spPr>
        </p:pic>
        <p:pic>
          <p:nvPicPr>
            <p:cNvPr id="8" name="Graphic 7" descr="Battery with solid fill">
              <a:extLst>
                <a:ext uri="{FF2B5EF4-FFF2-40B4-BE49-F238E27FC236}">
                  <a16:creationId xmlns:a16="http://schemas.microsoft.com/office/drawing/2014/main" id="{AB936BB2-803D-42B0-BABC-A2C911DFC3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57600" y="3028950"/>
              <a:ext cx="914400" cy="914400"/>
            </a:xfrm>
            <a:prstGeom prst="rect">
              <a:avLst/>
            </a:prstGeom>
          </p:spPr>
        </p:pic>
        <p:pic>
          <p:nvPicPr>
            <p:cNvPr id="15" name="Graphic 14" descr="Electric Tower with solid fill">
              <a:extLst>
                <a:ext uri="{FF2B5EF4-FFF2-40B4-BE49-F238E27FC236}">
                  <a16:creationId xmlns:a16="http://schemas.microsoft.com/office/drawing/2014/main" id="{C650571A-EC6F-400C-BA1A-8241230914F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91200" y="2373848"/>
              <a:ext cx="914400" cy="914400"/>
            </a:xfrm>
            <a:prstGeom prst="rect">
              <a:avLst/>
            </a:prstGeom>
          </p:spPr>
        </p:pic>
        <p:cxnSp>
          <p:nvCxnSpPr>
            <p:cNvPr id="17" name="Connector: Elbow 16">
              <a:extLst>
                <a:ext uri="{FF2B5EF4-FFF2-40B4-BE49-F238E27FC236}">
                  <a16:creationId xmlns:a16="http://schemas.microsoft.com/office/drawing/2014/main" id="{E6A542E7-EF3B-4C8A-AD12-D50A5C8ED85A}"/>
                </a:ext>
              </a:extLst>
            </p:cNvPr>
            <p:cNvCxnSpPr>
              <a:stCxn id="5" idx="3"/>
              <a:endCxn id="15" idx="1"/>
            </p:cNvCxnSpPr>
            <p:nvPr/>
          </p:nvCxnSpPr>
          <p:spPr>
            <a:xfrm>
              <a:off x="4450080" y="2362593"/>
              <a:ext cx="1341120" cy="468455"/>
            </a:xfrm>
            <a:prstGeom prst="bentConnector3">
              <a:avLst/>
            </a:prstGeom>
            <a:grpFill/>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9" name="Connector: Elbow 18">
              <a:extLst>
                <a:ext uri="{FF2B5EF4-FFF2-40B4-BE49-F238E27FC236}">
                  <a16:creationId xmlns:a16="http://schemas.microsoft.com/office/drawing/2014/main" id="{8DCB40D7-A37C-47B1-823F-2EAB492A7DE9}"/>
                </a:ext>
              </a:extLst>
            </p:cNvPr>
            <p:cNvCxnSpPr>
              <a:stCxn id="8" idx="3"/>
              <a:endCxn id="15" idx="1"/>
            </p:cNvCxnSpPr>
            <p:nvPr/>
          </p:nvCxnSpPr>
          <p:spPr>
            <a:xfrm flipV="1">
              <a:off x="4572000" y="2831048"/>
              <a:ext cx="1219200" cy="655102"/>
            </a:xfrm>
            <a:prstGeom prst="bentConnector3">
              <a:avLst>
                <a:gd name="adj1" fmla="val 45159"/>
              </a:avLst>
            </a:prstGeom>
            <a:grpFill/>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0" y="4735176"/>
            <a:ext cx="6024606" cy="400110"/>
          </a:xfrm>
          <a:prstGeom prst="rect">
            <a:avLst/>
          </a:prstGeom>
          <a:noFill/>
        </p:spPr>
        <p:txBody>
          <a:bodyPr wrap="square" rtlCol="0">
            <a:spAutoFit/>
          </a:bodyPr>
          <a:lstStyle/>
          <a:p>
            <a:r>
              <a:rPr lang="en-US" sz="1000" b="1" dirty="0">
                <a:solidFill>
                  <a:schemeClr val="bg1"/>
                </a:solidFill>
                <a:latin typeface="Open Sans"/>
                <a:cs typeface="Open Sans"/>
              </a:rPr>
              <a:t>For NEPOOL Markets Committee | February 24, 2021</a:t>
            </a:r>
          </a:p>
          <a:p>
            <a:endParaRPr lang="en-US" sz="1000" b="1" dirty="0">
              <a:solidFill>
                <a:schemeClr val="tx2"/>
              </a:solidFill>
              <a:latin typeface="Open Sans"/>
              <a:cs typeface="Open Sans"/>
            </a:endParaRPr>
          </a:p>
        </p:txBody>
      </p:sp>
    </p:spTree>
    <p:extLst>
      <p:ext uri="{BB962C8B-B14F-4D97-AF65-F5344CB8AC3E}">
        <p14:creationId xmlns:p14="http://schemas.microsoft.com/office/powerpoint/2010/main" val="2440161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5BA9B0-661D-4E35-9E93-3881F15CEFF7}"/>
              </a:ext>
            </a:extLst>
          </p:cNvPr>
          <p:cNvSpPr/>
          <p:nvPr/>
        </p:nvSpPr>
        <p:spPr>
          <a:xfrm>
            <a:off x="0" y="0"/>
            <a:ext cx="9144000" cy="51435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a:spLocks noChangeArrowheads="1"/>
          </p:cNvSpPr>
          <p:nvPr/>
        </p:nvSpPr>
        <p:spPr bwMode="auto">
          <a:xfrm>
            <a:off x="0" y="1925194"/>
            <a:ext cx="4587561" cy="1293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70000"/>
              </a:lnSpc>
              <a:buClr>
                <a:srgbClr val="373737"/>
              </a:buClr>
            </a:pPr>
            <a:r>
              <a:rPr lang="en-US" sz="5400" dirty="0">
                <a:ln w="0"/>
                <a:solidFill>
                  <a:schemeClr val="tx2"/>
                </a:solidFill>
                <a:effectLst>
                  <a:outerShdw blurRad="38100" dist="19050" dir="2700000" algn="tl" rotWithShape="0">
                    <a:schemeClr val="dk1">
                      <a:alpha val="40000"/>
                    </a:schemeClr>
                  </a:outerShdw>
                </a:effectLst>
                <a:latin typeface="Bebas Neue"/>
                <a:cs typeface="Bebas Neue"/>
              </a:rPr>
              <a:t>Process Concerns</a:t>
            </a:r>
          </a:p>
        </p:txBody>
      </p:sp>
      <p:sp>
        <p:nvSpPr>
          <p:cNvPr id="2" name="Slide Number Placeholder 1">
            <a:extLst>
              <a:ext uri="{FF2B5EF4-FFF2-40B4-BE49-F238E27FC236}">
                <a16:creationId xmlns:a16="http://schemas.microsoft.com/office/drawing/2014/main" id="{44256D71-5012-4444-8A10-D00156D43494}"/>
              </a:ext>
            </a:extLst>
          </p:cNvPr>
          <p:cNvSpPr>
            <a:spLocks noGrp="1"/>
          </p:cNvSpPr>
          <p:nvPr>
            <p:ph type="sldNum" sz="quarter" idx="12"/>
          </p:nvPr>
        </p:nvSpPr>
        <p:spPr/>
        <p:txBody>
          <a:bodyPr/>
          <a:lstStyle/>
          <a:p>
            <a:fld id="{4524AEE8-596E-414B-BAB2-3F3771E1BBE8}" type="slidenum">
              <a:rPr lang="en-US" smtClean="0"/>
              <a:pPr/>
              <a:t>10</a:t>
            </a:fld>
            <a:endParaRPr lang="en-US" dirty="0"/>
          </a:p>
        </p:txBody>
      </p:sp>
      <p:sp>
        <p:nvSpPr>
          <p:cNvPr id="6" name="Rectangle 5">
            <a:extLst>
              <a:ext uri="{FF2B5EF4-FFF2-40B4-BE49-F238E27FC236}">
                <a16:creationId xmlns:a16="http://schemas.microsoft.com/office/drawing/2014/main" id="{DE4FA750-BF02-4DA5-9485-7476206A1FAE}"/>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7" name="Picture 6" descr="renew-logo-white.png">
            <a:extLst>
              <a:ext uri="{FF2B5EF4-FFF2-40B4-BE49-F238E27FC236}">
                <a16:creationId xmlns:a16="http://schemas.microsoft.com/office/drawing/2014/main" id="{E21D526D-90FC-4F75-8603-7B5ED5B830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8" name="Slide Number Placeholder 1">
            <a:extLst>
              <a:ext uri="{FF2B5EF4-FFF2-40B4-BE49-F238E27FC236}">
                <a16:creationId xmlns:a16="http://schemas.microsoft.com/office/drawing/2014/main" id="{B0ACD5A5-5854-4D0B-89F1-A7730BBDC520}"/>
              </a:ext>
            </a:extLst>
          </p:cNvPr>
          <p:cNvSpPr txBox="1">
            <a:spLocks/>
          </p:cNvSpPr>
          <p:nvPr/>
        </p:nvSpPr>
        <p:spPr>
          <a:xfrm>
            <a:off x="7010400" y="4566633"/>
            <a:ext cx="2133600" cy="273844"/>
          </a:xfrm>
          <a:prstGeom prst="rect">
            <a:avLst/>
          </a:prstGeom>
        </p:spPr>
        <p:txBody>
          <a:bodyPr vert="horz" lIns="91440" tIns="45720" rIns="91440" bIns="45720" rtlCol="0" anchor="ctr"/>
          <a:lstStyle>
            <a:defPPr>
              <a:defRPr lang="en-US"/>
            </a:defPPr>
            <a:lvl1pPr marL="0" algn="r" defTabSz="457189" rtl="0" eaLnBrk="1" latinLnBrk="0" hangingPunct="1">
              <a:defRPr sz="1200" kern="1200">
                <a:solidFill>
                  <a:schemeClr val="bg1">
                    <a:lumMod val="85000"/>
                  </a:schemeClr>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4524AEE8-596E-414B-BAB2-3F3771E1BBE8}" type="slidenum">
              <a:rPr lang="en-US" smtClean="0"/>
              <a:pPr/>
              <a:t>10</a:t>
            </a:fld>
            <a:endParaRPr lang="en-US" dirty="0"/>
          </a:p>
        </p:txBody>
      </p:sp>
      <p:pic>
        <p:nvPicPr>
          <p:cNvPr id="9" name="Graphic 8">
            <a:extLst>
              <a:ext uri="{FF2B5EF4-FFF2-40B4-BE49-F238E27FC236}">
                <a16:creationId xmlns:a16="http://schemas.microsoft.com/office/drawing/2014/main" id="{5BAA02B0-80E9-4781-A44A-B209CB1D47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0" name="Picture 9">
            <a:extLst>
              <a:ext uri="{FF2B5EF4-FFF2-40B4-BE49-F238E27FC236}">
                <a16:creationId xmlns:a16="http://schemas.microsoft.com/office/drawing/2014/main" id="{81987F72-9FF1-44F5-91B9-0E74F9F5F34F}"/>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1" name="Picture 10">
            <a:extLst>
              <a:ext uri="{FF2B5EF4-FFF2-40B4-BE49-F238E27FC236}">
                <a16:creationId xmlns:a16="http://schemas.microsoft.com/office/drawing/2014/main" id="{3B49A086-92A7-4C94-8754-159C54D0B3F7}"/>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9905E1D5-6EE1-4849-8B4F-4934AAF351D7}"/>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35457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CA0BDCE4-4B24-44C3-9830-7A1DFE926798}"/>
              </a:ext>
            </a:extLst>
          </p:cNvPr>
          <p:cNvGraphicFramePr/>
          <p:nvPr/>
        </p:nvGraphicFramePr>
        <p:xfrm>
          <a:off x="2" y="53975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Timeline</a:t>
            </a:r>
            <a:r>
              <a:rPr lang="en-US" dirty="0">
                <a:solidFill>
                  <a:srgbClr val="00A651"/>
                </a:solidFill>
                <a:latin typeface="Bebas Neue"/>
                <a:cs typeface="Bebas Neue"/>
              </a:rPr>
              <a:t> </a:t>
            </a:r>
          </a:p>
        </p:txBody>
      </p:sp>
      <p:cxnSp>
        <p:nvCxnSpPr>
          <p:cNvPr id="10" name="Straight Connector 9">
            <a:extLst>
              <a:ext uri="{FF2B5EF4-FFF2-40B4-BE49-F238E27FC236}">
                <a16:creationId xmlns:a16="http://schemas.microsoft.com/office/drawing/2014/main" id="{1FFEFEC3-91EF-4E8D-9A06-04A38286F854}"/>
              </a:ext>
            </a:extLst>
          </p:cNvPr>
          <p:cNvCxnSpPr/>
          <p:nvPr/>
        </p:nvCxnSpPr>
        <p:spPr>
          <a:xfrm>
            <a:off x="4314442" y="2061475"/>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B2C2844A-C3FE-4186-8F97-E775CA12CDBA}"/>
              </a:ext>
            </a:extLst>
          </p:cNvPr>
          <p:cNvCxnSpPr/>
          <p:nvPr/>
        </p:nvCxnSpPr>
        <p:spPr>
          <a:xfrm>
            <a:off x="4422760" y="2061475"/>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B3C082C6-9235-4E54-B29C-D463D8BF5F02}"/>
              </a:ext>
            </a:extLst>
          </p:cNvPr>
          <p:cNvCxnSpPr/>
          <p:nvPr/>
        </p:nvCxnSpPr>
        <p:spPr>
          <a:xfrm>
            <a:off x="4952470" y="2068849"/>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CD57164-4252-4CBD-8472-21D36954936E}"/>
              </a:ext>
            </a:extLst>
          </p:cNvPr>
          <p:cNvCxnSpPr/>
          <p:nvPr/>
        </p:nvCxnSpPr>
        <p:spPr>
          <a:xfrm>
            <a:off x="5540380" y="2073258"/>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73F6D14C-065D-46F5-9796-BD6C9412A274}"/>
              </a:ext>
            </a:extLst>
          </p:cNvPr>
          <p:cNvCxnSpPr/>
          <p:nvPr/>
        </p:nvCxnSpPr>
        <p:spPr>
          <a:xfrm>
            <a:off x="5786494" y="2068849"/>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962E109F-0FF6-4982-B690-D3E4DC8C6EA0}"/>
              </a:ext>
            </a:extLst>
          </p:cNvPr>
          <p:cNvCxnSpPr/>
          <p:nvPr/>
        </p:nvCxnSpPr>
        <p:spPr>
          <a:xfrm>
            <a:off x="6446975" y="2068849"/>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a:extLst>
              <a:ext uri="{FF2B5EF4-FFF2-40B4-BE49-F238E27FC236}">
                <a16:creationId xmlns:a16="http://schemas.microsoft.com/office/drawing/2014/main" id="{12BB604C-869F-49D0-9E0E-1336FFCE29E9}"/>
              </a:ext>
            </a:extLst>
          </p:cNvPr>
          <p:cNvCxnSpPr/>
          <p:nvPr/>
        </p:nvCxnSpPr>
        <p:spPr>
          <a:xfrm>
            <a:off x="6794300" y="2061475"/>
            <a:ext cx="0" cy="103632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03DB0D50-4FA7-4218-A866-034F83F0EC77}"/>
              </a:ext>
            </a:extLst>
          </p:cNvPr>
          <p:cNvCxnSpPr/>
          <p:nvPr/>
        </p:nvCxnSpPr>
        <p:spPr>
          <a:xfrm>
            <a:off x="7323344" y="2060095"/>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5B65DF5C-2A3D-4975-9386-824B296B50B5}"/>
              </a:ext>
            </a:extLst>
          </p:cNvPr>
          <p:cNvCxnSpPr/>
          <p:nvPr/>
        </p:nvCxnSpPr>
        <p:spPr>
          <a:xfrm>
            <a:off x="7890173" y="2054101"/>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71D64513-D164-47C9-BCA5-2BAF88A7BC43}"/>
              </a:ext>
            </a:extLst>
          </p:cNvPr>
          <p:cNvCxnSpPr/>
          <p:nvPr/>
        </p:nvCxnSpPr>
        <p:spPr>
          <a:xfrm>
            <a:off x="8811880" y="2054101"/>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DEABDE7E-F7E0-479F-A1F6-DC6FD57A6BCA}"/>
              </a:ext>
            </a:extLst>
          </p:cNvPr>
          <p:cNvCxnSpPr/>
          <p:nvPr/>
        </p:nvCxnSpPr>
        <p:spPr>
          <a:xfrm>
            <a:off x="3167589" y="2065923"/>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C50C53E4-CDF1-41EF-B8F5-222F8A7BBA6D}"/>
              </a:ext>
            </a:extLst>
          </p:cNvPr>
          <p:cNvCxnSpPr/>
          <p:nvPr/>
        </p:nvCxnSpPr>
        <p:spPr>
          <a:xfrm>
            <a:off x="392960" y="2053590"/>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1FE4D8B1-8CE2-427F-A466-0C5E526DDB67}"/>
              </a:ext>
            </a:extLst>
          </p:cNvPr>
          <p:cNvCxnSpPr>
            <a:cxnSpLocks/>
            <a:stCxn id="26" idx="2"/>
          </p:cNvCxnSpPr>
          <p:nvPr/>
        </p:nvCxnSpPr>
        <p:spPr>
          <a:xfrm flipH="1">
            <a:off x="401246" y="1280962"/>
            <a:ext cx="398894" cy="75859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445515A1-162B-484B-A688-373B97408911}"/>
              </a:ext>
            </a:extLst>
          </p:cNvPr>
          <p:cNvSpPr txBox="1"/>
          <p:nvPr/>
        </p:nvSpPr>
        <p:spPr>
          <a:xfrm>
            <a:off x="99102" y="557687"/>
            <a:ext cx="1402076" cy="723275"/>
          </a:xfrm>
          <a:prstGeom prst="rect">
            <a:avLst/>
          </a:prstGeom>
          <a:noFill/>
          <a:ln>
            <a:solidFill>
              <a:schemeClr val="bg2">
                <a:lumMod val="75000"/>
              </a:schemeClr>
            </a:solidFill>
          </a:ln>
        </p:spPr>
        <p:txBody>
          <a:bodyPr wrap="square" rtlCol="0">
            <a:spAutoFit/>
          </a:bodyPr>
          <a:lstStyle/>
          <a:p>
            <a:r>
              <a:rPr lang="en-US" sz="900" b="1" dirty="0"/>
              <a:t>Start of ORTP process</a:t>
            </a:r>
          </a:p>
          <a:p>
            <a:pPr marL="285750" indent="-285750">
              <a:buFont typeface="Arial" panose="020B0604020202020204" pitchFamily="34" charset="0"/>
              <a:buChar char="•"/>
            </a:pPr>
            <a:r>
              <a:rPr lang="en-US" sz="800" dirty="0"/>
              <a:t>No discussion of </a:t>
            </a:r>
            <a:r>
              <a:rPr lang="en-US" sz="800" dirty="0" err="1"/>
              <a:t>Wtd</a:t>
            </a:r>
            <a:r>
              <a:rPr lang="en-US" sz="800" dirty="0"/>
              <a:t> Avg (WA) approach</a:t>
            </a:r>
          </a:p>
          <a:p>
            <a:pPr marL="285750" indent="-285750">
              <a:buFont typeface="Arial" panose="020B0604020202020204" pitchFamily="34" charset="0"/>
              <a:buChar char="•"/>
            </a:pPr>
            <a:r>
              <a:rPr lang="en-US" sz="800" dirty="0"/>
              <a:t>Co-Located met ISO-NE’s criteria to study</a:t>
            </a:r>
            <a:endParaRPr lang="en-US" sz="700" dirty="0"/>
          </a:p>
        </p:txBody>
      </p:sp>
      <p:sp>
        <p:nvSpPr>
          <p:cNvPr id="31" name="TextBox 30">
            <a:extLst>
              <a:ext uri="{FF2B5EF4-FFF2-40B4-BE49-F238E27FC236}">
                <a16:creationId xmlns:a16="http://schemas.microsoft.com/office/drawing/2014/main" id="{38FB5E30-0C9C-4262-BEFD-61367B10664F}"/>
              </a:ext>
            </a:extLst>
          </p:cNvPr>
          <p:cNvSpPr txBox="1"/>
          <p:nvPr/>
        </p:nvSpPr>
        <p:spPr>
          <a:xfrm>
            <a:off x="1093580" y="1422971"/>
            <a:ext cx="1491859" cy="738664"/>
          </a:xfrm>
          <a:prstGeom prst="rect">
            <a:avLst/>
          </a:prstGeom>
          <a:noFill/>
          <a:ln>
            <a:solidFill>
              <a:schemeClr val="bg2">
                <a:lumMod val="75000"/>
              </a:schemeClr>
            </a:solidFill>
          </a:ln>
        </p:spPr>
        <p:txBody>
          <a:bodyPr wrap="square" rtlCol="0">
            <a:spAutoFit/>
          </a:bodyPr>
          <a:lstStyle/>
          <a:p>
            <a:r>
              <a:rPr lang="en-US" sz="900" b="1" dirty="0"/>
              <a:t>Last Stakeholder Feedback on Co-Located ORTP Model</a:t>
            </a:r>
          </a:p>
          <a:p>
            <a:pPr marL="285750" indent="-285750">
              <a:buFont typeface="Arial" panose="020B0604020202020204" pitchFamily="34" charset="0"/>
              <a:buChar char="•"/>
            </a:pPr>
            <a:r>
              <a:rPr lang="en-US" sz="800" dirty="0"/>
              <a:t>Pulled amendment</a:t>
            </a:r>
          </a:p>
          <a:p>
            <a:pPr marL="285750" indent="-285750">
              <a:buFont typeface="Arial" panose="020B0604020202020204" pitchFamily="34" charset="0"/>
              <a:buChar char="•"/>
            </a:pPr>
            <a:r>
              <a:rPr lang="en-US" sz="800" dirty="0"/>
              <a:t>Thought WA still applied</a:t>
            </a:r>
          </a:p>
          <a:p>
            <a:pPr marL="285750" indent="-285750">
              <a:buFont typeface="Arial" panose="020B0604020202020204" pitchFamily="34" charset="0"/>
              <a:buChar char="•"/>
            </a:pPr>
            <a:r>
              <a:rPr lang="en-US" sz="800" dirty="0"/>
              <a:t>Above starting price</a:t>
            </a:r>
            <a:endParaRPr lang="en-US" sz="700" dirty="0"/>
          </a:p>
        </p:txBody>
      </p:sp>
      <p:cxnSp>
        <p:nvCxnSpPr>
          <p:cNvPr id="32" name="Straight Arrow Connector 31">
            <a:extLst>
              <a:ext uri="{FF2B5EF4-FFF2-40B4-BE49-F238E27FC236}">
                <a16:creationId xmlns:a16="http://schemas.microsoft.com/office/drawing/2014/main" id="{E4BF25A5-8E44-47FA-8A65-6D6499A6E74C}"/>
              </a:ext>
            </a:extLst>
          </p:cNvPr>
          <p:cNvCxnSpPr>
            <a:cxnSpLocks/>
          </p:cNvCxnSpPr>
          <p:nvPr/>
        </p:nvCxnSpPr>
        <p:spPr>
          <a:xfrm>
            <a:off x="2610624" y="1814164"/>
            <a:ext cx="532397" cy="25175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4" name="Left Brace 33">
            <a:extLst>
              <a:ext uri="{FF2B5EF4-FFF2-40B4-BE49-F238E27FC236}">
                <a16:creationId xmlns:a16="http://schemas.microsoft.com/office/drawing/2014/main" id="{D94AEB90-8816-4B32-AB5C-CB94EFFCAE89}"/>
              </a:ext>
            </a:extLst>
          </p:cNvPr>
          <p:cNvSpPr/>
          <p:nvPr/>
        </p:nvSpPr>
        <p:spPr>
          <a:xfrm rot="16200000">
            <a:off x="1675032" y="1914538"/>
            <a:ext cx="218778" cy="2766341"/>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F3CA772A-51F2-4B73-A6A5-990462F641E1}"/>
              </a:ext>
            </a:extLst>
          </p:cNvPr>
          <p:cNvSpPr txBox="1"/>
          <p:nvPr/>
        </p:nvSpPr>
        <p:spPr>
          <a:xfrm>
            <a:off x="1238527" y="3407101"/>
            <a:ext cx="1402076" cy="1000274"/>
          </a:xfrm>
          <a:prstGeom prst="rect">
            <a:avLst/>
          </a:prstGeom>
          <a:noFill/>
          <a:ln>
            <a:solidFill>
              <a:schemeClr val="bg2">
                <a:lumMod val="75000"/>
              </a:schemeClr>
            </a:solidFill>
          </a:ln>
        </p:spPr>
        <p:txBody>
          <a:bodyPr wrap="square" rtlCol="0">
            <a:spAutoFit/>
          </a:bodyPr>
          <a:lstStyle/>
          <a:p>
            <a:r>
              <a:rPr lang="en-US" sz="900" b="1" dirty="0"/>
              <a:t>Stakeholders Provided Feedback on Co-located Model</a:t>
            </a:r>
          </a:p>
          <a:p>
            <a:pPr marL="285750" indent="-285750">
              <a:buFont typeface="Arial" panose="020B0604020202020204" pitchFamily="34" charset="0"/>
              <a:buChar char="•"/>
            </a:pPr>
            <a:r>
              <a:rPr lang="en-US" sz="800" dirty="0"/>
              <a:t>AC/DC Coupling</a:t>
            </a:r>
          </a:p>
          <a:p>
            <a:pPr marL="285750" indent="-285750">
              <a:buFont typeface="Arial" panose="020B0604020202020204" pitchFamily="34" charset="0"/>
              <a:buChar char="•"/>
            </a:pPr>
            <a:r>
              <a:rPr lang="en-US" sz="800" dirty="0"/>
              <a:t>Clean charging for ITC</a:t>
            </a:r>
            <a:endParaRPr lang="en-US" sz="700" dirty="0"/>
          </a:p>
          <a:p>
            <a:pPr marL="285750" indent="-285750">
              <a:buFont typeface="Arial" panose="020B0604020202020204" pitchFamily="34" charset="0"/>
              <a:buChar char="•"/>
            </a:pPr>
            <a:r>
              <a:rPr lang="en-US" sz="800" dirty="0"/>
              <a:t>Unoptimized dispatch</a:t>
            </a:r>
          </a:p>
          <a:p>
            <a:pPr marL="285750" indent="-285750">
              <a:buFont typeface="Arial" panose="020B0604020202020204" pitchFamily="34" charset="0"/>
              <a:buChar char="•"/>
            </a:pPr>
            <a:r>
              <a:rPr lang="en-US" sz="800" dirty="0"/>
              <a:t>High O&amp;M costs</a:t>
            </a:r>
          </a:p>
        </p:txBody>
      </p:sp>
      <p:sp>
        <p:nvSpPr>
          <p:cNvPr id="36" name="Left Brace 35">
            <a:extLst>
              <a:ext uri="{FF2B5EF4-FFF2-40B4-BE49-F238E27FC236}">
                <a16:creationId xmlns:a16="http://schemas.microsoft.com/office/drawing/2014/main" id="{E07B951D-F8BE-4799-B917-8242A7C71C5C}"/>
              </a:ext>
            </a:extLst>
          </p:cNvPr>
          <p:cNvSpPr/>
          <p:nvPr/>
        </p:nvSpPr>
        <p:spPr>
          <a:xfrm rot="16200000">
            <a:off x="5271319" y="2231447"/>
            <a:ext cx="218778" cy="2132530"/>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93B49D47-7E32-44B0-A1C1-BA012F98DA1F}"/>
              </a:ext>
            </a:extLst>
          </p:cNvPr>
          <p:cNvSpPr txBox="1"/>
          <p:nvPr/>
        </p:nvSpPr>
        <p:spPr>
          <a:xfrm>
            <a:off x="1715292" y="165581"/>
            <a:ext cx="1117389" cy="861774"/>
          </a:xfrm>
          <a:prstGeom prst="rect">
            <a:avLst/>
          </a:prstGeom>
          <a:noFill/>
          <a:ln>
            <a:solidFill>
              <a:schemeClr val="bg2">
                <a:lumMod val="75000"/>
              </a:schemeClr>
            </a:solidFill>
          </a:ln>
        </p:spPr>
        <p:txBody>
          <a:bodyPr wrap="square" rtlCol="0">
            <a:spAutoFit/>
          </a:bodyPr>
          <a:lstStyle/>
          <a:p>
            <a:r>
              <a:rPr lang="en-US" sz="900" b="1" dirty="0"/>
              <a:t>IMM Email to Stakeholder: </a:t>
            </a:r>
            <a:r>
              <a:rPr lang="en-US" sz="800" u="sng" dirty="0"/>
              <a:t>Any</a:t>
            </a:r>
            <a:r>
              <a:rPr lang="en-US" sz="800" dirty="0"/>
              <a:t> combined resource will receive ORTP of the auction starting price</a:t>
            </a:r>
            <a:endParaRPr lang="en-US" sz="700" dirty="0"/>
          </a:p>
        </p:txBody>
      </p:sp>
      <p:cxnSp>
        <p:nvCxnSpPr>
          <p:cNvPr id="38" name="Straight Arrow Connector 37">
            <a:extLst>
              <a:ext uri="{FF2B5EF4-FFF2-40B4-BE49-F238E27FC236}">
                <a16:creationId xmlns:a16="http://schemas.microsoft.com/office/drawing/2014/main" id="{3B6EFF4C-FCC5-4346-8FB6-86094C0BABF7}"/>
              </a:ext>
            </a:extLst>
          </p:cNvPr>
          <p:cNvCxnSpPr>
            <a:cxnSpLocks/>
          </p:cNvCxnSpPr>
          <p:nvPr/>
        </p:nvCxnSpPr>
        <p:spPr>
          <a:xfrm>
            <a:off x="2201797" y="1047525"/>
            <a:ext cx="2076776" cy="118158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F8ACFE88-9068-4BE1-A46B-9B84D41A19E2}"/>
              </a:ext>
            </a:extLst>
          </p:cNvPr>
          <p:cNvSpPr txBox="1"/>
          <p:nvPr/>
        </p:nvSpPr>
        <p:spPr>
          <a:xfrm>
            <a:off x="3033175" y="1239245"/>
            <a:ext cx="796930" cy="230832"/>
          </a:xfrm>
          <a:prstGeom prst="rect">
            <a:avLst/>
          </a:prstGeom>
          <a:noFill/>
          <a:ln>
            <a:solidFill>
              <a:schemeClr val="bg2">
                <a:lumMod val="75000"/>
              </a:schemeClr>
            </a:solidFill>
          </a:ln>
        </p:spPr>
        <p:txBody>
          <a:bodyPr wrap="square" rtlCol="0">
            <a:spAutoFit/>
          </a:bodyPr>
          <a:lstStyle/>
          <a:p>
            <a:pPr algn="ctr"/>
            <a:r>
              <a:rPr lang="en-US" sz="900" b="1" dirty="0"/>
              <a:t>1</a:t>
            </a:r>
            <a:r>
              <a:rPr lang="en-US" sz="900" b="1" baseline="30000" dirty="0"/>
              <a:t>st</a:t>
            </a:r>
            <a:r>
              <a:rPr lang="en-US" sz="900" b="1" dirty="0"/>
              <a:t> MC Vote</a:t>
            </a:r>
            <a:endParaRPr lang="en-US" sz="700" dirty="0"/>
          </a:p>
        </p:txBody>
      </p:sp>
      <p:cxnSp>
        <p:nvCxnSpPr>
          <p:cNvPr id="42" name="Straight Arrow Connector 41">
            <a:extLst>
              <a:ext uri="{FF2B5EF4-FFF2-40B4-BE49-F238E27FC236}">
                <a16:creationId xmlns:a16="http://schemas.microsoft.com/office/drawing/2014/main" id="{D11D7A15-E694-478F-A1BA-96B74A3E6941}"/>
              </a:ext>
            </a:extLst>
          </p:cNvPr>
          <p:cNvCxnSpPr>
            <a:cxnSpLocks/>
          </p:cNvCxnSpPr>
          <p:nvPr/>
        </p:nvCxnSpPr>
        <p:spPr>
          <a:xfrm>
            <a:off x="3361872" y="1498197"/>
            <a:ext cx="1068612" cy="54135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A200FD83-CF0D-4993-8333-77D08D80EF55}"/>
              </a:ext>
            </a:extLst>
          </p:cNvPr>
          <p:cNvSpPr txBox="1"/>
          <p:nvPr/>
        </p:nvSpPr>
        <p:spPr>
          <a:xfrm>
            <a:off x="4422760" y="3421601"/>
            <a:ext cx="1489940" cy="1061829"/>
          </a:xfrm>
          <a:prstGeom prst="rect">
            <a:avLst/>
          </a:prstGeom>
          <a:noFill/>
          <a:ln>
            <a:solidFill>
              <a:schemeClr val="bg2">
                <a:lumMod val="75000"/>
              </a:schemeClr>
            </a:solidFill>
          </a:ln>
        </p:spPr>
        <p:txBody>
          <a:bodyPr wrap="square" rtlCol="0">
            <a:spAutoFit/>
          </a:bodyPr>
          <a:lstStyle/>
          <a:p>
            <a:pPr algn="ctr"/>
            <a:r>
              <a:rPr lang="en-US" sz="900" b="1" dirty="0"/>
              <a:t>Stakeholders believed ISO was not planning to follow FERC Approved WA method for combined resource and IMM provided no guidance or explanation why</a:t>
            </a:r>
          </a:p>
        </p:txBody>
      </p:sp>
      <p:sp>
        <p:nvSpPr>
          <p:cNvPr id="47" name="TextBox 46">
            <a:extLst>
              <a:ext uri="{FF2B5EF4-FFF2-40B4-BE49-F238E27FC236}">
                <a16:creationId xmlns:a16="http://schemas.microsoft.com/office/drawing/2014/main" id="{E03BEC9C-94C7-498B-9476-236615AEFDF4}"/>
              </a:ext>
            </a:extLst>
          </p:cNvPr>
          <p:cNvSpPr txBox="1"/>
          <p:nvPr/>
        </p:nvSpPr>
        <p:spPr>
          <a:xfrm>
            <a:off x="2951713" y="54183"/>
            <a:ext cx="1755782" cy="1123384"/>
          </a:xfrm>
          <a:prstGeom prst="rect">
            <a:avLst/>
          </a:prstGeom>
          <a:noFill/>
          <a:ln>
            <a:solidFill>
              <a:schemeClr val="bg2">
                <a:lumMod val="75000"/>
              </a:schemeClr>
            </a:solidFill>
          </a:ln>
        </p:spPr>
        <p:txBody>
          <a:bodyPr wrap="square" rtlCol="0">
            <a:spAutoFit/>
          </a:bodyPr>
          <a:lstStyle/>
          <a:p>
            <a:r>
              <a:rPr lang="en-US" sz="900" b="1" dirty="0"/>
              <a:t>Stakeholders offered amendment to clarify their understanding of the tariff at PC</a:t>
            </a:r>
          </a:p>
          <a:p>
            <a:pPr marL="285750" indent="-285750">
              <a:buFont typeface="Arial" panose="020B0604020202020204" pitchFamily="34" charset="0"/>
              <a:buChar char="•"/>
            </a:pPr>
            <a:r>
              <a:rPr lang="en-US" sz="800" dirty="0"/>
              <a:t>WA method would apply to hybrid resources</a:t>
            </a:r>
          </a:p>
          <a:p>
            <a:pPr marL="285750" indent="-285750">
              <a:buFont typeface="Arial" panose="020B0604020202020204" pitchFamily="34" charset="0"/>
              <a:buChar char="•"/>
            </a:pPr>
            <a:r>
              <a:rPr lang="en-US" sz="800" dirty="0"/>
              <a:t>Co-located resources would receive individual ORTPs</a:t>
            </a:r>
          </a:p>
          <a:p>
            <a:pPr marL="285750" indent="-285750">
              <a:buFont typeface="Arial" panose="020B0604020202020204" pitchFamily="34" charset="0"/>
              <a:buChar char="•"/>
            </a:pPr>
            <a:r>
              <a:rPr lang="en-US" sz="800" dirty="0"/>
              <a:t>Failed with 59.74% in favor</a:t>
            </a:r>
            <a:endParaRPr lang="en-US" sz="700" dirty="0"/>
          </a:p>
        </p:txBody>
      </p:sp>
      <p:cxnSp>
        <p:nvCxnSpPr>
          <p:cNvPr id="48" name="Straight Arrow Connector 47">
            <a:extLst>
              <a:ext uri="{FF2B5EF4-FFF2-40B4-BE49-F238E27FC236}">
                <a16:creationId xmlns:a16="http://schemas.microsoft.com/office/drawing/2014/main" id="{7AFFEF49-AFED-4908-9839-8BB394FAF40F}"/>
              </a:ext>
            </a:extLst>
          </p:cNvPr>
          <p:cNvCxnSpPr>
            <a:cxnSpLocks/>
          </p:cNvCxnSpPr>
          <p:nvPr/>
        </p:nvCxnSpPr>
        <p:spPr>
          <a:xfrm>
            <a:off x="4176918" y="1749720"/>
            <a:ext cx="536031" cy="31037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C6AE9098-62D3-4526-BCE7-624DF9E963ED}"/>
              </a:ext>
            </a:extLst>
          </p:cNvPr>
          <p:cNvCxnSpPr>
            <a:cxnSpLocks/>
            <a:stCxn id="69" idx="2"/>
          </p:cNvCxnSpPr>
          <p:nvPr/>
        </p:nvCxnSpPr>
        <p:spPr>
          <a:xfrm>
            <a:off x="5003657" y="1772219"/>
            <a:ext cx="373446" cy="28137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00B8A388-D904-4419-926D-8A10BCC0C34A}"/>
              </a:ext>
            </a:extLst>
          </p:cNvPr>
          <p:cNvSpPr txBox="1"/>
          <p:nvPr/>
        </p:nvSpPr>
        <p:spPr>
          <a:xfrm>
            <a:off x="4762006" y="113156"/>
            <a:ext cx="1670592" cy="784830"/>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ISO confirmed that they have no additional information to share regarding the IMM”s position and no plan to issue further detail to stakeholders.</a:t>
            </a:r>
            <a:endParaRPr lang="en-US" sz="700" dirty="0"/>
          </a:p>
        </p:txBody>
      </p:sp>
      <p:cxnSp>
        <p:nvCxnSpPr>
          <p:cNvPr id="55" name="Straight Arrow Connector 54">
            <a:extLst>
              <a:ext uri="{FF2B5EF4-FFF2-40B4-BE49-F238E27FC236}">
                <a16:creationId xmlns:a16="http://schemas.microsoft.com/office/drawing/2014/main" id="{038E6FC3-6FCB-44F2-8E3D-10DE9E6101D6}"/>
              </a:ext>
            </a:extLst>
          </p:cNvPr>
          <p:cNvCxnSpPr>
            <a:cxnSpLocks/>
          </p:cNvCxnSpPr>
          <p:nvPr/>
        </p:nvCxnSpPr>
        <p:spPr>
          <a:xfrm>
            <a:off x="5672188" y="906093"/>
            <a:ext cx="118744" cy="112012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1" name="TextBox 50">
            <a:extLst>
              <a:ext uri="{FF2B5EF4-FFF2-40B4-BE49-F238E27FC236}">
                <a16:creationId xmlns:a16="http://schemas.microsoft.com/office/drawing/2014/main" id="{E13DDBFD-FF0B-4622-809F-13F9F23BEBE0}"/>
              </a:ext>
            </a:extLst>
          </p:cNvPr>
          <p:cNvSpPr txBox="1"/>
          <p:nvPr/>
        </p:nvSpPr>
        <p:spPr>
          <a:xfrm>
            <a:off x="4808291" y="949092"/>
            <a:ext cx="780102" cy="2308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Dec Tax law</a:t>
            </a:r>
            <a:endParaRPr lang="en-US" sz="700" dirty="0"/>
          </a:p>
        </p:txBody>
      </p:sp>
      <p:sp>
        <p:nvSpPr>
          <p:cNvPr id="56" name="TextBox 55">
            <a:extLst>
              <a:ext uri="{FF2B5EF4-FFF2-40B4-BE49-F238E27FC236}">
                <a16:creationId xmlns:a16="http://schemas.microsoft.com/office/drawing/2014/main" id="{6B6023CE-5552-4EC1-8446-CE0C6285AE75}"/>
              </a:ext>
            </a:extLst>
          </p:cNvPr>
          <p:cNvSpPr txBox="1"/>
          <p:nvPr/>
        </p:nvSpPr>
        <p:spPr>
          <a:xfrm>
            <a:off x="6495103" y="147197"/>
            <a:ext cx="1610178" cy="1123384"/>
          </a:xfrm>
          <a:prstGeom prst="rect">
            <a:avLst/>
          </a:prstGeom>
          <a:solidFill>
            <a:schemeClr val="bg1"/>
          </a:solidFill>
          <a:ln>
            <a:solidFill>
              <a:schemeClr val="bg2">
                <a:lumMod val="75000"/>
              </a:schemeClr>
            </a:solidFill>
          </a:ln>
        </p:spPr>
        <p:txBody>
          <a:bodyPr wrap="square" rtlCol="0">
            <a:spAutoFit/>
          </a:bodyPr>
          <a:lstStyle/>
          <a:p>
            <a:r>
              <a:rPr lang="en-US" sz="900" b="1" dirty="0"/>
              <a:t>Incorporating tax changes, ISO finds combined ORTP to be below starting price</a:t>
            </a:r>
          </a:p>
          <a:p>
            <a:pPr marL="171450" indent="-171450">
              <a:buFont typeface="Arial" panose="020B0604020202020204" pitchFamily="34" charset="0"/>
              <a:buChar char="•"/>
            </a:pPr>
            <a:r>
              <a:rPr lang="en-US" sz="800" dirty="0"/>
              <a:t>Proposed ORTP for combined resource</a:t>
            </a:r>
          </a:p>
          <a:p>
            <a:pPr marL="171450" indent="-171450">
              <a:buFont typeface="Arial" panose="020B0604020202020204" pitchFamily="34" charset="0"/>
              <a:buChar char="•"/>
            </a:pPr>
            <a:r>
              <a:rPr lang="en-US" sz="800" dirty="0"/>
              <a:t>Proposed tariff change to modify WA approach</a:t>
            </a:r>
          </a:p>
          <a:p>
            <a:pPr marL="171450" indent="-171450">
              <a:buFont typeface="Arial" panose="020B0604020202020204" pitchFamily="34" charset="0"/>
              <a:buChar char="•"/>
            </a:pPr>
            <a:r>
              <a:rPr lang="en-US" sz="800" dirty="0"/>
              <a:t>IMM releases memo</a:t>
            </a:r>
          </a:p>
        </p:txBody>
      </p:sp>
      <p:cxnSp>
        <p:nvCxnSpPr>
          <p:cNvPr id="58" name="Straight Arrow Connector 57">
            <a:extLst>
              <a:ext uri="{FF2B5EF4-FFF2-40B4-BE49-F238E27FC236}">
                <a16:creationId xmlns:a16="http://schemas.microsoft.com/office/drawing/2014/main" id="{ECB08C77-7433-40D5-AFF4-61368A00582D}"/>
              </a:ext>
            </a:extLst>
          </p:cNvPr>
          <p:cNvCxnSpPr>
            <a:cxnSpLocks/>
          </p:cNvCxnSpPr>
          <p:nvPr/>
        </p:nvCxnSpPr>
        <p:spPr>
          <a:xfrm flipH="1">
            <a:off x="6432598" y="1280962"/>
            <a:ext cx="282064" cy="75859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9" name="Left Brace 58">
            <a:extLst>
              <a:ext uri="{FF2B5EF4-FFF2-40B4-BE49-F238E27FC236}">
                <a16:creationId xmlns:a16="http://schemas.microsoft.com/office/drawing/2014/main" id="{A2F56678-C2E7-4103-BDDB-DCAFC1112AC3}"/>
              </a:ext>
            </a:extLst>
          </p:cNvPr>
          <p:cNvSpPr/>
          <p:nvPr/>
        </p:nvSpPr>
        <p:spPr>
          <a:xfrm rot="16200000">
            <a:off x="6521021" y="3151823"/>
            <a:ext cx="199240" cy="347327"/>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TextBox 59">
            <a:extLst>
              <a:ext uri="{FF2B5EF4-FFF2-40B4-BE49-F238E27FC236}">
                <a16:creationId xmlns:a16="http://schemas.microsoft.com/office/drawing/2014/main" id="{2571BD58-723F-4144-908C-50832B89843F}"/>
              </a:ext>
            </a:extLst>
          </p:cNvPr>
          <p:cNvSpPr txBox="1"/>
          <p:nvPr/>
        </p:nvSpPr>
        <p:spPr>
          <a:xfrm>
            <a:off x="6056924" y="3437294"/>
            <a:ext cx="901997" cy="923330"/>
          </a:xfrm>
          <a:prstGeom prst="rect">
            <a:avLst/>
          </a:prstGeom>
          <a:noFill/>
          <a:ln>
            <a:solidFill>
              <a:schemeClr val="bg2">
                <a:lumMod val="75000"/>
              </a:schemeClr>
            </a:solidFill>
          </a:ln>
        </p:spPr>
        <p:txBody>
          <a:bodyPr wrap="square" rtlCol="0">
            <a:spAutoFit/>
          </a:bodyPr>
          <a:lstStyle/>
          <a:p>
            <a:pPr algn="ctr"/>
            <a:r>
              <a:rPr lang="en-US" sz="900" b="1" dirty="0"/>
              <a:t>Time to consider ISO’s proposed Tariff change and resulting ORTP</a:t>
            </a:r>
          </a:p>
        </p:txBody>
      </p:sp>
      <p:cxnSp>
        <p:nvCxnSpPr>
          <p:cNvPr id="77" name="Straight Arrow Connector 76">
            <a:extLst>
              <a:ext uri="{FF2B5EF4-FFF2-40B4-BE49-F238E27FC236}">
                <a16:creationId xmlns:a16="http://schemas.microsoft.com/office/drawing/2014/main" id="{2036F105-B0B4-4786-AE49-2BBDB3F49F8B}"/>
              </a:ext>
            </a:extLst>
          </p:cNvPr>
          <p:cNvCxnSpPr>
            <a:cxnSpLocks/>
          </p:cNvCxnSpPr>
          <p:nvPr/>
        </p:nvCxnSpPr>
        <p:spPr>
          <a:xfrm flipH="1">
            <a:off x="7323343" y="1658979"/>
            <a:ext cx="433570" cy="39276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2" name="TextBox 71">
            <a:extLst>
              <a:ext uri="{FF2B5EF4-FFF2-40B4-BE49-F238E27FC236}">
                <a16:creationId xmlns:a16="http://schemas.microsoft.com/office/drawing/2014/main" id="{D44F3394-D7F9-4067-B5A0-2CA5DE7B5E36}"/>
              </a:ext>
            </a:extLst>
          </p:cNvPr>
          <p:cNvSpPr txBox="1"/>
          <p:nvPr/>
        </p:nvSpPr>
        <p:spPr>
          <a:xfrm>
            <a:off x="6922308" y="1607637"/>
            <a:ext cx="518715" cy="3693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2</a:t>
            </a:r>
            <a:r>
              <a:rPr lang="en-US" sz="900" b="1" baseline="30000" dirty="0"/>
              <a:t>nd</a:t>
            </a:r>
            <a:r>
              <a:rPr lang="en-US" sz="900" b="1" dirty="0"/>
              <a:t> MC Vote</a:t>
            </a:r>
            <a:endParaRPr lang="en-US" sz="700" dirty="0"/>
          </a:p>
        </p:txBody>
      </p:sp>
      <p:cxnSp>
        <p:nvCxnSpPr>
          <p:cNvPr id="73" name="Straight Arrow Connector 72">
            <a:extLst>
              <a:ext uri="{FF2B5EF4-FFF2-40B4-BE49-F238E27FC236}">
                <a16:creationId xmlns:a16="http://schemas.microsoft.com/office/drawing/2014/main" id="{5D8D952F-5641-4F8D-AA16-4F681C33FEF6}"/>
              </a:ext>
            </a:extLst>
          </p:cNvPr>
          <p:cNvCxnSpPr>
            <a:cxnSpLocks/>
          </p:cNvCxnSpPr>
          <p:nvPr/>
        </p:nvCxnSpPr>
        <p:spPr>
          <a:xfrm flipH="1">
            <a:off x="6785088" y="1968239"/>
            <a:ext cx="216570" cy="8350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B71FC98B-484D-431A-B063-1BB37A95A192}"/>
              </a:ext>
            </a:extLst>
          </p:cNvPr>
          <p:cNvSpPr txBox="1"/>
          <p:nvPr/>
        </p:nvSpPr>
        <p:spPr>
          <a:xfrm>
            <a:off x="8159792" y="383705"/>
            <a:ext cx="946953" cy="969496"/>
          </a:xfrm>
          <a:prstGeom prst="rect">
            <a:avLst/>
          </a:prstGeom>
          <a:solidFill>
            <a:schemeClr val="bg1"/>
          </a:solidFill>
          <a:ln>
            <a:solidFill>
              <a:schemeClr val="bg2">
                <a:lumMod val="75000"/>
              </a:schemeClr>
            </a:solidFill>
          </a:ln>
        </p:spPr>
        <p:txBody>
          <a:bodyPr wrap="square" rtlCol="0">
            <a:spAutoFit/>
          </a:bodyPr>
          <a:lstStyle/>
          <a:p>
            <a:r>
              <a:rPr lang="en-US" sz="900" b="1" dirty="0"/>
              <a:t>SOI Window</a:t>
            </a:r>
          </a:p>
          <a:p>
            <a:pPr marL="171450" indent="-171450">
              <a:buFont typeface="Arial" panose="020B0604020202020204" pitchFamily="34" charset="0"/>
              <a:buChar char="•"/>
            </a:pPr>
            <a:r>
              <a:rPr lang="en-US" sz="800" dirty="0"/>
              <a:t>Resources must select technology group which determines ORTP</a:t>
            </a:r>
          </a:p>
        </p:txBody>
      </p:sp>
      <p:cxnSp>
        <p:nvCxnSpPr>
          <p:cNvPr id="80" name="Straight Arrow Connector 79">
            <a:extLst>
              <a:ext uri="{FF2B5EF4-FFF2-40B4-BE49-F238E27FC236}">
                <a16:creationId xmlns:a16="http://schemas.microsoft.com/office/drawing/2014/main" id="{654C8253-A06E-41AC-839B-BDA05044C71F}"/>
              </a:ext>
            </a:extLst>
          </p:cNvPr>
          <p:cNvCxnSpPr>
            <a:cxnSpLocks/>
          </p:cNvCxnSpPr>
          <p:nvPr/>
        </p:nvCxnSpPr>
        <p:spPr>
          <a:xfrm flipH="1">
            <a:off x="7885612" y="1379591"/>
            <a:ext cx="707418" cy="6599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65375790-0179-4351-8D8E-E981E50F4856}"/>
              </a:ext>
            </a:extLst>
          </p:cNvPr>
          <p:cNvSpPr txBox="1"/>
          <p:nvPr/>
        </p:nvSpPr>
        <p:spPr>
          <a:xfrm>
            <a:off x="7467554" y="1403555"/>
            <a:ext cx="707417" cy="3693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Planned filing date</a:t>
            </a:r>
            <a:endParaRPr lang="en-US" sz="700" dirty="0"/>
          </a:p>
        </p:txBody>
      </p:sp>
      <p:sp>
        <p:nvSpPr>
          <p:cNvPr id="84" name="TextBox 83">
            <a:extLst>
              <a:ext uri="{FF2B5EF4-FFF2-40B4-BE49-F238E27FC236}">
                <a16:creationId xmlns:a16="http://schemas.microsoft.com/office/drawing/2014/main" id="{97CBF463-BDE6-4437-8604-103F3E24AC3B}"/>
              </a:ext>
            </a:extLst>
          </p:cNvPr>
          <p:cNvSpPr txBox="1"/>
          <p:nvPr/>
        </p:nvSpPr>
        <p:spPr>
          <a:xfrm>
            <a:off x="8503611" y="1540588"/>
            <a:ext cx="616538" cy="3693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FERC Decision</a:t>
            </a:r>
            <a:endParaRPr lang="en-US" sz="800" dirty="0"/>
          </a:p>
        </p:txBody>
      </p:sp>
      <p:cxnSp>
        <p:nvCxnSpPr>
          <p:cNvPr id="85" name="Straight Arrow Connector 84">
            <a:extLst>
              <a:ext uri="{FF2B5EF4-FFF2-40B4-BE49-F238E27FC236}">
                <a16:creationId xmlns:a16="http://schemas.microsoft.com/office/drawing/2014/main" id="{A73D7663-0EAA-43FD-AC5A-ED1D2916E1A1}"/>
              </a:ext>
            </a:extLst>
          </p:cNvPr>
          <p:cNvCxnSpPr>
            <a:cxnSpLocks/>
          </p:cNvCxnSpPr>
          <p:nvPr/>
        </p:nvCxnSpPr>
        <p:spPr>
          <a:xfrm flipH="1">
            <a:off x="8798358" y="1937915"/>
            <a:ext cx="76700" cy="11382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7" name="Left Brace 86">
            <a:extLst>
              <a:ext uri="{FF2B5EF4-FFF2-40B4-BE49-F238E27FC236}">
                <a16:creationId xmlns:a16="http://schemas.microsoft.com/office/drawing/2014/main" id="{0EFB4223-8DF1-447F-9FCE-7460BF55022B}"/>
              </a:ext>
            </a:extLst>
          </p:cNvPr>
          <p:cNvSpPr/>
          <p:nvPr/>
        </p:nvSpPr>
        <p:spPr>
          <a:xfrm rot="16200000">
            <a:off x="7683588" y="2301452"/>
            <a:ext cx="239006" cy="2017579"/>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TextBox 87">
            <a:extLst>
              <a:ext uri="{FF2B5EF4-FFF2-40B4-BE49-F238E27FC236}">
                <a16:creationId xmlns:a16="http://schemas.microsoft.com/office/drawing/2014/main" id="{156BEB8B-D072-49F0-A27C-2C055322FDEB}"/>
              </a:ext>
            </a:extLst>
          </p:cNvPr>
          <p:cNvSpPr txBox="1"/>
          <p:nvPr/>
        </p:nvSpPr>
        <p:spPr>
          <a:xfrm>
            <a:off x="7009753" y="3436549"/>
            <a:ext cx="1701604" cy="1000274"/>
          </a:xfrm>
          <a:prstGeom prst="rect">
            <a:avLst/>
          </a:prstGeom>
          <a:noFill/>
          <a:ln>
            <a:solidFill>
              <a:schemeClr val="bg2">
                <a:lumMod val="75000"/>
              </a:schemeClr>
            </a:solidFill>
          </a:ln>
        </p:spPr>
        <p:txBody>
          <a:bodyPr wrap="square" rtlCol="0">
            <a:spAutoFit/>
          </a:bodyPr>
          <a:lstStyle/>
          <a:p>
            <a:r>
              <a:rPr lang="en-US" sz="900" b="1" dirty="0"/>
              <a:t>Stakeholders will not know what ORTP will apply to combined technology</a:t>
            </a:r>
          </a:p>
          <a:p>
            <a:pPr marL="171450" indent="-171450">
              <a:buFont typeface="Arial" panose="020B0604020202020204" pitchFamily="34" charset="0"/>
              <a:buChar char="•"/>
            </a:pPr>
            <a:r>
              <a:rPr lang="en-US" sz="800" dirty="0"/>
              <a:t>Large difference between WA and ISO’s proposal</a:t>
            </a:r>
          </a:p>
          <a:p>
            <a:pPr marL="171450" indent="-171450">
              <a:buFont typeface="Arial" panose="020B0604020202020204" pitchFamily="34" charset="0"/>
              <a:buChar char="•"/>
            </a:pPr>
            <a:r>
              <a:rPr lang="en-US" sz="800" dirty="0"/>
              <a:t>More than just the value, how to register the asset</a:t>
            </a:r>
          </a:p>
        </p:txBody>
      </p:sp>
      <p:cxnSp>
        <p:nvCxnSpPr>
          <p:cNvPr id="91" name="Straight Arrow Connector 90">
            <a:extLst>
              <a:ext uri="{FF2B5EF4-FFF2-40B4-BE49-F238E27FC236}">
                <a16:creationId xmlns:a16="http://schemas.microsoft.com/office/drawing/2014/main" id="{707BFA2F-59A0-425A-8A99-91B09E4ACE0A}"/>
              </a:ext>
            </a:extLst>
          </p:cNvPr>
          <p:cNvCxnSpPr>
            <a:cxnSpLocks/>
          </p:cNvCxnSpPr>
          <p:nvPr/>
        </p:nvCxnSpPr>
        <p:spPr>
          <a:xfrm flipH="1" flipV="1">
            <a:off x="6834407" y="2935994"/>
            <a:ext cx="764663" cy="11322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94" name="TextBox 93">
            <a:extLst>
              <a:ext uri="{FF2B5EF4-FFF2-40B4-BE49-F238E27FC236}">
                <a16:creationId xmlns:a16="http://schemas.microsoft.com/office/drawing/2014/main" id="{3AC86572-B8D9-477E-AF13-95C2B042C763}"/>
              </a:ext>
            </a:extLst>
          </p:cNvPr>
          <p:cNvSpPr txBox="1"/>
          <p:nvPr/>
        </p:nvSpPr>
        <p:spPr>
          <a:xfrm>
            <a:off x="7565278" y="2937738"/>
            <a:ext cx="798729" cy="2308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solidFill>
                  <a:srgbClr val="C00000"/>
                </a:solidFill>
              </a:rPr>
              <a:t>You are here</a:t>
            </a:r>
            <a:endParaRPr lang="en-US" sz="800" dirty="0">
              <a:solidFill>
                <a:srgbClr val="C00000"/>
              </a:solidFill>
            </a:endParaRPr>
          </a:p>
        </p:txBody>
      </p:sp>
      <p:cxnSp>
        <p:nvCxnSpPr>
          <p:cNvPr id="100" name="Straight Arrow Connector 99">
            <a:extLst>
              <a:ext uri="{FF2B5EF4-FFF2-40B4-BE49-F238E27FC236}">
                <a16:creationId xmlns:a16="http://schemas.microsoft.com/office/drawing/2014/main" id="{CB616588-A4BD-484A-AFFE-3A68E5A172B2}"/>
              </a:ext>
            </a:extLst>
          </p:cNvPr>
          <p:cNvCxnSpPr>
            <a:cxnSpLocks/>
          </p:cNvCxnSpPr>
          <p:nvPr/>
        </p:nvCxnSpPr>
        <p:spPr>
          <a:xfrm>
            <a:off x="3800821" y="1189841"/>
            <a:ext cx="1171691" cy="86374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17ABF4AC-7508-404B-A3AA-F8A34DB8E7B7}"/>
              </a:ext>
            </a:extLst>
          </p:cNvPr>
          <p:cNvCxnSpPr/>
          <p:nvPr/>
        </p:nvCxnSpPr>
        <p:spPr>
          <a:xfrm>
            <a:off x="4712949" y="2068849"/>
            <a:ext cx="0" cy="1036320"/>
          </a:xfrm>
          <a:prstGeom prst="line">
            <a:avLst/>
          </a:prstGeom>
        </p:spPr>
        <p:style>
          <a:lnRef idx="2">
            <a:schemeClr val="dk1"/>
          </a:lnRef>
          <a:fillRef idx="0">
            <a:schemeClr val="dk1"/>
          </a:fillRef>
          <a:effectRef idx="1">
            <a:schemeClr val="dk1"/>
          </a:effectRef>
          <a:fontRef idx="minor">
            <a:schemeClr val="tx1"/>
          </a:fontRef>
        </p:style>
      </p:cxnSp>
      <p:sp>
        <p:nvSpPr>
          <p:cNvPr id="98" name="TextBox 97">
            <a:extLst>
              <a:ext uri="{FF2B5EF4-FFF2-40B4-BE49-F238E27FC236}">
                <a16:creationId xmlns:a16="http://schemas.microsoft.com/office/drawing/2014/main" id="{0744363D-C14C-445D-ACE4-D7DD9A996BC3}"/>
              </a:ext>
            </a:extLst>
          </p:cNvPr>
          <p:cNvSpPr txBox="1"/>
          <p:nvPr/>
        </p:nvSpPr>
        <p:spPr>
          <a:xfrm>
            <a:off x="3727846" y="1485077"/>
            <a:ext cx="859142" cy="230832"/>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IMM Meeting</a:t>
            </a:r>
            <a:endParaRPr lang="en-US" sz="700" dirty="0"/>
          </a:p>
        </p:txBody>
      </p:sp>
      <p:sp>
        <p:nvSpPr>
          <p:cNvPr id="61" name="Rectangle 60">
            <a:extLst>
              <a:ext uri="{FF2B5EF4-FFF2-40B4-BE49-F238E27FC236}">
                <a16:creationId xmlns:a16="http://schemas.microsoft.com/office/drawing/2014/main" id="{F55AAA2C-3F56-45C5-A81A-B3AF0E93AE09}"/>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62" name="Picture 61" descr="renew-logo-white.png">
            <a:extLst>
              <a:ext uri="{FF2B5EF4-FFF2-40B4-BE49-F238E27FC236}">
                <a16:creationId xmlns:a16="http://schemas.microsoft.com/office/drawing/2014/main" id="{DEC5BF43-45B1-4BD0-AA4F-489FFF72EEA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3" name="Slide Number Placeholder 1">
            <a:extLst>
              <a:ext uri="{FF2B5EF4-FFF2-40B4-BE49-F238E27FC236}">
                <a16:creationId xmlns:a16="http://schemas.microsoft.com/office/drawing/2014/main" id="{6D24C369-EC75-4E1D-BC51-CA1679A8ED03}"/>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11</a:t>
            </a:fld>
            <a:endParaRPr lang="en-US" dirty="0"/>
          </a:p>
        </p:txBody>
      </p:sp>
      <p:pic>
        <p:nvPicPr>
          <p:cNvPr id="64" name="Graphic 63">
            <a:extLst>
              <a:ext uri="{FF2B5EF4-FFF2-40B4-BE49-F238E27FC236}">
                <a16:creationId xmlns:a16="http://schemas.microsoft.com/office/drawing/2014/main" id="{DFC48E52-73AE-4AA8-AEF4-086E699A6C2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715292" y="4642351"/>
            <a:ext cx="1439785" cy="365760"/>
          </a:xfrm>
          <a:prstGeom prst="rect">
            <a:avLst/>
          </a:prstGeom>
        </p:spPr>
      </p:pic>
      <p:pic>
        <p:nvPicPr>
          <p:cNvPr id="65" name="Picture 64">
            <a:extLst>
              <a:ext uri="{FF2B5EF4-FFF2-40B4-BE49-F238E27FC236}">
                <a16:creationId xmlns:a16="http://schemas.microsoft.com/office/drawing/2014/main" id="{D743A954-39C4-4992-8038-FD172D26E019}"/>
              </a:ext>
            </a:extLst>
          </p:cNvPr>
          <p:cNvPicPr>
            <a:picLocks noChangeAspect="1"/>
          </p:cNvPicPr>
          <p:nvPr/>
        </p:nvPicPr>
        <p:blipFill rotWithShape="1">
          <a:blip r:embed="rId11"/>
          <a:srcRect t="24394" b="19729"/>
          <a:stretch/>
        </p:blipFill>
        <p:spPr>
          <a:xfrm>
            <a:off x="3205538" y="4550369"/>
            <a:ext cx="1694898" cy="568359"/>
          </a:xfrm>
          <a:prstGeom prst="rect">
            <a:avLst/>
          </a:prstGeom>
        </p:spPr>
      </p:pic>
      <p:pic>
        <p:nvPicPr>
          <p:cNvPr id="66" name="Picture 65">
            <a:extLst>
              <a:ext uri="{FF2B5EF4-FFF2-40B4-BE49-F238E27FC236}">
                <a16:creationId xmlns:a16="http://schemas.microsoft.com/office/drawing/2014/main" id="{BBC8B6C0-0938-40AF-9247-04CCEEDB3F49}"/>
              </a:ext>
            </a:extLst>
          </p:cNvPr>
          <p:cNvPicPr>
            <a:picLocks noChangeAspect="1"/>
          </p:cNvPicPr>
          <p:nvPr/>
        </p:nvPicPr>
        <p:blipFill>
          <a:blip r:embed="rId12">
            <a:biLevel thresh="75000"/>
          </a:blip>
          <a:stretch>
            <a:fillRect/>
          </a:stretch>
        </p:blipFill>
        <p:spPr>
          <a:xfrm>
            <a:off x="4952470" y="4596631"/>
            <a:ext cx="1367505" cy="457200"/>
          </a:xfrm>
          <a:prstGeom prst="rect">
            <a:avLst/>
          </a:prstGeom>
        </p:spPr>
      </p:pic>
      <p:cxnSp>
        <p:nvCxnSpPr>
          <p:cNvPr id="83" name="Straight Arrow Connector 82">
            <a:extLst>
              <a:ext uri="{FF2B5EF4-FFF2-40B4-BE49-F238E27FC236}">
                <a16:creationId xmlns:a16="http://schemas.microsoft.com/office/drawing/2014/main" id="{38B9A693-F013-4113-A274-605D9A3C79B9}"/>
              </a:ext>
            </a:extLst>
          </p:cNvPr>
          <p:cNvCxnSpPr>
            <a:cxnSpLocks/>
          </p:cNvCxnSpPr>
          <p:nvPr/>
        </p:nvCxnSpPr>
        <p:spPr>
          <a:xfrm>
            <a:off x="5456213" y="1189841"/>
            <a:ext cx="81929" cy="84971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0E9EBE17-4EBE-44D4-A7CE-1789B42586C4}"/>
              </a:ext>
            </a:extLst>
          </p:cNvPr>
          <p:cNvCxnSpPr/>
          <p:nvPr/>
        </p:nvCxnSpPr>
        <p:spPr>
          <a:xfrm>
            <a:off x="5393708" y="2073258"/>
            <a:ext cx="0" cy="1036320"/>
          </a:xfrm>
          <a:prstGeom prst="line">
            <a:avLst/>
          </a:prstGeom>
        </p:spPr>
        <p:style>
          <a:lnRef idx="2">
            <a:schemeClr val="dk1"/>
          </a:lnRef>
          <a:fillRef idx="0">
            <a:schemeClr val="dk1"/>
          </a:fillRef>
          <a:effectRef idx="1">
            <a:schemeClr val="dk1"/>
          </a:effectRef>
          <a:fontRef idx="minor">
            <a:schemeClr val="tx1"/>
          </a:fontRef>
        </p:style>
      </p:cxnSp>
      <p:sp>
        <p:nvSpPr>
          <p:cNvPr id="69" name="TextBox 68">
            <a:extLst>
              <a:ext uri="{FF2B5EF4-FFF2-40B4-BE49-F238E27FC236}">
                <a16:creationId xmlns:a16="http://schemas.microsoft.com/office/drawing/2014/main" id="{D8D90192-43E7-4A01-87F8-255539CE3A2A}"/>
              </a:ext>
            </a:extLst>
          </p:cNvPr>
          <p:cNvSpPr txBox="1"/>
          <p:nvPr/>
        </p:nvSpPr>
        <p:spPr>
          <a:xfrm>
            <a:off x="4613606" y="1264388"/>
            <a:ext cx="780102" cy="507831"/>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ISO Delays Filing until January</a:t>
            </a:r>
            <a:endParaRPr lang="en-US" sz="700" dirty="0"/>
          </a:p>
        </p:txBody>
      </p:sp>
      <p:sp>
        <p:nvSpPr>
          <p:cNvPr id="71" name="TextBox 70">
            <a:extLst>
              <a:ext uri="{FF2B5EF4-FFF2-40B4-BE49-F238E27FC236}">
                <a16:creationId xmlns:a16="http://schemas.microsoft.com/office/drawing/2014/main" id="{662FDD03-D13F-4003-8956-EE49844044C6}"/>
              </a:ext>
            </a:extLst>
          </p:cNvPr>
          <p:cNvSpPr txBox="1"/>
          <p:nvPr/>
        </p:nvSpPr>
        <p:spPr>
          <a:xfrm>
            <a:off x="5666873" y="1230527"/>
            <a:ext cx="780102" cy="507831"/>
          </a:xfrm>
          <a:prstGeom prst="rect">
            <a:avLst/>
          </a:prstGeom>
          <a:solidFill>
            <a:schemeClr val="bg1"/>
          </a:solidFill>
          <a:ln>
            <a:solidFill>
              <a:schemeClr val="bg2">
                <a:lumMod val="75000"/>
              </a:schemeClr>
            </a:solidFill>
          </a:ln>
        </p:spPr>
        <p:txBody>
          <a:bodyPr wrap="square" rtlCol="0">
            <a:spAutoFit/>
          </a:bodyPr>
          <a:lstStyle/>
          <a:p>
            <a:pPr algn="ctr"/>
            <a:r>
              <a:rPr lang="en-US" sz="900" b="1" dirty="0"/>
              <a:t>ISO Delays Filing until March</a:t>
            </a:r>
            <a:endParaRPr lang="en-US" sz="700" dirty="0"/>
          </a:p>
        </p:txBody>
      </p:sp>
      <p:cxnSp>
        <p:nvCxnSpPr>
          <p:cNvPr id="74" name="Straight Connector 73">
            <a:extLst>
              <a:ext uri="{FF2B5EF4-FFF2-40B4-BE49-F238E27FC236}">
                <a16:creationId xmlns:a16="http://schemas.microsoft.com/office/drawing/2014/main" id="{FCA2DF96-9885-46BB-9667-96C34CE634E6}"/>
              </a:ext>
            </a:extLst>
          </p:cNvPr>
          <p:cNvCxnSpPr/>
          <p:nvPr/>
        </p:nvCxnSpPr>
        <p:spPr>
          <a:xfrm>
            <a:off x="5912700" y="2068849"/>
            <a:ext cx="0" cy="1036320"/>
          </a:xfrm>
          <a:prstGeom prst="line">
            <a:avLst/>
          </a:prstGeom>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AC73B428-A1DD-49D5-97E1-540D2EBF03F7}"/>
              </a:ext>
            </a:extLst>
          </p:cNvPr>
          <p:cNvCxnSpPr>
            <a:cxnSpLocks/>
          </p:cNvCxnSpPr>
          <p:nvPr/>
        </p:nvCxnSpPr>
        <p:spPr>
          <a:xfrm flipH="1">
            <a:off x="5919756" y="1772169"/>
            <a:ext cx="113697" cy="26738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pic>
        <p:nvPicPr>
          <p:cNvPr id="97" name="Picture 96" descr="A picture containing text, clipart&#10;&#10;Description automatically generated">
            <a:extLst>
              <a:ext uri="{FF2B5EF4-FFF2-40B4-BE49-F238E27FC236}">
                <a16:creationId xmlns:a16="http://schemas.microsoft.com/office/drawing/2014/main" id="{57615E8A-E381-4D99-BF13-52B89778B65B}"/>
              </a:ext>
            </a:extLst>
          </p:cNvPr>
          <p:cNvPicPr>
            <a:picLocks noChangeAspect="1"/>
          </p:cNvPicPr>
          <p:nvPr/>
        </p:nvPicPr>
        <p:blipFill>
          <a:blip r:embed="rId13"/>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53427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3877985"/>
          </a:xfrm>
          <a:prstGeom prst="rect">
            <a:avLst/>
          </a:prstGeom>
          <a:solidFill>
            <a:schemeClr val="bg1"/>
          </a:solidFill>
        </p:spPr>
        <p:txBody>
          <a:bodyPr wrap="square" rtlCol="0">
            <a:spAutoFit/>
          </a:bodyPr>
          <a:lstStyle/>
          <a:p>
            <a:pPr marL="0" lvl="2">
              <a:spcAft>
                <a:spcPts val="600"/>
              </a:spcAft>
              <a:defRPr/>
            </a:pPr>
            <a:r>
              <a:rPr lang="en-US" sz="1600" b="1" dirty="0">
                <a:solidFill>
                  <a:prstClr val="black"/>
                </a:solidFill>
              </a:rPr>
              <a:t>Considering:</a:t>
            </a:r>
          </a:p>
          <a:p>
            <a:pPr marL="285750" lvl="2" indent="-285750">
              <a:spcAft>
                <a:spcPts val="600"/>
              </a:spcAft>
              <a:buFont typeface="Arial" panose="020B0604020202020204" pitchFamily="34" charset="0"/>
              <a:buChar char="•"/>
              <a:defRPr/>
            </a:pPr>
            <a:r>
              <a:rPr lang="en-US" sz="1400" dirty="0">
                <a:solidFill>
                  <a:prstClr val="black"/>
                </a:solidFill>
              </a:rPr>
              <a:t>ISO’s newly proposed Tariff change to the applicability of the weighted-average ORTP provisions and related ORTP value for a combined solar + battery generating resource</a:t>
            </a:r>
          </a:p>
          <a:p>
            <a:pPr marL="285750" lvl="2" indent="-285750">
              <a:spcAft>
                <a:spcPts val="600"/>
              </a:spcAft>
              <a:buFont typeface="Arial" panose="020B0604020202020204" pitchFamily="34" charset="0"/>
              <a:buChar char="•"/>
              <a:defRPr/>
            </a:pPr>
            <a:r>
              <a:rPr lang="en-US" sz="1400" dirty="0">
                <a:solidFill>
                  <a:prstClr val="black"/>
                </a:solidFill>
              </a:rPr>
              <a:t>The accelerated timeline in which the committee is being asked to consider this substantive change</a:t>
            </a:r>
          </a:p>
          <a:p>
            <a:pPr marL="285750" lvl="2" indent="-285750">
              <a:spcAft>
                <a:spcPts val="600"/>
              </a:spcAft>
              <a:buFont typeface="Arial" panose="020B0604020202020204" pitchFamily="34" charset="0"/>
              <a:buChar char="•"/>
              <a:defRPr/>
            </a:pPr>
            <a:r>
              <a:rPr lang="en-US" sz="1400" dirty="0">
                <a:solidFill>
                  <a:prstClr val="black"/>
                </a:solidFill>
              </a:rPr>
              <a:t>The uncertainty this creates for SOI submittals, which will occur prior to a FERC order</a:t>
            </a:r>
          </a:p>
          <a:p>
            <a:pPr marL="285750" lvl="2" indent="-285750">
              <a:spcAft>
                <a:spcPts val="600"/>
              </a:spcAft>
              <a:buFont typeface="Arial" panose="020B0604020202020204" pitchFamily="34" charset="0"/>
              <a:buChar char="•"/>
              <a:defRPr/>
            </a:pPr>
            <a:r>
              <a:rPr lang="en-US" sz="1400" dirty="0">
                <a:solidFill>
                  <a:prstClr val="black"/>
                </a:solidFill>
              </a:rPr>
              <a:t>The lack of time for the MC to fully vet the assumptions in ISO’s ORTP model</a:t>
            </a:r>
            <a:endParaRPr lang="en-US" sz="1200" dirty="0">
              <a:solidFill>
                <a:prstClr val="black"/>
              </a:solidFill>
            </a:endParaRPr>
          </a:p>
          <a:p>
            <a:pPr marL="0" lvl="2">
              <a:spcAft>
                <a:spcPts val="600"/>
              </a:spcAft>
              <a:defRPr/>
            </a:pPr>
            <a:r>
              <a:rPr lang="en-US" sz="1600" b="1" dirty="0">
                <a:solidFill>
                  <a:prstClr val="black"/>
                </a:solidFill>
              </a:rPr>
              <a:t>We believe that:</a:t>
            </a:r>
          </a:p>
          <a:p>
            <a:pPr marL="342900" lvl="2" indent="-342900">
              <a:spcAft>
                <a:spcPts val="600"/>
              </a:spcAft>
              <a:buFont typeface="+mj-lt"/>
              <a:buAutoNum type="arabicPeriod"/>
              <a:defRPr/>
            </a:pPr>
            <a:r>
              <a:rPr lang="en-US" sz="1400" dirty="0">
                <a:solidFill>
                  <a:prstClr val="black"/>
                </a:solidFill>
              </a:rPr>
              <a:t>Adopting ISO’s proposed “combined” ORTP value and corresponding Tariff change to the weighted average provision will severely disadvantage combined resources in FCA 16 and beyond</a:t>
            </a:r>
          </a:p>
          <a:p>
            <a:pPr marL="800088" lvl="3" indent="-342900">
              <a:spcAft>
                <a:spcPts val="600"/>
              </a:spcAft>
              <a:buFont typeface="+mj-lt"/>
              <a:buAutoNum type="alphaLcParenR"/>
              <a:defRPr/>
            </a:pPr>
            <a:r>
              <a:rPr lang="en-US" sz="1200" dirty="0">
                <a:solidFill>
                  <a:prstClr val="black"/>
                </a:solidFill>
              </a:rPr>
              <a:t>There are several major flaws with the analysis used to calculate the proposed ORTP (outlined in the following section)</a:t>
            </a:r>
          </a:p>
          <a:p>
            <a:pPr marL="800088" lvl="3" indent="-342900">
              <a:spcAft>
                <a:spcPts val="600"/>
              </a:spcAft>
              <a:buFont typeface="+mj-lt"/>
              <a:buAutoNum type="alphaLcParenR"/>
              <a:defRPr/>
            </a:pPr>
            <a:r>
              <a:rPr lang="en-US" sz="1200" dirty="0">
                <a:solidFill>
                  <a:prstClr val="black"/>
                </a:solidFill>
              </a:rPr>
              <a:t>Project sponsors will be expected to make financial decisions prior to learning FERC’s position on ISO-NE’s proposal</a:t>
            </a:r>
          </a:p>
          <a:p>
            <a:pPr marL="342900" lvl="2" indent="-342900">
              <a:spcAft>
                <a:spcPts val="600"/>
              </a:spcAft>
              <a:buFont typeface="+mj-lt"/>
              <a:buAutoNum type="arabicPeriod"/>
              <a:defRPr/>
            </a:pPr>
            <a:r>
              <a:rPr lang="en-US" sz="1400" dirty="0">
                <a:solidFill>
                  <a:prstClr val="black"/>
                </a:solidFill>
              </a:rPr>
              <a:t>A thorough stakeholder review should be undertaken by NEPOOL to fully evaluate the implications of ISO’s proposal, a process which would include more than 1 MC meeting before participants are asked to vote</a:t>
            </a:r>
          </a:p>
          <a:p>
            <a:pPr marL="342900" lvl="2" indent="-342900">
              <a:spcAft>
                <a:spcPts val="600"/>
              </a:spcAft>
              <a:buFont typeface="+mj-lt"/>
              <a:buAutoNum type="arabicPeriod"/>
              <a:defRPr/>
            </a:pPr>
            <a:r>
              <a:rPr lang="en-US" sz="1400" dirty="0">
                <a:solidFill>
                  <a:prstClr val="black"/>
                </a:solidFill>
              </a:rPr>
              <a:t>The existing Tariff clearly states how the ORTP is to be calculated for combined resources of all types</a:t>
            </a: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Where We Stand Today</a:t>
            </a:r>
          </a:p>
        </p:txBody>
      </p:sp>
      <p:sp>
        <p:nvSpPr>
          <p:cNvPr id="8" name="Rectangle 7">
            <a:extLst>
              <a:ext uri="{FF2B5EF4-FFF2-40B4-BE49-F238E27FC236}">
                <a16:creationId xmlns:a16="http://schemas.microsoft.com/office/drawing/2014/main" id="{8437F249-F4F0-4509-8238-6E8A4F8902E5}"/>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9" name="Picture 8" descr="renew-logo-white.png">
            <a:extLst>
              <a:ext uri="{FF2B5EF4-FFF2-40B4-BE49-F238E27FC236}">
                <a16:creationId xmlns:a16="http://schemas.microsoft.com/office/drawing/2014/main" id="{F4DEF237-32B3-4A9A-B4D4-F1E56ACD2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0" name="Slide Number Placeholder 1">
            <a:extLst>
              <a:ext uri="{FF2B5EF4-FFF2-40B4-BE49-F238E27FC236}">
                <a16:creationId xmlns:a16="http://schemas.microsoft.com/office/drawing/2014/main" id="{23AA1ED8-A12F-492E-BB30-E6551E1E0FC5}"/>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12</a:t>
            </a:fld>
            <a:endParaRPr lang="en-US" dirty="0"/>
          </a:p>
        </p:txBody>
      </p:sp>
      <p:pic>
        <p:nvPicPr>
          <p:cNvPr id="11" name="Graphic 10">
            <a:extLst>
              <a:ext uri="{FF2B5EF4-FFF2-40B4-BE49-F238E27FC236}">
                <a16:creationId xmlns:a16="http://schemas.microsoft.com/office/drawing/2014/main" id="{A1662497-2055-4BDD-9AF2-3F1E7C4548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2" name="Picture 11">
            <a:extLst>
              <a:ext uri="{FF2B5EF4-FFF2-40B4-BE49-F238E27FC236}">
                <a16:creationId xmlns:a16="http://schemas.microsoft.com/office/drawing/2014/main" id="{C8AA95E2-DBB2-4AFA-A54A-A741B3389A6A}"/>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3" name="Picture 12">
            <a:extLst>
              <a:ext uri="{FF2B5EF4-FFF2-40B4-BE49-F238E27FC236}">
                <a16:creationId xmlns:a16="http://schemas.microsoft.com/office/drawing/2014/main" id="{A9C1A71D-13AC-45C0-AA64-567D8D1F19BB}"/>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pic>
        <p:nvPicPr>
          <p:cNvPr id="14" name="Picture 13" descr="A picture containing text, clipart&#10;&#10;Description automatically generated">
            <a:extLst>
              <a:ext uri="{FF2B5EF4-FFF2-40B4-BE49-F238E27FC236}">
                <a16:creationId xmlns:a16="http://schemas.microsoft.com/office/drawing/2014/main" id="{B1637DEA-DD80-B047-807B-F0D67A408A48}"/>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79493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5BA9B0-661D-4E35-9E93-3881F15CEFF7}"/>
              </a:ext>
            </a:extLst>
          </p:cNvPr>
          <p:cNvSpPr/>
          <p:nvPr/>
        </p:nvSpPr>
        <p:spPr>
          <a:xfrm>
            <a:off x="0" y="0"/>
            <a:ext cx="9144000" cy="51435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a:spLocks noChangeArrowheads="1"/>
          </p:cNvSpPr>
          <p:nvPr/>
        </p:nvSpPr>
        <p:spPr bwMode="auto">
          <a:xfrm>
            <a:off x="0" y="1180271"/>
            <a:ext cx="5194169" cy="24565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70000"/>
              </a:lnSpc>
              <a:buClr>
                <a:srgbClr val="373737"/>
              </a:buClr>
            </a:pPr>
            <a:r>
              <a:rPr lang="en-US" sz="5400" dirty="0">
                <a:ln w="0"/>
                <a:solidFill>
                  <a:schemeClr val="tx2"/>
                </a:solidFill>
                <a:effectLst>
                  <a:outerShdw blurRad="38100" dist="19050" dir="2700000" algn="tl" rotWithShape="0">
                    <a:schemeClr val="dk1">
                      <a:alpha val="40000"/>
                    </a:schemeClr>
                  </a:outerShdw>
                </a:effectLst>
                <a:latin typeface="Bebas Neue"/>
                <a:cs typeface="Bebas Neue"/>
              </a:rPr>
              <a:t>Concerns with Accuracy of ISO’s “Combined” ORTP Analysis</a:t>
            </a:r>
          </a:p>
        </p:txBody>
      </p:sp>
      <p:sp>
        <p:nvSpPr>
          <p:cNvPr id="2" name="Slide Number Placeholder 1">
            <a:extLst>
              <a:ext uri="{FF2B5EF4-FFF2-40B4-BE49-F238E27FC236}">
                <a16:creationId xmlns:a16="http://schemas.microsoft.com/office/drawing/2014/main" id="{44256D71-5012-4444-8A10-D00156D43494}"/>
              </a:ext>
            </a:extLst>
          </p:cNvPr>
          <p:cNvSpPr>
            <a:spLocks noGrp="1"/>
          </p:cNvSpPr>
          <p:nvPr>
            <p:ph type="sldNum" sz="quarter" idx="12"/>
          </p:nvPr>
        </p:nvSpPr>
        <p:spPr/>
        <p:txBody>
          <a:bodyPr/>
          <a:lstStyle/>
          <a:p>
            <a:fld id="{4524AEE8-596E-414B-BAB2-3F3771E1BBE8}" type="slidenum">
              <a:rPr lang="en-US" smtClean="0"/>
              <a:pPr/>
              <a:t>13</a:t>
            </a:fld>
            <a:endParaRPr lang="en-US" dirty="0"/>
          </a:p>
        </p:txBody>
      </p:sp>
      <p:sp>
        <p:nvSpPr>
          <p:cNvPr id="6" name="Rectangle 5">
            <a:extLst>
              <a:ext uri="{FF2B5EF4-FFF2-40B4-BE49-F238E27FC236}">
                <a16:creationId xmlns:a16="http://schemas.microsoft.com/office/drawing/2014/main" id="{DE4FA750-BF02-4DA5-9485-7476206A1FAE}"/>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7" name="Picture 6" descr="renew-logo-white.png">
            <a:extLst>
              <a:ext uri="{FF2B5EF4-FFF2-40B4-BE49-F238E27FC236}">
                <a16:creationId xmlns:a16="http://schemas.microsoft.com/office/drawing/2014/main" id="{E21D526D-90FC-4F75-8603-7B5ED5B830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8" name="Slide Number Placeholder 1">
            <a:extLst>
              <a:ext uri="{FF2B5EF4-FFF2-40B4-BE49-F238E27FC236}">
                <a16:creationId xmlns:a16="http://schemas.microsoft.com/office/drawing/2014/main" id="{B0ACD5A5-5854-4D0B-89F1-A7730BBDC520}"/>
              </a:ext>
            </a:extLst>
          </p:cNvPr>
          <p:cNvSpPr txBox="1">
            <a:spLocks/>
          </p:cNvSpPr>
          <p:nvPr/>
        </p:nvSpPr>
        <p:spPr>
          <a:xfrm>
            <a:off x="7010400" y="4566633"/>
            <a:ext cx="2133600" cy="273844"/>
          </a:xfrm>
          <a:prstGeom prst="rect">
            <a:avLst/>
          </a:prstGeom>
        </p:spPr>
        <p:txBody>
          <a:bodyPr vert="horz" lIns="91440" tIns="45720" rIns="91440" bIns="45720" rtlCol="0" anchor="ctr"/>
          <a:lstStyle>
            <a:defPPr>
              <a:defRPr lang="en-US"/>
            </a:defPPr>
            <a:lvl1pPr marL="0" algn="r" defTabSz="457189" rtl="0" eaLnBrk="1" latinLnBrk="0" hangingPunct="1">
              <a:defRPr sz="1200" kern="1200">
                <a:solidFill>
                  <a:schemeClr val="bg1">
                    <a:lumMod val="85000"/>
                  </a:schemeClr>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4524AEE8-596E-414B-BAB2-3F3771E1BBE8}" type="slidenum">
              <a:rPr lang="en-US" smtClean="0"/>
              <a:pPr/>
              <a:t>13</a:t>
            </a:fld>
            <a:endParaRPr lang="en-US" dirty="0"/>
          </a:p>
        </p:txBody>
      </p:sp>
      <p:pic>
        <p:nvPicPr>
          <p:cNvPr id="9" name="Graphic 8">
            <a:extLst>
              <a:ext uri="{FF2B5EF4-FFF2-40B4-BE49-F238E27FC236}">
                <a16:creationId xmlns:a16="http://schemas.microsoft.com/office/drawing/2014/main" id="{5BAA02B0-80E9-4781-A44A-B209CB1D47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0" name="Picture 9">
            <a:extLst>
              <a:ext uri="{FF2B5EF4-FFF2-40B4-BE49-F238E27FC236}">
                <a16:creationId xmlns:a16="http://schemas.microsoft.com/office/drawing/2014/main" id="{81987F72-9FF1-44F5-91B9-0E74F9F5F34F}"/>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1" name="Picture 10">
            <a:extLst>
              <a:ext uri="{FF2B5EF4-FFF2-40B4-BE49-F238E27FC236}">
                <a16:creationId xmlns:a16="http://schemas.microsoft.com/office/drawing/2014/main" id="{3B49A086-92A7-4C94-8754-159C54D0B3F7}"/>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sp>
        <p:nvSpPr>
          <p:cNvPr id="12" name="TextBox 11">
            <a:extLst>
              <a:ext uri="{FF2B5EF4-FFF2-40B4-BE49-F238E27FC236}">
                <a16:creationId xmlns:a16="http://schemas.microsoft.com/office/drawing/2014/main" id="{D10AF777-4D13-4866-9693-886022C03F83}"/>
              </a:ext>
            </a:extLst>
          </p:cNvPr>
          <p:cNvSpPr txBox="1"/>
          <p:nvPr/>
        </p:nvSpPr>
        <p:spPr>
          <a:xfrm>
            <a:off x="0" y="4061693"/>
            <a:ext cx="8961120" cy="400110"/>
          </a:xfrm>
          <a:prstGeom prst="rect">
            <a:avLst/>
          </a:prstGeom>
          <a:noFill/>
        </p:spPr>
        <p:txBody>
          <a:bodyPr wrap="square" rtlCol="0">
            <a:spAutoFit/>
          </a:bodyPr>
          <a:lstStyle/>
          <a:p>
            <a:r>
              <a:rPr lang="en-US" sz="1000" dirty="0"/>
              <a:t>*Note all ORTPs in this section are hypothetical and based on rough calculations for illustrative purposes. The sponsors of this amendment do not support any one of these values. To develop a new ORTP, a thorough analysis and stakeholder review should be conducted </a:t>
            </a:r>
            <a:r>
              <a:rPr lang="en-US" sz="1000" u="sng" dirty="0"/>
              <a:t>after</a:t>
            </a:r>
            <a:r>
              <a:rPr lang="en-US" sz="1000" dirty="0"/>
              <a:t> it has been decided a “bottoms up” approach is appropriate</a:t>
            </a:r>
          </a:p>
        </p:txBody>
      </p:sp>
      <p:pic>
        <p:nvPicPr>
          <p:cNvPr id="13" name="Picture 12" descr="A picture containing text, clipart&#10;&#10;Description automatically generated">
            <a:extLst>
              <a:ext uri="{FF2B5EF4-FFF2-40B4-BE49-F238E27FC236}">
                <a16:creationId xmlns:a16="http://schemas.microsoft.com/office/drawing/2014/main" id="{6ACB5580-BA75-4D48-92AC-569C6F52B290}"/>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336771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Overview</a:t>
            </a:r>
          </a:p>
        </p:txBody>
      </p:sp>
      <p:sp>
        <p:nvSpPr>
          <p:cNvPr id="2" name="TextBox 1">
            <a:extLst>
              <a:ext uri="{FF2B5EF4-FFF2-40B4-BE49-F238E27FC236}">
                <a16:creationId xmlns:a16="http://schemas.microsoft.com/office/drawing/2014/main" id="{0F1F2CE5-5AEF-4969-996C-4E1ABE7A31F7}"/>
              </a:ext>
            </a:extLst>
          </p:cNvPr>
          <p:cNvSpPr txBox="1"/>
          <p:nvPr/>
        </p:nvSpPr>
        <p:spPr>
          <a:xfrm>
            <a:off x="275658" y="569360"/>
            <a:ext cx="8389019" cy="3816429"/>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200" dirty="0">
                <a:solidFill>
                  <a:prstClr val="black"/>
                </a:solidFill>
              </a:rPr>
              <a:t>At the February 9, 2021 Markets Committee Meeting, in addition to the Tariff change to the weighted average section of the Tariff, ISO proposed an Offer Review Trigger Price for a “Combined Photovoltaic Solar and Energy Storage Device – Lithium Ion Battery” of </a:t>
            </a:r>
            <a:r>
              <a:rPr lang="en-US" sz="1200" b="1" dirty="0">
                <a:solidFill>
                  <a:prstClr val="black"/>
                </a:solidFill>
              </a:rPr>
              <a:t>$9.371/kW-</a:t>
            </a:r>
            <a:r>
              <a:rPr lang="en-US" sz="1200" b="1" dirty="0" err="1">
                <a:solidFill>
                  <a:prstClr val="black"/>
                </a:solidFill>
              </a:rPr>
              <a:t>mo</a:t>
            </a:r>
            <a:r>
              <a:rPr lang="en-US" sz="1200" b="1" dirty="0">
                <a:solidFill>
                  <a:prstClr val="black"/>
                </a:solidFill>
              </a:rPr>
              <a:t> </a:t>
            </a:r>
            <a:r>
              <a:rPr lang="en-US" sz="1200" dirty="0">
                <a:solidFill>
                  <a:prstClr val="black"/>
                </a:solidFill>
              </a:rPr>
              <a:t>in response to the December 2020 Consolidated Appropriation Act which changed the tax eligibility of the combined project (lowered to </a:t>
            </a:r>
            <a:r>
              <a:rPr lang="en-US" sz="1200" b="1" dirty="0">
                <a:solidFill>
                  <a:prstClr val="black"/>
                </a:solidFill>
              </a:rPr>
              <a:t>$6.964 </a:t>
            </a:r>
            <a:r>
              <a:rPr lang="en-US" sz="1200" dirty="0">
                <a:solidFill>
                  <a:prstClr val="black"/>
                </a:solidFill>
              </a:rPr>
              <a:t>at the Feb 24 meeting)</a:t>
            </a:r>
          </a:p>
          <a:p>
            <a:pPr marL="742939" lvl="1" indent="-285750">
              <a:spcAft>
                <a:spcPts val="600"/>
              </a:spcAft>
              <a:buFont typeface="Arial" panose="020B0604020202020204" pitchFamily="34" charset="0"/>
              <a:buChar char="•"/>
              <a:defRPr/>
            </a:pPr>
            <a:r>
              <a:rPr lang="en-US" sz="1100" dirty="0">
                <a:solidFill>
                  <a:prstClr val="black"/>
                </a:solidFill>
              </a:rPr>
              <a:t>ISO concurrently proposed an ORTP of </a:t>
            </a:r>
            <a:r>
              <a:rPr lang="en-US" sz="1100" b="1" dirty="0">
                <a:solidFill>
                  <a:prstClr val="black"/>
                </a:solidFill>
              </a:rPr>
              <a:t>$0.000/kW-</a:t>
            </a:r>
            <a:r>
              <a:rPr lang="en-US" sz="1100" b="1" dirty="0" err="1">
                <a:solidFill>
                  <a:prstClr val="black"/>
                </a:solidFill>
              </a:rPr>
              <a:t>mo</a:t>
            </a:r>
            <a:r>
              <a:rPr lang="en-US" sz="1100" dirty="0">
                <a:solidFill>
                  <a:prstClr val="black"/>
                </a:solidFill>
              </a:rPr>
              <a:t> for a stand-alone solar project and </a:t>
            </a:r>
            <a:r>
              <a:rPr lang="en-US" sz="1100" b="1" dirty="0">
                <a:solidFill>
                  <a:prstClr val="black"/>
                </a:solidFill>
              </a:rPr>
              <a:t>$2.923/kW-</a:t>
            </a:r>
            <a:r>
              <a:rPr lang="en-US" sz="1100" b="1" dirty="0" err="1">
                <a:solidFill>
                  <a:prstClr val="black"/>
                </a:solidFill>
              </a:rPr>
              <a:t>mo</a:t>
            </a:r>
            <a:r>
              <a:rPr lang="en-US" sz="1100" b="1" dirty="0">
                <a:solidFill>
                  <a:prstClr val="black"/>
                </a:solidFill>
              </a:rPr>
              <a:t> </a:t>
            </a:r>
            <a:r>
              <a:rPr lang="en-US" sz="1100" dirty="0">
                <a:solidFill>
                  <a:prstClr val="black"/>
                </a:solidFill>
              </a:rPr>
              <a:t>for a stand-alone battery project</a:t>
            </a:r>
          </a:p>
          <a:p>
            <a:pPr marL="285750" indent="-285750">
              <a:spcAft>
                <a:spcPts val="600"/>
              </a:spcAft>
              <a:buFont typeface="Arial" panose="020B0604020202020204" pitchFamily="34" charset="0"/>
              <a:buChar char="•"/>
              <a:defRPr/>
            </a:pPr>
            <a:r>
              <a:rPr lang="en-US" sz="1200" dirty="0">
                <a:solidFill>
                  <a:prstClr val="black"/>
                </a:solidFill>
              </a:rPr>
              <a:t>ISO calculated this new “combined” ORTP through a “bottoms up” analysis, which they claim is more accurate</a:t>
            </a:r>
          </a:p>
          <a:p>
            <a:pPr marL="742939" lvl="1" indent="-285750">
              <a:spcAft>
                <a:spcPts val="600"/>
              </a:spcAft>
              <a:buFont typeface="Arial" panose="020B0604020202020204" pitchFamily="34" charset="0"/>
              <a:buChar char="•"/>
              <a:defRPr/>
            </a:pPr>
            <a:r>
              <a:rPr lang="en-US" sz="1100" dirty="0">
                <a:solidFill>
                  <a:prstClr val="black"/>
                </a:solidFill>
              </a:rPr>
              <a:t>A “bottoms up” analysis is only as good as the assumptions used to develop it</a:t>
            </a:r>
          </a:p>
          <a:p>
            <a:pPr marL="285750" indent="-285750">
              <a:spcAft>
                <a:spcPts val="600"/>
              </a:spcAft>
              <a:buFont typeface="Arial" panose="020B0604020202020204" pitchFamily="34" charset="0"/>
              <a:buChar char="•"/>
              <a:defRPr/>
            </a:pPr>
            <a:r>
              <a:rPr lang="en-US" sz="1200" dirty="0">
                <a:solidFill>
                  <a:prstClr val="black"/>
                </a:solidFill>
              </a:rPr>
              <a:t>The assumptions used in this “bottoms up” analysis do not reflect developer expectations (including the sponsors of this amendment) for combined projects which are expected to reach COD before 2025. </a:t>
            </a:r>
          </a:p>
          <a:p>
            <a:pPr marL="285750" indent="-285750">
              <a:spcAft>
                <a:spcPts val="600"/>
              </a:spcAft>
              <a:buFont typeface="Arial" panose="020B0604020202020204" pitchFamily="34" charset="0"/>
              <a:buChar char="•"/>
              <a:defRPr/>
            </a:pPr>
            <a:r>
              <a:rPr lang="en-US" sz="1200" dirty="0">
                <a:solidFill>
                  <a:prstClr val="black"/>
                </a:solidFill>
              </a:rPr>
              <a:t>From June through September, NEPOOL stakeholders provided </a:t>
            </a:r>
            <a:r>
              <a:rPr lang="en-US" sz="1200" dirty="0">
                <a:solidFill>
                  <a:prstClr val="black"/>
                </a:solidFill>
                <a:hlinkClick r:id="rId2"/>
              </a:rPr>
              <a:t>feedback</a:t>
            </a:r>
            <a:r>
              <a:rPr lang="en-US" sz="1200" dirty="0">
                <a:solidFill>
                  <a:prstClr val="black"/>
                </a:solidFill>
              </a:rPr>
              <a:t> on the co-located resource modeling methodology, </a:t>
            </a:r>
            <a:r>
              <a:rPr lang="en-US" sz="1200" u="sng" dirty="0">
                <a:solidFill>
                  <a:prstClr val="black"/>
                </a:solidFill>
              </a:rPr>
              <a:t>including most of the items which are raised on the following slides</a:t>
            </a:r>
            <a:r>
              <a:rPr lang="en-US" sz="1200" dirty="0">
                <a:solidFill>
                  <a:prstClr val="black"/>
                </a:solidFill>
              </a:rPr>
              <a:t>, which were never addressed by ISO</a:t>
            </a:r>
          </a:p>
          <a:p>
            <a:pPr marL="742939" lvl="1" indent="-285750">
              <a:spcAft>
                <a:spcPts val="600"/>
              </a:spcAft>
              <a:buFont typeface="Arial" panose="020B0604020202020204" pitchFamily="34" charset="0"/>
              <a:buChar char="•"/>
              <a:defRPr/>
            </a:pPr>
            <a:r>
              <a:rPr lang="en-US" sz="1100" dirty="0">
                <a:solidFill>
                  <a:prstClr val="black"/>
                </a:solidFill>
              </a:rPr>
              <a:t>No amendments were offered in September (when the committee asked for amendments) because there was nothing to change in the ISO’s Tariff proposal</a:t>
            </a:r>
          </a:p>
          <a:p>
            <a:pPr marL="1200128" lvl="2" indent="-285750">
              <a:spcAft>
                <a:spcPts val="600"/>
              </a:spcAft>
              <a:buFont typeface="Arial" panose="020B0604020202020204" pitchFamily="34" charset="0"/>
              <a:buChar char="•"/>
              <a:defRPr/>
            </a:pPr>
            <a:r>
              <a:rPr lang="en-US" sz="1100" dirty="0">
                <a:solidFill>
                  <a:prstClr val="black"/>
                </a:solidFill>
              </a:rPr>
              <a:t>ISO had not proposed to change the weighted average Tariff provision, so it appeared to still apply</a:t>
            </a:r>
          </a:p>
          <a:p>
            <a:pPr marL="1200128" lvl="2" indent="-285750">
              <a:spcAft>
                <a:spcPts val="600"/>
              </a:spcAft>
              <a:buFont typeface="Arial" panose="020B0604020202020204" pitchFamily="34" charset="0"/>
              <a:buChar char="•"/>
              <a:defRPr/>
            </a:pPr>
            <a:r>
              <a:rPr lang="en-US" sz="1100" dirty="0">
                <a:solidFill>
                  <a:prstClr val="black"/>
                </a:solidFill>
              </a:rPr>
              <a:t>ISO had not proposed to add a new combined solar and storage generator technology type to the ORTP table in the Tariff</a:t>
            </a:r>
          </a:p>
          <a:p>
            <a:pPr marL="285750" indent="-285750">
              <a:spcAft>
                <a:spcPts val="600"/>
              </a:spcAft>
              <a:buFont typeface="Arial" panose="020B0604020202020204" pitchFamily="34" charset="0"/>
              <a:buChar char="•"/>
              <a:defRPr/>
            </a:pPr>
            <a:r>
              <a:rPr lang="en-US" sz="1200" u="sng" dirty="0">
                <a:solidFill>
                  <a:prstClr val="black"/>
                </a:solidFill>
              </a:rPr>
              <a:t>The impact of the following methodological assumptions are cumulative</a:t>
            </a:r>
            <a:r>
              <a:rPr lang="en-US" sz="1200" dirty="0">
                <a:solidFill>
                  <a:prstClr val="black"/>
                </a:solidFill>
              </a:rPr>
              <a:t> even though some show their individual ORTP impact</a:t>
            </a:r>
            <a:endParaRPr lang="en-US" sz="1400" dirty="0">
              <a:solidFill>
                <a:prstClr val="black"/>
              </a:solidFill>
            </a:endParaRPr>
          </a:p>
        </p:txBody>
      </p:sp>
      <p:sp>
        <p:nvSpPr>
          <p:cNvPr id="11" name="Rectangle 10">
            <a:extLst>
              <a:ext uri="{FF2B5EF4-FFF2-40B4-BE49-F238E27FC236}">
                <a16:creationId xmlns:a16="http://schemas.microsoft.com/office/drawing/2014/main" id="{1C8CD696-3C28-4365-8B55-842AECE1A63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2" name="Picture 11" descr="renew-logo-white.png">
            <a:extLst>
              <a:ext uri="{FF2B5EF4-FFF2-40B4-BE49-F238E27FC236}">
                <a16:creationId xmlns:a16="http://schemas.microsoft.com/office/drawing/2014/main" id="{3F894CE5-BCB3-4AA1-A0E7-D0A688C406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3" name="Slide Number Placeholder 1">
            <a:extLst>
              <a:ext uri="{FF2B5EF4-FFF2-40B4-BE49-F238E27FC236}">
                <a16:creationId xmlns:a16="http://schemas.microsoft.com/office/drawing/2014/main" id="{0EE88F14-399C-456A-8FA7-5761E3876FC8}"/>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14</a:t>
            </a:fld>
            <a:endParaRPr lang="en-US" dirty="0"/>
          </a:p>
        </p:txBody>
      </p:sp>
      <p:pic>
        <p:nvPicPr>
          <p:cNvPr id="14" name="Graphic 13">
            <a:extLst>
              <a:ext uri="{FF2B5EF4-FFF2-40B4-BE49-F238E27FC236}">
                <a16:creationId xmlns:a16="http://schemas.microsoft.com/office/drawing/2014/main" id="{0DC6A5E1-12D5-45C3-8F65-51E4A2268C4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5" name="Picture 14">
            <a:extLst>
              <a:ext uri="{FF2B5EF4-FFF2-40B4-BE49-F238E27FC236}">
                <a16:creationId xmlns:a16="http://schemas.microsoft.com/office/drawing/2014/main" id="{56BADEE6-5FB4-43C8-AB93-6152FD1DC291}"/>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6" name="Picture 15">
            <a:extLst>
              <a:ext uri="{FF2B5EF4-FFF2-40B4-BE49-F238E27FC236}">
                <a16:creationId xmlns:a16="http://schemas.microsoft.com/office/drawing/2014/main" id="{9CF9C523-F71B-4F5D-9D98-5A7A6C7152A6}"/>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724BE97B-62FD-A64C-916B-87541294A992}"/>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890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Clean Charging to Capture ITC</a:t>
            </a:r>
          </a:p>
        </p:txBody>
      </p:sp>
      <p:sp>
        <p:nvSpPr>
          <p:cNvPr id="2" name="TextBox 1">
            <a:extLst>
              <a:ext uri="{FF2B5EF4-FFF2-40B4-BE49-F238E27FC236}">
                <a16:creationId xmlns:a16="http://schemas.microsoft.com/office/drawing/2014/main" id="{0F1F2CE5-5AEF-4969-996C-4E1ABE7A31F7}"/>
              </a:ext>
            </a:extLst>
          </p:cNvPr>
          <p:cNvSpPr txBox="1"/>
          <p:nvPr/>
        </p:nvSpPr>
        <p:spPr>
          <a:xfrm>
            <a:off x="275659" y="503850"/>
            <a:ext cx="8447316" cy="2693045"/>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600" dirty="0">
                <a:solidFill>
                  <a:prstClr val="black"/>
                </a:solidFill>
              </a:rPr>
              <a:t>For a combined project to take advantage of the solar ITC (26% for FCA 16) the battery must obtain 75% of its charging energy from the solar array during it’s first 5 years of operation</a:t>
            </a:r>
          </a:p>
          <a:p>
            <a:pPr marL="285750" indent="-285750">
              <a:spcAft>
                <a:spcPts val="600"/>
              </a:spcAft>
              <a:buFont typeface="Arial" panose="020B0604020202020204" pitchFamily="34" charset="0"/>
              <a:buChar char="•"/>
              <a:defRPr/>
            </a:pPr>
            <a:r>
              <a:rPr lang="en-US" sz="1600" dirty="0">
                <a:solidFill>
                  <a:prstClr val="black"/>
                </a:solidFill>
              </a:rPr>
              <a:t>In Aug 2020 stakeholders requested ISO at minimum decouple the battery and solar after year 5</a:t>
            </a:r>
          </a:p>
          <a:p>
            <a:pPr marL="742939" lvl="1" indent="-285750">
              <a:spcAft>
                <a:spcPts val="600"/>
              </a:spcAft>
              <a:buFont typeface="Arial" panose="020B0604020202020204" pitchFamily="34" charset="0"/>
              <a:buChar char="•"/>
              <a:defRPr/>
            </a:pPr>
            <a:r>
              <a:rPr lang="en-US" sz="1600" dirty="0">
                <a:solidFill>
                  <a:prstClr val="black"/>
                </a:solidFill>
              </a:rPr>
              <a:t>This is the change ISO is now presenting today</a:t>
            </a:r>
          </a:p>
          <a:p>
            <a:pPr marL="742939" lvl="1" indent="-285750">
              <a:spcAft>
                <a:spcPts val="600"/>
              </a:spcAft>
              <a:buFont typeface="Arial" panose="020B0604020202020204" pitchFamily="34" charset="0"/>
              <a:buChar char="•"/>
              <a:defRPr/>
            </a:pPr>
            <a:r>
              <a:rPr lang="en-US" sz="1600" dirty="0">
                <a:solidFill>
                  <a:prstClr val="black"/>
                </a:solidFill>
              </a:rPr>
              <a:t>Lowered ISO’s ORTP value by $2.407</a:t>
            </a:r>
          </a:p>
          <a:p>
            <a:pPr marL="285750" indent="-285750">
              <a:spcAft>
                <a:spcPts val="600"/>
              </a:spcAft>
              <a:buFont typeface="Arial" panose="020B0604020202020204" pitchFamily="34" charset="0"/>
              <a:buChar char="•"/>
              <a:defRPr/>
            </a:pPr>
            <a:r>
              <a:rPr lang="en-US" sz="1600" dirty="0">
                <a:solidFill>
                  <a:prstClr val="black"/>
                </a:solidFill>
              </a:rPr>
              <a:t>ISO still assumes the battery obtains 100% of its charging energy from the solar array for its first 5 years</a:t>
            </a:r>
          </a:p>
          <a:p>
            <a:pPr marL="742939" lvl="1" indent="-285750">
              <a:spcAft>
                <a:spcPts val="600"/>
              </a:spcAft>
              <a:buFont typeface="Arial" panose="020B0604020202020204" pitchFamily="34" charset="0"/>
              <a:buChar char="•"/>
              <a:defRPr/>
            </a:pPr>
            <a:r>
              <a:rPr lang="en-US" sz="1600" dirty="0">
                <a:solidFill>
                  <a:prstClr val="black"/>
                </a:solidFill>
              </a:rPr>
              <a:t>As ISO points out this results in the battery charging during high-priced hours and discharging during lower-priced hours for 5 years (slide 8 of ISO presentation)</a:t>
            </a:r>
          </a:p>
        </p:txBody>
      </p:sp>
      <p:sp>
        <p:nvSpPr>
          <p:cNvPr id="9" name="Rectangle 8">
            <a:extLst>
              <a:ext uri="{FF2B5EF4-FFF2-40B4-BE49-F238E27FC236}">
                <a16:creationId xmlns:a16="http://schemas.microsoft.com/office/drawing/2014/main" id="{1D99525A-4DDD-4CEB-BB43-9F775E4AC814}"/>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0" name="Picture 9" descr="renew-logo-white.png">
            <a:extLst>
              <a:ext uri="{FF2B5EF4-FFF2-40B4-BE49-F238E27FC236}">
                <a16:creationId xmlns:a16="http://schemas.microsoft.com/office/drawing/2014/main" id="{742E20C3-6177-4442-9E03-D55A06B2BE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2" name="Slide Number Placeholder 1">
            <a:extLst>
              <a:ext uri="{FF2B5EF4-FFF2-40B4-BE49-F238E27FC236}">
                <a16:creationId xmlns:a16="http://schemas.microsoft.com/office/drawing/2014/main" id="{357403C0-54A3-498D-959D-C3AC153E7C4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15</a:t>
            </a:fld>
            <a:endParaRPr lang="en-US" dirty="0"/>
          </a:p>
        </p:txBody>
      </p:sp>
      <p:pic>
        <p:nvPicPr>
          <p:cNvPr id="13" name="Graphic 12">
            <a:extLst>
              <a:ext uri="{FF2B5EF4-FFF2-40B4-BE49-F238E27FC236}">
                <a16:creationId xmlns:a16="http://schemas.microsoft.com/office/drawing/2014/main" id="{1B197231-62D6-48F9-9E92-B034AE6F35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4" name="Picture 13">
            <a:extLst>
              <a:ext uri="{FF2B5EF4-FFF2-40B4-BE49-F238E27FC236}">
                <a16:creationId xmlns:a16="http://schemas.microsoft.com/office/drawing/2014/main" id="{60B9B052-3125-4FEE-924D-42E09121C23D}"/>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5" name="Picture 14">
            <a:extLst>
              <a:ext uri="{FF2B5EF4-FFF2-40B4-BE49-F238E27FC236}">
                <a16:creationId xmlns:a16="http://schemas.microsoft.com/office/drawing/2014/main" id="{7404F475-8D0A-4114-92A2-9ACB6488C931}"/>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402F989B-E0F5-4A4B-A2E8-B08B050E6473}"/>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15074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Operation and Maintenance Costs</a:t>
            </a:r>
          </a:p>
        </p:txBody>
      </p:sp>
      <p:sp>
        <p:nvSpPr>
          <p:cNvPr id="2" name="TextBox 1">
            <a:extLst>
              <a:ext uri="{FF2B5EF4-FFF2-40B4-BE49-F238E27FC236}">
                <a16:creationId xmlns:a16="http://schemas.microsoft.com/office/drawing/2014/main" id="{0F1F2CE5-5AEF-4969-996C-4E1ABE7A31F7}"/>
              </a:ext>
            </a:extLst>
          </p:cNvPr>
          <p:cNvSpPr txBox="1"/>
          <p:nvPr/>
        </p:nvSpPr>
        <p:spPr>
          <a:xfrm>
            <a:off x="275658" y="702092"/>
            <a:ext cx="4905941" cy="3447098"/>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400" dirty="0">
                <a:solidFill>
                  <a:prstClr val="black"/>
                </a:solidFill>
              </a:rPr>
              <a:t>ISO assumes O&amp;M costs for a combined project are </a:t>
            </a:r>
            <a:r>
              <a:rPr lang="en-US" sz="1400" u="sng" dirty="0">
                <a:solidFill>
                  <a:prstClr val="black"/>
                </a:solidFill>
              </a:rPr>
              <a:t>more than double</a:t>
            </a:r>
            <a:r>
              <a:rPr lang="en-US" sz="1400" dirty="0">
                <a:solidFill>
                  <a:prstClr val="black"/>
                </a:solidFill>
              </a:rPr>
              <a:t> the O&amp;M costs for stand-alone solar and storage facilities</a:t>
            </a:r>
          </a:p>
          <a:p>
            <a:pPr marL="742939" lvl="1" indent="-285750">
              <a:spcAft>
                <a:spcPts val="600"/>
              </a:spcAft>
              <a:buFont typeface="Arial" panose="020B0604020202020204" pitchFamily="34" charset="0"/>
              <a:buChar char="•"/>
              <a:defRPr/>
            </a:pPr>
            <a:r>
              <a:rPr lang="en-US" sz="1200" dirty="0">
                <a:solidFill>
                  <a:prstClr val="black"/>
                </a:solidFill>
              </a:rPr>
              <a:t>ISO assumes an additional $22.50/kW-</a:t>
            </a:r>
            <a:r>
              <a:rPr lang="en-US" sz="1200" dirty="0" err="1">
                <a:solidFill>
                  <a:prstClr val="black"/>
                </a:solidFill>
              </a:rPr>
              <a:t>yr</a:t>
            </a:r>
            <a:r>
              <a:rPr lang="en-US" sz="1200" dirty="0">
                <a:solidFill>
                  <a:prstClr val="black"/>
                </a:solidFill>
              </a:rPr>
              <a:t> simply because the technologies are located behind a common POI</a:t>
            </a:r>
          </a:p>
          <a:p>
            <a:pPr marL="742939" lvl="1" indent="-285750">
              <a:spcAft>
                <a:spcPts val="600"/>
              </a:spcAft>
              <a:buFont typeface="Arial" panose="020B0604020202020204" pitchFamily="34" charset="0"/>
              <a:buChar char="•"/>
              <a:defRPr/>
            </a:pPr>
            <a:r>
              <a:rPr lang="en-US" sz="1200" dirty="0">
                <a:solidFill>
                  <a:prstClr val="black"/>
                </a:solidFill>
              </a:rPr>
              <a:t>((5,000 kW *$22/kW-</a:t>
            </a:r>
            <a:r>
              <a:rPr lang="en-US" sz="1200" dirty="0" err="1">
                <a:solidFill>
                  <a:prstClr val="black"/>
                </a:solidFill>
              </a:rPr>
              <a:t>yr</a:t>
            </a:r>
            <a:r>
              <a:rPr lang="en-US" sz="1200" dirty="0">
                <a:solidFill>
                  <a:prstClr val="black"/>
                </a:solidFill>
              </a:rPr>
              <a:t>) + (5,000 kW*$13/kW-</a:t>
            </a:r>
            <a:r>
              <a:rPr lang="en-US" sz="1200" dirty="0" err="1">
                <a:solidFill>
                  <a:prstClr val="black"/>
                </a:solidFill>
              </a:rPr>
              <a:t>yr</a:t>
            </a:r>
            <a:r>
              <a:rPr lang="en-US" sz="1200" dirty="0">
                <a:solidFill>
                  <a:prstClr val="black"/>
                </a:solidFill>
              </a:rPr>
              <a:t>))/10,000 kW = $17.50/kW-</a:t>
            </a:r>
            <a:r>
              <a:rPr lang="en-US" sz="1200" dirty="0" err="1">
                <a:solidFill>
                  <a:prstClr val="black"/>
                </a:solidFill>
              </a:rPr>
              <a:t>yr</a:t>
            </a:r>
            <a:endParaRPr lang="en-US" sz="1200" dirty="0">
              <a:solidFill>
                <a:prstClr val="black"/>
              </a:solidFill>
            </a:endParaRPr>
          </a:p>
          <a:p>
            <a:pPr marL="285750" indent="-285750">
              <a:spcAft>
                <a:spcPts val="600"/>
              </a:spcAft>
              <a:buFont typeface="Arial" panose="020B0604020202020204" pitchFamily="34" charset="0"/>
              <a:buChar char="•"/>
              <a:defRPr/>
            </a:pPr>
            <a:r>
              <a:rPr lang="en-US" sz="1400" dirty="0">
                <a:solidFill>
                  <a:prstClr val="black"/>
                </a:solidFill>
              </a:rPr>
              <a:t>The stand-alone O&amp;M costs are already quite a bit higher than the costs typically carried by new co-located projects</a:t>
            </a:r>
            <a:endParaRPr lang="en-US" sz="1200" dirty="0">
              <a:solidFill>
                <a:srgbClr val="FF0000"/>
              </a:solidFill>
              <a:highlight>
                <a:srgbClr val="FFFF00"/>
              </a:highlight>
            </a:endParaRPr>
          </a:p>
          <a:p>
            <a:pPr marL="285750" indent="-285750">
              <a:spcAft>
                <a:spcPts val="600"/>
              </a:spcAft>
              <a:buFont typeface="Arial" panose="020B0604020202020204" pitchFamily="34" charset="0"/>
              <a:buChar char="•"/>
              <a:defRPr/>
            </a:pPr>
            <a:r>
              <a:rPr lang="en-US" sz="1400" dirty="0">
                <a:solidFill>
                  <a:prstClr val="black"/>
                </a:solidFill>
              </a:rPr>
              <a:t>Currently O&amp;M accounts for 74% of ISO’s assumed fixed expenses for combined projects</a:t>
            </a:r>
          </a:p>
          <a:p>
            <a:pPr marL="742939" lvl="1" indent="-285750">
              <a:spcAft>
                <a:spcPts val="600"/>
              </a:spcAft>
              <a:buFont typeface="Arial" panose="020B0604020202020204" pitchFamily="34" charset="0"/>
              <a:buChar char="•"/>
              <a:defRPr/>
            </a:pPr>
            <a:r>
              <a:rPr lang="en-US" sz="1400" dirty="0">
                <a:solidFill>
                  <a:prstClr val="black"/>
                </a:solidFill>
              </a:rPr>
              <a:t>This assumption has a material impact on the ORTP for Combined Resources</a:t>
            </a:r>
          </a:p>
          <a:p>
            <a:pPr marL="285750" indent="-285750">
              <a:spcAft>
                <a:spcPts val="600"/>
              </a:spcAft>
              <a:buFont typeface="Arial" panose="020B0604020202020204" pitchFamily="34" charset="0"/>
              <a:buChar char="•"/>
              <a:defRPr/>
            </a:pPr>
            <a:r>
              <a:rPr lang="en-US" sz="1400" dirty="0">
                <a:solidFill>
                  <a:prstClr val="black"/>
                </a:solidFill>
              </a:rPr>
              <a:t>Stakeholders raised this last year, it was not addressed.</a:t>
            </a:r>
          </a:p>
        </p:txBody>
      </p:sp>
      <p:graphicFrame>
        <p:nvGraphicFramePr>
          <p:cNvPr id="10" name="Table 9">
            <a:extLst>
              <a:ext uri="{FF2B5EF4-FFF2-40B4-BE49-F238E27FC236}">
                <a16:creationId xmlns:a16="http://schemas.microsoft.com/office/drawing/2014/main" id="{45027102-1783-4773-8B7C-0451D0FD306C}"/>
              </a:ext>
            </a:extLst>
          </p:cNvPr>
          <p:cNvGraphicFramePr>
            <a:graphicFrameLocks noGrp="1"/>
          </p:cNvGraphicFramePr>
          <p:nvPr>
            <p:extLst>
              <p:ext uri="{D42A27DB-BD31-4B8C-83A1-F6EECF244321}">
                <p14:modId xmlns:p14="http://schemas.microsoft.com/office/powerpoint/2010/main" val="4178420381"/>
              </p:ext>
            </p:extLst>
          </p:nvPr>
        </p:nvGraphicFramePr>
        <p:xfrm>
          <a:off x="5684332" y="335943"/>
          <a:ext cx="3066894" cy="1737360"/>
        </p:xfrm>
        <a:graphic>
          <a:graphicData uri="http://schemas.openxmlformats.org/drawingml/2006/table">
            <a:tbl>
              <a:tblPr firstRow="1" bandRow="1">
                <a:tableStyleId>{073A0DAA-6AF3-43AB-8588-CEC1D06C72B9}</a:tableStyleId>
              </a:tblPr>
              <a:tblGrid>
                <a:gridCol w="1584794">
                  <a:extLst>
                    <a:ext uri="{9D8B030D-6E8A-4147-A177-3AD203B41FA5}">
                      <a16:colId xmlns:a16="http://schemas.microsoft.com/office/drawing/2014/main" val="2001708778"/>
                    </a:ext>
                  </a:extLst>
                </a:gridCol>
                <a:gridCol w="1482100">
                  <a:extLst>
                    <a:ext uri="{9D8B030D-6E8A-4147-A177-3AD203B41FA5}">
                      <a16:colId xmlns:a16="http://schemas.microsoft.com/office/drawing/2014/main" val="3081082434"/>
                    </a:ext>
                  </a:extLst>
                </a:gridCol>
              </a:tblGrid>
              <a:tr h="274320">
                <a:tc gridSpan="2">
                  <a:txBody>
                    <a:bodyPr/>
                    <a:lstStyle/>
                    <a:p>
                      <a:pPr algn="ctr"/>
                      <a:r>
                        <a:rPr lang="en-US" sz="1400" b="0" dirty="0"/>
                        <a:t>ISO’s O&amp;M Assumptions</a:t>
                      </a:r>
                    </a:p>
                  </a:txBody>
                  <a:tcPr>
                    <a:solidFill>
                      <a:schemeClr val="tx2"/>
                    </a:solidFill>
                  </a:tcPr>
                </a:tc>
                <a:tc hMerge="1">
                  <a:txBody>
                    <a:bodyPr/>
                    <a:lstStyle/>
                    <a:p>
                      <a:pPr algn="ctr"/>
                      <a:endParaRPr lang="en-US" sz="1200" dirty="0"/>
                    </a:p>
                  </a:txBody>
                  <a:tcPr>
                    <a:solidFill>
                      <a:schemeClr val="tx2"/>
                    </a:solidFill>
                  </a:tcPr>
                </a:tc>
                <a:extLst>
                  <a:ext uri="{0D108BD9-81ED-4DB2-BD59-A6C34878D82A}">
                    <a16:rowId xmlns:a16="http://schemas.microsoft.com/office/drawing/2014/main" val="3325036563"/>
                  </a:ext>
                </a:extLst>
              </a:tr>
              <a:tr h="274320">
                <a:tc>
                  <a:txBody>
                    <a:bodyPr/>
                    <a:lstStyle/>
                    <a:p>
                      <a:pPr algn="ctr"/>
                      <a:r>
                        <a:rPr lang="en-US" sz="1400" dirty="0">
                          <a:solidFill>
                            <a:schemeClr val="bg1"/>
                          </a:solidFill>
                        </a:rPr>
                        <a:t>Technology</a:t>
                      </a:r>
                    </a:p>
                  </a:txBody>
                  <a:tcPr>
                    <a:solidFill>
                      <a:schemeClr val="tx2"/>
                    </a:solidFill>
                  </a:tcPr>
                </a:tc>
                <a:tc>
                  <a:txBody>
                    <a:bodyPr/>
                    <a:lstStyle/>
                    <a:p>
                      <a:pPr algn="ctr"/>
                      <a:r>
                        <a:rPr lang="en-US" sz="1400" dirty="0">
                          <a:solidFill>
                            <a:schemeClr val="bg1"/>
                          </a:solidFill>
                        </a:rPr>
                        <a:t>O&amp;M Fixed LTSA</a:t>
                      </a:r>
                    </a:p>
                    <a:p>
                      <a:pPr algn="ctr"/>
                      <a:r>
                        <a:rPr lang="en-US" sz="1400" dirty="0">
                          <a:solidFill>
                            <a:schemeClr val="bg1"/>
                          </a:solidFill>
                        </a:rPr>
                        <a:t>(2019$/kW-</a:t>
                      </a:r>
                      <a:r>
                        <a:rPr lang="en-US" sz="1400" dirty="0" err="1">
                          <a:solidFill>
                            <a:schemeClr val="bg1"/>
                          </a:solidFill>
                        </a:rPr>
                        <a:t>yr</a:t>
                      </a:r>
                      <a:r>
                        <a:rPr lang="en-US" sz="1400" dirty="0">
                          <a:solidFill>
                            <a:schemeClr val="bg1"/>
                          </a:solidFill>
                        </a:rPr>
                        <a:t>)</a:t>
                      </a:r>
                      <a:endParaRPr lang="en-US" sz="1200" dirty="0">
                        <a:solidFill>
                          <a:schemeClr val="bg1"/>
                        </a:solidFill>
                      </a:endParaRPr>
                    </a:p>
                  </a:txBody>
                  <a:tcPr>
                    <a:solidFill>
                      <a:schemeClr val="tx2"/>
                    </a:solidFill>
                  </a:tcPr>
                </a:tc>
                <a:extLst>
                  <a:ext uri="{0D108BD9-81ED-4DB2-BD59-A6C34878D82A}">
                    <a16:rowId xmlns:a16="http://schemas.microsoft.com/office/drawing/2014/main" val="531759911"/>
                  </a:ext>
                </a:extLst>
              </a:tr>
              <a:tr h="274320">
                <a:tc>
                  <a:txBody>
                    <a:bodyPr/>
                    <a:lstStyle/>
                    <a:p>
                      <a:pPr algn="ctr"/>
                      <a:r>
                        <a:rPr lang="en-US" sz="1400" dirty="0"/>
                        <a:t>Solar</a:t>
                      </a:r>
                    </a:p>
                  </a:txBody>
                  <a:tcPr>
                    <a:solidFill>
                      <a:srgbClr val="CBCBCB"/>
                    </a:solidFill>
                  </a:tcPr>
                </a:tc>
                <a:tc>
                  <a:txBody>
                    <a:bodyPr/>
                    <a:lstStyle/>
                    <a:p>
                      <a:pPr algn="ctr"/>
                      <a:r>
                        <a:rPr lang="en-US" sz="1400" dirty="0"/>
                        <a:t>$13.00</a:t>
                      </a:r>
                    </a:p>
                  </a:txBody>
                  <a:tcPr/>
                </a:tc>
                <a:extLst>
                  <a:ext uri="{0D108BD9-81ED-4DB2-BD59-A6C34878D82A}">
                    <a16:rowId xmlns:a16="http://schemas.microsoft.com/office/drawing/2014/main" val="1600940412"/>
                  </a:ext>
                </a:extLst>
              </a:tr>
              <a:tr h="274320">
                <a:tc>
                  <a:txBody>
                    <a:bodyPr/>
                    <a:lstStyle/>
                    <a:p>
                      <a:pPr algn="ctr"/>
                      <a:r>
                        <a:rPr lang="en-US" sz="1400" dirty="0"/>
                        <a:t>Storage</a:t>
                      </a:r>
                    </a:p>
                  </a:txBody>
                  <a:tcPr/>
                </a:tc>
                <a:tc>
                  <a:txBody>
                    <a:bodyPr/>
                    <a:lstStyle/>
                    <a:p>
                      <a:pPr algn="ctr"/>
                      <a:r>
                        <a:rPr lang="en-US" sz="1400" dirty="0"/>
                        <a:t>$22.00</a:t>
                      </a:r>
                    </a:p>
                  </a:txBody>
                  <a:tcPr/>
                </a:tc>
                <a:extLst>
                  <a:ext uri="{0D108BD9-81ED-4DB2-BD59-A6C34878D82A}">
                    <a16:rowId xmlns:a16="http://schemas.microsoft.com/office/drawing/2014/main" val="1234358203"/>
                  </a:ext>
                </a:extLst>
              </a:tr>
              <a:tr h="274320">
                <a:tc>
                  <a:txBody>
                    <a:bodyPr/>
                    <a:lstStyle/>
                    <a:p>
                      <a:pPr algn="ctr"/>
                      <a:r>
                        <a:rPr lang="en-US" sz="1400" b="1" dirty="0"/>
                        <a:t>Combined</a:t>
                      </a:r>
                    </a:p>
                  </a:txBody>
                  <a:tcPr/>
                </a:tc>
                <a:tc>
                  <a:txBody>
                    <a:bodyPr/>
                    <a:lstStyle/>
                    <a:p>
                      <a:pPr algn="ctr"/>
                      <a:r>
                        <a:rPr lang="en-US" sz="1400" b="1" dirty="0">
                          <a:solidFill>
                            <a:schemeClr val="tx1"/>
                          </a:solidFill>
                        </a:rPr>
                        <a:t>$40.00</a:t>
                      </a:r>
                    </a:p>
                  </a:txBody>
                  <a:tcPr/>
                </a:tc>
                <a:extLst>
                  <a:ext uri="{0D108BD9-81ED-4DB2-BD59-A6C34878D82A}">
                    <a16:rowId xmlns:a16="http://schemas.microsoft.com/office/drawing/2014/main" val="1146157724"/>
                  </a:ext>
                </a:extLst>
              </a:tr>
            </a:tbl>
          </a:graphicData>
        </a:graphic>
      </p:graphicFrame>
      <p:graphicFrame>
        <p:nvGraphicFramePr>
          <p:cNvPr id="9" name="Table 8">
            <a:extLst>
              <a:ext uri="{FF2B5EF4-FFF2-40B4-BE49-F238E27FC236}">
                <a16:creationId xmlns:a16="http://schemas.microsoft.com/office/drawing/2014/main" id="{AEAE4EED-2334-4559-822C-EA1BD9D6ADCB}"/>
              </a:ext>
            </a:extLst>
          </p:cNvPr>
          <p:cNvGraphicFramePr>
            <a:graphicFrameLocks noGrp="1"/>
          </p:cNvGraphicFramePr>
          <p:nvPr>
            <p:extLst>
              <p:ext uri="{D42A27DB-BD31-4B8C-83A1-F6EECF244321}">
                <p14:modId xmlns:p14="http://schemas.microsoft.com/office/powerpoint/2010/main" val="3009506466"/>
              </p:ext>
            </p:extLst>
          </p:nvPr>
        </p:nvGraphicFramePr>
        <p:xfrm>
          <a:off x="5327255" y="2317661"/>
          <a:ext cx="3676323" cy="2042160"/>
        </p:xfrm>
        <a:graphic>
          <a:graphicData uri="http://schemas.openxmlformats.org/drawingml/2006/table">
            <a:tbl>
              <a:tblPr firstRow="1" bandRow="1">
                <a:tableStyleId>{073A0DAA-6AF3-43AB-8588-CEC1D06C72B9}</a:tableStyleId>
              </a:tblPr>
              <a:tblGrid>
                <a:gridCol w="2157877">
                  <a:extLst>
                    <a:ext uri="{9D8B030D-6E8A-4147-A177-3AD203B41FA5}">
                      <a16:colId xmlns:a16="http://schemas.microsoft.com/office/drawing/2014/main" val="2001708778"/>
                    </a:ext>
                  </a:extLst>
                </a:gridCol>
                <a:gridCol w="1518446">
                  <a:extLst>
                    <a:ext uri="{9D8B030D-6E8A-4147-A177-3AD203B41FA5}">
                      <a16:colId xmlns:a16="http://schemas.microsoft.com/office/drawing/2014/main" val="3081082434"/>
                    </a:ext>
                  </a:extLst>
                </a:gridCol>
              </a:tblGrid>
              <a:tr h="274320">
                <a:tc gridSpan="2">
                  <a:txBody>
                    <a:bodyPr/>
                    <a:lstStyle/>
                    <a:p>
                      <a:pPr algn="ctr"/>
                      <a:r>
                        <a:rPr lang="en-US" sz="1400" b="0" dirty="0"/>
                        <a:t>O&amp;M Impact on ORTP Value</a:t>
                      </a:r>
                    </a:p>
                  </a:txBody>
                  <a:tcPr>
                    <a:solidFill>
                      <a:schemeClr val="tx2"/>
                    </a:solidFill>
                  </a:tcPr>
                </a:tc>
                <a:tc hMerge="1">
                  <a:txBody>
                    <a:bodyPr/>
                    <a:lstStyle/>
                    <a:p>
                      <a:pPr algn="ctr"/>
                      <a:endParaRPr lang="en-US" sz="1400" dirty="0"/>
                    </a:p>
                  </a:txBody>
                  <a:tcPr>
                    <a:solidFill>
                      <a:srgbClr val="00A651"/>
                    </a:solidFill>
                  </a:tcPr>
                </a:tc>
                <a:extLst>
                  <a:ext uri="{0D108BD9-81ED-4DB2-BD59-A6C34878D82A}">
                    <a16:rowId xmlns:a16="http://schemas.microsoft.com/office/drawing/2014/main" val="646209831"/>
                  </a:ext>
                </a:extLst>
              </a:tr>
              <a:tr h="274320">
                <a:tc>
                  <a:txBody>
                    <a:bodyPr/>
                    <a:lstStyle/>
                    <a:p>
                      <a:pPr algn="ctr"/>
                      <a:r>
                        <a:rPr lang="en-US" sz="1400" b="0" dirty="0">
                          <a:solidFill>
                            <a:schemeClr val="bg1"/>
                          </a:solidFill>
                        </a:rPr>
                        <a:t>O&amp;M Fixed LTSA</a:t>
                      </a:r>
                    </a:p>
                    <a:p>
                      <a:pPr marL="0" marR="0" lvl="0" indent="0" algn="ctr" defTabSz="457189" rtl="0" eaLnBrk="1" fontAlgn="auto" latinLnBrk="0" hangingPunct="1">
                        <a:lnSpc>
                          <a:spcPct val="100000"/>
                        </a:lnSpc>
                        <a:spcBef>
                          <a:spcPts val="0"/>
                        </a:spcBef>
                        <a:spcAft>
                          <a:spcPts val="0"/>
                        </a:spcAft>
                        <a:buClrTx/>
                        <a:buSzTx/>
                        <a:buFontTx/>
                        <a:buNone/>
                        <a:tabLst/>
                        <a:defRPr/>
                      </a:pPr>
                      <a:r>
                        <a:rPr lang="en-US" sz="1400" dirty="0">
                          <a:solidFill>
                            <a:schemeClr val="bg1"/>
                          </a:solidFill>
                        </a:rPr>
                        <a:t>(2019$/kW-</a:t>
                      </a:r>
                      <a:r>
                        <a:rPr lang="en-US" sz="1400" dirty="0" err="1">
                          <a:solidFill>
                            <a:schemeClr val="bg1"/>
                          </a:solidFill>
                        </a:rPr>
                        <a:t>yr</a:t>
                      </a:r>
                      <a:r>
                        <a:rPr lang="en-US" sz="1400" dirty="0">
                          <a:solidFill>
                            <a:schemeClr val="bg1"/>
                          </a:solidFill>
                        </a:rPr>
                        <a:t>)</a:t>
                      </a:r>
                      <a:endParaRPr lang="en-US" sz="1200" dirty="0">
                        <a:solidFill>
                          <a:schemeClr val="bg1"/>
                        </a:solidFill>
                      </a:endParaRPr>
                    </a:p>
                  </a:txBody>
                  <a:tcPr>
                    <a:solidFill>
                      <a:schemeClr val="tx2"/>
                    </a:solidFill>
                  </a:tcPr>
                </a:tc>
                <a:tc>
                  <a:txBody>
                    <a:bodyPr/>
                    <a:lstStyle/>
                    <a:p>
                      <a:pPr algn="ctr"/>
                      <a:r>
                        <a:rPr lang="en-US" sz="1400" b="0" dirty="0">
                          <a:solidFill>
                            <a:schemeClr val="bg1"/>
                          </a:solidFill>
                        </a:rPr>
                        <a:t>ORTP</a:t>
                      </a:r>
                    </a:p>
                    <a:p>
                      <a:pPr algn="ctr"/>
                      <a:r>
                        <a:rPr lang="en-US" sz="1400" b="0" dirty="0">
                          <a:solidFill>
                            <a:schemeClr val="bg1"/>
                          </a:solidFill>
                        </a:rPr>
                        <a:t>(2025$/kW-</a:t>
                      </a:r>
                      <a:r>
                        <a:rPr lang="en-US" sz="1400" b="0" dirty="0" err="1">
                          <a:solidFill>
                            <a:schemeClr val="bg1"/>
                          </a:solidFill>
                        </a:rPr>
                        <a:t>mo</a:t>
                      </a:r>
                      <a:r>
                        <a:rPr lang="en-US" sz="1400" b="0" dirty="0">
                          <a:solidFill>
                            <a:schemeClr val="bg1"/>
                          </a:solidFill>
                        </a:rPr>
                        <a:t>)</a:t>
                      </a:r>
                      <a:endParaRPr lang="en-US" sz="1200" b="0" dirty="0">
                        <a:solidFill>
                          <a:schemeClr val="bg1"/>
                        </a:solidFill>
                      </a:endParaRPr>
                    </a:p>
                  </a:txBody>
                  <a:tcPr>
                    <a:solidFill>
                      <a:schemeClr val="tx2"/>
                    </a:solidFill>
                  </a:tcPr>
                </a:tc>
                <a:extLst>
                  <a:ext uri="{0D108BD9-81ED-4DB2-BD59-A6C34878D82A}">
                    <a16:rowId xmlns:a16="http://schemas.microsoft.com/office/drawing/2014/main" val="531759911"/>
                  </a:ext>
                </a:extLst>
              </a:tr>
              <a:tr h="274320">
                <a:tc>
                  <a:txBody>
                    <a:bodyPr/>
                    <a:lstStyle/>
                    <a:p>
                      <a:pPr algn="ctr"/>
                      <a:r>
                        <a:rPr lang="en-US" sz="1400" dirty="0"/>
                        <a:t>ISO Proposal: $40</a:t>
                      </a:r>
                    </a:p>
                  </a:txBody>
                  <a:tcPr/>
                </a:tc>
                <a:tc>
                  <a:txBody>
                    <a:bodyPr/>
                    <a:lstStyle/>
                    <a:p>
                      <a:pPr algn="ctr"/>
                      <a:r>
                        <a:rPr lang="en-US" sz="1400" dirty="0"/>
                        <a:t>$6.964</a:t>
                      </a:r>
                    </a:p>
                  </a:txBody>
                  <a:tcPr/>
                </a:tc>
                <a:extLst>
                  <a:ext uri="{0D108BD9-81ED-4DB2-BD59-A6C34878D82A}">
                    <a16:rowId xmlns:a16="http://schemas.microsoft.com/office/drawing/2014/main" val="1600940412"/>
                  </a:ext>
                </a:extLst>
              </a:tr>
              <a:tr h="274320">
                <a:tc>
                  <a:txBody>
                    <a:bodyPr/>
                    <a:lstStyle/>
                    <a:p>
                      <a:pPr algn="ctr"/>
                      <a:r>
                        <a:rPr lang="en-US" sz="1400" dirty="0"/>
                        <a:t>Max of PV/Battery: $22.00</a:t>
                      </a:r>
                    </a:p>
                  </a:txBody>
                  <a:tcPr/>
                </a:tc>
                <a:tc>
                  <a:txBody>
                    <a:bodyPr/>
                    <a:lstStyle/>
                    <a:p>
                      <a:pPr algn="ctr"/>
                      <a:r>
                        <a:rPr lang="en-US" sz="1400" dirty="0"/>
                        <a:t>$4.284</a:t>
                      </a:r>
                    </a:p>
                  </a:txBody>
                  <a:tcPr/>
                </a:tc>
                <a:extLst>
                  <a:ext uri="{0D108BD9-81ED-4DB2-BD59-A6C34878D82A}">
                    <a16:rowId xmlns:a16="http://schemas.microsoft.com/office/drawing/2014/main" val="1001247144"/>
                  </a:ext>
                </a:extLst>
              </a:tr>
              <a:tr h="274320">
                <a:tc>
                  <a:txBody>
                    <a:bodyPr/>
                    <a:lstStyle/>
                    <a:p>
                      <a:pPr algn="ctr"/>
                      <a:r>
                        <a:rPr lang="en-US" sz="1400" dirty="0"/>
                        <a:t>Avg of PV/Battery: $17.50</a:t>
                      </a:r>
                    </a:p>
                  </a:txBody>
                  <a:tcPr/>
                </a:tc>
                <a:tc>
                  <a:txBody>
                    <a:bodyPr/>
                    <a:lstStyle/>
                    <a:p>
                      <a:pPr algn="ctr"/>
                      <a:r>
                        <a:rPr lang="en-US" sz="1400" dirty="0"/>
                        <a:t>$3.614</a:t>
                      </a:r>
                    </a:p>
                  </a:txBody>
                  <a:tcPr/>
                </a:tc>
                <a:extLst>
                  <a:ext uri="{0D108BD9-81ED-4DB2-BD59-A6C34878D82A}">
                    <a16:rowId xmlns:a16="http://schemas.microsoft.com/office/drawing/2014/main" val="1234358203"/>
                  </a:ext>
                </a:extLst>
              </a:tr>
              <a:tr h="274320">
                <a:tc>
                  <a:txBody>
                    <a:bodyPr/>
                    <a:lstStyle/>
                    <a:p>
                      <a:pPr algn="ctr"/>
                      <a:r>
                        <a:rPr lang="en-US" sz="1400" dirty="0"/>
                        <a:t>Typical: $10.00</a:t>
                      </a:r>
                    </a:p>
                  </a:txBody>
                  <a:tcPr/>
                </a:tc>
                <a:tc>
                  <a:txBody>
                    <a:bodyPr/>
                    <a:lstStyle/>
                    <a:p>
                      <a:pPr algn="ctr"/>
                      <a:r>
                        <a:rPr lang="en-US" sz="1400" dirty="0"/>
                        <a:t>$2.499</a:t>
                      </a:r>
                    </a:p>
                  </a:txBody>
                  <a:tcPr/>
                </a:tc>
                <a:extLst>
                  <a:ext uri="{0D108BD9-81ED-4DB2-BD59-A6C34878D82A}">
                    <a16:rowId xmlns:a16="http://schemas.microsoft.com/office/drawing/2014/main" val="1179622871"/>
                  </a:ext>
                </a:extLst>
              </a:tr>
            </a:tbl>
          </a:graphicData>
        </a:graphic>
      </p:graphicFrame>
      <p:sp>
        <p:nvSpPr>
          <p:cNvPr id="11" name="Rectangle 10">
            <a:extLst>
              <a:ext uri="{FF2B5EF4-FFF2-40B4-BE49-F238E27FC236}">
                <a16:creationId xmlns:a16="http://schemas.microsoft.com/office/drawing/2014/main" id="{1C8CD696-3C28-4365-8B55-842AECE1A63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2" name="Picture 11" descr="renew-logo-white.png">
            <a:extLst>
              <a:ext uri="{FF2B5EF4-FFF2-40B4-BE49-F238E27FC236}">
                <a16:creationId xmlns:a16="http://schemas.microsoft.com/office/drawing/2014/main" id="{3F894CE5-BCB3-4AA1-A0E7-D0A688C40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3" name="Slide Number Placeholder 1">
            <a:extLst>
              <a:ext uri="{FF2B5EF4-FFF2-40B4-BE49-F238E27FC236}">
                <a16:creationId xmlns:a16="http://schemas.microsoft.com/office/drawing/2014/main" id="{0EE88F14-399C-456A-8FA7-5761E3876FC8}"/>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16</a:t>
            </a:fld>
            <a:endParaRPr lang="en-US" dirty="0"/>
          </a:p>
        </p:txBody>
      </p:sp>
      <p:pic>
        <p:nvPicPr>
          <p:cNvPr id="14" name="Graphic 13">
            <a:extLst>
              <a:ext uri="{FF2B5EF4-FFF2-40B4-BE49-F238E27FC236}">
                <a16:creationId xmlns:a16="http://schemas.microsoft.com/office/drawing/2014/main" id="{0DC6A5E1-12D5-45C3-8F65-51E4A2268C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5" name="Picture 14">
            <a:extLst>
              <a:ext uri="{FF2B5EF4-FFF2-40B4-BE49-F238E27FC236}">
                <a16:creationId xmlns:a16="http://schemas.microsoft.com/office/drawing/2014/main" id="{56BADEE6-5FB4-43C8-AB93-6152FD1DC291}"/>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6" name="Picture 15">
            <a:extLst>
              <a:ext uri="{FF2B5EF4-FFF2-40B4-BE49-F238E27FC236}">
                <a16:creationId xmlns:a16="http://schemas.microsoft.com/office/drawing/2014/main" id="{9CF9C523-F71B-4F5D-9D98-5A7A6C7152A6}"/>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id="{C345D1E4-24CB-BD45-8FDA-D080A8F85F18}"/>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93714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Clean Charging is Not Optimized</a:t>
            </a:r>
          </a:p>
        </p:txBody>
      </p:sp>
      <p:sp>
        <p:nvSpPr>
          <p:cNvPr id="2" name="TextBox 1">
            <a:extLst>
              <a:ext uri="{FF2B5EF4-FFF2-40B4-BE49-F238E27FC236}">
                <a16:creationId xmlns:a16="http://schemas.microsoft.com/office/drawing/2014/main" id="{0F1F2CE5-5AEF-4969-996C-4E1ABE7A31F7}"/>
              </a:ext>
            </a:extLst>
          </p:cNvPr>
          <p:cNvSpPr txBox="1"/>
          <p:nvPr/>
        </p:nvSpPr>
        <p:spPr>
          <a:xfrm>
            <a:off x="275659" y="503850"/>
            <a:ext cx="8447316" cy="1708160"/>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600" dirty="0">
                <a:solidFill>
                  <a:prstClr val="black"/>
                </a:solidFill>
              </a:rPr>
              <a:t>ISO’s current clean charging dispatch is an energy arbitrage model that charges the battery with the first 10 MWh of solar energy and discharges the battery in HE 18-20</a:t>
            </a:r>
          </a:p>
          <a:p>
            <a:pPr marL="742939" lvl="1" indent="-285750">
              <a:spcAft>
                <a:spcPts val="600"/>
              </a:spcAft>
              <a:buFont typeface="Arial" panose="020B0604020202020204" pitchFamily="34" charset="0"/>
              <a:buChar char="•"/>
              <a:defRPr/>
            </a:pPr>
            <a:r>
              <a:rPr lang="en-US" sz="1400" dirty="0">
                <a:solidFill>
                  <a:prstClr val="black"/>
                </a:solidFill>
              </a:rPr>
              <a:t>This strategy is independent of market price signals</a:t>
            </a:r>
          </a:p>
          <a:p>
            <a:pPr marL="285750" indent="-285750">
              <a:spcAft>
                <a:spcPts val="600"/>
              </a:spcAft>
              <a:buFont typeface="Arial" panose="020B0604020202020204" pitchFamily="34" charset="0"/>
              <a:buChar char="•"/>
              <a:defRPr/>
            </a:pPr>
            <a:r>
              <a:rPr lang="en-US" sz="1600" dirty="0">
                <a:solidFill>
                  <a:prstClr val="black"/>
                </a:solidFill>
              </a:rPr>
              <a:t>NEPOOL supported an optimized battery dispatch strategy for stand-alone storage</a:t>
            </a:r>
          </a:p>
          <a:p>
            <a:pPr marL="742939" lvl="1" indent="-285750">
              <a:spcAft>
                <a:spcPts val="600"/>
              </a:spcAft>
              <a:buFont typeface="Arial" panose="020B0604020202020204" pitchFamily="34" charset="0"/>
              <a:buChar char="•"/>
              <a:defRPr/>
            </a:pPr>
            <a:r>
              <a:rPr lang="en-US" sz="1400" dirty="0">
                <a:solidFill>
                  <a:prstClr val="black"/>
                </a:solidFill>
              </a:rPr>
              <a:t>A Rational battery storage operator would profit-maximize based on price signals received prior to RT dispatch</a:t>
            </a:r>
          </a:p>
        </p:txBody>
      </p:sp>
      <p:pic>
        <p:nvPicPr>
          <p:cNvPr id="9" name="Picture 8">
            <a:extLst>
              <a:ext uri="{FF2B5EF4-FFF2-40B4-BE49-F238E27FC236}">
                <a16:creationId xmlns:a16="http://schemas.microsoft.com/office/drawing/2014/main" id="{1801134D-CE33-410D-9FDD-5B4B71CE9F85}"/>
              </a:ext>
            </a:extLst>
          </p:cNvPr>
          <p:cNvPicPr>
            <a:picLocks noChangeAspect="1"/>
          </p:cNvPicPr>
          <p:nvPr/>
        </p:nvPicPr>
        <p:blipFill>
          <a:blip r:embed="rId2"/>
          <a:stretch>
            <a:fillRect/>
          </a:stretch>
        </p:blipFill>
        <p:spPr>
          <a:xfrm>
            <a:off x="1665448" y="2371643"/>
            <a:ext cx="5667737" cy="2095515"/>
          </a:xfrm>
          <a:prstGeom prst="rect">
            <a:avLst/>
          </a:prstGeom>
        </p:spPr>
      </p:pic>
      <p:sp>
        <p:nvSpPr>
          <p:cNvPr id="10" name="Rectangle 9">
            <a:extLst>
              <a:ext uri="{FF2B5EF4-FFF2-40B4-BE49-F238E27FC236}">
                <a16:creationId xmlns:a16="http://schemas.microsoft.com/office/drawing/2014/main" id="{89099327-EB46-44D3-A3AA-9CB1D7FA0FDA}"/>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1" name="Picture 10" descr="renew-logo-white.png">
            <a:extLst>
              <a:ext uri="{FF2B5EF4-FFF2-40B4-BE49-F238E27FC236}">
                <a16:creationId xmlns:a16="http://schemas.microsoft.com/office/drawing/2014/main" id="{E607DBFC-508F-47CC-A92E-D883DAC918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2" name="Slide Number Placeholder 1">
            <a:extLst>
              <a:ext uri="{FF2B5EF4-FFF2-40B4-BE49-F238E27FC236}">
                <a16:creationId xmlns:a16="http://schemas.microsoft.com/office/drawing/2014/main" id="{0398333A-0EC5-4AAD-B381-AC5D0AFFF258}"/>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17</a:t>
            </a:fld>
            <a:endParaRPr lang="en-US" dirty="0"/>
          </a:p>
        </p:txBody>
      </p:sp>
      <p:pic>
        <p:nvPicPr>
          <p:cNvPr id="13" name="Graphic 12">
            <a:extLst>
              <a:ext uri="{FF2B5EF4-FFF2-40B4-BE49-F238E27FC236}">
                <a16:creationId xmlns:a16="http://schemas.microsoft.com/office/drawing/2014/main" id="{D066F3FB-518A-41CC-85E6-165B1910FF0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4" name="Picture 13">
            <a:extLst>
              <a:ext uri="{FF2B5EF4-FFF2-40B4-BE49-F238E27FC236}">
                <a16:creationId xmlns:a16="http://schemas.microsoft.com/office/drawing/2014/main" id="{B8862592-DBE0-4A5D-B5B5-DAE9AB3D172E}"/>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5" name="Picture 14">
            <a:extLst>
              <a:ext uri="{FF2B5EF4-FFF2-40B4-BE49-F238E27FC236}">
                <a16:creationId xmlns:a16="http://schemas.microsoft.com/office/drawing/2014/main" id="{75886AA5-358A-4646-8102-ADA25368563C}"/>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cxnSp>
        <p:nvCxnSpPr>
          <p:cNvPr id="4" name="Straight Arrow Connector 3">
            <a:extLst>
              <a:ext uri="{FF2B5EF4-FFF2-40B4-BE49-F238E27FC236}">
                <a16:creationId xmlns:a16="http://schemas.microsoft.com/office/drawing/2014/main" id="{D0E4075E-2988-40DB-8092-FB0177E03A68}"/>
              </a:ext>
            </a:extLst>
          </p:cNvPr>
          <p:cNvCxnSpPr>
            <a:cxnSpLocks/>
            <a:stCxn id="8" idx="1"/>
          </p:cNvCxnSpPr>
          <p:nvPr/>
        </p:nvCxnSpPr>
        <p:spPr>
          <a:xfrm flipH="1" flipV="1">
            <a:off x="6118512" y="3103086"/>
            <a:ext cx="1555955" cy="1733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 name="TextBox 7">
            <a:extLst>
              <a:ext uri="{FF2B5EF4-FFF2-40B4-BE49-F238E27FC236}">
                <a16:creationId xmlns:a16="http://schemas.microsoft.com/office/drawing/2014/main" id="{E9737F76-CE2A-48A5-8989-66D2F150E8E6}"/>
              </a:ext>
            </a:extLst>
          </p:cNvPr>
          <p:cNvSpPr txBox="1"/>
          <p:nvPr/>
        </p:nvSpPr>
        <p:spPr>
          <a:xfrm>
            <a:off x="7674467" y="2984043"/>
            <a:ext cx="1342103" cy="584775"/>
          </a:xfrm>
          <a:prstGeom prst="rect">
            <a:avLst/>
          </a:prstGeom>
          <a:noFill/>
        </p:spPr>
        <p:txBody>
          <a:bodyPr wrap="square" rtlCol="0">
            <a:spAutoFit/>
          </a:bodyPr>
          <a:lstStyle/>
          <a:p>
            <a:r>
              <a:rPr lang="en-US" sz="800" dirty="0"/>
              <a:t>Market participation the same every month, independent of price, despite flexible generator</a:t>
            </a:r>
          </a:p>
        </p:txBody>
      </p:sp>
      <p:cxnSp>
        <p:nvCxnSpPr>
          <p:cNvPr id="16" name="Straight Arrow Connector 15">
            <a:extLst>
              <a:ext uri="{FF2B5EF4-FFF2-40B4-BE49-F238E27FC236}">
                <a16:creationId xmlns:a16="http://schemas.microsoft.com/office/drawing/2014/main" id="{72590C8D-7D46-4893-B401-26A188958C81}"/>
              </a:ext>
            </a:extLst>
          </p:cNvPr>
          <p:cNvCxnSpPr>
            <a:cxnSpLocks/>
            <a:stCxn id="20" idx="1"/>
          </p:cNvCxnSpPr>
          <p:nvPr/>
        </p:nvCxnSpPr>
        <p:spPr>
          <a:xfrm flipH="1">
            <a:off x="5302046" y="2590410"/>
            <a:ext cx="2499852" cy="15259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0" name="TextBox 19">
            <a:extLst>
              <a:ext uri="{FF2B5EF4-FFF2-40B4-BE49-F238E27FC236}">
                <a16:creationId xmlns:a16="http://schemas.microsoft.com/office/drawing/2014/main" id="{A7401346-5910-452A-9CCF-080E92CF0D12}"/>
              </a:ext>
            </a:extLst>
          </p:cNvPr>
          <p:cNvSpPr txBox="1"/>
          <p:nvPr/>
        </p:nvSpPr>
        <p:spPr>
          <a:xfrm>
            <a:off x="7801898" y="2359577"/>
            <a:ext cx="1342103" cy="461665"/>
          </a:xfrm>
          <a:prstGeom prst="rect">
            <a:avLst/>
          </a:prstGeom>
          <a:noFill/>
        </p:spPr>
        <p:txBody>
          <a:bodyPr wrap="square" rtlCol="0">
            <a:spAutoFit/>
          </a:bodyPr>
          <a:lstStyle/>
          <a:p>
            <a:r>
              <a:rPr lang="en-US" sz="800" dirty="0"/>
              <a:t>Flexible generator is not taking advantage of expected peaks</a:t>
            </a:r>
          </a:p>
        </p:txBody>
      </p:sp>
      <p:cxnSp>
        <p:nvCxnSpPr>
          <p:cNvPr id="21" name="Straight Arrow Connector 20">
            <a:extLst>
              <a:ext uri="{FF2B5EF4-FFF2-40B4-BE49-F238E27FC236}">
                <a16:creationId xmlns:a16="http://schemas.microsoft.com/office/drawing/2014/main" id="{39F4A9AA-8072-4A18-95DB-8D2A66AB3018}"/>
              </a:ext>
            </a:extLst>
          </p:cNvPr>
          <p:cNvCxnSpPr>
            <a:cxnSpLocks/>
            <a:stCxn id="23" idx="3"/>
          </p:cNvCxnSpPr>
          <p:nvPr/>
        </p:nvCxnSpPr>
        <p:spPr>
          <a:xfrm flipV="1">
            <a:off x="1793041" y="3332916"/>
            <a:ext cx="2778959" cy="7718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5D19A493-4881-40F5-B8B8-5FE286AA3439}"/>
              </a:ext>
            </a:extLst>
          </p:cNvPr>
          <p:cNvSpPr txBox="1"/>
          <p:nvPr/>
        </p:nvSpPr>
        <p:spPr>
          <a:xfrm>
            <a:off x="450938" y="3812388"/>
            <a:ext cx="1342103" cy="584775"/>
          </a:xfrm>
          <a:prstGeom prst="rect">
            <a:avLst/>
          </a:prstGeom>
          <a:noFill/>
        </p:spPr>
        <p:txBody>
          <a:bodyPr wrap="square" rtlCol="0">
            <a:spAutoFit/>
          </a:bodyPr>
          <a:lstStyle/>
          <a:p>
            <a:r>
              <a:rPr lang="en-US" sz="800" dirty="0"/>
              <a:t>Battery does not account for the opportunity cost of providing energy instead of reserves</a:t>
            </a:r>
          </a:p>
        </p:txBody>
      </p:sp>
      <p:cxnSp>
        <p:nvCxnSpPr>
          <p:cNvPr id="24" name="Straight Arrow Connector 23">
            <a:extLst>
              <a:ext uri="{FF2B5EF4-FFF2-40B4-BE49-F238E27FC236}">
                <a16:creationId xmlns:a16="http://schemas.microsoft.com/office/drawing/2014/main" id="{4F3A1371-3798-4CB0-B0CC-1FB32971042C}"/>
              </a:ext>
            </a:extLst>
          </p:cNvPr>
          <p:cNvCxnSpPr>
            <a:cxnSpLocks/>
            <a:stCxn id="26" idx="3"/>
          </p:cNvCxnSpPr>
          <p:nvPr/>
        </p:nvCxnSpPr>
        <p:spPr>
          <a:xfrm flipV="1">
            <a:off x="1393723" y="2798605"/>
            <a:ext cx="1865313" cy="4275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6" name="TextBox 25">
            <a:extLst>
              <a:ext uri="{FF2B5EF4-FFF2-40B4-BE49-F238E27FC236}">
                <a16:creationId xmlns:a16="http://schemas.microsoft.com/office/drawing/2014/main" id="{91E7C477-4D71-4881-BE27-8D74E15D1304}"/>
              </a:ext>
            </a:extLst>
          </p:cNvPr>
          <p:cNvSpPr txBox="1"/>
          <p:nvPr/>
        </p:nvSpPr>
        <p:spPr>
          <a:xfrm>
            <a:off x="211198" y="2810698"/>
            <a:ext cx="1182525" cy="830997"/>
          </a:xfrm>
          <a:prstGeom prst="rect">
            <a:avLst/>
          </a:prstGeom>
          <a:noFill/>
        </p:spPr>
        <p:txBody>
          <a:bodyPr wrap="square" rtlCol="0">
            <a:spAutoFit/>
          </a:bodyPr>
          <a:lstStyle/>
          <a:p>
            <a:r>
              <a:rPr lang="en-US" sz="800" dirty="0"/>
              <a:t>Fixed Energy Arbitrage schedule  reliant on low morning prices and high evening prices (but that pricing pattern doesn’t happen every day)</a:t>
            </a:r>
          </a:p>
        </p:txBody>
      </p:sp>
      <p:cxnSp>
        <p:nvCxnSpPr>
          <p:cNvPr id="34" name="Straight Arrow Connector 33">
            <a:extLst>
              <a:ext uri="{FF2B5EF4-FFF2-40B4-BE49-F238E27FC236}">
                <a16:creationId xmlns:a16="http://schemas.microsoft.com/office/drawing/2014/main" id="{AF316C81-743D-4308-B43A-224935DEAE78}"/>
              </a:ext>
            </a:extLst>
          </p:cNvPr>
          <p:cNvCxnSpPr>
            <a:cxnSpLocks/>
          </p:cNvCxnSpPr>
          <p:nvPr/>
        </p:nvCxnSpPr>
        <p:spPr>
          <a:xfrm flipH="1" flipV="1">
            <a:off x="5905828" y="3345063"/>
            <a:ext cx="1699082" cy="7002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8" name="TextBox 37">
            <a:extLst>
              <a:ext uri="{FF2B5EF4-FFF2-40B4-BE49-F238E27FC236}">
                <a16:creationId xmlns:a16="http://schemas.microsoft.com/office/drawing/2014/main" id="{4F0CF19B-0DA5-4D35-99E8-111DB10D570A}"/>
              </a:ext>
            </a:extLst>
          </p:cNvPr>
          <p:cNvSpPr txBox="1"/>
          <p:nvPr/>
        </p:nvSpPr>
        <p:spPr>
          <a:xfrm>
            <a:off x="7573205" y="3815174"/>
            <a:ext cx="1342103" cy="584775"/>
          </a:xfrm>
          <a:prstGeom prst="rect">
            <a:avLst/>
          </a:prstGeom>
          <a:noFill/>
        </p:spPr>
        <p:txBody>
          <a:bodyPr wrap="square" rtlCol="0">
            <a:spAutoFit/>
          </a:bodyPr>
          <a:lstStyle/>
          <a:p>
            <a:r>
              <a:rPr lang="en-US" sz="800" dirty="0"/>
              <a:t>Battery does not provide reserves in hours it is charged and sits idle (see next slide)</a:t>
            </a:r>
          </a:p>
        </p:txBody>
      </p:sp>
      <p:pic>
        <p:nvPicPr>
          <p:cNvPr id="22" name="Picture 21" descr="A picture containing text, clipart&#10;&#10;Description automatically generated">
            <a:extLst>
              <a:ext uri="{FF2B5EF4-FFF2-40B4-BE49-F238E27FC236}">
                <a16:creationId xmlns:a16="http://schemas.microsoft.com/office/drawing/2014/main" id="{83FFF3FA-A5F1-2144-BE5C-7C02BABFD12E}"/>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387739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Reserve and Regulation Revenue Inexplicably Missing</a:t>
            </a:r>
          </a:p>
        </p:txBody>
      </p:sp>
      <p:sp>
        <p:nvSpPr>
          <p:cNvPr id="2" name="TextBox 1">
            <a:extLst>
              <a:ext uri="{FF2B5EF4-FFF2-40B4-BE49-F238E27FC236}">
                <a16:creationId xmlns:a16="http://schemas.microsoft.com/office/drawing/2014/main" id="{0F1F2CE5-5AEF-4969-996C-4E1ABE7A31F7}"/>
              </a:ext>
            </a:extLst>
          </p:cNvPr>
          <p:cNvSpPr txBox="1"/>
          <p:nvPr/>
        </p:nvSpPr>
        <p:spPr>
          <a:xfrm>
            <a:off x="275659" y="503850"/>
            <a:ext cx="5069339" cy="3185487"/>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600" dirty="0">
                <a:solidFill>
                  <a:prstClr val="black"/>
                </a:solidFill>
              </a:rPr>
              <a:t>Regulation and reserves account for the vast majority of battery revenues in both the ISO and NEPOOL ORTP proposals for a stand alone battery (see figure)</a:t>
            </a:r>
          </a:p>
          <a:p>
            <a:pPr marL="285750" indent="-285750">
              <a:spcAft>
                <a:spcPts val="600"/>
              </a:spcAft>
              <a:buFont typeface="Arial" panose="020B0604020202020204" pitchFamily="34" charset="0"/>
              <a:buChar char="•"/>
              <a:defRPr/>
            </a:pPr>
            <a:r>
              <a:rPr lang="en-US" sz="1600" dirty="0">
                <a:solidFill>
                  <a:prstClr val="black"/>
                </a:solidFill>
              </a:rPr>
              <a:t>The battery in ISO’s “combined” model inexplicably does not receive revenue for reserves or regulation, only for energy, during the years in which it is clean-charging</a:t>
            </a:r>
          </a:p>
          <a:p>
            <a:pPr marL="285750" indent="-285750">
              <a:spcAft>
                <a:spcPts val="600"/>
              </a:spcAft>
              <a:buFont typeface="Arial" panose="020B0604020202020204" pitchFamily="34" charset="0"/>
              <a:buChar char="•"/>
              <a:defRPr/>
            </a:pPr>
            <a:r>
              <a:rPr lang="en-US" sz="1600" dirty="0">
                <a:solidFill>
                  <a:prstClr val="black"/>
                </a:solidFill>
              </a:rPr>
              <a:t>ISO training materials indicate that the battery is eligible for these revenues</a:t>
            </a:r>
          </a:p>
          <a:p>
            <a:pPr marL="742939" lvl="1" indent="-285750">
              <a:spcAft>
                <a:spcPts val="600"/>
              </a:spcAft>
              <a:buFont typeface="Arial" panose="020B0604020202020204" pitchFamily="34" charset="0"/>
              <a:buChar char="•"/>
              <a:defRPr/>
            </a:pPr>
            <a:r>
              <a:rPr lang="en-US" sz="1400" dirty="0">
                <a:solidFill>
                  <a:prstClr val="black"/>
                </a:solidFill>
                <a:hlinkClick r:id="rId2"/>
              </a:rPr>
              <a:t>https://www.iso-ne.com/static-assets/documents/2020/04/20200408-co-located-market-participation.pdf</a:t>
            </a:r>
            <a:r>
              <a:rPr lang="en-US" sz="1400" dirty="0">
                <a:solidFill>
                  <a:prstClr val="black"/>
                </a:solidFill>
              </a:rPr>
              <a:t> (slides 22, 27)</a:t>
            </a:r>
          </a:p>
        </p:txBody>
      </p:sp>
      <p:sp>
        <p:nvSpPr>
          <p:cNvPr id="10" name="Rectangle 9">
            <a:extLst>
              <a:ext uri="{FF2B5EF4-FFF2-40B4-BE49-F238E27FC236}">
                <a16:creationId xmlns:a16="http://schemas.microsoft.com/office/drawing/2014/main" id="{89099327-EB46-44D3-A3AA-9CB1D7FA0FDA}"/>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1" name="Picture 10" descr="renew-logo-white.png">
            <a:extLst>
              <a:ext uri="{FF2B5EF4-FFF2-40B4-BE49-F238E27FC236}">
                <a16:creationId xmlns:a16="http://schemas.microsoft.com/office/drawing/2014/main" id="{E607DBFC-508F-47CC-A92E-D883DAC918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2" name="Slide Number Placeholder 1">
            <a:extLst>
              <a:ext uri="{FF2B5EF4-FFF2-40B4-BE49-F238E27FC236}">
                <a16:creationId xmlns:a16="http://schemas.microsoft.com/office/drawing/2014/main" id="{0398333A-0EC5-4AAD-B381-AC5D0AFFF258}"/>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18</a:t>
            </a:fld>
            <a:endParaRPr lang="en-US" dirty="0"/>
          </a:p>
        </p:txBody>
      </p:sp>
      <p:pic>
        <p:nvPicPr>
          <p:cNvPr id="13" name="Graphic 12">
            <a:extLst>
              <a:ext uri="{FF2B5EF4-FFF2-40B4-BE49-F238E27FC236}">
                <a16:creationId xmlns:a16="http://schemas.microsoft.com/office/drawing/2014/main" id="{D066F3FB-518A-41CC-85E6-165B1910FF0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4" name="Picture 13">
            <a:extLst>
              <a:ext uri="{FF2B5EF4-FFF2-40B4-BE49-F238E27FC236}">
                <a16:creationId xmlns:a16="http://schemas.microsoft.com/office/drawing/2014/main" id="{B8862592-DBE0-4A5D-B5B5-DAE9AB3D172E}"/>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5" name="Picture 14">
            <a:extLst>
              <a:ext uri="{FF2B5EF4-FFF2-40B4-BE49-F238E27FC236}">
                <a16:creationId xmlns:a16="http://schemas.microsoft.com/office/drawing/2014/main" id="{75886AA5-358A-4646-8102-ADA25368563C}"/>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pic>
        <p:nvPicPr>
          <p:cNvPr id="5" name="Picture 4">
            <a:extLst>
              <a:ext uri="{FF2B5EF4-FFF2-40B4-BE49-F238E27FC236}">
                <a16:creationId xmlns:a16="http://schemas.microsoft.com/office/drawing/2014/main" id="{F7D037DD-55D9-5B41-911D-A5C7AAB373F1}"/>
              </a:ext>
            </a:extLst>
          </p:cNvPr>
          <p:cNvPicPr>
            <a:picLocks noChangeAspect="1"/>
          </p:cNvPicPr>
          <p:nvPr/>
        </p:nvPicPr>
        <p:blipFill>
          <a:blip r:embed="rId8"/>
          <a:stretch>
            <a:fillRect/>
          </a:stretch>
        </p:blipFill>
        <p:spPr>
          <a:xfrm>
            <a:off x="5212040" y="881313"/>
            <a:ext cx="3822163" cy="3326222"/>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0FC64B36-E05A-D94B-A17E-D7636AF31B90}"/>
              </a:ext>
            </a:extLst>
          </p:cNvPr>
          <p:cNvPicPr>
            <a:picLocks noChangeAspect="1"/>
          </p:cNvPicPr>
          <p:nvPr/>
        </p:nvPicPr>
        <p:blipFill>
          <a:blip r:embed="rId9"/>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120444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AC vs. DC Coupling</a:t>
            </a:r>
          </a:p>
        </p:txBody>
      </p:sp>
      <p:sp>
        <p:nvSpPr>
          <p:cNvPr id="2" name="TextBox 1">
            <a:extLst>
              <a:ext uri="{FF2B5EF4-FFF2-40B4-BE49-F238E27FC236}">
                <a16:creationId xmlns:a16="http://schemas.microsoft.com/office/drawing/2014/main" id="{0F1F2CE5-5AEF-4969-996C-4E1ABE7A31F7}"/>
              </a:ext>
            </a:extLst>
          </p:cNvPr>
          <p:cNvSpPr txBox="1"/>
          <p:nvPr/>
        </p:nvSpPr>
        <p:spPr>
          <a:xfrm>
            <a:off x="325018" y="515923"/>
            <a:ext cx="5789564" cy="3816429"/>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400" dirty="0">
                <a:solidFill>
                  <a:prstClr val="black"/>
                </a:solidFill>
              </a:rPr>
              <a:t>AC coupling, as ISO assumes, has significant disadvantages</a:t>
            </a:r>
            <a:endParaRPr lang="en-US" sz="1200" dirty="0">
              <a:solidFill>
                <a:prstClr val="black"/>
              </a:solidFill>
            </a:endParaRPr>
          </a:p>
          <a:p>
            <a:pPr marL="742939" lvl="1" indent="-285750">
              <a:spcAft>
                <a:spcPts val="600"/>
              </a:spcAft>
              <a:buFont typeface="Arial" panose="020B0604020202020204" pitchFamily="34" charset="0"/>
              <a:buChar char="•"/>
              <a:defRPr/>
            </a:pPr>
            <a:r>
              <a:rPr lang="en-US" sz="1200" dirty="0">
                <a:solidFill>
                  <a:prstClr val="black"/>
                </a:solidFill>
              </a:rPr>
              <a:t>Energy from the solar array and stored in the battery passes through an inverter 3 times, experiencing losses each time</a:t>
            </a:r>
          </a:p>
          <a:p>
            <a:pPr marL="742939" lvl="1" indent="-285750">
              <a:spcAft>
                <a:spcPts val="600"/>
              </a:spcAft>
              <a:buFont typeface="Arial" panose="020B0604020202020204" pitchFamily="34" charset="0"/>
              <a:buChar char="•"/>
              <a:defRPr/>
            </a:pPr>
            <a:r>
              <a:rPr lang="en-US" sz="1200" dirty="0">
                <a:solidFill>
                  <a:prstClr val="black"/>
                </a:solidFill>
              </a:rPr>
              <a:t>An AC-Coupled system requires additional inverters</a:t>
            </a:r>
          </a:p>
          <a:p>
            <a:pPr marL="742939" lvl="1" indent="-285750">
              <a:spcAft>
                <a:spcPts val="600"/>
              </a:spcAft>
              <a:buFont typeface="Arial" panose="020B0604020202020204" pitchFamily="34" charset="0"/>
              <a:buChar char="•"/>
              <a:defRPr/>
            </a:pPr>
            <a:r>
              <a:rPr lang="en-US" sz="1200" dirty="0">
                <a:solidFill>
                  <a:prstClr val="black"/>
                </a:solidFill>
              </a:rPr>
              <a:t>DC-Coupled systems capture “clipped” energy when peak solar production exceeds the inverter rating</a:t>
            </a:r>
          </a:p>
          <a:p>
            <a:pPr marL="285750" indent="-285750">
              <a:spcAft>
                <a:spcPts val="600"/>
              </a:spcAft>
              <a:buFont typeface="Arial" panose="020B0604020202020204" pitchFamily="34" charset="0"/>
              <a:buChar char="•"/>
              <a:defRPr/>
            </a:pPr>
            <a:r>
              <a:rPr lang="en-US" sz="1400" dirty="0">
                <a:solidFill>
                  <a:prstClr val="black"/>
                </a:solidFill>
              </a:rPr>
              <a:t>ISO indicated there were slightly more AC-coupled than DC-coupled projects in FCA 15 qualification</a:t>
            </a:r>
          </a:p>
          <a:p>
            <a:pPr marL="742939" lvl="1" indent="-285750">
              <a:spcAft>
                <a:spcPts val="600"/>
              </a:spcAft>
              <a:buFont typeface="Arial" panose="020B0604020202020204" pitchFamily="34" charset="0"/>
              <a:buChar char="•"/>
              <a:defRPr/>
            </a:pPr>
            <a:r>
              <a:rPr lang="en-US" sz="1200" dirty="0">
                <a:solidFill>
                  <a:prstClr val="black"/>
                </a:solidFill>
              </a:rPr>
              <a:t>Many current </a:t>
            </a:r>
            <a:r>
              <a:rPr lang="en-US" sz="1200" dirty="0">
                <a:solidFill>
                  <a:prstClr val="black"/>
                </a:solidFill>
                <a:latin typeface="Calibri"/>
              </a:rPr>
              <a:t>AC-coupled projects are vestiges of solar developers adding batteries to well-developed solar projects</a:t>
            </a:r>
          </a:p>
          <a:p>
            <a:pPr marL="742939" lvl="1" indent="-285750">
              <a:spcAft>
                <a:spcPts val="600"/>
              </a:spcAft>
              <a:buFont typeface="Arial" panose="020B0604020202020204" pitchFamily="34" charset="0"/>
              <a:buChar char="•"/>
              <a:defRPr/>
            </a:pPr>
            <a:r>
              <a:rPr lang="en-US" sz="1200" dirty="0">
                <a:solidFill>
                  <a:prstClr val="black"/>
                </a:solidFill>
                <a:latin typeface="Calibri"/>
              </a:rPr>
              <a:t>We believe there is a strong trend towards DC-coupling among newer projects</a:t>
            </a:r>
          </a:p>
          <a:p>
            <a:pPr marL="285750" indent="-285750">
              <a:spcAft>
                <a:spcPts val="600"/>
              </a:spcAft>
              <a:buFont typeface="Arial" panose="020B0604020202020204" pitchFamily="34" charset="0"/>
              <a:buChar char="•"/>
              <a:defRPr/>
            </a:pPr>
            <a:r>
              <a:rPr lang="en-US" sz="1400" dirty="0">
                <a:solidFill>
                  <a:prstClr val="black"/>
                </a:solidFill>
              </a:rPr>
              <a:t>We requested ISO evaluate the ORTP for DC coupled projects and create separate AC- and DC-coupled ORTPs</a:t>
            </a:r>
          </a:p>
          <a:p>
            <a:pPr marL="742939" lvl="1" indent="-285750">
              <a:spcAft>
                <a:spcPts val="600"/>
              </a:spcAft>
              <a:buFont typeface="Arial" panose="020B0604020202020204" pitchFamily="34" charset="0"/>
              <a:buChar char="•"/>
              <a:defRPr/>
            </a:pPr>
            <a:r>
              <a:rPr lang="en-US" sz="1200" dirty="0">
                <a:solidFill>
                  <a:prstClr val="black"/>
                </a:solidFill>
              </a:rPr>
              <a:t>ISO did not share any DC-coupled analysis with the committee and instead proposes to apply their AC-coupled ORTP to substantially different DC-coupled projects</a:t>
            </a:r>
          </a:p>
        </p:txBody>
      </p:sp>
      <p:grpSp>
        <p:nvGrpSpPr>
          <p:cNvPr id="35" name="Group 34">
            <a:extLst>
              <a:ext uri="{FF2B5EF4-FFF2-40B4-BE49-F238E27FC236}">
                <a16:creationId xmlns:a16="http://schemas.microsoft.com/office/drawing/2014/main" id="{E1F1D247-5831-4732-97B5-FD2DEC51786E}"/>
              </a:ext>
            </a:extLst>
          </p:cNvPr>
          <p:cNvGrpSpPr/>
          <p:nvPr/>
        </p:nvGrpSpPr>
        <p:grpSpPr>
          <a:xfrm>
            <a:off x="6120246" y="935182"/>
            <a:ext cx="3212912" cy="2670217"/>
            <a:chOff x="774323" y="2424535"/>
            <a:chExt cx="3321765" cy="2624135"/>
          </a:xfrm>
        </p:grpSpPr>
        <p:grpSp>
          <p:nvGrpSpPr>
            <p:cNvPr id="36" name="Group 35">
              <a:extLst>
                <a:ext uri="{FF2B5EF4-FFF2-40B4-BE49-F238E27FC236}">
                  <a16:creationId xmlns:a16="http://schemas.microsoft.com/office/drawing/2014/main" id="{30234367-094A-4DA7-BE90-4E8B6805E8E5}"/>
                </a:ext>
              </a:extLst>
            </p:cNvPr>
            <p:cNvGrpSpPr/>
            <p:nvPr/>
          </p:nvGrpSpPr>
          <p:grpSpPr>
            <a:xfrm>
              <a:off x="1470770" y="2424535"/>
              <a:ext cx="1700461" cy="2624135"/>
              <a:chOff x="1362841" y="1897970"/>
              <a:chExt cx="1984239" cy="3062059"/>
            </a:xfrm>
          </p:grpSpPr>
          <p:grpSp>
            <p:nvGrpSpPr>
              <p:cNvPr id="41" name="Group 40">
                <a:extLst>
                  <a:ext uri="{FF2B5EF4-FFF2-40B4-BE49-F238E27FC236}">
                    <a16:creationId xmlns:a16="http://schemas.microsoft.com/office/drawing/2014/main" id="{8653C335-C65C-4B21-A20D-9FA4519B80FF}"/>
                  </a:ext>
                </a:extLst>
              </p:cNvPr>
              <p:cNvGrpSpPr/>
              <p:nvPr/>
            </p:nvGrpSpPr>
            <p:grpSpPr>
              <a:xfrm>
                <a:off x="1362841" y="1897970"/>
                <a:ext cx="1984239" cy="3062059"/>
                <a:chOff x="878888" y="1286584"/>
                <a:chExt cx="2576778" cy="3976459"/>
              </a:xfrm>
            </p:grpSpPr>
            <p:grpSp>
              <p:nvGrpSpPr>
                <p:cNvPr id="45" name="Group 44">
                  <a:extLst>
                    <a:ext uri="{FF2B5EF4-FFF2-40B4-BE49-F238E27FC236}">
                      <a16:creationId xmlns:a16="http://schemas.microsoft.com/office/drawing/2014/main" id="{AF8B8930-E262-4485-AC82-971C089AD5B7}"/>
                    </a:ext>
                  </a:extLst>
                </p:cNvPr>
                <p:cNvGrpSpPr/>
                <p:nvPr/>
              </p:nvGrpSpPr>
              <p:grpSpPr>
                <a:xfrm>
                  <a:off x="1164640" y="2754917"/>
                  <a:ext cx="361732" cy="361732"/>
                  <a:chOff x="1731146" y="2663301"/>
                  <a:chExt cx="878889" cy="878889"/>
                </a:xfrm>
              </p:grpSpPr>
              <p:sp>
                <p:nvSpPr>
                  <p:cNvPr id="58" name="Rectangle 57">
                    <a:extLst>
                      <a:ext uri="{FF2B5EF4-FFF2-40B4-BE49-F238E27FC236}">
                        <a16:creationId xmlns:a16="http://schemas.microsoft.com/office/drawing/2014/main" id="{C1DC8960-B96B-4952-A10D-DEFE2CEFACA2}"/>
                      </a:ext>
                    </a:extLst>
                  </p:cNvPr>
                  <p:cNvSpPr/>
                  <p:nvPr/>
                </p:nvSpPr>
                <p:spPr>
                  <a:xfrm>
                    <a:off x="1731146" y="2663301"/>
                    <a:ext cx="878889" cy="8788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a:extLst>
                      <a:ext uri="{FF2B5EF4-FFF2-40B4-BE49-F238E27FC236}">
                        <a16:creationId xmlns:a16="http://schemas.microsoft.com/office/drawing/2014/main" id="{76BDA8BB-C605-4504-AADD-997C53E7065C}"/>
                      </a:ext>
                    </a:extLst>
                  </p:cNvPr>
                  <p:cNvCxnSpPr/>
                  <p:nvPr/>
                </p:nvCxnSpPr>
                <p:spPr>
                  <a:xfrm flipV="1">
                    <a:off x="1731146" y="2663301"/>
                    <a:ext cx="878889" cy="8788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6" name="Graphic 45" descr="Solar Panels">
                  <a:extLst>
                    <a:ext uri="{FF2B5EF4-FFF2-40B4-BE49-F238E27FC236}">
                      <a16:creationId xmlns:a16="http://schemas.microsoft.com/office/drawing/2014/main" id="{6733C720-E13F-4A79-8596-C1ADA1584B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8888" y="1286584"/>
                  <a:ext cx="914400" cy="914400"/>
                </a:xfrm>
                <a:prstGeom prst="rect">
                  <a:avLst/>
                </a:prstGeom>
              </p:spPr>
            </p:pic>
            <p:pic>
              <p:nvPicPr>
                <p:cNvPr id="47" name="Graphic 46" descr="Battery">
                  <a:extLst>
                    <a:ext uri="{FF2B5EF4-FFF2-40B4-BE49-F238E27FC236}">
                      <a16:creationId xmlns:a16="http://schemas.microsoft.com/office/drawing/2014/main" id="{CA15C6CF-3328-4682-8096-3CBFD0C1E1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41266" y="1286584"/>
                  <a:ext cx="914400" cy="914400"/>
                </a:xfrm>
                <a:prstGeom prst="rect">
                  <a:avLst/>
                </a:prstGeom>
              </p:spPr>
            </p:pic>
            <p:pic>
              <p:nvPicPr>
                <p:cNvPr id="48" name="Graphic 47" descr="Electric Tower">
                  <a:extLst>
                    <a:ext uri="{FF2B5EF4-FFF2-40B4-BE49-F238E27FC236}">
                      <a16:creationId xmlns:a16="http://schemas.microsoft.com/office/drawing/2014/main" id="{15F1EE09-27E7-498B-A491-333F76D097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67052" y="4348643"/>
                  <a:ext cx="914400" cy="914400"/>
                </a:xfrm>
                <a:prstGeom prst="rect">
                  <a:avLst/>
                </a:prstGeom>
              </p:spPr>
            </p:pic>
            <p:grpSp>
              <p:nvGrpSpPr>
                <p:cNvPr id="49" name="Group 48">
                  <a:extLst>
                    <a:ext uri="{FF2B5EF4-FFF2-40B4-BE49-F238E27FC236}">
                      <a16:creationId xmlns:a16="http://schemas.microsoft.com/office/drawing/2014/main" id="{3DA4EC87-CB0A-45E0-BBC1-F8991662FF4B}"/>
                    </a:ext>
                  </a:extLst>
                </p:cNvPr>
                <p:cNvGrpSpPr/>
                <p:nvPr/>
              </p:nvGrpSpPr>
              <p:grpSpPr>
                <a:xfrm>
                  <a:off x="2817600" y="2754917"/>
                  <a:ext cx="361732" cy="361732"/>
                  <a:chOff x="1731146" y="2663301"/>
                  <a:chExt cx="878889" cy="878889"/>
                </a:xfrm>
              </p:grpSpPr>
              <p:sp>
                <p:nvSpPr>
                  <p:cNvPr id="56" name="Rectangle 55">
                    <a:extLst>
                      <a:ext uri="{FF2B5EF4-FFF2-40B4-BE49-F238E27FC236}">
                        <a16:creationId xmlns:a16="http://schemas.microsoft.com/office/drawing/2014/main" id="{879D8A64-6DDA-4494-81E3-5D53DF208098}"/>
                      </a:ext>
                    </a:extLst>
                  </p:cNvPr>
                  <p:cNvSpPr/>
                  <p:nvPr/>
                </p:nvSpPr>
                <p:spPr>
                  <a:xfrm>
                    <a:off x="1731146" y="2663301"/>
                    <a:ext cx="878889" cy="8788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5F2A25DC-53D2-43FB-BC51-8F64C13610B4}"/>
                      </a:ext>
                    </a:extLst>
                  </p:cNvPr>
                  <p:cNvCxnSpPr/>
                  <p:nvPr/>
                </p:nvCxnSpPr>
                <p:spPr>
                  <a:xfrm flipV="1">
                    <a:off x="1731146" y="2663301"/>
                    <a:ext cx="878889" cy="8788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a:extLst>
                    <a:ext uri="{FF2B5EF4-FFF2-40B4-BE49-F238E27FC236}">
                      <a16:creationId xmlns:a16="http://schemas.microsoft.com/office/drawing/2014/main" id="{7CE751AA-EB6C-4D06-896C-7612C3CF0399}"/>
                    </a:ext>
                  </a:extLst>
                </p:cNvPr>
                <p:cNvCxnSpPr>
                  <a:stCxn id="47" idx="2"/>
                  <a:endCxn id="56" idx="0"/>
                </p:cNvCxnSpPr>
                <p:nvPr/>
              </p:nvCxnSpPr>
              <p:spPr>
                <a:xfrm>
                  <a:off x="2998466" y="2200984"/>
                  <a:ext cx="0" cy="5539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2C0A805-6E19-4074-B850-16D8448AA80C}"/>
                    </a:ext>
                  </a:extLst>
                </p:cNvPr>
                <p:cNvCxnSpPr>
                  <a:cxnSpLocks/>
                  <a:stCxn id="46" idx="2"/>
                  <a:endCxn id="58" idx="0"/>
                </p:cNvCxnSpPr>
                <p:nvPr/>
              </p:nvCxnSpPr>
              <p:spPr>
                <a:xfrm>
                  <a:off x="1336088" y="2200984"/>
                  <a:ext cx="9418" cy="5539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6292447B-C505-4226-9B9B-23316E5B6F77}"/>
                    </a:ext>
                  </a:extLst>
                </p:cNvPr>
                <p:cNvSpPr/>
                <p:nvPr/>
              </p:nvSpPr>
              <p:spPr>
                <a:xfrm>
                  <a:off x="1943386" y="3472381"/>
                  <a:ext cx="361732" cy="3617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Connector: Elbow 52">
                  <a:extLst>
                    <a:ext uri="{FF2B5EF4-FFF2-40B4-BE49-F238E27FC236}">
                      <a16:creationId xmlns:a16="http://schemas.microsoft.com/office/drawing/2014/main" id="{A1316AD4-1CCF-4DCD-BBEE-4B909EFF35FB}"/>
                    </a:ext>
                  </a:extLst>
                </p:cNvPr>
                <p:cNvCxnSpPr>
                  <a:stCxn id="58" idx="2"/>
                  <a:endCxn id="52" idx="0"/>
                </p:cNvCxnSpPr>
                <p:nvPr/>
              </p:nvCxnSpPr>
              <p:spPr>
                <a:xfrm rot="16200000" flipH="1">
                  <a:off x="1557013" y="2905142"/>
                  <a:ext cx="355732" cy="778746"/>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8007077D-B87B-43AC-9E64-E07F3391F4D5}"/>
                    </a:ext>
                  </a:extLst>
                </p:cNvPr>
                <p:cNvCxnSpPr>
                  <a:stCxn id="56" idx="2"/>
                  <a:endCxn id="52" idx="0"/>
                </p:cNvCxnSpPr>
                <p:nvPr/>
              </p:nvCxnSpPr>
              <p:spPr>
                <a:xfrm rot="5400000">
                  <a:off x="2383493" y="2857408"/>
                  <a:ext cx="355732" cy="874214"/>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4468FB7-840A-4C82-B1A6-8AA16E1BA0A9}"/>
                    </a:ext>
                  </a:extLst>
                </p:cNvPr>
                <p:cNvCxnSpPr>
                  <a:stCxn id="52" idx="4"/>
                  <a:endCxn id="48" idx="0"/>
                </p:cNvCxnSpPr>
                <p:nvPr/>
              </p:nvCxnSpPr>
              <p:spPr>
                <a:xfrm>
                  <a:off x="2124252" y="3834113"/>
                  <a:ext cx="0" cy="5145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a:extLst>
                  <a:ext uri="{FF2B5EF4-FFF2-40B4-BE49-F238E27FC236}">
                    <a16:creationId xmlns:a16="http://schemas.microsoft.com/office/drawing/2014/main" id="{17223170-D18D-43B7-A2A2-57C794759168}"/>
                  </a:ext>
                </a:extLst>
              </p:cNvPr>
              <p:cNvCxnSpPr/>
              <p:nvPr/>
            </p:nvCxnSpPr>
            <p:spPr>
              <a:xfrm>
                <a:off x="3222595" y="3020297"/>
                <a:ext cx="0" cy="2869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A92B0D3-E5B4-469F-9CE7-B1FD63713903}"/>
                  </a:ext>
                </a:extLst>
              </p:cNvPr>
              <p:cNvCxnSpPr/>
              <p:nvPr/>
            </p:nvCxnSpPr>
            <p:spPr>
              <a:xfrm>
                <a:off x="1969764" y="3012047"/>
                <a:ext cx="0" cy="2869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0E18EB4-9271-4519-99DA-EBB077F092C4}"/>
                  </a:ext>
                </a:extLst>
              </p:cNvPr>
              <p:cNvCxnSpPr>
                <a:cxnSpLocks/>
              </p:cNvCxnSpPr>
              <p:nvPr/>
            </p:nvCxnSpPr>
            <p:spPr>
              <a:xfrm flipV="1">
                <a:off x="2781907" y="3012047"/>
                <a:ext cx="0" cy="2869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DD1CD656-79CD-46CE-9C43-45F735EBCB47}"/>
                </a:ext>
              </a:extLst>
            </p:cNvPr>
            <p:cNvSpPr txBox="1"/>
            <p:nvPr/>
          </p:nvSpPr>
          <p:spPr>
            <a:xfrm>
              <a:off x="831740" y="2497175"/>
              <a:ext cx="796195" cy="261610"/>
            </a:xfrm>
            <a:prstGeom prst="rect">
              <a:avLst/>
            </a:prstGeom>
            <a:noFill/>
          </p:spPr>
          <p:txBody>
            <a:bodyPr wrap="square" rtlCol="0">
              <a:spAutoFit/>
            </a:bodyPr>
            <a:lstStyle/>
            <a:p>
              <a:r>
                <a:rPr lang="en-US" sz="1100" dirty="0"/>
                <a:t>10 </a:t>
              </a:r>
              <a:r>
                <a:rPr lang="en-US" sz="1100" dirty="0" err="1"/>
                <a:t>MWh</a:t>
              </a:r>
              <a:r>
                <a:rPr lang="en-US" sz="1100" baseline="-25000" dirty="0" err="1"/>
                <a:t>Dc</a:t>
              </a:r>
              <a:endParaRPr lang="en-US" sz="1100" dirty="0"/>
            </a:p>
          </p:txBody>
        </p:sp>
        <p:sp>
          <p:nvSpPr>
            <p:cNvPr id="38" name="TextBox 37">
              <a:extLst>
                <a:ext uri="{FF2B5EF4-FFF2-40B4-BE49-F238E27FC236}">
                  <a16:creationId xmlns:a16="http://schemas.microsoft.com/office/drawing/2014/main" id="{1FFAFDC6-FDDE-419E-A8BA-725318FCBF58}"/>
                </a:ext>
              </a:extLst>
            </p:cNvPr>
            <p:cNvSpPr txBox="1"/>
            <p:nvPr/>
          </p:nvSpPr>
          <p:spPr>
            <a:xfrm>
              <a:off x="774323" y="3376995"/>
              <a:ext cx="1061143" cy="261610"/>
            </a:xfrm>
            <a:prstGeom prst="rect">
              <a:avLst/>
            </a:prstGeom>
            <a:noFill/>
          </p:spPr>
          <p:txBody>
            <a:bodyPr wrap="square" rtlCol="0">
              <a:spAutoFit/>
            </a:bodyPr>
            <a:lstStyle/>
            <a:p>
              <a:r>
                <a:rPr lang="en-US" sz="1100" dirty="0"/>
                <a:t>95% Efficient</a:t>
              </a:r>
            </a:p>
          </p:txBody>
        </p:sp>
        <p:sp>
          <p:nvSpPr>
            <p:cNvPr id="39" name="TextBox 38">
              <a:extLst>
                <a:ext uri="{FF2B5EF4-FFF2-40B4-BE49-F238E27FC236}">
                  <a16:creationId xmlns:a16="http://schemas.microsoft.com/office/drawing/2014/main" id="{F0F71863-96CF-4685-A82A-28F707AD760B}"/>
                </a:ext>
              </a:extLst>
            </p:cNvPr>
            <p:cNvSpPr txBox="1"/>
            <p:nvPr/>
          </p:nvSpPr>
          <p:spPr>
            <a:xfrm>
              <a:off x="3034945" y="3363547"/>
              <a:ext cx="1061143" cy="261610"/>
            </a:xfrm>
            <a:prstGeom prst="rect">
              <a:avLst/>
            </a:prstGeom>
            <a:noFill/>
          </p:spPr>
          <p:txBody>
            <a:bodyPr wrap="square" rtlCol="0">
              <a:spAutoFit/>
            </a:bodyPr>
            <a:lstStyle/>
            <a:p>
              <a:r>
                <a:rPr lang="en-US" sz="1100" dirty="0"/>
                <a:t>95% Efficient</a:t>
              </a:r>
            </a:p>
          </p:txBody>
        </p:sp>
        <p:sp>
          <p:nvSpPr>
            <p:cNvPr id="40" name="TextBox 39">
              <a:extLst>
                <a:ext uri="{FF2B5EF4-FFF2-40B4-BE49-F238E27FC236}">
                  <a16:creationId xmlns:a16="http://schemas.microsoft.com/office/drawing/2014/main" id="{149869E9-579D-47C8-998F-1022EAF7A188}"/>
                </a:ext>
              </a:extLst>
            </p:cNvPr>
            <p:cNvSpPr txBox="1"/>
            <p:nvPr/>
          </p:nvSpPr>
          <p:spPr>
            <a:xfrm>
              <a:off x="2346312" y="4054063"/>
              <a:ext cx="956083" cy="261610"/>
            </a:xfrm>
            <a:prstGeom prst="rect">
              <a:avLst/>
            </a:prstGeom>
            <a:noFill/>
          </p:spPr>
          <p:txBody>
            <a:bodyPr wrap="square" rtlCol="0">
              <a:spAutoFit/>
            </a:bodyPr>
            <a:lstStyle/>
            <a:p>
              <a:r>
                <a:rPr lang="en-US" sz="1100" dirty="0"/>
                <a:t>8.57 </a:t>
              </a:r>
              <a:r>
                <a:rPr lang="en-US" sz="1100" dirty="0" err="1"/>
                <a:t>MWh</a:t>
              </a:r>
              <a:r>
                <a:rPr lang="en-US" sz="1100" baseline="-25000" dirty="0" err="1"/>
                <a:t>Dc</a:t>
              </a:r>
              <a:endParaRPr lang="en-US" sz="1100" dirty="0"/>
            </a:p>
          </p:txBody>
        </p:sp>
      </p:grpSp>
      <p:sp>
        <p:nvSpPr>
          <p:cNvPr id="33" name="Rectangle 32">
            <a:extLst>
              <a:ext uri="{FF2B5EF4-FFF2-40B4-BE49-F238E27FC236}">
                <a16:creationId xmlns:a16="http://schemas.microsoft.com/office/drawing/2014/main" id="{7F7C622F-21C1-4214-BFAA-D7D9C791B49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34" name="Picture 33" descr="renew-logo-white.png">
            <a:extLst>
              <a:ext uri="{FF2B5EF4-FFF2-40B4-BE49-F238E27FC236}">
                <a16:creationId xmlns:a16="http://schemas.microsoft.com/office/drawing/2014/main" id="{CE902CBA-7A15-4910-A9E6-038B2A2866F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0" name="Slide Number Placeholder 1">
            <a:extLst>
              <a:ext uri="{FF2B5EF4-FFF2-40B4-BE49-F238E27FC236}">
                <a16:creationId xmlns:a16="http://schemas.microsoft.com/office/drawing/2014/main" id="{98EAA64C-4D68-4AF8-AB0C-43091FC1B86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19</a:t>
            </a:fld>
            <a:endParaRPr lang="en-US" dirty="0"/>
          </a:p>
        </p:txBody>
      </p:sp>
      <p:pic>
        <p:nvPicPr>
          <p:cNvPr id="61" name="Graphic 60">
            <a:extLst>
              <a:ext uri="{FF2B5EF4-FFF2-40B4-BE49-F238E27FC236}">
                <a16:creationId xmlns:a16="http://schemas.microsoft.com/office/drawing/2014/main" id="{8297A57A-4650-4EBB-A649-ED9882307DF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715292" y="4642351"/>
            <a:ext cx="1439785" cy="365760"/>
          </a:xfrm>
          <a:prstGeom prst="rect">
            <a:avLst/>
          </a:prstGeom>
        </p:spPr>
      </p:pic>
      <p:pic>
        <p:nvPicPr>
          <p:cNvPr id="62" name="Picture 61">
            <a:extLst>
              <a:ext uri="{FF2B5EF4-FFF2-40B4-BE49-F238E27FC236}">
                <a16:creationId xmlns:a16="http://schemas.microsoft.com/office/drawing/2014/main" id="{4DC2468C-06B5-44A8-A8C2-FEC2D329FB57}"/>
              </a:ext>
            </a:extLst>
          </p:cNvPr>
          <p:cNvPicPr>
            <a:picLocks noChangeAspect="1"/>
          </p:cNvPicPr>
          <p:nvPr/>
        </p:nvPicPr>
        <p:blipFill rotWithShape="1">
          <a:blip r:embed="rId11"/>
          <a:srcRect t="24394" b="19729"/>
          <a:stretch/>
        </p:blipFill>
        <p:spPr>
          <a:xfrm>
            <a:off x="3205538" y="4550369"/>
            <a:ext cx="1694898" cy="568359"/>
          </a:xfrm>
          <a:prstGeom prst="rect">
            <a:avLst/>
          </a:prstGeom>
        </p:spPr>
      </p:pic>
      <p:pic>
        <p:nvPicPr>
          <p:cNvPr id="63" name="Picture 62">
            <a:extLst>
              <a:ext uri="{FF2B5EF4-FFF2-40B4-BE49-F238E27FC236}">
                <a16:creationId xmlns:a16="http://schemas.microsoft.com/office/drawing/2014/main" id="{6DA565CC-D8F3-4593-9DC6-86382E66110D}"/>
              </a:ext>
            </a:extLst>
          </p:cNvPr>
          <p:cNvPicPr>
            <a:picLocks noChangeAspect="1"/>
          </p:cNvPicPr>
          <p:nvPr/>
        </p:nvPicPr>
        <p:blipFill>
          <a:blip r:embed="rId12">
            <a:biLevel thresh="75000"/>
          </a:blip>
          <a:stretch>
            <a:fillRect/>
          </a:stretch>
        </p:blipFill>
        <p:spPr>
          <a:xfrm>
            <a:off x="4952470" y="4596631"/>
            <a:ext cx="1367505" cy="457200"/>
          </a:xfrm>
          <a:prstGeom prst="rect">
            <a:avLst/>
          </a:prstGeom>
        </p:spPr>
      </p:pic>
      <p:pic>
        <p:nvPicPr>
          <p:cNvPr id="64" name="Picture 63" descr="A picture containing text, clipart&#10;&#10;Description automatically generated">
            <a:extLst>
              <a:ext uri="{FF2B5EF4-FFF2-40B4-BE49-F238E27FC236}">
                <a16:creationId xmlns:a16="http://schemas.microsoft.com/office/drawing/2014/main" id="{265B91DC-6890-F644-8412-D36C3529C9ED}"/>
              </a:ext>
            </a:extLst>
          </p:cNvPr>
          <p:cNvPicPr>
            <a:picLocks noChangeAspect="1"/>
          </p:cNvPicPr>
          <p:nvPr/>
        </p:nvPicPr>
        <p:blipFill>
          <a:blip r:embed="rId13"/>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405233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2893100"/>
          </a:xfrm>
          <a:prstGeom prst="rect">
            <a:avLst/>
          </a:prstGeom>
          <a:solidFill>
            <a:schemeClr val="bg1"/>
          </a:solidFill>
        </p:spPr>
        <p:txBody>
          <a:bodyPr wrap="square" rtlCol="0">
            <a:spAutoFit/>
          </a:bodyPr>
          <a:lstStyle/>
          <a:p>
            <a:pPr marL="342900" lvl="0" indent="-342900">
              <a:buFont typeface="Arial" panose="020B0604020202020204" pitchFamily="34" charset="0"/>
              <a:buChar char="•"/>
            </a:pPr>
            <a:endParaRPr lang="en-US" sz="2000" dirty="0"/>
          </a:p>
          <a:p>
            <a:pPr marL="342900" lvl="0" indent="-342900">
              <a:spcAft>
                <a:spcPts val="600"/>
              </a:spcAft>
              <a:buFont typeface="Arial" panose="020B0604020202020204" pitchFamily="34" charset="0"/>
              <a:buChar char="•"/>
            </a:pPr>
            <a:r>
              <a:rPr lang="en-US" sz="2000" dirty="0"/>
              <a:t>Amendment Goals</a:t>
            </a:r>
          </a:p>
          <a:p>
            <a:pPr marL="342900" lvl="0" indent="-342900">
              <a:spcAft>
                <a:spcPts val="600"/>
              </a:spcAft>
              <a:buFont typeface="Arial" panose="020B0604020202020204" pitchFamily="34" charset="0"/>
              <a:buChar char="•"/>
            </a:pPr>
            <a:r>
              <a:rPr lang="en-US" sz="2000" dirty="0"/>
              <a:t>Background</a:t>
            </a:r>
          </a:p>
          <a:p>
            <a:pPr marL="342900" lvl="0" indent="-342900">
              <a:spcAft>
                <a:spcPts val="600"/>
              </a:spcAft>
              <a:buFont typeface="Arial" panose="020B0604020202020204" pitchFamily="34" charset="0"/>
              <a:buChar char="•"/>
            </a:pPr>
            <a:r>
              <a:rPr lang="en-US" sz="2000" dirty="0"/>
              <a:t>Process Concerns</a:t>
            </a:r>
          </a:p>
          <a:p>
            <a:pPr marL="342900" lvl="0" indent="-342900">
              <a:spcAft>
                <a:spcPts val="600"/>
              </a:spcAft>
              <a:buFont typeface="Arial" panose="020B0604020202020204" pitchFamily="34" charset="0"/>
              <a:buChar char="•"/>
            </a:pPr>
            <a:r>
              <a:rPr lang="en-US" sz="2000" dirty="0"/>
              <a:t>Concerns with Accuracy of ISO’s Combined ORTP Analysis</a:t>
            </a:r>
          </a:p>
          <a:p>
            <a:pPr marL="342900" lvl="0" indent="-342900">
              <a:spcAft>
                <a:spcPts val="600"/>
              </a:spcAft>
              <a:buFont typeface="Arial" panose="020B0604020202020204" pitchFamily="34" charset="0"/>
              <a:buChar char="•"/>
            </a:pPr>
            <a:r>
              <a:rPr lang="en-US" sz="2000" dirty="0"/>
              <a:t>Proposed Amendment </a:t>
            </a:r>
          </a:p>
          <a:p>
            <a:pPr marL="800089" lvl="1" indent="-342900">
              <a:spcAft>
                <a:spcPts val="600"/>
              </a:spcAft>
              <a:buFont typeface="Arial" panose="020B0604020202020204" pitchFamily="34" charset="0"/>
              <a:buChar char="•"/>
            </a:pPr>
            <a:r>
              <a:rPr lang="en-US" dirty="0"/>
              <a:t>Including Tariff Red Lines</a:t>
            </a:r>
          </a:p>
          <a:p>
            <a:pPr marL="0" lvl="2">
              <a:spcAft>
                <a:spcPts val="1200"/>
              </a:spcAft>
              <a:defRPr/>
            </a:pPr>
            <a:endParaRPr lang="en-US" sz="1400" i="1"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Presentation Outline</a:t>
            </a:r>
          </a:p>
        </p:txBody>
      </p:sp>
      <p:sp>
        <p:nvSpPr>
          <p:cNvPr id="14" name="Rectangle 13">
            <a:extLst>
              <a:ext uri="{FF2B5EF4-FFF2-40B4-BE49-F238E27FC236}">
                <a16:creationId xmlns:a16="http://schemas.microsoft.com/office/drawing/2014/main" id="{A9F6ADA6-00E6-494F-859A-6C6C3F30A7BB}"/>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00A651"/>
              </a:solidFill>
            </a:endParaRPr>
          </a:p>
        </p:txBody>
      </p:sp>
      <p:pic>
        <p:nvPicPr>
          <p:cNvPr id="15" name="Picture 14" descr="renew-logo-white.png">
            <a:extLst>
              <a:ext uri="{FF2B5EF4-FFF2-40B4-BE49-F238E27FC236}">
                <a16:creationId xmlns:a16="http://schemas.microsoft.com/office/drawing/2014/main" id="{18C0959F-A71A-44E0-A0E6-04118C21A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6" name="Slide Number Placeholder 1">
            <a:extLst>
              <a:ext uri="{FF2B5EF4-FFF2-40B4-BE49-F238E27FC236}">
                <a16:creationId xmlns:a16="http://schemas.microsoft.com/office/drawing/2014/main" id="{3181CB2E-A39D-418D-B760-E4E4EAB2198C}"/>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a:t>
            </a:fld>
            <a:endParaRPr lang="en-US" dirty="0"/>
          </a:p>
        </p:txBody>
      </p:sp>
      <p:pic>
        <p:nvPicPr>
          <p:cNvPr id="17" name="Graphic 16">
            <a:extLst>
              <a:ext uri="{FF2B5EF4-FFF2-40B4-BE49-F238E27FC236}">
                <a16:creationId xmlns:a16="http://schemas.microsoft.com/office/drawing/2014/main" id="{7CBB2C3E-5741-4450-892B-525E910422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8" name="Picture 17">
            <a:extLst>
              <a:ext uri="{FF2B5EF4-FFF2-40B4-BE49-F238E27FC236}">
                <a16:creationId xmlns:a16="http://schemas.microsoft.com/office/drawing/2014/main" id="{FAEC10DD-6278-4190-9798-E2BCFEA1D3E7}"/>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9" name="Picture 18">
            <a:extLst>
              <a:ext uri="{FF2B5EF4-FFF2-40B4-BE49-F238E27FC236}">
                <a16:creationId xmlns:a16="http://schemas.microsoft.com/office/drawing/2014/main" id="{CE5ACF3D-590A-45C5-BD85-4F816A9C2227}"/>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21D4FC28-31E6-0043-9D89-DB19E3778350}"/>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715216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NEPOOL’s Economic Life for Solar</a:t>
            </a:r>
          </a:p>
        </p:txBody>
      </p:sp>
      <p:sp>
        <p:nvSpPr>
          <p:cNvPr id="2" name="TextBox 1">
            <a:extLst>
              <a:ext uri="{FF2B5EF4-FFF2-40B4-BE49-F238E27FC236}">
                <a16:creationId xmlns:a16="http://schemas.microsoft.com/office/drawing/2014/main" id="{0F1F2CE5-5AEF-4969-996C-4E1ABE7A31F7}"/>
              </a:ext>
            </a:extLst>
          </p:cNvPr>
          <p:cNvSpPr txBox="1"/>
          <p:nvPr/>
        </p:nvSpPr>
        <p:spPr>
          <a:xfrm>
            <a:off x="325016" y="515923"/>
            <a:ext cx="8074265" cy="1969770"/>
          </a:xfrm>
          <a:prstGeom prst="rect">
            <a:avLst/>
          </a:prstGeom>
          <a:solidFill>
            <a:schemeClr val="bg1"/>
          </a:solidFill>
          <a:ln>
            <a:noFill/>
          </a:ln>
        </p:spPr>
        <p:txBody>
          <a:bodyPr wrap="square" rtlCol="0">
            <a:spAutoFit/>
          </a:bodyPr>
          <a:lstStyle/>
          <a:p>
            <a:pPr marL="285750" indent="-285750">
              <a:spcAft>
                <a:spcPts val="600"/>
              </a:spcAft>
              <a:buFont typeface="Arial" panose="020B0604020202020204" pitchFamily="34" charset="0"/>
              <a:buChar char="•"/>
              <a:defRPr/>
            </a:pPr>
            <a:r>
              <a:rPr lang="en-US" sz="1600" dirty="0">
                <a:solidFill>
                  <a:prstClr val="black"/>
                </a:solidFill>
              </a:rPr>
              <a:t>The NEPOOL ORTP proposal reflects an assumption of a 30 year economic life for solar generators and 20 years for batteries</a:t>
            </a:r>
          </a:p>
          <a:p>
            <a:pPr marL="285750" indent="-285750">
              <a:spcAft>
                <a:spcPts val="600"/>
              </a:spcAft>
              <a:buFont typeface="Arial" panose="020B0604020202020204" pitchFamily="34" charset="0"/>
              <a:buChar char="•"/>
              <a:defRPr/>
            </a:pPr>
            <a:r>
              <a:rPr lang="en-US" sz="1600" dirty="0">
                <a:solidFill>
                  <a:prstClr val="black"/>
                </a:solidFill>
              </a:rPr>
              <a:t>The ISO’s proposed ORTP reflects a 20 year economic life for both the solar and battery components of a “combined” project</a:t>
            </a:r>
          </a:p>
          <a:p>
            <a:pPr marL="285750" indent="-285750">
              <a:spcAft>
                <a:spcPts val="600"/>
              </a:spcAft>
              <a:buFont typeface="Arial" panose="020B0604020202020204" pitchFamily="34" charset="0"/>
              <a:buChar char="•"/>
              <a:defRPr/>
            </a:pPr>
            <a:r>
              <a:rPr lang="en-US" sz="1600" dirty="0">
                <a:solidFill>
                  <a:prstClr val="black"/>
                </a:solidFill>
              </a:rPr>
              <a:t>Even if the battery economic life is only 20 years, the solar portion of the combined project would continue operating (as a pure solar facility) through the end of its 30-year economic life</a:t>
            </a:r>
            <a:endParaRPr lang="en-US" sz="1400" dirty="0">
              <a:solidFill>
                <a:prstClr val="black"/>
              </a:solidFill>
            </a:endParaRPr>
          </a:p>
        </p:txBody>
      </p:sp>
      <p:sp>
        <p:nvSpPr>
          <p:cNvPr id="33" name="Rectangle 32">
            <a:extLst>
              <a:ext uri="{FF2B5EF4-FFF2-40B4-BE49-F238E27FC236}">
                <a16:creationId xmlns:a16="http://schemas.microsoft.com/office/drawing/2014/main" id="{7F7C622F-21C1-4214-BFAA-D7D9C791B49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34" name="Picture 33" descr="renew-logo-white.png">
            <a:extLst>
              <a:ext uri="{FF2B5EF4-FFF2-40B4-BE49-F238E27FC236}">
                <a16:creationId xmlns:a16="http://schemas.microsoft.com/office/drawing/2014/main" id="{CE902CBA-7A15-4910-A9E6-038B2A286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0" name="Slide Number Placeholder 1">
            <a:extLst>
              <a:ext uri="{FF2B5EF4-FFF2-40B4-BE49-F238E27FC236}">
                <a16:creationId xmlns:a16="http://schemas.microsoft.com/office/drawing/2014/main" id="{98EAA64C-4D68-4AF8-AB0C-43091FC1B86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20</a:t>
            </a:fld>
            <a:endParaRPr lang="en-US" dirty="0"/>
          </a:p>
        </p:txBody>
      </p:sp>
      <p:pic>
        <p:nvPicPr>
          <p:cNvPr id="61" name="Graphic 60">
            <a:extLst>
              <a:ext uri="{FF2B5EF4-FFF2-40B4-BE49-F238E27FC236}">
                <a16:creationId xmlns:a16="http://schemas.microsoft.com/office/drawing/2014/main" id="{8297A57A-4650-4EBB-A649-ED9882307D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62" name="Picture 61">
            <a:extLst>
              <a:ext uri="{FF2B5EF4-FFF2-40B4-BE49-F238E27FC236}">
                <a16:creationId xmlns:a16="http://schemas.microsoft.com/office/drawing/2014/main" id="{4DC2468C-06B5-44A8-A8C2-FEC2D329FB57}"/>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63" name="Picture 62">
            <a:extLst>
              <a:ext uri="{FF2B5EF4-FFF2-40B4-BE49-F238E27FC236}">
                <a16:creationId xmlns:a16="http://schemas.microsoft.com/office/drawing/2014/main" id="{6DA565CC-D8F3-4593-9DC6-86382E66110D}"/>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E6FE650C-FB27-8743-B922-20248166585C}"/>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4073458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5BA9B0-661D-4E35-9E93-3881F15CEFF7}"/>
              </a:ext>
            </a:extLst>
          </p:cNvPr>
          <p:cNvSpPr/>
          <p:nvPr/>
        </p:nvSpPr>
        <p:spPr>
          <a:xfrm>
            <a:off x="0" y="0"/>
            <a:ext cx="9144000" cy="51435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a:spLocks noChangeArrowheads="1"/>
          </p:cNvSpPr>
          <p:nvPr/>
        </p:nvSpPr>
        <p:spPr bwMode="auto">
          <a:xfrm>
            <a:off x="-15561" y="1925194"/>
            <a:ext cx="4587561" cy="1293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70000"/>
              </a:lnSpc>
              <a:buClr>
                <a:srgbClr val="373737"/>
              </a:buClr>
            </a:pPr>
            <a:r>
              <a:rPr lang="en-US" sz="5400" dirty="0">
                <a:ln w="0"/>
                <a:solidFill>
                  <a:schemeClr val="tx2"/>
                </a:solidFill>
                <a:effectLst>
                  <a:outerShdw blurRad="38100" dist="19050" dir="2700000" algn="tl" rotWithShape="0">
                    <a:schemeClr val="dk1">
                      <a:alpha val="40000"/>
                    </a:schemeClr>
                  </a:outerShdw>
                </a:effectLst>
                <a:latin typeface="Bebas Neue"/>
                <a:cs typeface="Bebas Neue"/>
              </a:rPr>
              <a:t>Proposed Amendment</a:t>
            </a:r>
          </a:p>
        </p:txBody>
      </p:sp>
      <p:sp>
        <p:nvSpPr>
          <p:cNvPr id="2" name="Slide Number Placeholder 1">
            <a:extLst>
              <a:ext uri="{FF2B5EF4-FFF2-40B4-BE49-F238E27FC236}">
                <a16:creationId xmlns:a16="http://schemas.microsoft.com/office/drawing/2014/main" id="{44256D71-5012-4444-8A10-D00156D43494}"/>
              </a:ext>
            </a:extLst>
          </p:cNvPr>
          <p:cNvSpPr>
            <a:spLocks noGrp="1"/>
          </p:cNvSpPr>
          <p:nvPr>
            <p:ph type="sldNum" sz="quarter" idx="12"/>
          </p:nvPr>
        </p:nvSpPr>
        <p:spPr/>
        <p:txBody>
          <a:bodyPr/>
          <a:lstStyle/>
          <a:p>
            <a:fld id="{4524AEE8-596E-414B-BAB2-3F3771E1BBE8}" type="slidenum">
              <a:rPr lang="en-US" smtClean="0"/>
              <a:pPr/>
              <a:t>21</a:t>
            </a:fld>
            <a:endParaRPr lang="en-US" dirty="0"/>
          </a:p>
        </p:txBody>
      </p:sp>
      <p:sp>
        <p:nvSpPr>
          <p:cNvPr id="6" name="Rectangle 5">
            <a:extLst>
              <a:ext uri="{FF2B5EF4-FFF2-40B4-BE49-F238E27FC236}">
                <a16:creationId xmlns:a16="http://schemas.microsoft.com/office/drawing/2014/main" id="{DE4FA750-BF02-4DA5-9485-7476206A1FAE}"/>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7" name="Picture 6" descr="renew-logo-white.png">
            <a:extLst>
              <a:ext uri="{FF2B5EF4-FFF2-40B4-BE49-F238E27FC236}">
                <a16:creationId xmlns:a16="http://schemas.microsoft.com/office/drawing/2014/main" id="{E21D526D-90FC-4F75-8603-7B5ED5B830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8" name="Slide Number Placeholder 1">
            <a:extLst>
              <a:ext uri="{FF2B5EF4-FFF2-40B4-BE49-F238E27FC236}">
                <a16:creationId xmlns:a16="http://schemas.microsoft.com/office/drawing/2014/main" id="{B0ACD5A5-5854-4D0B-89F1-A7730BBDC520}"/>
              </a:ext>
            </a:extLst>
          </p:cNvPr>
          <p:cNvSpPr txBox="1">
            <a:spLocks/>
          </p:cNvSpPr>
          <p:nvPr/>
        </p:nvSpPr>
        <p:spPr>
          <a:xfrm>
            <a:off x="7010400" y="4566633"/>
            <a:ext cx="2133600" cy="273844"/>
          </a:xfrm>
          <a:prstGeom prst="rect">
            <a:avLst/>
          </a:prstGeom>
        </p:spPr>
        <p:txBody>
          <a:bodyPr vert="horz" lIns="91440" tIns="45720" rIns="91440" bIns="45720" rtlCol="0" anchor="ctr"/>
          <a:lstStyle>
            <a:defPPr>
              <a:defRPr lang="en-US"/>
            </a:defPPr>
            <a:lvl1pPr marL="0" algn="r" defTabSz="457189" rtl="0" eaLnBrk="1" latinLnBrk="0" hangingPunct="1">
              <a:defRPr sz="1200" kern="1200">
                <a:solidFill>
                  <a:schemeClr val="bg1">
                    <a:lumMod val="85000"/>
                  </a:schemeClr>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4524AEE8-596E-414B-BAB2-3F3771E1BBE8}" type="slidenum">
              <a:rPr lang="en-US" smtClean="0"/>
              <a:pPr/>
              <a:t>21</a:t>
            </a:fld>
            <a:endParaRPr lang="en-US" dirty="0"/>
          </a:p>
        </p:txBody>
      </p:sp>
      <p:pic>
        <p:nvPicPr>
          <p:cNvPr id="9" name="Graphic 8">
            <a:extLst>
              <a:ext uri="{FF2B5EF4-FFF2-40B4-BE49-F238E27FC236}">
                <a16:creationId xmlns:a16="http://schemas.microsoft.com/office/drawing/2014/main" id="{5BAA02B0-80E9-4781-A44A-B209CB1D47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0" name="Picture 9">
            <a:extLst>
              <a:ext uri="{FF2B5EF4-FFF2-40B4-BE49-F238E27FC236}">
                <a16:creationId xmlns:a16="http://schemas.microsoft.com/office/drawing/2014/main" id="{81987F72-9FF1-44F5-91B9-0E74F9F5F34F}"/>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1" name="Picture 10">
            <a:extLst>
              <a:ext uri="{FF2B5EF4-FFF2-40B4-BE49-F238E27FC236}">
                <a16:creationId xmlns:a16="http://schemas.microsoft.com/office/drawing/2014/main" id="{3B49A086-92A7-4C94-8754-159C54D0B3F7}"/>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CEC9856A-E0D1-D643-802D-5152EEB74F73}"/>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839659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3893374"/>
          </a:xfrm>
          <a:prstGeom prst="rect">
            <a:avLst/>
          </a:prstGeom>
          <a:solidFill>
            <a:schemeClr val="bg1"/>
          </a:solidFill>
        </p:spPr>
        <p:txBody>
          <a:bodyPr wrap="square" rtlCol="0">
            <a:spAutoFit/>
          </a:bodyPr>
          <a:lstStyle/>
          <a:p>
            <a:pPr marL="342900" lvl="2" indent="-342900">
              <a:spcAft>
                <a:spcPts val="600"/>
              </a:spcAft>
              <a:buFont typeface="+mj-lt"/>
              <a:buAutoNum type="arabicPeriod"/>
              <a:defRPr/>
            </a:pPr>
            <a:r>
              <a:rPr lang="en-US" sz="1400" dirty="0">
                <a:solidFill>
                  <a:prstClr val="black"/>
                </a:solidFill>
              </a:rPr>
              <a:t>Maintain existing rules for FCA 16</a:t>
            </a:r>
          </a:p>
          <a:p>
            <a:pPr marL="800088" lvl="3" indent="-342900">
              <a:spcAft>
                <a:spcPts val="600"/>
              </a:spcAft>
              <a:buFont typeface="+mj-lt"/>
              <a:buAutoNum type="alphaLcParenR"/>
              <a:defRPr/>
            </a:pPr>
            <a:r>
              <a:rPr lang="en-US" sz="1200" dirty="0">
                <a:solidFill>
                  <a:prstClr val="black"/>
                </a:solidFill>
              </a:rPr>
              <a:t>The FERC approved Tariff already provides a clear method for calculating the ORTP for combined resources that has been used for years</a:t>
            </a:r>
          </a:p>
          <a:p>
            <a:pPr marL="800088" lvl="3" indent="-342900">
              <a:spcAft>
                <a:spcPts val="600"/>
              </a:spcAft>
              <a:buFont typeface="+mj-lt"/>
              <a:buAutoNum type="alphaLcParenR"/>
              <a:defRPr/>
            </a:pPr>
            <a:endParaRPr lang="en-US" sz="1400" dirty="0">
              <a:solidFill>
                <a:prstClr val="black"/>
              </a:solidFill>
            </a:endParaRPr>
          </a:p>
          <a:p>
            <a:pPr marL="342900" lvl="2" indent="-342900">
              <a:spcAft>
                <a:spcPts val="600"/>
              </a:spcAft>
              <a:buFont typeface="+mj-lt"/>
              <a:buAutoNum type="arabicPeriod"/>
              <a:defRPr/>
            </a:pPr>
            <a:r>
              <a:rPr lang="en-US" sz="1400" dirty="0">
                <a:solidFill>
                  <a:prstClr val="black"/>
                </a:solidFill>
              </a:rPr>
              <a:t> Establish a NEPOOL position</a:t>
            </a:r>
          </a:p>
          <a:p>
            <a:pPr marL="800088" lvl="3" indent="-342900">
              <a:spcAft>
                <a:spcPts val="600"/>
              </a:spcAft>
              <a:buFont typeface="+mj-lt"/>
              <a:buAutoNum type="alphaLcParenR"/>
              <a:defRPr/>
            </a:pPr>
            <a:r>
              <a:rPr lang="en-US" sz="1200" dirty="0">
                <a:solidFill>
                  <a:prstClr val="black"/>
                </a:solidFill>
              </a:rPr>
              <a:t>Affirm a shared understanding by NEPOOL stakeholders of the existing Tariff language</a:t>
            </a:r>
            <a:endParaRPr lang="en-US" sz="1400" dirty="0">
              <a:solidFill>
                <a:prstClr val="black"/>
              </a:solidFill>
            </a:endParaRPr>
          </a:p>
          <a:p>
            <a:pPr marL="800088" lvl="3" indent="-342900">
              <a:spcAft>
                <a:spcPts val="600"/>
              </a:spcAft>
              <a:buFont typeface="+mj-lt"/>
              <a:buAutoNum type="alphaLcParenR"/>
              <a:defRPr/>
            </a:pPr>
            <a:r>
              <a:rPr lang="en-US" sz="1200" dirty="0">
                <a:solidFill>
                  <a:prstClr val="black"/>
                </a:solidFill>
              </a:rPr>
              <a:t>If NEPOOL does not establish a position, NEPOOL has no ability to respond to ISO’s proposed Tariff modifications within the jump ball filing</a:t>
            </a:r>
          </a:p>
          <a:p>
            <a:pPr marL="800088" lvl="3" indent="-342900">
              <a:spcAft>
                <a:spcPts val="600"/>
              </a:spcAft>
              <a:buFont typeface="+mj-lt"/>
              <a:buAutoNum type="alphaLcParenR"/>
              <a:defRPr/>
            </a:pPr>
            <a:endParaRPr lang="en-US" sz="1200" dirty="0">
              <a:solidFill>
                <a:prstClr val="black"/>
              </a:solidFill>
            </a:endParaRPr>
          </a:p>
          <a:p>
            <a:pPr marL="342900" lvl="2" indent="-342900">
              <a:spcAft>
                <a:spcPts val="600"/>
              </a:spcAft>
              <a:buFont typeface="+mj-lt"/>
              <a:buAutoNum type="arabicPeriod"/>
              <a:defRPr/>
            </a:pPr>
            <a:r>
              <a:rPr lang="en-US" sz="1400" dirty="0">
                <a:solidFill>
                  <a:prstClr val="black"/>
                </a:solidFill>
              </a:rPr>
              <a:t>Allow ISO or NEPOOL stakeholders to bring a separate proposal regarding treatment of combined resources at a more appropriate time</a:t>
            </a:r>
          </a:p>
          <a:p>
            <a:pPr marL="800088" lvl="3" indent="-342900">
              <a:spcAft>
                <a:spcPts val="600"/>
              </a:spcAft>
              <a:buFont typeface="+mj-lt"/>
              <a:buAutoNum type="alphaLcParenR"/>
              <a:defRPr/>
            </a:pPr>
            <a:r>
              <a:rPr lang="en-US" sz="1200" dirty="0">
                <a:solidFill>
                  <a:prstClr val="black"/>
                </a:solidFill>
              </a:rPr>
              <a:t>ISO’s proposed Tariff changes would have a material impact on the treatment of combined resources and should not be made in the middle of an FCA qualification cycle</a:t>
            </a:r>
          </a:p>
          <a:p>
            <a:pPr marL="800088" lvl="3" indent="-342900">
              <a:spcAft>
                <a:spcPts val="600"/>
              </a:spcAft>
              <a:buFont typeface="+mj-lt"/>
              <a:buAutoNum type="alphaLcParenR"/>
              <a:defRPr/>
            </a:pPr>
            <a:r>
              <a:rPr lang="en-US" sz="1200" dirty="0">
                <a:solidFill>
                  <a:prstClr val="black"/>
                </a:solidFill>
              </a:rPr>
              <a:t>The ISO’s proposed Tariff changes are a significant departure from existing procedures and as such deserve a full and thorough stakeholder process in which combined resource sponsors, ISO, and other NEPOOL stakeholder have the opportunity for a full discussion on the most appropriate method for calculating the ORTP(s) for these resources</a:t>
            </a:r>
            <a:endParaRPr lang="en-US" sz="1400"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Overall Intent</a:t>
            </a:r>
          </a:p>
        </p:txBody>
      </p:sp>
      <p:sp>
        <p:nvSpPr>
          <p:cNvPr id="8" name="Rectangle 7">
            <a:extLst>
              <a:ext uri="{FF2B5EF4-FFF2-40B4-BE49-F238E27FC236}">
                <a16:creationId xmlns:a16="http://schemas.microsoft.com/office/drawing/2014/main" id="{8437F249-F4F0-4509-8238-6E8A4F8902E5}"/>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9" name="Picture 8" descr="renew-logo-white.png">
            <a:extLst>
              <a:ext uri="{FF2B5EF4-FFF2-40B4-BE49-F238E27FC236}">
                <a16:creationId xmlns:a16="http://schemas.microsoft.com/office/drawing/2014/main" id="{F4DEF237-32B3-4A9A-B4D4-F1E56ACD2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0" name="Slide Number Placeholder 1">
            <a:extLst>
              <a:ext uri="{FF2B5EF4-FFF2-40B4-BE49-F238E27FC236}">
                <a16:creationId xmlns:a16="http://schemas.microsoft.com/office/drawing/2014/main" id="{23AA1ED8-A12F-492E-BB30-E6551E1E0FC5}"/>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22</a:t>
            </a:fld>
            <a:endParaRPr lang="en-US" dirty="0"/>
          </a:p>
        </p:txBody>
      </p:sp>
      <p:pic>
        <p:nvPicPr>
          <p:cNvPr id="11" name="Graphic 10">
            <a:extLst>
              <a:ext uri="{FF2B5EF4-FFF2-40B4-BE49-F238E27FC236}">
                <a16:creationId xmlns:a16="http://schemas.microsoft.com/office/drawing/2014/main" id="{A1662497-2055-4BDD-9AF2-3F1E7C4548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2" name="Picture 11">
            <a:extLst>
              <a:ext uri="{FF2B5EF4-FFF2-40B4-BE49-F238E27FC236}">
                <a16:creationId xmlns:a16="http://schemas.microsoft.com/office/drawing/2014/main" id="{C8AA95E2-DBB2-4AFA-A54A-A741B3389A6A}"/>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3" name="Picture 12">
            <a:extLst>
              <a:ext uri="{FF2B5EF4-FFF2-40B4-BE49-F238E27FC236}">
                <a16:creationId xmlns:a16="http://schemas.microsoft.com/office/drawing/2014/main" id="{A9C1A71D-13AC-45C0-AA64-567D8D1F19BB}"/>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pic>
        <p:nvPicPr>
          <p:cNvPr id="14" name="Picture 13" descr="A picture containing text, clipart&#10;&#10;Description automatically generated">
            <a:extLst>
              <a:ext uri="{FF2B5EF4-FFF2-40B4-BE49-F238E27FC236}">
                <a16:creationId xmlns:a16="http://schemas.microsoft.com/office/drawing/2014/main" id="{9D65392E-AE3A-DE4F-B897-BC40289C6D24}"/>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328600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2" y="505004"/>
            <a:ext cx="7266947" cy="3862596"/>
          </a:xfrm>
          <a:prstGeom prst="rect">
            <a:avLst/>
          </a:prstGeom>
          <a:solidFill>
            <a:schemeClr val="bg1"/>
          </a:solidFill>
        </p:spPr>
        <p:txBody>
          <a:bodyPr wrap="square" rtlCol="0">
            <a:spAutoFit/>
          </a:bodyPr>
          <a:lstStyle/>
          <a:p>
            <a:pPr marL="342900" lvl="2" indent="-342900">
              <a:spcAft>
                <a:spcPts val="600"/>
              </a:spcAft>
              <a:buFont typeface="+mj-lt"/>
              <a:buAutoNum type="arabicPeriod"/>
              <a:defRPr/>
            </a:pPr>
            <a:r>
              <a:rPr lang="en-US" sz="1400" dirty="0">
                <a:solidFill>
                  <a:prstClr val="black"/>
                </a:solidFill>
              </a:rPr>
              <a:t>Affirm the meaning of the current Tariff language:</a:t>
            </a:r>
          </a:p>
          <a:p>
            <a:pPr marL="800088" lvl="3" indent="-342900">
              <a:spcAft>
                <a:spcPts val="600"/>
              </a:spcAft>
              <a:buFont typeface="+mj-lt"/>
              <a:buAutoNum type="arabicPeriod"/>
              <a:defRPr/>
            </a:pPr>
            <a:r>
              <a:rPr lang="en-US" sz="1200" dirty="0">
                <a:solidFill>
                  <a:prstClr val="black"/>
                </a:solidFill>
              </a:rPr>
              <a:t>Where a </a:t>
            </a:r>
            <a:r>
              <a:rPr lang="en-US" sz="1200" b="1" dirty="0">
                <a:solidFill>
                  <a:prstClr val="black"/>
                </a:solidFill>
              </a:rPr>
              <a:t>new capacity resource consists of more than one underlying technology</a:t>
            </a:r>
            <a:r>
              <a:rPr lang="en-US" sz="1200" dirty="0">
                <a:solidFill>
                  <a:prstClr val="black"/>
                </a:solidFill>
              </a:rPr>
              <a:t>, the existing weighted average provisions would determine the ORTP for that resource</a:t>
            </a:r>
          </a:p>
          <a:p>
            <a:pPr marL="1257276" lvl="4" indent="-342900">
              <a:spcAft>
                <a:spcPts val="600"/>
              </a:spcAft>
              <a:buFont typeface="+mj-lt"/>
              <a:buAutoNum type="arabicPeriod"/>
              <a:defRPr/>
            </a:pPr>
            <a:r>
              <a:rPr lang="en-US" sz="1200" dirty="0">
                <a:solidFill>
                  <a:prstClr val="black"/>
                </a:solidFill>
              </a:rPr>
              <a:t>This applies to both demand and generating capacity resources</a:t>
            </a:r>
          </a:p>
          <a:p>
            <a:pPr marL="1257276" lvl="4" indent="-342900">
              <a:spcAft>
                <a:spcPts val="600"/>
              </a:spcAft>
              <a:buFont typeface="+mj-lt"/>
              <a:buAutoNum type="arabicPeriod"/>
              <a:defRPr/>
            </a:pPr>
            <a:r>
              <a:rPr lang="en-US" sz="1200" dirty="0">
                <a:solidFill>
                  <a:prstClr val="black"/>
                </a:solidFill>
              </a:rPr>
              <a:t>The ORTP applicable to each underlying technology is used to calculate the weighted average</a:t>
            </a:r>
          </a:p>
          <a:p>
            <a:pPr marL="1257276" lvl="4" indent="-342900">
              <a:spcAft>
                <a:spcPts val="600"/>
              </a:spcAft>
              <a:buFont typeface="+mj-lt"/>
              <a:buAutoNum type="arabicPeriod"/>
              <a:defRPr/>
            </a:pPr>
            <a:r>
              <a:rPr lang="en-US" sz="1200" dirty="0">
                <a:solidFill>
                  <a:prstClr val="black"/>
                </a:solidFill>
              </a:rPr>
              <a:t>The expected contribution of each technology type towards the resource’s qualified capacity determines the weighting</a:t>
            </a:r>
          </a:p>
          <a:p>
            <a:pPr marL="342900" lvl="2" indent="-342900">
              <a:spcAft>
                <a:spcPts val="600"/>
              </a:spcAft>
              <a:buFont typeface="+mj-lt"/>
              <a:buAutoNum type="arabicPeriod"/>
              <a:defRPr/>
            </a:pPr>
            <a:r>
              <a:rPr lang="en-US" sz="1400" dirty="0">
                <a:solidFill>
                  <a:prstClr val="black"/>
                </a:solidFill>
              </a:rPr>
              <a:t>Affirm that this Tariff language applies equally to any resource consisting of more than one technology type</a:t>
            </a:r>
          </a:p>
          <a:p>
            <a:pPr marL="800088" lvl="3" indent="-342900">
              <a:spcAft>
                <a:spcPts val="600"/>
              </a:spcAft>
              <a:buFont typeface="+mj-lt"/>
              <a:buAutoNum type="arabicPeriod"/>
              <a:defRPr/>
            </a:pPr>
            <a:r>
              <a:rPr lang="en-US" sz="1200" dirty="0">
                <a:solidFill>
                  <a:prstClr val="black"/>
                </a:solidFill>
              </a:rPr>
              <a:t>Do not create a different treatment for a single technology type combination (solar + storage), as ISO now proposes.</a:t>
            </a:r>
          </a:p>
          <a:p>
            <a:pPr marL="342900" lvl="2" indent="-342900">
              <a:spcAft>
                <a:spcPts val="600"/>
              </a:spcAft>
              <a:buFont typeface="+mj-lt"/>
              <a:buAutoNum type="arabicPeriod"/>
              <a:defRPr/>
            </a:pPr>
            <a:r>
              <a:rPr lang="en-US" sz="1400" dirty="0">
                <a:solidFill>
                  <a:prstClr val="black"/>
                </a:solidFill>
              </a:rPr>
              <a:t>Do not create a new ORTP value in the Tariff  that is less accurate than the existing Tariff </a:t>
            </a:r>
          </a:p>
          <a:p>
            <a:pPr marL="800088" lvl="3" indent="-342900">
              <a:spcAft>
                <a:spcPts val="600"/>
              </a:spcAft>
              <a:buFont typeface="+mj-lt"/>
              <a:buAutoNum type="arabicPeriod"/>
              <a:defRPr/>
            </a:pPr>
            <a:r>
              <a:rPr lang="en-US" sz="1200" dirty="0">
                <a:solidFill>
                  <a:prstClr val="black"/>
                </a:solidFill>
              </a:rPr>
              <a:t>ISO suggests the new “combined” ORTP value should be added because it is more accurate than the weighted average</a:t>
            </a:r>
          </a:p>
          <a:p>
            <a:pPr marL="800088" lvl="3" indent="-342900">
              <a:spcAft>
                <a:spcPts val="600"/>
              </a:spcAft>
              <a:buFont typeface="+mj-lt"/>
              <a:buAutoNum type="arabicPeriod"/>
              <a:defRPr/>
            </a:pPr>
            <a:r>
              <a:rPr lang="en-US" sz="1200" dirty="0">
                <a:solidFill>
                  <a:prstClr val="black"/>
                </a:solidFill>
              </a:rPr>
              <a:t>As discussed previously, there are several significant flaws in the assumptions that make the ISO’s proposed value less accurate and a poor substitute for the weighted average</a:t>
            </a: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Intent</a:t>
            </a:r>
          </a:p>
        </p:txBody>
      </p:sp>
      <p:sp>
        <p:nvSpPr>
          <p:cNvPr id="8" name="Rectangle 7">
            <a:extLst>
              <a:ext uri="{FF2B5EF4-FFF2-40B4-BE49-F238E27FC236}">
                <a16:creationId xmlns:a16="http://schemas.microsoft.com/office/drawing/2014/main" id="{8437F249-F4F0-4509-8238-6E8A4F8902E5}"/>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9" name="Picture 8" descr="renew-logo-white.png">
            <a:extLst>
              <a:ext uri="{FF2B5EF4-FFF2-40B4-BE49-F238E27FC236}">
                <a16:creationId xmlns:a16="http://schemas.microsoft.com/office/drawing/2014/main" id="{F4DEF237-32B3-4A9A-B4D4-F1E56ACD2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0" name="Slide Number Placeholder 1">
            <a:extLst>
              <a:ext uri="{FF2B5EF4-FFF2-40B4-BE49-F238E27FC236}">
                <a16:creationId xmlns:a16="http://schemas.microsoft.com/office/drawing/2014/main" id="{23AA1ED8-A12F-492E-BB30-E6551E1E0FC5}"/>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23</a:t>
            </a:fld>
            <a:endParaRPr lang="en-US" dirty="0"/>
          </a:p>
        </p:txBody>
      </p:sp>
      <p:pic>
        <p:nvPicPr>
          <p:cNvPr id="11" name="Graphic 10">
            <a:extLst>
              <a:ext uri="{FF2B5EF4-FFF2-40B4-BE49-F238E27FC236}">
                <a16:creationId xmlns:a16="http://schemas.microsoft.com/office/drawing/2014/main" id="{A1662497-2055-4BDD-9AF2-3F1E7C4548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2" name="Picture 11">
            <a:extLst>
              <a:ext uri="{FF2B5EF4-FFF2-40B4-BE49-F238E27FC236}">
                <a16:creationId xmlns:a16="http://schemas.microsoft.com/office/drawing/2014/main" id="{C8AA95E2-DBB2-4AFA-A54A-A741B3389A6A}"/>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3" name="Picture 12">
            <a:extLst>
              <a:ext uri="{FF2B5EF4-FFF2-40B4-BE49-F238E27FC236}">
                <a16:creationId xmlns:a16="http://schemas.microsoft.com/office/drawing/2014/main" id="{A9C1A71D-13AC-45C0-AA64-567D8D1F19BB}"/>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sp>
        <p:nvSpPr>
          <p:cNvPr id="15" name="TextBox 14">
            <a:extLst>
              <a:ext uri="{FF2B5EF4-FFF2-40B4-BE49-F238E27FC236}">
                <a16:creationId xmlns:a16="http://schemas.microsoft.com/office/drawing/2014/main" id="{3B0652DC-273A-4EA3-84AD-CA81D680EA70}"/>
              </a:ext>
            </a:extLst>
          </p:cNvPr>
          <p:cNvSpPr txBox="1"/>
          <p:nvPr/>
        </p:nvSpPr>
        <p:spPr>
          <a:xfrm>
            <a:off x="7590410" y="154229"/>
            <a:ext cx="1249680" cy="369332"/>
          </a:xfrm>
          <a:prstGeom prst="rect">
            <a:avLst/>
          </a:prstGeom>
          <a:noFill/>
          <a:ln w="57150">
            <a:solidFill>
              <a:schemeClr val="accent4"/>
            </a:solidFill>
          </a:ln>
        </p:spPr>
        <p:txBody>
          <a:bodyPr wrap="square" rtlCol="0">
            <a:spAutoFit/>
          </a:bodyPr>
          <a:lstStyle/>
          <a:p>
            <a:pPr algn="ctr"/>
            <a:r>
              <a:rPr lang="en-US" dirty="0"/>
              <a:t>Hybrid</a:t>
            </a:r>
          </a:p>
        </p:txBody>
      </p:sp>
      <p:pic>
        <p:nvPicPr>
          <p:cNvPr id="16" name="Picture 15">
            <a:extLst>
              <a:ext uri="{FF2B5EF4-FFF2-40B4-BE49-F238E27FC236}">
                <a16:creationId xmlns:a16="http://schemas.microsoft.com/office/drawing/2014/main" id="{7369E563-DA44-48B8-9A0B-289AFD090FC6}"/>
              </a:ext>
            </a:extLst>
          </p:cNvPr>
          <p:cNvPicPr>
            <a:picLocks noChangeAspect="1"/>
          </p:cNvPicPr>
          <p:nvPr/>
        </p:nvPicPr>
        <p:blipFill>
          <a:blip r:embed="rId8"/>
          <a:stretch>
            <a:fillRect/>
          </a:stretch>
        </p:blipFill>
        <p:spPr>
          <a:xfrm>
            <a:off x="7723414" y="605025"/>
            <a:ext cx="983672" cy="914400"/>
          </a:xfrm>
          <a:prstGeom prst="rect">
            <a:avLst/>
          </a:prstGeom>
        </p:spPr>
      </p:pic>
      <p:pic>
        <p:nvPicPr>
          <p:cNvPr id="14" name="Picture 13" descr="A picture containing text, clipart&#10;&#10;Description automatically generated">
            <a:extLst>
              <a:ext uri="{FF2B5EF4-FFF2-40B4-BE49-F238E27FC236}">
                <a16:creationId xmlns:a16="http://schemas.microsoft.com/office/drawing/2014/main" id="{EF65B263-C657-2A4D-9D3C-C09594B0C487}"/>
              </a:ext>
            </a:extLst>
          </p:cNvPr>
          <p:cNvPicPr>
            <a:picLocks noChangeAspect="1"/>
          </p:cNvPicPr>
          <p:nvPr/>
        </p:nvPicPr>
        <p:blipFill>
          <a:blip r:embed="rId9"/>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821049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Summary of Proposed Tariff Changes</a:t>
            </a:r>
          </a:p>
        </p:txBody>
      </p:sp>
      <p:sp>
        <p:nvSpPr>
          <p:cNvPr id="33" name="Rectangle 32">
            <a:extLst>
              <a:ext uri="{FF2B5EF4-FFF2-40B4-BE49-F238E27FC236}">
                <a16:creationId xmlns:a16="http://schemas.microsoft.com/office/drawing/2014/main" id="{7F7C622F-21C1-4214-BFAA-D7D9C791B49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34" name="Picture 33" descr="renew-logo-white.png">
            <a:extLst>
              <a:ext uri="{FF2B5EF4-FFF2-40B4-BE49-F238E27FC236}">
                <a16:creationId xmlns:a16="http://schemas.microsoft.com/office/drawing/2014/main" id="{CE902CBA-7A15-4910-A9E6-038B2A286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0" name="Slide Number Placeholder 1">
            <a:extLst>
              <a:ext uri="{FF2B5EF4-FFF2-40B4-BE49-F238E27FC236}">
                <a16:creationId xmlns:a16="http://schemas.microsoft.com/office/drawing/2014/main" id="{98EAA64C-4D68-4AF8-AB0C-43091FC1B86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24</a:t>
            </a:fld>
            <a:endParaRPr lang="en-US" dirty="0"/>
          </a:p>
        </p:txBody>
      </p:sp>
      <p:pic>
        <p:nvPicPr>
          <p:cNvPr id="61" name="Graphic 60">
            <a:extLst>
              <a:ext uri="{FF2B5EF4-FFF2-40B4-BE49-F238E27FC236}">
                <a16:creationId xmlns:a16="http://schemas.microsoft.com/office/drawing/2014/main" id="{8297A57A-4650-4EBB-A649-ED9882307D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62" name="Picture 61">
            <a:extLst>
              <a:ext uri="{FF2B5EF4-FFF2-40B4-BE49-F238E27FC236}">
                <a16:creationId xmlns:a16="http://schemas.microsoft.com/office/drawing/2014/main" id="{4DC2468C-06B5-44A8-A8C2-FEC2D329FB57}"/>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63" name="Picture 62">
            <a:extLst>
              <a:ext uri="{FF2B5EF4-FFF2-40B4-BE49-F238E27FC236}">
                <a16:creationId xmlns:a16="http://schemas.microsoft.com/office/drawing/2014/main" id="{6DA565CC-D8F3-4593-9DC6-86382E66110D}"/>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graphicFrame>
        <p:nvGraphicFramePr>
          <p:cNvPr id="15" name="Table 4">
            <a:extLst>
              <a:ext uri="{FF2B5EF4-FFF2-40B4-BE49-F238E27FC236}">
                <a16:creationId xmlns:a16="http://schemas.microsoft.com/office/drawing/2014/main" id="{94E393A3-85A6-43A2-8E96-DC32DED3712A}"/>
              </a:ext>
            </a:extLst>
          </p:cNvPr>
          <p:cNvGraphicFramePr>
            <a:graphicFrameLocks noGrp="1"/>
          </p:cNvGraphicFramePr>
          <p:nvPr>
            <p:ph idx="1"/>
          </p:nvPr>
        </p:nvGraphicFramePr>
        <p:xfrm>
          <a:off x="98854" y="628206"/>
          <a:ext cx="8946292" cy="3840480"/>
        </p:xfrm>
        <a:graphic>
          <a:graphicData uri="http://schemas.openxmlformats.org/drawingml/2006/table">
            <a:tbl>
              <a:tblPr firstRow="1" bandRow="1">
                <a:tableStyleId>{5C22544A-7EE6-4342-B048-85BDC9FD1C3A}</a:tableStyleId>
              </a:tblPr>
              <a:tblGrid>
                <a:gridCol w="1706350">
                  <a:extLst>
                    <a:ext uri="{9D8B030D-6E8A-4147-A177-3AD203B41FA5}">
                      <a16:colId xmlns:a16="http://schemas.microsoft.com/office/drawing/2014/main" val="408233703"/>
                    </a:ext>
                  </a:extLst>
                </a:gridCol>
                <a:gridCol w="3730831">
                  <a:extLst>
                    <a:ext uri="{9D8B030D-6E8A-4147-A177-3AD203B41FA5}">
                      <a16:colId xmlns:a16="http://schemas.microsoft.com/office/drawing/2014/main" val="962859790"/>
                    </a:ext>
                  </a:extLst>
                </a:gridCol>
                <a:gridCol w="3509111">
                  <a:extLst>
                    <a:ext uri="{9D8B030D-6E8A-4147-A177-3AD203B41FA5}">
                      <a16:colId xmlns:a16="http://schemas.microsoft.com/office/drawing/2014/main" val="2942429529"/>
                    </a:ext>
                  </a:extLst>
                </a:gridCol>
              </a:tblGrid>
              <a:tr h="238063">
                <a:tc>
                  <a:txBody>
                    <a:bodyPr/>
                    <a:lstStyle/>
                    <a:p>
                      <a:r>
                        <a:rPr lang="en-US" sz="1600" dirty="0"/>
                        <a:t>Section</a:t>
                      </a:r>
                    </a:p>
                  </a:txBody>
                  <a:tcPr>
                    <a:solidFill>
                      <a:schemeClr val="tx2"/>
                    </a:solidFill>
                  </a:tcPr>
                </a:tc>
                <a:tc>
                  <a:txBody>
                    <a:bodyPr/>
                    <a:lstStyle/>
                    <a:p>
                      <a:r>
                        <a:rPr lang="en-US" sz="1600" dirty="0"/>
                        <a:t>Change</a:t>
                      </a:r>
                    </a:p>
                  </a:txBody>
                  <a:tcPr>
                    <a:solidFill>
                      <a:schemeClr val="tx2"/>
                    </a:solidFill>
                  </a:tcPr>
                </a:tc>
                <a:tc>
                  <a:txBody>
                    <a:bodyPr/>
                    <a:lstStyle/>
                    <a:p>
                      <a:r>
                        <a:rPr lang="en-US" sz="1600" dirty="0"/>
                        <a:t>Reason for Change</a:t>
                      </a:r>
                    </a:p>
                  </a:txBody>
                  <a:tcPr>
                    <a:solidFill>
                      <a:schemeClr val="tx2"/>
                    </a:solidFill>
                  </a:tcPr>
                </a:tc>
                <a:extLst>
                  <a:ext uri="{0D108BD9-81ED-4DB2-BD59-A6C34878D82A}">
                    <a16:rowId xmlns:a16="http://schemas.microsoft.com/office/drawing/2014/main" val="3543616350"/>
                  </a:ext>
                </a:extLst>
              </a:tr>
              <a:tr h="2404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III.A.21.1.1.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Offer Review Trigger Prices for the Forward Capacity Auction</a:t>
                      </a:r>
                      <a:endParaRPr lang="en-US" sz="1600" kern="1200" dirty="0">
                        <a:solidFill>
                          <a:schemeClr val="dk1"/>
                        </a:solidFill>
                        <a:effectLst/>
                        <a:latin typeface="+mn-lt"/>
                        <a:ea typeface="+mn-ea"/>
                        <a:cs typeface="+mn-cs"/>
                      </a:endParaRPr>
                    </a:p>
                    <a:p>
                      <a:endParaRPr lang="en-US" sz="1600" dirty="0"/>
                    </a:p>
                  </a:txBody>
                  <a:tcPr>
                    <a:solidFill>
                      <a:srgbClr val="CBCBCB"/>
                    </a:solidFill>
                  </a:tcPr>
                </a:tc>
                <a:tc>
                  <a:txBody>
                    <a:bodyPr/>
                    <a:lstStyle/>
                    <a:p>
                      <a:r>
                        <a:rPr lang="en-US" sz="1600" kern="1200" dirty="0">
                          <a:solidFill>
                            <a:schemeClr val="dk1"/>
                          </a:solidFill>
                          <a:effectLst/>
                          <a:latin typeface="+mn-lt"/>
                          <a:ea typeface="+mn-ea"/>
                          <a:cs typeface="+mn-cs"/>
                        </a:rPr>
                        <a:t>Where a new resource is composed of assets having different technology types </a:t>
                      </a:r>
                      <a:r>
                        <a:rPr lang="en-US" sz="1600" u="none" kern="1200" dirty="0">
                          <a:solidFill>
                            <a:srgbClr val="C00000"/>
                          </a:solidFill>
                          <a:effectLst/>
                          <a:latin typeface="+mn-lt"/>
                          <a:ea typeface="+mn-ea"/>
                          <a:cs typeface="+mn-cs"/>
                        </a:rPr>
                        <a:t>(including, but not limited to, a photovoltaic solar generator sharing a point of interconnection with an energy storage device participating in the energy market as one or more assets and participating in the capacity market as a single New Capacity Resource) </a:t>
                      </a:r>
                      <a:r>
                        <a:rPr lang="en-US" sz="1600" kern="1200" dirty="0">
                          <a:solidFill>
                            <a:schemeClr val="dk1"/>
                          </a:solidFill>
                          <a:effectLst/>
                          <a:latin typeface="+mn-lt"/>
                          <a:ea typeface="+mn-ea"/>
                          <a:cs typeface="+mn-cs"/>
                        </a:rPr>
                        <a:t>the resource’s Offer Review Trigger Price will be calculated in accordance with the weighted average formula in Section III.A.21.2(c).</a:t>
                      </a:r>
                    </a:p>
                    <a:p>
                      <a:endParaRPr lang="en-US" sz="1600" dirty="0"/>
                    </a:p>
                  </a:txBody>
                  <a:tcPr>
                    <a:solidFill>
                      <a:srgbClr val="CBCBC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Affirm that the application of this Tariff provision applies to all hybrid capacity resources by providing specific example of a new resource composed of assets with different technology types.</a:t>
                      </a:r>
                    </a:p>
                  </a:txBody>
                  <a:tcPr>
                    <a:solidFill>
                      <a:srgbClr val="CBCBCB"/>
                    </a:solidFill>
                  </a:tcPr>
                </a:tc>
                <a:extLst>
                  <a:ext uri="{0D108BD9-81ED-4DB2-BD59-A6C34878D82A}">
                    <a16:rowId xmlns:a16="http://schemas.microsoft.com/office/drawing/2014/main" val="2512365102"/>
                  </a:ext>
                </a:extLst>
              </a:tr>
            </a:tbl>
          </a:graphicData>
        </a:graphic>
      </p:graphicFrame>
      <p:sp>
        <p:nvSpPr>
          <p:cNvPr id="17" name="TextBox 16">
            <a:extLst>
              <a:ext uri="{FF2B5EF4-FFF2-40B4-BE49-F238E27FC236}">
                <a16:creationId xmlns:a16="http://schemas.microsoft.com/office/drawing/2014/main" id="{555BBD54-283B-4935-AFC6-627F616B76FA}"/>
              </a:ext>
            </a:extLst>
          </p:cNvPr>
          <p:cNvSpPr txBox="1"/>
          <p:nvPr/>
        </p:nvSpPr>
        <p:spPr>
          <a:xfrm>
            <a:off x="7590410" y="154229"/>
            <a:ext cx="1249680" cy="369332"/>
          </a:xfrm>
          <a:prstGeom prst="rect">
            <a:avLst/>
          </a:prstGeom>
          <a:noFill/>
          <a:ln w="57150">
            <a:solidFill>
              <a:schemeClr val="accent4"/>
            </a:solidFill>
          </a:ln>
        </p:spPr>
        <p:txBody>
          <a:bodyPr wrap="square" rtlCol="0">
            <a:spAutoFit/>
          </a:bodyPr>
          <a:lstStyle/>
          <a:p>
            <a:pPr algn="ctr"/>
            <a:r>
              <a:rPr lang="en-US" dirty="0"/>
              <a:t>Hybrid</a:t>
            </a:r>
          </a:p>
        </p:txBody>
      </p:sp>
      <p:pic>
        <p:nvPicPr>
          <p:cNvPr id="11" name="Picture 10" descr="A picture containing text, clipart&#10;&#10;Description automatically generated">
            <a:extLst>
              <a:ext uri="{FF2B5EF4-FFF2-40B4-BE49-F238E27FC236}">
                <a16:creationId xmlns:a16="http://schemas.microsoft.com/office/drawing/2014/main" id="{FDA562C7-E186-C04C-9015-7C35831DF562}"/>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46679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7550200" cy="4093428"/>
          </a:xfrm>
          <a:prstGeom prst="rect">
            <a:avLst/>
          </a:prstGeom>
          <a:solidFill>
            <a:schemeClr val="bg1"/>
          </a:solidFill>
        </p:spPr>
        <p:txBody>
          <a:bodyPr wrap="square" rtlCol="0">
            <a:spAutoFit/>
          </a:bodyPr>
          <a:lstStyle/>
          <a:p>
            <a:pPr marL="342900" lvl="2" indent="-342900">
              <a:spcAft>
                <a:spcPts val="600"/>
              </a:spcAft>
              <a:buFont typeface="+mj-lt"/>
              <a:buAutoNum type="arabicPeriod"/>
              <a:defRPr/>
            </a:pPr>
            <a:r>
              <a:rPr lang="en-US" sz="1400" dirty="0">
                <a:solidFill>
                  <a:prstClr val="black"/>
                </a:solidFill>
              </a:rPr>
              <a:t>Affirm the meaning of the current Tariff language:</a:t>
            </a:r>
          </a:p>
          <a:p>
            <a:pPr marL="800088" lvl="3" indent="-342900">
              <a:spcAft>
                <a:spcPts val="600"/>
              </a:spcAft>
              <a:buFont typeface="+mj-lt"/>
              <a:buAutoNum type="arabicPeriod"/>
              <a:defRPr/>
            </a:pPr>
            <a:r>
              <a:rPr lang="en-US" sz="1200" dirty="0">
                <a:solidFill>
                  <a:prstClr val="black"/>
                </a:solidFill>
              </a:rPr>
              <a:t>Where a </a:t>
            </a:r>
            <a:r>
              <a:rPr lang="en-US" sz="1200" b="1" dirty="0">
                <a:solidFill>
                  <a:prstClr val="black"/>
                </a:solidFill>
              </a:rPr>
              <a:t>new capacity resource consists of only one underlying technology</a:t>
            </a:r>
            <a:r>
              <a:rPr lang="en-US" sz="1200" dirty="0">
                <a:solidFill>
                  <a:prstClr val="black"/>
                </a:solidFill>
              </a:rPr>
              <a:t>, the ORTP applicable to that technology type is used</a:t>
            </a:r>
          </a:p>
          <a:p>
            <a:pPr marL="1257276" lvl="4" indent="-342900">
              <a:spcAft>
                <a:spcPts val="600"/>
              </a:spcAft>
              <a:buFont typeface="+mj-lt"/>
              <a:buAutoNum type="arabicPeriod"/>
              <a:defRPr/>
            </a:pPr>
            <a:r>
              <a:rPr lang="en-US" sz="1200" dirty="0">
                <a:solidFill>
                  <a:prstClr val="black"/>
                </a:solidFill>
              </a:rPr>
              <a:t>This applies regardless of whether there is another capacity resource sharing the same Point of Interconnection (POI)</a:t>
            </a:r>
          </a:p>
          <a:p>
            <a:pPr marL="1257276" lvl="4" indent="-342900">
              <a:spcAft>
                <a:spcPts val="600"/>
              </a:spcAft>
              <a:buFont typeface="+mj-lt"/>
              <a:buAutoNum type="arabicPeriod"/>
              <a:defRPr/>
            </a:pPr>
            <a:r>
              <a:rPr lang="en-US" sz="1200" dirty="0">
                <a:solidFill>
                  <a:prstClr val="black"/>
                </a:solidFill>
              </a:rPr>
              <a:t>This applies to both demand and generating capacity resources</a:t>
            </a:r>
          </a:p>
          <a:p>
            <a:pPr marL="1257276" lvl="4" indent="-342900">
              <a:spcAft>
                <a:spcPts val="600"/>
              </a:spcAft>
              <a:buFont typeface="+mj-lt"/>
              <a:buAutoNum type="arabicPeriod"/>
              <a:defRPr/>
            </a:pPr>
            <a:r>
              <a:rPr lang="en-US" sz="1200" dirty="0">
                <a:solidFill>
                  <a:prstClr val="black"/>
                </a:solidFill>
              </a:rPr>
              <a:t>This applies when a new resource shares a POI with another new resource or with an existing resource</a:t>
            </a:r>
          </a:p>
          <a:p>
            <a:pPr marL="342900" lvl="2" indent="-342900">
              <a:spcAft>
                <a:spcPts val="600"/>
              </a:spcAft>
              <a:buFont typeface="+mj-lt"/>
              <a:buAutoNum type="arabicPeriod"/>
              <a:defRPr/>
            </a:pPr>
            <a:r>
              <a:rPr lang="en-US" sz="1400" dirty="0">
                <a:solidFill>
                  <a:prstClr val="black"/>
                </a:solidFill>
              </a:rPr>
              <a:t>Affirm that this applies equally to any resource regardless of technology type</a:t>
            </a:r>
          </a:p>
          <a:p>
            <a:pPr marL="800088" lvl="3" indent="-342900">
              <a:spcAft>
                <a:spcPts val="600"/>
              </a:spcAft>
              <a:buFont typeface="+mj-lt"/>
              <a:buAutoNum type="arabicPeriod"/>
              <a:defRPr/>
            </a:pPr>
            <a:r>
              <a:rPr lang="en-US" sz="1200" dirty="0">
                <a:solidFill>
                  <a:prstClr val="black"/>
                </a:solidFill>
              </a:rPr>
              <a:t>Do not create a different treatment for a single set of technology types that might share a POI (i.e., solar, storage), as ISO now proposes.</a:t>
            </a:r>
          </a:p>
          <a:p>
            <a:pPr marL="342900" lvl="2" indent="-342900">
              <a:spcAft>
                <a:spcPts val="600"/>
              </a:spcAft>
              <a:buFont typeface="+mj-lt"/>
              <a:buAutoNum type="arabicPeriod"/>
              <a:defRPr/>
            </a:pPr>
            <a:r>
              <a:rPr lang="en-US" sz="1400" dirty="0">
                <a:solidFill>
                  <a:prstClr val="black"/>
                </a:solidFill>
              </a:rPr>
              <a:t>Do not create a new ORTP value in the Tariff that is less accurate than the existing Tariff </a:t>
            </a:r>
          </a:p>
          <a:p>
            <a:pPr marL="800088" lvl="3" indent="-342900">
              <a:spcAft>
                <a:spcPts val="600"/>
              </a:spcAft>
              <a:buFont typeface="+mj-lt"/>
              <a:buAutoNum type="arabicPeriod"/>
              <a:defRPr/>
            </a:pPr>
            <a:r>
              <a:rPr lang="en-US" sz="1200" dirty="0">
                <a:solidFill>
                  <a:prstClr val="black"/>
                </a:solidFill>
              </a:rPr>
              <a:t>ISO suggests the new “combined” ORTP value should be added because it is more accurate than using technology-specific ORTPs when multiple resources share a POI</a:t>
            </a:r>
          </a:p>
          <a:p>
            <a:pPr marL="800088" lvl="3" indent="-342900">
              <a:spcAft>
                <a:spcPts val="600"/>
              </a:spcAft>
              <a:buFont typeface="+mj-lt"/>
              <a:buAutoNum type="arabicPeriod"/>
              <a:defRPr/>
            </a:pPr>
            <a:r>
              <a:rPr lang="en-US" sz="1200" dirty="0">
                <a:solidFill>
                  <a:prstClr val="black"/>
                </a:solidFill>
              </a:rPr>
              <a:t>By sharing interconnection facilities among two separate resources costs should decrease, yet ISO’s proposed ORTP specific to solar and storage sharing a POI is, inexplicably, dramatically higher</a:t>
            </a:r>
          </a:p>
          <a:p>
            <a:pPr marL="342900" lvl="2" indent="-342900">
              <a:spcAft>
                <a:spcPts val="600"/>
              </a:spcAft>
              <a:buFont typeface="+mj-lt"/>
              <a:buAutoNum type="arabicPeriod"/>
              <a:defRPr/>
            </a:pPr>
            <a:endParaRPr lang="en-US" sz="1200"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Intent</a:t>
            </a:r>
          </a:p>
        </p:txBody>
      </p:sp>
      <p:sp>
        <p:nvSpPr>
          <p:cNvPr id="8" name="Rectangle 7">
            <a:extLst>
              <a:ext uri="{FF2B5EF4-FFF2-40B4-BE49-F238E27FC236}">
                <a16:creationId xmlns:a16="http://schemas.microsoft.com/office/drawing/2014/main" id="{8437F249-F4F0-4509-8238-6E8A4F8902E5}"/>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9" name="Picture 8" descr="renew-logo-white.png">
            <a:extLst>
              <a:ext uri="{FF2B5EF4-FFF2-40B4-BE49-F238E27FC236}">
                <a16:creationId xmlns:a16="http://schemas.microsoft.com/office/drawing/2014/main" id="{F4DEF237-32B3-4A9A-B4D4-F1E56ACD2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0" name="Slide Number Placeholder 1">
            <a:extLst>
              <a:ext uri="{FF2B5EF4-FFF2-40B4-BE49-F238E27FC236}">
                <a16:creationId xmlns:a16="http://schemas.microsoft.com/office/drawing/2014/main" id="{23AA1ED8-A12F-492E-BB30-E6551E1E0FC5}"/>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25</a:t>
            </a:fld>
            <a:endParaRPr lang="en-US" dirty="0"/>
          </a:p>
        </p:txBody>
      </p:sp>
      <p:pic>
        <p:nvPicPr>
          <p:cNvPr id="11" name="Graphic 10">
            <a:extLst>
              <a:ext uri="{FF2B5EF4-FFF2-40B4-BE49-F238E27FC236}">
                <a16:creationId xmlns:a16="http://schemas.microsoft.com/office/drawing/2014/main" id="{A1662497-2055-4BDD-9AF2-3F1E7C4548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2" name="Picture 11">
            <a:extLst>
              <a:ext uri="{FF2B5EF4-FFF2-40B4-BE49-F238E27FC236}">
                <a16:creationId xmlns:a16="http://schemas.microsoft.com/office/drawing/2014/main" id="{C8AA95E2-DBB2-4AFA-A54A-A741B3389A6A}"/>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3" name="Picture 12">
            <a:extLst>
              <a:ext uri="{FF2B5EF4-FFF2-40B4-BE49-F238E27FC236}">
                <a16:creationId xmlns:a16="http://schemas.microsoft.com/office/drawing/2014/main" id="{A9C1A71D-13AC-45C0-AA64-567D8D1F19BB}"/>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sp>
        <p:nvSpPr>
          <p:cNvPr id="14" name="TextBox 13">
            <a:extLst>
              <a:ext uri="{FF2B5EF4-FFF2-40B4-BE49-F238E27FC236}">
                <a16:creationId xmlns:a16="http://schemas.microsoft.com/office/drawing/2014/main" id="{D075CF2A-37D4-4D5D-A506-3EE1496E2812}"/>
              </a:ext>
            </a:extLst>
          </p:cNvPr>
          <p:cNvSpPr txBox="1"/>
          <p:nvPr/>
        </p:nvSpPr>
        <p:spPr>
          <a:xfrm>
            <a:off x="7590410" y="154229"/>
            <a:ext cx="1249680" cy="369332"/>
          </a:xfrm>
          <a:prstGeom prst="rect">
            <a:avLst/>
          </a:prstGeom>
          <a:noFill/>
          <a:ln w="57150">
            <a:solidFill>
              <a:schemeClr val="accent6"/>
            </a:solidFill>
          </a:ln>
        </p:spPr>
        <p:txBody>
          <a:bodyPr wrap="square" rtlCol="0">
            <a:spAutoFit/>
          </a:bodyPr>
          <a:lstStyle/>
          <a:p>
            <a:pPr algn="ctr"/>
            <a:r>
              <a:rPr lang="en-US" dirty="0"/>
              <a:t>Co-Located</a:t>
            </a:r>
          </a:p>
        </p:txBody>
      </p:sp>
      <p:pic>
        <p:nvPicPr>
          <p:cNvPr id="15" name="Picture 14">
            <a:extLst>
              <a:ext uri="{FF2B5EF4-FFF2-40B4-BE49-F238E27FC236}">
                <a16:creationId xmlns:a16="http://schemas.microsoft.com/office/drawing/2014/main" id="{A431DA95-56EB-4B70-8EF8-F43F8386A06F}"/>
              </a:ext>
            </a:extLst>
          </p:cNvPr>
          <p:cNvPicPr>
            <a:picLocks noChangeAspect="1"/>
          </p:cNvPicPr>
          <p:nvPr/>
        </p:nvPicPr>
        <p:blipFill>
          <a:blip r:embed="rId8"/>
          <a:srcRect/>
          <a:stretch/>
        </p:blipFill>
        <p:spPr>
          <a:xfrm>
            <a:off x="7873663" y="593930"/>
            <a:ext cx="683174" cy="885508"/>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7597769B-F900-4641-BDB5-A56613880724}"/>
              </a:ext>
            </a:extLst>
          </p:cNvPr>
          <p:cNvPicPr>
            <a:picLocks noChangeAspect="1"/>
          </p:cNvPicPr>
          <p:nvPr/>
        </p:nvPicPr>
        <p:blipFill>
          <a:blip r:embed="rId9"/>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3459310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Summary of Proposed Tariff Changes</a:t>
            </a:r>
          </a:p>
        </p:txBody>
      </p:sp>
      <p:sp>
        <p:nvSpPr>
          <p:cNvPr id="33" name="Rectangle 32">
            <a:extLst>
              <a:ext uri="{FF2B5EF4-FFF2-40B4-BE49-F238E27FC236}">
                <a16:creationId xmlns:a16="http://schemas.microsoft.com/office/drawing/2014/main" id="{7F7C622F-21C1-4214-BFAA-D7D9C791B49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34" name="Picture 33" descr="renew-logo-white.png">
            <a:extLst>
              <a:ext uri="{FF2B5EF4-FFF2-40B4-BE49-F238E27FC236}">
                <a16:creationId xmlns:a16="http://schemas.microsoft.com/office/drawing/2014/main" id="{CE902CBA-7A15-4910-A9E6-038B2A286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0" name="Slide Number Placeholder 1">
            <a:extLst>
              <a:ext uri="{FF2B5EF4-FFF2-40B4-BE49-F238E27FC236}">
                <a16:creationId xmlns:a16="http://schemas.microsoft.com/office/drawing/2014/main" id="{98EAA64C-4D68-4AF8-AB0C-43091FC1B86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26</a:t>
            </a:fld>
            <a:endParaRPr lang="en-US" dirty="0"/>
          </a:p>
        </p:txBody>
      </p:sp>
      <p:pic>
        <p:nvPicPr>
          <p:cNvPr id="61" name="Graphic 60">
            <a:extLst>
              <a:ext uri="{FF2B5EF4-FFF2-40B4-BE49-F238E27FC236}">
                <a16:creationId xmlns:a16="http://schemas.microsoft.com/office/drawing/2014/main" id="{8297A57A-4650-4EBB-A649-ED9882307D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62" name="Picture 61">
            <a:extLst>
              <a:ext uri="{FF2B5EF4-FFF2-40B4-BE49-F238E27FC236}">
                <a16:creationId xmlns:a16="http://schemas.microsoft.com/office/drawing/2014/main" id="{4DC2468C-06B5-44A8-A8C2-FEC2D329FB57}"/>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63" name="Picture 62">
            <a:extLst>
              <a:ext uri="{FF2B5EF4-FFF2-40B4-BE49-F238E27FC236}">
                <a16:creationId xmlns:a16="http://schemas.microsoft.com/office/drawing/2014/main" id="{6DA565CC-D8F3-4593-9DC6-86382E66110D}"/>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graphicFrame>
        <p:nvGraphicFramePr>
          <p:cNvPr id="12" name="Table 4">
            <a:extLst>
              <a:ext uri="{FF2B5EF4-FFF2-40B4-BE49-F238E27FC236}">
                <a16:creationId xmlns:a16="http://schemas.microsoft.com/office/drawing/2014/main" id="{C3FF1F73-1D74-415A-86B2-FA0AFFC8487B}"/>
              </a:ext>
            </a:extLst>
          </p:cNvPr>
          <p:cNvGraphicFramePr>
            <a:graphicFrameLocks noGrp="1"/>
          </p:cNvGraphicFramePr>
          <p:nvPr>
            <p:ph idx="1"/>
            <p:extLst>
              <p:ext uri="{D42A27DB-BD31-4B8C-83A1-F6EECF244321}">
                <p14:modId xmlns:p14="http://schemas.microsoft.com/office/powerpoint/2010/main" val="1830892181"/>
              </p:ext>
            </p:extLst>
          </p:nvPr>
        </p:nvGraphicFramePr>
        <p:xfrm>
          <a:off x="719714" y="726083"/>
          <a:ext cx="7793436" cy="3352800"/>
        </p:xfrm>
        <a:graphic>
          <a:graphicData uri="http://schemas.openxmlformats.org/drawingml/2006/table">
            <a:tbl>
              <a:tblPr firstRow="1" bandRow="1">
                <a:tableStyleId>{5C22544A-7EE6-4342-B048-85BDC9FD1C3A}</a:tableStyleId>
              </a:tblPr>
              <a:tblGrid>
                <a:gridCol w="1486463">
                  <a:extLst>
                    <a:ext uri="{9D8B030D-6E8A-4147-A177-3AD203B41FA5}">
                      <a16:colId xmlns:a16="http://schemas.microsoft.com/office/drawing/2014/main" val="408233703"/>
                    </a:ext>
                  </a:extLst>
                </a:gridCol>
                <a:gridCol w="2897281">
                  <a:extLst>
                    <a:ext uri="{9D8B030D-6E8A-4147-A177-3AD203B41FA5}">
                      <a16:colId xmlns:a16="http://schemas.microsoft.com/office/drawing/2014/main" val="962859790"/>
                    </a:ext>
                  </a:extLst>
                </a:gridCol>
                <a:gridCol w="3409692">
                  <a:extLst>
                    <a:ext uri="{9D8B030D-6E8A-4147-A177-3AD203B41FA5}">
                      <a16:colId xmlns:a16="http://schemas.microsoft.com/office/drawing/2014/main" val="2942429529"/>
                    </a:ext>
                  </a:extLst>
                </a:gridCol>
              </a:tblGrid>
              <a:tr h="298919">
                <a:tc>
                  <a:txBody>
                    <a:bodyPr/>
                    <a:lstStyle/>
                    <a:p>
                      <a:r>
                        <a:rPr lang="en-US" sz="1600" dirty="0"/>
                        <a:t>Section</a:t>
                      </a:r>
                    </a:p>
                  </a:txBody>
                  <a:tcPr>
                    <a:solidFill>
                      <a:schemeClr val="tx2"/>
                    </a:solidFill>
                  </a:tcPr>
                </a:tc>
                <a:tc>
                  <a:txBody>
                    <a:bodyPr/>
                    <a:lstStyle/>
                    <a:p>
                      <a:r>
                        <a:rPr lang="en-US" sz="1600" dirty="0"/>
                        <a:t>Change</a:t>
                      </a:r>
                    </a:p>
                  </a:txBody>
                  <a:tcPr>
                    <a:solidFill>
                      <a:schemeClr val="tx2"/>
                    </a:solidFill>
                  </a:tcPr>
                </a:tc>
                <a:tc>
                  <a:txBody>
                    <a:bodyPr/>
                    <a:lstStyle/>
                    <a:p>
                      <a:r>
                        <a:rPr lang="en-US" sz="1600" dirty="0"/>
                        <a:t>Reason for Change</a:t>
                      </a:r>
                    </a:p>
                  </a:txBody>
                  <a:tcPr>
                    <a:solidFill>
                      <a:schemeClr val="tx2"/>
                    </a:solidFill>
                  </a:tcPr>
                </a:tc>
                <a:extLst>
                  <a:ext uri="{0D108BD9-81ED-4DB2-BD59-A6C34878D82A}">
                    <a16:rowId xmlns:a16="http://schemas.microsoft.com/office/drawing/2014/main" val="3543616350"/>
                  </a:ext>
                </a:extLst>
              </a:tr>
              <a:tr h="22848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III.A.21.1.1.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Offer Review Trigger Prices for the Forward Capacity Auction</a:t>
                      </a:r>
                      <a:endParaRPr lang="en-US" sz="1600" kern="1200" dirty="0">
                        <a:solidFill>
                          <a:schemeClr val="dk1"/>
                        </a:solidFill>
                        <a:effectLst/>
                        <a:latin typeface="+mn-lt"/>
                        <a:ea typeface="+mn-ea"/>
                        <a:cs typeface="+mn-cs"/>
                      </a:endParaRPr>
                    </a:p>
                    <a:p>
                      <a:endParaRPr lang="en-US" sz="1600" dirty="0"/>
                    </a:p>
                  </a:txBody>
                  <a:tcPr>
                    <a:solidFill>
                      <a:srgbClr val="CBCBC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effectLst/>
                          <a:latin typeface="+mn-lt"/>
                          <a:ea typeface="+mn-ea"/>
                          <a:cs typeface="+mn-cs"/>
                        </a:rPr>
                        <a:t>Where one or more assets sharing a point of interconnection register as a New Capacity Resource that does not include all of the assets sharing the point of interconnection, the Offer Review Trigger Price for the New Capacity Resource will be assigned according only to the asset or assets comprising the New Capacity Resource.</a:t>
                      </a:r>
                      <a:endParaRPr lang="en-US" sz="1600" dirty="0"/>
                    </a:p>
                  </a:txBody>
                  <a:tcPr>
                    <a:solidFill>
                      <a:srgbClr val="CBCBC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Clarify that ORTPs are assigned based solely on the asset(s) underlying the resource in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 </a:t>
                      </a:r>
                      <a:r>
                        <a:rPr lang="en-US" sz="1600" i="1" kern="1200" dirty="0">
                          <a:solidFill>
                            <a:schemeClr val="dk1"/>
                          </a:solidFill>
                          <a:effectLst/>
                          <a:latin typeface="+mn-lt"/>
                          <a:ea typeface="+mn-ea"/>
                          <a:cs typeface="+mn-cs"/>
                        </a:rPr>
                        <a:t>point of interconnection</a:t>
                      </a:r>
                      <a:r>
                        <a:rPr lang="en-US" sz="1600" kern="1200" dirty="0">
                          <a:solidFill>
                            <a:schemeClr val="dk1"/>
                          </a:solidFill>
                          <a:effectLst/>
                          <a:latin typeface="+mn-lt"/>
                          <a:ea typeface="+mn-ea"/>
                          <a:cs typeface="+mn-cs"/>
                        </a:rPr>
                        <a:t> refers to the generally understood concept and the intent of this language is to apply to all co-located assets regardless of the process under which they interconnect.</a:t>
                      </a:r>
                    </a:p>
                  </a:txBody>
                  <a:tcPr>
                    <a:solidFill>
                      <a:srgbClr val="CBCBCB"/>
                    </a:solidFill>
                  </a:tcPr>
                </a:tc>
                <a:extLst>
                  <a:ext uri="{0D108BD9-81ED-4DB2-BD59-A6C34878D82A}">
                    <a16:rowId xmlns:a16="http://schemas.microsoft.com/office/drawing/2014/main" val="2512365102"/>
                  </a:ext>
                </a:extLst>
              </a:tr>
            </a:tbl>
          </a:graphicData>
        </a:graphic>
      </p:graphicFrame>
      <p:sp>
        <p:nvSpPr>
          <p:cNvPr id="4" name="TextBox 3">
            <a:extLst>
              <a:ext uri="{FF2B5EF4-FFF2-40B4-BE49-F238E27FC236}">
                <a16:creationId xmlns:a16="http://schemas.microsoft.com/office/drawing/2014/main" id="{774EA6B8-42A3-4B11-A4D1-51634BBC81CA}"/>
              </a:ext>
            </a:extLst>
          </p:cNvPr>
          <p:cNvSpPr txBox="1"/>
          <p:nvPr/>
        </p:nvSpPr>
        <p:spPr>
          <a:xfrm>
            <a:off x="7590410" y="154229"/>
            <a:ext cx="1249680" cy="369332"/>
          </a:xfrm>
          <a:prstGeom prst="rect">
            <a:avLst/>
          </a:prstGeom>
          <a:noFill/>
          <a:ln w="57150">
            <a:solidFill>
              <a:schemeClr val="accent6"/>
            </a:solidFill>
          </a:ln>
        </p:spPr>
        <p:txBody>
          <a:bodyPr wrap="square" rtlCol="0">
            <a:spAutoFit/>
          </a:bodyPr>
          <a:lstStyle/>
          <a:p>
            <a:pPr algn="ctr"/>
            <a:r>
              <a:rPr lang="en-US" dirty="0"/>
              <a:t>Co-Located</a:t>
            </a:r>
          </a:p>
        </p:txBody>
      </p:sp>
      <p:pic>
        <p:nvPicPr>
          <p:cNvPr id="11" name="Picture 10" descr="A picture containing text, clipart&#10;&#10;Description automatically generated">
            <a:extLst>
              <a:ext uri="{FF2B5EF4-FFF2-40B4-BE49-F238E27FC236}">
                <a16:creationId xmlns:a16="http://schemas.microsoft.com/office/drawing/2014/main" id="{D2ED8A00-4099-0648-B00E-F21E7B8A5F1E}"/>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482730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72313"/>
            <a:ext cx="8447316"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Summary of Proposed Tariff Changes</a:t>
            </a:r>
          </a:p>
        </p:txBody>
      </p:sp>
      <p:sp>
        <p:nvSpPr>
          <p:cNvPr id="33" name="Rectangle 32">
            <a:extLst>
              <a:ext uri="{FF2B5EF4-FFF2-40B4-BE49-F238E27FC236}">
                <a16:creationId xmlns:a16="http://schemas.microsoft.com/office/drawing/2014/main" id="{7F7C622F-21C1-4214-BFAA-D7D9C791B491}"/>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34" name="Picture 33" descr="renew-logo-white.png">
            <a:extLst>
              <a:ext uri="{FF2B5EF4-FFF2-40B4-BE49-F238E27FC236}">
                <a16:creationId xmlns:a16="http://schemas.microsoft.com/office/drawing/2014/main" id="{CE902CBA-7A15-4910-A9E6-038B2A286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60" name="Slide Number Placeholder 1">
            <a:extLst>
              <a:ext uri="{FF2B5EF4-FFF2-40B4-BE49-F238E27FC236}">
                <a16:creationId xmlns:a16="http://schemas.microsoft.com/office/drawing/2014/main" id="{98EAA64C-4D68-4AF8-AB0C-43091FC1B86F}"/>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27</a:t>
            </a:fld>
            <a:endParaRPr lang="en-US" dirty="0"/>
          </a:p>
        </p:txBody>
      </p:sp>
      <p:pic>
        <p:nvPicPr>
          <p:cNvPr id="61" name="Graphic 60">
            <a:extLst>
              <a:ext uri="{FF2B5EF4-FFF2-40B4-BE49-F238E27FC236}">
                <a16:creationId xmlns:a16="http://schemas.microsoft.com/office/drawing/2014/main" id="{8297A57A-4650-4EBB-A649-ED9882307D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62" name="Picture 61">
            <a:extLst>
              <a:ext uri="{FF2B5EF4-FFF2-40B4-BE49-F238E27FC236}">
                <a16:creationId xmlns:a16="http://schemas.microsoft.com/office/drawing/2014/main" id="{4DC2468C-06B5-44A8-A8C2-FEC2D329FB57}"/>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63" name="Picture 62">
            <a:extLst>
              <a:ext uri="{FF2B5EF4-FFF2-40B4-BE49-F238E27FC236}">
                <a16:creationId xmlns:a16="http://schemas.microsoft.com/office/drawing/2014/main" id="{6DA565CC-D8F3-4593-9DC6-86382E66110D}"/>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graphicFrame>
        <p:nvGraphicFramePr>
          <p:cNvPr id="64" name="Table 4">
            <a:extLst>
              <a:ext uri="{FF2B5EF4-FFF2-40B4-BE49-F238E27FC236}">
                <a16:creationId xmlns:a16="http://schemas.microsoft.com/office/drawing/2014/main" id="{03745F97-EFC3-454D-87E9-0AC313F62DDA}"/>
              </a:ext>
            </a:extLst>
          </p:cNvPr>
          <p:cNvGraphicFramePr>
            <a:graphicFrameLocks noGrp="1"/>
          </p:cNvGraphicFramePr>
          <p:nvPr>
            <p:ph idx="1"/>
            <p:extLst>
              <p:ext uri="{D42A27DB-BD31-4B8C-83A1-F6EECF244321}">
                <p14:modId xmlns:p14="http://schemas.microsoft.com/office/powerpoint/2010/main" val="517371769"/>
              </p:ext>
            </p:extLst>
          </p:nvPr>
        </p:nvGraphicFramePr>
        <p:xfrm>
          <a:off x="459414" y="823217"/>
          <a:ext cx="8314036" cy="3627120"/>
        </p:xfrm>
        <a:graphic>
          <a:graphicData uri="http://schemas.openxmlformats.org/drawingml/2006/table">
            <a:tbl>
              <a:tblPr firstRow="1" bandRow="1">
                <a:tableStyleId>{5C22544A-7EE6-4342-B048-85BDC9FD1C3A}</a:tableStyleId>
              </a:tblPr>
              <a:tblGrid>
                <a:gridCol w="1691881">
                  <a:extLst>
                    <a:ext uri="{9D8B030D-6E8A-4147-A177-3AD203B41FA5}">
                      <a16:colId xmlns:a16="http://schemas.microsoft.com/office/drawing/2014/main" val="408233703"/>
                    </a:ext>
                  </a:extLst>
                </a:gridCol>
                <a:gridCol w="1648545">
                  <a:extLst>
                    <a:ext uri="{9D8B030D-6E8A-4147-A177-3AD203B41FA5}">
                      <a16:colId xmlns:a16="http://schemas.microsoft.com/office/drawing/2014/main" val="962859790"/>
                    </a:ext>
                  </a:extLst>
                </a:gridCol>
                <a:gridCol w="1603645">
                  <a:extLst>
                    <a:ext uri="{9D8B030D-6E8A-4147-A177-3AD203B41FA5}">
                      <a16:colId xmlns:a16="http://schemas.microsoft.com/office/drawing/2014/main" val="135479347"/>
                    </a:ext>
                  </a:extLst>
                </a:gridCol>
                <a:gridCol w="3369965">
                  <a:extLst>
                    <a:ext uri="{9D8B030D-6E8A-4147-A177-3AD203B41FA5}">
                      <a16:colId xmlns:a16="http://schemas.microsoft.com/office/drawing/2014/main" val="2942429529"/>
                    </a:ext>
                  </a:extLst>
                </a:gridCol>
              </a:tblGrid>
              <a:tr h="231722">
                <a:tc>
                  <a:txBody>
                    <a:bodyPr/>
                    <a:lstStyle/>
                    <a:p>
                      <a:r>
                        <a:rPr lang="en-US" sz="1600" dirty="0"/>
                        <a:t>Section</a:t>
                      </a:r>
                    </a:p>
                  </a:txBody>
                  <a:tcPr>
                    <a:solidFill>
                      <a:schemeClr val="tx2"/>
                    </a:solidFill>
                  </a:tcPr>
                </a:tc>
                <a:tc gridSpan="2">
                  <a:txBody>
                    <a:bodyPr/>
                    <a:lstStyle/>
                    <a:p>
                      <a:r>
                        <a:rPr lang="en-US" sz="1600" dirty="0"/>
                        <a:t>Change</a:t>
                      </a:r>
                    </a:p>
                  </a:txBody>
                  <a:tcPr>
                    <a:solidFill>
                      <a:schemeClr val="tx2"/>
                    </a:solidFill>
                  </a:tcPr>
                </a:tc>
                <a:tc hMerge="1">
                  <a:txBody>
                    <a:bodyPr/>
                    <a:lstStyle/>
                    <a:p>
                      <a:endParaRPr lang="en-US"/>
                    </a:p>
                  </a:txBody>
                  <a:tcPr/>
                </a:tc>
                <a:tc>
                  <a:txBody>
                    <a:bodyPr/>
                    <a:lstStyle/>
                    <a:p>
                      <a:r>
                        <a:rPr lang="en-US" sz="1600" dirty="0"/>
                        <a:t>Reason for Change</a:t>
                      </a:r>
                    </a:p>
                  </a:txBody>
                  <a:tcPr>
                    <a:solidFill>
                      <a:schemeClr val="tx2"/>
                    </a:solidFill>
                  </a:tcPr>
                </a:tc>
                <a:extLst>
                  <a:ext uri="{0D108BD9-81ED-4DB2-BD59-A6C34878D82A}">
                    <a16:rowId xmlns:a16="http://schemas.microsoft.com/office/drawing/2014/main" val="3543616350"/>
                  </a:ext>
                </a:extLst>
              </a:tr>
              <a:tr h="345183">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latin typeface="+mn-lt"/>
                          <a:ea typeface="+mn-ea"/>
                          <a:cs typeface="+mn-cs"/>
                        </a:rPr>
                        <a:t>III.A.21.1.1.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latin typeface="+mn-lt"/>
                          <a:ea typeface="+mn-ea"/>
                          <a:cs typeface="+mn-cs"/>
                        </a:rPr>
                        <a:t>Offer Review Trigger Prices for the Forward Capacity Auction</a:t>
                      </a:r>
                      <a:endParaRPr lang="en-US" sz="1400" kern="1200" dirty="0">
                        <a:solidFill>
                          <a:schemeClr val="dk1"/>
                        </a:solidFill>
                        <a:effectLst/>
                        <a:latin typeface="+mn-lt"/>
                        <a:ea typeface="+mn-ea"/>
                        <a:cs typeface="+mn-cs"/>
                      </a:endParaRPr>
                    </a:p>
                    <a:p>
                      <a:endParaRPr lang="en-US" sz="1400" dirty="0"/>
                    </a:p>
                  </a:txBody>
                  <a:tcPr>
                    <a:solidFill>
                      <a:srgbClr val="CBCBCB"/>
                    </a:solidFill>
                  </a:tcPr>
                </a:tc>
                <a:tc gridSpan="2">
                  <a:txBody>
                    <a:bodyPr/>
                    <a:lstStyle/>
                    <a:p>
                      <a:pPr algn="ctr"/>
                      <a:r>
                        <a:rPr lang="en-US" sz="1600" b="1" kern="1200" dirty="0">
                          <a:solidFill>
                            <a:schemeClr val="dk1"/>
                          </a:solidFill>
                          <a:effectLst/>
                          <a:latin typeface="+mn-lt"/>
                          <a:ea typeface="+mn-ea"/>
                          <a:cs typeface="+mn-cs"/>
                        </a:rPr>
                        <a:t>Demand Capacity Resources</a:t>
                      </a:r>
                    </a:p>
                  </a:txBody>
                  <a:tcPr>
                    <a:solidFill>
                      <a:srgbClr val="CBCBCB"/>
                    </a:solidFill>
                  </a:tcPr>
                </a:tc>
                <a:tc hMerge="1">
                  <a:txBody>
                    <a:bodyPr/>
                    <a:lstStyle/>
                    <a:p>
                      <a:pPr algn="ctr"/>
                      <a:endParaRPr lang="en-US" sz="1600" strike="sngStrike" dirty="0">
                        <a:solidFill>
                          <a:srgbClr val="C00000"/>
                        </a:solidFill>
                      </a:endParaRPr>
                    </a:p>
                  </a:txBody>
                  <a:tcPr>
                    <a:solidFill>
                      <a:srgbClr val="CBCBCB"/>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Strikes the ISO-NE proposed </a:t>
                      </a:r>
                      <a:r>
                        <a:rPr lang="en-US" sz="1400" i="1" kern="1200" dirty="0">
                          <a:solidFill>
                            <a:schemeClr val="dk1"/>
                          </a:solidFill>
                          <a:effectLst/>
                          <a:latin typeface="+mn-lt"/>
                          <a:ea typeface="+mn-ea"/>
                          <a:cs typeface="+mn-cs"/>
                        </a:rPr>
                        <a:t>DR combined PV/battery</a:t>
                      </a:r>
                      <a:r>
                        <a:rPr lang="en-US" sz="1400" kern="1200" dirty="0">
                          <a:solidFill>
                            <a:schemeClr val="dk1"/>
                          </a:solidFill>
                          <a:effectLst/>
                          <a:latin typeface="+mn-lt"/>
                          <a:ea typeface="+mn-ea"/>
                          <a:cs typeface="+mn-cs"/>
                        </a:rPr>
                        <a:t> ORTP value as its addition would be inconsistent with the existing tariff language that should be maintained for FCA 16 and calls for: </a:t>
                      </a:r>
                    </a:p>
                    <a:p>
                      <a:pPr marL="457189" marR="0" lvl="1"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a) a weighted average approach to calculating the ORTP in the case of a hybrid resource consisting of </a:t>
                      </a:r>
                      <a:r>
                        <a:rPr lang="en-US" sz="1400" kern="1200" dirty="0" err="1">
                          <a:solidFill>
                            <a:schemeClr val="dk1"/>
                          </a:solidFill>
                          <a:effectLst/>
                          <a:latin typeface="+mn-lt"/>
                          <a:ea typeface="+mn-ea"/>
                          <a:cs typeface="+mn-cs"/>
                        </a:rPr>
                        <a:t>solar+storage</a:t>
                      </a:r>
                      <a:r>
                        <a:rPr lang="en-US" sz="1400" kern="1200" dirty="0">
                          <a:solidFill>
                            <a:schemeClr val="dk1"/>
                          </a:solidFill>
                          <a:effectLst/>
                          <a:latin typeface="+mn-lt"/>
                          <a:ea typeface="+mn-ea"/>
                          <a:cs typeface="+mn-cs"/>
                        </a:rPr>
                        <a:t>, or</a:t>
                      </a:r>
                    </a:p>
                    <a:p>
                      <a:pPr marL="457189" marR="0" lvl="1"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b) utilizing the ORTP specific to the resource’s underlying technology in the case of a solar or storage resource that shares a POI with another resource of the other technology</a:t>
                      </a:r>
                    </a:p>
                  </a:txBody>
                  <a:tcPr>
                    <a:solidFill>
                      <a:srgbClr val="CBCBCB"/>
                    </a:solidFill>
                  </a:tcPr>
                </a:tc>
                <a:extLst>
                  <a:ext uri="{0D108BD9-81ED-4DB2-BD59-A6C34878D82A}">
                    <a16:rowId xmlns:a16="http://schemas.microsoft.com/office/drawing/2014/main" val="2512365102"/>
                  </a:ext>
                </a:extLst>
              </a:tr>
              <a:tr h="375920">
                <a:tc vMerge="1">
                  <a:txBody>
                    <a:bodyPr/>
                    <a:lstStyle/>
                    <a:p>
                      <a:endParaRPr lang="en-US"/>
                    </a:p>
                  </a:txBody>
                  <a:tcPr/>
                </a:tc>
                <a:tc>
                  <a:txBody>
                    <a:bodyPr/>
                    <a:lstStyle/>
                    <a:p>
                      <a:pPr algn="ctr"/>
                      <a:r>
                        <a:rPr lang="en-US" sz="1400" b="1" kern="1200" dirty="0">
                          <a:solidFill>
                            <a:schemeClr val="dk1"/>
                          </a:solidFill>
                          <a:effectLst/>
                          <a:latin typeface="+mn-lt"/>
                          <a:ea typeface="+mn-ea"/>
                          <a:cs typeface="+mn-cs"/>
                        </a:rPr>
                        <a:t>Technology Type</a:t>
                      </a:r>
                      <a:endParaRPr lang="en-US" sz="1400" strike="sngStrike" kern="1200" dirty="0">
                        <a:solidFill>
                          <a:srgbClr val="C00000"/>
                        </a:solidFill>
                        <a:effectLst/>
                        <a:latin typeface="+mn-lt"/>
                        <a:ea typeface="+mn-ea"/>
                        <a:cs typeface="+mn-cs"/>
                      </a:endParaRPr>
                    </a:p>
                    <a:p>
                      <a:endParaRPr lang="en-US" sz="1400" strike="sngStrike" kern="1200" dirty="0">
                        <a:solidFill>
                          <a:srgbClr val="C00000"/>
                        </a:solidFill>
                        <a:effectLst/>
                        <a:latin typeface="+mn-lt"/>
                        <a:ea typeface="+mn-ea"/>
                        <a:cs typeface="+mn-cs"/>
                      </a:endParaRPr>
                    </a:p>
                  </a:txBody>
                  <a:tcPr>
                    <a:solidFill>
                      <a:srgbClr val="CBCBCB"/>
                    </a:solidFill>
                  </a:tcPr>
                </a:tc>
                <a:tc>
                  <a:txBody>
                    <a:bodyPr/>
                    <a:lstStyle/>
                    <a:p>
                      <a:pPr algn="ctr"/>
                      <a:r>
                        <a:rPr lang="en-US" sz="1400" b="1" kern="1200" dirty="0">
                          <a:solidFill>
                            <a:schemeClr val="dk1"/>
                          </a:solidFill>
                          <a:effectLst/>
                          <a:latin typeface="+mn-lt"/>
                          <a:ea typeface="+mn-ea"/>
                          <a:cs typeface="+mn-cs"/>
                        </a:rPr>
                        <a:t>Offer Review Trigger Price ($/kW-month)</a:t>
                      </a:r>
                    </a:p>
                  </a:txBody>
                  <a:tcPr>
                    <a:solidFill>
                      <a:srgbClr val="CBCBCB"/>
                    </a:solidFill>
                  </a:tcPr>
                </a:tc>
                <a:tc vMerge="1">
                  <a:txBody>
                    <a:bodyPr/>
                    <a:lstStyle/>
                    <a:p>
                      <a:endParaRPr lang="en-US"/>
                    </a:p>
                  </a:txBody>
                  <a:tcPr/>
                </a:tc>
                <a:extLst>
                  <a:ext uri="{0D108BD9-81ED-4DB2-BD59-A6C34878D82A}">
                    <a16:rowId xmlns:a16="http://schemas.microsoft.com/office/drawing/2014/main" val="3852467900"/>
                  </a:ext>
                </a:extLst>
              </a:tr>
              <a:tr h="1143000">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400" strike="sngStrike" kern="1200" dirty="0">
                          <a:solidFill>
                            <a:srgbClr val="C00000"/>
                          </a:solidFill>
                          <a:effectLst/>
                          <a:latin typeface="+mn-lt"/>
                          <a:ea typeface="+mn-ea"/>
                          <a:cs typeface="+mn-cs"/>
                        </a:rPr>
                        <a:t>Combined Photovoltaic Solar and Energy Storage Device – Lithium Ion Battery</a:t>
                      </a:r>
                      <a:endParaRPr lang="en-US" sz="1400" strike="sngStrike" dirty="0">
                        <a:solidFill>
                          <a:srgbClr val="C00000"/>
                        </a:solidFill>
                      </a:endParaRPr>
                    </a:p>
                  </a:txBody>
                  <a:tcPr>
                    <a:solidFill>
                      <a:srgbClr val="CBCBCB"/>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400" strike="sngStrike" kern="1200" dirty="0">
                          <a:solidFill>
                            <a:srgbClr val="C00000"/>
                          </a:solidFill>
                          <a:effectLst/>
                          <a:latin typeface="+mn-lt"/>
                          <a:ea typeface="+mn-ea"/>
                          <a:cs typeface="+mn-cs"/>
                        </a:rPr>
                        <a:t>$7.376</a:t>
                      </a:r>
                      <a:endParaRPr lang="en-US" sz="1400" strike="sngStrike" dirty="0">
                        <a:solidFill>
                          <a:srgbClr val="C00000"/>
                        </a:solidFill>
                      </a:endParaRPr>
                    </a:p>
                    <a:p>
                      <a:pPr algn="ctr"/>
                      <a:endParaRPr lang="en-US" sz="1400" strike="sngStrike" dirty="0">
                        <a:solidFill>
                          <a:srgbClr val="C00000"/>
                        </a:solidFill>
                      </a:endParaRPr>
                    </a:p>
                  </a:txBody>
                  <a:tcPr>
                    <a:solidFill>
                      <a:srgbClr val="CBCBCB"/>
                    </a:solidFill>
                  </a:tcPr>
                </a:tc>
                <a:tc vMerge="1">
                  <a:txBody>
                    <a:bodyPr/>
                    <a:lstStyle/>
                    <a:p>
                      <a:endParaRPr lang="en-US"/>
                    </a:p>
                  </a:txBody>
                  <a:tcPr/>
                </a:tc>
                <a:extLst>
                  <a:ext uri="{0D108BD9-81ED-4DB2-BD59-A6C34878D82A}">
                    <a16:rowId xmlns:a16="http://schemas.microsoft.com/office/drawing/2014/main" val="1828939087"/>
                  </a:ext>
                </a:extLst>
              </a:tr>
            </a:tbl>
          </a:graphicData>
        </a:graphic>
      </p:graphicFrame>
      <p:sp>
        <p:nvSpPr>
          <p:cNvPr id="10" name="TextBox 9">
            <a:extLst>
              <a:ext uri="{FF2B5EF4-FFF2-40B4-BE49-F238E27FC236}">
                <a16:creationId xmlns:a16="http://schemas.microsoft.com/office/drawing/2014/main" id="{6642893E-3962-644E-B898-8895F478D347}"/>
              </a:ext>
            </a:extLst>
          </p:cNvPr>
          <p:cNvSpPr txBox="1"/>
          <p:nvPr/>
        </p:nvSpPr>
        <p:spPr>
          <a:xfrm>
            <a:off x="7590410" y="154229"/>
            <a:ext cx="1249680" cy="369332"/>
          </a:xfrm>
          <a:prstGeom prst="rect">
            <a:avLst/>
          </a:prstGeom>
          <a:noFill/>
          <a:ln w="57150">
            <a:solidFill>
              <a:schemeClr val="accent6"/>
            </a:solidFill>
          </a:ln>
        </p:spPr>
        <p:txBody>
          <a:bodyPr wrap="square" rtlCol="0">
            <a:spAutoFit/>
          </a:bodyPr>
          <a:lstStyle/>
          <a:p>
            <a:pPr algn="ctr"/>
            <a:r>
              <a:rPr lang="en-US" dirty="0"/>
              <a:t>Co-Located</a:t>
            </a:r>
          </a:p>
        </p:txBody>
      </p:sp>
      <p:sp>
        <p:nvSpPr>
          <p:cNvPr id="11" name="TextBox 10">
            <a:extLst>
              <a:ext uri="{FF2B5EF4-FFF2-40B4-BE49-F238E27FC236}">
                <a16:creationId xmlns:a16="http://schemas.microsoft.com/office/drawing/2014/main" id="{8E83449D-0DA0-F54B-A68E-2821EF63EBF3}"/>
              </a:ext>
            </a:extLst>
          </p:cNvPr>
          <p:cNvSpPr txBox="1"/>
          <p:nvPr/>
        </p:nvSpPr>
        <p:spPr>
          <a:xfrm>
            <a:off x="6229320" y="164695"/>
            <a:ext cx="1249680" cy="369332"/>
          </a:xfrm>
          <a:prstGeom prst="rect">
            <a:avLst/>
          </a:prstGeom>
          <a:noFill/>
          <a:ln w="57150">
            <a:solidFill>
              <a:schemeClr val="accent4"/>
            </a:solidFill>
          </a:ln>
        </p:spPr>
        <p:txBody>
          <a:bodyPr wrap="square" rtlCol="0">
            <a:spAutoFit/>
          </a:bodyPr>
          <a:lstStyle/>
          <a:p>
            <a:pPr algn="ctr"/>
            <a:r>
              <a:rPr lang="en-US" dirty="0"/>
              <a:t>Hybrid</a:t>
            </a:r>
          </a:p>
        </p:txBody>
      </p:sp>
      <p:pic>
        <p:nvPicPr>
          <p:cNvPr id="12" name="Picture 11" descr="A picture containing text, clipart&#10;&#10;Description automatically generated">
            <a:extLst>
              <a:ext uri="{FF2B5EF4-FFF2-40B4-BE49-F238E27FC236}">
                <a16:creationId xmlns:a16="http://schemas.microsoft.com/office/drawing/2014/main" id="{54FF6D32-A8FF-DD40-B5BD-684D19C30E06}"/>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487731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48B69B-D35D-4058-A4B2-DEFBD7EB8EFB}"/>
              </a:ext>
            </a:extLst>
          </p:cNvPr>
          <p:cNvSpPr/>
          <p:nvPr/>
        </p:nvSpPr>
        <p:spPr>
          <a:xfrm>
            <a:off x="0" y="0"/>
            <a:ext cx="9144000" cy="5143500"/>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1"/>
          <p:cNvSpPr>
            <a:spLocks noGrp="1"/>
          </p:cNvSpPr>
          <p:nvPr>
            <p:ph type="sldNum" sz="quarter" idx="12"/>
          </p:nvPr>
        </p:nvSpPr>
        <p:spPr>
          <a:xfrm>
            <a:off x="6553200" y="4767264"/>
            <a:ext cx="2133600" cy="273844"/>
          </a:xfrm>
        </p:spPr>
        <p:txBody>
          <a:bodyPr/>
          <a:lstStyle/>
          <a:p>
            <a:fld id="{4524AEE8-596E-414B-BAB2-3F3771E1BBE8}" type="slidenum">
              <a:rPr lang="en-US" smtClean="0"/>
              <a:t>28</a:t>
            </a:fld>
            <a:endParaRPr lang="en-US"/>
          </a:p>
        </p:txBody>
      </p:sp>
      <p:sp>
        <p:nvSpPr>
          <p:cNvPr id="5" name="TextBox 4">
            <a:extLst>
              <a:ext uri="{FF2B5EF4-FFF2-40B4-BE49-F238E27FC236}">
                <a16:creationId xmlns:a16="http://schemas.microsoft.com/office/drawing/2014/main" id="{CC658E67-B0BA-BE4A-B99E-46FFD6B2EF7B}"/>
              </a:ext>
            </a:extLst>
          </p:cNvPr>
          <p:cNvSpPr txBox="1"/>
          <p:nvPr/>
        </p:nvSpPr>
        <p:spPr>
          <a:xfrm>
            <a:off x="215326" y="1574698"/>
            <a:ext cx="4859593" cy="2400657"/>
          </a:xfrm>
          <a:prstGeom prst="rect">
            <a:avLst/>
          </a:prstGeom>
          <a:noFill/>
        </p:spPr>
        <p:txBody>
          <a:bodyPr wrap="square" rtlCol="0">
            <a:spAutoFit/>
          </a:bodyPr>
          <a:lstStyle/>
          <a:p>
            <a:r>
              <a:rPr lang="en-US" b="1" dirty="0">
                <a:solidFill>
                  <a:schemeClr val="bg1"/>
                </a:solidFill>
                <a:latin typeface="Open Sans"/>
                <a:cs typeface="Open Sans"/>
              </a:rPr>
              <a:t>Questions?</a:t>
            </a:r>
          </a:p>
          <a:p>
            <a:endParaRPr lang="en-US" sz="1100" dirty="0">
              <a:solidFill>
                <a:schemeClr val="bg1"/>
              </a:solidFill>
              <a:latin typeface="Open Sans"/>
              <a:cs typeface="Open Sans"/>
            </a:endParaRPr>
          </a:p>
          <a:p>
            <a:r>
              <a:rPr lang="en-US" sz="1100" dirty="0">
                <a:solidFill>
                  <a:schemeClr val="bg1"/>
                </a:solidFill>
                <a:latin typeface="Open Sans"/>
                <a:cs typeface="Open Sans"/>
              </a:rPr>
              <a:t>Abigail Krich		</a:t>
            </a:r>
            <a:r>
              <a:rPr lang="en-US" sz="1100" dirty="0">
                <a:solidFill>
                  <a:schemeClr val="bg1"/>
                </a:solidFill>
                <a:latin typeface="Open Sans"/>
                <a:cs typeface="Open Sans"/>
                <a:hlinkClick r:id="rId2">
                  <a:extLst>
                    <a:ext uri="{A12FA001-AC4F-418D-AE19-62706E023703}">
                      <ahyp:hlinkClr xmlns:ahyp="http://schemas.microsoft.com/office/drawing/2018/hyperlinkcolor" val="tx"/>
                    </a:ext>
                  </a:extLst>
                </a:hlinkClick>
              </a:rPr>
              <a:t>Krich@BoreasRenewables.com</a:t>
            </a:r>
            <a:endParaRPr lang="en-US" sz="1100" dirty="0">
              <a:solidFill>
                <a:schemeClr val="bg1"/>
              </a:solidFill>
              <a:latin typeface="Open Sans"/>
              <a:cs typeface="Open Sans"/>
            </a:endParaRPr>
          </a:p>
          <a:p>
            <a:endParaRPr lang="en-US" sz="1100" dirty="0">
              <a:solidFill>
                <a:schemeClr val="bg1"/>
              </a:solidFill>
              <a:latin typeface="Open Sans"/>
              <a:cs typeface="Open Sans"/>
            </a:endParaRPr>
          </a:p>
          <a:p>
            <a:r>
              <a:rPr lang="en-US" sz="1100" dirty="0">
                <a:solidFill>
                  <a:schemeClr val="bg1"/>
                </a:solidFill>
                <a:latin typeface="Open Sans"/>
                <a:cs typeface="Open Sans"/>
              </a:rPr>
              <a:t>Alex Worsley		</a:t>
            </a:r>
            <a:r>
              <a:rPr lang="en-US" sz="1100" dirty="0">
                <a:solidFill>
                  <a:schemeClr val="bg1"/>
                </a:solidFill>
                <a:latin typeface="Open Sans"/>
                <a:cs typeface="Open Sans"/>
                <a:hlinkClick r:id="rId3">
                  <a:extLst>
                    <a:ext uri="{A12FA001-AC4F-418D-AE19-62706E023703}">
                      <ahyp:hlinkClr xmlns:ahyp="http://schemas.microsoft.com/office/drawing/2018/hyperlinkcolor" val="tx"/>
                    </a:ext>
                  </a:extLst>
                </a:hlinkClick>
              </a:rPr>
              <a:t>Worsley@BoreasRenewables.com</a:t>
            </a:r>
            <a:endParaRPr lang="en-US" sz="1100" dirty="0">
              <a:solidFill>
                <a:schemeClr val="bg1"/>
              </a:solidFill>
              <a:latin typeface="Open Sans"/>
              <a:cs typeface="Open Sans"/>
            </a:endParaRPr>
          </a:p>
          <a:p>
            <a:endParaRPr lang="en-US" sz="1100" dirty="0">
              <a:solidFill>
                <a:schemeClr val="bg1"/>
              </a:solidFill>
              <a:latin typeface="Open Sans"/>
              <a:cs typeface="Open Sans"/>
            </a:endParaRPr>
          </a:p>
          <a:p>
            <a:r>
              <a:rPr lang="en-US" sz="1100" dirty="0">
                <a:solidFill>
                  <a:schemeClr val="bg1"/>
                </a:solidFill>
                <a:latin typeface="Open Sans"/>
                <a:cs typeface="Open Sans"/>
              </a:rPr>
              <a:t>Sarah Bresolin 		</a:t>
            </a:r>
            <a:r>
              <a:rPr lang="en-US" sz="1100" dirty="0">
                <a:solidFill>
                  <a:schemeClr val="bg1"/>
                </a:solidFill>
                <a:latin typeface="Open Sans"/>
                <a:cs typeface="Open Sans"/>
                <a:hlinkClick r:id="rId4">
                  <a:extLst>
                    <a:ext uri="{A12FA001-AC4F-418D-AE19-62706E023703}">
                      <ahyp:hlinkClr xmlns:ahyp="http://schemas.microsoft.com/office/drawing/2018/hyperlinkcolor" val="tx"/>
                    </a:ext>
                  </a:extLst>
                </a:hlinkClick>
              </a:rPr>
              <a:t>sarah.bresolin@engie.com</a:t>
            </a:r>
            <a:r>
              <a:rPr lang="en-US" sz="1100" dirty="0">
                <a:solidFill>
                  <a:schemeClr val="bg1"/>
                </a:solidFill>
                <a:latin typeface="Open Sans"/>
                <a:cs typeface="Open Sans"/>
              </a:rPr>
              <a:t> </a:t>
            </a:r>
          </a:p>
          <a:p>
            <a:endParaRPr lang="en-US" sz="1100" dirty="0">
              <a:solidFill>
                <a:schemeClr val="bg1"/>
              </a:solidFill>
              <a:latin typeface="Open Sans"/>
              <a:cs typeface="Open Sans"/>
            </a:endParaRPr>
          </a:p>
          <a:p>
            <a:r>
              <a:rPr lang="en-US" sz="1100" dirty="0">
                <a:solidFill>
                  <a:schemeClr val="bg1"/>
                </a:solidFill>
                <a:latin typeface="Open Sans"/>
                <a:cs typeface="Open Sans"/>
              </a:rPr>
              <a:t>Liz Delaney 		</a:t>
            </a:r>
            <a:r>
              <a:rPr lang="en-US" sz="1100" dirty="0">
                <a:solidFill>
                  <a:schemeClr val="bg1"/>
                </a:solidFill>
                <a:latin typeface="Open Sans"/>
                <a:cs typeface="Open Sans"/>
                <a:hlinkClick r:id="rId5">
                  <a:extLst>
                    <a:ext uri="{A12FA001-AC4F-418D-AE19-62706E023703}">
                      <ahyp:hlinkClr xmlns:ahyp="http://schemas.microsoft.com/office/drawing/2018/hyperlinkcolor" val="tx"/>
                    </a:ext>
                  </a:extLst>
                </a:hlinkClick>
              </a:rPr>
              <a:t>edelaney@borregosolar.com</a:t>
            </a:r>
            <a:r>
              <a:rPr lang="en-US" sz="1100" dirty="0">
                <a:solidFill>
                  <a:schemeClr val="bg1"/>
                </a:solidFill>
                <a:latin typeface="Open Sans"/>
                <a:cs typeface="Open Sans"/>
              </a:rPr>
              <a:t> </a:t>
            </a:r>
          </a:p>
          <a:p>
            <a:endParaRPr lang="en-US" sz="1100" dirty="0">
              <a:solidFill>
                <a:schemeClr val="bg1"/>
              </a:solidFill>
              <a:latin typeface="Open Sans"/>
              <a:cs typeface="Open Sans"/>
            </a:endParaRPr>
          </a:p>
          <a:p>
            <a:r>
              <a:rPr lang="en-US" sz="1100" dirty="0">
                <a:solidFill>
                  <a:schemeClr val="bg1"/>
                </a:solidFill>
                <a:latin typeface="Open Sans"/>
                <a:cs typeface="Open Sans"/>
              </a:rPr>
              <a:t>Michael Macrae 	</a:t>
            </a:r>
            <a:r>
              <a:rPr lang="en-US" sz="1100" dirty="0">
                <a:solidFill>
                  <a:schemeClr val="bg1"/>
                </a:solidFill>
                <a:latin typeface="Open Sans"/>
                <a:cs typeface="Open Sans"/>
                <a:hlinkClick r:id="rId6">
                  <a:extLst>
                    <a:ext uri="{A12FA001-AC4F-418D-AE19-62706E023703}">
                      <ahyp:hlinkClr xmlns:ahyp="http://schemas.microsoft.com/office/drawing/2018/hyperlinkcolor" val="tx"/>
                    </a:ext>
                  </a:extLst>
                </a:hlinkClick>
              </a:rPr>
              <a:t>Michael.macrea@enel.com</a:t>
            </a:r>
            <a:r>
              <a:rPr lang="en-US" sz="1100" dirty="0">
                <a:solidFill>
                  <a:schemeClr val="bg1"/>
                </a:solidFill>
                <a:latin typeface="Open Sans"/>
                <a:cs typeface="Open Sans"/>
              </a:rPr>
              <a:t> </a:t>
            </a:r>
          </a:p>
          <a:p>
            <a:endParaRPr lang="en-US" sz="1100" dirty="0">
              <a:solidFill>
                <a:schemeClr val="bg1"/>
              </a:solidFill>
              <a:latin typeface="Open Sans"/>
              <a:cs typeface="Open Sans"/>
            </a:endParaRPr>
          </a:p>
          <a:p>
            <a:r>
              <a:rPr lang="en-US" sz="1100" dirty="0">
                <a:solidFill>
                  <a:schemeClr val="bg1"/>
                </a:solidFill>
                <a:latin typeface="Open Sans"/>
                <a:cs typeface="Open Sans"/>
              </a:rPr>
              <a:t>Caitlin Marquis	</a:t>
            </a:r>
            <a:r>
              <a:rPr lang="en-US" sz="1100" u="sng" dirty="0" err="1">
                <a:solidFill>
                  <a:schemeClr val="bg1"/>
                </a:solidFill>
                <a:latin typeface="Open Sans"/>
                <a:cs typeface="Open Sans"/>
              </a:rPr>
              <a:t>cmarquis@aee.net</a:t>
            </a:r>
            <a:endParaRPr lang="en-US" sz="1100" u="sng" dirty="0">
              <a:solidFill>
                <a:schemeClr val="bg1"/>
              </a:solidFill>
              <a:latin typeface="Open Sans"/>
              <a:cs typeface="Open Sans"/>
            </a:endParaRPr>
          </a:p>
        </p:txBody>
      </p:sp>
      <p:sp>
        <p:nvSpPr>
          <p:cNvPr id="3" name="TextBox 2">
            <a:extLst>
              <a:ext uri="{FF2B5EF4-FFF2-40B4-BE49-F238E27FC236}">
                <a16:creationId xmlns:a16="http://schemas.microsoft.com/office/drawing/2014/main" id="{21E1259C-0E52-4CC7-A081-B37478372F33}"/>
              </a:ext>
            </a:extLst>
          </p:cNvPr>
          <p:cNvSpPr txBox="1"/>
          <p:nvPr/>
        </p:nvSpPr>
        <p:spPr>
          <a:xfrm>
            <a:off x="0" y="467360"/>
            <a:ext cx="4572000" cy="1015663"/>
          </a:xfrm>
          <a:prstGeom prst="rect">
            <a:avLst/>
          </a:prstGeom>
          <a:solidFill>
            <a:schemeClr val="bg2">
              <a:lumMod val="75000"/>
            </a:schemeClr>
          </a:solidFill>
        </p:spPr>
        <p:txBody>
          <a:bodyPr wrap="square" rtlCol="0">
            <a:spAutoFit/>
          </a:bodyPr>
          <a:lstStyle/>
          <a:p>
            <a:r>
              <a:rPr lang="en-US" sz="6000" b="1" dirty="0">
                <a:solidFill>
                  <a:schemeClr val="bg1"/>
                </a:solidFill>
                <a:latin typeface="Bebas Neue"/>
              </a:rPr>
              <a:t>THANK YOU!</a:t>
            </a:r>
          </a:p>
        </p:txBody>
      </p:sp>
    </p:spTree>
    <p:extLst>
      <p:ext uri="{BB962C8B-B14F-4D97-AF65-F5344CB8AC3E}">
        <p14:creationId xmlns:p14="http://schemas.microsoft.com/office/powerpoint/2010/main" val="238402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4139595"/>
          </a:xfrm>
          <a:prstGeom prst="rect">
            <a:avLst/>
          </a:prstGeom>
          <a:solidFill>
            <a:schemeClr val="bg1"/>
          </a:solidFill>
        </p:spPr>
        <p:txBody>
          <a:bodyPr wrap="square" rtlCol="0">
            <a:spAutoFit/>
          </a:bodyPr>
          <a:lstStyle/>
          <a:p>
            <a:pPr marL="0" lvl="0" indent="0">
              <a:spcAft>
                <a:spcPts val="600"/>
              </a:spcAft>
              <a:buNone/>
            </a:pPr>
            <a:r>
              <a:rPr lang="en-US" sz="1600" dirty="0"/>
              <a:t>The amendment will clarify existing Tariff language to even more definitively state that in assigning the Offer Review Trigger Price (ORTP) for </a:t>
            </a:r>
            <a:r>
              <a:rPr lang="en-US" sz="1600" b="1" dirty="0"/>
              <a:t>FCA 16</a:t>
            </a:r>
            <a:r>
              <a:rPr lang="en-US" sz="1600" dirty="0"/>
              <a:t> the Internal Market Monitor (IMM) will, for</a:t>
            </a:r>
          </a:p>
          <a:p>
            <a:pPr marL="342900" lvl="0" indent="-342900">
              <a:spcAft>
                <a:spcPts val="600"/>
              </a:spcAft>
              <a:buFont typeface="Arial" panose="020B0604020202020204" pitchFamily="34" charset="0"/>
              <a:buChar char="•"/>
            </a:pPr>
            <a:r>
              <a:rPr lang="en-US" sz="1400" dirty="0"/>
              <a:t>Co-located assets of multiple technology types (e.g., PV + battery) registering as a </a:t>
            </a:r>
            <a:r>
              <a:rPr lang="en-US" sz="1400" u="sng" dirty="0"/>
              <a:t>single</a:t>
            </a:r>
            <a:r>
              <a:rPr lang="en-US" sz="1400" dirty="0"/>
              <a:t> Forward Capacity Market (FCM) resource: </a:t>
            </a:r>
          </a:p>
          <a:p>
            <a:pPr marL="800089" lvl="1" indent="-342900">
              <a:spcAft>
                <a:spcPts val="600"/>
              </a:spcAft>
              <a:buFont typeface="Arial" panose="020B0604020202020204" pitchFamily="34" charset="0"/>
              <a:buChar char="•"/>
            </a:pPr>
            <a:r>
              <a:rPr lang="en-US" sz="1400" dirty="0"/>
              <a:t>assign an ORTP equal to the weighted average of the ORTPs applicable to the asset(s) comprising the resource, as prescribed in Sections III.A.21.1.1 and III.A.21.2(c); and for</a:t>
            </a:r>
          </a:p>
          <a:p>
            <a:pPr marL="342900" lvl="0" indent="-342900">
              <a:spcAft>
                <a:spcPts val="600"/>
              </a:spcAft>
              <a:buFont typeface="Arial" panose="020B0604020202020204" pitchFamily="34" charset="0"/>
              <a:buChar char="•"/>
            </a:pPr>
            <a:r>
              <a:rPr lang="en-US" sz="1400" dirty="0"/>
              <a:t>Co-located assets of multiple technology types registering as </a:t>
            </a:r>
            <a:r>
              <a:rPr lang="en-US" sz="1400" u="sng" dirty="0"/>
              <a:t>separate</a:t>
            </a:r>
            <a:r>
              <a:rPr lang="en-US" sz="1400" dirty="0"/>
              <a:t> FCM resources:</a:t>
            </a:r>
          </a:p>
          <a:p>
            <a:pPr marL="800089" lvl="1" indent="-342900">
              <a:spcAft>
                <a:spcPts val="600"/>
              </a:spcAft>
              <a:buFont typeface="Arial" panose="020B0604020202020204" pitchFamily="34" charset="0"/>
              <a:buChar char="•"/>
            </a:pPr>
            <a:r>
              <a:rPr lang="en-US" sz="1400" dirty="0"/>
              <a:t>assign each FCM resource its own ORTP as applicable solely to the technology of the asset(s) underlying the resource.</a:t>
            </a:r>
          </a:p>
          <a:p>
            <a:pPr lvl="0">
              <a:spcAft>
                <a:spcPts val="600"/>
              </a:spcAft>
            </a:pPr>
            <a:endParaRPr lang="en-US" sz="1400" dirty="0"/>
          </a:p>
          <a:p>
            <a:pPr lvl="0">
              <a:spcAft>
                <a:spcPts val="600"/>
              </a:spcAft>
            </a:pPr>
            <a:r>
              <a:rPr lang="en-US" sz="1600" dirty="0"/>
              <a:t>For </a:t>
            </a:r>
            <a:r>
              <a:rPr lang="en-US" sz="1600" b="1" dirty="0"/>
              <a:t>FCA 17 or after</a:t>
            </a:r>
            <a:r>
              <a:rPr lang="en-US" sz="1600" dirty="0"/>
              <a:t>, we would support a robust stakeholder process that would afford stakeholders time to:</a:t>
            </a:r>
          </a:p>
          <a:p>
            <a:pPr marL="285750" lvl="0" indent="-285750">
              <a:spcAft>
                <a:spcPts val="600"/>
              </a:spcAft>
              <a:buFont typeface="Arial" panose="020B0604020202020204" pitchFamily="34" charset="0"/>
              <a:buChar char="•"/>
            </a:pPr>
            <a:r>
              <a:rPr lang="en-US" sz="1400" dirty="0"/>
              <a:t>Review the applicability and appropriateness of the Weighted Average (WA) formula </a:t>
            </a:r>
          </a:p>
          <a:p>
            <a:pPr marL="285750" lvl="0" indent="-285750">
              <a:spcAft>
                <a:spcPts val="600"/>
              </a:spcAft>
              <a:buFont typeface="Arial" panose="020B0604020202020204" pitchFamily="34" charset="0"/>
              <a:buChar char="•"/>
            </a:pPr>
            <a:r>
              <a:rPr lang="en-US" sz="1400" dirty="0"/>
              <a:t>Review the assumptions used to determine the ORTP for a ”combined” resource type</a:t>
            </a:r>
          </a:p>
          <a:p>
            <a:pPr marL="0" lvl="2">
              <a:spcAft>
                <a:spcPts val="1200"/>
              </a:spcAft>
              <a:defRPr/>
            </a:pPr>
            <a:endParaRPr lang="en-US" sz="1400" i="1"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Amendment Goals</a:t>
            </a:r>
          </a:p>
        </p:txBody>
      </p:sp>
      <p:sp>
        <p:nvSpPr>
          <p:cNvPr id="8" name="Rectangle 7">
            <a:extLst>
              <a:ext uri="{FF2B5EF4-FFF2-40B4-BE49-F238E27FC236}">
                <a16:creationId xmlns:a16="http://schemas.microsoft.com/office/drawing/2014/main" id="{51A7DBA4-0084-4FCD-9D1F-0D4B42E37642}"/>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9" name="Picture 8" descr="renew-logo-white.png">
            <a:extLst>
              <a:ext uri="{FF2B5EF4-FFF2-40B4-BE49-F238E27FC236}">
                <a16:creationId xmlns:a16="http://schemas.microsoft.com/office/drawing/2014/main" id="{8AFF8DBB-D706-4B36-8985-AA758B861C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0" name="Slide Number Placeholder 1">
            <a:extLst>
              <a:ext uri="{FF2B5EF4-FFF2-40B4-BE49-F238E27FC236}">
                <a16:creationId xmlns:a16="http://schemas.microsoft.com/office/drawing/2014/main" id="{F244082A-0208-4822-A912-44D73C8B5D43}"/>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3</a:t>
            </a:fld>
            <a:endParaRPr lang="en-US" dirty="0"/>
          </a:p>
        </p:txBody>
      </p:sp>
      <p:pic>
        <p:nvPicPr>
          <p:cNvPr id="11" name="Graphic 10">
            <a:extLst>
              <a:ext uri="{FF2B5EF4-FFF2-40B4-BE49-F238E27FC236}">
                <a16:creationId xmlns:a16="http://schemas.microsoft.com/office/drawing/2014/main" id="{A639D380-8A26-4A96-A646-CDE321140E0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2" name="Picture 11">
            <a:extLst>
              <a:ext uri="{FF2B5EF4-FFF2-40B4-BE49-F238E27FC236}">
                <a16:creationId xmlns:a16="http://schemas.microsoft.com/office/drawing/2014/main" id="{84FFC472-C5C6-4582-BC53-F2EEE7604593}"/>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3" name="Picture 12">
            <a:extLst>
              <a:ext uri="{FF2B5EF4-FFF2-40B4-BE49-F238E27FC236}">
                <a16:creationId xmlns:a16="http://schemas.microsoft.com/office/drawing/2014/main" id="{F343B3C1-538A-435E-89CA-2F02EC7FBC5C}"/>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4" name="Picture 13" descr="A picture containing text, clipart&#10;&#10;Description automatically generated">
            <a:extLst>
              <a:ext uri="{FF2B5EF4-FFF2-40B4-BE49-F238E27FC236}">
                <a16:creationId xmlns:a16="http://schemas.microsoft.com/office/drawing/2014/main" id="{5B9C880E-F6AD-8E42-AB49-EC255D34B6AA}"/>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76716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5BA9B0-661D-4E35-9E93-3881F15CEFF7}"/>
              </a:ext>
            </a:extLst>
          </p:cNvPr>
          <p:cNvSpPr/>
          <p:nvPr/>
        </p:nvSpPr>
        <p:spPr>
          <a:xfrm>
            <a:off x="0" y="0"/>
            <a:ext cx="9144000" cy="51435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a:spLocks noChangeArrowheads="1"/>
          </p:cNvSpPr>
          <p:nvPr/>
        </p:nvSpPr>
        <p:spPr bwMode="auto">
          <a:xfrm>
            <a:off x="0" y="2216043"/>
            <a:ext cx="4587561" cy="711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70000"/>
              </a:lnSpc>
              <a:buClr>
                <a:srgbClr val="373737"/>
              </a:buClr>
            </a:pPr>
            <a:r>
              <a:rPr lang="en-US" sz="5400" dirty="0">
                <a:ln w="0"/>
                <a:solidFill>
                  <a:schemeClr val="tx2"/>
                </a:solidFill>
                <a:effectLst>
                  <a:outerShdw blurRad="38100" dist="19050" dir="2700000" algn="tl" rotWithShape="0">
                    <a:schemeClr val="dk1">
                      <a:alpha val="40000"/>
                    </a:schemeClr>
                  </a:outerShdw>
                </a:effectLst>
                <a:latin typeface="Bebas Neue"/>
                <a:cs typeface="Bebas Neue"/>
              </a:rPr>
              <a:t>Background</a:t>
            </a:r>
          </a:p>
        </p:txBody>
      </p:sp>
      <p:sp>
        <p:nvSpPr>
          <p:cNvPr id="2" name="Slide Number Placeholder 1">
            <a:extLst>
              <a:ext uri="{FF2B5EF4-FFF2-40B4-BE49-F238E27FC236}">
                <a16:creationId xmlns:a16="http://schemas.microsoft.com/office/drawing/2014/main" id="{44256D71-5012-4444-8A10-D00156D43494}"/>
              </a:ext>
            </a:extLst>
          </p:cNvPr>
          <p:cNvSpPr>
            <a:spLocks noGrp="1"/>
          </p:cNvSpPr>
          <p:nvPr>
            <p:ph type="sldNum" sz="quarter" idx="12"/>
          </p:nvPr>
        </p:nvSpPr>
        <p:spPr/>
        <p:txBody>
          <a:bodyPr/>
          <a:lstStyle/>
          <a:p>
            <a:fld id="{4524AEE8-596E-414B-BAB2-3F3771E1BBE8}" type="slidenum">
              <a:rPr lang="en-US" smtClean="0"/>
              <a:pPr/>
              <a:t>4</a:t>
            </a:fld>
            <a:endParaRPr lang="en-US" dirty="0"/>
          </a:p>
        </p:txBody>
      </p:sp>
      <p:sp>
        <p:nvSpPr>
          <p:cNvPr id="6" name="Rectangle 5">
            <a:extLst>
              <a:ext uri="{FF2B5EF4-FFF2-40B4-BE49-F238E27FC236}">
                <a16:creationId xmlns:a16="http://schemas.microsoft.com/office/drawing/2014/main" id="{DE4FA750-BF02-4DA5-9485-7476206A1FAE}"/>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7" name="Picture 6" descr="renew-logo-white.png">
            <a:extLst>
              <a:ext uri="{FF2B5EF4-FFF2-40B4-BE49-F238E27FC236}">
                <a16:creationId xmlns:a16="http://schemas.microsoft.com/office/drawing/2014/main" id="{E21D526D-90FC-4F75-8603-7B5ED5B830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8" name="Slide Number Placeholder 1">
            <a:extLst>
              <a:ext uri="{FF2B5EF4-FFF2-40B4-BE49-F238E27FC236}">
                <a16:creationId xmlns:a16="http://schemas.microsoft.com/office/drawing/2014/main" id="{B0ACD5A5-5854-4D0B-89F1-A7730BBDC520}"/>
              </a:ext>
            </a:extLst>
          </p:cNvPr>
          <p:cNvSpPr txBox="1">
            <a:spLocks/>
          </p:cNvSpPr>
          <p:nvPr/>
        </p:nvSpPr>
        <p:spPr>
          <a:xfrm>
            <a:off x="7010400" y="4566633"/>
            <a:ext cx="2133600" cy="273844"/>
          </a:xfrm>
          <a:prstGeom prst="rect">
            <a:avLst/>
          </a:prstGeom>
        </p:spPr>
        <p:txBody>
          <a:bodyPr vert="horz" lIns="91440" tIns="45720" rIns="91440" bIns="45720" rtlCol="0" anchor="ctr"/>
          <a:lstStyle>
            <a:defPPr>
              <a:defRPr lang="en-US"/>
            </a:defPPr>
            <a:lvl1pPr marL="0" algn="r" defTabSz="457189" rtl="0" eaLnBrk="1" latinLnBrk="0" hangingPunct="1">
              <a:defRPr sz="1200" kern="1200">
                <a:solidFill>
                  <a:schemeClr val="bg1">
                    <a:lumMod val="85000"/>
                  </a:schemeClr>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4524AEE8-596E-414B-BAB2-3F3771E1BBE8}" type="slidenum">
              <a:rPr lang="en-US" smtClean="0"/>
              <a:pPr/>
              <a:t>4</a:t>
            </a:fld>
            <a:endParaRPr lang="en-US" dirty="0"/>
          </a:p>
        </p:txBody>
      </p:sp>
      <p:pic>
        <p:nvPicPr>
          <p:cNvPr id="9" name="Graphic 8">
            <a:extLst>
              <a:ext uri="{FF2B5EF4-FFF2-40B4-BE49-F238E27FC236}">
                <a16:creationId xmlns:a16="http://schemas.microsoft.com/office/drawing/2014/main" id="{5BAA02B0-80E9-4781-A44A-B209CB1D47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10" name="Picture 9">
            <a:extLst>
              <a:ext uri="{FF2B5EF4-FFF2-40B4-BE49-F238E27FC236}">
                <a16:creationId xmlns:a16="http://schemas.microsoft.com/office/drawing/2014/main" id="{81987F72-9FF1-44F5-91B9-0E74F9F5F34F}"/>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11" name="Picture 10">
            <a:extLst>
              <a:ext uri="{FF2B5EF4-FFF2-40B4-BE49-F238E27FC236}">
                <a16:creationId xmlns:a16="http://schemas.microsoft.com/office/drawing/2014/main" id="{3B49A086-92A7-4C94-8754-159C54D0B3F7}"/>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A61E450B-8C2D-0D4B-BCB5-DB73E3FB90BD}"/>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66130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4370427"/>
          </a:xfrm>
          <a:prstGeom prst="rect">
            <a:avLst/>
          </a:prstGeom>
          <a:solidFill>
            <a:schemeClr val="bg1"/>
          </a:solidFill>
        </p:spPr>
        <p:txBody>
          <a:bodyPr wrap="square" rtlCol="0">
            <a:spAutoFit/>
          </a:bodyPr>
          <a:lstStyle/>
          <a:p>
            <a:pPr marL="285750" lvl="2" indent="-285750">
              <a:spcAft>
                <a:spcPts val="1200"/>
              </a:spcAft>
              <a:buFont typeface="Arial" panose="020B0604020202020204" pitchFamily="34" charset="0"/>
              <a:buChar char="•"/>
              <a:defRPr/>
            </a:pPr>
            <a:r>
              <a:rPr lang="en-US" b="1" dirty="0">
                <a:solidFill>
                  <a:prstClr val="black"/>
                </a:solidFill>
              </a:rPr>
              <a:t>“</a:t>
            </a:r>
            <a:r>
              <a:rPr lang="en-US" b="1" u="sng" dirty="0">
                <a:solidFill>
                  <a:prstClr val="black"/>
                </a:solidFill>
              </a:rPr>
              <a:t>Assets</a:t>
            </a:r>
            <a:r>
              <a:rPr lang="en-US" b="1" dirty="0">
                <a:solidFill>
                  <a:prstClr val="black"/>
                </a:solidFill>
              </a:rPr>
              <a:t>”</a:t>
            </a:r>
          </a:p>
          <a:p>
            <a:pPr marL="742938" lvl="3" indent="-285750">
              <a:spcAft>
                <a:spcPts val="1200"/>
              </a:spcAft>
              <a:buFont typeface="Arial" panose="020B0604020202020204" pitchFamily="34" charset="0"/>
              <a:buChar char="•"/>
              <a:defRPr/>
            </a:pPr>
            <a:r>
              <a:rPr lang="en-US" dirty="0">
                <a:solidFill>
                  <a:prstClr val="black"/>
                </a:solidFill>
              </a:rPr>
              <a:t>Participate in the </a:t>
            </a:r>
            <a:r>
              <a:rPr lang="en-US" u="sng" dirty="0">
                <a:solidFill>
                  <a:prstClr val="black"/>
                </a:solidFill>
              </a:rPr>
              <a:t>Energy Market</a:t>
            </a:r>
            <a:r>
              <a:rPr lang="en-US" dirty="0">
                <a:solidFill>
                  <a:prstClr val="black"/>
                </a:solidFill>
              </a:rPr>
              <a:t>.</a:t>
            </a:r>
          </a:p>
          <a:p>
            <a:pPr marL="742938" lvl="3" indent="-285750">
              <a:spcAft>
                <a:spcPts val="1200"/>
              </a:spcAft>
              <a:buFont typeface="Arial" panose="020B0604020202020204" pitchFamily="34" charset="0"/>
              <a:buChar char="•"/>
              <a:defRPr/>
            </a:pPr>
            <a:r>
              <a:rPr lang="en-US" dirty="0">
                <a:solidFill>
                  <a:prstClr val="black"/>
                </a:solidFill>
              </a:rPr>
              <a:t>Multiple Assets can share a common point of interconnection (POI)</a:t>
            </a:r>
          </a:p>
          <a:p>
            <a:pPr marL="1200126" lvl="4" indent="-285750">
              <a:spcAft>
                <a:spcPts val="1200"/>
              </a:spcAft>
              <a:buFont typeface="Arial" panose="020B0604020202020204" pitchFamily="34" charset="0"/>
              <a:buChar char="•"/>
              <a:defRPr/>
            </a:pPr>
            <a:r>
              <a:rPr lang="en-US" dirty="0">
                <a:solidFill>
                  <a:prstClr val="black"/>
                </a:solidFill>
              </a:rPr>
              <a:t>While sharing a POI, these assets may be owned and operated by independent entities, have separate Asset IDs, and may offer, schedule, and settle independently</a:t>
            </a:r>
            <a:endParaRPr lang="en-US" b="1" i="1" dirty="0">
              <a:solidFill>
                <a:prstClr val="black"/>
              </a:solidFill>
            </a:endParaRPr>
          </a:p>
          <a:p>
            <a:pPr marL="285750" lvl="2" indent="-285750">
              <a:spcAft>
                <a:spcPts val="1200"/>
              </a:spcAft>
              <a:buFont typeface="Arial" panose="020B0604020202020204" pitchFamily="34" charset="0"/>
              <a:buChar char="•"/>
              <a:defRPr/>
            </a:pPr>
            <a:r>
              <a:rPr lang="en-US" b="1" i="1" dirty="0">
                <a:solidFill>
                  <a:prstClr val="black"/>
                </a:solidFill>
              </a:rPr>
              <a:t>“Capacity </a:t>
            </a:r>
            <a:r>
              <a:rPr lang="en-US" b="1" i="1" u="sng" dirty="0">
                <a:solidFill>
                  <a:prstClr val="black"/>
                </a:solidFill>
              </a:rPr>
              <a:t>Resources</a:t>
            </a:r>
            <a:r>
              <a:rPr lang="en-US" b="1" i="1" dirty="0">
                <a:solidFill>
                  <a:prstClr val="black"/>
                </a:solidFill>
              </a:rPr>
              <a:t>”</a:t>
            </a:r>
            <a:r>
              <a:rPr lang="en-US" i="1" dirty="0">
                <a:solidFill>
                  <a:prstClr val="black"/>
                </a:solidFill>
              </a:rPr>
              <a:t> </a:t>
            </a:r>
          </a:p>
          <a:p>
            <a:pPr marL="742938" lvl="3" indent="-285750">
              <a:spcAft>
                <a:spcPts val="1200"/>
              </a:spcAft>
              <a:buFont typeface="Arial" panose="020B0604020202020204" pitchFamily="34" charset="0"/>
              <a:buChar char="•"/>
              <a:defRPr/>
            </a:pPr>
            <a:r>
              <a:rPr lang="en-US" dirty="0">
                <a:solidFill>
                  <a:prstClr val="black"/>
                </a:solidFill>
              </a:rPr>
              <a:t>Participate in the Forward </a:t>
            </a:r>
            <a:r>
              <a:rPr lang="en-US" u="sng" dirty="0">
                <a:solidFill>
                  <a:prstClr val="black"/>
                </a:solidFill>
              </a:rPr>
              <a:t>Capacity Market</a:t>
            </a:r>
          </a:p>
          <a:p>
            <a:pPr marL="742938" lvl="3" indent="-285750">
              <a:spcAft>
                <a:spcPts val="1200"/>
              </a:spcAft>
              <a:buFont typeface="Arial" panose="020B0604020202020204" pitchFamily="34" charset="0"/>
              <a:buChar char="•"/>
              <a:defRPr/>
            </a:pPr>
            <a:r>
              <a:rPr lang="en-US" dirty="0">
                <a:solidFill>
                  <a:prstClr val="black"/>
                </a:solidFill>
              </a:rPr>
              <a:t>Resources must be made up of one or more Assets.</a:t>
            </a:r>
          </a:p>
          <a:p>
            <a:pPr marL="285750" lvl="2" indent="-285750">
              <a:spcAft>
                <a:spcPts val="1200"/>
              </a:spcAft>
              <a:buFont typeface="Arial" panose="020B0604020202020204" pitchFamily="34" charset="0"/>
              <a:buChar char="•"/>
              <a:defRPr/>
            </a:pPr>
            <a:endParaRPr lang="en-US" b="1" dirty="0">
              <a:solidFill>
                <a:prstClr val="black"/>
              </a:solidFill>
            </a:endParaRPr>
          </a:p>
          <a:p>
            <a:pPr marL="0" lvl="2">
              <a:spcAft>
                <a:spcPts val="1200"/>
              </a:spcAft>
              <a:defRPr/>
            </a:pPr>
            <a:r>
              <a:rPr lang="en-US" b="1" dirty="0">
                <a:solidFill>
                  <a:prstClr val="black"/>
                </a:solidFill>
              </a:rPr>
              <a:t>	</a:t>
            </a:r>
            <a:r>
              <a:rPr lang="en-US" dirty="0">
                <a:solidFill>
                  <a:prstClr val="black"/>
                </a:solidFill>
              </a:rPr>
              <a:t>	of each other. </a:t>
            </a:r>
            <a:endParaRPr lang="en-US" sz="1400" i="1"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Terminology</a:t>
            </a:r>
          </a:p>
        </p:txBody>
      </p:sp>
      <p:sp>
        <p:nvSpPr>
          <p:cNvPr id="17" name="Rectangle 16">
            <a:extLst>
              <a:ext uri="{FF2B5EF4-FFF2-40B4-BE49-F238E27FC236}">
                <a16:creationId xmlns:a16="http://schemas.microsoft.com/office/drawing/2014/main" id="{1358A032-1DD5-49EC-A6E0-E56715C734C0}"/>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21" name="Picture 20" descr="renew-logo-white.png">
            <a:extLst>
              <a:ext uri="{FF2B5EF4-FFF2-40B4-BE49-F238E27FC236}">
                <a16:creationId xmlns:a16="http://schemas.microsoft.com/office/drawing/2014/main" id="{DB8F6039-AE2A-4B0D-9AC1-F260A1932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22" name="Slide Number Placeholder 1">
            <a:extLst>
              <a:ext uri="{FF2B5EF4-FFF2-40B4-BE49-F238E27FC236}">
                <a16:creationId xmlns:a16="http://schemas.microsoft.com/office/drawing/2014/main" id="{4193955C-4EFF-4643-AA16-88FE222CBB6D}"/>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5</a:t>
            </a:fld>
            <a:endParaRPr lang="en-US" dirty="0"/>
          </a:p>
        </p:txBody>
      </p:sp>
      <p:pic>
        <p:nvPicPr>
          <p:cNvPr id="23" name="Graphic 22">
            <a:extLst>
              <a:ext uri="{FF2B5EF4-FFF2-40B4-BE49-F238E27FC236}">
                <a16:creationId xmlns:a16="http://schemas.microsoft.com/office/drawing/2014/main" id="{DA90174C-95FA-4903-9551-6422E010F3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24" name="Picture 23">
            <a:extLst>
              <a:ext uri="{FF2B5EF4-FFF2-40B4-BE49-F238E27FC236}">
                <a16:creationId xmlns:a16="http://schemas.microsoft.com/office/drawing/2014/main" id="{672C4559-87FF-42A6-A2CF-E70FB7A3C041}"/>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25" name="Picture 24">
            <a:extLst>
              <a:ext uri="{FF2B5EF4-FFF2-40B4-BE49-F238E27FC236}">
                <a16:creationId xmlns:a16="http://schemas.microsoft.com/office/drawing/2014/main" id="{C2B1AFCE-008B-4428-9FA4-A88C203C3E15}"/>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FF3DEDAC-84B6-4641-A851-B874D11149F4}"/>
              </a:ext>
            </a:extLst>
          </p:cNvPr>
          <p:cNvPicPr>
            <a:picLocks noChangeAspect="1"/>
          </p:cNvPicPr>
          <p:nvPr/>
        </p:nvPicPr>
        <p:blipFill>
          <a:blip r:embed="rId7"/>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2627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09792" y="3128574"/>
            <a:ext cx="8615266" cy="1231106"/>
          </a:xfrm>
          <a:prstGeom prst="rect">
            <a:avLst/>
          </a:prstGeom>
          <a:solidFill>
            <a:schemeClr val="bg1"/>
          </a:solidFill>
        </p:spPr>
        <p:txBody>
          <a:bodyPr wrap="square" rtlCol="0">
            <a:spAutoFit/>
          </a:bodyPr>
          <a:lstStyle/>
          <a:p>
            <a:pPr marL="0" lvl="2">
              <a:defRPr/>
            </a:pPr>
            <a:r>
              <a:rPr lang="en-US" sz="1600" b="1" i="1" dirty="0">
                <a:solidFill>
                  <a:prstClr val="black"/>
                </a:solidFill>
              </a:rPr>
              <a:t>“Combined”</a:t>
            </a:r>
            <a:r>
              <a:rPr lang="en-US" sz="1600" i="1" dirty="0">
                <a:solidFill>
                  <a:prstClr val="black"/>
                </a:solidFill>
              </a:rPr>
              <a:t> – </a:t>
            </a:r>
            <a:r>
              <a:rPr lang="en-US" sz="1600" dirty="0">
                <a:solidFill>
                  <a:prstClr val="black"/>
                </a:solidFill>
              </a:rPr>
              <a:t>Undefined term used in ISO’s redlines that IMM has stated verbally refers to </a:t>
            </a:r>
            <a:r>
              <a:rPr lang="en-US" sz="1600" u="sng" dirty="0">
                <a:solidFill>
                  <a:prstClr val="black"/>
                </a:solidFill>
              </a:rPr>
              <a:t>both</a:t>
            </a:r>
            <a:r>
              <a:rPr lang="en-US" sz="1600" dirty="0">
                <a:solidFill>
                  <a:prstClr val="black"/>
                </a:solidFill>
              </a:rPr>
              <a:t> hybrid and co-located resources. </a:t>
            </a:r>
          </a:p>
          <a:p>
            <a:pPr marL="457188" lvl="3">
              <a:spcAft>
                <a:spcPts val="1200"/>
              </a:spcAft>
              <a:defRPr/>
            </a:pPr>
            <a:r>
              <a:rPr lang="en-US" sz="1400" dirty="0">
                <a:solidFill>
                  <a:prstClr val="black"/>
                </a:solidFill>
              </a:rPr>
              <a:t>ISO’s proposed Tariff redlines include a “</a:t>
            </a:r>
            <a:r>
              <a:rPr lang="en-US" sz="1400" b="1" dirty="0">
                <a:solidFill>
                  <a:prstClr val="black"/>
                </a:solidFill>
              </a:rPr>
              <a:t>Combined</a:t>
            </a:r>
            <a:r>
              <a:rPr lang="en-US" sz="1400" dirty="0">
                <a:solidFill>
                  <a:prstClr val="black"/>
                </a:solidFill>
              </a:rPr>
              <a:t> Photovoltaic Solar and Energy Storage Device - Lithium Ion Battery” technology type and corresponding ORTP value in both the Generating and Demand Capacity Resource ORTP Tables</a:t>
            </a:r>
            <a:endParaRPr lang="en-US" sz="1200" i="1"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Terminology</a:t>
            </a:r>
          </a:p>
        </p:txBody>
      </p:sp>
      <p:pic>
        <p:nvPicPr>
          <p:cNvPr id="10" name="Picture 9">
            <a:extLst>
              <a:ext uri="{FF2B5EF4-FFF2-40B4-BE49-F238E27FC236}">
                <a16:creationId xmlns:a16="http://schemas.microsoft.com/office/drawing/2014/main" id="{1A2BF6B6-5837-4A85-9BD5-E1BF675AC79D}"/>
              </a:ext>
            </a:extLst>
          </p:cNvPr>
          <p:cNvPicPr>
            <a:picLocks noChangeAspect="1"/>
          </p:cNvPicPr>
          <p:nvPr/>
        </p:nvPicPr>
        <p:blipFill>
          <a:blip r:embed="rId2"/>
          <a:srcRect/>
          <a:stretch/>
        </p:blipFill>
        <p:spPr>
          <a:xfrm>
            <a:off x="2271802" y="693009"/>
            <a:ext cx="1754420" cy="2274023"/>
          </a:xfrm>
          <a:prstGeom prst="rect">
            <a:avLst/>
          </a:prstGeom>
        </p:spPr>
      </p:pic>
      <p:pic>
        <p:nvPicPr>
          <p:cNvPr id="12" name="Picture 11">
            <a:extLst>
              <a:ext uri="{FF2B5EF4-FFF2-40B4-BE49-F238E27FC236}">
                <a16:creationId xmlns:a16="http://schemas.microsoft.com/office/drawing/2014/main" id="{EEA2D584-DFF3-4B80-9C1D-ACDDB3B957EC}"/>
              </a:ext>
            </a:extLst>
          </p:cNvPr>
          <p:cNvPicPr>
            <a:picLocks noChangeAspect="1"/>
          </p:cNvPicPr>
          <p:nvPr/>
        </p:nvPicPr>
        <p:blipFill>
          <a:blip r:embed="rId3"/>
          <a:stretch>
            <a:fillRect/>
          </a:stretch>
        </p:blipFill>
        <p:spPr>
          <a:xfrm>
            <a:off x="6401421" y="510007"/>
            <a:ext cx="2425167" cy="2254381"/>
          </a:xfrm>
          <a:prstGeom prst="rect">
            <a:avLst/>
          </a:prstGeom>
        </p:spPr>
      </p:pic>
      <p:cxnSp>
        <p:nvCxnSpPr>
          <p:cNvPr id="14" name="Straight Connector 13">
            <a:extLst>
              <a:ext uri="{FF2B5EF4-FFF2-40B4-BE49-F238E27FC236}">
                <a16:creationId xmlns:a16="http://schemas.microsoft.com/office/drawing/2014/main" id="{44350198-FD4F-4AAE-AB0D-383EE517B84F}"/>
              </a:ext>
            </a:extLst>
          </p:cNvPr>
          <p:cNvCxnSpPr/>
          <p:nvPr/>
        </p:nvCxnSpPr>
        <p:spPr>
          <a:xfrm>
            <a:off x="4396743" y="606147"/>
            <a:ext cx="0" cy="2301240"/>
          </a:xfrm>
          <a:prstGeom prst="line">
            <a:avLst/>
          </a:prstGeom>
          <a:ln/>
        </p:spPr>
        <p:style>
          <a:lnRef idx="2">
            <a:schemeClr val="dk1"/>
          </a:lnRef>
          <a:fillRef idx="0">
            <a:schemeClr val="dk1"/>
          </a:fillRef>
          <a:effectRef idx="1">
            <a:schemeClr val="dk1"/>
          </a:effectRef>
          <a:fontRef idx="minor">
            <a:schemeClr val="tx1"/>
          </a:fontRef>
        </p:style>
      </p:cxnSp>
      <p:sp>
        <p:nvSpPr>
          <p:cNvPr id="15" name="TextBox 14">
            <a:extLst>
              <a:ext uri="{FF2B5EF4-FFF2-40B4-BE49-F238E27FC236}">
                <a16:creationId xmlns:a16="http://schemas.microsoft.com/office/drawing/2014/main" id="{4742924B-038F-418B-B9B9-FB8A0AD75BAD}"/>
              </a:ext>
            </a:extLst>
          </p:cNvPr>
          <p:cNvSpPr txBox="1"/>
          <p:nvPr/>
        </p:nvSpPr>
        <p:spPr>
          <a:xfrm>
            <a:off x="392774" y="606147"/>
            <a:ext cx="1754418" cy="2308324"/>
          </a:xfrm>
          <a:prstGeom prst="rect">
            <a:avLst/>
          </a:prstGeom>
          <a:noFill/>
        </p:spPr>
        <p:txBody>
          <a:bodyPr wrap="square" rtlCol="0">
            <a:spAutoFit/>
          </a:bodyPr>
          <a:lstStyle/>
          <a:p>
            <a:r>
              <a:rPr lang="en-US" sz="1600" b="1" i="1" dirty="0"/>
              <a:t>“Co-located”</a:t>
            </a:r>
            <a:r>
              <a:rPr lang="en-US" sz="1600" dirty="0"/>
              <a:t> – Undefined term that refers to two assets behind the same POI that participate in the FCM separately as two </a:t>
            </a:r>
            <a:r>
              <a:rPr lang="en-US" sz="1600" u="sng" dirty="0"/>
              <a:t>distinct</a:t>
            </a:r>
            <a:r>
              <a:rPr lang="en-US" sz="1600" dirty="0"/>
              <a:t> capacity resources</a:t>
            </a:r>
            <a:endParaRPr lang="en-US" sz="1600" b="1" i="1" dirty="0"/>
          </a:p>
        </p:txBody>
      </p:sp>
      <p:sp>
        <p:nvSpPr>
          <p:cNvPr id="16" name="TextBox 15">
            <a:extLst>
              <a:ext uri="{FF2B5EF4-FFF2-40B4-BE49-F238E27FC236}">
                <a16:creationId xmlns:a16="http://schemas.microsoft.com/office/drawing/2014/main" id="{82094C29-D4CB-4821-AF6B-DBBE0477B485}"/>
              </a:ext>
            </a:extLst>
          </p:cNvPr>
          <p:cNvSpPr txBox="1"/>
          <p:nvPr/>
        </p:nvSpPr>
        <p:spPr>
          <a:xfrm>
            <a:off x="4625653" y="606145"/>
            <a:ext cx="1699255" cy="2308324"/>
          </a:xfrm>
          <a:prstGeom prst="rect">
            <a:avLst/>
          </a:prstGeom>
          <a:noFill/>
        </p:spPr>
        <p:txBody>
          <a:bodyPr wrap="square" rtlCol="0">
            <a:spAutoFit/>
          </a:bodyPr>
          <a:lstStyle/>
          <a:p>
            <a:r>
              <a:rPr lang="en-US" sz="1600" b="1" i="1" dirty="0"/>
              <a:t>“Hybrid”</a:t>
            </a:r>
            <a:r>
              <a:rPr lang="en-US" sz="1600" dirty="0"/>
              <a:t> – Undefined term that refers to one or more assets behind the same POI that participate in the FCM as a </a:t>
            </a:r>
            <a:r>
              <a:rPr lang="en-US" sz="1600" u="sng" dirty="0"/>
              <a:t>single</a:t>
            </a:r>
            <a:r>
              <a:rPr lang="en-US" sz="1600" dirty="0"/>
              <a:t> capacity resource</a:t>
            </a:r>
            <a:endParaRPr lang="en-US" sz="1600" b="1" i="1" dirty="0"/>
          </a:p>
        </p:txBody>
      </p:sp>
      <p:sp>
        <p:nvSpPr>
          <p:cNvPr id="19" name="Rectangle 18">
            <a:extLst>
              <a:ext uri="{FF2B5EF4-FFF2-40B4-BE49-F238E27FC236}">
                <a16:creationId xmlns:a16="http://schemas.microsoft.com/office/drawing/2014/main" id="{C5BC91F7-DE4D-4058-BAF6-1294D5B74AB8}"/>
              </a:ext>
            </a:extLst>
          </p:cNvPr>
          <p:cNvSpPr/>
          <p:nvPr/>
        </p:nvSpPr>
        <p:spPr>
          <a:xfrm>
            <a:off x="431030" y="666344"/>
            <a:ext cx="1161550" cy="225558"/>
          </a:xfrm>
          <a:prstGeom prst="rect">
            <a:avLst/>
          </a:prstGeom>
          <a:noFill/>
          <a:ln>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Rectangle 19">
            <a:extLst>
              <a:ext uri="{FF2B5EF4-FFF2-40B4-BE49-F238E27FC236}">
                <a16:creationId xmlns:a16="http://schemas.microsoft.com/office/drawing/2014/main" id="{D1337213-FF41-4DF2-83EA-B92894C9B9EF}"/>
              </a:ext>
            </a:extLst>
          </p:cNvPr>
          <p:cNvSpPr/>
          <p:nvPr/>
        </p:nvSpPr>
        <p:spPr>
          <a:xfrm>
            <a:off x="4701540" y="666344"/>
            <a:ext cx="784860" cy="225558"/>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7" name="Rectangle 16">
            <a:extLst>
              <a:ext uri="{FF2B5EF4-FFF2-40B4-BE49-F238E27FC236}">
                <a16:creationId xmlns:a16="http://schemas.microsoft.com/office/drawing/2014/main" id="{1358A032-1DD5-49EC-A6E0-E56715C734C0}"/>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21" name="Picture 20" descr="renew-logo-white.png">
            <a:extLst>
              <a:ext uri="{FF2B5EF4-FFF2-40B4-BE49-F238E27FC236}">
                <a16:creationId xmlns:a16="http://schemas.microsoft.com/office/drawing/2014/main" id="{DB8F6039-AE2A-4B0D-9AC1-F260A19324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22" name="Slide Number Placeholder 1">
            <a:extLst>
              <a:ext uri="{FF2B5EF4-FFF2-40B4-BE49-F238E27FC236}">
                <a16:creationId xmlns:a16="http://schemas.microsoft.com/office/drawing/2014/main" id="{4193955C-4EFF-4643-AA16-88FE222CBB6D}"/>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6</a:t>
            </a:fld>
            <a:endParaRPr lang="en-US" dirty="0"/>
          </a:p>
        </p:txBody>
      </p:sp>
      <p:pic>
        <p:nvPicPr>
          <p:cNvPr id="23" name="Graphic 22">
            <a:extLst>
              <a:ext uri="{FF2B5EF4-FFF2-40B4-BE49-F238E27FC236}">
                <a16:creationId xmlns:a16="http://schemas.microsoft.com/office/drawing/2014/main" id="{DA90174C-95FA-4903-9551-6422E010F36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15292" y="4642351"/>
            <a:ext cx="1439785" cy="365760"/>
          </a:xfrm>
          <a:prstGeom prst="rect">
            <a:avLst/>
          </a:prstGeom>
        </p:spPr>
      </p:pic>
      <p:pic>
        <p:nvPicPr>
          <p:cNvPr id="24" name="Picture 23">
            <a:extLst>
              <a:ext uri="{FF2B5EF4-FFF2-40B4-BE49-F238E27FC236}">
                <a16:creationId xmlns:a16="http://schemas.microsoft.com/office/drawing/2014/main" id="{672C4559-87FF-42A6-A2CF-E70FB7A3C041}"/>
              </a:ext>
            </a:extLst>
          </p:cNvPr>
          <p:cNvPicPr>
            <a:picLocks noChangeAspect="1"/>
          </p:cNvPicPr>
          <p:nvPr/>
        </p:nvPicPr>
        <p:blipFill rotWithShape="1">
          <a:blip r:embed="rId7"/>
          <a:srcRect t="24394" b="19729"/>
          <a:stretch/>
        </p:blipFill>
        <p:spPr>
          <a:xfrm>
            <a:off x="3205538" y="4550369"/>
            <a:ext cx="1694898" cy="568359"/>
          </a:xfrm>
          <a:prstGeom prst="rect">
            <a:avLst/>
          </a:prstGeom>
        </p:spPr>
      </p:pic>
      <p:pic>
        <p:nvPicPr>
          <p:cNvPr id="25" name="Picture 24">
            <a:extLst>
              <a:ext uri="{FF2B5EF4-FFF2-40B4-BE49-F238E27FC236}">
                <a16:creationId xmlns:a16="http://schemas.microsoft.com/office/drawing/2014/main" id="{C2B1AFCE-008B-4428-9FA4-A88C203C3E15}"/>
              </a:ext>
            </a:extLst>
          </p:cNvPr>
          <p:cNvPicPr>
            <a:picLocks noChangeAspect="1"/>
          </p:cNvPicPr>
          <p:nvPr/>
        </p:nvPicPr>
        <p:blipFill>
          <a:blip r:embed="rId8">
            <a:biLevel thresh="75000"/>
          </a:blip>
          <a:stretch>
            <a:fillRect/>
          </a:stretch>
        </p:blipFill>
        <p:spPr>
          <a:xfrm>
            <a:off x="4952470" y="4596631"/>
            <a:ext cx="1367505" cy="457200"/>
          </a:xfrm>
          <a:prstGeom prst="rect">
            <a:avLst/>
          </a:prstGeom>
        </p:spPr>
      </p:pic>
      <p:pic>
        <p:nvPicPr>
          <p:cNvPr id="18" name="Picture 17" descr="A picture containing text, clipart&#10;&#10;Description automatically generated">
            <a:extLst>
              <a:ext uri="{FF2B5EF4-FFF2-40B4-BE49-F238E27FC236}">
                <a16:creationId xmlns:a16="http://schemas.microsoft.com/office/drawing/2014/main" id="{C8D5F2F7-86FD-114F-BEAE-03648F5A7310}"/>
              </a:ext>
            </a:extLst>
          </p:cNvPr>
          <p:cNvPicPr>
            <a:picLocks noChangeAspect="1"/>
          </p:cNvPicPr>
          <p:nvPr/>
        </p:nvPicPr>
        <p:blipFill>
          <a:blip r:embed="rId9"/>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415526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Benefits of Co-Location</a:t>
            </a:r>
          </a:p>
        </p:txBody>
      </p:sp>
      <p:pic>
        <p:nvPicPr>
          <p:cNvPr id="10" name="Picture 9">
            <a:extLst>
              <a:ext uri="{FF2B5EF4-FFF2-40B4-BE49-F238E27FC236}">
                <a16:creationId xmlns:a16="http://schemas.microsoft.com/office/drawing/2014/main" id="{1A2BF6B6-5837-4A85-9BD5-E1BF675AC79D}"/>
              </a:ext>
            </a:extLst>
          </p:cNvPr>
          <p:cNvPicPr>
            <a:picLocks noChangeAspect="1"/>
          </p:cNvPicPr>
          <p:nvPr/>
        </p:nvPicPr>
        <p:blipFill>
          <a:blip r:embed="rId2"/>
          <a:srcRect/>
          <a:stretch/>
        </p:blipFill>
        <p:spPr>
          <a:xfrm>
            <a:off x="7093184" y="200898"/>
            <a:ext cx="1754420" cy="2274023"/>
          </a:xfrm>
          <a:prstGeom prst="rect">
            <a:avLst/>
          </a:prstGeom>
        </p:spPr>
      </p:pic>
      <p:sp>
        <p:nvSpPr>
          <p:cNvPr id="15" name="TextBox 14">
            <a:extLst>
              <a:ext uri="{FF2B5EF4-FFF2-40B4-BE49-F238E27FC236}">
                <a16:creationId xmlns:a16="http://schemas.microsoft.com/office/drawing/2014/main" id="{4742924B-038F-418B-B9B9-FB8A0AD75BAD}"/>
              </a:ext>
            </a:extLst>
          </p:cNvPr>
          <p:cNvSpPr txBox="1"/>
          <p:nvPr/>
        </p:nvSpPr>
        <p:spPr>
          <a:xfrm>
            <a:off x="392773" y="606147"/>
            <a:ext cx="6617627" cy="3139321"/>
          </a:xfrm>
          <a:prstGeom prst="rect">
            <a:avLst/>
          </a:prstGeom>
          <a:noFill/>
        </p:spPr>
        <p:txBody>
          <a:bodyPr wrap="square" rtlCol="0">
            <a:spAutoFit/>
          </a:bodyPr>
          <a:lstStyle/>
          <a:p>
            <a:pPr>
              <a:spcAft>
                <a:spcPts val="600"/>
              </a:spcAft>
            </a:pPr>
            <a:r>
              <a:rPr lang="en-US" sz="1400" b="1" dirty="0"/>
              <a:t>For assets that are registered entirely independently in both the energy and capacity markets, what are the benefits of sharing a Point of Interconnection?</a:t>
            </a:r>
          </a:p>
          <a:p>
            <a:pPr marL="285750" indent="-285750">
              <a:spcAft>
                <a:spcPts val="600"/>
              </a:spcAft>
              <a:buFont typeface="Arial" panose="020B0604020202020204" pitchFamily="34" charset="0"/>
              <a:buChar char="•"/>
            </a:pPr>
            <a:r>
              <a:rPr lang="en-US" sz="1400" dirty="0"/>
              <a:t>Sharing a POI generally means reduced interconnection costs (e.g., shared interconnection facilities, may eliminate need to expand substation, etc.)</a:t>
            </a:r>
          </a:p>
          <a:p>
            <a:pPr marL="285750" indent="-285750">
              <a:spcAft>
                <a:spcPts val="600"/>
              </a:spcAft>
              <a:buFont typeface="Arial" panose="020B0604020202020204" pitchFamily="34" charset="0"/>
              <a:buChar char="•"/>
            </a:pPr>
            <a:r>
              <a:rPr lang="en-US" sz="1400" dirty="0"/>
              <a:t>Shared real estate, permitting, project management, etc. reduces per-unit costs</a:t>
            </a:r>
          </a:p>
          <a:p>
            <a:pPr marL="285750" indent="-285750">
              <a:spcAft>
                <a:spcPts val="600"/>
              </a:spcAft>
              <a:buFont typeface="Arial" panose="020B0604020202020204" pitchFamily="34" charset="0"/>
              <a:buChar char="•"/>
            </a:pPr>
            <a:r>
              <a:rPr lang="en-US" sz="1400" dirty="0"/>
              <a:t>In some cases, sharing a POI may enable increased access to tax benefits like the ITC</a:t>
            </a:r>
          </a:p>
          <a:p>
            <a:pPr marL="285750" indent="-285750">
              <a:spcAft>
                <a:spcPts val="600"/>
              </a:spcAft>
              <a:buFont typeface="Arial" panose="020B0604020202020204" pitchFamily="34" charset="0"/>
              <a:buChar char="•"/>
            </a:pPr>
            <a:r>
              <a:rPr lang="en-US" sz="1400" dirty="0"/>
              <a:t>Co-location may be pursued if/when it improves project economics</a:t>
            </a:r>
          </a:p>
          <a:p>
            <a:pPr marL="742939" lvl="1" indent="-285750">
              <a:spcAft>
                <a:spcPts val="600"/>
              </a:spcAft>
              <a:buFont typeface="Arial" panose="020B0604020202020204" pitchFamily="34" charset="0"/>
              <a:buChar char="•"/>
            </a:pPr>
            <a:r>
              <a:rPr lang="en-US" sz="1400" dirty="0"/>
              <a:t>Would not expect co-location to degrade project economics (would expect projects to proceed independently if that were the case)</a:t>
            </a:r>
          </a:p>
          <a:p>
            <a:pPr marL="742939" lvl="1" indent="-285750">
              <a:spcAft>
                <a:spcPts val="600"/>
              </a:spcAft>
              <a:buFont typeface="Arial" panose="020B0604020202020204" pitchFamily="34" charset="0"/>
              <a:buChar char="•"/>
            </a:pPr>
            <a:r>
              <a:rPr lang="en-US" sz="1400" b="1" dirty="0"/>
              <a:t>ISO’s proposed “combined” ORTP for co-located solar and storage indicates dramatically degraded economics compared to independent projects. This does not make sense conceptually.</a:t>
            </a:r>
          </a:p>
        </p:txBody>
      </p:sp>
      <p:sp>
        <p:nvSpPr>
          <p:cNvPr id="19" name="Rectangle 18">
            <a:extLst>
              <a:ext uri="{FF2B5EF4-FFF2-40B4-BE49-F238E27FC236}">
                <a16:creationId xmlns:a16="http://schemas.microsoft.com/office/drawing/2014/main" id="{C5BC91F7-DE4D-4058-BAF6-1294D5B74AB8}"/>
              </a:ext>
            </a:extLst>
          </p:cNvPr>
          <p:cNvSpPr/>
          <p:nvPr/>
        </p:nvSpPr>
        <p:spPr>
          <a:xfrm>
            <a:off x="1854409" y="109830"/>
            <a:ext cx="1543418" cy="360927"/>
          </a:xfrm>
          <a:prstGeom prst="rect">
            <a:avLst/>
          </a:prstGeom>
          <a:noFill/>
          <a:ln>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a:extLst>
              <a:ext uri="{FF2B5EF4-FFF2-40B4-BE49-F238E27FC236}">
                <a16:creationId xmlns:a16="http://schemas.microsoft.com/office/drawing/2014/main" id="{1358A032-1DD5-49EC-A6E0-E56715C734C0}"/>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21" name="Picture 20" descr="renew-logo-white.png">
            <a:extLst>
              <a:ext uri="{FF2B5EF4-FFF2-40B4-BE49-F238E27FC236}">
                <a16:creationId xmlns:a16="http://schemas.microsoft.com/office/drawing/2014/main" id="{DB8F6039-AE2A-4B0D-9AC1-F260A1932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22" name="Slide Number Placeholder 1">
            <a:extLst>
              <a:ext uri="{FF2B5EF4-FFF2-40B4-BE49-F238E27FC236}">
                <a16:creationId xmlns:a16="http://schemas.microsoft.com/office/drawing/2014/main" id="{4193955C-4EFF-4643-AA16-88FE222CBB6D}"/>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7</a:t>
            </a:fld>
            <a:endParaRPr lang="en-US" dirty="0"/>
          </a:p>
        </p:txBody>
      </p:sp>
      <p:pic>
        <p:nvPicPr>
          <p:cNvPr id="23" name="Graphic 22">
            <a:extLst>
              <a:ext uri="{FF2B5EF4-FFF2-40B4-BE49-F238E27FC236}">
                <a16:creationId xmlns:a16="http://schemas.microsoft.com/office/drawing/2014/main" id="{DA90174C-95FA-4903-9551-6422E010F36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24" name="Picture 23">
            <a:extLst>
              <a:ext uri="{FF2B5EF4-FFF2-40B4-BE49-F238E27FC236}">
                <a16:creationId xmlns:a16="http://schemas.microsoft.com/office/drawing/2014/main" id="{672C4559-87FF-42A6-A2CF-E70FB7A3C041}"/>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25" name="Picture 24">
            <a:extLst>
              <a:ext uri="{FF2B5EF4-FFF2-40B4-BE49-F238E27FC236}">
                <a16:creationId xmlns:a16="http://schemas.microsoft.com/office/drawing/2014/main" id="{C2B1AFCE-008B-4428-9FA4-A88C203C3E15}"/>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graphicFrame>
        <p:nvGraphicFramePr>
          <p:cNvPr id="18" name="Table 17">
            <a:extLst>
              <a:ext uri="{FF2B5EF4-FFF2-40B4-BE49-F238E27FC236}">
                <a16:creationId xmlns:a16="http://schemas.microsoft.com/office/drawing/2014/main" id="{44F7646D-CF78-884C-B700-68F784A92F66}"/>
              </a:ext>
            </a:extLst>
          </p:cNvPr>
          <p:cNvGraphicFramePr>
            <a:graphicFrameLocks noGrp="1"/>
          </p:cNvGraphicFramePr>
          <p:nvPr>
            <p:extLst>
              <p:ext uri="{D42A27DB-BD31-4B8C-83A1-F6EECF244321}">
                <p14:modId xmlns:p14="http://schemas.microsoft.com/office/powerpoint/2010/main" val="2962546989"/>
              </p:ext>
            </p:extLst>
          </p:nvPr>
        </p:nvGraphicFramePr>
        <p:xfrm>
          <a:off x="6920535" y="2571750"/>
          <a:ext cx="2099718" cy="1828800"/>
        </p:xfrm>
        <a:graphic>
          <a:graphicData uri="http://schemas.openxmlformats.org/drawingml/2006/table">
            <a:tbl>
              <a:tblPr firstRow="1" bandRow="1">
                <a:tableStyleId>{073A0DAA-6AF3-43AB-8588-CEC1D06C72B9}</a:tableStyleId>
              </a:tblPr>
              <a:tblGrid>
                <a:gridCol w="1280160">
                  <a:extLst>
                    <a:ext uri="{9D8B030D-6E8A-4147-A177-3AD203B41FA5}">
                      <a16:colId xmlns:a16="http://schemas.microsoft.com/office/drawing/2014/main" val="2001708778"/>
                    </a:ext>
                  </a:extLst>
                </a:gridCol>
                <a:gridCol w="819558">
                  <a:extLst>
                    <a:ext uri="{9D8B030D-6E8A-4147-A177-3AD203B41FA5}">
                      <a16:colId xmlns:a16="http://schemas.microsoft.com/office/drawing/2014/main" val="3081082434"/>
                    </a:ext>
                  </a:extLst>
                </a:gridCol>
              </a:tblGrid>
              <a:tr h="0">
                <a:tc>
                  <a:txBody>
                    <a:bodyPr/>
                    <a:lstStyle/>
                    <a:p>
                      <a:pPr algn="ctr"/>
                      <a:r>
                        <a:rPr lang="en-US" sz="1200" dirty="0"/>
                        <a:t>Technology</a:t>
                      </a:r>
                    </a:p>
                  </a:txBody>
                  <a:tcPr>
                    <a:solidFill>
                      <a:schemeClr val="tx2"/>
                    </a:solidFill>
                  </a:tcPr>
                </a:tc>
                <a:tc>
                  <a:txBody>
                    <a:bodyPr/>
                    <a:lstStyle/>
                    <a:p>
                      <a:pPr algn="ctr"/>
                      <a:r>
                        <a:rPr lang="en-US" sz="1200" dirty="0"/>
                        <a:t>ISO ORTP Values</a:t>
                      </a:r>
                    </a:p>
                    <a:p>
                      <a:pPr algn="ctr"/>
                      <a:r>
                        <a:rPr lang="en-US" sz="1200" dirty="0"/>
                        <a:t>($/kW-</a:t>
                      </a:r>
                      <a:r>
                        <a:rPr lang="en-US" sz="1200" dirty="0" err="1"/>
                        <a:t>mo</a:t>
                      </a:r>
                      <a:r>
                        <a:rPr lang="en-US" sz="1200" dirty="0"/>
                        <a:t>)</a:t>
                      </a:r>
                    </a:p>
                  </a:txBody>
                  <a:tcPr>
                    <a:solidFill>
                      <a:schemeClr val="tx2"/>
                    </a:solidFill>
                  </a:tcPr>
                </a:tc>
                <a:extLst>
                  <a:ext uri="{0D108BD9-81ED-4DB2-BD59-A6C34878D82A}">
                    <a16:rowId xmlns:a16="http://schemas.microsoft.com/office/drawing/2014/main" val="531759911"/>
                  </a:ext>
                </a:extLst>
              </a:tr>
              <a:tr h="0">
                <a:tc>
                  <a:txBody>
                    <a:bodyPr/>
                    <a:lstStyle/>
                    <a:p>
                      <a:pPr algn="ctr"/>
                      <a:r>
                        <a:rPr lang="en-US" sz="1200" dirty="0"/>
                        <a:t>Solar</a:t>
                      </a:r>
                    </a:p>
                  </a:txBody>
                  <a:tcPr>
                    <a:solidFill>
                      <a:srgbClr val="CBCBCB"/>
                    </a:solidFill>
                  </a:tcPr>
                </a:tc>
                <a:tc>
                  <a:txBody>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200" dirty="0"/>
                        <a:t>($0.748)</a:t>
                      </a:r>
                    </a:p>
                  </a:txBody>
                  <a:tcPr/>
                </a:tc>
                <a:extLst>
                  <a:ext uri="{0D108BD9-81ED-4DB2-BD59-A6C34878D82A}">
                    <a16:rowId xmlns:a16="http://schemas.microsoft.com/office/drawing/2014/main" val="1600940412"/>
                  </a:ext>
                </a:extLst>
              </a:tr>
              <a:tr h="0">
                <a:tc>
                  <a:txBody>
                    <a:bodyPr/>
                    <a:lstStyle/>
                    <a:p>
                      <a:pPr algn="ctr"/>
                      <a:r>
                        <a:rPr lang="en-US" sz="1200" dirty="0"/>
                        <a:t>Storage</a:t>
                      </a:r>
                    </a:p>
                  </a:txBody>
                  <a:tcPr/>
                </a:tc>
                <a:tc>
                  <a:txBody>
                    <a:bodyPr/>
                    <a:lstStyle/>
                    <a:p>
                      <a:pPr algn="ctr"/>
                      <a:r>
                        <a:rPr lang="en-US" sz="1200" dirty="0"/>
                        <a:t>$2.923</a:t>
                      </a:r>
                    </a:p>
                  </a:txBody>
                  <a:tcPr/>
                </a:tc>
                <a:extLst>
                  <a:ext uri="{0D108BD9-81ED-4DB2-BD59-A6C34878D82A}">
                    <a16:rowId xmlns:a16="http://schemas.microsoft.com/office/drawing/2014/main" val="1234358203"/>
                  </a:ext>
                </a:extLst>
              </a:tr>
              <a:tr h="0">
                <a:tc>
                  <a:txBody>
                    <a:bodyPr/>
                    <a:lstStyle/>
                    <a:p>
                      <a:pPr algn="ctr"/>
                      <a:r>
                        <a:rPr lang="en-US" sz="1200" b="0" dirty="0"/>
                        <a:t>Combined Solar + Storage</a:t>
                      </a:r>
                    </a:p>
                  </a:txBody>
                  <a:tcPr/>
                </a:tc>
                <a:tc>
                  <a:txBody>
                    <a:bodyPr/>
                    <a:lstStyle/>
                    <a:p>
                      <a:pPr algn="ctr"/>
                      <a:r>
                        <a:rPr lang="en-US" sz="1200" b="0" dirty="0">
                          <a:solidFill>
                            <a:schemeClr val="tx1"/>
                          </a:solidFill>
                        </a:rPr>
                        <a:t>$6.964</a:t>
                      </a:r>
                    </a:p>
                  </a:txBody>
                  <a:tcPr/>
                </a:tc>
                <a:extLst>
                  <a:ext uri="{0D108BD9-81ED-4DB2-BD59-A6C34878D82A}">
                    <a16:rowId xmlns:a16="http://schemas.microsoft.com/office/drawing/2014/main" val="1146157724"/>
                  </a:ext>
                </a:extLst>
              </a:tr>
            </a:tbl>
          </a:graphicData>
        </a:graphic>
      </p:graphicFrame>
      <p:pic>
        <p:nvPicPr>
          <p:cNvPr id="14" name="Picture 13" descr="A picture containing text, clipart&#10;&#10;Description automatically generated">
            <a:extLst>
              <a:ext uri="{FF2B5EF4-FFF2-40B4-BE49-F238E27FC236}">
                <a16:creationId xmlns:a16="http://schemas.microsoft.com/office/drawing/2014/main" id="{200DCC75-9788-EA4F-873C-4B9195E1C8EC}"/>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102267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Benefits of Hybrid Resources</a:t>
            </a:r>
          </a:p>
        </p:txBody>
      </p:sp>
      <p:sp>
        <p:nvSpPr>
          <p:cNvPr id="15" name="TextBox 14">
            <a:extLst>
              <a:ext uri="{FF2B5EF4-FFF2-40B4-BE49-F238E27FC236}">
                <a16:creationId xmlns:a16="http://schemas.microsoft.com/office/drawing/2014/main" id="{4742924B-038F-418B-B9B9-FB8A0AD75BAD}"/>
              </a:ext>
            </a:extLst>
          </p:cNvPr>
          <p:cNvSpPr txBox="1"/>
          <p:nvPr/>
        </p:nvSpPr>
        <p:spPr>
          <a:xfrm>
            <a:off x="392773" y="606147"/>
            <a:ext cx="6617627" cy="276998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400" dirty="0"/>
              <a:t>Hybrid resources are made up of multiple technology types registered jointly as a single capacity resource, but may be made up of assets that are registered either jointly or independently in the energy market. </a:t>
            </a:r>
          </a:p>
          <a:p>
            <a:pPr marL="285750" indent="-285750">
              <a:spcAft>
                <a:spcPts val="600"/>
              </a:spcAft>
              <a:buFont typeface="Arial" panose="020B0604020202020204" pitchFamily="34" charset="0"/>
              <a:buChar char="•"/>
            </a:pPr>
            <a:r>
              <a:rPr lang="en-US" sz="1400" dirty="0"/>
              <a:t>Hybrid resources have all the same benefits of sharing a Point of Interconnection as co-located resources on prior slide</a:t>
            </a:r>
          </a:p>
          <a:p>
            <a:pPr marL="285750" indent="-285750">
              <a:spcAft>
                <a:spcPts val="600"/>
              </a:spcAft>
              <a:buFont typeface="Arial" panose="020B0604020202020204" pitchFamily="34" charset="0"/>
              <a:buChar char="•"/>
            </a:pPr>
            <a:r>
              <a:rPr lang="en-US" sz="1400" dirty="0"/>
              <a:t>Hybridization may be pursued if/when it improves project economics</a:t>
            </a:r>
          </a:p>
          <a:p>
            <a:pPr marL="742939" lvl="1" indent="-285750">
              <a:spcAft>
                <a:spcPts val="600"/>
              </a:spcAft>
              <a:buFont typeface="Arial" panose="020B0604020202020204" pitchFamily="34" charset="0"/>
              <a:buChar char="•"/>
            </a:pPr>
            <a:r>
              <a:rPr lang="en-US" sz="1400" dirty="0"/>
              <a:t>Would not expect hybridization to degrade project economics (would expect projects to proceed independently in FCM if that were the case)</a:t>
            </a:r>
          </a:p>
          <a:p>
            <a:pPr marL="742939" lvl="1" indent="-285750">
              <a:spcAft>
                <a:spcPts val="600"/>
              </a:spcAft>
              <a:buFont typeface="Arial" panose="020B0604020202020204" pitchFamily="34" charset="0"/>
              <a:buChar char="•"/>
            </a:pPr>
            <a:r>
              <a:rPr lang="en-US" sz="1400" b="1" dirty="0"/>
              <a:t>ISO’s proposed “combined” ORTP for hybrid solar and storage indicates dramatically degraded economics compared to independent projects. This does not make sense conceptually.</a:t>
            </a:r>
          </a:p>
        </p:txBody>
      </p:sp>
      <p:sp>
        <p:nvSpPr>
          <p:cNvPr id="17" name="Rectangle 16">
            <a:extLst>
              <a:ext uri="{FF2B5EF4-FFF2-40B4-BE49-F238E27FC236}">
                <a16:creationId xmlns:a16="http://schemas.microsoft.com/office/drawing/2014/main" id="{1358A032-1DD5-49EC-A6E0-E56715C734C0}"/>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21" name="Picture 20" descr="renew-logo-white.png">
            <a:extLst>
              <a:ext uri="{FF2B5EF4-FFF2-40B4-BE49-F238E27FC236}">
                <a16:creationId xmlns:a16="http://schemas.microsoft.com/office/drawing/2014/main" id="{DB8F6039-AE2A-4B0D-9AC1-F260A1932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22" name="Slide Number Placeholder 1">
            <a:extLst>
              <a:ext uri="{FF2B5EF4-FFF2-40B4-BE49-F238E27FC236}">
                <a16:creationId xmlns:a16="http://schemas.microsoft.com/office/drawing/2014/main" id="{4193955C-4EFF-4643-AA16-88FE222CBB6D}"/>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8</a:t>
            </a:fld>
            <a:endParaRPr lang="en-US" dirty="0"/>
          </a:p>
        </p:txBody>
      </p:sp>
      <p:pic>
        <p:nvPicPr>
          <p:cNvPr id="23" name="Graphic 22">
            <a:extLst>
              <a:ext uri="{FF2B5EF4-FFF2-40B4-BE49-F238E27FC236}">
                <a16:creationId xmlns:a16="http://schemas.microsoft.com/office/drawing/2014/main" id="{DA90174C-95FA-4903-9551-6422E010F3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5292" y="4642351"/>
            <a:ext cx="1439785" cy="365760"/>
          </a:xfrm>
          <a:prstGeom prst="rect">
            <a:avLst/>
          </a:prstGeom>
        </p:spPr>
      </p:pic>
      <p:pic>
        <p:nvPicPr>
          <p:cNvPr id="24" name="Picture 23">
            <a:extLst>
              <a:ext uri="{FF2B5EF4-FFF2-40B4-BE49-F238E27FC236}">
                <a16:creationId xmlns:a16="http://schemas.microsoft.com/office/drawing/2014/main" id="{672C4559-87FF-42A6-A2CF-E70FB7A3C041}"/>
              </a:ext>
            </a:extLst>
          </p:cNvPr>
          <p:cNvPicPr>
            <a:picLocks noChangeAspect="1"/>
          </p:cNvPicPr>
          <p:nvPr/>
        </p:nvPicPr>
        <p:blipFill rotWithShape="1">
          <a:blip r:embed="rId5"/>
          <a:srcRect t="24394" b="19729"/>
          <a:stretch/>
        </p:blipFill>
        <p:spPr>
          <a:xfrm>
            <a:off x="3205538" y="4550369"/>
            <a:ext cx="1694898" cy="568359"/>
          </a:xfrm>
          <a:prstGeom prst="rect">
            <a:avLst/>
          </a:prstGeom>
        </p:spPr>
      </p:pic>
      <p:pic>
        <p:nvPicPr>
          <p:cNvPr id="25" name="Picture 24">
            <a:extLst>
              <a:ext uri="{FF2B5EF4-FFF2-40B4-BE49-F238E27FC236}">
                <a16:creationId xmlns:a16="http://schemas.microsoft.com/office/drawing/2014/main" id="{C2B1AFCE-008B-4428-9FA4-A88C203C3E15}"/>
              </a:ext>
            </a:extLst>
          </p:cNvPr>
          <p:cNvPicPr>
            <a:picLocks noChangeAspect="1"/>
          </p:cNvPicPr>
          <p:nvPr/>
        </p:nvPicPr>
        <p:blipFill>
          <a:blip r:embed="rId6">
            <a:biLevel thresh="75000"/>
          </a:blip>
          <a:stretch>
            <a:fillRect/>
          </a:stretch>
        </p:blipFill>
        <p:spPr>
          <a:xfrm>
            <a:off x="4952470" y="4596631"/>
            <a:ext cx="1367505" cy="457200"/>
          </a:xfrm>
          <a:prstGeom prst="rect">
            <a:avLst/>
          </a:prstGeom>
        </p:spPr>
      </p:pic>
      <p:graphicFrame>
        <p:nvGraphicFramePr>
          <p:cNvPr id="18" name="Table 17">
            <a:extLst>
              <a:ext uri="{FF2B5EF4-FFF2-40B4-BE49-F238E27FC236}">
                <a16:creationId xmlns:a16="http://schemas.microsoft.com/office/drawing/2014/main" id="{44F7646D-CF78-884C-B700-68F784A92F66}"/>
              </a:ext>
            </a:extLst>
          </p:cNvPr>
          <p:cNvGraphicFramePr>
            <a:graphicFrameLocks noGrp="1"/>
          </p:cNvGraphicFramePr>
          <p:nvPr>
            <p:extLst>
              <p:ext uri="{D42A27DB-BD31-4B8C-83A1-F6EECF244321}">
                <p14:modId xmlns:p14="http://schemas.microsoft.com/office/powerpoint/2010/main" val="2225673843"/>
              </p:ext>
            </p:extLst>
          </p:nvPr>
        </p:nvGraphicFramePr>
        <p:xfrm>
          <a:off x="6920535" y="2571750"/>
          <a:ext cx="2099718" cy="1828800"/>
        </p:xfrm>
        <a:graphic>
          <a:graphicData uri="http://schemas.openxmlformats.org/drawingml/2006/table">
            <a:tbl>
              <a:tblPr firstRow="1" bandRow="1">
                <a:tableStyleId>{073A0DAA-6AF3-43AB-8588-CEC1D06C72B9}</a:tableStyleId>
              </a:tblPr>
              <a:tblGrid>
                <a:gridCol w="1280160">
                  <a:extLst>
                    <a:ext uri="{9D8B030D-6E8A-4147-A177-3AD203B41FA5}">
                      <a16:colId xmlns:a16="http://schemas.microsoft.com/office/drawing/2014/main" val="2001708778"/>
                    </a:ext>
                  </a:extLst>
                </a:gridCol>
                <a:gridCol w="819558">
                  <a:extLst>
                    <a:ext uri="{9D8B030D-6E8A-4147-A177-3AD203B41FA5}">
                      <a16:colId xmlns:a16="http://schemas.microsoft.com/office/drawing/2014/main" val="3081082434"/>
                    </a:ext>
                  </a:extLst>
                </a:gridCol>
              </a:tblGrid>
              <a:tr h="0">
                <a:tc>
                  <a:txBody>
                    <a:bodyPr/>
                    <a:lstStyle/>
                    <a:p>
                      <a:pPr algn="ctr"/>
                      <a:r>
                        <a:rPr lang="en-US" sz="1200" dirty="0"/>
                        <a:t>Technology</a:t>
                      </a:r>
                    </a:p>
                  </a:txBody>
                  <a:tcPr>
                    <a:solidFill>
                      <a:schemeClr val="tx2"/>
                    </a:solidFill>
                  </a:tcPr>
                </a:tc>
                <a:tc>
                  <a:txBody>
                    <a:bodyPr/>
                    <a:lstStyle/>
                    <a:p>
                      <a:pPr algn="ctr"/>
                      <a:r>
                        <a:rPr lang="en-US" sz="1200" dirty="0"/>
                        <a:t>ISO ORTP Values</a:t>
                      </a:r>
                    </a:p>
                    <a:p>
                      <a:pPr algn="ctr"/>
                      <a:r>
                        <a:rPr lang="en-US" sz="1200" dirty="0"/>
                        <a:t>($/kW-</a:t>
                      </a:r>
                      <a:r>
                        <a:rPr lang="en-US" sz="1200" dirty="0" err="1"/>
                        <a:t>mo</a:t>
                      </a:r>
                      <a:r>
                        <a:rPr lang="en-US" sz="1200" dirty="0"/>
                        <a:t>)</a:t>
                      </a:r>
                    </a:p>
                  </a:txBody>
                  <a:tcPr>
                    <a:solidFill>
                      <a:schemeClr val="tx2"/>
                    </a:solidFill>
                  </a:tcPr>
                </a:tc>
                <a:extLst>
                  <a:ext uri="{0D108BD9-81ED-4DB2-BD59-A6C34878D82A}">
                    <a16:rowId xmlns:a16="http://schemas.microsoft.com/office/drawing/2014/main" val="531759911"/>
                  </a:ext>
                </a:extLst>
              </a:tr>
              <a:tr h="0">
                <a:tc>
                  <a:txBody>
                    <a:bodyPr/>
                    <a:lstStyle/>
                    <a:p>
                      <a:pPr algn="ctr"/>
                      <a:r>
                        <a:rPr lang="en-US" sz="1200" dirty="0"/>
                        <a:t>Solar</a:t>
                      </a:r>
                    </a:p>
                  </a:txBody>
                  <a:tcPr>
                    <a:solidFill>
                      <a:srgbClr val="CBCBCB"/>
                    </a:solidFill>
                  </a:tcPr>
                </a:tc>
                <a:tc>
                  <a:txBody>
                    <a:bodyPr/>
                    <a:lstStyle/>
                    <a:p>
                      <a:pPr algn="ctr"/>
                      <a:r>
                        <a:rPr lang="en-US" sz="1200" dirty="0"/>
                        <a:t>($0.748)</a:t>
                      </a:r>
                    </a:p>
                  </a:txBody>
                  <a:tcPr/>
                </a:tc>
                <a:extLst>
                  <a:ext uri="{0D108BD9-81ED-4DB2-BD59-A6C34878D82A}">
                    <a16:rowId xmlns:a16="http://schemas.microsoft.com/office/drawing/2014/main" val="1600940412"/>
                  </a:ext>
                </a:extLst>
              </a:tr>
              <a:tr h="0">
                <a:tc>
                  <a:txBody>
                    <a:bodyPr/>
                    <a:lstStyle/>
                    <a:p>
                      <a:pPr algn="ctr"/>
                      <a:r>
                        <a:rPr lang="en-US" sz="1200" dirty="0"/>
                        <a:t>Storage</a:t>
                      </a:r>
                    </a:p>
                  </a:txBody>
                  <a:tcPr/>
                </a:tc>
                <a:tc>
                  <a:txBody>
                    <a:bodyPr/>
                    <a:lstStyle/>
                    <a:p>
                      <a:pPr algn="ctr"/>
                      <a:r>
                        <a:rPr lang="en-US" sz="1200" dirty="0"/>
                        <a:t>$2.923</a:t>
                      </a:r>
                    </a:p>
                  </a:txBody>
                  <a:tcPr/>
                </a:tc>
                <a:extLst>
                  <a:ext uri="{0D108BD9-81ED-4DB2-BD59-A6C34878D82A}">
                    <a16:rowId xmlns:a16="http://schemas.microsoft.com/office/drawing/2014/main" val="1234358203"/>
                  </a:ext>
                </a:extLst>
              </a:tr>
              <a:tr h="0">
                <a:tc>
                  <a:txBody>
                    <a:bodyPr/>
                    <a:lstStyle/>
                    <a:p>
                      <a:pPr algn="ctr"/>
                      <a:r>
                        <a:rPr lang="en-US" sz="1200" b="0" dirty="0"/>
                        <a:t>Combined Solar + Storage</a:t>
                      </a:r>
                    </a:p>
                  </a:txBody>
                  <a:tcPr/>
                </a:tc>
                <a:tc>
                  <a:txBody>
                    <a:bodyPr/>
                    <a:lstStyle/>
                    <a:p>
                      <a:pPr algn="ctr"/>
                      <a:r>
                        <a:rPr lang="en-US" sz="1200" b="0" dirty="0">
                          <a:solidFill>
                            <a:schemeClr val="tx1"/>
                          </a:solidFill>
                        </a:rPr>
                        <a:t>$6.964</a:t>
                      </a:r>
                    </a:p>
                  </a:txBody>
                  <a:tcPr/>
                </a:tc>
                <a:extLst>
                  <a:ext uri="{0D108BD9-81ED-4DB2-BD59-A6C34878D82A}">
                    <a16:rowId xmlns:a16="http://schemas.microsoft.com/office/drawing/2014/main" val="1146157724"/>
                  </a:ext>
                </a:extLst>
              </a:tr>
            </a:tbl>
          </a:graphicData>
        </a:graphic>
      </p:graphicFrame>
      <p:pic>
        <p:nvPicPr>
          <p:cNvPr id="13" name="Picture 12">
            <a:extLst>
              <a:ext uri="{FF2B5EF4-FFF2-40B4-BE49-F238E27FC236}">
                <a16:creationId xmlns:a16="http://schemas.microsoft.com/office/drawing/2014/main" id="{8FE3CF27-129B-C54A-8745-53F80B5D267F}"/>
              </a:ext>
            </a:extLst>
          </p:cNvPr>
          <p:cNvPicPr>
            <a:picLocks noChangeAspect="1"/>
          </p:cNvPicPr>
          <p:nvPr/>
        </p:nvPicPr>
        <p:blipFill>
          <a:blip r:embed="rId7"/>
          <a:stretch>
            <a:fillRect/>
          </a:stretch>
        </p:blipFill>
        <p:spPr>
          <a:xfrm>
            <a:off x="6896369" y="135931"/>
            <a:ext cx="2189994" cy="2035769"/>
          </a:xfrm>
          <a:prstGeom prst="rect">
            <a:avLst/>
          </a:prstGeom>
        </p:spPr>
      </p:pic>
      <p:sp>
        <p:nvSpPr>
          <p:cNvPr id="14" name="Rectangle 13">
            <a:extLst>
              <a:ext uri="{FF2B5EF4-FFF2-40B4-BE49-F238E27FC236}">
                <a16:creationId xmlns:a16="http://schemas.microsoft.com/office/drawing/2014/main" id="{7F88E14D-9833-7643-9025-C6D56DFABA6A}"/>
              </a:ext>
            </a:extLst>
          </p:cNvPr>
          <p:cNvSpPr/>
          <p:nvPr/>
        </p:nvSpPr>
        <p:spPr>
          <a:xfrm>
            <a:off x="1864824" y="109830"/>
            <a:ext cx="878376" cy="360927"/>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16" name="Picture 15" descr="A picture containing text, clipart&#10;&#10;Description automatically generated">
            <a:extLst>
              <a:ext uri="{FF2B5EF4-FFF2-40B4-BE49-F238E27FC236}">
                <a16:creationId xmlns:a16="http://schemas.microsoft.com/office/drawing/2014/main" id="{E2B79BA4-BDC5-3E4E-A0A3-DAFE3C16E584}"/>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68709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7DF25A-283A-4E6D-A5A4-D933D2791A50}"/>
              </a:ext>
            </a:extLst>
          </p:cNvPr>
          <p:cNvSpPr txBox="1"/>
          <p:nvPr/>
        </p:nvSpPr>
        <p:spPr>
          <a:xfrm>
            <a:off x="323463" y="505004"/>
            <a:ext cx="8615266" cy="2616101"/>
          </a:xfrm>
          <a:prstGeom prst="rect">
            <a:avLst/>
          </a:prstGeom>
          <a:solidFill>
            <a:schemeClr val="bg1"/>
          </a:solidFill>
        </p:spPr>
        <p:txBody>
          <a:bodyPr wrap="square" rtlCol="0">
            <a:spAutoFit/>
          </a:bodyPr>
          <a:lstStyle/>
          <a:p>
            <a:pPr marL="0" lvl="2">
              <a:spcAft>
                <a:spcPts val="1200"/>
              </a:spcAft>
              <a:defRPr/>
            </a:pPr>
            <a:r>
              <a:rPr lang="en-US" sz="1600" i="1" dirty="0">
                <a:solidFill>
                  <a:prstClr val="black"/>
                </a:solidFill>
              </a:rPr>
              <a:t>“</a:t>
            </a:r>
            <a:r>
              <a:rPr lang="en-US" sz="1600" b="1" i="1" dirty="0">
                <a:solidFill>
                  <a:prstClr val="black"/>
                </a:solidFill>
              </a:rPr>
              <a:t>Weighted Average Approach</a:t>
            </a:r>
            <a:r>
              <a:rPr lang="en-US" sz="1600" i="1" dirty="0">
                <a:solidFill>
                  <a:prstClr val="black"/>
                </a:solidFill>
              </a:rPr>
              <a:t>” </a:t>
            </a:r>
            <a:r>
              <a:rPr lang="en-US" sz="1600" dirty="0">
                <a:solidFill>
                  <a:prstClr val="black"/>
                </a:solidFill>
              </a:rPr>
              <a:t>– The methodology currently described in III.A.21.1.1 for calculating the ORTP for resources that are comprised of assets with multiple technology types.</a:t>
            </a:r>
          </a:p>
          <a:p>
            <a:pPr marL="0" lvl="2">
              <a:spcAft>
                <a:spcPts val="1200"/>
              </a:spcAft>
              <a:defRPr/>
            </a:pPr>
            <a:r>
              <a:rPr lang="en-US" sz="1400" dirty="0">
                <a:solidFill>
                  <a:prstClr val="black"/>
                </a:solidFill>
              </a:rPr>
              <a:t>	</a:t>
            </a:r>
            <a:r>
              <a:rPr lang="en-US" sz="1400" b="1" dirty="0">
                <a:solidFill>
                  <a:prstClr val="black"/>
                </a:solidFill>
              </a:rPr>
              <a:t>Section III.A.21.1.1. </a:t>
            </a:r>
            <a:r>
              <a:rPr lang="en-US" sz="1400" dirty="0">
                <a:solidFill>
                  <a:prstClr val="black"/>
                </a:solidFill>
              </a:rPr>
              <a:t>“</a:t>
            </a:r>
            <a:r>
              <a:rPr lang="en-US" sz="1400" i="1" dirty="0">
                <a:solidFill>
                  <a:prstClr val="black"/>
                </a:solidFill>
              </a:rPr>
              <a:t>Where a new resource is composed of assets having different technology types, the 	resource’s Offer Review Trigger Price will be calculated in accordance with the weighted average formula in 	Section IIIA.21.2(c).</a:t>
            </a:r>
            <a:r>
              <a:rPr lang="en-US" sz="1400" dirty="0">
                <a:solidFill>
                  <a:prstClr val="black"/>
                </a:solidFill>
              </a:rPr>
              <a:t>”</a:t>
            </a:r>
          </a:p>
          <a:p>
            <a:pPr marL="0" lvl="2">
              <a:spcAft>
                <a:spcPts val="1200"/>
              </a:spcAft>
              <a:defRPr/>
            </a:pPr>
            <a:r>
              <a:rPr lang="en-US" sz="1400" dirty="0">
                <a:solidFill>
                  <a:prstClr val="black"/>
                </a:solidFill>
              </a:rPr>
              <a:t>	</a:t>
            </a:r>
            <a:r>
              <a:rPr lang="en-US" sz="1400" b="1" dirty="0">
                <a:solidFill>
                  <a:prstClr val="black"/>
                </a:solidFill>
              </a:rPr>
              <a:t>Section III.A.21.2(c) </a:t>
            </a:r>
            <a:r>
              <a:rPr lang="en-US" sz="1400" dirty="0">
                <a:solidFill>
                  <a:prstClr val="black"/>
                </a:solidFill>
              </a:rPr>
              <a:t>“</a:t>
            </a:r>
            <a:r>
              <a:rPr lang="en-US" sz="1400" i="1" dirty="0">
                <a:solidFill>
                  <a:prstClr val="black"/>
                </a:solidFill>
              </a:rPr>
              <a:t>For a new capacity resource composed of assets having different technology types, the 	Offer Review Trigger Price shall be the weighted average of the Offer Review Trigger Prices of the asset 	technology types of the assets that comprise the resource, based on the expected capacity contribution from 	each asset technology type.  Sufficient documentation must be included in the resource’s qualification package 	to permit the Internal Market Monitor to determine the weighted average Offer Review Trigger Price.</a:t>
            </a:r>
            <a:r>
              <a:rPr lang="en-US" sz="1400" dirty="0">
                <a:solidFill>
                  <a:prstClr val="black"/>
                </a:solidFill>
              </a:rPr>
              <a:t>” </a:t>
            </a:r>
            <a:endParaRPr lang="en-US" sz="1400" i="1" dirty="0">
              <a:solidFill>
                <a:prstClr val="black"/>
              </a:solidFill>
            </a:endParaRPr>
          </a:p>
        </p:txBody>
      </p:sp>
      <p:sp>
        <p:nvSpPr>
          <p:cNvPr id="7" name="TextBox 6">
            <a:extLst>
              <a:ext uri="{FF2B5EF4-FFF2-40B4-BE49-F238E27FC236}">
                <a16:creationId xmlns:a16="http://schemas.microsoft.com/office/drawing/2014/main" id="{BA3BD964-6F75-47F4-A78C-B1A1BC5DD7A5}"/>
              </a:ext>
            </a:extLst>
          </p:cNvPr>
          <p:cNvSpPr txBox="1">
            <a:spLocks noChangeArrowheads="1"/>
          </p:cNvSpPr>
          <p:nvPr/>
        </p:nvSpPr>
        <p:spPr bwMode="auto">
          <a:xfrm>
            <a:off x="392774" y="109831"/>
            <a:ext cx="6289815"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lnSpc>
                <a:spcPct val="80000"/>
              </a:lnSpc>
              <a:buClr>
                <a:srgbClr val="373737"/>
              </a:buClr>
            </a:pPr>
            <a:r>
              <a:rPr lang="en-US" dirty="0">
                <a:solidFill>
                  <a:schemeClr val="tx2"/>
                </a:solidFill>
                <a:latin typeface="Bebas Neue"/>
                <a:cs typeface="Bebas Neue"/>
              </a:rPr>
              <a:t>Terminology</a:t>
            </a:r>
          </a:p>
        </p:txBody>
      </p:sp>
      <p:graphicFrame>
        <p:nvGraphicFramePr>
          <p:cNvPr id="8" name="Table 7">
            <a:extLst>
              <a:ext uri="{FF2B5EF4-FFF2-40B4-BE49-F238E27FC236}">
                <a16:creationId xmlns:a16="http://schemas.microsoft.com/office/drawing/2014/main" id="{3CB29050-DBAB-4A71-9681-67DB346ECE5C}"/>
              </a:ext>
            </a:extLst>
          </p:cNvPr>
          <p:cNvGraphicFramePr>
            <a:graphicFrameLocks noGrp="1"/>
          </p:cNvGraphicFramePr>
          <p:nvPr>
            <p:extLst>
              <p:ext uri="{D42A27DB-BD31-4B8C-83A1-F6EECF244321}">
                <p14:modId xmlns:p14="http://schemas.microsoft.com/office/powerpoint/2010/main" val="1592878571"/>
              </p:ext>
            </p:extLst>
          </p:nvPr>
        </p:nvGraphicFramePr>
        <p:xfrm>
          <a:off x="323463" y="3460067"/>
          <a:ext cx="3066894" cy="1005840"/>
        </p:xfrm>
        <a:graphic>
          <a:graphicData uri="http://schemas.openxmlformats.org/drawingml/2006/table">
            <a:tbl>
              <a:tblPr firstRow="1" bandRow="1">
                <a:tableStyleId>{073A0DAA-6AF3-43AB-8588-CEC1D06C72B9}</a:tableStyleId>
              </a:tblPr>
              <a:tblGrid>
                <a:gridCol w="1584794">
                  <a:extLst>
                    <a:ext uri="{9D8B030D-6E8A-4147-A177-3AD203B41FA5}">
                      <a16:colId xmlns:a16="http://schemas.microsoft.com/office/drawing/2014/main" val="2001708778"/>
                    </a:ext>
                  </a:extLst>
                </a:gridCol>
                <a:gridCol w="1482100">
                  <a:extLst>
                    <a:ext uri="{9D8B030D-6E8A-4147-A177-3AD203B41FA5}">
                      <a16:colId xmlns:a16="http://schemas.microsoft.com/office/drawing/2014/main" val="3081082434"/>
                    </a:ext>
                  </a:extLst>
                </a:gridCol>
              </a:tblGrid>
              <a:tr h="374167">
                <a:tc>
                  <a:txBody>
                    <a:bodyPr/>
                    <a:lstStyle/>
                    <a:p>
                      <a:pPr algn="ctr"/>
                      <a:r>
                        <a:rPr lang="en-US" sz="1200" b="1" dirty="0"/>
                        <a:t>Technology</a:t>
                      </a:r>
                    </a:p>
                  </a:txBody>
                  <a:tcPr>
                    <a:solidFill>
                      <a:schemeClr val="tx2"/>
                    </a:solidFill>
                  </a:tcPr>
                </a:tc>
                <a:tc>
                  <a:txBody>
                    <a:bodyPr/>
                    <a:lstStyle/>
                    <a:p>
                      <a:pPr algn="ctr"/>
                      <a:r>
                        <a:rPr lang="en-US" sz="1200" dirty="0"/>
                        <a:t>NEPOOL ORTP</a:t>
                      </a:r>
                    </a:p>
                    <a:p>
                      <a:pPr algn="ctr"/>
                      <a:r>
                        <a:rPr lang="en-US" sz="1200" dirty="0"/>
                        <a:t>(2025$/kW-</a:t>
                      </a:r>
                      <a:r>
                        <a:rPr lang="en-US" sz="1200" dirty="0" err="1"/>
                        <a:t>yr</a:t>
                      </a:r>
                      <a:r>
                        <a:rPr lang="en-US" sz="1200" dirty="0"/>
                        <a:t>)</a:t>
                      </a:r>
                    </a:p>
                  </a:txBody>
                  <a:tcPr>
                    <a:solidFill>
                      <a:schemeClr val="tx2"/>
                    </a:solidFill>
                  </a:tcPr>
                </a:tc>
                <a:extLst>
                  <a:ext uri="{0D108BD9-81ED-4DB2-BD59-A6C34878D82A}">
                    <a16:rowId xmlns:a16="http://schemas.microsoft.com/office/drawing/2014/main" val="531759911"/>
                  </a:ext>
                </a:extLst>
              </a:tr>
              <a:tr h="224500">
                <a:tc>
                  <a:txBody>
                    <a:bodyPr/>
                    <a:lstStyle/>
                    <a:p>
                      <a:pPr algn="ctr"/>
                      <a:r>
                        <a:rPr lang="en-US" sz="1200" dirty="0"/>
                        <a:t>On-Shore Wind</a:t>
                      </a:r>
                    </a:p>
                  </a:txBody>
                  <a:tcPr/>
                </a:tc>
                <a:tc>
                  <a:txBody>
                    <a:bodyPr/>
                    <a:lstStyle/>
                    <a:p>
                      <a:pPr algn="ctr"/>
                      <a:r>
                        <a:rPr lang="en-US" sz="1200" dirty="0"/>
                        <a:t>$0.000</a:t>
                      </a:r>
                    </a:p>
                  </a:txBody>
                  <a:tcPr/>
                </a:tc>
                <a:extLst>
                  <a:ext uri="{0D108BD9-81ED-4DB2-BD59-A6C34878D82A}">
                    <a16:rowId xmlns:a16="http://schemas.microsoft.com/office/drawing/2014/main" val="1600940412"/>
                  </a:ext>
                </a:extLst>
              </a:tr>
              <a:tr h="224500">
                <a:tc>
                  <a:txBody>
                    <a:bodyPr/>
                    <a:lstStyle/>
                    <a:p>
                      <a:pPr algn="ctr"/>
                      <a:r>
                        <a:rPr lang="en-US" sz="1200" dirty="0"/>
                        <a:t>Storage</a:t>
                      </a:r>
                    </a:p>
                  </a:txBody>
                  <a:tcPr/>
                </a:tc>
                <a:tc>
                  <a:txBody>
                    <a:bodyPr/>
                    <a:lstStyle/>
                    <a:p>
                      <a:pPr algn="ctr"/>
                      <a:r>
                        <a:rPr lang="en-US" sz="1200" dirty="0"/>
                        <a:t>$2.612</a:t>
                      </a:r>
                    </a:p>
                  </a:txBody>
                  <a:tcPr/>
                </a:tc>
                <a:extLst>
                  <a:ext uri="{0D108BD9-81ED-4DB2-BD59-A6C34878D82A}">
                    <a16:rowId xmlns:a16="http://schemas.microsoft.com/office/drawing/2014/main" val="1234358203"/>
                  </a:ext>
                </a:extLst>
              </a:tr>
            </a:tbl>
          </a:graphicData>
        </a:graphic>
      </p:graphicFrame>
      <p:graphicFrame>
        <p:nvGraphicFramePr>
          <p:cNvPr id="9" name="Table 8">
            <a:extLst>
              <a:ext uri="{FF2B5EF4-FFF2-40B4-BE49-F238E27FC236}">
                <a16:creationId xmlns:a16="http://schemas.microsoft.com/office/drawing/2014/main" id="{9910D4FE-2E6C-4262-84A9-76EA19ECEEBC}"/>
              </a:ext>
            </a:extLst>
          </p:cNvPr>
          <p:cNvGraphicFramePr>
            <a:graphicFrameLocks noGrp="1"/>
          </p:cNvGraphicFramePr>
          <p:nvPr>
            <p:extLst>
              <p:ext uri="{D42A27DB-BD31-4B8C-83A1-F6EECF244321}">
                <p14:modId xmlns:p14="http://schemas.microsoft.com/office/powerpoint/2010/main" val="2339995115"/>
              </p:ext>
            </p:extLst>
          </p:nvPr>
        </p:nvGraphicFramePr>
        <p:xfrm>
          <a:off x="3537681" y="3472221"/>
          <a:ext cx="5421973" cy="914400"/>
        </p:xfrm>
        <a:graphic>
          <a:graphicData uri="http://schemas.openxmlformats.org/drawingml/2006/table">
            <a:tbl>
              <a:tblPr firstRow="1" bandRow="1">
                <a:tableStyleId>{073A0DAA-6AF3-43AB-8588-CEC1D06C72B9}</a:tableStyleId>
              </a:tblPr>
              <a:tblGrid>
                <a:gridCol w="1984949">
                  <a:extLst>
                    <a:ext uri="{9D8B030D-6E8A-4147-A177-3AD203B41FA5}">
                      <a16:colId xmlns:a16="http://schemas.microsoft.com/office/drawing/2014/main" val="2001708778"/>
                    </a:ext>
                  </a:extLst>
                </a:gridCol>
                <a:gridCol w="2289016">
                  <a:extLst>
                    <a:ext uri="{9D8B030D-6E8A-4147-A177-3AD203B41FA5}">
                      <a16:colId xmlns:a16="http://schemas.microsoft.com/office/drawing/2014/main" val="3799758665"/>
                    </a:ext>
                  </a:extLst>
                </a:gridCol>
                <a:gridCol w="1148008">
                  <a:extLst>
                    <a:ext uri="{9D8B030D-6E8A-4147-A177-3AD203B41FA5}">
                      <a16:colId xmlns:a16="http://schemas.microsoft.com/office/drawing/2014/main" val="3081082434"/>
                    </a:ext>
                  </a:extLst>
                </a:gridCol>
              </a:tblGrid>
              <a:tr h="374167">
                <a:tc>
                  <a:txBody>
                    <a:bodyPr/>
                    <a:lstStyle/>
                    <a:p>
                      <a:pPr algn="ctr"/>
                      <a:r>
                        <a:rPr lang="en-US" sz="1200" dirty="0"/>
                        <a:t>Technology</a:t>
                      </a:r>
                    </a:p>
                    <a:p>
                      <a:pPr algn="ctr"/>
                      <a:r>
                        <a:rPr lang="en-US" sz="1200" dirty="0"/>
                        <a:t>(MW of Qualified Capacity)</a:t>
                      </a:r>
                    </a:p>
                  </a:txBody>
                  <a:tcPr>
                    <a:solidFill>
                      <a:schemeClr val="tx2"/>
                    </a:solidFill>
                  </a:tcPr>
                </a:tc>
                <a:tc>
                  <a:txBody>
                    <a:bodyPr/>
                    <a:lstStyle/>
                    <a:p>
                      <a:pPr algn="ctr"/>
                      <a:r>
                        <a:rPr lang="en-US" sz="1200" dirty="0"/>
                        <a:t>Calculation</a:t>
                      </a:r>
                    </a:p>
                  </a:txBody>
                  <a:tcPr>
                    <a:solidFill>
                      <a:schemeClr val="tx2"/>
                    </a:solidFill>
                  </a:tcPr>
                </a:tc>
                <a:tc>
                  <a:txBody>
                    <a:bodyPr/>
                    <a:lstStyle/>
                    <a:p>
                      <a:pPr algn="ctr"/>
                      <a:r>
                        <a:rPr lang="en-US" sz="1200" dirty="0"/>
                        <a:t>NEPOOL ORTP</a:t>
                      </a:r>
                    </a:p>
                    <a:p>
                      <a:pPr algn="ctr"/>
                      <a:r>
                        <a:rPr lang="en-US" sz="1200" dirty="0"/>
                        <a:t>(2025$/kW-</a:t>
                      </a:r>
                      <a:r>
                        <a:rPr lang="en-US" sz="1200" dirty="0" err="1"/>
                        <a:t>yr</a:t>
                      </a:r>
                      <a:r>
                        <a:rPr lang="en-US" sz="1200" dirty="0"/>
                        <a:t>)</a:t>
                      </a:r>
                    </a:p>
                  </a:txBody>
                  <a:tcPr>
                    <a:solidFill>
                      <a:schemeClr val="tx2"/>
                    </a:solidFill>
                  </a:tcPr>
                </a:tc>
                <a:extLst>
                  <a:ext uri="{0D108BD9-81ED-4DB2-BD59-A6C34878D82A}">
                    <a16:rowId xmlns:a16="http://schemas.microsoft.com/office/drawing/2014/main" val="531759911"/>
                  </a:ext>
                </a:extLst>
              </a:tr>
              <a:tr h="286876">
                <a:tc>
                  <a:txBody>
                    <a:bodyPr/>
                    <a:lstStyle/>
                    <a:p>
                      <a:pPr algn="ctr"/>
                      <a:r>
                        <a:rPr lang="en-US" sz="1200" dirty="0"/>
                        <a:t>100 MW On-Shore Wind + 50 MW Storage</a:t>
                      </a:r>
                    </a:p>
                  </a:txBody>
                  <a:tcPr/>
                </a:tc>
                <a:tc>
                  <a:txBody>
                    <a:bodyPr/>
                    <a:lstStyle/>
                    <a:p>
                      <a:pPr algn="ctr"/>
                      <a:r>
                        <a:rPr lang="en-US" sz="1200" dirty="0"/>
                        <a:t>((100*0.000)+(50*2.612))/150</a:t>
                      </a:r>
                    </a:p>
                  </a:txBody>
                  <a:tcPr anchor="ctr"/>
                </a:tc>
                <a:tc>
                  <a:txBody>
                    <a:bodyPr/>
                    <a:lstStyle/>
                    <a:p>
                      <a:pPr algn="ctr"/>
                      <a:r>
                        <a:rPr lang="en-US" sz="1200" dirty="0"/>
                        <a:t>$0.871</a:t>
                      </a:r>
                    </a:p>
                  </a:txBody>
                  <a:tcPr anchor="ctr"/>
                </a:tc>
                <a:extLst>
                  <a:ext uri="{0D108BD9-81ED-4DB2-BD59-A6C34878D82A}">
                    <a16:rowId xmlns:a16="http://schemas.microsoft.com/office/drawing/2014/main" val="1600940412"/>
                  </a:ext>
                </a:extLst>
              </a:tr>
            </a:tbl>
          </a:graphicData>
        </a:graphic>
      </p:graphicFrame>
      <p:sp>
        <p:nvSpPr>
          <p:cNvPr id="10" name="Rectangle 9">
            <a:extLst>
              <a:ext uri="{FF2B5EF4-FFF2-40B4-BE49-F238E27FC236}">
                <a16:creationId xmlns:a16="http://schemas.microsoft.com/office/drawing/2014/main" id="{9B6F8A98-95E1-471F-BF23-8A285B982005}"/>
              </a:ext>
            </a:extLst>
          </p:cNvPr>
          <p:cNvSpPr/>
          <p:nvPr/>
        </p:nvSpPr>
        <p:spPr>
          <a:xfrm>
            <a:off x="0" y="4510558"/>
            <a:ext cx="9144000" cy="632942"/>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00A651"/>
              </a:solidFill>
            </a:endParaRPr>
          </a:p>
        </p:txBody>
      </p:sp>
      <p:pic>
        <p:nvPicPr>
          <p:cNvPr id="11" name="Picture 10" descr="renew-logo-white.png">
            <a:extLst>
              <a:ext uri="{FF2B5EF4-FFF2-40B4-BE49-F238E27FC236}">
                <a16:creationId xmlns:a16="http://schemas.microsoft.com/office/drawing/2014/main" id="{B0898A8A-A5F0-4F3E-8D97-02173EF946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60" y="4564771"/>
            <a:ext cx="1387462" cy="568358"/>
          </a:xfrm>
          <a:prstGeom prst="rect">
            <a:avLst/>
          </a:prstGeom>
        </p:spPr>
      </p:pic>
      <p:sp>
        <p:nvSpPr>
          <p:cNvPr id="12" name="Slide Number Placeholder 1">
            <a:extLst>
              <a:ext uri="{FF2B5EF4-FFF2-40B4-BE49-F238E27FC236}">
                <a16:creationId xmlns:a16="http://schemas.microsoft.com/office/drawing/2014/main" id="{D56F0BBB-6B6C-491F-8116-104708B3D235}"/>
              </a:ext>
            </a:extLst>
          </p:cNvPr>
          <p:cNvSpPr>
            <a:spLocks noGrp="1"/>
          </p:cNvSpPr>
          <p:nvPr>
            <p:ph type="sldNum" sz="quarter" idx="12"/>
          </p:nvPr>
        </p:nvSpPr>
        <p:spPr>
          <a:xfrm>
            <a:off x="7010400" y="4566633"/>
            <a:ext cx="2133600" cy="273844"/>
          </a:xfrm>
        </p:spPr>
        <p:txBody>
          <a:bodyPr/>
          <a:lstStyle/>
          <a:p>
            <a:fld id="{4524AEE8-596E-414B-BAB2-3F3771E1BBE8}" type="slidenum">
              <a:rPr lang="en-US" smtClean="0"/>
              <a:pPr/>
              <a:t>9</a:t>
            </a:fld>
            <a:endParaRPr lang="en-US" dirty="0"/>
          </a:p>
        </p:txBody>
      </p:sp>
      <p:pic>
        <p:nvPicPr>
          <p:cNvPr id="13" name="Graphic 12">
            <a:extLst>
              <a:ext uri="{FF2B5EF4-FFF2-40B4-BE49-F238E27FC236}">
                <a16:creationId xmlns:a16="http://schemas.microsoft.com/office/drawing/2014/main" id="{0CF7793C-3E2F-47E2-BEB3-F2BB4B7492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5292" y="4642351"/>
            <a:ext cx="1439785" cy="365760"/>
          </a:xfrm>
          <a:prstGeom prst="rect">
            <a:avLst/>
          </a:prstGeom>
        </p:spPr>
      </p:pic>
      <p:pic>
        <p:nvPicPr>
          <p:cNvPr id="14" name="Picture 13">
            <a:extLst>
              <a:ext uri="{FF2B5EF4-FFF2-40B4-BE49-F238E27FC236}">
                <a16:creationId xmlns:a16="http://schemas.microsoft.com/office/drawing/2014/main" id="{9D5F58F2-72ED-4185-8623-C527417F8786}"/>
              </a:ext>
            </a:extLst>
          </p:cNvPr>
          <p:cNvPicPr>
            <a:picLocks noChangeAspect="1"/>
          </p:cNvPicPr>
          <p:nvPr/>
        </p:nvPicPr>
        <p:blipFill rotWithShape="1">
          <a:blip r:embed="rId6"/>
          <a:srcRect t="24394" b="19729"/>
          <a:stretch/>
        </p:blipFill>
        <p:spPr>
          <a:xfrm>
            <a:off x="3205538" y="4550369"/>
            <a:ext cx="1694898" cy="568359"/>
          </a:xfrm>
          <a:prstGeom prst="rect">
            <a:avLst/>
          </a:prstGeom>
        </p:spPr>
      </p:pic>
      <p:pic>
        <p:nvPicPr>
          <p:cNvPr id="15" name="Picture 14">
            <a:extLst>
              <a:ext uri="{FF2B5EF4-FFF2-40B4-BE49-F238E27FC236}">
                <a16:creationId xmlns:a16="http://schemas.microsoft.com/office/drawing/2014/main" id="{C4DCB144-497D-4C38-AEE1-16A00CE60BD5}"/>
              </a:ext>
            </a:extLst>
          </p:cNvPr>
          <p:cNvPicPr>
            <a:picLocks noChangeAspect="1"/>
          </p:cNvPicPr>
          <p:nvPr/>
        </p:nvPicPr>
        <p:blipFill>
          <a:blip r:embed="rId7">
            <a:biLevel thresh="75000"/>
          </a:blip>
          <a:stretch>
            <a:fillRect/>
          </a:stretch>
        </p:blipFill>
        <p:spPr>
          <a:xfrm>
            <a:off x="4952470" y="4596631"/>
            <a:ext cx="1367505" cy="457200"/>
          </a:xfrm>
          <a:prstGeom prst="rect">
            <a:avLst/>
          </a:prstGeom>
        </p:spPr>
      </p:pic>
      <p:sp>
        <p:nvSpPr>
          <p:cNvPr id="3" name="TextBox 2">
            <a:extLst>
              <a:ext uri="{FF2B5EF4-FFF2-40B4-BE49-F238E27FC236}">
                <a16:creationId xmlns:a16="http://schemas.microsoft.com/office/drawing/2014/main" id="{1C72F958-2F9C-9147-9045-655998F9EBD4}"/>
              </a:ext>
            </a:extLst>
          </p:cNvPr>
          <p:cNvSpPr txBox="1"/>
          <p:nvPr/>
        </p:nvSpPr>
        <p:spPr>
          <a:xfrm>
            <a:off x="276975" y="3123162"/>
            <a:ext cx="964431" cy="338554"/>
          </a:xfrm>
          <a:prstGeom prst="rect">
            <a:avLst/>
          </a:prstGeom>
          <a:noFill/>
        </p:spPr>
        <p:txBody>
          <a:bodyPr wrap="none" rtlCol="0">
            <a:spAutoFit/>
          </a:bodyPr>
          <a:lstStyle/>
          <a:p>
            <a:r>
              <a:rPr lang="en-US" sz="1600" b="1" i="1" dirty="0">
                <a:solidFill>
                  <a:prstClr val="black"/>
                </a:solidFill>
              </a:rPr>
              <a:t>Example:</a:t>
            </a:r>
          </a:p>
        </p:txBody>
      </p:sp>
      <p:pic>
        <p:nvPicPr>
          <p:cNvPr id="16" name="Picture 15" descr="A picture containing text, clipart&#10;&#10;Description automatically generated">
            <a:extLst>
              <a:ext uri="{FF2B5EF4-FFF2-40B4-BE49-F238E27FC236}">
                <a16:creationId xmlns:a16="http://schemas.microsoft.com/office/drawing/2014/main" id="{53837BBD-718E-1940-9AB4-506ABC3ED724}"/>
              </a:ext>
            </a:extLst>
          </p:cNvPr>
          <p:cNvPicPr>
            <a:picLocks noChangeAspect="1"/>
          </p:cNvPicPr>
          <p:nvPr/>
        </p:nvPicPr>
        <p:blipFill>
          <a:blip r:embed="rId8"/>
          <a:stretch>
            <a:fillRect/>
          </a:stretch>
        </p:blipFill>
        <p:spPr>
          <a:xfrm>
            <a:off x="6641465" y="4624274"/>
            <a:ext cx="1162188" cy="416451"/>
          </a:xfrm>
          <a:prstGeom prst="rect">
            <a:avLst/>
          </a:prstGeom>
        </p:spPr>
      </p:pic>
    </p:spTree>
    <p:extLst>
      <p:ext uri="{BB962C8B-B14F-4D97-AF65-F5344CB8AC3E}">
        <p14:creationId xmlns:p14="http://schemas.microsoft.com/office/powerpoint/2010/main" val="2196787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6993</TotalTime>
  <Words>3682</Words>
  <Application>Microsoft Macintosh PowerPoint</Application>
  <PresentationFormat>On-screen Show (16:9)</PresentationFormat>
  <Paragraphs>371</Paragraphs>
  <Slides>28</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Bebas Neue</vt:lpstr>
      <vt:lpstr>Open Sans</vt: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Abigail Krich</cp:lastModifiedBy>
  <cp:revision>556</cp:revision>
  <cp:lastPrinted>2020-11-05T14:35:39Z</cp:lastPrinted>
  <dcterms:created xsi:type="dcterms:W3CDTF">2018-01-08T16:15:59Z</dcterms:created>
  <dcterms:modified xsi:type="dcterms:W3CDTF">2021-02-18T22:13:48Z</dcterms:modified>
</cp:coreProperties>
</file>