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Lst>
  <p:notesMasterIdLst>
    <p:notesMasterId r:id="rId15"/>
  </p:notesMasterIdLst>
  <p:sldIdLst>
    <p:sldId id="256" r:id="rId3"/>
    <p:sldId id="278" r:id="rId4"/>
    <p:sldId id="306" r:id="rId5"/>
    <p:sldId id="303" r:id="rId6"/>
    <p:sldId id="301" r:id="rId7"/>
    <p:sldId id="304" r:id="rId8"/>
    <p:sldId id="305" r:id="rId9"/>
    <p:sldId id="309" r:id="rId10"/>
    <p:sldId id="307" r:id="rId11"/>
    <p:sldId id="302" r:id="rId12"/>
    <p:sldId id="308" r:id="rId13"/>
    <p:sldId id="264" r:id="rId14"/>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84151C-DFFE-DD47-9A7F-F85BEC0518C8}">
          <p14:sldIdLst>
            <p14:sldId id="256"/>
            <p14:sldId id="278"/>
            <p14:sldId id="306"/>
            <p14:sldId id="303"/>
            <p14:sldId id="301"/>
            <p14:sldId id="304"/>
            <p14:sldId id="305"/>
            <p14:sldId id="309"/>
            <p14:sldId id="307"/>
            <p14:sldId id="302"/>
            <p14:sldId id="308"/>
            <p14:sldId id="26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Krich" initials="AK" lastIdx="6" clrIdx="0">
    <p:extLst>
      <p:ext uri="{19B8F6BF-5375-455C-9EA6-DF929625EA0E}">
        <p15:presenceInfo xmlns:p15="http://schemas.microsoft.com/office/powerpoint/2012/main" userId="808c64bd3d402bb3" providerId="Windows Live"/>
      </p:ext>
    </p:extLst>
  </p:cmAuthor>
  <p:cmAuthor id="2" name="Alex Worsley" initials="AW" lastIdx="11" clrIdx="1">
    <p:extLst>
      <p:ext uri="{19B8F6BF-5375-455C-9EA6-DF929625EA0E}">
        <p15:presenceInfo xmlns:p15="http://schemas.microsoft.com/office/powerpoint/2012/main" userId="abb1abe5da779c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8AF"/>
    <a:srgbClr val="368355"/>
    <a:srgbClr val="00A650"/>
    <a:srgbClr val="E46C0A"/>
    <a:srgbClr val="00A651"/>
    <a:srgbClr val="1675BB"/>
    <a:srgbClr val="55CAFE"/>
    <a:srgbClr val="63A259"/>
    <a:srgbClr val="00A60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3" autoAdjust="0"/>
    <p:restoredTop sz="82290" autoAdjust="0"/>
  </p:normalViewPr>
  <p:slideViewPr>
    <p:cSldViewPr snapToGrid="0" snapToObjects="1">
      <p:cViewPr varScale="1">
        <p:scale>
          <a:sx n="123" d="100"/>
          <a:sy n="123" d="100"/>
        </p:scale>
        <p:origin x="1008"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D224C-22CA-9E41-8416-F487B69BDA79}" type="datetimeFigureOut">
              <a:rPr lang="en-US" smtClean="0"/>
              <a:t>2/18/21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A0A05-BD0E-9249-A92D-1D43289A3612}" type="slidenum">
              <a:rPr lang="en-US" smtClean="0"/>
              <a:t>‹#›</a:t>
            </a:fld>
            <a:endParaRPr lang="en-US"/>
          </a:p>
        </p:txBody>
      </p:sp>
    </p:spTree>
    <p:extLst>
      <p:ext uri="{BB962C8B-B14F-4D97-AF65-F5344CB8AC3E}">
        <p14:creationId xmlns:p14="http://schemas.microsoft.com/office/powerpoint/2010/main" val="3466025795"/>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32454C-9C0F-A14A-8BE7-2FE4E1206E04}" type="datetime1">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79748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AD967-44FC-704D-A141-25F7050A742F}" type="datetime1">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116948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FDBD1F-1688-534F-84F3-47D68AE59788}" type="datetime1">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3489871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DF48E-CEBE-914C-9504-D0FDE25415B1}" type="datetime1">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93503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C0CA-E23A-4257-9584-02A428E180B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C2BA8E-3544-4810-A5FC-DBFE29441147}"/>
              </a:ext>
            </a:extLst>
          </p:cNvPr>
          <p:cNvSpPr>
            <a:spLocks noGrp="1"/>
          </p:cNvSpPr>
          <p:nvPr>
            <p:ph type="subTitle" idx="1"/>
          </p:nvPr>
        </p:nvSpPr>
        <p:spPr>
          <a:xfrm>
            <a:off x="1143000" y="2701928"/>
            <a:ext cx="6858000" cy="1241425"/>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61497-CD25-4441-82A3-95AB333B5B18}"/>
              </a:ext>
            </a:extLst>
          </p:cNvPr>
          <p:cNvSpPr>
            <a:spLocks noGrp="1"/>
          </p:cNvSpPr>
          <p:nvPr>
            <p:ph type="dt" sz="half" idx="10"/>
          </p:nvPr>
        </p:nvSpPr>
        <p:spPr/>
        <p:txBody>
          <a:bodyPr/>
          <a:lstStyle/>
          <a:p>
            <a:fld id="{86D5CAC2-9911-7244-8AE5-56A29CA57A9D}" type="datetime1">
              <a:rPr lang="en-US" smtClean="0"/>
              <a:t>2/18/21</a:t>
            </a:fld>
            <a:endParaRPr lang="en-US"/>
          </a:p>
        </p:txBody>
      </p:sp>
      <p:sp>
        <p:nvSpPr>
          <p:cNvPr id="5" name="Footer Placeholder 4">
            <a:extLst>
              <a:ext uri="{FF2B5EF4-FFF2-40B4-BE49-F238E27FC236}">
                <a16:creationId xmlns:a16="http://schemas.microsoft.com/office/drawing/2014/main" id="{B12DCBE6-51D2-46FC-B77E-1C915FDF6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369D3-155D-49CB-B781-9E80F186A5AE}"/>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338493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5169-F805-4718-96C9-932B285FB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92870-A5D8-4DCA-94DC-BF8219B089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EF7E1-D3B4-4D9D-97EA-E0EB4241497D}"/>
              </a:ext>
            </a:extLst>
          </p:cNvPr>
          <p:cNvSpPr>
            <a:spLocks noGrp="1"/>
          </p:cNvSpPr>
          <p:nvPr>
            <p:ph type="dt" sz="half" idx="10"/>
          </p:nvPr>
        </p:nvSpPr>
        <p:spPr/>
        <p:txBody>
          <a:bodyPr/>
          <a:lstStyle/>
          <a:p>
            <a:fld id="{C0C17E9A-6B67-3B48-8ECB-B19E3AEFC3D8}" type="datetime1">
              <a:rPr lang="en-US" smtClean="0"/>
              <a:t>2/18/21</a:t>
            </a:fld>
            <a:endParaRPr lang="en-US"/>
          </a:p>
        </p:txBody>
      </p:sp>
      <p:sp>
        <p:nvSpPr>
          <p:cNvPr id="5" name="Footer Placeholder 4">
            <a:extLst>
              <a:ext uri="{FF2B5EF4-FFF2-40B4-BE49-F238E27FC236}">
                <a16:creationId xmlns:a16="http://schemas.microsoft.com/office/drawing/2014/main" id="{FC8E5D63-52E6-43CE-8FD6-AEA0B048D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3AA76-B017-4B65-9E7B-E91F4FD70A22}"/>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2060566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DD53-94DA-46B4-887F-14C5BA2B88D6}"/>
              </a:ext>
            </a:extLst>
          </p:cNvPr>
          <p:cNvSpPr>
            <a:spLocks noGrp="1"/>
          </p:cNvSpPr>
          <p:nvPr>
            <p:ph type="title"/>
          </p:nvPr>
        </p:nvSpPr>
        <p:spPr>
          <a:xfrm>
            <a:off x="623889" y="1282701"/>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7F554F-6A5E-429D-A5B4-6CE0A05D4905}"/>
              </a:ext>
            </a:extLst>
          </p:cNvPr>
          <p:cNvSpPr>
            <a:spLocks noGrp="1"/>
          </p:cNvSpPr>
          <p:nvPr>
            <p:ph type="body" idx="1"/>
          </p:nvPr>
        </p:nvSpPr>
        <p:spPr>
          <a:xfrm>
            <a:off x="623889" y="3441701"/>
            <a:ext cx="7886700" cy="1125538"/>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6602-3633-4BBE-BEF6-D3164183B5FD}"/>
              </a:ext>
            </a:extLst>
          </p:cNvPr>
          <p:cNvSpPr>
            <a:spLocks noGrp="1"/>
          </p:cNvSpPr>
          <p:nvPr>
            <p:ph type="dt" sz="half" idx="10"/>
          </p:nvPr>
        </p:nvSpPr>
        <p:spPr/>
        <p:txBody>
          <a:bodyPr/>
          <a:lstStyle/>
          <a:p>
            <a:fld id="{ABDC2F80-9274-1449-98ED-295366222BEF}" type="datetime1">
              <a:rPr lang="en-US" smtClean="0"/>
              <a:t>2/18/21</a:t>
            </a:fld>
            <a:endParaRPr lang="en-US"/>
          </a:p>
        </p:txBody>
      </p:sp>
      <p:sp>
        <p:nvSpPr>
          <p:cNvPr id="5" name="Footer Placeholder 4">
            <a:extLst>
              <a:ext uri="{FF2B5EF4-FFF2-40B4-BE49-F238E27FC236}">
                <a16:creationId xmlns:a16="http://schemas.microsoft.com/office/drawing/2014/main" id="{D44B2080-B09B-4CC5-824D-EFCDED644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4C54F-1174-48CD-8275-476C8280EBE8}"/>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358443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C74D-4ED2-45DF-996C-933F4C611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1B62B-9705-453E-A809-4CF402C0EF5D}"/>
              </a:ext>
            </a:extLst>
          </p:cNvPr>
          <p:cNvSpPr>
            <a:spLocks noGrp="1"/>
          </p:cNvSpPr>
          <p:nvPr>
            <p:ph sz="half" idx="1"/>
          </p:nvPr>
        </p:nvSpPr>
        <p:spPr>
          <a:xfrm>
            <a:off x="628651" y="1370013"/>
            <a:ext cx="3867151"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01C21-B1BB-4FEB-BC7D-9014F702DA23}"/>
              </a:ext>
            </a:extLst>
          </p:cNvPr>
          <p:cNvSpPr>
            <a:spLocks noGrp="1"/>
          </p:cNvSpPr>
          <p:nvPr>
            <p:ph sz="half" idx="2"/>
          </p:nvPr>
        </p:nvSpPr>
        <p:spPr>
          <a:xfrm>
            <a:off x="4648202" y="1370013"/>
            <a:ext cx="3867151"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C99BB6-8F60-4E9E-969D-6C5DA59DB471}"/>
              </a:ext>
            </a:extLst>
          </p:cNvPr>
          <p:cNvSpPr>
            <a:spLocks noGrp="1"/>
          </p:cNvSpPr>
          <p:nvPr>
            <p:ph type="dt" sz="half" idx="10"/>
          </p:nvPr>
        </p:nvSpPr>
        <p:spPr/>
        <p:txBody>
          <a:bodyPr/>
          <a:lstStyle/>
          <a:p>
            <a:fld id="{ED5E4019-C38B-7147-94C0-BD4C90C414A1}" type="datetime1">
              <a:rPr lang="en-US" smtClean="0"/>
              <a:t>2/18/21</a:t>
            </a:fld>
            <a:endParaRPr lang="en-US"/>
          </a:p>
        </p:txBody>
      </p:sp>
      <p:sp>
        <p:nvSpPr>
          <p:cNvPr id="6" name="Footer Placeholder 5">
            <a:extLst>
              <a:ext uri="{FF2B5EF4-FFF2-40B4-BE49-F238E27FC236}">
                <a16:creationId xmlns:a16="http://schemas.microsoft.com/office/drawing/2014/main" id="{7F2FCE31-0928-40F2-BC0B-841B36155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02AC1-C3BA-43BC-AB72-A8D0B5C7373D}"/>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209626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A2A3-DAD7-4AC1-9467-61C86F128976}"/>
              </a:ext>
            </a:extLst>
          </p:cNvPr>
          <p:cNvSpPr>
            <a:spLocks noGrp="1"/>
          </p:cNvSpPr>
          <p:nvPr>
            <p:ph type="title"/>
          </p:nvPr>
        </p:nvSpPr>
        <p:spPr>
          <a:xfrm>
            <a:off x="630239" y="274641"/>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488FA-3BFC-4D8D-B991-3AED8D97C1F8}"/>
              </a:ext>
            </a:extLst>
          </p:cNvPr>
          <p:cNvSpPr>
            <a:spLocks noGrp="1"/>
          </p:cNvSpPr>
          <p:nvPr>
            <p:ph type="body" idx="1"/>
          </p:nvPr>
        </p:nvSpPr>
        <p:spPr>
          <a:xfrm>
            <a:off x="630241" y="1260475"/>
            <a:ext cx="3868737" cy="619125"/>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FCE89-F4E6-4153-9B58-1EB007828363}"/>
              </a:ext>
            </a:extLst>
          </p:cNvPr>
          <p:cNvSpPr>
            <a:spLocks noGrp="1"/>
          </p:cNvSpPr>
          <p:nvPr>
            <p:ph sz="half" idx="2"/>
          </p:nvPr>
        </p:nvSpPr>
        <p:spPr>
          <a:xfrm>
            <a:off x="630241"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6834B-AA63-4BEE-930D-C41A2EB26A28}"/>
              </a:ext>
            </a:extLst>
          </p:cNvPr>
          <p:cNvSpPr>
            <a:spLocks noGrp="1"/>
          </p:cNvSpPr>
          <p:nvPr>
            <p:ph type="body" sz="quarter" idx="3"/>
          </p:nvPr>
        </p:nvSpPr>
        <p:spPr>
          <a:xfrm>
            <a:off x="4629152" y="1260475"/>
            <a:ext cx="3887788" cy="619125"/>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CA79E-384C-4921-B49D-F90303E43EEB}"/>
              </a:ext>
            </a:extLst>
          </p:cNvPr>
          <p:cNvSpPr>
            <a:spLocks noGrp="1"/>
          </p:cNvSpPr>
          <p:nvPr>
            <p:ph sz="quarter" idx="4"/>
          </p:nvPr>
        </p:nvSpPr>
        <p:spPr>
          <a:xfrm>
            <a:off x="4629152"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C34BD9-0C24-4CFF-B2EE-F4373B1291F7}"/>
              </a:ext>
            </a:extLst>
          </p:cNvPr>
          <p:cNvSpPr>
            <a:spLocks noGrp="1"/>
          </p:cNvSpPr>
          <p:nvPr>
            <p:ph type="dt" sz="half" idx="10"/>
          </p:nvPr>
        </p:nvSpPr>
        <p:spPr/>
        <p:txBody>
          <a:bodyPr/>
          <a:lstStyle/>
          <a:p>
            <a:fld id="{B4C4BD31-CDE6-AA41-B714-A0F4B6ED45E5}" type="datetime1">
              <a:rPr lang="en-US" smtClean="0"/>
              <a:t>2/18/21</a:t>
            </a:fld>
            <a:endParaRPr lang="en-US"/>
          </a:p>
        </p:txBody>
      </p:sp>
      <p:sp>
        <p:nvSpPr>
          <p:cNvPr id="8" name="Footer Placeholder 7">
            <a:extLst>
              <a:ext uri="{FF2B5EF4-FFF2-40B4-BE49-F238E27FC236}">
                <a16:creationId xmlns:a16="http://schemas.microsoft.com/office/drawing/2014/main" id="{F5743FC0-146E-447C-A4F3-B65891A8A2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6D1B5-AC39-4EEC-82D7-E3D1AC0C855C}"/>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3407468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A487-54BC-4662-9F5E-F82D98F5E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F5CECF-BF85-4264-B551-6688910B6669}"/>
              </a:ext>
            </a:extLst>
          </p:cNvPr>
          <p:cNvSpPr>
            <a:spLocks noGrp="1"/>
          </p:cNvSpPr>
          <p:nvPr>
            <p:ph type="dt" sz="half" idx="10"/>
          </p:nvPr>
        </p:nvSpPr>
        <p:spPr/>
        <p:txBody>
          <a:bodyPr/>
          <a:lstStyle/>
          <a:p>
            <a:fld id="{9B277FCA-BCF4-3140-A48A-F0392640FE27}" type="datetime1">
              <a:rPr lang="en-US" smtClean="0"/>
              <a:t>2/18/21</a:t>
            </a:fld>
            <a:endParaRPr lang="en-US"/>
          </a:p>
        </p:txBody>
      </p:sp>
      <p:sp>
        <p:nvSpPr>
          <p:cNvPr id="4" name="Footer Placeholder 3">
            <a:extLst>
              <a:ext uri="{FF2B5EF4-FFF2-40B4-BE49-F238E27FC236}">
                <a16:creationId xmlns:a16="http://schemas.microsoft.com/office/drawing/2014/main" id="{BBAC267D-348C-4647-80A8-D02000744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2C408-1C8C-4B84-B0DB-DA4FD3EEAFEB}"/>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3028468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D3AF7-E31F-4F0B-BEBF-AB9C9E332308}"/>
              </a:ext>
            </a:extLst>
          </p:cNvPr>
          <p:cNvSpPr>
            <a:spLocks noGrp="1"/>
          </p:cNvSpPr>
          <p:nvPr>
            <p:ph type="dt" sz="half" idx="10"/>
          </p:nvPr>
        </p:nvSpPr>
        <p:spPr/>
        <p:txBody>
          <a:bodyPr/>
          <a:lstStyle/>
          <a:p>
            <a:fld id="{F06BF1E8-B8C2-924A-87D8-F1067BFA9343}" type="datetime1">
              <a:rPr lang="en-US" smtClean="0"/>
              <a:t>2/18/21</a:t>
            </a:fld>
            <a:endParaRPr lang="en-US"/>
          </a:p>
        </p:txBody>
      </p:sp>
      <p:sp>
        <p:nvSpPr>
          <p:cNvPr id="3" name="Footer Placeholder 2">
            <a:extLst>
              <a:ext uri="{FF2B5EF4-FFF2-40B4-BE49-F238E27FC236}">
                <a16:creationId xmlns:a16="http://schemas.microsoft.com/office/drawing/2014/main" id="{A6F72C1E-BFD8-456F-8506-37C3B0A11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FAFD00-A693-44FC-97DA-3C035E0C7846}"/>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95116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0FA7-AD1F-48B4-9DF5-ACD0AD18E6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2815B3-F5FC-4ECA-B12B-A073B04D47E9}"/>
              </a:ext>
            </a:extLst>
          </p:cNvPr>
          <p:cNvSpPr>
            <a:spLocks noGrp="1"/>
          </p:cNvSpPr>
          <p:nvPr>
            <p:ph type="dt" sz="half" idx="10"/>
          </p:nvPr>
        </p:nvSpPr>
        <p:spPr/>
        <p:txBody>
          <a:bodyPr/>
          <a:lstStyle/>
          <a:p>
            <a:fld id="{A781B0BA-CD53-894A-A4E1-06429746DB3F}" type="datetime1">
              <a:rPr lang="en-US" smtClean="0"/>
              <a:t>2/18/21</a:t>
            </a:fld>
            <a:endParaRPr lang="en-US"/>
          </a:p>
        </p:txBody>
      </p:sp>
      <p:sp>
        <p:nvSpPr>
          <p:cNvPr id="4" name="Footer Placeholder 3">
            <a:extLst>
              <a:ext uri="{FF2B5EF4-FFF2-40B4-BE49-F238E27FC236}">
                <a16:creationId xmlns:a16="http://schemas.microsoft.com/office/drawing/2014/main" id="{53723798-611E-4404-AFEB-E8662884B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C1BA21-EF49-4458-961E-AA87AEAB4D8C}"/>
              </a:ext>
            </a:extLst>
          </p:cNvPr>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258366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3032-505C-4131-8EA0-C3AA96072043}"/>
              </a:ext>
            </a:extLst>
          </p:cNvPr>
          <p:cNvSpPr>
            <a:spLocks noGrp="1"/>
          </p:cNvSpPr>
          <p:nvPr>
            <p:ph type="title"/>
          </p:nvPr>
        </p:nvSpPr>
        <p:spPr>
          <a:xfrm>
            <a:off x="630240"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66BFFF-0F66-416F-B7AD-40997AADFDE4}"/>
              </a:ext>
            </a:extLst>
          </p:cNvPr>
          <p:cNvSpPr>
            <a:spLocks noGrp="1"/>
          </p:cNvSpPr>
          <p:nvPr>
            <p:ph idx="1"/>
          </p:nvPr>
        </p:nvSpPr>
        <p:spPr>
          <a:xfrm>
            <a:off x="3887790" y="741366"/>
            <a:ext cx="4629151"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178B63-D412-4E2A-A234-BB172A32FC92}"/>
              </a:ext>
            </a:extLst>
          </p:cNvPr>
          <p:cNvSpPr>
            <a:spLocks noGrp="1"/>
          </p:cNvSpPr>
          <p:nvPr>
            <p:ph type="body" sz="half" idx="2"/>
          </p:nvPr>
        </p:nvSpPr>
        <p:spPr>
          <a:xfrm>
            <a:off x="630240" y="1543050"/>
            <a:ext cx="2949575" cy="28590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C68FE-E491-41C7-83D5-17DB8E06660A}"/>
              </a:ext>
            </a:extLst>
          </p:cNvPr>
          <p:cNvSpPr>
            <a:spLocks noGrp="1"/>
          </p:cNvSpPr>
          <p:nvPr>
            <p:ph type="dt" sz="half" idx="10"/>
          </p:nvPr>
        </p:nvSpPr>
        <p:spPr/>
        <p:txBody>
          <a:bodyPr/>
          <a:lstStyle/>
          <a:p>
            <a:fld id="{E655864D-E337-F543-9424-9B1856AE9322}" type="datetime1">
              <a:rPr lang="en-US" smtClean="0"/>
              <a:t>2/18/21</a:t>
            </a:fld>
            <a:endParaRPr lang="en-US"/>
          </a:p>
        </p:txBody>
      </p:sp>
      <p:sp>
        <p:nvSpPr>
          <p:cNvPr id="6" name="Footer Placeholder 5">
            <a:extLst>
              <a:ext uri="{FF2B5EF4-FFF2-40B4-BE49-F238E27FC236}">
                <a16:creationId xmlns:a16="http://schemas.microsoft.com/office/drawing/2014/main" id="{DE01BC84-CA59-44A7-8E1C-DB0097D5E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EDB35-1FD0-4B3D-B40C-1D31AC06697A}"/>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2898610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4BE7-0BB6-4743-BFDE-05E87733AA9D}"/>
              </a:ext>
            </a:extLst>
          </p:cNvPr>
          <p:cNvSpPr>
            <a:spLocks noGrp="1"/>
          </p:cNvSpPr>
          <p:nvPr>
            <p:ph type="title"/>
          </p:nvPr>
        </p:nvSpPr>
        <p:spPr>
          <a:xfrm>
            <a:off x="630240"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51475-AB27-480E-B21D-1C059272BFAA}"/>
              </a:ext>
            </a:extLst>
          </p:cNvPr>
          <p:cNvSpPr>
            <a:spLocks noGrp="1"/>
          </p:cNvSpPr>
          <p:nvPr>
            <p:ph type="pic" idx="1"/>
          </p:nvPr>
        </p:nvSpPr>
        <p:spPr>
          <a:xfrm>
            <a:off x="3887790" y="741366"/>
            <a:ext cx="4629151" cy="36544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4780E5F-BB8B-4805-9339-46AA6ABC4071}"/>
              </a:ext>
            </a:extLst>
          </p:cNvPr>
          <p:cNvSpPr>
            <a:spLocks noGrp="1"/>
          </p:cNvSpPr>
          <p:nvPr>
            <p:ph type="body" sz="half" idx="2"/>
          </p:nvPr>
        </p:nvSpPr>
        <p:spPr>
          <a:xfrm>
            <a:off x="630240" y="1543050"/>
            <a:ext cx="2949575" cy="28590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6D3E3-B532-4ED8-933A-5001A5DEDF68}"/>
              </a:ext>
            </a:extLst>
          </p:cNvPr>
          <p:cNvSpPr>
            <a:spLocks noGrp="1"/>
          </p:cNvSpPr>
          <p:nvPr>
            <p:ph type="dt" sz="half" idx="10"/>
          </p:nvPr>
        </p:nvSpPr>
        <p:spPr/>
        <p:txBody>
          <a:bodyPr/>
          <a:lstStyle/>
          <a:p>
            <a:fld id="{46217C9E-615A-4E47-947B-189F072C5884}" type="datetime1">
              <a:rPr lang="en-US" smtClean="0"/>
              <a:t>2/18/21</a:t>
            </a:fld>
            <a:endParaRPr lang="en-US"/>
          </a:p>
        </p:txBody>
      </p:sp>
      <p:sp>
        <p:nvSpPr>
          <p:cNvPr id="6" name="Footer Placeholder 5">
            <a:extLst>
              <a:ext uri="{FF2B5EF4-FFF2-40B4-BE49-F238E27FC236}">
                <a16:creationId xmlns:a16="http://schemas.microsoft.com/office/drawing/2014/main" id="{18F4D19E-6891-46B3-8EE3-D139819F2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482EF-7922-4299-A4F7-5596BA4CA264}"/>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385017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80C6-43E2-42D8-A693-8FA41AE9A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651C00-C3A7-4DFB-AE6C-E94C72321B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DF974-0D9C-40A4-B0AF-CB7A65EA0178}"/>
              </a:ext>
            </a:extLst>
          </p:cNvPr>
          <p:cNvSpPr>
            <a:spLocks noGrp="1"/>
          </p:cNvSpPr>
          <p:nvPr>
            <p:ph type="dt" sz="half" idx="10"/>
          </p:nvPr>
        </p:nvSpPr>
        <p:spPr/>
        <p:txBody>
          <a:bodyPr/>
          <a:lstStyle/>
          <a:p>
            <a:fld id="{4956AE36-1EBF-0C41-BDEB-917BE9C471AC}" type="datetime1">
              <a:rPr lang="en-US" smtClean="0"/>
              <a:t>2/18/21</a:t>
            </a:fld>
            <a:endParaRPr lang="en-US"/>
          </a:p>
        </p:txBody>
      </p:sp>
      <p:sp>
        <p:nvSpPr>
          <p:cNvPr id="5" name="Footer Placeholder 4">
            <a:extLst>
              <a:ext uri="{FF2B5EF4-FFF2-40B4-BE49-F238E27FC236}">
                <a16:creationId xmlns:a16="http://schemas.microsoft.com/office/drawing/2014/main" id="{46C81A37-C723-4F02-9070-0D0CA3545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E7D12-50D3-4184-B32C-B1FCF59C651B}"/>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25793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CF700-839D-4F3D-A297-649C1C3221FD}"/>
              </a:ext>
            </a:extLst>
          </p:cNvPr>
          <p:cNvSpPr>
            <a:spLocks noGrp="1"/>
          </p:cNvSpPr>
          <p:nvPr>
            <p:ph type="title" orient="vert"/>
          </p:nvPr>
        </p:nvSpPr>
        <p:spPr>
          <a:xfrm>
            <a:off x="6543676" y="274641"/>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8C744-144B-4634-9AAC-29D3B792C4F6}"/>
              </a:ext>
            </a:extLst>
          </p:cNvPr>
          <p:cNvSpPr>
            <a:spLocks noGrp="1"/>
          </p:cNvSpPr>
          <p:nvPr>
            <p:ph type="body" orient="vert" idx="1"/>
          </p:nvPr>
        </p:nvSpPr>
        <p:spPr>
          <a:xfrm>
            <a:off x="628652" y="274641"/>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CC13E-D4F4-4ADA-9B28-B6EB631B95F4}"/>
              </a:ext>
            </a:extLst>
          </p:cNvPr>
          <p:cNvSpPr>
            <a:spLocks noGrp="1"/>
          </p:cNvSpPr>
          <p:nvPr>
            <p:ph type="dt" sz="half" idx="10"/>
          </p:nvPr>
        </p:nvSpPr>
        <p:spPr/>
        <p:txBody>
          <a:bodyPr/>
          <a:lstStyle/>
          <a:p>
            <a:fld id="{F189F0C4-7C90-6346-8093-5E0726504C8F}" type="datetime1">
              <a:rPr lang="en-US" smtClean="0"/>
              <a:t>2/18/21</a:t>
            </a:fld>
            <a:endParaRPr lang="en-US"/>
          </a:p>
        </p:txBody>
      </p:sp>
      <p:sp>
        <p:nvSpPr>
          <p:cNvPr id="5" name="Footer Placeholder 4">
            <a:extLst>
              <a:ext uri="{FF2B5EF4-FFF2-40B4-BE49-F238E27FC236}">
                <a16:creationId xmlns:a16="http://schemas.microsoft.com/office/drawing/2014/main" id="{D47CDEFD-CE4B-48A6-8F2D-B9FE55039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99FF3-AC49-4886-8A55-C4CEBF8A8736}"/>
              </a:ext>
            </a:extLst>
          </p:cNvPr>
          <p:cNvSpPr>
            <a:spLocks noGrp="1"/>
          </p:cNvSpPr>
          <p:nvPr>
            <p:ph type="sldNum" sz="quarter" idx="12"/>
          </p:nvPr>
        </p:nvSpPr>
        <p:spPr/>
        <p:txBody>
          <a:bodyPr/>
          <a:lstStyle/>
          <a:p>
            <a:fld id="{0655653C-9ED0-4E8E-A951-CB7E5AEB014F}" type="slidenum">
              <a:rPr lang="en-US" smtClean="0"/>
              <a:t>‹#›</a:t>
            </a:fld>
            <a:endParaRPr lang="en-US"/>
          </a:p>
        </p:txBody>
      </p:sp>
    </p:spTree>
    <p:extLst>
      <p:ext uri="{BB962C8B-B14F-4D97-AF65-F5344CB8AC3E}">
        <p14:creationId xmlns:p14="http://schemas.microsoft.com/office/powerpoint/2010/main" val="30259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6912A-D057-EE47-B6E6-A9B0E7ADEC60}" type="datetime1">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4AEE8-596E-414B-BAB2-3F3771E1BBE8}" type="slidenum">
              <a:rPr lang="en-US" smtClean="0"/>
              <a:pPr/>
              <a:t>‹#›</a:t>
            </a:fld>
            <a:endParaRPr lang="en-US" dirty="0"/>
          </a:p>
        </p:txBody>
      </p:sp>
    </p:spTree>
    <p:extLst>
      <p:ext uri="{BB962C8B-B14F-4D97-AF65-F5344CB8AC3E}">
        <p14:creationId xmlns:p14="http://schemas.microsoft.com/office/powerpoint/2010/main" val="344026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5B567-5683-0141-90E2-F31890BDFC33}" type="datetime1">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243539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83D13D-E03A-E542-B251-50AA877DAD5F}" type="datetime1">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3696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53BDA-ECD3-264A-82CC-2DD794CACF51}" type="datetime1">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272196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D0E37A-E830-C94C-B6A9-714781DCD8CB}" type="datetime1">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330826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0405A-8235-324C-8609-300FC5B86E54}" type="datetime1">
              <a:rPr lang="en-US" smtClean="0"/>
              <a:t>2/18/21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356139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1"/>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40E7D-969B-B046-94ED-22341F1A8A0B}" type="datetime1">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4AEE8-596E-414B-BAB2-3F3771E1BBE8}" type="slidenum">
              <a:rPr lang="en-US" smtClean="0"/>
              <a:t>‹#›</a:t>
            </a:fld>
            <a:endParaRPr lang="en-US"/>
          </a:p>
        </p:txBody>
      </p:sp>
    </p:spTree>
    <p:extLst>
      <p:ext uri="{BB962C8B-B14F-4D97-AF65-F5344CB8AC3E}">
        <p14:creationId xmlns:p14="http://schemas.microsoft.com/office/powerpoint/2010/main" val="132042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DDA31A-9323-3445-AC42-B673E45BB2EB}" type="datetime1">
              <a:rPr lang="en-US" smtClean="0"/>
              <a:t>2/18/21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4566633"/>
            <a:ext cx="2133600" cy="273844"/>
          </a:xfrm>
          <a:prstGeom prst="rect">
            <a:avLst/>
          </a:prstGeom>
        </p:spPr>
        <p:txBody>
          <a:bodyPr vert="horz" lIns="91440" tIns="45720" rIns="91440" bIns="45720" rtlCol="0" anchor="ctr"/>
          <a:lstStyle>
            <a:lvl1pPr algn="r">
              <a:defRPr sz="1200">
                <a:solidFill>
                  <a:schemeClr val="bg1">
                    <a:lumMod val="85000"/>
                  </a:schemeClr>
                </a:solidFill>
              </a:defRPr>
            </a:lvl1pPr>
          </a:lstStyle>
          <a:p>
            <a:fld id="{4524AEE8-596E-414B-BAB2-3F3771E1BBE8}" type="slidenum">
              <a:rPr lang="en-US" smtClean="0"/>
              <a:pPr/>
              <a:t>‹#›</a:t>
            </a:fld>
            <a:endParaRPr lang="en-US" dirty="0">
              <a:solidFill>
                <a:schemeClr val="bg1">
                  <a:lumMod val="85000"/>
                </a:schemeClr>
              </a:solidFill>
            </a:endParaRPr>
          </a:p>
        </p:txBody>
      </p:sp>
    </p:spTree>
    <p:extLst>
      <p:ext uri="{BB962C8B-B14F-4D97-AF65-F5344CB8AC3E}">
        <p14:creationId xmlns:p14="http://schemas.microsoft.com/office/powerpoint/2010/main" val="6809146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199E1-952F-445B-8F8C-2CF446D638FA}"/>
              </a:ext>
            </a:extLst>
          </p:cNvPr>
          <p:cNvSpPr>
            <a:spLocks noGrp="1"/>
          </p:cNvSpPr>
          <p:nvPr>
            <p:ph type="title"/>
          </p:nvPr>
        </p:nvSpPr>
        <p:spPr>
          <a:xfrm>
            <a:off x="628651" y="274641"/>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546078-AAEC-483C-A40B-538038F18A2E}"/>
              </a:ext>
            </a:extLst>
          </p:cNvPr>
          <p:cNvSpPr>
            <a:spLocks noGrp="1"/>
          </p:cNvSpPr>
          <p:nvPr>
            <p:ph type="body" idx="1"/>
          </p:nvPr>
        </p:nvSpPr>
        <p:spPr>
          <a:xfrm>
            <a:off x="628651"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DCBEA-0ADE-4AF4-9C7F-8CA51A75D57C}"/>
              </a:ext>
            </a:extLst>
          </p:cNvPr>
          <p:cNvSpPr>
            <a:spLocks noGrp="1"/>
          </p:cNvSpPr>
          <p:nvPr>
            <p:ph type="dt" sz="half" idx="2"/>
          </p:nvPr>
        </p:nvSpPr>
        <p:spPr>
          <a:xfrm>
            <a:off x="628651" y="4767266"/>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5FBA3F2-6C3F-954B-A021-08C14CB3F48E}" type="datetime1">
              <a:rPr lang="en-US" smtClean="0"/>
              <a:t>2/18/21</a:t>
            </a:fld>
            <a:endParaRPr lang="en-US"/>
          </a:p>
        </p:txBody>
      </p:sp>
      <p:sp>
        <p:nvSpPr>
          <p:cNvPr id="5" name="Footer Placeholder 4">
            <a:extLst>
              <a:ext uri="{FF2B5EF4-FFF2-40B4-BE49-F238E27FC236}">
                <a16:creationId xmlns:a16="http://schemas.microsoft.com/office/drawing/2014/main" id="{20C7A8A4-E8E1-4958-BEA6-D377BD15CEE7}"/>
              </a:ext>
            </a:extLst>
          </p:cNvPr>
          <p:cNvSpPr>
            <a:spLocks noGrp="1"/>
          </p:cNvSpPr>
          <p:nvPr>
            <p:ph type="ftr" sz="quarter" idx="3"/>
          </p:nvPr>
        </p:nvSpPr>
        <p:spPr>
          <a:xfrm>
            <a:off x="3028951" y="4767266"/>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05C436-7A41-46BA-8025-024392B75407}"/>
              </a:ext>
            </a:extLst>
          </p:cNvPr>
          <p:cNvSpPr>
            <a:spLocks noGrp="1"/>
          </p:cNvSpPr>
          <p:nvPr>
            <p:ph type="sldNum" sz="quarter" idx="4"/>
          </p:nvPr>
        </p:nvSpPr>
        <p:spPr>
          <a:xfrm>
            <a:off x="6457951" y="4767266"/>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655653C-9ED0-4E8E-A951-CB7E5AEB014F}" type="slidenum">
              <a:rPr lang="en-US" smtClean="0"/>
              <a:t>‹#›</a:t>
            </a:fld>
            <a:endParaRPr lang="en-US"/>
          </a:p>
        </p:txBody>
      </p:sp>
    </p:spTree>
    <p:extLst>
      <p:ext uri="{BB962C8B-B14F-4D97-AF65-F5344CB8AC3E}">
        <p14:creationId xmlns:p14="http://schemas.microsoft.com/office/powerpoint/2010/main" val="22457972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Krich@BoreasRenewables.com" TargetMode="External"/><Relationship Id="rId2" Type="http://schemas.openxmlformats.org/officeDocument/2006/relationships/image" Target="../media/image40.jpg"/><Relationship Id="rId1" Type="http://schemas.openxmlformats.org/officeDocument/2006/relationships/slideLayout" Target="../slideLayouts/slideLayout3.xml"/><Relationship Id="rId4" Type="http://schemas.openxmlformats.org/officeDocument/2006/relationships/hyperlink" Target="mailto:Worsley@BoreasRenewables.com"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jpg"/><Relationship Id="rId26" Type="http://schemas.openxmlformats.org/officeDocument/2006/relationships/image" Target="../media/image27.png"/><Relationship Id="rId21" Type="http://schemas.openxmlformats.org/officeDocument/2006/relationships/image" Target="../media/image22.jpe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32" Type="http://schemas.openxmlformats.org/officeDocument/2006/relationships/image" Target="../media/image33.png"/><Relationship Id="rId37" Type="http://schemas.openxmlformats.org/officeDocument/2006/relationships/image" Target="../media/image38.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9.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RO-SLIDE-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xtBox 11"/>
          <p:cNvSpPr txBox="1"/>
          <p:nvPr/>
        </p:nvSpPr>
        <p:spPr>
          <a:xfrm>
            <a:off x="-66583" y="418483"/>
            <a:ext cx="6788493" cy="830997"/>
          </a:xfrm>
          <a:prstGeom prst="rect">
            <a:avLst/>
          </a:prstGeom>
          <a:noFill/>
        </p:spPr>
        <p:txBody>
          <a:bodyPr wrap="square" rtlCol="0">
            <a:spAutoFit/>
          </a:bodyPr>
          <a:lstStyle/>
          <a:p>
            <a:r>
              <a:rPr lang="en-US" sz="2800" dirty="0">
                <a:solidFill>
                  <a:schemeClr val="bg1"/>
                </a:solidFill>
                <a:latin typeface="Bebas Neue"/>
                <a:cs typeface="Bebas Neue"/>
              </a:rPr>
              <a:t>Amendment to NEPOOL ORTP Proposal</a:t>
            </a:r>
          </a:p>
          <a:p>
            <a:r>
              <a:rPr lang="en-US" sz="2000" i="1" dirty="0">
                <a:solidFill>
                  <a:schemeClr val="bg1"/>
                </a:solidFill>
                <a:latin typeface="Bebas Neue"/>
                <a:cs typeface="Bebas Neue"/>
              </a:rPr>
              <a:t>To Reflect Solar ITC Phase Down for FCA 17 &amp; 18</a:t>
            </a:r>
          </a:p>
        </p:txBody>
      </p:sp>
      <p:sp>
        <p:nvSpPr>
          <p:cNvPr id="9" name="TextBox 8"/>
          <p:cNvSpPr txBox="1"/>
          <p:nvPr/>
        </p:nvSpPr>
        <p:spPr>
          <a:xfrm>
            <a:off x="215328" y="1574699"/>
            <a:ext cx="2184401" cy="600164"/>
          </a:xfrm>
          <a:prstGeom prst="rect">
            <a:avLst/>
          </a:prstGeom>
          <a:noFill/>
        </p:spPr>
        <p:txBody>
          <a:bodyPr wrap="square" rtlCol="0">
            <a:spAutoFit/>
          </a:bodyPr>
          <a:lstStyle/>
          <a:p>
            <a:r>
              <a:rPr lang="en-US" sz="1100" dirty="0">
                <a:solidFill>
                  <a:schemeClr val="tx1">
                    <a:lumMod val="50000"/>
                    <a:lumOff val="50000"/>
                  </a:schemeClr>
                </a:solidFill>
                <a:latin typeface="Open Sans"/>
                <a:cs typeface="Open Sans"/>
              </a:rPr>
              <a:t>Presented by</a:t>
            </a:r>
          </a:p>
          <a:p>
            <a:r>
              <a:rPr lang="en-US" sz="1100" dirty="0">
                <a:solidFill>
                  <a:schemeClr val="tx1">
                    <a:lumMod val="50000"/>
                    <a:lumOff val="50000"/>
                  </a:schemeClr>
                </a:solidFill>
                <a:latin typeface="Open Sans"/>
                <a:cs typeface="Open Sans"/>
              </a:rPr>
              <a:t>Abigail </a:t>
            </a:r>
            <a:r>
              <a:rPr lang="en-US" sz="1100" dirty="0" err="1">
                <a:solidFill>
                  <a:schemeClr val="tx1">
                    <a:lumMod val="50000"/>
                    <a:lumOff val="50000"/>
                  </a:schemeClr>
                </a:solidFill>
                <a:latin typeface="Open Sans"/>
                <a:cs typeface="Open Sans"/>
              </a:rPr>
              <a:t>Krich</a:t>
            </a:r>
            <a:r>
              <a:rPr lang="en-US" sz="1100" dirty="0">
                <a:solidFill>
                  <a:schemeClr val="tx1">
                    <a:lumMod val="50000"/>
                    <a:lumOff val="50000"/>
                  </a:schemeClr>
                </a:solidFill>
                <a:latin typeface="Open Sans"/>
                <a:cs typeface="Open Sans"/>
              </a:rPr>
              <a:t> &amp; Alex Worsley</a:t>
            </a:r>
          </a:p>
          <a:p>
            <a:r>
              <a:rPr lang="en-US" sz="1100" dirty="0">
                <a:solidFill>
                  <a:schemeClr val="tx1">
                    <a:lumMod val="50000"/>
                    <a:lumOff val="50000"/>
                  </a:schemeClr>
                </a:solidFill>
                <a:latin typeface="Open Sans"/>
                <a:cs typeface="Open Sans"/>
              </a:rPr>
              <a:t>Boreas Renewables</a:t>
            </a:r>
          </a:p>
        </p:txBody>
      </p:sp>
      <p:sp>
        <p:nvSpPr>
          <p:cNvPr id="10" name="TextBox 9"/>
          <p:cNvSpPr txBox="1"/>
          <p:nvPr/>
        </p:nvSpPr>
        <p:spPr>
          <a:xfrm>
            <a:off x="223794" y="4785153"/>
            <a:ext cx="6024606" cy="400110"/>
          </a:xfrm>
          <a:prstGeom prst="rect">
            <a:avLst/>
          </a:prstGeom>
          <a:noFill/>
        </p:spPr>
        <p:txBody>
          <a:bodyPr wrap="square" rtlCol="0">
            <a:spAutoFit/>
          </a:bodyPr>
          <a:lstStyle/>
          <a:p>
            <a:r>
              <a:rPr lang="en-US" sz="1000" b="1" dirty="0">
                <a:solidFill>
                  <a:schemeClr val="bg1"/>
                </a:solidFill>
                <a:latin typeface="Open Sans"/>
                <a:cs typeface="Open Sans"/>
              </a:rPr>
              <a:t>For NEPOOL Markets Committee | February 24, 2021</a:t>
            </a:r>
          </a:p>
          <a:p>
            <a:endParaRPr lang="en-US" sz="1000" b="1" dirty="0">
              <a:solidFill>
                <a:schemeClr val="bg1"/>
              </a:solidFill>
              <a:latin typeface="Open Sans"/>
              <a:cs typeface="Open Sans"/>
            </a:endParaRPr>
          </a:p>
        </p:txBody>
      </p:sp>
      <p:pic>
        <p:nvPicPr>
          <p:cNvPr id="11" name="Picture 10" descr="RENEW Northeast - Logo New - 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621" y="1621447"/>
            <a:ext cx="1210734" cy="460525"/>
          </a:xfrm>
          <a:prstGeom prst="rect">
            <a:avLst/>
          </a:prstGeom>
        </p:spPr>
      </p:pic>
    </p:spTree>
    <p:extLst>
      <p:ext uri="{BB962C8B-B14F-4D97-AF65-F5344CB8AC3E}">
        <p14:creationId xmlns:p14="http://schemas.microsoft.com/office/powerpoint/2010/main" val="244016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Proposed Revision to NEPOOL ORTP Proposal - Intention</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2046714"/>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600" dirty="0">
                <a:solidFill>
                  <a:prstClr val="black"/>
                </a:solidFill>
              </a:rPr>
              <a:t>We believe it is only appropriate for NEPOOL’s ORTP proposal to reflect the use of profit-maximizing strategies being employed by solar developers with respect to the current tax law</a:t>
            </a:r>
          </a:p>
          <a:p>
            <a:pPr marL="800081" lvl="1" indent="-342892" defTabSz="914378">
              <a:spcAft>
                <a:spcPts val="600"/>
              </a:spcAft>
              <a:buFont typeface="Arial" panose="020B0604020202020204" pitchFamily="34" charset="0"/>
              <a:buChar char="•"/>
              <a:defRPr/>
            </a:pPr>
            <a:r>
              <a:rPr lang="en-US" sz="1600" dirty="0">
                <a:solidFill>
                  <a:prstClr val="black"/>
                </a:solidFill>
              </a:rPr>
              <a:t>Should tax law remain unchanged, this would result in an ITC assumption of 26% for FCA 17 and 22% for FCA 18</a:t>
            </a:r>
          </a:p>
          <a:p>
            <a:pPr marL="800081" lvl="1" indent="-342892" defTabSz="914378">
              <a:spcAft>
                <a:spcPts val="600"/>
              </a:spcAft>
              <a:buFont typeface="Arial" panose="020B0604020202020204" pitchFamily="34" charset="0"/>
              <a:buChar char="•"/>
              <a:defRPr/>
            </a:pPr>
            <a:r>
              <a:rPr lang="en-US" sz="1600" dirty="0">
                <a:solidFill>
                  <a:prstClr val="black"/>
                </a:solidFill>
              </a:rPr>
              <a:t>Should tax law change again in the next two years, such change would be reflected in the final ITC assumption used for the FCA 17 and/or 18 updates</a:t>
            </a:r>
          </a:p>
          <a:p>
            <a:pPr marL="342892" indent="-342892" defTabSz="914378">
              <a:spcAft>
                <a:spcPts val="600"/>
              </a:spcAft>
              <a:buFont typeface="Arial" panose="020B0604020202020204" pitchFamily="34" charset="0"/>
              <a:buChar char="•"/>
              <a:defRPr/>
            </a:pPr>
            <a:endParaRPr lang="en-US" sz="1600" dirty="0">
              <a:solidFill>
                <a:prstClr val="black"/>
              </a:solidFill>
            </a:endParaRP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10</a:t>
            </a:fld>
            <a:endParaRPr lang="en-US" dirty="0"/>
          </a:p>
        </p:txBody>
      </p:sp>
    </p:spTree>
    <p:extLst>
      <p:ext uri="{BB962C8B-B14F-4D97-AF65-F5344CB8AC3E}">
        <p14:creationId xmlns:p14="http://schemas.microsoft.com/office/powerpoint/2010/main" val="382462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Proposed Revision to NEPOOL ORTP Proposal - Redlines</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3385542"/>
          </a:xfrm>
          <a:prstGeom prst="rect">
            <a:avLst/>
          </a:prstGeom>
          <a:noFill/>
        </p:spPr>
        <p:txBody>
          <a:bodyPr wrap="square" rtlCol="0">
            <a:spAutoFit/>
          </a:bodyPr>
          <a:lstStyle/>
          <a:p>
            <a:pPr defTabSz="914378">
              <a:spcAft>
                <a:spcPts val="1200"/>
              </a:spcAft>
              <a:defRPr/>
            </a:pPr>
            <a:r>
              <a:rPr lang="en-US" sz="1400" b="1" dirty="0">
                <a:solidFill>
                  <a:prstClr val="black"/>
                </a:solidFill>
              </a:rPr>
              <a:t>III.A.21.1.2 Calculation of Offer Review Trigger Prices.</a:t>
            </a:r>
          </a:p>
          <a:p>
            <a:pPr defTabSz="914378">
              <a:spcAft>
                <a:spcPts val="1200"/>
              </a:spcAft>
              <a:defRPr/>
            </a:pPr>
            <a:r>
              <a:rPr lang="en-US" sz="1400" dirty="0">
                <a:solidFill>
                  <a:prstClr val="black"/>
                </a:solidFill>
              </a:rPr>
              <a:t>(e) For years in which no full recalculation is performed pursuant to subsection (a) above, the Offer Review Trigger Prices will be adjusted as follows:</a:t>
            </a:r>
          </a:p>
          <a:p>
            <a:pPr defTabSz="914378">
              <a:spcAft>
                <a:spcPts val="1200"/>
              </a:spcAft>
              <a:defRPr/>
            </a:pPr>
            <a:r>
              <a:rPr lang="en-US" sz="1400" dirty="0">
                <a:solidFill>
                  <a:prstClr val="black"/>
                </a:solidFill>
              </a:rPr>
              <a:t>[…]</a:t>
            </a:r>
          </a:p>
          <a:p>
            <a:pPr defTabSz="914378">
              <a:spcAft>
                <a:spcPts val="1200"/>
              </a:spcAft>
              <a:defRPr/>
            </a:pPr>
            <a:r>
              <a:rPr lang="en-US" sz="1400" u="sng" dirty="0">
                <a:solidFill>
                  <a:srgbClr val="2198AF"/>
                </a:solidFill>
              </a:rPr>
              <a:t>(6) </a:t>
            </a:r>
            <a:r>
              <a:rPr lang="en-US" sz="1400" u="sng" dirty="0">
                <a:solidFill>
                  <a:srgbClr val="FF0000"/>
                </a:solidFill>
              </a:rPr>
              <a:t>The Investment Tax Credit input into the capital budgeting model for the Photovoltaic Solar Generating Capacity Resource shall be 26 percent for the Capacity Commitment Period beginning on June 1, 2026, 22 percent for the Capacity Commitment Period beginning on June 1, 2027, and 10 percent thereafter.</a:t>
            </a:r>
            <a:endParaRPr lang="en-US" sz="1400" u="sng" dirty="0">
              <a:solidFill>
                <a:srgbClr val="2198AF"/>
              </a:solidFill>
            </a:endParaRPr>
          </a:p>
          <a:p>
            <a:pPr defTabSz="914378">
              <a:spcAft>
                <a:spcPts val="1200"/>
              </a:spcAft>
              <a:defRPr/>
            </a:pPr>
            <a:r>
              <a:rPr lang="en-US" sz="1400" u="sng" dirty="0">
                <a:solidFill>
                  <a:srgbClr val="2198AF"/>
                </a:solidFill>
              </a:rPr>
              <a:t>The Production Tax Credit and Investment Tax Credit inputs into the capital budgeting model</a:t>
            </a:r>
            <a:r>
              <a:rPr lang="en-US" sz="1400" u="sng" dirty="0">
                <a:solidFill>
                  <a:srgbClr val="FF0000"/>
                </a:solidFill>
              </a:rPr>
              <a:t>, including the aforementioned input,</a:t>
            </a:r>
            <a:r>
              <a:rPr lang="en-US" sz="1400" u="sng" dirty="0">
                <a:solidFill>
                  <a:srgbClr val="2198AF"/>
                </a:solidFill>
              </a:rPr>
              <a:t> will be updated to reflect the most current tax law at the time of the update.</a:t>
            </a:r>
            <a:endParaRPr lang="en-US" sz="1400" u="sng" dirty="0">
              <a:solidFill>
                <a:srgbClr val="FF0000"/>
              </a:solidFill>
            </a:endParaRPr>
          </a:p>
          <a:p>
            <a:pPr defTabSz="914378">
              <a:spcAft>
                <a:spcPts val="1200"/>
              </a:spcAft>
              <a:defRPr/>
            </a:pPr>
            <a:r>
              <a:rPr lang="en-US" sz="1400" dirty="0">
                <a:solidFill>
                  <a:prstClr val="black"/>
                </a:solidFill>
              </a:rPr>
              <a:t>(7)</a:t>
            </a:r>
            <a:r>
              <a:rPr lang="en-US" sz="1400" strike="sngStrike" dirty="0">
                <a:solidFill>
                  <a:srgbClr val="2198AF"/>
                </a:solidFill>
              </a:rPr>
              <a:t>(6)</a:t>
            </a:r>
            <a:r>
              <a:rPr lang="en-US" sz="1400" dirty="0">
                <a:solidFill>
                  <a:prstClr val="black"/>
                </a:solidFill>
              </a:rPr>
              <a:t>…</a:t>
            </a:r>
          </a:p>
          <a:p>
            <a:pPr marL="342892" indent="-342892" defTabSz="914378">
              <a:spcAft>
                <a:spcPts val="600"/>
              </a:spcAft>
              <a:buFont typeface="Arial" panose="020B0604020202020204" pitchFamily="34" charset="0"/>
              <a:buChar char="•"/>
              <a:defRPr/>
            </a:pPr>
            <a:endParaRPr lang="en-US" sz="1400" dirty="0">
              <a:solidFill>
                <a:prstClr val="black"/>
              </a:solidFill>
            </a:endParaRP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11</a:t>
            </a:fld>
            <a:endParaRPr lang="en-US" dirty="0"/>
          </a:p>
        </p:txBody>
      </p:sp>
    </p:spTree>
    <p:extLst>
      <p:ext uri="{BB962C8B-B14F-4D97-AF65-F5344CB8AC3E}">
        <p14:creationId xmlns:p14="http://schemas.microsoft.com/office/powerpoint/2010/main" val="164605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ro-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Slide Number Placeholder 1"/>
          <p:cNvSpPr>
            <a:spLocks noGrp="1"/>
          </p:cNvSpPr>
          <p:nvPr>
            <p:ph type="sldNum" sz="quarter" idx="12"/>
          </p:nvPr>
        </p:nvSpPr>
        <p:spPr>
          <a:xfrm>
            <a:off x="6553200" y="4767264"/>
            <a:ext cx="2133600" cy="273844"/>
          </a:xfrm>
        </p:spPr>
        <p:txBody>
          <a:bodyPr/>
          <a:lstStyle/>
          <a:p>
            <a:fld id="{4524AEE8-596E-414B-BAB2-3F3771E1BBE8}" type="slidenum">
              <a:rPr lang="en-US" smtClean="0"/>
              <a:t>12</a:t>
            </a:fld>
            <a:endParaRPr lang="en-US"/>
          </a:p>
        </p:txBody>
      </p:sp>
      <p:sp>
        <p:nvSpPr>
          <p:cNvPr id="5" name="TextBox 4">
            <a:extLst>
              <a:ext uri="{FF2B5EF4-FFF2-40B4-BE49-F238E27FC236}">
                <a16:creationId xmlns:a16="http://schemas.microsoft.com/office/drawing/2014/main" id="{CC658E67-B0BA-BE4A-B99E-46FFD6B2EF7B}"/>
              </a:ext>
            </a:extLst>
          </p:cNvPr>
          <p:cNvSpPr txBox="1"/>
          <p:nvPr/>
        </p:nvSpPr>
        <p:spPr>
          <a:xfrm>
            <a:off x="215327" y="1574698"/>
            <a:ext cx="3217548" cy="938719"/>
          </a:xfrm>
          <a:prstGeom prst="rect">
            <a:avLst/>
          </a:prstGeom>
          <a:noFill/>
        </p:spPr>
        <p:txBody>
          <a:bodyPr wrap="square" rtlCol="0">
            <a:spAutoFit/>
          </a:bodyPr>
          <a:lstStyle/>
          <a:p>
            <a:r>
              <a:rPr lang="en-US" sz="1100" dirty="0">
                <a:solidFill>
                  <a:schemeClr val="tx1">
                    <a:lumMod val="50000"/>
                    <a:lumOff val="50000"/>
                  </a:schemeClr>
                </a:solidFill>
                <a:latin typeface="Open Sans"/>
                <a:cs typeface="Open Sans"/>
              </a:rPr>
              <a:t>Questions?</a:t>
            </a:r>
          </a:p>
          <a:p>
            <a:endParaRPr lang="en-US" sz="1100" dirty="0">
              <a:solidFill>
                <a:schemeClr val="tx1">
                  <a:lumMod val="50000"/>
                  <a:lumOff val="50000"/>
                </a:schemeClr>
              </a:solidFill>
              <a:latin typeface="Open Sans"/>
              <a:cs typeface="Open Sans"/>
            </a:endParaRPr>
          </a:p>
          <a:p>
            <a:r>
              <a:rPr lang="en-US" sz="1100" dirty="0">
                <a:solidFill>
                  <a:schemeClr val="tx1">
                    <a:lumMod val="50000"/>
                    <a:lumOff val="50000"/>
                  </a:schemeClr>
                </a:solidFill>
                <a:latin typeface="Open Sans"/>
                <a:cs typeface="Open Sans"/>
              </a:rPr>
              <a:t>Abigail </a:t>
            </a:r>
            <a:r>
              <a:rPr lang="en-US" sz="1100" dirty="0" err="1">
                <a:solidFill>
                  <a:schemeClr val="tx1">
                    <a:lumMod val="50000"/>
                    <a:lumOff val="50000"/>
                  </a:schemeClr>
                </a:solidFill>
                <a:latin typeface="Open Sans"/>
                <a:cs typeface="Open Sans"/>
              </a:rPr>
              <a:t>Krich</a:t>
            </a:r>
            <a:r>
              <a:rPr lang="en-US" sz="1100" dirty="0">
                <a:solidFill>
                  <a:schemeClr val="tx1">
                    <a:lumMod val="50000"/>
                    <a:lumOff val="50000"/>
                  </a:schemeClr>
                </a:solidFill>
                <a:latin typeface="Open Sans"/>
                <a:cs typeface="Open Sans"/>
              </a:rPr>
              <a:t>	</a:t>
            </a:r>
            <a:r>
              <a:rPr lang="en-US" sz="1100" dirty="0">
                <a:solidFill>
                  <a:schemeClr val="tx1">
                    <a:lumMod val="50000"/>
                    <a:lumOff val="50000"/>
                  </a:schemeClr>
                </a:solidFill>
                <a:latin typeface="Open Sans"/>
                <a:cs typeface="Open Sans"/>
                <a:hlinkClick r:id="rId3"/>
              </a:rPr>
              <a:t>Krich@BoreasRenewables.com</a:t>
            </a:r>
            <a:endParaRPr lang="en-US" sz="1100" dirty="0">
              <a:solidFill>
                <a:schemeClr val="tx1">
                  <a:lumMod val="50000"/>
                  <a:lumOff val="50000"/>
                </a:schemeClr>
              </a:solidFill>
              <a:latin typeface="Open Sans"/>
              <a:cs typeface="Open Sans"/>
            </a:endParaRPr>
          </a:p>
          <a:p>
            <a:endParaRPr lang="en-US" sz="1100" dirty="0">
              <a:solidFill>
                <a:schemeClr val="tx1">
                  <a:lumMod val="50000"/>
                  <a:lumOff val="50000"/>
                </a:schemeClr>
              </a:solidFill>
              <a:latin typeface="Open Sans"/>
              <a:cs typeface="Open Sans"/>
            </a:endParaRPr>
          </a:p>
          <a:p>
            <a:r>
              <a:rPr lang="en-US" sz="1100" dirty="0">
                <a:solidFill>
                  <a:schemeClr val="tx1">
                    <a:lumMod val="50000"/>
                    <a:lumOff val="50000"/>
                  </a:schemeClr>
                </a:solidFill>
                <a:latin typeface="Open Sans"/>
                <a:cs typeface="Open Sans"/>
              </a:rPr>
              <a:t>Alex Worsley	</a:t>
            </a:r>
            <a:r>
              <a:rPr lang="en-US" sz="1100" dirty="0">
                <a:solidFill>
                  <a:schemeClr val="tx1">
                    <a:lumMod val="50000"/>
                    <a:lumOff val="50000"/>
                  </a:schemeClr>
                </a:solidFill>
                <a:latin typeface="Open Sans"/>
                <a:cs typeface="Open Sans"/>
                <a:hlinkClick r:id="rId4"/>
              </a:rPr>
              <a:t>Worsley@BoreasRenewables.com</a:t>
            </a:r>
            <a:endParaRPr lang="en-US" sz="1100" dirty="0">
              <a:solidFill>
                <a:schemeClr val="tx1">
                  <a:lumMod val="50000"/>
                  <a:lumOff val="50000"/>
                </a:schemeClr>
              </a:solidFill>
              <a:latin typeface="Open Sans"/>
              <a:cs typeface="Open Sans"/>
            </a:endParaRPr>
          </a:p>
        </p:txBody>
      </p:sp>
    </p:spTree>
    <p:extLst>
      <p:ext uri="{BB962C8B-B14F-4D97-AF65-F5344CB8AC3E}">
        <p14:creationId xmlns:p14="http://schemas.microsoft.com/office/powerpoint/2010/main" val="238402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9"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73" y="4523696"/>
            <a:ext cx="1911927" cy="628269"/>
          </a:xfrm>
          <a:prstGeom prst="rect">
            <a:avLst/>
          </a:prstGeom>
        </p:spPr>
      </p:pic>
      <p:pic>
        <p:nvPicPr>
          <p:cNvPr id="79" name="Picture 4" descr="http://www.bneenergy.com/images/bne02-09a_01.jpg">
            <a:extLst>
              <a:ext uri="{FF2B5EF4-FFF2-40B4-BE49-F238E27FC236}">
                <a16:creationId xmlns:a16="http://schemas.microsoft.com/office/drawing/2014/main" id="{BEE9D360-687A-4731-8D8E-E4B415906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 b="-5574"/>
          <a:stretch/>
        </p:blipFill>
        <p:spPr bwMode="auto">
          <a:xfrm>
            <a:off x="1230230" y="998108"/>
            <a:ext cx="1327665" cy="257718"/>
          </a:xfrm>
          <a:prstGeom prst="rect">
            <a:avLst/>
          </a:prstGeom>
          <a:noFill/>
          <a:extLst>
            <a:ext uri="{909E8E84-426E-40dd-AFC4-6F175D3DCCD1}">
              <a14:hiddenFill xmlns=""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B0156685-7146-4C84-B8AC-EF793CF5C233}"/>
              </a:ext>
            </a:extLst>
          </p:cNvPr>
          <p:cNvPicPr>
            <a:picLocks noChangeAspect="1"/>
          </p:cNvPicPr>
          <p:nvPr/>
        </p:nvPicPr>
        <p:blipFill rotWithShape="1">
          <a:blip r:embed="rId5"/>
          <a:srcRect b="29905"/>
          <a:stretch/>
        </p:blipFill>
        <p:spPr>
          <a:xfrm>
            <a:off x="3881713" y="1077284"/>
            <a:ext cx="1072764" cy="202968"/>
          </a:xfrm>
          <a:prstGeom prst="rect">
            <a:avLst/>
          </a:prstGeom>
        </p:spPr>
      </p:pic>
      <p:pic>
        <p:nvPicPr>
          <p:cNvPr id="85" name="Picture 84">
            <a:extLst>
              <a:ext uri="{FF2B5EF4-FFF2-40B4-BE49-F238E27FC236}">
                <a16:creationId xmlns:a16="http://schemas.microsoft.com/office/drawing/2014/main" id="{1D8A4467-6660-4BC0-9868-09C3A0BC68BD}"/>
              </a:ext>
            </a:extLst>
          </p:cNvPr>
          <p:cNvPicPr>
            <a:picLocks noChangeAspect="1"/>
          </p:cNvPicPr>
          <p:nvPr/>
        </p:nvPicPr>
        <p:blipFill>
          <a:blip r:embed="rId6"/>
          <a:stretch>
            <a:fillRect/>
          </a:stretch>
        </p:blipFill>
        <p:spPr>
          <a:xfrm>
            <a:off x="6910752" y="942183"/>
            <a:ext cx="642642" cy="422240"/>
          </a:xfrm>
          <a:prstGeom prst="rect">
            <a:avLst/>
          </a:prstGeom>
        </p:spPr>
      </p:pic>
      <p:pic>
        <p:nvPicPr>
          <p:cNvPr id="87" name="Picture 34" descr="http://www.sierraclub.org/sites/www.sierraclub.org/files/style-guide/13_downloadall.png">
            <a:extLst>
              <a:ext uri="{FF2B5EF4-FFF2-40B4-BE49-F238E27FC236}">
                <a16:creationId xmlns:a16="http://schemas.microsoft.com/office/drawing/2014/main" id="{2141AFFA-548E-4462-A6C4-C8D4AF71F6D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849554" y="3056785"/>
            <a:ext cx="825470" cy="368222"/>
          </a:xfrm>
          <a:prstGeom prst="rect">
            <a:avLst/>
          </a:prstGeom>
          <a:noFill/>
          <a:extLst>
            <a:ext uri="{909E8E84-426E-40dd-AFC4-6F175D3DCCD1}">
              <a14:hiddenFill xmlns=""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CE790622-3076-41AA-8C50-CD463B92C62E}"/>
              </a:ext>
            </a:extLst>
          </p:cNvPr>
          <p:cNvPicPr>
            <a:picLocks noChangeAspect="1"/>
          </p:cNvPicPr>
          <p:nvPr/>
        </p:nvPicPr>
        <p:blipFill>
          <a:blip r:embed="rId8"/>
          <a:stretch>
            <a:fillRect/>
          </a:stretch>
        </p:blipFill>
        <p:spPr>
          <a:xfrm>
            <a:off x="4175437" y="3677178"/>
            <a:ext cx="1246707" cy="218638"/>
          </a:xfrm>
          <a:prstGeom prst="rect">
            <a:avLst/>
          </a:prstGeom>
        </p:spPr>
      </p:pic>
      <p:pic>
        <p:nvPicPr>
          <p:cNvPr id="91" name="Picture 90">
            <a:extLst>
              <a:ext uri="{FF2B5EF4-FFF2-40B4-BE49-F238E27FC236}">
                <a16:creationId xmlns:a16="http://schemas.microsoft.com/office/drawing/2014/main" id="{BB379B73-5C6B-4694-BA0C-33B750B69BAE}"/>
              </a:ext>
            </a:extLst>
          </p:cNvPr>
          <p:cNvPicPr>
            <a:picLocks noChangeAspect="1"/>
          </p:cNvPicPr>
          <p:nvPr/>
        </p:nvPicPr>
        <p:blipFill rotWithShape="1">
          <a:blip r:embed="rId9"/>
          <a:srcRect t="37162" b="36199"/>
          <a:stretch/>
        </p:blipFill>
        <p:spPr>
          <a:xfrm>
            <a:off x="5588362" y="3595993"/>
            <a:ext cx="1053130" cy="280543"/>
          </a:xfrm>
          <a:prstGeom prst="rect">
            <a:avLst/>
          </a:prstGeom>
        </p:spPr>
      </p:pic>
      <p:pic>
        <p:nvPicPr>
          <p:cNvPr id="93" name="Picture 2" descr="http://www.swebdevelopment.ca/Resources/Pictures/logo.png">
            <a:extLst>
              <a:ext uri="{FF2B5EF4-FFF2-40B4-BE49-F238E27FC236}">
                <a16:creationId xmlns:a16="http://schemas.microsoft.com/office/drawing/2014/main" id="{B5386A29-C3C2-4972-B9C6-BD49AE5CF0C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75699" y="3672916"/>
            <a:ext cx="925806" cy="200821"/>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94">
            <a:extLst>
              <a:ext uri="{FF2B5EF4-FFF2-40B4-BE49-F238E27FC236}">
                <a16:creationId xmlns:a16="http://schemas.microsoft.com/office/drawing/2014/main" id="{7AD219C1-E083-4CDF-B0F4-D744B2FD4E46}"/>
              </a:ext>
            </a:extLst>
          </p:cNvPr>
          <p:cNvPicPr>
            <a:picLocks noChangeAspect="1"/>
          </p:cNvPicPr>
          <p:nvPr/>
        </p:nvPicPr>
        <p:blipFill>
          <a:blip r:embed="rId11"/>
          <a:stretch>
            <a:fillRect/>
          </a:stretch>
        </p:blipFill>
        <p:spPr>
          <a:xfrm>
            <a:off x="1304196" y="3132806"/>
            <a:ext cx="1302808" cy="306417"/>
          </a:xfrm>
          <a:prstGeom prst="rect">
            <a:avLst/>
          </a:prstGeom>
        </p:spPr>
      </p:pic>
      <p:pic>
        <p:nvPicPr>
          <p:cNvPr id="97" name="Picture 96">
            <a:extLst>
              <a:ext uri="{FF2B5EF4-FFF2-40B4-BE49-F238E27FC236}">
                <a16:creationId xmlns:a16="http://schemas.microsoft.com/office/drawing/2014/main" id="{7E4EDED8-99F0-4FDD-82FB-3D8D83FFD5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67955" y="2519552"/>
            <a:ext cx="426037" cy="464672"/>
          </a:xfrm>
          <a:prstGeom prst="rect">
            <a:avLst/>
          </a:prstGeom>
        </p:spPr>
      </p:pic>
      <p:pic>
        <p:nvPicPr>
          <p:cNvPr id="99" name="Picture 98" descr="A close up of a sign&#10;&#10;Description generated with high confidence">
            <a:extLst>
              <a:ext uri="{FF2B5EF4-FFF2-40B4-BE49-F238E27FC236}">
                <a16:creationId xmlns:a16="http://schemas.microsoft.com/office/drawing/2014/main" id="{A3D7BA1B-97A7-40E4-9BD2-A9823F6025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07710" y="3667789"/>
            <a:ext cx="1327920" cy="156695"/>
          </a:xfrm>
          <a:prstGeom prst="rect">
            <a:avLst/>
          </a:prstGeom>
        </p:spPr>
      </p:pic>
      <p:pic>
        <p:nvPicPr>
          <p:cNvPr id="101" name="Picture 100">
            <a:extLst>
              <a:ext uri="{FF2B5EF4-FFF2-40B4-BE49-F238E27FC236}">
                <a16:creationId xmlns:a16="http://schemas.microsoft.com/office/drawing/2014/main" id="{AA49BAF6-EC79-4F7D-87FF-A2D980B93ABA}"/>
              </a:ext>
            </a:extLst>
          </p:cNvPr>
          <p:cNvPicPr>
            <a:picLocks noChangeAspect="1"/>
          </p:cNvPicPr>
          <p:nvPr/>
        </p:nvPicPr>
        <p:blipFill>
          <a:blip r:embed="rId14"/>
          <a:stretch>
            <a:fillRect/>
          </a:stretch>
        </p:blipFill>
        <p:spPr>
          <a:xfrm>
            <a:off x="6932871" y="2546050"/>
            <a:ext cx="908318" cy="247147"/>
          </a:xfrm>
          <a:prstGeom prst="rect">
            <a:avLst/>
          </a:prstGeom>
        </p:spPr>
      </p:pic>
      <p:pic>
        <p:nvPicPr>
          <p:cNvPr id="103" name="Picture 102" descr="A close up of a logo&#10;&#10;Description generated with high confidence">
            <a:extLst>
              <a:ext uri="{FF2B5EF4-FFF2-40B4-BE49-F238E27FC236}">
                <a16:creationId xmlns:a16="http://schemas.microsoft.com/office/drawing/2014/main" id="{7D69DC61-7A9D-4C85-BD29-F537C87F3C2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4673" y="3019880"/>
            <a:ext cx="1039498" cy="419343"/>
          </a:xfrm>
          <a:prstGeom prst="rect">
            <a:avLst/>
          </a:prstGeom>
        </p:spPr>
      </p:pic>
      <p:pic>
        <p:nvPicPr>
          <p:cNvPr id="105" name="Picture 104">
            <a:extLst>
              <a:ext uri="{FF2B5EF4-FFF2-40B4-BE49-F238E27FC236}">
                <a16:creationId xmlns:a16="http://schemas.microsoft.com/office/drawing/2014/main" id="{39805611-4CDE-47DA-86AD-D8252C58F80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49477" y="3053273"/>
            <a:ext cx="1001618" cy="336703"/>
          </a:xfrm>
          <a:prstGeom prst="rect">
            <a:avLst/>
          </a:prstGeom>
        </p:spPr>
      </p:pic>
      <p:pic>
        <p:nvPicPr>
          <p:cNvPr id="107" name="Picture 106">
            <a:extLst>
              <a:ext uri="{FF2B5EF4-FFF2-40B4-BE49-F238E27FC236}">
                <a16:creationId xmlns:a16="http://schemas.microsoft.com/office/drawing/2014/main" id="{52DBC55B-2D6E-4033-8DB8-AA03F44B4C9C}"/>
              </a:ext>
            </a:extLst>
          </p:cNvPr>
          <p:cNvPicPr>
            <a:picLocks noChangeAspect="1"/>
          </p:cNvPicPr>
          <p:nvPr/>
        </p:nvPicPr>
        <p:blipFill>
          <a:blip r:embed="rId17"/>
          <a:stretch>
            <a:fillRect/>
          </a:stretch>
        </p:blipFill>
        <p:spPr>
          <a:xfrm>
            <a:off x="3930846" y="1523056"/>
            <a:ext cx="1216010" cy="227428"/>
          </a:xfrm>
          <a:prstGeom prst="rect">
            <a:avLst/>
          </a:prstGeom>
        </p:spPr>
      </p:pic>
      <p:pic>
        <p:nvPicPr>
          <p:cNvPr id="109" name="Picture 108" descr="A picture containing object&#10;&#10;Description generated with high confidence">
            <a:extLst>
              <a:ext uri="{FF2B5EF4-FFF2-40B4-BE49-F238E27FC236}">
                <a16:creationId xmlns:a16="http://schemas.microsoft.com/office/drawing/2014/main" id="{B8259AAD-57B2-41A2-998E-F2499A0E4A5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477" r="8216"/>
          <a:stretch/>
        </p:blipFill>
        <p:spPr>
          <a:xfrm>
            <a:off x="6821561" y="2011453"/>
            <a:ext cx="1019628" cy="364741"/>
          </a:xfrm>
          <a:prstGeom prst="rect">
            <a:avLst/>
          </a:prstGeom>
        </p:spPr>
      </p:pic>
      <p:pic>
        <p:nvPicPr>
          <p:cNvPr id="111" name="Picture 110">
            <a:extLst>
              <a:ext uri="{FF2B5EF4-FFF2-40B4-BE49-F238E27FC236}">
                <a16:creationId xmlns:a16="http://schemas.microsoft.com/office/drawing/2014/main" id="{EA95A861-C14C-463E-9578-EBE7FC2F3E1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05035" y="1521404"/>
            <a:ext cx="1178054" cy="254632"/>
          </a:xfrm>
          <a:prstGeom prst="rect">
            <a:avLst/>
          </a:prstGeom>
        </p:spPr>
      </p:pic>
      <p:pic>
        <p:nvPicPr>
          <p:cNvPr id="113" name="Picture 112">
            <a:extLst>
              <a:ext uri="{FF2B5EF4-FFF2-40B4-BE49-F238E27FC236}">
                <a16:creationId xmlns:a16="http://schemas.microsoft.com/office/drawing/2014/main" id="{1698CC89-8770-4BD4-99F0-FE305278CE29}"/>
              </a:ext>
            </a:extLst>
          </p:cNvPr>
          <p:cNvPicPr>
            <a:picLocks noChangeAspect="1"/>
          </p:cNvPicPr>
          <p:nvPr/>
        </p:nvPicPr>
        <p:blipFill>
          <a:blip r:embed="rId20"/>
          <a:stretch>
            <a:fillRect/>
          </a:stretch>
        </p:blipFill>
        <p:spPr>
          <a:xfrm>
            <a:off x="6565166" y="582429"/>
            <a:ext cx="1072764" cy="270674"/>
          </a:xfrm>
          <a:prstGeom prst="rect">
            <a:avLst/>
          </a:prstGeom>
        </p:spPr>
      </p:pic>
      <p:pic>
        <p:nvPicPr>
          <p:cNvPr id="115" name="Picture 114">
            <a:extLst>
              <a:ext uri="{FF2B5EF4-FFF2-40B4-BE49-F238E27FC236}">
                <a16:creationId xmlns:a16="http://schemas.microsoft.com/office/drawing/2014/main" id="{FDB5D429-A47E-4790-9679-DE562A7E9758}"/>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190" t="30640" r="2725" b="32273"/>
          <a:stretch/>
        </p:blipFill>
        <p:spPr>
          <a:xfrm>
            <a:off x="5205975" y="1010781"/>
            <a:ext cx="1217572" cy="293673"/>
          </a:xfrm>
          <a:prstGeom prst="rect">
            <a:avLst/>
          </a:prstGeom>
        </p:spPr>
      </p:pic>
      <p:pic>
        <p:nvPicPr>
          <p:cNvPr id="117" name="Picture 116">
            <a:extLst>
              <a:ext uri="{FF2B5EF4-FFF2-40B4-BE49-F238E27FC236}">
                <a16:creationId xmlns:a16="http://schemas.microsoft.com/office/drawing/2014/main" id="{29BF742B-1097-40B6-ADAD-F66A8EAFD487}"/>
              </a:ext>
            </a:extLst>
          </p:cNvPr>
          <p:cNvPicPr>
            <a:picLocks noChangeAspect="1"/>
          </p:cNvPicPr>
          <p:nvPr/>
        </p:nvPicPr>
        <p:blipFill rotWithShape="1">
          <a:blip r:embed="rId22"/>
          <a:srcRect l="7397" t="11042" r="9290" b="17815"/>
          <a:stretch/>
        </p:blipFill>
        <p:spPr>
          <a:xfrm>
            <a:off x="1374917" y="1938672"/>
            <a:ext cx="1237457" cy="480204"/>
          </a:xfrm>
          <a:prstGeom prst="rect">
            <a:avLst/>
          </a:prstGeom>
        </p:spPr>
      </p:pic>
      <p:pic>
        <p:nvPicPr>
          <p:cNvPr id="119" name="Picture 118">
            <a:extLst>
              <a:ext uri="{FF2B5EF4-FFF2-40B4-BE49-F238E27FC236}">
                <a16:creationId xmlns:a16="http://schemas.microsoft.com/office/drawing/2014/main" id="{DF6AAAFA-9F10-40BA-9AA2-8DBC83C2C486}"/>
              </a:ext>
            </a:extLst>
          </p:cNvPr>
          <p:cNvPicPr>
            <a:picLocks noChangeAspect="1"/>
          </p:cNvPicPr>
          <p:nvPr/>
        </p:nvPicPr>
        <p:blipFill rotWithShape="1">
          <a:blip r:embed="rId23"/>
          <a:srcRect l="5484" t="14283" r="4666" b="12334"/>
          <a:stretch/>
        </p:blipFill>
        <p:spPr>
          <a:xfrm>
            <a:off x="6720926" y="1464480"/>
            <a:ext cx="761243" cy="364741"/>
          </a:xfrm>
          <a:prstGeom prst="rect">
            <a:avLst/>
          </a:prstGeom>
        </p:spPr>
      </p:pic>
      <p:pic>
        <p:nvPicPr>
          <p:cNvPr id="121" name="Picture 120" descr="A close up of a logo&#10;&#10;Description automatically generated">
            <a:extLst>
              <a:ext uri="{FF2B5EF4-FFF2-40B4-BE49-F238E27FC236}">
                <a16:creationId xmlns:a16="http://schemas.microsoft.com/office/drawing/2014/main" id="{46927373-6F4D-4478-9CE9-AB560BFB5ECD}"/>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6455" t="31184" r="5556" b="31048"/>
          <a:stretch/>
        </p:blipFill>
        <p:spPr>
          <a:xfrm>
            <a:off x="4144499" y="2525477"/>
            <a:ext cx="983915" cy="476472"/>
          </a:xfrm>
          <a:prstGeom prst="rect">
            <a:avLst/>
          </a:prstGeom>
        </p:spPr>
      </p:pic>
      <p:pic>
        <p:nvPicPr>
          <p:cNvPr id="123" name="Picture 122">
            <a:extLst>
              <a:ext uri="{FF2B5EF4-FFF2-40B4-BE49-F238E27FC236}">
                <a16:creationId xmlns:a16="http://schemas.microsoft.com/office/drawing/2014/main" id="{B7A89181-A1F7-47BB-BD30-ADF12954F358}"/>
              </a:ext>
            </a:extLst>
          </p:cNvPr>
          <p:cNvPicPr>
            <a:picLocks noChangeAspect="1"/>
          </p:cNvPicPr>
          <p:nvPr/>
        </p:nvPicPr>
        <p:blipFill>
          <a:blip r:embed="rId25"/>
          <a:stretch>
            <a:fillRect/>
          </a:stretch>
        </p:blipFill>
        <p:spPr>
          <a:xfrm>
            <a:off x="4175437" y="1968455"/>
            <a:ext cx="694996" cy="358529"/>
          </a:xfrm>
          <a:prstGeom prst="rect">
            <a:avLst/>
          </a:prstGeom>
        </p:spPr>
      </p:pic>
      <p:pic>
        <p:nvPicPr>
          <p:cNvPr id="125" name="Picture 124">
            <a:extLst>
              <a:ext uri="{FF2B5EF4-FFF2-40B4-BE49-F238E27FC236}">
                <a16:creationId xmlns:a16="http://schemas.microsoft.com/office/drawing/2014/main" id="{FB3A1C3A-5C27-40A3-B74F-1937A859D18B}"/>
              </a:ext>
            </a:extLst>
          </p:cNvPr>
          <p:cNvPicPr>
            <a:picLocks noChangeAspect="1"/>
          </p:cNvPicPr>
          <p:nvPr/>
        </p:nvPicPr>
        <p:blipFill>
          <a:blip r:embed="rId26"/>
          <a:stretch>
            <a:fillRect/>
          </a:stretch>
        </p:blipFill>
        <p:spPr>
          <a:xfrm>
            <a:off x="5245665" y="2095640"/>
            <a:ext cx="1370941" cy="166798"/>
          </a:xfrm>
          <a:prstGeom prst="rect">
            <a:avLst/>
          </a:prstGeom>
        </p:spPr>
      </p:pic>
      <p:pic>
        <p:nvPicPr>
          <p:cNvPr id="131" name="Picture 130">
            <a:extLst>
              <a:ext uri="{FF2B5EF4-FFF2-40B4-BE49-F238E27FC236}">
                <a16:creationId xmlns:a16="http://schemas.microsoft.com/office/drawing/2014/main" id="{750C2F8B-7F7D-4399-B10C-22986E508144}"/>
              </a:ext>
            </a:extLst>
          </p:cNvPr>
          <p:cNvPicPr>
            <a:picLocks noChangeAspect="1"/>
          </p:cNvPicPr>
          <p:nvPr/>
        </p:nvPicPr>
        <p:blipFill>
          <a:blip r:embed="rId27"/>
          <a:stretch>
            <a:fillRect/>
          </a:stretch>
        </p:blipFill>
        <p:spPr>
          <a:xfrm>
            <a:off x="1350887" y="658507"/>
            <a:ext cx="1156917" cy="148471"/>
          </a:xfrm>
          <a:prstGeom prst="rect">
            <a:avLst/>
          </a:prstGeom>
        </p:spPr>
      </p:pic>
      <p:pic>
        <p:nvPicPr>
          <p:cNvPr id="133" name="Picture 132">
            <a:extLst>
              <a:ext uri="{FF2B5EF4-FFF2-40B4-BE49-F238E27FC236}">
                <a16:creationId xmlns:a16="http://schemas.microsoft.com/office/drawing/2014/main" id="{AB810E77-24B0-4172-833A-4743BD016184}"/>
              </a:ext>
            </a:extLst>
          </p:cNvPr>
          <p:cNvPicPr>
            <a:picLocks noChangeAspect="1"/>
          </p:cNvPicPr>
          <p:nvPr/>
        </p:nvPicPr>
        <p:blipFill>
          <a:blip r:embed="rId28"/>
          <a:stretch>
            <a:fillRect/>
          </a:stretch>
        </p:blipFill>
        <p:spPr>
          <a:xfrm>
            <a:off x="2990622" y="1936827"/>
            <a:ext cx="603370" cy="502808"/>
          </a:xfrm>
          <a:prstGeom prst="rect">
            <a:avLst/>
          </a:prstGeom>
        </p:spPr>
      </p:pic>
      <p:pic>
        <p:nvPicPr>
          <p:cNvPr id="135" name="Picture 134">
            <a:extLst>
              <a:ext uri="{FF2B5EF4-FFF2-40B4-BE49-F238E27FC236}">
                <a16:creationId xmlns:a16="http://schemas.microsoft.com/office/drawing/2014/main" id="{AE6450C2-72FE-4BCA-A553-136394D788F7}"/>
              </a:ext>
            </a:extLst>
          </p:cNvPr>
          <p:cNvPicPr>
            <a:picLocks noChangeAspect="1"/>
          </p:cNvPicPr>
          <p:nvPr/>
        </p:nvPicPr>
        <p:blipFill>
          <a:blip r:embed="rId29"/>
          <a:stretch>
            <a:fillRect/>
          </a:stretch>
        </p:blipFill>
        <p:spPr>
          <a:xfrm>
            <a:off x="2736417" y="1569409"/>
            <a:ext cx="1127754" cy="142849"/>
          </a:xfrm>
          <a:prstGeom prst="rect">
            <a:avLst/>
          </a:prstGeom>
        </p:spPr>
      </p:pic>
      <p:pic>
        <p:nvPicPr>
          <p:cNvPr id="137" name="Picture 136">
            <a:extLst>
              <a:ext uri="{FF2B5EF4-FFF2-40B4-BE49-F238E27FC236}">
                <a16:creationId xmlns:a16="http://schemas.microsoft.com/office/drawing/2014/main" id="{2516CB7B-284F-4FB8-989C-7C7C766708D3}"/>
              </a:ext>
            </a:extLst>
          </p:cNvPr>
          <p:cNvPicPr>
            <a:picLocks noChangeAspect="1"/>
          </p:cNvPicPr>
          <p:nvPr/>
        </p:nvPicPr>
        <p:blipFill rotWithShape="1">
          <a:blip r:embed="rId30"/>
          <a:srcRect l="6751" t="21933" r="1069" b="28900"/>
          <a:stretch/>
        </p:blipFill>
        <p:spPr>
          <a:xfrm>
            <a:off x="5367212" y="1472816"/>
            <a:ext cx="1083883" cy="327908"/>
          </a:xfrm>
          <a:prstGeom prst="rect">
            <a:avLst/>
          </a:prstGeom>
        </p:spPr>
      </p:pic>
      <p:pic>
        <p:nvPicPr>
          <p:cNvPr id="141" name="Picture 140">
            <a:extLst>
              <a:ext uri="{FF2B5EF4-FFF2-40B4-BE49-F238E27FC236}">
                <a16:creationId xmlns:a16="http://schemas.microsoft.com/office/drawing/2014/main" id="{B6CEBB46-B015-4AAB-B9AF-449544E3A1B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234761" y="2589543"/>
            <a:ext cx="1372243" cy="381179"/>
          </a:xfrm>
          <a:prstGeom prst="rect">
            <a:avLst/>
          </a:prstGeom>
        </p:spPr>
      </p:pic>
      <p:pic>
        <p:nvPicPr>
          <p:cNvPr id="143" name="Picture 142">
            <a:extLst>
              <a:ext uri="{FF2B5EF4-FFF2-40B4-BE49-F238E27FC236}">
                <a16:creationId xmlns:a16="http://schemas.microsoft.com/office/drawing/2014/main" id="{F7077A1E-0F72-4E80-8FF9-6DC7A41E9172}"/>
              </a:ext>
            </a:extLst>
          </p:cNvPr>
          <p:cNvPicPr>
            <a:picLocks noChangeAspect="1"/>
          </p:cNvPicPr>
          <p:nvPr/>
        </p:nvPicPr>
        <p:blipFill>
          <a:blip r:embed="rId32"/>
          <a:stretch>
            <a:fillRect/>
          </a:stretch>
        </p:blipFill>
        <p:spPr>
          <a:xfrm>
            <a:off x="4144499" y="3126322"/>
            <a:ext cx="946624" cy="271997"/>
          </a:xfrm>
          <a:prstGeom prst="rect">
            <a:avLst/>
          </a:prstGeom>
        </p:spPr>
      </p:pic>
      <p:sp>
        <p:nvSpPr>
          <p:cNvPr id="145" name="TextBox 144">
            <a:extLst>
              <a:ext uri="{FF2B5EF4-FFF2-40B4-BE49-F238E27FC236}">
                <a16:creationId xmlns:a16="http://schemas.microsoft.com/office/drawing/2014/main" id="{B398347E-1B44-403C-BCD0-36D8DCCBFF68}"/>
              </a:ext>
            </a:extLst>
          </p:cNvPr>
          <p:cNvSpPr txBox="1">
            <a:spLocks noChangeArrowheads="1"/>
          </p:cNvSpPr>
          <p:nvPr/>
        </p:nvSpPr>
        <p:spPr bwMode="auto">
          <a:xfrm>
            <a:off x="1230230" y="110347"/>
            <a:ext cx="6694758"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lnSpc>
                <a:spcPct val="80000"/>
              </a:lnSpc>
              <a:buClr>
                <a:srgbClr val="373737"/>
              </a:buClr>
            </a:pPr>
            <a:r>
              <a:rPr lang="en-US" dirty="0">
                <a:solidFill>
                  <a:srgbClr val="00A651"/>
                </a:solidFill>
                <a:latin typeface="Bebas Neue"/>
                <a:cs typeface="Bebas Neue"/>
              </a:rPr>
              <a:t>About RENEW Northeast</a:t>
            </a:r>
          </a:p>
        </p:txBody>
      </p:sp>
      <p:pic>
        <p:nvPicPr>
          <p:cNvPr id="147" name="Picture 146">
            <a:extLst>
              <a:ext uri="{FF2B5EF4-FFF2-40B4-BE49-F238E27FC236}">
                <a16:creationId xmlns:a16="http://schemas.microsoft.com/office/drawing/2014/main" id="{FB1E0155-0955-4299-90BC-DA3A185ED0D9}"/>
              </a:ext>
            </a:extLst>
          </p:cNvPr>
          <p:cNvPicPr>
            <a:picLocks noChangeAspect="1"/>
          </p:cNvPicPr>
          <p:nvPr/>
        </p:nvPicPr>
        <p:blipFill>
          <a:blip r:embed="rId33"/>
          <a:stretch>
            <a:fillRect/>
          </a:stretch>
        </p:blipFill>
        <p:spPr>
          <a:xfrm>
            <a:off x="2829404" y="597046"/>
            <a:ext cx="892771" cy="275304"/>
          </a:xfrm>
          <a:prstGeom prst="rect">
            <a:avLst/>
          </a:prstGeom>
        </p:spPr>
      </p:pic>
      <p:pic>
        <p:nvPicPr>
          <p:cNvPr id="149" name="Picture 148">
            <a:extLst>
              <a:ext uri="{FF2B5EF4-FFF2-40B4-BE49-F238E27FC236}">
                <a16:creationId xmlns:a16="http://schemas.microsoft.com/office/drawing/2014/main" id="{DA6DF6C6-ED87-4095-9F4F-FDB5A267234E}"/>
              </a:ext>
            </a:extLst>
          </p:cNvPr>
          <p:cNvPicPr>
            <a:picLocks noChangeAspect="1"/>
          </p:cNvPicPr>
          <p:nvPr/>
        </p:nvPicPr>
        <p:blipFill>
          <a:blip r:embed="rId34"/>
          <a:stretch>
            <a:fillRect/>
          </a:stretch>
        </p:blipFill>
        <p:spPr>
          <a:xfrm>
            <a:off x="3930846" y="521800"/>
            <a:ext cx="931419" cy="422626"/>
          </a:xfrm>
          <a:prstGeom prst="rect">
            <a:avLst/>
          </a:prstGeom>
        </p:spPr>
      </p:pic>
      <p:pic>
        <p:nvPicPr>
          <p:cNvPr id="151" name="Picture 2" descr="http://www.apexcleanenergy.com/sites/default/files/apex_web_logo.png">
            <a:extLst>
              <a:ext uri="{FF2B5EF4-FFF2-40B4-BE49-F238E27FC236}">
                <a16:creationId xmlns:a16="http://schemas.microsoft.com/office/drawing/2014/main" id="{FC83508F-115C-465A-AA05-BF0A5BC6E876}"/>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6346" b="6430"/>
          <a:stretch/>
        </p:blipFill>
        <p:spPr bwMode="auto">
          <a:xfrm>
            <a:off x="5244462" y="568012"/>
            <a:ext cx="938508" cy="339002"/>
          </a:xfrm>
          <a:prstGeom prst="rect">
            <a:avLst/>
          </a:prstGeom>
          <a:noFill/>
          <a:extLst>
            <a:ext uri="{909E8E84-426E-40dd-AFC4-6F175D3DCCD1}">
              <a14:hiddenFill xmlns=""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2C7481FA-39FB-4C1E-8E55-081E69EAF2DB}"/>
              </a:ext>
            </a:extLst>
          </p:cNvPr>
          <p:cNvSpPr/>
          <p:nvPr/>
        </p:nvSpPr>
        <p:spPr>
          <a:xfrm>
            <a:off x="2114442" y="4112396"/>
            <a:ext cx="5006738"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The comments expressed herein represent the views of RENEW and not necessarily those of any particular member.</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5763CC89-4AB9-4A4D-BC1B-9AE67C0CA8B1}"/>
              </a:ext>
            </a:extLst>
          </p:cNvPr>
          <p:cNvPicPr>
            <a:picLocks noChangeAspect="1"/>
          </p:cNvPicPr>
          <p:nvPr/>
        </p:nvPicPr>
        <p:blipFill>
          <a:blip r:embed="rId36"/>
          <a:stretch>
            <a:fillRect/>
          </a:stretch>
        </p:blipFill>
        <p:spPr>
          <a:xfrm>
            <a:off x="5189621" y="2557521"/>
            <a:ext cx="1426985" cy="28397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502CDC39-7D37-479C-B1BA-B4C2C42D2E15}"/>
              </a:ext>
            </a:extLst>
          </p:cNvPr>
          <p:cNvPicPr>
            <a:picLocks noChangeAspect="1"/>
          </p:cNvPicPr>
          <p:nvPr/>
        </p:nvPicPr>
        <p:blipFill>
          <a:blip r:embed="rId37"/>
          <a:stretch>
            <a:fillRect/>
          </a:stretch>
        </p:blipFill>
        <p:spPr>
          <a:xfrm>
            <a:off x="2891348" y="3660351"/>
            <a:ext cx="1121873" cy="32415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C0DB1AC-656E-4437-9483-D16AD2C1632B}"/>
              </a:ext>
            </a:extLst>
          </p:cNvPr>
          <p:cNvPicPr>
            <a:picLocks noChangeAspect="1"/>
          </p:cNvPicPr>
          <p:nvPr/>
        </p:nvPicPr>
        <p:blipFill>
          <a:blip r:embed="rId38"/>
          <a:stretch>
            <a:fillRect/>
          </a:stretch>
        </p:blipFill>
        <p:spPr>
          <a:xfrm>
            <a:off x="2659783" y="869295"/>
            <a:ext cx="1232012" cy="580072"/>
          </a:xfrm>
          <a:prstGeom prst="rect">
            <a:avLst/>
          </a:prstGeom>
        </p:spPr>
      </p:pic>
    </p:spTree>
    <p:extLst>
      <p:ext uri="{BB962C8B-B14F-4D97-AF65-F5344CB8AC3E}">
        <p14:creationId xmlns:p14="http://schemas.microsoft.com/office/powerpoint/2010/main" val="22380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TL;DR – Amendment Overview</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3877985"/>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400" dirty="0">
                <a:solidFill>
                  <a:prstClr val="black"/>
                </a:solidFill>
              </a:rPr>
              <a:t>Today NEPOOL is considering amendments to its already-approved ORTP proposal from Dec 3, 2020 due to a change in tax law on Dec 27</a:t>
            </a:r>
          </a:p>
          <a:p>
            <a:pPr marL="34289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Investment Tax Credit (ITC) eligibility rules for solar generation in coming years have a phased step-down now</a:t>
            </a:r>
          </a:p>
          <a:p>
            <a:pPr marL="34289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NEPOOL’s approved ORTP proposal requires ISO to reflect the latest ITC tax law in the FCA 17 &amp; 18 annual update</a:t>
            </a:r>
          </a:p>
          <a:p>
            <a:pPr marL="34289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However, ISO’s proposed revisions to their ORTP proposal specify ITC values for FCA 17 &amp; 18 that are not consistent with a profit-maximizing developer’s use of the current tax law</a:t>
            </a:r>
          </a:p>
          <a:p>
            <a:pPr marL="34289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As a result, we believe it is now important for NEPOOL to specify the ITC values that should be used for FCA 17 &amp; 18 should the current tax law remain unchanged in the next two years</a:t>
            </a:r>
          </a:p>
          <a:p>
            <a:pPr marL="342892" indent="-342892" defTabSz="914378">
              <a:spcAft>
                <a:spcPts val="600"/>
              </a:spcAft>
              <a:buFont typeface="Arial" panose="020B0604020202020204" pitchFamily="34" charset="0"/>
              <a:buChar char="•"/>
              <a:defRPr/>
            </a:pPr>
            <a:endParaRPr lang="en-US" sz="1400" dirty="0">
              <a:solidFill>
                <a:prstClr val="black"/>
              </a:solidFill>
              <a:sym typeface="Wingdings" pitchFamily="2" charset="2"/>
            </a:endParaRPr>
          </a:p>
          <a:p>
            <a:pPr marL="342892" indent="-342892" defTabSz="914378">
              <a:spcAft>
                <a:spcPts val="600"/>
              </a:spcAft>
              <a:buFont typeface="Arial" panose="020B0604020202020204" pitchFamily="34" charset="0"/>
              <a:buChar char="•"/>
              <a:defRPr/>
            </a:pPr>
            <a:endParaRPr lang="en-US" sz="1400" dirty="0">
              <a:solidFill>
                <a:prstClr val="black"/>
              </a:solidFill>
              <a:sym typeface="Wingdings" pitchFamily="2" charset="2"/>
            </a:endParaRPr>
          </a:p>
          <a:p>
            <a:pPr marL="342892" indent="-342892" defTabSz="914378">
              <a:spcAft>
                <a:spcPts val="600"/>
              </a:spcAft>
              <a:buFont typeface="Arial" panose="020B0604020202020204" pitchFamily="34" charset="0"/>
              <a:buChar char="•"/>
              <a:defRPr/>
            </a:pPr>
            <a:endParaRPr lang="en-US" sz="1400" dirty="0">
              <a:solidFill>
                <a:prstClr val="black"/>
              </a:solidFill>
              <a:sym typeface="Wingdings" pitchFamily="2" charset="2"/>
            </a:endParaRPr>
          </a:p>
          <a:p>
            <a:pPr marL="342892" indent="-342892" defTabSz="914378">
              <a:spcAft>
                <a:spcPts val="600"/>
              </a:spcAft>
              <a:buFont typeface="Arial" panose="020B0604020202020204" pitchFamily="34" charset="0"/>
              <a:buChar char="•"/>
              <a:defRPr/>
            </a:pPr>
            <a:endParaRPr lang="en-US" sz="1400" dirty="0">
              <a:solidFill>
                <a:prstClr val="black"/>
              </a:solidFill>
              <a:sym typeface="Wingdings" pitchFamily="2" charset="2"/>
            </a:endParaRPr>
          </a:p>
          <a:p>
            <a:pPr marL="342892" indent="-342892" defTabSz="914378">
              <a:spcAft>
                <a:spcPts val="600"/>
              </a:spcAft>
              <a:buFont typeface="Arial" panose="020B0604020202020204" pitchFamily="34" charset="0"/>
              <a:buChar char="•"/>
              <a:defRPr/>
            </a:pPr>
            <a:r>
              <a:rPr lang="en-US" sz="1400" dirty="0">
                <a:sym typeface="Wingdings" pitchFamily="2" charset="2"/>
              </a:rPr>
              <a:t>Slides 4-10 explain where these numbers come from</a:t>
            </a:r>
          </a:p>
          <a:p>
            <a:pPr marL="342892" indent="-342892" defTabSz="914378">
              <a:spcAft>
                <a:spcPts val="600"/>
              </a:spcAft>
              <a:buFont typeface="Arial" panose="020B0604020202020204" pitchFamily="34" charset="0"/>
              <a:buChar char="•"/>
              <a:defRPr/>
            </a:pPr>
            <a:r>
              <a:rPr lang="en-US" sz="1400" dirty="0">
                <a:sym typeface="Wingdings" pitchFamily="2" charset="2"/>
              </a:rPr>
              <a:t>Slide 11 contains our proposed redline</a:t>
            </a: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3</a:t>
            </a:fld>
            <a:endParaRPr lang="en-US" dirty="0"/>
          </a:p>
        </p:txBody>
      </p:sp>
      <p:graphicFrame>
        <p:nvGraphicFramePr>
          <p:cNvPr id="8" name="Table 7">
            <a:extLst>
              <a:ext uri="{FF2B5EF4-FFF2-40B4-BE49-F238E27FC236}">
                <a16:creationId xmlns:a16="http://schemas.microsoft.com/office/drawing/2014/main" id="{E3F503C5-A39F-134E-B5BA-05D2F4860DE8}"/>
              </a:ext>
            </a:extLst>
          </p:cNvPr>
          <p:cNvGraphicFramePr>
            <a:graphicFrameLocks noGrp="1"/>
          </p:cNvGraphicFramePr>
          <p:nvPr>
            <p:extLst>
              <p:ext uri="{D42A27DB-BD31-4B8C-83A1-F6EECF244321}">
                <p14:modId xmlns:p14="http://schemas.microsoft.com/office/powerpoint/2010/main" val="215024341"/>
              </p:ext>
            </p:extLst>
          </p:nvPr>
        </p:nvGraphicFramePr>
        <p:xfrm>
          <a:off x="1795597" y="2593266"/>
          <a:ext cx="5549841" cy="1127760"/>
        </p:xfrm>
        <a:graphic>
          <a:graphicData uri="http://schemas.openxmlformats.org/drawingml/2006/table">
            <a:tbl>
              <a:tblPr firstRow="1" bandRow="1">
                <a:tableStyleId>{073A0DAA-6AF3-43AB-8588-CEC1D06C72B9}</a:tableStyleId>
              </a:tblPr>
              <a:tblGrid>
                <a:gridCol w="1279056">
                  <a:extLst>
                    <a:ext uri="{9D8B030D-6E8A-4147-A177-3AD203B41FA5}">
                      <a16:colId xmlns:a16="http://schemas.microsoft.com/office/drawing/2014/main" val="2001708778"/>
                    </a:ext>
                  </a:extLst>
                </a:gridCol>
                <a:gridCol w="1753496">
                  <a:extLst>
                    <a:ext uri="{9D8B030D-6E8A-4147-A177-3AD203B41FA5}">
                      <a16:colId xmlns:a16="http://schemas.microsoft.com/office/drawing/2014/main" val="2038195702"/>
                    </a:ext>
                  </a:extLst>
                </a:gridCol>
                <a:gridCol w="2517289">
                  <a:extLst>
                    <a:ext uri="{9D8B030D-6E8A-4147-A177-3AD203B41FA5}">
                      <a16:colId xmlns:a16="http://schemas.microsoft.com/office/drawing/2014/main" val="2432145293"/>
                    </a:ext>
                  </a:extLst>
                </a:gridCol>
              </a:tblGrid>
              <a:tr h="274320">
                <a:tc>
                  <a:txBody>
                    <a:bodyPr/>
                    <a:lstStyle/>
                    <a:p>
                      <a:pPr algn="ctr"/>
                      <a:r>
                        <a:rPr lang="en-US" sz="1400" dirty="0"/>
                        <a:t>FCA</a:t>
                      </a:r>
                    </a:p>
                  </a:txBody>
                  <a:tcPr>
                    <a:solidFill>
                      <a:srgbClr val="00A651"/>
                    </a:solidFill>
                  </a:tcPr>
                </a:tc>
                <a:tc>
                  <a:txBody>
                    <a:bodyPr/>
                    <a:lstStyle/>
                    <a:p>
                      <a:pPr algn="ctr"/>
                      <a:r>
                        <a:rPr lang="en-US" sz="1400" dirty="0"/>
                        <a:t>ISO Proposed ITC Assumption</a:t>
                      </a:r>
                    </a:p>
                  </a:txBody>
                  <a:tcPr>
                    <a:solidFill>
                      <a:srgbClr val="00A651"/>
                    </a:solidFill>
                  </a:tcPr>
                </a:tc>
                <a:tc>
                  <a:txBody>
                    <a:bodyPr/>
                    <a:lstStyle/>
                    <a:p>
                      <a:pPr algn="ctr"/>
                      <a:r>
                        <a:rPr lang="en-US" sz="1400" dirty="0"/>
                        <a:t>Profit-Maximizing Developer’s ITC Eligibility</a:t>
                      </a:r>
                    </a:p>
                  </a:txBody>
                  <a:tcPr>
                    <a:solidFill>
                      <a:srgbClr val="00A651"/>
                    </a:solidFill>
                  </a:tcPr>
                </a:tc>
                <a:extLst>
                  <a:ext uri="{0D108BD9-81ED-4DB2-BD59-A6C34878D82A}">
                    <a16:rowId xmlns:a16="http://schemas.microsoft.com/office/drawing/2014/main" val="531759911"/>
                  </a:ext>
                </a:extLst>
              </a:tr>
              <a:tr h="274320">
                <a:tc>
                  <a:txBody>
                    <a:bodyPr/>
                    <a:lstStyle/>
                    <a:p>
                      <a:pPr algn="ctr"/>
                      <a:r>
                        <a:rPr lang="en-US" sz="1400" dirty="0"/>
                        <a:t>17</a:t>
                      </a:r>
                    </a:p>
                  </a:txBody>
                  <a:tcPr/>
                </a:tc>
                <a:tc>
                  <a:txBody>
                    <a:bodyPr/>
                    <a:lstStyle/>
                    <a:p>
                      <a:pPr algn="ctr"/>
                      <a:r>
                        <a:rPr lang="en-US" sz="1400" dirty="0"/>
                        <a:t>22%</a:t>
                      </a:r>
                    </a:p>
                  </a:txBody>
                  <a:tcPr/>
                </a:tc>
                <a:tc>
                  <a:txBody>
                    <a:bodyPr/>
                    <a:lstStyle/>
                    <a:p>
                      <a:pPr algn="ctr"/>
                      <a:r>
                        <a:rPr lang="en-US" sz="1400" dirty="0"/>
                        <a:t>26%</a:t>
                      </a:r>
                    </a:p>
                  </a:txBody>
                  <a:tcPr/>
                </a:tc>
                <a:extLst>
                  <a:ext uri="{0D108BD9-81ED-4DB2-BD59-A6C34878D82A}">
                    <a16:rowId xmlns:a16="http://schemas.microsoft.com/office/drawing/2014/main" val="1600940412"/>
                  </a:ext>
                </a:extLst>
              </a:tr>
              <a:tr h="274320">
                <a:tc>
                  <a:txBody>
                    <a:bodyPr/>
                    <a:lstStyle/>
                    <a:p>
                      <a:pPr algn="ctr"/>
                      <a:r>
                        <a:rPr lang="en-US" sz="1400" dirty="0"/>
                        <a:t>18</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10%</a:t>
                      </a:r>
                    </a:p>
                  </a:txBody>
                  <a:tcPr/>
                </a:tc>
                <a:tc>
                  <a:txBody>
                    <a:bodyPr/>
                    <a:lstStyle/>
                    <a:p>
                      <a:pPr algn="ctr"/>
                      <a:r>
                        <a:rPr lang="en-US" sz="1400" dirty="0"/>
                        <a:t>22%</a:t>
                      </a:r>
                    </a:p>
                  </a:txBody>
                  <a:tcPr/>
                </a:tc>
                <a:extLst>
                  <a:ext uri="{0D108BD9-81ED-4DB2-BD59-A6C34878D82A}">
                    <a16:rowId xmlns:a16="http://schemas.microsoft.com/office/drawing/2014/main" val="1234358203"/>
                  </a:ext>
                </a:extLst>
              </a:tr>
            </a:tbl>
          </a:graphicData>
        </a:graphic>
      </p:graphicFrame>
    </p:spTree>
    <p:extLst>
      <p:ext uri="{BB962C8B-B14F-4D97-AF65-F5344CB8AC3E}">
        <p14:creationId xmlns:p14="http://schemas.microsoft.com/office/powerpoint/2010/main" val="348836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93503"/>
            <a:ext cx="8444002"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Solar ITC Phase Down for FCA 17 &amp; 18</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4124206"/>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400" dirty="0">
                <a:solidFill>
                  <a:prstClr val="black"/>
                </a:solidFill>
              </a:rPr>
              <a:t>The current ITC eligibility for solar projects includes a phase-down as follows:</a:t>
            </a:r>
          </a:p>
          <a:p>
            <a:pPr marL="342892" indent="-342892" defTabSz="914378">
              <a:spcAft>
                <a:spcPts val="600"/>
              </a:spcAft>
              <a:buFont typeface="Arial" panose="020B0604020202020204" pitchFamily="34" charset="0"/>
              <a:buChar char="•"/>
              <a:defRPr/>
            </a:pPr>
            <a:endParaRPr lang="en-US" sz="1400" dirty="0">
              <a:solidFill>
                <a:prstClr val="black"/>
              </a:solidFill>
            </a:endParaRPr>
          </a:p>
          <a:p>
            <a:pPr marL="342892" indent="-342892" defTabSz="914378">
              <a:spcAft>
                <a:spcPts val="600"/>
              </a:spcAft>
              <a:buFont typeface="Arial" panose="020B0604020202020204" pitchFamily="34" charset="0"/>
              <a:buChar char="•"/>
              <a:defRPr/>
            </a:pPr>
            <a:endParaRPr lang="en-US" sz="1400" dirty="0">
              <a:solidFill>
                <a:prstClr val="black"/>
              </a:solidFill>
            </a:endParaRPr>
          </a:p>
          <a:p>
            <a:pPr marL="342892" indent="-342892" defTabSz="914378">
              <a:spcAft>
                <a:spcPts val="600"/>
              </a:spcAft>
              <a:buFont typeface="Arial" panose="020B0604020202020204" pitchFamily="34" charset="0"/>
              <a:buChar char="•"/>
              <a:defRPr/>
            </a:pPr>
            <a:endParaRPr lang="en-US" sz="1400" dirty="0">
              <a:solidFill>
                <a:prstClr val="black"/>
              </a:solidFill>
            </a:endParaRPr>
          </a:p>
          <a:p>
            <a:pPr marL="342892" indent="-342892" defTabSz="914378">
              <a:spcAft>
                <a:spcPts val="600"/>
              </a:spcAft>
              <a:buFont typeface="Arial" panose="020B0604020202020204" pitchFamily="34" charset="0"/>
              <a:buChar char="•"/>
              <a:defRPr/>
            </a:pPr>
            <a:endParaRPr lang="en-US" sz="1400" dirty="0">
              <a:solidFill>
                <a:prstClr val="black"/>
              </a:solidFill>
            </a:endParaRPr>
          </a:p>
          <a:p>
            <a:pPr marL="342892" indent="-342892" defTabSz="914378">
              <a:spcAft>
                <a:spcPts val="600"/>
              </a:spcAft>
              <a:buFont typeface="Arial" panose="020B0604020202020204" pitchFamily="34" charset="0"/>
              <a:buChar char="•"/>
              <a:defRPr/>
            </a:pPr>
            <a:endParaRPr lang="en-US" sz="1400" dirty="0">
              <a:solidFill>
                <a:prstClr val="black"/>
              </a:solidFill>
            </a:endParaRPr>
          </a:p>
          <a:p>
            <a:pPr defTabSz="914378">
              <a:spcAft>
                <a:spcPts val="600"/>
              </a:spcAft>
              <a:defRPr/>
            </a:pPr>
            <a:endParaRPr lang="en-US" sz="1400" dirty="0">
              <a:solidFill>
                <a:prstClr val="black"/>
              </a:solidFill>
            </a:endParaRPr>
          </a:p>
          <a:p>
            <a:pPr defTabSz="914378">
              <a:spcAft>
                <a:spcPts val="600"/>
              </a:spcAft>
              <a:defRPr/>
            </a:pPr>
            <a:endParaRPr lang="en-US" sz="600" dirty="0">
              <a:solidFill>
                <a:prstClr val="black"/>
              </a:solidFill>
            </a:endParaRPr>
          </a:p>
          <a:p>
            <a:pPr marL="342892" indent="-342892" defTabSz="914378">
              <a:spcAft>
                <a:spcPts val="600"/>
              </a:spcAft>
              <a:buFont typeface="Arial" panose="020B0604020202020204" pitchFamily="34" charset="0"/>
              <a:buChar char="•"/>
              <a:defRPr/>
            </a:pPr>
            <a:endParaRPr lang="en-US" sz="1000" dirty="0">
              <a:solidFill>
                <a:prstClr val="black"/>
              </a:solidFill>
            </a:endParaRPr>
          </a:p>
          <a:p>
            <a:pPr marL="342892" indent="-342892" defTabSz="914378">
              <a:spcAft>
                <a:spcPts val="600"/>
              </a:spcAft>
              <a:buFont typeface="Arial" panose="020B0604020202020204" pitchFamily="34" charset="0"/>
              <a:buChar char="•"/>
              <a:defRPr/>
            </a:pPr>
            <a:r>
              <a:rPr lang="en-US" sz="1400" dirty="0">
                <a:solidFill>
                  <a:prstClr val="black"/>
                </a:solidFill>
              </a:rPr>
              <a:t>We believe the current NEPOOL proposal is sufficient for ISO to reflect this phase-down in FCA 17 &amp; 18</a:t>
            </a:r>
          </a:p>
          <a:p>
            <a:pPr marL="342892" indent="-342892" defTabSz="914378">
              <a:spcAft>
                <a:spcPts val="600"/>
              </a:spcAft>
              <a:buFont typeface="Arial" panose="020B0604020202020204" pitchFamily="34" charset="0"/>
              <a:buChar char="•"/>
              <a:defRPr/>
            </a:pPr>
            <a:r>
              <a:rPr lang="en-US" sz="1400" dirty="0">
                <a:solidFill>
                  <a:prstClr val="black"/>
                </a:solidFill>
              </a:rPr>
              <a:t>However, on February 9 ISO-NE proposed to change their ORTP proposal to reflect specific ITC values they would assume for solar projects in FCA 17 &amp; 18</a:t>
            </a:r>
          </a:p>
          <a:p>
            <a:pPr marL="800081" lvl="1" indent="-342892" defTabSz="914378">
              <a:spcAft>
                <a:spcPts val="600"/>
              </a:spcAft>
              <a:buFont typeface="Arial" panose="020B0604020202020204" pitchFamily="34" charset="0"/>
              <a:buChar char="•"/>
              <a:defRPr/>
            </a:pPr>
            <a:r>
              <a:rPr lang="en-US" sz="1400" dirty="0">
                <a:solidFill>
                  <a:prstClr val="black"/>
                </a:solidFill>
                <a:latin typeface="Calibri"/>
              </a:rPr>
              <a:t>We do not believe the values proposed by ISO reflect reasonable expectations based on current tax law</a:t>
            </a:r>
          </a:p>
          <a:p>
            <a:pPr marL="800081" lvl="1" indent="-342892" defTabSz="914378">
              <a:spcAft>
                <a:spcPts val="600"/>
              </a:spcAft>
              <a:buFont typeface="Arial" panose="020B0604020202020204" pitchFamily="34" charset="0"/>
              <a:buChar char="•"/>
              <a:defRPr/>
            </a:pPr>
            <a:r>
              <a:rPr lang="en-US" sz="1400" dirty="0">
                <a:solidFill>
                  <a:prstClr val="black"/>
                </a:solidFill>
                <a:latin typeface="Calibri"/>
              </a:rPr>
              <a:t>As a result, we now believe it is important for the NEPOOL proposal to specify the solar ITC values to be used for FCA 17 &amp; 18  if tax law does not change further</a:t>
            </a: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4</a:t>
            </a:fld>
            <a:endParaRPr lang="en-US" dirty="0"/>
          </a:p>
        </p:txBody>
      </p:sp>
      <p:graphicFrame>
        <p:nvGraphicFramePr>
          <p:cNvPr id="9" name="Table 8">
            <a:extLst>
              <a:ext uri="{FF2B5EF4-FFF2-40B4-BE49-F238E27FC236}">
                <a16:creationId xmlns:a16="http://schemas.microsoft.com/office/drawing/2014/main" id="{C77DF776-04E0-C442-AEC1-4176858B6C49}"/>
              </a:ext>
            </a:extLst>
          </p:cNvPr>
          <p:cNvGraphicFramePr>
            <a:graphicFrameLocks noGrp="1"/>
          </p:cNvGraphicFramePr>
          <p:nvPr>
            <p:extLst>
              <p:ext uri="{D42A27DB-BD31-4B8C-83A1-F6EECF244321}">
                <p14:modId xmlns:p14="http://schemas.microsoft.com/office/powerpoint/2010/main" val="2112914623"/>
              </p:ext>
            </p:extLst>
          </p:nvPr>
        </p:nvGraphicFramePr>
        <p:xfrm>
          <a:off x="797170" y="811570"/>
          <a:ext cx="7526216" cy="2042160"/>
        </p:xfrm>
        <a:graphic>
          <a:graphicData uri="http://schemas.openxmlformats.org/drawingml/2006/table">
            <a:tbl>
              <a:tblPr firstRow="1" bandRow="1">
                <a:tableStyleId>{073A0DAA-6AF3-43AB-8588-CEC1D06C72B9}</a:tableStyleId>
              </a:tblPr>
              <a:tblGrid>
                <a:gridCol w="1863968">
                  <a:extLst>
                    <a:ext uri="{9D8B030D-6E8A-4147-A177-3AD203B41FA5}">
                      <a16:colId xmlns:a16="http://schemas.microsoft.com/office/drawing/2014/main" val="2001708778"/>
                    </a:ext>
                  </a:extLst>
                </a:gridCol>
                <a:gridCol w="2157047">
                  <a:extLst>
                    <a:ext uri="{9D8B030D-6E8A-4147-A177-3AD203B41FA5}">
                      <a16:colId xmlns:a16="http://schemas.microsoft.com/office/drawing/2014/main" val="2038195702"/>
                    </a:ext>
                  </a:extLst>
                </a:gridCol>
                <a:gridCol w="1148861">
                  <a:extLst>
                    <a:ext uri="{9D8B030D-6E8A-4147-A177-3AD203B41FA5}">
                      <a16:colId xmlns:a16="http://schemas.microsoft.com/office/drawing/2014/main" val="2432145293"/>
                    </a:ext>
                  </a:extLst>
                </a:gridCol>
                <a:gridCol w="2356340">
                  <a:extLst>
                    <a:ext uri="{9D8B030D-6E8A-4147-A177-3AD203B41FA5}">
                      <a16:colId xmlns:a16="http://schemas.microsoft.com/office/drawing/2014/main" val="3081082434"/>
                    </a:ext>
                  </a:extLst>
                </a:gridCol>
              </a:tblGrid>
              <a:tr h="274320">
                <a:tc>
                  <a:txBody>
                    <a:bodyPr/>
                    <a:lstStyle/>
                    <a:p>
                      <a:pPr algn="ctr"/>
                      <a:r>
                        <a:rPr lang="en-US" sz="1400" dirty="0"/>
                        <a:t>Start of “Construction” Before</a:t>
                      </a:r>
                    </a:p>
                  </a:txBody>
                  <a:tcPr>
                    <a:solidFill>
                      <a:srgbClr val="00A651"/>
                    </a:solidFill>
                  </a:tcPr>
                </a:tc>
                <a:tc>
                  <a:txBody>
                    <a:bodyPr/>
                    <a:lstStyle/>
                    <a:p>
                      <a:pPr algn="ctr"/>
                      <a:r>
                        <a:rPr lang="en-US" sz="1400" dirty="0"/>
                        <a:t>For 4-year Continuity Safe Harbor, Reach COD Before</a:t>
                      </a:r>
                    </a:p>
                  </a:txBody>
                  <a:tcPr>
                    <a:solidFill>
                      <a:srgbClr val="00A651"/>
                    </a:solidFill>
                  </a:tcPr>
                </a:tc>
                <a:tc>
                  <a:txBody>
                    <a:bodyPr/>
                    <a:lstStyle/>
                    <a:p>
                      <a:pPr algn="ctr"/>
                      <a:r>
                        <a:rPr lang="en-US" sz="1400" dirty="0"/>
                        <a:t>ITC </a:t>
                      </a:r>
                    </a:p>
                    <a:p>
                      <a:pPr algn="ctr"/>
                      <a:r>
                        <a:rPr lang="en-US" sz="1400" dirty="0"/>
                        <a:t>(Prior law)</a:t>
                      </a:r>
                    </a:p>
                  </a:txBody>
                  <a:tcPr>
                    <a:solidFill>
                      <a:srgbClr val="00A651"/>
                    </a:solidFill>
                  </a:tcPr>
                </a:tc>
                <a:tc>
                  <a:txBody>
                    <a:bodyPr/>
                    <a:lstStyle/>
                    <a:p>
                      <a:pPr algn="ctr"/>
                      <a:r>
                        <a:rPr lang="en-US" sz="1400" dirty="0"/>
                        <a:t>ITC </a:t>
                      </a:r>
                    </a:p>
                    <a:p>
                      <a:pPr algn="ctr"/>
                      <a:r>
                        <a:rPr lang="en-US" sz="1400" dirty="0"/>
                        <a:t>(Current law as of Dec 2020)</a:t>
                      </a:r>
                    </a:p>
                  </a:txBody>
                  <a:tcPr>
                    <a:solidFill>
                      <a:srgbClr val="00A651"/>
                    </a:solidFill>
                  </a:tcPr>
                </a:tc>
                <a:extLst>
                  <a:ext uri="{0D108BD9-81ED-4DB2-BD59-A6C34878D82A}">
                    <a16:rowId xmlns:a16="http://schemas.microsoft.com/office/drawing/2014/main" val="531759911"/>
                  </a:ext>
                </a:extLst>
              </a:tr>
              <a:tr h="274320">
                <a:tc>
                  <a:txBody>
                    <a:bodyPr/>
                    <a:lstStyle/>
                    <a:p>
                      <a:pPr algn="ctr"/>
                      <a:r>
                        <a:rPr lang="en-US" sz="1400" dirty="0"/>
                        <a:t>Jan 1, 2021</a:t>
                      </a:r>
                    </a:p>
                  </a:txBody>
                  <a:tcPr/>
                </a:tc>
                <a:tc>
                  <a:txBody>
                    <a:bodyPr/>
                    <a:lstStyle/>
                    <a:p>
                      <a:pPr algn="ctr"/>
                      <a:r>
                        <a:rPr lang="en-US" sz="1400" dirty="0"/>
                        <a:t>Dec 31, 2024</a:t>
                      </a:r>
                    </a:p>
                  </a:txBody>
                  <a:tcPr/>
                </a:tc>
                <a:tc>
                  <a:txBody>
                    <a:bodyPr/>
                    <a:lstStyle/>
                    <a:p>
                      <a:pPr algn="ctr"/>
                      <a:r>
                        <a:rPr lang="en-US" sz="1400" dirty="0"/>
                        <a:t>26%</a:t>
                      </a:r>
                    </a:p>
                  </a:txBody>
                  <a:tcPr/>
                </a:tc>
                <a:tc>
                  <a:txBody>
                    <a:bodyPr/>
                    <a:lstStyle/>
                    <a:p>
                      <a:pPr algn="ctr"/>
                      <a:r>
                        <a:rPr lang="en-US" sz="1400" dirty="0"/>
                        <a:t>26%</a:t>
                      </a:r>
                    </a:p>
                  </a:txBody>
                  <a:tcPr/>
                </a:tc>
                <a:extLst>
                  <a:ext uri="{0D108BD9-81ED-4DB2-BD59-A6C34878D82A}">
                    <a16:rowId xmlns:a16="http://schemas.microsoft.com/office/drawing/2014/main" val="1600940412"/>
                  </a:ext>
                </a:extLst>
              </a:tr>
              <a:tr h="274320">
                <a:tc>
                  <a:txBody>
                    <a:bodyPr/>
                    <a:lstStyle/>
                    <a:p>
                      <a:pPr algn="ctr"/>
                      <a:r>
                        <a:rPr lang="en-US" sz="1400" dirty="0"/>
                        <a:t>Jan 1, 2022</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2025</a:t>
                      </a:r>
                    </a:p>
                  </a:txBody>
                  <a:tcPr/>
                </a:tc>
                <a:tc>
                  <a:txBody>
                    <a:bodyPr/>
                    <a:lstStyle/>
                    <a:p>
                      <a:pPr algn="ctr"/>
                      <a:r>
                        <a:rPr lang="en-US" sz="1400" dirty="0"/>
                        <a:t>22%</a:t>
                      </a:r>
                    </a:p>
                  </a:txBody>
                  <a:tcPr/>
                </a:tc>
                <a:tc>
                  <a:txBody>
                    <a:bodyPr/>
                    <a:lstStyle/>
                    <a:p>
                      <a:pPr algn="ctr"/>
                      <a:r>
                        <a:rPr lang="en-US" sz="1400" dirty="0"/>
                        <a:t>26%</a:t>
                      </a:r>
                    </a:p>
                  </a:txBody>
                  <a:tcPr/>
                </a:tc>
                <a:extLst>
                  <a:ext uri="{0D108BD9-81ED-4DB2-BD59-A6C34878D82A}">
                    <a16:rowId xmlns:a16="http://schemas.microsoft.com/office/drawing/2014/main" val="1234358203"/>
                  </a:ext>
                </a:extLst>
              </a:tr>
              <a:tr h="274320">
                <a:tc>
                  <a:txBody>
                    <a:bodyPr/>
                    <a:lstStyle/>
                    <a:p>
                      <a:pPr algn="ctr"/>
                      <a:r>
                        <a:rPr lang="en-US" sz="1400" dirty="0"/>
                        <a:t>Jan 1, 2023</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2026</a:t>
                      </a:r>
                    </a:p>
                  </a:txBody>
                  <a:tcPr/>
                </a:tc>
                <a:tc>
                  <a:txBody>
                    <a:bodyPr/>
                    <a:lstStyle/>
                    <a:p>
                      <a:pPr algn="ctr"/>
                      <a:r>
                        <a:rPr lang="en-US" sz="1400" dirty="0"/>
                        <a:t>10%</a:t>
                      </a:r>
                    </a:p>
                  </a:txBody>
                  <a:tcPr/>
                </a:tc>
                <a:tc>
                  <a:txBody>
                    <a:bodyPr/>
                    <a:lstStyle/>
                    <a:p>
                      <a:pPr algn="ctr"/>
                      <a:r>
                        <a:rPr lang="en-US" sz="1400" dirty="0"/>
                        <a:t>26%</a:t>
                      </a:r>
                    </a:p>
                  </a:txBody>
                  <a:tcPr/>
                </a:tc>
                <a:extLst>
                  <a:ext uri="{0D108BD9-81ED-4DB2-BD59-A6C34878D82A}">
                    <a16:rowId xmlns:a16="http://schemas.microsoft.com/office/drawing/2014/main" val="1146157724"/>
                  </a:ext>
                </a:extLst>
              </a:tr>
              <a:tr h="274320">
                <a:tc>
                  <a:txBody>
                    <a:bodyPr/>
                    <a:lstStyle/>
                    <a:p>
                      <a:pPr algn="ctr"/>
                      <a:r>
                        <a:rPr lang="en-US" sz="1400" dirty="0"/>
                        <a:t>Jan 1, 2024</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2027</a:t>
                      </a:r>
                    </a:p>
                  </a:txBody>
                  <a:tcPr/>
                </a:tc>
                <a:tc>
                  <a:txBody>
                    <a:bodyPr/>
                    <a:lstStyle/>
                    <a:p>
                      <a:pPr algn="ctr"/>
                      <a:r>
                        <a:rPr lang="en-US" sz="1400" dirty="0"/>
                        <a:t>10%</a:t>
                      </a:r>
                    </a:p>
                  </a:txBody>
                  <a:tcPr/>
                </a:tc>
                <a:tc>
                  <a:txBody>
                    <a:bodyPr/>
                    <a:lstStyle/>
                    <a:p>
                      <a:pPr algn="ctr"/>
                      <a:r>
                        <a:rPr lang="en-US" sz="1400" dirty="0"/>
                        <a:t>22%</a:t>
                      </a:r>
                    </a:p>
                  </a:txBody>
                  <a:tcPr/>
                </a:tc>
                <a:extLst>
                  <a:ext uri="{0D108BD9-81ED-4DB2-BD59-A6C34878D82A}">
                    <a16:rowId xmlns:a16="http://schemas.microsoft.com/office/drawing/2014/main" val="438748597"/>
                  </a:ext>
                </a:extLst>
              </a:tr>
              <a:tr h="274320">
                <a:tc>
                  <a:txBody>
                    <a:bodyPr/>
                    <a:lstStyle/>
                    <a:p>
                      <a:pPr algn="ctr"/>
                      <a:r>
                        <a:rPr lang="en-US" sz="1400" dirty="0"/>
                        <a:t>Jan 1, 2025</a:t>
                      </a:r>
                      <a:r>
                        <a:rPr lang="en-US" sz="1400" baseline="30000" dirty="0"/>
                        <a:t>+</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2028</a:t>
                      </a:r>
                    </a:p>
                  </a:txBody>
                  <a:tcPr/>
                </a:tc>
                <a:tc>
                  <a:txBody>
                    <a:bodyPr/>
                    <a:lstStyle/>
                    <a:p>
                      <a:pPr algn="ctr"/>
                      <a:r>
                        <a:rPr lang="en-US" sz="1400" dirty="0"/>
                        <a:t>10%</a:t>
                      </a:r>
                    </a:p>
                  </a:txBody>
                  <a:tcPr/>
                </a:tc>
                <a:tc>
                  <a:txBody>
                    <a:bodyPr/>
                    <a:lstStyle/>
                    <a:p>
                      <a:pPr algn="ctr"/>
                      <a:r>
                        <a:rPr lang="en-US" sz="1400" dirty="0"/>
                        <a:t>10%</a:t>
                      </a:r>
                    </a:p>
                  </a:txBody>
                  <a:tcPr/>
                </a:tc>
                <a:extLst>
                  <a:ext uri="{0D108BD9-81ED-4DB2-BD59-A6C34878D82A}">
                    <a16:rowId xmlns:a16="http://schemas.microsoft.com/office/drawing/2014/main" val="835637758"/>
                  </a:ext>
                </a:extLst>
              </a:tr>
            </a:tbl>
          </a:graphicData>
        </a:graphic>
      </p:graphicFrame>
    </p:spTree>
    <p:extLst>
      <p:ext uri="{BB962C8B-B14F-4D97-AF65-F5344CB8AC3E}">
        <p14:creationId xmlns:p14="http://schemas.microsoft.com/office/powerpoint/2010/main" val="40313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ITC Provisions for FCA 17 &amp; 18 - Current NEPOOL ORTP Proposal</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4047262"/>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600" dirty="0">
                <a:solidFill>
                  <a:prstClr val="black"/>
                </a:solidFill>
              </a:rPr>
              <a:t>On Dec 3, 2020 NEPOOL approved a set of provisions regarding the assumptions to be updated in the ORTP annual update process in years between full recalculations (e.g. FCA 17 and 18) </a:t>
            </a:r>
          </a:p>
          <a:p>
            <a:pPr marL="342892" indent="-342892" defTabSz="914378">
              <a:spcAft>
                <a:spcPts val="600"/>
              </a:spcAft>
              <a:buFont typeface="Arial" panose="020B0604020202020204" pitchFamily="34" charset="0"/>
              <a:buChar char="•"/>
              <a:defRPr/>
            </a:pPr>
            <a:r>
              <a:rPr lang="en-US" sz="1600" dirty="0">
                <a:solidFill>
                  <a:prstClr val="black"/>
                </a:solidFill>
                <a:latin typeface="Calibri"/>
              </a:rPr>
              <a:t>This included a provision to update the ITC assumptions to reflect the most current tax law:</a:t>
            </a:r>
            <a:endParaRPr lang="en-US" sz="300" b="1" dirty="0">
              <a:solidFill>
                <a:prstClr val="black"/>
              </a:solidFill>
            </a:endParaRPr>
          </a:p>
          <a:p>
            <a:pPr defTabSz="914378">
              <a:spcAft>
                <a:spcPts val="600"/>
              </a:spcAft>
              <a:defRPr/>
            </a:pPr>
            <a:r>
              <a:rPr lang="en-US" sz="1400" b="1" dirty="0">
                <a:solidFill>
                  <a:prstClr val="black"/>
                </a:solidFill>
              </a:rPr>
              <a:t>III.A.21.1.2 Calculation of Offer Review Trigger Prices.</a:t>
            </a:r>
          </a:p>
          <a:p>
            <a:pPr defTabSz="914378">
              <a:spcAft>
                <a:spcPts val="600"/>
              </a:spcAft>
              <a:defRPr/>
            </a:pPr>
            <a:r>
              <a:rPr lang="en-US" sz="1400" dirty="0">
                <a:solidFill>
                  <a:prstClr val="black"/>
                </a:solidFill>
              </a:rPr>
              <a:t>(e) For years in which no full recalculation is performed pursuant to subsection (a) above, the Offer Review Trigger Prices will be adjusted as follows:</a:t>
            </a:r>
          </a:p>
          <a:p>
            <a:pPr defTabSz="914378">
              <a:spcAft>
                <a:spcPts val="600"/>
              </a:spcAft>
              <a:defRPr/>
            </a:pPr>
            <a:r>
              <a:rPr lang="en-US" sz="1400" dirty="0">
                <a:solidFill>
                  <a:prstClr val="black"/>
                </a:solidFill>
              </a:rPr>
              <a:t>[…]</a:t>
            </a:r>
          </a:p>
          <a:p>
            <a:pPr defTabSz="914378">
              <a:spcAft>
                <a:spcPts val="600"/>
              </a:spcAft>
              <a:defRPr/>
            </a:pPr>
            <a:r>
              <a:rPr lang="en-US" sz="1400" u="sng" dirty="0">
                <a:solidFill>
                  <a:srgbClr val="2198AF"/>
                </a:solidFill>
              </a:rPr>
              <a:t>(6) The Production Tax Credit and Investment Tax Credit inputs into the capital budgeting model will be updated to reflect the most current tax law at the time of the update.</a:t>
            </a:r>
          </a:p>
          <a:p>
            <a:pPr defTabSz="914378">
              <a:spcAft>
                <a:spcPts val="600"/>
              </a:spcAft>
              <a:defRPr/>
            </a:pPr>
            <a:r>
              <a:rPr lang="en-US" sz="1400" dirty="0">
                <a:solidFill>
                  <a:prstClr val="black"/>
                </a:solidFill>
              </a:rPr>
              <a:t>(7)</a:t>
            </a:r>
            <a:r>
              <a:rPr lang="en-US" sz="1400" strike="sngStrike" dirty="0">
                <a:solidFill>
                  <a:srgbClr val="2198AF"/>
                </a:solidFill>
              </a:rPr>
              <a:t>(6)</a:t>
            </a:r>
            <a:r>
              <a:rPr lang="en-US" sz="1400" dirty="0">
                <a:solidFill>
                  <a:prstClr val="black"/>
                </a:solidFill>
              </a:rPr>
              <a:t>…</a:t>
            </a:r>
          </a:p>
          <a:p>
            <a:pPr marL="285750" indent="-285750" defTabSz="914378">
              <a:spcAft>
                <a:spcPts val="600"/>
              </a:spcAft>
              <a:buFont typeface="Arial" panose="020B0604020202020204" pitchFamily="34" charset="0"/>
              <a:buChar char="•"/>
              <a:defRPr/>
            </a:pPr>
            <a:r>
              <a:rPr lang="en-US" sz="1400" dirty="0">
                <a:solidFill>
                  <a:prstClr val="black"/>
                </a:solidFill>
              </a:rPr>
              <a:t>The assumptions to be used based on current tax law need to be specified now due to ISO’s newly-proposed values which do not reflect industry practices</a:t>
            </a:r>
          </a:p>
          <a:p>
            <a:pPr marL="285750" indent="-285750" defTabSz="914378">
              <a:spcAft>
                <a:spcPts val="600"/>
              </a:spcAft>
              <a:buFont typeface="Arial" panose="020B0604020202020204" pitchFamily="34" charset="0"/>
              <a:buChar char="•"/>
              <a:defRPr/>
            </a:pPr>
            <a:r>
              <a:rPr lang="en-US" sz="1400" dirty="0">
                <a:solidFill>
                  <a:prstClr val="black"/>
                </a:solidFill>
                <a:latin typeface="Calibri"/>
              </a:rPr>
              <a:t>Should tax law change again, the previously-approved language is still important to maintain</a:t>
            </a:r>
          </a:p>
          <a:p>
            <a:pPr marL="742939" lvl="1" indent="-285750" defTabSz="914378">
              <a:spcAft>
                <a:spcPts val="600"/>
              </a:spcAft>
              <a:buFont typeface="Arial" panose="020B0604020202020204" pitchFamily="34" charset="0"/>
              <a:buChar char="•"/>
              <a:defRPr/>
            </a:pPr>
            <a:r>
              <a:rPr lang="en-US" sz="1200" dirty="0">
                <a:solidFill>
                  <a:prstClr val="black"/>
                </a:solidFill>
                <a:latin typeface="Calibri"/>
              </a:rPr>
              <a:t>We believe that the current situation is evidence of why the above provision in the NEPOOL proposal is better than addressing all tax changes as they come up</a:t>
            </a: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5</a:t>
            </a:fld>
            <a:endParaRPr lang="en-US" dirty="0"/>
          </a:p>
        </p:txBody>
      </p:sp>
      <p:sp>
        <p:nvSpPr>
          <p:cNvPr id="6" name="Rectangle 5">
            <a:extLst>
              <a:ext uri="{FF2B5EF4-FFF2-40B4-BE49-F238E27FC236}">
                <a16:creationId xmlns:a16="http://schemas.microsoft.com/office/drawing/2014/main" id="{CFF68B32-F5B7-FE4E-A81C-FA14BCC02EA1}"/>
              </a:ext>
            </a:extLst>
          </p:cNvPr>
          <p:cNvSpPr/>
          <p:nvPr/>
        </p:nvSpPr>
        <p:spPr>
          <a:xfrm>
            <a:off x="65460" y="1402651"/>
            <a:ext cx="8939055" cy="1880549"/>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17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Reflecting the ITC Phase Down in FCA 17 &amp; 18 – ISO Proposal</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3770263"/>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600" dirty="0">
                <a:solidFill>
                  <a:prstClr val="black"/>
                </a:solidFill>
              </a:rPr>
              <a:t>ISO proposes to assume that solar projects meet the “start of construction” safe harbor provision 30 months prior to the start of the applicable Capacity Commitment Period (CCP)</a:t>
            </a:r>
          </a:p>
          <a:p>
            <a:pPr marL="800081" lvl="1" indent="-342892" defTabSz="914378">
              <a:spcAft>
                <a:spcPts val="600"/>
              </a:spcAft>
              <a:buFont typeface="Arial" panose="020B0604020202020204" pitchFamily="34" charset="0"/>
              <a:buChar char="•"/>
              <a:defRPr/>
            </a:pPr>
            <a:r>
              <a:rPr lang="en-US" sz="1400" dirty="0">
                <a:solidFill>
                  <a:prstClr val="black"/>
                </a:solidFill>
                <a:latin typeface="Calibri"/>
              </a:rPr>
              <a:t>FCA 17 CCP starts on June 1, 2026</a:t>
            </a:r>
          </a:p>
          <a:p>
            <a:pPr marL="1257270" lvl="2" indent="-342892" defTabSz="914378">
              <a:spcAft>
                <a:spcPts val="600"/>
              </a:spcAft>
              <a:buFont typeface="Arial" panose="020B0604020202020204" pitchFamily="34" charset="0"/>
              <a:buChar char="•"/>
              <a:defRPr/>
            </a:pPr>
            <a:r>
              <a:rPr lang="en-US" sz="1400" dirty="0">
                <a:solidFill>
                  <a:prstClr val="black"/>
                </a:solidFill>
                <a:latin typeface="Calibri"/>
                <a:sym typeface="Wingdings" pitchFamily="2" charset="2"/>
              </a:rPr>
              <a:t>30 months prior is December 2023</a:t>
            </a:r>
          </a:p>
          <a:p>
            <a:pPr marL="1257270" lvl="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Safe harbor before Jan 1, 2024 results in </a:t>
            </a:r>
            <a:r>
              <a:rPr lang="en-US" sz="1400" dirty="0">
                <a:solidFill>
                  <a:srgbClr val="FF0000"/>
                </a:solidFill>
                <a:sym typeface="Wingdings" pitchFamily="2" charset="2"/>
              </a:rPr>
              <a:t>22% ITC eligibility</a:t>
            </a:r>
            <a:endParaRPr lang="en-US" sz="1400" dirty="0">
              <a:solidFill>
                <a:srgbClr val="FF0000"/>
              </a:solidFill>
              <a:latin typeface="Calibri"/>
              <a:sym typeface="Wingdings" pitchFamily="2" charset="2"/>
            </a:endParaRPr>
          </a:p>
          <a:p>
            <a:pPr marL="800081" lvl="1" indent="-342892" defTabSz="914378">
              <a:spcAft>
                <a:spcPts val="600"/>
              </a:spcAft>
              <a:buFont typeface="Arial" panose="020B0604020202020204" pitchFamily="34" charset="0"/>
              <a:buChar char="•"/>
              <a:defRPr/>
            </a:pPr>
            <a:r>
              <a:rPr lang="en-US" sz="1400" dirty="0">
                <a:solidFill>
                  <a:prstClr val="black"/>
                </a:solidFill>
              </a:rPr>
              <a:t>FCA 18 CCP starts on June 1, 2027</a:t>
            </a:r>
          </a:p>
          <a:p>
            <a:pPr marL="1257270" lvl="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30 months prior is December 2024</a:t>
            </a:r>
          </a:p>
          <a:p>
            <a:pPr marL="1257270" lvl="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Safe harbor before Jan 1, 2025 results in </a:t>
            </a:r>
            <a:r>
              <a:rPr lang="en-US" sz="1400" dirty="0">
                <a:solidFill>
                  <a:srgbClr val="E46C0A"/>
                </a:solidFill>
                <a:sym typeface="Wingdings" pitchFamily="2" charset="2"/>
              </a:rPr>
              <a:t>10% ITC eligibility</a:t>
            </a:r>
          </a:p>
          <a:p>
            <a:pPr marL="1257270" lvl="2" indent="-342892" defTabSz="914378">
              <a:spcAft>
                <a:spcPts val="600"/>
              </a:spcAft>
              <a:buFont typeface="Arial" panose="020B0604020202020204" pitchFamily="34" charset="0"/>
              <a:buChar char="•"/>
              <a:defRPr/>
            </a:pPr>
            <a:endParaRPr lang="en-US" sz="1400" dirty="0">
              <a:solidFill>
                <a:srgbClr val="E46C0A"/>
              </a:solidFill>
              <a:latin typeface="Calibri"/>
              <a:sym typeface="Wingdings" pitchFamily="2" charset="2"/>
            </a:endParaRPr>
          </a:p>
          <a:p>
            <a:pPr marL="800081" lvl="1" indent="-342892" defTabSz="914378">
              <a:spcAft>
                <a:spcPts val="600"/>
              </a:spcAft>
              <a:buFont typeface="Arial" panose="020B0604020202020204" pitchFamily="34" charset="0"/>
              <a:buChar char="•"/>
              <a:defRPr/>
            </a:pPr>
            <a:endParaRPr lang="en-US" sz="1600" dirty="0">
              <a:solidFill>
                <a:srgbClr val="E46C0A"/>
              </a:solidFill>
              <a:latin typeface="Calibri"/>
              <a:sym typeface="Wingdings" pitchFamily="2" charset="2"/>
            </a:endParaRPr>
          </a:p>
          <a:p>
            <a:pPr marL="800081" lvl="1" indent="-342892" defTabSz="914378">
              <a:spcAft>
                <a:spcPts val="600"/>
              </a:spcAft>
              <a:buFont typeface="Arial" panose="020B0604020202020204" pitchFamily="34" charset="0"/>
              <a:buChar char="•"/>
              <a:defRPr/>
            </a:pPr>
            <a:endParaRPr lang="en-US" sz="1600" dirty="0">
              <a:solidFill>
                <a:srgbClr val="E46C0A"/>
              </a:solidFill>
              <a:latin typeface="Calibri"/>
              <a:sym typeface="Wingdings" pitchFamily="2" charset="2"/>
            </a:endParaRPr>
          </a:p>
          <a:p>
            <a:pPr marL="800081" lvl="1" indent="-342892" defTabSz="914378">
              <a:spcAft>
                <a:spcPts val="600"/>
              </a:spcAft>
              <a:buFont typeface="Arial" panose="020B0604020202020204" pitchFamily="34" charset="0"/>
              <a:buChar char="•"/>
              <a:defRPr/>
            </a:pPr>
            <a:endParaRPr lang="en-US" sz="1600" dirty="0">
              <a:solidFill>
                <a:srgbClr val="E46C0A"/>
              </a:solidFill>
              <a:latin typeface="Calibri"/>
              <a:sym typeface="Wingdings" pitchFamily="2" charset="2"/>
            </a:endParaRPr>
          </a:p>
          <a:p>
            <a:pPr lvl="1" defTabSz="914378">
              <a:spcAft>
                <a:spcPts val="600"/>
              </a:spcAft>
              <a:defRPr/>
            </a:pPr>
            <a:endParaRPr lang="en-US" sz="600" dirty="0">
              <a:solidFill>
                <a:srgbClr val="E46C0A"/>
              </a:solidFill>
              <a:latin typeface="Calibri"/>
              <a:sym typeface="Wingdings" pitchFamily="2" charset="2"/>
            </a:endParaRP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6</a:t>
            </a:fld>
            <a:endParaRPr lang="en-US" dirty="0"/>
          </a:p>
        </p:txBody>
      </p:sp>
      <p:graphicFrame>
        <p:nvGraphicFramePr>
          <p:cNvPr id="9" name="Table 8">
            <a:extLst>
              <a:ext uri="{FF2B5EF4-FFF2-40B4-BE49-F238E27FC236}">
                <a16:creationId xmlns:a16="http://schemas.microsoft.com/office/drawing/2014/main" id="{C77DF776-04E0-C442-AEC1-4176858B6C49}"/>
              </a:ext>
            </a:extLst>
          </p:cNvPr>
          <p:cNvGraphicFramePr>
            <a:graphicFrameLocks noGrp="1"/>
          </p:cNvGraphicFramePr>
          <p:nvPr>
            <p:extLst>
              <p:ext uri="{D42A27DB-BD31-4B8C-83A1-F6EECF244321}">
                <p14:modId xmlns:p14="http://schemas.microsoft.com/office/powerpoint/2010/main" val="3042709169"/>
              </p:ext>
            </p:extLst>
          </p:nvPr>
        </p:nvGraphicFramePr>
        <p:xfrm>
          <a:off x="797170" y="2903386"/>
          <a:ext cx="7526216" cy="1432560"/>
        </p:xfrm>
        <a:graphic>
          <a:graphicData uri="http://schemas.openxmlformats.org/drawingml/2006/table">
            <a:tbl>
              <a:tblPr firstRow="1" bandRow="1">
                <a:tableStyleId>{073A0DAA-6AF3-43AB-8588-CEC1D06C72B9}</a:tableStyleId>
              </a:tblPr>
              <a:tblGrid>
                <a:gridCol w="1863968">
                  <a:extLst>
                    <a:ext uri="{9D8B030D-6E8A-4147-A177-3AD203B41FA5}">
                      <a16:colId xmlns:a16="http://schemas.microsoft.com/office/drawing/2014/main" val="2001708778"/>
                    </a:ext>
                  </a:extLst>
                </a:gridCol>
                <a:gridCol w="2157047">
                  <a:extLst>
                    <a:ext uri="{9D8B030D-6E8A-4147-A177-3AD203B41FA5}">
                      <a16:colId xmlns:a16="http://schemas.microsoft.com/office/drawing/2014/main" val="2038195702"/>
                    </a:ext>
                  </a:extLst>
                </a:gridCol>
                <a:gridCol w="1148861">
                  <a:extLst>
                    <a:ext uri="{9D8B030D-6E8A-4147-A177-3AD203B41FA5}">
                      <a16:colId xmlns:a16="http://schemas.microsoft.com/office/drawing/2014/main" val="2432145293"/>
                    </a:ext>
                  </a:extLst>
                </a:gridCol>
                <a:gridCol w="2356340">
                  <a:extLst>
                    <a:ext uri="{9D8B030D-6E8A-4147-A177-3AD203B41FA5}">
                      <a16:colId xmlns:a16="http://schemas.microsoft.com/office/drawing/2014/main" val="3081082434"/>
                    </a:ext>
                  </a:extLst>
                </a:gridCol>
              </a:tblGrid>
              <a:tr h="274320">
                <a:tc>
                  <a:txBody>
                    <a:bodyPr/>
                    <a:lstStyle/>
                    <a:p>
                      <a:pPr algn="ctr"/>
                      <a:r>
                        <a:rPr lang="en-US" sz="1400" dirty="0"/>
                        <a:t>Start of “Construction” Before</a:t>
                      </a:r>
                    </a:p>
                  </a:txBody>
                  <a:tcPr>
                    <a:solidFill>
                      <a:srgbClr val="00A651"/>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For 4-year Continuity Safe Harbor, Reach COD Before</a:t>
                      </a:r>
                    </a:p>
                  </a:txBody>
                  <a:tcPr>
                    <a:solidFill>
                      <a:srgbClr val="00A651"/>
                    </a:solidFill>
                  </a:tcPr>
                </a:tc>
                <a:tc>
                  <a:txBody>
                    <a:bodyPr/>
                    <a:lstStyle/>
                    <a:p>
                      <a:pPr algn="ctr"/>
                      <a:r>
                        <a:rPr lang="en-US" sz="1400" dirty="0"/>
                        <a:t>ITC </a:t>
                      </a:r>
                    </a:p>
                    <a:p>
                      <a:pPr algn="ctr"/>
                      <a:r>
                        <a:rPr lang="en-US" sz="1400" dirty="0"/>
                        <a:t>(Prior law)</a:t>
                      </a:r>
                    </a:p>
                  </a:txBody>
                  <a:tcPr>
                    <a:solidFill>
                      <a:srgbClr val="00A651"/>
                    </a:solidFill>
                  </a:tcPr>
                </a:tc>
                <a:tc>
                  <a:txBody>
                    <a:bodyPr/>
                    <a:lstStyle/>
                    <a:p>
                      <a:pPr algn="ctr"/>
                      <a:r>
                        <a:rPr lang="en-US" sz="1400" dirty="0"/>
                        <a:t>ITC </a:t>
                      </a:r>
                    </a:p>
                    <a:p>
                      <a:pPr algn="ctr"/>
                      <a:r>
                        <a:rPr lang="en-US" sz="1400" dirty="0"/>
                        <a:t>(Current law as of Dec 2020)</a:t>
                      </a:r>
                    </a:p>
                  </a:txBody>
                  <a:tcPr>
                    <a:solidFill>
                      <a:srgbClr val="00A651"/>
                    </a:solidFill>
                  </a:tcPr>
                </a:tc>
                <a:extLst>
                  <a:ext uri="{0D108BD9-81ED-4DB2-BD59-A6C34878D82A}">
                    <a16:rowId xmlns:a16="http://schemas.microsoft.com/office/drawing/2014/main" val="531759911"/>
                  </a:ext>
                </a:extLst>
              </a:tr>
              <a:tr h="274320">
                <a:tc>
                  <a:txBody>
                    <a:bodyPr/>
                    <a:lstStyle/>
                    <a:p>
                      <a:pPr algn="ctr"/>
                      <a:r>
                        <a:rPr lang="en-US" sz="1400" dirty="0"/>
                        <a:t>Jan 1, 2023</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2026</a:t>
                      </a:r>
                    </a:p>
                  </a:txBody>
                  <a:tcPr/>
                </a:tc>
                <a:tc>
                  <a:txBody>
                    <a:bodyPr/>
                    <a:lstStyle/>
                    <a:p>
                      <a:pPr algn="ctr"/>
                      <a:r>
                        <a:rPr lang="en-US" sz="1400" dirty="0"/>
                        <a:t>10%</a:t>
                      </a:r>
                    </a:p>
                  </a:txBody>
                  <a:tcPr/>
                </a:tc>
                <a:tc>
                  <a:txBody>
                    <a:bodyPr/>
                    <a:lstStyle/>
                    <a:p>
                      <a:pPr algn="ctr"/>
                      <a:r>
                        <a:rPr lang="en-US" sz="1400" dirty="0"/>
                        <a:t>26%</a:t>
                      </a:r>
                    </a:p>
                  </a:txBody>
                  <a:tcPr/>
                </a:tc>
                <a:extLst>
                  <a:ext uri="{0D108BD9-81ED-4DB2-BD59-A6C34878D82A}">
                    <a16:rowId xmlns:a16="http://schemas.microsoft.com/office/drawing/2014/main" val="1146157724"/>
                  </a:ext>
                </a:extLst>
              </a:tr>
              <a:tr h="274320">
                <a:tc>
                  <a:txBody>
                    <a:bodyPr/>
                    <a:lstStyle/>
                    <a:p>
                      <a:pPr algn="ctr"/>
                      <a:r>
                        <a:rPr lang="en-US" sz="1400" dirty="0"/>
                        <a:t>Jan 1, 2024</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2027</a:t>
                      </a:r>
                    </a:p>
                  </a:txBody>
                  <a:tcPr/>
                </a:tc>
                <a:tc>
                  <a:txBody>
                    <a:bodyPr/>
                    <a:lstStyle/>
                    <a:p>
                      <a:pPr algn="ctr"/>
                      <a:r>
                        <a:rPr lang="en-US" sz="1400" dirty="0"/>
                        <a:t>10%</a:t>
                      </a:r>
                    </a:p>
                  </a:txBody>
                  <a:tcPr/>
                </a:tc>
                <a:tc>
                  <a:txBody>
                    <a:bodyPr/>
                    <a:lstStyle/>
                    <a:p>
                      <a:pPr algn="ctr"/>
                      <a:r>
                        <a:rPr lang="en-US" sz="1400" dirty="0"/>
                        <a:t>22%</a:t>
                      </a:r>
                    </a:p>
                  </a:txBody>
                  <a:tcPr/>
                </a:tc>
                <a:extLst>
                  <a:ext uri="{0D108BD9-81ED-4DB2-BD59-A6C34878D82A}">
                    <a16:rowId xmlns:a16="http://schemas.microsoft.com/office/drawing/2014/main" val="438748597"/>
                  </a:ext>
                </a:extLst>
              </a:tr>
              <a:tr h="274320">
                <a:tc>
                  <a:txBody>
                    <a:bodyPr/>
                    <a:lstStyle/>
                    <a:p>
                      <a:pPr algn="ctr"/>
                      <a:r>
                        <a:rPr lang="en-US" sz="1400" dirty="0"/>
                        <a:t>Jan 1, 2025</a:t>
                      </a:r>
                      <a:r>
                        <a:rPr lang="en-US" sz="1400" baseline="30000" dirty="0"/>
                        <a:t>+</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2028</a:t>
                      </a:r>
                    </a:p>
                  </a:txBody>
                  <a:tcPr/>
                </a:tc>
                <a:tc>
                  <a:txBody>
                    <a:bodyPr/>
                    <a:lstStyle/>
                    <a:p>
                      <a:pPr algn="ctr"/>
                      <a:r>
                        <a:rPr lang="en-US" sz="1400" dirty="0"/>
                        <a:t>10%</a:t>
                      </a:r>
                    </a:p>
                  </a:txBody>
                  <a:tcPr/>
                </a:tc>
                <a:tc>
                  <a:txBody>
                    <a:bodyPr/>
                    <a:lstStyle/>
                    <a:p>
                      <a:pPr algn="ctr"/>
                      <a:r>
                        <a:rPr lang="en-US" sz="1400" dirty="0"/>
                        <a:t>10%</a:t>
                      </a:r>
                    </a:p>
                  </a:txBody>
                  <a:tcPr/>
                </a:tc>
                <a:extLst>
                  <a:ext uri="{0D108BD9-81ED-4DB2-BD59-A6C34878D82A}">
                    <a16:rowId xmlns:a16="http://schemas.microsoft.com/office/drawing/2014/main" val="835637758"/>
                  </a:ext>
                </a:extLst>
              </a:tr>
            </a:tbl>
          </a:graphicData>
        </a:graphic>
      </p:graphicFrame>
      <p:sp>
        <p:nvSpPr>
          <p:cNvPr id="6" name="TextBox 5">
            <a:extLst>
              <a:ext uri="{FF2B5EF4-FFF2-40B4-BE49-F238E27FC236}">
                <a16:creationId xmlns:a16="http://schemas.microsoft.com/office/drawing/2014/main" id="{7EBE815C-3CA3-F34A-9318-3E3972A65311}"/>
              </a:ext>
            </a:extLst>
          </p:cNvPr>
          <p:cNvSpPr txBox="1"/>
          <p:nvPr/>
        </p:nvSpPr>
        <p:spPr>
          <a:xfrm>
            <a:off x="46370" y="3535209"/>
            <a:ext cx="688009" cy="307777"/>
          </a:xfrm>
          <a:prstGeom prst="rect">
            <a:avLst/>
          </a:prstGeom>
          <a:noFill/>
        </p:spPr>
        <p:txBody>
          <a:bodyPr wrap="none" rtlCol="0">
            <a:spAutoFit/>
          </a:bodyPr>
          <a:lstStyle/>
          <a:p>
            <a:r>
              <a:rPr lang="en-US" sz="1400" dirty="0">
                <a:solidFill>
                  <a:srgbClr val="FF0000"/>
                </a:solidFill>
              </a:rPr>
              <a:t>FCA 17</a:t>
            </a:r>
          </a:p>
        </p:txBody>
      </p:sp>
      <p:cxnSp>
        <p:nvCxnSpPr>
          <p:cNvPr id="10" name="Straight Arrow Connector 9">
            <a:extLst>
              <a:ext uri="{FF2B5EF4-FFF2-40B4-BE49-F238E27FC236}">
                <a16:creationId xmlns:a16="http://schemas.microsoft.com/office/drawing/2014/main" id="{AB65ACAA-1356-A54A-BAEF-6A4FB684D577}"/>
              </a:ext>
            </a:extLst>
          </p:cNvPr>
          <p:cNvCxnSpPr>
            <a:cxnSpLocks/>
          </p:cNvCxnSpPr>
          <p:nvPr/>
        </p:nvCxnSpPr>
        <p:spPr>
          <a:xfrm>
            <a:off x="645171" y="3700443"/>
            <a:ext cx="503405" cy="126666"/>
          </a:xfrm>
          <a:prstGeom prst="straightConnector1">
            <a:avLst/>
          </a:prstGeom>
          <a:ln w="254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65DC7552-F980-A145-B27B-45905A9F2A0D}"/>
              </a:ext>
            </a:extLst>
          </p:cNvPr>
          <p:cNvSpPr txBox="1"/>
          <p:nvPr/>
        </p:nvSpPr>
        <p:spPr>
          <a:xfrm>
            <a:off x="42656" y="3888327"/>
            <a:ext cx="688009" cy="307777"/>
          </a:xfrm>
          <a:prstGeom prst="rect">
            <a:avLst/>
          </a:prstGeom>
          <a:noFill/>
        </p:spPr>
        <p:txBody>
          <a:bodyPr wrap="none" rtlCol="0">
            <a:spAutoFit/>
          </a:bodyPr>
          <a:lstStyle/>
          <a:p>
            <a:r>
              <a:rPr lang="en-US" sz="1400" dirty="0">
                <a:solidFill>
                  <a:srgbClr val="E46C0A"/>
                </a:solidFill>
              </a:rPr>
              <a:t>FCA 18</a:t>
            </a:r>
          </a:p>
        </p:txBody>
      </p:sp>
      <p:cxnSp>
        <p:nvCxnSpPr>
          <p:cNvPr id="15" name="Straight Arrow Connector 14">
            <a:extLst>
              <a:ext uri="{FF2B5EF4-FFF2-40B4-BE49-F238E27FC236}">
                <a16:creationId xmlns:a16="http://schemas.microsoft.com/office/drawing/2014/main" id="{EB9F6B5D-9E04-0540-BF46-841C7481CF4A}"/>
              </a:ext>
            </a:extLst>
          </p:cNvPr>
          <p:cNvCxnSpPr>
            <a:cxnSpLocks/>
          </p:cNvCxnSpPr>
          <p:nvPr/>
        </p:nvCxnSpPr>
        <p:spPr>
          <a:xfrm>
            <a:off x="641457" y="4053561"/>
            <a:ext cx="503405" cy="126666"/>
          </a:xfrm>
          <a:prstGeom prst="straightConnector1">
            <a:avLst/>
          </a:prstGeom>
          <a:ln w="25400">
            <a:solidFill>
              <a:srgbClr val="E46C0A"/>
            </a:solidFill>
            <a:tailEnd type="triangle"/>
          </a:ln>
        </p:spPr>
        <p:style>
          <a:lnRef idx="1">
            <a:schemeClr val="accent6"/>
          </a:lnRef>
          <a:fillRef idx="0">
            <a:schemeClr val="accent6"/>
          </a:fillRef>
          <a:effectRef idx="0">
            <a:schemeClr val="accent6"/>
          </a:effectRef>
          <a:fontRef idx="minor">
            <a:schemeClr val="tx1"/>
          </a:fontRef>
        </p:style>
      </p:cxnSp>
      <p:sp>
        <p:nvSpPr>
          <p:cNvPr id="12" name="Oval 11">
            <a:extLst>
              <a:ext uri="{FF2B5EF4-FFF2-40B4-BE49-F238E27FC236}">
                <a16:creationId xmlns:a16="http://schemas.microsoft.com/office/drawing/2014/main" id="{F7F9A957-88A2-1544-83C8-0BE40A52EA38}"/>
              </a:ext>
            </a:extLst>
          </p:cNvPr>
          <p:cNvSpPr/>
          <p:nvPr/>
        </p:nvSpPr>
        <p:spPr>
          <a:xfrm>
            <a:off x="1103974" y="3711594"/>
            <a:ext cx="6679581" cy="33629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9F7842-B2B6-AC48-AF72-D505A3310C2C}"/>
              </a:ext>
            </a:extLst>
          </p:cNvPr>
          <p:cNvSpPr/>
          <p:nvPr/>
        </p:nvSpPr>
        <p:spPr>
          <a:xfrm>
            <a:off x="1167166" y="4020109"/>
            <a:ext cx="6679581" cy="336294"/>
          </a:xfrm>
          <a:prstGeom prst="ellipse">
            <a:avLst/>
          </a:prstGeom>
          <a:no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98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ITC Safe Harbor – Standard Solar Industry Practice </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3477875"/>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600" dirty="0">
                <a:solidFill>
                  <a:prstClr val="black"/>
                </a:solidFill>
              </a:rPr>
              <a:t>Solar projects that reach COD in the year leading up to the Capacity Commitment Period (CCP) would be expected to safe harbor to maximize their ITC eligibility</a:t>
            </a:r>
          </a:p>
          <a:p>
            <a:pPr marL="800081" lvl="1" indent="-342892" defTabSz="914378">
              <a:spcAft>
                <a:spcPts val="600"/>
              </a:spcAft>
              <a:buFont typeface="Arial" panose="020B0604020202020204" pitchFamily="34" charset="0"/>
              <a:buChar char="•"/>
              <a:defRPr/>
            </a:pPr>
            <a:r>
              <a:rPr lang="en-US" sz="1400" dirty="0">
                <a:solidFill>
                  <a:prstClr val="black"/>
                </a:solidFill>
                <a:latin typeface="Calibri"/>
              </a:rPr>
              <a:t>FCA 17 CCP starts on June 1, 2026</a:t>
            </a:r>
          </a:p>
          <a:p>
            <a:pPr marL="1257270" lvl="2" indent="-342892" defTabSz="914378">
              <a:spcAft>
                <a:spcPts val="600"/>
              </a:spcAft>
              <a:buFont typeface="Arial" panose="020B0604020202020204" pitchFamily="34" charset="0"/>
              <a:buChar char="•"/>
              <a:defRPr/>
            </a:pPr>
            <a:r>
              <a:rPr lang="en-US" sz="1400" dirty="0">
                <a:solidFill>
                  <a:prstClr val="black"/>
                </a:solidFill>
                <a:latin typeface="Calibri"/>
                <a:sym typeface="Wingdings" pitchFamily="2" charset="2"/>
              </a:rPr>
              <a:t>Projects that reach COD in 2026 are able to safe harbor for</a:t>
            </a:r>
            <a:r>
              <a:rPr lang="en-US" sz="1400" dirty="0">
                <a:solidFill>
                  <a:prstClr val="black"/>
                </a:solidFill>
                <a:sym typeface="Wingdings" pitchFamily="2" charset="2"/>
              </a:rPr>
              <a:t> </a:t>
            </a:r>
            <a:r>
              <a:rPr lang="en-US" sz="1400" dirty="0">
                <a:solidFill>
                  <a:srgbClr val="368355"/>
                </a:solidFill>
                <a:sym typeface="Wingdings" pitchFamily="2" charset="2"/>
              </a:rPr>
              <a:t>26% ITC eligibility</a:t>
            </a:r>
          </a:p>
          <a:p>
            <a:pPr marL="1257270" lvl="2" indent="-342892" defTabSz="914378">
              <a:spcAft>
                <a:spcPts val="600"/>
              </a:spcAft>
              <a:buFont typeface="Arial" panose="020B0604020202020204" pitchFamily="34" charset="0"/>
              <a:buChar char="•"/>
              <a:defRPr/>
            </a:pPr>
            <a:r>
              <a:rPr lang="en-US" sz="1400" dirty="0">
                <a:latin typeface="Calibri"/>
                <a:sym typeface="Wingdings" pitchFamily="2" charset="2"/>
              </a:rPr>
              <a:t>Requires start of “construction” by Dec 31, 2022, following FCA 17 qualification</a:t>
            </a:r>
          </a:p>
          <a:p>
            <a:pPr marL="800081" lvl="1" indent="-342892" defTabSz="914378">
              <a:spcAft>
                <a:spcPts val="600"/>
              </a:spcAft>
              <a:buFont typeface="Arial" panose="020B0604020202020204" pitchFamily="34" charset="0"/>
              <a:buChar char="•"/>
              <a:defRPr/>
            </a:pPr>
            <a:r>
              <a:rPr lang="en-US" sz="1400" dirty="0">
                <a:solidFill>
                  <a:prstClr val="black"/>
                </a:solidFill>
              </a:rPr>
              <a:t>FCA 18 CCP starts on June 1, 2027</a:t>
            </a:r>
          </a:p>
          <a:p>
            <a:pPr marL="1257270" lvl="2" indent="-342892" defTabSz="914378">
              <a:spcAft>
                <a:spcPts val="600"/>
              </a:spcAft>
              <a:buFont typeface="Arial" panose="020B0604020202020204" pitchFamily="34" charset="0"/>
              <a:buChar char="•"/>
              <a:defRPr/>
            </a:pPr>
            <a:r>
              <a:rPr lang="en-US" sz="1400" dirty="0">
                <a:solidFill>
                  <a:prstClr val="black"/>
                </a:solidFill>
                <a:sym typeface="Wingdings" pitchFamily="2" charset="2"/>
              </a:rPr>
              <a:t>Projects that reach COD in 2027 are able to safe harbor for </a:t>
            </a:r>
            <a:r>
              <a:rPr lang="en-US" sz="1400" dirty="0">
                <a:solidFill>
                  <a:srgbClr val="2198AF"/>
                </a:solidFill>
                <a:sym typeface="Wingdings" pitchFamily="2" charset="2"/>
              </a:rPr>
              <a:t>22% ITC eligibility</a:t>
            </a:r>
          </a:p>
          <a:p>
            <a:pPr marL="1257270" lvl="2" indent="-342892" defTabSz="914378">
              <a:spcAft>
                <a:spcPts val="600"/>
              </a:spcAft>
              <a:buFont typeface="Arial" panose="020B0604020202020204" pitchFamily="34" charset="0"/>
              <a:buChar char="•"/>
              <a:defRPr/>
            </a:pPr>
            <a:r>
              <a:rPr lang="en-US" sz="1400" dirty="0">
                <a:sym typeface="Wingdings" pitchFamily="2" charset="2"/>
              </a:rPr>
              <a:t>Requires start of “construction” by Dec 31, 2023, following FCA 18 qualification</a:t>
            </a:r>
            <a:endParaRPr lang="en-US" sz="1400" dirty="0">
              <a:latin typeface="Calibri"/>
              <a:sym typeface="Wingdings" pitchFamily="2" charset="2"/>
            </a:endParaRPr>
          </a:p>
          <a:p>
            <a:pPr marL="800081" lvl="1" indent="-342892" defTabSz="914378">
              <a:spcAft>
                <a:spcPts val="600"/>
              </a:spcAft>
              <a:buFont typeface="Arial" panose="020B0604020202020204" pitchFamily="34" charset="0"/>
              <a:buChar char="•"/>
              <a:defRPr/>
            </a:pPr>
            <a:endParaRPr lang="en-US" sz="1600" dirty="0">
              <a:solidFill>
                <a:srgbClr val="E46C0A"/>
              </a:solidFill>
              <a:latin typeface="Calibri"/>
              <a:sym typeface="Wingdings" pitchFamily="2" charset="2"/>
            </a:endParaRPr>
          </a:p>
          <a:p>
            <a:pPr marL="800081" lvl="1" indent="-342892" defTabSz="914378">
              <a:spcAft>
                <a:spcPts val="600"/>
              </a:spcAft>
              <a:buFont typeface="Arial" panose="020B0604020202020204" pitchFamily="34" charset="0"/>
              <a:buChar char="•"/>
              <a:defRPr/>
            </a:pPr>
            <a:endParaRPr lang="en-US" sz="1600" dirty="0">
              <a:solidFill>
                <a:srgbClr val="E46C0A"/>
              </a:solidFill>
              <a:latin typeface="Calibri"/>
              <a:sym typeface="Wingdings" pitchFamily="2" charset="2"/>
            </a:endParaRPr>
          </a:p>
          <a:p>
            <a:pPr marL="800081" lvl="1" indent="-342892" defTabSz="914378">
              <a:spcAft>
                <a:spcPts val="600"/>
              </a:spcAft>
              <a:buFont typeface="Arial" panose="020B0604020202020204" pitchFamily="34" charset="0"/>
              <a:buChar char="•"/>
              <a:defRPr/>
            </a:pPr>
            <a:endParaRPr lang="en-US" sz="1600" dirty="0">
              <a:solidFill>
                <a:srgbClr val="E46C0A"/>
              </a:solidFill>
              <a:latin typeface="Calibri"/>
              <a:sym typeface="Wingdings" pitchFamily="2" charset="2"/>
            </a:endParaRPr>
          </a:p>
          <a:p>
            <a:pPr lvl="1" defTabSz="914378">
              <a:spcAft>
                <a:spcPts val="600"/>
              </a:spcAft>
              <a:defRPr/>
            </a:pPr>
            <a:endParaRPr lang="en-US" sz="600" dirty="0">
              <a:solidFill>
                <a:srgbClr val="E46C0A"/>
              </a:solidFill>
              <a:latin typeface="Calibri"/>
              <a:sym typeface="Wingdings" pitchFamily="2" charset="2"/>
            </a:endParaRP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7</a:t>
            </a:fld>
            <a:endParaRPr lang="en-US" dirty="0"/>
          </a:p>
        </p:txBody>
      </p:sp>
      <p:graphicFrame>
        <p:nvGraphicFramePr>
          <p:cNvPr id="9" name="Table 8">
            <a:extLst>
              <a:ext uri="{FF2B5EF4-FFF2-40B4-BE49-F238E27FC236}">
                <a16:creationId xmlns:a16="http://schemas.microsoft.com/office/drawing/2014/main" id="{C77DF776-04E0-C442-AEC1-4176858B6C49}"/>
              </a:ext>
            </a:extLst>
          </p:cNvPr>
          <p:cNvGraphicFramePr>
            <a:graphicFrameLocks noGrp="1"/>
          </p:cNvGraphicFramePr>
          <p:nvPr>
            <p:extLst>
              <p:ext uri="{D42A27DB-BD31-4B8C-83A1-F6EECF244321}">
                <p14:modId xmlns:p14="http://schemas.microsoft.com/office/powerpoint/2010/main" val="4165070571"/>
              </p:ext>
            </p:extLst>
          </p:nvPr>
        </p:nvGraphicFramePr>
        <p:xfrm>
          <a:off x="797170" y="2903386"/>
          <a:ext cx="7526216" cy="1432560"/>
        </p:xfrm>
        <a:graphic>
          <a:graphicData uri="http://schemas.openxmlformats.org/drawingml/2006/table">
            <a:tbl>
              <a:tblPr firstRow="1" bandRow="1">
                <a:tableStyleId>{073A0DAA-6AF3-43AB-8588-CEC1D06C72B9}</a:tableStyleId>
              </a:tblPr>
              <a:tblGrid>
                <a:gridCol w="1863968">
                  <a:extLst>
                    <a:ext uri="{9D8B030D-6E8A-4147-A177-3AD203B41FA5}">
                      <a16:colId xmlns:a16="http://schemas.microsoft.com/office/drawing/2014/main" val="2001708778"/>
                    </a:ext>
                  </a:extLst>
                </a:gridCol>
                <a:gridCol w="2157047">
                  <a:extLst>
                    <a:ext uri="{9D8B030D-6E8A-4147-A177-3AD203B41FA5}">
                      <a16:colId xmlns:a16="http://schemas.microsoft.com/office/drawing/2014/main" val="2038195702"/>
                    </a:ext>
                  </a:extLst>
                </a:gridCol>
                <a:gridCol w="1148861">
                  <a:extLst>
                    <a:ext uri="{9D8B030D-6E8A-4147-A177-3AD203B41FA5}">
                      <a16:colId xmlns:a16="http://schemas.microsoft.com/office/drawing/2014/main" val="2432145293"/>
                    </a:ext>
                  </a:extLst>
                </a:gridCol>
                <a:gridCol w="2356340">
                  <a:extLst>
                    <a:ext uri="{9D8B030D-6E8A-4147-A177-3AD203B41FA5}">
                      <a16:colId xmlns:a16="http://schemas.microsoft.com/office/drawing/2014/main" val="3081082434"/>
                    </a:ext>
                  </a:extLst>
                </a:gridCol>
              </a:tblGrid>
              <a:tr h="274320">
                <a:tc>
                  <a:txBody>
                    <a:bodyPr/>
                    <a:lstStyle/>
                    <a:p>
                      <a:pPr algn="ctr"/>
                      <a:r>
                        <a:rPr lang="en-US" sz="1400" dirty="0"/>
                        <a:t>Start of “Construction” Before</a:t>
                      </a:r>
                    </a:p>
                  </a:txBody>
                  <a:tcPr>
                    <a:solidFill>
                      <a:srgbClr val="00A651"/>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For 4-year Continuity Safe Harbor, Reach COD Before</a:t>
                      </a:r>
                    </a:p>
                  </a:txBody>
                  <a:tcPr>
                    <a:solidFill>
                      <a:srgbClr val="00A651"/>
                    </a:solidFill>
                  </a:tcPr>
                </a:tc>
                <a:tc>
                  <a:txBody>
                    <a:bodyPr/>
                    <a:lstStyle/>
                    <a:p>
                      <a:pPr algn="ctr"/>
                      <a:r>
                        <a:rPr lang="en-US" sz="1400" dirty="0"/>
                        <a:t>ITC </a:t>
                      </a:r>
                    </a:p>
                    <a:p>
                      <a:pPr algn="ctr"/>
                      <a:r>
                        <a:rPr lang="en-US" sz="1400" dirty="0"/>
                        <a:t>(Prior law)</a:t>
                      </a:r>
                    </a:p>
                  </a:txBody>
                  <a:tcPr>
                    <a:solidFill>
                      <a:srgbClr val="00A651"/>
                    </a:solidFill>
                  </a:tcPr>
                </a:tc>
                <a:tc>
                  <a:txBody>
                    <a:bodyPr/>
                    <a:lstStyle/>
                    <a:p>
                      <a:pPr algn="ctr"/>
                      <a:r>
                        <a:rPr lang="en-US" sz="1400" dirty="0"/>
                        <a:t>ITC </a:t>
                      </a:r>
                    </a:p>
                    <a:p>
                      <a:pPr algn="ctr"/>
                      <a:r>
                        <a:rPr lang="en-US" sz="1400" dirty="0"/>
                        <a:t>(Current law as of Dec 2020)</a:t>
                      </a:r>
                    </a:p>
                  </a:txBody>
                  <a:tcPr>
                    <a:solidFill>
                      <a:srgbClr val="00A651"/>
                    </a:solidFill>
                  </a:tcPr>
                </a:tc>
                <a:extLst>
                  <a:ext uri="{0D108BD9-81ED-4DB2-BD59-A6C34878D82A}">
                    <a16:rowId xmlns:a16="http://schemas.microsoft.com/office/drawing/2014/main" val="531759911"/>
                  </a:ext>
                </a:extLst>
              </a:tr>
              <a:tr h="274320">
                <a:tc>
                  <a:txBody>
                    <a:bodyPr/>
                    <a:lstStyle/>
                    <a:p>
                      <a:pPr algn="ctr"/>
                      <a:r>
                        <a:rPr lang="en-US" sz="1400" dirty="0"/>
                        <a:t>Jan 1, 2023</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2026</a:t>
                      </a:r>
                    </a:p>
                  </a:txBody>
                  <a:tcPr/>
                </a:tc>
                <a:tc>
                  <a:txBody>
                    <a:bodyPr/>
                    <a:lstStyle/>
                    <a:p>
                      <a:pPr algn="ctr"/>
                      <a:r>
                        <a:rPr lang="en-US" sz="1400" dirty="0"/>
                        <a:t>10%</a:t>
                      </a:r>
                    </a:p>
                  </a:txBody>
                  <a:tcPr/>
                </a:tc>
                <a:tc>
                  <a:txBody>
                    <a:bodyPr/>
                    <a:lstStyle/>
                    <a:p>
                      <a:pPr algn="ctr"/>
                      <a:r>
                        <a:rPr lang="en-US" sz="1400" dirty="0"/>
                        <a:t>26%</a:t>
                      </a:r>
                    </a:p>
                  </a:txBody>
                  <a:tcPr/>
                </a:tc>
                <a:extLst>
                  <a:ext uri="{0D108BD9-81ED-4DB2-BD59-A6C34878D82A}">
                    <a16:rowId xmlns:a16="http://schemas.microsoft.com/office/drawing/2014/main" val="1146157724"/>
                  </a:ext>
                </a:extLst>
              </a:tr>
              <a:tr h="274320">
                <a:tc>
                  <a:txBody>
                    <a:bodyPr/>
                    <a:lstStyle/>
                    <a:p>
                      <a:pPr algn="ctr"/>
                      <a:r>
                        <a:rPr lang="en-US" sz="1400" dirty="0"/>
                        <a:t>Jan 1, 2024</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2027</a:t>
                      </a:r>
                    </a:p>
                  </a:txBody>
                  <a:tcPr/>
                </a:tc>
                <a:tc>
                  <a:txBody>
                    <a:bodyPr/>
                    <a:lstStyle/>
                    <a:p>
                      <a:pPr algn="ctr"/>
                      <a:r>
                        <a:rPr lang="en-US" sz="1400" dirty="0"/>
                        <a:t>10%</a:t>
                      </a:r>
                    </a:p>
                  </a:txBody>
                  <a:tcPr/>
                </a:tc>
                <a:tc>
                  <a:txBody>
                    <a:bodyPr/>
                    <a:lstStyle/>
                    <a:p>
                      <a:pPr algn="ctr"/>
                      <a:r>
                        <a:rPr lang="en-US" sz="1400" dirty="0"/>
                        <a:t>22%</a:t>
                      </a:r>
                    </a:p>
                  </a:txBody>
                  <a:tcPr/>
                </a:tc>
                <a:extLst>
                  <a:ext uri="{0D108BD9-81ED-4DB2-BD59-A6C34878D82A}">
                    <a16:rowId xmlns:a16="http://schemas.microsoft.com/office/drawing/2014/main" val="438748597"/>
                  </a:ext>
                </a:extLst>
              </a:tr>
              <a:tr h="274320">
                <a:tc>
                  <a:txBody>
                    <a:bodyPr/>
                    <a:lstStyle/>
                    <a:p>
                      <a:pPr algn="ctr"/>
                      <a:r>
                        <a:rPr lang="en-US" sz="1400" dirty="0"/>
                        <a:t>Jan 1, 2025</a:t>
                      </a:r>
                      <a:r>
                        <a:rPr lang="en-US" sz="1400" baseline="30000" dirty="0"/>
                        <a:t>+</a:t>
                      </a:r>
                    </a:p>
                  </a:txBody>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t>Dec 31, 2028</a:t>
                      </a:r>
                    </a:p>
                  </a:txBody>
                  <a:tcPr/>
                </a:tc>
                <a:tc>
                  <a:txBody>
                    <a:bodyPr/>
                    <a:lstStyle/>
                    <a:p>
                      <a:pPr algn="ctr"/>
                      <a:r>
                        <a:rPr lang="en-US" sz="1400" dirty="0"/>
                        <a:t>10%</a:t>
                      </a:r>
                    </a:p>
                  </a:txBody>
                  <a:tcPr/>
                </a:tc>
                <a:tc>
                  <a:txBody>
                    <a:bodyPr/>
                    <a:lstStyle/>
                    <a:p>
                      <a:pPr algn="ctr"/>
                      <a:r>
                        <a:rPr lang="en-US" sz="1400" dirty="0"/>
                        <a:t>10%</a:t>
                      </a:r>
                    </a:p>
                  </a:txBody>
                  <a:tcPr/>
                </a:tc>
                <a:extLst>
                  <a:ext uri="{0D108BD9-81ED-4DB2-BD59-A6C34878D82A}">
                    <a16:rowId xmlns:a16="http://schemas.microsoft.com/office/drawing/2014/main" val="835637758"/>
                  </a:ext>
                </a:extLst>
              </a:tr>
            </a:tbl>
          </a:graphicData>
        </a:graphic>
      </p:graphicFrame>
      <p:sp>
        <p:nvSpPr>
          <p:cNvPr id="6" name="TextBox 5">
            <a:extLst>
              <a:ext uri="{FF2B5EF4-FFF2-40B4-BE49-F238E27FC236}">
                <a16:creationId xmlns:a16="http://schemas.microsoft.com/office/drawing/2014/main" id="{7EBE815C-3CA3-F34A-9318-3E3972A65311}"/>
              </a:ext>
            </a:extLst>
          </p:cNvPr>
          <p:cNvSpPr txBox="1"/>
          <p:nvPr/>
        </p:nvSpPr>
        <p:spPr>
          <a:xfrm>
            <a:off x="46370" y="3200676"/>
            <a:ext cx="688009" cy="307777"/>
          </a:xfrm>
          <a:prstGeom prst="rect">
            <a:avLst/>
          </a:prstGeom>
          <a:noFill/>
        </p:spPr>
        <p:txBody>
          <a:bodyPr wrap="none" rtlCol="0">
            <a:spAutoFit/>
          </a:bodyPr>
          <a:lstStyle/>
          <a:p>
            <a:r>
              <a:rPr lang="en-US" sz="1400" dirty="0">
                <a:solidFill>
                  <a:srgbClr val="368355"/>
                </a:solidFill>
              </a:rPr>
              <a:t>FCA 17</a:t>
            </a:r>
          </a:p>
        </p:txBody>
      </p:sp>
      <p:cxnSp>
        <p:nvCxnSpPr>
          <p:cNvPr id="10" name="Straight Arrow Connector 9">
            <a:extLst>
              <a:ext uri="{FF2B5EF4-FFF2-40B4-BE49-F238E27FC236}">
                <a16:creationId xmlns:a16="http://schemas.microsoft.com/office/drawing/2014/main" id="{AB65ACAA-1356-A54A-BAEF-6A4FB684D577}"/>
              </a:ext>
            </a:extLst>
          </p:cNvPr>
          <p:cNvCxnSpPr>
            <a:cxnSpLocks/>
          </p:cNvCxnSpPr>
          <p:nvPr/>
        </p:nvCxnSpPr>
        <p:spPr>
          <a:xfrm>
            <a:off x="645171" y="3388211"/>
            <a:ext cx="503405" cy="126666"/>
          </a:xfrm>
          <a:prstGeom prst="straightConnector1">
            <a:avLst/>
          </a:prstGeom>
          <a:ln w="25400">
            <a:solidFill>
              <a:srgbClr val="368355"/>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65DC7552-F980-A145-B27B-45905A9F2A0D}"/>
              </a:ext>
            </a:extLst>
          </p:cNvPr>
          <p:cNvSpPr txBox="1"/>
          <p:nvPr/>
        </p:nvSpPr>
        <p:spPr>
          <a:xfrm>
            <a:off x="42656" y="3564943"/>
            <a:ext cx="688009" cy="307777"/>
          </a:xfrm>
          <a:prstGeom prst="rect">
            <a:avLst/>
          </a:prstGeom>
          <a:noFill/>
        </p:spPr>
        <p:txBody>
          <a:bodyPr wrap="none" rtlCol="0">
            <a:spAutoFit/>
          </a:bodyPr>
          <a:lstStyle/>
          <a:p>
            <a:r>
              <a:rPr lang="en-US" sz="1400" dirty="0">
                <a:solidFill>
                  <a:srgbClr val="2198AF"/>
                </a:solidFill>
              </a:rPr>
              <a:t>FCA 18</a:t>
            </a:r>
          </a:p>
        </p:txBody>
      </p:sp>
      <p:cxnSp>
        <p:nvCxnSpPr>
          <p:cNvPr id="15" name="Straight Arrow Connector 14">
            <a:extLst>
              <a:ext uri="{FF2B5EF4-FFF2-40B4-BE49-F238E27FC236}">
                <a16:creationId xmlns:a16="http://schemas.microsoft.com/office/drawing/2014/main" id="{EB9F6B5D-9E04-0540-BF46-841C7481CF4A}"/>
              </a:ext>
            </a:extLst>
          </p:cNvPr>
          <p:cNvCxnSpPr>
            <a:cxnSpLocks/>
          </p:cNvCxnSpPr>
          <p:nvPr/>
        </p:nvCxnSpPr>
        <p:spPr>
          <a:xfrm>
            <a:off x="641457" y="3741329"/>
            <a:ext cx="503405" cy="126666"/>
          </a:xfrm>
          <a:prstGeom prst="straightConnector1">
            <a:avLst/>
          </a:prstGeom>
          <a:ln w="25400">
            <a:solidFill>
              <a:srgbClr val="2198AF"/>
            </a:solidFill>
            <a:tailEnd type="triangle"/>
          </a:ln>
        </p:spPr>
        <p:style>
          <a:lnRef idx="1">
            <a:schemeClr val="accent6"/>
          </a:lnRef>
          <a:fillRef idx="0">
            <a:schemeClr val="accent6"/>
          </a:fillRef>
          <a:effectRef idx="0">
            <a:schemeClr val="accent6"/>
          </a:effectRef>
          <a:fontRef idx="minor">
            <a:schemeClr val="tx1"/>
          </a:fontRef>
        </p:style>
      </p:cxnSp>
      <p:sp>
        <p:nvSpPr>
          <p:cNvPr id="12" name="Oval 11">
            <a:extLst>
              <a:ext uri="{FF2B5EF4-FFF2-40B4-BE49-F238E27FC236}">
                <a16:creationId xmlns:a16="http://schemas.microsoft.com/office/drawing/2014/main" id="{F7F9A957-88A2-1544-83C8-0BE40A52EA38}"/>
              </a:ext>
            </a:extLst>
          </p:cNvPr>
          <p:cNvSpPr/>
          <p:nvPr/>
        </p:nvSpPr>
        <p:spPr>
          <a:xfrm>
            <a:off x="1103974" y="3399362"/>
            <a:ext cx="6679581" cy="336294"/>
          </a:xfrm>
          <a:prstGeom prst="ellipse">
            <a:avLst/>
          </a:prstGeom>
          <a:noFill/>
          <a:ln>
            <a:solidFill>
              <a:srgbClr val="36835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9F7842-B2B6-AC48-AF72-D505A3310C2C}"/>
              </a:ext>
            </a:extLst>
          </p:cNvPr>
          <p:cNvSpPr/>
          <p:nvPr/>
        </p:nvSpPr>
        <p:spPr>
          <a:xfrm>
            <a:off x="1167166" y="3707877"/>
            <a:ext cx="6679581" cy="336294"/>
          </a:xfrm>
          <a:prstGeom prst="ellipse">
            <a:avLst/>
          </a:prstGeom>
          <a:noFill/>
          <a:ln>
            <a:solidFill>
              <a:srgbClr val="2198A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29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ITC Safe Harbor – Standard Solar Industry Practice (continued)</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3801041"/>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400" dirty="0">
                <a:solidFill>
                  <a:prstClr val="black"/>
                </a:solidFill>
              </a:rPr>
              <a:t>It is only reasonable to assume that developers will maximize the benefit of what the IRS rules allow for</a:t>
            </a:r>
          </a:p>
          <a:p>
            <a:pPr marL="800081" lvl="1" indent="-342892" defTabSz="914378">
              <a:spcAft>
                <a:spcPts val="600"/>
              </a:spcAft>
              <a:buFont typeface="Arial" panose="020B0604020202020204" pitchFamily="34" charset="0"/>
              <a:buChar char="•"/>
              <a:defRPr/>
            </a:pPr>
            <a:r>
              <a:rPr lang="en-US" sz="1400" dirty="0">
                <a:solidFill>
                  <a:prstClr val="black"/>
                </a:solidFill>
              </a:rPr>
              <a:t>“The ORTP assumes that a developer will seek to maximize the value of the ITC (within a zone of reasonableness)” – Feb 9 CEA presentation, slide 2 </a:t>
            </a:r>
          </a:p>
          <a:p>
            <a:pPr marL="342892" indent="-342892" defTabSz="914378">
              <a:spcAft>
                <a:spcPts val="600"/>
              </a:spcAft>
              <a:buFont typeface="Arial" panose="020B0604020202020204" pitchFamily="34" charset="0"/>
              <a:buChar char="•"/>
              <a:defRPr/>
            </a:pPr>
            <a:r>
              <a:rPr lang="en-US" sz="1400" dirty="0">
                <a:solidFill>
                  <a:prstClr val="black"/>
                </a:solidFill>
              </a:rPr>
              <a:t>Safe harbor can be met by starting physical work (on-site work or manufacturing components like transformers) or incurring 5% of project cost (e.g., purchasing a portion of the solar modules) as much as 4 years prior to COD</a:t>
            </a:r>
          </a:p>
          <a:p>
            <a:pPr marL="342892" indent="-342892" defTabSz="914378">
              <a:spcAft>
                <a:spcPts val="600"/>
              </a:spcAft>
              <a:buFont typeface="Arial" panose="020B0604020202020204" pitchFamily="34" charset="0"/>
              <a:buChar char="•"/>
              <a:defRPr/>
            </a:pPr>
            <a:r>
              <a:rPr lang="en-US" sz="1400" dirty="0">
                <a:sym typeface="Wingdings" pitchFamily="2" charset="2"/>
              </a:rPr>
              <a:t>Developers routinely safe harbor a large amount of equipment that has not yet been specified to any particular project </a:t>
            </a:r>
          </a:p>
          <a:p>
            <a:pPr marL="800081" lvl="1" indent="-342892" defTabSz="914378">
              <a:spcAft>
                <a:spcPts val="600"/>
              </a:spcAft>
              <a:buFont typeface="Arial" panose="020B0604020202020204" pitchFamily="34" charset="0"/>
              <a:buChar char="•"/>
              <a:defRPr/>
            </a:pPr>
            <a:r>
              <a:rPr lang="en-US" sz="1400" dirty="0">
                <a:sym typeface="Wingdings" pitchFamily="2" charset="2"/>
              </a:rPr>
              <a:t>A 2026 COD solar project may use equipment that was safe harbored by its developer in 2022</a:t>
            </a:r>
          </a:p>
          <a:p>
            <a:pPr marL="800081" lvl="1" indent="-342892" defTabSz="914378">
              <a:spcAft>
                <a:spcPts val="600"/>
              </a:spcAft>
              <a:buFont typeface="Arial" panose="020B0604020202020204" pitchFamily="34" charset="0"/>
              <a:buChar char="•"/>
              <a:defRPr/>
            </a:pPr>
            <a:r>
              <a:rPr lang="en-US" sz="1400" dirty="0">
                <a:sym typeface="Wingdings" pitchFamily="2" charset="2"/>
              </a:rPr>
              <a:t>A 2026 COD solar project may be sold to another developer with equipment that was safe harbored in 2022</a:t>
            </a:r>
          </a:p>
          <a:p>
            <a:pPr marL="800081" lvl="1" indent="-342892" defTabSz="914378">
              <a:spcAft>
                <a:spcPts val="600"/>
              </a:spcAft>
              <a:buFont typeface="Arial" panose="020B0604020202020204" pitchFamily="34" charset="0"/>
              <a:buChar char="•"/>
              <a:defRPr/>
            </a:pPr>
            <a:r>
              <a:rPr lang="en-US" sz="1400" dirty="0">
                <a:sym typeface="Wingdings" pitchFamily="2" charset="2"/>
              </a:rPr>
              <a:t>If equipment is purchased for a project for purposes of the safe harbor and the project does not pan out, the equipment can be employed on other projects</a:t>
            </a:r>
          </a:p>
          <a:p>
            <a:pPr marL="1257270" lvl="2" indent="-342892" defTabSz="914378">
              <a:spcAft>
                <a:spcPts val="600"/>
              </a:spcAft>
              <a:buFont typeface="Arial" panose="020B0604020202020204" pitchFamily="34" charset="0"/>
              <a:buChar char="•"/>
              <a:defRPr/>
            </a:pPr>
            <a:r>
              <a:rPr lang="en-US" sz="1400" dirty="0">
                <a:sym typeface="Wingdings" pitchFamily="2" charset="2"/>
              </a:rPr>
              <a:t>In most circumstances it would count as ITC equipment</a:t>
            </a:r>
          </a:p>
          <a:p>
            <a:pPr marL="1257270" lvl="2" indent="-342892" defTabSz="914378">
              <a:spcAft>
                <a:spcPts val="600"/>
              </a:spcAft>
              <a:buFont typeface="Arial" panose="020B0604020202020204" pitchFamily="34" charset="0"/>
              <a:buChar char="•"/>
              <a:defRPr/>
            </a:pPr>
            <a:r>
              <a:rPr lang="en-US" sz="1400" dirty="0">
                <a:sym typeface="Wingdings" pitchFamily="2" charset="2"/>
              </a:rPr>
              <a:t>Even in the circumstance in which it does not count as ITC equipment, the risk of total loss is very low</a:t>
            </a:r>
          </a:p>
          <a:p>
            <a:pPr marL="342892" indent="-342892" defTabSz="914378">
              <a:spcAft>
                <a:spcPts val="600"/>
              </a:spcAft>
              <a:buFont typeface="Arial" panose="020B0604020202020204" pitchFamily="34" charset="0"/>
              <a:buChar char="•"/>
              <a:defRPr/>
            </a:pPr>
            <a:r>
              <a:rPr lang="en-US" sz="1400" dirty="0">
                <a:sym typeface="Wingdings" pitchFamily="2" charset="2"/>
              </a:rPr>
              <a:t>The risk/reward for safe harboring equipment for a developer’s pipeline of future projects is a clear win</a:t>
            </a: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8</a:t>
            </a:fld>
            <a:endParaRPr lang="en-US" dirty="0"/>
          </a:p>
        </p:txBody>
      </p:sp>
    </p:spTree>
    <p:extLst>
      <p:ext uri="{BB962C8B-B14F-4D97-AF65-F5344CB8AC3E}">
        <p14:creationId xmlns:p14="http://schemas.microsoft.com/office/powerpoint/2010/main" val="391465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10558"/>
            <a:ext cx="9144000" cy="632942"/>
          </a:xfrm>
          <a:prstGeom prst="rect">
            <a:avLst/>
          </a:prstGeom>
          <a:solidFill>
            <a:srgbClr val="00A651"/>
          </a:solidFill>
          <a:ln>
            <a:solidFill>
              <a:srgbClr val="00A6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651"/>
              </a:solidFill>
            </a:endParaRPr>
          </a:p>
        </p:txBody>
      </p:sp>
      <p:pic>
        <p:nvPicPr>
          <p:cNvPr id="5" name="Picture 4" descr="renew-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 y="4564771"/>
            <a:ext cx="1387462" cy="568358"/>
          </a:xfrm>
          <a:prstGeom prst="rect">
            <a:avLst/>
          </a:prstGeom>
        </p:spPr>
      </p:pic>
      <p:pic>
        <p:nvPicPr>
          <p:cNvPr id="3" name="Picture 2" descr="bottom-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333" y="4495196"/>
            <a:ext cx="1998669" cy="656773"/>
          </a:xfrm>
          <a:prstGeom prst="rect">
            <a:avLst/>
          </a:prstGeom>
        </p:spPr>
      </p:pic>
      <p:sp>
        <p:nvSpPr>
          <p:cNvPr id="7" name="TextBox 6">
            <a:extLst>
              <a:ext uri="{FF2B5EF4-FFF2-40B4-BE49-F238E27FC236}">
                <a16:creationId xmlns:a16="http://schemas.microsoft.com/office/drawing/2014/main" id="{BA3BD964-6F75-47F4-A78C-B1A1BC5DD7A5}"/>
              </a:ext>
            </a:extLst>
          </p:cNvPr>
          <p:cNvSpPr txBox="1">
            <a:spLocks noChangeArrowheads="1"/>
          </p:cNvSpPr>
          <p:nvPr/>
        </p:nvSpPr>
        <p:spPr bwMode="auto">
          <a:xfrm>
            <a:off x="392775" y="109831"/>
            <a:ext cx="8444002" cy="39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80000"/>
              </a:lnSpc>
              <a:buClr>
                <a:srgbClr val="373737"/>
              </a:buClr>
            </a:pPr>
            <a:r>
              <a:rPr lang="en-US" dirty="0">
                <a:solidFill>
                  <a:srgbClr val="00A651"/>
                </a:solidFill>
                <a:latin typeface="Bebas Neue"/>
                <a:cs typeface="Bebas Neue"/>
              </a:rPr>
              <a:t>ITC Safe Harbor – Standard Solar Industry Practice (continued)</a:t>
            </a:r>
          </a:p>
        </p:txBody>
      </p:sp>
      <p:sp>
        <p:nvSpPr>
          <p:cNvPr id="14" name="TextBox 13">
            <a:extLst>
              <a:ext uri="{FF2B5EF4-FFF2-40B4-BE49-F238E27FC236}">
                <a16:creationId xmlns:a16="http://schemas.microsoft.com/office/drawing/2014/main" id="{B6BA96AD-11A4-43E6-AB1E-687E97487E41}"/>
              </a:ext>
            </a:extLst>
          </p:cNvPr>
          <p:cNvSpPr txBox="1"/>
          <p:nvPr/>
        </p:nvSpPr>
        <p:spPr>
          <a:xfrm>
            <a:off x="65460" y="505004"/>
            <a:ext cx="9010117" cy="3077766"/>
          </a:xfrm>
          <a:prstGeom prst="rect">
            <a:avLst/>
          </a:prstGeom>
          <a:noFill/>
        </p:spPr>
        <p:txBody>
          <a:bodyPr wrap="square" rtlCol="0">
            <a:spAutoFit/>
          </a:bodyPr>
          <a:lstStyle/>
          <a:p>
            <a:pPr marL="342892" indent="-342892" defTabSz="914378">
              <a:spcAft>
                <a:spcPts val="600"/>
              </a:spcAft>
              <a:buFont typeface="Arial" panose="020B0604020202020204" pitchFamily="34" charset="0"/>
              <a:buChar char="•"/>
              <a:defRPr/>
            </a:pPr>
            <a:r>
              <a:rPr lang="en-US" sz="1400" dirty="0">
                <a:solidFill>
                  <a:prstClr val="black"/>
                </a:solidFill>
              </a:rPr>
              <a:t>Achieving the maximum ITC allowed for a project that reaches COD in the year in which the CCP starts requires safe harboring one year prior to ISO’s assumption</a:t>
            </a:r>
          </a:p>
          <a:p>
            <a:pPr marL="342892" indent="-342892" defTabSz="914378">
              <a:spcAft>
                <a:spcPts val="600"/>
              </a:spcAft>
              <a:buFont typeface="Arial" panose="020B0604020202020204" pitchFamily="34" charset="0"/>
              <a:buChar char="•"/>
              <a:defRPr/>
            </a:pPr>
            <a:r>
              <a:rPr lang="en-US" sz="1400" dirty="0">
                <a:solidFill>
                  <a:prstClr val="black"/>
                </a:solidFill>
              </a:rPr>
              <a:t>Whether a solar project clears in an FCA is not of particular concern in the decision to safe harbor</a:t>
            </a:r>
          </a:p>
          <a:p>
            <a:pPr marL="800081" lvl="1" indent="-342892" defTabSz="914378">
              <a:spcAft>
                <a:spcPts val="600"/>
              </a:spcAft>
              <a:buFont typeface="Arial" panose="020B0604020202020204" pitchFamily="34" charset="0"/>
              <a:buChar char="•"/>
              <a:defRPr/>
            </a:pPr>
            <a:r>
              <a:rPr lang="en-US" sz="1400" dirty="0">
                <a:solidFill>
                  <a:prstClr val="black"/>
                </a:solidFill>
              </a:rPr>
              <a:t>ISO’s proposed $0 ORTP value shows these projects do not need FCM revenue to be economic</a:t>
            </a:r>
          </a:p>
          <a:p>
            <a:pPr marL="800081" lvl="1" indent="-342892" defTabSz="914378">
              <a:spcAft>
                <a:spcPts val="600"/>
              </a:spcAft>
              <a:buFont typeface="Arial" panose="020B0604020202020204" pitchFamily="34" charset="0"/>
              <a:buChar char="•"/>
              <a:defRPr/>
            </a:pPr>
            <a:r>
              <a:rPr lang="en-US" sz="1400" dirty="0">
                <a:solidFill>
                  <a:prstClr val="black"/>
                </a:solidFill>
              </a:rPr>
              <a:t>The NEPOOL ORTP proposal for solar is also $0 if a 26% (or 22%) ITC assumption is utilized</a:t>
            </a:r>
          </a:p>
          <a:p>
            <a:pPr marL="342892" indent="-342892" defTabSz="914378">
              <a:spcAft>
                <a:spcPts val="600"/>
              </a:spcAft>
              <a:buFont typeface="Arial" panose="020B0604020202020204" pitchFamily="34" charset="0"/>
              <a:buChar char="•"/>
              <a:defRPr/>
            </a:pPr>
            <a:r>
              <a:rPr lang="en-US" sz="1400" dirty="0">
                <a:solidFill>
                  <a:prstClr val="black"/>
                </a:solidFill>
              </a:rPr>
              <a:t>Safe harboring at 22% ITC requires start of construction by Dec 31, 2023</a:t>
            </a:r>
          </a:p>
          <a:p>
            <a:pPr marL="800081" lvl="1" indent="-342892" defTabSz="914378">
              <a:spcAft>
                <a:spcPts val="600"/>
              </a:spcAft>
              <a:buFont typeface="Arial" panose="020B0604020202020204" pitchFamily="34" charset="0"/>
              <a:buChar char="•"/>
              <a:defRPr/>
            </a:pPr>
            <a:r>
              <a:rPr lang="en-US" sz="1400" dirty="0">
                <a:solidFill>
                  <a:prstClr val="black"/>
                </a:solidFill>
              </a:rPr>
              <a:t>There is no reason a developer would wait until clearing in FCA 18, just 5.5 weeks later, before safe harboring equipment</a:t>
            </a:r>
          </a:p>
          <a:p>
            <a:pPr marL="800081" lvl="1" indent="-342892" defTabSz="914378">
              <a:spcAft>
                <a:spcPts val="600"/>
              </a:spcAft>
              <a:buFont typeface="Arial" panose="020B0604020202020204" pitchFamily="34" charset="0"/>
              <a:buChar char="•"/>
              <a:defRPr/>
            </a:pPr>
            <a:r>
              <a:rPr lang="en-US" sz="1400" dirty="0">
                <a:solidFill>
                  <a:prstClr val="black"/>
                </a:solidFill>
              </a:rPr>
              <a:t>That delay would result in loss of a tax credit worth 12% of the total project cost (22% vs 10% ITC)</a:t>
            </a:r>
          </a:p>
          <a:p>
            <a:pPr marL="800081" lvl="1" indent="-342892" defTabSz="914378">
              <a:spcAft>
                <a:spcPts val="600"/>
              </a:spcAft>
              <a:buFont typeface="Arial" panose="020B0604020202020204" pitchFamily="34" charset="0"/>
              <a:buChar char="•"/>
              <a:defRPr/>
            </a:pPr>
            <a:r>
              <a:rPr lang="en-US" sz="1400" dirty="0">
                <a:solidFill>
                  <a:prstClr val="black"/>
                </a:solidFill>
              </a:rPr>
              <a:t>Such a delay is not a reasonable, profit-maximizing assumption</a:t>
            </a:r>
          </a:p>
          <a:p>
            <a:pPr marL="800081" lvl="1" indent="-342892" defTabSz="914378">
              <a:spcAft>
                <a:spcPts val="600"/>
              </a:spcAft>
              <a:buFont typeface="Arial" panose="020B0604020202020204" pitchFamily="34" charset="0"/>
              <a:buChar char="•"/>
              <a:defRPr/>
            </a:pPr>
            <a:endParaRPr lang="en-US" sz="1400" dirty="0">
              <a:solidFill>
                <a:prstClr val="black"/>
              </a:solidFill>
            </a:endParaRPr>
          </a:p>
        </p:txBody>
      </p:sp>
      <p:sp>
        <p:nvSpPr>
          <p:cNvPr id="2" name="Slide Number Placeholder 1">
            <a:extLst>
              <a:ext uri="{FF2B5EF4-FFF2-40B4-BE49-F238E27FC236}">
                <a16:creationId xmlns:a16="http://schemas.microsoft.com/office/drawing/2014/main" id="{433F8FB4-BF0F-BC4A-BCC0-C8A5CC4CE2AD}"/>
              </a:ext>
            </a:extLst>
          </p:cNvPr>
          <p:cNvSpPr>
            <a:spLocks noGrp="1"/>
          </p:cNvSpPr>
          <p:nvPr>
            <p:ph type="sldNum" sz="quarter" idx="12"/>
          </p:nvPr>
        </p:nvSpPr>
        <p:spPr/>
        <p:txBody>
          <a:bodyPr/>
          <a:lstStyle/>
          <a:p>
            <a:fld id="{4524AEE8-596E-414B-BAB2-3F3771E1BBE8}" type="slidenum">
              <a:rPr lang="en-US" smtClean="0"/>
              <a:pPr/>
              <a:t>9</a:t>
            </a:fld>
            <a:endParaRPr lang="en-US" dirty="0"/>
          </a:p>
        </p:txBody>
      </p:sp>
    </p:spTree>
    <p:extLst>
      <p:ext uri="{BB962C8B-B14F-4D97-AF65-F5344CB8AC3E}">
        <p14:creationId xmlns:p14="http://schemas.microsoft.com/office/powerpoint/2010/main" val="411064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5705</TotalTime>
  <Words>1699</Words>
  <Application>Microsoft Macintosh PowerPoint</Application>
  <PresentationFormat>On-screen Show (16:9)</PresentationFormat>
  <Paragraphs>187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Bebas Neue</vt:lpstr>
      <vt:lpstr>Open Sans</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Abigail Krich</cp:lastModifiedBy>
  <cp:revision>450</cp:revision>
  <cp:lastPrinted>2020-11-05T14:35:39Z</cp:lastPrinted>
  <dcterms:created xsi:type="dcterms:W3CDTF">2018-01-08T16:15:59Z</dcterms:created>
  <dcterms:modified xsi:type="dcterms:W3CDTF">2021-02-18T21:53:05Z</dcterms:modified>
</cp:coreProperties>
</file>