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304" r:id="rId4"/>
    <p:sldId id="301" r:id="rId5"/>
    <p:sldId id="302" r:id="rId6"/>
    <p:sldId id="30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84151C-DFFE-DD47-9A7F-F85BEC0518C8}">
          <p14:sldIdLst>
            <p14:sldId id="256"/>
            <p14:sldId id="304"/>
            <p14:sldId id="301"/>
            <p14:sldId id="302"/>
            <p14:sldId id="30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Worsley" initials="AW" lastIdx="1" clrIdx="0">
    <p:extLst>
      <p:ext uri="{19B8F6BF-5375-455C-9EA6-DF929625EA0E}">
        <p15:presenceInfo xmlns:p15="http://schemas.microsoft.com/office/powerpoint/2012/main" userId="abb1abe5da779c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675BB"/>
    <a:srgbClr val="E46C0A"/>
    <a:srgbClr val="55CAFE"/>
    <a:srgbClr val="63A259"/>
    <a:srgbClr val="00A603"/>
    <a:srgbClr val="008000"/>
    <a:srgbClr val="3F80CD"/>
    <a:srgbClr val="F7FFF9"/>
    <a:srgbClr val="EC4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5" autoAdjust="0"/>
    <p:restoredTop sz="92360" autoAdjust="0"/>
  </p:normalViewPr>
  <p:slideViewPr>
    <p:cSldViewPr snapToGrid="0" snapToObjects="1">
      <p:cViewPr varScale="1">
        <p:scale>
          <a:sx n="81" d="100"/>
          <a:sy n="81" d="100"/>
        </p:scale>
        <p:origin x="192" y="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D224C-22CA-9E41-8416-F487B69BDA79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A0A05-BD0E-9249-A92D-1D43289A3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454C-9C0F-A14A-8BE7-2FE4E1206E04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D967-44FC-704D-A141-25F7050A742F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8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BD1F-1688-534F-84F3-47D68AE59788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48E-CEBE-914C-9504-D0FDE25415B1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C0CA-E23A-4257-9584-02A428E18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2BA8E-3544-4810-A5FC-DBFE29441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61497-CD25-4441-82A3-95AB333B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CAC2-9911-7244-8AE5-56A29CA57A9D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CBE6-51D2-46FC-B77E-1C915FDF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369D3-155D-49CB-B781-9E80F186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5169-F805-4718-96C9-932B285F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92870-A5D8-4DCA-94DC-BF8219B0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EF7E1-D3B4-4D9D-97EA-E0EB4241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7E9A-6B67-3B48-8ECB-B19E3AEFC3D8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E5D63-52E6-43CE-8FD6-AEA0B048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3AA76-B017-4B65-9E7B-E91F4FD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DD53-94DA-46B4-887F-14C5BA2B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282701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F554F-6A5E-429D-A5B4-6CE0A05D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41701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6602-3633-4BBE-BEF6-D3164183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2F80-9274-1449-98ED-295366222BEF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2080-B09B-4CC5-824D-EFCDED64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C54F-1174-48CD-8275-476C8280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C74D-4ED2-45DF-996C-933F4C61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B62B-9705-453E-A809-4CF402C0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1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01C21-B1BB-4FEB-BC7D-9014F702D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70013"/>
            <a:ext cx="3867151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99BB6-8F60-4E9E-969D-6C5DA59D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4019-C38B-7147-94C0-BD4C90C414A1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FCE31-0928-40F2-BC0B-841B3615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2AC1-C3BA-43BC-AB72-A8D0B5C7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A2A3-DAD7-4AC1-9467-61C86F12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1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488FA-3BFC-4D8D-B991-3AED8D97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FCE89-F4E6-4153-9B58-1EB007828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6834B-AA63-4BEE-930D-C41A2EB26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CA79E-384C-4921-B49D-F90303E43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34BD9-0C24-4CFF-B2EE-F4373B12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BD31-CDE6-AA41-B714-A0F4B6ED45E5}" type="datetime1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43FC0-146E-447C-A4F3-B65891A8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6D1B5-AC39-4EEC-82D7-E3D1AC0C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8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A487-54BC-4662-9F5E-F82D98F5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5CECF-BF85-4264-B551-6688910B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7FCA-BCF4-3140-A48A-F0392640FE27}" type="datetime1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C267D-348C-4647-80A8-D0200074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C408-1C8C-4B84-B0DB-DA4FD3EE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D3AF7-E31F-4F0B-BEBF-AB9C9E33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F1E8-B8C2-924A-87D8-F1067BFA9343}" type="datetime1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72C1E-BFD8-456F-8506-37C3B0A1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AFD00-A693-44FC-97DA-3C035E0C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0FA7-AD1F-48B4-9DF5-ACD0AD18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815B3-F5FC-4ECA-B12B-A073B04D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B0BA-CD53-894A-A4E1-06429746DB3F}" type="datetime1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23798-611E-4404-AFEB-E8662884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1BA21-EF49-4458-961E-AA87AEAB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1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3032-505C-4131-8EA0-C3AA9607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BFFF-0F66-416F-B7AD-40997AAD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90" y="741366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78B63-D412-4E2A-A234-BB172A32F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C68FE-E491-41C7-83D5-17DB8E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864D-E337-F543-9424-9B1856AE9322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1BC84-CA59-44A7-8E1C-DB0097D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EDB35-1FD0-4B3D-B40C-1D31AC06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1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4BE7-0BB6-4743-BFDE-05E87733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51475-AB27-480E-B21D-1C059272B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90" y="741366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80E5F-BB8B-4805-9339-46AA6ABC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6D3E3-B532-4ED8-933A-5001A5DE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7C9E-615A-4E47-947B-189F072C5884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4D19E-6891-46B3-8EE3-D139819F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482EF-7922-4299-A4F7-5596BA4C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80C6-43E2-42D8-A693-8FA41AE9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51C00-C3A7-4DFB-AE6C-E94C72321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DF974-0D9C-40A4-B0AF-CB7A65EA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AE36-1EBF-0C41-BDEB-917BE9C471AC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1A37-C723-4F02-9070-0D0CA354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7D12-50D3-4184-B32C-B1FCF59C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CF700-839D-4F3D-A297-649C1C322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4641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8C744-144B-4634-9AAC-29D3B792C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4641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CC13E-D4F4-4ADA-9B28-B6EB631B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F0C4-7C90-6346-8093-5E0726504C8F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DEFD-CE4B-48A6-8F2D-B9FE550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99FF3-AC49-4886-8A55-C4CEBF8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912A-D057-EE47-B6E6-A9B0E7ADEC60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B567-5683-0141-90E2-F31890BDFC33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D13D-E03A-E542-B251-50AA877DAD5F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3BDA-ECD3-264A-82CC-2DD794CACF51}" type="datetime1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E37A-E830-C94C-B6A9-714781DCD8CB}" type="datetime1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405A-8235-324C-8609-300FC5B86E54}" type="datetime1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0E7D-969B-B046-94ED-22341F1A8A0B}" type="datetime1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A31A-9323-3445-AC42-B673E45BB2EB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5666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24AEE8-596E-414B-BAB2-3F3771E1BBE8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199E1-952F-445B-8F8C-2CF446D6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6078-AAEC-483C-A40B-538038F18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DCBEA-0ADE-4AF4-9C7F-8CA51A75D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A3F2-6C3F-954B-A021-08C14CB3F48E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8A4-E8E1-4958-BEA6-D377BD15C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6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5C436-7A41-46BA-8025-024392B75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653C-9ED0-4E8E-A951-CB7E5AEB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26" Type="http://schemas.openxmlformats.org/officeDocument/2006/relationships/image" Target="../media/image27.pn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jp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rich@BoreasRenewables.com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orsley@BoreasRenewabl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-SLIDE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6583" y="418483"/>
            <a:ext cx="678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Bebas Neue"/>
                <a:cs typeface="Bebas Neue"/>
              </a:rPr>
              <a:t>Amendment to NEPOOL ORTP Proposal </a:t>
            </a:r>
          </a:p>
          <a:p>
            <a:r>
              <a:rPr lang="en-US" sz="2000" i="1" dirty="0">
                <a:solidFill>
                  <a:schemeClr val="bg1"/>
                </a:solidFill>
                <a:latin typeface="Bebas Neue"/>
                <a:cs typeface="Bebas Neue"/>
              </a:rPr>
              <a:t>To Incorporate Current ITC Values into FCA 16 ORTPs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328" y="1574699"/>
            <a:ext cx="2184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Presented by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Abigail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Krich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&amp; Alex Worsley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Boreas Renewables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794" y="4785153"/>
            <a:ext cx="602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Open Sans"/>
                <a:cs typeface="Open Sans"/>
              </a:rPr>
              <a:t>For NEPOOL Markets Committee | February 24, 2021</a:t>
            </a:r>
          </a:p>
          <a:p>
            <a:endParaRPr lang="en-US" sz="1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1" name="Picture 10" descr="RENEW Northeast - Logo New -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21" y="1621447"/>
            <a:ext cx="1210734" cy="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10558"/>
            <a:ext cx="9144000" cy="632942"/>
          </a:xfrm>
          <a:prstGeom prst="rect">
            <a:avLst/>
          </a:prstGeom>
          <a:solidFill>
            <a:srgbClr val="00A651"/>
          </a:solidFill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51"/>
              </a:solidFill>
            </a:endParaRPr>
          </a:p>
        </p:txBody>
      </p:sp>
      <p:pic>
        <p:nvPicPr>
          <p:cNvPr id="5" name="Picture 4" descr="renew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" y="4564771"/>
            <a:ext cx="1387462" cy="568358"/>
          </a:xfrm>
          <a:prstGeom prst="rect">
            <a:avLst/>
          </a:prstGeom>
        </p:spPr>
      </p:pic>
      <p:pic>
        <p:nvPicPr>
          <p:cNvPr id="3" name="Picture 2" descr="bottom-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4523696"/>
            <a:ext cx="1911927" cy="628269"/>
          </a:xfrm>
          <a:prstGeom prst="rect">
            <a:avLst/>
          </a:prstGeom>
        </p:spPr>
      </p:pic>
      <p:pic>
        <p:nvPicPr>
          <p:cNvPr id="79" name="Picture 4" descr="http://www.bneenergy.com/images/bne02-09a_01.jpg">
            <a:extLst>
              <a:ext uri="{FF2B5EF4-FFF2-40B4-BE49-F238E27FC236}">
                <a16:creationId xmlns:a16="http://schemas.microsoft.com/office/drawing/2014/main" id="{BEE9D360-687A-4731-8D8E-E4B415906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5574"/>
          <a:stretch/>
        </p:blipFill>
        <p:spPr bwMode="auto">
          <a:xfrm>
            <a:off x="1230230" y="998108"/>
            <a:ext cx="1327665" cy="2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0156685-7146-4C84-B8AC-EF793CF5C2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05"/>
          <a:stretch/>
        </p:blipFill>
        <p:spPr>
          <a:xfrm>
            <a:off x="3881713" y="1077284"/>
            <a:ext cx="1072764" cy="2029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D8A4467-6660-4BC0-9868-09C3A0BC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52" y="942183"/>
            <a:ext cx="642642" cy="422240"/>
          </a:xfrm>
          <a:prstGeom prst="rect">
            <a:avLst/>
          </a:prstGeom>
        </p:spPr>
      </p:pic>
      <p:pic>
        <p:nvPicPr>
          <p:cNvPr id="87" name="Picture 34" descr="http://www.sierraclub.org/sites/www.sierraclub.org/files/style-guide/13_downloadall.png">
            <a:extLst>
              <a:ext uri="{FF2B5EF4-FFF2-40B4-BE49-F238E27FC236}">
                <a16:creationId xmlns:a16="http://schemas.microsoft.com/office/drawing/2014/main" id="{2141AFFA-548E-4462-A6C4-C8D4AF71F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9554" y="3056785"/>
            <a:ext cx="825470" cy="3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E790622-3076-41AA-8C50-CD463B92C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437" y="3677178"/>
            <a:ext cx="1246707" cy="2186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B379B73-5C6B-4694-BA0C-33B750B69B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162" b="36199"/>
          <a:stretch/>
        </p:blipFill>
        <p:spPr>
          <a:xfrm>
            <a:off x="5588362" y="3595993"/>
            <a:ext cx="1053130" cy="280543"/>
          </a:xfrm>
          <a:prstGeom prst="rect">
            <a:avLst/>
          </a:prstGeom>
        </p:spPr>
      </p:pic>
      <p:pic>
        <p:nvPicPr>
          <p:cNvPr id="93" name="Picture 2" descr="http://www.swebdevelopment.ca/Resources/Pictures/logo.png">
            <a:extLst>
              <a:ext uri="{FF2B5EF4-FFF2-40B4-BE49-F238E27FC236}">
                <a16:creationId xmlns:a16="http://schemas.microsoft.com/office/drawing/2014/main" id="{B5386A29-C3C2-4972-B9C6-BD49AE5C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99" y="3672916"/>
            <a:ext cx="925806" cy="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AD219C1-E083-4CDF-B0F4-D744B2FD4E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4196" y="3132806"/>
            <a:ext cx="1302808" cy="30641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E4EDED8-99F0-4FDD-82FB-3D8D83FFD5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55" y="2519552"/>
            <a:ext cx="426037" cy="464672"/>
          </a:xfrm>
          <a:prstGeom prst="rect">
            <a:avLst/>
          </a:prstGeom>
        </p:spPr>
      </p:pic>
      <p:pic>
        <p:nvPicPr>
          <p:cNvPr id="99" name="Picture 98" descr="A close up of a sign&#10;&#10;Description generated with high confidence">
            <a:extLst>
              <a:ext uri="{FF2B5EF4-FFF2-40B4-BE49-F238E27FC236}">
                <a16:creationId xmlns:a16="http://schemas.microsoft.com/office/drawing/2014/main" id="{A3D7BA1B-97A7-40E4-9BD2-A9823F6025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0" y="3667789"/>
            <a:ext cx="1327920" cy="15669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A49BAF6-EC79-4F7D-87FF-A2D980B93A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2871" y="2546050"/>
            <a:ext cx="908318" cy="247147"/>
          </a:xfrm>
          <a:prstGeom prst="rect">
            <a:avLst/>
          </a:prstGeom>
        </p:spPr>
      </p:pic>
      <p:pic>
        <p:nvPicPr>
          <p:cNvPr id="103" name="Picture 102" descr="A close up of a logo&#10;&#10;Description generated with high confidence">
            <a:extLst>
              <a:ext uri="{FF2B5EF4-FFF2-40B4-BE49-F238E27FC236}">
                <a16:creationId xmlns:a16="http://schemas.microsoft.com/office/drawing/2014/main" id="{7D69DC61-7A9D-4C85-BD29-F537C87F3C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73" y="3019880"/>
            <a:ext cx="1039498" cy="41934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9805611-4CDE-47DA-86AD-D8252C58F8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77" y="3053273"/>
            <a:ext cx="1001618" cy="33670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2DBC55B-2D6E-4033-8DB8-AA03F44B4C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0846" y="1523056"/>
            <a:ext cx="1216010" cy="227428"/>
          </a:xfrm>
          <a:prstGeom prst="rect">
            <a:avLst/>
          </a:prstGeom>
        </p:spPr>
      </p:pic>
      <p:pic>
        <p:nvPicPr>
          <p:cNvPr id="109" name="Picture 10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8259AAD-57B2-41A2-998E-F2499A0E4A5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r="8216"/>
          <a:stretch/>
        </p:blipFill>
        <p:spPr>
          <a:xfrm>
            <a:off x="6821561" y="2011453"/>
            <a:ext cx="1019628" cy="36474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A95A861-C14C-463E-9578-EBE7FC2F3E1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35" y="1521404"/>
            <a:ext cx="1178054" cy="25463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698CC89-8770-4BD4-99F0-FE305278CE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5166" y="582429"/>
            <a:ext cx="1072764" cy="27067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DB5D429-A47E-4790-9679-DE562A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30640" r="2725" b="32273"/>
          <a:stretch/>
        </p:blipFill>
        <p:spPr>
          <a:xfrm>
            <a:off x="5205975" y="1010781"/>
            <a:ext cx="1217572" cy="29367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9BF742B-1097-40B6-ADAD-F66A8EAFD48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7397" t="11042" r="9290" b="17815"/>
          <a:stretch/>
        </p:blipFill>
        <p:spPr>
          <a:xfrm>
            <a:off x="1374917" y="1938672"/>
            <a:ext cx="1237457" cy="48020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F6AAAFA-9F10-40BA-9AA2-8DBC83C2C486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484" t="14283" r="4666" b="12334"/>
          <a:stretch/>
        </p:blipFill>
        <p:spPr>
          <a:xfrm>
            <a:off x="6720926" y="1464480"/>
            <a:ext cx="761243" cy="364741"/>
          </a:xfrm>
          <a:prstGeom prst="rect">
            <a:avLst/>
          </a:prstGeom>
        </p:spPr>
      </p:pic>
      <p:pic>
        <p:nvPicPr>
          <p:cNvPr id="121" name="Picture 120" descr="A close up of a logo&#10;&#10;Description automatically generated">
            <a:extLst>
              <a:ext uri="{FF2B5EF4-FFF2-40B4-BE49-F238E27FC236}">
                <a16:creationId xmlns:a16="http://schemas.microsoft.com/office/drawing/2014/main" id="{46927373-6F4D-4478-9CE9-AB560BFB5EC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31184" r="5556" b="31048"/>
          <a:stretch/>
        </p:blipFill>
        <p:spPr>
          <a:xfrm>
            <a:off x="4144499" y="2525477"/>
            <a:ext cx="983915" cy="47647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7A89181-A1F7-47BB-BD30-ADF12954F3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75437" y="1968455"/>
            <a:ext cx="694996" cy="35852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B3A1C3A-5C27-40A3-B74F-1937A859D18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45665" y="2095640"/>
            <a:ext cx="1370941" cy="16679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50C2F8B-7F7D-4399-B10C-22986E50814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50887" y="658507"/>
            <a:ext cx="1156917" cy="14847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AB810E77-24B0-4172-833A-4743BD01618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90622" y="1936827"/>
            <a:ext cx="603370" cy="50280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E6450C2-72FE-4BCA-A553-136394D788F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36417" y="1569409"/>
            <a:ext cx="1127754" cy="14284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516CB7B-284F-4FB8-989C-7C7C766708D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6751" t="21933" r="1069" b="28900"/>
          <a:stretch/>
        </p:blipFill>
        <p:spPr>
          <a:xfrm>
            <a:off x="5367212" y="1472816"/>
            <a:ext cx="1083883" cy="32790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6CEBB46-B015-4AAB-B9AF-449544E3A1B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61" y="2589543"/>
            <a:ext cx="1372243" cy="38117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7077A1E-0F72-4E80-8FF9-6DC7A41E91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44499" y="3126322"/>
            <a:ext cx="946624" cy="271997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B398347E-1B44-403C-BCD0-36D8DCCB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230" y="110347"/>
            <a:ext cx="6694758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373737"/>
              </a:buClr>
            </a:pPr>
            <a:r>
              <a:rPr lang="en-US" dirty="0">
                <a:solidFill>
                  <a:srgbClr val="00A651"/>
                </a:solidFill>
                <a:latin typeface="Bebas Neue"/>
                <a:cs typeface="Bebas Neue"/>
              </a:rPr>
              <a:t>About RENEW Northeast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FB1E0155-0955-4299-90BC-DA3A185ED0D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29404" y="597046"/>
            <a:ext cx="892771" cy="27530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DA6DF6C6-ED87-4095-9F4F-FDB5A267234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30846" y="521800"/>
            <a:ext cx="931419" cy="422626"/>
          </a:xfrm>
          <a:prstGeom prst="rect">
            <a:avLst/>
          </a:prstGeom>
        </p:spPr>
      </p:pic>
      <p:pic>
        <p:nvPicPr>
          <p:cNvPr id="151" name="Picture 2" descr="http://www.apexcleanenergy.com/sites/default/files/apex_web_logo.png">
            <a:extLst>
              <a:ext uri="{FF2B5EF4-FFF2-40B4-BE49-F238E27FC236}">
                <a16:creationId xmlns:a16="http://schemas.microsoft.com/office/drawing/2014/main" id="{FC83508F-115C-465A-AA05-BF0A5BC6E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b="6430"/>
          <a:stretch/>
        </p:blipFill>
        <p:spPr bwMode="auto">
          <a:xfrm>
            <a:off x="5244462" y="568012"/>
            <a:ext cx="938508" cy="3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2C7481FA-39FB-4C1E-8E55-081E69EAF2DB}"/>
              </a:ext>
            </a:extLst>
          </p:cNvPr>
          <p:cNvSpPr/>
          <p:nvPr/>
        </p:nvSpPr>
        <p:spPr>
          <a:xfrm>
            <a:off x="2114442" y="4112396"/>
            <a:ext cx="50067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The comments expressed herein represent the views of RENEW and not necessarily those of any particular member.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3CC89-4AB9-4A4D-BC1B-9AE67C0CA8B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89621" y="2557521"/>
            <a:ext cx="1426985" cy="28397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2CDC39-7D37-479C-B1BA-B4C2C42D2E1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891348" y="3660351"/>
            <a:ext cx="1121873" cy="32415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0DB1AC-656E-4437-9483-D16AD2C1632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659783" y="869295"/>
            <a:ext cx="1232012" cy="5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10558"/>
            <a:ext cx="9144000" cy="632942"/>
          </a:xfrm>
          <a:prstGeom prst="rect">
            <a:avLst/>
          </a:prstGeom>
          <a:solidFill>
            <a:srgbClr val="00A651"/>
          </a:solidFill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A651"/>
              </a:solidFill>
            </a:endParaRPr>
          </a:p>
        </p:txBody>
      </p:sp>
      <p:pic>
        <p:nvPicPr>
          <p:cNvPr id="5" name="Picture 4" descr="renew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" y="4564771"/>
            <a:ext cx="1387462" cy="568358"/>
          </a:xfrm>
          <a:prstGeom prst="rect">
            <a:avLst/>
          </a:prstGeom>
        </p:spPr>
      </p:pic>
      <p:pic>
        <p:nvPicPr>
          <p:cNvPr id="3" name="Picture 2" descr="bottom-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3" y="4495196"/>
            <a:ext cx="1998669" cy="656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BD964-6F75-47F4-A78C-B1A1BC5D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5" y="109831"/>
            <a:ext cx="844400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73737"/>
              </a:buClr>
            </a:pPr>
            <a:r>
              <a:rPr lang="en-US" dirty="0">
                <a:solidFill>
                  <a:srgbClr val="00A651"/>
                </a:solidFill>
                <a:latin typeface="Bebas Neue"/>
                <a:cs typeface="Bebas Neue"/>
              </a:rPr>
              <a:t>Impact of December 2020 Tax Law Changes on NEPOOL ORTPs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A96AD-11A4-43E6-AB1E-687E97487E41}"/>
              </a:ext>
            </a:extLst>
          </p:cNvPr>
          <p:cNvSpPr txBox="1"/>
          <p:nvPr/>
        </p:nvSpPr>
        <p:spPr>
          <a:xfrm>
            <a:off x="65460" y="505004"/>
            <a:ext cx="90101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On Dec 3, 2020 NEPOOL approved a set of FCA 16 ORTP values based on the following Investment Tax Credit (ITC) assumptions:</a:t>
            </a:r>
          </a:p>
          <a:p>
            <a:pPr marL="800081" lvl="1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Offshore wind = 18%</a:t>
            </a:r>
          </a:p>
          <a:p>
            <a:pPr marL="800081" lvl="1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Solar = 10%</a:t>
            </a:r>
          </a:p>
          <a:p>
            <a:pPr marL="342892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Tax law was changed on December 27, 2020, increasing the ITC level these technologies are eligible for as follows (as presented by ISO on Feb 9, 2021):</a:t>
            </a:r>
          </a:p>
          <a:p>
            <a:pPr marL="800080" lvl="1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Offshore wind = 30%</a:t>
            </a:r>
          </a:p>
          <a:p>
            <a:pPr marL="800080" lvl="1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Solar = 26%</a:t>
            </a: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The NEPOOL ORTP values, if updated to reflect the current ITC eligibility, would change as follows:</a:t>
            </a: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F8FB4-BF0F-BC4A-BCC0-C8A5CC4C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D0F20F-5584-9942-88CB-32B5CEA08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40312"/>
              </p:ext>
            </p:extLst>
          </p:nvPr>
        </p:nvGraphicFramePr>
        <p:xfrm>
          <a:off x="501446" y="3091944"/>
          <a:ext cx="8315665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8864">
                  <a:extLst>
                    <a:ext uri="{9D8B030D-6E8A-4147-A177-3AD203B41FA5}">
                      <a16:colId xmlns:a16="http://schemas.microsoft.com/office/drawing/2014/main" val="891325056"/>
                    </a:ext>
                  </a:extLst>
                </a:gridCol>
                <a:gridCol w="1671484">
                  <a:extLst>
                    <a:ext uri="{9D8B030D-6E8A-4147-A177-3AD203B41FA5}">
                      <a16:colId xmlns:a16="http://schemas.microsoft.com/office/drawing/2014/main" val="2001708778"/>
                    </a:ext>
                  </a:extLst>
                </a:gridCol>
                <a:gridCol w="1779639">
                  <a:extLst>
                    <a:ext uri="{9D8B030D-6E8A-4147-A177-3AD203B41FA5}">
                      <a16:colId xmlns:a16="http://schemas.microsoft.com/office/drawing/2014/main" val="3081082434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3330800008"/>
                    </a:ext>
                  </a:extLst>
                </a:gridCol>
                <a:gridCol w="1816543">
                  <a:extLst>
                    <a:ext uri="{9D8B030D-6E8A-4147-A177-3AD203B41FA5}">
                      <a16:colId xmlns:a16="http://schemas.microsoft.com/office/drawing/2014/main" val="199198473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Technology</a:t>
                      </a:r>
                    </a:p>
                  </a:txBody>
                  <a:tcPr>
                    <a:solidFill>
                      <a:srgbClr val="00A6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 3 NEPOOL ORTP with prior ITC</a:t>
                      </a:r>
                    </a:p>
                    <a:p>
                      <a:pPr algn="ctr"/>
                      <a:r>
                        <a:rPr lang="en-US" sz="1200" dirty="0"/>
                        <a:t>($/kW-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rgbClr val="00A6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NEPOOL ORTP Updated for Current ITC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($/kW-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rgbClr val="00A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NEPOOL Tariff Change due to Current ITC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($/kW-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rgbClr val="00A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ISO Tariff Change due to Current ITC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($/kW-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rgbClr val="00A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59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Offshore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($3.360)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($9.936)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40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($8.171)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$0.000 </a:t>
                      </a:r>
                      <a:r>
                        <a:rPr lang="en-US" sz="1200" strike="sngStrike" dirty="0"/>
                        <a:t>$1.861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$0.000 </a:t>
                      </a:r>
                      <a:r>
                        <a:rPr lang="en-US" sz="1200" strike="sngStrike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5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10558"/>
            <a:ext cx="9144000" cy="632942"/>
          </a:xfrm>
          <a:prstGeom prst="rect">
            <a:avLst/>
          </a:prstGeom>
          <a:solidFill>
            <a:srgbClr val="00A651"/>
          </a:solidFill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A651"/>
              </a:solidFill>
            </a:endParaRPr>
          </a:p>
        </p:txBody>
      </p:sp>
      <p:pic>
        <p:nvPicPr>
          <p:cNvPr id="5" name="Picture 4" descr="renew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" y="4564771"/>
            <a:ext cx="1387462" cy="568358"/>
          </a:xfrm>
          <a:prstGeom prst="rect">
            <a:avLst/>
          </a:prstGeom>
        </p:spPr>
      </p:pic>
      <p:pic>
        <p:nvPicPr>
          <p:cNvPr id="3" name="Picture 2" descr="bottom-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3" y="4495196"/>
            <a:ext cx="1998669" cy="656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BD964-6F75-47F4-A78C-B1A1BC5D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5" y="109831"/>
            <a:ext cx="844400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73737"/>
              </a:buClr>
            </a:pPr>
            <a:r>
              <a:rPr lang="en-US" dirty="0">
                <a:solidFill>
                  <a:srgbClr val="00A651"/>
                </a:solidFill>
                <a:latin typeface="Bebas Neue"/>
                <a:cs typeface="Bebas Neue"/>
              </a:rPr>
              <a:t>Proposed Revision to NEPOOL ORTPs - Intention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A96AD-11A4-43E6-AB1E-687E97487E41}"/>
              </a:ext>
            </a:extLst>
          </p:cNvPr>
          <p:cNvSpPr txBox="1"/>
          <p:nvPr/>
        </p:nvSpPr>
        <p:spPr>
          <a:xfrm>
            <a:off x="65460" y="505004"/>
            <a:ext cx="90101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We believe it is appropriate for NEPOOL’s ORTP values to reflect current tax law</a:t>
            </a:r>
          </a:p>
          <a:p>
            <a:pPr marL="800081" lvl="1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ISO is proposing to do the same with their ORTP proposal</a:t>
            </a:r>
          </a:p>
          <a:p>
            <a:pPr marL="342892" indent="-342892" defTabSz="91437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We agree with ISO-NE that offshore wind projects and solar </a:t>
            </a:r>
            <a:r>
              <a:rPr lang="en-US" sz="1600" dirty="0">
                <a:solidFill>
                  <a:prstClr val="black"/>
                </a:solidFill>
              </a:rPr>
              <a:t>projects participating in FCA 16 would be eligible for 30% and 26% ITC levels, respectively</a:t>
            </a: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We propose that NEPOOL revise its ORTP proposal to reflect these current ITC levels</a:t>
            </a:r>
          </a:p>
          <a:p>
            <a:pPr marL="800081" lvl="1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All other inputs underlying the NEPOOL ORTP proposal from Dec 3 remain unchanged</a:t>
            </a:r>
          </a:p>
          <a:p>
            <a:pPr marL="800081" lvl="1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This would result in a reduction in the FCA 16 solar ORTP from $1.861 to $0/kW-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mo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257270" lvl="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 NEPOOL solar ORTP of $0 would be identical to the ISO-proposed ORTP value of $0</a:t>
            </a:r>
          </a:p>
          <a:p>
            <a:pPr marL="800081" lvl="1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This would result in no change to NEPOOL’s offshore wind ORTP value in the Tariff, as that value is already $0 in the NEPOOL proposal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F8FB4-BF0F-BC4A-BCC0-C8A5CC4C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2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10558"/>
            <a:ext cx="9144000" cy="632942"/>
          </a:xfrm>
          <a:prstGeom prst="rect">
            <a:avLst/>
          </a:prstGeom>
          <a:solidFill>
            <a:srgbClr val="00A651"/>
          </a:solidFill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A651"/>
              </a:solidFill>
            </a:endParaRPr>
          </a:p>
        </p:txBody>
      </p:sp>
      <p:pic>
        <p:nvPicPr>
          <p:cNvPr id="5" name="Picture 4" descr="renew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" y="4564771"/>
            <a:ext cx="1387462" cy="568358"/>
          </a:xfrm>
          <a:prstGeom prst="rect">
            <a:avLst/>
          </a:prstGeom>
        </p:spPr>
      </p:pic>
      <p:pic>
        <p:nvPicPr>
          <p:cNvPr id="3" name="Picture 2" descr="bottom-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3" y="4495196"/>
            <a:ext cx="1998669" cy="656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BD964-6F75-47F4-A78C-B1A1BC5D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5" y="109831"/>
            <a:ext cx="844400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73737"/>
              </a:buClr>
            </a:pPr>
            <a:r>
              <a:rPr lang="en-US" dirty="0">
                <a:solidFill>
                  <a:srgbClr val="00A651"/>
                </a:solidFill>
                <a:latin typeface="Bebas Neue"/>
                <a:cs typeface="Bebas Neue"/>
              </a:rPr>
              <a:t>Proposed Revision to NEPOOL ORTPs - Redline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F8FB4-BF0F-BC4A-BCC0-C8A5CC4C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EE8-596E-414B-BAB2-3F3771E1BB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4B41B-0734-8A4D-902D-21C49374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335" y="663805"/>
            <a:ext cx="5239996" cy="38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ro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4524AEE8-596E-414B-BAB2-3F3771E1BBE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58E67-B0BA-BE4A-B99E-46FFD6B2EF7B}"/>
              </a:ext>
            </a:extLst>
          </p:cNvPr>
          <p:cNvSpPr txBox="1"/>
          <p:nvPr/>
        </p:nvSpPr>
        <p:spPr>
          <a:xfrm>
            <a:off x="215327" y="1574698"/>
            <a:ext cx="32175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Questions?</a:t>
            </a: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Abigail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Krich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	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  <a:hlinkClick r:id="rId3"/>
              </a:rPr>
              <a:t>Krich@BoreasRenewables.com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Alex Worsley	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  <a:hlinkClick r:id="rId4"/>
              </a:rPr>
              <a:t>Worsley@BoreasRenewables.com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402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406</Words>
  <Application>Microsoft Macintosh PowerPoint</Application>
  <PresentationFormat>On-screen Show (16:9)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Bebas Neue</vt:lpstr>
      <vt:lpstr>Open Sans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Abigail Krich</cp:lastModifiedBy>
  <cp:revision>378</cp:revision>
  <cp:lastPrinted>2020-11-05T14:35:39Z</cp:lastPrinted>
  <dcterms:created xsi:type="dcterms:W3CDTF">2018-01-08T16:15:59Z</dcterms:created>
  <dcterms:modified xsi:type="dcterms:W3CDTF">2021-02-18T20:55:41Z</dcterms:modified>
</cp:coreProperties>
</file>